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5" r:id="rId2"/>
    <p:sldId id="305" r:id="rId3"/>
    <p:sldId id="387" r:id="rId4"/>
    <p:sldId id="394" r:id="rId5"/>
    <p:sldId id="372" r:id="rId6"/>
    <p:sldId id="396" r:id="rId7"/>
    <p:sldId id="395" r:id="rId8"/>
    <p:sldId id="376" r:id="rId9"/>
    <p:sldId id="377" r:id="rId10"/>
    <p:sldId id="371" r:id="rId11"/>
    <p:sldId id="388" r:id="rId12"/>
    <p:sldId id="374" r:id="rId13"/>
    <p:sldId id="366" r:id="rId14"/>
    <p:sldId id="368" r:id="rId15"/>
    <p:sldId id="380" r:id="rId16"/>
    <p:sldId id="393" r:id="rId17"/>
    <p:sldId id="389" r:id="rId18"/>
    <p:sldId id="375" r:id="rId19"/>
    <p:sldId id="350" r:id="rId20"/>
    <p:sldId id="356" r:id="rId21"/>
    <p:sldId id="351" r:id="rId22"/>
    <p:sldId id="352" r:id="rId23"/>
    <p:sldId id="353" r:id="rId24"/>
    <p:sldId id="398" r:id="rId25"/>
    <p:sldId id="399" r:id="rId26"/>
    <p:sldId id="400" r:id="rId27"/>
    <p:sldId id="362" r:id="rId28"/>
    <p:sldId id="363" r:id="rId29"/>
    <p:sldId id="364" r:id="rId30"/>
    <p:sldId id="391" r:id="rId31"/>
    <p:sldId id="386" r:id="rId32"/>
    <p:sldId id="384" r:id="rId33"/>
    <p:sldId id="385" r:id="rId34"/>
    <p:sldId id="359" r:id="rId35"/>
    <p:sldId id="392" r:id="rId36"/>
    <p:sldId id="360" r:id="rId37"/>
    <p:sldId id="365" r:id="rId38"/>
    <p:sldId id="370" r:id="rId39"/>
    <p:sldId id="3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813" autoAdjust="0"/>
  </p:normalViewPr>
  <p:slideViewPr>
    <p:cSldViewPr>
      <p:cViewPr varScale="1">
        <p:scale>
          <a:sx n="84" d="100"/>
          <a:sy n="84" d="100"/>
        </p:scale>
        <p:origin x="-1212" y="-72"/>
      </p:cViewPr>
      <p:guideLst>
        <p:guide orient="horz" pos="2160"/>
        <p:guide pos="2880"/>
      </p:guideLst>
    </p:cSldViewPr>
  </p:slideViewPr>
  <p:notesTextViewPr>
    <p:cViewPr>
      <p:scale>
        <a:sx n="1" d="1"/>
        <a:sy n="1" d="1"/>
      </p:scale>
      <p:origin x="0" y="0"/>
    </p:cViewPr>
  </p:notesTextViewPr>
  <p:sorterViewPr>
    <p:cViewPr>
      <p:scale>
        <a:sx n="80" d="100"/>
        <a:sy n="80" d="100"/>
      </p:scale>
      <p:origin x="0" y="1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ajia\Desktop\DAC_gba_pb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Tuck\Desktop\QualcommFMA\Rseult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Tuck\Desktop\QualcommFMA\Rseult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Tuck\Desktop\QualcommFMA\Rseult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1347331583552"/>
          <c:y val="5.4189997083697872E-2"/>
          <c:w val="0.80373097112860892"/>
          <c:h val="0.75991469816272961"/>
        </c:manualLayout>
      </c:layout>
      <c:barChart>
        <c:barDir val="col"/>
        <c:grouping val="clustered"/>
        <c:varyColors val="0"/>
        <c:ser>
          <c:idx val="0"/>
          <c:order val="0"/>
          <c:tx>
            <c:strRef>
              <c:f>Sheet1!$B$8</c:f>
              <c:strCache>
                <c:ptCount val="1"/>
                <c:pt idx="0">
                  <c:v>runtime (s)</c:v>
                </c:pt>
              </c:strCache>
            </c:strRef>
          </c:tx>
          <c:invertIfNegative val="0"/>
          <c:dPt>
            <c:idx val="0"/>
            <c:invertIfNegative val="0"/>
            <c:bubble3D val="0"/>
            <c:spPr>
              <a:solidFill>
                <a:srgbClr val="C00000"/>
              </a:solidFill>
            </c:spPr>
          </c:dPt>
          <c:dPt>
            <c:idx val="1"/>
            <c:invertIfNegative val="0"/>
            <c:bubble3D val="0"/>
            <c:spPr>
              <a:solidFill>
                <a:schemeClr val="tx2"/>
              </a:solidFill>
            </c:spPr>
          </c:dPt>
          <c:dPt>
            <c:idx val="2"/>
            <c:invertIfNegative val="0"/>
            <c:bubble3D val="0"/>
            <c:spPr>
              <a:solidFill>
                <a:srgbClr val="C00000"/>
              </a:solidFill>
            </c:spPr>
          </c:dPt>
          <c:dPt>
            <c:idx val="3"/>
            <c:invertIfNegative val="0"/>
            <c:bubble3D val="0"/>
            <c:spPr>
              <a:solidFill>
                <a:schemeClr val="tx2"/>
              </a:solidFill>
            </c:spPr>
          </c:dPt>
          <c:dPt>
            <c:idx val="4"/>
            <c:invertIfNegative val="0"/>
            <c:bubble3D val="0"/>
            <c:spPr>
              <a:solidFill>
                <a:schemeClr val="tx2"/>
              </a:solidFill>
            </c:spPr>
          </c:dPt>
          <c:cat>
            <c:strRef>
              <c:f>Sheet1!$C$7:$F$7</c:f>
              <c:strCache>
                <c:ptCount val="4"/>
                <c:pt idx="0">
                  <c:v>gba</c:v>
                </c:pt>
                <c:pt idx="1">
                  <c:v>pba</c:v>
                </c:pt>
                <c:pt idx="2">
                  <c:v>gba</c:v>
                </c:pt>
                <c:pt idx="3">
                  <c:v>pba</c:v>
                </c:pt>
              </c:strCache>
            </c:strRef>
          </c:cat>
          <c:val>
            <c:numRef>
              <c:f>Sheet1!$C$8:$F$8</c:f>
              <c:numCache>
                <c:formatCode>General</c:formatCode>
                <c:ptCount val="4"/>
                <c:pt idx="0">
                  <c:v>40</c:v>
                </c:pt>
                <c:pt idx="1">
                  <c:v>159</c:v>
                </c:pt>
                <c:pt idx="2">
                  <c:v>17</c:v>
                </c:pt>
                <c:pt idx="3">
                  <c:v>86</c:v>
                </c:pt>
              </c:numCache>
            </c:numRef>
          </c:val>
        </c:ser>
        <c:dLbls>
          <c:showLegendKey val="0"/>
          <c:showVal val="0"/>
          <c:showCatName val="0"/>
          <c:showSerName val="0"/>
          <c:showPercent val="0"/>
          <c:showBubbleSize val="0"/>
        </c:dLbls>
        <c:gapWidth val="250"/>
        <c:axId val="40544896"/>
        <c:axId val="40546688"/>
      </c:barChart>
      <c:catAx>
        <c:axId val="40544896"/>
        <c:scaling>
          <c:orientation val="minMax"/>
        </c:scaling>
        <c:delete val="0"/>
        <c:axPos val="b"/>
        <c:numFmt formatCode="General" sourceLinked="0"/>
        <c:majorTickMark val="none"/>
        <c:minorTickMark val="none"/>
        <c:tickLblPos val="nextTo"/>
        <c:crossAx val="40546688"/>
        <c:crosses val="autoZero"/>
        <c:auto val="1"/>
        <c:lblAlgn val="ctr"/>
        <c:lblOffset val="100"/>
        <c:noMultiLvlLbl val="0"/>
      </c:catAx>
      <c:valAx>
        <c:axId val="40546688"/>
        <c:scaling>
          <c:orientation val="minMax"/>
        </c:scaling>
        <c:delete val="0"/>
        <c:axPos val="l"/>
        <c:majorGridlines/>
        <c:title>
          <c:tx>
            <c:rich>
              <a:bodyPr/>
              <a:lstStyle/>
              <a:p>
                <a:pPr>
                  <a:defRPr/>
                </a:pPr>
                <a:r>
                  <a:rPr lang="en-US" dirty="0"/>
                  <a:t>R</a:t>
                </a:r>
                <a:r>
                  <a:rPr lang="en-US" dirty="0" smtClean="0"/>
                  <a:t>untime </a:t>
                </a:r>
                <a:r>
                  <a:rPr lang="en-US" dirty="0"/>
                  <a:t>(s)</a:t>
                </a:r>
              </a:p>
            </c:rich>
          </c:tx>
          <c:layout/>
          <c:overlay val="0"/>
        </c:title>
        <c:numFmt formatCode="General" sourceLinked="1"/>
        <c:majorTickMark val="out"/>
        <c:minorTickMark val="none"/>
        <c:tickLblPos val="nextTo"/>
        <c:crossAx val="40544896"/>
        <c:crosses val="autoZero"/>
        <c:crossBetween val="between"/>
      </c:valAx>
    </c:plotArea>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40519504027513"/>
          <c:y val="5.4189997083697872E-2"/>
          <c:w val="0.5667490270612725"/>
          <c:h val="0.82009988334791484"/>
        </c:manualLayout>
      </c:layout>
      <c:barChart>
        <c:barDir val="col"/>
        <c:grouping val="clustered"/>
        <c:varyColors val="0"/>
        <c:ser>
          <c:idx val="0"/>
          <c:order val="0"/>
          <c:tx>
            <c:strRef>
              <c:f>'[Chart in Microsoft PowerPoint]Sheet1'!$N$23</c:f>
              <c:strCache>
                <c:ptCount val="1"/>
                <c:pt idx="0">
                  <c:v>rise_MIS</c:v>
                </c:pt>
              </c:strCache>
            </c:strRef>
          </c:tx>
          <c:invertIfNegative val="0"/>
          <c:cat>
            <c:strRef>
              <c:f>'[Chart in Microsoft PowerPoint]Sheet1'!$O$22:$P$22</c:f>
              <c:strCache>
                <c:ptCount val="2"/>
                <c:pt idx="0">
                  <c:v>Normal VDD</c:v>
                </c:pt>
                <c:pt idx="1">
                  <c:v>80% VDD</c:v>
                </c:pt>
              </c:strCache>
            </c:strRef>
          </c:cat>
          <c:val>
            <c:numRef>
              <c:f>'[Chart in Microsoft PowerPoint]Sheet1'!$O$23:$P$23</c:f>
              <c:numCache>
                <c:formatCode>0.00E+00</c:formatCode>
                <c:ptCount val="2"/>
                <c:pt idx="0">
                  <c:v>1.684E-11</c:v>
                </c:pt>
                <c:pt idx="1">
                  <c:v>2.456E-11</c:v>
                </c:pt>
              </c:numCache>
            </c:numRef>
          </c:val>
        </c:ser>
        <c:ser>
          <c:idx val="1"/>
          <c:order val="1"/>
          <c:tx>
            <c:strRef>
              <c:f>'[Chart in Microsoft PowerPoint]Sheet1'!$N$24</c:f>
              <c:strCache>
                <c:ptCount val="1"/>
                <c:pt idx="0">
                  <c:v>rise_SIS</c:v>
                </c:pt>
              </c:strCache>
            </c:strRef>
          </c:tx>
          <c:invertIfNegative val="0"/>
          <c:cat>
            <c:strRef>
              <c:f>'[Chart in Microsoft PowerPoint]Sheet1'!$O$22:$P$22</c:f>
              <c:strCache>
                <c:ptCount val="2"/>
                <c:pt idx="0">
                  <c:v>Normal VDD</c:v>
                </c:pt>
                <c:pt idx="1">
                  <c:v>80% VDD</c:v>
                </c:pt>
              </c:strCache>
            </c:strRef>
          </c:cat>
          <c:val>
            <c:numRef>
              <c:f>'[Chart in Microsoft PowerPoint]Sheet1'!$O$24:$P$24</c:f>
              <c:numCache>
                <c:formatCode>0.00E+00</c:formatCode>
                <c:ptCount val="2"/>
                <c:pt idx="0">
                  <c:v>1.5610000000000002E-11</c:v>
                </c:pt>
                <c:pt idx="1">
                  <c:v>2.2509999999999998E-11</c:v>
                </c:pt>
              </c:numCache>
            </c:numRef>
          </c:val>
        </c:ser>
        <c:ser>
          <c:idx val="2"/>
          <c:order val="2"/>
          <c:tx>
            <c:strRef>
              <c:f>'[Chart in Microsoft PowerPoint]Sheet1'!$N$25</c:f>
              <c:strCache>
                <c:ptCount val="1"/>
                <c:pt idx="0">
                  <c:v>fall_MIS</c:v>
                </c:pt>
              </c:strCache>
            </c:strRef>
          </c:tx>
          <c:invertIfNegative val="0"/>
          <c:cat>
            <c:strRef>
              <c:f>'[Chart in Microsoft PowerPoint]Sheet1'!$O$22:$P$22</c:f>
              <c:strCache>
                <c:ptCount val="2"/>
                <c:pt idx="0">
                  <c:v>Normal VDD</c:v>
                </c:pt>
                <c:pt idx="1">
                  <c:v>80% VDD</c:v>
                </c:pt>
              </c:strCache>
            </c:strRef>
          </c:cat>
          <c:val>
            <c:numRef>
              <c:f>'[Chart in Microsoft PowerPoint]Sheet1'!$O$25:$P$25</c:f>
              <c:numCache>
                <c:formatCode>0.00E+00</c:formatCode>
                <c:ptCount val="2"/>
                <c:pt idx="0">
                  <c:v>8.494E-12</c:v>
                </c:pt>
                <c:pt idx="1">
                  <c:v>1.229E-11</c:v>
                </c:pt>
              </c:numCache>
            </c:numRef>
          </c:val>
        </c:ser>
        <c:ser>
          <c:idx val="3"/>
          <c:order val="3"/>
          <c:tx>
            <c:strRef>
              <c:f>'[Chart in Microsoft PowerPoint]Sheet1'!$N$26</c:f>
              <c:strCache>
                <c:ptCount val="1"/>
                <c:pt idx="0">
                  <c:v>fall_SIS</c:v>
                </c:pt>
              </c:strCache>
            </c:strRef>
          </c:tx>
          <c:invertIfNegative val="0"/>
          <c:cat>
            <c:strRef>
              <c:f>'[Chart in Microsoft PowerPoint]Sheet1'!$O$22:$P$22</c:f>
              <c:strCache>
                <c:ptCount val="2"/>
                <c:pt idx="0">
                  <c:v>Normal VDD</c:v>
                </c:pt>
                <c:pt idx="1">
                  <c:v>80% VDD</c:v>
                </c:pt>
              </c:strCache>
            </c:strRef>
          </c:cat>
          <c:val>
            <c:numRef>
              <c:f>'[Chart in Microsoft PowerPoint]Sheet1'!$O$26:$P$26</c:f>
              <c:numCache>
                <c:formatCode>0.00E+00</c:formatCode>
                <c:ptCount val="2"/>
                <c:pt idx="0">
                  <c:v>1.45E-11</c:v>
                </c:pt>
                <c:pt idx="1">
                  <c:v>2.1659999999999999E-11</c:v>
                </c:pt>
              </c:numCache>
            </c:numRef>
          </c:val>
        </c:ser>
        <c:dLbls>
          <c:showLegendKey val="0"/>
          <c:showVal val="0"/>
          <c:showCatName val="0"/>
          <c:showSerName val="0"/>
          <c:showPercent val="0"/>
          <c:showBubbleSize val="0"/>
        </c:dLbls>
        <c:gapWidth val="300"/>
        <c:axId val="40728064"/>
        <c:axId val="40729600"/>
      </c:barChart>
      <c:catAx>
        <c:axId val="40728064"/>
        <c:scaling>
          <c:orientation val="minMax"/>
        </c:scaling>
        <c:delete val="0"/>
        <c:axPos val="b"/>
        <c:numFmt formatCode="General" sourceLinked="0"/>
        <c:majorTickMark val="none"/>
        <c:minorTickMark val="none"/>
        <c:tickLblPos val="nextTo"/>
        <c:crossAx val="40729600"/>
        <c:crosses val="autoZero"/>
        <c:auto val="1"/>
        <c:lblAlgn val="ctr"/>
        <c:lblOffset val="100"/>
        <c:noMultiLvlLbl val="0"/>
      </c:catAx>
      <c:valAx>
        <c:axId val="40729600"/>
        <c:scaling>
          <c:orientation val="minMax"/>
        </c:scaling>
        <c:delete val="0"/>
        <c:axPos val="l"/>
        <c:majorGridlines/>
        <c:minorGridlines/>
        <c:title>
          <c:tx>
            <c:rich>
              <a:bodyPr/>
              <a:lstStyle/>
              <a:p>
                <a:pPr>
                  <a:defRPr/>
                </a:pPr>
                <a:r>
                  <a:rPr lang="en-US"/>
                  <a:t>FO3 Stage Delay (s)</a:t>
                </a:r>
              </a:p>
            </c:rich>
          </c:tx>
          <c:layout/>
          <c:overlay val="0"/>
        </c:title>
        <c:numFmt formatCode="0.00E+00" sourceLinked="1"/>
        <c:majorTickMark val="out"/>
        <c:minorTickMark val="none"/>
        <c:tickLblPos val="nextTo"/>
        <c:crossAx val="40728064"/>
        <c:crosses val="autoZero"/>
        <c:crossBetween val="between"/>
      </c:valAx>
    </c:plotArea>
    <c:legend>
      <c:legendPos val="r"/>
      <c:layout>
        <c:manualLayout>
          <c:xMode val="edge"/>
          <c:yMode val="edge"/>
          <c:x val="0.80915422210154775"/>
          <c:y val="0.30300087489063871"/>
          <c:w val="0.18797221468006153"/>
          <c:h val="0.35696121318168561"/>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Sheet1!$B$26</c:f>
              <c:strCache>
                <c:ptCount val="1"/>
                <c:pt idx="0">
                  <c:v>CBC</c:v>
                </c:pt>
              </c:strCache>
            </c:strRef>
          </c:tx>
          <c:invertIfNegative val="0"/>
          <c:cat>
            <c:strRef>
              <c:f>Sheet1!$G$25:$I$25</c:f>
              <c:strCache>
                <c:ptCount val="3"/>
                <c:pt idx="0">
                  <c:v>LEON</c:v>
                </c:pt>
                <c:pt idx="1">
                  <c:v>SUPERBLUE12</c:v>
                </c:pt>
                <c:pt idx="2">
                  <c:v>NETCARD</c:v>
                </c:pt>
              </c:strCache>
            </c:strRef>
          </c:cat>
          <c:val>
            <c:numRef>
              <c:f>Sheet1!$G$26:$I$26</c:f>
              <c:numCache>
                <c:formatCode>General</c:formatCode>
                <c:ptCount val="3"/>
                <c:pt idx="0">
                  <c:v>-4.58E-2</c:v>
                </c:pt>
                <c:pt idx="1">
                  <c:v>-0.13350000000000001</c:v>
                </c:pt>
                <c:pt idx="2">
                  <c:v>-0.1537</c:v>
                </c:pt>
              </c:numCache>
            </c:numRef>
          </c:val>
        </c:ser>
        <c:ser>
          <c:idx val="1"/>
          <c:order val="1"/>
          <c:tx>
            <c:strRef>
              <c:f>Sheet1!$B$27</c:f>
              <c:strCache>
                <c:ptCount val="1"/>
                <c:pt idx="0">
                  <c:v>TBC-0.5</c:v>
                </c:pt>
              </c:strCache>
            </c:strRef>
          </c:tx>
          <c:invertIfNegative val="0"/>
          <c:cat>
            <c:strRef>
              <c:f>Sheet1!$G$25:$I$25</c:f>
              <c:strCache>
                <c:ptCount val="3"/>
                <c:pt idx="0">
                  <c:v>LEON</c:v>
                </c:pt>
                <c:pt idx="1">
                  <c:v>SUPERBLUE12</c:v>
                </c:pt>
                <c:pt idx="2">
                  <c:v>NETCARD</c:v>
                </c:pt>
              </c:strCache>
            </c:strRef>
          </c:cat>
          <c:val>
            <c:numRef>
              <c:f>Sheet1!$G$27:$I$27</c:f>
              <c:numCache>
                <c:formatCode>General</c:formatCode>
                <c:ptCount val="3"/>
                <c:pt idx="0">
                  <c:v>-4.58E-2</c:v>
                </c:pt>
                <c:pt idx="1">
                  <c:v>-0.13350000000000001</c:v>
                </c:pt>
                <c:pt idx="2">
                  <c:v>-0.14648</c:v>
                </c:pt>
              </c:numCache>
            </c:numRef>
          </c:val>
        </c:ser>
        <c:ser>
          <c:idx val="2"/>
          <c:order val="2"/>
          <c:tx>
            <c:strRef>
              <c:f>Sheet1!$B$28</c:f>
              <c:strCache>
                <c:ptCount val="1"/>
                <c:pt idx="0">
                  <c:v>TBC-0.6</c:v>
                </c:pt>
              </c:strCache>
            </c:strRef>
          </c:tx>
          <c:invertIfNegative val="0"/>
          <c:cat>
            <c:strRef>
              <c:f>Sheet1!$G$25:$I$25</c:f>
              <c:strCache>
                <c:ptCount val="3"/>
                <c:pt idx="0">
                  <c:v>LEON</c:v>
                </c:pt>
                <c:pt idx="1">
                  <c:v>SUPERBLUE12</c:v>
                </c:pt>
                <c:pt idx="2">
                  <c:v>NETCARD</c:v>
                </c:pt>
              </c:strCache>
            </c:strRef>
          </c:cat>
          <c:val>
            <c:numRef>
              <c:f>Sheet1!$G$28:$I$28</c:f>
              <c:numCache>
                <c:formatCode>General</c:formatCode>
                <c:ptCount val="3"/>
                <c:pt idx="0">
                  <c:v>0</c:v>
                </c:pt>
                <c:pt idx="1">
                  <c:v>-3.3300000000000003E-2</c:v>
                </c:pt>
                <c:pt idx="2">
                  <c:v>-9.1184000000000001E-2</c:v>
                </c:pt>
              </c:numCache>
            </c:numRef>
          </c:val>
        </c:ser>
        <c:ser>
          <c:idx val="3"/>
          <c:order val="3"/>
          <c:tx>
            <c:strRef>
              <c:f>Sheet1!$B$29</c:f>
              <c:strCache>
                <c:ptCount val="1"/>
                <c:pt idx="0">
                  <c:v>TBC-0.7</c:v>
                </c:pt>
              </c:strCache>
            </c:strRef>
          </c:tx>
          <c:invertIfNegative val="0"/>
          <c:cat>
            <c:strRef>
              <c:f>Sheet1!$G$25:$I$25</c:f>
              <c:strCache>
                <c:ptCount val="3"/>
                <c:pt idx="0">
                  <c:v>LEON</c:v>
                </c:pt>
                <c:pt idx="1">
                  <c:v>SUPERBLUE12</c:v>
                </c:pt>
                <c:pt idx="2">
                  <c:v>NETCARD</c:v>
                </c:pt>
              </c:strCache>
            </c:strRef>
          </c:cat>
          <c:val>
            <c:numRef>
              <c:f>Sheet1!$G$29:$I$29</c:f>
              <c:numCache>
                <c:formatCode>General</c:formatCode>
                <c:ptCount val="3"/>
                <c:pt idx="0">
                  <c:v>-1.03E-2</c:v>
                </c:pt>
                <c:pt idx="1">
                  <c:v>-5.9400000000000001E-2</c:v>
                </c:pt>
                <c:pt idx="2">
                  <c:v>-0.10634</c:v>
                </c:pt>
              </c:numCache>
            </c:numRef>
          </c:val>
        </c:ser>
        <c:dLbls>
          <c:showLegendKey val="0"/>
          <c:showVal val="0"/>
          <c:showCatName val="0"/>
          <c:showSerName val="0"/>
          <c:showPercent val="0"/>
          <c:showBubbleSize val="0"/>
        </c:dLbls>
        <c:gapWidth val="150"/>
        <c:axId val="42819584"/>
        <c:axId val="42821120"/>
      </c:barChart>
      <c:catAx>
        <c:axId val="42819584"/>
        <c:scaling>
          <c:orientation val="minMax"/>
        </c:scaling>
        <c:delete val="0"/>
        <c:axPos val="b"/>
        <c:numFmt formatCode="General" sourceLinked="0"/>
        <c:majorTickMark val="out"/>
        <c:minorTickMark val="none"/>
        <c:tickLblPos val="high"/>
        <c:crossAx val="42821120"/>
        <c:crosses val="autoZero"/>
        <c:auto val="1"/>
        <c:lblAlgn val="ctr"/>
        <c:lblOffset val="100"/>
        <c:noMultiLvlLbl val="0"/>
      </c:catAx>
      <c:valAx>
        <c:axId val="42821120"/>
        <c:scaling>
          <c:orientation val="minMax"/>
        </c:scaling>
        <c:delete val="0"/>
        <c:axPos val="l"/>
        <c:majorGridlines/>
        <c:title>
          <c:tx>
            <c:rich>
              <a:bodyPr rot="-5400000" vert="horz"/>
              <a:lstStyle/>
              <a:p>
                <a:pPr>
                  <a:defRPr/>
                </a:pPr>
                <a:r>
                  <a:rPr lang="en-US"/>
                  <a:t>WNS (ns)</a:t>
                </a:r>
              </a:p>
            </c:rich>
          </c:tx>
          <c:layout/>
          <c:overlay val="0"/>
        </c:title>
        <c:numFmt formatCode="General" sourceLinked="1"/>
        <c:majorTickMark val="out"/>
        <c:minorTickMark val="none"/>
        <c:tickLblPos val="nextTo"/>
        <c:crossAx val="42819584"/>
        <c:crosses val="autoZero"/>
        <c:crossBetween val="between"/>
      </c:valAx>
    </c:plotArea>
    <c:legend>
      <c:legendPos val="t"/>
      <c:layout/>
      <c:overlay val="0"/>
    </c:legend>
    <c:plotVisOnly val="1"/>
    <c:dispBlanksAs val="gap"/>
    <c:showDLblsOverMax val="0"/>
  </c:chart>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Sheet1!$B$33</c:f>
              <c:strCache>
                <c:ptCount val="1"/>
                <c:pt idx="0">
                  <c:v>CBC</c:v>
                </c:pt>
              </c:strCache>
            </c:strRef>
          </c:tx>
          <c:invertIfNegative val="0"/>
          <c:cat>
            <c:strRef>
              <c:f>Sheet1!$G$25:$I$25</c:f>
              <c:strCache>
                <c:ptCount val="3"/>
                <c:pt idx="0">
                  <c:v>LEON</c:v>
                </c:pt>
                <c:pt idx="1">
                  <c:v>SUPERBLUE12</c:v>
                </c:pt>
                <c:pt idx="2">
                  <c:v>NETCARD</c:v>
                </c:pt>
              </c:strCache>
            </c:strRef>
          </c:cat>
          <c:val>
            <c:numRef>
              <c:f>Sheet1!$G$33:$I$33</c:f>
              <c:numCache>
                <c:formatCode>0</c:formatCode>
                <c:ptCount val="3"/>
                <c:pt idx="0">
                  <c:v>-2.5190000000000001</c:v>
                </c:pt>
                <c:pt idx="1">
                  <c:v>-7.2903000000000002</c:v>
                </c:pt>
                <c:pt idx="2">
                  <c:v>-80.350999999999999</c:v>
                </c:pt>
              </c:numCache>
            </c:numRef>
          </c:val>
        </c:ser>
        <c:ser>
          <c:idx val="1"/>
          <c:order val="1"/>
          <c:tx>
            <c:strRef>
              <c:f>Sheet1!$B$34</c:f>
              <c:strCache>
                <c:ptCount val="1"/>
                <c:pt idx="0">
                  <c:v>TBC-0.5</c:v>
                </c:pt>
              </c:strCache>
            </c:strRef>
          </c:tx>
          <c:invertIfNegative val="0"/>
          <c:cat>
            <c:strRef>
              <c:f>Sheet1!$G$25:$I$25</c:f>
              <c:strCache>
                <c:ptCount val="3"/>
                <c:pt idx="0">
                  <c:v>LEON</c:v>
                </c:pt>
                <c:pt idx="1">
                  <c:v>SUPERBLUE12</c:v>
                </c:pt>
                <c:pt idx="2">
                  <c:v>NETCARD</c:v>
                </c:pt>
              </c:strCache>
            </c:strRef>
          </c:cat>
          <c:val>
            <c:numRef>
              <c:f>Sheet1!$G$34:$I$34</c:f>
              <c:numCache>
                <c:formatCode>0</c:formatCode>
                <c:ptCount val="3"/>
                <c:pt idx="0">
                  <c:v>-2.5190000000000001</c:v>
                </c:pt>
                <c:pt idx="1">
                  <c:v>-1.9858</c:v>
                </c:pt>
                <c:pt idx="2">
                  <c:v>-60.186</c:v>
                </c:pt>
              </c:numCache>
            </c:numRef>
          </c:val>
        </c:ser>
        <c:ser>
          <c:idx val="2"/>
          <c:order val="2"/>
          <c:tx>
            <c:strRef>
              <c:f>Sheet1!$B$35</c:f>
              <c:strCache>
                <c:ptCount val="1"/>
                <c:pt idx="0">
                  <c:v>TBC-0.6</c:v>
                </c:pt>
              </c:strCache>
            </c:strRef>
          </c:tx>
          <c:invertIfNegative val="0"/>
          <c:cat>
            <c:strRef>
              <c:f>Sheet1!$G$25:$I$25</c:f>
              <c:strCache>
                <c:ptCount val="3"/>
                <c:pt idx="0">
                  <c:v>LEON</c:v>
                </c:pt>
                <c:pt idx="1">
                  <c:v>SUPERBLUE12</c:v>
                </c:pt>
                <c:pt idx="2">
                  <c:v>NETCARD</c:v>
                </c:pt>
              </c:strCache>
            </c:strRef>
          </c:cat>
          <c:val>
            <c:numRef>
              <c:f>Sheet1!$G$35:$I$35</c:f>
              <c:numCache>
                <c:formatCode>0</c:formatCode>
                <c:ptCount val="3"/>
                <c:pt idx="0">
                  <c:v>0</c:v>
                </c:pt>
                <c:pt idx="1">
                  <c:v>-0.434</c:v>
                </c:pt>
                <c:pt idx="2">
                  <c:v>-27.039000000000001</c:v>
                </c:pt>
              </c:numCache>
            </c:numRef>
          </c:val>
        </c:ser>
        <c:ser>
          <c:idx val="3"/>
          <c:order val="3"/>
          <c:tx>
            <c:strRef>
              <c:f>Sheet1!$B$36</c:f>
              <c:strCache>
                <c:ptCount val="1"/>
                <c:pt idx="0">
                  <c:v>TBC-0.7</c:v>
                </c:pt>
              </c:strCache>
            </c:strRef>
          </c:tx>
          <c:invertIfNegative val="0"/>
          <c:cat>
            <c:strRef>
              <c:f>Sheet1!$G$25:$I$25</c:f>
              <c:strCache>
                <c:ptCount val="3"/>
                <c:pt idx="0">
                  <c:v>LEON</c:v>
                </c:pt>
                <c:pt idx="1">
                  <c:v>SUPERBLUE12</c:v>
                </c:pt>
                <c:pt idx="2">
                  <c:v>NETCARD</c:v>
                </c:pt>
              </c:strCache>
            </c:strRef>
          </c:cat>
          <c:val>
            <c:numRef>
              <c:f>Sheet1!$G$36:$I$36</c:f>
              <c:numCache>
                <c:formatCode>0</c:formatCode>
                <c:ptCount val="3"/>
                <c:pt idx="0">
                  <c:v>-4.3200000000000002E-2</c:v>
                </c:pt>
                <c:pt idx="1">
                  <c:v>-0.89380000000000004</c:v>
                </c:pt>
                <c:pt idx="2">
                  <c:v>-36.337000000000003</c:v>
                </c:pt>
              </c:numCache>
            </c:numRef>
          </c:val>
        </c:ser>
        <c:dLbls>
          <c:showLegendKey val="0"/>
          <c:showVal val="0"/>
          <c:showCatName val="0"/>
          <c:showSerName val="0"/>
          <c:showPercent val="0"/>
          <c:showBubbleSize val="0"/>
        </c:dLbls>
        <c:gapWidth val="150"/>
        <c:axId val="43130880"/>
        <c:axId val="43132416"/>
      </c:barChart>
      <c:catAx>
        <c:axId val="43130880"/>
        <c:scaling>
          <c:orientation val="minMax"/>
        </c:scaling>
        <c:delete val="0"/>
        <c:axPos val="b"/>
        <c:numFmt formatCode="General" sourceLinked="0"/>
        <c:majorTickMark val="out"/>
        <c:minorTickMark val="none"/>
        <c:tickLblPos val="high"/>
        <c:crossAx val="43132416"/>
        <c:crosses val="autoZero"/>
        <c:auto val="1"/>
        <c:lblAlgn val="ctr"/>
        <c:lblOffset val="100"/>
        <c:noMultiLvlLbl val="0"/>
      </c:catAx>
      <c:valAx>
        <c:axId val="43132416"/>
        <c:scaling>
          <c:orientation val="minMax"/>
        </c:scaling>
        <c:delete val="0"/>
        <c:axPos val="l"/>
        <c:majorGridlines/>
        <c:title>
          <c:tx>
            <c:rich>
              <a:bodyPr rot="-5400000" vert="horz"/>
              <a:lstStyle/>
              <a:p>
                <a:pPr>
                  <a:defRPr/>
                </a:pPr>
                <a:r>
                  <a:rPr lang="en-US"/>
                  <a:t>TNS (ns)</a:t>
                </a:r>
              </a:p>
            </c:rich>
          </c:tx>
          <c:layout/>
          <c:overlay val="0"/>
        </c:title>
        <c:numFmt formatCode="0" sourceLinked="1"/>
        <c:majorTickMark val="out"/>
        <c:minorTickMark val="none"/>
        <c:tickLblPos val="nextTo"/>
        <c:crossAx val="43130880"/>
        <c:crosses val="autoZero"/>
        <c:crossBetween val="between"/>
      </c:valAx>
    </c:plotArea>
    <c:legend>
      <c:legendPos val="t"/>
      <c:layout/>
      <c:overlay val="0"/>
    </c:legend>
    <c:plotVisOnly val="1"/>
    <c:dispBlanksAs val="gap"/>
    <c:showDLblsOverMax val="0"/>
  </c:chart>
  <c:txPr>
    <a:bodyPr/>
    <a:lstStyle/>
    <a:p>
      <a:pPr>
        <a:defRPr sz="14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Sheet1!$B$40</c:f>
              <c:strCache>
                <c:ptCount val="1"/>
                <c:pt idx="0">
                  <c:v>CBC</c:v>
                </c:pt>
              </c:strCache>
            </c:strRef>
          </c:tx>
          <c:invertIfNegative val="0"/>
          <c:cat>
            <c:strRef>
              <c:f>Sheet1!$G$25:$I$25</c:f>
              <c:strCache>
                <c:ptCount val="3"/>
                <c:pt idx="0">
                  <c:v>LEON</c:v>
                </c:pt>
                <c:pt idx="1">
                  <c:v>SUPERBLUE12</c:v>
                </c:pt>
                <c:pt idx="2">
                  <c:v>NETCARD</c:v>
                </c:pt>
              </c:strCache>
            </c:strRef>
          </c:cat>
          <c:val>
            <c:numRef>
              <c:f>Sheet1!$G$40:$I$40</c:f>
              <c:numCache>
                <c:formatCode>General</c:formatCode>
                <c:ptCount val="3"/>
                <c:pt idx="0">
                  <c:v>170</c:v>
                </c:pt>
                <c:pt idx="1">
                  <c:v>246</c:v>
                </c:pt>
                <c:pt idx="2">
                  <c:v>1422</c:v>
                </c:pt>
              </c:numCache>
            </c:numRef>
          </c:val>
        </c:ser>
        <c:ser>
          <c:idx val="1"/>
          <c:order val="1"/>
          <c:tx>
            <c:strRef>
              <c:f>Sheet1!$B$41</c:f>
              <c:strCache>
                <c:ptCount val="1"/>
                <c:pt idx="0">
                  <c:v>TBC-0.5</c:v>
                </c:pt>
              </c:strCache>
            </c:strRef>
          </c:tx>
          <c:invertIfNegative val="0"/>
          <c:cat>
            <c:strRef>
              <c:f>Sheet1!$G$25:$I$25</c:f>
              <c:strCache>
                <c:ptCount val="3"/>
                <c:pt idx="0">
                  <c:v>LEON</c:v>
                </c:pt>
                <c:pt idx="1">
                  <c:v>SUPERBLUE12</c:v>
                </c:pt>
                <c:pt idx="2">
                  <c:v>NETCARD</c:v>
                </c:pt>
              </c:strCache>
            </c:strRef>
          </c:cat>
          <c:val>
            <c:numRef>
              <c:f>Sheet1!$G$41:$I$41</c:f>
              <c:numCache>
                <c:formatCode>General</c:formatCode>
                <c:ptCount val="3"/>
                <c:pt idx="0">
                  <c:v>170</c:v>
                </c:pt>
                <c:pt idx="1">
                  <c:v>35</c:v>
                </c:pt>
                <c:pt idx="2">
                  <c:v>1229</c:v>
                </c:pt>
              </c:numCache>
            </c:numRef>
          </c:val>
        </c:ser>
        <c:ser>
          <c:idx val="2"/>
          <c:order val="2"/>
          <c:tx>
            <c:strRef>
              <c:f>Sheet1!$B$42</c:f>
              <c:strCache>
                <c:ptCount val="1"/>
                <c:pt idx="0">
                  <c:v>TBC-0.6</c:v>
                </c:pt>
              </c:strCache>
            </c:strRef>
          </c:tx>
          <c:invertIfNegative val="0"/>
          <c:cat>
            <c:strRef>
              <c:f>Sheet1!$G$25:$I$25</c:f>
              <c:strCache>
                <c:ptCount val="3"/>
                <c:pt idx="0">
                  <c:v>LEON</c:v>
                </c:pt>
                <c:pt idx="1">
                  <c:v>SUPERBLUE12</c:v>
                </c:pt>
                <c:pt idx="2">
                  <c:v>NETCARD</c:v>
                </c:pt>
              </c:strCache>
            </c:strRef>
          </c:cat>
          <c:val>
            <c:numRef>
              <c:f>Sheet1!$G$42:$I$42</c:f>
              <c:numCache>
                <c:formatCode>General</c:formatCode>
                <c:ptCount val="3"/>
                <c:pt idx="0">
                  <c:v>0</c:v>
                </c:pt>
                <c:pt idx="1">
                  <c:v>20</c:v>
                </c:pt>
                <c:pt idx="2">
                  <c:v>1078</c:v>
                </c:pt>
              </c:numCache>
            </c:numRef>
          </c:val>
        </c:ser>
        <c:ser>
          <c:idx val="3"/>
          <c:order val="3"/>
          <c:tx>
            <c:strRef>
              <c:f>Sheet1!$B$43</c:f>
              <c:strCache>
                <c:ptCount val="1"/>
                <c:pt idx="0">
                  <c:v>TBC-0.7</c:v>
                </c:pt>
              </c:strCache>
            </c:strRef>
          </c:tx>
          <c:invertIfNegative val="0"/>
          <c:cat>
            <c:strRef>
              <c:f>Sheet1!$G$25:$I$25</c:f>
              <c:strCache>
                <c:ptCount val="3"/>
                <c:pt idx="0">
                  <c:v>LEON</c:v>
                </c:pt>
                <c:pt idx="1">
                  <c:v>SUPERBLUE12</c:v>
                </c:pt>
                <c:pt idx="2">
                  <c:v>NETCARD</c:v>
                </c:pt>
              </c:strCache>
            </c:strRef>
          </c:cat>
          <c:val>
            <c:numRef>
              <c:f>Sheet1!$G$43:$I$43</c:f>
              <c:numCache>
                <c:formatCode>General</c:formatCode>
                <c:ptCount val="3"/>
                <c:pt idx="0">
                  <c:v>12</c:v>
                </c:pt>
                <c:pt idx="1">
                  <c:v>19</c:v>
                </c:pt>
                <c:pt idx="2">
                  <c:v>1276</c:v>
                </c:pt>
              </c:numCache>
            </c:numRef>
          </c:val>
        </c:ser>
        <c:dLbls>
          <c:showLegendKey val="0"/>
          <c:showVal val="0"/>
          <c:showCatName val="0"/>
          <c:showSerName val="0"/>
          <c:showPercent val="0"/>
          <c:showBubbleSize val="0"/>
        </c:dLbls>
        <c:gapWidth val="150"/>
        <c:axId val="43175936"/>
        <c:axId val="43177472"/>
      </c:barChart>
      <c:catAx>
        <c:axId val="43175936"/>
        <c:scaling>
          <c:orientation val="minMax"/>
        </c:scaling>
        <c:delete val="0"/>
        <c:axPos val="b"/>
        <c:numFmt formatCode="General" sourceLinked="0"/>
        <c:majorTickMark val="out"/>
        <c:minorTickMark val="none"/>
        <c:tickLblPos val="nextTo"/>
        <c:crossAx val="43177472"/>
        <c:crosses val="autoZero"/>
        <c:auto val="1"/>
        <c:lblAlgn val="ctr"/>
        <c:lblOffset val="100"/>
        <c:noMultiLvlLbl val="0"/>
      </c:catAx>
      <c:valAx>
        <c:axId val="43177472"/>
        <c:scaling>
          <c:orientation val="minMax"/>
        </c:scaling>
        <c:delete val="0"/>
        <c:axPos val="l"/>
        <c:majorGridlines/>
        <c:title>
          <c:tx>
            <c:rich>
              <a:bodyPr rot="-5400000" vert="horz"/>
              <a:lstStyle/>
              <a:p>
                <a:pPr>
                  <a:defRPr/>
                </a:pPr>
                <a:r>
                  <a:rPr lang="en-US"/>
                  <a:t>#Timing violations</a:t>
                </a:r>
              </a:p>
            </c:rich>
          </c:tx>
          <c:layout/>
          <c:overlay val="0"/>
        </c:title>
        <c:numFmt formatCode="General" sourceLinked="1"/>
        <c:majorTickMark val="out"/>
        <c:minorTickMark val="none"/>
        <c:tickLblPos val="nextTo"/>
        <c:crossAx val="43175936"/>
        <c:crosses val="autoZero"/>
        <c:crossBetween val="between"/>
      </c:valAx>
    </c:plotArea>
    <c:legend>
      <c:legendPos val="t"/>
      <c:layout/>
      <c:overlay val="0"/>
    </c:legend>
    <c:plotVisOnly val="1"/>
    <c:dispBlanksAs val="gap"/>
    <c:showDLblsOverMax val="0"/>
  </c:chart>
  <c:txPr>
    <a:bodyPr/>
    <a:lstStyle/>
    <a:p>
      <a:pPr>
        <a:defRPr sz="14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2D7BD-DA4C-4610-9680-2C24D343E111}" type="datetimeFigureOut">
              <a:rPr lang="en-US" smtClean="0"/>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E6BD5-FF56-4A2C-9254-8114E3A9068D}" type="slidenum">
              <a:rPr lang="en-US" smtClean="0"/>
              <a:t>‹#›</a:t>
            </a:fld>
            <a:endParaRPr lang="en-US"/>
          </a:p>
        </p:txBody>
      </p:sp>
    </p:spTree>
    <p:extLst>
      <p:ext uri="{BB962C8B-B14F-4D97-AF65-F5344CB8AC3E}">
        <p14:creationId xmlns:p14="http://schemas.microsoft.com/office/powerpoint/2010/main" val="204962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451585-E2AC-4897-B719-C200C8CF2F37}" type="slidenum">
              <a:rPr lang="en-US" smtClean="0"/>
              <a:pPr/>
              <a:t>1</a:t>
            </a:fld>
            <a:endParaRPr lang="en-US"/>
          </a:p>
        </p:txBody>
      </p:sp>
    </p:spTree>
    <p:extLst>
      <p:ext uri="{BB962C8B-B14F-4D97-AF65-F5344CB8AC3E}">
        <p14:creationId xmlns:p14="http://schemas.microsoft.com/office/powerpoint/2010/main" val="298776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10</a:t>
            </a:fld>
            <a:endParaRPr lang="en-US"/>
          </a:p>
        </p:txBody>
      </p:sp>
    </p:spTree>
    <p:extLst>
      <p:ext uri="{BB962C8B-B14F-4D97-AF65-F5344CB8AC3E}">
        <p14:creationId xmlns:p14="http://schemas.microsoft.com/office/powerpoint/2010/main" val="12299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11</a:t>
            </a:fld>
            <a:endParaRPr lang="en-US"/>
          </a:p>
        </p:txBody>
      </p:sp>
    </p:spTree>
    <p:extLst>
      <p:ext uri="{BB962C8B-B14F-4D97-AF65-F5344CB8AC3E}">
        <p14:creationId xmlns:p14="http://schemas.microsoft.com/office/powerpoint/2010/main" val="295298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12</a:t>
            </a:fld>
            <a:endParaRPr lang="en-US"/>
          </a:p>
        </p:txBody>
      </p:sp>
    </p:spTree>
    <p:extLst>
      <p:ext uri="{BB962C8B-B14F-4D97-AF65-F5344CB8AC3E}">
        <p14:creationId xmlns:p14="http://schemas.microsoft.com/office/powerpoint/2010/main" val="66878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13</a:t>
            </a:fld>
            <a:endParaRPr lang="en-US"/>
          </a:p>
        </p:txBody>
      </p:sp>
    </p:spTree>
    <p:extLst>
      <p:ext uri="{BB962C8B-B14F-4D97-AF65-F5344CB8AC3E}">
        <p14:creationId xmlns:p14="http://schemas.microsoft.com/office/powerpoint/2010/main" val="55756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7ED08-1BA5-4DA5-9C8E-D27ABE7C3CC6}" type="slidenum">
              <a:rPr lang="en-US" smtClean="0"/>
              <a:t>14</a:t>
            </a:fld>
            <a:endParaRPr lang="en-US"/>
          </a:p>
        </p:txBody>
      </p:sp>
    </p:spTree>
    <p:extLst>
      <p:ext uri="{BB962C8B-B14F-4D97-AF65-F5344CB8AC3E}">
        <p14:creationId xmlns:p14="http://schemas.microsoft.com/office/powerpoint/2010/main" val="257104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7ED08-1BA5-4DA5-9C8E-D27ABE7C3CC6}" type="slidenum">
              <a:rPr lang="en-US" smtClean="0"/>
              <a:t>15</a:t>
            </a:fld>
            <a:endParaRPr lang="en-US"/>
          </a:p>
        </p:txBody>
      </p:sp>
    </p:spTree>
    <p:extLst>
      <p:ext uri="{BB962C8B-B14F-4D97-AF65-F5344CB8AC3E}">
        <p14:creationId xmlns:p14="http://schemas.microsoft.com/office/powerpoint/2010/main" val="2571046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9553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17</a:t>
            </a:fld>
            <a:endParaRPr lang="en-US"/>
          </a:p>
        </p:txBody>
      </p:sp>
    </p:spTree>
    <p:extLst>
      <p:ext uri="{BB962C8B-B14F-4D97-AF65-F5344CB8AC3E}">
        <p14:creationId xmlns:p14="http://schemas.microsoft.com/office/powerpoint/2010/main" val="295298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18</a:t>
            </a:fld>
            <a:endParaRPr lang="en-US"/>
          </a:p>
        </p:txBody>
      </p:sp>
    </p:spTree>
    <p:extLst>
      <p:ext uri="{BB962C8B-B14F-4D97-AF65-F5344CB8AC3E}">
        <p14:creationId xmlns:p14="http://schemas.microsoft.com/office/powerpoint/2010/main" val="358029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This</a:t>
            </a:r>
            <a:r>
              <a:rPr lang="en-US" baseline="0" dirty="0" smtClean="0"/>
              <a:t> slide summarizes our approach to reduce the cost of pessimism. In a  conventional flow, given a routed design, we will run timing analysis. If there are timing violations, we will fix them in the ECO step. In this work, we first analyze and classify the timing critical paths into two groups. G</a:t>
            </a:r>
            <a:r>
              <a:rPr lang="en-US" baseline="-25000" dirty="0" smtClean="0"/>
              <a:t>TBC </a:t>
            </a:r>
            <a:r>
              <a:rPr lang="en-US" baseline="0" dirty="0" smtClean="0"/>
              <a:t>are the paths which have enough wire averaging and G</a:t>
            </a:r>
            <a:r>
              <a:rPr lang="en-US" baseline="-25000" dirty="0" smtClean="0"/>
              <a:t>CBC</a:t>
            </a:r>
            <a:r>
              <a:rPr lang="en-US" baseline="0" dirty="0" smtClean="0"/>
              <a:t> are those which do not. For the paths in G</a:t>
            </a:r>
            <a:r>
              <a:rPr lang="en-US" baseline="-25000" dirty="0" smtClean="0"/>
              <a:t>TBC</a:t>
            </a:r>
            <a:r>
              <a:rPr lang="en-US" baseline="0" dirty="0" smtClean="0"/>
              <a:t>, we signoff these paths using tightened BEOL corners. For the remaining paths, we will use the conventional BEOL corners. Since a lot of paths will use TBC, this makes the timing signoff a lot easier.</a:t>
            </a:r>
            <a:endParaRPr lang="en-US" dirty="0"/>
          </a:p>
        </p:txBody>
      </p:sp>
      <p:sp>
        <p:nvSpPr>
          <p:cNvPr id="4" name="Slide Number Placeholder 3"/>
          <p:cNvSpPr>
            <a:spLocks noGrp="1"/>
          </p:cNvSpPr>
          <p:nvPr>
            <p:ph type="sldNum" sz="quarter" idx="10"/>
          </p:nvPr>
        </p:nvSpPr>
        <p:spPr/>
        <p:txBody>
          <a:bodyPr/>
          <a:lstStyle/>
          <a:p>
            <a:fld id="{0228F54C-DFFA-428E-BB58-006109CB01DF}" type="slidenum">
              <a:rPr lang="en-US" smtClean="0"/>
              <a:t>19</a:t>
            </a:fld>
            <a:endParaRPr lang="en-US"/>
          </a:p>
        </p:txBody>
      </p:sp>
    </p:spTree>
    <p:extLst>
      <p:ext uri="{BB962C8B-B14F-4D97-AF65-F5344CB8AC3E}">
        <p14:creationId xmlns:p14="http://schemas.microsoft.com/office/powerpoint/2010/main" val="315285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3A854B6-F4FE-4C7C-94AB-5C8F31EF6FDC}" type="slidenum">
              <a:rPr lang="en-US"/>
              <a:pPr/>
              <a:t>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7015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quantify the pessimism of the conventional</a:t>
            </a:r>
            <a:r>
              <a:rPr lang="en-US" baseline="0" dirty="0" smtClean="0"/>
              <a:t> BEOL corner, we assume that a setup critical path is safe when the delay at a CBC corner is larger than the nominal delay plus three sigma delay variation.</a:t>
            </a:r>
          </a:p>
          <a:p>
            <a:r>
              <a:rPr lang="en-US" baseline="0" dirty="0" smtClean="0"/>
              <a:t>For a given path, we can compare the statistical delay variation and the delay at a CBC corner to obtain a scaling factor “alpha”. The value of alpha is an indicator of pessimism. For example, when the alpha is small, it means that the delta delay at a corner is larger than the mean plus 3sigma delay variation. Therefore, when the alpha is small, there is a large pessimism.</a:t>
            </a:r>
            <a:endParaRPr lang="en-US" dirty="0"/>
          </a:p>
        </p:txBody>
      </p:sp>
      <p:sp>
        <p:nvSpPr>
          <p:cNvPr id="4" name="Slide Number Placeholder 3"/>
          <p:cNvSpPr>
            <a:spLocks noGrp="1"/>
          </p:cNvSpPr>
          <p:nvPr>
            <p:ph type="sldNum" sz="quarter" idx="10"/>
          </p:nvPr>
        </p:nvSpPr>
        <p:spPr/>
        <p:txBody>
          <a:bodyPr/>
          <a:lstStyle/>
          <a:p>
            <a:fld id="{0228F54C-DFFA-428E-BB58-006109CB01DF}" type="slidenum">
              <a:rPr lang="en-US" smtClean="0"/>
              <a:t>20</a:t>
            </a:fld>
            <a:endParaRPr lang="en-US"/>
          </a:p>
        </p:txBody>
      </p:sp>
    </p:spTree>
    <p:extLst>
      <p:ext uri="{BB962C8B-B14F-4D97-AF65-F5344CB8AC3E}">
        <p14:creationId xmlns:p14="http://schemas.microsoft.com/office/powerpoint/2010/main" val="348383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in the figure,</a:t>
            </a:r>
            <a:r>
              <a:rPr lang="en-US" baseline="0" dirty="0" smtClean="0"/>
              <a:t> we figure out that the paths with small delta delay at the C-worst and RC-worst corners have a large alpha. For example, the alpha is larger than 0.6 when delta delay at the C-worst and RC-worst corners are smaller than 3% of the nominal delay. This means that by checking the delta delay we can identify the paths for tightened corner.</a:t>
            </a:r>
            <a:endParaRPr lang="en-US" dirty="0"/>
          </a:p>
        </p:txBody>
      </p:sp>
      <p:sp>
        <p:nvSpPr>
          <p:cNvPr id="4" name="Slide Number Placeholder 3"/>
          <p:cNvSpPr>
            <a:spLocks noGrp="1"/>
          </p:cNvSpPr>
          <p:nvPr>
            <p:ph type="sldNum" sz="quarter" idx="10"/>
          </p:nvPr>
        </p:nvSpPr>
        <p:spPr/>
        <p:txBody>
          <a:bodyPr/>
          <a:lstStyle/>
          <a:p>
            <a:fld id="{0228F54C-DFFA-428E-BB58-006109CB01DF}" type="slidenum">
              <a:rPr lang="en-US" smtClean="0"/>
              <a:t>21</a:t>
            </a:fld>
            <a:endParaRPr lang="en-US"/>
          </a:p>
        </p:txBody>
      </p:sp>
    </p:spTree>
    <p:extLst>
      <p:ext uri="{BB962C8B-B14F-4D97-AF65-F5344CB8AC3E}">
        <p14:creationId xmlns:p14="http://schemas.microsoft.com/office/powerpoint/2010/main" val="2846752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analysis, we propose to filter the paths by using two threshold values. When</a:t>
            </a:r>
            <a:r>
              <a:rPr lang="en-US" baseline="0" dirty="0" smtClean="0"/>
              <a:t> the delta delay of a path at the </a:t>
            </a:r>
            <a:r>
              <a:rPr lang="en-US" baseline="0" dirty="0" err="1" smtClean="0"/>
              <a:t>Rcworst</a:t>
            </a:r>
            <a:r>
              <a:rPr lang="en-US" baseline="0" dirty="0" smtClean="0"/>
              <a:t> is larger than the threshold value </a:t>
            </a:r>
            <a:r>
              <a:rPr lang="en-US" baseline="0" dirty="0" err="1" smtClean="0"/>
              <a:t>Arcw</a:t>
            </a:r>
            <a:r>
              <a:rPr lang="en-US" baseline="0" dirty="0" smtClean="0"/>
              <a:t> OR if the delta delay at </a:t>
            </a:r>
            <a:r>
              <a:rPr lang="en-US" baseline="0" dirty="0" err="1" smtClean="0"/>
              <a:t>Cworst</a:t>
            </a:r>
            <a:r>
              <a:rPr lang="en-US" baseline="0" dirty="0" smtClean="0"/>
              <a:t> is larger than the </a:t>
            </a:r>
            <a:r>
              <a:rPr lang="en-US" baseline="0" dirty="0" err="1" smtClean="0"/>
              <a:t>Acw</a:t>
            </a:r>
            <a:r>
              <a:rPr lang="en-US" baseline="0" dirty="0" smtClean="0"/>
              <a:t>, we put the path in the group </a:t>
            </a:r>
            <a:r>
              <a:rPr lang="en-US" baseline="0" dirty="0" err="1" smtClean="0"/>
              <a:t>Gtbc</a:t>
            </a:r>
            <a:r>
              <a:rPr lang="en-US" baseline="0" dirty="0" smtClean="0"/>
              <a:t>, which will use the tightened corner.</a:t>
            </a:r>
          </a:p>
        </p:txBody>
      </p:sp>
      <p:sp>
        <p:nvSpPr>
          <p:cNvPr id="4" name="Slide Number Placeholder 3"/>
          <p:cNvSpPr>
            <a:spLocks noGrp="1"/>
          </p:cNvSpPr>
          <p:nvPr>
            <p:ph type="sldNum" sz="quarter" idx="10"/>
          </p:nvPr>
        </p:nvSpPr>
        <p:spPr/>
        <p:txBody>
          <a:bodyPr/>
          <a:lstStyle/>
          <a:p>
            <a:fld id="{0228F54C-DFFA-428E-BB58-006109CB01DF}" type="slidenum">
              <a:rPr lang="en-US" smtClean="0"/>
              <a:t>22</a:t>
            </a:fld>
            <a:endParaRPr lang="en-US"/>
          </a:p>
        </p:txBody>
      </p:sp>
    </p:spTree>
    <p:extLst>
      <p:ext uri="{BB962C8B-B14F-4D97-AF65-F5344CB8AC3E}">
        <p14:creationId xmlns:p14="http://schemas.microsoft.com/office/powerpoint/2010/main" val="32157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smtClean="0"/>
              <a:t>This slide shows our experimental results for a 28nm technology. In this experiment, we try different tightened corner, TBC-0.5, 0.6 and 0.7. A smaller number means the tightened corner has smaller variation compared to the CBC. For example, TBC-0.5 means the variation in the TBC is about half of that in CBC. The results show that, by using the tightened corners, we can reduce WNS and TNS by </a:t>
            </a:r>
            <a:r>
              <a:rPr lang="en-US" baseline="0" dirty="0" err="1" smtClean="0"/>
              <a:t>upto</a:t>
            </a:r>
            <a:r>
              <a:rPr lang="en-US" baseline="0" dirty="0" smtClean="0"/>
              <a:t> 100ps and 53ns. Meanwhile, the number timing violations are also reduced. From the figure, we can see that the tightened corner with an alpha value 0.6 is better compared to an alpha value 0.5 and 0.7. When the alpha value is too small, not many paths can use the tightened corners because many of the paths do not have enough averaging to use </a:t>
            </a:r>
            <a:r>
              <a:rPr lang="en-US" baseline="0" smtClean="0"/>
              <a:t>the tightened corner. </a:t>
            </a:r>
            <a:r>
              <a:rPr lang="en-US" baseline="0" dirty="0" smtClean="0"/>
              <a:t>But when the alpha value is too big, the different between the conventional corner and tightened corner becomes smaller, so there is not much benefit to use the tightened corner.</a:t>
            </a:r>
            <a:endParaRPr lang="en-US" dirty="0"/>
          </a:p>
        </p:txBody>
      </p:sp>
      <p:sp>
        <p:nvSpPr>
          <p:cNvPr id="4" name="Slide Number Placeholder 3"/>
          <p:cNvSpPr>
            <a:spLocks noGrp="1"/>
          </p:cNvSpPr>
          <p:nvPr>
            <p:ph type="sldNum" sz="quarter" idx="10"/>
          </p:nvPr>
        </p:nvSpPr>
        <p:spPr/>
        <p:txBody>
          <a:bodyPr/>
          <a:lstStyle/>
          <a:p>
            <a:fld id="{0228F54C-DFFA-428E-BB58-006109CB01DF}" type="slidenum">
              <a:rPr lang="en-US" smtClean="0"/>
              <a:t>23</a:t>
            </a:fld>
            <a:endParaRPr lang="en-US"/>
          </a:p>
        </p:txBody>
      </p:sp>
    </p:spTree>
    <p:extLst>
      <p:ext uri="{BB962C8B-B14F-4D97-AF65-F5344CB8AC3E}">
        <p14:creationId xmlns:p14="http://schemas.microsoft.com/office/powerpoint/2010/main" val="25564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conventional FF timing model, setup/hold/clock-to-q delay is given as fixed values according to input slew and output load. </a:t>
            </a:r>
            <a:r>
              <a:rPr lang="en-US" dirty="0" smtClean="0"/>
              <a:t>However, setup</a:t>
            </a:r>
            <a:r>
              <a:rPr lang="en-US" baseline="0" dirty="0" smtClean="0"/>
              <a:t> and </a:t>
            </a:r>
            <a:r>
              <a:rPr lang="en-US" dirty="0" smtClean="0"/>
              <a:t>hold</a:t>
            </a:r>
            <a:r>
              <a:rPr lang="en-US" baseline="0" dirty="0" smtClean="0"/>
              <a:t> times and c2q delay are not single values. That is, there’s a tradeoff relationship among them.</a:t>
            </a:r>
          </a:p>
          <a:p>
            <a:r>
              <a:rPr lang="en-US" baseline="0" dirty="0" smtClean="0"/>
              <a:t>As shown in the right figure, setup and hold times can have smaller values at the expense of c2q delay.  </a:t>
            </a:r>
          </a:p>
          <a:p>
            <a:endParaRPr lang="en-US" baseline="0" dirty="0" smtClean="0"/>
          </a:p>
          <a:p>
            <a:endParaRPr lang="en-US" baseline="0" dirty="0" smtClean="0"/>
          </a:p>
          <a:p>
            <a:r>
              <a:rPr lang="en-US" baseline="0" dirty="0" smtClean="0"/>
              <a:t>Also, there’s a tradeoff between setup and hold times.</a:t>
            </a:r>
          </a:p>
          <a:p>
            <a:endParaRPr lang="en-US" baseline="0" dirty="0" smtClean="0"/>
          </a:p>
          <a:p>
            <a:r>
              <a:rPr lang="en-US" baseline="0" dirty="0" smtClean="0"/>
              <a:t>Combining with c2q delay, we can have multiple setup-hold time curves.</a:t>
            </a:r>
          </a:p>
          <a:p>
            <a:endParaRPr lang="en-US" baseline="0" dirty="0" smtClean="0"/>
          </a:p>
          <a:p>
            <a:r>
              <a:rPr lang="en-US" baseline="0" dirty="0" smtClean="0"/>
              <a:t>In this work, we try to use these tradeoff relationship for timing analysis.</a:t>
            </a:r>
          </a:p>
          <a:p>
            <a:r>
              <a:rPr lang="en-US" baseline="0" dirty="0" smtClean="0"/>
              <a:t>With flexible FF timing model, we can reduce pessimism in conventional timing analysis. </a:t>
            </a:r>
          </a:p>
          <a:p>
            <a:endParaRPr lang="en-US" baseline="0" dirty="0" smtClean="0"/>
          </a:p>
        </p:txBody>
      </p:sp>
      <p:sp>
        <p:nvSpPr>
          <p:cNvPr id="4" name="Slide Number Placeholder 3"/>
          <p:cNvSpPr>
            <a:spLocks noGrp="1"/>
          </p:cNvSpPr>
          <p:nvPr>
            <p:ph type="sldNum" sz="quarter" idx="10"/>
          </p:nvPr>
        </p:nvSpPr>
        <p:spPr/>
        <p:txBody>
          <a:bodyPr/>
          <a:lstStyle/>
          <a:p>
            <a:fld id="{49DC86C2-9417-D242-957F-07D0C93E50AF}" type="slidenum">
              <a:rPr lang="en-US" smtClean="0"/>
              <a:t>24</a:t>
            </a:fld>
            <a:endParaRPr lang="en-US"/>
          </a:p>
        </p:txBody>
      </p:sp>
    </p:spTree>
    <p:extLst>
      <p:ext uri="{BB962C8B-B14F-4D97-AF65-F5344CB8AC3E}">
        <p14:creationId xmlns:p14="http://schemas.microsoft.com/office/powerpoint/2010/main" val="1599119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25</a:t>
            </a:fld>
            <a:endParaRPr lang="en-US"/>
          </a:p>
        </p:txBody>
      </p:sp>
    </p:spTree>
    <p:extLst>
      <p:ext uri="{BB962C8B-B14F-4D97-AF65-F5344CB8AC3E}">
        <p14:creationId xmlns:p14="http://schemas.microsoft.com/office/powerpoint/2010/main" val="3814834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shows the overall flow of our proposed method. </a:t>
            </a:r>
          </a:p>
          <a:p>
            <a:r>
              <a:rPr lang="en-US" baseline="0" dirty="0" smtClean="0"/>
              <a:t>With a placed and/or routed </a:t>
            </a:r>
            <a:r>
              <a:rPr lang="en-US" baseline="0" dirty="0" err="1" smtClean="0"/>
              <a:t>netlist</a:t>
            </a:r>
            <a:r>
              <a:rPr lang="en-US" baseline="0" dirty="0" smtClean="0"/>
              <a:t>, we extract path timing information. </a:t>
            </a:r>
          </a:p>
          <a:p>
            <a:r>
              <a:rPr lang="en-US" baseline="0" dirty="0" smtClean="0"/>
              <a:t>Based on that, we formulate LP with pre-characterized flexible flip-flop timing model. </a:t>
            </a:r>
          </a:p>
          <a:p>
            <a:r>
              <a:rPr lang="en-US" baseline="0" dirty="0" smtClean="0"/>
              <a:t>After solving the LP, we annotate the new timing values to each flip-flop in the design.</a:t>
            </a:r>
          </a:p>
          <a:p>
            <a:r>
              <a:rPr lang="en-US" baseline="0" dirty="0" smtClean="0"/>
              <a:t>Finally, we perform timing signoff with the annotated timing.</a:t>
            </a:r>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t>26</a:t>
            </a:fld>
            <a:endParaRPr lang="en-US"/>
          </a:p>
        </p:txBody>
      </p:sp>
    </p:spTree>
    <p:extLst>
      <p:ext uri="{BB962C8B-B14F-4D97-AF65-F5344CB8AC3E}">
        <p14:creationId xmlns:p14="http://schemas.microsoft.com/office/powerpoint/2010/main" val="385165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27</a:t>
            </a:fld>
            <a:endParaRPr lang="en-US"/>
          </a:p>
        </p:txBody>
      </p:sp>
    </p:spTree>
    <p:extLst>
      <p:ext uri="{BB962C8B-B14F-4D97-AF65-F5344CB8AC3E}">
        <p14:creationId xmlns:p14="http://schemas.microsoft.com/office/powerpoint/2010/main" val="1450315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28</a:t>
            </a:fld>
            <a:endParaRPr lang="en-US"/>
          </a:p>
        </p:txBody>
      </p:sp>
    </p:spTree>
    <p:extLst>
      <p:ext uri="{BB962C8B-B14F-4D97-AF65-F5344CB8AC3E}">
        <p14:creationId xmlns:p14="http://schemas.microsoft.com/office/powerpoint/2010/main" val="240009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29</a:t>
            </a:fld>
            <a:endParaRPr lang="en-US"/>
          </a:p>
        </p:txBody>
      </p:sp>
    </p:spTree>
    <p:extLst>
      <p:ext uri="{BB962C8B-B14F-4D97-AF65-F5344CB8AC3E}">
        <p14:creationId xmlns:p14="http://schemas.microsoft.com/office/powerpoint/2010/main" val="177347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a:t>
            </a:fld>
            <a:endParaRPr lang="en-US"/>
          </a:p>
        </p:txBody>
      </p:sp>
    </p:spTree>
    <p:extLst>
      <p:ext uri="{BB962C8B-B14F-4D97-AF65-F5344CB8AC3E}">
        <p14:creationId xmlns:p14="http://schemas.microsoft.com/office/powerpoint/2010/main" val="295298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30</a:t>
            </a:fld>
            <a:endParaRPr lang="en-US"/>
          </a:p>
        </p:txBody>
      </p:sp>
    </p:spTree>
    <p:extLst>
      <p:ext uri="{BB962C8B-B14F-4D97-AF65-F5344CB8AC3E}">
        <p14:creationId xmlns:p14="http://schemas.microsoft.com/office/powerpoint/2010/main" val="2952985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31</a:t>
            </a:fld>
            <a:endParaRPr lang="en-US"/>
          </a:p>
        </p:txBody>
      </p:sp>
    </p:spTree>
    <p:extLst>
      <p:ext uri="{BB962C8B-B14F-4D97-AF65-F5344CB8AC3E}">
        <p14:creationId xmlns:p14="http://schemas.microsoft.com/office/powerpoint/2010/main" val="2952985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32</a:t>
            </a:fld>
            <a:endParaRPr lang="en-US"/>
          </a:p>
        </p:txBody>
      </p:sp>
    </p:spTree>
    <p:extLst>
      <p:ext uri="{BB962C8B-B14F-4D97-AF65-F5344CB8AC3E}">
        <p14:creationId xmlns:p14="http://schemas.microsoft.com/office/powerpoint/2010/main" val="1058212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33</a:t>
            </a:fld>
            <a:endParaRPr lang="en-US"/>
          </a:p>
        </p:txBody>
      </p:sp>
    </p:spTree>
    <p:extLst>
      <p:ext uri="{BB962C8B-B14F-4D97-AF65-F5344CB8AC3E}">
        <p14:creationId xmlns:p14="http://schemas.microsoft.com/office/powerpoint/2010/main" val="1878522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34</a:t>
            </a:fld>
            <a:endParaRPr lang="en-US"/>
          </a:p>
        </p:txBody>
      </p:sp>
    </p:spTree>
    <p:extLst>
      <p:ext uri="{BB962C8B-B14F-4D97-AF65-F5344CB8AC3E}">
        <p14:creationId xmlns:p14="http://schemas.microsoft.com/office/powerpoint/2010/main" val="2345602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35</a:t>
            </a:fld>
            <a:endParaRPr lang="en-US"/>
          </a:p>
        </p:txBody>
      </p:sp>
    </p:spTree>
    <p:extLst>
      <p:ext uri="{BB962C8B-B14F-4D97-AF65-F5344CB8AC3E}">
        <p14:creationId xmlns:p14="http://schemas.microsoft.com/office/powerpoint/2010/main" val="2345602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these figures, we show the alpha value for different critical paths at the C-worst corner and the RC-worst corner. A red dot is a path which has a large delta delay at the C-worst corner, and a blue dot is a path which has a larger delta delay at the RC-worst corner. In this experiment, we can see that some of the paths have alpha larger than 1.0. This means that the </a:t>
            </a:r>
            <a:r>
              <a:rPr lang="en-US" baseline="0" dirty="0" err="1" smtClean="0"/>
              <a:t>Cworst</a:t>
            </a:r>
            <a:r>
              <a:rPr lang="en-US" baseline="0" dirty="0" smtClean="0"/>
              <a:t> corner actually underestimates the delay variation compared to the statistical analysis. However, these paths are dominated by the RC-worst corner, and the alpha value at the RC-worst corner is smaller than one. </a:t>
            </a:r>
            <a:endParaRPr lang="en-US" dirty="0"/>
          </a:p>
        </p:txBody>
      </p:sp>
      <p:sp>
        <p:nvSpPr>
          <p:cNvPr id="4" name="Slide Number Placeholder 3"/>
          <p:cNvSpPr>
            <a:spLocks noGrp="1"/>
          </p:cNvSpPr>
          <p:nvPr>
            <p:ph type="sldNum" sz="quarter" idx="10"/>
          </p:nvPr>
        </p:nvSpPr>
        <p:spPr/>
        <p:txBody>
          <a:bodyPr/>
          <a:lstStyle/>
          <a:p>
            <a:fld id="{0228F54C-DFFA-428E-BB58-006109CB01DF}" type="slidenum">
              <a:rPr lang="en-US" smtClean="0"/>
              <a:t>36</a:t>
            </a:fld>
            <a:endParaRPr lang="en-US"/>
          </a:p>
        </p:txBody>
      </p:sp>
    </p:spTree>
    <p:extLst>
      <p:ext uri="{BB962C8B-B14F-4D97-AF65-F5344CB8AC3E}">
        <p14:creationId xmlns:p14="http://schemas.microsoft.com/office/powerpoint/2010/main" val="2528718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37</a:t>
            </a:fld>
            <a:endParaRPr lang="en-US"/>
          </a:p>
        </p:txBody>
      </p:sp>
    </p:spTree>
    <p:extLst>
      <p:ext uri="{BB962C8B-B14F-4D97-AF65-F5344CB8AC3E}">
        <p14:creationId xmlns:p14="http://schemas.microsoft.com/office/powerpoint/2010/main" val="1316871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38</a:t>
            </a:fld>
            <a:endParaRPr lang="en-US"/>
          </a:p>
        </p:txBody>
      </p:sp>
    </p:spTree>
    <p:extLst>
      <p:ext uri="{BB962C8B-B14F-4D97-AF65-F5344CB8AC3E}">
        <p14:creationId xmlns:p14="http://schemas.microsoft.com/office/powerpoint/2010/main" val="1819834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39</a:t>
            </a:fld>
            <a:endParaRPr lang="en-US"/>
          </a:p>
        </p:txBody>
      </p:sp>
    </p:spTree>
    <p:extLst>
      <p:ext uri="{BB962C8B-B14F-4D97-AF65-F5344CB8AC3E}">
        <p14:creationId xmlns:p14="http://schemas.microsoft.com/office/powerpoint/2010/main" val="146743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E6BD5-FF56-4A2C-9254-8114E3A9068D}" type="slidenum">
              <a:rPr lang="en-US" smtClean="0"/>
              <a:t>4</a:t>
            </a:fld>
            <a:endParaRPr lang="en-US"/>
          </a:p>
        </p:txBody>
      </p:sp>
    </p:spTree>
    <p:extLst>
      <p:ext uri="{BB962C8B-B14F-4D97-AF65-F5344CB8AC3E}">
        <p14:creationId xmlns:p14="http://schemas.microsoft.com/office/powerpoint/2010/main" val="420050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5</a:t>
            </a:fld>
            <a:endParaRPr lang="en-US"/>
          </a:p>
        </p:txBody>
      </p:sp>
    </p:spTree>
    <p:extLst>
      <p:ext uri="{BB962C8B-B14F-4D97-AF65-F5344CB8AC3E}">
        <p14:creationId xmlns:p14="http://schemas.microsoft.com/office/powerpoint/2010/main" val="127679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6</a:t>
            </a:fld>
            <a:endParaRPr lang="en-US"/>
          </a:p>
        </p:txBody>
      </p:sp>
    </p:spTree>
    <p:extLst>
      <p:ext uri="{BB962C8B-B14F-4D97-AF65-F5344CB8AC3E}">
        <p14:creationId xmlns:p14="http://schemas.microsoft.com/office/powerpoint/2010/main" val="392916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7</a:t>
            </a:fld>
            <a:endParaRPr lang="en-US"/>
          </a:p>
        </p:txBody>
      </p:sp>
    </p:spTree>
    <p:extLst>
      <p:ext uri="{BB962C8B-B14F-4D97-AF65-F5344CB8AC3E}">
        <p14:creationId xmlns:p14="http://schemas.microsoft.com/office/powerpoint/2010/main" val="225513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8</a:t>
            </a:fld>
            <a:endParaRPr lang="en-US"/>
          </a:p>
        </p:txBody>
      </p:sp>
    </p:spTree>
    <p:extLst>
      <p:ext uri="{BB962C8B-B14F-4D97-AF65-F5344CB8AC3E}">
        <p14:creationId xmlns:p14="http://schemas.microsoft.com/office/powerpoint/2010/main" val="61369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0E6BD5-FF56-4A2C-9254-8114E3A9068D}" type="slidenum">
              <a:rPr lang="en-US" smtClean="0"/>
              <a:t>9</a:t>
            </a:fld>
            <a:endParaRPr lang="en-US"/>
          </a:p>
        </p:txBody>
      </p:sp>
    </p:spTree>
    <p:extLst>
      <p:ext uri="{BB962C8B-B14F-4D97-AF65-F5344CB8AC3E}">
        <p14:creationId xmlns:p14="http://schemas.microsoft.com/office/powerpoint/2010/main" val="221004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4/24/2013</a:t>
            </a:r>
            <a:endParaRPr lang="en-US" dirty="0"/>
          </a:p>
        </p:txBody>
      </p:sp>
    </p:spTree>
    <p:extLst>
      <p:ext uri="{BB962C8B-B14F-4D97-AF65-F5344CB8AC3E}">
        <p14:creationId xmlns:p14="http://schemas.microsoft.com/office/powerpoint/2010/main" val="184434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375164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68729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838200"/>
            <a:ext cx="8686800" cy="5486400"/>
          </a:xfrm>
        </p:spPr>
        <p:txBody>
          <a:bodyPr/>
          <a:lstStyle>
            <a:lvl1pPr marL="231775" indent="-231775">
              <a:buClr>
                <a:srgbClr val="C00000"/>
              </a:buClr>
              <a:buFont typeface="Arial" pitchFamily="34" charset="0"/>
              <a:buChar char="•"/>
              <a:defRPr sz="2800">
                <a:latin typeface="Arial" pitchFamily="34" charset="0"/>
                <a:cs typeface="Arial" pitchFamily="34" charset="0"/>
              </a:defRPr>
            </a:lvl1pPr>
            <a:lvl2pPr marL="515938" indent="-284163">
              <a:buClr>
                <a:srgbClr val="C00000"/>
              </a:buClr>
              <a:buFont typeface="Arial" pitchFamily="34" charset="0"/>
              <a:buChar char="•"/>
              <a:defRPr sz="2400">
                <a:latin typeface="Arial" pitchFamily="34" charset="0"/>
                <a:cs typeface="Arial" pitchFamily="34" charset="0"/>
              </a:defRPr>
            </a:lvl2pPr>
            <a:lvl3pPr marL="739775" indent="-223838">
              <a:buClr>
                <a:srgbClr val="C00000"/>
              </a:buClr>
              <a:buFont typeface="Arial" pitchFamily="34" charset="0"/>
              <a:buChar char="•"/>
              <a:defRPr sz="2000">
                <a:latin typeface="Arial" pitchFamily="34" charset="0"/>
                <a:cs typeface="Arial" pitchFamily="34" charset="0"/>
              </a:defRPr>
            </a:lvl3pPr>
            <a:lvl4pPr marL="973138" indent="-233363">
              <a:buClr>
                <a:srgbClr val="C00000"/>
              </a:buClr>
              <a:buFont typeface="Arial" pitchFamily="34" charset="0"/>
              <a:buChar char="•"/>
              <a:defRPr sz="1800">
                <a:latin typeface="Arial" pitchFamily="34" charset="0"/>
                <a:cs typeface="Arial" pitchFamily="34" charset="0"/>
              </a:defRPr>
            </a:lvl4pPr>
            <a:lvl5pPr marL="1196975" indent="-223838">
              <a:buClr>
                <a:srgbClr val="C00000"/>
              </a:buClr>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5" name="Footer Placeholder 4"/>
          <p:cNvSpPr>
            <a:spLocks noGrp="1"/>
          </p:cNvSpPr>
          <p:nvPr>
            <p:ph type="ftr" sz="quarter" idx="11"/>
          </p:nvPr>
        </p:nvSpPr>
        <p:spPr>
          <a:xfrm>
            <a:off x="3124200" y="5943600"/>
            <a:ext cx="2895600" cy="365125"/>
          </a:xfrm>
          <a:prstGeom prst="rect">
            <a:avLst/>
          </a:prstGeom>
        </p:spPr>
        <p:txBody>
          <a:bodyPr/>
          <a:lstStyle/>
          <a:p>
            <a:endParaRPr lang="en-US" dirty="0"/>
          </a:p>
        </p:txBody>
      </p:sp>
      <p:cxnSp>
        <p:nvCxnSpPr>
          <p:cNvPr id="7" name="Straight Connector 6"/>
          <p:cNvCxnSpPr/>
          <p:nvPr userDrawn="1"/>
        </p:nvCxnSpPr>
        <p:spPr>
          <a:xfrm>
            <a:off x="228600" y="762000"/>
            <a:ext cx="868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681017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Title 1"/>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0" latinLnBrk="0" hangingPunct="0">
              <a:spcBef>
                <a:spcPct val="0"/>
              </a:spcBef>
              <a:buNone/>
              <a:defRPr sz="3200" b="1" kern="120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228600" y="762000"/>
            <a:ext cx="868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2"/>
          </p:nvPr>
        </p:nvSpPr>
        <p:spPr>
          <a:xfrm>
            <a:off x="228600" y="838200"/>
            <a:ext cx="4267200" cy="5486400"/>
          </a:xfrm>
        </p:spPr>
        <p:txBody>
          <a:bodyPr/>
          <a:lstStyle>
            <a:lvl1pPr marL="231775" indent="-231775">
              <a:buClr>
                <a:srgbClr val="C00000"/>
              </a:buClr>
              <a:buFont typeface="Arial" pitchFamily="34" charset="0"/>
              <a:buChar char="•"/>
              <a:defRPr sz="2800">
                <a:latin typeface="Arial" pitchFamily="34" charset="0"/>
                <a:cs typeface="Arial" pitchFamily="34" charset="0"/>
              </a:defRPr>
            </a:lvl1pPr>
            <a:lvl2pPr marL="515938" indent="-284163">
              <a:buClr>
                <a:srgbClr val="C00000"/>
              </a:buClr>
              <a:buFont typeface="Arial" pitchFamily="34" charset="0"/>
              <a:buChar char="•"/>
              <a:defRPr sz="2400">
                <a:latin typeface="Arial" pitchFamily="34" charset="0"/>
                <a:cs typeface="Arial" pitchFamily="34" charset="0"/>
              </a:defRPr>
            </a:lvl2pPr>
            <a:lvl3pPr marL="739775" indent="-223838">
              <a:buClr>
                <a:srgbClr val="C00000"/>
              </a:buClr>
              <a:buFont typeface="Arial" pitchFamily="34" charset="0"/>
              <a:buChar char="•"/>
              <a:defRPr sz="2000">
                <a:latin typeface="Arial" pitchFamily="34" charset="0"/>
                <a:cs typeface="Arial" pitchFamily="34" charset="0"/>
              </a:defRPr>
            </a:lvl3pPr>
            <a:lvl4pPr marL="973138" indent="-233363">
              <a:buClr>
                <a:srgbClr val="C00000"/>
              </a:buClr>
              <a:buFont typeface="Arial" pitchFamily="34" charset="0"/>
              <a:buChar char="•"/>
              <a:defRPr sz="1800">
                <a:latin typeface="Arial" pitchFamily="34" charset="0"/>
                <a:cs typeface="Arial" pitchFamily="34" charset="0"/>
              </a:defRPr>
            </a:lvl4pPr>
            <a:lvl5pPr marL="1196975" indent="-223838">
              <a:buClr>
                <a:srgbClr val="C00000"/>
              </a:buClr>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3"/>
          </p:nvPr>
        </p:nvSpPr>
        <p:spPr>
          <a:xfrm>
            <a:off x="4648200" y="838200"/>
            <a:ext cx="4267200" cy="5486400"/>
          </a:xfrm>
        </p:spPr>
        <p:txBody>
          <a:bodyPr/>
          <a:lstStyle>
            <a:lvl1pPr marL="231775" indent="-231775">
              <a:buClr>
                <a:srgbClr val="C00000"/>
              </a:buClr>
              <a:buFont typeface="Arial" pitchFamily="34" charset="0"/>
              <a:buChar char="•"/>
              <a:defRPr sz="2800">
                <a:latin typeface="Arial" pitchFamily="34" charset="0"/>
                <a:cs typeface="Arial" pitchFamily="34" charset="0"/>
              </a:defRPr>
            </a:lvl1pPr>
            <a:lvl2pPr marL="515938" indent="-284163">
              <a:buClr>
                <a:srgbClr val="C00000"/>
              </a:buClr>
              <a:buFont typeface="Arial" pitchFamily="34" charset="0"/>
              <a:buChar char="•"/>
              <a:defRPr sz="2400">
                <a:latin typeface="Arial" pitchFamily="34" charset="0"/>
                <a:cs typeface="Arial" pitchFamily="34" charset="0"/>
              </a:defRPr>
            </a:lvl2pPr>
            <a:lvl3pPr marL="739775" indent="-223838">
              <a:buClr>
                <a:srgbClr val="C00000"/>
              </a:buClr>
              <a:buFont typeface="Arial" pitchFamily="34" charset="0"/>
              <a:buChar char="•"/>
              <a:defRPr sz="2000">
                <a:latin typeface="Arial" pitchFamily="34" charset="0"/>
                <a:cs typeface="Arial" pitchFamily="34" charset="0"/>
              </a:defRPr>
            </a:lvl3pPr>
            <a:lvl4pPr marL="973138" indent="-233363">
              <a:buClr>
                <a:srgbClr val="C00000"/>
              </a:buClr>
              <a:buFont typeface="Arial" pitchFamily="34" charset="0"/>
              <a:buChar char="•"/>
              <a:defRPr sz="1800">
                <a:latin typeface="Arial" pitchFamily="34" charset="0"/>
                <a:cs typeface="Arial" pitchFamily="34" charset="0"/>
              </a:defRPr>
            </a:lvl4pPr>
            <a:lvl5pPr marL="1196975" indent="-223838">
              <a:buClr>
                <a:srgbClr val="C00000"/>
              </a:buClr>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4850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10" name="Title 1"/>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0" latinLnBrk="0" hangingPunct="0">
              <a:spcBef>
                <a:spcPct val="0"/>
              </a:spcBef>
              <a:buNone/>
              <a:defRPr sz="3200" b="1" kern="120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cxnSp>
        <p:nvCxnSpPr>
          <p:cNvPr id="11" name="Straight Connector 10"/>
          <p:cNvCxnSpPr/>
          <p:nvPr userDrawn="1"/>
        </p:nvCxnSpPr>
        <p:spPr>
          <a:xfrm>
            <a:off x="228600" y="762000"/>
            <a:ext cx="868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2"/>
          </p:nvPr>
        </p:nvSpPr>
        <p:spPr>
          <a:xfrm>
            <a:off x="228600" y="838200"/>
            <a:ext cx="4267200" cy="5486400"/>
          </a:xfrm>
        </p:spPr>
        <p:txBody>
          <a:bodyPr/>
          <a:lstStyle>
            <a:lvl1pPr marL="231775" indent="-231775">
              <a:buClr>
                <a:srgbClr val="C00000"/>
              </a:buClr>
              <a:buFont typeface="Arial" pitchFamily="34" charset="0"/>
              <a:buChar char="•"/>
              <a:defRPr sz="2800">
                <a:latin typeface="Arial" pitchFamily="34" charset="0"/>
                <a:cs typeface="Arial" pitchFamily="34" charset="0"/>
              </a:defRPr>
            </a:lvl1pPr>
            <a:lvl2pPr marL="515938" indent="-284163">
              <a:buClr>
                <a:srgbClr val="C00000"/>
              </a:buClr>
              <a:buFont typeface="Arial" pitchFamily="34" charset="0"/>
              <a:buChar char="•"/>
              <a:defRPr sz="2400">
                <a:latin typeface="Arial" pitchFamily="34" charset="0"/>
                <a:cs typeface="Arial" pitchFamily="34" charset="0"/>
              </a:defRPr>
            </a:lvl2pPr>
            <a:lvl3pPr marL="739775" indent="-223838">
              <a:buClr>
                <a:srgbClr val="C00000"/>
              </a:buClr>
              <a:buFont typeface="Arial" pitchFamily="34" charset="0"/>
              <a:buChar char="•"/>
              <a:defRPr sz="2000">
                <a:latin typeface="Arial" pitchFamily="34" charset="0"/>
                <a:cs typeface="Arial" pitchFamily="34" charset="0"/>
              </a:defRPr>
            </a:lvl3pPr>
            <a:lvl4pPr marL="973138" indent="-233363">
              <a:buClr>
                <a:srgbClr val="C00000"/>
              </a:buClr>
              <a:buFont typeface="Arial" pitchFamily="34" charset="0"/>
              <a:buChar char="•"/>
              <a:defRPr sz="1800">
                <a:latin typeface="Arial" pitchFamily="34" charset="0"/>
                <a:cs typeface="Arial" pitchFamily="34" charset="0"/>
              </a:defRPr>
            </a:lvl4pPr>
            <a:lvl5pPr marL="1196975" indent="-223838">
              <a:buClr>
                <a:srgbClr val="C00000"/>
              </a:buClr>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648200" y="838200"/>
            <a:ext cx="4267200" cy="5486400"/>
          </a:xfrm>
        </p:spPr>
        <p:txBody>
          <a:bodyPr/>
          <a:lstStyle>
            <a:lvl1pPr marL="231775" indent="-231775">
              <a:buClr>
                <a:srgbClr val="C00000"/>
              </a:buClr>
              <a:buFont typeface="Arial" pitchFamily="34" charset="0"/>
              <a:buChar char="•"/>
              <a:defRPr sz="2800">
                <a:latin typeface="Arial" pitchFamily="34" charset="0"/>
                <a:cs typeface="Arial" pitchFamily="34" charset="0"/>
              </a:defRPr>
            </a:lvl1pPr>
            <a:lvl2pPr marL="515938" indent="-284163">
              <a:buClr>
                <a:srgbClr val="C00000"/>
              </a:buClr>
              <a:buFont typeface="Arial" pitchFamily="34" charset="0"/>
              <a:buChar char="•"/>
              <a:defRPr sz="2400">
                <a:latin typeface="Arial" pitchFamily="34" charset="0"/>
                <a:cs typeface="Arial" pitchFamily="34" charset="0"/>
              </a:defRPr>
            </a:lvl2pPr>
            <a:lvl3pPr marL="739775" indent="-223838">
              <a:buClr>
                <a:srgbClr val="C00000"/>
              </a:buClr>
              <a:buFont typeface="Arial" pitchFamily="34" charset="0"/>
              <a:buChar char="•"/>
              <a:defRPr sz="2000">
                <a:latin typeface="Arial" pitchFamily="34" charset="0"/>
                <a:cs typeface="Arial" pitchFamily="34" charset="0"/>
              </a:defRPr>
            </a:lvl3pPr>
            <a:lvl4pPr marL="973138" indent="-233363">
              <a:buClr>
                <a:srgbClr val="C00000"/>
              </a:buClr>
              <a:buFont typeface="Arial" pitchFamily="34" charset="0"/>
              <a:buChar char="•"/>
              <a:defRPr sz="1800">
                <a:latin typeface="Arial" pitchFamily="34" charset="0"/>
                <a:cs typeface="Arial" pitchFamily="34" charset="0"/>
              </a:defRPr>
            </a:lvl4pPr>
            <a:lvl5pPr marL="1196975" indent="-223838">
              <a:buClr>
                <a:srgbClr val="C00000"/>
              </a:buClr>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64268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Title 1"/>
          <p:cNvSpPr txBox="1">
            <a:spLocks/>
          </p:cNvSpPr>
          <p:nvPr userDrawn="1"/>
        </p:nvSpPr>
        <p:spPr>
          <a:xfrm>
            <a:off x="228600" y="152400"/>
            <a:ext cx="8686800" cy="685800"/>
          </a:xfrm>
          <a:prstGeom prst="rect">
            <a:avLst/>
          </a:prstGeom>
        </p:spPr>
        <p:txBody>
          <a:bodyPr vert="horz" lIns="91440" tIns="45720" rIns="91440" bIns="45720" rtlCol="0" anchor="ctr">
            <a:noAutofit/>
          </a:bodyPr>
          <a:lstStyle>
            <a:lvl1pPr algn="l" defTabSz="914400" rtl="0" eaLnBrk="0" latinLnBrk="0" hangingPunct="0">
              <a:spcBef>
                <a:spcPct val="0"/>
              </a:spcBef>
              <a:buNone/>
              <a:defRPr sz="3200" b="1" kern="120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cxnSp>
        <p:nvCxnSpPr>
          <p:cNvPr id="7" name="Straight Connector 6"/>
          <p:cNvCxnSpPr/>
          <p:nvPr userDrawn="1"/>
        </p:nvCxnSpPr>
        <p:spPr>
          <a:xfrm>
            <a:off x="228600" y="762000"/>
            <a:ext cx="8686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9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7414088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4344001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787BF6-859D-4170-BFCE-A8EF2061801D}" type="datetimeFigureOut">
              <a:rPr lang="en-US" smtClean="0"/>
              <a:t>6/9/2015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68332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8738114" y="6559735"/>
            <a:ext cx="372218" cy="276999"/>
          </a:xfrm>
          <a:prstGeom prst="rect">
            <a:avLst/>
          </a:prstGeom>
          <a:noFill/>
        </p:spPr>
        <p:txBody>
          <a:bodyPr wrap="none">
            <a:spAutoFit/>
          </a:bodyPr>
          <a:lstStyle/>
          <a:p>
            <a:pPr algn="ctr" eaLnBrk="0" latinLnBrk="0" hangingPunct="0"/>
            <a:fld id="{16E0590D-16E1-486A-A147-2F126A5F0FEE}" type="slidenum">
              <a:rPr lang="ko-KR" altLang="en-US" sz="1200" smtClean="0">
                <a:solidFill>
                  <a:schemeClr val="tx1"/>
                </a:solidFill>
                <a:latin typeface="Arial" pitchFamily="34" charset="0"/>
                <a:cs typeface="Arial" pitchFamily="34" charset="0"/>
              </a:rPr>
              <a:pPr algn="ctr" eaLnBrk="0" latinLnBrk="0" hangingPunct="0"/>
              <a:t>‹#›</a:t>
            </a:fld>
            <a:endParaRPr lang="ko-KR" altLang="en-US" sz="1200" dirty="0">
              <a:solidFill>
                <a:schemeClr val="tx1"/>
              </a:solidFill>
              <a:latin typeface="Arial" pitchFamily="34" charset="0"/>
              <a:cs typeface="Arial" pitchFamily="34" charset="0"/>
            </a:endParaRPr>
          </a:p>
        </p:txBody>
      </p:sp>
      <p:sp>
        <p:nvSpPr>
          <p:cNvPr id="14" name="TextBox 13"/>
          <p:cNvSpPr txBox="1"/>
          <p:nvPr userDrawn="1"/>
        </p:nvSpPr>
        <p:spPr>
          <a:xfrm>
            <a:off x="5137298" y="6643013"/>
            <a:ext cx="3657601" cy="246221"/>
          </a:xfrm>
          <a:prstGeom prst="rect">
            <a:avLst/>
          </a:prstGeom>
          <a:noFill/>
        </p:spPr>
        <p:txBody>
          <a:bodyPr wrap="square" rtlCol="0">
            <a:spAutoFit/>
          </a:bodyPr>
          <a:lstStyle/>
          <a:p>
            <a:pPr algn="r"/>
            <a:r>
              <a:rPr lang="en-US" sz="1000" dirty="0" smtClean="0">
                <a:latin typeface="Arial" pitchFamily="34" charset="0"/>
                <a:cs typeface="Arial" pitchFamily="34" charset="0"/>
              </a:rPr>
              <a:t>A.</a:t>
            </a:r>
            <a:r>
              <a:rPr lang="en-US" sz="1000" baseline="0" dirty="0" smtClean="0">
                <a:latin typeface="Arial" pitchFamily="34" charset="0"/>
                <a:cs typeface="Arial" pitchFamily="34" charset="0"/>
              </a:rPr>
              <a:t> B. Kahng, Timing Closure, DAC-2015 Session 12</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16135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0" latinLnBrk="0" hangingPunct="0">
        <a:spcBef>
          <a:spcPct val="0"/>
        </a:spcBef>
        <a:buNone/>
        <a:defRPr sz="3200" b="1" kern="1200">
          <a:solidFill>
            <a:schemeClr val="tx2"/>
          </a:solidFill>
          <a:latin typeface="Arial" pitchFamily="34" charset="0"/>
          <a:ea typeface="+mj-ea"/>
          <a:cs typeface="Arial" pitchFamily="34" charset="0"/>
        </a:defRPr>
      </a:lvl1pPr>
    </p:titleStyle>
    <p:bodyStyle>
      <a:lvl1pPr marL="228600" indent="-228600" algn="l" defTabSz="914400" rtl="0" eaLnBrk="0" latinLnBrk="0" hangingPunct="0">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457200" indent="-228600" algn="l" defTabSz="914400" rtl="0" eaLnBrk="0" latinLnBrk="0" hangingPunct="0">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685800" indent="-228600" algn="l" defTabSz="914400" rtl="0" eaLnBrk="0" latinLnBrk="0" hangingPunct="0">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14400" indent="-228600" algn="l" defTabSz="914400" rtl="0" eaLnBrk="0" latinLnBrk="0" hangingPunct="0">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143000" indent="-228600" algn="l" defTabSz="914400" rtl="0" eaLnBrk="0" latinLnBrk="0" hangingPunct="0">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k@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vlsicad.ucsd.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6.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notesSlide" Target="../notesSlides/notesSlide1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tags" Target="../tags/tag55.xml"/><Relationship Id="rId39" Type="http://schemas.openxmlformats.org/officeDocument/2006/relationships/tags" Target="../tags/tag68.xml"/><Relationship Id="rId3" Type="http://schemas.openxmlformats.org/officeDocument/2006/relationships/tags" Target="../tags/tag32.xml"/><Relationship Id="rId21" Type="http://schemas.openxmlformats.org/officeDocument/2006/relationships/tags" Target="../tags/tag50.xml"/><Relationship Id="rId34" Type="http://schemas.openxmlformats.org/officeDocument/2006/relationships/tags" Target="../tags/tag63.xml"/><Relationship Id="rId42" Type="http://schemas.openxmlformats.org/officeDocument/2006/relationships/tags" Target="../tags/tag71.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tags" Target="../tags/tag54.xml"/><Relationship Id="rId33" Type="http://schemas.openxmlformats.org/officeDocument/2006/relationships/tags" Target="../tags/tag62.xml"/><Relationship Id="rId38" Type="http://schemas.openxmlformats.org/officeDocument/2006/relationships/tags" Target="../tags/tag67.xml"/><Relationship Id="rId46" Type="http://schemas.openxmlformats.org/officeDocument/2006/relationships/notesSlide" Target="../notesSlides/notesSlide19.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29" Type="http://schemas.openxmlformats.org/officeDocument/2006/relationships/tags" Target="../tags/tag58.xml"/><Relationship Id="rId41" Type="http://schemas.openxmlformats.org/officeDocument/2006/relationships/tags" Target="../tags/tag70.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32" Type="http://schemas.openxmlformats.org/officeDocument/2006/relationships/tags" Target="../tags/tag61.xml"/><Relationship Id="rId37" Type="http://schemas.openxmlformats.org/officeDocument/2006/relationships/tags" Target="../tags/tag66.xml"/><Relationship Id="rId40" Type="http://schemas.openxmlformats.org/officeDocument/2006/relationships/tags" Target="../tags/tag69.xml"/><Relationship Id="rId45" Type="http://schemas.openxmlformats.org/officeDocument/2006/relationships/slideLayout" Target="../slideLayouts/slideLayout2.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tags" Target="../tags/tag57.xml"/><Relationship Id="rId36" Type="http://schemas.openxmlformats.org/officeDocument/2006/relationships/tags" Target="../tags/tag65.xml"/><Relationship Id="rId10" Type="http://schemas.openxmlformats.org/officeDocument/2006/relationships/tags" Target="../tags/tag39.xml"/><Relationship Id="rId19" Type="http://schemas.openxmlformats.org/officeDocument/2006/relationships/tags" Target="../tags/tag48.xml"/><Relationship Id="rId31" Type="http://schemas.openxmlformats.org/officeDocument/2006/relationships/tags" Target="../tags/tag60.xml"/><Relationship Id="rId44" Type="http://schemas.openxmlformats.org/officeDocument/2006/relationships/tags" Target="../tags/tag73.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tags" Target="../tags/tag56.xml"/><Relationship Id="rId30" Type="http://schemas.openxmlformats.org/officeDocument/2006/relationships/tags" Target="../tags/tag59.xml"/><Relationship Id="rId35" Type="http://schemas.openxmlformats.org/officeDocument/2006/relationships/tags" Target="../tags/tag64.xml"/><Relationship Id="rId43" Type="http://schemas.openxmlformats.org/officeDocument/2006/relationships/tags" Target="../tags/tag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8.png"/><Relationship Id="rId4" Type="http://schemas.openxmlformats.org/officeDocument/2006/relationships/tags" Target="../tags/tag77.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6" Type="http://schemas.openxmlformats.org/officeDocument/2006/relationships/image" Target="../media/image8.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notesSlide" Target="../notesSlides/notesSlide22.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96.xml"/><Relationship Id="rId7" Type="http://schemas.openxmlformats.org/officeDocument/2006/relationships/notesSlide" Target="../notesSlides/notesSlide2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10" Type="http://schemas.openxmlformats.org/officeDocument/2006/relationships/chart" Target="../charts/chart5.xml"/><Relationship Id="rId4" Type="http://schemas.openxmlformats.org/officeDocument/2006/relationships/tags" Target="../tags/tag97.xml"/><Relationship Id="rId9"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microsoft.com/office/2007/relationships/hdphoto" Target="../media/hdphoto1.wdp"/><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image" Target="../media/image14.png"/><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notesSlide" Target="../notesSlides/notesSlide36.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slideLayout" Target="../slideLayouts/slideLayout2.xml"/><Relationship Id="rId28" Type="http://schemas.microsoft.com/office/2007/relationships/hdphoto" Target="../media/hdphoto2.wdp"/><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vlsicad.ucsd.edu/Publications/Conferences/325/c325.pdf" TargetMode="External"/><Relationship Id="rId4" Type="http://schemas.openxmlformats.org/officeDocument/2006/relationships/hyperlink" Target="http://vlsicad.ucsd.edu/Publications/Conferences/311/c31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9375"/>
            <a:ext cx="8763000" cy="1851025"/>
          </a:xfrm>
        </p:spPr>
        <p:txBody>
          <a:bodyPr/>
          <a:lstStyle/>
          <a:p>
            <a:r>
              <a:rPr lang="en-US" dirty="0" smtClean="0">
                <a:solidFill>
                  <a:schemeClr val="tx1"/>
                </a:solidFill>
              </a:rPr>
              <a:t>New Game, New Goal Posts: </a:t>
            </a:r>
            <a:br>
              <a:rPr lang="en-US" dirty="0" smtClean="0">
                <a:solidFill>
                  <a:schemeClr val="tx1"/>
                </a:solidFill>
              </a:rPr>
            </a:br>
            <a:r>
              <a:rPr lang="en-US" dirty="0" smtClean="0">
                <a:solidFill>
                  <a:schemeClr val="tx1"/>
                </a:solidFill>
              </a:rPr>
              <a:t>A Recent History of Timing Closure</a:t>
            </a:r>
            <a:endParaRPr lang="en-US" b="1" dirty="0"/>
          </a:p>
        </p:txBody>
      </p:sp>
      <p:sp>
        <p:nvSpPr>
          <p:cNvPr id="3" name="Subtitle 2"/>
          <p:cNvSpPr>
            <a:spLocks noGrp="1"/>
          </p:cNvSpPr>
          <p:nvPr>
            <p:ph type="subTitle" idx="1"/>
          </p:nvPr>
        </p:nvSpPr>
        <p:spPr>
          <a:xfrm>
            <a:off x="1371600" y="3810000"/>
            <a:ext cx="6400800" cy="2209800"/>
          </a:xfrm>
        </p:spPr>
        <p:txBody>
          <a:bodyPr>
            <a:normAutofit/>
          </a:bodyPr>
          <a:lstStyle/>
          <a:p>
            <a:pPr marL="533400" indent="-533400">
              <a:lnSpc>
                <a:spcPct val="65000"/>
              </a:lnSpc>
              <a:spcBef>
                <a:spcPts val="650"/>
              </a:spcBef>
            </a:pPr>
            <a:r>
              <a:rPr lang="en-US" altLang="ko-KR" sz="2400" b="0" dirty="0" smtClean="0">
                <a:solidFill>
                  <a:schemeClr val="tx1"/>
                </a:solidFill>
                <a:ea typeface="굴림" pitchFamily="34" charset="-127"/>
              </a:rPr>
              <a:t>Andrew B. </a:t>
            </a:r>
            <a:r>
              <a:rPr lang="en-US" altLang="ko-KR" sz="2400" b="0" dirty="0" err="1" smtClean="0">
                <a:solidFill>
                  <a:schemeClr val="tx1"/>
                </a:solidFill>
                <a:ea typeface="굴림" pitchFamily="34" charset="-127"/>
              </a:rPr>
              <a:t>Kahng</a:t>
            </a:r>
            <a:endParaRPr lang="en-US" altLang="ko-KR" sz="2400" b="0" dirty="0" smtClean="0">
              <a:solidFill>
                <a:schemeClr val="tx1"/>
              </a:solidFill>
              <a:ea typeface="굴림" pitchFamily="34" charset="-127"/>
            </a:endParaRPr>
          </a:p>
          <a:p>
            <a:pPr marL="533400" indent="-533400">
              <a:lnSpc>
                <a:spcPct val="65000"/>
              </a:lnSpc>
              <a:spcBef>
                <a:spcPts val="650"/>
              </a:spcBef>
            </a:pPr>
            <a:r>
              <a:rPr lang="en-US" altLang="ko-KR" sz="2400" b="0" dirty="0" smtClean="0">
                <a:solidFill>
                  <a:schemeClr val="tx1"/>
                </a:solidFill>
                <a:ea typeface="굴림" pitchFamily="34" charset="-127"/>
              </a:rPr>
              <a:t>UCSD CSE and ECE Departments</a:t>
            </a:r>
          </a:p>
          <a:p>
            <a:pPr marL="533400" indent="-533400">
              <a:lnSpc>
                <a:spcPct val="65000"/>
              </a:lnSpc>
              <a:spcBef>
                <a:spcPts val="650"/>
              </a:spcBef>
            </a:pPr>
            <a:endParaRPr lang="en-US" altLang="ko-KR" sz="2400" b="0" dirty="0" smtClean="0">
              <a:solidFill>
                <a:schemeClr val="tx1"/>
              </a:solidFill>
              <a:ea typeface="굴림" pitchFamily="34" charset="-127"/>
            </a:endParaRPr>
          </a:p>
          <a:p>
            <a:pPr marL="533400" indent="-533400">
              <a:lnSpc>
                <a:spcPct val="65000"/>
              </a:lnSpc>
              <a:spcBef>
                <a:spcPts val="650"/>
              </a:spcBef>
            </a:pPr>
            <a:r>
              <a:rPr lang="en-US" altLang="ko-KR" sz="2400" b="0" dirty="0" smtClean="0">
                <a:solidFill>
                  <a:schemeClr val="tx1"/>
                </a:solidFill>
                <a:ea typeface="굴림" pitchFamily="34" charset="-127"/>
                <a:hlinkClick r:id="rId3"/>
              </a:rPr>
              <a:t>abk@ucsd.edu</a:t>
            </a:r>
            <a:endParaRPr lang="en-US" altLang="ko-KR" sz="2400" b="0" dirty="0" smtClean="0">
              <a:solidFill>
                <a:schemeClr val="tx1"/>
              </a:solidFill>
              <a:ea typeface="굴림" pitchFamily="34" charset="-127"/>
            </a:endParaRPr>
          </a:p>
          <a:p>
            <a:pPr marL="533400" indent="-533400">
              <a:lnSpc>
                <a:spcPct val="65000"/>
              </a:lnSpc>
              <a:spcBef>
                <a:spcPts val="650"/>
              </a:spcBef>
            </a:pPr>
            <a:r>
              <a:rPr lang="en-US" altLang="ko-KR" sz="2400" b="0" dirty="0" smtClean="0">
                <a:solidFill>
                  <a:schemeClr val="tx1"/>
                </a:solidFill>
                <a:ea typeface="굴림" pitchFamily="34" charset="-127"/>
                <a:hlinkClick r:id="rId4"/>
              </a:rPr>
              <a:t>http://vlsicad.ucsd.edu</a:t>
            </a:r>
            <a:r>
              <a:rPr lang="en-US" altLang="ko-KR" sz="2400" b="0" dirty="0" smtClean="0">
                <a:solidFill>
                  <a:schemeClr val="tx1"/>
                </a:solidFill>
                <a:ea typeface="굴림" pitchFamily="34" charset="-127"/>
              </a:rPr>
              <a:t> </a:t>
            </a:r>
          </a:p>
          <a:p>
            <a:pPr marL="533400" indent="-533400">
              <a:lnSpc>
                <a:spcPct val="65000"/>
              </a:lnSpc>
              <a:spcBef>
                <a:spcPts val="650"/>
              </a:spcBef>
            </a:pPr>
            <a:r>
              <a:rPr lang="en-US" altLang="ko-KR" sz="2400" b="0" dirty="0" smtClean="0">
                <a:solidFill>
                  <a:schemeClr val="tx1"/>
                </a:solidFill>
                <a:ea typeface="굴림" pitchFamily="34" charset="-127"/>
              </a:rPr>
              <a:t> </a:t>
            </a:r>
            <a:endParaRPr lang="en-US" sz="2400" dirty="0"/>
          </a:p>
        </p:txBody>
      </p:sp>
    </p:spTree>
    <p:extLst>
      <p:ext uri="{BB962C8B-B14F-4D97-AF65-F5344CB8AC3E}">
        <p14:creationId xmlns:p14="http://schemas.microsoft.com/office/powerpoint/2010/main" val="194813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Game, New Goal Posts?</a:t>
            </a:r>
            <a:endParaRPr lang="en-US" dirty="0"/>
          </a:p>
        </p:txBody>
      </p:sp>
      <p:sp>
        <p:nvSpPr>
          <p:cNvPr id="4" name="Cloud 3"/>
          <p:cNvSpPr/>
          <p:nvPr/>
        </p:nvSpPr>
        <p:spPr>
          <a:xfrm>
            <a:off x="1460680" y="954918"/>
            <a:ext cx="2504324" cy="1681104"/>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Design Synthesis/Opt</a:t>
            </a:r>
          </a:p>
          <a:p>
            <a:pPr algn="ctr"/>
            <a:r>
              <a:rPr lang="en-US" sz="1400" dirty="0" smtClean="0"/>
              <a:t>Architecture; RTL; SP&amp;R; Timing/Noise ECOs</a:t>
            </a:r>
            <a:endParaRPr lang="en-US" sz="1400" dirty="0"/>
          </a:p>
        </p:txBody>
      </p:sp>
      <p:sp>
        <p:nvSpPr>
          <p:cNvPr id="5" name="Cloud 4"/>
          <p:cNvSpPr/>
          <p:nvPr/>
        </p:nvSpPr>
        <p:spPr>
          <a:xfrm>
            <a:off x="4038051" y="954918"/>
            <a:ext cx="2832827" cy="1561488"/>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b="1" dirty="0" smtClean="0"/>
              <a:t>Technology and Design Enablement</a:t>
            </a:r>
          </a:p>
          <a:p>
            <a:pPr algn="ctr"/>
            <a:r>
              <a:rPr lang="en-US" sz="1400" dirty="0" smtClean="0"/>
              <a:t>SPICE; ITF; Library/IP; </a:t>
            </a:r>
            <a:r>
              <a:rPr lang="en-US" sz="1400" dirty="0" err="1" smtClean="0"/>
              <a:t>Testchips</a:t>
            </a:r>
            <a:endParaRPr lang="en-US" sz="1400" dirty="0"/>
          </a:p>
        </p:txBody>
      </p:sp>
      <p:grpSp>
        <p:nvGrpSpPr>
          <p:cNvPr id="6" name="Group 5"/>
          <p:cNvGrpSpPr/>
          <p:nvPr/>
        </p:nvGrpSpPr>
        <p:grpSpPr>
          <a:xfrm>
            <a:off x="1749886" y="2571512"/>
            <a:ext cx="4765043" cy="3801147"/>
            <a:chOff x="2700181" y="1947134"/>
            <a:chExt cx="6519134" cy="4385008"/>
          </a:xfrm>
        </p:grpSpPr>
        <p:sp>
          <p:nvSpPr>
            <p:cNvPr id="7" name="Cloud 6"/>
            <p:cNvSpPr/>
            <p:nvPr/>
          </p:nvSpPr>
          <p:spPr>
            <a:xfrm>
              <a:off x="2700181" y="1947134"/>
              <a:ext cx="6465346" cy="4385008"/>
            </a:xfrm>
            <a:prstGeom prst="cloud">
              <a:avLst/>
            </a:prstGeom>
            <a:solidFill>
              <a:schemeClr val="bg2">
                <a:lumMod val="90000"/>
              </a:schemeClr>
            </a:solidFill>
            <a:ln>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p>
          </p:txBody>
        </p:sp>
        <p:sp>
          <p:nvSpPr>
            <p:cNvPr id="8" name="Cloud 7"/>
            <p:cNvSpPr/>
            <p:nvPr/>
          </p:nvSpPr>
          <p:spPr>
            <a:xfrm>
              <a:off x="6189132" y="2671007"/>
              <a:ext cx="3030183" cy="1086954"/>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Analysis</a:t>
              </a:r>
            </a:p>
            <a:p>
              <a:pPr algn="ctr"/>
              <a:r>
                <a:rPr lang="en-US" sz="1400" dirty="0" smtClean="0"/>
                <a:t>MIS; SHPR; SI; PBA; -dynamic</a:t>
              </a:r>
              <a:endParaRPr lang="en-US" sz="1400" dirty="0"/>
            </a:p>
          </p:txBody>
        </p:sp>
        <p:sp>
          <p:nvSpPr>
            <p:cNvPr id="9" name="Cloud 8"/>
            <p:cNvSpPr/>
            <p:nvPr/>
          </p:nvSpPr>
          <p:spPr>
            <a:xfrm>
              <a:off x="2947607" y="2705290"/>
              <a:ext cx="3012606" cy="1097276"/>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Modeling</a:t>
              </a:r>
            </a:p>
            <a:p>
              <a:pPr algn="ctr"/>
              <a:r>
                <a:rPr lang="en-US" sz="1400" dirty="0" smtClean="0"/>
                <a:t>LVF; BEOL/MOL </a:t>
              </a:r>
              <a:r>
                <a:rPr lang="el-GR" sz="1400" dirty="0" smtClean="0"/>
                <a:t>σ</a:t>
              </a:r>
              <a:r>
                <a:rPr lang="en-US" sz="1400" dirty="0" smtClean="0"/>
                <a:t>’s; Lib groups</a:t>
              </a:r>
              <a:endParaRPr lang="en-US" sz="1400" dirty="0"/>
            </a:p>
          </p:txBody>
        </p:sp>
        <p:sp>
          <p:nvSpPr>
            <p:cNvPr id="10" name="Cloud 9"/>
            <p:cNvSpPr/>
            <p:nvPr/>
          </p:nvSpPr>
          <p:spPr>
            <a:xfrm>
              <a:off x="3722157" y="3969572"/>
              <a:ext cx="4292301" cy="1452385"/>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Signoff</a:t>
              </a:r>
            </a:p>
            <a:p>
              <a:pPr algn="ctr"/>
              <a:r>
                <a:rPr lang="en-US" sz="1400" dirty="0" smtClean="0"/>
                <a:t>Yield vs. Slack; MCMM; TBC; AVS; Corner vs. Flat Margins</a:t>
              </a:r>
            </a:p>
          </p:txBody>
        </p:sp>
        <p:cxnSp>
          <p:nvCxnSpPr>
            <p:cNvPr id="11" name="Curved Connector 10"/>
            <p:cNvCxnSpPr>
              <a:stCxn id="9" idx="1"/>
              <a:endCxn id="10" idx="3"/>
            </p:cNvCxnSpPr>
            <p:nvPr/>
          </p:nvCxnSpPr>
          <p:spPr>
            <a:xfrm rot="16200000" flipH="1">
              <a:off x="5035502" y="3219806"/>
              <a:ext cx="251215" cy="1414398"/>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1"/>
              <a:endCxn id="10" idx="3"/>
            </p:cNvCxnSpPr>
            <p:nvPr/>
          </p:nvCxnSpPr>
          <p:spPr>
            <a:xfrm rot="5400000">
              <a:off x="6638362" y="2986750"/>
              <a:ext cx="295809" cy="1835916"/>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83164" y="5578739"/>
              <a:ext cx="2928859" cy="461567"/>
            </a:xfrm>
            <a:prstGeom prst="rect">
              <a:avLst/>
            </a:prstGeom>
          </p:spPr>
          <p:txBody>
            <a:bodyPr wrap="square">
              <a:spAutoFit/>
            </a:bodyPr>
            <a:lstStyle/>
            <a:p>
              <a:pPr algn="ctr"/>
              <a:r>
                <a:rPr lang="en-US" sz="2000" b="1" dirty="0"/>
                <a:t>Timing Closure</a:t>
              </a:r>
            </a:p>
          </p:txBody>
        </p:sp>
      </p:grpSp>
      <p:sp>
        <p:nvSpPr>
          <p:cNvPr id="14" name="TextBox 13"/>
          <p:cNvSpPr txBox="1"/>
          <p:nvPr/>
        </p:nvSpPr>
        <p:spPr>
          <a:xfrm>
            <a:off x="493100" y="2073438"/>
            <a:ext cx="802037" cy="954107"/>
          </a:xfrm>
          <a:prstGeom prst="rect">
            <a:avLst/>
          </a:prstGeom>
          <a:noFill/>
        </p:spPr>
        <p:txBody>
          <a:bodyPr wrap="square" rtlCol="0">
            <a:spAutoFit/>
          </a:bodyPr>
          <a:lstStyle/>
          <a:p>
            <a:r>
              <a:rPr lang="en-US" sz="2800" u="sng" dirty="0" smtClean="0"/>
              <a:t>OLD</a:t>
            </a:r>
            <a:endParaRPr lang="en-US" sz="2800" u="sng" dirty="0"/>
          </a:p>
        </p:txBody>
      </p:sp>
      <p:sp>
        <p:nvSpPr>
          <p:cNvPr id="15" name="TextBox 14"/>
          <p:cNvSpPr txBox="1"/>
          <p:nvPr/>
        </p:nvSpPr>
        <p:spPr>
          <a:xfrm>
            <a:off x="7205556" y="2073438"/>
            <a:ext cx="1169779" cy="523220"/>
          </a:xfrm>
          <a:prstGeom prst="rect">
            <a:avLst/>
          </a:prstGeom>
          <a:noFill/>
        </p:spPr>
        <p:txBody>
          <a:bodyPr wrap="square" rtlCol="0">
            <a:spAutoFit/>
          </a:bodyPr>
          <a:lstStyle/>
          <a:p>
            <a:r>
              <a:rPr lang="en-US" sz="2800" u="sng" dirty="0" smtClean="0"/>
              <a:t>NEW</a:t>
            </a:r>
            <a:endParaRPr lang="en-US" sz="2800" u="sng" dirty="0"/>
          </a:p>
        </p:txBody>
      </p:sp>
      <p:sp>
        <p:nvSpPr>
          <p:cNvPr id="16" name="Rectangle 15"/>
          <p:cNvSpPr/>
          <p:nvPr/>
        </p:nvSpPr>
        <p:spPr>
          <a:xfrm>
            <a:off x="304800" y="2727368"/>
            <a:ext cx="1413634" cy="1569660"/>
          </a:xfrm>
          <a:prstGeom prst="rect">
            <a:avLst/>
          </a:prstGeom>
        </p:spPr>
        <p:txBody>
          <a:bodyPr wrap="square">
            <a:spAutoFit/>
          </a:bodyPr>
          <a:lstStyle/>
          <a:p>
            <a:pPr marL="285750" indent="-285750">
              <a:buFont typeface="Arial" panose="020B0604020202020204" pitchFamily="34" charset="0"/>
              <a:buChar char="•"/>
            </a:pPr>
            <a:r>
              <a:rPr lang="nb-NO" sz="1600" dirty="0"/>
              <a:t>1 mode</a:t>
            </a:r>
          </a:p>
          <a:p>
            <a:pPr marL="285750" indent="-285750">
              <a:buFont typeface="Arial" panose="020B0604020202020204" pitchFamily="34" charset="0"/>
              <a:buChar char="•"/>
            </a:pPr>
            <a:r>
              <a:rPr lang="nb-NO" sz="1600" dirty="0"/>
              <a:t>Setup-hold</a:t>
            </a:r>
          </a:p>
          <a:p>
            <a:pPr marL="285750" indent="-285750">
              <a:buFont typeface="Arial" panose="020B0604020202020204" pitchFamily="34" charset="0"/>
              <a:buChar char="•"/>
            </a:pPr>
            <a:r>
              <a:rPr lang="nb-NO" sz="1600" dirty="0"/>
              <a:t>SI</a:t>
            </a:r>
          </a:p>
          <a:p>
            <a:pPr marL="285750" indent="-285750">
              <a:buFont typeface="Arial" panose="020B0604020202020204" pitchFamily="34" charset="0"/>
              <a:buChar char="•"/>
            </a:pPr>
            <a:r>
              <a:rPr lang="nb-NO" sz="1600" dirty="0"/>
              <a:t>Cw only</a:t>
            </a:r>
          </a:p>
          <a:p>
            <a:pPr marL="285750" indent="-285750">
              <a:buFont typeface="Arial" panose="020B0604020202020204" pitchFamily="34" charset="0"/>
              <a:buChar char="•"/>
            </a:pPr>
            <a:r>
              <a:rPr lang="nb-NO" sz="1600" dirty="0"/>
              <a:t>NLDM</a:t>
            </a:r>
            <a:endParaRPr lang="en-US" sz="1600" dirty="0"/>
          </a:p>
        </p:txBody>
      </p:sp>
      <p:sp>
        <p:nvSpPr>
          <p:cNvPr id="17" name="Rectangle 16"/>
          <p:cNvSpPr/>
          <p:nvPr/>
        </p:nvSpPr>
        <p:spPr>
          <a:xfrm>
            <a:off x="6727838" y="2727368"/>
            <a:ext cx="2200441" cy="3416320"/>
          </a:xfrm>
          <a:prstGeom prst="rect">
            <a:avLst/>
          </a:prstGeom>
        </p:spPr>
        <p:txBody>
          <a:bodyPr wrap="square">
            <a:spAutoFit/>
          </a:bodyPr>
          <a:lstStyle/>
          <a:p>
            <a:pPr marL="285750" indent="-285750">
              <a:buFont typeface="Arial" panose="020B0604020202020204" pitchFamily="34" charset="0"/>
              <a:buChar char="•"/>
            </a:pPr>
            <a:r>
              <a:rPr lang="en-US" sz="1600" dirty="0"/>
              <a:t> MCMM</a:t>
            </a:r>
          </a:p>
          <a:p>
            <a:pPr marL="285750" indent="-285750">
              <a:buFont typeface="Arial" panose="020B0604020202020204" pitchFamily="34" charset="0"/>
              <a:buChar char="•"/>
            </a:pPr>
            <a:r>
              <a:rPr lang="en-US" sz="1600" dirty="0"/>
              <a:t>Cell-POCV / LVF</a:t>
            </a:r>
          </a:p>
          <a:p>
            <a:pPr marL="285750" indent="-285750">
              <a:buFont typeface="Arial" panose="020B0604020202020204" pitchFamily="34" charset="0"/>
              <a:buChar char="•"/>
            </a:pPr>
            <a:r>
              <a:rPr lang="en-US" sz="1600" dirty="0" smtClean="0"/>
              <a:t>Dynamic </a:t>
            </a:r>
            <a:r>
              <a:rPr lang="en-US" sz="1600" dirty="0"/>
              <a:t>IR</a:t>
            </a:r>
          </a:p>
          <a:p>
            <a:pPr marL="285750" indent="-285750">
              <a:buFont typeface="Arial" panose="020B0604020202020204" pitchFamily="34" charset="0"/>
              <a:buChar char="•"/>
            </a:pPr>
            <a:r>
              <a:rPr lang="en-US" sz="1600" dirty="0"/>
              <a:t>Wide/exploding </a:t>
            </a:r>
            <a:r>
              <a:rPr lang="en-US" sz="1600" dirty="0" smtClean="0"/>
              <a:t>corners, corner reduction, cross-corners </a:t>
            </a:r>
            <a:br>
              <a:rPr lang="en-US" sz="1600" dirty="0" smtClean="0"/>
            </a:br>
            <a:r>
              <a:rPr lang="en-US" sz="1600" dirty="0" smtClean="0"/>
              <a:t>(BEOL </a:t>
            </a:r>
            <a:r>
              <a:rPr lang="en-US" sz="1600" dirty="0" err="1" smtClean="0"/>
              <a:t>Cw</a:t>
            </a:r>
            <a:r>
              <a:rPr lang="en-US" sz="1600" dirty="0" smtClean="0"/>
              <a:t>, </a:t>
            </a:r>
            <a:r>
              <a:rPr lang="en-US" sz="1600" dirty="0" err="1" smtClean="0"/>
              <a:t>Ccw</a:t>
            </a:r>
            <a:r>
              <a:rPr lang="en-US" sz="1600" dirty="0" smtClean="0"/>
              <a:t>, </a:t>
            </a:r>
            <a:r>
              <a:rPr lang="en-US" sz="1600" dirty="0" err="1" smtClean="0"/>
              <a:t>RCw</a:t>
            </a:r>
            <a:r>
              <a:rPr lang="en-US" sz="1600" dirty="0" smtClean="0"/>
              <a:t>, </a:t>
            </a:r>
            <a:r>
              <a:rPr lang="en-US" sz="1600" dirty="0"/>
              <a:t>temp, VDD)</a:t>
            </a:r>
          </a:p>
          <a:p>
            <a:pPr marL="285750" indent="-285750">
              <a:buFont typeface="Arial" panose="020B0604020202020204" pitchFamily="34" charset="0"/>
              <a:buChar char="•"/>
            </a:pPr>
            <a:r>
              <a:rPr lang="en-US" sz="1600" dirty="0"/>
              <a:t>Flat </a:t>
            </a:r>
            <a:r>
              <a:rPr lang="en-US" sz="1600" dirty="0" smtClean="0"/>
              <a:t>margin selection</a:t>
            </a:r>
            <a:endParaRPr lang="en-US" sz="1600" dirty="0"/>
          </a:p>
          <a:p>
            <a:pPr marL="285750" indent="-285750">
              <a:buFont typeface="Arial" panose="020B0604020202020204" pitchFamily="34" charset="0"/>
              <a:buChar char="•"/>
            </a:pPr>
            <a:r>
              <a:rPr lang="en-US" sz="1600" dirty="0"/>
              <a:t>Noise </a:t>
            </a:r>
            <a:r>
              <a:rPr lang="en-US" sz="1600" dirty="0" smtClean="0"/>
              <a:t>closure</a:t>
            </a:r>
          </a:p>
          <a:p>
            <a:pPr marL="285750" indent="-285750">
              <a:buFont typeface="Arial" panose="020B0604020202020204" pitchFamily="34" charset="0"/>
              <a:buChar char="•"/>
            </a:pPr>
            <a:r>
              <a:rPr lang="en-US" sz="1600" dirty="0" smtClean="0"/>
              <a:t>Aging/AVS</a:t>
            </a:r>
            <a:endParaRPr lang="en-US" sz="1600" dirty="0"/>
          </a:p>
        </p:txBody>
      </p:sp>
    </p:spTree>
    <p:extLst>
      <p:ext uri="{BB962C8B-B14F-4D97-AF65-F5344CB8AC3E}">
        <p14:creationId xmlns:p14="http://schemas.microsoft.com/office/powerpoint/2010/main" val="7352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Timing Closure and New Contexts</a:t>
            </a:r>
          </a:p>
          <a:p>
            <a:r>
              <a:rPr lang="en-US" b="1" dirty="0" smtClean="0">
                <a:solidFill>
                  <a:srgbClr val="C00000"/>
                </a:solidFill>
              </a:rPr>
              <a:t>Example Challenges</a:t>
            </a:r>
          </a:p>
          <a:p>
            <a:r>
              <a:rPr lang="en-US" dirty="0" smtClean="0"/>
              <a:t>Example Near-Term Mitigations</a:t>
            </a:r>
          </a:p>
          <a:p>
            <a:r>
              <a:rPr lang="en-US" dirty="0" smtClean="0"/>
              <a:t>Futures and Conclusions</a:t>
            </a:r>
          </a:p>
        </p:txBody>
      </p:sp>
    </p:spTree>
    <p:extLst>
      <p:ext uri="{BB962C8B-B14F-4D97-AF65-F5344CB8AC3E}">
        <p14:creationId xmlns:p14="http://schemas.microsoft.com/office/powerpoint/2010/main" val="111087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Multi-Input Switching</a:t>
            </a:r>
            <a:endParaRPr lang="en-US" dirty="0"/>
          </a:p>
        </p:txBody>
      </p:sp>
      <p:sp>
        <p:nvSpPr>
          <p:cNvPr id="3" name="Content Placeholder 2"/>
          <p:cNvSpPr>
            <a:spLocks noGrp="1"/>
          </p:cNvSpPr>
          <p:nvPr>
            <p:ph idx="1"/>
          </p:nvPr>
        </p:nvSpPr>
        <p:spPr>
          <a:xfrm>
            <a:off x="228600" y="838200"/>
            <a:ext cx="8686800" cy="2514600"/>
          </a:xfrm>
        </p:spPr>
        <p:txBody>
          <a:bodyPr>
            <a:normAutofit/>
          </a:bodyPr>
          <a:lstStyle/>
          <a:p>
            <a:r>
              <a:rPr lang="en-US" sz="2400" dirty="0" smtClean="0"/>
              <a:t>Multi-input Switching (MIS) = More than one input switches at the same time </a:t>
            </a:r>
          </a:p>
          <a:p>
            <a:r>
              <a:rPr lang="en-US" sz="2400" dirty="0" smtClean="0"/>
              <a:t>Conventional timing libraries consider only single-input switching (SIS)</a:t>
            </a:r>
          </a:p>
          <a:p>
            <a:r>
              <a:rPr lang="en-US" sz="2400" dirty="0" smtClean="0"/>
              <a:t>MIS can significantly change arc delays</a:t>
            </a:r>
            <a:br>
              <a:rPr lang="en-US" sz="2400" dirty="0" smtClean="0"/>
            </a:br>
            <a:r>
              <a:rPr lang="en-US" sz="2400" dirty="0" smtClean="0">
                <a:sym typeface="Wingdings" panose="05000000000000000000" pitchFamily="2" charset="2"/>
              </a:rPr>
              <a:t> Need more comprehensive timing model</a:t>
            </a:r>
            <a:endParaRPr lang="en-US" sz="2400" dirty="0" smtClean="0"/>
          </a:p>
          <a:p>
            <a:pPr lvl="1"/>
            <a:endParaRPr lang="en-US" sz="2000" dirty="0"/>
          </a:p>
        </p:txBody>
      </p:sp>
      <p:grpSp>
        <p:nvGrpSpPr>
          <p:cNvPr id="4" name="Group 3"/>
          <p:cNvGrpSpPr/>
          <p:nvPr/>
        </p:nvGrpSpPr>
        <p:grpSpPr>
          <a:xfrm>
            <a:off x="533400" y="3276600"/>
            <a:ext cx="7552509" cy="2743200"/>
            <a:chOff x="905691" y="1219200"/>
            <a:chExt cx="7552509" cy="2743200"/>
          </a:xfrm>
        </p:grpSpPr>
        <p:graphicFrame>
          <p:nvGraphicFramePr>
            <p:cNvPr id="5" name="Chart 4"/>
            <p:cNvGraphicFramePr>
              <a:graphicFrameLocks/>
            </p:cNvGraphicFramePr>
            <p:nvPr>
              <p:extLst>
                <p:ext uri="{D42A27DB-BD31-4B8C-83A1-F6EECF244321}">
                  <p14:modId xmlns:p14="http://schemas.microsoft.com/office/powerpoint/2010/main" val="2980631460"/>
                </p:ext>
              </p:extLst>
            </p:nvPr>
          </p:nvGraphicFramePr>
          <p:xfrm>
            <a:off x="4038600" y="1219200"/>
            <a:ext cx="44196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91" y="1371600"/>
              <a:ext cx="2822077" cy="2453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565861" y="5897890"/>
            <a:ext cx="3853739" cy="609810"/>
          </a:xfrm>
          <a:prstGeom prst="rect">
            <a:avLst/>
          </a:prstGeom>
          <a:noFill/>
        </p:spPr>
        <p:txBody>
          <a:bodyPr wrap="square" rtlCol="0">
            <a:noAutofit/>
          </a:bodyPr>
          <a:lstStyle/>
          <a:p>
            <a:r>
              <a:rPr lang="en-US" sz="1600" dirty="0" smtClean="0">
                <a:latin typeface="Arial" pitchFamily="34" charset="0"/>
                <a:cs typeface="Arial" pitchFamily="34" charset="0"/>
              </a:rPr>
              <a:t>Technology: 28FDSOI</a:t>
            </a:r>
          </a:p>
          <a:p>
            <a:r>
              <a:rPr lang="en-US" sz="1600" dirty="0" smtClean="0">
                <a:latin typeface="Arial" pitchFamily="34" charset="0"/>
                <a:cs typeface="Arial" pitchFamily="34" charset="0"/>
              </a:rPr>
              <a:t>Design: chained NAND2 gates with FO3</a:t>
            </a:r>
          </a:p>
        </p:txBody>
      </p:sp>
    </p:spTree>
    <p:extLst>
      <p:ext uri="{BB962C8B-B14F-4D97-AF65-F5344CB8AC3E}">
        <p14:creationId xmlns:p14="http://schemas.microsoft.com/office/powerpoint/2010/main" val="3050008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BEOL Multi-Patterning Impacts</a:t>
            </a:r>
            <a:endParaRPr lang="en-US" dirty="0"/>
          </a:p>
        </p:txBody>
      </p:sp>
      <p:sp>
        <p:nvSpPr>
          <p:cNvPr id="3" name="Content Placeholder 2"/>
          <p:cNvSpPr>
            <a:spLocks noGrp="1"/>
          </p:cNvSpPr>
          <p:nvPr>
            <p:ph idx="1"/>
          </p:nvPr>
        </p:nvSpPr>
        <p:spPr>
          <a:xfrm>
            <a:off x="228600" y="838200"/>
            <a:ext cx="8686800" cy="609600"/>
          </a:xfrm>
        </p:spPr>
        <p:txBody>
          <a:bodyPr/>
          <a:lstStyle/>
          <a:p>
            <a:endParaRPr lang="en-US" dirty="0"/>
          </a:p>
        </p:txBody>
      </p:sp>
      <p:grpSp>
        <p:nvGrpSpPr>
          <p:cNvPr id="5" name="Group 4"/>
          <p:cNvGrpSpPr/>
          <p:nvPr/>
        </p:nvGrpSpPr>
        <p:grpSpPr>
          <a:xfrm>
            <a:off x="358368" y="1385492"/>
            <a:ext cx="4247149" cy="2272108"/>
            <a:chOff x="1828800" y="2411406"/>
            <a:chExt cx="5293588" cy="3481394"/>
          </a:xfrm>
        </p:grpSpPr>
        <p:sp>
          <p:nvSpPr>
            <p:cNvPr id="7" name="TextBox 6"/>
            <p:cNvSpPr txBox="1"/>
            <p:nvPr/>
          </p:nvSpPr>
          <p:spPr>
            <a:xfrm>
              <a:off x="1903722" y="2411406"/>
              <a:ext cx="1444799" cy="43550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Mandrel</a:t>
              </a:r>
              <a:endParaRPr lang="en-US" sz="1400" dirty="0">
                <a:latin typeface="Arial" panose="020B0604020202020204" pitchFamily="34" charset="0"/>
                <a:cs typeface="Arial" panose="020B0604020202020204" pitchFamily="34" charset="0"/>
              </a:endParaRPr>
            </a:p>
          </p:txBody>
        </p:sp>
        <p:grpSp>
          <p:nvGrpSpPr>
            <p:cNvPr id="8" name="Group 7"/>
            <p:cNvGrpSpPr/>
            <p:nvPr/>
          </p:nvGrpSpPr>
          <p:grpSpPr>
            <a:xfrm>
              <a:off x="1828800" y="3273984"/>
              <a:ext cx="1371600" cy="2235551"/>
              <a:chOff x="680600" y="3273984"/>
              <a:chExt cx="2520950" cy="2235551"/>
            </a:xfrm>
          </p:grpSpPr>
          <p:sp>
            <p:nvSpPr>
              <p:cNvPr id="26" name="Rectangle 25"/>
              <p:cNvSpPr/>
              <p:nvPr/>
            </p:nvSpPr>
            <p:spPr>
              <a:xfrm>
                <a:off x="686950" y="3276600"/>
                <a:ext cx="2514600" cy="48946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cxnSp>
            <p:nvCxnSpPr>
              <p:cNvPr id="27" name="Straight Arrow Connector 26"/>
              <p:cNvCxnSpPr/>
              <p:nvPr/>
            </p:nvCxnSpPr>
            <p:spPr>
              <a:xfrm>
                <a:off x="1100406" y="3283867"/>
                <a:ext cx="0" cy="489466"/>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086626" y="3766066"/>
                <a:ext cx="6350" cy="121460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16097" y="3273984"/>
                <a:ext cx="1779320" cy="435501"/>
              </a:xfrm>
              <a:prstGeom prst="rect">
                <a:avLst/>
              </a:prstGeom>
              <a:noFill/>
            </p:spPr>
            <p:txBody>
              <a:bodyPr wrap="square" rtlCol="0">
                <a:spAutoFit/>
              </a:bodyPr>
              <a:lstStyle/>
              <a:p>
                <a:r>
                  <a:rPr lang="en-US" sz="1400" dirty="0" err="1" smtClean="0">
                    <a:latin typeface="Arial" panose="020B0604020202020204" pitchFamily="34" charset="0"/>
                    <a:cs typeface="Arial" panose="020B0604020202020204" pitchFamily="34" charset="0"/>
                  </a:rPr>
                  <a:t>M</a:t>
                </a:r>
                <a:r>
                  <a:rPr lang="en-US" sz="1400" baseline="-25000" dirty="0" err="1" smtClean="0">
                    <a:latin typeface="Arial" panose="020B0604020202020204" pitchFamily="34" charset="0"/>
                    <a:cs typeface="Arial" panose="020B0604020202020204" pitchFamily="34" charset="0"/>
                  </a:rPr>
                  <a:t>width</a:t>
                </a:r>
                <a:endParaRPr lang="en-US" sz="1400" baseline="-25000" dirty="0">
                  <a:latin typeface="Arial" panose="020B0604020202020204" pitchFamily="34" charset="0"/>
                  <a:cs typeface="Arial" panose="020B0604020202020204" pitchFamily="34" charset="0"/>
                </a:endParaRPr>
              </a:p>
            </p:txBody>
          </p:sp>
          <p:sp>
            <p:nvSpPr>
              <p:cNvPr id="30" name="TextBox 29"/>
              <p:cNvSpPr txBox="1"/>
              <p:nvPr/>
            </p:nvSpPr>
            <p:spPr>
              <a:xfrm>
                <a:off x="920613" y="4130269"/>
                <a:ext cx="1772971" cy="435501"/>
              </a:xfrm>
              <a:prstGeom prst="rect">
                <a:avLst/>
              </a:prstGeom>
              <a:noFill/>
            </p:spPr>
            <p:txBody>
              <a:bodyPr wrap="square" rtlCol="0">
                <a:spAutoFit/>
              </a:bodyPr>
              <a:lstStyle/>
              <a:p>
                <a:r>
                  <a:rPr lang="en-US" sz="1400" dirty="0" err="1" smtClean="0">
                    <a:latin typeface="Arial" panose="020B0604020202020204" pitchFamily="34" charset="0"/>
                    <a:cs typeface="Arial" panose="020B0604020202020204" pitchFamily="34" charset="0"/>
                  </a:rPr>
                  <a:t>M</a:t>
                </a:r>
                <a:r>
                  <a:rPr lang="en-US" sz="1400" baseline="-25000" dirty="0" err="1" smtClean="0">
                    <a:latin typeface="Arial" panose="020B0604020202020204" pitchFamily="34" charset="0"/>
                    <a:cs typeface="Arial" panose="020B0604020202020204" pitchFamily="34" charset="0"/>
                  </a:rPr>
                  <a:t>space</a:t>
                </a:r>
                <a:endParaRPr lang="en-US" sz="1400" baseline="-25000" dirty="0">
                  <a:latin typeface="Arial" panose="020B0604020202020204" pitchFamily="34" charset="0"/>
                  <a:cs typeface="Arial" panose="020B0604020202020204" pitchFamily="34" charset="0"/>
                </a:endParaRPr>
              </a:p>
            </p:txBody>
          </p:sp>
          <p:sp>
            <p:nvSpPr>
              <p:cNvPr id="31" name="Rectangle 30"/>
              <p:cNvSpPr/>
              <p:nvPr/>
            </p:nvSpPr>
            <p:spPr>
              <a:xfrm>
                <a:off x="680600" y="4980666"/>
                <a:ext cx="2514600" cy="528869"/>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9" name="Group 8"/>
            <p:cNvGrpSpPr/>
            <p:nvPr/>
          </p:nvGrpSpPr>
          <p:grpSpPr>
            <a:xfrm>
              <a:off x="3220646" y="2411406"/>
              <a:ext cx="1072410" cy="3481394"/>
              <a:chOff x="3230279" y="2411406"/>
              <a:chExt cx="1786923" cy="3481394"/>
            </a:xfrm>
          </p:grpSpPr>
          <p:sp>
            <p:nvSpPr>
              <p:cNvPr id="19" name="Rectangle 18"/>
              <p:cNvSpPr/>
              <p:nvPr/>
            </p:nvSpPr>
            <p:spPr>
              <a:xfrm>
                <a:off x="3230279" y="3784334"/>
                <a:ext cx="1718670" cy="36933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TextBox 19"/>
              <p:cNvSpPr txBox="1"/>
              <p:nvPr/>
            </p:nvSpPr>
            <p:spPr>
              <a:xfrm>
                <a:off x="3274440" y="2411406"/>
                <a:ext cx="1742762" cy="435501"/>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Spacer</a:t>
                </a:r>
                <a:endParaRPr lang="en-US" sz="1400" dirty="0">
                  <a:latin typeface="Arial" panose="020B0604020202020204" pitchFamily="34" charset="0"/>
                  <a:cs typeface="Arial" panose="020B0604020202020204" pitchFamily="34" charset="0"/>
                </a:endParaRPr>
              </a:p>
            </p:txBody>
          </p:sp>
          <p:cxnSp>
            <p:nvCxnSpPr>
              <p:cNvPr id="21" name="Straight Arrow Connector 20"/>
              <p:cNvCxnSpPr/>
              <p:nvPr/>
            </p:nvCxnSpPr>
            <p:spPr>
              <a:xfrm>
                <a:off x="3493500" y="3784334"/>
                <a:ext cx="0" cy="369332"/>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34433" y="3705273"/>
                <a:ext cx="1311291" cy="435501"/>
              </a:xfrm>
              <a:prstGeom prst="rect">
                <a:avLst/>
              </a:prstGeom>
              <a:noFill/>
            </p:spPr>
            <p:txBody>
              <a:bodyPr wrap="square" rtlCol="0">
                <a:spAutoFit/>
              </a:bodyPr>
              <a:lstStyle/>
              <a:p>
                <a:r>
                  <a:rPr lang="en-US" sz="1400" dirty="0" err="1" smtClean="0">
                    <a:latin typeface="Arial" panose="020B0604020202020204" pitchFamily="34" charset="0"/>
                    <a:cs typeface="Arial" panose="020B0604020202020204" pitchFamily="34" charset="0"/>
                  </a:rPr>
                  <a:t>S</a:t>
                </a:r>
                <a:r>
                  <a:rPr lang="en-US" sz="1400" baseline="-25000" dirty="0" err="1" smtClean="0">
                    <a:latin typeface="Arial" panose="020B0604020202020204" pitchFamily="34" charset="0"/>
                    <a:cs typeface="Arial" panose="020B0604020202020204" pitchFamily="34" charset="0"/>
                  </a:rPr>
                  <a:t>width</a:t>
                </a:r>
                <a:endParaRPr lang="en-US" sz="1400" baseline="-25000" dirty="0">
                  <a:latin typeface="Arial" panose="020B0604020202020204" pitchFamily="34" charset="0"/>
                  <a:cs typeface="Arial" panose="020B0604020202020204" pitchFamily="34" charset="0"/>
                </a:endParaRPr>
              </a:p>
            </p:txBody>
          </p:sp>
          <p:sp>
            <p:nvSpPr>
              <p:cNvPr id="23" name="Rectangle 22"/>
              <p:cNvSpPr/>
              <p:nvPr/>
            </p:nvSpPr>
            <p:spPr>
              <a:xfrm>
                <a:off x="3230279" y="2888218"/>
                <a:ext cx="1718670" cy="36933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4" name="Rectangle 23"/>
              <p:cNvSpPr/>
              <p:nvPr/>
            </p:nvSpPr>
            <p:spPr>
              <a:xfrm>
                <a:off x="3230279" y="4596368"/>
                <a:ext cx="1718672" cy="36933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5" name="Rectangle 24"/>
              <p:cNvSpPr/>
              <p:nvPr/>
            </p:nvSpPr>
            <p:spPr>
              <a:xfrm>
                <a:off x="3230279" y="5523468"/>
                <a:ext cx="1718672" cy="36933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10" name="Group 9"/>
            <p:cNvGrpSpPr/>
            <p:nvPr/>
          </p:nvGrpSpPr>
          <p:grpSpPr>
            <a:xfrm>
              <a:off x="4268101" y="2411406"/>
              <a:ext cx="2854287" cy="3098129"/>
              <a:chOff x="4923056" y="2407321"/>
              <a:chExt cx="5118071" cy="3098129"/>
            </a:xfrm>
          </p:grpSpPr>
          <p:sp>
            <p:nvSpPr>
              <p:cNvPr id="11" name="Rectangle 10"/>
              <p:cNvSpPr/>
              <p:nvPr/>
            </p:nvSpPr>
            <p:spPr>
              <a:xfrm>
                <a:off x="4951359" y="3283868"/>
                <a:ext cx="4708847" cy="4821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2" name="TextBox 11"/>
              <p:cNvSpPr txBox="1"/>
              <p:nvPr/>
            </p:nvSpPr>
            <p:spPr>
              <a:xfrm>
                <a:off x="5141691" y="3326332"/>
                <a:ext cx="3972920" cy="39195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Wire1</a:t>
                </a:r>
                <a:r>
                  <a:rPr lang="en-US" sz="1200" baseline="-25000" dirty="0" smtClean="0">
                    <a:latin typeface="Arial" panose="020B0604020202020204" pitchFamily="34" charset="0"/>
                    <a:cs typeface="Arial" panose="020B0604020202020204" pitchFamily="34" charset="0"/>
                  </a:rPr>
                  <a:t>width</a:t>
                </a:r>
                <a:r>
                  <a:rPr lang="en-US" sz="1200" dirty="0" smtClean="0">
                    <a:latin typeface="Arial" panose="020B0604020202020204" pitchFamily="34" charset="0"/>
                    <a:cs typeface="Arial" panose="020B0604020202020204" pitchFamily="34" charset="0"/>
                  </a:rPr>
                  <a:t> = </a:t>
                </a:r>
                <a:r>
                  <a:rPr lang="en-US" sz="1200" dirty="0" err="1" smtClean="0">
                    <a:latin typeface="Arial" panose="020B0604020202020204" pitchFamily="34" charset="0"/>
                    <a:cs typeface="Arial" panose="020B0604020202020204" pitchFamily="34" charset="0"/>
                  </a:rPr>
                  <a:t>M</a:t>
                </a:r>
                <a:r>
                  <a:rPr lang="en-US" sz="1200" baseline="-25000" dirty="0" err="1" smtClean="0">
                    <a:latin typeface="Arial" panose="020B0604020202020204" pitchFamily="34" charset="0"/>
                    <a:cs typeface="Arial" panose="020B0604020202020204" pitchFamily="34" charset="0"/>
                  </a:rPr>
                  <a:t>width</a:t>
                </a:r>
                <a:endParaRPr lang="en-US" sz="1200" baseline="-250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H="1">
                <a:off x="5190683" y="3300780"/>
                <a:ext cx="5399" cy="465259"/>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951357" y="4188700"/>
                <a:ext cx="4708843" cy="40766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TextBox 14"/>
              <p:cNvSpPr txBox="1"/>
              <p:nvPr/>
            </p:nvSpPr>
            <p:spPr>
              <a:xfrm>
                <a:off x="6113395" y="2407321"/>
                <a:ext cx="2385609" cy="435501"/>
              </a:xfrm>
              <a:prstGeom prst="rect">
                <a:avLst/>
              </a:prstGeom>
              <a:noFill/>
            </p:spPr>
            <p:txBody>
              <a:bodyPr wrap="square" rtlCol="0">
                <a:spAutoFit/>
              </a:bodyPr>
              <a:lstStyle/>
              <a:p>
                <a:r>
                  <a:rPr lang="en-US" sz="1400" dirty="0" err="1" smtClean="0">
                    <a:latin typeface="Arial" panose="020B0604020202020204" pitchFamily="34" charset="0"/>
                    <a:cs typeface="Arial" panose="020B0604020202020204" pitchFamily="34" charset="0"/>
                  </a:rPr>
                  <a:t>Mx</a:t>
                </a:r>
                <a:r>
                  <a:rPr lang="en-US" sz="1400" dirty="0" smtClean="0">
                    <a:latin typeface="Arial" panose="020B0604020202020204" pitchFamily="34" charset="0"/>
                    <a:cs typeface="Arial" panose="020B0604020202020204" pitchFamily="34" charset="0"/>
                  </a:rPr>
                  <a:t> metal</a:t>
                </a:r>
                <a:endParaRPr lang="en-US" sz="1400" dirty="0">
                  <a:latin typeface="Arial" panose="020B0604020202020204" pitchFamily="34" charset="0"/>
                  <a:cs typeface="Arial" panose="020B0604020202020204" pitchFamily="34" charset="0"/>
                </a:endParaRPr>
              </a:p>
            </p:txBody>
          </p:sp>
          <p:sp>
            <p:nvSpPr>
              <p:cNvPr id="16" name="TextBox 15"/>
              <p:cNvSpPr txBox="1"/>
              <p:nvPr/>
            </p:nvSpPr>
            <p:spPr>
              <a:xfrm>
                <a:off x="5193603" y="4167604"/>
                <a:ext cx="4847524" cy="39195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Wire2</a:t>
                </a:r>
                <a:r>
                  <a:rPr lang="en-US" sz="1200" baseline="-25000" dirty="0" smtClean="0">
                    <a:latin typeface="Arial" panose="020B0604020202020204" pitchFamily="34" charset="0"/>
                    <a:cs typeface="Arial" panose="020B0604020202020204" pitchFamily="34" charset="0"/>
                  </a:rPr>
                  <a:t>width</a:t>
                </a:r>
                <a:r>
                  <a:rPr lang="en-US" sz="1200" dirty="0" smtClean="0">
                    <a:latin typeface="Arial" panose="020B0604020202020204" pitchFamily="34" charset="0"/>
                    <a:cs typeface="Arial" panose="020B0604020202020204" pitchFamily="34" charset="0"/>
                  </a:rPr>
                  <a:t> = </a:t>
                </a:r>
                <a:r>
                  <a:rPr lang="en-US" sz="1200" dirty="0" err="1" smtClean="0">
                    <a:latin typeface="Arial" panose="020B0604020202020204" pitchFamily="34" charset="0"/>
                    <a:cs typeface="Arial" panose="020B0604020202020204" pitchFamily="34" charset="0"/>
                  </a:rPr>
                  <a:t>M</a:t>
                </a:r>
                <a:r>
                  <a:rPr lang="en-US" sz="1200" baseline="-25000" dirty="0" err="1" smtClean="0">
                    <a:latin typeface="Arial" panose="020B0604020202020204" pitchFamily="34" charset="0"/>
                    <a:cs typeface="Arial" panose="020B0604020202020204" pitchFamily="34" charset="0"/>
                  </a:rPr>
                  <a:t>space</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2*</a:t>
                </a:r>
                <a:r>
                  <a:rPr lang="en-US" sz="1200" dirty="0" err="1" smtClean="0">
                    <a:latin typeface="Arial" panose="020B0604020202020204" pitchFamily="34" charset="0"/>
                    <a:cs typeface="Arial" panose="020B0604020202020204" pitchFamily="34" charset="0"/>
                  </a:rPr>
                  <a:t>S</a:t>
                </a:r>
                <a:r>
                  <a:rPr lang="en-US" sz="1200" baseline="-25000" dirty="0" err="1" smtClean="0">
                    <a:latin typeface="Arial" panose="020B0604020202020204" pitchFamily="34" charset="0"/>
                    <a:cs typeface="Arial" panose="020B0604020202020204" pitchFamily="34" charset="0"/>
                  </a:rPr>
                  <a:t>width</a:t>
                </a:r>
                <a:endParaRPr lang="en-US" sz="1200" baseline="-25000" dirty="0">
                  <a:latin typeface="Arial" panose="020B0604020202020204" pitchFamily="34" charset="0"/>
                  <a:cs typeface="Arial" panose="020B0604020202020204" pitchFamily="34" charset="0"/>
                </a:endParaRPr>
              </a:p>
            </p:txBody>
          </p:sp>
          <p:cxnSp>
            <p:nvCxnSpPr>
              <p:cNvPr id="17" name="Straight Arrow Connector 16"/>
              <p:cNvCxnSpPr/>
              <p:nvPr/>
            </p:nvCxnSpPr>
            <p:spPr>
              <a:xfrm>
                <a:off x="5185767" y="4188700"/>
                <a:ext cx="12594" cy="403583"/>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923056" y="4984751"/>
                <a:ext cx="4739615" cy="5206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grpSp>
        <p:nvGrpSpPr>
          <p:cNvPr id="32" name="Group 31"/>
          <p:cNvGrpSpPr/>
          <p:nvPr/>
        </p:nvGrpSpPr>
        <p:grpSpPr>
          <a:xfrm>
            <a:off x="4599159" y="1600200"/>
            <a:ext cx="4279691" cy="2054763"/>
            <a:chOff x="1589156" y="4015740"/>
            <a:chExt cx="5836736" cy="2802331"/>
          </a:xfrm>
        </p:grpSpPr>
        <p:grpSp>
          <p:nvGrpSpPr>
            <p:cNvPr id="33" name="Group 32"/>
            <p:cNvGrpSpPr/>
            <p:nvPr/>
          </p:nvGrpSpPr>
          <p:grpSpPr>
            <a:xfrm>
              <a:off x="1589156" y="6527923"/>
              <a:ext cx="5836736" cy="247772"/>
              <a:chOff x="1589156" y="6527923"/>
              <a:chExt cx="5836736" cy="247772"/>
            </a:xfrm>
          </p:grpSpPr>
          <p:sp>
            <p:nvSpPr>
              <p:cNvPr id="77" name="Rectangle 76"/>
              <p:cNvSpPr/>
              <p:nvPr/>
            </p:nvSpPr>
            <p:spPr>
              <a:xfrm>
                <a:off x="1589156" y="6527923"/>
                <a:ext cx="4060005" cy="2477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8" name="Rectangle 77"/>
              <p:cNvSpPr/>
              <p:nvPr/>
            </p:nvSpPr>
            <p:spPr>
              <a:xfrm>
                <a:off x="5820711" y="6527923"/>
                <a:ext cx="1605181"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34" name="Group 33"/>
            <p:cNvGrpSpPr/>
            <p:nvPr/>
          </p:nvGrpSpPr>
          <p:grpSpPr>
            <a:xfrm>
              <a:off x="1589159" y="5564123"/>
              <a:ext cx="5824083" cy="230400"/>
              <a:chOff x="1589159" y="5515978"/>
              <a:chExt cx="5824083" cy="230400"/>
            </a:xfrm>
          </p:grpSpPr>
          <p:sp>
            <p:nvSpPr>
              <p:cNvPr id="71" name="Rectangle 70"/>
              <p:cNvSpPr/>
              <p:nvPr/>
            </p:nvSpPr>
            <p:spPr>
              <a:xfrm>
                <a:off x="1589159" y="5515978"/>
                <a:ext cx="1077979"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2" name="Rectangle 71"/>
              <p:cNvSpPr/>
              <p:nvPr/>
            </p:nvSpPr>
            <p:spPr>
              <a:xfrm>
                <a:off x="3147754" y="5515978"/>
                <a:ext cx="1529296"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3" name="Rectangle 72"/>
              <p:cNvSpPr/>
              <p:nvPr/>
            </p:nvSpPr>
            <p:spPr>
              <a:xfrm>
                <a:off x="6945013" y="5515978"/>
                <a:ext cx="468229"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4" name="Rectangle 73"/>
              <p:cNvSpPr/>
              <p:nvPr/>
            </p:nvSpPr>
            <p:spPr>
              <a:xfrm>
                <a:off x="2667138" y="5515978"/>
                <a:ext cx="285916" cy="230400"/>
              </a:xfrm>
              <a:prstGeom prst="rect">
                <a:avLst/>
              </a:prstGeom>
              <a:pattFill prst="pct30">
                <a:fgClr>
                  <a:srgbClr val="00B05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5" name="Rectangle 74"/>
              <p:cNvSpPr/>
              <p:nvPr/>
            </p:nvSpPr>
            <p:spPr>
              <a:xfrm>
                <a:off x="5421683" y="5515978"/>
                <a:ext cx="1523329" cy="230400"/>
              </a:xfrm>
              <a:prstGeom prst="rect">
                <a:avLst/>
              </a:prstGeom>
              <a:pattFill prst="pct30">
                <a:fgClr>
                  <a:srgbClr val="00B05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6" name="Rectangle 75"/>
              <p:cNvSpPr/>
              <p:nvPr/>
            </p:nvSpPr>
            <p:spPr>
              <a:xfrm>
                <a:off x="4276766" y="5515978"/>
                <a:ext cx="972114" cy="230400"/>
              </a:xfrm>
              <a:prstGeom prst="rect">
                <a:avLst/>
              </a:prstGeom>
              <a:pattFill prst="pct30">
                <a:fgClr>
                  <a:srgbClr val="00B05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35" name="Group 34"/>
            <p:cNvGrpSpPr/>
            <p:nvPr/>
          </p:nvGrpSpPr>
          <p:grpSpPr>
            <a:xfrm>
              <a:off x="1589159" y="4600325"/>
              <a:ext cx="5832679" cy="230400"/>
              <a:chOff x="1589159" y="4586183"/>
              <a:chExt cx="5832679" cy="230400"/>
            </a:xfrm>
          </p:grpSpPr>
          <p:sp>
            <p:nvSpPr>
              <p:cNvPr id="65" name="Rectangle 64"/>
              <p:cNvSpPr/>
              <p:nvPr/>
            </p:nvSpPr>
            <p:spPr>
              <a:xfrm>
                <a:off x="1589159" y="4586183"/>
                <a:ext cx="433900"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6" name="Rectangle 65"/>
              <p:cNvSpPr/>
              <p:nvPr/>
            </p:nvSpPr>
            <p:spPr>
              <a:xfrm>
                <a:off x="4276766" y="4586183"/>
                <a:ext cx="497765"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7" name="Rectangle 66"/>
              <p:cNvSpPr/>
              <p:nvPr/>
            </p:nvSpPr>
            <p:spPr>
              <a:xfrm>
                <a:off x="5804029" y="4586183"/>
                <a:ext cx="1617809" cy="23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8" name="Rectangle 67"/>
              <p:cNvSpPr/>
              <p:nvPr/>
            </p:nvSpPr>
            <p:spPr>
              <a:xfrm>
                <a:off x="4774531" y="4586183"/>
                <a:ext cx="485606" cy="230400"/>
              </a:xfrm>
              <a:prstGeom prst="rect">
                <a:avLst/>
              </a:prstGeom>
              <a:pattFill prst="pct30">
                <a:fgClr>
                  <a:srgbClr val="00B05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9" name="Rectangle 68"/>
              <p:cNvSpPr/>
              <p:nvPr/>
            </p:nvSpPr>
            <p:spPr>
              <a:xfrm>
                <a:off x="1989053" y="4586183"/>
                <a:ext cx="2116164" cy="230400"/>
              </a:xfrm>
              <a:prstGeom prst="rect">
                <a:avLst/>
              </a:prstGeom>
              <a:pattFill prst="pct30">
                <a:fgClr>
                  <a:srgbClr val="00B05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0" name="Rectangle 69"/>
              <p:cNvSpPr/>
              <p:nvPr/>
            </p:nvSpPr>
            <p:spPr>
              <a:xfrm>
                <a:off x="5421683" y="4586183"/>
                <a:ext cx="400282" cy="230400"/>
              </a:xfrm>
              <a:prstGeom prst="rect">
                <a:avLst/>
              </a:prstGeom>
              <a:pattFill prst="pct30">
                <a:fgClr>
                  <a:srgbClr val="00B05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36" name="Group 35"/>
            <p:cNvGrpSpPr/>
            <p:nvPr/>
          </p:nvGrpSpPr>
          <p:grpSpPr>
            <a:xfrm>
              <a:off x="1589159" y="5082224"/>
              <a:ext cx="5832681" cy="230400"/>
              <a:chOff x="1589159" y="5039437"/>
              <a:chExt cx="5832681" cy="230400"/>
            </a:xfrm>
          </p:grpSpPr>
          <p:sp>
            <p:nvSpPr>
              <p:cNvPr id="61" name="Rectangle 60"/>
              <p:cNvSpPr/>
              <p:nvPr/>
            </p:nvSpPr>
            <p:spPr>
              <a:xfrm>
                <a:off x="1589159" y="5039437"/>
                <a:ext cx="780338"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2" name="Rectangle 61"/>
              <p:cNvSpPr/>
              <p:nvPr/>
            </p:nvSpPr>
            <p:spPr>
              <a:xfrm>
                <a:off x="5421683" y="5039437"/>
                <a:ext cx="2000157"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3" name="Rectangle 62"/>
              <p:cNvSpPr/>
              <p:nvPr/>
            </p:nvSpPr>
            <p:spPr>
              <a:xfrm>
                <a:off x="2381222" y="5039437"/>
                <a:ext cx="571832" cy="230400"/>
              </a:xfrm>
              <a:prstGeom prst="rect">
                <a:avLst/>
              </a:prstGeom>
              <a:pattFill prst="pct30">
                <a:fgClr>
                  <a:srgbClr val="FF000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4" name="Rectangle 63"/>
              <p:cNvSpPr/>
              <p:nvPr/>
            </p:nvSpPr>
            <p:spPr>
              <a:xfrm>
                <a:off x="3147754" y="5039584"/>
                <a:ext cx="2101127" cy="230253"/>
              </a:xfrm>
              <a:prstGeom prst="rect">
                <a:avLst/>
              </a:prstGeom>
              <a:pattFill prst="pct30">
                <a:fgClr>
                  <a:srgbClr val="FF000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37" name="Group 36"/>
            <p:cNvGrpSpPr/>
            <p:nvPr/>
          </p:nvGrpSpPr>
          <p:grpSpPr>
            <a:xfrm>
              <a:off x="1589160" y="4114800"/>
              <a:ext cx="5824084" cy="234026"/>
              <a:chOff x="1589160" y="4114800"/>
              <a:chExt cx="5824084" cy="234026"/>
            </a:xfrm>
          </p:grpSpPr>
          <p:sp>
            <p:nvSpPr>
              <p:cNvPr id="56" name="Rectangle 55"/>
              <p:cNvSpPr/>
              <p:nvPr/>
            </p:nvSpPr>
            <p:spPr>
              <a:xfrm>
                <a:off x="1589160" y="4118425"/>
                <a:ext cx="1658310"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a:solidFill>
                      <a:srgbClr val="FF0000"/>
                    </a:solidFill>
                  </a:ln>
                  <a:latin typeface="Arial" panose="020B0604020202020204" pitchFamily="34" charset="0"/>
                  <a:cs typeface="Arial" panose="020B0604020202020204" pitchFamily="34" charset="0"/>
                </a:endParaRPr>
              </a:p>
            </p:txBody>
          </p:sp>
          <p:sp>
            <p:nvSpPr>
              <p:cNvPr id="57" name="Rectangle 56"/>
              <p:cNvSpPr/>
              <p:nvPr/>
            </p:nvSpPr>
            <p:spPr>
              <a:xfrm>
                <a:off x="4288473" y="4118425"/>
                <a:ext cx="486058"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a:solidFill>
                      <a:srgbClr val="FF0000"/>
                    </a:solidFill>
                  </a:ln>
                  <a:latin typeface="Arial" panose="020B0604020202020204" pitchFamily="34" charset="0"/>
                  <a:cs typeface="Arial" panose="020B0604020202020204" pitchFamily="34" charset="0"/>
                </a:endParaRPr>
              </a:p>
            </p:txBody>
          </p:sp>
          <p:sp>
            <p:nvSpPr>
              <p:cNvPr id="58" name="Rectangle 57"/>
              <p:cNvSpPr/>
              <p:nvPr/>
            </p:nvSpPr>
            <p:spPr>
              <a:xfrm>
                <a:off x="5421683" y="4114800"/>
                <a:ext cx="1991561"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a:solidFill>
                      <a:srgbClr val="FF0000"/>
                    </a:solidFill>
                  </a:ln>
                  <a:latin typeface="Arial" panose="020B0604020202020204" pitchFamily="34" charset="0"/>
                  <a:cs typeface="Arial" panose="020B0604020202020204" pitchFamily="34" charset="0"/>
                </a:endParaRPr>
              </a:p>
            </p:txBody>
          </p:sp>
          <p:sp>
            <p:nvSpPr>
              <p:cNvPr id="59" name="Rectangle 58"/>
              <p:cNvSpPr/>
              <p:nvPr/>
            </p:nvSpPr>
            <p:spPr>
              <a:xfrm>
                <a:off x="3247470" y="4118426"/>
                <a:ext cx="857747" cy="230400"/>
              </a:xfrm>
              <a:prstGeom prst="rect">
                <a:avLst/>
              </a:prstGeom>
              <a:pattFill prst="pct30">
                <a:fgClr>
                  <a:srgbClr val="FF000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a:solidFill>
                      <a:srgbClr val="FF0000"/>
                    </a:solidFill>
                  </a:ln>
                  <a:latin typeface="Arial" panose="020B0604020202020204" pitchFamily="34" charset="0"/>
                  <a:cs typeface="Arial" panose="020B0604020202020204" pitchFamily="34" charset="0"/>
                </a:endParaRPr>
              </a:p>
            </p:txBody>
          </p:sp>
          <p:sp>
            <p:nvSpPr>
              <p:cNvPr id="60" name="Rectangle 59"/>
              <p:cNvSpPr/>
              <p:nvPr/>
            </p:nvSpPr>
            <p:spPr>
              <a:xfrm>
                <a:off x="4774530" y="4118425"/>
                <a:ext cx="486057" cy="230400"/>
              </a:xfrm>
              <a:prstGeom prst="rect">
                <a:avLst/>
              </a:prstGeom>
              <a:pattFill prst="pct30">
                <a:fgClr>
                  <a:srgbClr val="FF000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a:solidFill>
                      <a:srgbClr val="FF0000"/>
                    </a:solidFill>
                  </a:ln>
                  <a:latin typeface="Arial" panose="020B0604020202020204" pitchFamily="34" charset="0"/>
                  <a:cs typeface="Arial" panose="020B0604020202020204" pitchFamily="34" charset="0"/>
                </a:endParaRPr>
              </a:p>
            </p:txBody>
          </p:sp>
        </p:grpSp>
        <p:grpSp>
          <p:nvGrpSpPr>
            <p:cNvPr id="38" name="Group 37"/>
            <p:cNvGrpSpPr/>
            <p:nvPr/>
          </p:nvGrpSpPr>
          <p:grpSpPr>
            <a:xfrm>
              <a:off x="1589159" y="6046022"/>
              <a:ext cx="5832680" cy="230400"/>
              <a:chOff x="1589159" y="6076977"/>
              <a:chExt cx="5832680" cy="230400"/>
            </a:xfrm>
          </p:grpSpPr>
          <p:sp>
            <p:nvSpPr>
              <p:cNvPr id="51" name="Rectangle 50"/>
              <p:cNvSpPr/>
              <p:nvPr/>
            </p:nvSpPr>
            <p:spPr>
              <a:xfrm>
                <a:off x="1589159" y="6076977"/>
                <a:ext cx="1363896"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2" name="Rectangle 51"/>
              <p:cNvSpPr/>
              <p:nvPr/>
            </p:nvSpPr>
            <p:spPr>
              <a:xfrm>
                <a:off x="3707637" y="6076977"/>
                <a:ext cx="1941525"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3" name="Rectangle 52"/>
              <p:cNvSpPr/>
              <p:nvPr/>
            </p:nvSpPr>
            <p:spPr>
              <a:xfrm>
                <a:off x="6305417" y="6076977"/>
                <a:ext cx="1116422" cy="23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4" name="Rectangle 53"/>
              <p:cNvSpPr/>
              <p:nvPr/>
            </p:nvSpPr>
            <p:spPr>
              <a:xfrm>
                <a:off x="5820711" y="6076977"/>
                <a:ext cx="484706" cy="230400"/>
              </a:xfrm>
              <a:prstGeom prst="rect">
                <a:avLst/>
              </a:prstGeom>
              <a:pattFill prst="pct30">
                <a:fgClr>
                  <a:srgbClr val="FF000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5" name="Rectangle 54"/>
              <p:cNvSpPr/>
              <p:nvPr/>
            </p:nvSpPr>
            <p:spPr>
              <a:xfrm>
                <a:off x="3147754" y="6076977"/>
                <a:ext cx="947933" cy="230400"/>
              </a:xfrm>
              <a:prstGeom prst="rect">
                <a:avLst/>
              </a:prstGeom>
              <a:pattFill prst="pct30">
                <a:fgClr>
                  <a:srgbClr val="FF0000"/>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sp>
          <p:nvSpPr>
            <p:cNvPr id="39" name="TextBox 38"/>
            <p:cNvSpPr txBox="1"/>
            <p:nvPr/>
          </p:nvSpPr>
          <p:spPr>
            <a:xfrm>
              <a:off x="3160907" y="5000031"/>
              <a:ext cx="2401692" cy="37777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Floating fill wires</a:t>
              </a:r>
              <a:endParaRPr lang="en-US" sz="1200" dirty="0">
                <a:latin typeface="Arial" panose="020B0604020202020204" pitchFamily="34" charset="0"/>
                <a:cs typeface="Arial" panose="020B0604020202020204" pitchFamily="34" charset="0"/>
              </a:endParaRPr>
            </a:p>
          </p:txBody>
        </p:sp>
        <p:sp>
          <p:nvSpPr>
            <p:cNvPr id="40" name="TextBox 39"/>
            <p:cNvSpPr txBox="1"/>
            <p:nvPr/>
          </p:nvSpPr>
          <p:spPr>
            <a:xfrm>
              <a:off x="1869946" y="4496540"/>
              <a:ext cx="2542172" cy="377777"/>
            </a:xfrm>
            <a:prstGeom prst="rect">
              <a:avLst/>
            </a:prstGeom>
            <a:noFill/>
            <a:ln>
              <a:noFill/>
            </a:ln>
          </p:spPr>
          <p:txBody>
            <a:bodyPr wrap="square" rtlCol="0">
              <a:spAutoFit/>
            </a:bodyPr>
            <a:lstStyle/>
            <a:p>
              <a:r>
                <a:rPr lang="en-US" sz="1200" dirty="0" smtClean="0">
                  <a:latin typeface="Arial" panose="020B0604020202020204" pitchFamily="34" charset="0"/>
                  <a:cs typeface="Arial" panose="020B0604020202020204" pitchFamily="34" charset="0"/>
                </a:rPr>
                <a:t>Line-end extensions</a:t>
              </a:r>
              <a:endParaRPr lang="en-US" sz="1200" dirty="0">
                <a:latin typeface="Arial" panose="020B0604020202020204" pitchFamily="34" charset="0"/>
                <a:cs typeface="Arial" panose="020B0604020202020204" pitchFamily="34" charset="0"/>
              </a:endParaRPr>
            </a:p>
          </p:txBody>
        </p:sp>
        <p:cxnSp>
          <p:nvCxnSpPr>
            <p:cNvPr id="41" name="Straight Arrow Connector 40"/>
            <p:cNvCxnSpPr/>
            <p:nvPr/>
          </p:nvCxnSpPr>
          <p:spPr>
            <a:xfrm flipV="1">
              <a:off x="3174617" y="4975999"/>
              <a:ext cx="2074263"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89053" y="4525232"/>
              <a:ext cx="209758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086633" y="4015740"/>
              <a:ext cx="199187" cy="86898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5" name="Rectangle 44"/>
            <p:cNvSpPr/>
            <p:nvPr/>
          </p:nvSpPr>
          <p:spPr>
            <a:xfrm>
              <a:off x="5244634" y="4015740"/>
              <a:ext cx="193900" cy="1828800"/>
            </a:xfrm>
            <a:prstGeom prst="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6" name="Rectangle 45"/>
            <p:cNvSpPr/>
            <p:nvPr/>
          </p:nvSpPr>
          <p:spPr>
            <a:xfrm>
              <a:off x="2948241" y="4976000"/>
              <a:ext cx="184091" cy="1415820"/>
            </a:xfrm>
            <a:prstGeom prst="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7" name="Rectangle 46"/>
            <p:cNvSpPr/>
            <p:nvPr/>
          </p:nvSpPr>
          <p:spPr>
            <a:xfrm>
              <a:off x="5641957" y="5949090"/>
              <a:ext cx="199187" cy="86898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cxnSp>
          <p:nvCxnSpPr>
            <p:cNvPr id="48" name="Straight Arrow Connector 47"/>
            <p:cNvCxnSpPr>
              <a:endCxn id="50" idx="1"/>
            </p:cNvCxnSpPr>
            <p:nvPr/>
          </p:nvCxnSpPr>
          <p:spPr>
            <a:xfrm>
              <a:off x="5432321" y="4206791"/>
              <a:ext cx="226876" cy="1933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0"/>
            </p:cNvCxnSpPr>
            <p:nvPr/>
          </p:nvCxnSpPr>
          <p:spPr>
            <a:xfrm flipV="1">
              <a:off x="5741551" y="4523307"/>
              <a:ext cx="184129" cy="142578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59197" y="4211214"/>
              <a:ext cx="1597440" cy="37777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Line-end cuts</a:t>
              </a:r>
              <a:endParaRPr lang="en-US" sz="1200" dirty="0">
                <a:latin typeface="Arial" panose="020B0604020202020204" pitchFamily="34" charset="0"/>
                <a:cs typeface="Arial" panose="020B0604020202020204" pitchFamily="34" charset="0"/>
              </a:endParaRPr>
            </a:p>
          </p:txBody>
        </p:sp>
      </p:grpSp>
      <p:pic>
        <p:nvPicPr>
          <p:cNvPr id="7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5" t="1955" r="276" b="22244"/>
          <a:stretch/>
        </p:blipFill>
        <p:spPr bwMode="auto">
          <a:xfrm>
            <a:off x="609600" y="3883223"/>
            <a:ext cx="7930497" cy="276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TextBox 79"/>
          <p:cNvSpPr txBox="1"/>
          <p:nvPr/>
        </p:nvSpPr>
        <p:spPr>
          <a:xfrm>
            <a:off x="1980639" y="3945235"/>
            <a:ext cx="460393" cy="153888"/>
          </a:xfrm>
          <a:prstGeom prst="rect">
            <a:avLst/>
          </a:prstGeom>
          <a:solidFill>
            <a:schemeClr val="bg1"/>
          </a:solidFill>
        </p:spPr>
        <p:txBody>
          <a:bodyPr wrap="none" lIns="0" tIns="0" rIns="0" bIns="0" rtlCol="0">
            <a:spAutoFit/>
          </a:bodyPr>
          <a:lstStyle/>
          <a:p>
            <a:r>
              <a:rPr lang="en-US" sz="1000" dirty="0" smtClean="0">
                <a:latin typeface="Arial" panose="020B0604020202020204" pitchFamily="34" charset="0"/>
                <a:cs typeface="Arial" panose="020B0604020202020204" pitchFamily="34" charset="0"/>
              </a:rPr>
              <a:t>Mandrel</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933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Placement-Sizing </a:t>
            </a:r>
            <a:r>
              <a:rPr lang="en-US" dirty="0" smtClean="0"/>
              <a:t>Interference</a:t>
            </a:r>
            <a:endParaRPr lang="en-US" dirty="0"/>
          </a:p>
        </p:txBody>
      </p:sp>
      <p:sp>
        <p:nvSpPr>
          <p:cNvPr id="3" name="Content Placeholder 2"/>
          <p:cNvSpPr>
            <a:spLocks noGrp="1"/>
          </p:cNvSpPr>
          <p:nvPr>
            <p:ph idx="1"/>
          </p:nvPr>
        </p:nvSpPr>
        <p:spPr>
          <a:xfrm>
            <a:off x="228600" y="752947"/>
            <a:ext cx="8915400" cy="5486400"/>
          </a:xfrm>
        </p:spPr>
        <p:txBody>
          <a:bodyPr/>
          <a:lstStyle/>
          <a:p>
            <a:r>
              <a:rPr lang="en-US" dirty="0" smtClean="0"/>
              <a:t>New “interferences” between post-layout optimization and P&amp;R</a:t>
            </a:r>
          </a:p>
          <a:p>
            <a:r>
              <a:rPr lang="en-US" dirty="0" smtClean="0"/>
              <a:t>Rules </a:t>
            </a:r>
            <a:r>
              <a:rPr lang="en-US" dirty="0"/>
              <a:t>for device layers </a:t>
            </a:r>
            <a:r>
              <a:rPr lang="en-US" dirty="0" smtClean="0"/>
              <a:t>(FEOL</a:t>
            </a:r>
            <a:r>
              <a:rPr lang="en-US" dirty="0"/>
              <a:t>) </a:t>
            </a:r>
            <a:r>
              <a:rPr lang="en-US" dirty="0" smtClean="0"/>
              <a:t>become considerably more </a:t>
            </a:r>
            <a:r>
              <a:rPr lang="en-US" dirty="0"/>
              <a:t>complex and </a:t>
            </a:r>
            <a:r>
              <a:rPr lang="en-US" dirty="0" smtClean="0"/>
              <a:t>restrictive</a:t>
            </a:r>
          </a:p>
          <a:p>
            <a:pPr lvl="1"/>
            <a:r>
              <a:rPr lang="en-US" dirty="0" smtClean="0"/>
              <a:t>Minimum implant width rules for implant region</a:t>
            </a:r>
          </a:p>
          <a:p>
            <a:pPr lvl="1"/>
            <a:r>
              <a:rPr lang="en-US" dirty="0"/>
              <a:t>Minimum notch and jog width rule for oxide diffusion (OD) </a:t>
            </a:r>
          </a:p>
          <a:p>
            <a:pPr lvl="1"/>
            <a:endParaRPr lang="en-US" sz="2800" dirty="0" smtClean="0"/>
          </a:p>
        </p:txBody>
      </p:sp>
      <p:grpSp>
        <p:nvGrpSpPr>
          <p:cNvPr id="4" name="Group 3"/>
          <p:cNvGrpSpPr/>
          <p:nvPr/>
        </p:nvGrpSpPr>
        <p:grpSpPr>
          <a:xfrm>
            <a:off x="621139" y="4330091"/>
            <a:ext cx="3934193" cy="2062734"/>
            <a:chOff x="738481" y="4293909"/>
            <a:chExt cx="3757320" cy="1770727"/>
          </a:xfrm>
        </p:grpSpPr>
        <p:sp>
          <p:nvSpPr>
            <p:cNvPr id="44" name="Rectangle 43"/>
            <p:cNvSpPr/>
            <p:nvPr/>
          </p:nvSpPr>
          <p:spPr bwMode="auto">
            <a:xfrm>
              <a:off x="738481" y="4349347"/>
              <a:ext cx="722139" cy="745371"/>
            </a:xfrm>
            <a:prstGeom prst="rect">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HVT</a:t>
              </a:r>
              <a:endParaRPr lang="en-US" sz="2000" b="1" baseline="-25000" dirty="0">
                <a:latin typeface="Arial Narrow" pitchFamily="34" charset="0"/>
              </a:endParaRPr>
            </a:p>
          </p:txBody>
        </p:sp>
        <p:sp>
          <p:nvSpPr>
            <p:cNvPr id="45" name="Rectangle 44"/>
            <p:cNvSpPr/>
            <p:nvPr/>
          </p:nvSpPr>
          <p:spPr bwMode="auto">
            <a:xfrm>
              <a:off x="1729774" y="4349347"/>
              <a:ext cx="1043922" cy="745371"/>
            </a:xfrm>
            <a:prstGeom prst="rect">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HVT</a:t>
              </a:r>
              <a:endParaRPr lang="en-US" sz="2000" b="1" baseline="-25000" dirty="0">
                <a:latin typeface="Arial Narrow" pitchFamily="34" charset="0"/>
              </a:endParaRPr>
            </a:p>
          </p:txBody>
        </p:sp>
        <p:sp>
          <p:nvSpPr>
            <p:cNvPr id="46" name="Rectangle 45"/>
            <p:cNvSpPr/>
            <p:nvPr/>
          </p:nvSpPr>
          <p:spPr bwMode="auto">
            <a:xfrm>
              <a:off x="1460620" y="4349347"/>
              <a:ext cx="269153" cy="745371"/>
            </a:xfrm>
            <a:prstGeom prst="rect">
              <a:avLst/>
            </a:prstGeom>
            <a:solidFill>
              <a:srgbClr val="FFC0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LVT</a:t>
              </a:r>
              <a:endParaRPr lang="en-US" sz="2000" b="1" baseline="-25000" dirty="0">
                <a:latin typeface="Arial Narrow" pitchFamily="34" charset="0"/>
              </a:endParaRPr>
            </a:p>
          </p:txBody>
        </p:sp>
        <p:sp>
          <p:nvSpPr>
            <p:cNvPr id="47" name="Rectangle 46"/>
            <p:cNvSpPr/>
            <p:nvPr/>
          </p:nvSpPr>
          <p:spPr bwMode="auto">
            <a:xfrm>
              <a:off x="738481" y="5097364"/>
              <a:ext cx="1644419" cy="745371"/>
            </a:xfrm>
            <a:prstGeom prst="rect">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HVT</a:t>
              </a:r>
              <a:endParaRPr lang="en-US" sz="2000" b="1" baseline="-25000" dirty="0">
                <a:latin typeface="Arial Narrow" pitchFamily="34" charset="0"/>
              </a:endParaRPr>
            </a:p>
          </p:txBody>
        </p:sp>
        <p:sp>
          <p:nvSpPr>
            <p:cNvPr id="48" name="Rectangle 47"/>
            <p:cNvSpPr/>
            <p:nvPr/>
          </p:nvSpPr>
          <p:spPr bwMode="auto">
            <a:xfrm>
              <a:off x="2380560" y="5098300"/>
              <a:ext cx="596324" cy="745371"/>
            </a:xfrm>
            <a:prstGeom prst="rect">
              <a:avLst/>
            </a:prstGeom>
            <a:solidFill>
              <a:srgbClr val="FFC0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LVT</a:t>
              </a:r>
              <a:endParaRPr lang="en-US" sz="2000" b="1" baseline="-25000" dirty="0">
                <a:latin typeface="Arial Narrow" pitchFamily="34" charset="0"/>
              </a:endParaRPr>
            </a:p>
          </p:txBody>
        </p:sp>
        <p:sp>
          <p:nvSpPr>
            <p:cNvPr id="49" name="Rectangle 48"/>
            <p:cNvSpPr/>
            <p:nvPr/>
          </p:nvSpPr>
          <p:spPr bwMode="auto">
            <a:xfrm>
              <a:off x="2773696" y="4349347"/>
              <a:ext cx="719570" cy="745371"/>
            </a:xfrm>
            <a:prstGeom prst="rect">
              <a:avLst/>
            </a:prstGeom>
            <a:solidFill>
              <a:srgbClr val="FFC000"/>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LVT</a:t>
              </a:r>
              <a:endParaRPr lang="en-US" sz="2000" b="1" baseline="-25000" dirty="0">
                <a:latin typeface="Arial Narrow" pitchFamily="34" charset="0"/>
              </a:endParaRPr>
            </a:p>
          </p:txBody>
        </p:sp>
        <p:sp>
          <p:nvSpPr>
            <p:cNvPr id="50" name="Rectangle 49"/>
            <p:cNvSpPr/>
            <p:nvPr/>
          </p:nvSpPr>
          <p:spPr bwMode="auto">
            <a:xfrm>
              <a:off x="2976884" y="5098300"/>
              <a:ext cx="1518917" cy="745371"/>
            </a:xfrm>
            <a:prstGeom prst="rect">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HVT</a:t>
              </a:r>
              <a:endParaRPr lang="en-US" sz="2000" b="1" baseline="-25000" dirty="0">
                <a:latin typeface="Arial Narrow" pitchFamily="34" charset="0"/>
              </a:endParaRPr>
            </a:p>
          </p:txBody>
        </p:sp>
        <p:sp>
          <p:nvSpPr>
            <p:cNvPr id="51" name="Rectangle 50"/>
            <p:cNvSpPr/>
            <p:nvPr/>
          </p:nvSpPr>
          <p:spPr bwMode="auto">
            <a:xfrm>
              <a:off x="3498886" y="4349347"/>
              <a:ext cx="996914" cy="745371"/>
            </a:xfrm>
            <a:prstGeom prst="rect">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atin typeface="Arial Narrow" pitchFamily="34" charset="0"/>
                </a:rPr>
                <a:t>HVT</a:t>
              </a:r>
              <a:endParaRPr lang="en-US" sz="2000" b="1" baseline="-25000" dirty="0">
                <a:latin typeface="Arial Narrow" pitchFamily="34" charset="0"/>
              </a:endParaRPr>
            </a:p>
          </p:txBody>
        </p:sp>
        <p:cxnSp>
          <p:nvCxnSpPr>
            <p:cNvPr id="61" name="Straight Connector 60"/>
            <p:cNvCxnSpPr/>
            <p:nvPr/>
          </p:nvCxnSpPr>
          <p:spPr bwMode="auto">
            <a:xfrm>
              <a:off x="2777264" y="5086973"/>
              <a:ext cx="0" cy="957703"/>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67" name="Straight Connector 66"/>
            <p:cNvCxnSpPr/>
            <p:nvPr/>
          </p:nvCxnSpPr>
          <p:spPr bwMode="auto">
            <a:xfrm>
              <a:off x="2976884" y="4356436"/>
              <a:ext cx="0" cy="1708200"/>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70" name="Straight Arrow Connector 69"/>
            <p:cNvCxnSpPr/>
            <p:nvPr/>
          </p:nvCxnSpPr>
          <p:spPr bwMode="auto">
            <a:xfrm flipV="1">
              <a:off x="2617377" y="5920556"/>
              <a:ext cx="159886" cy="186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71" name="Straight Arrow Connector 70"/>
            <p:cNvCxnSpPr/>
            <p:nvPr/>
          </p:nvCxnSpPr>
          <p:spPr bwMode="auto">
            <a:xfrm flipH="1" flipV="1">
              <a:off x="2976884" y="5919621"/>
              <a:ext cx="159886" cy="93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74" name="Straight Arrow Connector 73"/>
            <p:cNvCxnSpPr/>
            <p:nvPr/>
          </p:nvCxnSpPr>
          <p:spPr bwMode="auto">
            <a:xfrm flipV="1">
              <a:off x="1308551" y="4294843"/>
              <a:ext cx="159886" cy="1869"/>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75" name="Straight Arrow Connector 74"/>
            <p:cNvCxnSpPr/>
            <p:nvPr/>
          </p:nvCxnSpPr>
          <p:spPr bwMode="auto">
            <a:xfrm flipH="1" flipV="1">
              <a:off x="1722795" y="4293909"/>
              <a:ext cx="159886" cy="93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76" name="&quot;No&quot; Symbol 75"/>
            <p:cNvSpPr/>
            <p:nvPr/>
          </p:nvSpPr>
          <p:spPr>
            <a:xfrm>
              <a:off x="1760419" y="4353792"/>
              <a:ext cx="349662" cy="349662"/>
            </a:xfrm>
            <a:prstGeom prst="noSmoking">
              <a:avLst>
                <a:gd name="adj" fmla="val 167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7" name="&quot;No&quot; Symbol 76"/>
            <p:cNvSpPr/>
            <p:nvPr/>
          </p:nvSpPr>
          <p:spPr>
            <a:xfrm>
              <a:off x="3024481" y="5468098"/>
              <a:ext cx="349662" cy="349662"/>
            </a:xfrm>
            <a:prstGeom prst="noSmoking">
              <a:avLst>
                <a:gd name="adj" fmla="val 167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78" name="Group 77"/>
          <p:cNvGrpSpPr/>
          <p:nvPr/>
        </p:nvGrpSpPr>
        <p:grpSpPr>
          <a:xfrm>
            <a:off x="5051695" y="3886200"/>
            <a:ext cx="3558905" cy="2553253"/>
            <a:chOff x="526475" y="4560125"/>
            <a:chExt cx="2209800" cy="1918296"/>
          </a:xfrm>
        </p:grpSpPr>
        <p:grpSp>
          <p:nvGrpSpPr>
            <p:cNvPr id="79" name="Group 78"/>
            <p:cNvGrpSpPr/>
            <p:nvPr/>
          </p:nvGrpSpPr>
          <p:grpSpPr>
            <a:xfrm>
              <a:off x="526475" y="4969699"/>
              <a:ext cx="2035215" cy="1219201"/>
              <a:chOff x="5409507" y="1981199"/>
              <a:chExt cx="2035215" cy="1219201"/>
            </a:xfrm>
          </p:grpSpPr>
          <p:sp>
            <p:nvSpPr>
              <p:cNvPr id="86" name="Rectangle 85"/>
              <p:cNvSpPr/>
              <p:nvPr/>
            </p:nvSpPr>
            <p:spPr bwMode="auto">
              <a:xfrm>
                <a:off x="5410200" y="1981200"/>
                <a:ext cx="722139"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j-lt"/>
                </a:endParaRPr>
              </a:p>
            </p:txBody>
          </p:sp>
          <p:sp>
            <p:nvSpPr>
              <p:cNvPr id="87" name="Rectangle 86"/>
              <p:cNvSpPr/>
              <p:nvPr/>
            </p:nvSpPr>
            <p:spPr bwMode="auto">
              <a:xfrm>
                <a:off x="6553200" y="1981199"/>
                <a:ext cx="890016"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j-lt"/>
                </a:endParaRPr>
              </a:p>
            </p:txBody>
          </p:sp>
          <p:sp>
            <p:nvSpPr>
              <p:cNvPr id="88" name="Rectangle 87"/>
              <p:cNvSpPr/>
              <p:nvPr/>
            </p:nvSpPr>
            <p:spPr bwMode="auto">
              <a:xfrm>
                <a:off x="6143973" y="1981201"/>
                <a:ext cx="459334" cy="22859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j-lt"/>
                </a:endParaRPr>
              </a:p>
            </p:txBody>
          </p:sp>
          <p:sp>
            <p:nvSpPr>
              <p:cNvPr id="89" name="Rectangle 88"/>
              <p:cNvSpPr/>
              <p:nvPr/>
            </p:nvSpPr>
            <p:spPr bwMode="auto">
              <a:xfrm>
                <a:off x="5410200" y="2743200"/>
                <a:ext cx="722139"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j-lt"/>
                </a:endParaRPr>
              </a:p>
            </p:txBody>
          </p:sp>
          <p:sp>
            <p:nvSpPr>
              <p:cNvPr id="90" name="Rectangle 89"/>
              <p:cNvSpPr/>
              <p:nvPr/>
            </p:nvSpPr>
            <p:spPr bwMode="auto">
              <a:xfrm>
                <a:off x="6557963" y="2743200"/>
                <a:ext cx="878721"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j-lt"/>
                </a:endParaRPr>
              </a:p>
            </p:txBody>
          </p:sp>
          <p:sp>
            <p:nvSpPr>
              <p:cNvPr id="91" name="Rectangle 90"/>
              <p:cNvSpPr/>
              <p:nvPr/>
            </p:nvSpPr>
            <p:spPr bwMode="auto">
              <a:xfrm>
                <a:off x="6144008" y="2971801"/>
                <a:ext cx="458571" cy="22859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j-lt"/>
                </a:endParaRPr>
              </a:p>
            </p:txBody>
          </p:sp>
          <p:sp>
            <p:nvSpPr>
              <p:cNvPr id="92" name="Rectangle 91"/>
              <p:cNvSpPr/>
              <p:nvPr/>
            </p:nvSpPr>
            <p:spPr bwMode="auto">
              <a:xfrm>
                <a:off x="5409507" y="1981200"/>
                <a:ext cx="722139" cy="1219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b="1" baseline="-25000" dirty="0">
                  <a:latin typeface="Arial Narrow" pitchFamily="34" charset="0"/>
                </a:endParaRPr>
              </a:p>
            </p:txBody>
          </p:sp>
          <p:sp>
            <p:nvSpPr>
              <p:cNvPr id="93" name="Rectangle 92"/>
              <p:cNvSpPr/>
              <p:nvPr/>
            </p:nvSpPr>
            <p:spPr bwMode="auto">
              <a:xfrm>
                <a:off x="6133407" y="1981200"/>
                <a:ext cx="1311315" cy="12192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000" b="1" baseline="-25000" dirty="0">
                  <a:latin typeface="Arial Narrow" pitchFamily="34" charset="0"/>
                </a:endParaRPr>
              </a:p>
            </p:txBody>
          </p:sp>
          <p:cxnSp>
            <p:nvCxnSpPr>
              <p:cNvPr id="94" name="Straight Arrow Connector 93"/>
              <p:cNvCxnSpPr/>
              <p:nvPr/>
            </p:nvCxnSpPr>
            <p:spPr>
              <a:xfrm>
                <a:off x="6139600" y="2352675"/>
                <a:ext cx="410105"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134517" y="2838450"/>
                <a:ext cx="42076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quot;No&quot; Symbol 95"/>
              <p:cNvSpPr/>
              <p:nvPr/>
            </p:nvSpPr>
            <p:spPr>
              <a:xfrm>
                <a:off x="6019800" y="2438400"/>
                <a:ext cx="349662" cy="349662"/>
              </a:xfrm>
              <a:prstGeom prst="noSmoking">
                <a:avLst>
                  <a:gd name="adj" fmla="val 167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grpSp>
          <p:nvGrpSpPr>
            <p:cNvPr id="80" name="Group 79"/>
            <p:cNvGrpSpPr/>
            <p:nvPr/>
          </p:nvGrpSpPr>
          <p:grpSpPr>
            <a:xfrm>
              <a:off x="1961382" y="4560125"/>
              <a:ext cx="708218" cy="369332"/>
              <a:chOff x="6248400" y="1524000"/>
              <a:chExt cx="708218" cy="369332"/>
            </a:xfrm>
          </p:grpSpPr>
          <p:sp>
            <p:nvSpPr>
              <p:cNvPr id="84" name="TextBox 83"/>
              <p:cNvSpPr txBox="1"/>
              <p:nvPr/>
            </p:nvSpPr>
            <p:spPr>
              <a:xfrm>
                <a:off x="6477000" y="1524000"/>
                <a:ext cx="479618" cy="369332"/>
              </a:xfrm>
              <a:prstGeom prst="rect">
                <a:avLst/>
              </a:prstGeom>
              <a:noFill/>
            </p:spPr>
            <p:txBody>
              <a:bodyPr wrap="none" rtlCol="0">
                <a:spAutoFit/>
              </a:bodyPr>
              <a:lstStyle/>
              <a:p>
                <a:r>
                  <a:rPr lang="en-US" dirty="0" smtClean="0"/>
                  <a:t>OD</a:t>
                </a:r>
                <a:endParaRPr lang="en-US" dirty="0"/>
              </a:p>
            </p:txBody>
          </p:sp>
          <p:sp>
            <p:nvSpPr>
              <p:cNvPr id="85" name="Rectangle 84"/>
              <p:cNvSpPr/>
              <p:nvPr/>
            </p:nvSpPr>
            <p:spPr>
              <a:xfrm>
                <a:off x="6248400" y="1640086"/>
                <a:ext cx="274320" cy="13716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grpSp>
        <p:cxnSp>
          <p:nvCxnSpPr>
            <p:cNvPr id="81" name="Straight Connector 80"/>
            <p:cNvCxnSpPr/>
            <p:nvPr/>
          </p:nvCxnSpPr>
          <p:spPr bwMode="auto">
            <a:xfrm>
              <a:off x="1251020" y="4732332"/>
              <a:ext cx="0" cy="1676537"/>
            </a:xfrm>
            <a:prstGeom prst="line">
              <a:avLst/>
            </a:prstGeom>
            <a:solidFill>
              <a:schemeClr val="accent1"/>
            </a:solidFill>
            <a:ln w="25400" cap="flat" cmpd="sng" algn="ctr">
              <a:solidFill>
                <a:schemeClr val="tx1"/>
              </a:solidFill>
              <a:prstDash val="sysDash"/>
              <a:round/>
              <a:headEnd type="none" w="med" len="med"/>
              <a:tailEnd type="none" w="med" len="med"/>
            </a:ln>
            <a:effectLst/>
          </p:spPr>
        </p:cxnSp>
        <p:sp>
          <p:nvSpPr>
            <p:cNvPr id="82" name="TextBox 81"/>
            <p:cNvSpPr txBox="1"/>
            <p:nvPr/>
          </p:nvSpPr>
          <p:spPr>
            <a:xfrm>
              <a:off x="1362898" y="6170644"/>
              <a:ext cx="1373377" cy="307777"/>
            </a:xfrm>
            <a:prstGeom prst="rect">
              <a:avLst/>
            </a:prstGeom>
            <a:noFill/>
          </p:spPr>
          <p:txBody>
            <a:bodyPr wrap="square" rtlCol="0">
              <a:spAutoFit/>
            </a:bodyPr>
            <a:lstStyle/>
            <a:p>
              <a:r>
                <a:rPr lang="en-US" sz="1400" dirty="0" smtClean="0"/>
                <a:t>Cell boundary</a:t>
              </a:r>
              <a:endParaRPr lang="en-US" sz="1400" dirty="0"/>
            </a:p>
          </p:txBody>
        </p:sp>
        <p:cxnSp>
          <p:nvCxnSpPr>
            <p:cNvPr id="83" name="Straight Arrow Connector 82"/>
            <p:cNvCxnSpPr/>
            <p:nvPr/>
          </p:nvCxnSpPr>
          <p:spPr bwMode="auto">
            <a:xfrm flipH="1" flipV="1">
              <a:off x="1273240" y="6318053"/>
              <a:ext cx="159886" cy="93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9027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Placement-Sizing </a:t>
            </a:r>
            <a:r>
              <a:rPr lang="en-US" dirty="0" smtClean="0"/>
              <a:t>Interference (cont.)</a:t>
            </a:r>
            <a:endParaRPr lang="en-US" dirty="0"/>
          </a:p>
        </p:txBody>
      </p:sp>
      <p:sp>
        <p:nvSpPr>
          <p:cNvPr id="3" name="Content Placeholder 2"/>
          <p:cNvSpPr>
            <a:spLocks noGrp="1"/>
          </p:cNvSpPr>
          <p:nvPr>
            <p:ph idx="1"/>
          </p:nvPr>
        </p:nvSpPr>
        <p:spPr>
          <a:xfrm>
            <a:off x="228600" y="752947"/>
            <a:ext cx="8686800" cy="5486400"/>
          </a:xfrm>
        </p:spPr>
        <p:txBody>
          <a:bodyPr>
            <a:normAutofit/>
          </a:bodyPr>
          <a:lstStyle/>
          <a:p>
            <a:r>
              <a:rPr lang="en-US" sz="2400" dirty="0"/>
              <a:t>Drain-to-drain </a:t>
            </a:r>
            <a:r>
              <a:rPr lang="en-US" sz="2400" dirty="0" smtClean="0"/>
              <a:t>abutment (DDA)</a:t>
            </a:r>
            <a:endParaRPr lang="en-US" sz="2400" dirty="0"/>
          </a:p>
          <a:p>
            <a:endParaRPr lang="en-US" sz="2400" dirty="0" smtClean="0"/>
          </a:p>
          <a:p>
            <a:endParaRPr lang="en-US" sz="2400" dirty="0"/>
          </a:p>
          <a:p>
            <a:endParaRPr lang="en-US" sz="2400" dirty="0" smtClean="0"/>
          </a:p>
          <a:p>
            <a:pPr marL="0" indent="0">
              <a:buNone/>
            </a:pPr>
            <a:endParaRPr lang="en-US" sz="2400" dirty="0"/>
          </a:p>
          <a:p>
            <a:pPr marL="0" indent="0">
              <a:buNone/>
            </a:pPr>
            <a:endParaRPr lang="en-US" sz="2400" dirty="0" smtClean="0"/>
          </a:p>
          <a:p>
            <a:r>
              <a:rPr lang="en-US" sz="2400" dirty="0" smtClean="0"/>
              <a:t>Example solution</a:t>
            </a:r>
            <a:endParaRPr lang="en-US" sz="2400" dirty="0"/>
          </a:p>
          <a:p>
            <a:endParaRPr lang="en-US" sz="2400" b="1" dirty="0" smtClean="0"/>
          </a:p>
          <a:p>
            <a:endParaRPr lang="en-US" sz="2400" dirty="0"/>
          </a:p>
          <a:p>
            <a:endParaRPr lang="en-US" sz="2400" dirty="0" smtClean="0"/>
          </a:p>
          <a:p>
            <a:pPr marL="0" indent="0">
              <a:buNone/>
            </a:pPr>
            <a:endParaRPr lang="en-US" sz="2400" dirty="0" smtClean="0"/>
          </a:p>
        </p:txBody>
      </p:sp>
      <p:grpSp>
        <p:nvGrpSpPr>
          <p:cNvPr id="90" name="Group 89"/>
          <p:cNvGrpSpPr/>
          <p:nvPr/>
        </p:nvGrpSpPr>
        <p:grpSpPr>
          <a:xfrm>
            <a:off x="6283136" y="3741876"/>
            <a:ext cx="2708464" cy="2506524"/>
            <a:chOff x="5943600" y="3657600"/>
            <a:chExt cx="2743200" cy="2590800"/>
          </a:xfrm>
        </p:grpSpPr>
        <p:sp>
          <p:nvSpPr>
            <p:cNvPr id="4" name="Rounded Rectangle 3"/>
            <p:cNvSpPr/>
            <p:nvPr/>
          </p:nvSpPr>
          <p:spPr>
            <a:xfrm>
              <a:off x="5943600" y="3657600"/>
              <a:ext cx="2743200" cy="2590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28835" y="3964301"/>
              <a:ext cx="2598421" cy="1938992"/>
            </a:xfrm>
            <a:prstGeom prst="rect">
              <a:avLst/>
            </a:prstGeom>
          </p:spPr>
          <p:txBody>
            <a:bodyPr wrap="square">
              <a:spAutoFit/>
            </a:bodyPr>
            <a:lstStyle/>
            <a:p>
              <a:r>
                <a:rPr lang="en-US" sz="2400" b="1" dirty="0" smtClean="0"/>
                <a:t>Intertwine </a:t>
              </a:r>
              <a:r>
                <a:rPr lang="en-US" sz="2400" b="1" dirty="0"/>
                <a:t>the historically separate tasks of P&amp;R and post-route optimization</a:t>
              </a:r>
            </a:p>
          </p:txBody>
        </p:sp>
      </p:grpSp>
      <p:sp>
        <p:nvSpPr>
          <p:cNvPr id="7" name="TextBox 6"/>
          <p:cNvSpPr txBox="1"/>
          <p:nvPr/>
        </p:nvSpPr>
        <p:spPr>
          <a:xfrm>
            <a:off x="5930833" y="2109259"/>
            <a:ext cx="1487458" cy="329141"/>
          </a:xfrm>
          <a:prstGeom prst="rect">
            <a:avLst/>
          </a:prstGeom>
          <a:noFill/>
        </p:spPr>
        <p:txBody>
          <a:bodyPr wrap="none" rtlCol="0">
            <a:spAutoFit/>
          </a:bodyPr>
          <a:lstStyle/>
          <a:p>
            <a:r>
              <a:rPr lang="en-US" dirty="0" smtClean="0">
                <a:latin typeface="+mj-lt"/>
                <a:cs typeface="Arial" panose="020B0604020202020204" pitchFamily="34" charset="0"/>
              </a:rPr>
              <a:t>Cell boundary</a:t>
            </a:r>
            <a:endParaRPr lang="en-US" dirty="0">
              <a:latin typeface="+mj-lt"/>
              <a:cs typeface="Arial" panose="020B0604020202020204" pitchFamily="34" charset="0"/>
            </a:endParaRPr>
          </a:p>
        </p:txBody>
      </p:sp>
      <p:cxnSp>
        <p:nvCxnSpPr>
          <p:cNvPr id="8" name="Straight Arrow Connector 7"/>
          <p:cNvCxnSpPr/>
          <p:nvPr/>
        </p:nvCxnSpPr>
        <p:spPr>
          <a:xfrm flipH="1">
            <a:off x="5930833" y="2474967"/>
            <a:ext cx="438926" cy="282030"/>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30833" y="2474285"/>
            <a:ext cx="551671" cy="214122"/>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79743" y="1431899"/>
            <a:ext cx="274320" cy="12559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11" name="Rectangle 10"/>
          <p:cNvSpPr/>
          <p:nvPr/>
        </p:nvSpPr>
        <p:spPr>
          <a:xfrm>
            <a:off x="5579743" y="1825615"/>
            <a:ext cx="274320" cy="12223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12" name="Rectangle 11"/>
          <p:cNvSpPr/>
          <p:nvPr/>
        </p:nvSpPr>
        <p:spPr>
          <a:xfrm>
            <a:off x="5580925" y="3026230"/>
            <a:ext cx="274320" cy="122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80926" y="2664956"/>
            <a:ext cx="274320" cy="12223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p:nvSpPr>
        <p:spPr>
          <a:xfrm>
            <a:off x="5579743" y="2234060"/>
            <a:ext cx="274320" cy="122234"/>
          </a:xfrm>
          <a:prstGeom prst="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15" name="TextBox 14"/>
          <p:cNvSpPr txBox="1"/>
          <p:nvPr/>
        </p:nvSpPr>
        <p:spPr>
          <a:xfrm>
            <a:off x="5930833" y="1710194"/>
            <a:ext cx="1413720" cy="329141"/>
          </a:xfrm>
          <a:prstGeom prst="rect">
            <a:avLst/>
          </a:prstGeom>
          <a:noFill/>
        </p:spPr>
        <p:txBody>
          <a:bodyPr wrap="none" rtlCol="0">
            <a:spAutoFit/>
          </a:bodyPr>
          <a:lstStyle/>
          <a:p>
            <a:r>
              <a:rPr lang="en-US" dirty="0" smtClean="0">
                <a:latin typeface="+mj-lt"/>
                <a:cs typeface="Arial" panose="020B0604020202020204" pitchFamily="34" charset="0"/>
              </a:rPr>
              <a:t>Active region</a:t>
            </a:r>
            <a:endParaRPr lang="en-US" dirty="0">
              <a:latin typeface="+mj-lt"/>
              <a:cs typeface="Arial" panose="020B0604020202020204" pitchFamily="34" charset="0"/>
            </a:endParaRPr>
          </a:p>
        </p:txBody>
      </p:sp>
      <p:sp>
        <p:nvSpPr>
          <p:cNvPr id="16" name="TextBox 15"/>
          <p:cNvSpPr txBox="1"/>
          <p:nvPr/>
        </p:nvSpPr>
        <p:spPr>
          <a:xfrm>
            <a:off x="5930833" y="1295400"/>
            <a:ext cx="577594" cy="329141"/>
          </a:xfrm>
          <a:prstGeom prst="rect">
            <a:avLst/>
          </a:prstGeom>
          <a:noFill/>
        </p:spPr>
        <p:txBody>
          <a:bodyPr wrap="none" rtlCol="0">
            <a:spAutoFit/>
          </a:bodyPr>
          <a:lstStyle/>
          <a:p>
            <a:r>
              <a:rPr lang="en-US" dirty="0" smtClean="0">
                <a:latin typeface="+mj-lt"/>
                <a:cs typeface="Arial" panose="020B0604020202020204" pitchFamily="34" charset="0"/>
              </a:rPr>
              <a:t>Poly</a:t>
            </a:r>
            <a:endParaRPr lang="en-US" dirty="0">
              <a:latin typeface="+mj-lt"/>
              <a:cs typeface="Arial" panose="020B0604020202020204" pitchFamily="34" charset="0"/>
            </a:endParaRPr>
          </a:p>
        </p:txBody>
      </p:sp>
      <p:sp>
        <p:nvSpPr>
          <p:cNvPr id="17" name="TextBox 16"/>
          <p:cNvSpPr txBox="1"/>
          <p:nvPr/>
        </p:nvSpPr>
        <p:spPr>
          <a:xfrm>
            <a:off x="5930833" y="2910809"/>
            <a:ext cx="1536767" cy="329141"/>
          </a:xfrm>
          <a:prstGeom prst="rect">
            <a:avLst/>
          </a:prstGeom>
          <a:noFill/>
        </p:spPr>
        <p:txBody>
          <a:bodyPr wrap="none" rtlCol="0">
            <a:spAutoFit/>
          </a:bodyPr>
          <a:lstStyle/>
          <a:p>
            <a:r>
              <a:rPr lang="en-US" dirty="0" smtClean="0">
                <a:latin typeface="+mj-lt"/>
                <a:cs typeface="Arial" panose="020B0604020202020204" pitchFamily="34" charset="0"/>
              </a:rPr>
              <a:t>Power/ground</a:t>
            </a:r>
            <a:endParaRPr lang="en-US" dirty="0">
              <a:latin typeface="+mj-lt"/>
              <a:cs typeface="Arial" panose="020B0604020202020204" pitchFamily="34" charset="0"/>
            </a:endParaRPr>
          </a:p>
        </p:txBody>
      </p:sp>
      <p:sp>
        <p:nvSpPr>
          <p:cNvPr id="18" name="TextBox 17"/>
          <p:cNvSpPr txBox="1"/>
          <p:nvPr/>
        </p:nvSpPr>
        <p:spPr>
          <a:xfrm>
            <a:off x="5930833" y="2528491"/>
            <a:ext cx="1260281" cy="329141"/>
          </a:xfrm>
          <a:prstGeom prst="rect">
            <a:avLst/>
          </a:prstGeom>
          <a:noFill/>
        </p:spPr>
        <p:txBody>
          <a:bodyPr wrap="none" rtlCol="0">
            <a:spAutoFit/>
          </a:bodyPr>
          <a:lstStyle/>
          <a:p>
            <a:r>
              <a:rPr lang="en-US" dirty="0" smtClean="0">
                <a:latin typeface="+mj-lt"/>
                <a:cs typeface="Arial" panose="020B0604020202020204" pitchFamily="34" charset="0"/>
              </a:rPr>
              <a:t>Connection</a:t>
            </a:r>
            <a:endParaRPr lang="en-US" dirty="0">
              <a:latin typeface="+mj-lt"/>
              <a:cs typeface="Arial" panose="020B0604020202020204" pitchFamily="34" charset="0"/>
            </a:endParaRPr>
          </a:p>
        </p:txBody>
      </p:sp>
      <p:grpSp>
        <p:nvGrpSpPr>
          <p:cNvPr id="92" name="Group 91"/>
          <p:cNvGrpSpPr/>
          <p:nvPr/>
        </p:nvGrpSpPr>
        <p:grpSpPr>
          <a:xfrm>
            <a:off x="381000" y="1066800"/>
            <a:ext cx="4895910" cy="2336653"/>
            <a:chOff x="381000" y="1137302"/>
            <a:chExt cx="4895910" cy="1931118"/>
          </a:xfrm>
        </p:grpSpPr>
        <p:sp>
          <p:nvSpPr>
            <p:cNvPr id="19" name="Rectangle 18"/>
            <p:cNvSpPr/>
            <p:nvPr/>
          </p:nvSpPr>
          <p:spPr>
            <a:xfrm>
              <a:off x="454024" y="1435751"/>
              <a:ext cx="952501" cy="1464212"/>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mj-lt"/>
              </a:endParaRPr>
            </a:p>
          </p:txBody>
        </p:sp>
        <p:sp>
          <p:nvSpPr>
            <p:cNvPr id="20" name="Rectangle 19"/>
            <p:cNvSpPr/>
            <p:nvPr/>
          </p:nvSpPr>
          <p:spPr>
            <a:xfrm>
              <a:off x="1338915" y="1435751"/>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21" name="Rectangle 20"/>
            <p:cNvSpPr/>
            <p:nvPr/>
          </p:nvSpPr>
          <p:spPr>
            <a:xfrm>
              <a:off x="467591" y="1640051"/>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22" name="Rectangle 21"/>
            <p:cNvSpPr/>
            <p:nvPr/>
          </p:nvSpPr>
          <p:spPr>
            <a:xfrm>
              <a:off x="473082" y="2310690"/>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23" name="Rectangle 22"/>
            <p:cNvSpPr/>
            <p:nvPr/>
          </p:nvSpPr>
          <p:spPr>
            <a:xfrm>
              <a:off x="382605" y="1435751"/>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24" name="Rectangle 23"/>
            <p:cNvSpPr/>
            <p:nvPr/>
          </p:nvSpPr>
          <p:spPr>
            <a:xfrm>
              <a:off x="860760" y="1435751"/>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25" name="Rectangle 24"/>
            <p:cNvSpPr/>
            <p:nvPr/>
          </p:nvSpPr>
          <p:spPr>
            <a:xfrm>
              <a:off x="1421002" y="1434866"/>
              <a:ext cx="952501" cy="1464212"/>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mj-lt"/>
              </a:endParaRPr>
            </a:p>
          </p:txBody>
        </p:sp>
        <p:sp>
          <p:nvSpPr>
            <p:cNvPr id="26" name="Rectangle 25"/>
            <p:cNvSpPr/>
            <p:nvPr/>
          </p:nvSpPr>
          <p:spPr>
            <a:xfrm>
              <a:off x="1412335" y="1639165"/>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27" name="Rectangle 26"/>
            <p:cNvSpPr/>
            <p:nvPr/>
          </p:nvSpPr>
          <p:spPr>
            <a:xfrm>
              <a:off x="1417826" y="2309804"/>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28" name="Rectangle 27"/>
            <p:cNvSpPr/>
            <p:nvPr/>
          </p:nvSpPr>
          <p:spPr>
            <a:xfrm>
              <a:off x="1815338" y="1434866"/>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29" name="Rectangle 28"/>
            <p:cNvSpPr/>
            <p:nvPr/>
          </p:nvSpPr>
          <p:spPr>
            <a:xfrm>
              <a:off x="1337183" y="1434866"/>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30" name="Rectangle 29"/>
            <p:cNvSpPr/>
            <p:nvPr/>
          </p:nvSpPr>
          <p:spPr>
            <a:xfrm>
              <a:off x="2293493" y="1434866"/>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31" name="Rectangle 30"/>
            <p:cNvSpPr/>
            <p:nvPr/>
          </p:nvSpPr>
          <p:spPr>
            <a:xfrm>
              <a:off x="644525" y="1288429"/>
              <a:ext cx="152400" cy="67907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Rectangle 31"/>
            <p:cNvSpPr/>
            <p:nvPr/>
          </p:nvSpPr>
          <p:spPr>
            <a:xfrm>
              <a:off x="2031365" y="1291173"/>
              <a:ext cx="152400" cy="67636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Rectangle 32"/>
            <p:cNvSpPr/>
            <p:nvPr/>
          </p:nvSpPr>
          <p:spPr>
            <a:xfrm>
              <a:off x="384175" y="1284333"/>
              <a:ext cx="2079625" cy="271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49325" y="1641883"/>
              <a:ext cx="330540" cy="329141"/>
            </a:xfrm>
            <a:prstGeom prst="rect">
              <a:avLst/>
            </a:prstGeom>
            <a:noFill/>
            <a:ln>
              <a:noFill/>
            </a:ln>
          </p:spPr>
          <p:txBody>
            <a:bodyPr wrap="none" rtlCol="0">
              <a:spAutoFit/>
            </a:bodyPr>
            <a:lstStyle/>
            <a:p>
              <a:r>
                <a:rPr lang="en-US" b="1" dirty="0" smtClean="0"/>
                <a:t>D</a:t>
              </a:r>
              <a:endParaRPr lang="en-US" b="1" dirty="0"/>
            </a:p>
          </p:txBody>
        </p:sp>
        <p:sp>
          <p:nvSpPr>
            <p:cNvPr id="35" name="TextBox 34"/>
            <p:cNvSpPr txBox="1"/>
            <p:nvPr/>
          </p:nvSpPr>
          <p:spPr>
            <a:xfrm>
              <a:off x="1524289" y="1641883"/>
              <a:ext cx="330540" cy="329141"/>
            </a:xfrm>
            <a:prstGeom prst="rect">
              <a:avLst/>
            </a:prstGeom>
            <a:noFill/>
            <a:ln>
              <a:noFill/>
            </a:ln>
          </p:spPr>
          <p:txBody>
            <a:bodyPr wrap="none" rtlCol="0">
              <a:spAutoFit/>
            </a:bodyPr>
            <a:lstStyle/>
            <a:p>
              <a:r>
                <a:rPr lang="en-US" b="1" dirty="0" smtClean="0"/>
                <a:t>D</a:t>
              </a:r>
              <a:endParaRPr lang="en-US" b="1" dirty="0"/>
            </a:p>
          </p:txBody>
        </p:sp>
        <p:sp>
          <p:nvSpPr>
            <p:cNvPr id="36" name="Rectangle 35"/>
            <p:cNvSpPr/>
            <p:nvPr/>
          </p:nvSpPr>
          <p:spPr>
            <a:xfrm>
              <a:off x="652145" y="2382939"/>
              <a:ext cx="152400" cy="67907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7" name="Rectangle 36"/>
            <p:cNvSpPr/>
            <p:nvPr/>
          </p:nvSpPr>
          <p:spPr>
            <a:xfrm>
              <a:off x="2038985" y="2382939"/>
              <a:ext cx="152400" cy="67907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Rectangle 37"/>
            <p:cNvSpPr/>
            <p:nvPr/>
          </p:nvSpPr>
          <p:spPr>
            <a:xfrm>
              <a:off x="381000" y="2796788"/>
              <a:ext cx="2079625" cy="271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bwMode="auto">
            <a:xfrm>
              <a:off x="1421003" y="1434865"/>
              <a:ext cx="957264" cy="146421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j-lt"/>
              </a:endParaRPr>
            </a:p>
          </p:txBody>
        </p:sp>
        <p:sp>
          <p:nvSpPr>
            <p:cNvPr id="40" name="Rectangle 39"/>
            <p:cNvSpPr/>
            <p:nvPr/>
          </p:nvSpPr>
          <p:spPr bwMode="auto">
            <a:xfrm>
              <a:off x="466425" y="1435750"/>
              <a:ext cx="957264" cy="146421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j-lt"/>
              </a:endParaRPr>
            </a:p>
          </p:txBody>
        </p:sp>
        <p:sp>
          <p:nvSpPr>
            <p:cNvPr id="41" name="Rectangle 40"/>
            <p:cNvSpPr/>
            <p:nvPr/>
          </p:nvSpPr>
          <p:spPr>
            <a:xfrm>
              <a:off x="3278899" y="1434865"/>
              <a:ext cx="952501" cy="1464212"/>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mj-lt"/>
              </a:endParaRPr>
            </a:p>
          </p:txBody>
        </p:sp>
        <p:sp>
          <p:nvSpPr>
            <p:cNvPr id="42" name="Rectangle 41"/>
            <p:cNvSpPr/>
            <p:nvPr/>
          </p:nvSpPr>
          <p:spPr>
            <a:xfrm>
              <a:off x="4157740" y="1435751"/>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44" name="Rectangle 43"/>
            <p:cNvSpPr/>
            <p:nvPr/>
          </p:nvSpPr>
          <p:spPr>
            <a:xfrm>
              <a:off x="3290875" y="1640051"/>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3296366" y="2310690"/>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46" name="Rectangle 45"/>
            <p:cNvSpPr/>
            <p:nvPr/>
          </p:nvSpPr>
          <p:spPr>
            <a:xfrm>
              <a:off x="3195080" y="1435751"/>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47" name="Rectangle 46"/>
            <p:cNvSpPr/>
            <p:nvPr/>
          </p:nvSpPr>
          <p:spPr>
            <a:xfrm>
              <a:off x="3673235" y="1435751"/>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48" name="Rectangle 47"/>
            <p:cNvSpPr/>
            <p:nvPr/>
          </p:nvSpPr>
          <p:spPr>
            <a:xfrm>
              <a:off x="4239827" y="1434866"/>
              <a:ext cx="952501" cy="1464212"/>
            </a:xfrm>
            <a:prstGeom prst="rect">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mj-lt"/>
              </a:endParaRPr>
            </a:p>
          </p:txBody>
        </p:sp>
        <p:sp>
          <p:nvSpPr>
            <p:cNvPr id="49" name="Rectangle 48"/>
            <p:cNvSpPr/>
            <p:nvPr/>
          </p:nvSpPr>
          <p:spPr>
            <a:xfrm>
              <a:off x="4241969" y="1639165"/>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50" name="Rectangle 49"/>
            <p:cNvSpPr/>
            <p:nvPr/>
          </p:nvSpPr>
          <p:spPr>
            <a:xfrm>
              <a:off x="4247460" y="2309804"/>
              <a:ext cx="960120" cy="38694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mj-lt"/>
              </a:endParaRPr>
            </a:p>
          </p:txBody>
        </p:sp>
        <p:sp>
          <p:nvSpPr>
            <p:cNvPr id="51" name="Rectangle 50"/>
            <p:cNvSpPr/>
            <p:nvPr/>
          </p:nvSpPr>
          <p:spPr>
            <a:xfrm>
              <a:off x="4634163" y="1434866"/>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52" name="Rectangle 51"/>
            <p:cNvSpPr/>
            <p:nvPr/>
          </p:nvSpPr>
          <p:spPr>
            <a:xfrm>
              <a:off x="4156008" y="1434866"/>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53" name="Rectangle 52"/>
            <p:cNvSpPr/>
            <p:nvPr/>
          </p:nvSpPr>
          <p:spPr>
            <a:xfrm>
              <a:off x="5112318" y="1434866"/>
              <a:ext cx="164592" cy="146421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mj-lt"/>
              </a:endParaRPr>
            </a:p>
          </p:txBody>
        </p:sp>
        <p:sp>
          <p:nvSpPr>
            <p:cNvPr id="54" name="Rectangle 53"/>
            <p:cNvSpPr/>
            <p:nvPr/>
          </p:nvSpPr>
          <p:spPr>
            <a:xfrm>
              <a:off x="3457000" y="1288429"/>
              <a:ext cx="152400" cy="67907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5" name="Rectangle 54"/>
            <p:cNvSpPr/>
            <p:nvPr/>
          </p:nvSpPr>
          <p:spPr>
            <a:xfrm>
              <a:off x="4419025" y="1291173"/>
              <a:ext cx="152400" cy="67636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6" name="Rectangle 55"/>
            <p:cNvSpPr/>
            <p:nvPr/>
          </p:nvSpPr>
          <p:spPr>
            <a:xfrm>
              <a:off x="3196650" y="1284333"/>
              <a:ext cx="2079625" cy="271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761800" y="1641883"/>
              <a:ext cx="330540" cy="329141"/>
            </a:xfrm>
            <a:prstGeom prst="rect">
              <a:avLst/>
            </a:prstGeom>
            <a:noFill/>
            <a:ln>
              <a:noFill/>
            </a:ln>
          </p:spPr>
          <p:txBody>
            <a:bodyPr wrap="none" rtlCol="0">
              <a:spAutoFit/>
            </a:bodyPr>
            <a:lstStyle/>
            <a:p>
              <a:r>
                <a:rPr lang="en-US" b="1" dirty="0" smtClean="0"/>
                <a:t>D</a:t>
              </a:r>
              <a:endParaRPr lang="en-US" b="1" dirty="0"/>
            </a:p>
          </p:txBody>
        </p:sp>
        <p:sp>
          <p:nvSpPr>
            <p:cNvPr id="58" name="Rectangle 57"/>
            <p:cNvSpPr/>
            <p:nvPr/>
          </p:nvSpPr>
          <p:spPr>
            <a:xfrm>
              <a:off x="3464620" y="2382939"/>
              <a:ext cx="152400" cy="67907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9" name="Rectangle 58"/>
            <p:cNvSpPr/>
            <p:nvPr/>
          </p:nvSpPr>
          <p:spPr>
            <a:xfrm>
              <a:off x="4426645" y="2382939"/>
              <a:ext cx="152400" cy="679077"/>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0" name="Rectangle 59"/>
            <p:cNvSpPr/>
            <p:nvPr/>
          </p:nvSpPr>
          <p:spPr>
            <a:xfrm>
              <a:off x="3193475" y="2796788"/>
              <a:ext cx="2079625" cy="271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bwMode="auto">
            <a:xfrm>
              <a:off x="3278900" y="1435750"/>
              <a:ext cx="957264" cy="146421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j-lt"/>
              </a:endParaRPr>
            </a:p>
          </p:txBody>
        </p:sp>
        <p:sp>
          <p:nvSpPr>
            <p:cNvPr id="62" name="Rectangle 61"/>
            <p:cNvSpPr/>
            <p:nvPr/>
          </p:nvSpPr>
          <p:spPr>
            <a:xfrm>
              <a:off x="4251902" y="1699970"/>
              <a:ext cx="319007" cy="2716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3" name="TextBox 62"/>
            <p:cNvSpPr txBox="1"/>
            <p:nvPr/>
          </p:nvSpPr>
          <p:spPr>
            <a:xfrm>
              <a:off x="4343114" y="1641883"/>
              <a:ext cx="293670" cy="329141"/>
            </a:xfrm>
            <a:prstGeom prst="rect">
              <a:avLst/>
            </a:prstGeom>
            <a:noFill/>
            <a:ln>
              <a:noFill/>
            </a:ln>
          </p:spPr>
          <p:txBody>
            <a:bodyPr wrap="none" rtlCol="0">
              <a:spAutoFit/>
            </a:bodyPr>
            <a:lstStyle/>
            <a:p>
              <a:r>
                <a:rPr lang="en-US" b="1" dirty="0" smtClean="0"/>
                <a:t>S</a:t>
              </a:r>
              <a:endParaRPr lang="en-US" b="1" dirty="0"/>
            </a:p>
          </p:txBody>
        </p:sp>
        <p:sp>
          <p:nvSpPr>
            <p:cNvPr id="64" name="Rectangle 63"/>
            <p:cNvSpPr/>
            <p:nvPr/>
          </p:nvSpPr>
          <p:spPr bwMode="auto">
            <a:xfrm>
              <a:off x="4239828" y="1434865"/>
              <a:ext cx="957264" cy="146421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mj-lt"/>
              </a:endParaRPr>
            </a:p>
          </p:txBody>
        </p:sp>
        <p:sp>
          <p:nvSpPr>
            <p:cNvPr id="65" name="&quot;No&quot; Symbol 64"/>
            <p:cNvSpPr/>
            <p:nvPr/>
          </p:nvSpPr>
          <p:spPr>
            <a:xfrm>
              <a:off x="1507347" y="1418378"/>
              <a:ext cx="304800" cy="271632"/>
            </a:xfrm>
            <a:prstGeom prst="noSmoking">
              <a:avLst>
                <a:gd name="adj" fmla="val 18259"/>
              </a:avLst>
            </a:prstGeom>
            <a:solidFill>
              <a:srgbClr val="C00000"/>
            </a:solidFill>
            <a:ln w="127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solidFill>
                  <a:schemeClr val="tx1"/>
                </a:solidFill>
              </a:endParaRPr>
            </a:p>
          </p:txBody>
        </p:sp>
        <p:sp>
          <p:nvSpPr>
            <p:cNvPr id="66" name="Rectangle 65"/>
            <p:cNvSpPr/>
            <p:nvPr/>
          </p:nvSpPr>
          <p:spPr>
            <a:xfrm>
              <a:off x="4261575" y="2346515"/>
              <a:ext cx="319007" cy="27163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7" name="TextBox 66"/>
            <p:cNvSpPr txBox="1"/>
            <p:nvPr/>
          </p:nvSpPr>
          <p:spPr>
            <a:xfrm>
              <a:off x="4328974" y="2288429"/>
              <a:ext cx="293670" cy="329141"/>
            </a:xfrm>
            <a:prstGeom prst="rect">
              <a:avLst/>
            </a:prstGeom>
            <a:noFill/>
            <a:ln>
              <a:noFill/>
            </a:ln>
          </p:spPr>
          <p:txBody>
            <a:bodyPr wrap="none" rtlCol="0">
              <a:spAutoFit/>
            </a:bodyPr>
            <a:lstStyle/>
            <a:p>
              <a:r>
                <a:rPr lang="en-US" b="1" dirty="0" smtClean="0"/>
                <a:t>S</a:t>
              </a:r>
              <a:endParaRPr lang="en-US" b="1" dirty="0"/>
            </a:p>
          </p:txBody>
        </p:sp>
        <p:sp>
          <p:nvSpPr>
            <p:cNvPr id="68" name="TextBox 67"/>
            <p:cNvSpPr txBox="1"/>
            <p:nvPr/>
          </p:nvSpPr>
          <p:spPr>
            <a:xfrm>
              <a:off x="3774212" y="2312458"/>
              <a:ext cx="330540" cy="329141"/>
            </a:xfrm>
            <a:prstGeom prst="rect">
              <a:avLst/>
            </a:prstGeom>
            <a:noFill/>
            <a:ln>
              <a:noFill/>
            </a:ln>
          </p:spPr>
          <p:txBody>
            <a:bodyPr wrap="none" rtlCol="0">
              <a:spAutoFit/>
            </a:bodyPr>
            <a:lstStyle/>
            <a:p>
              <a:r>
                <a:rPr lang="en-US" b="1" dirty="0" smtClean="0"/>
                <a:t>D</a:t>
              </a:r>
              <a:endParaRPr lang="en-US" b="1" dirty="0"/>
            </a:p>
          </p:txBody>
        </p:sp>
        <p:sp>
          <p:nvSpPr>
            <p:cNvPr id="69" name="TextBox 68"/>
            <p:cNvSpPr txBox="1"/>
            <p:nvPr/>
          </p:nvSpPr>
          <p:spPr>
            <a:xfrm>
              <a:off x="3996373" y="1137302"/>
              <a:ext cx="585417" cy="575996"/>
            </a:xfrm>
            <a:prstGeom prst="rect">
              <a:avLst/>
            </a:prstGeom>
            <a:noFill/>
          </p:spPr>
          <p:txBody>
            <a:bodyPr wrap="none" rtlCol="0">
              <a:spAutoFit/>
            </a:bodyPr>
            <a:lstStyle/>
            <a:p>
              <a:r>
                <a:rPr lang="en-US" sz="3600" b="1" spc="-300" dirty="0" smtClean="0">
                  <a:latin typeface="Berlin Sans FB" panose="020E0602020502020306" pitchFamily="34" charset="0"/>
                </a:rPr>
                <a:t>√</a:t>
              </a:r>
              <a:endParaRPr lang="en-US" sz="3600" b="1" spc="-300" dirty="0">
                <a:latin typeface="Berlin Sans FB" panose="020E0602020502020306" pitchFamily="34" charset="0"/>
              </a:endParaRPr>
            </a:p>
          </p:txBody>
        </p:sp>
        <p:sp>
          <p:nvSpPr>
            <p:cNvPr id="70" name="Right Arrow 69"/>
            <p:cNvSpPr/>
            <p:nvPr/>
          </p:nvSpPr>
          <p:spPr>
            <a:xfrm>
              <a:off x="2590800" y="1998439"/>
              <a:ext cx="457200" cy="304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104505" y="3886200"/>
            <a:ext cx="5915295" cy="2514600"/>
            <a:chOff x="-820995" y="838200"/>
            <a:chExt cx="11527233" cy="5390268"/>
          </a:xfrm>
        </p:grpSpPr>
        <p:grpSp>
          <p:nvGrpSpPr>
            <p:cNvPr id="93" name="Group 92"/>
            <p:cNvGrpSpPr/>
            <p:nvPr/>
          </p:nvGrpSpPr>
          <p:grpSpPr>
            <a:xfrm>
              <a:off x="-820995" y="838200"/>
              <a:ext cx="11527233" cy="5121728"/>
              <a:chOff x="-820995" y="838200"/>
              <a:chExt cx="11527233" cy="5121728"/>
            </a:xfrm>
          </p:grpSpPr>
          <p:grpSp>
            <p:nvGrpSpPr>
              <p:cNvPr id="94" name="Group 93"/>
              <p:cNvGrpSpPr/>
              <p:nvPr/>
            </p:nvGrpSpPr>
            <p:grpSpPr>
              <a:xfrm>
                <a:off x="5600838" y="838200"/>
                <a:ext cx="5105400" cy="5121728"/>
                <a:chOff x="6148752" y="1092200"/>
                <a:chExt cx="5105400" cy="5121728"/>
              </a:xfrm>
            </p:grpSpPr>
            <p:pic>
              <p:nvPicPr>
                <p:cNvPr id="110" name="Picture 2" descr="C:\Users\abkgroup\Dropbox\0_Placement (1)\writeup\After_opt_bg_white.png"/>
                <p:cNvPicPr>
                  <a:picLocks noChangeAspect="1" noChangeArrowheads="1"/>
                </p:cNvPicPr>
                <p:nvPr/>
              </p:nvPicPr>
              <p:blipFill rotWithShape="1">
                <a:blip r:embed="rId3">
                  <a:extLst>
                    <a:ext uri="{28A0092B-C50C-407E-A947-70E740481C1C}">
                      <a14:useLocalDpi xmlns:a14="http://schemas.microsoft.com/office/drawing/2010/main" val="0"/>
                    </a:ext>
                  </a:extLst>
                </a:blip>
                <a:srcRect l="7017" t="14485" r="28109" b="19699"/>
                <a:stretch/>
              </p:blipFill>
              <p:spPr bwMode="auto">
                <a:xfrm>
                  <a:off x="6148752" y="1092200"/>
                  <a:ext cx="5105400" cy="5121728"/>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p:cNvSpPr/>
                <p:nvPr/>
              </p:nvSpPr>
              <p:spPr bwMode="auto">
                <a:xfrm>
                  <a:off x="6150845" y="1916307"/>
                  <a:ext cx="484909" cy="846583"/>
                </a:xfrm>
                <a:prstGeom prst="rect">
                  <a:avLst/>
                </a:prstGeom>
                <a:solidFill>
                  <a:schemeClr val="accent3">
                    <a:lumMod val="75000"/>
                    <a:alpha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12" name="Rectangle 111"/>
                <p:cNvSpPr/>
                <p:nvPr/>
              </p:nvSpPr>
              <p:spPr bwMode="auto">
                <a:xfrm>
                  <a:off x="6643407" y="1916307"/>
                  <a:ext cx="752643" cy="846583"/>
                </a:xfrm>
                <a:prstGeom prst="rect">
                  <a:avLst/>
                </a:prstGeom>
                <a:solidFill>
                  <a:schemeClr val="accent3">
                    <a:lumMod val="75000"/>
                    <a:alpha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13" name="Rectangle 112"/>
                <p:cNvSpPr/>
                <p:nvPr/>
              </p:nvSpPr>
              <p:spPr bwMode="auto">
                <a:xfrm>
                  <a:off x="10111222" y="1916307"/>
                  <a:ext cx="385113" cy="841723"/>
                </a:xfrm>
                <a:prstGeom prst="rect">
                  <a:avLst/>
                </a:prstGeom>
                <a:solidFill>
                  <a:schemeClr val="accent2">
                    <a:alpha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14" name="Rectangle 113"/>
                <p:cNvSpPr/>
                <p:nvPr/>
              </p:nvSpPr>
              <p:spPr bwMode="auto">
                <a:xfrm>
                  <a:off x="7882108" y="5334510"/>
                  <a:ext cx="362795" cy="833389"/>
                </a:xfrm>
                <a:prstGeom prst="rect">
                  <a:avLst/>
                </a:prstGeom>
                <a:solidFill>
                  <a:srgbClr val="FFC00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15" name="Rectangle 114"/>
                <p:cNvSpPr/>
                <p:nvPr/>
              </p:nvSpPr>
              <p:spPr bwMode="auto">
                <a:xfrm>
                  <a:off x="8250344" y="5338051"/>
                  <a:ext cx="500789" cy="833389"/>
                </a:xfrm>
                <a:prstGeom prst="rect">
                  <a:avLst/>
                </a:prstGeom>
                <a:solidFill>
                  <a:srgbClr val="FFC00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16" name="Rectangle 115"/>
                <p:cNvSpPr/>
                <p:nvPr/>
              </p:nvSpPr>
              <p:spPr bwMode="auto">
                <a:xfrm>
                  <a:off x="9734701" y="3626713"/>
                  <a:ext cx="381300" cy="841723"/>
                </a:xfrm>
                <a:prstGeom prst="rect">
                  <a:avLst/>
                </a:prstGeom>
                <a:solidFill>
                  <a:srgbClr val="00B05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17" name="Rectangle 116"/>
                <p:cNvSpPr/>
                <p:nvPr/>
              </p:nvSpPr>
              <p:spPr bwMode="auto">
                <a:xfrm>
                  <a:off x="9747492" y="2779146"/>
                  <a:ext cx="482124" cy="841723"/>
                </a:xfrm>
                <a:prstGeom prst="rect">
                  <a:avLst/>
                </a:prstGeom>
                <a:solidFill>
                  <a:srgbClr val="00B05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grpSp>
          <p:grpSp>
            <p:nvGrpSpPr>
              <p:cNvPr id="95" name="Group 94"/>
              <p:cNvGrpSpPr/>
              <p:nvPr/>
            </p:nvGrpSpPr>
            <p:grpSpPr>
              <a:xfrm>
                <a:off x="-820995" y="854528"/>
                <a:ext cx="5791702" cy="5105400"/>
                <a:chOff x="-1430595" y="1079500"/>
                <a:chExt cx="5791702" cy="5105400"/>
              </a:xfrm>
            </p:grpSpPr>
            <p:pic>
              <p:nvPicPr>
                <p:cNvPr id="98" name="Picture 3" descr="C:\Users\abkgroup\Dropbox\0_Placement (1)\writeup\Before_opt_bg_white.png"/>
                <p:cNvPicPr>
                  <a:picLocks noChangeAspect="1" noChangeArrowheads="1"/>
                </p:cNvPicPr>
                <p:nvPr/>
              </p:nvPicPr>
              <p:blipFill rotWithShape="1">
                <a:blip r:embed="rId4">
                  <a:extLst>
                    <a:ext uri="{28A0092B-C50C-407E-A947-70E740481C1C}">
                      <a14:useLocalDpi xmlns:a14="http://schemas.microsoft.com/office/drawing/2010/main" val="0"/>
                    </a:ext>
                  </a:extLst>
                </a:blip>
                <a:srcRect l="10485" t="21809" r="26448" b="18701"/>
                <a:stretch/>
              </p:blipFill>
              <p:spPr bwMode="auto">
                <a:xfrm>
                  <a:off x="-1143000" y="1079500"/>
                  <a:ext cx="5118100" cy="5105400"/>
                </a:xfrm>
                <a:prstGeom prst="rect">
                  <a:avLst/>
                </a:prstGeom>
                <a:noFill/>
                <a:extLst>
                  <a:ext uri="{909E8E84-426E-40DD-AFC4-6F175D3DCCD1}">
                    <a14:hiddenFill xmlns:a14="http://schemas.microsoft.com/office/drawing/2010/main">
                      <a:solidFill>
                        <a:srgbClr val="FFFFFF"/>
                      </a:solidFill>
                    </a14:hiddenFill>
                  </a:ext>
                </a:extLst>
              </p:spPr>
            </p:pic>
            <p:sp>
              <p:nvSpPr>
                <p:cNvPr id="99" name="Rectangle 98"/>
                <p:cNvSpPr/>
                <p:nvPr/>
              </p:nvSpPr>
              <p:spPr bwMode="auto">
                <a:xfrm>
                  <a:off x="-1131454" y="1905000"/>
                  <a:ext cx="484909" cy="838200"/>
                </a:xfrm>
                <a:prstGeom prst="rect">
                  <a:avLst/>
                </a:prstGeom>
                <a:solidFill>
                  <a:schemeClr val="accent3">
                    <a:lumMod val="75000"/>
                    <a:alpha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00" name="Rectangle 99"/>
                <p:cNvSpPr/>
                <p:nvPr/>
              </p:nvSpPr>
              <p:spPr bwMode="auto">
                <a:xfrm>
                  <a:off x="-638892" y="1905000"/>
                  <a:ext cx="752643" cy="838200"/>
                </a:xfrm>
                <a:prstGeom prst="rect">
                  <a:avLst/>
                </a:prstGeom>
                <a:solidFill>
                  <a:schemeClr val="accent3">
                    <a:lumMod val="75000"/>
                    <a:alpha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01" name="TextBox 100"/>
                <p:cNvSpPr txBox="1"/>
                <p:nvPr/>
              </p:nvSpPr>
              <p:spPr>
                <a:xfrm>
                  <a:off x="-1430595" y="1716538"/>
                  <a:ext cx="1818051" cy="1253517"/>
                </a:xfrm>
                <a:prstGeom prst="rect">
                  <a:avLst/>
                </a:prstGeom>
                <a:noFill/>
              </p:spPr>
              <p:txBody>
                <a:bodyPr wrap="none" rtlCol="0">
                  <a:spAutoFit/>
                </a:bodyPr>
                <a:lstStyle/>
                <a:p>
                  <a:pPr algn="ctr"/>
                  <a:r>
                    <a:rPr lang="en-US" sz="1600" b="1" dirty="0" smtClean="0"/>
                    <a:t>DDA</a:t>
                  </a:r>
                </a:p>
                <a:p>
                  <a:pPr algn="ctr"/>
                  <a:r>
                    <a:rPr lang="en-US" sz="1600" b="1" dirty="0" smtClean="0"/>
                    <a:t>violation</a:t>
                  </a:r>
                  <a:endParaRPr lang="en-US" sz="1600" b="1" dirty="0"/>
                </a:p>
              </p:txBody>
            </p:sp>
            <p:sp>
              <p:nvSpPr>
                <p:cNvPr id="102" name="Rectangle 101"/>
                <p:cNvSpPr/>
                <p:nvPr/>
              </p:nvSpPr>
              <p:spPr bwMode="auto">
                <a:xfrm>
                  <a:off x="2438400" y="1888386"/>
                  <a:ext cx="400751" cy="841722"/>
                </a:xfrm>
                <a:prstGeom prst="rect">
                  <a:avLst/>
                </a:prstGeom>
                <a:solidFill>
                  <a:schemeClr val="accent2">
                    <a:alpha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03" name="Rectangle 102"/>
                <p:cNvSpPr/>
                <p:nvPr/>
              </p:nvSpPr>
              <p:spPr bwMode="auto">
                <a:xfrm>
                  <a:off x="2318972" y="3612474"/>
                  <a:ext cx="381300" cy="833388"/>
                </a:xfrm>
                <a:prstGeom prst="rect">
                  <a:avLst/>
                </a:prstGeom>
                <a:solidFill>
                  <a:srgbClr val="00B05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04" name="Rectangle 103"/>
                <p:cNvSpPr/>
                <p:nvPr/>
              </p:nvSpPr>
              <p:spPr bwMode="auto">
                <a:xfrm>
                  <a:off x="2695494" y="3604647"/>
                  <a:ext cx="530338" cy="833388"/>
                </a:xfrm>
                <a:prstGeom prst="rect">
                  <a:avLst/>
                </a:prstGeom>
                <a:solidFill>
                  <a:srgbClr val="00B05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05" name="Rectangle 104"/>
                <p:cNvSpPr/>
                <p:nvPr/>
              </p:nvSpPr>
              <p:spPr bwMode="auto">
                <a:xfrm>
                  <a:off x="895070" y="4457760"/>
                  <a:ext cx="388964" cy="850139"/>
                </a:xfrm>
                <a:prstGeom prst="rect">
                  <a:avLst/>
                </a:prstGeom>
                <a:solidFill>
                  <a:srgbClr val="FFC00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06" name="Rectangle 105"/>
                <p:cNvSpPr/>
                <p:nvPr/>
              </p:nvSpPr>
              <p:spPr bwMode="auto">
                <a:xfrm>
                  <a:off x="1041187" y="5308835"/>
                  <a:ext cx="495831" cy="841722"/>
                </a:xfrm>
                <a:prstGeom prst="rect">
                  <a:avLst/>
                </a:prstGeom>
                <a:solidFill>
                  <a:srgbClr val="FFC000">
                    <a:alpha val="50000"/>
                  </a:srgb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07" name="TextBox 106"/>
                <p:cNvSpPr txBox="1"/>
                <p:nvPr/>
              </p:nvSpPr>
              <p:spPr>
                <a:xfrm>
                  <a:off x="915556" y="1289190"/>
                  <a:ext cx="3445551" cy="1253517"/>
                </a:xfrm>
                <a:prstGeom prst="rect">
                  <a:avLst/>
                </a:prstGeom>
                <a:noFill/>
              </p:spPr>
              <p:txBody>
                <a:bodyPr wrap="none" rtlCol="0">
                  <a:spAutoFit/>
                </a:bodyPr>
                <a:lstStyle/>
                <a:p>
                  <a:pPr algn="ctr"/>
                  <a:r>
                    <a:rPr lang="en-US" sz="1600" b="1" dirty="0" smtClean="0"/>
                    <a:t>Min implant width</a:t>
                  </a:r>
                </a:p>
                <a:p>
                  <a:pPr algn="ctr"/>
                  <a:r>
                    <a:rPr lang="en-US" sz="1600" b="1" dirty="0" smtClean="0"/>
                    <a:t>violation</a:t>
                  </a:r>
                  <a:endParaRPr lang="en-US" sz="1600" b="1" dirty="0"/>
                </a:p>
              </p:txBody>
            </p:sp>
            <p:cxnSp>
              <p:nvCxnSpPr>
                <p:cNvPr id="108" name="Straight Arrow Connector 107"/>
                <p:cNvCxnSpPr/>
                <p:nvPr/>
              </p:nvCxnSpPr>
              <p:spPr bwMode="auto">
                <a:xfrm>
                  <a:off x="2438400" y="2519283"/>
                  <a:ext cx="400751" cy="0"/>
                </a:xfrm>
                <a:prstGeom prst="straightConnector1">
                  <a:avLst/>
                </a:prstGeom>
                <a:solidFill>
                  <a:schemeClr val="accent1"/>
                </a:solidFill>
                <a:ln w="25400" cap="flat" cmpd="sng" algn="ctr">
                  <a:solidFill>
                    <a:schemeClr val="tx1"/>
                  </a:solidFill>
                  <a:prstDash val="solid"/>
                  <a:round/>
                  <a:headEnd type="triangle" w="med" len="med"/>
                  <a:tailEnd type="triangle" w="med" len="med"/>
                </a:ln>
                <a:effectLst/>
              </p:spPr>
            </p:cxnSp>
            <p:cxnSp>
              <p:nvCxnSpPr>
                <p:cNvPr id="109" name="Straight Arrow Connector 108"/>
                <p:cNvCxnSpPr/>
                <p:nvPr/>
              </p:nvCxnSpPr>
              <p:spPr bwMode="auto">
                <a:xfrm>
                  <a:off x="1020386" y="5307899"/>
                  <a:ext cx="256376" cy="0"/>
                </a:xfrm>
                <a:prstGeom prst="straightConnector1">
                  <a:avLst/>
                </a:prstGeom>
                <a:solidFill>
                  <a:schemeClr val="accent1"/>
                </a:solidFill>
                <a:ln w="25400" cap="flat" cmpd="sng" algn="ctr">
                  <a:solidFill>
                    <a:schemeClr val="tx1"/>
                  </a:solidFill>
                  <a:prstDash val="solid"/>
                  <a:round/>
                  <a:headEnd type="triangle" w="med" len="med"/>
                  <a:tailEnd type="triangle" w="med" len="med"/>
                </a:ln>
                <a:effectLst/>
              </p:spPr>
            </p:cxnSp>
          </p:grpSp>
        </p:grpSp>
        <p:sp>
          <p:nvSpPr>
            <p:cNvPr id="118" name="TextBox 117"/>
            <p:cNvSpPr txBox="1"/>
            <p:nvPr/>
          </p:nvSpPr>
          <p:spPr>
            <a:xfrm>
              <a:off x="210550" y="4974951"/>
              <a:ext cx="3445551" cy="1253517"/>
            </a:xfrm>
            <a:prstGeom prst="rect">
              <a:avLst/>
            </a:prstGeom>
            <a:noFill/>
          </p:spPr>
          <p:txBody>
            <a:bodyPr wrap="none" rtlCol="0">
              <a:spAutoFit/>
            </a:bodyPr>
            <a:lstStyle/>
            <a:p>
              <a:pPr algn="ctr"/>
              <a:r>
                <a:rPr lang="en-US" sz="1600" b="1" dirty="0" smtClean="0"/>
                <a:t>Min implant width</a:t>
              </a:r>
            </a:p>
            <a:p>
              <a:pPr algn="ctr"/>
              <a:r>
                <a:rPr lang="en-US" sz="1600" b="1" dirty="0" smtClean="0"/>
                <a:t>violation</a:t>
              </a:r>
              <a:endParaRPr lang="en-US" sz="1600" b="1" dirty="0"/>
            </a:p>
          </p:txBody>
        </p:sp>
        <p:sp>
          <p:nvSpPr>
            <p:cNvPr id="119" name="TextBox 118"/>
            <p:cNvSpPr txBox="1"/>
            <p:nvPr/>
          </p:nvSpPr>
          <p:spPr>
            <a:xfrm>
              <a:off x="1515221" y="3181957"/>
              <a:ext cx="3805662" cy="1139562"/>
            </a:xfrm>
            <a:prstGeom prst="rect">
              <a:avLst/>
            </a:prstGeom>
            <a:noFill/>
          </p:spPr>
          <p:txBody>
            <a:bodyPr wrap="none" rtlCol="0">
              <a:spAutoFit/>
            </a:bodyPr>
            <a:lstStyle/>
            <a:p>
              <a:pPr algn="ctr"/>
              <a:r>
                <a:rPr lang="en-US" sz="1600" b="1" dirty="0" smtClean="0"/>
                <a:t>Min jog/notch width</a:t>
              </a:r>
            </a:p>
            <a:p>
              <a:pPr algn="ctr"/>
              <a:r>
                <a:rPr lang="en-US" sz="1600" b="1" dirty="0" smtClean="0"/>
                <a:t>violation</a:t>
              </a:r>
              <a:endParaRPr lang="en-US" sz="1600" b="1" dirty="0"/>
            </a:p>
          </p:txBody>
        </p:sp>
      </p:grpSp>
      <p:sp>
        <p:nvSpPr>
          <p:cNvPr id="121" name="Right Arrow 120"/>
          <p:cNvSpPr/>
          <p:nvPr/>
        </p:nvSpPr>
        <p:spPr>
          <a:xfrm>
            <a:off x="3041985" y="4876800"/>
            <a:ext cx="234615" cy="251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75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7970"/>
            <a:ext cx="9067800" cy="563562"/>
          </a:xfrm>
        </p:spPr>
        <p:txBody>
          <a:bodyPr/>
          <a:lstStyle/>
          <a:p>
            <a:r>
              <a:rPr lang="en-US" dirty="0" smtClean="0"/>
              <a:t>Corner Explosion</a:t>
            </a:r>
            <a:endParaRPr lang="en-US" dirty="0"/>
          </a:p>
        </p:txBody>
      </p:sp>
      <p:sp>
        <p:nvSpPr>
          <p:cNvPr id="14" name="Slide Number Placeholder 13"/>
          <p:cNvSpPr>
            <a:spLocks noGrp="1"/>
          </p:cNvSpPr>
          <p:nvPr>
            <p:ph type="sldNum" sz="quarter" idx="4294967295"/>
          </p:nvPr>
        </p:nvSpPr>
        <p:spPr>
          <a:xfrm>
            <a:off x="8575576" y="6579447"/>
            <a:ext cx="533400" cy="244475"/>
          </a:xfrm>
          <a:prstGeom prst="rect">
            <a:avLst/>
          </a:prstGeom>
        </p:spPr>
        <p:txBody>
          <a:bodyPr/>
          <a:lstStyle/>
          <a:p>
            <a:pPr algn="r"/>
            <a:fld id="{E77C501A-2414-4AEC-ABB2-EC386A2D765A}" type="slidenum">
              <a:rPr lang="en-US" sz="1200" smtClean="0"/>
              <a:pPr algn="r"/>
              <a:t>16</a:t>
            </a:fld>
            <a:endParaRPr lang="en-US" sz="1200" dirty="0"/>
          </a:p>
        </p:txBody>
      </p:sp>
      <p:sp>
        <p:nvSpPr>
          <p:cNvPr id="4" name="Rectangle 3"/>
          <p:cNvSpPr/>
          <p:nvPr/>
        </p:nvSpPr>
        <p:spPr>
          <a:xfrm>
            <a:off x="304800" y="838200"/>
            <a:ext cx="7460687" cy="540739"/>
          </a:xfrm>
          <a:prstGeom prst="rect">
            <a:avLst/>
          </a:prstGeom>
          <a:ln w="38100">
            <a:noFill/>
            <a:prstDash val="sysDot"/>
          </a:ln>
        </p:spPr>
        <p:txBody>
          <a:bodyPr wrap="none" rtlCol="0" anchor="ctr">
            <a:noAutofit/>
          </a:bodyPr>
          <a:lstStyle/>
          <a:p>
            <a:r>
              <a:rPr lang="en-US" sz="1600" b="1" dirty="0" smtClean="0">
                <a:solidFill>
                  <a:srgbClr val="C00000"/>
                </a:solidFill>
                <a:latin typeface="Arial" pitchFamily="34" charset="0"/>
                <a:cs typeface="Arial" pitchFamily="34" charset="0"/>
              </a:rPr>
              <a:t>Operating modes</a:t>
            </a:r>
            <a:r>
              <a:rPr lang="en-US" sz="1600" dirty="0" smtClean="0">
                <a:solidFill>
                  <a:srgbClr val="000000"/>
                </a:solidFill>
                <a:latin typeface="Arial" pitchFamily="34" charset="0"/>
                <a:cs typeface="Arial" pitchFamily="34" charset="0"/>
              </a:rPr>
              <a:t>: nominal, turbo, LP1, LP2 …</a:t>
            </a:r>
          </a:p>
        </p:txBody>
      </p:sp>
      <p:sp>
        <p:nvSpPr>
          <p:cNvPr id="37" name="Rectangle 36"/>
          <p:cNvSpPr/>
          <p:nvPr/>
        </p:nvSpPr>
        <p:spPr>
          <a:xfrm>
            <a:off x="304800" y="2017465"/>
            <a:ext cx="7460687" cy="540739"/>
          </a:xfrm>
          <a:prstGeom prst="rect">
            <a:avLst/>
          </a:prstGeom>
          <a:ln w="38100">
            <a:noFill/>
            <a:prstDash val="sysDot"/>
          </a:ln>
        </p:spPr>
        <p:txBody>
          <a:bodyPr wrap="none" rtlCol="0" anchor="ctr">
            <a:noAutofit/>
          </a:bodyPr>
          <a:lstStyle/>
          <a:p>
            <a:r>
              <a:rPr lang="en-US" sz="1600" b="1" dirty="0" smtClean="0">
                <a:solidFill>
                  <a:srgbClr val="C00000"/>
                </a:solidFill>
                <a:latin typeface="Arial" pitchFamily="34" charset="0"/>
                <a:cs typeface="Arial" pitchFamily="34" charset="0"/>
              </a:rPr>
              <a:t>FE corners</a:t>
            </a:r>
            <a:r>
              <a:rPr lang="en-US" sz="1600" dirty="0" smtClean="0">
                <a:solidFill>
                  <a:srgbClr val="000000"/>
                </a:solidFill>
                <a:latin typeface="Arial" pitchFamily="34" charset="0"/>
                <a:cs typeface="Arial" pitchFamily="34" charset="0"/>
              </a:rPr>
              <a:t>: FF, FFG, FS, SF, TT, SSG, SS …</a:t>
            </a:r>
          </a:p>
        </p:txBody>
      </p:sp>
      <p:sp>
        <p:nvSpPr>
          <p:cNvPr id="43" name="Rectangle 42"/>
          <p:cNvSpPr/>
          <p:nvPr/>
        </p:nvSpPr>
        <p:spPr>
          <a:xfrm>
            <a:off x="304800" y="3196730"/>
            <a:ext cx="7460687" cy="540739"/>
          </a:xfrm>
          <a:prstGeom prst="rect">
            <a:avLst/>
          </a:prstGeom>
          <a:ln w="38100">
            <a:noFill/>
            <a:prstDash val="sysDot"/>
          </a:ln>
        </p:spPr>
        <p:txBody>
          <a:bodyPr wrap="none" rtlCol="0" anchor="ctr">
            <a:noAutofit/>
          </a:bodyPr>
          <a:lstStyle/>
          <a:p>
            <a:r>
              <a:rPr lang="en-US" sz="1600" b="1" dirty="0" smtClean="0">
                <a:solidFill>
                  <a:srgbClr val="C00000"/>
                </a:solidFill>
                <a:latin typeface="Arial" pitchFamily="34" charset="0"/>
                <a:cs typeface="Arial" pitchFamily="34" charset="0"/>
              </a:rPr>
              <a:t>BE corners</a:t>
            </a:r>
            <a:r>
              <a:rPr lang="en-US" sz="1600" dirty="0" smtClean="0">
                <a:solidFill>
                  <a:srgbClr val="000000"/>
                </a:solidFill>
                <a:latin typeface="Arial" pitchFamily="34" charset="0"/>
                <a:cs typeface="Arial" pitchFamily="34" charset="0"/>
              </a:rPr>
              <a:t>: C-worst, Cc-worst, RC-best …</a:t>
            </a:r>
          </a:p>
        </p:txBody>
      </p:sp>
      <p:sp>
        <p:nvSpPr>
          <p:cNvPr id="44" name="Rectangle 43"/>
          <p:cNvSpPr/>
          <p:nvPr/>
        </p:nvSpPr>
        <p:spPr>
          <a:xfrm>
            <a:off x="304800" y="4375995"/>
            <a:ext cx="7460687" cy="540739"/>
          </a:xfrm>
          <a:prstGeom prst="rect">
            <a:avLst/>
          </a:prstGeom>
          <a:ln w="38100">
            <a:noFill/>
            <a:prstDash val="sysDot"/>
          </a:ln>
        </p:spPr>
        <p:txBody>
          <a:bodyPr wrap="none" rtlCol="0" anchor="ctr">
            <a:noAutofit/>
          </a:bodyPr>
          <a:lstStyle/>
          <a:p>
            <a:r>
              <a:rPr lang="en-US" sz="1600" b="1" dirty="0" smtClean="0">
                <a:solidFill>
                  <a:srgbClr val="C00000"/>
                </a:solidFill>
                <a:latin typeface="Arial" pitchFamily="34" charset="0"/>
                <a:cs typeface="Arial" pitchFamily="34" charset="0"/>
              </a:rPr>
              <a:t>Temp corners</a:t>
            </a:r>
            <a:r>
              <a:rPr lang="en-US" sz="1600" dirty="0" smtClean="0">
                <a:solidFill>
                  <a:srgbClr val="000000"/>
                </a:solidFill>
                <a:latin typeface="Arial" pitchFamily="34" charset="0"/>
                <a:cs typeface="Arial" pitchFamily="34" charset="0"/>
              </a:rPr>
              <a:t>: temperature inversion corners …</a:t>
            </a:r>
          </a:p>
        </p:txBody>
      </p:sp>
      <p:sp>
        <p:nvSpPr>
          <p:cNvPr id="45" name="Rectangle 44"/>
          <p:cNvSpPr/>
          <p:nvPr/>
        </p:nvSpPr>
        <p:spPr>
          <a:xfrm>
            <a:off x="304800" y="5555261"/>
            <a:ext cx="7460687" cy="540739"/>
          </a:xfrm>
          <a:prstGeom prst="rect">
            <a:avLst/>
          </a:prstGeom>
          <a:ln w="38100">
            <a:noFill/>
            <a:prstDash val="sysDot"/>
          </a:ln>
        </p:spPr>
        <p:txBody>
          <a:bodyPr wrap="none" rtlCol="0" anchor="ctr">
            <a:noAutofit/>
          </a:bodyPr>
          <a:lstStyle/>
          <a:p>
            <a:r>
              <a:rPr lang="en-US" sz="1600" b="1" dirty="0" smtClean="0">
                <a:solidFill>
                  <a:srgbClr val="C00000"/>
                </a:solidFill>
                <a:latin typeface="Arial" pitchFamily="34" charset="0"/>
                <a:cs typeface="Arial" pitchFamily="34" charset="0"/>
              </a:rPr>
              <a:t>Split corners</a:t>
            </a:r>
            <a:r>
              <a:rPr lang="en-US" sz="1600" dirty="0" smtClean="0">
                <a:solidFill>
                  <a:srgbClr val="000000"/>
                </a:solidFill>
                <a:latin typeface="Arial" pitchFamily="34" charset="0"/>
                <a:cs typeface="Arial" pitchFamily="34" charset="0"/>
              </a:rPr>
              <a:t>: memory, logic rails with synch interfaces</a:t>
            </a:r>
          </a:p>
        </p:txBody>
      </p:sp>
      <p:sp>
        <p:nvSpPr>
          <p:cNvPr id="5" name="TextBox 4"/>
          <p:cNvSpPr txBox="1"/>
          <p:nvPr/>
        </p:nvSpPr>
        <p:spPr>
          <a:xfrm>
            <a:off x="542497" y="1344259"/>
            <a:ext cx="448103" cy="7078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4000" dirty="0" smtClean="0">
                <a:solidFill>
                  <a:srgbClr val="C00000"/>
                </a:solidFill>
                <a:latin typeface="Arial" pitchFamily="34" charset="0"/>
                <a:cs typeface="Arial" pitchFamily="34" charset="0"/>
              </a:rPr>
              <a:t>×</a:t>
            </a:r>
            <a:endParaRPr lang="en-US" sz="4000" dirty="0">
              <a:solidFill>
                <a:srgbClr val="C00000"/>
              </a:solidFill>
              <a:latin typeface="Arial" pitchFamily="34" charset="0"/>
              <a:cs typeface="Arial" pitchFamily="34" charset="0"/>
            </a:endParaRPr>
          </a:p>
        </p:txBody>
      </p:sp>
      <p:sp>
        <p:nvSpPr>
          <p:cNvPr id="46" name="TextBox 45"/>
          <p:cNvSpPr txBox="1"/>
          <p:nvPr/>
        </p:nvSpPr>
        <p:spPr>
          <a:xfrm>
            <a:off x="542497" y="2523524"/>
            <a:ext cx="448103" cy="7078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4000" dirty="0" smtClean="0">
                <a:solidFill>
                  <a:srgbClr val="C00000"/>
                </a:solidFill>
                <a:latin typeface="Arial" pitchFamily="34" charset="0"/>
                <a:cs typeface="Arial" pitchFamily="34" charset="0"/>
              </a:rPr>
              <a:t>×</a:t>
            </a:r>
            <a:endParaRPr lang="en-US" sz="4000" dirty="0">
              <a:solidFill>
                <a:srgbClr val="C00000"/>
              </a:solidFill>
              <a:latin typeface="Arial" pitchFamily="34" charset="0"/>
              <a:cs typeface="Arial" pitchFamily="34" charset="0"/>
            </a:endParaRPr>
          </a:p>
        </p:txBody>
      </p:sp>
      <p:sp>
        <p:nvSpPr>
          <p:cNvPr id="48" name="TextBox 47"/>
          <p:cNvSpPr txBox="1"/>
          <p:nvPr/>
        </p:nvSpPr>
        <p:spPr>
          <a:xfrm>
            <a:off x="542497" y="4882054"/>
            <a:ext cx="448103" cy="7078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4000" dirty="0" smtClean="0">
                <a:solidFill>
                  <a:srgbClr val="C00000"/>
                </a:solidFill>
                <a:latin typeface="Arial" pitchFamily="34" charset="0"/>
                <a:cs typeface="Arial" pitchFamily="34" charset="0"/>
              </a:rPr>
              <a:t>×</a:t>
            </a:r>
            <a:endParaRPr lang="en-US" sz="4000" dirty="0">
              <a:solidFill>
                <a:srgbClr val="C00000"/>
              </a:solidFill>
              <a:latin typeface="Arial" pitchFamily="34" charset="0"/>
              <a:cs typeface="Arial" pitchFamily="34" charset="0"/>
            </a:endParaRPr>
          </a:p>
        </p:txBody>
      </p:sp>
      <p:sp>
        <p:nvSpPr>
          <p:cNvPr id="49" name="TextBox 48"/>
          <p:cNvSpPr txBox="1"/>
          <p:nvPr/>
        </p:nvSpPr>
        <p:spPr>
          <a:xfrm>
            <a:off x="542497" y="3702789"/>
            <a:ext cx="448103" cy="70788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ctr">
            <a:spAutoFit/>
          </a:bodyPr>
          <a:lstStyle/>
          <a:p>
            <a:pPr algn="ctr"/>
            <a:r>
              <a:rPr lang="en-US" sz="4000" dirty="0" smtClean="0">
                <a:solidFill>
                  <a:srgbClr val="C00000"/>
                </a:solidFill>
                <a:latin typeface="Arial" pitchFamily="34" charset="0"/>
                <a:cs typeface="Arial" pitchFamily="34" charset="0"/>
              </a:rPr>
              <a:t>×</a:t>
            </a:r>
            <a:endParaRPr lang="en-US" sz="4000" dirty="0">
              <a:solidFill>
                <a:srgbClr val="C00000"/>
              </a:solidFill>
              <a:latin typeface="Arial" pitchFamily="34" charset="0"/>
              <a:cs typeface="Arial" pitchFamily="34" charset="0"/>
            </a:endParaRPr>
          </a:p>
        </p:txBody>
      </p:sp>
      <p:grpSp>
        <p:nvGrpSpPr>
          <p:cNvPr id="13" name="Group 12"/>
          <p:cNvGrpSpPr/>
          <p:nvPr/>
        </p:nvGrpSpPr>
        <p:grpSpPr>
          <a:xfrm>
            <a:off x="5299350" y="838200"/>
            <a:ext cx="2854050" cy="1282158"/>
            <a:chOff x="5942599" y="824593"/>
            <a:chExt cx="3487935" cy="2064929"/>
          </a:xfrm>
        </p:grpSpPr>
        <p:cxnSp>
          <p:nvCxnSpPr>
            <p:cNvPr id="15" name="Straight Arrow Connector 14"/>
            <p:cNvCxnSpPr/>
            <p:nvPr/>
          </p:nvCxnSpPr>
          <p:spPr bwMode="auto">
            <a:xfrm flipV="1">
              <a:off x="5942599" y="954128"/>
              <a:ext cx="8810" cy="141415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960220" y="2368286"/>
              <a:ext cx="313647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7" name="Rounded Rectangle 16"/>
            <p:cNvSpPr/>
            <p:nvPr/>
          </p:nvSpPr>
          <p:spPr bwMode="auto">
            <a:xfrm>
              <a:off x="5970487" y="1981630"/>
              <a:ext cx="688086" cy="37879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NOM</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ounded Rectangle 17"/>
            <p:cNvSpPr/>
            <p:nvPr/>
          </p:nvSpPr>
          <p:spPr bwMode="auto">
            <a:xfrm>
              <a:off x="6673836" y="1295042"/>
              <a:ext cx="989182" cy="106061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Arial" pitchFamily="34" charset="0"/>
                  <a:cs typeface="Arial" pitchFamily="34" charset="0"/>
                </a:rPr>
                <a:t>Turbo</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ounded Rectangle 18"/>
            <p:cNvSpPr/>
            <p:nvPr/>
          </p:nvSpPr>
          <p:spPr bwMode="auto">
            <a:xfrm>
              <a:off x="7680335" y="1976867"/>
              <a:ext cx="625533" cy="378792"/>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Arial" pitchFamily="34" charset="0"/>
                  <a:cs typeface="Arial" pitchFamily="34" charset="0"/>
                </a:rPr>
                <a:t>NOM</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1" name="Flowchart: Connector 20"/>
            <p:cNvSpPr/>
            <p:nvPr/>
          </p:nvSpPr>
          <p:spPr bwMode="auto">
            <a:xfrm>
              <a:off x="8603319" y="1888483"/>
              <a:ext cx="35241" cy="113638"/>
            </a:xfrm>
            <a:prstGeom prst="flowChartConnector">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Flowchart: Connector 21"/>
            <p:cNvSpPr/>
            <p:nvPr/>
          </p:nvSpPr>
          <p:spPr bwMode="auto">
            <a:xfrm>
              <a:off x="8716600" y="1888483"/>
              <a:ext cx="35241" cy="113638"/>
            </a:xfrm>
            <a:prstGeom prst="flowChartConnector">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3" name="Flowchart: Connector 22"/>
            <p:cNvSpPr/>
            <p:nvPr/>
          </p:nvSpPr>
          <p:spPr bwMode="auto">
            <a:xfrm>
              <a:off x="8832388" y="1888483"/>
              <a:ext cx="35241" cy="113638"/>
            </a:xfrm>
            <a:prstGeom prst="flowChartConnector">
              <a:avLst/>
            </a:prstGeom>
            <a:solidFill>
              <a:schemeClr val="tx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Box 13"/>
            <p:cNvSpPr txBox="1"/>
            <p:nvPr/>
          </p:nvSpPr>
          <p:spPr>
            <a:xfrm>
              <a:off x="8373063" y="2393845"/>
              <a:ext cx="1057471" cy="495677"/>
            </a:xfrm>
            <a:prstGeom prst="rect">
              <a:avLst/>
            </a:prstGeom>
            <a:noFill/>
          </p:spPr>
          <p:txBody>
            <a:bodyPr wrap="square" rtlCol="0">
              <a:spAutoFit/>
            </a:bodyPr>
            <a:lstStyle>
              <a:defPPr>
                <a:defRPr lang="nl-NL"/>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latinLnBrk="0" hangingPunct="0"/>
              <a:r>
                <a:rPr lang="en-US" sz="1600" dirty="0" smtClean="0">
                  <a:latin typeface="Arial" pitchFamily="34" charset="0"/>
                  <a:cs typeface="Arial" pitchFamily="34" charset="0"/>
                </a:rPr>
                <a:t>lifetime</a:t>
              </a:r>
              <a:endParaRPr lang="en-US" sz="1600" dirty="0">
                <a:latin typeface="Arial" pitchFamily="34" charset="0"/>
                <a:cs typeface="Arial" pitchFamily="34" charset="0"/>
              </a:endParaRPr>
            </a:p>
          </p:txBody>
        </p:sp>
        <p:sp>
          <p:nvSpPr>
            <p:cNvPr id="25" name="TextBox 14"/>
            <p:cNvSpPr txBox="1"/>
            <p:nvPr/>
          </p:nvSpPr>
          <p:spPr>
            <a:xfrm>
              <a:off x="6018827" y="824593"/>
              <a:ext cx="614392" cy="495677"/>
            </a:xfrm>
            <a:prstGeom prst="rect">
              <a:avLst/>
            </a:prstGeom>
            <a:noFill/>
          </p:spPr>
          <p:txBody>
            <a:bodyPr wrap="square" rtlCol="0">
              <a:spAutoFit/>
            </a:bodyPr>
            <a:lstStyle>
              <a:defPPr>
                <a:defRPr lang="nl-NL"/>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a:lstStyle>
            <a:p>
              <a:pPr eaLnBrk="0" latinLnBrk="0" hangingPunct="0"/>
              <a:r>
                <a:rPr lang="en-US" sz="1600" dirty="0" smtClean="0">
                  <a:latin typeface="Arial" pitchFamily="34" charset="0"/>
                  <a:cs typeface="Arial" pitchFamily="34" charset="0"/>
                </a:rPr>
                <a:t>V</a:t>
              </a:r>
              <a:r>
                <a:rPr lang="en-US" sz="1600" baseline="-25000" dirty="0" smtClean="0">
                  <a:latin typeface="Arial" pitchFamily="34" charset="0"/>
                  <a:cs typeface="Arial" pitchFamily="34" charset="0"/>
                </a:rPr>
                <a:t>dd</a:t>
              </a:r>
              <a:endParaRPr lang="en-US" sz="1600" baseline="-25000" dirty="0">
                <a:latin typeface="Arial" pitchFamily="34" charset="0"/>
                <a:cs typeface="Arial" pitchFamily="34" charset="0"/>
              </a:endParaRPr>
            </a:p>
          </p:txBody>
        </p:sp>
      </p:grpSp>
      <p:grpSp>
        <p:nvGrpSpPr>
          <p:cNvPr id="79" name="Group 78"/>
          <p:cNvGrpSpPr/>
          <p:nvPr/>
        </p:nvGrpSpPr>
        <p:grpSpPr>
          <a:xfrm>
            <a:off x="4442802" y="3266399"/>
            <a:ext cx="2262798" cy="1419901"/>
            <a:chOff x="461182" y="1071775"/>
            <a:chExt cx="3923555" cy="2260582"/>
          </a:xfrm>
        </p:grpSpPr>
        <p:sp>
          <p:nvSpPr>
            <p:cNvPr id="80" name="Rectangle 79"/>
            <p:cNvSpPr/>
            <p:nvPr>
              <p:custDataLst>
                <p:tags r:id="rId2"/>
              </p:custDataLst>
            </p:nvPr>
          </p:nvSpPr>
          <p:spPr>
            <a:xfrm>
              <a:off x="461182" y="1771492"/>
              <a:ext cx="3923554" cy="57676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Rectangle 80"/>
            <p:cNvSpPr/>
            <p:nvPr>
              <p:custDataLst>
                <p:tags r:id="rId3"/>
              </p:custDataLst>
            </p:nvPr>
          </p:nvSpPr>
          <p:spPr>
            <a:xfrm>
              <a:off x="535950" y="1774037"/>
              <a:ext cx="763349" cy="577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Rectangle 81"/>
            <p:cNvSpPr/>
            <p:nvPr>
              <p:custDataLst>
                <p:tags r:id="rId4"/>
              </p:custDataLst>
            </p:nvPr>
          </p:nvSpPr>
          <p:spPr>
            <a:xfrm>
              <a:off x="2055221" y="1774037"/>
              <a:ext cx="763349" cy="577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Rectangle 82"/>
            <p:cNvSpPr/>
            <p:nvPr>
              <p:custDataLst>
                <p:tags r:id="rId5"/>
              </p:custDataLst>
            </p:nvPr>
          </p:nvSpPr>
          <p:spPr>
            <a:xfrm>
              <a:off x="3562692" y="1774037"/>
              <a:ext cx="763349" cy="577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Rectangle 83"/>
            <p:cNvSpPr/>
            <p:nvPr>
              <p:custDataLst>
                <p:tags r:id="rId6"/>
              </p:custDataLst>
            </p:nvPr>
          </p:nvSpPr>
          <p:spPr>
            <a:xfrm>
              <a:off x="461183" y="1496717"/>
              <a:ext cx="3923554" cy="277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Rectangle 84"/>
            <p:cNvSpPr/>
            <p:nvPr>
              <p:custDataLst>
                <p:tags r:id="rId7"/>
              </p:custDataLst>
            </p:nvPr>
          </p:nvSpPr>
          <p:spPr>
            <a:xfrm>
              <a:off x="461183" y="2348258"/>
              <a:ext cx="3923554" cy="2756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Rectangle 85"/>
            <p:cNvSpPr/>
            <p:nvPr>
              <p:custDataLst>
                <p:tags r:id="rId8"/>
              </p:custDataLst>
            </p:nvPr>
          </p:nvSpPr>
          <p:spPr>
            <a:xfrm>
              <a:off x="461182" y="1207766"/>
              <a:ext cx="3923554" cy="2889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Rectangle 86"/>
            <p:cNvSpPr/>
            <p:nvPr>
              <p:custDataLst>
                <p:tags r:id="rId9"/>
              </p:custDataLst>
            </p:nvPr>
          </p:nvSpPr>
          <p:spPr>
            <a:xfrm>
              <a:off x="461182" y="2623889"/>
              <a:ext cx="3923554" cy="3222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88" name="Straight Arrow Connector 87"/>
            <p:cNvCxnSpPr/>
            <p:nvPr>
              <p:custDataLst>
                <p:tags r:id="rId10"/>
              </p:custDataLst>
            </p:nvPr>
          </p:nvCxnSpPr>
          <p:spPr>
            <a:xfrm flipH="1">
              <a:off x="1299299" y="1978708"/>
              <a:ext cx="75592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custDataLst>
                <p:tags r:id="rId11"/>
              </p:custDataLst>
            </p:nvPr>
          </p:nvSpPr>
          <p:spPr>
            <a:xfrm>
              <a:off x="3694938" y="1875207"/>
              <a:ext cx="527499" cy="400911"/>
            </a:xfrm>
            <a:prstGeom prst="rect">
              <a:avLst/>
            </a:prstGeom>
            <a:noFill/>
          </p:spPr>
          <p:txBody>
            <a:bodyPr wrap="none" rtlCol="0">
              <a:spAutoFit/>
            </a:bodyPr>
            <a:lstStyle/>
            <a:p>
              <a:r>
                <a:rPr lang="en-US" sz="1200" dirty="0" smtClean="0"/>
                <a:t>M2</a:t>
              </a:r>
              <a:endParaRPr lang="en-US" sz="1200" dirty="0"/>
            </a:p>
          </p:txBody>
        </p:sp>
        <p:sp>
          <p:nvSpPr>
            <p:cNvPr id="90" name="TextBox 89"/>
            <p:cNvSpPr txBox="1"/>
            <p:nvPr>
              <p:custDataLst>
                <p:tags r:id="rId12"/>
              </p:custDataLst>
            </p:nvPr>
          </p:nvSpPr>
          <p:spPr>
            <a:xfrm>
              <a:off x="3686917" y="1167576"/>
              <a:ext cx="527499" cy="400911"/>
            </a:xfrm>
            <a:prstGeom prst="rect">
              <a:avLst/>
            </a:prstGeom>
            <a:noFill/>
          </p:spPr>
          <p:txBody>
            <a:bodyPr wrap="none" rtlCol="0">
              <a:spAutoFit/>
            </a:bodyPr>
            <a:lstStyle/>
            <a:p>
              <a:r>
                <a:rPr lang="en-US" sz="1200" dirty="0" smtClean="0"/>
                <a:t>M3</a:t>
              </a:r>
              <a:endParaRPr lang="en-US" sz="1200" dirty="0"/>
            </a:p>
          </p:txBody>
        </p:sp>
        <p:sp>
          <p:nvSpPr>
            <p:cNvPr id="91" name="TextBox 90"/>
            <p:cNvSpPr txBox="1"/>
            <p:nvPr>
              <p:custDataLst>
                <p:tags r:id="rId13"/>
              </p:custDataLst>
            </p:nvPr>
          </p:nvSpPr>
          <p:spPr>
            <a:xfrm>
              <a:off x="3694938" y="2623890"/>
              <a:ext cx="527499" cy="400911"/>
            </a:xfrm>
            <a:prstGeom prst="rect">
              <a:avLst/>
            </a:prstGeom>
            <a:noFill/>
          </p:spPr>
          <p:txBody>
            <a:bodyPr wrap="none" rtlCol="0">
              <a:spAutoFit/>
            </a:bodyPr>
            <a:lstStyle/>
            <a:p>
              <a:r>
                <a:rPr lang="en-US" sz="1200" dirty="0" smtClean="0"/>
                <a:t>M1</a:t>
              </a:r>
              <a:endParaRPr lang="en-US" sz="1200" dirty="0"/>
            </a:p>
          </p:txBody>
        </p:sp>
        <p:sp>
          <p:nvSpPr>
            <p:cNvPr id="92" name="TextBox 91"/>
            <p:cNvSpPr txBox="1"/>
            <p:nvPr>
              <p:custDataLst>
                <p:tags r:id="rId14"/>
              </p:custDataLst>
            </p:nvPr>
          </p:nvSpPr>
          <p:spPr>
            <a:xfrm>
              <a:off x="1557739" y="1978708"/>
              <a:ext cx="409657" cy="400911"/>
            </a:xfrm>
            <a:prstGeom prst="rect">
              <a:avLst/>
            </a:prstGeom>
            <a:noFill/>
          </p:spPr>
          <p:txBody>
            <a:bodyPr wrap="none" rtlCol="0">
              <a:spAutoFit/>
            </a:bodyPr>
            <a:lstStyle/>
            <a:p>
              <a:r>
                <a:rPr lang="en-US" sz="1200" dirty="0" smtClean="0"/>
                <a:t>S</a:t>
              </a:r>
              <a:r>
                <a:rPr lang="en-US" sz="1200" baseline="-25000" dirty="0" smtClean="0"/>
                <a:t>2</a:t>
              </a:r>
              <a:endParaRPr lang="en-US" sz="1200" baseline="-25000" dirty="0"/>
            </a:p>
          </p:txBody>
        </p:sp>
        <p:cxnSp>
          <p:nvCxnSpPr>
            <p:cNvPr id="93" name="Straight Arrow Connector 92"/>
            <p:cNvCxnSpPr/>
            <p:nvPr>
              <p:custDataLst>
                <p:tags r:id="rId15"/>
              </p:custDataLst>
            </p:nvPr>
          </p:nvCxnSpPr>
          <p:spPr>
            <a:xfrm flipH="1">
              <a:off x="2044999" y="1978708"/>
              <a:ext cx="75592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4" name="TextBox 93"/>
            <p:cNvSpPr txBox="1"/>
            <p:nvPr>
              <p:custDataLst>
                <p:tags r:id="rId16"/>
              </p:custDataLst>
            </p:nvPr>
          </p:nvSpPr>
          <p:spPr>
            <a:xfrm>
              <a:off x="2199612" y="1973966"/>
              <a:ext cx="497504" cy="400911"/>
            </a:xfrm>
            <a:prstGeom prst="rect">
              <a:avLst/>
            </a:prstGeom>
            <a:noFill/>
          </p:spPr>
          <p:txBody>
            <a:bodyPr wrap="none" rtlCol="0">
              <a:spAutoFit/>
            </a:bodyPr>
            <a:lstStyle/>
            <a:p>
              <a:r>
                <a:rPr lang="en-US" sz="1200" dirty="0" smtClean="0"/>
                <a:t>W</a:t>
              </a:r>
              <a:r>
                <a:rPr lang="en-US" sz="1200" baseline="-25000" dirty="0" smtClean="0"/>
                <a:t>2</a:t>
              </a:r>
              <a:endParaRPr lang="en-US" sz="1200" baseline="-25000" dirty="0"/>
            </a:p>
          </p:txBody>
        </p:sp>
        <p:cxnSp>
          <p:nvCxnSpPr>
            <p:cNvPr id="95" name="Straight Arrow Connector 94"/>
            <p:cNvCxnSpPr/>
            <p:nvPr>
              <p:custDataLst>
                <p:tags r:id="rId17"/>
              </p:custDataLst>
            </p:nvPr>
          </p:nvCxnSpPr>
          <p:spPr>
            <a:xfrm>
              <a:off x="1044990" y="1771492"/>
              <a:ext cx="0" cy="5804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custDataLst>
                <p:tags r:id="rId18"/>
              </p:custDataLst>
            </p:nvPr>
          </p:nvSpPr>
          <p:spPr>
            <a:xfrm>
              <a:off x="604989" y="1823176"/>
              <a:ext cx="416086" cy="400911"/>
            </a:xfrm>
            <a:prstGeom prst="rect">
              <a:avLst/>
            </a:prstGeom>
            <a:noFill/>
          </p:spPr>
          <p:txBody>
            <a:bodyPr wrap="none" rtlCol="0">
              <a:spAutoFit/>
            </a:bodyPr>
            <a:lstStyle/>
            <a:p>
              <a:r>
                <a:rPr lang="en-US" sz="1200" dirty="0" smtClean="0"/>
                <a:t>T</a:t>
              </a:r>
              <a:r>
                <a:rPr lang="en-US" sz="1200" baseline="-25000" dirty="0" smtClean="0"/>
                <a:t>2</a:t>
              </a:r>
              <a:endParaRPr lang="en-US" sz="1200" baseline="-25000" dirty="0"/>
            </a:p>
          </p:txBody>
        </p:sp>
        <p:cxnSp>
          <p:nvCxnSpPr>
            <p:cNvPr id="97" name="Straight Arrow Connector 96"/>
            <p:cNvCxnSpPr/>
            <p:nvPr>
              <p:custDataLst>
                <p:tags r:id="rId19"/>
              </p:custDataLst>
            </p:nvPr>
          </p:nvCxnSpPr>
          <p:spPr>
            <a:xfrm>
              <a:off x="1047315" y="1496716"/>
              <a:ext cx="0" cy="2914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custDataLst>
                <p:tags r:id="rId20"/>
              </p:custDataLst>
            </p:nvPr>
          </p:nvSpPr>
          <p:spPr>
            <a:xfrm>
              <a:off x="599412" y="1365732"/>
              <a:ext cx="443938" cy="400911"/>
            </a:xfrm>
            <a:prstGeom prst="rect">
              <a:avLst/>
            </a:prstGeom>
            <a:noFill/>
          </p:spPr>
          <p:txBody>
            <a:bodyPr wrap="none" rtlCol="0">
              <a:spAutoFit/>
            </a:bodyPr>
            <a:lstStyle/>
            <a:p>
              <a:r>
                <a:rPr lang="en-US" sz="1200" dirty="0" smtClean="0"/>
                <a:t>H</a:t>
              </a:r>
              <a:r>
                <a:rPr lang="en-US" sz="1200" baseline="-25000" dirty="0" smtClean="0"/>
                <a:t>2</a:t>
              </a:r>
              <a:endParaRPr lang="en-US" sz="1200" baseline="-25000" dirty="0"/>
            </a:p>
          </p:txBody>
        </p:sp>
        <p:sp>
          <p:nvSpPr>
            <p:cNvPr id="99" name="TextBox 98"/>
            <p:cNvSpPr txBox="1"/>
            <p:nvPr>
              <p:custDataLst>
                <p:tags r:id="rId21"/>
              </p:custDataLst>
            </p:nvPr>
          </p:nvSpPr>
          <p:spPr>
            <a:xfrm>
              <a:off x="1980633" y="1450711"/>
              <a:ext cx="1926848" cy="400911"/>
            </a:xfrm>
            <a:prstGeom prst="rect">
              <a:avLst/>
            </a:prstGeom>
            <a:noFill/>
          </p:spPr>
          <p:txBody>
            <a:bodyPr wrap="none" rtlCol="0">
              <a:spAutoFit/>
            </a:bodyPr>
            <a:lstStyle/>
            <a:p>
              <a:r>
                <a:rPr lang="en-US" sz="1200" dirty="0" smtClean="0"/>
                <a:t>Inter-layer dielectric</a:t>
              </a:r>
              <a:endParaRPr lang="en-US" sz="1200" dirty="0"/>
            </a:p>
          </p:txBody>
        </p:sp>
        <p:sp>
          <p:nvSpPr>
            <p:cNvPr id="100" name="TextBox 99"/>
            <p:cNvSpPr txBox="1"/>
            <p:nvPr>
              <p:custDataLst>
                <p:tags r:id="rId22"/>
              </p:custDataLst>
            </p:nvPr>
          </p:nvSpPr>
          <p:spPr>
            <a:xfrm>
              <a:off x="848866" y="2931446"/>
              <a:ext cx="2838051" cy="400911"/>
            </a:xfrm>
            <a:prstGeom prst="rect">
              <a:avLst/>
            </a:prstGeom>
            <a:noFill/>
          </p:spPr>
          <p:txBody>
            <a:bodyPr wrap="square" rtlCol="0">
              <a:spAutoFit/>
            </a:bodyPr>
            <a:lstStyle/>
            <a:p>
              <a:r>
                <a:rPr lang="en-US" sz="1200" dirty="0" smtClean="0"/>
                <a:t>Inter-metal dielectric</a:t>
              </a:r>
              <a:endParaRPr lang="en-US" sz="1200" dirty="0"/>
            </a:p>
          </p:txBody>
        </p:sp>
        <p:cxnSp>
          <p:nvCxnSpPr>
            <p:cNvPr id="101" name="Straight Arrow Connector 100"/>
            <p:cNvCxnSpPr/>
            <p:nvPr>
              <p:custDataLst>
                <p:tags r:id="rId23"/>
              </p:custDataLst>
            </p:nvPr>
          </p:nvCxnSpPr>
          <p:spPr>
            <a:xfrm flipV="1">
              <a:off x="2422960" y="2101629"/>
              <a:ext cx="713966" cy="90218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custDataLst>
                <p:tags r:id="rId24"/>
              </p:custDataLst>
            </p:nvPr>
          </p:nvCxnSpPr>
          <p:spPr>
            <a:xfrm>
              <a:off x="1049364" y="1207196"/>
              <a:ext cx="0" cy="2914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custDataLst>
                <p:tags r:id="rId25"/>
              </p:custDataLst>
            </p:nvPr>
          </p:nvSpPr>
          <p:spPr>
            <a:xfrm>
              <a:off x="599412" y="2237890"/>
              <a:ext cx="443938" cy="400911"/>
            </a:xfrm>
            <a:prstGeom prst="rect">
              <a:avLst/>
            </a:prstGeom>
            <a:noFill/>
          </p:spPr>
          <p:txBody>
            <a:bodyPr wrap="none" rtlCol="0">
              <a:spAutoFit/>
            </a:bodyPr>
            <a:lstStyle/>
            <a:p>
              <a:r>
                <a:rPr lang="en-US" sz="1200" dirty="0" smtClean="0"/>
                <a:t>H</a:t>
              </a:r>
              <a:r>
                <a:rPr lang="en-US" sz="1200" baseline="-25000" dirty="0" smtClean="0"/>
                <a:t>1</a:t>
              </a:r>
              <a:endParaRPr lang="en-US" sz="1200" baseline="-25000" dirty="0"/>
            </a:p>
          </p:txBody>
        </p:sp>
        <p:cxnSp>
          <p:nvCxnSpPr>
            <p:cNvPr id="104" name="Straight Arrow Connector 103"/>
            <p:cNvCxnSpPr/>
            <p:nvPr>
              <p:custDataLst>
                <p:tags r:id="rId26"/>
              </p:custDataLst>
            </p:nvPr>
          </p:nvCxnSpPr>
          <p:spPr>
            <a:xfrm>
              <a:off x="1049364" y="2343299"/>
              <a:ext cx="0" cy="29149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custDataLst>
                <p:tags r:id="rId27"/>
              </p:custDataLst>
            </p:nvPr>
          </p:nvSpPr>
          <p:spPr>
            <a:xfrm>
              <a:off x="633564" y="2517609"/>
              <a:ext cx="416086" cy="400911"/>
            </a:xfrm>
            <a:prstGeom prst="rect">
              <a:avLst/>
            </a:prstGeom>
            <a:noFill/>
          </p:spPr>
          <p:txBody>
            <a:bodyPr wrap="none" rtlCol="0">
              <a:spAutoFit/>
            </a:bodyPr>
            <a:lstStyle/>
            <a:p>
              <a:r>
                <a:rPr lang="en-US" sz="1200" dirty="0" smtClean="0"/>
                <a:t>T</a:t>
              </a:r>
              <a:r>
                <a:rPr lang="en-US" sz="1200" baseline="-25000" dirty="0"/>
                <a:t>1</a:t>
              </a:r>
            </a:p>
          </p:txBody>
        </p:sp>
        <p:cxnSp>
          <p:nvCxnSpPr>
            <p:cNvPr id="106" name="Straight Arrow Connector 105"/>
            <p:cNvCxnSpPr/>
            <p:nvPr>
              <p:custDataLst>
                <p:tags r:id="rId28"/>
              </p:custDataLst>
            </p:nvPr>
          </p:nvCxnSpPr>
          <p:spPr>
            <a:xfrm>
              <a:off x="1044990" y="2614935"/>
              <a:ext cx="0" cy="33115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TextBox 106"/>
            <p:cNvSpPr txBox="1"/>
            <p:nvPr>
              <p:custDataLst>
                <p:tags r:id="rId29"/>
              </p:custDataLst>
            </p:nvPr>
          </p:nvSpPr>
          <p:spPr>
            <a:xfrm>
              <a:off x="599412" y="1071775"/>
              <a:ext cx="416086" cy="400911"/>
            </a:xfrm>
            <a:prstGeom prst="rect">
              <a:avLst/>
            </a:prstGeom>
            <a:noFill/>
          </p:spPr>
          <p:txBody>
            <a:bodyPr wrap="none" rtlCol="0">
              <a:spAutoFit/>
            </a:bodyPr>
            <a:lstStyle/>
            <a:p>
              <a:r>
                <a:rPr lang="en-US" sz="1200" dirty="0" smtClean="0"/>
                <a:t>T</a:t>
              </a:r>
              <a:r>
                <a:rPr lang="en-US" sz="1200" baseline="-25000" dirty="0" smtClean="0"/>
                <a:t>3</a:t>
              </a:r>
              <a:endParaRPr lang="en-US" sz="1200" baseline="-25000" dirty="0"/>
            </a:p>
          </p:txBody>
        </p:sp>
      </p:grpSp>
      <p:graphicFrame>
        <p:nvGraphicFramePr>
          <p:cNvPr id="108" name="Table 107"/>
          <p:cNvGraphicFramePr>
            <a:graphicFrameLocks noGrp="1"/>
          </p:cNvGraphicFramePr>
          <p:nvPr>
            <p:custDataLst>
              <p:tags r:id="rId1"/>
            </p:custDataLst>
            <p:extLst>
              <p:ext uri="{D42A27DB-BD31-4B8C-83A1-F6EECF244321}">
                <p14:modId xmlns:p14="http://schemas.microsoft.com/office/powerpoint/2010/main" val="3390735898"/>
              </p:ext>
            </p:extLst>
          </p:nvPr>
        </p:nvGraphicFramePr>
        <p:xfrm>
          <a:off x="6756833" y="3340818"/>
          <a:ext cx="2350697" cy="1174032"/>
        </p:xfrm>
        <a:graphic>
          <a:graphicData uri="http://schemas.openxmlformats.org/drawingml/2006/table">
            <a:tbl>
              <a:tblPr firstRow="1" bandRow="1">
                <a:tableStyleId>{5C22544A-7EE6-4342-B048-85BDC9FD1C3A}</a:tableStyleId>
              </a:tblPr>
              <a:tblGrid>
                <a:gridCol w="697230"/>
                <a:gridCol w="546226"/>
                <a:gridCol w="546226"/>
                <a:gridCol w="561015"/>
              </a:tblGrid>
              <a:tr h="195672">
                <a:tc>
                  <a:txBody>
                    <a:bodyPr/>
                    <a:lstStyle/>
                    <a:p>
                      <a:pPr algn="ct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050" b="0" dirty="0" smtClean="0"/>
                        <a:t>Δ</a:t>
                      </a:r>
                      <a:r>
                        <a:rPr lang="en-US" sz="1050" b="0" dirty="0" smtClean="0"/>
                        <a:t>W</a:t>
                      </a:r>
                      <a:endParaRPr lang="en-US" sz="1050" b="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l-GR" sz="1050" b="0" dirty="0" smtClean="0"/>
                        <a:t>Δ</a:t>
                      </a:r>
                      <a:r>
                        <a:rPr lang="en-US" sz="1050" b="0" dirty="0" smtClean="0"/>
                        <a:t>T</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l-GR" sz="1050" b="0" dirty="0" smtClean="0"/>
                        <a:t>Δ</a:t>
                      </a:r>
                      <a:r>
                        <a:rPr lang="en-US" sz="1050" b="0" dirty="0" smtClean="0"/>
                        <a:t>H</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672">
                <a:tc>
                  <a:txBody>
                    <a:bodyPr/>
                    <a:lstStyle/>
                    <a:p>
                      <a:pPr algn="ctr"/>
                      <a:r>
                        <a:rPr lang="en-US" sz="1050" dirty="0" smtClean="0"/>
                        <a:t>Typical</a:t>
                      </a:r>
                      <a:endParaRPr lang="en-US" sz="1050" baseline="-2500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typical</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typical</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Typical</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6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050" baseline="0" dirty="0" smtClean="0"/>
                        <a:t>C-best</a:t>
                      </a:r>
                      <a:endParaRPr lang="en-US" sz="1050" baseline="-25000" dirty="0" smtClean="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min</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050" dirty="0" smtClean="0"/>
                        <a:t>min</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050" dirty="0" smtClean="0"/>
                        <a:t>max</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6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050" baseline="0" dirty="0" smtClean="0"/>
                        <a:t>C-worst</a:t>
                      </a:r>
                      <a:endParaRPr lang="en-US" sz="1050" baseline="-25000" dirty="0" smtClean="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max</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max</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min</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6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050" dirty="0" smtClean="0"/>
                        <a:t>RC-best</a:t>
                      </a:r>
                      <a:endParaRPr lang="en-US" sz="1050" baseline="-25000" dirty="0" smtClean="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max</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max</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max</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6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050" dirty="0" smtClean="0"/>
                        <a:t>RC-worst</a:t>
                      </a:r>
                      <a:endParaRPr lang="en-US" sz="1050" baseline="-25000" dirty="0" smtClean="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min</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min</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smtClean="0"/>
                        <a:t>min</a:t>
                      </a:r>
                      <a:endParaRPr lang="en-US" sz="1050" dirty="0"/>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7" name="Group 6"/>
          <p:cNvGrpSpPr/>
          <p:nvPr/>
        </p:nvGrpSpPr>
        <p:grpSpPr>
          <a:xfrm>
            <a:off x="4895850" y="2057400"/>
            <a:ext cx="4010025" cy="1238066"/>
            <a:chOff x="4895850" y="2057400"/>
            <a:chExt cx="4010025" cy="1238066"/>
          </a:xfrm>
        </p:grpSpPr>
        <p:grpSp>
          <p:nvGrpSpPr>
            <p:cNvPr id="109" name="Group 108"/>
            <p:cNvGrpSpPr/>
            <p:nvPr/>
          </p:nvGrpSpPr>
          <p:grpSpPr>
            <a:xfrm>
              <a:off x="4895850" y="2057400"/>
              <a:ext cx="2561054" cy="1238066"/>
              <a:chOff x="843429" y="4532312"/>
              <a:chExt cx="3081082" cy="1916113"/>
            </a:xfrm>
          </p:grpSpPr>
          <p:sp>
            <p:nvSpPr>
              <p:cNvPr id="110" name="Freeform 12"/>
              <p:cNvSpPr>
                <a:spLocks/>
              </p:cNvSpPr>
              <p:nvPr/>
            </p:nvSpPr>
            <p:spPr bwMode="auto">
              <a:xfrm>
                <a:off x="1198563" y="4532312"/>
                <a:ext cx="2360612" cy="1357313"/>
              </a:xfrm>
              <a:custGeom>
                <a:avLst/>
                <a:gdLst>
                  <a:gd name="T0" fmla="*/ 0 w 1320"/>
                  <a:gd name="T1" fmla="*/ 2147483647 h 774"/>
                  <a:gd name="T2" fmla="*/ 2147483647 w 1320"/>
                  <a:gd name="T3" fmla="*/ 2147483647 h 774"/>
                  <a:gd name="T4" fmla="*/ 2147483647 w 1320"/>
                  <a:gd name="T5" fmla="*/ 2147483647 h 774"/>
                  <a:gd name="T6" fmla="*/ 2147483647 w 1320"/>
                  <a:gd name="T7" fmla="*/ 2147483647 h 774"/>
                  <a:gd name="T8" fmla="*/ 2147483647 w 1320"/>
                  <a:gd name="T9" fmla="*/ 2147483647 h 774"/>
                  <a:gd name="T10" fmla="*/ 2147483647 w 1320"/>
                  <a:gd name="T11" fmla="*/ 2147483647 h 774"/>
                  <a:gd name="T12" fmla="*/ 2147483647 w 1320"/>
                  <a:gd name="T13" fmla="*/ 2147483647 h 774"/>
                  <a:gd name="T14" fmla="*/ 2147483647 w 1320"/>
                  <a:gd name="T15" fmla="*/ 2147483647 h 774"/>
                  <a:gd name="T16" fmla="*/ 0 60000 65536"/>
                  <a:gd name="T17" fmla="*/ 0 60000 65536"/>
                  <a:gd name="T18" fmla="*/ 0 60000 65536"/>
                  <a:gd name="T19" fmla="*/ 0 60000 65536"/>
                  <a:gd name="T20" fmla="*/ 0 60000 65536"/>
                  <a:gd name="T21" fmla="*/ 0 60000 65536"/>
                  <a:gd name="T22" fmla="*/ 0 60000 65536"/>
                  <a:gd name="T23" fmla="*/ 0 60000 65536"/>
                  <a:gd name="T24" fmla="*/ 0 w 1320"/>
                  <a:gd name="T25" fmla="*/ 0 h 774"/>
                  <a:gd name="T26" fmla="*/ 1320 w 1320"/>
                  <a:gd name="T27" fmla="*/ 774 h 7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0" h="774">
                    <a:moveTo>
                      <a:pt x="0" y="774"/>
                    </a:moveTo>
                    <a:cubicBezTo>
                      <a:pt x="116" y="702"/>
                      <a:pt x="236" y="617"/>
                      <a:pt x="312" y="542"/>
                    </a:cubicBezTo>
                    <a:cubicBezTo>
                      <a:pt x="388" y="467"/>
                      <a:pt x="411" y="409"/>
                      <a:pt x="456" y="326"/>
                    </a:cubicBezTo>
                    <a:cubicBezTo>
                      <a:pt x="501" y="243"/>
                      <a:pt x="534" y="92"/>
                      <a:pt x="584" y="46"/>
                    </a:cubicBezTo>
                    <a:cubicBezTo>
                      <a:pt x="634" y="0"/>
                      <a:pt x="709" y="3"/>
                      <a:pt x="760" y="46"/>
                    </a:cubicBezTo>
                    <a:cubicBezTo>
                      <a:pt x="811" y="89"/>
                      <a:pt x="843" y="218"/>
                      <a:pt x="888" y="302"/>
                    </a:cubicBezTo>
                    <a:cubicBezTo>
                      <a:pt x="933" y="386"/>
                      <a:pt x="960" y="473"/>
                      <a:pt x="1032" y="550"/>
                    </a:cubicBezTo>
                    <a:cubicBezTo>
                      <a:pt x="1104" y="627"/>
                      <a:pt x="1212" y="696"/>
                      <a:pt x="1320" y="766"/>
                    </a:cubicBezTo>
                  </a:path>
                </a:pathLst>
              </a:custGeom>
              <a:noFill/>
              <a:ln w="25400">
                <a:solidFill>
                  <a:srgbClr val="FF3300"/>
                </a:solidFill>
                <a:prstDash val="sysDot"/>
                <a:round/>
                <a:headEnd/>
                <a:tailEn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1" name="Line 37"/>
              <p:cNvSpPr>
                <a:spLocks noChangeShapeType="1"/>
              </p:cNvSpPr>
              <p:nvPr/>
            </p:nvSpPr>
            <p:spPr bwMode="auto">
              <a:xfrm>
                <a:off x="843429" y="6015037"/>
                <a:ext cx="3081082" cy="0"/>
              </a:xfrm>
              <a:prstGeom prst="line">
                <a:avLst/>
              </a:prstGeom>
              <a:noFill/>
              <a:ln w="25400">
                <a:solidFill>
                  <a:schemeClr val="tx1"/>
                </a:solidFill>
                <a:round/>
                <a:headEnd type="none" w="med" len="med"/>
                <a:tailEnd type="arrow" w="med" len="me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2" name="Line 97"/>
              <p:cNvSpPr>
                <a:spLocks noChangeShapeType="1"/>
              </p:cNvSpPr>
              <p:nvPr/>
            </p:nvSpPr>
            <p:spPr bwMode="auto">
              <a:xfrm>
                <a:off x="1751013" y="5937250"/>
                <a:ext cx="0" cy="188912"/>
              </a:xfrm>
              <a:prstGeom prst="line">
                <a:avLst/>
              </a:prstGeom>
              <a:noFill/>
              <a:ln w="57150">
                <a:solidFill>
                  <a:schemeClr val="hlink"/>
                </a:solidFill>
                <a:round/>
                <a:headEnd/>
                <a:tailEn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3" name="Line 101"/>
              <p:cNvSpPr>
                <a:spLocks noChangeShapeType="1"/>
              </p:cNvSpPr>
              <p:nvPr/>
            </p:nvSpPr>
            <p:spPr bwMode="auto">
              <a:xfrm>
                <a:off x="3000375" y="5937250"/>
                <a:ext cx="0" cy="188912"/>
              </a:xfrm>
              <a:prstGeom prst="line">
                <a:avLst/>
              </a:prstGeom>
              <a:noFill/>
              <a:ln w="57150">
                <a:solidFill>
                  <a:schemeClr val="hlink"/>
                </a:solidFill>
                <a:round/>
                <a:headEnd/>
                <a:tailEn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4" name="Line 101"/>
              <p:cNvSpPr>
                <a:spLocks noChangeShapeType="1"/>
              </p:cNvSpPr>
              <p:nvPr/>
            </p:nvSpPr>
            <p:spPr bwMode="auto">
              <a:xfrm>
                <a:off x="2419350" y="5937250"/>
                <a:ext cx="0" cy="188912"/>
              </a:xfrm>
              <a:prstGeom prst="line">
                <a:avLst/>
              </a:prstGeom>
              <a:noFill/>
              <a:ln w="57150">
                <a:solidFill>
                  <a:schemeClr val="hlink"/>
                </a:solidFill>
                <a:round/>
                <a:headEnd/>
                <a:tailEn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5" name="Line 101"/>
              <p:cNvSpPr>
                <a:spLocks noChangeShapeType="1"/>
              </p:cNvSpPr>
              <p:nvPr/>
            </p:nvSpPr>
            <p:spPr bwMode="auto">
              <a:xfrm>
                <a:off x="3566507" y="5937249"/>
                <a:ext cx="0" cy="188911"/>
              </a:xfrm>
              <a:prstGeom prst="line">
                <a:avLst/>
              </a:prstGeom>
              <a:noFill/>
              <a:ln w="57150">
                <a:solidFill>
                  <a:schemeClr val="hlink"/>
                </a:solidFill>
                <a:round/>
                <a:headEnd/>
                <a:tailEn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6" name="Line 101"/>
              <p:cNvSpPr>
                <a:spLocks noChangeShapeType="1"/>
              </p:cNvSpPr>
              <p:nvPr/>
            </p:nvSpPr>
            <p:spPr bwMode="auto">
              <a:xfrm>
                <a:off x="1199715" y="5937249"/>
                <a:ext cx="0" cy="188911"/>
              </a:xfrm>
              <a:prstGeom prst="line">
                <a:avLst/>
              </a:prstGeom>
              <a:noFill/>
              <a:ln w="57150">
                <a:solidFill>
                  <a:schemeClr val="hlink"/>
                </a:solidFill>
                <a:round/>
                <a:headEnd/>
                <a:tailEnd/>
              </a:ln>
            </p:spPr>
            <p:txBody>
              <a:bodyPr wrap="none" anchor="ctr"/>
              <a:lstStyle/>
              <a:p>
                <a:endParaRPr lang="ko-KR" altLang="en-US" sz="1400">
                  <a:latin typeface="Arial" panose="020B0604020202020204" pitchFamily="34" charset="0"/>
                  <a:cs typeface="Arial" panose="020B0604020202020204" pitchFamily="34" charset="0"/>
                </a:endParaRPr>
              </a:p>
            </p:txBody>
          </p:sp>
          <p:sp>
            <p:nvSpPr>
              <p:cNvPr id="117" name="TextBox 116"/>
              <p:cNvSpPr txBox="1"/>
              <p:nvPr/>
            </p:nvSpPr>
            <p:spPr>
              <a:xfrm>
                <a:off x="3323989" y="6067425"/>
                <a:ext cx="465988" cy="381000"/>
              </a:xfrm>
              <a:prstGeom prst="rect">
                <a:avLst/>
              </a:prstGeom>
              <a:noFill/>
            </p:spPr>
            <p:txBody>
              <a:bodyPr wrap="square" rtlCol="0">
                <a:noAutofit/>
              </a:bodyPr>
              <a:lstStyle/>
              <a:p>
                <a:r>
                  <a:rPr lang="en-US" sz="1200" dirty="0" smtClean="0">
                    <a:latin typeface="Arial" panose="020B0604020202020204" pitchFamily="34" charset="0"/>
                    <a:cs typeface="Arial" pitchFamily="34" charset="0"/>
                  </a:rPr>
                  <a:t>FF</a:t>
                </a:r>
              </a:p>
            </p:txBody>
          </p:sp>
          <p:sp>
            <p:nvSpPr>
              <p:cNvPr id="118" name="TextBox 117"/>
              <p:cNvSpPr txBox="1"/>
              <p:nvPr/>
            </p:nvSpPr>
            <p:spPr>
              <a:xfrm>
                <a:off x="962326" y="6067425"/>
                <a:ext cx="465988" cy="381000"/>
              </a:xfrm>
              <a:prstGeom prst="rect">
                <a:avLst/>
              </a:prstGeom>
              <a:noFill/>
            </p:spPr>
            <p:txBody>
              <a:bodyPr wrap="square" rtlCol="0">
                <a:noAutofit/>
              </a:bodyPr>
              <a:lstStyle/>
              <a:p>
                <a:r>
                  <a:rPr lang="en-US" sz="1200" dirty="0" smtClean="0">
                    <a:latin typeface="Arial" panose="020B0604020202020204" pitchFamily="34" charset="0"/>
                    <a:cs typeface="Arial" pitchFamily="34" charset="0"/>
                  </a:rPr>
                  <a:t>SS</a:t>
                </a:r>
              </a:p>
            </p:txBody>
          </p:sp>
          <p:sp>
            <p:nvSpPr>
              <p:cNvPr id="119" name="TextBox 118"/>
              <p:cNvSpPr txBox="1"/>
              <p:nvPr/>
            </p:nvSpPr>
            <p:spPr>
              <a:xfrm>
                <a:off x="1447800" y="6067425"/>
                <a:ext cx="620231" cy="381000"/>
              </a:xfrm>
              <a:prstGeom prst="rect">
                <a:avLst/>
              </a:prstGeom>
              <a:noFill/>
            </p:spPr>
            <p:txBody>
              <a:bodyPr wrap="square" rtlCol="0">
                <a:noAutofit/>
              </a:bodyPr>
              <a:lstStyle/>
              <a:p>
                <a:r>
                  <a:rPr lang="en-US" sz="1200" dirty="0" smtClean="0">
                    <a:latin typeface="Arial" panose="020B0604020202020204" pitchFamily="34" charset="0"/>
                    <a:cs typeface="Arial" pitchFamily="34" charset="0"/>
                  </a:rPr>
                  <a:t>SSG</a:t>
                </a:r>
              </a:p>
            </p:txBody>
          </p:sp>
          <p:sp>
            <p:nvSpPr>
              <p:cNvPr id="120" name="TextBox 119"/>
              <p:cNvSpPr txBox="1"/>
              <p:nvPr/>
            </p:nvSpPr>
            <p:spPr>
              <a:xfrm>
                <a:off x="2684944" y="6067425"/>
                <a:ext cx="620231" cy="381000"/>
              </a:xfrm>
              <a:prstGeom prst="rect">
                <a:avLst/>
              </a:prstGeom>
              <a:noFill/>
            </p:spPr>
            <p:txBody>
              <a:bodyPr wrap="square" rtlCol="0">
                <a:noAutofit/>
              </a:bodyPr>
              <a:lstStyle/>
              <a:p>
                <a:r>
                  <a:rPr lang="en-US" sz="1200" dirty="0" smtClean="0">
                    <a:latin typeface="Arial" panose="020B0604020202020204" pitchFamily="34" charset="0"/>
                    <a:cs typeface="Arial" pitchFamily="34" charset="0"/>
                  </a:rPr>
                  <a:t>FFG</a:t>
                </a:r>
              </a:p>
            </p:txBody>
          </p:sp>
          <p:sp>
            <p:nvSpPr>
              <p:cNvPr id="121" name="TextBox 120"/>
              <p:cNvSpPr txBox="1"/>
              <p:nvPr/>
            </p:nvSpPr>
            <p:spPr>
              <a:xfrm>
                <a:off x="2190565" y="6067425"/>
                <a:ext cx="465988" cy="381000"/>
              </a:xfrm>
              <a:prstGeom prst="rect">
                <a:avLst/>
              </a:prstGeom>
              <a:noFill/>
            </p:spPr>
            <p:txBody>
              <a:bodyPr wrap="square" rtlCol="0">
                <a:noAutofit/>
              </a:bodyPr>
              <a:lstStyle/>
              <a:p>
                <a:r>
                  <a:rPr lang="en-US" sz="1200" dirty="0" smtClean="0">
                    <a:latin typeface="Arial" panose="020B0604020202020204" pitchFamily="34" charset="0"/>
                    <a:cs typeface="Arial" pitchFamily="34" charset="0"/>
                  </a:rPr>
                  <a:t>TT</a:t>
                </a:r>
              </a:p>
            </p:txBody>
          </p:sp>
        </p:grpSp>
        <p:sp>
          <p:nvSpPr>
            <p:cNvPr id="122" name="TextBox 121"/>
            <p:cNvSpPr txBox="1"/>
            <p:nvPr/>
          </p:nvSpPr>
          <p:spPr>
            <a:xfrm>
              <a:off x="7387633" y="2893644"/>
              <a:ext cx="1518242" cy="246177"/>
            </a:xfrm>
            <a:prstGeom prst="rect">
              <a:avLst/>
            </a:prstGeom>
            <a:noFill/>
          </p:spPr>
          <p:txBody>
            <a:bodyPr wrap="square" rtlCol="0">
              <a:noAutofit/>
            </a:bodyPr>
            <a:lstStyle/>
            <a:p>
              <a:r>
                <a:rPr lang="en-US" sz="1200" dirty="0" smtClean="0">
                  <a:latin typeface="Arial" panose="020B0604020202020204" pitchFamily="34" charset="0"/>
                  <a:cs typeface="Arial" pitchFamily="34" charset="0"/>
                </a:rPr>
                <a:t>Transistor speed</a:t>
              </a:r>
            </a:p>
          </p:txBody>
        </p:sp>
      </p:grpSp>
      <p:pic>
        <p:nvPicPr>
          <p:cNvPr id="8" name="Picture 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506224" y="4688848"/>
            <a:ext cx="3092803" cy="1926038"/>
          </a:xfrm>
          <a:prstGeom prst="rect">
            <a:avLst/>
          </a:prstGeom>
        </p:spPr>
      </p:pic>
    </p:spTree>
    <p:extLst>
      <p:ext uri="{BB962C8B-B14F-4D97-AF65-F5344CB8AC3E}">
        <p14:creationId xmlns:p14="http://schemas.microsoft.com/office/powerpoint/2010/main" val="169051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Timing Closure and New Contexts</a:t>
            </a:r>
          </a:p>
          <a:p>
            <a:r>
              <a:rPr lang="en-US" dirty="0" smtClean="0"/>
              <a:t>Example Challenges</a:t>
            </a:r>
          </a:p>
          <a:p>
            <a:r>
              <a:rPr lang="en-US" b="1" dirty="0" smtClean="0">
                <a:solidFill>
                  <a:srgbClr val="C00000"/>
                </a:solidFill>
              </a:rPr>
              <a:t>Example Near-Term Mitigations</a:t>
            </a:r>
          </a:p>
          <a:p>
            <a:r>
              <a:rPr lang="en-US" dirty="0" smtClean="0"/>
              <a:t>Futures and Conclusions</a:t>
            </a:r>
          </a:p>
        </p:txBody>
      </p:sp>
    </p:spTree>
    <p:extLst>
      <p:ext uri="{BB962C8B-B14F-4D97-AF65-F5344CB8AC3E}">
        <p14:creationId xmlns:p14="http://schemas.microsoft.com/office/powerpoint/2010/main" val="954138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Improved Variation Modeling</a:t>
            </a:r>
            <a:endParaRPr lang="en-US" dirty="0"/>
          </a:p>
        </p:txBody>
      </p:sp>
      <p:sp>
        <p:nvSpPr>
          <p:cNvPr id="3" name="Content Placeholder 2"/>
          <p:cNvSpPr>
            <a:spLocks noGrp="1"/>
          </p:cNvSpPr>
          <p:nvPr>
            <p:ph idx="1"/>
          </p:nvPr>
        </p:nvSpPr>
        <p:spPr>
          <a:xfrm>
            <a:off x="152400" y="838200"/>
            <a:ext cx="9039519" cy="2209800"/>
          </a:xfrm>
        </p:spPr>
        <p:txBody>
          <a:bodyPr>
            <a:normAutofit/>
          </a:bodyPr>
          <a:lstStyle/>
          <a:p>
            <a:r>
              <a:rPr lang="en-US" dirty="0" smtClean="0"/>
              <a:t>Monte Carlo path delay simulation shows asymmetric path delay distribution under process variation</a:t>
            </a:r>
            <a:br>
              <a:rPr lang="en-US" dirty="0" smtClean="0"/>
            </a:br>
            <a:r>
              <a:rPr lang="en-US" dirty="0" smtClean="0">
                <a:sym typeface="Wingdings" panose="05000000000000000000" pitchFamily="2" charset="2"/>
              </a:rPr>
              <a:t> Need separate </a:t>
            </a:r>
            <a:r>
              <a:rPr lang="el-GR" dirty="0" smtClean="0">
                <a:sym typeface="Wingdings" panose="05000000000000000000" pitchFamily="2" charset="2"/>
              </a:rPr>
              <a:t>σ</a:t>
            </a:r>
            <a:r>
              <a:rPr lang="en-US" dirty="0" smtClean="0">
                <a:sym typeface="Wingdings" panose="05000000000000000000" pitchFamily="2" charset="2"/>
              </a:rPr>
              <a:t> values for setup and hold analysis</a:t>
            </a:r>
          </a:p>
          <a:p>
            <a:r>
              <a:rPr lang="en-US" dirty="0" smtClean="0">
                <a:sym typeface="Wingdings" panose="05000000000000000000" pitchFamily="2" charset="2"/>
              </a:rPr>
              <a:t>LVF can handle such non-Gaussian distribution</a:t>
            </a:r>
            <a:endParaRPr lang="en-US" dirty="0"/>
          </a:p>
        </p:txBody>
      </p:sp>
      <p:grpSp>
        <p:nvGrpSpPr>
          <p:cNvPr id="4" name="Group 3"/>
          <p:cNvGrpSpPr/>
          <p:nvPr/>
        </p:nvGrpSpPr>
        <p:grpSpPr>
          <a:xfrm>
            <a:off x="2140433" y="3200400"/>
            <a:ext cx="5677705" cy="2887785"/>
            <a:chOff x="50800" y="1828800"/>
            <a:chExt cx="9144000" cy="317656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828800"/>
              <a:ext cx="9144000" cy="3176562"/>
            </a:xfrm>
            <a:prstGeom prst="rect">
              <a:avLst/>
            </a:prstGeom>
          </p:spPr>
        </p:pic>
        <p:grpSp>
          <p:nvGrpSpPr>
            <p:cNvPr id="6" name="Group 5"/>
            <p:cNvGrpSpPr/>
            <p:nvPr/>
          </p:nvGrpSpPr>
          <p:grpSpPr>
            <a:xfrm>
              <a:off x="1397793" y="2362200"/>
              <a:ext cx="6645866" cy="2224810"/>
              <a:chOff x="1397793" y="2362200"/>
              <a:chExt cx="6645866" cy="2224810"/>
            </a:xfrm>
          </p:grpSpPr>
          <p:grpSp>
            <p:nvGrpSpPr>
              <p:cNvPr id="7" name="Group 6"/>
              <p:cNvGrpSpPr/>
              <p:nvPr/>
            </p:nvGrpSpPr>
            <p:grpSpPr>
              <a:xfrm>
                <a:off x="1397793" y="2712959"/>
                <a:ext cx="4367285" cy="1859041"/>
                <a:chOff x="1397793" y="2727476"/>
                <a:chExt cx="4367285" cy="1859041"/>
              </a:xfrm>
            </p:grpSpPr>
            <p:sp>
              <p:nvSpPr>
                <p:cNvPr id="35" name="Freeform 34"/>
                <p:cNvSpPr/>
                <p:nvPr/>
              </p:nvSpPr>
              <p:spPr>
                <a:xfrm>
                  <a:off x="1418400" y="2750336"/>
                  <a:ext cx="4303816" cy="1836181"/>
                </a:xfrm>
                <a:custGeom>
                  <a:avLst/>
                  <a:gdLst>
                    <a:gd name="connsiteX0" fmla="*/ 0 w 4303816"/>
                    <a:gd name="connsiteY0" fmla="*/ 1807264 h 1836181"/>
                    <a:gd name="connsiteX1" fmla="*/ 187200 w 4303816"/>
                    <a:gd name="connsiteY1" fmla="*/ 1800064 h 1836181"/>
                    <a:gd name="connsiteX2" fmla="*/ 374400 w 4303816"/>
                    <a:gd name="connsiteY2" fmla="*/ 1749664 h 1836181"/>
                    <a:gd name="connsiteX3" fmla="*/ 561600 w 4303816"/>
                    <a:gd name="connsiteY3" fmla="*/ 1699264 h 1836181"/>
                    <a:gd name="connsiteX4" fmla="*/ 727200 w 4303816"/>
                    <a:gd name="connsiteY4" fmla="*/ 1584064 h 1836181"/>
                    <a:gd name="connsiteX5" fmla="*/ 914400 w 4303816"/>
                    <a:gd name="connsiteY5" fmla="*/ 1432864 h 1836181"/>
                    <a:gd name="connsiteX6" fmla="*/ 1094400 w 4303816"/>
                    <a:gd name="connsiteY6" fmla="*/ 1238464 h 1836181"/>
                    <a:gd name="connsiteX7" fmla="*/ 1260000 w 4303816"/>
                    <a:gd name="connsiteY7" fmla="*/ 1000864 h 1836181"/>
                    <a:gd name="connsiteX8" fmla="*/ 1382400 w 4303816"/>
                    <a:gd name="connsiteY8" fmla="*/ 813664 h 1836181"/>
                    <a:gd name="connsiteX9" fmla="*/ 1432800 w 4303816"/>
                    <a:gd name="connsiteY9" fmla="*/ 698464 h 1836181"/>
                    <a:gd name="connsiteX10" fmla="*/ 1504800 w 4303816"/>
                    <a:gd name="connsiteY10" fmla="*/ 583264 h 1836181"/>
                    <a:gd name="connsiteX11" fmla="*/ 1612800 w 4303816"/>
                    <a:gd name="connsiteY11" fmla="*/ 446464 h 1836181"/>
                    <a:gd name="connsiteX12" fmla="*/ 1792800 w 4303816"/>
                    <a:gd name="connsiteY12" fmla="*/ 216064 h 1836181"/>
                    <a:gd name="connsiteX13" fmla="*/ 1980000 w 4303816"/>
                    <a:gd name="connsiteY13" fmla="*/ 50464 h 1836181"/>
                    <a:gd name="connsiteX14" fmla="*/ 2160000 w 4303816"/>
                    <a:gd name="connsiteY14" fmla="*/ 64 h 1836181"/>
                    <a:gd name="connsiteX15" fmla="*/ 2325600 w 4303816"/>
                    <a:gd name="connsiteY15" fmla="*/ 57664 h 1836181"/>
                    <a:gd name="connsiteX16" fmla="*/ 2498400 w 4303816"/>
                    <a:gd name="connsiteY16" fmla="*/ 223264 h 1836181"/>
                    <a:gd name="connsiteX17" fmla="*/ 2678400 w 4303816"/>
                    <a:gd name="connsiteY17" fmla="*/ 453664 h 1836181"/>
                    <a:gd name="connsiteX18" fmla="*/ 2865600 w 4303816"/>
                    <a:gd name="connsiteY18" fmla="*/ 748864 h 1836181"/>
                    <a:gd name="connsiteX19" fmla="*/ 3045600 w 4303816"/>
                    <a:gd name="connsiteY19" fmla="*/ 1022464 h 1836181"/>
                    <a:gd name="connsiteX20" fmla="*/ 3225600 w 4303816"/>
                    <a:gd name="connsiteY20" fmla="*/ 1245664 h 1836181"/>
                    <a:gd name="connsiteX21" fmla="*/ 3398400 w 4303816"/>
                    <a:gd name="connsiteY21" fmla="*/ 1461664 h 1836181"/>
                    <a:gd name="connsiteX22" fmla="*/ 3564000 w 4303816"/>
                    <a:gd name="connsiteY22" fmla="*/ 1591264 h 1836181"/>
                    <a:gd name="connsiteX23" fmla="*/ 3758400 w 4303816"/>
                    <a:gd name="connsiteY23" fmla="*/ 1692064 h 1836181"/>
                    <a:gd name="connsiteX24" fmla="*/ 3924000 w 4303816"/>
                    <a:gd name="connsiteY24" fmla="*/ 1764064 h 1836181"/>
                    <a:gd name="connsiteX25" fmla="*/ 4118400 w 4303816"/>
                    <a:gd name="connsiteY25" fmla="*/ 1807264 h 1836181"/>
                    <a:gd name="connsiteX26" fmla="*/ 4284000 w 4303816"/>
                    <a:gd name="connsiteY26" fmla="*/ 1828864 h 1836181"/>
                    <a:gd name="connsiteX27" fmla="*/ 4298400 w 4303816"/>
                    <a:gd name="connsiteY27" fmla="*/ 1836064 h 1836181"/>
                    <a:gd name="connsiteX28" fmla="*/ 4262400 w 4303816"/>
                    <a:gd name="connsiteY28" fmla="*/ 1828864 h 1836181"/>
                    <a:gd name="connsiteX29" fmla="*/ 4298400 w 4303816"/>
                    <a:gd name="connsiteY29" fmla="*/ 1836064 h 183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03816" h="1836181">
                      <a:moveTo>
                        <a:pt x="0" y="1807264"/>
                      </a:moveTo>
                      <a:cubicBezTo>
                        <a:pt x="62400" y="1808464"/>
                        <a:pt x="124800" y="1809664"/>
                        <a:pt x="187200" y="1800064"/>
                      </a:cubicBezTo>
                      <a:cubicBezTo>
                        <a:pt x="249600" y="1790464"/>
                        <a:pt x="374400" y="1749664"/>
                        <a:pt x="374400" y="1749664"/>
                      </a:cubicBezTo>
                      <a:cubicBezTo>
                        <a:pt x="436800" y="1732864"/>
                        <a:pt x="502800" y="1726864"/>
                        <a:pt x="561600" y="1699264"/>
                      </a:cubicBezTo>
                      <a:cubicBezTo>
                        <a:pt x="620400" y="1671664"/>
                        <a:pt x="668400" y="1628464"/>
                        <a:pt x="727200" y="1584064"/>
                      </a:cubicBezTo>
                      <a:cubicBezTo>
                        <a:pt x="786000" y="1539664"/>
                        <a:pt x="853200" y="1490464"/>
                        <a:pt x="914400" y="1432864"/>
                      </a:cubicBezTo>
                      <a:cubicBezTo>
                        <a:pt x="975600" y="1375264"/>
                        <a:pt x="1036800" y="1310464"/>
                        <a:pt x="1094400" y="1238464"/>
                      </a:cubicBezTo>
                      <a:cubicBezTo>
                        <a:pt x="1152000" y="1166464"/>
                        <a:pt x="1212000" y="1071664"/>
                        <a:pt x="1260000" y="1000864"/>
                      </a:cubicBezTo>
                      <a:cubicBezTo>
                        <a:pt x="1308000" y="930064"/>
                        <a:pt x="1353600" y="864064"/>
                        <a:pt x="1382400" y="813664"/>
                      </a:cubicBezTo>
                      <a:cubicBezTo>
                        <a:pt x="1411200" y="763264"/>
                        <a:pt x="1412400" y="736864"/>
                        <a:pt x="1432800" y="698464"/>
                      </a:cubicBezTo>
                      <a:cubicBezTo>
                        <a:pt x="1453200" y="660064"/>
                        <a:pt x="1474800" y="625264"/>
                        <a:pt x="1504800" y="583264"/>
                      </a:cubicBezTo>
                      <a:cubicBezTo>
                        <a:pt x="1534800" y="541264"/>
                        <a:pt x="1612800" y="446464"/>
                        <a:pt x="1612800" y="446464"/>
                      </a:cubicBezTo>
                      <a:cubicBezTo>
                        <a:pt x="1660800" y="385264"/>
                        <a:pt x="1731600" y="282064"/>
                        <a:pt x="1792800" y="216064"/>
                      </a:cubicBezTo>
                      <a:cubicBezTo>
                        <a:pt x="1854000" y="150064"/>
                        <a:pt x="1918800" y="86464"/>
                        <a:pt x="1980000" y="50464"/>
                      </a:cubicBezTo>
                      <a:cubicBezTo>
                        <a:pt x="2041200" y="14464"/>
                        <a:pt x="2102400" y="-1136"/>
                        <a:pt x="2160000" y="64"/>
                      </a:cubicBezTo>
                      <a:cubicBezTo>
                        <a:pt x="2217600" y="1264"/>
                        <a:pt x="2269200" y="20464"/>
                        <a:pt x="2325600" y="57664"/>
                      </a:cubicBezTo>
                      <a:cubicBezTo>
                        <a:pt x="2382000" y="94864"/>
                        <a:pt x="2439600" y="157264"/>
                        <a:pt x="2498400" y="223264"/>
                      </a:cubicBezTo>
                      <a:cubicBezTo>
                        <a:pt x="2557200" y="289264"/>
                        <a:pt x="2617200" y="366064"/>
                        <a:pt x="2678400" y="453664"/>
                      </a:cubicBezTo>
                      <a:cubicBezTo>
                        <a:pt x="2739600" y="541264"/>
                        <a:pt x="2804400" y="654064"/>
                        <a:pt x="2865600" y="748864"/>
                      </a:cubicBezTo>
                      <a:cubicBezTo>
                        <a:pt x="2926800" y="843664"/>
                        <a:pt x="2985600" y="939664"/>
                        <a:pt x="3045600" y="1022464"/>
                      </a:cubicBezTo>
                      <a:cubicBezTo>
                        <a:pt x="3105600" y="1105264"/>
                        <a:pt x="3225600" y="1245664"/>
                        <a:pt x="3225600" y="1245664"/>
                      </a:cubicBezTo>
                      <a:cubicBezTo>
                        <a:pt x="3284400" y="1318864"/>
                        <a:pt x="3342000" y="1404064"/>
                        <a:pt x="3398400" y="1461664"/>
                      </a:cubicBezTo>
                      <a:cubicBezTo>
                        <a:pt x="3454800" y="1519264"/>
                        <a:pt x="3504000" y="1552864"/>
                        <a:pt x="3564000" y="1591264"/>
                      </a:cubicBezTo>
                      <a:cubicBezTo>
                        <a:pt x="3624000" y="1629664"/>
                        <a:pt x="3698400" y="1663264"/>
                        <a:pt x="3758400" y="1692064"/>
                      </a:cubicBezTo>
                      <a:cubicBezTo>
                        <a:pt x="3818400" y="1720864"/>
                        <a:pt x="3864000" y="1744864"/>
                        <a:pt x="3924000" y="1764064"/>
                      </a:cubicBezTo>
                      <a:cubicBezTo>
                        <a:pt x="3984000" y="1783264"/>
                        <a:pt x="4058400" y="1796464"/>
                        <a:pt x="4118400" y="1807264"/>
                      </a:cubicBezTo>
                      <a:cubicBezTo>
                        <a:pt x="4178400" y="1818064"/>
                        <a:pt x="4254000" y="1824064"/>
                        <a:pt x="4284000" y="1828864"/>
                      </a:cubicBezTo>
                      <a:cubicBezTo>
                        <a:pt x="4314000" y="1833664"/>
                        <a:pt x="4302000" y="1836064"/>
                        <a:pt x="4298400" y="1836064"/>
                      </a:cubicBezTo>
                      <a:cubicBezTo>
                        <a:pt x="4294800" y="1836064"/>
                        <a:pt x="4262400" y="1828864"/>
                        <a:pt x="4262400" y="1828864"/>
                      </a:cubicBezTo>
                      <a:cubicBezTo>
                        <a:pt x="4262400" y="1828864"/>
                        <a:pt x="4293600" y="1837264"/>
                        <a:pt x="4298400" y="1836064"/>
                      </a:cubicBezTo>
                    </a:path>
                  </a:pathLst>
                </a:custGeom>
                <a:no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erge 35"/>
                <p:cNvSpPr/>
                <p:nvPr/>
              </p:nvSpPr>
              <p:spPr>
                <a:xfrm>
                  <a:off x="1397793" y="4540798"/>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erge 36"/>
                <p:cNvSpPr/>
                <p:nvPr/>
              </p:nvSpPr>
              <p:spPr>
                <a:xfrm>
                  <a:off x="1581147" y="4517938"/>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erge 37"/>
                <p:cNvSpPr/>
                <p:nvPr/>
              </p:nvSpPr>
              <p:spPr>
                <a:xfrm>
                  <a:off x="1752600" y="4471020"/>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p:cNvSpPr/>
                <p:nvPr/>
              </p:nvSpPr>
              <p:spPr>
                <a:xfrm>
                  <a:off x="1905000" y="4425301"/>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erge 39"/>
                <p:cNvSpPr/>
                <p:nvPr/>
              </p:nvSpPr>
              <p:spPr>
                <a:xfrm>
                  <a:off x="2100262" y="4320540"/>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erge 40"/>
                <p:cNvSpPr/>
                <p:nvPr/>
              </p:nvSpPr>
              <p:spPr>
                <a:xfrm>
                  <a:off x="2286000" y="4145281"/>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erge 41"/>
                <p:cNvSpPr/>
                <p:nvPr/>
              </p:nvSpPr>
              <p:spPr>
                <a:xfrm>
                  <a:off x="2476499" y="3970971"/>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erge 42"/>
                <p:cNvSpPr/>
                <p:nvPr/>
              </p:nvSpPr>
              <p:spPr>
                <a:xfrm>
                  <a:off x="2647949" y="3711892"/>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erge 43"/>
                <p:cNvSpPr/>
                <p:nvPr/>
              </p:nvSpPr>
              <p:spPr>
                <a:xfrm>
                  <a:off x="2809875" y="3427449"/>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erge 44"/>
                <p:cNvSpPr/>
                <p:nvPr/>
              </p:nvSpPr>
              <p:spPr>
                <a:xfrm>
                  <a:off x="3007517" y="3171826"/>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erge 45"/>
                <p:cNvSpPr/>
                <p:nvPr/>
              </p:nvSpPr>
              <p:spPr>
                <a:xfrm>
                  <a:off x="3171822" y="2945127"/>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erge 46"/>
                <p:cNvSpPr/>
                <p:nvPr/>
              </p:nvSpPr>
              <p:spPr>
                <a:xfrm>
                  <a:off x="3352800" y="2773681"/>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erge 47"/>
                <p:cNvSpPr/>
                <p:nvPr/>
              </p:nvSpPr>
              <p:spPr>
                <a:xfrm>
                  <a:off x="3527445" y="2727476"/>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erge 48"/>
                <p:cNvSpPr/>
                <p:nvPr/>
              </p:nvSpPr>
              <p:spPr>
                <a:xfrm>
                  <a:off x="3686174" y="2785586"/>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erge 49"/>
                <p:cNvSpPr/>
                <p:nvPr/>
              </p:nvSpPr>
              <p:spPr>
                <a:xfrm>
                  <a:off x="3886200" y="2945126"/>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erge 50"/>
                <p:cNvSpPr/>
                <p:nvPr/>
              </p:nvSpPr>
              <p:spPr>
                <a:xfrm>
                  <a:off x="4038600" y="3171825"/>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erge 51"/>
                <p:cNvSpPr/>
                <p:nvPr/>
              </p:nvSpPr>
              <p:spPr>
                <a:xfrm>
                  <a:off x="4233862" y="3448880"/>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erge 52"/>
                <p:cNvSpPr/>
                <p:nvPr/>
              </p:nvSpPr>
              <p:spPr>
                <a:xfrm>
                  <a:off x="4419600" y="3713793"/>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erge 53"/>
                <p:cNvSpPr/>
                <p:nvPr/>
              </p:nvSpPr>
              <p:spPr>
                <a:xfrm>
                  <a:off x="4581524" y="3970970"/>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erge 54"/>
                <p:cNvSpPr/>
                <p:nvPr/>
              </p:nvSpPr>
              <p:spPr>
                <a:xfrm>
                  <a:off x="4791075" y="4168140"/>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erge 55"/>
                <p:cNvSpPr/>
                <p:nvPr/>
              </p:nvSpPr>
              <p:spPr>
                <a:xfrm>
                  <a:off x="4953000" y="4320539"/>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erge 56"/>
                <p:cNvSpPr/>
                <p:nvPr/>
              </p:nvSpPr>
              <p:spPr>
                <a:xfrm>
                  <a:off x="5133600" y="4412437"/>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erge 57"/>
                <p:cNvSpPr/>
                <p:nvPr/>
              </p:nvSpPr>
              <p:spPr>
                <a:xfrm>
                  <a:off x="5300662" y="4485285"/>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erge 58"/>
                <p:cNvSpPr/>
                <p:nvPr/>
              </p:nvSpPr>
              <p:spPr>
                <a:xfrm>
                  <a:off x="5486400" y="4526281"/>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erge 59"/>
                <p:cNvSpPr/>
                <p:nvPr/>
              </p:nvSpPr>
              <p:spPr>
                <a:xfrm>
                  <a:off x="5679353" y="4540797"/>
                  <a:ext cx="85725" cy="45719"/>
                </a:xfrm>
                <a:prstGeom prst="flowChartMerge">
                  <a:avLst/>
                </a:prstGeom>
                <a:solidFill>
                  <a:srgbClr val="00B050"/>
                </a:solidFill>
                <a:ln>
                  <a:solidFill>
                    <a:srgbClr val="149C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240281" y="2362200"/>
                <a:ext cx="5803378" cy="2224810"/>
                <a:chOff x="2240281" y="2371480"/>
                <a:chExt cx="5803378" cy="2224810"/>
              </a:xfrm>
            </p:grpSpPr>
            <p:sp>
              <p:nvSpPr>
                <p:cNvPr id="9" name="Freeform 8"/>
                <p:cNvSpPr/>
                <p:nvPr/>
              </p:nvSpPr>
              <p:spPr>
                <a:xfrm>
                  <a:off x="2246400" y="2371480"/>
                  <a:ext cx="5774400" cy="2200520"/>
                </a:xfrm>
                <a:custGeom>
                  <a:avLst/>
                  <a:gdLst>
                    <a:gd name="connsiteX0" fmla="*/ 0 w 5774400"/>
                    <a:gd name="connsiteY0" fmla="*/ 2178920 h 2200520"/>
                    <a:gd name="connsiteX1" fmla="*/ 129600 w 5774400"/>
                    <a:gd name="connsiteY1" fmla="*/ 2135720 h 2200520"/>
                    <a:gd name="connsiteX2" fmla="*/ 201600 w 5774400"/>
                    <a:gd name="connsiteY2" fmla="*/ 2006120 h 2200520"/>
                    <a:gd name="connsiteX3" fmla="*/ 295200 w 5774400"/>
                    <a:gd name="connsiteY3" fmla="*/ 1876520 h 2200520"/>
                    <a:gd name="connsiteX4" fmla="*/ 381600 w 5774400"/>
                    <a:gd name="connsiteY4" fmla="*/ 1689320 h 2200520"/>
                    <a:gd name="connsiteX5" fmla="*/ 453600 w 5774400"/>
                    <a:gd name="connsiteY5" fmla="*/ 1473320 h 2200520"/>
                    <a:gd name="connsiteX6" fmla="*/ 568800 w 5774400"/>
                    <a:gd name="connsiteY6" fmla="*/ 1264520 h 2200520"/>
                    <a:gd name="connsiteX7" fmla="*/ 669600 w 5774400"/>
                    <a:gd name="connsiteY7" fmla="*/ 976520 h 2200520"/>
                    <a:gd name="connsiteX8" fmla="*/ 799200 w 5774400"/>
                    <a:gd name="connsiteY8" fmla="*/ 566120 h 2200520"/>
                    <a:gd name="connsiteX9" fmla="*/ 936000 w 5774400"/>
                    <a:gd name="connsiteY9" fmla="*/ 249320 h 2200520"/>
                    <a:gd name="connsiteX10" fmla="*/ 1065600 w 5774400"/>
                    <a:gd name="connsiteY10" fmla="*/ 11720 h 2200520"/>
                    <a:gd name="connsiteX11" fmla="*/ 1209600 w 5774400"/>
                    <a:gd name="connsiteY11" fmla="*/ 62120 h 2200520"/>
                    <a:gd name="connsiteX12" fmla="*/ 1353600 w 5774400"/>
                    <a:gd name="connsiteY12" fmla="*/ 285320 h 2200520"/>
                    <a:gd name="connsiteX13" fmla="*/ 1576800 w 5774400"/>
                    <a:gd name="connsiteY13" fmla="*/ 710120 h 2200520"/>
                    <a:gd name="connsiteX14" fmla="*/ 1764000 w 5774400"/>
                    <a:gd name="connsiteY14" fmla="*/ 990920 h 2200520"/>
                    <a:gd name="connsiteX15" fmla="*/ 1900800 w 5774400"/>
                    <a:gd name="connsiteY15" fmla="*/ 1170920 h 2200520"/>
                    <a:gd name="connsiteX16" fmla="*/ 2116800 w 5774400"/>
                    <a:gd name="connsiteY16" fmla="*/ 1386920 h 2200520"/>
                    <a:gd name="connsiteX17" fmla="*/ 2390400 w 5774400"/>
                    <a:gd name="connsiteY17" fmla="*/ 1710920 h 2200520"/>
                    <a:gd name="connsiteX18" fmla="*/ 2692800 w 5774400"/>
                    <a:gd name="connsiteY18" fmla="*/ 1883720 h 2200520"/>
                    <a:gd name="connsiteX19" fmla="*/ 3038400 w 5774400"/>
                    <a:gd name="connsiteY19" fmla="*/ 1998920 h 2200520"/>
                    <a:gd name="connsiteX20" fmla="*/ 3441600 w 5774400"/>
                    <a:gd name="connsiteY20" fmla="*/ 2099720 h 2200520"/>
                    <a:gd name="connsiteX21" fmla="*/ 3888000 w 5774400"/>
                    <a:gd name="connsiteY21" fmla="*/ 2142920 h 2200520"/>
                    <a:gd name="connsiteX22" fmla="*/ 4370400 w 5774400"/>
                    <a:gd name="connsiteY22" fmla="*/ 2178920 h 2200520"/>
                    <a:gd name="connsiteX23" fmla="*/ 4867200 w 5774400"/>
                    <a:gd name="connsiteY23" fmla="*/ 2186120 h 2200520"/>
                    <a:gd name="connsiteX24" fmla="*/ 5774400 w 5774400"/>
                    <a:gd name="connsiteY24" fmla="*/ 2200520 h 22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4400" h="2200520">
                      <a:moveTo>
                        <a:pt x="0" y="2178920"/>
                      </a:moveTo>
                      <a:cubicBezTo>
                        <a:pt x="48000" y="2171720"/>
                        <a:pt x="96000" y="2164520"/>
                        <a:pt x="129600" y="2135720"/>
                      </a:cubicBezTo>
                      <a:cubicBezTo>
                        <a:pt x="163200" y="2106920"/>
                        <a:pt x="174000" y="2049320"/>
                        <a:pt x="201600" y="2006120"/>
                      </a:cubicBezTo>
                      <a:cubicBezTo>
                        <a:pt x="229200" y="1962920"/>
                        <a:pt x="265200" y="1929320"/>
                        <a:pt x="295200" y="1876520"/>
                      </a:cubicBezTo>
                      <a:cubicBezTo>
                        <a:pt x="325200" y="1823720"/>
                        <a:pt x="355200" y="1756520"/>
                        <a:pt x="381600" y="1689320"/>
                      </a:cubicBezTo>
                      <a:cubicBezTo>
                        <a:pt x="408000" y="1622120"/>
                        <a:pt x="422400" y="1544120"/>
                        <a:pt x="453600" y="1473320"/>
                      </a:cubicBezTo>
                      <a:cubicBezTo>
                        <a:pt x="484800" y="1402520"/>
                        <a:pt x="532800" y="1347320"/>
                        <a:pt x="568800" y="1264520"/>
                      </a:cubicBezTo>
                      <a:cubicBezTo>
                        <a:pt x="604800" y="1181720"/>
                        <a:pt x="631200" y="1092920"/>
                        <a:pt x="669600" y="976520"/>
                      </a:cubicBezTo>
                      <a:cubicBezTo>
                        <a:pt x="708000" y="860120"/>
                        <a:pt x="754800" y="687320"/>
                        <a:pt x="799200" y="566120"/>
                      </a:cubicBezTo>
                      <a:cubicBezTo>
                        <a:pt x="843600" y="444920"/>
                        <a:pt x="891600" y="341720"/>
                        <a:pt x="936000" y="249320"/>
                      </a:cubicBezTo>
                      <a:cubicBezTo>
                        <a:pt x="980400" y="156920"/>
                        <a:pt x="1020000" y="42920"/>
                        <a:pt x="1065600" y="11720"/>
                      </a:cubicBezTo>
                      <a:cubicBezTo>
                        <a:pt x="1111200" y="-19480"/>
                        <a:pt x="1161600" y="16520"/>
                        <a:pt x="1209600" y="62120"/>
                      </a:cubicBezTo>
                      <a:cubicBezTo>
                        <a:pt x="1257600" y="107720"/>
                        <a:pt x="1292400" y="177320"/>
                        <a:pt x="1353600" y="285320"/>
                      </a:cubicBezTo>
                      <a:cubicBezTo>
                        <a:pt x="1414800" y="393320"/>
                        <a:pt x="1508400" y="592520"/>
                        <a:pt x="1576800" y="710120"/>
                      </a:cubicBezTo>
                      <a:cubicBezTo>
                        <a:pt x="1645200" y="827720"/>
                        <a:pt x="1710000" y="914120"/>
                        <a:pt x="1764000" y="990920"/>
                      </a:cubicBezTo>
                      <a:cubicBezTo>
                        <a:pt x="1818000" y="1067720"/>
                        <a:pt x="1842000" y="1104920"/>
                        <a:pt x="1900800" y="1170920"/>
                      </a:cubicBezTo>
                      <a:cubicBezTo>
                        <a:pt x="1959600" y="1236920"/>
                        <a:pt x="2035200" y="1296920"/>
                        <a:pt x="2116800" y="1386920"/>
                      </a:cubicBezTo>
                      <a:cubicBezTo>
                        <a:pt x="2198400" y="1476920"/>
                        <a:pt x="2294400" y="1628120"/>
                        <a:pt x="2390400" y="1710920"/>
                      </a:cubicBezTo>
                      <a:cubicBezTo>
                        <a:pt x="2486400" y="1793720"/>
                        <a:pt x="2584800" y="1835720"/>
                        <a:pt x="2692800" y="1883720"/>
                      </a:cubicBezTo>
                      <a:cubicBezTo>
                        <a:pt x="2800800" y="1931720"/>
                        <a:pt x="2913600" y="1962920"/>
                        <a:pt x="3038400" y="1998920"/>
                      </a:cubicBezTo>
                      <a:cubicBezTo>
                        <a:pt x="3163200" y="2034920"/>
                        <a:pt x="3300000" y="2075720"/>
                        <a:pt x="3441600" y="2099720"/>
                      </a:cubicBezTo>
                      <a:cubicBezTo>
                        <a:pt x="3583200" y="2123720"/>
                        <a:pt x="3733200" y="2129720"/>
                        <a:pt x="3888000" y="2142920"/>
                      </a:cubicBezTo>
                      <a:cubicBezTo>
                        <a:pt x="4042800" y="2156120"/>
                        <a:pt x="4207200" y="2171720"/>
                        <a:pt x="4370400" y="2178920"/>
                      </a:cubicBezTo>
                      <a:cubicBezTo>
                        <a:pt x="4533600" y="2186120"/>
                        <a:pt x="4867200" y="2186120"/>
                        <a:pt x="4867200" y="2186120"/>
                      </a:cubicBezTo>
                      <a:lnTo>
                        <a:pt x="5774400" y="220052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40281" y="4526281"/>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48865" y="4468617"/>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21729" y="437244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16505" y="4221481"/>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02230" y="403860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7000" y="3840481"/>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4162" y="360819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17505" y="329945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025140" y="2907038"/>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68965" y="259080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276600" y="237148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38525" y="239433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81400" y="261365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92368" y="304848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74305" y="3318994"/>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22893" y="350520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19587" y="371976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81997" y="403860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30140" y="4244340"/>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277802" y="4352201"/>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75542" y="4441258"/>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6481" y="4501039"/>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606540" y="4519591"/>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86600" y="4546758"/>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997940" y="4550571"/>
                  <a:ext cx="45719"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1" name="TextBox 60"/>
          <p:cNvSpPr txBox="1"/>
          <p:nvPr/>
        </p:nvSpPr>
        <p:spPr>
          <a:xfrm>
            <a:off x="2380306" y="5832479"/>
            <a:ext cx="1898373" cy="366369"/>
          </a:xfrm>
          <a:prstGeom prst="rect">
            <a:avLst/>
          </a:prstGeom>
          <a:noFill/>
        </p:spPr>
        <p:txBody>
          <a:bodyPr wrap="square" rtlCol="0">
            <a:noAutofit/>
          </a:bodyPr>
          <a:lstStyle/>
          <a:p>
            <a:r>
              <a:rPr lang="en-US" sz="1600" dirty="0" smtClean="0">
                <a:latin typeface="Arial" pitchFamily="34" charset="0"/>
                <a:cs typeface="Arial" pitchFamily="34" charset="0"/>
              </a:rPr>
              <a:t>(from [</a:t>
            </a:r>
            <a:r>
              <a:rPr lang="en-US" sz="1600" dirty="0" err="1" smtClean="0">
                <a:latin typeface="Arial" pitchFamily="34" charset="0"/>
                <a:cs typeface="Arial" pitchFamily="34" charset="0"/>
              </a:rPr>
              <a:t>Rithe</a:t>
            </a:r>
            <a:r>
              <a:rPr lang="en-US" sz="1600" dirty="0" smtClean="0">
                <a:latin typeface="Arial" pitchFamily="34" charset="0"/>
                <a:cs typeface="Arial" pitchFamily="34" charset="0"/>
              </a:rPr>
              <a:t> et al.])</a:t>
            </a:r>
          </a:p>
        </p:txBody>
      </p:sp>
    </p:spTree>
    <p:extLst>
      <p:ext uri="{BB962C8B-B14F-4D97-AF65-F5344CB8AC3E}">
        <p14:creationId xmlns:p14="http://schemas.microsoft.com/office/powerpoint/2010/main" val="394140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16544"/>
            <a:ext cx="9067800" cy="563562"/>
          </a:xfrm>
        </p:spPr>
        <p:txBody>
          <a:bodyPr/>
          <a:lstStyle/>
          <a:p>
            <a:r>
              <a:rPr lang="en-US" dirty="0" smtClean="0"/>
              <a:t>II. Tightened BEOL Corners (“TBC”)</a:t>
            </a:r>
            <a:endParaRPr lang="en-US" dirty="0"/>
          </a:p>
        </p:txBody>
      </p:sp>
      <p:sp>
        <p:nvSpPr>
          <p:cNvPr id="31" name="Rounded Rectangle 30"/>
          <p:cNvSpPr/>
          <p:nvPr>
            <p:custDataLst>
              <p:tags r:id="rId2"/>
            </p:custDataLst>
          </p:nvPr>
        </p:nvSpPr>
        <p:spPr>
          <a:xfrm>
            <a:off x="874451" y="1142999"/>
            <a:ext cx="1968352" cy="3549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Routed design</a:t>
            </a:r>
            <a:endParaRPr lang="en-US" sz="1600" dirty="0"/>
          </a:p>
        </p:txBody>
      </p:sp>
      <p:sp>
        <p:nvSpPr>
          <p:cNvPr id="32" name="Rounded Rectangle 31"/>
          <p:cNvSpPr/>
          <p:nvPr>
            <p:custDataLst>
              <p:tags r:id="rId3"/>
            </p:custDataLst>
          </p:nvPr>
        </p:nvSpPr>
        <p:spPr>
          <a:xfrm>
            <a:off x="874451" y="3630766"/>
            <a:ext cx="1968351" cy="9412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Timing analysis using conventional BEOL corners (CBC)</a:t>
            </a:r>
            <a:endParaRPr lang="en-US" sz="1600" dirty="0"/>
          </a:p>
        </p:txBody>
      </p:sp>
      <p:sp>
        <p:nvSpPr>
          <p:cNvPr id="33" name="Rounded Rectangle 32"/>
          <p:cNvSpPr/>
          <p:nvPr>
            <p:custDataLst>
              <p:tags r:id="rId4"/>
            </p:custDataLst>
          </p:nvPr>
        </p:nvSpPr>
        <p:spPr>
          <a:xfrm>
            <a:off x="3221990" y="3513312"/>
            <a:ext cx="740410" cy="987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ECO</a:t>
            </a:r>
          </a:p>
          <a:p>
            <a:pPr algn="ctr"/>
            <a:r>
              <a:rPr lang="en-US" sz="1600" dirty="0" smtClean="0"/>
              <a:t>using CBC</a:t>
            </a:r>
            <a:endParaRPr lang="en-US" sz="1600" dirty="0"/>
          </a:p>
        </p:txBody>
      </p:sp>
      <p:sp>
        <p:nvSpPr>
          <p:cNvPr id="34" name="Rounded Rectangle 33"/>
          <p:cNvSpPr/>
          <p:nvPr>
            <p:custDataLst>
              <p:tags r:id="rId5"/>
            </p:custDataLst>
          </p:nvPr>
        </p:nvSpPr>
        <p:spPr>
          <a:xfrm>
            <a:off x="874451" y="4840002"/>
            <a:ext cx="1968351" cy="5898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violation = 0?</a:t>
            </a:r>
            <a:endParaRPr lang="en-US" sz="1600" dirty="0"/>
          </a:p>
        </p:txBody>
      </p:sp>
      <p:cxnSp>
        <p:nvCxnSpPr>
          <p:cNvPr id="35" name="Elbow Connector 34"/>
          <p:cNvCxnSpPr>
            <a:stCxn id="33" idx="0"/>
            <a:endCxn id="32" idx="0"/>
          </p:cNvCxnSpPr>
          <p:nvPr>
            <p:custDataLst>
              <p:tags r:id="rId6"/>
            </p:custDataLst>
          </p:nvPr>
        </p:nvCxnSpPr>
        <p:spPr>
          <a:xfrm rot="16200000" flipH="1" flipV="1">
            <a:off x="2666684" y="2705255"/>
            <a:ext cx="117454" cy="1733568"/>
          </a:xfrm>
          <a:prstGeom prst="bentConnector3">
            <a:avLst>
              <a:gd name="adj1" fmla="val -194629"/>
            </a:avLst>
          </a:prstGeom>
          <a:ln>
            <a:tailEnd type="arrow"/>
          </a:ln>
        </p:spPr>
        <p:style>
          <a:lnRef idx="2">
            <a:schemeClr val="dk1"/>
          </a:lnRef>
          <a:fillRef idx="1">
            <a:schemeClr val="lt1"/>
          </a:fillRef>
          <a:effectRef idx="0">
            <a:schemeClr val="dk1"/>
          </a:effectRef>
          <a:fontRef idx="minor">
            <a:schemeClr val="dk1"/>
          </a:fontRef>
        </p:style>
      </p:cxnSp>
      <p:cxnSp>
        <p:nvCxnSpPr>
          <p:cNvPr id="36" name="Elbow Connector 35"/>
          <p:cNvCxnSpPr>
            <a:stCxn id="34" idx="3"/>
            <a:endCxn id="33" idx="2"/>
          </p:cNvCxnSpPr>
          <p:nvPr>
            <p:custDataLst>
              <p:tags r:id="rId7"/>
            </p:custDataLst>
          </p:nvPr>
        </p:nvCxnSpPr>
        <p:spPr>
          <a:xfrm flipV="1">
            <a:off x="2842802" y="4501081"/>
            <a:ext cx="749393" cy="633871"/>
          </a:xfrm>
          <a:prstGeom prst="bentConnector2">
            <a:avLst/>
          </a:prstGeom>
          <a:ln>
            <a:tailEnd type="arrow"/>
          </a:ln>
        </p:spPr>
        <p:style>
          <a:lnRef idx="2">
            <a:schemeClr val="dk1"/>
          </a:lnRef>
          <a:fillRef idx="1">
            <a:schemeClr val="lt1"/>
          </a:fillRef>
          <a:effectRef idx="0">
            <a:schemeClr val="dk1"/>
          </a:effectRef>
          <a:fontRef idx="minor">
            <a:schemeClr val="dk1"/>
          </a:fontRef>
        </p:style>
      </p:cxnSp>
      <p:sp>
        <p:nvSpPr>
          <p:cNvPr id="37" name="Rounded Rectangle 36"/>
          <p:cNvSpPr/>
          <p:nvPr>
            <p:custDataLst>
              <p:tags r:id="rId8"/>
            </p:custDataLst>
          </p:nvPr>
        </p:nvSpPr>
        <p:spPr>
          <a:xfrm>
            <a:off x="874452" y="5717519"/>
            <a:ext cx="1968350" cy="3022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done</a:t>
            </a:r>
            <a:endParaRPr lang="en-US" sz="1600" dirty="0"/>
          </a:p>
        </p:txBody>
      </p:sp>
      <p:cxnSp>
        <p:nvCxnSpPr>
          <p:cNvPr id="38" name="Straight Arrow Connector 37"/>
          <p:cNvCxnSpPr>
            <a:stCxn id="34" idx="2"/>
            <a:endCxn id="37" idx="0"/>
          </p:cNvCxnSpPr>
          <p:nvPr>
            <p:custDataLst>
              <p:tags r:id="rId9"/>
            </p:custDataLst>
          </p:nvPr>
        </p:nvCxnSpPr>
        <p:spPr>
          <a:xfrm>
            <a:off x="1858627" y="5429901"/>
            <a:ext cx="0" cy="28761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40" name="Straight Arrow Connector 39"/>
          <p:cNvCxnSpPr>
            <a:stCxn id="32" idx="2"/>
            <a:endCxn id="34" idx="0"/>
          </p:cNvCxnSpPr>
          <p:nvPr>
            <p:custDataLst>
              <p:tags r:id="rId10"/>
            </p:custDataLst>
          </p:nvPr>
        </p:nvCxnSpPr>
        <p:spPr>
          <a:xfrm>
            <a:off x="1858627" y="4572000"/>
            <a:ext cx="0" cy="268002"/>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51" name="Straight Arrow Connector 50"/>
          <p:cNvCxnSpPr>
            <a:stCxn id="31" idx="2"/>
            <a:endCxn id="32" idx="0"/>
          </p:cNvCxnSpPr>
          <p:nvPr>
            <p:custDataLst>
              <p:tags r:id="rId11"/>
            </p:custDataLst>
          </p:nvPr>
        </p:nvCxnSpPr>
        <p:spPr>
          <a:xfrm>
            <a:off x="1858627" y="1497922"/>
            <a:ext cx="0" cy="213284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54" name="TextBox 53"/>
          <p:cNvSpPr txBox="1"/>
          <p:nvPr>
            <p:custDataLst>
              <p:tags r:id="rId12"/>
            </p:custDataLst>
          </p:nvPr>
        </p:nvSpPr>
        <p:spPr>
          <a:xfrm>
            <a:off x="457200" y="6096000"/>
            <a:ext cx="3124200" cy="457200"/>
          </a:xfrm>
          <a:prstGeom prst="rect">
            <a:avLst/>
          </a:prstGeom>
          <a:noFill/>
        </p:spPr>
        <p:txBody>
          <a:bodyPr wrap="none" rtlCol="0">
            <a:noAutofit/>
          </a:bodyPr>
          <a:lstStyle/>
          <a:p>
            <a:r>
              <a:rPr lang="en-US" sz="2400" dirty="0" smtClean="0">
                <a:latin typeface="Arial" pitchFamily="34" charset="0"/>
                <a:cs typeface="Arial" pitchFamily="34" charset="0"/>
              </a:rPr>
              <a:t>Conventional Signoff</a:t>
            </a:r>
          </a:p>
        </p:txBody>
      </p:sp>
      <p:sp>
        <p:nvSpPr>
          <p:cNvPr id="69" name="Rectangle 68"/>
          <p:cNvSpPr/>
          <p:nvPr>
            <p:custDataLst>
              <p:tags r:id="rId13"/>
            </p:custDataLst>
          </p:nvPr>
        </p:nvSpPr>
        <p:spPr>
          <a:xfrm>
            <a:off x="5503658" y="1814833"/>
            <a:ext cx="2479129" cy="17076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custDataLst>
              <p:tags r:id="rId14"/>
            </p:custDataLst>
          </p:nvPr>
        </p:nvSpPr>
        <p:spPr>
          <a:xfrm>
            <a:off x="4572000" y="2564345"/>
            <a:ext cx="2174329" cy="2998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custDataLst>
              <p:tags r:id="rId15"/>
            </p:custDataLst>
          </p:nvPr>
        </p:nvSpPr>
        <p:spPr>
          <a:xfrm>
            <a:off x="2895600" y="5161900"/>
            <a:ext cx="533400" cy="273226"/>
          </a:xfrm>
          <a:prstGeom prst="rect">
            <a:avLst/>
          </a:prstGeom>
          <a:noFill/>
        </p:spPr>
        <p:txBody>
          <a:bodyPr wrap="none" rtlCol="0">
            <a:noAutofit/>
          </a:bodyPr>
          <a:lstStyle/>
          <a:p>
            <a:r>
              <a:rPr lang="en-US" dirty="0" smtClean="0">
                <a:latin typeface="Arial" pitchFamily="34" charset="0"/>
                <a:cs typeface="Arial" pitchFamily="34" charset="0"/>
              </a:rPr>
              <a:t>No</a:t>
            </a:r>
          </a:p>
        </p:txBody>
      </p:sp>
      <p:grpSp>
        <p:nvGrpSpPr>
          <p:cNvPr id="102" name="Group 101"/>
          <p:cNvGrpSpPr/>
          <p:nvPr>
            <p:custDataLst>
              <p:tags r:id="rId16"/>
            </p:custDataLst>
          </p:nvPr>
        </p:nvGrpSpPr>
        <p:grpSpPr>
          <a:xfrm>
            <a:off x="4724400" y="1169077"/>
            <a:ext cx="4038600" cy="5384123"/>
            <a:chOff x="4724400" y="1169077"/>
            <a:chExt cx="4038600" cy="5384123"/>
          </a:xfrm>
        </p:grpSpPr>
        <p:grpSp>
          <p:nvGrpSpPr>
            <p:cNvPr id="65" name="Group 64"/>
            <p:cNvGrpSpPr/>
            <p:nvPr>
              <p:custDataLst>
                <p:tags r:id="rId17"/>
              </p:custDataLst>
            </p:nvPr>
          </p:nvGrpSpPr>
          <p:grpSpPr>
            <a:xfrm>
              <a:off x="4724400" y="1169077"/>
              <a:ext cx="4038600" cy="5384123"/>
              <a:chOff x="4724400" y="1169077"/>
              <a:chExt cx="4038600" cy="5384123"/>
            </a:xfrm>
          </p:grpSpPr>
          <p:sp>
            <p:nvSpPr>
              <p:cNvPr id="5" name="Rounded Rectangle 4"/>
              <p:cNvSpPr/>
              <p:nvPr>
                <p:custDataLst>
                  <p:tags r:id="rId20"/>
                </p:custDataLst>
              </p:nvPr>
            </p:nvSpPr>
            <p:spPr>
              <a:xfrm>
                <a:off x="5656531" y="1169077"/>
                <a:ext cx="2173548" cy="3549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Routed design</a:t>
                </a:r>
                <a:endParaRPr lang="en-US" sz="1600" dirty="0"/>
              </a:p>
            </p:txBody>
          </p:sp>
          <p:sp>
            <p:nvSpPr>
              <p:cNvPr id="6" name="Rounded Rectangle 5"/>
              <p:cNvSpPr/>
              <p:nvPr>
                <p:custDataLst>
                  <p:tags r:id="rId21"/>
                </p:custDataLst>
              </p:nvPr>
            </p:nvSpPr>
            <p:spPr>
              <a:xfrm>
                <a:off x="5656531" y="1889095"/>
                <a:ext cx="2173548" cy="5906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Classify timing critical paths</a:t>
                </a:r>
                <a:endParaRPr lang="en-US" sz="1600" baseline="-25000" dirty="0"/>
              </a:p>
            </p:txBody>
          </p:sp>
          <p:cxnSp>
            <p:nvCxnSpPr>
              <p:cNvPr id="7" name="Straight Arrow Connector 6"/>
              <p:cNvCxnSpPr>
                <a:stCxn id="5" idx="2"/>
                <a:endCxn id="6" idx="0"/>
              </p:cNvCxnSpPr>
              <p:nvPr>
                <p:custDataLst>
                  <p:tags r:id="rId22"/>
                </p:custDataLst>
              </p:nvPr>
            </p:nvCxnSpPr>
            <p:spPr>
              <a:xfrm>
                <a:off x="6743305" y="1524000"/>
                <a:ext cx="0" cy="365095"/>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8" name="Can 7"/>
              <p:cNvSpPr/>
              <p:nvPr>
                <p:custDataLst>
                  <p:tags r:id="rId23"/>
                </p:custDataLst>
              </p:nvPr>
            </p:nvSpPr>
            <p:spPr>
              <a:xfrm>
                <a:off x="5656531" y="2846568"/>
                <a:ext cx="1086774" cy="593212"/>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G</a:t>
                </a:r>
                <a:r>
                  <a:rPr lang="en-US" sz="1600" baseline="-25000" dirty="0" smtClean="0">
                    <a:sym typeface="Symbol"/>
                  </a:rPr>
                  <a:t>TBC </a:t>
                </a:r>
                <a:endParaRPr lang="en-US" sz="1600" dirty="0"/>
              </a:p>
            </p:txBody>
          </p:sp>
          <p:sp>
            <p:nvSpPr>
              <p:cNvPr id="9" name="Can 8"/>
              <p:cNvSpPr/>
              <p:nvPr>
                <p:custDataLst>
                  <p:tags r:id="rId24"/>
                </p:custDataLst>
              </p:nvPr>
            </p:nvSpPr>
            <p:spPr>
              <a:xfrm>
                <a:off x="6851977" y="2846568"/>
                <a:ext cx="978102" cy="593212"/>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G</a:t>
                </a:r>
                <a:r>
                  <a:rPr lang="en-US" sz="1600" baseline="-25000" dirty="0" smtClean="0">
                    <a:sym typeface="Symbol"/>
                  </a:rPr>
                  <a:t>CBC </a:t>
                </a:r>
                <a:endParaRPr lang="en-US" sz="1600" dirty="0"/>
              </a:p>
            </p:txBody>
          </p:sp>
          <p:cxnSp>
            <p:nvCxnSpPr>
              <p:cNvPr id="10" name="Elbow Connector 9"/>
              <p:cNvCxnSpPr>
                <a:stCxn id="6" idx="2"/>
                <a:endCxn id="8" idx="1"/>
              </p:cNvCxnSpPr>
              <p:nvPr>
                <p:custDataLst>
                  <p:tags r:id="rId25"/>
                </p:custDataLst>
              </p:nvPr>
            </p:nvCxnSpPr>
            <p:spPr>
              <a:xfrm rot="5400000">
                <a:off x="6288216" y="2391479"/>
                <a:ext cx="366793" cy="543387"/>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1" name="Elbow Connector 10"/>
              <p:cNvCxnSpPr>
                <a:stCxn id="6" idx="2"/>
                <a:endCxn id="9" idx="1"/>
              </p:cNvCxnSpPr>
              <p:nvPr>
                <p:custDataLst>
                  <p:tags r:id="rId26"/>
                </p:custDataLst>
              </p:nvPr>
            </p:nvCxnSpPr>
            <p:spPr>
              <a:xfrm rot="16200000" flipH="1">
                <a:off x="6858771" y="2364310"/>
                <a:ext cx="366793" cy="597723"/>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12" name="Rounded Rectangle 11"/>
              <p:cNvSpPr/>
              <p:nvPr>
                <p:custDataLst>
                  <p:tags r:id="rId27"/>
                </p:custDataLst>
              </p:nvPr>
            </p:nvSpPr>
            <p:spPr>
              <a:xfrm>
                <a:off x="8022590" y="3508031"/>
                <a:ext cx="740410" cy="987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ECO</a:t>
                </a:r>
              </a:p>
              <a:p>
                <a:pPr algn="ctr"/>
                <a:r>
                  <a:rPr lang="en-US" sz="1600" dirty="0" smtClean="0"/>
                  <a:t>using CBC</a:t>
                </a:r>
                <a:endParaRPr lang="en-US" sz="1600" dirty="0"/>
              </a:p>
            </p:txBody>
          </p:sp>
          <p:sp>
            <p:nvSpPr>
              <p:cNvPr id="13" name="Rounded Rectangle 12"/>
              <p:cNvSpPr/>
              <p:nvPr>
                <p:custDataLst>
                  <p:tags r:id="rId28"/>
                </p:custDataLst>
              </p:nvPr>
            </p:nvSpPr>
            <p:spPr>
              <a:xfrm>
                <a:off x="5656531" y="3781323"/>
                <a:ext cx="1086774" cy="7716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Timing analysis </a:t>
                </a:r>
                <a:r>
                  <a:rPr lang="en-US" sz="1200" dirty="0" smtClean="0"/>
                  <a:t>using</a:t>
                </a:r>
                <a:r>
                  <a:rPr lang="en-US" sz="1400" dirty="0" smtClean="0"/>
                  <a:t> TBC</a:t>
                </a:r>
                <a:endParaRPr lang="en-US" sz="1400" dirty="0"/>
              </a:p>
            </p:txBody>
          </p:sp>
          <p:cxnSp>
            <p:nvCxnSpPr>
              <p:cNvPr id="14" name="Straight Arrow Connector 13"/>
              <p:cNvCxnSpPr>
                <a:stCxn id="13" idx="2"/>
                <a:endCxn id="15" idx="0"/>
              </p:cNvCxnSpPr>
              <p:nvPr>
                <p:custDataLst>
                  <p:tags r:id="rId29"/>
                </p:custDataLst>
              </p:nvPr>
            </p:nvCxnSpPr>
            <p:spPr>
              <a:xfrm>
                <a:off x="6199918" y="4553009"/>
                <a:ext cx="0" cy="29221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5" name="Rounded Rectangle 14"/>
              <p:cNvSpPr/>
              <p:nvPr>
                <p:custDataLst>
                  <p:tags r:id="rId30"/>
                </p:custDataLst>
              </p:nvPr>
            </p:nvSpPr>
            <p:spPr>
              <a:xfrm>
                <a:off x="5656531" y="4845226"/>
                <a:ext cx="1086774" cy="5898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violation = 0?</a:t>
                </a:r>
                <a:endParaRPr lang="en-US" sz="1600" dirty="0"/>
              </a:p>
            </p:txBody>
          </p:sp>
          <p:sp>
            <p:nvSpPr>
              <p:cNvPr id="16" name="Rounded Rectangle 15"/>
              <p:cNvSpPr/>
              <p:nvPr>
                <p:custDataLst>
                  <p:tags r:id="rId31"/>
                </p:custDataLst>
              </p:nvPr>
            </p:nvSpPr>
            <p:spPr>
              <a:xfrm>
                <a:off x="6800802" y="3781323"/>
                <a:ext cx="1087168" cy="7716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Timing analysis using CBC</a:t>
                </a:r>
                <a:endParaRPr lang="en-US" sz="1400" dirty="0"/>
              </a:p>
            </p:txBody>
          </p:sp>
          <p:cxnSp>
            <p:nvCxnSpPr>
              <p:cNvPr id="17" name="Straight Arrow Connector 16"/>
              <p:cNvCxnSpPr>
                <a:stCxn id="16" idx="2"/>
                <a:endCxn id="18" idx="0"/>
              </p:cNvCxnSpPr>
              <p:nvPr>
                <p:custDataLst>
                  <p:tags r:id="rId32"/>
                </p:custDataLst>
              </p:nvPr>
            </p:nvCxnSpPr>
            <p:spPr>
              <a:xfrm flipH="1">
                <a:off x="7341028" y="4553009"/>
                <a:ext cx="3358" cy="29221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18" name="Rounded Rectangle 17"/>
              <p:cNvSpPr/>
              <p:nvPr>
                <p:custDataLst>
                  <p:tags r:id="rId33"/>
                </p:custDataLst>
              </p:nvPr>
            </p:nvSpPr>
            <p:spPr>
              <a:xfrm>
                <a:off x="6797444" y="4845226"/>
                <a:ext cx="1087168" cy="5898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violation = 0?</a:t>
                </a:r>
                <a:endParaRPr lang="en-US" sz="1600" dirty="0"/>
              </a:p>
            </p:txBody>
          </p:sp>
          <p:cxnSp>
            <p:nvCxnSpPr>
              <p:cNvPr id="19" name="Straight Arrow Connector 18"/>
              <p:cNvCxnSpPr>
                <a:stCxn id="18" idx="2"/>
              </p:cNvCxnSpPr>
              <p:nvPr>
                <p:custDataLst>
                  <p:tags r:id="rId34"/>
                </p:custDataLst>
              </p:nvPr>
            </p:nvCxnSpPr>
            <p:spPr>
              <a:xfrm>
                <a:off x="7341028" y="5435125"/>
                <a:ext cx="3358" cy="28761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0" name="Elbow Connector 19"/>
              <p:cNvCxnSpPr>
                <a:stCxn id="12" idx="0"/>
                <a:endCxn id="6" idx="3"/>
              </p:cNvCxnSpPr>
              <p:nvPr>
                <p:custDataLst>
                  <p:tags r:id="rId35"/>
                </p:custDataLst>
              </p:nvPr>
            </p:nvCxnSpPr>
            <p:spPr>
              <a:xfrm rot="16200000" flipV="1">
                <a:off x="7449640" y="2564876"/>
                <a:ext cx="1323595" cy="562716"/>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21" name="Elbow Connector 20"/>
              <p:cNvCxnSpPr>
                <a:stCxn id="18" idx="3"/>
                <a:endCxn id="12" idx="2"/>
              </p:cNvCxnSpPr>
              <p:nvPr>
                <p:custDataLst>
                  <p:tags r:id="rId36"/>
                </p:custDataLst>
              </p:nvPr>
            </p:nvCxnSpPr>
            <p:spPr>
              <a:xfrm flipV="1">
                <a:off x="7884612" y="4495800"/>
                <a:ext cx="508183" cy="644376"/>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23" name="Straight Arrow Connector 22"/>
              <p:cNvCxnSpPr>
                <a:stCxn id="9" idx="3"/>
                <a:endCxn id="16" idx="0"/>
              </p:cNvCxnSpPr>
              <p:nvPr>
                <p:custDataLst>
                  <p:tags r:id="rId37"/>
                </p:custDataLst>
              </p:nvPr>
            </p:nvCxnSpPr>
            <p:spPr>
              <a:xfrm>
                <a:off x="7341029" y="3439780"/>
                <a:ext cx="3358" cy="341543"/>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4" name="Straight Arrow Connector 23"/>
              <p:cNvCxnSpPr>
                <a:stCxn id="8" idx="3"/>
                <a:endCxn id="13" idx="0"/>
              </p:cNvCxnSpPr>
              <p:nvPr>
                <p:custDataLst>
                  <p:tags r:id="rId38"/>
                </p:custDataLst>
              </p:nvPr>
            </p:nvCxnSpPr>
            <p:spPr>
              <a:xfrm>
                <a:off x="6199918" y="3439780"/>
                <a:ext cx="0" cy="341543"/>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5" name="Rounded Rectangle 24"/>
              <p:cNvSpPr/>
              <p:nvPr>
                <p:custDataLst>
                  <p:tags r:id="rId39"/>
                </p:custDataLst>
              </p:nvPr>
            </p:nvSpPr>
            <p:spPr>
              <a:xfrm>
                <a:off x="4724400" y="3508031"/>
                <a:ext cx="740410" cy="9877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ECO</a:t>
                </a:r>
              </a:p>
              <a:p>
                <a:pPr algn="ctr"/>
                <a:r>
                  <a:rPr lang="en-US" sz="1600" dirty="0" smtClean="0"/>
                  <a:t>using TBC</a:t>
                </a:r>
                <a:endParaRPr lang="en-US" sz="1600" dirty="0"/>
              </a:p>
            </p:txBody>
          </p:sp>
          <p:sp>
            <p:nvSpPr>
              <p:cNvPr id="27" name="Rounded Rectangle 26"/>
              <p:cNvSpPr/>
              <p:nvPr>
                <p:custDataLst>
                  <p:tags r:id="rId40"/>
                </p:custDataLst>
              </p:nvPr>
            </p:nvSpPr>
            <p:spPr>
              <a:xfrm>
                <a:off x="5656531" y="5722743"/>
                <a:ext cx="2228028" cy="30228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ym typeface="Symbol"/>
                  </a:rPr>
                  <a:t>done</a:t>
                </a:r>
                <a:endParaRPr lang="en-US" sz="1600" dirty="0"/>
              </a:p>
            </p:txBody>
          </p:sp>
          <p:cxnSp>
            <p:nvCxnSpPr>
              <p:cNvPr id="28" name="Straight Arrow Connector 27"/>
              <p:cNvCxnSpPr>
                <a:stCxn id="15" idx="2"/>
              </p:cNvCxnSpPr>
              <p:nvPr>
                <p:custDataLst>
                  <p:tags r:id="rId41"/>
                </p:custDataLst>
              </p:nvPr>
            </p:nvCxnSpPr>
            <p:spPr>
              <a:xfrm>
                <a:off x="6199918" y="5435125"/>
                <a:ext cx="0" cy="28761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9" name="Elbow Connector 28"/>
              <p:cNvCxnSpPr>
                <a:stCxn id="15" idx="1"/>
                <a:endCxn id="25" idx="2"/>
              </p:cNvCxnSpPr>
              <p:nvPr>
                <p:custDataLst>
                  <p:tags r:id="rId42"/>
                </p:custDataLst>
              </p:nvPr>
            </p:nvCxnSpPr>
            <p:spPr>
              <a:xfrm rot="10800000">
                <a:off x="5094605" y="4495800"/>
                <a:ext cx="561926" cy="644376"/>
              </a:xfrm>
              <a:prstGeom prst="bentConnector2">
                <a:avLst/>
              </a:prstGeom>
              <a:ln>
                <a:tailEnd type="arrow"/>
              </a:ln>
            </p:spPr>
            <p:style>
              <a:lnRef idx="2">
                <a:schemeClr val="dk1"/>
              </a:lnRef>
              <a:fillRef idx="1">
                <a:schemeClr val="lt1"/>
              </a:fillRef>
              <a:effectRef idx="0">
                <a:schemeClr val="dk1"/>
              </a:effectRef>
              <a:fontRef idx="minor">
                <a:schemeClr val="dk1"/>
              </a:fontRef>
            </p:style>
          </p:cxnSp>
          <p:cxnSp>
            <p:nvCxnSpPr>
              <p:cNvPr id="30" name="Elbow Connector 29"/>
              <p:cNvCxnSpPr>
                <a:stCxn id="25" idx="0"/>
                <a:endCxn id="6" idx="1"/>
              </p:cNvCxnSpPr>
              <p:nvPr>
                <p:custDataLst>
                  <p:tags r:id="rId43"/>
                </p:custDataLst>
              </p:nvPr>
            </p:nvCxnSpPr>
            <p:spPr>
              <a:xfrm rot="5400000" flipH="1" flipV="1">
                <a:off x="4713771" y="2565271"/>
                <a:ext cx="1323595" cy="561926"/>
              </a:xfrm>
              <a:prstGeom prst="bentConnector2">
                <a:avLst/>
              </a:prstGeom>
              <a:ln>
                <a:tailEnd type="arrow"/>
              </a:ln>
            </p:spPr>
            <p:style>
              <a:lnRef idx="2">
                <a:schemeClr val="dk1"/>
              </a:lnRef>
              <a:fillRef idx="1">
                <a:schemeClr val="lt1"/>
              </a:fillRef>
              <a:effectRef idx="0">
                <a:schemeClr val="dk1"/>
              </a:effectRef>
              <a:fontRef idx="minor">
                <a:schemeClr val="dk1"/>
              </a:fontRef>
            </p:style>
          </p:cxnSp>
          <p:sp>
            <p:nvSpPr>
              <p:cNvPr id="55" name="TextBox 54"/>
              <p:cNvSpPr txBox="1"/>
              <p:nvPr>
                <p:custDataLst>
                  <p:tags r:id="rId44"/>
                </p:custDataLst>
              </p:nvPr>
            </p:nvSpPr>
            <p:spPr>
              <a:xfrm>
                <a:off x="5181600" y="6096000"/>
                <a:ext cx="3124200" cy="457200"/>
              </a:xfrm>
              <a:prstGeom prst="rect">
                <a:avLst/>
              </a:prstGeom>
              <a:noFill/>
            </p:spPr>
            <p:txBody>
              <a:bodyPr wrap="none" rtlCol="0">
                <a:noAutofit/>
              </a:bodyPr>
              <a:lstStyle/>
              <a:p>
                <a:pPr algn="ctr"/>
                <a:r>
                  <a:rPr lang="en-US" sz="2400" dirty="0" smtClean="0">
                    <a:latin typeface="Arial" pitchFamily="34" charset="0"/>
                    <a:cs typeface="Arial" pitchFamily="34" charset="0"/>
                  </a:rPr>
                  <a:t>Our work</a:t>
                </a:r>
              </a:p>
            </p:txBody>
          </p:sp>
        </p:grpSp>
        <p:sp>
          <p:nvSpPr>
            <p:cNvPr id="72" name="TextBox 71"/>
            <p:cNvSpPr txBox="1"/>
            <p:nvPr>
              <p:custDataLst>
                <p:tags r:id="rId18"/>
              </p:custDataLst>
            </p:nvPr>
          </p:nvSpPr>
          <p:spPr>
            <a:xfrm>
              <a:off x="7924800" y="5181600"/>
              <a:ext cx="533400" cy="273226"/>
            </a:xfrm>
            <a:prstGeom prst="rect">
              <a:avLst/>
            </a:prstGeom>
            <a:noFill/>
          </p:spPr>
          <p:txBody>
            <a:bodyPr wrap="none" rtlCol="0">
              <a:noAutofit/>
            </a:bodyPr>
            <a:lstStyle/>
            <a:p>
              <a:r>
                <a:rPr lang="en-US" dirty="0" smtClean="0">
                  <a:latin typeface="Arial" pitchFamily="34" charset="0"/>
                  <a:cs typeface="Arial" pitchFamily="34" charset="0"/>
                </a:rPr>
                <a:t>No</a:t>
              </a:r>
            </a:p>
          </p:txBody>
        </p:sp>
        <p:sp>
          <p:nvSpPr>
            <p:cNvPr id="101" name="TextBox 100"/>
            <p:cNvSpPr txBox="1"/>
            <p:nvPr>
              <p:custDataLst>
                <p:tags r:id="rId19"/>
              </p:custDataLst>
            </p:nvPr>
          </p:nvSpPr>
          <p:spPr>
            <a:xfrm>
              <a:off x="5105400" y="5181600"/>
              <a:ext cx="533400" cy="273226"/>
            </a:xfrm>
            <a:prstGeom prst="rect">
              <a:avLst/>
            </a:prstGeom>
            <a:noFill/>
          </p:spPr>
          <p:txBody>
            <a:bodyPr wrap="none" rtlCol="0">
              <a:noAutofit/>
            </a:bodyPr>
            <a:lstStyle/>
            <a:p>
              <a:r>
                <a:rPr lang="en-US" dirty="0" smtClean="0">
                  <a:latin typeface="Arial" pitchFamily="34" charset="0"/>
                  <a:cs typeface="Arial" pitchFamily="34" charset="0"/>
                </a:rPr>
                <a:t>No</a:t>
              </a:r>
            </a:p>
          </p:txBody>
        </p:sp>
      </p:grpSp>
      <p:sp>
        <p:nvSpPr>
          <p:cNvPr id="46" name="TextBox 21"/>
          <p:cNvSpPr txBox="1">
            <a:spLocks noChangeArrowheads="1"/>
          </p:cNvSpPr>
          <p:nvPr/>
        </p:nvSpPr>
        <p:spPr bwMode="auto">
          <a:xfrm>
            <a:off x="7877192" y="381000"/>
            <a:ext cx="1114408" cy="400110"/>
          </a:xfrm>
          <a:prstGeom prst="rect">
            <a:avLst/>
          </a:prstGeom>
          <a:noFill/>
          <a:ln w="9525">
            <a:noFill/>
            <a:miter lim="800000"/>
            <a:headEnd/>
            <a:tailEnd/>
          </a:ln>
        </p:spPr>
        <p:txBody>
          <a:bodyPr wrap="none">
            <a:spAutoFit/>
          </a:bodyPr>
          <a:lstStyle/>
          <a:p>
            <a:r>
              <a:rPr lang="en-US" altLang="ko-KR" sz="2000" b="1" dirty="0" smtClean="0">
                <a:solidFill>
                  <a:srgbClr val="0000FF"/>
                </a:solidFill>
              </a:rPr>
              <a:t>[ICCD14]</a:t>
            </a:r>
            <a:endParaRPr lang="en-US" altLang="ko-KR" sz="2000" b="1" dirty="0">
              <a:solidFill>
                <a:srgbClr val="0000FF"/>
              </a:solidFill>
              <a:latin typeface="Calibri" pitchFamily="34" charset="0"/>
            </a:endParaRPr>
          </a:p>
        </p:txBody>
      </p:sp>
    </p:spTree>
    <p:extLst>
      <p:ext uri="{BB962C8B-B14F-4D97-AF65-F5344CB8AC3E}">
        <p14:creationId xmlns:p14="http://schemas.microsoft.com/office/powerpoint/2010/main" val="354400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9"/>
                                        </p:tgtEl>
                                      </p:cBhvr>
                                    </p:animEffect>
                                    <p:set>
                                      <p:cBhvr>
                                        <p:cTn id="17" dur="1" fill="hold">
                                          <p:stCondLst>
                                            <p:cond delay="499"/>
                                          </p:stCondLst>
                                        </p:cTn>
                                        <p:tgtEl>
                                          <p:spTgt spid="6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0175" y="79375"/>
            <a:ext cx="8851900" cy="595313"/>
          </a:xfrm>
        </p:spPr>
        <p:txBody>
          <a:bodyPr/>
          <a:lstStyle/>
          <a:p>
            <a:pPr eaLnBrk="1" hangingPunct="1"/>
            <a:r>
              <a:rPr lang="en-US" sz="3000" dirty="0" smtClean="0"/>
              <a:t>What is Timing Closure?</a:t>
            </a:r>
          </a:p>
        </p:txBody>
      </p:sp>
      <p:sp>
        <p:nvSpPr>
          <p:cNvPr id="2" name="Content Placeholder 1"/>
          <p:cNvSpPr>
            <a:spLocks noGrp="1"/>
          </p:cNvSpPr>
          <p:nvPr>
            <p:ph idx="1"/>
          </p:nvPr>
        </p:nvSpPr>
        <p:spPr>
          <a:xfrm>
            <a:off x="228600" y="762000"/>
            <a:ext cx="8991600" cy="3657600"/>
          </a:xfrm>
        </p:spPr>
        <p:txBody>
          <a:bodyPr/>
          <a:lstStyle/>
          <a:p>
            <a:r>
              <a:rPr lang="en-US" dirty="0" smtClean="0"/>
              <a:t>Most critical phase of modern system-on-chip implementation</a:t>
            </a:r>
          </a:p>
          <a:p>
            <a:pPr lvl="1"/>
            <a:r>
              <a:rPr lang="en-US" b="1" dirty="0" smtClean="0"/>
              <a:t>No timing closure </a:t>
            </a:r>
            <a:r>
              <a:rPr lang="en-US" b="1" dirty="0">
                <a:sym typeface="Wingdings" panose="05000000000000000000" pitchFamily="2" charset="2"/>
              </a:rPr>
              <a:t>=</a:t>
            </a:r>
            <a:r>
              <a:rPr lang="en-US" b="1" dirty="0" smtClean="0">
                <a:sym typeface="Wingdings" panose="05000000000000000000" pitchFamily="2" charset="2"/>
              </a:rPr>
              <a:t> </a:t>
            </a:r>
            <a:r>
              <a:rPr lang="en-US" b="1" dirty="0">
                <a:sym typeface="Wingdings" panose="05000000000000000000" pitchFamily="2" charset="2"/>
              </a:rPr>
              <a:t>n</a:t>
            </a:r>
            <a:r>
              <a:rPr lang="en-US" b="1" dirty="0" smtClean="0">
                <a:sym typeface="Wingdings" panose="05000000000000000000" pitchFamily="2" charset="2"/>
              </a:rPr>
              <a:t>o </a:t>
            </a:r>
            <a:r>
              <a:rPr lang="en-US" b="1" dirty="0" err="1" smtClean="0">
                <a:sym typeface="Wingdings" panose="05000000000000000000" pitchFamily="2" charset="2"/>
              </a:rPr>
              <a:t>tapeout</a:t>
            </a:r>
            <a:endParaRPr lang="en-US" b="1" dirty="0" smtClean="0">
              <a:sym typeface="Wingdings" panose="05000000000000000000" pitchFamily="2" charset="2"/>
            </a:endParaRPr>
          </a:p>
          <a:p>
            <a:r>
              <a:rPr lang="en-US" dirty="0" smtClean="0"/>
              <a:t>Timing closure is end result of</a:t>
            </a:r>
          </a:p>
          <a:p>
            <a:pPr lvl="1"/>
            <a:r>
              <a:rPr lang="en-US" b="1" dirty="0" smtClean="0"/>
              <a:t>Years</a:t>
            </a:r>
            <a:r>
              <a:rPr lang="en-US" dirty="0" smtClean="0"/>
              <a:t> of methodology/script/signoff development</a:t>
            </a:r>
          </a:p>
          <a:p>
            <a:pPr lvl="1"/>
            <a:r>
              <a:rPr lang="en-US" b="1" dirty="0" smtClean="0"/>
              <a:t>Months</a:t>
            </a:r>
            <a:r>
              <a:rPr lang="en-US" dirty="0" smtClean="0"/>
              <a:t> of block- and top-level final physical implementation</a:t>
            </a:r>
          </a:p>
          <a:p>
            <a:pPr lvl="1"/>
            <a:r>
              <a:rPr lang="en-US" b="1" dirty="0" smtClean="0"/>
              <a:t>Weeks</a:t>
            </a:r>
            <a:r>
              <a:rPr lang="en-US" dirty="0" smtClean="0"/>
              <a:t> of final pass including manual noise, DRC fixes</a:t>
            </a:r>
            <a:endParaRPr lang="en-US" dirty="0"/>
          </a:p>
        </p:txBody>
      </p:sp>
      <p:sp>
        <p:nvSpPr>
          <p:cNvPr id="5" name="Right Arrow 4"/>
          <p:cNvSpPr/>
          <p:nvPr/>
        </p:nvSpPr>
        <p:spPr>
          <a:xfrm>
            <a:off x="4504267" y="5257100"/>
            <a:ext cx="685800" cy="39393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57200" y="4495800"/>
            <a:ext cx="3886200" cy="2057400"/>
            <a:chOff x="457200" y="4495800"/>
            <a:chExt cx="4114800" cy="2057400"/>
          </a:xfrm>
        </p:grpSpPr>
        <p:sp>
          <p:nvSpPr>
            <p:cNvPr id="4" name="Rounded Rectangle 3"/>
            <p:cNvSpPr/>
            <p:nvPr/>
          </p:nvSpPr>
          <p:spPr>
            <a:xfrm>
              <a:off x="457200" y="4495800"/>
              <a:ext cx="4038600" cy="2057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90756" y="4588078"/>
              <a:ext cx="4081244" cy="1965121"/>
            </a:xfrm>
            <a:prstGeom prst="rect">
              <a:avLst/>
            </a:prstGeom>
            <a:noFill/>
          </p:spPr>
          <p:txBody>
            <a:bodyPr wrap="none" rtlCol="0">
              <a:noAutofit/>
            </a:bodyPr>
            <a:lstStyle/>
            <a:p>
              <a:r>
                <a:rPr lang="en-US" sz="2000" b="1" dirty="0" smtClean="0">
                  <a:solidFill>
                    <a:srgbClr val="C00000"/>
                  </a:solidFill>
                  <a:latin typeface="Arial" pitchFamily="34" charset="0"/>
                  <a:cs typeface="Arial" pitchFamily="34" charset="0"/>
                </a:rPr>
                <a:t>Changes</a:t>
              </a:r>
            </a:p>
            <a:p>
              <a:pPr marL="398463" lvl="1" indent="-228600">
                <a:buFont typeface="Arial" panose="020B0604020202020204" pitchFamily="34" charset="0"/>
                <a:buChar char="•"/>
              </a:pPr>
              <a:r>
                <a:rPr lang="en-US" sz="2000" dirty="0" smtClean="0">
                  <a:latin typeface="Arial" pitchFamily="34" charset="0"/>
                  <a:cs typeface="Arial" pitchFamily="34" charset="0"/>
                </a:rPr>
                <a:t>Process/device technology</a:t>
              </a:r>
            </a:p>
            <a:p>
              <a:pPr marL="398463" lvl="1" indent="-228600">
                <a:buFont typeface="Arial" panose="020B0604020202020204" pitchFamily="34" charset="0"/>
                <a:buChar char="•"/>
              </a:pPr>
              <a:r>
                <a:rPr lang="en-US" sz="2000" dirty="0" smtClean="0">
                  <a:latin typeface="Arial" pitchFamily="34" charset="0"/>
                  <a:cs typeface="Arial" pitchFamily="34" charset="0"/>
                </a:rPr>
                <a:t>Modeling standards</a:t>
              </a:r>
            </a:p>
            <a:p>
              <a:pPr marL="398463" lvl="1" indent="-228600">
                <a:buFont typeface="Arial" panose="020B0604020202020204" pitchFamily="34" charset="0"/>
                <a:buChar char="•"/>
              </a:pPr>
              <a:r>
                <a:rPr lang="en-US" sz="2000" dirty="0" smtClean="0">
                  <a:latin typeface="Arial" pitchFamily="34" charset="0"/>
                  <a:cs typeface="Arial" pitchFamily="34" charset="0"/>
                </a:rPr>
                <a:t>EDA tooling</a:t>
              </a:r>
            </a:p>
            <a:p>
              <a:pPr marL="398463" lvl="1" indent="-228600">
                <a:buFont typeface="Arial" panose="020B0604020202020204" pitchFamily="34" charset="0"/>
                <a:buChar char="•"/>
              </a:pPr>
              <a:r>
                <a:rPr lang="en-US" sz="2000" dirty="0" smtClean="0">
                  <a:latin typeface="Arial" pitchFamily="34" charset="0"/>
                  <a:cs typeface="Arial" pitchFamily="34" charset="0"/>
                </a:rPr>
                <a:t>Design methodology</a:t>
              </a:r>
            </a:p>
            <a:p>
              <a:pPr marL="398463" lvl="1" indent="-228600">
                <a:buFont typeface="Arial" panose="020B0604020202020204" pitchFamily="34" charset="0"/>
                <a:buChar char="•"/>
              </a:pPr>
              <a:r>
                <a:rPr lang="en-US" sz="2000" dirty="0" smtClean="0">
                  <a:latin typeface="Arial" pitchFamily="34" charset="0"/>
                  <a:cs typeface="Arial" pitchFamily="34" charset="0"/>
                </a:rPr>
                <a:t>Signoff criteria</a:t>
              </a:r>
              <a:br>
                <a:rPr lang="en-US" sz="2000" dirty="0" smtClean="0">
                  <a:latin typeface="Arial" pitchFamily="34" charset="0"/>
                  <a:cs typeface="Arial" pitchFamily="34" charset="0"/>
                </a:rPr>
              </a:br>
              <a:endParaRPr lang="en-US" sz="2000" dirty="0" smtClean="0">
                <a:latin typeface="Arial" pitchFamily="34" charset="0"/>
                <a:cs typeface="Arial" pitchFamily="34" charset="0"/>
              </a:endParaRPr>
            </a:p>
          </p:txBody>
        </p:sp>
      </p:grpSp>
      <p:sp>
        <p:nvSpPr>
          <p:cNvPr id="10" name="Explosion 1 9"/>
          <p:cNvSpPr/>
          <p:nvPr/>
        </p:nvSpPr>
        <p:spPr>
          <a:xfrm>
            <a:off x="5334000" y="4114800"/>
            <a:ext cx="3810000" cy="259080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81800" y="4783122"/>
            <a:ext cx="914400" cy="914400"/>
          </a:xfrm>
          <a:prstGeom prst="rect">
            <a:avLst/>
          </a:prstGeom>
          <a:noFill/>
        </p:spPr>
        <p:txBody>
          <a:bodyPr wrap="none" rtlCol="0">
            <a:noAutofit/>
          </a:bodyPr>
          <a:lstStyle/>
          <a:p>
            <a:pPr algn="ctr"/>
            <a:r>
              <a:rPr lang="en-US" sz="2000" b="1" dirty="0" smtClean="0">
                <a:solidFill>
                  <a:srgbClr val="C00000"/>
                </a:solidFill>
                <a:latin typeface="Arial" pitchFamily="34" charset="0"/>
                <a:cs typeface="Arial" pitchFamily="34" charset="0"/>
              </a:rPr>
              <a:t>Demand </a:t>
            </a:r>
            <a:br>
              <a:rPr lang="en-US" sz="2000" b="1" dirty="0" smtClean="0">
                <a:solidFill>
                  <a:srgbClr val="C00000"/>
                </a:solidFill>
                <a:latin typeface="Arial" pitchFamily="34" charset="0"/>
                <a:cs typeface="Arial" pitchFamily="34" charset="0"/>
              </a:rPr>
            </a:br>
            <a:r>
              <a:rPr lang="en-US" sz="2000" b="1" dirty="0" smtClean="0">
                <a:solidFill>
                  <a:srgbClr val="C00000"/>
                </a:solidFill>
                <a:latin typeface="Arial" pitchFamily="34" charset="0"/>
                <a:cs typeface="Arial" pitchFamily="34" charset="0"/>
              </a:rPr>
              <a:t>for innovations</a:t>
            </a:r>
            <a:br>
              <a:rPr lang="en-US" sz="2000" b="1" dirty="0" smtClean="0">
                <a:solidFill>
                  <a:srgbClr val="C00000"/>
                </a:solidFill>
                <a:latin typeface="Arial" pitchFamily="34" charset="0"/>
                <a:cs typeface="Arial" pitchFamily="34" charset="0"/>
              </a:rPr>
            </a:br>
            <a:r>
              <a:rPr lang="en-US" sz="2000" b="1" dirty="0" smtClean="0">
                <a:solidFill>
                  <a:srgbClr val="C00000"/>
                </a:solidFill>
                <a:latin typeface="Arial" pitchFamily="34" charset="0"/>
                <a:cs typeface="Arial" pitchFamily="34" charset="0"/>
              </a:rPr>
              <a:t>in timing closure</a:t>
            </a:r>
          </a:p>
        </p:txBody>
      </p:sp>
    </p:spTree>
    <p:extLst>
      <p:ext uri="{BB962C8B-B14F-4D97-AF65-F5344CB8AC3E}">
        <p14:creationId xmlns:p14="http://schemas.microsoft.com/office/powerpoint/2010/main" val="4203462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z="3000" dirty="0" smtClean="0"/>
              <a:t>Pessimism in Conventional BEOL Corners (CBC)</a:t>
            </a:r>
            <a:endParaRPr lang="en-US" sz="3000" dirty="0"/>
          </a:p>
        </p:txBody>
      </p:sp>
      <p:sp>
        <p:nvSpPr>
          <p:cNvPr id="3" name="Content Placeholder 2"/>
          <p:cNvSpPr>
            <a:spLocks noGrp="1"/>
          </p:cNvSpPr>
          <p:nvPr>
            <p:ph idx="1"/>
          </p:nvPr>
        </p:nvSpPr>
        <p:spPr>
          <a:xfrm>
            <a:off x="228600" y="838200"/>
            <a:ext cx="8839200" cy="3690491"/>
          </a:xfrm>
        </p:spPr>
        <p:txBody>
          <a:bodyPr>
            <a:noAutofit/>
          </a:bodyPr>
          <a:lstStyle/>
          <a:p>
            <a:pPr>
              <a:spcBef>
                <a:spcPts val="1200"/>
              </a:spcBef>
              <a:spcAft>
                <a:spcPts val="600"/>
              </a:spcAft>
            </a:pPr>
            <a:r>
              <a:rPr lang="en-US" sz="2400" b="1" dirty="0" smtClean="0"/>
              <a:t>Assumption:</a:t>
            </a:r>
            <a:r>
              <a:rPr lang="en-US" sz="2400" dirty="0" smtClean="0"/>
              <a:t> a max (setup) path </a:t>
            </a:r>
            <a:r>
              <a:rPr lang="en-US" sz="2400" dirty="0" err="1" smtClean="0"/>
              <a:t>p</a:t>
            </a:r>
            <a:r>
              <a:rPr lang="en-US" sz="2400" baseline="-25000" dirty="0" err="1" smtClean="0"/>
              <a:t>j</a:t>
            </a:r>
            <a:r>
              <a:rPr lang="en-US" sz="2400" dirty="0" smtClean="0"/>
              <a:t> is “safe” when the delay evaluated at a given CBC is larger than nominal delay + 3</a:t>
            </a:r>
            <a:r>
              <a:rPr lang="el-GR" sz="2400" dirty="0" smtClean="0"/>
              <a:t>σ</a:t>
            </a:r>
            <a:r>
              <a:rPr lang="en-US" sz="2400" baseline="-25000" dirty="0"/>
              <a:t>j</a:t>
            </a:r>
            <a:r>
              <a:rPr lang="en-US" sz="2400" dirty="0" smtClean="0"/>
              <a:t/>
            </a:r>
            <a:br>
              <a:rPr lang="en-US" sz="2400" dirty="0" smtClean="0"/>
            </a:br>
            <a:r>
              <a:rPr lang="en-US" sz="2400" dirty="0" smtClean="0"/>
              <a:t>	</a:t>
            </a:r>
            <a:r>
              <a:rPr lang="en-US" sz="2400" dirty="0" err="1" smtClean="0"/>
              <a:t>d</a:t>
            </a:r>
            <a:r>
              <a:rPr lang="en-US" sz="2400" baseline="-25000" dirty="0" err="1" smtClean="0"/>
              <a:t>j</a:t>
            </a:r>
            <a:r>
              <a:rPr lang="en-US" sz="2400" dirty="0" smtClean="0"/>
              <a:t>(Y</a:t>
            </a:r>
            <a:r>
              <a:rPr lang="en-US" sz="2400" baseline="-25000" dirty="0" smtClean="0"/>
              <a:t>CBC</a:t>
            </a:r>
            <a:r>
              <a:rPr lang="en-US" sz="2400" dirty="0" smtClean="0"/>
              <a:t>) ≥ 3</a:t>
            </a:r>
            <a:r>
              <a:rPr lang="el-GR" sz="2400" dirty="0" smtClean="0"/>
              <a:t>σ</a:t>
            </a:r>
            <a:r>
              <a:rPr lang="en-US" sz="2400" baseline="-25000" dirty="0"/>
              <a:t>j </a:t>
            </a:r>
            <a:r>
              <a:rPr lang="en-US" sz="2400" dirty="0" smtClean="0"/>
              <a:t>+ </a:t>
            </a:r>
            <a:r>
              <a:rPr lang="en-US" sz="2400" dirty="0" err="1" smtClean="0"/>
              <a:t>d</a:t>
            </a:r>
            <a:r>
              <a:rPr lang="en-US" sz="2400" baseline="-25000" dirty="0" err="1" smtClean="0"/>
              <a:t>j</a:t>
            </a:r>
            <a:r>
              <a:rPr lang="en-US" sz="2400" dirty="0" smtClean="0"/>
              <a:t>(</a:t>
            </a:r>
            <a:r>
              <a:rPr lang="en-US" sz="2400" dirty="0" err="1" smtClean="0"/>
              <a:t>Y</a:t>
            </a:r>
            <a:r>
              <a:rPr lang="en-US" sz="2400" baseline="-25000" dirty="0" err="1" smtClean="0"/>
              <a:t>typ</a:t>
            </a:r>
            <a:r>
              <a:rPr lang="en-US" sz="2400" dirty="0" smtClean="0"/>
              <a:t>)</a:t>
            </a:r>
          </a:p>
          <a:p>
            <a:pPr>
              <a:spcBef>
                <a:spcPts val="1200"/>
              </a:spcBef>
              <a:spcAft>
                <a:spcPts val="600"/>
              </a:spcAft>
            </a:pPr>
            <a:r>
              <a:rPr lang="en-US" sz="2400" dirty="0" smtClean="0"/>
              <a:t>For </a:t>
            </a:r>
            <a:r>
              <a:rPr lang="en-US" sz="2400" dirty="0"/>
              <a:t>a given path, </a:t>
            </a:r>
            <a:r>
              <a:rPr lang="en-US" sz="2400" dirty="0" smtClean="0"/>
              <a:t>we can compare the statistical delay variation and the delay obtained from a given CBC</a:t>
            </a:r>
            <a:br>
              <a:rPr lang="en-US" sz="2400" dirty="0" smtClean="0"/>
            </a:br>
            <a:r>
              <a:rPr lang="en-US" sz="2400" dirty="0" smtClean="0"/>
              <a:t>  </a:t>
            </a:r>
            <a:r>
              <a:rPr lang="en-US" sz="2400" dirty="0"/>
              <a:t>	</a:t>
            </a:r>
            <a:r>
              <a:rPr lang="en-US" sz="2400" dirty="0" smtClean="0"/>
              <a:t>                      </a:t>
            </a:r>
            <a:r>
              <a:rPr lang="el-GR" sz="2400" dirty="0" smtClean="0">
                <a:solidFill>
                  <a:srgbClr val="0000FF"/>
                </a:solidFill>
              </a:rPr>
              <a:t>α</a:t>
            </a:r>
            <a:r>
              <a:rPr lang="en-US" sz="2400" baseline="-25000" dirty="0">
                <a:solidFill>
                  <a:srgbClr val="0000FF"/>
                </a:solidFill>
              </a:rPr>
              <a:t>j</a:t>
            </a:r>
            <a:r>
              <a:rPr lang="el-GR" sz="2400" dirty="0">
                <a:solidFill>
                  <a:srgbClr val="0000FF"/>
                </a:solidFill>
              </a:rPr>
              <a:t> </a:t>
            </a:r>
            <a:r>
              <a:rPr lang="en-US" sz="2400" dirty="0">
                <a:solidFill>
                  <a:srgbClr val="0000FF"/>
                </a:solidFill>
              </a:rPr>
              <a:t>= </a:t>
            </a:r>
            <a:r>
              <a:rPr lang="el-GR" sz="2400" dirty="0" smtClean="0">
                <a:solidFill>
                  <a:srgbClr val="0000FF"/>
                </a:solidFill>
              </a:rPr>
              <a:t>3σ</a:t>
            </a:r>
            <a:r>
              <a:rPr lang="en-US" sz="2400" baseline="-25000" dirty="0" smtClean="0">
                <a:solidFill>
                  <a:srgbClr val="0000FF"/>
                </a:solidFill>
              </a:rPr>
              <a:t>j</a:t>
            </a:r>
            <a:r>
              <a:rPr lang="en-US" sz="2400" dirty="0">
                <a:solidFill>
                  <a:srgbClr val="0000FF"/>
                </a:solidFill>
              </a:rPr>
              <a:t> / </a:t>
            </a:r>
            <a:r>
              <a:rPr lang="el-GR" sz="2400" dirty="0" smtClean="0">
                <a:solidFill>
                  <a:srgbClr val="0000FF"/>
                </a:solidFill>
              </a:rPr>
              <a:t>Δ</a:t>
            </a:r>
            <a:r>
              <a:rPr lang="en-US" sz="2400" dirty="0" err="1" smtClean="0">
                <a:solidFill>
                  <a:srgbClr val="0000FF"/>
                </a:solidFill>
              </a:rPr>
              <a:t>d</a:t>
            </a:r>
            <a:r>
              <a:rPr lang="en-US" sz="2400" baseline="-25000" dirty="0" err="1" smtClean="0">
                <a:solidFill>
                  <a:srgbClr val="0000FF"/>
                </a:solidFill>
              </a:rPr>
              <a:t>j</a:t>
            </a:r>
            <a:r>
              <a:rPr lang="en-US" sz="2400" dirty="0" smtClean="0">
                <a:solidFill>
                  <a:srgbClr val="0000FF"/>
                </a:solidFill>
              </a:rPr>
              <a:t>(Y</a:t>
            </a:r>
            <a:r>
              <a:rPr lang="en-US" sz="2400" baseline="-25000" dirty="0" smtClean="0">
                <a:solidFill>
                  <a:srgbClr val="0000FF"/>
                </a:solidFill>
              </a:rPr>
              <a:t>CBC</a:t>
            </a:r>
            <a:r>
              <a:rPr lang="en-US" sz="2400" dirty="0">
                <a:solidFill>
                  <a:srgbClr val="0000FF"/>
                </a:solidFill>
              </a:rPr>
              <a:t>) </a:t>
            </a:r>
            <a:r>
              <a:rPr lang="en-US" sz="2400" dirty="0" smtClean="0">
                <a:solidFill>
                  <a:srgbClr val="0000FF"/>
                </a:solidFill>
              </a:rPr>
              <a:t/>
            </a:r>
            <a:br>
              <a:rPr lang="en-US" sz="2400" dirty="0" smtClean="0">
                <a:solidFill>
                  <a:srgbClr val="0000FF"/>
                </a:solidFill>
              </a:rPr>
            </a:br>
            <a:r>
              <a:rPr lang="en-US" sz="2400" dirty="0" smtClean="0">
                <a:solidFill>
                  <a:srgbClr val="0000FF"/>
                </a:solidFill>
              </a:rPr>
              <a:t>		</a:t>
            </a:r>
            <a:r>
              <a:rPr lang="el-GR" sz="2400" dirty="0" smtClean="0">
                <a:solidFill>
                  <a:srgbClr val="0000FF"/>
                </a:solidFill>
              </a:rPr>
              <a:t>Δ</a:t>
            </a:r>
            <a:r>
              <a:rPr lang="en-US" sz="2400" dirty="0" err="1" smtClean="0">
                <a:solidFill>
                  <a:srgbClr val="0000FF"/>
                </a:solidFill>
              </a:rPr>
              <a:t>d</a:t>
            </a:r>
            <a:r>
              <a:rPr lang="en-US" sz="2400" baseline="-25000" dirty="0" err="1" smtClean="0">
                <a:solidFill>
                  <a:srgbClr val="0000FF"/>
                </a:solidFill>
              </a:rPr>
              <a:t>j</a:t>
            </a:r>
            <a:r>
              <a:rPr lang="en-US" sz="2400" dirty="0" smtClean="0">
                <a:solidFill>
                  <a:srgbClr val="0000FF"/>
                </a:solidFill>
              </a:rPr>
              <a:t>(Y</a:t>
            </a:r>
            <a:r>
              <a:rPr lang="en-US" sz="2400" baseline="-25000" dirty="0" smtClean="0">
                <a:solidFill>
                  <a:srgbClr val="0000FF"/>
                </a:solidFill>
              </a:rPr>
              <a:t>CBC</a:t>
            </a:r>
            <a:r>
              <a:rPr lang="en-US" sz="2400" dirty="0" smtClean="0">
                <a:solidFill>
                  <a:srgbClr val="0000FF"/>
                </a:solidFill>
              </a:rPr>
              <a:t>)= [</a:t>
            </a:r>
            <a:r>
              <a:rPr lang="en-US" sz="2400" dirty="0" err="1" smtClean="0">
                <a:solidFill>
                  <a:srgbClr val="0000FF"/>
                </a:solidFill>
              </a:rPr>
              <a:t>d</a:t>
            </a:r>
            <a:r>
              <a:rPr lang="en-US" sz="2400" baseline="-25000" dirty="0" err="1" smtClean="0">
                <a:solidFill>
                  <a:srgbClr val="0000FF"/>
                </a:solidFill>
              </a:rPr>
              <a:t>j</a:t>
            </a:r>
            <a:r>
              <a:rPr lang="en-US" sz="2400" dirty="0" smtClean="0">
                <a:solidFill>
                  <a:srgbClr val="0000FF"/>
                </a:solidFill>
              </a:rPr>
              <a:t>(Y</a:t>
            </a:r>
            <a:r>
              <a:rPr lang="en-US" sz="2400" baseline="-25000" dirty="0" smtClean="0">
                <a:solidFill>
                  <a:srgbClr val="0000FF"/>
                </a:solidFill>
              </a:rPr>
              <a:t>CBC</a:t>
            </a:r>
            <a:r>
              <a:rPr lang="en-US" sz="2400" dirty="0" smtClean="0">
                <a:solidFill>
                  <a:srgbClr val="0000FF"/>
                </a:solidFill>
              </a:rPr>
              <a:t>) - </a:t>
            </a:r>
            <a:r>
              <a:rPr lang="en-US" sz="2400" dirty="0" err="1" smtClean="0">
                <a:solidFill>
                  <a:srgbClr val="0000FF"/>
                </a:solidFill>
              </a:rPr>
              <a:t>d</a:t>
            </a:r>
            <a:r>
              <a:rPr lang="en-US" sz="2400" baseline="-25000" dirty="0" err="1" smtClean="0">
                <a:solidFill>
                  <a:srgbClr val="0000FF"/>
                </a:solidFill>
              </a:rPr>
              <a:t>j</a:t>
            </a:r>
            <a:r>
              <a:rPr lang="en-US" sz="2400" dirty="0" smtClean="0">
                <a:solidFill>
                  <a:srgbClr val="0000FF"/>
                </a:solidFill>
              </a:rPr>
              <a:t>(</a:t>
            </a:r>
            <a:r>
              <a:rPr lang="en-US" sz="2400" dirty="0" err="1" smtClean="0">
                <a:solidFill>
                  <a:srgbClr val="0000FF"/>
                </a:solidFill>
              </a:rPr>
              <a:t>Y</a:t>
            </a:r>
            <a:r>
              <a:rPr lang="en-US" sz="2400" baseline="-25000" dirty="0" err="1" smtClean="0">
                <a:solidFill>
                  <a:srgbClr val="0000FF"/>
                </a:solidFill>
              </a:rPr>
              <a:t>typ</a:t>
            </a:r>
            <a:r>
              <a:rPr lang="en-US" sz="2400" dirty="0" smtClean="0">
                <a:solidFill>
                  <a:srgbClr val="0000FF"/>
                </a:solidFill>
              </a:rPr>
              <a:t>)] </a:t>
            </a:r>
            <a:r>
              <a:rPr lang="en-US" sz="1200" dirty="0" smtClean="0">
                <a:solidFill>
                  <a:srgbClr val="0000FF"/>
                </a:solidFill>
              </a:rPr>
              <a:t/>
            </a:r>
            <a:br>
              <a:rPr lang="en-US" sz="1200" dirty="0" smtClean="0">
                <a:solidFill>
                  <a:srgbClr val="0000FF"/>
                </a:solidFill>
              </a:rPr>
            </a:br>
            <a:r>
              <a:rPr lang="en-US" sz="2400" dirty="0" smtClean="0">
                <a:solidFill>
                  <a:srgbClr val="0000FF"/>
                </a:solidFill>
              </a:rPr>
              <a:t>	                </a:t>
            </a:r>
            <a:r>
              <a:rPr lang="el-GR" sz="2400" dirty="0" smtClean="0">
                <a:solidFill>
                  <a:srgbClr val="0000FF"/>
                </a:solidFill>
              </a:rPr>
              <a:t> </a:t>
            </a:r>
            <a:r>
              <a:rPr lang="en-US" sz="2400" dirty="0" smtClean="0">
                <a:solidFill>
                  <a:srgbClr val="0000FF"/>
                </a:solidFill>
              </a:rPr>
              <a:t>Y</a:t>
            </a:r>
            <a:r>
              <a:rPr lang="en-US" sz="2400" baseline="-25000" dirty="0" smtClean="0">
                <a:solidFill>
                  <a:srgbClr val="0000FF"/>
                </a:solidFill>
              </a:rPr>
              <a:t>CBC </a:t>
            </a:r>
            <a:r>
              <a:rPr lang="en-US" sz="2400" dirty="0" smtClean="0">
                <a:solidFill>
                  <a:srgbClr val="0000FF"/>
                </a:solidFill>
                <a:sym typeface="Symbol"/>
              </a:rPr>
              <a:t> {</a:t>
            </a:r>
            <a:r>
              <a:rPr lang="en-US" sz="2400" dirty="0" err="1" smtClean="0">
                <a:solidFill>
                  <a:srgbClr val="0000FF"/>
                </a:solidFill>
                <a:sym typeface="Symbol"/>
              </a:rPr>
              <a:t>Y</a:t>
            </a:r>
            <a:r>
              <a:rPr lang="en-US" sz="2400" baseline="-25000" dirty="0" err="1" smtClean="0">
                <a:solidFill>
                  <a:srgbClr val="0000FF"/>
                </a:solidFill>
                <a:sym typeface="Symbol"/>
              </a:rPr>
              <a:t>cw</a:t>
            </a:r>
            <a:r>
              <a:rPr lang="en-US" sz="2400" dirty="0" smtClean="0">
                <a:solidFill>
                  <a:srgbClr val="0000FF"/>
                </a:solidFill>
                <a:sym typeface="Symbol"/>
              </a:rPr>
              <a:t>, </a:t>
            </a:r>
            <a:r>
              <a:rPr lang="en-US" sz="2400" dirty="0" err="1" smtClean="0">
                <a:solidFill>
                  <a:srgbClr val="0000FF"/>
                </a:solidFill>
                <a:sym typeface="Symbol"/>
              </a:rPr>
              <a:t>Y</a:t>
            </a:r>
            <a:r>
              <a:rPr lang="en-US" sz="2400" baseline="-25000" dirty="0" err="1" smtClean="0">
                <a:solidFill>
                  <a:srgbClr val="0000FF"/>
                </a:solidFill>
                <a:sym typeface="Symbol"/>
              </a:rPr>
              <a:t>cb</a:t>
            </a:r>
            <a:r>
              <a:rPr lang="en-US" sz="2400" dirty="0" smtClean="0">
                <a:solidFill>
                  <a:srgbClr val="0000FF"/>
                </a:solidFill>
                <a:sym typeface="Symbol"/>
              </a:rPr>
              <a:t>, </a:t>
            </a:r>
            <a:r>
              <a:rPr lang="en-US" sz="2400" dirty="0" err="1" smtClean="0">
                <a:solidFill>
                  <a:srgbClr val="0000FF"/>
                </a:solidFill>
                <a:sym typeface="Symbol"/>
              </a:rPr>
              <a:t>Y</a:t>
            </a:r>
            <a:r>
              <a:rPr lang="en-US" sz="2400" baseline="-25000" dirty="0" err="1" smtClean="0">
                <a:solidFill>
                  <a:srgbClr val="0000FF"/>
                </a:solidFill>
                <a:sym typeface="Symbol"/>
              </a:rPr>
              <a:t>rcw</a:t>
            </a:r>
            <a:r>
              <a:rPr lang="en-US" sz="2400" dirty="0" smtClean="0">
                <a:solidFill>
                  <a:srgbClr val="0000FF"/>
                </a:solidFill>
                <a:sym typeface="Symbol"/>
              </a:rPr>
              <a:t>, </a:t>
            </a:r>
            <a:r>
              <a:rPr lang="en-US" sz="2400" dirty="0" err="1" smtClean="0">
                <a:solidFill>
                  <a:srgbClr val="0000FF"/>
                </a:solidFill>
                <a:sym typeface="Symbol"/>
              </a:rPr>
              <a:t>Y</a:t>
            </a:r>
            <a:r>
              <a:rPr lang="en-US" sz="2400" baseline="-25000" dirty="0" err="1" smtClean="0">
                <a:solidFill>
                  <a:srgbClr val="0000FF"/>
                </a:solidFill>
                <a:sym typeface="Symbol"/>
              </a:rPr>
              <a:t>rcb</a:t>
            </a:r>
            <a:r>
              <a:rPr lang="en-US" sz="2400" dirty="0" smtClean="0">
                <a:solidFill>
                  <a:srgbClr val="0000FF"/>
                </a:solidFill>
                <a:sym typeface="Symbol"/>
              </a:rPr>
              <a:t>}</a:t>
            </a:r>
            <a:endParaRPr lang="en-US" sz="2400" dirty="0" smtClean="0">
              <a:solidFill>
                <a:srgbClr val="0000FF"/>
              </a:solidFill>
            </a:endParaRPr>
          </a:p>
          <a:p>
            <a:pPr>
              <a:spcBef>
                <a:spcPts val="1200"/>
              </a:spcBef>
              <a:spcAft>
                <a:spcPts val="600"/>
              </a:spcAft>
            </a:pPr>
            <a:r>
              <a:rPr lang="en-US" sz="2400" dirty="0" smtClean="0"/>
              <a:t>A small </a:t>
            </a:r>
            <a:r>
              <a:rPr lang="el-GR" sz="2400" dirty="0"/>
              <a:t>α</a:t>
            </a:r>
            <a:r>
              <a:rPr lang="en-US" sz="2400" baseline="-25000" dirty="0"/>
              <a:t>j</a:t>
            </a:r>
            <a:r>
              <a:rPr lang="en-US" sz="2400" dirty="0"/>
              <a:t> </a:t>
            </a:r>
            <a:r>
              <a:rPr lang="en-US" sz="2400" dirty="0" smtClean="0">
                <a:sym typeface="Wingdings" panose="05000000000000000000" pitchFamily="2" charset="2"/>
              </a:rPr>
              <a:t>implies there is a large pessimism</a:t>
            </a:r>
            <a:endParaRPr lang="en-US" sz="2400" dirty="0"/>
          </a:p>
        </p:txBody>
      </p:sp>
      <p:grpSp>
        <p:nvGrpSpPr>
          <p:cNvPr id="4" name="Group 3"/>
          <p:cNvGrpSpPr/>
          <p:nvPr/>
        </p:nvGrpSpPr>
        <p:grpSpPr>
          <a:xfrm>
            <a:off x="1512047" y="4724400"/>
            <a:ext cx="4736353" cy="1647273"/>
            <a:chOff x="1512047" y="4724400"/>
            <a:chExt cx="4736353" cy="1647273"/>
          </a:xfrm>
        </p:grpSpPr>
        <p:sp>
          <p:nvSpPr>
            <p:cNvPr id="5" name="TextBox 4"/>
            <p:cNvSpPr txBox="1"/>
            <p:nvPr/>
          </p:nvSpPr>
          <p:spPr>
            <a:xfrm>
              <a:off x="5512301" y="5623916"/>
              <a:ext cx="736099" cy="369332"/>
            </a:xfrm>
            <a:prstGeom prst="rect">
              <a:avLst/>
            </a:prstGeom>
          </p:spPr>
          <p:txBody>
            <a:bodyPr wrap="none">
              <a:spAutoFit/>
            </a:bodyPr>
            <a:lstStyle>
              <a:defPPr>
                <a:defRPr lang="en-US"/>
              </a:defPPr>
              <a:lvl1pPr>
                <a:defRPr b="0">
                  <a:latin typeface="Arial" charset="0"/>
                  <a:cs typeface="Arial" charset="0"/>
                </a:defRPr>
              </a:lvl1pPr>
            </a:lstStyle>
            <a:p>
              <a:r>
                <a:rPr lang="en-US" dirty="0" smtClean="0"/>
                <a:t>delay</a:t>
              </a:r>
              <a:endParaRPr lang="en-US" dirty="0"/>
            </a:p>
          </p:txBody>
        </p:sp>
        <p:cxnSp>
          <p:nvCxnSpPr>
            <p:cNvPr id="6" name="Straight Arrow Connector 5"/>
            <p:cNvCxnSpPr/>
            <p:nvPr/>
          </p:nvCxnSpPr>
          <p:spPr>
            <a:xfrm>
              <a:off x="1512047" y="5833720"/>
              <a:ext cx="3993391"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776352" y="5088560"/>
              <a:ext cx="0" cy="9046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21309" y="5547716"/>
              <a:ext cx="532518" cy="369332"/>
            </a:xfrm>
            <a:prstGeom prst="rect">
              <a:avLst/>
            </a:prstGeom>
          </p:spPr>
          <p:txBody>
            <a:bodyPr wrap="none">
              <a:spAutoFit/>
            </a:bodyPr>
            <a:lstStyle/>
            <a:p>
              <a:r>
                <a:rPr lang="en-US" b="0" dirty="0" smtClean="0">
                  <a:latin typeface="Arial" charset="0"/>
                  <a:cs typeface="Arial" charset="0"/>
                </a:rPr>
                <a:t>-3</a:t>
              </a:r>
              <a:r>
                <a:rPr lang="el-GR" b="0" dirty="0" smtClean="0">
                  <a:latin typeface="Arial" charset="0"/>
                  <a:cs typeface="Arial" charset="0"/>
                </a:rPr>
                <a:t>σ</a:t>
              </a:r>
              <a:endParaRPr lang="en-US" baseline="-25000" dirty="0"/>
            </a:p>
          </p:txBody>
        </p:sp>
        <p:sp>
          <p:nvSpPr>
            <p:cNvPr id="9" name="TextBox 8"/>
            <p:cNvSpPr txBox="1"/>
            <p:nvPr/>
          </p:nvSpPr>
          <p:spPr>
            <a:xfrm>
              <a:off x="3905238" y="4724400"/>
              <a:ext cx="1861033" cy="370582"/>
            </a:xfrm>
            <a:prstGeom prst="rect">
              <a:avLst/>
            </a:prstGeom>
            <a:noFill/>
          </p:spPr>
          <p:txBody>
            <a:bodyPr wrap="none" rtlCol="0">
              <a:noAutofit/>
            </a:bodyPr>
            <a:lstStyle/>
            <a:p>
              <a:r>
                <a:rPr lang="en-US" sz="2000" dirty="0" err="1" smtClean="0">
                  <a:latin typeface="Arial" pitchFamily="34" charset="0"/>
                  <a:cs typeface="Arial" pitchFamily="34" charset="0"/>
                </a:rPr>
                <a:t>d</a:t>
              </a:r>
              <a:r>
                <a:rPr lang="en-US" sz="2000" baseline="-25000" dirty="0" err="1" smtClean="0">
                  <a:latin typeface="Arial" pitchFamily="34" charset="0"/>
                  <a:cs typeface="Arial" pitchFamily="34" charset="0"/>
                </a:rPr>
                <a:t>j</a:t>
              </a:r>
              <a:r>
                <a:rPr lang="en-US" sz="2000" dirty="0" smtClean="0">
                  <a:latin typeface="Arial" pitchFamily="34" charset="0"/>
                  <a:cs typeface="Arial" pitchFamily="34" charset="0"/>
                </a:rPr>
                <a:t>(Y</a:t>
              </a:r>
              <a:r>
                <a:rPr lang="en-US" sz="2000" baseline="-25000" dirty="0" smtClean="0">
                  <a:latin typeface="Arial" pitchFamily="34" charset="0"/>
                  <a:cs typeface="Arial" pitchFamily="34" charset="0"/>
                </a:rPr>
                <a:t>CBC</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d</a:t>
              </a:r>
              <a:r>
                <a:rPr lang="en-US" sz="2000" baseline="-25000" dirty="0" err="1" smtClean="0">
                  <a:latin typeface="Arial" pitchFamily="34" charset="0"/>
                  <a:cs typeface="Arial" pitchFamily="34" charset="0"/>
                </a:rPr>
                <a:t>j</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Y</a:t>
              </a:r>
              <a:r>
                <a:rPr lang="en-US" sz="2000" baseline="-25000" dirty="0" err="1" smtClean="0">
                  <a:latin typeface="Arial" pitchFamily="34" charset="0"/>
                  <a:cs typeface="Arial" pitchFamily="34" charset="0"/>
                </a:rPr>
                <a:t>typ</a:t>
              </a:r>
              <a:r>
                <a:rPr lang="en-US" sz="2000" dirty="0" smtClean="0">
                  <a:latin typeface="Arial" pitchFamily="34" charset="0"/>
                  <a:cs typeface="Arial" pitchFamily="34" charset="0"/>
                </a:rPr>
                <a:t>)</a:t>
              </a:r>
              <a:endParaRPr lang="en-US" sz="1600" dirty="0" smtClean="0">
                <a:latin typeface="Arial" pitchFamily="34" charset="0"/>
                <a:cs typeface="Arial" pitchFamily="34" charset="0"/>
              </a:endParaRPr>
            </a:p>
          </p:txBody>
        </p:sp>
        <p:sp>
          <p:nvSpPr>
            <p:cNvPr id="10" name="Rectangle 9"/>
            <p:cNvSpPr/>
            <p:nvPr/>
          </p:nvSpPr>
          <p:spPr>
            <a:xfrm>
              <a:off x="3211909" y="4774309"/>
              <a:ext cx="506870" cy="369332"/>
            </a:xfrm>
            <a:prstGeom prst="rect">
              <a:avLst/>
            </a:prstGeom>
          </p:spPr>
          <p:txBody>
            <a:bodyPr wrap="none">
              <a:spAutoFit/>
            </a:bodyPr>
            <a:lstStyle/>
            <a:p>
              <a:r>
                <a:rPr lang="en-US" b="0" dirty="0" smtClean="0">
                  <a:latin typeface="Arial" charset="0"/>
                  <a:cs typeface="Arial" charset="0"/>
                </a:rPr>
                <a:t>3</a:t>
              </a:r>
              <a:r>
                <a:rPr lang="el-GR" b="0" dirty="0" smtClean="0">
                  <a:latin typeface="Arial" charset="0"/>
                  <a:cs typeface="Arial" charset="0"/>
                </a:rPr>
                <a:t>σ</a:t>
              </a:r>
              <a:r>
                <a:rPr lang="en-US" b="0" baseline="-25000" dirty="0" smtClean="0">
                  <a:latin typeface="Arial" charset="0"/>
                  <a:cs typeface="Arial" charset="0"/>
                </a:rPr>
                <a:t>j</a:t>
              </a:r>
              <a:endParaRPr lang="en-US" baseline="-25000" dirty="0"/>
            </a:p>
          </p:txBody>
        </p:sp>
        <p:sp>
          <p:nvSpPr>
            <p:cNvPr id="11" name="Freeform 10"/>
            <p:cNvSpPr/>
            <p:nvPr/>
          </p:nvSpPr>
          <p:spPr>
            <a:xfrm>
              <a:off x="2669298" y="5240213"/>
              <a:ext cx="770964" cy="573741"/>
            </a:xfrm>
            <a:custGeom>
              <a:avLst/>
              <a:gdLst>
                <a:gd name="connsiteX0" fmla="*/ 0 w 770964"/>
                <a:gd name="connsiteY0" fmla="*/ 71717 h 573741"/>
                <a:gd name="connsiteX1" fmla="*/ 98611 w 770964"/>
                <a:gd name="connsiteY1" fmla="*/ 0 h 573741"/>
                <a:gd name="connsiteX2" fmla="*/ 197223 w 770964"/>
                <a:gd name="connsiteY2" fmla="*/ 71717 h 573741"/>
                <a:gd name="connsiteX3" fmla="*/ 286870 w 770964"/>
                <a:gd name="connsiteY3" fmla="*/ 304800 h 573741"/>
                <a:gd name="connsiteX4" fmla="*/ 439270 w 770964"/>
                <a:gd name="connsiteY4" fmla="*/ 475129 h 573741"/>
                <a:gd name="connsiteX5" fmla="*/ 770964 w 770964"/>
                <a:gd name="connsiteY5" fmla="*/ 573741 h 573741"/>
                <a:gd name="connsiteX6" fmla="*/ 770964 w 770964"/>
                <a:gd name="connsiteY6" fmla="*/ 573741 h 5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964" h="573741">
                  <a:moveTo>
                    <a:pt x="0" y="71717"/>
                  </a:moveTo>
                  <a:cubicBezTo>
                    <a:pt x="32870" y="35858"/>
                    <a:pt x="65741" y="0"/>
                    <a:pt x="98611" y="0"/>
                  </a:cubicBezTo>
                  <a:cubicBezTo>
                    <a:pt x="131481" y="0"/>
                    <a:pt x="165847" y="20917"/>
                    <a:pt x="197223" y="71717"/>
                  </a:cubicBezTo>
                  <a:cubicBezTo>
                    <a:pt x="228599" y="122517"/>
                    <a:pt x="246529" y="237565"/>
                    <a:pt x="286870" y="304800"/>
                  </a:cubicBezTo>
                  <a:cubicBezTo>
                    <a:pt x="327211" y="372035"/>
                    <a:pt x="358588" y="430306"/>
                    <a:pt x="439270" y="475129"/>
                  </a:cubicBezTo>
                  <a:cubicBezTo>
                    <a:pt x="519952" y="519952"/>
                    <a:pt x="770964" y="573741"/>
                    <a:pt x="770964" y="573741"/>
                  </a:cubicBezTo>
                  <a:lnTo>
                    <a:pt x="770964" y="5737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H="1">
              <a:off x="2122452" y="5240213"/>
              <a:ext cx="745714" cy="573741"/>
            </a:xfrm>
            <a:custGeom>
              <a:avLst/>
              <a:gdLst>
                <a:gd name="connsiteX0" fmla="*/ 0 w 770964"/>
                <a:gd name="connsiteY0" fmla="*/ 71717 h 573741"/>
                <a:gd name="connsiteX1" fmla="*/ 98611 w 770964"/>
                <a:gd name="connsiteY1" fmla="*/ 0 h 573741"/>
                <a:gd name="connsiteX2" fmla="*/ 197223 w 770964"/>
                <a:gd name="connsiteY2" fmla="*/ 71717 h 573741"/>
                <a:gd name="connsiteX3" fmla="*/ 286870 w 770964"/>
                <a:gd name="connsiteY3" fmla="*/ 304800 h 573741"/>
                <a:gd name="connsiteX4" fmla="*/ 439270 w 770964"/>
                <a:gd name="connsiteY4" fmla="*/ 475129 h 573741"/>
                <a:gd name="connsiteX5" fmla="*/ 770964 w 770964"/>
                <a:gd name="connsiteY5" fmla="*/ 573741 h 573741"/>
                <a:gd name="connsiteX6" fmla="*/ 770964 w 770964"/>
                <a:gd name="connsiteY6" fmla="*/ 573741 h 5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964" h="573741">
                  <a:moveTo>
                    <a:pt x="0" y="71717"/>
                  </a:moveTo>
                  <a:cubicBezTo>
                    <a:pt x="32870" y="35858"/>
                    <a:pt x="65741" y="0"/>
                    <a:pt x="98611" y="0"/>
                  </a:cubicBezTo>
                  <a:cubicBezTo>
                    <a:pt x="131481" y="0"/>
                    <a:pt x="165847" y="20917"/>
                    <a:pt x="197223" y="71717"/>
                  </a:cubicBezTo>
                  <a:cubicBezTo>
                    <a:pt x="228599" y="122517"/>
                    <a:pt x="246529" y="237565"/>
                    <a:pt x="286870" y="304800"/>
                  </a:cubicBezTo>
                  <a:cubicBezTo>
                    <a:pt x="327211" y="372035"/>
                    <a:pt x="358588" y="430306"/>
                    <a:pt x="439270" y="475129"/>
                  </a:cubicBezTo>
                  <a:cubicBezTo>
                    <a:pt x="519952" y="519952"/>
                    <a:pt x="770964" y="573741"/>
                    <a:pt x="770964" y="573741"/>
                  </a:cubicBezTo>
                  <a:lnTo>
                    <a:pt x="770964" y="5737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9" idx="2"/>
            </p:cNvCxnSpPr>
            <p:nvPr/>
          </p:nvCxnSpPr>
          <p:spPr>
            <a:xfrm flipV="1">
              <a:off x="4835755" y="5094982"/>
              <a:ext cx="0" cy="904688"/>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65344" y="5095372"/>
              <a:ext cx="0" cy="904688"/>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338051" y="6002341"/>
              <a:ext cx="1779398" cy="369332"/>
            </a:xfrm>
            <a:prstGeom prst="rect">
              <a:avLst/>
            </a:prstGeom>
          </p:spPr>
          <p:txBody>
            <a:bodyPr wrap="none">
              <a:spAutoFit/>
            </a:bodyPr>
            <a:lstStyle/>
            <a:p>
              <a:r>
                <a:rPr lang="en-US" dirty="0" smtClean="0">
                  <a:sym typeface="Wingdings" panose="05000000000000000000" pitchFamily="2" charset="2"/>
                </a:rPr>
                <a:t>Large pessimism </a:t>
              </a:r>
              <a:endParaRPr lang="en-US" dirty="0"/>
            </a:p>
          </p:txBody>
        </p:sp>
        <p:cxnSp>
          <p:nvCxnSpPr>
            <p:cNvPr id="21" name="Straight Arrow Connector 20"/>
            <p:cNvCxnSpPr/>
            <p:nvPr/>
          </p:nvCxnSpPr>
          <p:spPr>
            <a:xfrm>
              <a:off x="3483273" y="5906043"/>
              <a:ext cx="130947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868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 y="202900"/>
            <a:ext cx="9058275" cy="595312"/>
          </a:xfrm>
        </p:spPr>
        <p:txBody>
          <a:bodyPr/>
          <a:lstStyle/>
          <a:p>
            <a:r>
              <a:rPr lang="en-US" dirty="0" smtClean="0"/>
              <a:t>Scaling Factor </a:t>
            </a:r>
            <a:r>
              <a:rPr lang="el-GR" dirty="0" smtClean="0"/>
              <a:t>α</a:t>
            </a:r>
            <a:r>
              <a:rPr lang="en-US" dirty="0" smtClean="0"/>
              <a:t> </a:t>
            </a:r>
            <a:r>
              <a:rPr lang="en-US" dirty="0" smtClean="0">
                <a:sym typeface="Symbol"/>
              </a:rPr>
              <a:t> </a:t>
            </a:r>
            <a:r>
              <a:rPr lang="en-US" dirty="0" smtClean="0"/>
              <a:t>Delay Variation @</a:t>
            </a:r>
            <a:r>
              <a:rPr lang="en-US" dirty="0" err="1" smtClean="0"/>
              <a:t>Cw,RCw</a:t>
            </a:r>
            <a:endParaRPr lang="en-US" dirty="0"/>
          </a:p>
        </p:txBody>
      </p:sp>
      <p:sp>
        <p:nvSpPr>
          <p:cNvPr id="3" name="Content Placeholder 2"/>
          <p:cNvSpPr>
            <a:spLocks noGrp="1"/>
          </p:cNvSpPr>
          <p:nvPr>
            <p:ph idx="1"/>
            <p:custDataLst>
              <p:tags r:id="rId2"/>
            </p:custDataLst>
          </p:nvPr>
        </p:nvSpPr>
        <p:spPr>
          <a:xfrm>
            <a:off x="76200" y="838200"/>
            <a:ext cx="9067800" cy="1371600"/>
          </a:xfrm>
        </p:spPr>
        <p:txBody>
          <a:bodyPr>
            <a:normAutofit fontScale="92500"/>
          </a:bodyPr>
          <a:lstStyle/>
          <a:p>
            <a:r>
              <a:rPr lang="en-US" sz="2400" dirty="0"/>
              <a:t>Paths with small </a:t>
            </a:r>
            <a:r>
              <a:rPr lang="el-GR" sz="2400" dirty="0"/>
              <a:t>Δ</a:t>
            </a:r>
            <a:r>
              <a:rPr lang="en-US" sz="2400" dirty="0" err="1" smtClean="0"/>
              <a:t>d</a:t>
            </a:r>
            <a:r>
              <a:rPr lang="en-US" sz="2400" baseline="-25000" dirty="0" err="1" smtClean="0"/>
              <a:t>rcw</a:t>
            </a:r>
            <a:r>
              <a:rPr lang="en-US" sz="2400" dirty="0" smtClean="0"/>
              <a:t> </a:t>
            </a:r>
            <a:r>
              <a:rPr lang="en-US" sz="2400" b="1" dirty="0"/>
              <a:t>and</a:t>
            </a:r>
            <a:r>
              <a:rPr lang="en-US" sz="2400" dirty="0"/>
              <a:t> </a:t>
            </a:r>
            <a:r>
              <a:rPr lang="el-GR" sz="2400" dirty="0"/>
              <a:t>Δ</a:t>
            </a:r>
            <a:r>
              <a:rPr lang="en-US" sz="2400" dirty="0" err="1" smtClean="0"/>
              <a:t>d</a:t>
            </a:r>
            <a:r>
              <a:rPr lang="en-US" sz="2400" baseline="-25000" dirty="0" err="1" smtClean="0"/>
              <a:t>cw</a:t>
            </a:r>
            <a:r>
              <a:rPr lang="en-US" sz="2400" dirty="0" smtClean="0"/>
              <a:t> </a:t>
            </a:r>
            <a:r>
              <a:rPr lang="en-US" sz="2400" dirty="0"/>
              <a:t>have large </a:t>
            </a:r>
            <a:r>
              <a:rPr lang="el-GR" sz="2400" dirty="0"/>
              <a:t>α</a:t>
            </a:r>
            <a:endParaRPr lang="en-US" sz="2400" dirty="0"/>
          </a:p>
          <a:p>
            <a:r>
              <a:rPr lang="en-US" sz="2400" dirty="0" smtClean="0"/>
              <a:t>E.g., there are </a:t>
            </a:r>
            <a:r>
              <a:rPr lang="el-GR" sz="2400" dirty="0" smtClean="0"/>
              <a:t>α</a:t>
            </a:r>
            <a:r>
              <a:rPr lang="en-US" sz="2400" baseline="-25000" dirty="0" smtClean="0"/>
              <a:t>j</a:t>
            </a:r>
            <a:r>
              <a:rPr lang="en-US" sz="2400" dirty="0" smtClean="0"/>
              <a:t> &gt; </a:t>
            </a:r>
            <a:r>
              <a:rPr lang="en-US" sz="2400" dirty="0"/>
              <a:t>0.6 when </a:t>
            </a:r>
            <a:r>
              <a:rPr lang="en-US" sz="2400" dirty="0" smtClean="0"/>
              <a:t>((</a:t>
            </a:r>
            <a:r>
              <a:rPr lang="el-GR" sz="2400" dirty="0" smtClean="0"/>
              <a:t>Δ</a:t>
            </a:r>
            <a:r>
              <a:rPr lang="en-US" sz="2400" dirty="0" err="1" smtClean="0"/>
              <a:t>d</a:t>
            </a:r>
            <a:r>
              <a:rPr lang="en-US" sz="2400" baseline="-25000" dirty="0" err="1" smtClean="0"/>
              <a:t>rcw</a:t>
            </a:r>
            <a:r>
              <a:rPr lang="en-US" sz="2400" dirty="0" smtClean="0"/>
              <a:t> </a:t>
            </a:r>
            <a:r>
              <a:rPr lang="en-US" sz="2400" dirty="0"/>
              <a:t>&lt; 3</a:t>
            </a:r>
            <a:r>
              <a:rPr lang="en-US" sz="2400" dirty="0" smtClean="0"/>
              <a:t>%) </a:t>
            </a:r>
            <a:r>
              <a:rPr lang="en-US" sz="2400" b="1" dirty="0" smtClean="0"/>
              <a:t>AND</a:t>
            </a:r>
            <a:r>
              <a:rPr lang="en-US" sz="2400" dirty="0" smtClean="0"/>
              <a:t> (</a:t>
            </a:r>
            <a:r>
              <a:rPr lang="el-GR" sz="2400" dirty="0" smtClean="0"/>
              <a:t>Δ</a:t>
            </a:r>
            <a:r>
              <a:rPr lang="en-US" sz="2400" dirty="0" err="1" smtClean="0"/>
              <a:t>d</a:t>
            </a:r>
            <a:r>
              <a:rPr lang="en-US" sz="2400" baseline="-25000" dirty="0" err="1" smtClean="0"/>
              <a:t>cw</a:t>
            </a:r>
            <a:r>
              <a:rPr lang="en-US" sz="2400" dirty="0" smtClean="0"/>
              <a:t> &lt; 3%))</a:t>
            </a:r>
          </a:p>
          <a:p>
            <a:r>
              <a:rPr lang="en-US" sz="2400" dirty="0" smtClean="0">
                <a:solidFill>
                  <a:srgbClr val="FF0000"/>
                </a:solidFill>
              </a:rPr>
              <a:t>Identify paths for tightened BEOL corners based on </a:t>
            </a:r>
            <a:r>
              <a:rPr lang="el-GR" sz="2400" dirty="0">
                <a:solidFill>
                  <a:srgbClr val="FF0000"/>
                </a:solidFill>
              </a:rPr>
              <a:t>Δ</a:t>
            </a:r>
            <a:r>
              <a:rPr lang="en-US" sz="2400" dirty="0" err="1" smtClean="0">
                <a:solidFill>
                  <a:srgbClr val="FF0000"/>
                </a:solidFill>
              </a:rPr>
              <a:t>d</a:t>
            </a:r>
            <a:r>
              <a:rPr lang="en-US" sz="2400" baseline="-25000" dirty="0" err="1" smtClean="0">
                <a:solidFill>
                  <a:srgbClr val="FF0000"/>
                </a:solidFill>
              </a:rPr>
              <a:t>rcw</a:t>
            </a:r>
            <a:r>
              <a:rPr lang="en-US" sz="2400" dirty="0" smtClean="0">
                <a:solidFill>
                  <a:srgbClr val="FF0000"/>
                </a:solidFill>
              </a:rPr>
              <a:t> </a:t>
            </a:r>
            <a:r>
              <a:rPr lang="en-US" sz="2400" dirty="0">
                <a:solidFill>
                  <a:srgbClr val="FF0000"/>
                </a:solidFill>
              </a:rPr>
              <a:t>and </a:t>
            </a:r>
            <a:r>
              <a:rPr lang="el-GR" sz="2400" dirty="0">
                <a:solidFill>
                  <a:srgbClr val="FF0000"/>
                </a:solidFill>
              </a:rPr>
              <a:t>Δ</a:t>
            </a:r>
            <a:r>
              <a:rPr lang="en-US" sz="2400" dirty="0" err="1" smtClean="0">
                <a:solidFill>
                  <a:srgbClr val="FF0000"/>
                </a:solidFill>
              </a:rPr>
              <a:t>d</a:t>
            </a:r>
            <a:r>
              <a:rPr lang="en-US" sz="2400" baseline="-25000" dirty="0" err="1" smtClean="0">
                <a:solidFill>
                  <a:srgbClr val="FF0000"/>
                </a:solidFill>
              </a:rPr>
              <a:t>cw</a:t>
            </a:r>
            <a:endParaRPr lang="en-US" sz="2400" dirty="0">
              <a:solidFill>
                <a:srgbClr val="FF0000"/>
              </a:solidFill>
            </a:endParaRPr>
          </a:p>
          <a:p>
            <a:endParaRPr lang="en-US" sz="2400" dirty="0" smtClean="0"/>
          </a:p>
        </p:txBody>
      </p:sp>
      <p:pic>
        <p:nvPicPr>
          <p:cNvPr id="4" name="Picture 3" descr="Mozilla Firefox"/>
          <p:cNvPicPr>
            <a:picLocks noChangeAspect="1"/>
          </p:cNvPicPr>
          <p:nvPr>
            <p:custDataLst>
              <p:tags r:id="rId3"/>
            </p:custDataLst>
          </p:nvPr>
        </p:nvPicPr>
        <p:blipFill rotWithShape="1">
          <a:blip r:embed="rId10" cstate="print">
            <a:extLst>
              <a:ext uri="{28A0092B-C50C-407E-A947-70E740481C1C}">
                <a14:useLocalDpi xmlns:a14="http://schemas.microsoft.com/office/drawing/2010/main" val="0"/>
              </a:ext>
            </a:extLst>
          </a:blip>
          <a:srcRect/>
          <a:stretch/>
        </p:blipFill>
        <p:spPr>
          <a:xfrm>
            <a:off x="1985683" y="2133600"/>
            <a:ext cx="5181600" cy="4006824"/>
          </a:xfrm>
          <a:prstGeom prst="rect">
            <a:avLst/>
          </a:prstGeom>
        </p:spPr>
      </p:pic>
      <p:sp>
        <p:nvSpPr>
          <p:cNvPr id="8" name="Oval 7"/>
          <p:cNvSpPr/>
          <p:nvPr>
            <p:custDataLst>
              <p:tags r:id="rId4"/>
            </p:custDataLst>
          </p:nvPr>
        </p:nvSpPr>
        <p:spPr>
          <a:xfrm>
            <a:off x="3733800" y="4038599"/>
            <a:ext cx="1447800" cy="1143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5"/>
            </p:custDataLst>
          </p:nvPr>
        </p:nvSpPr>
        <p:spPr>
          <a:xfrm>
            <a:off x="7162801" y="3603812"/>
            <a:ext cx="316112" cy="369332"/>
          </a:xfrm>
          <a:prstGeom prst="rect">
            <a:avLst/>
          </a:prstGeom>
        </p:spPr>
        <p:txBody>
          <a:bodyPr wrap="none">
            <a:spAutoFit/>
          </a:bodyPr>
          <a:lstStyle/>
          <a:p>
            <a:r>
              <a:rPr lang="el-GR" dirty="0"/>
              <a:t>α</a:t>
            </a:r>
            <a:endParaRPr lang="en-US" dirty="0"/>
          </a:p>
        </p:txBody>
      </p:sp>
      <p:sp>
        <p:nvSpPr>
          <p:cNvPr id="9" name="Rectangle 8"/>
          <p:cNvSpPr/>
          <p:nvPr>
            <p:custDataLst>
              <p:tags r:id="rId6"/>
            </p:custDataLst>
          </p:nvPr>
        </p:nvSpPr>
        <p:spPr>
          <a:xfrm>
            <a:off x="3188153" y="6140424"/>
            <a:ext cx="1946302" cy="461665"/>
          </a:xfrm>
          <a:prstGeom prst="rect">
            <a:avLst/>
          </a:prstGeom>
        </p:spPr>
        <p:txBody>
          <a:bodyPr wrap="none">
            <a:spAutoFit/>
          </a:bodyPr>
          <a:lstStyle/>
          <a:p>
            <a:r>
              <a:rPr lang="el-GR" sz="2400" dirty="0"/>
              <a:t>Δ</a:t>
            </a:r>
            <a:r>
              <a:rPr lang="en-US" sz="2400" dirty="0" smtClean="0"/>
              <a:t>d(</a:t>
            </a:r>
            <a:r>
              <a:rPr lang="en-US" sz="2400" dirty="0" err="1" smtClean="0"/>
              <a:t>Y</a:t>
            </a:r>
            <a:r>
              <a:rPr lang="en-US" sz="2400" baseline="-25000" dirty="0" err="1" smtClean="0"/>
              <a:t>cw</a:t>
            </a:r>
            <a:r>
              <a:rPr lang="en-US" sz="2400" dirty="0" smtClean="0"/>
              <a:t>)/d(</a:t>
            </a:r>
            <a:r>
              <a:rPr lang="en-US" sz="2400" dirty="0" err="1" smtClean="0"/>
              <a:t>Y</a:t>
            </a:r>
            <a:r>
              <a:rPr lang="en-US" sz="2400" baseline="-25000" dirty="0" err="1" smtClean="0"/>
              <a:t>typ</a:t>
            </a:r>
            <a:r>
              <a:rPr lang="en-US" sz="2400" dirty="0" smtClean="0"/>
              <a:t>)</a:t>
            </a:r>
            <a:endParaRPr lang="en-US" sz="2400" dirty="0"/>
          </a:p>
        </p:txBody>
      </p:sp>
      <p:sp>
        <p:nvSpPr>
          <p:cNvPr id="10" name="Rectangle 9"/>
          <p:cNvSpPr/>
          <p:nvPr>
            <p:custDataLst>
              <p:tags r:id="rId7"/>
            </p:custDataLst>
          </p:nvPr>
        </p:nvSpPr>
        <p:spPr>
          <a:xfrm>
            <a:off x="130943" y="3555531"/>
            <a:ext cx="2025234" cy="461665"/>
          </a:xfrm>
          <a:prstGeom prst="rect">
            <a:avLst/>
          </a:prstGeom>
        </p:spPr>
        <p:txBody>
          <a:bodyPr wrap="none">
            <a:spAutoFit/>
          </a:bodyPr>
          <a:lstStyle/>
          <a:p>
            <a:r>
              <a:rPr lang="el-GR" sz="2400" dirty="0"/>
              <a:t>Δ</a:t>
            </a:r>
            <a:r>
              <a:rPr lang="en-US" sz="2400" dirty="0" smtClean="0"/>
              <a:t>d(</a:t>
            </a:r>
            <a:r>
              <a:rPr lang="en-US" sz="2400" dirty="0" err="1" smtClean="0"/>
              <a:t>Y</a:t>
            </a:r>
            <a:r>
              <a:rPr lang="en-US" sz="2400" baseline="-25000" dirty="0" err="1" smtClean="0"/>
              <a:t>rcw</a:t>
            </a:r>
            <a:r>
              <a:rPr lang="en-US" sz="2400" dirty="0"/>
              <a:t>)/</a:t>
            </a:r>
            <a:r>
              <a:rPr lang="en-US" sz="2400" dirty="0" smtClean="0"/>
              <a:t>d(</a:t>
            </a:r>
            <a:r>
              <a:rPr lang="en-US" sz="2400" dirty="0" err="1" smtClean="0"/>
              <a:t>Y</a:t>
            </a:r>
            <a:r>
              <a:rPr lang="en-US" sz="2400" baseline="-25000" dirty="0" err="1" smtClean="0"/>
              <a:t>typ</a:t>
            </a:r>
            <a:r>
              <a:rPr lang="en-US" sz="2400" dirty="0" smtClean="0"/>
              <a:t>)</a:t>
            </a:r>
            <a:endParaRPr lang="en-US" sz="2400" dirty="0"/>
          </a:p>
        </p:txBody>
      </p:sp>
    </p:spTree>
    <p:extLst>
      <p:ext uri="{BB962C8B-B14F-4D97-AF65-F5344CB8AC3E}">
        <p14:creationId xmlns:p14="http://schemas.microsoft.com/office/powerpoint/2010/main" val="299831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ozilla Firefox"/>
          <p:cNvPicPr>
            <a:picLocks noChangeAspect="1"/>
          </p:cNvPicPr>
          <p:nvPr>
            <p:custDataLst>
              <p:tags r:id="rId1"/>
            </p:custDataLst>
          </p:nvPr>
        </p:nvPicPr>
        <p:blipFill rotWithShape="1">
          <a:blip r:embed="rId16" cstate="print">
            <a:extLst>
              <a:ext uri="{28A0092B-C50C-407E-A947-70E740481C1C}">
                <a14:useLocalDpi xmlns:a14="http://schemas.microsoft.com/office/drawing/2010/main" val="0"/>
              </a:ext>
            </a:extLst>
          </a:blip>
          <a:srcRect/>
          <a:stretch/>
        </p:blipFill>
        <p:spPr>
          <a:xfrm>
            <a:off x="1985683" y="2133600"/>
            <a:ext cx="5181600" cy="4006824"/>
          </a:xfrm>
          <a:prstGeom prst="rect">
            <a:avLst/>
          </a:prstGeom>
        </p:spPr>
      </p:pic>
      <p:sp>
        <p:nvSpPr>
          <p:cNvPr id="17" name="Rectangle 16"/>
          <p:cNvSpPr/>
          <p:nvPr>
            <p:custDataLst>
              <p:tags r:id="rId2"/>
            </p:custDataLst>
          </p:nvPr>
        </p:nvSpPr>
        <p:spPr>
          <a:xfrm>
            <a:off x="2403224" y="2293558"/>
            <a:ext cx="3737866" cy="16764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a:xfrm>
            <a:off x="53340" y="163689"/>
            <a:ext cx="8851900" cy="595312"/>
          </a:xfrm>
        </p:spPr>
        <p:txBody>
          <a:bodyPr/>
          <a:lstStyle/>
          <a:p>
            <a:r>
              <a:rPr lang="en-US" dirty="0" smtClean="0">
                <a:sym typeface="Wingdings" panose="05000000000000000000" pitchFamily="2" charset="2"/>
              </a:rPr>
              <a:t> </a:t>
            </a:r>
            <a:r>
              <a:rPr lang="en-US" dirty="0" smtClean="0"/>
              <a:t>Practical Filter for TBC-Amenable Paths</a:t>
            </a:r>
            <a:endParaRPr lang="en-US" baseline="-25000" dirty="0"/>
          </a:p>
        </p:txBody>
      </p:sp>
      <p:cxnSp>
        <p:nvCxnSpPr>
          <p:cNvPr id="8" name="Straight Connector 7"/>
          <p:cNvCxnSpPr/>
          <p:nvPr>
            <p:custDataLst>
              <p:tags r:id="rId4"/>
            </p:custDataLst>
          </p:nvPr>
        </p:nvCxnSpPr>
        <p:spPr>
          <a:xfrm>
            <a:off x="2325387" y="3976261"/>
            <a:ext cx="301022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5"/>
            </p:custDataLst>
          </p:nvPr>
        </p:nvCxnSpPr>
        <p:spPr>
          <a:xfrm>
            <a:off x="5068587" y="3747661"/>
            <a:ext cx="0" cy="22098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6"/>
            </p:custDataLst>
          </p:nvPr>
        </p:nvSpPr>
        <p:spPr>
          <a:xfrm>
            <a:off x="4801558" y="3214261"/>
            <a:ext cx="671979" cy="523220"/>
          </a:xfrm>
          <a:prstGeom prst="rect">
            <a:avLst/>
          </a:prstGeom>
        </p:spPr>
        <p:txBody>
          <a:bodyPr wrap="none">
            <a:spAutoFit/>
          </a:bodyPr>
          <a:lstStyle/>
          <a:p>
            <a:r>
              <a:rPr lang="en-US" sz="2800" dirty="0" err="1" smtClean="0">
                <a:solidFill>
                  <a:srgbClr val="FF0000"/>
                </a:solidFill>
              </a:rPr>
              <a:t>A</a:t>
            </a:r>
            <a:r>
              <a:rPr lang="en-US" sz="2800" baseline="-25000" dirty="0" err="1" smtClean="0">
                <a:solidFill>
                  <a:srgbClr val="FF0000"/>
                </a:solidFill>
              </a:rPr>
              <a:t>cw</a:t>
            </a:r>
            <a:endParaRPr lang="en-US" sz="2800" dirty="0">
              <a:solidFill>
                <a:srgbClr val="FF0000"/>
              </a:solidFill>
            </a:endParaRPr>
          </a:p>
        </p:txBody>
      </p:sp>
      <p:sp>
        <p:nvSpPr>
          <p:cNvPr id="18" name="Rectangle 17"/>
          <p:cNvSpPr/>
          <p:nvPr>
            <p:custDataLst>
              <p:tags r:id="rId7"/>
            </p:custDataLst>
          </p:nvPr>
        </p:nvSpPr>
        <p:spPr>
          <a:xfrm flipV="1">
            <a:off x="5068585" y="3969958"/>
            <a:ext cx="1070868" cy="1987503"/>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8"/>
            </p:custDataLst>
          </p:nvPr>
        </p:nvSpPr>
        <p:spPr>
          <a:xfrm>
            <a:off x="5445520" y="3797992"/>
            <a:ext cx="761747" cy="523220"/>
          </a:xfrm>
          <a:prstGeom prst="rect">
            <a:avLst/>
          </a:prstGeom>
        </p:spPr>
        <p:txBody>
          <a:bodyPr wrap="none">
            <a:spAutoFit/>
          </a:bodyPr>
          <a:lstStyle/>
          <a:p>
            <a:r>
              <a:rPr lang="en-US" sz="2800" dirty="0" err="1" smtClean="0">
                <a:solidFill>
                  <a:srgbClr val="FF0000"/>
                </a:solidFill>
              </a:rPr>
              <a:t>A</a:t>
            </a:r>
            <a:r>
              <a:rPr lang="en-US" sz="2800" baseline="-25000" dirty="0" err="1" smtClean="0">
                <a:solidFill>
                  <a:srgbClr val="FF0000"/>
                </a:solidFill>
              </a:rPr>
              <a:t>rcw</a:t>
            </a:r>
            <a:endParaRPr lang="en-US" sz="2800" dirty="0">
              <a:solidFill>
                <a:srgbClr val="FF0000"/>
              </a:solidFill>
            </a:endParaRPr>
          </a:p>
        </p:txBody>
      </p:sp>
      <p:sp>
        <p:nvSpPr>
          <p:cNvPr id="20" name="Rectangle 19"/>
          <p:cNvSpPr/>
          <p:nvPr>
            <p:custDataLst>
              <p:tags r:id="rId9"/>
            </p:custDataLst>
          </p:nvPr>
        </p:nvSpPr>
        <p:spPr>
          <a:xfrm>
            <a:off x="226416" y="979170"/>
            <a:ext cx="8730894" cy="816634"/>
          </a:xfrm>
          <a:prstGeom prst="rect">
            <a:avLst/>
          </a:prstGeom>
          <a:ln w="28575">
            <a:solidFill>
              <a:schemeClr val="tx1"/>
            </a:solidFill>
          </a:ln>
        </p:spPr>
        <p:txBody>
          <a:bodyPr vert="horz" lIns="91440" tIns="45720" rIns="91440" bIns="45720" rtlCol="0">
            <a:normAutofit/>
          </a:bodyPr>
          <a:lstStyle/>
          <a:p>
            <a:pPr eaLnBrk="0" hangingPunct="0">
              <a:spcBef>
                <a:spcPct val="20000"/>
              </a:spcBef>
              <a:buClr>
                <a:srgbClr val="C00000"/>
              </a:buClr>
            </a:pPr>
            <a:r>
              <a:rPr lang="en-US" sz="2000" dirty="0" err="1"/>
              <a:t>G</a:t>
            </a:r>
            <a:r>
              <a:rPr lang="en-US" sz="2000" baseline="-25000" dirty="0" err="1"/>
              <a:t>tbc</a:t>
            </a:r>
            <a:r>
              <a:rPr lang="en-US" sz="2000" dirty="0"/>
              <a:t> = </a:t>
            </a:r>
            <a:r>
              <a:rPr lang="en-US" sz="2000" dirty="0" smtClean="0">
                <a:latin typeface="Arial" pitchFamily="34" charset="0"/>
                <a:cs typeface="Arial" pitchFamily="34" charset="0"/>
              </a:rPr>
              <a:t>paths which can </a:t>
            </a:r>
            <a:r>
              <a:rPr lang="en-US" sz="2000" dirty="0">
                <a:latin typeface="Arial" pitchFamily="34" charset="0"/>
                <a:cs typeface="Arial" pitchFamily="34" charset="0"/>
              </a:rPr>
              <a:t>be safely signed off using tightened corners:</a:t>
            </a:r>
            <a:br>
              <a:rPr lang="en-US" sz="2000" dirty="0">
                <a:latin typeface="Arial" pitchFamily="34" charset="0"/>
                <a:cs typeface="Arial" pitchFamily="34" charset="0"/>
              </a:rPr>
            </a:br>
            <a:r>
              <a:rPr lang="en-US" sz="2000" dirty="0" smtClean="0">
                <a:latin typeface="Arial" pitchFamily="34" charset="0"/>
                <a:cs typeface="Arial" pitchFamily="34" charset="0"/>
              </a:rPr>
              <a:t>(Path </a:t>
            </a:r>
            <a:r>
              <a:rPr lang="en-US" sz="2000" dirty="0">
                <a:latin typeface="Arial" pitchFamily="34" charset="0"/>
                <a:cs typeface="Arial" pitchFamily="34" charset="0"/>
              </a:rPr>
              <a:t>with </a:t>
            </a:r>
            <a:r>
              <a:rPr lang="en-US" sz="2000" dirty="0" smtClean="0">
                <a:latin typeface="Arial" pitchFamily="34" charset="0"/>
                <a:cs typeface="Arial" pitchFamily="34" charset="0"/>
              </a:rPr>
              <a:t>(</a:t>
            </a:r>
            <a:r>
              <a:rPr lang="el-GR" sz="2000" b="1" dirty="0" smtClean="0">
                <a:latin typeface="Arial" pitchFamily="34" charset="0"/>
                <a:cs typeface="Arial" pitchFamily="34" charset="0"/>
              </a:rPr>
              <a:t>Δ</a:t>
            </a:r>
            <a:r>
              <a:rPr lang="en-US" sz="2000" b="1" dirty="0" err="1" smtClean="0">
                <a:latin typeface="Arial" pitchFamily="34" charset="0"/>
                <a:cs typeface="Arial" pitchFamily="34" charset="0"/>
              </a:rPr>
              <a:t>d</a:t>
            </a:r>
            <a:r>
              <a:rPr lang="en-US" sz="2000" b="1" baseline="-25000" dirty="0" err="1" smtClean="0">
                <a:latin typeface="Arial" pitchFamily="34" charset="0"/>
                <a:cs typeface="Arial" pitchFamily="34" charset="0"/>
              </a:rPr>
              <a:t>cw</a:t>
            </a:r>
            <a:r>
              <a:rPr lang="en-US" sz="2000" b="1" dirty="0" smtClean="0">
                <a:latin typeface="Arial" pitchFamily="34" charset="0"/>
                <a:cs typeface="Arial" pitchFamily="34" charset="0"/>
              </a:rPr>
              <a:t> </a:t>
            </a:r>
            <a:r>
              <a:rPr lang="en-US" sz="2000" b="1" dirty="0">
                <a:latin typeface="Arial" pitchFamily="34" charset="0"/>
                <a:cs typeface="Arial" pitchFamily="34" charset="0"/>
              </a:rPr>
              <a:t>larger than </a:t>
            </a:r>
            <a:r>
              <a:rPr lang="en-US" sz="2000" b="1" dirty="0" err="1" smtClean="0">
                <a:solidFill>
                  <a:srgbClr val="FF0000"/>
                </a:solidFill>
                <a:latin typeface="Arial" pitchFamily="34" charset="0"/>
                <a:cs typeface="Arial" pitchFamily="34" charset="0"/>
              </a:rPr>
              <a:t>A</a:t>
            </a:r>
            <a:r>
              <a:rPr lang="en-US" sz="2000" b="1" baseline="-25000" dirty="0" err="1" smtClean="0">
                <a:solidFill>
                  <a:srgbClr val="FF0000"/>
                </a:solidFill>
                <a:latin typeface="Arial" pitchFamily="34" charset="0"/>
                <a:cs typeface="Arial" pitchFamily="34" charset="0"/>
              </a:rPr>
              <a:t>cw</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OR</a:t>
            </a:r>
            <a:r>
              <a:rPr lang="en-US" sz="2000" dirty="0" smtClean="0">
                <a:latin typeface="Arial" pitchFamily="34" charset="0"/>
                <a:cs typeface="Arial" pitchFamily="34" charset="0"/>
              </a:rPr>
              <a:t> (Path </a:t>
            </a:r>
            <a:r>
              <a:rPr lang="en-US" sz="2000" dirty="0">
                <a:latin typeface="Arial" pitchFamily="34" charset="0"/>
                <a:cs typeface="Arial" pitchFamily="34" charset="0"/>
              </a:rPr>
              <a:t>with </a:t>
            </a:r>
            <a:r>
              <a:rPr lang="en-US" sz="2000" dirty="0" smtClean="0">
                <a:latin typeface="Arial" pitchFamily="34" charset="0"/>
                <a:cs typeface="Arial" pitchFamily="34" charset="0"/>
              </a:rPr>
              <a:t>(</a:t>
            </a:r>
            <a:r>
              <a:rPr lang="el-GR" sz="2000" b="1" dirty="0" smtClean="0">
                <a:latin typeface="Arial" pitchFamily="34" charset="0"/>
                <a:cs typeface="Arial" pitchFamily="34" charset="0"/>
              </a:rPr>
              <a:t>Δ</a:t>
            </a:r>
            <a:r>
              <a:rPr lang="en-US" sz="2000" b="1" dirty="0" err="1" smtClean="0">
                <a:latin typeface="Arial" pitchFamily="34" charset="0"/>
                <a:cs typeface="Arial" pitchFamily="34" charset="0"/>
              </a:rPr>
              <a:t>d</a:t>
            </a:r>
            <a:r>
              <a:rPr lang="en-US" sz="2000" b="1" baseline="-25000" dirty="0" err="1" smtClean="0">
                <a:latin typeface="Arial" pitchFamily="34" charset="0"/>
                <a:cs typeface="Arial" pitchFamily="34" charset="0"/>
              </a:rPr>
              <a:t>rcw</a:t>
            </a:r>
            <a:r>
              <a:rPr lang="en-US" sz="2000" b="1" dirty="0" smtClean="0">
                <a:latin typeface="Arial" pitchFamily="34" charset="0"/>
                <a:cs typeface="Arial" pitchFamily="34" charset="0"/>
              </a:rPr>
              <a:t> </a:t>
            </a:r>
            <a:r>
              <a:rPr lang="en-US" sz="2000" b="1" dirty="0">
                <a:latin typeface="Arial" pitchFamily="34" charset="0"/>
                <a:cs typeface="Arial" pitchFamily="34" charset="0"/>
              </a:rPr>
              <a:t>larger than </a:t>
            </a:r>
            <a:r>
              <a:rPr lang="en-US" sz="2000" b="1" dirty="0" err="1" smtClean="0">
                <a:solidFill>
                  <a:srgbClr val="FF0000"/>
                </a:solidFill>
                <a:latin typeface="Arial" pitchFamily="34" charset="0"/>
                <a:cs typeface="Arial" pitchFamily="34" charset="0"/>
              </a:rPr>
              <a:t>A</a:t>
            </a:r>
            <a:r>
              <a:rPr lang="en-US" sz="2000" b="1" baseline="-25000" dirty="0" err="1" smtClean="0">
                <a:solidFill>
                  <a:srgbClr val="FF0000"/>
                </a:solidFill>
                <a:latin typeface="Arial" pitchFamily="34" charset="0"/>
                <a:cs typeface="Arial" pitchFamily="34" charset="0"/>
              </a:rPr>
              <a:t>rcw</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cxnSp>
        <p:nvCxnSpPr>
          <p:cNvPr id="23" name="Straight Arrow Connector 22"/>
          <p:cNvCxnSpPr/>
          <p:nvPr>
            <p:custDataLst>
              <p:tags r:id="rId10"/>
            </p:custDataLst>
          </p:nvPr>
        </p:nvCxnSpPr>
        <p:spPr>
          <a:xfrm>
            <a:off x="2858787" y="2071262"/>
            <a:ext cx="228600" cy="6095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Freeform 28"/>
          <p:cNvSpPr/>
          <p:nvPr>
            <p:custDataLst>
              <p:tags r:id="rId11"/>
            </p:custDataLst>
          </p:nvPr>
        </p:nvSpPr>
        <p:spPr>
          <a:xfrm>
            <a:off x="2401587" y="2294258"/>
            <a:ext cx="3739503" cy="3649756"/>
          </a:xfrm>
          <a:custGeom>
            <a:avLst/>
            <a:gdLst>
              <a:gd name="connsiteX0" fmla="*/ 0 w 3738282"/>
              <a:gd name="connsiteY0" fmla="*/ 0 h 3648635"/>
              <a:gd name="connsiteX1" fmla="*/ 0 w 3738282"/>
              <a:gd name="connsiteY1" fmla="*/ 1658470 h 3648635"/>
              <a:gd name="connsiteX2" fmla="*/ 2698376 w 3738282"/>
              <a:gd name="connsiteY2" fmla="*/ 1667435 h 3648635"/>
              <a:gd name="connsiteX3" fmla="*/ 2707341 w 3738282"/>
              <a:gd name="connsiteY3" fmla="*/ 3648635 h 3648635"/>
              <a:gd name="connsiteX4" fmla="*/ 3738282 w 3738282"/>
              <a:gd name="connsiteY4" fmla="*/ 3648635 h 3648635"/>
              <a:gd name="connsiteX5" fmla="*/ 3738282 w 3738282"/>
              <a:gd name="connsiteY5" fmla="*/ 17929 h 3648635"/>
              <a:gd name="connsiteX6" fmla="*/ 0 w 3738282"/>
              <a:gd name="connsiteY6" fmla="*/ 0 h 3648635"/>
              <a:gd name="connsiteX0" fmla="*/ 0 w 3738282"/>
              <a:gd name="connsiteY0" fmla="*/ 1121 h 3649756"/>
              <a:gd name="connsiteX1" fmla="*/ 0 w 3738282"/>
              <a:gd name="connsiteY1" fmla="*/ 1659591 h 3649756"/>
              <a:gd name="connsiteX2" fmla="*/ 2698376 w 3738282"/>
              <a:gd name="connsiteY2" fmla="*/ 1668556 h 3649756"/>
              <a:gd name="connsiteX3" fmla="*/ 2707341 w 3738282"/>
              <a:gd name="connsiteY3" fmla="*/ 3649756 h 3649756"/>
              <a:gd name="connsiteX4" fmla="*/ 3738282 w 3738282"/>
              <a:gd name="connsiteY4" fmla="*/ 3649756 h 3649756"/>
              <a:gd name="connsiteX5" fmla="*/ 3725582 w 3738282"/>
              <a:gd name="connsiteY5" fmla="*/ 0 h 3649756"/>
              <a:gd name="connsiteX6" fmla="*/ 0 w 3738282"/>
              <a:gd name="connsiteY6" fmla="*/ 1121 h 3649756"/>
              <a:gd name="connsiteX0" fmla="*/ 0 w 3739503"/>
              <a:gd name="connsiteY0" fmla="*/ 1121 h 3649756"/>
              <a:gd name="connsiteX1" fmla="*/ 0 w 3739503"/>
              <a:gd name="connsiteY1" fmla="*/ 1659591 h 3649756"/>
              <a:gd name="connsiteX2" fmla="*/ 2698376 w 3739503"/>
              <a:gd name="connsiteY2" fmla="*/ 1668556 h 3649756"/>
              <a:gd name="connsiteX3" fmla="*/ 2707341 w 3739503"/>
              <a:gd name="connsiteY3" fmla="*/ 3649756 h 3649756"/>
              <a:gd name="connsiteX4" fmla="*/ 3738282 w 3739503"/>
              <a:gd name="connsiteY4" fmla="*/ 3649756 h 3649756"/>
              <a:gd name="connsiteX5" fmla="*/ 3738282 w 3739503"/>
              <a:gd name="connsiteY5" fmla="*/ 0 h 3649756"/>
              <a:gd name="connsiteX6" fmla="*/ 0 w 3739503"/>
              <a:gd name="connsiteY6" fmla="*/ 1121 h 36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9503" h="3649756">
                <a:moveTo>
                  <a:pt x="0" y="1121"/>
                </a:moveTo>
                <a:lnTo>
                  <a:pt x="0" y="1659591"/>
                </a:lnTo>
                <a:lnTo>
                  <a:pt x="2698376" y="1668556"/>
                </a:lnTo>
                <a:cubicBezTo>
                  <a:pt x="2701364" y="2328956"/>
                  <a:pt x="2704353" y="2989356"/>
                  <a:pt x="2707341" y="3649756"/>
                </a:cubicBezTo>
                <a:lnTo>
                  <a:pt x="3738282" y="3649756"/>
                </a:lnTo>
                <a:cubicBezTo>
                  <a:pt x="3734049" y="2433171"/>
                  <a:pt x="3742515" y="1216585"/>
                  <a:pt x="3738282" y="0"/>
                </a:cubicBezTo>
                <a:lnTo>
                  <a:pt x="0" y="1121"/>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custDataLst>
              <p:tags r:id="rId12"/>
            </p:custDataLst>
          </p:nvPr>
        </p:nvSpPr>
        <p:spPr>
          <a:xfrm>
            <a:off x="3188153" y="6140424"/>
            <a:ext cx="1946302" cy="461665"/>
          </a:xfrm>
          <a:prstGeom prst="rect">
            <a:avLst/>
          </a:prstGeom>
        </p:spPr>
        <p:txBody>
          <a:bodyPr wrap="none">
            <a:spAutoFit/>
          </a:bodyPr>
          <a:lstStyle/>
          <a:p>
            <a:r>
              <a:rPr lang="el-GR" sz="2400" dirty="0"/>
              <a:t>Δ</a:t>
            </a:r>
            <a:r>
              <a:rPr lang="en-US" sz="2400" dirty="0" smtClean="0"/>
              <a:t>d(</a:t>
            </a:r>
            <a:r>
              <a:rPr lang="en-US" sz="2400" dirty="0" err="1" smtClean="0"/>
              <a:t>Y</a:t>
            </a:r>
            <a:r>
              <a:rPr lang="en-US" sz="2400" baseline="-25000" dirty="0" err="1" smtClean="0"/>
              <a:t>cw</a:t>
            </a:r>
            <a:r>
              <a:rPr lang="en-US" sz="2400" dirty="0" smtClean="0"/>
              <a:t>)/d(</a:t>
            </a:r>
            <a:r>
              <a:rPr lang="en-US" sz="2400" dirty="0" err="1" smtClean="0"/>
              <a:t>Y</a:t>
            </a:r>
            <a:r>
              <a:rPr lang="en-US" sz="2400" baseline="-25000" dirty="0" err="1" smtClean="0"/>
              <a:t>typ</a:t>
            </a:r>
            <a:r>
              <a:rPr lang="en-US" sz="2400" dirty="0" smtClean="0"/>
              <a:t>)</a:t>
            </a:r>
            <a:endParaRPr lang="en-US" sz="2400" dirty="0"/>
          </a:p>
        </p:txBody>
      </p:sp>
      <p:sp>
        <p:nvSpPr>
          <p:cNvPr id="22" name="Rectangle 21"/>
          <p:cNvSpPr/>
          <p:nvPr>
            <p:custDataLst>
              <p:tags r:id="rId13"/>
            </p:custDataLst>
          </p:nvPr>
        </p:nvSpPr>
        <p:spPr>
          <a:xfrm>
            <a:off x="130943" y="3555531"/>
            <a:ext cx="2025234" cy="461665"/>
          </a:xfrm>
          <a:prstGeom prst="rect">
            <a:avLst/>
          </a:prstGeom>
        </p:spPr>
        <p:txBody>
          <a:bodyPr wrap="none">
            <a:spAutoFit/>
          </a:bodyPr>
          <a:lstStyle/>
          <a:p>
            <a:r>
              <a:rPr lang="el-GR" sz="2400" dirty="0"/>
              <a:t>Δ</a:t>
            </a:r>
            <a:r>
              <a:rPr lang="en-US" sz="2400" dirty="0" smtClean="0"/>
              <a:t>d(</a:t>
            </a:r>
            <a:r>
              <a:rPr lang="en-US" sz="2400" dirty="0" err="1" smtClean="0"/>
              <a:t>Y</a:t>
            </a:r>
            <a:r>
              <a:rPr lang="en-US" sz="2400" baseline="-25000" dirty="0" err="1" smtClean="0"/>
              <a:t>rcw</a:t>
            </a:r>
            <a:r>
              <a:rPr lang="en-US" sz="2400" dirty="0"/>
              <a:t>)/</a:t>
            </a:r>
            <a:r>
              <a:rPr lang="en-US" sz="2400" dirty="0" smtClean="0"/>
              <a:t>d(</a:t>
            </a:r>
            <a:r>
              <a:rPr lang="en-US" sz="2400" dirty="0" err="1" smtClean="0"/>
              <a:t>Y</a:t>
            </a:r>
            <a:r>
              <a:rPr lang="en-US" sz="2400" baseline="-25000" dirty="0" err="1" smtClean="0"/>
              <a:t>typ</a:t>
            </a:r>
            <a:r>
              <a:rPr lang="en-US" sz="2400" dirty="0" smtClean="0"/>
              <a:t>)</a:t>
            </a:r>
            <a:endParaRPr lang="en-US" sz="2400" dirty="0"/>
          </a:p>
        </p:txBody>
      </p:sp>
    </p:spTree>
    <p:extLst>
      <p:ext uri="{BB962C8B-B14F-4D97-AF65-F5344CB8AC3E}">
        <p14:creationId xmlns:p14="http://schemas.microsoft.com/office/powerpoint/2010/main" val="144720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16544"/>
            <a:ext cx="8229600" cy="563562"/>
          </a:xfrm>
        </p:spPr>
        <p:txBody>
          <a:bodyPr/>
          <a:lstStyle/>
          <a:p>
            <a:r>
              <a:rPr lang="en-US" sz="3200" dirty="0" smtClean="0"/>
              <a:t>Benefits of Tightened BEOL Corners</a:t>
            </a:r>
            <a:endParaRPr lang="en-US" sz="3200" dirty="0"/>
          </a:p>
        </p:txBody>
      </p:sp>
      <p:sp>
        <p:nvSpPr>
          <p:cNvPr id="5" name="Content Placeholder 2"/>
          <p:cNvSpPr txBox="1">
            <a:spLocks/>
          </p:cNvSpPr>
          <p:nvPr>
            <p:custDataLst>
              <p:tags r:id="rId2"/>
            </p:custDataLst>
          </p:nvPr>
        </p:nvSpPr>
        <p:spPr>
          <a:xfrm>
            <a:off x="76200" y="914400"/>
            <a:ext cx="4665373" cy="2414789"/>
          </a:xfrm>
          <a:prstGeom prst="rect">
            <a:avLst/>
          </a:prstGeom>
        </p:spPr>
        <p:txBody>
          <a:bodyPr vert="horz" lIns="91440" tIns="45720" rIns="91440" bIns="45720" rtlCol="0">
            <a:noAutofit/>
          </a:bodyPr>
          <a:lstStyle>
            <a:lvl1pPr marL="231775" indent="-231775" algn="l" defTabSz="914400" rtl="0" eaLnBrk="0" latinLnBrk="0" hangingPunct="0">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515938" indent="-284163" algn="l" defTabSz="914400" rtl="0" eaLnBrk="0" latinLnBrk="0" hangingPunct="0">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739775" indent="-223838" algn="l" defTabSz="914400" rtl="0" eaLnBrk="0" latinLnBrk="0" hangingPunct="0">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73138" indent="-233363" algn="l" defTabSz="914400" rtl="0" eaLnBrk="0" latinLnBrk="0" hangingPunct="0">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196975" indent="-223838" algn="l" defTabSz="914400" rtl="0" eaLnBrk="0" latinLnBrk="0" hangingPunct="0">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400" b="1" dirty="0" smtClean="0">
                <a:solidFill>
                  <a:srgbClr val="FF0000"/>
                </a:solidFill>
                <a:sym typeface="Wingdings" panose="05000000000000000000" pitchFamily="2" charset="2"/>
              </a:rPr>
              <a:t>WNS</a:t>
            </a:r>
            <a:r>
              <a:rPr lang="en-US" sz="2400" b="1" dirty="0" smtClean="0">
                <a:sym typeface="Wingdings" panose="05000000000000000000" pitchFamily="2" charset="2"/>
              </a:rPr>
              <a:t> and </a:t>
            </a:r>
            <a:r>
              <a:rPr lang="en-US" sz="2400" b="1" dirty="0" smtClean="0">
                <a:solidFill>
                  <a:srgbClr val="0000FF"/>
                </a:solidFill>
                <a:sym typeface="Wingdings" panose="05000000000000000000" pitchFamily="2" charset="2"/>
              </a:rPr>
              <a:t>TNS</a:t>
            </a:r>
            <a:r>
              <a:rPr lang="en-US" sz="2400" b="1" dirty="0" smtClean="0">
                <a:sym typeface="Wingdings" panose="05000000000000000000" pitchFamily="2" charset="2"/>
              </a:rPr>
              <a:t> are reduced by up to </a:t>
            </a:r>
            <a:r>
              <a:rPr lang="en-US" sz="2400" b="1" dirty="0" smtClean="0">
                <a:solidFill>
                  <a:srgbClr val="FF0000"/>
                </a:solidFill>
                <a:sym typeface="Wingdings" panose="05000000000000000000" pitchFamily="2" charset="2"/>
              </a:rPr>
              <a:t>100ps</a:t>
            </a:r>
            <a:r>
              <a:rPr lang="en-US" sz="2400" b="1" dirty="0" smtClean="0">
                <a:sym typeface="Wingdings" panose="05000000000000000000" pitchFamily="2" charset="2"/>
              </a:rPr>
              <a:t> and </a:t>
            </a:r>
            <a:r>
              <a:rPr lang="en-US" sz="2400" b="1" dirty="0" smtClean="0">
                <a:solidFill>
                  <a:srgbClr val="0000FF"/>
                </a:solidFill>
                <a:sym typeface="Wingdings" panose="05000000000000000000" pitchFamily="2" charset="2"/>
              </a:rPr>
              <a:t>53ns</a:t>
            </a:r>
          </a:p>
          <a:p>
            <a:pPr lvl="1">
              <a:spcBef>
                <a:spcPts val="600"/>
              </a:spcBef>
            </a:pPr>
            <a:r>
              <a:rPr lang="en-US" sz="2000" b="1" dirty="0" smtClean="0">
                <a:sym typeface="Wingdings" panose="05000000000000000000" pitchFamily="2" charset="2"/>
              </a:rPr>
              <a:t>#Timing violations reduced by 24% to 100% </a:t>
            </a:r>
            <a:r>
              <a:rPr lang="en-US" sz="1200" b="1" dirty="0" smtClean="0">
                <a:solidFill>
                  <a:srgbClr val="C00000"/>
                </a:solidFill>
                <a:sym typeface="Wingdings" panose="05000000000000000000" pitchFamily="2" charset="2"/>
              </a:rPr>
              <a:t>[Moore’s Law: 1% / week !]</a:t>
            </a:r>
            <a:endParaRPr lang="en-US" sz="2000" b="1" dirty="0" smtClean="0">
              <a:sym typeface="Wingdings" panose="05000000000000000000" pitchFamily="2" charset="2"/>
            </a:endParaRPr>
          </a:p>
          <a:p>
            <a:pPr lvl="1">
              <a:spcBef>
                <a:spcPts val="600"/>
              </a:spcBef>
            </a:pPr>
            <a:r>
              <a:rPr lang="en-US" sz="2000" b="1" dirty="0">
                <a:sym typeface="Wingdings" panose="05000000000000000000" pitchFamily="2" charset="2"/>
              </a:rPr>
              <a:t>TBC-0.6 </a:t>
            </a:r>
            <a:r>
              <a:rPr lang="en-US" sz="2000" b="1" dirty="0" smtClean="0">
                <a:sym typeface="Wingdings" panose="05000000000000000000" pitchFamily="2" charset="2"/>
              </a:rPr>
              <a:t>:  more benefits</a:t>
            </a:r>
            <a:r>
              <a:rPr lang="en-US" sz="2000" b="1" dirty="0">
                <a:sym typeface="Wingdings" panose="05000000000000000000" pitchFamily="2" charset="2"/>
              </a:rPr>
              <a:t> </a:t>
            </a:r>
            <a:endParaRPr lang="en-US" sz="2000" b="1" dirty="0" smtClean="0">
              <a:sym typeface="Wingdings" panose="05000000000000000000" pitchFamily="2" charset="2"/>
            </a:endParaRPr>
          </a:p>
          <a:p>
            <a:pPr lvl="1">
              <a:spcBef>
                <a:spcPts val="600"/>
              </a:spcBef>
            </a:pPr>
            <a:r>
              <a:rPr lang="en-US" sz="1800" b="1" dirty="0" smtClean="0">
                <a:sym typeface="Wingdings" panose="05000000000000000000" pitchFamily="2" charset="2"/>
              </a:rPr>
              <a:t>Tradeoff between reduced margin vs. #paths which use TBC</a:t>
            </a:r>
            <a:endParaRPr lang="en-US" sz="1800" b="1" dirty="0">
              <a:sym typeface="Wingdings" panose="05000000000000000000" pitchFamily="2" charset="2"/>
            </a:endParaRPr>
          </a:p>
        </p:txBody>
      </p:sp>
      <p:graphicFrame>
        <p:nvGraphicFramePr>
          <p:cNvPr id="15" name="Chart 14"/>
          <p:cNvGraphicFramePr>
            <a:graphicFrameLocks/>
          </p:cNvGraphicFramePr>
          <p:nvPr>
            <p:custDataLst>
              <p:tags r:id="rId3"/>
            </p:custDataLst>
            <p:extLst/>
          </p:nvPr>
        </p:nvGraphicFramePr>
        <p:xfrm>
          <a:off x="76200" y="3733800"/>
          <a:ext cx="4388223" cy="2595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a:graphicFrameLocks/>
          </p:cNvGraphicFramePr>
          <p:nvPr>
            <p:custDataLst>
              <p:tags r:id="rId4"/>
            </p:custDataLst>
            <p:extLst/>
          </p:nvPr>
        </p:nvGraphicFramePr>
        <p:xfrm>
          <a:off x="4648200" y="3733800"/>
          <a:ext cx="4388223" cy="26003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Chart 16"/>
          <p:cNvGraphicFramePr>
            <a:graphicFrameLocks/>
          </p:cNvGraphicFramePr>
          <p:nvPr>
            <p:custDataLst>
              <p:tags r:id="rId5"/>
            </p:custDataLst>
            <p:extLst/>
          </p:nvPr>
        </p:nvGraphicFramePr>
        <p:xfrm>
          <a:off x="4648200" y="838200"/>
          <a:ext cx="4388223" cy="25908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9092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01441"/>
            <a:ext cx="8851900" cy="595312"/>
          </a:xfrm>
        </p:spPr>
        <p:txBody>
          <a:bodyPr/>
          <a:lstStyle/>
          <a:p>
            <a:r>
              <a:rPr lang="en-US" dirty="0" smtClean="0"/>
              <a:t>III. Flexible FF Timing </a:t>
            </a:r>
            <a:r>
              <a:rPr lang="en-US" dirty="0" smtClean="0">
                <a:sym typeface="Wingdings" panose="05000000000000000000" pitchFamily="2" charset="2"/>
              </a:rPr>
              <a:t> Margin Recovery</a:t>
            </a:r>
            <a:endParaRPr lang="en-US" dirty="0"/>
          </a:p>
        </p:txBody>
      </p:sp>
      <p:grpSp>
        <p:nvGrpSpPr>
          <p:cNvPr id="33" name="Group 32"/>
          <p:cNvGrpSpPr/>
          <p:nvPr/>
        </p:nvGrpSpPr>
        <p:grpSpPr>
          <a:xfrm>
            <a:off x="6749142" y="4023972"/>
            <a:ext cx="1935855" cy="1121579"/>
            <a:chOff x="4566669" y="2013757"/>
            <a:chExt cx="3899754" cy="2312424"/>
          </a:xfrm>
        </p:grpSpPr>
        <p:cxnSp>
          <p:nvCxnSpPr>
            <p:cNvPr id="35" name="Straight Arrow Connector 34"/>
            <p:cNvCxnSpPr/>
            <p:nvPr/>
          </p:nvCxnSpPr>
          <p:spPr bwMode="auto">
            <a:xfrm flipV="1">
              <a:off x="5597912" y="2013757"/>
              <a:ext cx="0" cy="194675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5587752" y="3960516"/>
              <a:ext cx="2580958"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7" name="Freeform 36"/>
            <p:cNvSpPr/>
            <p:nvPr/>
          </p:nvSpPr>
          <p:spPr bwMode="auto">
            <a:xfrm>
              <a:off x="5806106" y="2168740"/>
              <a:ext cx="1890793" cy="1565329"/>
            </a:xfrm>
            <a:custGeom>
              <a:avLst/>
              <a:gdLst>
                <a:gd name="connsiteX0" fmla="*/ 0 w 1890793"/>
                <a:gd name="connsiteY0" fmla="*/ 0 h 1565329"/>
                <a:gd name="connsiteX1" fmla="*/ 139485 w 1890793"/>
                <a:gd name="connsiteY1" fmla="*/ 875654 h 1565329"/>
                <a:gd name="connsiteX2" fmla="*/ 813661 w 1890793"/>
                <a:gd name="connsiteY2" fmla="*/ 1418095 h 1565329"/>
                <a:gd name="connsiteX3" fmla="*/ 1890793 w 1890793"/>
                <a:gd name="connsiteY3" fmla="*/ 1565329 h 1565329"/>
              </a:gdLst>
              <a:ahLst/>
              <a:cxnLst>
                <a:cxn ang="0">
                  <a:pos x="connsiteX0" y="connsiteY0"/>
                </a:cxn>
                <a:cxn ang="0">
                  <a:pos x="connsiteX1" y="connsiteY1"/>
                </a:cxn>
                <a:cxn ang="0">
                  <a:pos x="connsiteX2" y="connsiteY2"/>
                </a:cxn>
                <a:cxn ang="0">
                  <a:pos x="connsiteX3" y="connsiteY3"/>
                </a:cxn>
              </a:cxnLst>
              <a:rect l="l" t="t" r="r" b="b"/>
              <a:pathLst>
                <a:path w="1890793" h="1565329">
                  <a:moveTo>
                    <a:pt x="0" y="0"/>
                  </a:moveTo>
                  <a:cubicBezTo>
                    <a:pt x="1937" y="319652"/>
                    <a:pt x="3875" y="639305"/>
                    <a:pt x="139485" y="875654"/>
                  </a:cubicBezTo>
                  <a:cubicBezTo>
                    <a:pt x="275095" y="1112003"/>
                    <a:pt x="521777" y="1303149"/>
                    <a:pt x="813661" y="1418095"/>
                  </a:cubicBezTo>
                  <a:cubicBezTo>
                    <a:pt x="1105545" y="1533041"/>
                    <a:pt x="1498169" y="1549185"/>
                    <a:pt x="1890793" y="1565329"/>
                  </a:cubicBezTo>
                </a:path>
              </a:pathLst>
            </a:cu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a:latin typeface="Arial Narrow" pitchFamily="34" charset="0"/>
              </a:endParaRPr>
            </a:p>
          </p:txBody>
        </p:sp>
        <p:sp>
          <p:nvSpPr>
            <p:cNvPr id="40" name="TextBox 39"/>
            <p:cNvSpPr txBox="1"/>
            <p:nvPr/>
          </p:nvSpPr>
          <p:spPr>
            <a:xfrm>
              <a:off x="7741500" y="3956694"/>
              <a:ext cx="724923" cy="369487"/>
            </a:xfrm>
            <a:prstGeom prst="rect">
              <a:avLst/>
            </a:prstGeom>
            <a:noFill/>
          </p:spPr>
          <p:txBody>
            <a:bodyPr wrap="none" rtlCol="0">
              <a:spAutoFit/>
            </a:bodyPr>
            <a:lstStyle/>
            <a:p>
              <a:r>
                <a:rPr lang="en-US" sz="2000" dirty="0" smtClean="0"/>
                <a:t>setup</a:t>
              </a:r>
              <a:endParaRPr lang="en-US" sz="2000" dirty="0"/>
            </a:p>
          </p:txBody>
        </p:sp>
        <p:sp>
          <p:nvSpPr>
            <p:cNvPr id="46" name="TextBox 45"/>
            <p:cNvSpPr txBox="1"/>
            <p:nvPr/>
          </p:nvSpPr>
          <p:spPr>
            <a:xfrm>
              <a:off x="4566669" y="2168739"/>
              <a:ext cx="526772" cy="369488"/>
            </a:xfrm>
            <a:prstGeom prst="rect">
              <a:avLst/>
            </a:prstGeom>
            <a:noFill/>
          </p:spPr>
          <p:txBody>
            <a:bodyPr wrap="none" rtlCol="0">
              <a:spAutoFit/>
            </a:bodyPr>
            <a:lstStyle/>
            <a:p>
              <a:r>
                <a:rPr lang="en-US" sz="2000" dirty="0" smtClean="0"/>
                <a:t>c2q</a:t>
              </a:r>
              <a:endParaRPr lang="en-US" sz="2000" dirty="0"/>
            </a:p>
          </p:txBody>
        </p:sp>
      </p:grpSp>
      <p:grpSp>
        <p:nvGrpSpPr>
          <p:cNvPr id="47" name="Group 46"/>
          <p:cNvGrpSpPr/>
          <p:nvPr/>
        </p:nvGrpSpPr>
        <p:grpSpPr>
          <a:xfrm>
            <a:off x="6754342" y="5145551"/>
            <a:ext cx="1849960" cy="1095646"/>
            <a:chOff x="4587305" y="2013757"/>
            <a:chExt cx="3726720" cy="2258958"/>
          </a:xfrm>
        </p:grpSpPr>
        <p:cxnSp>
          <p:nvCxnSpPr>
            <p:cNvPr id="48" name="Straight Arrow Connector 47"/>
            <p:cNvCxnSpPr/>
            <p:nvPr/>
          </p:nvCxnSpPr>
          <p:spPr bwMode="auto">
            <a:xfrm flipV="1">
              <a:off x="5597912" y="2013757"/>
              <a:ext cx="0" cy="194675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5587752" y="3960516"/>
              <a:ext cx="2580958"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0" name="Freeform 49"/>
            <p:cNvSpPr/>
            <p:nvPr/>
          </p:nvSpPr>
          <p:spPr bwMode="auto">
            <a:xfrm>
              <a:off x="5806106" y="2168740"/>
              <a:ext cx="1890793" cy="1565329"/>
            </a:xfrm>
            <a:custGeom>
              <a:avLst/>
              <a:gdLst>
                <a:gd name="connsiteX0" fmla="*/ 0 w 1890793"/>
                <a:gd name="connsiteY0" fmla="*/ 0 h 1565329"/>
                <a:gd name="connsiteX1" fmla="*/ 139485 w 1890793"/>
                <a:gd name="connsiteY1" fmla="*/ 875654 h 1565329"/>
                <a:gd name="connsiteX2" fmla="*/ 813661 w 1890793"/>
                <a:gd name="connsiteY2" fmla="*/ 1418095 h 1565329"/>
                <a:gd name="connsiteX3" fmla="*/ 1890793 w 1890793"/>
                <a:gd name="connsiteY3" fmla="*/ 1565329 h 1565329"/>
              </a:gdLst>
              <a:ahLst/>
              <a:cxnLst>
                <a:cxn ang="0">
                  <a:pos x="connsiteX0" y="connsiteY0"/>
                </a:cxn>
                <a:cxn ang="0">
                  <a:pos x="connsiteX1" y="connsiteY1"/>
                </a:cxn>
                <a:cxn ang="0">
                  <a:pos x="connsiteX2" y="connsiteY2"/>
                </a:cxn>
                <a:cxn ang="0">
                  <a:pos x="connsiteX3" y="connsiteY3"/>
                </a:cxn>
              </a:cxnLst>
              <a:rect l="l" t="t" r="r" b="b"/>
              <a:pathLst>
                <a:path w="1890793" h="1565329">
                  <a:moveTo>
                    <a:pt x="0" y="0"/>
                  </a:moveTo>
                  <a:cubicBezTo>
                    <a:pt x="1937" y="319652"/>
                    <a:pt x="3875" y="639305"/>
                    <a:pt x="139485" y="875654"/>
                  </a:cubicBezTo>
                  <a:cubicBezTo>
                    <a:pt x="275095" y="1112003"/>
                    <a:pt x="521777" y="1303149"/>
                    <a:pt x="813661" y="1418095"/>
                  </a:cubicBezTo>
                  <a:cubicBezTo>
                    <a:pt x="1105545" y="1533041"/>
                    <a:pt x="1498169" y="1549185"/>
                    <a:pt x="1890793" y="1565329"/>
                  </a:cubicBezTo>
                </a:path>
              </a:pathLst>
            </a:cu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a:latin typeface="Arial Narrow" pitchFamily="34" charset="0"/>
              </a:endParaRPr>
            </a:p>
          </p:txBody>
        </p:sp>
        <p:sp>
          <p:nvSpPr>
            <p:cNvPr id="51" name="TextBox 50"/>
            <p:cNvSpPr txBox="1"/>
            <p:nvPr/>
          </p:nvSpPr>
          <p:spPr>
            <a:xfrm>
              <a:off x="7712043" y="3903228"/>
              <a:ext cx="601982" cy="369487"/>
            </a:xfrm>
            <a:prstGeom prst="rect">
              <a:avLst/>
            </a:prstGeom>
            <a:noFill/>
          </p:spPr>
          <p:txBody>
            <a:bodyPr wrap="none" rtlCol="0">
              <a:spAutoFit/>
            </a:bodyPr>
            <a:lstStyle/>
            <a:p>
              <a:r>
                <a:rPr lang="en-US" sz="2000" dirty="0" smtClean="0"/>
                <a:t>hold</a:t>
              </a:r>
              <a:endParaRPr lang="en-US" sz="2000" dirty="0"/>
            </a:p>
          </p:txBody>
        </p:sp>
        <p:sp>
          <p:nvSpPr>
            <p:cNvPr id="52" name="TextBox 51"/>
            <p:cNvSpPr txBox="1"/>
            <p:nvPr/>
          </p:nvSpPr>
          <p:spPr>
            <a:xfrm>
              <a:off x="4587305" y="2039244"/>
              <a:ext cx="637392" cy="369488"/>
            </a:xfrm>
            <a:prstGeom prst="rect">
              <a:avLst/>
            </a:prstGeom>
            <a:noFill/>
          </p:spPr>
          <p:txBody>
            <a:bodyPr wrap="none" rtlCol="0">
              <a:spAutoFit/>
            </a:bodyPr>
            <a:lstStyle/>
            <a:p>
              <a:r>
                <a:rPr lang="en-US" sz="2000" dirty="0" smtClean="0"/>
                <a:t>c2q</a:t>
              </a:r>
              <a:endParaRPr lang="en-US" sz="2000" dirty="0"/>
            </a:p>
          </p:txBody>
        </p:sp>
      </p:grpSp>
      <p:sp>
        <p:nvSpPr>
          <p:cNvPr id="53" name="TextBox 52"/>
          <p:cNvSpPr txBox="1"/>
          <p:nvPr/>
        </p:nvSpPr>
        <p:spPr>
          <a:xfrm>
            <a:off x="3424021" y="4151172"/>
            <a:ext cx="2976779" cy="344628"/>
          </a:xfrm>
          <a:prstGeom prst="rect">
            <a:avLst/>
          </a:prstGeom>
          <a:noFill/>
        </p:spPr>
        <p:txBody>
          <a:bodyPr wrap="none" rtlCol="0">
            <a:spAutoFit/>
          </a:bodyPr>
          <a:lstStyle/>
          <a:p>
            <a:r>
              <a:rPr lang="en-US" b="1" dirty="0" smtClean="0"/>
              <a:t>C2q-setup-hold surface</a:t>
            </a:r>
            <a:endParaRPr lang="en-US" b="1" dirty="0"/>
          </a:p>
        </p:txBody>
      </p:sp>
      <p:sp>
        <p:nvSpPr>
          <p:cNvPr id="54" name="Right Arrow 53"/>
          <p:cNvSpPr/>
          <p:nvPr/>
        </p:nvSpPr>
        <p:spPr bwMode="auto">
          <a:xfrm>
            <a:off x="6172200" y="4650158"/>
            <a:ext cx="661030" cy="91244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pic>
        <p:nvPicPr>
          <p:cNvPr id="55" name="Picture 2" descr="C:\Users\Hyein\Documents\Dropbox\1_Research\2013\ClocktoQ\Slides\Screen Shot 2014-03-04 at 1.56.00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9665" y="4559648"/>
            <a:ext cx="1980116" cy="151849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3962400" y="4702963"/>
            <a:ext cx="1308955" cy="585243"/>
            <a:chOff x="1206144" y="4209702"/>
            <a:chExt cx="2053820" cy="918278"/>
          </a:xfrm>
        </p:grpSpPr>
        <p:sp>
          <p:nvSpPr>
            <p:cNvPr id="57" name="TextBox 56"/>
            <p:cNvSpPr txBox="1"/>
            <p:nvPr/>
          </p:nvSpPr>
          <p:spPr>
            <a:xfrm>
              <a:off x="1206144" y="4471160"/>
              <a:ext cx="742511" cy="369332"/>
            </a:xfrm>
            <a:prstGeom prst="rect">
              <a:avLst/>
            </a:prstGeom>
            <a:noFill/>
          </p:spPr>
          <p:txBody>
            <a:bodyPr wrap="none" rtlCol="0">
              <a:spAutoFit/>
            </a:bodyPr>
            <a:lstStyle/>
            <a:p>
              <a:r>
                <a:rPr lang="en-US" dirty="0" smtClean="0"/>
                <a:t>setup</a:t>
              </a:r>
              <a:endParaRPr lang="en-US" dirty="0"/>
            </a:p>
          </p:txBody>
        </p:sp>
        <p:sp>
          <p:nvSpPr>
            <p:cNvPr id="58" name="TextBox 57"/>
            <p:cNvSpPr txBox="1"/>
            <p:nvPr/>
          </p:nvSpPr>
          <p:spPr>
            <a:xfrm>
              <a:off x="2640885" y="4590722"/>
              <a:ext cx="619079" cy="369332"/>
            </a:xfrm>
            <a:prstGeom prst="rect">
              <a:avLst/>
            </a:prstGeom>
            <a:noFill/>
          </p:spPr>
          <p:txBody>
            <a:bodyPr wrap="none" rtlCol="0">
              <a:spAutoFit/>
            </a:bodyPr>
            <a:lstStyle/>
            <a:p>
              <a:r>
                <a:rPr lang="en-US" dirty="0" smtClean="0"/>
                <a:t>hold</a:t>
              </a:r>
              <a:endParaRPr lang="en-US" dirty="0"/>
            </a:p>
          </p:txBody>
        </p:sp>
        <p:cxnSp>
          <p:nvCxnSpPr>
            <p:cNvPr id="59" name="Straight Arrow Connector 58"/>
            <p:cNvCxnSpPr/>
            <p:nvPr/>
          </p:nvCxnSpPr>
          <p:spPr bwMode="auto">
            <a:xfrm flipH="1">
              <a:off x="1603157" y="4939235"/>
              <a:ext cx="543144" cy="18874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a:off x="2159000" y="4937579"/>
              <a:ext cx="645082" cy="8691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flipV="1">
              <a:off x="2146300" y="4209702"/>
              <a:ext cx="0" cy="74223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2" name="TextBox 61"/>
            <p:cNvSpPr txBox="1"/>
            <p:nvPr/>
          </p:nvSpPr>
          <p:spPr>
            <a:xfrm>
              <a:off x="2159000" y="4235569"/>
              <a:ext cx="545342" cy="369332"/>
            </a:xfrm>
            <a:prstGeom prst="rect">
              <a:avLst/>
            </a:prstGeom>
            <a:noFill/>
          </p:spPr>
          <p:txBody>
            <a:bodyPr wrap="none" rtlCol="0">
              <a:spAutoFit/>
            </a:bodyPr>
            <a:lstStyle/>
            <a:p>
              <a:r>
                <a:rPr lang="en-US" dirty="0" smtClean="0"/>
                <a:t>c2q</a:t>
              </a:r>
              <a:endParaRPr lang="en-US" dirty="0"/>
            </a:p>
          </p:txBody>
        </p:sp>
      </p:grpSp>
      <p:sp>
        <p:nvSpPr>
          <p:cNvPr id="78" name="Rectangle 77"/>
          <p:cNvSpPr/>
          <p:nvPr/>
        </p:nvSpPr>
        <p:spPr>
          <a:xfrm>
            <a:off x="76200" y="914400"/>
            <a:ext cx="6085834" cy="2308324"/>
          </a:xfrm>
          <a:prstGeom prst="rect">
            <a:avLst/>
          </a:prstGeom>
        </p:spPr>
        <p:txBody>
          <a:bodyPr wrap="square">
            <a:spAutoFit/>
          </a:bodyPr>
          <a:lstStyle/>
          <a:p>
            <a:pPr marL="285750" indent="-285750">
              <a:buClr>
                <a:srgbClr val="A70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Setup time, </a:t>
            </a:r>
            <a:r>
              <a:rPr lang="en-US" sz="2400" dirty="0">
                <a:latin typeface="Arial" panose="020B0604020202020204" pitchFamily="34" charset="0"/>
                <a:cs typeface="Arial" panose="020B0604020202020204" pitchFamily="34" charset="0"/>
              </a:rPr>
              <a:t>hold </a:t>
            </a:r>
            <a:r>
              <a:rPr lang="en-US" sz="2400" dirty="0" smtClean="0">
                <a:latin typeface="Arial" panose="020B0604020202020204" pitchFamily="34" charset="0"/>
                <a:cs typeface="Arial" panose="020B0604020202020204" pitchFamily="34" charset="0"/>
              </a:rPr>
              <a:t>time and </a:t>
            </a:r>
            <a:r>
              <a:rPr lang="en-US" sz="2400" dirty="0">
                <a:latin typeface="Arial" panose="020B0604020202020204" pitchFamily="34" charset="0"/>
                <a:cs typeface="Arial" panose="020B0604020202020204" pitchFamily="34" charset="0"/>
              </a:rPr>
              <a:t>clock-to-q (c2q) delay </a:t>
            </a:r>
            <a:r>
              <a:rPr lang="en-US" sz="2400" dirty="0" smtClean="0">
                <a:latin typeface="Arial" panose="020B0604020202020204" pitchFamily="34" charset="0"/>
                <a:cs typeface="Arial" panose="020B0604020202020204" pitchFamily="34" charset="0"/>
              </a:rPr>
              <a:t>of FF</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sym typeface="Wingdings" panose="05000000000000000000" pitchFamily="2" charset="2"/>
              </a:rPr>
              <a:t>⇒ values interdependent, but </a:t>
            </a:r>
            <a:r>
              <a:rPr lang="en-US" sz="2400" u="sng" dirty="0" smtClean="0">
                <a:latin typeface="Arial" panose="020B0604020202020204" pitchFamily="34" charset="0"/>
                <a:cs typeface="Arial" panose="020B0604020202020204" pitchFamily="34" charset="0"/>
                <a:sym typeface="Wingdings" panose="05000000000000000000" pitchFamily="2" charset="2"/>
              </a:rPr>
              <a:t>NOT</a:t>
            </a:r>
            <a:r>
              <a:rPr lang="en-US" sz="2400" dirty="0" smtClean="0">
                <a:latin typeface="Arial" panose="020B0604020202020204" pitchFamily="34" charset="0"/>
                <a:cs typeface="Arial" panose="020B0604020202020204" pitchFamily="34" charset="0"/>
                <a:sym typeface="Wingdings" panose="05000000000000000000" pitchFamily="2" charset="2"/>
              </a:rPr>
              <a:t> fixed</a:t>
            </a:r>
          </a:p>
          <a:p>
            <a:pPr marL="285750" indent="-285750">
              <a:buClr>
                <a:srgbClr val="A70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sym typeface="Wingdings" panose="05000000000000000000" pitchFamily="2" charset="2"/>
              </a:rPr>
              <a:t>Flexible </a:t>
            </a:r>
            <a:r>
              <a:rPr lang="en-US" sz="2400" dirty="0">
                <a:latin typeface="Arial" panose="020B0604020202020204" pitchFamily="34" charset="0"/>
                <a:cs typeface="Arial" panose="020B0604020202020204" pitchFamily="34" charset="0"/>
                <a:sym typeface="Wingdings" panose="05000000000000000000" pitchFamily="2" charset="2"/>
              </a:rPr>
              <a:t>FF timing </a:t>
            </a:r>
            <a:r>
              <a:rPr lang="en-US" sz="2400" dirty="0" smtClean="0">
                <a:latin typeface="Arial" panose="020B0604020202020204" pitchFamily="34" charset="0"/>
                <a:cs typeface="Arial" panose="020B0604020202020204" pitchFamily="34" charset="0"/>
                <a:sym typeface="Wingdings" panose="05000000000000000000" pitchFamily="2" charset="2"/>
              </a:rPr>
              <a:t>model can exploit operating (function/test) modes</a:t>
            </a:r>
            <a:br>
              <a:rPr lang="en-US" sz="2400" dirty="0" smtClean="0">
                <a:latin typeface="Arial" panose="020B0604020202020204" pitchFamily="34" charset="0"/>
                <a:cs typeface="Arial" panose="020B0604020202020204" pitchFamily="34" charset="0"/>
                <a:sym typeface="Wingdings" panose="05000000000000000000" pitchFamily="2" charset="2"/>
              </a:rPr>
            </a:b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smtClean="0">
                <a:latin typeface="Arial" panose="020B0604020202020204" pitchFamily="34" charset="0"/>
                <a:cs typeface="Arial" panose="020B0604020202020204" pitchFamily="34" charset="0"/>
                <a:sym typeface="Wingdings" panose="05000000000000000000" pitchFamily="2" charset="2"/>
              </a:rPr>
              <a:t>“Free” pessimism reduction in STA</a:t>
            </a:r>
          </a:p>
        </p:txBody>
      </p:sp>
      <p:sp>
        <p:nvSpPr>
          <p:cNvPr id="79" name="Rectangle 78"/>
          <p:cNvSpPr/>
          <p:nvPr/>
        </p:nvSpPr>
        <p:spPr>
          <a:xfrm>
            <a:off x="76200" y="4031397"/>
            <a:ext cx="3962400" cy="1200329"/>
          </a:xfrm>
          <a:prstGeom prst="rect">
            <a:avLst/>
          </a:prstGeom>
        </p:spPr>
        <p:txBody>
          <a:bodyPr wrap="square">
            <a:spAutoFit/>
          </a:bodyPr>
          <a:lstStyle/>
          <a:p>
            <a:pPr marL="285750" indent="-285750">
              <a:buClr>
                <a:srgbClr val="A70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Sequential LP:</a:t>
            </a:r>
          </a:p>
          <a:p>
            <a:pPr marL="742950" lvl="1" indent="-285750">
              <a:buClr>
                <a:srgbClr val="A70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setup</a:t>
            </a:r>
            <a:r>
              <a:rPr lang="en-US" sz="2400" dirty="0">
                <a:latin typeface="Arial" panose="020B0604020202020204" pitchFamily="34" charset="0"/>
                <a:cs typeface="Arial" panose="020B0604020202020204" pitchFamily="34" charset="0"/>
              </a:rPr>
              <a:t>-c2q </a:t>
            </a:r>
            <a:r>
              <a:rPr lang="en-US" sz="2400" dirty="0" smtClean="0">
                <a:latin typeface="Arial" panose="020B0604020202020204" pitchFamily="34" charset="0"/>
                <a:cs typeface="Arial" panose="020B0604020202020204" pitchFamily="34" charset="0"/>
              </a:rPr>
              <a:t>opt </a:t>
            </a:r>
          </a:p>
          <a:p>
            <a:pPr marL="742950" lvl="1" indent="-285750">
              <a:buClr>
                <a:srgbClr val="A70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hold-c2q opt</a:t>
            </a:r>
            <a:endParaRPr lang="en-US" sz="2400" dirty="0">
              <a:latin typeface="Arial" panose="020B0604020202020204" pitchFamily="34" charset="0"/>
              <a:cs typeface="Arial" panose="020B0604020202020204" pitchFamily="34" charset="0"/>
            </a:endParaRPr>
          </a:p>
        </p:txBody>
      </p:sp>
      <p:sp>
        <p:nvSpPr>
          <p:cNvPr id="80" name="Rectangle 79"/>
          <p:cNvSpPr/>
          <p:nvPr/>
        </p:nvSpPr>
        <p:spPr>
          <a:xfrm>
            <a:off x="76200" y="3505200"/>
            <a:ext cx="9067800" cy="461665"/>
          </a:xfrm>
          <a:prstGeom prst="rect">
            <a:avLst/>
          </a:prstGeom>
        </p:spPr>
        <p:txBody>
          <a:bodyPr wrap="square">
            <a:spAutoFit/>
          </a:bodyPr>
          <a:lstStyle/>
          <a:p>
            <a:pPr marL="285750" indent="-285750">
              <a:buClr>
                <a:srgbClr val="A70000"/>
              </a:buClr>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Goal</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Find </a:t>
            </a:r>
            <a:r>
              <a:rPr lang="en-US" sz="2400" dirty="0" smtClean="0">
                <a:latin typeface="Arial" panose="020B0604020202020204" pitchFamily="34" charset="0"/>
                <a:cs typeface="Arial" panose="020B0604020202020204" pitchFamily="34" charset="0"/>
              </a:rPr>
              <a:t>best {setup, hold, c2q} for </a:t>
            </a:r>
            <a:r>
              <a:rPr lang="en-US" sz="2400" dirty="0">
                <a:latin typeface="Arial" panose="020B0604020202020204" pitchFamily="34" charset="0"/>
                <a:cs typeface="Arial" panose="020B0604020202020204" pitchFamily="34" charset="0"/>
              </a:rPr>
              <a:t>each </a:t>
            </a:r>
            <a:r>
              <a:rPr lang="en-US" sz="2400" dirty="0" smtClean="0">
                <a:latin typeface="Arial" panose="020B0604020202020204" pitchFamily="34" charset="0"/>
                <a:cs typeface="Arial" panose="020B0604020202020204" pitchFamily="34" charset="0"/>
              </a:rPr>
              <a:t>FF instance</a:t>
            </a:r>
            <a:endParaRPr lang="en-US" sz="2400" dirty="0">
              <a:latin typeface="Arial" panose="020B0604020202020204" pitchFamily="34" charset="0"/>
              <a:cs typeface="Arial" panose="020B0604020202020204" pitchFamily="34" charset="0"/>
            </a:endParaRPr>
          </a:p>
        </p:txBody>
      </p:sp>
      <p:sp>
        <p:nvSpPr>
          <p:cNvPr id="45" name="TextBox 21"/>
          <p:cNvSpPr txBox="1">
            <a:spLocks noChangeArrowheads="1"/>
          </p:cNvSpPr>
          <p:nvPr/>
        </p:nvSpPr>
        <p:spPr bwMode="auto">
          <a:xfrm>
            <a:off x="7957465" y="-22578"/>
            <a:ext cx="1186535" cy="400110"/>
          </a:xfrm>
          <a:prstGeom prst="rect">
            <a:avLst/>
          </a:prstGeom>
          <a:noFill/>
          <a:ln w="9525">
            <a:noFill/>
            <a:miter lim="800000"/>
            <a:headEnd/>
            <a:tailEnd/>
          </a:ln>
        </p:spPr>
        <p:txBody>
          <a:bodyPr wrap="none">
            <a:spAutoFit/>
          </a:bodyPr>
          <a:lstStyle/>
          <a:p>
            <a:r>
              <a:rPr lang="en-US" altLang="ko-KR" sz="2000" b="1" dirty="0" smtClean="0">
                <a:solidFill>
                  <a:srgbClr val="0000FF"/>
                </a:solidFill>
              </a:rPr>
              <a:t>[ISQED14]</a:t>
            </a:r>
            <a:endParaRPr lang="en-US" altLang="ko-KR" sz="2000" b="1" dirty="0">
              <a:solidFill>
                <a:srgbClr val="0000FF"/>
              </a:solidFill>
              <a:latin typeface="Calibri" pitchFamily="34" charset="0"/>
            </a:endParaRPr>
          </a:p>
        </p:txBody>
      </p:sp>
      <p:cxnSp>
        <p:nvCxnSpPr>
          <p:cNvPr id="83" name="Straight Arrow Connector 82"/>
          <p:cNvCxnSpPr/>
          <p:nvPr/>
        </p:nvCxnSpPr>
        <p:spPr bwMode="auto">
          <a:xfrm flipV="1">
            <a:off x="6076767" y="964420"/>
            <a:ext cx="0" cy="213634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4" name="Straight Arrow Connector 83"/>
          <p:cNvCxnSpPr/>
          <p:nvPr/>
        </p:nvCxnSpPr>
        <p:spPr bwMode="auto">
          <a:xfrm>
            <a:off x="6065548" y="3100762"/>
            <a:ext cx="2849852"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5" name="Freeform 84"/>
          <p:cNvSpPr/>
          <p:nvPr/>
        </p:nvSpPr>
        <p:spPr bwMode="auto">
          <a:xfrm>
            <a:off x="6306651" y="1134496"/>
            <a:ext cx="2087783" cy="1717767"/>
          </a:xfrm>
          <a:custGeom>
            <a:avLst/>
            <a:gdLst>
              <a:gd name="connsiteX0" fmla="*/ 0 w 1890793"/>
              <a:gd name="connsiteY0" fmla="*/ 0 h 1565329"/>
              <a:gd name="connsiteX1" fmla="*/ 139485 w 1890793"/>
              <a:gd name="connsiteY1" fmla="*/ 875654 h 1565329"/>
              <a:gd name="connsiteX2" fmla="*/ 813661 w 1890793"/>
              <a:gd name="connsiteY2" fmla="*/ 1418095 h 1565329"/>
              <a:gd name="connsiteX3" fmla="*/ 1890793 w 1890793"/>
              <a:gd name="connsiteY3" fmla="*/ 1565329 h 1565329"/>
            </a:gdLst>
            <a:ahLst/>
            <a:cxnLst>
              <a:cxn ang="0">
                <a:pos x="connsiteX0" y="connsiteY0"/>
              </a:cxn>
              <a:cxn ang="0">
                <a:pos x="connsiteX1" y="connsiteY1"/>
              </a:cxn>
              <a:cxn ang="0">
                <a:pos x="connsiteX2" y="connsiteY2"/>
              </a:cxn>
              <a:cxn ang="0">
                <a:pos x="connsiteX3" y="connsiteY3"/>
              </a:cxn>
            </a:cxnLst>
            <a:rect l="l" t="t" r="r" b="b"/>
            <a:pathLst>
              <a:path w="1890793" h="1565329">
                <a:moveTo>
                  <a:pt x="0" y="0"/>
                </a:moveTo>
                <a:cubicBezTo>
                  <a:pt x="1937" y="319652"/>
                  <a:pt x="3875" y="639305"/>
                  <a:pt x="139485" y="875654"/>
                </a:cubicBezTo>
                <a:cubicBezTo>
                  <a:pt x="275095" y="1112003"/>
                  <a:pt x="521777" y="1303149"/>
                  <a:pt x="813661" y="1418095"/>
                </a:cubicBezTo>
                <a:cubicBezTo>
                  <a:pt x="1105545" y="1533041"/>
                  <a:pt x="1498169" y="1549185"/>
                  <a:pt x="1890793" y="1565329"/>
                </a:cubicBezTo>
              </a:path>
            </a:pathLst>
          </a:cu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b="1">
              <a:latin typeface="Calibri" panose="020F0502020204030204" pitchFamily="34" charset="0"/>
            </a:endParaRPr>
          </a:p>
        </p:txBody>
      </p:sp>
      <p:sp>
        <p:nvSpPr>
          <p:cNvPr id="86" name="TextBox 85"/>
          <p:cNvSpPr txBox="1"/>
          <p:nvPr/>
        </p:nvSpPr>
        <p:spPr>
          <a:xfrm>
            <a:off x="5608678" y="1059388"/>
            <a:ext cx="510076" cy="307777"/>
          </a:xfrm>
          <a:prstGeom prst="rect">
            <a:avLst/>
          </a:prstGeom>
          <a:noFill/>
        </p:spPr>
        <p:txBody>
          <a:bodyPr wrap="none" rtlCol="0">
            <a:spAutoFit/>
          </a:bodyPr>
          <a:lstStyle/>
          <a:p>
            <a:r>
              <a:rPr lang="en-US" sz="1400" dirty="0" smtClean="0">
                <a:latin typeface="Calibri" panose="020F0502020204030204" pitchFamily="34" charset="0"/>
              </a:rPr>
              <a:t>hold</a:t>
            </a:r>
            <a:endParaRPr lang="en-US" sz="1400" dirty="0">
              <a:latin typeface="Calibri" panose="020F0502020204030204" pitchFamily="34" charset="0"/>
            </a:endParaRPr>
          </a:p>
        </p:txBody>
      </p:sp>
      <p:grpSp>
        <p:nvGrpSpPr>
          <p:cNvPr id="87" name="Group 86"/>
          <p:cNvGrpSpPr/>
          <p:nvPr/>
        </p:nvGrpSpPr>
        <p:grpSpPr>
          <a:xfrm>
            <a:off x="6550378" y="1132537"/>
            <a:ext cx="2362724" cy="1884521"/>
            <a:chOff x="5866780" y="3394569"/>
            <a:chExt cx="3164302" cy="2470038"/>
          </a:xfrm>
        </p:grpSpPr>
        <p:sp>
          <p:nvSpPr>
            <p:cNvPr id="88" name="Freeform 87"/>
            <p:cNvSpPr/>
            <p:nvPr/>
          </p:nvSpPr>
          <p:spPr bwMode="auto">
            <a:xfrm>
              <a:off x="6287555" y="3449370"/>
              <a:ext cx="2029621" cy="1718327"/>
            </a:xfrm>
            <a:custGeom>
              <a:avLst/>
              <a:gdLst>
                <a:gd name="connsiteX0" fmla="*/ 0 w 1890793"/>
                <a:gd name="connsiteY0" fmla="*/ 0 h 1565329"/>
                <a:gd name="connsiteX1" fmla="*/ 139485 w 1890793"/>
                <a:gd name="connsiteY1" fmla="*/ 875654 h 1565329"/>
                <a:gd name="connsiteX2" fmla="*/ 813661 w 1890793"/>
                <a:gd name="connsiteY2" fmla="*/ 1418095 h 1565329"/>
                <a:gd name="connsiteX3" fmla="*/ 1890793 w 1890793"/>
                <a:gd name="connsiteY3" fmla="*/ 1565329 h 1565329"/>
              </a:gdLst>
              <a:ahLst/>
              <a:cxnLst>
                <a:cxn ang="0">
                  <a:pos x="connsiteX0" y="connsiteY0"/>
                </a:cxn>
                <a:cxn ang="0">
                  <a:pos x="connsiteX1" y="connsiteY1"/>
                </a:cxn>
                <a:cxn ang="0">
                  <a:pos x="connsiteX2" y="connsiteY2"/>
                </a:cxn>
                <a:cxn ang="0">
                  <a:pos x="connsiteX3" y="connsiteY3"/>
                </a:cxn>
              </a:cxnLst>
              <a:rect l="l" t="t" r="r" b="b"/>
              <a:pathLst>
                <a:path w="1890793" h="1565329">
                  <a:moveTo>
                    <a:pt x="0" y="0"/>
                  </a:moveTo>
                  <a:cubicBezTo>
                    <a:pt x="1937" y="319652"/>
                    <a:pt x="3875" y="639305"/>
                    <a:pt x="139485" y="875654"/>
                  </a:cubicBezTo>
                  <a:cubicBezTo>
                    <a:pt x="275095" y="1112003"/>
                    <a:pt x="521777" y="1303149"/>
                    <a:pt x="813661" y="1418095"/>
                  </a:cubicBezTo>
                  <a:cubicBezTo>
                    <a:pt x="1105545" y="1533041"/>
                    <a:pt x="1498169" y="1549185"/>
                    <a:pt x="1890793" y="1565329"/>
                  </a:cubicBezTo>
                </a:path>
              </a:pathLst>
            </a:cu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anose="020F0502020204030204" pitchFamily="34" charset="0"/>
              </a:endParaRPr>
            </a:p>
          </p:txBody>
        </p:sp>
        <p:sp>
          <p:nvSpPr>
            <p:cNvPr id="89" name="Freeform 88"/>
            <p:cNvSpPr/>
            <p:nvPr/>
          </p:nvSpPr>
          <p:spPr bwMode="auto">
            <a:xfrm>
              <a:off x="6701205" y="3394569"/>
              <a:ext cx="1662922" cy="1407790"/>
            </a:xfrm>
            <a:custGeom>
              <a:avLst/>
              <a:gdLst>
                <a:gd name="connsiteX0" fmla="*/ 0 w 1890793"/>
                <a:gd name="connsiteY0" fmla="*/ 0 h 1565329"/>
                <a:gd name="connsiteX1" fmla="*/ 139485 w 1890793"/>
                <a:gd name="connsiteY1" fmla="*/ 875654 h 1565329"/>
                <a:gd name="connsiteX2" fmla="*/ 813661 w 1890793"/>
                <a:gd name="connsiteY2" fmla="*/ 1418095 h 1565329"/>
                <a:gd name="connsiteX3" fmla="*/ 1890793 w 1890793"/>
                <a:gd name="connsiteY3" fmla="*/ 1565329 h 1565329"/>
              </a:gdLst>
              <a:ahLst/>
              <a:cxnLst>
                <a:cxn ang="0">
                  <a:pos x="connsiteX0" y="connsiteY0"/>
                </a:cxn>
                <a:cxn ang="0">
                  <a:pos x="connsiteX1" y="connsiteY1"/>
                </a:cxn>
                <a:cxn ang="0">
                  <a:pos x="connsiteX2" y="connsiteY2"/>
                </a:cxn>
                <a:cxn ang="0">
                  <a:pos x="connsiteX3" y="connsiteY3"/>
                </a:cxn>
              </a:cxnLst>
              <a:rect l="l" t="t" r="r" b="b"/>
              <a:pathLst>
                <a:path w="1890793" h="1565329">
                  <a:moveTo>
                    <a:pt x="0" y="0"/>
                  </a:moveTo>
                  <a:cubicBezTo>
                    <a:pt x="1937" y="319652"/>
                    <a:pt x="3875" y="639305"/>
                    <a:pt x="139485" y="875654"/>
                  </a:cubicBezTo>
                  <a:cubicBezTo>
                    <a:pt x="275095" y="1112003"/>
                    <a:pt x="521777" y="1303149"/>
                    <a:pt x="813661" y="1418095"/>
                  </a:cubicBezTo>
                  <a:cubicBezTo>
                    <a:pt x="1105545" y="1533041"/>
                    <a:pt x="1498169" y="1549185"/>
                    <a:pt x="1890793" y="1565329"/>
                  </a:cubicBezTo>
                </a:path>
              </a:pathLst>
            </a:cu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1600" b="1">
                <a:latin typeface="Calibri" panose="020F0502020204030204" pitchFamily="34" charset="0"/>
              </a:endParaRPr>
            </a:p>
          </p:txBody>
        </p:sp>
        <p:sp>
          <p:nvSpPr>
            <p:cNvPr id="90" name="TextBox 89"/>
            <p:cNvSpPr txBox="1"/>
            <p:nvPr/>
          </p:nvSpPr>
          <p:spPr>
            <a:xfrm>
              <a:off x="8352251" y="4627451"/>
              <a:ext cx="678831" cy="403403"/>
            </a:xfrm>
            <a:prstGeom prst="rect">
              <a:avLst/>
            </a:prstGeom>
            <a:noFill/>
          </p:spPr>
          <p:txBody>
            <a:bodyPr wrap="none" rtlCol="0">
              <a:spAutoFit/>
            </a:bodyPr>
            <a:lstStyle/>
            <a:p>
              <a:r>
                <a:rPr lang="en-US" sz="1400" dirty="0" smtClean="0">
                  <a:latin typeface="Calibri" panose="020F0502020204030204" pitchFamily="34" charset="0"/>
                </a:rPr>
                <a:t>c2q</a:t>
              </a:r>
              <a:r>
                <a:rPr lang="en-US" sz="1400" baseline="-25000" dirty="0" smtClean="0">
                  <a:latin typeface="Calibri" panose="020F0502020204030204" pitchFamily="34" charset="0"/>
                </a:rPr>
                <a:t>1</a:t>
              </a:r>
              <a:endParaRPr lang="en-US" sz="1400" baseline="-25000" dirty="0">
                <a:latin typeface="Calibri" panose="020F0502020204030204" pitchFamily="34" charset="0"/>
              </a:endParaRPr>
            </a:p>
          </p:txBody>
        </p:sp>
        <p:sp>
          <p:nvSpPr>
            <p:cNvPr id="91" name="TextBox 90"/>
            <p:cNvSpPr txBox="1"/>
            <p:nvPr/>
          </p:nvSpPr>
          <p:spPr>
            <a:xfrm>
              <a:off x="8288168" y="5461204"/>
              <a:ext cx="680978" cy="403403"/>
            </a:xfrm>
            <a:prstGeom prst="rect">
              <a:avLst/>
            </a:prstGeom>
            <a:noFill/>
          </p:spPr>
          <p:txBody>
            <a:bodyPr wrap="none" rtlCol="0">
              <a:spAutoFit/>
            </a:bodyPr>
            <a:lstStyle/>
            <a:p>
              <a:r>
                <a:rPr lang="en-US" sz="1400" dirty="0" smtClean="0">
                  <a:latin typeface="Calibri" panose="020F0502020204030204" pitchFamily="34" charset="0"/>
                </a:rPr>
                <a:t>c2q</a:t>
              </a:r>
              <a:r>
                <a:rPr lang="en-US" sz="1400" baseline="-25000" dirty="0" smtClean="0">
                  <a:latin typeface="Calibri" panose="020F0502020204030204" pitchFamily="34" charset="0"/>
                </a:rPr>
                <a:t>n</a:t>
              </a:r>
              <a:endParaRPr lang="en-US" sz="1400" baseline="-25000" dirty="0">
                <a:latin typeface="Calibri" panose="020F0502020204030204" pitchFamily="34" charset="0"/>
              </a:endParaRPr>
            </a:p>
          </p:txBody>
        </p:sp>
        <p:sp>
          <p:nvSpPr>
            <p:cNvPr id="92" name="TextBox 91"/>
            <p:cNvSpPr txBox="1"/>
            <p:nvPr/>
          </p:nvSpPr>
          <p:spPr>
            <a:xfrm rot="5400000">
              <a:off x="8313244" y="5003588"/>
              <a:ext cx="418529" cy="412193"/>
            </a:xfrm>
            <a:prstGeom prst="rect">
              <a:avLst/>
            </a:prstGeom>
            <a:noFill/>
          </p:spPr>
          <p:txBody>
            <a:bodyPr wrap="none" rtlCol="0">
              <a:spAutoFit/>
            </a:bodyPr>
            <a:lstStyle/>
            <a:p>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93" name="Freeform 92"/>
            <p:cNvSpPr/>
            <p:nvPr/>
          </p:nvSpPr>
          <p:spPr bwMode="auto">
            <a:xfrm>
              <a:off x="5866780" y="3432651"/>
              <a:ext cx="2399946" cy="2028554"/>
            </a:xfrm>
            <a:custGeom>
              <a:avLst/>
              <a:gdLst>
                <a:gd name="connsiteX0" fmla="*/ 0 w 1890793"/>
                <a:gd name="connsiteY0" fmla="*/ 0 h 1565329"/>
                <a:gd name="connsiteX1" fmla="*/ 139485 w 1890793"/>
                <a:gd name="connsiteY1" fmla="*/ 875654 h 1565329"/>
                <a:gd name="connsiteX2" fmla="*/ 813661 w 1890793"/>
                <a:gd name="connsiteY2" fmla="*/ 1418095 h 1565329"/>
                <a:gd name="connsiteX3" fmla="*/ 1890793 w 1890793"/>
                <a:gd name="connsiteY3" fmla="*/ 1565329 h 1565329"/>
              </a:gdLst>
              <a:ahLst/>
              <a:cxnLst>
                <a:cxn ang="0">
                  <a:pos x="connsiteX0" y="connsiteY0"/>
                </a:cxn>
                <a:cxn ang="0">
                  <a:pos x="connsiteX1" y="connsiteY1"/>
                </a:cxn>
                <a:cxn ang="0">
                  <a:pos x="connsiteX2" y="connsiteY2"/>
                </a:cxn>
                <a:cxn ang="0">
                  <a:pos x="connsiteX3" y="connsiteY3"/>
                </a:cxn>
              </a:cxnLst>
              <a:rect l="l" t="t" r="r" b="b"/>
              <a:pathLst>
                <a:path w="1890793" h="1565329">
                  <a:moveTo>
                    <a:pt x="0" y="0"/>
                  </a:moveTo>
                  <a:cubicBezTo>
                    <a:pt x="1937" y="319652"/>
                    <a:pt x="3875" y="639305"/>
                    <a:pt x="139485" y="875654"/>
                  </a:cubicBezTo>
                  <a:cubicBezTo>
                    <a:pt x="275095" y="1112003"/>
                    <a:pt x="521777" y="1303149"/>
                    <a:pt x="813661" y="1418095"/>
                  </a:cubicBezTo>
                  <a:cubicBezTo>
                    <a:pt x="1105545" y="1533041"/>
                    <a:pt x="1498169" y="1549185"/>
                    <a:pt x="1890793" y="1565329"/>
                  </a:cubicBezTo>
                </a:path>
              </a:pathLst>
            </a:custGeom>
            <a:noFill/>
            <a:ln w="127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Calibri" panose="020F0502020204030204" pitchFamily="34" charset="0"/>
              </a:endParaRPr>
            </a:p>
          </p:txBody>
        </p:sp>
      </p:grpSp>
      <p:sp>
        <p:nvSpPr>
          <p:cNvPr id="94" name="TextBox 93"/>
          <p:cNvSpPr txBox="1"/>
          <p:nvPr/>
        </p:nvSpPr>
        <p:spPr>
          <a:xfrm>
            <a:off x="6144442" y="1344773"/>
            <a:ext cx="1579209" cy="496839"/>
          </a:xfrm>
          <a:prstGeom prst="rect">
            <a:avLst/>
          </a:prstGeom>
          <a:solidFill>
            <a:schemeClr val="bg1"/>
          </a:solidFill>
        </p:spPr>
        <p:txBody>
          <a:bodyPr wrap="square" lIns="0" tIns="0" rIns="0" bIns="0" rtlCol="0">
            <a:noAutofit/>
          </a:bodyPr>
          <a:lstStyle/>
          <a:p>
            <a:r>
              <a:rPr lang="en-US" sz="1600" dirty="0" smtClean="0">
                <a:solidFill>
                  <a:srgbClr val="FF0000"/>
                </a:solidFill>
                <a:latin typeface="Calibri" panose="020F0502020204030204" pitchFamily="34" charset="0"/>
              </a:rPr>
              <a:t> setup-hold-c2q   </a:t>
            </a:r>
          </a:p>
          <a:p>
            <a:r>
              <a:rPr lang="en-US" sz="1600" dirty="0">
                <a:solidFill>
                  <a:srgbClr val="FF0000"/>
                </a:solidFill>
                <a:latin typeface="Calibri" panose="020F0502020204030204" pitchFamily="34" charset="0"/>
              </a:rPr>
              <a:t> </a:t>
            </a:r>
            <a:r>
              <a:rPr lang="en-US" sz="1600" dirty="0" smtClean="0">
                <a:solidFill>
                  <a:srgbClr val="FF0000"/>
                </a:solidFill>
                <a:latin typeface="Calibri" panose="020F0502020204030204" pitchFamily="34" charset="0"/>
              </a:rPr>
              <a:t>flexible model</a:t>
            </a:r>
          </a:p>
          <a:p>
            <a:endParaRPr lang="en-US" sz="1600" dirty="0">
              <a:solidFill>
                <a:srgbClr val="FF0000"/>
              </a:solidFill>
              <a:latin typeface="Calibri" panose="020F0502020204030204" pitchFamily="34" charset="0"/>
            </a:endParaRPr>
          </a:p>
        </p:txBody>
      </p:sp>
      <p:cxnSp>
        <p:nvCxnSpPr>
          <p:cNvPr id="95" name="Straight Arrow Connector 94"/>
          <p:cNvCxnSpPr/>
          <p:nvPr/>
        </p:nvCxnSpPr>
        <p:spPr bwMode="auto">
          <a:xfrm flipH="1">
            <a:off x="6188074" y="1981200"/>
            <a:ext cx="1286989" cy="1052643"/>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96" name="Oval 95"/>
          <p:cNvSpPr/>
          <p:nvPr/>
        </p:nvSpPr>
        <p:spPr bwMode="auto">
          <a:xfrm>
            <a:off x="7094063" y="25908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accent2"/>
              </a:solidFill>
              <a:effectLst/>
              <a:latin typeface="Arial Black" pitchFamily="34" charset="0"/>
              <a:cs typeface="Arial" charset="0"/>
            </a:endParaRPr>
          </a:p>
        </p:txBody>
      </p:sp>
      <p:sp>
        <p:nvSpPr>
          <p:cNvPr id="97" name="TextBox 96"/>
          <p:cNvSpPr txBox="1"/>
          <p:nvPr/>
        </p:nvSpPr>
        <p:spPr>
          <a:xfrm>
            <a:off x="6560663" y="2743200"/>
            <a:ext cx="980565" cy="373283"/>
          </a:xfrm>
          <a:prstGeom prst="rect">
            <a:avLst/>
          </a:prstGeom>
          <a:noFill/>
        </p:spPr>
        <p:txBody>
          <a:bodyPr wrap="square" lIns="0" tIns="0" rIns="0" bIns="0" rtlCol="0">
            <a:noAutofit/>
          </a:bodyPr>
          <a:lstStyle/>
          <a:p>
            <a:r>
              <a:rPr lang="en-US" sz="1200" dirty="0" smtClean="0">
                <a:latin typeface="Calibri" panose="020F0502020204030204" pitchFamily="34" charset="0"/>
              </a:rPr>
              <a:t> setup-hold-c2q   </a:t>
            </a:r>
          </a:p>
          <a:p>
            <a:r>
              <a:rPr lang="en-US" sz="1200" dirty="0">
                <a:latin typeface="Calibri" panose="020F0502020204030204" pitchFamily="34" charset="0"/>
              </a:rPr>
              <a:t>f</a:t>
            </a:r>
            <a:r>
              <a:rPr lang="en-US" sz="1200" dirty="0" smtClean="0">
                <a:latin typeface="Calibri" panose="020F0502020204030204" pitchFamily="34" charset="0"/>
              </a:rPr>
              <a:t>ixed model</a:t>
            </a:r>
          </a:p>
          <a:p>
            <a:endParaRPr lang="en-US" sz="1200" dirty="0">
              <a:latin typeface="Calibri" panose="020F0502020204030204" pitchFamily="34" charset="0"/>
            </a:endParaRPr>
          </a:p>
        </p:txBody>
      </p:sp>
    </p:spTree>
    <p:extLst>
      <p:ext uri="{BB962C8B-B14F-4D97-AF65-F5344CB8AC3E}">
        <p14:creationId xmlns:p14="http://schemas.microsoft.com/office/powerpoint/2010/main" val="44656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79" grpId="0"/>
      <p:bldP spid="80" grpId="0"/>
      <p:bldP spid="85" grpId="0" animBg="1"/>
      <p:bldP spid="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66" y="152400"/>
            <a:ext cx="8773668" cy="685800"/>
          </a:xfrm>
        </p:spPr>
        <p:txBody>
          <a:bodyPr/>
          <a:lstStyle/>
          <a:p>
            <a:r>
              <a:rPr lang="en-US" dirty="0" smtClean="0"/>
              <a:t>Flexible Timing Model </a:t>
            </a:r>
            <a:r>
              <a:rPr lang="en-US" dirty="0" smtClean="0">
                <a:sym typeface="Wingdings" panose="05000000000000000000" pitchFamily="2" charset="2"/>
              </a:rPr>
              <a:t> Reduce Pessimism</a:t>
            </a:r>
            <a:endParaRPr lang="en-US" dirty="0"/>
          </a:p>
        </p:txBody>
      </p:sp>
      <p:sp>
        <p:nvSpPr>
          <p:cNvPr id="3" name="Content Placeholder 2"/>
          <p:cNvSpPr>
            <a:spLocks noGrp="1"/>
          </p:cNvSpPr>
          <p:nvPr>
            <p:ph idx="1"/>
          </p:nvPr>
        </p:nvSpPr>
        <p:spPr>
          <a:xfrm>
            <a:off x="171450" y="838200"/>
            <a:ext cx="8972550" cy="5562601"/>
          </a:xfrm>
        </p:spPr>
        <p:txBody>
          <a:bodyPr>
            <a:normAutofit/>
          </a:bodyPr>
          <a:lstStyle/>
          <a:p>
            <a:r>
              <a:rPr lang="en-US" dirty="0" smtClean="0"/>
              <a:t>Independent </a:t>
            </a:r>
            <a:r>
              <a:rPr lang="en-US" dirty="0" err="1" smtClean="0"/>
              <a:t>datapaths</a:t>
            </a:r>
            <a:r>
              <a:rPr lang="en-US" dirty="0" smtClean="0"/>
              <a:t> in PBA: using fixed </a:t>
            </a:r>
            <a:r>
              <a:rPr lang="en-US" dirty="0"/>
              <a:t>FF timing model </a:t>
            </a:r>
            <a:r>
              <a:rPr lang="en-US" dirty="0" smtClean="0"/>
              <a:t>loses performance </a:t>
            </a:r>
            <a:r>
              <a:rPr lang="en-US" dirty="0"/>
              <a:t>optimization </a:t>
            </a:r>
            <a:r>
              <a:rPr lang="en-US" dirty="0" smtClean="0"/>
              <a:t>opportunity</a:t>
            </a:r>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grpSp>
        <p:nvGrpSpPr>
          <p:cNvPr id="42" name="Group 41"/>
          <p:cNvGrpSpPr/>
          <p:nvPr/>
        </p:nvGrpSpPr>
        <p:grpSpPr>
          <a:xfrm>
            <a:off x="2962744" y="2899156"/>
            <a:ext cx="3310917" cy="2027055"/>
            <a:chOff x="3049828" y="2748672"/>
            <a:chExt cx="3310917" cy="2027055"/>
          </a:xfrm>
        </p:grpSpPr>
        <p:sp>
          <p:nvSpPr>
            <p:cNvPr id="6" name="Oval 5"/>
            <p:cNvSpPr/>
            <p:nvPr/>
          </p:nvSpPr>
          <p:spPr bwMode="auto">
            <a:xfrm>
              <a:off x="3049828" y="2866157"/>
              <a:ext cx="3091758" cy="1597499"/>
            </a:xfrm>
            <a:prstGeom prst="ellipse">
              <a:avLst/>
            </a:prstGeom>
            <a:noFill/>
            <a:ln w="127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smtClean="0">
                <a:ln>
                  <a:noFill/>
                </a:ln>
                <a:solidFill>
                  <a:schemeClr val="tx1"/>
                </a:solidFill>
                <a:effectLst/>
              </a:endParaRPr>
            </a:p>
          </p:txBody>
        </p:sp>
        <p:sp>
          <p:nvSpPr>
            <p:cNvPr id="10" name="Cloud 9"/>
            <p:cNvSpPr/>
            <p:nvPr/>
          </p:nvSpPr>
          <p:spPr bwMode="auto">
            <a:xfrm>
              <a:off x="5468553" y="3053935"/>
              <a:ext cx="892192" cy="610971"/>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tx1"/>
                  </a:solidFill>
                </a:rPr>
                <a:t>470ps</a:t>
              </a:r>
            </a:p>
          </p:txBody>
        </p:sp>
        <p:sp>
          <p:nvSpPr>
            <p:cNvPr id="11" name="Cloud 10"/>
            <p:cNvSpPr/>
            <p:nvPr/>
          </p:nvSpPr>
          <p:spPr bwMode="auto">
            <a:xfrm>
              <a:off x="3207542" y="2748672"/>
              <a:ext cx="892192" cy="644892"/>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tx1"/>
                  </a:solidFill>
                </a:rPr>
                <a:t>480ps</a:t>
              </a:r>
            </a:p>
          </p:txBody>
        </p:sp>
        <p:sp>
          <p:nvSpPr>
            <p:cNvPr id="12" name="Cloud 11"/>
            <p:cNvSpPr/>
            <p:nvPr/>
          </p:nvSpPr>
          <p:spPr bwMode="auto">
            <a:xfrm>
              <a:off x="4019662" y="4164756"/>
              <a:ext cx="892192" cy="610971"/>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tx1"/>
                  </a:solidFill>
                </a:rPr>
                <a:t>460ps</a:t>
              </a:r>
            </a:p>
          </p:txBody>
        </p:sp>
      </p:grpSp>
      <p:grpSp>
        <p:nvGrpSpPr>
          <p:cNvPr id="41" name="Group 40"/>
          <p:cNvGrpSpPr/>
          <p:nvPr/>
        </p:nvGrpSpPr>
        <p:grpSpPr>
          <a:xfrm>
            <a:off x="2028785" y="2677959"/>
            <a:ext cx="5105661" cy="2885689"/>
            <a:chOff x="2115869" y="2527475"/>
            <a:chExt cx="5105661" cy="2885689"/>
          </a:xfrm>
        </p:grpSpPr>
        <p:sp>
          <p:nvSpPr>
            <p:cNvPr id="5" name="Oval 4"/>
            <p:cNvSpPr/>
            <p:nvPr/>
          </p:nvSpPr>
          <p:spPr bwMode="auto">
            <a:xfrm>
              <a:off x="2561965" y="2527475"/>
              <a:ext cx="4108560" cy="2404089"/>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smtClean="0">
                <a:ln>
                  <a:noFill/>
                </a:ln>
                <a:solidFill>
                  <a:schemeClr val="tx1"/>
                </a:solidFill>
                <a:effectLst/>
              </a:endParaRPr>
            </a:p>
          </p:txBody>
        </p:sp>
        <p:sp>
          <p:nvSpPr>
            <p:cNvPr id="14" name="Cloud 13"/>
            <p:cNvSpPr/>
            <p:nvPr/>
          </p:nvSpPr>
          <p:spPr bwMode="auto">
            <a:xfrm>
              <a:off x="2115869" y="3118548"/>
              <a:ext cx="892192" cy="610971"/>
            </a:xfrm>
            <a:prstGeom prst="clou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tx1"/>
                  </a:solidFill>
                </a:rPr>
                <a:t>470ps</a:t>
              </a:r>
            </a:p>
          </p:txBody>
        </p:sp>
        <p:sp>
          <p:nvSpPr>
            <p:cNvPr id="15" name="Cloud 14"/>
            <p:cNvSpPr/>
            <p:nvPr/>
          </p:nvSpPr>
          <p:spPr bwMode="auto">
            <a:xfrm>
              <a:off x="6329338" y="3377975"/>
              <a:ext cx="892192" cy="610971"/>
            </a:xfrm>
            <a:prstGeom prst="clou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tx1"/>
                  </a:solidFill>
                </a:rPr>
                <a:t>460ps</a:t>
              </a:r>
            </a:p>
          </p:txBody>
        </p:sp>
        <p:sp>
          <p:nvSpPr>
            <p:cNvPr id="16" name="Cloud 15"/>
            <p:cNvSpPr/>
            <p:nvPr/>
          </p:nvSpPr>
          <p:spPr bwMode="auto">
            <a:xfrm>
              <a:off x="4218071" y="4802193"/>
              <a:ext cx="892192" cy="610971"/>
            </a:xfrm>
            <a:prstGeom prst="clou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1400" dirty="0">
                  <a:solidFill>
                    <a:schemeClr val="tx1"/>
                  </a:solidFill>
                </a:rPr>
                <a:t>480ps</a:t>
              </a:r>
            </a:p>
          </p:txBody>
        </p:sp>
      </p:grpSp>
      <p:sp>
        <p:nvSpPr>
          <p:cNvPr id="9" name="Rectangle 8"/>
          <p:cNvSpPr/>
          <p:nvPr/>
        </p:nvSpPr>
        <p:spPr bwMode="auto">
          <a:xfrm>
            <a:off x="2824501" y="4054716"/>
            <a:ext cx="787021" cy="952368"/>
          </a:xfrm>
          <a:prstGeom prst="rect">
            <a:avLst/>
          </a:prstGeom>
          <a:solidFill>
            <a:schemeClr val="bg1"/>
          </a:solidFill>
          <a:ln w="12700">
            <a:solidFill>
              <a:schemeClr val="tx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dirty="0" smtClean="0">
                <a:solidFill>
                  <a:schemeClr val="tx1"/>
                </a:solidFill>
              </a:rPr>
              <a:t>FF</a:t>
            </a:r>
            <a:r>
              <a:rPr lang="en-US" sz="2000" baseline="-25000" dirty="0" smtClean="0">
                <a:solidFill>
                  <a:schemeClr val="tx1"/>
                </a:solidFill>
              </a:rPr>
              <a:t>3</a:t>
            </a:r>
            <a:endParaRPr lang="en-US" sz="2000" baseline="-25000" dirty="0">
              <a:solidFill>
                <a:schemeClr val="tx1"/>
              </a:solidFill>
            </a:endParaRPr>
          </a:p>
        </p:txBody>
      </p:sp>
      <p:sp>
        <p:nvSpPr>
          <p:cNvPr id="7" name="Rectangle 6"/>
          <p:cNvSpPr/>
          <p:nvPr/>
        </p:nvSpPr>
        <p:spPr bwMode="auto">
          <a:xfrm>
            <a:off x="4303303" y="2362200"/>
            <a:ext cx="787021" cy="952368"/>
          </a:xfrm>
          <a:prstGeom prst="rect">
            <a:avLst/>
          </a:prstGeom>
          <a:solidFill>
            <a:schemeClr val="bg1"/>
          </a:solidFill>
          <a:ln w="12700">
            <a:solidFill>
              <a:schemeClr val="tx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dirty="0">
                <a:solidFill>
                  <a:schemeClr val="tx1"/>
                </a:solidFill>
              </a:rPr>
              <a:t>FF</a:t>
            </a:r>
            <a:r>
              <a:rPr lang="en-US" sz="2000" baseline="-25000" dirty="0">
                <a:solidFill>
                  <a:schemeClr val="tx1"/>
                </a:solidFill>
              </a:rPr>
              <a:t>1</a:t>
            </a:r>
          </a:p>
        </p:txBody>
      </p:sp>
      <p:sp>
        <p:nvSpPr>
          <p:cNvPr id="8" name="Rectangle 7"/>
          <p:cNvSpPr/>
          <p:nvPr/>
        </p:nvSpPr>
        <p:spPr bwMode="auto">
          <a:xfrm>
            <a:off x="5375387" y="4081456"/>
            <a:ext cx="784981" cy="952368"/>
          </a:xfrm>
          <a:prstGeom prst="rect">
            <a:avLst/>
          </a:prstGeom>
          <a:solidFill>
            <a:schemeClr val="bg1"/>
          </a:solidFill>
          <a:ln w="12700">
            <a:solidFill>
              <a:schemeClr val="tx1"/>
            </a:solid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000" dirty="0" smtClean="0">
                <a:solidFill>
                  <a:schemeClr val="tx1"/>
                </a:solidFill>
              </a:rPr>
              <a:t>FF</a:t>
            </a:r>
            <a:r>
              <a:rPr lang="en-US" sz="2000" baseline="-25000" dirty="0" smtClean="0">
                <a:solidFill>
                  <a:schemeClr val="tx1"/>
                </a:solidFill>
              </a:rPr>
              <a:t>2</a:t>
            </a:r>
            <a:endParaRPr lang="en-US" sz="2000" baseline="-25000" dirty="0">
              <a:solidFill>
                <a:schemeClr val="tx1"/>
              </a:solidFill>
            </a:endParaRPr>
          </a:p>
        </p:txBody>
      </p:sp>
      <p:grpSp>
        <p:nvGrpSpPr>
          <p:cNvPr id="55" name="Group 54"/>
          <p:cNvGrpSpPr/>
          <p:nvPr/>
        </p:nvGrpSpPr>
        <p:grpSpPr>
          <a:xfrm>
            <a:off x="1556516" y="2362200"/>
            <a:ext cx="5688813" cy="3010705"/>
            <a:chOff x="1643600" y="2211716"/>
            <a:chExt cx="5688813" cy="3010705"/>
          </a:xfrm>
        </p:grpSpPr>
        <p:sp>
          <p:nvSpPr>
            <p:cNvPr id="44" name="TextBox 43"/>
            <p:cNvSpPr txBox="1"/>
            <p:nvPr/>
          </p:nvSpPr>
          <p:spPr>
            <a:xfrm>
              <a:off x="3151252" y="2213632"/>
              <a:ext cx="1245854" cy="338554"/>
            </a:xfrm>
            <a:prstGeom prst="rect">
              <a:avLst/>
            </a:prstGeom>
            <a:noFill/>
          </p:spPr>
          <p:txBody>
            <a:bodyPr wrap="none" rtlCol="0">
              <a:spAutoFit/>
            </a:bodyPr>
            <a:lstStyle/>
            <a:p>
              <a:r>
                <a:rPr lang="en-US" sz="1600" i="1" dirty="0" smtClean="0">
                  <a:solidFill>
                    <a:srgbClr val="0070C0"/>
                  </a:solidFill>
                </a:rPr>
                <a:t>setup: 10ps</a:t>
              </a:r>
              <a:endParaRPr lang="en-US" sz="1600" i="1" dirty="0">
                <a:solidFill>
                  <a:srgbClr val="0070C0"/>
                </a:solidFill>
              </a:endParaRPr>
            </a:p>
          </p:txBody>
        </p:sp>
        <p:sp>
          <p:nvSpPr>
            <p:cNvPr id="45" name="TextBox 44"/>
            <p:cNvSpPr txBox="1"/>
            <p:nvPr/>
          </p:nvSpPr>
          <p:spPr>
            <a:xfrm>
              <a:off x="5190159" y="2211716"/>
              <a:ext cx="1071127" cy="338554"/>
            </a:xfrm>
            <a:prstGeom prst="rect">
              <a:avLst/>
            </a:prstGeom>
            <a:noFill/>
          </p:spPr>
          <p:txBody>
            <a:bodyPr wrap="none" rtlCol="0">
              <a:spAutoFit/>
            </a:bodyPr>
            <a:lstStyle/>
            <a:p>
              <a:r>
                <a:rPr lang="en-US" sz="1600" i="1" dirty="0" smtClean="0">
                  <a:solidFill>
                    <a:srgbClr val="0070C0"/>
                  </a:solidFill>
                </a:rPr>
                <a:t>c2q: 20ps</a:t>
              </a:r>
              <a:endParaRPr lang="en-US" sz="1600" i="1" dirty="0">
                <a:solidFill>
                  <a:srgbClr val="0070C0"/>
                </a:solidFill>
              </a:endParaRPr>
            </a:p>
          </p:txBody>
        </p:sp>
        <p:sp>
          <p:nvSpPr>
            <p:cNvPr id="48" name="TextBox 47"/>
            <p:cNvSpPr txBox="1"/>
            <p:nvPr/>
          </p:nvSpPr>
          <p:spPr>
            <a:xfrm>
              <a:off x="1643600" y="4302880"/>
              <a:ext cx="1245854" cy="338554"/>
            </a:xfrm>
            <a:prstGeom prst="rect">
              <a:avLst/>
            </a:prstGeom>
            <a:noFill/>
          </p:spPr>
          <p:txBody>
            <a:bodyPr wrap="none" rtlCol="0">
              <a:spAutoFit/>
            </a:bodyPr>
            <a:lstStyle/>
            <a:p>
              <a:r>
                <a:rPr lang="en-US" sz="1600" i="1" dirty="0" smtClean="0">
                  <a:solidFill>
                    <a:srgbClr val="0070C0"/>
                  </a:solidFill>
                </a:rPr>
                <a:t>setup: 10ps</a:t>
              </a:r>
              <a:endParaRPr lang="en-US" sz="1600" i="1" dirty="0">
                <a:solidFill>
                  <a:srgbClr val="0070C0"/>
                </a:solidFill>
              </a:endParaRPr>
            </a:p>
          </p:txBody>
        </p:sp>
        <p:sp>
          <p:nvSpPr>
            <p:cNvPr id="49" name="TextBox 48"/>
            <p:cNvSpPr txBox="1"/>
            <p:nvPr/>
          </p:nvSpPr>
          <p:spPr>
            <a:xfrm>
              <a:off x="3018190" y="4860618"/>
              <a:ext cx="1071127" cy="338554"/>
            </a:xfrm>
            <a:prstGeom prst="rect">
              <a:avLst/>
            </a:prstGeom>
            <a:noFill/>
          </p:spPr>
          <p:txBody>
            <a:bodyPr wrap="none" rtlCol="0">
              <a:spAutoFit/>
            </a:bodyPr>
            <a:lstStyle/>
            <a:p>
              <a:r>
                <a:rPr lang="en-US" sz="1600" i="1" dirty="0" smtClean="0">
                  <a:solidFill>
                    <a:srgbClr val="0070C0"/>
                  </a:solidFill>
                </a:rPr>
                <a:t>c2q: 20ps</a:t>
              </a:r>
              <a:endParaRPr lang="en-US" sz="1600" i="1" dirty="0">
                <a:solidFill>
                  <a:srgbClr val="0070C0"/>
                </a:solidFill>
              </a:endParaRPr>
            </a:p>
          </p:txBody>
        </p:sp>
        <p:sp>
          <p:nvSpPr>
            <p:cNvPr id="50" name="TextBox 49"/>
            <p:cNvSpPr txBox="1"/>
            <p:nvPr/>
          </p:nvSpPr>
          <p:spPr>
            <a:xfrm>
              <a:off x="5077798" y="4883867"/>
              <a:ext cx="1245854" cy="338554"/>
            </a:xfrm>
            <a:prstGeom prst="rect">
              <a:avLst/>
            </a:prstGeom>
            <a:noFill/>
          </p:spPr>
          <p:txBody>
            <a:bodyPr wrap="none" rtlCol="0">
              <a:spAutoFit/>
            </a:bodyPr>
            <a:lstStyle/>
            <a:p>
              <a:r>
                <a:rPr lang="en-US" sz="1600" i="1" dirty="0" smtClean="0">
                  <a:solidFill>
                    <a:srgbClr val="0070C0"/>
                  </a:solidFill>
                </a:rPr>
                <a:t>setup: 20ps</a:t>
              </a:r>
              <a:endParaRPr lang="en-US" sz="1600" i="1" dirty="0">
                <a:solidFill>
                  <a:srgbClr val="0070C0"/>
                </a:solidFill>
              </a:endParaRPr>
            </a:p>
          </p:txBody>
        </p:sp>
        <p:sp>
          <p:nvSpPr>
            <p:cNvPr id="51" name="TextBox 50"/>
            <p:cNvSpPr txBox="1"/>
            <p:nvPr/>
          </p:nvSpPr>
          <p:spPr>
            <a:xfrm>
              <a:off x="6261286" y="4332457"/>
              <a:ext cx="1071127" cy="338554"/>
            </a:xfrm>
            <a:prstGeom prst="rect">
              <a:avLst/>
            </a:prstGeom>
            <a:noFill/>
          </p:spPr>
          <p:txBody>
            <a:bodyPr wrap="none" rtlCol="0">
              <a:spAutoFit/>
            </a:bodyPr>
            <a:lstStyle/>
            <a:p>
              <a:r>
                <a:rPr lang="en-US" sz="1600" i="1" dirty="0" smtClean="0">
                  <a:solidFill>
                    <a:srgbClr val="0070C0"/>
                  </a:solidFill>
                </a:rPr>
                <a:t>c2q: 10ps</a:t>
              </a:r>
              <a:endParaRPr lang="en-US" sz="1600" i="1" dirty="0">
                <a:solidFill>
                  <a:srgbClr val="0070C0"/>
                </a:solidFill>
              </a:endParaRPr>
            </a:p>
          </p:txBody>
        </p:sp>
      </p:grpSp>
      <p:grpSp>
        <p:nvGrpSpPr>
          <p:cNvPr id="56" name="Group 55"/>
          <p:cNvGrpSpPr/>
          <p:nvPr/>
        </p:nvGrpSpPr>
        <p:grpSpPr>
          <a:xfrm>
            <a:off x="591660" y="3475618"/>
            <a:ext cx="7979911" cy="2447926"/>
            <a:chOff x="678744" y="3325134"/>
            <a:chExt cx="7979911" cy="2447926"/>
          </a:xfrm>
        </p:grpSpPr>
        <p:sp>
          <p:nvSpPr>
            <p:cNvPr id="52" name="TextBox 51"/>
            <p:cNvSpPr txBox="1"/>
            <p:nvPr/>
          </p:nvSpPr>
          <p:spPr>
            <a:xfrm>
              <a:off x="678744" y="3325134"/>
              <a:ext cx="1437125" cy="369332"/>
            </a:xfrm>
            <a:prstGeom prst="rect">
              <a:avLst/>
            </a:prstGeom>
            <a:noFill/>
          </p:spPr>
          <p:txBody>
            <a:bodyPr wrap="none" rtlCol="0">
              <a:spAutoFit/>
            </a:bodyPr>
            <a:lstStyle/>
            <a:p>
              <a:r>
                <a:rPr lang="en-US" u="sng" dirty="0" smtClean="0"/>
                <a:t>Total: 500ps</a:t>
              </a:r>
              <a:endParaRPr lang="en-US" u="sng" dirty="0"/>
            </a:p>
          </p:txBody>
        </p:sp>
        <p:sp>
          <p:nvSpPr>
            <p:cNvPr id="53" name="TextBox 52"/>
            <p:cNvSpPr txBox="1"/>
            <p:nvPr/>
          </p:nvSpPr>
          <p:spPr>
            <a:xfrm>
              <a:off x="7221530" y="3399152"/>
              <a:ext cx="1437125" cy="369332"/>
            </a:xfrm>
            <a:prstGeom prst="rect">
              <a:avLst/>
            </a:prstGeom>
            <a:noFill/>
          </p:spPr>
          <p:txBody>
            <a:bodyPr wrap="none" rtlCol="0">
              <a:spAutoFit/>
            </a:bodyPr>
            <a:lstStyle/>
            <a:p>
              <a:r>
                <a:rPr lang="en-US" u="sng" dirty="0" smtClean="0"/>
                <a:t>Total: 500ps</a:t>
              </a:r>
              <a:endParaRPr lang="en-US" u="sng" dirty="0"/>
            </a:p>
          </p:txBody>
        </p:sp>
        <p:sp>
          <p:nvSpPr>
            <p:cNvPr id="54" name="TextBox 53"/>
            <p:cNvSpPr txBox="1"/>
            <p:nvPr/>
          </p:nvSpPr>
          <p:spPr>
            <a:xfrm>
              <a:off x="3897682" y="5403728"/>
              <a:ext cx="1437125" cy="369332"/>
            </a:xfrm>
            <a:prstGeom prst="rect">
              <a:avLst/>
            </a:prstGeom>
            <a:noFill/>
          </p:spPr>
          <p:txBody>
            <a:bodyPr wrap="none" rtlCol="0">
              <a:spAutoFit/>
            </a:bodyPr>
            <a:lstStyle/>
            <a:p>
              <a:r>
                <a:rPr lang="en-US" u="sng" dirty="0" smtClean="0"/>
                <a:t>Total: 500ps</a:t>
              </a:r>
              <a:endParaRPr lang="en-US" u="sng" dirty="0" smtClean="0">
                <a:sym typeface="Wingdings" panose="05000000000000000000" pitchFamily="2" charset="2"/>
              </a:endParaRPr>
            </a:p>
          </p:txBody>
        </p:sp>
      </p:grpSp>
      <p:grpSp>
        <p:nvGrpSpPr>
          <p:cNvPr id="65" name="Group 64"/>
          <p:cNvGrpSpPr/>
          <p:nvPr/>
        </p:nvGrpSpPr>
        <p:grpSpPr>
          <a:xfrm>
            <a:off x="1995477" y="4661052"/>
            <a:ext cx="5249856" cy="902880"/>
            <a:chOff x="1995477" y="4046120"/>
            <a:chExt cx="5249856" cy="902880"/>
          </a:xfrm>
        </p:grpSpPr>
        <p:sp>
          <p:nvSpPr>
            <p:cNvPr id="57" name="TextBox 56"/>
            <p:cNvSpPr txBox="1"/>
            <p:nvPr/>
          </p:nvSpPr>
          <p:spPr>
            <a:xfrm>
              <a:off x="1995477" y="4046120"/>
              <a:ext cx="814647" cy="338554"/>
            </a:xfrm>
            <a:prstGeom prst="rect">
              <a:avLst/>
            </a:prstGeom>
            <a:noFill/>
          </p:spPr>
          <p:txBody>
            <a:bodyPr wrap="none" rtlCol="0">
              <a:spAutoFit/>
            </a:bodyPr>
            <a:lstStyle/>
            <a:p>
              <a:r>
                <a:rPr lang="en-US" sz="1600" i="1" dirty="0" smtClean="0">
                  <a:solidFill>
                    <a:srgbClr val="FF0000"/>
                  </a:solidFill>
                  <a:sym typeface="Wingdings" panose="05000000000000000000" pitchFamily="2" charset="2"/>
                </a:rPr>
                <a:t>2</a:t>
              </a:r>
              <a:r>
                <a:rPr lang="en-US" sz="1600" i="1" dirty="0" smtClean="0">
                  <a:solidFill>
                    <a:srgbClr val="FF0000"/>
                  </a:solidFill>
                </a:rPr>
                <a:t>0ps</a:t>
              </a:r>
              <a:endParaRPr lang="en-US" sz="1600" i="1" dirty="0">
                <a:solidFill>
                  <a:srgbClr val="FF0000"/>
                </a:solidFill>
              </a:endParaRPr>
            </a:p>
          </p:txBody>
        </p:sp>
        <p:sp>
          <p:nvSpPr>
            <p:cNvPr id="58" name="TextBox 57"/>
            <p:cNvSpPr txBox="1"/>
            <p:nvPr/>
          </p:nvSpPr>
          <p:spPr>
            <a:xfrm>
              <a:off x="3178173" y="4599688"/>
              <a:ext cx="814647" cy="338554"/>
            </a:xfrm>
            <a:prstGeom prst="rect">
              <a:avLst/>
            </a:prstGeom>
            <a:noFill/>
          </p:spPr>
          <p:txBody>
            <a:bodyPr wrap="none" rtlCol="0">
              <a:spAutoFit/>
            </a:bodyPr>
            <a:lstStyle/>
            <a:p>
              <a:r>
                <a:rPr lang="en-US" sz="1600" i="1" dirty="0" smtClean="0">
                  <a:solidFill>
                    <a:srgbClr val="FF0000"/>
                  </a:solidFill>
                  <a:sym typeface="Wingdings" panose="05000000000000000000" pitchFamily="2" charset="2"/>
                </a:rPr>
                <a:t></a:t>
              </a:r>
              <a:r>
                <a:rPr lang="en-US" sz="1600" i="1" dirty="0" smtClean="0">
                  <a:solidFill>
                    <a:srgbClr val="FF0000"/>
                  </a:solidFill>
                </a:rPr>
                <a:t>10ps</a:t>
              </a:r>
              <a:endParaRPr lang="en-US" sz="1600" i="1" dirty="0">
                <a:solidFill>
                  <a:srgbClr val="FF0000"/>
                </a:solidFill>
              </a:endParaRPr>
            </a:p>
          </p:txBody>
        </p:sp>
        <p:sp>
          <p:nvSpPr>
            <p:cNvPr id="61" name="TextBox 60"/>
            <p:cNvSpPr txBox="1"/>
            <p:nvPr/>
          </p:nvSpPr>
          <p:spPr>
            <a:xfrm>
              <a:off x="5392338" y="4610446"/>
              <a:ext cx="814647" cy="338554"/>
            </a:xfrm>
            <a:prstGeom prst="rect">
              <a:avLst/>
            </a:prstGeom>
            <a:noFill/>
          </p:spPr>
          <p:txBody>
            <a:bodyPr wrap="none" rtlCol="0">
              <a:spAutoFit/>
            </a:bodyPr>
            <a:lstStyle/>
            <a:p>
              <a:r>
                <a:rPr lang="en-US" sz="1600" i="1" dirty="0" smtClean="0">
                  <a:solidFill>
                    <a:srgbClr val="FF0000"/>
                  </a:solidFill>
                  <a:sym typeface="Wingdings" panose="05000000000000000000" pitchFamily="2" charset="2"/>
                </a:rPr>
                <a:t></a:t>
              </a:r>
              <a:r>
                <a:rPr lang="en-US" sz="1600" i="1" dirty="0">
                  <a:solidFill>
                    <a:srgbClr val="FF0000"/>
                  </a:solidFill>
                  <a:sym typeface="Wingdings" panose="05000000000000000000" pitchFamily="2" charset="2"/>
                </a:rPr>
                <a:t>1</a:t>
              </a:r>
              <a:r>
                <a:rPr lang="en-US" sz="1600" i="1" dirty="0" smtClean="0">
                  <a:solidFill>
                    <a:srgbClr val="FF0000"/>
                  </a:solidFill>
                </a:rPr>
                <a:t>0ps</a:t>
              </a:r>
              <a:endParaRPr lang="en-US" sz="1600" i="1" dirty="0">
                <a:solidFill>
                  <a:srgbClr val="FF0000"/>
                </a:solidFill>
              </a:endParaRPr>
            </a:p>
          </p:txBody>
        </p:sp>
        <p:sp>
          <p:nvSpPr>
            <p:cNvPr id="62" name="TextBox 61"/>
            <p:cNvSpPr txBox="1"/>
            <p:nvPr/>
          </p:nvSpPr>
          <p:spPr>
            <a:xfrm>
              <a:off x="6430686" y="4073550"/>
              <a:ext cx="814647" cy="338554"/>
            </a:xfrm>
            <a:prstGeom prst="rect">
              <a:avLst/>
            </a:prstGeom>
            <a:noFill/>
          </p:spPr>
          <p:txBody>
            <a:bodyPr wrap="none" rtlCol="0">
              <a:spAutoFit/>
            </a:bodyPr>
            <a:lstStyle/>
            <a:p>
              <a:r>
                <a:rPr lang="en-US" sz="1600" i="1" dirty="0" smtClean="0">
                  <a:solidFill>
                    <a:srgbClr val="FF0000"/>
                  </a:solidFill>
                  <a:sym typeface="Wingdings" panose="05000000000000000000" pitchFamily="2" charset="2"/>
                </a:rPr>
                <a:t></a:t>
              </a:r>
              <a:r>
                <a:rPr lang="en-US" sz="1600" i="1" dirty="0">
                  <a:solidFill>
                    <a:srgbClr val="FF0000"/>
                  </a:solidFill>
                  <a:sym typeface="Wingdings" panose="05000000000000000000" pitchFamily="2" charset="2"/>
                </a:rPr>
                <a:t>2</a:t>
              </a:r>
              <a:r>
                <a:rPr lang="en-US" sz="1600" i="1" dirty="0" smtClean="0">
                  <a:solidFill>
                    <a:srgbClr val="FF0000"/>
                  </a:solidFill>
                </a:rPr>
                <a:t>0ps</a:t>
              </a:r>
              <a:endParaRPr lang="en-US" sz="1600" i="1" dirty="0">
                <a:solidFill>
                  <a:srgbClr val="FF0000"/>
                </a:solidFill>
              </a:endParaRPr>
            </a:p>
          </p:txBody>
        </p:sp>
      </p:grpSp>
      <p:sp>
        <p:nvSpPr>
          <p:cNvPr id="64" name="Rectangle 63"/>
          <p:cNvSpPr/>
          <p:nvPr/>
        </p:nvSpPr>
        <p:spPr>
          <a:xfrm>
            <a:off x="5103764" y="5563648"/>
            <a:ext cx="1202573" cy="369332"/>
          </a:xfrm>
          <a:prstGeom prst="rect">
            <a:avLst/>
          </a:prstGeom>
        </p:spPr>
        <p:txBody>
          <a:bodyPr wrap="none">
            <a:spAutoFit/>
          </a:bodyPr>
          <a:lstStyle/>
          <a:p>
            <a:r>
              <a:rPr lang="en-US" dirty="0">
                <a:solidFill>
                  <a:srgbClr val="FF0000"/>
                </a:solidFill>
                <a:sym typeface="Wingdings" panose="05000000000000000000" pitchFamily="2" charset="2"/>
              </a:rPr>
              <a:t> 520ps?</a:t>
            </a:r>
          </a:p>
        </p:txBody>
      </p:sp>
      <p:sp>
        <p:nvSpPr>
          <p:cNvPr id="66" name="Rectangle 65"/>
          <p:cNvSpPr/>
          <p:nvPr/>
        </p:nvSpPr>
        <p:spPr>
          <a:xfrm>
            <a:off x="5100116" y="5555616"/>
            <a:ext cx="1170513" cy="369332"/>
          </a:xfrm>
          <a:prstGeom prst="rect">
            <a:avLst/>
          </a:prstGeom>
        </p:spPr>
        <p:txBody>
          <a:bodyPr wrap="none">
            <a:spAutoFit/>
          </a:bodyPr>
          <a:lstStyle/>
          <a:p>
            <a:r>
              <a:rPr lang="en-US" dirty="0">
                <a:solidFill>
                  <a:srgbClr val="FF0000"/>
                </a:solidFill>
                <a:sym typeface="Wingdings" panose="05000000000000000000" pitchFamily="2" charset="2"/>
              </a:rPr>
              <a:t> </a:t>
            </a:r>
            <a:r>
              <a:rPr lang="en-US" dirty="0" smtClean="0">
                <a:solidFill>
                  <a:srgbClr val="FF0000"/>
                </a:solidFill>
                <a:sym typeface="Wingdings" panose="05000000000000000000" pitchFamily="2" charset="2"/>
              </a:rPr>
              <a:t>500ps!</a:t>
            </a:r>
            <a:endParaRPr lang="en-US" dirty="0">
              <a:solidFill>
                <a:srgbClr val="FF0000"/>
              </a:solidFill>
              <a:sym typeface="Wingdings" panose="05000000000000000000" pitchFamily="2" charset="2"/>
            </a:endParaRPr>
          </a:p>
        </p:txBody>
      </p:sp>
      <p:sp>
        <p:nvSpPr>
          <p:cNvPr id="4" name="Oval 3"/>
          <p:cNvSpPr/>
          <p:nvPr/>
        </p:nvSpPr>
        <p:spPr bwMode="auto">
          <a:xfrm>
            <a:off x="2974672" y="4763708"/>
            <a:ext cx="3332533" cy="836800"/>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252260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66" grpId="0"/>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Timing Signoff Flow</a:t>
            </a:r>
            <a:endParaRPr lang="en-US" dirty="0"/>
          </a:p>
        </p:txBody>
      </p:sp>
      <p:sp>
        <p:nvSpPr>
          <p:cNvPr id="5" name="Rectangle 4"/>
          <p:cNvSpPr/>
          <p:nvPr/>
        </p:nvSpPr>
        <p:spPr bwMode="auto">
          <a:xfrm>
            <a:off x="533403" y="1722620"/>
            <a:ext cx="4118465" cy="47100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cs typeface="Helvetica" pitchFamily="34" charset="0"/>
              </a:rPr>
              <a:t>Extract path timing information</a:t>
            </a:r>
          </a:p>
        </p:txBody>
      </p:sp>
      <p:sp>
        <p:nvSpPr>
          <p:cNvPr id="6" name="Rectangle 5"/>
          <p:cNvSpPr/>
          <p:nvPr/>
        </p:nvSpPr>
        <p:spPr bwMode="auto">
          <a:xfrm>
            <a:off x="533401" y="2548511"/>
            <a:ext cx="4118465" cy="79418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cs typeface="Helvetica" pitchFamily="34" charset="0"/>
              </a:rPr>
              <a:t>LP formulation </a:t>
            </a:r>
          </a:p>
          <a:p>
            <a:pPr algn="ctr" eaLnBrk="1" fontAlgn="auto" hangingPunct="1">
              <a:spcBef>
                <a:spcPts val="0"/>
              </a:spcBef>
              <a:spcAft>
                <a:spcPts val="0"/>
              </a:spcAft>
              <a:defRPr/>
            </a:pPr>
            <a:r>
              <a:rPr lang="en-US" sz="2000" b="1" kern="0" dirty="0">
                <a:solidFill>
                  <a:prstClr val="black"/>
                </a:solidFill>
                <a:latin typeface="Calibri" panose="020F0502020204030204" pitchFamily="34" charset="0"/>
                <a:cs typeface="Helvetica" pitchFamily="34" charset="0"/>
              </a:rPr>
              <a:t>with flexible </a:t>
            </a:r>
            <a:r>
              <a:rPr lang="en-US" sz="2000" b="1" kern="0" dirty="0" smtClean="0">
                <a:solidFill>
                  <a:prstClr val="black"/>
                </a:solidFill>
                <a:latin typeface="Calibri" panose="020F0502020204030204" pitchFamily="34" charset="0"/>
                <a:cs typeface="Helvetica" pitchFamily="34" charset="0"/>
              </a:rPr>
              <a:t>flip-flop </a:t>
            </a:r>
            <a:r>
              <a:rPr lang="en-US" sz="2000" b="1" kern="0" dirty="0">
                <a:solidFill>
                  <a:prstClr val="black"/>
                </a:solidFill>
                <a:latin typeface="Calibri" panose="020F0502020204030204" pitchFamily="34" charset="0"/>
                <a:cs typeface="Helvetica" pitchFamily="34" charset="0"/>
              </a:rPr>
              <a:t>timing </a:t>
            </a:r>
            <a:r>
              <a:rPr lang="en-US" sz="2000" b="1" kern="0" dirty="0" smtClean="0">
                <a:solidFill>
                  <a:prstClr val="black"/>
                </a:solidFill>
                <a:latin typeface="Calibri" panose="020F0502020204030204" pitchFamily="34" charset="0"/>
                <a:cs typeface="Helvetica" pitchFamily="34" charset="0"/>
              </a:rPr>
              <a:t>model</a:t>
            </a:r>
            <a:endParaRPr lang="en-US" sz="2000" b="1" kern="0" dirty="0">
              <a:solidFill>
                <a:prstClr val="black"/>
              </a:solidFill>
              <a:latin typeface="Calibri" panose="020F0502020204030204" pitchFamily="34" charset="0"/>
              <a:cs typeface="Helvetica" pitchFamily="34" charset="0"/>
            </a:endParaRPr>
          </a:p>
        </p:txBody>
      </p:sp>
      <p:cxnSp>
        <p:nvCxnSpPr>
          <p:cNvPr id="7" name="Straight Arrow Connector 14"/>
          <p:cNvCxnSpPr>
            <a:cxnSpLocks noChangeShapeType="1"/>
            <a:stCxn id="5" idx="2"/>
            <a:endCxn id="6" idx="0"/>
          </p:cNvCxnSpPr>
          <p:nvPr/>
        </p:nvCxnSpPr>
        <p:spPr bwMode="auto">
          <a:xfrm flipH="1">
            <a:off x="2592634" y="2193625"/>
            <a:ext cx="2" cy="354886"/>
          </a:xfrm>
          <a:prstGeom prst="straightConnector1">
            <a:avLst/>
          </a:prstGeom>
          <a:ln w="38100">
            <a:solidFill>
              <a:schemeClr val="tx1"/>
            </a:solidFill>
            <a:headEnd/>
            <a:tailEnd type="triangle" w="sm" len="med"/>
          </a:ln>
          <a:extLst/>
        </p:spPr>
        <p:style>
          <a:lnRef idx="1">
            <a:schemeClr val="accent1"/>
          </a:lnRef>
          <a:fillRef idx="2">
            <a:schemeClr val="accent1"/>
          </a:fillRef>
          <a:effectRef idx="1">
            <a:schemeClr val="accent1"/>
          </a:effectRef>
          <a:fontRef idx="minor">
            <a:schemeClr val="dk1"/>
          </a:fontRef>
        </p:style>
      </p:cxnSp>
      <p:sp>
        <p:nvSpPr>
          <p:cNvPr id="8" name="Rectangle 7"/>
          <p:cNvSpPr/>
          <p:nvPr/>
        </p:nvSpPr>
        <p:spPr bwMode="auto">
          <a:xfrm>
            <a:off x="533400" y="3700275"/>
            <a:ext cx="4118464" cy="73917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b="1" kern="0" dirty="0" smtClean="0">
                <a:solidFill>
                  <a:prstClr val="black"/>
                </a:solidFill>
                <a:latin typeface="Calibri" panose="020F0502020204030204" pitchFamily="34" charset="0"/>
                <a:cs typeface="Helvetica" pitchFamily="34" charset="0"/>
              </a:rPr>
              <a:t>Solve Sequential LP </a:t>
            </a:r>
          </a:p>
          <a:p>
            <a:pPr algn="ctr" eaLnBrk="1" fontAlgn="auto" hangingPunct="1">
              <a:spcBef>
                <a:spcPts val="0"/>
              </a:spcBef>
              <a:spcAft>
                <a:spcPts val="0"/>
              </a:spcAft>
              <a:defRPr/>
            </a:pPr>
            <a:r>
              <a:rPr lang="en-US" sz="1600" b="1" kern="0" dirty="0" smtClean="0">
                <a:solidFill>
                  <a:prstClr val="black"/>
                </a:solidFill>
                <a:latin typeface="Calibri" panose="020F0502020204030204" pitchFamily="34" charset="0"/>
                <a:cs typeface="Helvetica" pitchFamily="34" charset="0"/>
              </a:rPr>
              <a:t>(</a:t>
            </a:r>
            <a:r>
              <a:rPr lang="en-US" sz="1600" b="1" i="1" kern="0" dirty="0" err="1" smtClean="0">
                <a:solidFill>
                  <a:prstClr val="black"/>
                </a:solidFill>
                <a:latin typeface="Calibri" panose="020F0502020204030204" pitchFamily="34" charset="0"/>
                <a:cs typeface="Helvetica" pitchFamily="34" charset="0"/>
              </a:rPr>
              <a:t>STA_FT</a:t>
            </a:r>
            <a:r>
              <a:rPr lang="en-US" sz="1600" b="1" i="1" kern="0" baseline="-25000" dirty="0" err="1" smtClean="0">
                <a:solidFill>
                  <a:prstClr val="black"/>
                </a:solidFill>
                <a:latin typeface="Calibri" panose="020F0502020204030204" pitchFamily="34" charset="0"/>
                <a:cs typeface="Helvetica" pitchFamily="34" charset="0"/>
              </a:rPr>
              <a:t>max</a:t>
            </a:r>
            <a:r>
              <a:rPr lang="en-US" sz="1600" b="1" i="1" kern="0" dirty="0" smtClean="0">
                <a:solidFill>
                  <a:prstClr val="black"/>
                </a:solidFill>
                <a:latin typeface="Calibri" panose="020F0502020204030204" pitchFamily="34" charset="0"/>
                <a:cs typeface="Helvetica" pitchFamily="34" charset="0"/>
              </a:rPr>
              <a:t> , </a:t>
            </a:r>
            <a:r>
              <a:rPr lang="en-US" sz="1600" b="1" i="1" kern="0" dirty="0" err="1" smtClean="0">
                <a:solidFill>
                  <a:prstClr val="black"/>
                </a:solidFill>
                <a:latin typeface="Calibri" panose="020F0502020204030204" pitchFamily="34" charset="0"/>
                <a:cs typeface="Helvetica" pitchFamily="34" charset="0"/>
              </a:rPr>
              <a:t>STA_FT</a:t>
            </a:r>
            <a:r>
              <a:rPr lang="en-US" sz="1600" b="1" i="1" kern="0" baseline="-25000" dirty="0" err="1" smtClean="0">
                <a:solidFill>
                  <a:prstClr val="black"/>
                </a:solidFill>
                <a:latin typeface="Calibri" panose="020F0502020204030204" pitchFamily="34" charset="0"/>
                <a:cs typeface="Helvetica" pitchFamily="34" charset="0"/>
              </a:rPr>
              <a:t>min</a:t>
            </a:r>
            <a:r>
              <a:rPr lang="en-US" sz="1600" b="1" kern="0" dirty="0" smtClean="0">
                <a:solidFill>
                  <a:prstClr val="black"/>
                </a:solidFill>
                <a:latin typeface="Calibri" panose="020F0502020204030204" pitchFamily="34" charset="0"/>
                <a:cs typeface="Helvetica" pitchFamily="34" charset="0"/>
              </a:rPr>
              <a:t>)</a:t>
            </a:r>
            <a:endParaRPr lang="en-US" sz="1600" b="1" i="1" kern="0" dirty="0">
              <a:solidFill>
                <a:prstClr val="black"/>
              </a:solidFill>
              <a:latin typeface="Calibri" panose="020F0502020204030204" pitchFamily="34" charset="0"/>
              <a:cs typeface="Helvetica" pitchFamily="34" charset="0"/>
            </a:endParaRPr>
          </a:p>
        </p:txBody>
      </p:sp>
      <p:sp>
        <p:nvSpPr>
          <p:cNvPr id="9" name="Rectangle 8"/>
          <p:cNvSpPr/>
          <p:nvPr/>
        </p:nvSpPr>
        <p:spPr bwMode="auto">
          <a:xfrm>
            <a:off x="533401" y="4796858"/>
            <a:ext cx="4118465" cy="77699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cs typeface="Helvetica" pitchFamily="34" charset="0"/>
              </a:rPr>
              <a:t>Annotate new timing model </a:t>
            </a:r>
          </a:p>
          <a:p>
            <a:pPr algn="ctr" eaLnBrk="1" fontAlgn="auto" hangingPunct="1">
              <a:spcBef>
                <a:spcPts val="0"/>
              </a:spcBef>
              <a:spcAft>
                <a:spcPts val="0"/>
              </a:spcAft>
              <a:defRPr/>
            </a:pPr>
            <a:r>
              <a:rPr lang="en-US" sz="2000" b="1" kern="0" dirty="0" smtClean="0">
                <a:solidFill>
                  <a:prstClr val="black"/>
                </a:solidFill>
                <a:latin typeface="Calibri" panose="020F0502020204030204" pitchFamily="34" charset="0"/>
                <a:cs typeface="Helvetica" pitchFamily="34" charset="0"/>
              </a:rPr>
              <a:t>for each flip-flop</a:t>
            </a:r>
            <a:endParaRPr lang="en-US" sz="2000" b="1" kern="0" dirty="0">
              <a:solidFill>
                <a:prstClr val="black"/>
              </a:solidFill>
              <a:latin typeface="Calibri" panose="020F0502020204030204" pitchFamily="34" charset="0"/>
              <a:cs typeface="Helvetica" pitchFamily="34" charset="0"/>
            </a:endParaRPr>
          </a:p>
        </p:txBody>
      </p:sp>
      <p:sp>
        <p:nvSpPr>
          <p:cNvPr id="10" name="TextBox 9"/>
          <p:cNvSpPr txBox="1"/>
          <p:nvPr/>
        </p:nvSpPr>
        <p:spPr bwMode="auto">
          <a:xfrm>
            <a:off x="2634517" y="4392320"/>
            <a:ext cx="1112563" cy="442674"/>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a:spAutoFit/>
          </a:bodyPr>
          <a:lstStyle/>
          <a:p>
            <a:pPr algn="ctr" eaLnBrk="1" fontAlgn="auto" hangingPunct="1">
              <a:spcBef>
                <a:spcPts val="0"/>
              </a:spcBef>
              <a:spcAft>
                <a:spcPts val="0"/>
              </a:spcAft>
              <a:defRPr/>
            </a:pPr>
            <a:r>
              <a:rPr lang="en-US" sz="2000" b="1" dirty="0">
                <a:solidFill>
                  <a:srgbClr val="C00000"/>
                </a:solidFill>
                <a:latin typeface="Calibri" panose="020F0502020204030204" pitchFamily="34" charset="0"/>
              </a:rPr>
              <a:t>Solution</a:t>
            </a:r>
          </a:p>
        </p:txBody>
      </p:sp>
      <p:sp>
        <p:nvSpPr>
          <p:cNvPr id="11" name="Rounded Rectangle 10"/>
          <p:cNvSpPr/>
          <p:nvPr/>
        </p:nvSpPr>
        <p:spPr bwMode="auto">
          <a:xfrm>
            <a:off x="902122" y="903443"/>
            <a:ext cx="3384113" cy="46757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b="1" kern="0" dirty="0" err="1">
                <a:solidFill>
                  <a:prstClr val="black"/>
                </a:solidFill>
                <a:latin typeface="Calibri" panose="020F0502020204030204" pitchFamily="34" charset="0"/>
                <a:cs typeface="Helvetica" pitchFamily="34" charset="0"/>
              </a:rPr>
              <a:t>Netlist</a:t>
            </a:r>
            <a:r>
              <a:rPr lang="en-US" sz="2000" b="1" kern="0" dirty="0">
                <a:solidFill>
                  <a:prstClr val="black"/>
                </a:solidFill>
                <a:latin typeface="Calibri" panose="020F0502020204030204" pitchFamily="34" charset="0"/>
                <a:cs typeface="Helvetica" pitchFamily="34" charset="0"/>
              </a:rPr>
              <a:t> </a:t>
            </a:r>
            <a:r>
              <a:rPr lang="en-US" sz="2000" b="1" kern="0" dirty="0" smtClean="0">
                <a:solidFill>
                  <a:prstClr val="black"/>
                </a:solidFill>
                <a:latin typeface="Calibri" panose="020F0502020204030204" pitchFamily="34" charset="0"/>
                <a:cs typeface="Helvetica" pitchFamily="34" charset="0"/>
              </a:rPr>
              <a:t>(and SPEF</a:t>
            </a:r>
            <a:r>
              <a:rPr lang="en-US" sz="2000" b="1" kern="0" dirty="0">
                <a:solidFill>
                  <a:prstClr val="black"/>
                </a:solidFill>
                <a:latin typeface="Calibri" panose="020F0502020204030204" pitchFamily="34" charset="0"/>
                <a:cs typeface="Helvetica" pitchFamily="34" charset="0"/>
              </a:rPr>
              <a:t>, if routed)</a:t>
            </a:r>
          </a:p>
        </p:txBody>
      </p:sp>
      <p:sp>
        <p:nvSpPr>
          <p:cNvPr id="12" name="Rectangle 11"/>
          <p:cNvSpPr/>
          <p:nvPr/>
        </p:nvSpPr>
        <p:spPr bwMode="auto">
          <a:xfrm>
            <a:off x="533403" y="5928531"/>
            <a:ext cx="4118465" cy="46757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cs typeface="Helvetica" pitchFamily="34" charset="0"/>
              </a:rPr>
              <a:t>Timing signoff with annotated timing</a:t>
            </a:r>
          </a:p>
        </p:txBody>
      </p:sp>
      <p:cxnSp>
        <p:nvCxnSpPr>
          <p:cNvPr id="13" name="Straight Arrow Connector 14"/>
          <p:cNvCxnSpPr>
            <a:cxnSpLocks noChangeShapeType="1"/>
            <a:stCxn id="6" idx="2"/>
            <a:endCxn id="8" idx="0"/>
          </p:cNvCxnSpPr>
          <p:nvPr/>
        </p:nvCxnSpPr>
        <p:spPr bwMode="auto">
          <a:xfrm flipH="1">
            <a:off x="2592632" y="3342691"/>
            <a:ext cx="2" cy="357584"/>
          </a:xfrm>
          <a:prstGeom prst="straightConnector1">
            <a:avLst/>
          </a:prstGeom>
          <a:ln w="38100">
            <a:solidFill>
              <a:schemeClr val="tx1"/>
            </a:solidFill>
            <a:headEnd/>
            <a:tailEnd type="triangle" w="sm" len="med"/>
          </a:ln>
          <a:extLst/>
        </p:spPr>
        <p:style>
          <a:lnRef idx="1">
            <a:schemeClr val="accent1"/>
          </a:lnRef>
          <a:fillRef idx="2">
            <a:schemeClr val="accent1"/>
          </a:fillRef>
          <a:effectRef idx="1">
            <a:schemeClr val="accent1"/>
          </a:effectRef>
          <a:fontRef idx="minor">
            <a:schemeClr val="dk1"/>
          </a:fontRef>
        </p:style>
      </p:cxnSp>
      <p:cxnSp>
        <p:nvCxnSpPr>
          <p:cNvPr id="14" name="Straight Arrow Connector 14"/>
          <p:cNvCxnSpPr>
            <a:cxnSpLocks noChangeShapeType="1"/>
            <a:stCxn id="8" idx="2"/>
            <a:endCxn id="9" idx="0"/>
          </p:cNvCxnSpPr>
          <p:nvPr/>
        </p:nvCxnSpPr>
        <p:spPr bwMode="auto">
          <a:xfrm>
            <a:off x="2592632" y="4439447"/>
            <a:ext cx="2" cy="357411"/>
          </a:xfrm>
          <a:prstGeom prst="straightConnector1">
            <a:avLst/>
          </a:prstGeom>
          <a:ln w="38100">
            <a:solidFill>
              <a:schemeClr val="tx1"/>
            </a:solidFill>
            <a:headEnd/>
            <a:tailEnd type="triangle" w="sm" len="med"/>
          </a:ln>
          <a:extLst/>
        </p:spPr>
        <p:style>
          <a:lnRef idx="1">
            <a:schemeClr val="accent1"/>
          </a:lnRef>
          <a:fillRef idx="2">
            <a:schemeClr val="accent1"/>
          </a:fillRef>
          <a:effectRef idx="1">
            <a:schemeClr val="accent1"/>
          </a:effectRef>
          <a:fontRef idx="minor">
            <a:schemeClr val="dk1"/>
          </a:fontRef>
        </p:style>
      </p:cxnSp>
      <p:cxnSp>
        <p:nvCxnSpPr>
          <p:cNvPr id="15" name="Straight Arrow Connector 14"/>
          <p:cNvCxnSpPr>
            <a:cxnSpLocks noChangeShapeType="1"/>
            <a:stCxn id="9" idx="2"/>
            <a:endCxn id="12" idx="0"/>
          </p:cNvCxnSpPr>
          <p:nvPr/>
        </p:nvCxnSpPr>
        <p:spPr bwMode="auto">
          <a:xfrm>
            <a:off x="2592634" y="5573851"/>
            <a:ext cx="2" cy="354680"/>
          </a:xfrm>
          <a:prstGeom prst="straightConnector1">
            <a:avLst/>
          </a:prstGeom>
          <a:ln w="38100">
            <a:solidFill>
              <a:schemeClr val="tx1"/>
            </a:solidFill>
            <a:headEnd/>
            <a:tailEnd type="triangle" w="sm" len="med"/>
          </a:ln>
          <a:extLst/>
        </p:spPr>
        <p:style>
          <a:lnRef idx="1">
            <a:schemeClr val="accent1"/>
          </a:lnRef>
          <a:fillRef idx="2">
            <a:schemeClr val="accent1"/>
          </a:fillRef>
          <a:effectRef idx="1">
            <a:schemeClr val="accent1"/>
          </a:effectRef>
          <a:fontRef idx="minor">
            <a:schemeClr val="dk1"/>
          </a:fontRef>
        </p:style>
      </p:cxnSp>
      <p:cxnSp>
        <p:nvCxnSpPr>
          <p:cNvPr id="16" name="Straight Arrow Connector 14"/>
          <p:cNvCxnSpPr>
            <a:cxnSpLocks noChangeShapeType="1"/>
            <a:stCxn id="11" idx="2"/>
            <a:endCxn id="5" idx="0"/>
          </p:cNvCxnSpPr>
          <p:nvPr/>
        </p:nvCxnSpPr>
        <p:spPr bwMode="auto">
          <a:xfrm flipH="1">
            <a:off x="2592643" y="1371014"/>
            <a:ext cx="1528" cy="351606"/>
          </a:xfrm>
          <a:prstGeom prst="straightConnector1">
            <a:avLst/>
          </a:prstGeom>
          <a:ln w="38100">
            <a:solidFill>
              <a:schemeClr val="tx1"/>
            </a:solidFill>
            <a:headEnd/>
            <a:tailEnd type="triangle" w="sm" len="med"/>
          </a:ln>
          <a:extLst/>
        </p:spPr>
        <p:style>
          <a:lnRef idx="1">
            <a:schemeClr val="accent1"/>
          </a:lnRef>
          <a:fillRef idx="2">
            <a:schemeClr val="accent1"/>
          </a:fillRef>
          <a:effectRef idx="1">
            <a:schemeClr val="accent1"/>
          </a:effectRef>
          <a:fontRef idx="minor">
            <a:schemeClr val="dk1"/>
          </a:fontRef>
        </p:style>
      </p:cxnSp>
      <p:sp>
        <p:nvSpPr>
          <p:cNvPr id="18" name="Rectangle 17"/>
          <p:cNvSpPr/>
          <p:nvPr/>
        </p:nvSpPr>
        <p:spPr>
          <a:xfrm>
            <a:off x="4953000" y="1066800"/>
            <a:ext cx="4156364" cy="1867178"/>
          </a:xfrm>
          <a:prstGeom prst="rect">
            <a:avLst/>
          </a:prstGeom>
        </p:spPr>
        <p:txBody>
          <a:bodyPr wrap="square">
            <a:spAutoFit/>
          </a:bodyPr>
          <a:lstStyle/>
          <a:p>
            <a:pPr>
              <a:buClr>
                <a:srgbClr val="A70000"/>
              </a:buClr>
            </a:pPr>
            <a:r>
              <a:rPr lang="en-US" sz="3200" b="1" dirty="0"/>
              <a:t>Takeaways</a:t>
            </a:r>
            <a:endParaRPr lang="en-US" sz="2400" b="1" dirty="0"/>
          </a:p>
          <a:p>
            <a:pPr marL="342900" indent="-342900">
              <a:spcBef>
                <a:spcPts val="400"/>
              </a:spcBef>
              <a:buClr>
                <a:srgbClr val="A70000"/>
              </a:buClr>
              <a:buFont typeface="Arial"/>
              <a:buChar char="•"/>
            </a:pPr>
            <a:r>
              <a:rPr lang="en-US" sz="2000" dirty="0" smtClean="0">
                <a:latin typeface="Arial" panose="020B0604020202020204" pitchFamily="34" charset="0"/>
                <a:cs typeface="Arial" panose="020B0604020202020204" pitchFamily="34" charset="0"/>
              </a:rPr>
              <a:t>Fix timing </a:t>
            </a:r>
            <a:r>
              <a:rPr lang="en-US" sz="2000" dirty="0">
                <a:latin typeface="Arial" panose="020B0604020202020204" pitchFamily="34" charset="0"/>
                <a:cs typeface="Arial" panose="020B0604020202020204" pitchFamily="34" charset="0"/>
              </a:rPr>
              <a:t>violations </a:t>
            </a:r>
            <a:r>
              <a:rPr lang="en-US" sz="2000" b="1" dirty="0">
                <a:solidFill>
                  <a:srgbClr val="C00000"/>
                </a:solidFill>
                <a:latin typeface="Arial" panose="020B0604020202020204" pitchFamily="34" charset="0"/>
                <a:cs typeface="Arial" panose="020B0604020202020204" pitchFamily="34" charset="0"/>
              </a:rPr>
              <a:t>“for free</a:t>
            </a:r>
            <a:r>
              <a:rPr lang="en-US" sz="2000" b="1" dirty="0" smtClean="0">
                <a:solidFill>
                  <a:srgbClr val="C00000"/>
                </a:solidFill>
                <a:latin typeface="Arial" panose="020B0604020202020204" pitchFamily="34" charset="0"/>
                <a:cs typeface="Arial" panose="020B0604020202020204" pitchFamily="34" charset="0"/>
              </a:rPr>
              <a:t>”</a:t>
            </a:r>
          </a:p>
          <a:p>
            <a:pPr marL="342900" indent="-342900">
              <a:buClr>
                <a:srgbClr val="A70000"/>
              </a:buClr>
              <a:buFont typeface="Arial"/>
              <a:buChar char="•"/>
            </a:pPr>
            <a:r>
              <a:rPr lang="en-US" sz="2000" dirty="0" smtClean="0">
                <a:latin typeface="Arial" panose="020B0604020202020204" pitchFamily="34" charset="0"/>
                <a:cs typeface="Arial" panose="020B0604020202020204" pitchFamily="34" charset="0"/>
              </a:rPr>
              <a:t>48ps average improvement of slack  over 5 designs in a foundry 65nm technology  </a:t>
            </a:r>
          </a:p>
        </p:txBody>
      </p:sp>
      <p:sp>
        <p:nvSpPr>
          <p:cNvPr id="4" name="Rectangle 3"/>
          <p:cNvSpPr/>
          <p:nvPr/>
        </p:nvSpPr>
        <p:spPr>
          <a:xfrm>
            <a:off x="4953000" y="3429000"/>
            <a:ext cx="4156364" cy="2616101"/>
          </a:xfrm>
          <a:prstGeom prst="rect">
            <a:avLst/>
          </a:prstGeom>
        </p:spPr>
        <p:txBody>
          <a:bodyPr>
            <a:spAutoFit/>
          </a:bodyPr>
          <a:lstStyle/>
          <a:p>
            <a:pPr>
              <a:buClr>
                <a:srgbClr val="A70000"/>
              </a:buClr>
            </a:pPr>
            <a:r>
              <a:rPr lang="en-US" sz="2400" b="1" dirty="0" smtClean="0">
                <a:latin typeface="Arial" panose="020B0604020202020204" pitchFamily="34" charset="0"/>
                <a:cs typeface="Arial" panose="020B0604020202020204" pitchFamily="34" charset="0"/>
              </a:rPr>
              <a:t>Next</a:t>
            </a:r>
            <a:endParaRPr lang="en-US" sz="2400" b="1" dirty="0">
              <a:latin typeface="Arial" panose="020B0604020202020204" pitchFamily="34" charset="0"/>
              <a:cs typeface="Arial" panose="020B0604020202020204" pitchFamily="34" charset="0"/>
            </a:endParaRPr>
          </a:p>
          <a:p>
            <a:pPr marL="342900" indent="-342900">
              <a:buClr>
                <a:srgbClr val="A70000"/>
              </a:buClr>
              <a:buFont typeface="Arial"/>
              <a:buChar char="•"/>
            </a:pPr>
            <a:r>
              <a:rPr lang="en-US" sz="2000" b="1" dirty="0" smtClean="0">
                <a:latin typeface="Arial" panose="020B0604020202020204" pitchFamily="34" charset="0"/>
                <a:cs typeface="Arial" panose="020B0604020202020204" pitchFamily="34" charset="0"/>
              </a:rPr>
              <a:t>Better exploitation of disjoint cycles/modes </a:t>
            </a:r>
            <a:endParaRPr lang="en-US" sz="2000" b="1" dirty="0">
              <a:latin typeface="Arial" panose="020B0604020202020204" pitchFamily="34" charset="0"/>
              <a:cs typeface="Arial" panose="020B0604020202020204" pitchFamily="34" charset="0"/>
            </a:endParaRPr>
          </a:p>
          <a:p>
            <a:pPr marL="342900" indent="-342900">
              <a:buClr>
                <a:srgbClr val="A70000"/>
              </a:buClr>
              <a:buFont typeface="Arial"/>
              <a:buChar char="•"/>
            </a:pPr>
            <a:r>
              <a:rPr lang="en-US" sz="2000" dirty="0">
                <a:latin typeface="Arial" panose="020B0604020202020204" pitchFamily="34" charset="0"/>
                <a:cs typeface="Arial" panose="020B0604020202020204" pitchFamily="34" charset="0"/>
              </a:rPr>
              <a:t>More accurate </a:t>
            </a:r>
            <a:r>
              <a:rPr lang="en-US" sz="2000" dirty="0" smtClean="0">
                <a:latin typeface="Arial" panose="020B0604020202020204" pitchFamily="34" charset="0"/>
                <a:cs typeface="Arial" panose="020B0604020202020204" pitchFamily="34" charset="0"/>
              </a:rPr>
              <a:t>modeling </a:t>
            </a:r>
            <a:r>
              <a:rPr lang="en-US" sz="2000" dirty="0">
                <a:latin typeface="Arial" panose="020B0604020202020204" pitchFamily="34" charset="0"/>
                <a:cs typeface="Arial" panose="020B0604020202020204" pitchFamily="34" charset="0"/>
              </a:rPr>
              <a:t>of setup-hold-c2q tradeoff</a:t>
            </a:r>
          </a:p>
          <a:p>
            <a:pPr marL="342900" indent="-342900">
              <a:buClr>
                <a:srgbClr val="A70000"/>
              </a:buClr>
              <a:buFont typeface="Arial"/>
              <a:buChar char="•"/>
            </a:pPr>
            <a:r>
              <a:rPr lang="en-US" sz="2000" b="1" dirty="0">
                <a:latin typeface="Arial" panose="020B0604020202020204" pitchFamily="34" charset="0"/>
                <a:cs typeface="Arial" panose="020B0604020202020204" pitchFamily="34" charset="0"/>
              </a:rPr>
              <a:t>Circuit optimization </a:t>
            </a:r>
            <a:r>
              <a:rPr lang="en-US" sz="2000" dirty="0" smtClean="0">
                <a:latin typeface="Arial" panose="020B0604020202020204" pitchFamily="34" charset="0"/>
                <a:cs typeface="Arial" panose="020B0604020202020204" pitchFamily="34" charset="0"/>
              </a:rPr>
              <a:t>should natively exploit FF </a:t>
            </a:r>
            <a:r>
              <a:rPr lang="en-US" sz="2000" dirty="0">
                <a:latin typeface="Arial" panose="020B0604020202020204" pitchFamily="34" charset="0"/>
                <a:cs typeface="Arial" panose="020B0604020202020204" pitchFamily="34" charset="0"/>
              </a:rPr>
              <a:t>timing model flexibility</a:t>
            </a:r>
          </a:p>
        </p:txBody>
      </p:sp>
    </p:spTree>
    <p:extLst>
      <p:ext uri="{BB962C8B-B14F-4D97-AF65-F5344CB8AC3E}">
        <p14:creationId xmlns:p14="http://schemas.microsoft.com/office/powerpoint/2010/main" val="176586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44" y="107244"/>
            <a:ext cx="8686800" cy="685800"/>
          </a:xfrm>
        </p:spPr>
        <p:txBody>
          <a:bodyPr/>
          <a:lstStyle/>
          <a:p>
            <a:r>
              <a:rPr lang="en-US" dirty="0" smtClean="0"/>
              <a:t>IV. Better Signoff Definition</a:t>
            </a:r>
            <a:endParaRPr lang="en-US" dirty="0"/>
          </a:p>
        </p:txBody>
      </p:sp>
      <p:sp>
        <p:nvSpPr>
          <p:cNvPr id="3" name="Content Placeholder 2"/>
          <p:cNvSpPr>
            <a:spLocks noGrp="1"/>
          </p:cNvSpPr>
          <p:nvPr>
            <p:ph idx="1"/>
          </p:nvPr>
        </p:nvSpPr>
        <p:spPr/>
        <p:txBody>
          <a:bodyPr/>
          <a:lstStyle/>
          <a:p>
            <a:pPr marL="228600" indent="-228600"/>
            <a:r>
              <a:rPr lang="en-US" dirty="0" smtClean="0">
                <a:latin typeface="Calibri" pitchFamily="34" charset="0"/>
              </a:rPr>
              <a:t>V</a:t>
            </a:r>
            <a:r>
              <a:rPr lang="en-US" baseline="-25000" dirty="0" smtClean="0">
                <a:latin typeface="Calibri" pitchFamily="34" charset="0"/>
              </a:rPr>
              <a:t>BTI  </a:t>
            </a:r>
            <a:r>
              <a:rPr lang="en-US" dirty="0" smtClean="0">
                <a:latin typeface="Calibri" pitchFamily="34" charset="0"/>
              </a:rPr>
              <a:t>: </a:t>
            </a:r>
            <a:r>
              <a:rPr lang="en-US" dirty="0">
                <a:latin typeface="Calibri" pitchFamily="34" charset="0"/>
              </a:rPr>
              <a:t>Voltage for BTI-aging estimation</a:t>
            </a:r>
          </a:p>
          <a:p>
            <a:pPr marL="228600" indent="-228600"/>
            <a:r>
              <a:rPr lang="en-US" dirty="0" err="1" smtClean="0">
                <a:latin typeface="Calibri" pitchFamily="34" charset="0"/>
              </a:rPr>
              <a:t>V</a:t>
            </a:r>
            <a:r>
              <a:rPr lang="en-US" baseline="-25000" dirty="0" err="1" smtClean="0">
                <a:latin typeface="Calibri" pitchFamily="34" charset="0"/>
              </a:rPr>
              <a:t>lib</a:t>
            </a:r>
            <a:r>
              <a:rPr lang="en-US" baseline="-25000" dirty="0" smtClean="0">
                <a:latin typeface="Calibri" pitchFamily="34" charset="0"/>
              </a:rPr>
              <a:t>   </a:t>
            </a:r>
            <a:r>
              <a:rPr lang="en-US" dirty="0" smtClean="0">
                <a:latin typeface="Calibri" pitchFamily="34" charset="0"/>
              </a:rPr>
              <a:t>: </a:t>
            </a:r>
            <a:r>
              <a:rPr lang="en-US" dirty="0">
                <a:latin typeface="Calibri" pitchFamily="34" charset="0"/>
              </a:rPr>
              <a:t>Supply voltage for timing library characterization</a:t>
            </a:r>
          </a:p>
          <a:p>
            <a:r>
              <a:rPr lang="en-US" dirty="0" err="1">
                <a:latin typeface="Calibri" pitchFamily="34" charset="0"/>
              </a:rPr>
              <a:t>V</a:t>
            </a:r>
            <a:r>
              <a:rPr lang="en-US" baseline="-25000" dirty="0" err="1">
                <a:latin typeface="Calibri" pitchFamily="34" charset="0"/>
              </a:rPr>
              <a:t>final</a:t>
            </a:r>
            <a:r>
              <a:rPr lang="en-US" dirty="0">
                <a:latin typeface="Calibri" pitchFamily="34" charset="0"/>
              </a:rPr>
              <a:t>: </a:t>
            </a:r>
            <a:r>
              <a:rPr lang="en-US" dirty="0" err="1">
                <a:latin typeface="Calibri" pitchFamily="34" charset="0"/>
              </a:rPr>
              <a:t>V</a:t>
            </a:r>
            <a:r>
              <a:rPr lang="en-US" baseline="-25000" dirty="0" err="1">
                <a:latin typeface="Calibri" pitchFamily="34" charset="0"/>
              </a:rPr>
              <a:t>dd</a:t>
            </a:r>
            <a:r>
              <a:rPr lang="en-US" dirty="0">
                <a:latin typeface="Calibri" pitchFamily="34" charset="0"/>
              </a:rPr>
              <a:t> of a circuit with AVS at end-of-lifetime</a:t>
            </a:r>
          </a:p>
          <a:p>
            <a:endParaRPr lang="en-US" dirty="0"/>
          </a:p>
        </p:txBody>
      </p:sp>
      <p:sp>
        <p:nvSpPr>
          <p:cNvPr id="5" name="Rounded Rectangle 4"/>
          <p:cNvSpPr/>
          <p:nvPr/>
        </p:nvSpPr>
        <p:spPr bwMode="auto">
          <a:xfrm>
            <a:off x="1506241" y="5323043"/>
            <a:ext cx="1130311" cy="577487"/>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
        <p:nvSpPr>
          <p:cNvPr id="6" name="Rounded Rectangle 5"/>
          <p:cNvSpPr/>
          <p:nvPr/>
        </p:nvSpPr>
        <p:spPr bwMode="auto">
          <a:xfrm>
            <a:off x="1411889" y="2587222"/>
            <a:ext cx="890775" cy="78668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
        <p:nvSpPr>
          <p:cNvPr id="7" name="Rounded Rectangle 6"/>
          <p:cNvSpPr/>
          <p:nvPr/>
        </p:nvSpPr>
        <p:spPr bwMode="auto">
          <a:xfrm>
            <a:off x="1492981" y="3006494"/>
            <a:ext cx="728589" cy="314674"/>
          </a:xfrm>
          <a:prstGeom prst="roundRect">
            <a:avLst/>
          </a:prstGeom>
          <a:ln w="38100">
            <a:no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pPr algn="ctr" eaLnBrk="0" hangingPunct="0">
              <a:defRPr/>
            </a:pPr>
            <a:r>
              <a:rPr lang="en-US" sz="1600" dirty="0" err="1" smtClean="0">
                <a:solidFill>
                  <a:schemeClr val="tx1"/>
                </a:solidFill>
                <a:latin typeface="Arial" pitchFamily="34" charset="0"/>
                <a:cs typeface="Arial" pitchFamily="34" charset="0"/>
              </a:rPr>
              <a:t>V</a:t>
            </a:r>
            <a:r>
              <a:rPr lang="en-US" sz="1600" baseline="-25000" dirty="0" err="1" smtClean="0">
                <a:solidFill>
                  <a:schemeClr val="tx1"/>
                </a:solidFill>
                <a:latin typeface="Arial" pitchFamily="34" charset="0"/>
                <a:cs typeface="Arial" pitchFamily="34" charset="0"/>
              </a:rPr>
              <a:t>lib</a:t>
            </a:r>
            <a:endParaRPr lang="en-US" sz="1600" baseline="-25000" dirty="0">
              <a:solidFill>
                <a:schemeClr val="tx1"/>
              </a:solidFill>
              <a:latin typeface="Arial" pitchFamily="34" charset="0"/>
              <a:cs typeface="Arial" pitchFamily="34" charset="0"/>
            </a:endParaRPr>
          </a:p>
        </p:txBody>
      </p:sp>
      <p:sp>
        <p:nvSpPr>
          <p:cNvPr id="8" name="Rounded Rectangle 7"/>
          <p:cNvSpPr/>
          <p:nvPr/>
        </p:nvSpPr>
        <p:spPr bwMode="auto">
          <a:xfrm>
            <a:off x="1492981" y="2639082"/>
            <a:ext cx="728589" cy="314674"/>
          </a:xfrm>
          <a:prstGeom prst="roundRect">
            <a:avLst/>
          </a:prstGeom>
          <a:ln w="38100">
            <a:no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pPr algn="ctr" eaLnBrk="0" hangingPunct="0">
              <a:defRPr/>
            </a:pPr>
            <a:r>
              <a:rPr lang="en-US" sz="1600" dirty="0" smtClean="0">
                <a:solidFill>
                  <a:schemeClr val="tx1"/>
                </a:solidFill>
                <a:latin typeface="Arial" pitchFamily="34" charset="0"/>
                <a:cs typeface="Arial" pitchFamily="34" charset="0"/>
              </a:rPr>
              <a:t>V</a:t>
            </a:r>
            <a:r>
              <a:rPr lang="en-US" sz="1600" baseline="-25000" dirty="0" smtClean="0">
                <a:solidFill>
                  <a:schemeClr val="tx1"/>
                </a:solidFill>
                <a:latin typeface="Arial" pitchFamily="34" charset="0"/>
                <a:cs typeface="Arial" pitchFamily="34" charset="0"/>
              </a:rPr>
              <a:t>BTI</a:t>
            </a:r>
            <a:endParaRPr lang="en-US" sz="1600" baseline="-25000" dirty="0">
              <a:solidFill>
                <a:schemeClr val="tx1"/>
              </a:solidFill>
              <a:latin typeface="Arial" pitchFamily="34" charset="0"/>
              <a:cs typeface="Arial" pitchFamily="34" charset="0"/>
            </a:endParaRPr>
          </a:p>
        </p:txBody>
      </p:sp>
      <p:sp>
        <p:nvSpPr>
          <p:cNvPr id="9" name="Rounded Rectangle 8"/>
          <p:cNvSpPr/>
          <p:nvPr/>
        </p:nvSpPr>
        <p:spPr bwMode="auto">
          <a:xfrm>
            <a:off x="3598904" y="2639082"/>
            <a:ext cx="1213900" cy="682086"/>
          </a:xfrm>
          <a:prstGeom prst="roundRect">
            <a:avLst/>
          </a:prstGeom>
          <a:ln w="38100">
            <a:no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r>
              <a:rPr lang="en-US" sz="1600" dirty="0" err="1">
                <a:solidFill>
                  <a:schemeClr val="tx1"/>
                </a:solidFill>
                <a:latin typeface="Arial" pitchFamily="34" charset="0"/>
                <a:cs typeface="Arial" pitchFamily="34" charset="0"/>
              </a:rPr>
              <a:t>Derated</a:t>
            </a:r>
            <a:r>
              <a:rPr lang="en-US" sz="1600" dirty="0">
                <a:solidFill>
                  <a:schemeClr val="tx1"/>
                </a:solidFill>
                <a:latin typeface="Arial" pitchFamily="34" charset="0"/>
                <a:cs typeface="Arial" pitchFamily="34" charset="0"/>
              </a:rPr>
              <a:t> library</a:t>
            </a:r>
            <a:endParaRPr lang="en-US" sz="1600" baseline="-25000" dirty="0">
              <a:solidFill>
                <a:schemeClr val="tx1"/>
              </a:solidFill>
              <a:latin typeface="Arial" pitchFamily="34" charset="0"/>
              <a:cs typeface="Arial" pitchFamily="34" charset="0"/>
            </a:endParaRPr>
          </a:p>
        </p:txBody>
      </p:sp>
      <p:sp>
        <p:nvSpPr>
          <p:cNvPr id="10" name="Rounded Rectangle 9"/>
          <p:cNvSpPr/>
          <p:nvPr/>
        </p:nvSpPr>
        <p:spPr bwMode="auto">
          <a:xfrm>
            <a:off x="2545943" y="2639082"/>
            <a:ext cx="727342" cy="314674"/>
          </a:xfrm>
          <a:prstGeom prst="roundRect">
            <a:avLst/>
          </a:prstGeom>
          <a:ln w="38100">
            <a:no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pPr algn="ctr" eaLnBrk="0" hangingPunct="0">
              <a:defRPr/>
            </a:pPr>
            <a:r>
              <a:rPr lang="en-US" sz="1600" dirty="0" smtClean="0">
                <a:solidFill>
                  <a:schemeClr val="tx1"/>
                </a:solidFill>
                <a:latin typeface="Arial" pitchFamily="34" charset="0"/>
                <a:cs typeface="Arial" pitchFamily="34" charset="0"/>
                <a:sym typeface="Symbol"/>
              </a:rPr>
              <a:t>|</a:t>
            </a:r>
            <a:r>
              <a:rPr lang="en-US" sz="1600" dirty="0" err="1" smtClean="0">
                <a:solidFill>
                  <a:schemeClr val="tx1"/>
                </a:solidFill>
                <a:latin typeface="Arial" pitchFamily="34" charset="0"/>
                <a:cs typeface="Arial" pitchFamily="34" charset="0"/>
              </a:rPr>
              <a:t>V</a:t>
            </a:r>
            <a:r>
              <a:rPr lang="en-US" sz="1600" baseline="-25000" dirty="0" err="1" smtClean="0">
                <a:solidFill>
                  <a:schemeClr val="tx1"/>
                </a:solidFill>
                <a:latin typeface="Arial" pitchFamily="34" charset="0"/>
                <a:cs typeface="Arial" pitchFamily="34" charset="0"/>
              </a:rPr>
              <a:t>t</a:t>
            </a:r>
            <a:r>
              <a:rPr lang="en-U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cxnSp>
        <p:nvCxnSpPr>
          <p:cNvPr id="11" name="Straight Arrow Connector 10"/>
          <p:cNvCxnSpPr/>
          <p:nvPr/>
        </p:nvCxnSpPr>
        <p:spPr bwMode="auto">
          <a:xfrm flipH="1">
            <a:off x="5506207" y="5716232"/>
            <a:ext cx="684725" cy="0"/>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1"/>
          </p:cNvCxnSpPr>
          <p:nvPr/>
        </p:nvCxnSpPr>
        <p:spPr bwMode="auto">
          <a:xfrm flipH="1" flipV="1">
            <a:off x="2728776" y="5639474"/>
            <a:ext cx="752601" cy="439"/>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5137176" y="2639082"/>
            <a:ext cx="2023583" cy="682086"/>
          </a:xfrm>
          <a:prstGeom prst="roundRect">
            <a:avLst/>
          </a:prstGeom>
          <a:ln w="38100">
            <a:no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r>
              <a:rPr lang="en-US" sz="1600" dirty="0">
                <a:solidFill>
                  <a:schemeClr val="tx1"/>
                </a:solidFill>
                <a:latin typeface="Arial" pitchFamily="34" charset="0"/>
                <a:cs typeface="Arial" pitchFamily="34" charset="0"/>
              </a:rPr>
              <a:t>Circuit implementation and signoff</a:t>
            </a:r>
            <a:endParaRPr lang="en-US" sz="1600" baseline="-25000" dirty="0">
              <a:solidFill>
                <a:schemeClr val="tx1"/>
              </a:solidFill>
              <a:latin typeface="Arial" pitchFamily="34" charset="0"/>
              <a:cs typeface="Arial" pitchFamily="34" charset="0"/>
            </a:endParaRPr>
          </a:p>
        </p:txBody>
      </p:sp>
      <p:sp>
        <p:nvSpPr>
          <p:cNvPr id="14" name="Rounded Rectangle 13"/>
          <p:cNvSpPr/>
          <p:nvPr/>
        </p:nvSpPr>
        <p:spPr bwMode="auto">
          <a:xfrm>
            <a:off x="6190932" y="5541727"/>
            <a:ext cx="971868" cy="350892"/>
          </a:xfrm>
          <a:prstGeom prst="roundRect">
            <a:avLst/>
          </a:prstGeom>
          <a:ln w="38100">
            <a:no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r>
              <a:rPr lang="en-US" sz="1600" dirty="0">
                <a:solidFill>
                  <a:schemeClr val="tx1"/>
                </a:solidFill>
                <a:latin typeface="Arial" pitchFamily="34" charset="0"/>
                <a:cs typeface="Arial" pitchFamily="34" charset="0"/>
              </a:rPr>
              <a:t>circuit</a:t>
            </a:r>
            <a:endParaRPr lang="en-US" sz="1600" baseline="-25000" dirty="0">
              <a:solidFill>
                <a:schemeClr val="tx1"/>
              </a:solidFill>
              <a:latin typeface="Arial" pitchFamily="34" charset="0"/>
              <a:cs typeface="Arial" pitchFamily="34" charset="0"/>
            </a:endParaRPr>
          </a:p>
        </p:txBody>
      </p:sp>
      <p:sp>
        <p:nvSpPr>
          <p:cNvPr id="15" name="Rounded Rectangle 14"/>
          <p:cNvSpPr/>
          <p:nvPr/>
        </p:nvSpPr>
        <p:spPr bwMode="auto">
          <a:xfrm>
            <a:off x="3481377" y="5336227"/>
            <a:ext cx="2024830" cy="607373"/>
          </a:xfrm>
          <a:prstGeom prst="roundRect">
            <a:avLst/>
          </a:prstGeom>
          <a:ln w="38100">
            <a:noFill/>
          </a:ln>
        </p:spPr>
        <p:style>
          <a:lnRef idx="1">
            <a:schemeClr val="accent3"/>
          </a:lnRef>
          <a:fillRef idx="3">
            <a:schemeClr val="accent3"/>
          </a:fillRef>
          <a:effectRef idx="2">
            <a:schemeClr val="accent3"/>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r>
              <a:rPr lang="en-US" sz="1600" dirty="0">
                <a:solidFill>
                  <a:schemeClr val="tx1"/>
                </a:solidFill>
                <a:latin typeface="Arial" pitchFamily="34" charset="0"/>
                <a:cs typeface="Arial" pitchFamily="34" charset="0"/>
              </a:rPr>
              <a:t>BTI degradation and AVS</a:t>
            </a:r>
            <a:endParaRPr lang="en-US" sz="1600" baseline="-25000" dirty="0">
              <a:solidFill>
                <a:schemeClr val="tx1"/>
              </a:solidFill>
              <a:latin typeface="Arial" pitchFamily="34" charset="0"/>
              <a:cs typeface="Arial" pitchFamily="34" charset="0"/>
            </a:endParaRPr>
          </a:p>
        </p:txBody>
      </p:sp>
      <p:sp>
        <p:nvSpPr>
          <p:cNvPr id="16" name="Rounded Rectangle 15"/>
          <p:cNvSpPr/>
          <p:nvPr/>
        </p:nvSpPr>
        <p:spPr bwMode="auto">
          <a:xfrm>
            <a:off x="1587333" y="5374902"/>
            <a:ext cx="889529" cy="472890"/>
          </a:xfrm>
          <a:prstGeom prst="roundRect">
            <a:avLst/>
          </a:prstGeom>
          <a:ln w="38100">
            <a:noFill/>
          </a:ln>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pPr algn="ctr" eaLnBrk="0" hangingPunct="0">
              <a:defRPr/>
            </a:pPr>
            <a:r>
              <a:rPr lang="en-US" sz="1600" dirty="0" err="1" smtClean="0">
                <a:solidFill>
                  <a:schemeClr val="tx1"/>
                </a:solidFill>
                <a:latin typeface="Arial" pitchFamily="34" charset="0"/>
                <a:cs typeface="Arial" pitchFamily="34" charset="0"/>
              </a:rPr>
              <a:t>V</a:t>
            </a:r>
            <a:r>
              <a:rPr lang="en-US" sz="1600" baseline="-25000" dirty="0" err="1" smtClean="0">
                <a:solidFill>
                  <a:schemeClr val="tx1"/>
                </a:solidFill>
                <a:latin typeface="Arial" pitchFamily="34" charset="0"/>
                <a:cs typeface="Arial" pitchFamily="34" charset="0"/>
              </a:rPr>
              <a:t>final</a:t>
            </a:r>
            <a:endParaRPr lang="en-US" sz="1600" baseline="-25000" dirty="0">
              <a:solidFill>
                <a:schemeClr val="tx1"/>
              </a:solidFill>
              <a:latin typeface="Arial" pitchFamily="34" charset="0"/>
              <a:cs typeface="Arial" pitchFamily="34" charset="0"/>
            </a:endParaRPr>
          </a:p>
        </p:txBody>
      </p:sp>
      <p:sp>
        <p:nvSpPr>
          <p:cNvPr id="17" name="TextBox 44"/>
          <p:cNvSpPr txBox="1">
            <a:spLocks noChangeArrowheads="1"/>
          </p:cNvSpPr>
          <p:nvPr/>
        </p:nvSpPr>
        <p:spPr bwMode="auto">
          <a:xfrm>
            <a:off x="1389025" y="4108433"/>
            <a:ext cx="325288" cy="374480"/>
          </a:xfrm>
          <a:prstGeom prst="rect">
            <a:avLst/>
          </a:prstGeom>
          <a:noFill/>
          <a:ln w="38100">
            <a:noFill/>
          </a:ln>
          <a:extLst/>
        </p:spPr>
        <p:txBody>
          <a:bodyPr wrap="none">
            <a:spAutoFit/>
          </a:bodyPr>
          <a:lstStyle>
            <a:defPPr>
              <a:defRPr lang="en-US"/>
            </a:defPPr>
            <a:lvl1pPr algn="ctr" rtl="0" eaLnBrk="0" fontAlgn="base" hangingPunct="0">
              <a:spcBef>
                <a:spcPct val="0"/>
              </a:spcBef>
              <a:spcAft>
                <a:spcPct val="0"/>
              </a:spcAft>
              <a:defRPr sz="23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3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3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3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300" b="1" kern="1200">
                <a:solidFill>
                  <a:schemeClr val="tx1"/>
                </a:solidFill>
                <a:latin typeface="Times New Roman" pitchFamily="18" charset="0"/>
                <a:ea typeface="+mn-ea"/>
                <a:cs typeface="+mn-cs"/>
              </a:defRPr>
            </a:lvl5pPr>
            <a:lvl6pPr marL="2286000" algn="l" defTabSz="914400" rtl="0" eaLnBrk="1" latinLnBrk="0" hangingPunct="1">
              <a:defRPr sz="2300" b="1" kern="1200">
                <a:solidFill>
                  <a:schemeClr val="tx1"/>
                </a:solidFill>
                <a:latin typeface="Times New Roman" pitchFamily="18" charset="0"/>
                <a:ea typeface="+mn-ea"/>
                <a:cs typeface="+mn-cs"/>
              </a:defRPr>
            </a:lvl6pPr>
            <a:lvl7pPr marL="2743200" algn="l" defTabSz="914400" rtl="0" eaLnBrk="1" latinLnBrk="0" hangingPunct="1">
              <a:defRPr sz="2300" b="1" kern="1200">
                <a:solidFill>
                  <a:schemeClr val="tx1"/>
                </a:solidFill>
                <a:latin typeface="Times New Roman" pitchFamily="18" charset="0"/>
                <a:ea typeface="+mn-ea"/>
                <a:cs typeface="+mn-cs"/>
              </a:defRPr>
            </a:lvl7pPr>
            <a:lvl8pPr marL="3200400" algn="l" defTabSz="914400" rtl="0" eaLnBrk="1" latinLnBrk="0" hangingPunct="1">
              <a:defRPr sz="2300" b="1" kern="1200">
                <a:solidFill>
                  <a:schemeClr val="tx1"/>
                </a:solidFill>
                <a:latin typeface="Times New Roman" pitchFamily="18" charset="0"/>
                <a:ea typeface="+mn-ea"/>
                <a:cs typeface="+mn-cs"/>
              </a:defRPr>
            </a:lvl8pPr>
            <a:lvl9pPr marL="3657600" algn="l" defTabSz="914400" rtl="0" eaLnBrk="1" latinLnBrk="0" hangingPunct="1">
              <a:defRPr sz="2300" b="1" kern="1200">
                <a:solidFill>
                  <a:schemeClr val="tx1"/>
                </a:solidFill>
                <a:latin typeface="Times New Roman" pitchFamily="18" charset="0"/>
                <a:ea typeface="+mn-ea"/>
                <a:cs typeface="+mn-cs"/>
              </a:defRPr>
            </a:lvl9pPr>
          </a:lstStyle>
          <a:p>
            <a:pPr algn="l">
              <a:defRPr/>
            </a:pPr>
            <a:r>
              <a:rPr lang="en-US" sz="2400" dirty="0" smtClean="0">
                <a:solidFill>
                  <a:srgbClr val="FF0000"/>
                </a:solidFill>
                <a:latin typeface="Arial" pitchFamily="34" charset="0"/>
                <a:cs typeface="Arial" pitchFamily="34" charset="0"/>
              </a:rPr>
              <a:t>?</a:t>
            </a:r>
          </a:p>
        </p:txBody>
      </p:sp>
      <p:sp>
        <p:nvSpPr>
          <p:cNvPr id="18" name="Notched Right Arrow 17"/>
          <p:cNvSpPr/>
          <p:nvPr/>
        </p:nvSpPr>
        <p:spPr bwMode="auto">
          <a:xfrm rot="16200000">
            <a:off x="1249818" y="3655545"/>
            <a:ext cx="523606" cy="306917"/>
          </a:xfrm>
          <a:prstGeom prst="notchedRightArrow">
            <a:avLst/>
          </a:prstGeom>
          <a:solidFill>
            <a:srgbClr val="FF0000"/>
          </a:solidFill>
          <a:ln w="38100">
            <a:no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cxnSp>
        <p:nvCxnSpPr>
          <p:cNvPr id="19" name="Straight Arrow Connector 18"/>
          <p:cNvCxnSpPr>
            <a:stCxn id="8" idx="3"/>
            <a:endCxn id="10" idx="1"/>
          </p:cNvCxnSpPr>
          <p:nvPr/>
        </p:nvCxnSpPr>
        <p:spPr bwMode="auto">
          <a:xfrm>
            <a:off x="2221571" y="2795540"/>
            <a:ext cx="324372" cy="0"/>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p:cNvCxnSpPr>
          <p:nvPr/>
        </p:nvCxnSpPr>
        <p:spPr bwMode="auto">
          <a:xfrm>
            <a:off x="2221571" y="3163831"/>
            <a:ext cx="1377333" cy="0"/>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p:cNvCxnSpPr>
          <p:nvPr/>
        </p:nvCxnSpPr>
        <p:spPr bwMode="auto">
          <a:xfrm>
            <a:off x="3273285" y="2795540"/>
            <a:ext cx="325620" cy="0"/>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4812804" y="3006494"/>
            <a:ext cx="324372" cy="0"/>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auto">
          <a:xfrm>
            <a:off x="6964308" y="3446793"/>
            <a:ext cx="0" cy="1973805"/>
          </a:xfrm>
          <a:prstGeom prst="straightConnector1">
            <a:avLst/>
          </a:prstGeom>
          <a:solidFill>
            <a:schemeClr val="accent3">
              <a:lumMod val="75000"/>
            </a:schemeClr>
          </a:solid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377879" y="4171920"/>
            <a:ext cx="2128328" cy="773925"/>
          </a:xfrm>
          <a:prstGeom prst="rect">
            <a:avLst/>
          </a:prstGeom>
          <a:ln w="38100">
            <a:noFill/>
          </a:ln>
        </p:spPr>
        <p:txBody>
          <a:bodyPr wrap="square">
            <a:spAutoFit/>
          </a:bodyPr>
          <a:lstStyle/>
          <a:p>
            <a:pPr algn="ctr"/>
            <a:r>
              <a:rPr lang="en-US" sz="2800" dirty="0" smtClean="0">
                <a:solidFill>
                  <a:srgbClr val="FF0000"/>
                </a:solidFill>
              </a:rPr>
              <a:t>Chicken &amp; Egg Loop</a:t>
            </a:r>
            <a:endParaRPr lang="en-US" sz="2800" dirty="0">
              <a:solidFill>
                <a:srgbClr val="FF0000"/>
              </a:solidFill>
            </a:endParaRPr>
          </a:p>
        </p:txBody>
      </p:sp>
      <p:sp>
        <p:nvSpPr>
          <p:cNvPr id="25" name="Notched Right Arrow 24"/>
          <p:cNvSpPr/>
          <p:nvPr/>
        </p:nvSpPr>
        <p:spPr bwMode="auto">
          <a:xfrm rot="5400000">
            <a:off x="1257395" y="4662797"/>
            <a:ext cx="525739" cy="317912"/>
          </a:xfrm>
          <a:prstGeom prst="notchedRightArrow">
            <a:avLst/>
          </a:prstGeom>
          <a:solidFill>
            <a:srgbClr val="FF0000"/>
          </a:solidFill>
          <a:ln w="38100">
            <a:no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
        <p:nvSpPr>
          <p:cNvPr id="26" name="Freeform 25"/>
          <p:cNvSpPr/>
          <p:nvPr/>
        </p:nvSpPr>
        <p:spPr bwMode="auto">
          <a:xfrm rot="2118012">
            <a:off x="3769816" y="3840120"/>
            <a:ext cx="1536472" cy="911105"/>
          </a:xfrm>
          <a:custGeom>
            <a:avLst/>
            <a:gdLst>
              <a:gd name="connsiteX0" fmla="*/ 0 w 1009650"/>
              <a:gd name="connsiteY0" fmla="*/ 1162050 h 1162050"/>
              <a:gd name="connsiteX1" fmla="*/ 1009650 w 1009650"/>
              <a:gd name="connsiteY1" fmla="*/ 0 h 1162050"/>
              <a:gd name="connsiteX0" fmla="*/ 0 w 1009650"/>
              <a:gd name="connsiteY0" fmla="*/ 1162050 h 1162050"/>
              <a:gd name="connsiteX1" fmla="*/ 405541 w 1009650"/>
              <a:gd name="connsiteY1" fmla="*/ 521618 h 1162050"/>
              <a:gd name="connsiteX2" fmla="*/ 1009650 w 1009650"/>
              <a:gd name="connsiteY2" fmla="*/ 0 h 1162050"/>
              <a:gd name="connsiteX0" fmla="*/ 0 w 1009650"/>
              <a:gd name="connsiteY0" fmla="*/ 1162050 h 1162050"/>
              <a:gd name="connsiteX1" fmla="*/ 502471 w 1009650"/>
              <a:gd name="connsiteY1" fmla="*/ 329171 h 1162050"/>
              <a:gd name="connsiteX2" fmla="*/ 1009650 w 1009650"/>
              <a:gd name="connsiteY2" fmla="*/ 0 h 1162050"/>
              <a:gd name="connsiteX0" fmla="*/ 0 w 1009650"/>
              <a:gd name="connsiteY0" fmla="*/ 1162050 h 1162050"/>
              <a:gd name="connsiteX1" fmla="*/ 502471 w 1009650"/>
              <a:gd name="connsiteY1" fmla="*/ 329171 h 1162050"/>
              <a:gd name="connsiteX2" fmla="*/ 1009650 w 1009650"/>
              <a:gd name="connsiteY2" fmla="*/ 0 h 1162050"/>
              <a:gd name="connsiteX0" fmla="*/ 0 w 1107524"/>
              <a:gd name="connsiteY0" fmla="*/ 945550 h 945550"/>
              <a:gd name="connsiteX1" fmla="*/ 502471 w 1107524"/>
              <a:gd name="connsiteY1" fmla="*/ 112671 h 945550"/>
              <a:gd name="connsiteX2" fmla="*/ 1107524 w 1107524"/>
              <a:gd name="connsiteY2" fmla="*/ 0 h 945550"/>
              <a:gd name="connsiteX0" fmla="*/ 0 w 1107524"/>
              <a:gd name="connsiteY0" fmla="*/ 945550 h 945550"/>
              <a:gd name="connsiteX1" fmla="*/ 502471 w 1107524"/>
              <a:gd name="connsiteY1" fmla="*/ 112671 h 945550"/>
              <a:gd name="connsiteX2" fmla="*/ 724769 w 1107524"/>
              <a:gd name="connsiteY2" fmla="*/ 142628 h 945550"/>
              <a:gd name="connsiteX3" fmla="*/ 1107524 w 1107524"/>
              <a:gd name="connsiteY3" fmla="*/ 0 h 945550"/>
              <a:gd name="connsiteX0" fmla="*/ 0 w 1107524"/>
              <a:gd name="connsiteY0" fmla="*/ 1030569 h 1030569"/>
              <a:gd name="connsiteX1" fmla="*/ 502471 w 1107524"/>
              <a:gd name="connsiteY1" fmla="*/ 197690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80767 w 1107524"/>
              <a:gd name="connsiteY1" fmla="*/ 252488 h 1030569"/>
              <a:gd name="connsiteX2" fmla="*/ 790857 w 1107524"/>
              <a:gd name="connsiteY2" fmla="*/ 1921 h 1030569"/>
              <a:gd name="connsiteX3" fmla="*/ 1107524 w 1107524"/>
              <a:gd name="connsiteY3" fmla="*/ 85019 h 1030569"/>
              <a:gd name="connsiteX0" fmla="*/ 0 w 1107524"/>
              <a:gd name="connsiteY0" fmla="*/ 1015740 h 1015740"/>
              <a:gd name="connsiteX1" fmla="*/ 280767 w 1107524"/>
              <a:gd name="connsiteY1" fmla="*/ 237659 h 1015740"/>
              <a:gd name="connsiteX2" fmla="*/ 734908 w 1107524"/>
              <a:gd name="connsiteY2" fmla="*/ 2159 h 1015740"/>
              <a:gd name="connsiteX3" fmla="*/ 1107524 w 1107524"/>
              <a:gd name="connsiteY3" fmla="*/ 70190 h 1015740"/>
              <a:gd name="connsiteX0" fmla="*/ 0 w 1107524"/>
              <a:gd name="connsiteY0" fmla="*/ 1015740 h 1015740"/>
              <a:gd name="connsiteX1" fmla="*/ 46712 w 1107524"/>
              <a:gd name="connsiteY1" fmla="*/ 660468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6712 w 1107524"/>
              <a:gd name="connsiteY1" fmla="*/ 660468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527333 w 1107524"/>
              <a:gd name="connsiteY3" fmla="*/ 59568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551861 w 1107524"/>
              <a:gd name="connsiteY3" fmla="*/ 3775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51861 w 1107524"/>
              <a:gd name="connsiteY3" fmla="*/ 3775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4889 w 1074860"/>
              <a:gd name="connsiteY0" fmla="*/ 1017033 h 1017033"/>
              <a:gd name="connsiteX1" fmla="*/ 14809 w 1074860"/>
              <a:gd name="connsiteY1" fmla="*/ 694481 h 1017033"/>
              <a:gd name="connsiteX2" fmla="*/ 205179 w 1074860"/>
              <a:gd name="connsiteY2" fmla="*/ 275833 h 1017033"/>
              <a:gd name="connsiteX3" fmla="*/ 485985 w 1074860"/>
              <a:gd name="connsiteY3" fmla="*/ 44164 h 1017033"/>
              <a:gd name="connsiteX4" fmla="*/ 702244 w 1074860"/>
              <a:gd name="connsiteY4" fmla="*/ 2159 h 1017033"/>
              <a:gd name="connsiteX5" fmla="*/ 1074860 w 1074860"/>
              <a:gd name="connsiteY5" fmla="*/ 70190 h 1017033"/>
              <a:gd name="connsiteX0" fmla="*/ 0 w 1069971"/>
              <a:gd name="connsiteY0" fmla="*/ 1017033 h 1017033"/>
              <a:gd name="connsiteX1" fmla="*/ 23214 w 1069971"/>
              <a:gd name="connsiteY1" fmla="*/ 636404 h 1017033"/>
              <a:gd name="connsiteX2" fmla="*/ 200290 w 1069971"/>
              <a:gd name="connsiteY2" fmla="*/ 275833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200290 w 1069971"/>
              <a:gd name="connsiteY2" fmla="*/ 275833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173210 w 1069971"/>
              <a:gd name="connsiteY2" fmla="*/ 276790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195948 w 1069971"/>
              <a:gd name="connsiteY2" fmla="*/ 268132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238683"/>
              <a:gd name="connsiteY0" fmla="*/ 1075307 h 1075307"/>
              <a:gd name="connsiteX1" fmla="*/ 23214 w 1238683"/>
              <a:gd name="connsiteY1" fmla="*/ 694678 h 1075307"/>
              <a:gd name="connsiteX2" fmla="*/ 195948 w 1238683"/>
              <a:gd name="connsiteY2" fmla="*/ 326406 h 1075307"/>
              <a:gd name="connsiteX3" fmla="*/ 481096 w 1238683"/>
              <a:gd name="connsiteY3" fmla="*/ 102438 h 1075307"/>
              <a:gd name="connsiteX4" fmla="*/ 697355 w 1238683"/>
              <a:gd name="connsiteY4" fmla="*/ 60433 h 1075307"/>
              <a:gd name="connsiteX5" fmla="*/ 1238683 w 1238683"/>
              <a:gd name="connsiteY5" fmla="*/ 0 h 1075307"/>
              <a:gd name="connsiteX0" fmla="*/ 0 w 1310856"/>
              <a:gd name="connsiteY0" fmla="*/ 1161159 h 1161159"/>
              <a:gd name="connsiteX1" fmla="*/ 95387 w 1310856"/>
              <a:gd name="connsiteY1" fmla="*/ 694678 h 1161159"/>
              <a:gd name="connsiteX2" fmla="*/ 268121 w 1310856"/>
              <a:gd name="connsiteY2" fmla="*/ 326406 h 1161159"/>
              <a:gd name="connsiteX3" fmla="*/ 553269 w 1310856"/>
              <a:gd name="connsiteY3" fmla="*/ 102438 h 1161159"/>
              <a:gd name="connsiteX4" fmla="*/ 769528 w 1310856"/>
              <a:gd name="connsiteY4" fmla="*/ 60433 h 1161159"/>
              <a:gd name="connsiteX5" fmla="*/ 1310856 w 1310856"/>
              <a:gd name="connsiteY5" fmla="*/ 0 h 1161159"/>
              <a:gd name="connsiteX0" fmla="*/ 0 w 1310856"/>
              <a:gd name="connsiteY0" fmla="*/ 1193336 h 1193336"/>
              <a:gd name="connsiteX1" fmla="*/ 95387 w 1310856"/>
              <a:gd name="connsiteY1" fmla="*/ 726855 h 1193336"/>
              <a:gd name="connsiteX2" fmla="*/ 268121 w 1310856"/>
              <a:gd name="connsiteY2" fmla="*/ 358583 h 1193336"/>
              <a:gd name="connsiteX3" fmla="*/ 553269 w 1310856"/>
              <a:gd name="connsiteY3" fmla="*/ 134615 h 1193336"/>
              <a:gd name="connsiteX4" fmla="*/ 943013 w 1310856"/>
              <a:gd name="connsiteY4" fmla="*/ 3179 h 1193336"/>
              <a:gd name="connsiteX5" fmla="*/ 1310856 w 1310856"/>
              <a:gd name="connsiteY5" fmla="*/ 32177 h 1193336"/>
              <a:gd name="connsiteX0" fmla="*/ 0 w 1310856"/>
              <a:gd name="connsiteY0" fmla="*/ 1193336 h 1193336"/>
              <a:gd name="connsiteX1" fmla="*/ 95387 w 1310856"/>
              <a:gd name="connsiteY1" fmla="*/ 726855 h 1193336"/>
              <a:gd name="connsiteX2" fmla="*/ 304669 w 1310856"/>
              <a:gd name="connsiteY2" fmla="*/ 423445 h 1193336"/>
              <a:gd name="connsiteX3" fmla="*/ 553269 w 1310856"/>
              <a:gd name="connsiteY3" fmla="*/ 134615 h 1193336"/>
              <a:gd name="connsiteX4" fmla="*/ 943013 w 1310856"/>
              <a:gd name="connsiteY4" fmla="*/ 3179 h 1193336"/>
              <a:gd name="connsiteX5" fmla="*/ 1310856 w 1310856"/>
              <a:gd name="connsiteY5" fmla="*/ 32177 h 1193336"/>
              <a:gd name="connsiteX0" fmla="*/ 0 w 1310856"/>
              <a:gd name="connsiteY0" fmla="*/ 1193336 h 1193336"/>
              <a:gd name="connsiteX1" fmla="*/ 83665 w 1310856"/>
              <a:gd name="connsiteY1" fmla="*/ 813022 h 1193336"/>
              <a:gd name="connsiteX2" fmla="*/ 304669 w 1310856"/>
              <a:gd name="connsiteY2" fmla="*/ 423445 h 1193336"/>
              <a:gd name="connsiteX3" fmla="*/ 553269 w 1310856"/>
              <a:gd name="connsiteY3" fmla="*/ 134615 h 1193336"/>
              <a:gd name="connsiteX4" fmla="*/ 943013 w 1310856"/>
              <a:gd name="connsiteY4" fmla="*/ 3179 h 1193336"/>
              <a:gd name="connsiteX5" fmla="*/ 1310856 w 1310856"/>
              <a:gd name="connsiteY5" fmla="*/ 32177 h 1193336"/>
              <a:gd name="connsiteX0" fmla="*/ 0 w 1310856"/>
              <a:gd name="connsiteY0" fmla="*/ 1193336 h 1193336"/>
              <a:gd name="connsiteX1" fmla="*/ 83665 w 1310856"/>
              <a:gd name="connsiteY1" fmla="*/ 813022 h 1193336"/>
              <a:gd name="connsiteX2" fmla="*/ 304669 w 1310856"/>
              <a:gd name="connsiteY2" fmla="*/ 423445 h 1193336"/>
              <a:gd name="connsiteX3" fmla="*/ 677522 w 1310856"/>
              <a:gd name="connsiteY3" fmla="*/ 110626 h 1193336"/>
              <a:gd name="connsiteX4" fmla="*/ 943013 w 1310856"/>
              <a:gd name="connsiteY4" fmla="*/ 3179 h 1193336"/>
              <a:gd name="connsiteX5" fmla="*/ 1310856 w 1310856"/>
              <a:gd name="connsiteY5" fmla="*/ 32177 h 1193336"/>
              <a:gd name="connsiteX0" fmla="*/ 0 w 1310856"/>
              <a:gd name="connsiteY0" fmla="*/ 1178464 h 1178464"/>
              <a:gd name="connsiteX1" fmla="*/ 83665 w 1310856"/>
              <a:gd name="connsiteY1" fmla="*/ 798150 h 1178464"/>
              <a:gd name="connsiteX2" fmla="*/ 304669 w 1310856"/>
              <a:gd name="connsiteY2" fmla="*/ 408573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34058 w 1310856"/>
              <a:gd name="connsiteY2" fmla="*/ 414885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34058 w 1310856"/>
              <a:gd name="connsiteY2" fmla="*/ 414885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34058 w 1310856"/>
              <a:gd name="connsiteY2" fmla="*/ 414885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34058 w 1310856"/>
              <a:gd name="connsiteY2" fmla="*/ 414885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16140 w 1310856"/>
              <a:gd name="connsiteY2" fmla="*/ 398368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16140 w 1310856"/>
              <a:gd name="connsiteY2" fmla="*/ 398368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78464 h 1178464"/>
              <a:gd name="connsiteX1" fmla="*/ 83665 w 1310856"/>
              <a:gd name="connsiteY1" fmla="*/ 798150 h 1178464"/>
              <a:gd name="connsiteX2" fmla="*/ 316140 w 1310856"/>
              <a:gd name="connsiteY2" fmla="*/ 398368 h 1178464"/>
              <a:gd name="connsiteX3" fmla="*/ 677522 w 1310856"/>
              <a:gd name="connsiteY3" fmla="*/ 95754 h 1178464"/>
              <a:gd name="connsiteX4" fmla="*/ 986259 w 1310856"/>
              <a:gd name="connsiteY4" fmla="*/ 3930 h 1178464"/>
              <a:gd name="connsiteX5" fmla="*/ 1310856 w 1310856"/>
              <a:gd name="connsiteY5" fmla="*/ 17305 h 1178464"/>
              <a:gd name="connsiteX0" fmla="*/ 0 w 1310856"/>
              <a:gd name="connsiteY0" fmla="*/ 1161159 h 1161159"/>
              <a:gd name="connsiteX1" fmla="*/ 83665 w 1310856"/>
              <a:gd name="connsiteY1" fmla="*/ 780845 h 1161159"/>
              <a:gd name="connsiteX2" fmla="*/ 316140 w 1310856"/>
              <a:gd name="connsiteY2" fmla="*/ 381063 h 1161159"/>
              <a:gd name="connsiteX3" fmla="*/ 677522 w 1310856"/>
              <a:gd name="connsiteY3" fmla="*/ 78449 h 1161159"/>
              <a:gd name="connsiteX4" fmla="*/ 973114 w 1310856"/>
              <a:gd name="connsiteY4" fmla="*/ 9141 h 1161159"/>
              <a:gd name="connsiteX5" fmla="*/ 1310856 w 1310856"/>
              <a:gd name="connsiteY5" fmla="*/ 0 h 1161159"/>
              <a:gd name="connsiteX0" fmla="*/ 0 w 1297711"/>
              <a:gd name="connsiteY0" fmla="*/ 1155948 h 1155948"/>
              <a:gd name="connsiteX1" fmla="*/ 83665 w 1297711"/>
              <a:gd name="connsiteY1" fmla="*/ 775634 h 1155948"/>
              <a:gd name="connsiteX2" fmla="*/ 316140 w 1297711"/>
              <a:gd name="connsiteY2" fmla="*/ 375852 h 1155948"/>
              <a:gd name="connsiteX3" fmla="*/ 677522 w 1297711"/>
              <a:gd name="connsiteY3" fmla="*/ 73238 h 1155948"/>
              <a:gd name="connsiteX4" fmla="*/ 973114 w 1297711"/>
              <a:gd name="connsiteY4" fmla="*/ 3930 h 1155948"/>
              <a:gd name="connsiteX5" fmla="*/ 1297711 w 1297711"/>
              <a:gd name="connsiteY5" fmla="*/ 17304 h 1155948"/>
              <a:gd name="connsiteX0" fmla="*/ 0 w 1297711"/>
              <a:gd name="connsiteY0" fmla="*/ 1155948 h 1155948"/>
              <a:gd name="connsiteX1" fmla="*/ 83665 w 1297711"/>
              <a:gd name="connsiteY1" fmla="*/ 775634 h 1155948"/>
              <a:gd name="connsiteX2" fmla="*/ 316140 w 1297711"/>
              <a:gd name="connsiteY2" fmla="*/ 375852 h 1155948"/>
              <a:gd name="connsiteX3" fmla="*/ 650519 w 1297711"/>
              <a:gd name="connsiteY3" fmla="*/ 86442 h 1155948"/>
              <a:gd name="connsiteX4" fmla="*/ 973114 w 1297711"/>
              <a:gd name="connsiteY4" fmla="*/ 3930 h 1155948"/>
              <a:gd name="connsiteX5" fmla="*/ 1297711 w 1297711"/>
              <a:gd name="connsiteY5" fmla="*/ 17304 h 115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711" h="1155948">
                <a:moveTo>
                  <a:pt x="0" y="1155948"/>
                </a:moveTo>
                <a:cubicBezTo>
                  <a:pt x="7785" y="1096736"/>
                  <a:pt x="11587" y="953172"/>
                  <a:pt x="83665" y="775634"/>
                </a:cubicBezTo>
                <a:cubicBezTo>
                  <a:pt x="177003" y="568373"/>
                  <a:pt x="174094" y="567711"/>
                  <a:pt x="316140" y="375852"/>
                </a:cubicBezTo>
                <a:cubicBezTo>
                  <a:pt x="429482" y="249682"/>
                  <a:pt x="506132" y="162925"/>
                  <a:pt x="650519" y="86442"/>
                </a:cubicBezTo>
                <a:cubicBezTo>
                  <a:pt x="772804" y="38196"/>
                  <a:pt x="876416" y="2160"/>
                  <a:pt x="973114" y="3930"/>
                </a:cubicBezTo>
                <a:cubicBezTo>
                  <a:pt x="1073956" y="-14849"/>
                  <a:pt x="1233919" y="41075"/>
                  <a:pt x="1297711" y="17304"/>
                </a:cubicBezTo>
              </a:path>
            </a:pathLst>
          </a:cu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371600" marR="0" indent="-1371600" algn="ctr" defTabSz="3657600" rtl="0" eaLnBrk="1" fontAlgn="base" latinLnBrk="0" hangingPunct="1">
              <a:lnSpc>
                <a:spcPct val="100000"/>
              </a:lnSpc>
              <a:spcBef>
                <a:spcPct val="20000"/>
              </a:spcBef>
              <a:spcAft>
                <a:spcPct val="0"/>
              </a:spcAft>
              <a:buClrTx/>
              <a:buSzTx/>
              <a:buFontTx/>
              <a:buBlip>
                <a:blip r:embed="rId3"/>
              </a:buBlip>
              <a:tabLst/>
            </a:pPr>
            <a:endParaRPr kumimoji="0" lang="en-US" sz="1600" b="1" i="0" u="none" strike="noStrike" cap="none" normalizeH="0" baseline="0" smtClean="0">
              <a:ln>
                <a:noFill/>
              </a:ln>
              <a:solidFill>
                <a:schemeClr val="tx1"/>
              </a:solidFill>
              <a:effectLst/>
              <a:latin typeface="Arial" charset="0"/>
              <a:cs typeface="Arial" charset="0"/>
            </a:endParaRPr>
          </a:p>
        </p:txBody>
      </p:sp>
      <p:sp>
        <p:nvSpPr>
          <p:cNvPr id="27" name="Freeform 26"/>
          <p:cNvSpPr/>
          <p:nvPr/>
        </p:nvSpPr>
        <p:spPr bwMode="auto">
          <a:xfrm rot="10038075">
            <a:off x="4641409" y="4546530"/>
            <a:ext cx="902774" cy="571467"/>
          </a:xfrm>
          <a:custGeom>
            <a:avLst/>
            <a:gdLst>
              <a:gd name="connsiteX0" fmla="*/ 0 w 1009650"/>
              <a:gd name="connsiteY0" fmla="*/ 1162050 h 1162050"/>
              <a:gd name="connsiteX1" fmla="*/ 1009650 w 1009650"/>
              <a:gd name="connsiteY1" fmla="*/ 0 h 1162050"/>
              <a:gd name="connsiteX0" fmla="*/ 0 w 1009650"/>
              <a:gd name="connsiteY0" fmla="*/ 1162050 h 1162050"/>
              <a:gd name="connsiteX1" fmla="*/ 405541 w 1009650"/>
              <a:gd name="connsiteY1" fmla="*/ 521618 h 1162050"/>
              <a:gd name="connsiteX2" fmla="*/ 1009650 w 1009650"/>
              <a:gd name="connsiteY2" fmla="*/ 0 h 1162050"/>
              <a:gd name="connsiteX0" fmla="*/ 0 w 1009650"/>
              <a:gd name="connsiteY0" fmla="*/ 1162050 h 1162050"/>
              <a:gd name="connsiteX1" fmla="*/ 502471 w 1009650"/>
              <a:gd name="connsiteY1" fmla="*/ 329171 h 1162050"/>
              <a:gd name="connsiteX2" fmla="*/ 1009650 w 1009650"/>
              <a:gd name="connsiteY2" fmla="*/ 0 h 1162050"/>
              <a:gd name="connsiteX0" fmla="*/ 0 w 1009650"/>
              <a:gd name="connsiteY0" fmla="*/ 1162050 h 1162050"/>
              <a:gd name="connsiteX1" fmla="*/ 502471 w 1009650"/>
              <a:gd name="connsiteY1" fmla="*/ 329171 h 1162050"/>
              <a:gd name="connsiteX2" fmla="*/ 1009650 w 1009650"/>
              <a:gd name="connsiteY2" fmla="*/ 0 h 1162050"/>
              <a:gd name="connsiteX0" fmla="*/ 0 w 1107524"/>
              <a:gd name="connsiteY0" fmla="*/ 945550 h 945550"/>
              <a:gd name="connsiteX1" fmla="*/ 502471 w 1107524"/>
              <a:gd name="connsiteY1" fmla="*/ 112671 h 945550"/>
              <a:gd name="connsiteX2" fmla="*/ 1107524 w 1107524"/>
              <a:gd name="connsiteY2" fmla="*/ 0 h 945550"/>
              <a:gd name="connsiteX0" fmla="*/ 0 w 1107524"/>
              <a:gd name="connsiteY0" fmla="*/ 945550 h 945550"/>
              <a:gd name="connsiteX1" fmla="*/ 502471 w 1107524"/>
              <a:gd name="connsiteY1" fmla="*/ 112671 h 945550"/>
              <a:gd name="connsiteX2" fmla="*/ 724769 w 1107524"/>
              <a:gd name="connsiteY2" fmla="*/ 142628 h 945550"/>
              <a:gd name="connsiteX3" fmla="*/ 1107524 w 1107524"/>
              <a:gd name="connsiteY3" fmla="*/ 0 h 945550"/>
              <a:gd name="connsiteX0" fmla="*/ 0 w 1107524"/>
              <a:gd name="connsiteY0" fmla="*/ 1030569 h 1030569"/>
              <a:gd name="connsiteX1" fmla="*/ 502471 w 1107524"/>
              <a:gd name="connsiteY1" fmla="*/ 197690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80767 w 1107524"/>
              <a:gd name="connsiteY1" fmla="*/ 252488 h 1030569"/>
              <a:gd name="connsiteX2" fmla="*/ 790857 w 1107524"/>
              <a:gd name="connsiteY2" fmla="*/ 1921 h 1030569"/>
              <a:gd name="connsiteX3" fmla="*/ 1107524 w 1107524"/>
              <a:gd name="connsiteY3" fmla="*/ 85019 h 1030569"/>
              <a:gd name="connsiteX0" fmla="*/ 0 w 1107524"/>
              <a:gd name="connsiteY0" fmla="*/ 1015740 h 1015740"/>
              <a:gd name="connsiteX1" fmla="*/ 280767 w 1107524"/>
              <a:gd name="connsiteY1" fmla="*/ 237659 h 1015740"/>
              <a:gd name="connsiteX2" fmla="*/ 734908 w 1107524"/>
              <a:gd name="connsiteY2" fmla="*/ 2159 h 1015740"/>
              <a:gd name="connsiteX3" fmla="*/ 1107524 w 1107524"/>
              <a:gd name="connsiteY3" fmla="*/ 70190 h 1015740"/>
              <a:gd name="connsiteX0" fmla="*/ 0 w 1107524"/>
              <a:gd name="connsiteY0" fmla="*/ 1015740 h 1015740"/>
              <a:gd name="connsiteX1" fmla="*/ 46712 w 1107524"/>
              <a:gd name="connsiteY1" fmla="*/ 660468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6712 w 1107524"/>
              <a:gd name="connsiteY1" fmla="*/ 660468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527333 w 1107524"/>
              <a:gd name="connsiteY3" fmla="*/ 59568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551861 w 1107524"/>
              <a:gd name="connsiteY3" fmla="*/ 3775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51861 w 1107524"/>
              <a:gd name="connsiteY3" fmla="*/ 3775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4889 w 1074860"/>
              <a:gd name="connsiteY0" fmla="*/ 1017033 h 1017033"/>
              <a:gd name="connsiteX1" fmla="*/ 14809 w 1074860"/>
              <a:gd name="connsiteY1" fmla="*/ 694481 h 1017033"/>
              <a:gd name="connsiteX2" fmla="*/ 205179 w 1074860"/>
              <a:gd name="connsiteY2" fmla="*/ 275833 h 1017033"/>
              <a:gd name="connsiteX3" fmla="*/ 485985 w 1074860"/>
              <a:gd name="connsiteY3" fmla="*/ 44164 h 1017033"/>
              <a:gd name="connsiteX4" fmla="*/ 702244 w 1074860"/>
              <a:gd name="connsiteY4" fmla="*/ 2159 h 1017033"/>
              <a:gd name="connsiteX5" fmla="*/ 1074860 w 1074860"/>
              <a:gd name="connsiteY5" fmla="*/ 70190 h 1017033"/>
              <a:gd name="connsiteX0" fmla="*/ 0 w 1069971"/>
              <a:gd name="connsiteY0" fmla="*/ 1017033 h 1017033"/>
              <a:gd name="connsiteX1" fmla="*/ 23214 w 1069971"/>
              <a:gd name="connsiteY1" fmla="*/ 636404 h 1017033"/>
              <a:gd name="connsiteX2" fmla="*/ 200290 w 1069971"/>
              <a:gd name="connsiteY2" fmla="*/ 275833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200290 w 1069971"/>
              <a:gd name="connsiteY2" fmla="*/ 275833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173210 w 1069971"/>
              <a:gd name="connsiteY2" fmla="*/ 276790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195948 w 1069971"/>
              <a:gd name="connsiteY2" fmla="*/ 268132 h 1017033"/>
              <a:gd name="connsiteX3" fmla="*/ 481096 w 1069971"/>
              <a:gd name="connsiteY3" fmla="*/ 44164 h 1017033"/>
              <a:gd name="connsiteX4" fmla="*/ 697355 w 1069971"/>
              <a:gd name="connsiteY4" fmla="*/ 2159 h 1017033"/>
              <a:gd name="connsiteX5" fmla="*/ 1069971 w 1069971"/>
              <a:gd name="connsiteY5" fmla="*/ 70190 h 101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971" h="1017033">
                <a:moveTo>
                  <a:pt x="0" y="1017033"/>
                </a:moveTo>
                <a:cubicBezTo>
                  <a:pt x="7785" y="957821"/>
                  <a:pt x="-8004" y="810049"/>
                  <a:pt x="23214" y="636404"/>
                </a:cubicBezTo>
                <a:cubicBezTo>
                  <a:pt x="91225" y="430038"/>
                  <a:pt x="53902" y="459991"/>
                  <a:pt x="195948" y="268132"/>
                </a:cubicBezTo>
                <a:cubicBezTo>
                  <a:pt x="285637" y="130547"/>
                  <a:pt x="355589" y="93029"/>
                  <a:pt x="481096" y="44164"/>
                </a:cubicBezTo>
                <a:cubicBezTo>
                  <a:pt x="556786" y="4914"/>
                  <a:pt x="600657" y="389"/>
                  <a:pt x="697355" y="2159"/>
                </a:cubicBezTo>
                <a:cubicBezTo>
                  <a:pt x="798197" y="-16620"/>
                  <a:pt x="1006179" y="93961"/>
                  <a:pt x="1069971" y="70190"/>
                </a:cubicBezTo>
              </a:path>
            </a:pathLst>
          </a:cu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371600" marR="0" indent="-1371600" algn="ctr" defTabSz="3657600" rtl="0" eaLnBrk="1" fontAlgn="base" latinLnBrk="0" hangingPunct="1">
              <a:lnSpc>
                <a:spcPct val="100000"/>
              </a:lnSpc>
              <a:spcBef>
                <a:spcPct val="20000"/>
              </a:spcBef>
              <a:spcAft>
                <a:spcPct val="0"/>
              </a:spcAft>
              <a:buClrTx/>
              <a:buSzTx/>
              <a:buFontTx/>
              <a:buBlip>
                <a:blip r:embed="rId3"/>
              </a:buBlip>
              <a:tabLst/>
            </a:pPr>
            <a:endParaRPr kumimoji="0" lang="en-US" sz="1600" b="1" i="0" u="none" strike="noStrike" cap="none" normalizeH="0" baseline="0" smtClean="0">
              <a:ln>
                <a:noFill/>
              </a:ln>
              <a:solidFill>
                <a:schemeClr val="tx1"/>
              </a:solidFill>
              <a:effectLst/>
              <a:latin typeface="Arial" charset="0"/>
              <a:cs typeface="Arial" charset="0"/>
            </a:endParaRPr>
          </a:p>
        </p:txBody>
      </p:sp>
      <p:sp>
        <p:nvSpPr>
          <p:cNvPr id="28" name="Freeform 27"/>
          <p:cNvSpPr/>
          <p:nvPr/>
        </p:nvSpPr>
        <p:spPr bwMode="auto">
          <a:xfrm rot="16570447">
            <a:off x="3290296" y="4432985"/>
            <a:ext cx="755171" cy="683164"/>
          </a:xfrm>
          <a:custGeom>
            <a:avLst/>
            <a:gdLst>
              <a:gd name="connsiteX0" fmla="*/ 0 w 1009650"/>
              <a:gd name="connsiteY0" fmla="*/ 1162050 h 1162050"/>
              <a:gd name="connsiteX1" fmla="*/ 1009650 w 1009650"/>
              <a:gd name="connsiteY1" fmla="*/ 0 h 1162050"/>
              <a:gd name="connsiteX0" fmla="*/ 0 w 1009650"/>
              <a:gd name="connsiteY0" fmla="*/ 1162050 h 1162050"/>
              <a:gd name="connsiteX1" fmla="*/ 405541 w 1009650"/>
              <a:gd name="connsiteY1" fmla="*/ 521618 h 1162050"/>
              <a:gd name="connsiteX2" fmla="*/ 1009650 w 1009650"/>
              <a:gd name="connsiteY2" fmla="*/ 0 h 1162050"/>
              <a:gd name="connsiteX0" fmla="*/ 0 w 1009650"/>
              <a:gd name="connsiteY0" fmla="*/ 1162050 h 1162050"/>
              <a:gd name="connsiteX1" fmla="*/ 502471 w 1009650"/>
              <a:gd name="connsiteY1" fmla="*/ 329171 h 1162050"/>
              <a:gd name="connsiteX2" fmla="*/ 1009650 w 1009650"/>
              <a:gd name="connsiteY2" fmla="*/ 0 h 1162050"/>
              <a:gd name="connsiteX0" fmla="*/ 0 w 1009650"/>
              <a:gd name="connsiteY0" fmla="*/ 1162050 h 1162050"/>
              <a:gd name="connsiteX1" fmla="*/ 502471 w 1009650"/>
              <a:gd name="connsiteY1" fmla="*/ 329171 h 1162050"/>
              <a:gd name="connsiteX2" fmla="*/ 1009650 w 1009650"/>
              <a:gd name="connsiteY2" fmla="*/ 0 h 1162050"/>
              <a:gd name="connsiteX0" fmla="*/ 0 w 1107524"/>
              <a:gd name="connsiteY0" fmla="*/ 945550 h 945550"/>
              <a:gd name="connsiteX1" fmla="*/ 502471 w 1107524"/>
              <a:gd name="connsiteY1" fmla="*/ 112671 h 945550"/>
              <a:gd name="connsiteX2" fmla="*/ 1107524 w 1107524"/>
              <a:gd name="connsiteY2" fmla="*/ 0 h 945550"/>
              <a:gd name="connsiteX0" fmla="*/ 0 w 1107524"/>
              <a:gd name="connsiteY0" fmla="*/ 945550 h 945550"/>
              <a:gd name="connsiteX1" fmla="*/ 502471 w 1107524"/>
              <a:gd name="connsiteY1" fmla="*/ 112671 h 945550"/>
              <a:gd name="connsiteX2" fmla="*/ 724769 w 1107524"/>
              <a:gd name="connsiteY2" fmla="*/ 142628 h 945550"/>
              <a:gd name="connsiteX3" fmla="*/ 1107524 w 1107524"/>
              <a:gd name="connsiteY3" fmla="*/ 0 h 945550"/>
              <a:gd name="connsiteX0" fmla="*/ 0 w 1107524"/>
              <a:gd name="connsiteY0" fmla="*/ 1030569 h 1030569"/>
              <a:gd name="connsiteX1" fmla="*/ 502471 w 1107524"/>
              <a:gd name="connsiteY1" fmla="*/ 197690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79470 w 1107524"/>
              <a:gd name="connsiteY1" fmla="*/ 380841 h 1030569"/>
              <a:gd name="connsiteX2" fmla="*/ 790857 w 1107524"/>
              <a:gd name="connsiteY2" fmla="*/ 1921 h 1030569"/>
              <a:gd name="connsiteX3" fmla="*/ 1107524 w 1107524"/>
              <a:gd name="connsiteY3" fmla="*/ 85019 h 1030569"/>
              <a:gd name="connsiteX0" fmla="*/ 0 w 1107524"/>
              <a:gd name="connsiteY0" fmla="*/ 1030569 h 1030569"/>
              <a:gd name="connsiteX1" fmla="*/ 280767 w 1107524"/>
              <a:gd name="connsiteY1" fmla="*/ 252488 h 1030569"/>
              <a:gd name="connsiteX2" fmla="*/ 790857 w 1107524"/>
              <a:gd name="connsiteY2" fmla="*/ 1921 h 1030569"/>
              <a:gd name="connsiteX3" fmla="*/ 1107524 w 1107524"/>
              <a:gd name="connsiteY3" fmla="*/ 85019 h 1030569"/>
              <a:gd name="connsiteX0" fmla="*/ 0 w 1107524"/>
              <a:gd name="connsiteY0" fmla="*/ 1015740 h 1015740"/>
              <a:gd name="connsiteX1" fmla="*/ 280767 w 1107524"/>
              <a:gd name="connsiteY1" fmla="*/ 237659 h 1015740"/>
              <a:gd name="connsiteX2" fmla="*/ 734908 w 1107524"/>
              <a:gd name="connsiteY2" fmla="*/ 2159 h 1015740"/>
              <a:gd name="connsiteX3" fmla="*/ 1107524 w 1107524"/>
              <a:gd name="connsiteY3" fmla="*/ 70190 h 1015740"/>
              <a:gd name="connsiteX0" fmla="*/ 0 w 1107524"/>
              <a:gd name="connsiteY0" fmla="*/ 1015740 h 1015740"/>
              <a:gd name="connsiteX1" fmla="*/ 46712 w 1107524"/>
              <a:gd name="connsiteY1" fmla="*/ 660468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6712 w 1107524"/>
              <a:gd name="connsiteY1" fmla="*/ 660468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734908 w 1107524"/>
              <a:gd name="connsiteY3" fmla="*/ 2159 h 1015740"/>
              <a:gd name="connsiteX4" fmla="*/ 1107524 w 1107524"/>
              <a:gd name="connsiteY4"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527333 w 1107524"/>
              <a:gd name="connsiteY3" fmla="*/ 59568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80767 w 1107524"/>
              <a:gd name="connsiteY2" fmla="*/ 237659 h 1015740"/>
              <a:gd name="connsiteX3" fmla="*/ 551861 w 1107524"/>
              <a:gd name="connsiteY3" fmla="*/ 3775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51861 w 1107524"/>
              <a:gd name="connsiteY3" fmla="*/ 3775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0 w 1107524"/>
              <a:gd name="connsiteY0" fmla="*/ 1015740 h 1015740"/>
              <a:gd name="connsiteX1" fmla="*/ 47473 w 1107524"/>
              <a:gd name="connsiteY1" fmla="*/ 694481 h 1015740"/>
              <a:gd name="connsiteX2" fmla="*/ 237843 w 1107524"/>
              <a:gd name="connsiteY2" fmla="*/ 275833 h 1015740"/>
              <a:gd name="connsiteX3" fmla="*/ 518649 w 1107524"/>
              <a:gd name="connsiteY3" fmla="*/ 44164 h 1015740"/>
              <a:gd name="connsiteX4" fmla="*/ 734908 w 1107524"/>
              <a:gd name="connsiteY4" fmla="*/ 2159 h 1015740"/>
              <a:gd name="connsiteX5" fmla="*/ 1107524 w 1107524"/>
              <a:gd name="connsiteY5" fmla="*/ 70190 h 1015740"/>
              <a:gd name="connsiteX0" fmla="*/ 4889 w 1074860"/>
              <a:gd name="connsiteY0" fmla="*/ 1017033 h 1017033"/>
              <a:gd name="connsiteX1" fmla="*/ 14809 w 1074860"/>
              <a:gd name="connsiteY1" fmla="*/ 694481 h 1017033"/>
              <a:gd name="connsiteX2" fmla="*/ 205179 w 1074860"/>
              <a:gd name="connsiteY2" fmla="*/ 275833 h 1017033"/>
              <a:gd name="connsiteX3" fmla="*/ 485985 w 1074860"/>
              <a:gd name="connsiteY3" fmla="*/ 44164 h 1017033"/>
              <a:gd name="connsiteX4" fmla="*/ 702244 w 1074860"/>
              <a:gd name="connsiteY4" fmla="*/ 2159 h 1017033"/>
              <a:gd name="connsiteX5" fmla="*/ 1074860 w 1074860"/>
              <a:gd name="connsiteY5" fmla="*/ 70190 h 1017033"/>
              <a:gd name="connsiteX0" fmla="*/ 0 w 1069971"/>
              <a:gd name="connsiteY0" fmla="*/ 1017033 h 1017033"/>
              <a:gd name="connsiteX1" fmla="*/ 23214 w 1069971"/>
              <a:gd name="connsiteY1" fmla="*/ 636404 h 1017033"/>
              <a:gd name="connsiteX2" fmla="*/ 200290 w 1069971"/>
              <a:gd name="connsiteY2" fmla="*/ 275833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200290 w 1069971"/>
              <a:gd name="connsiteY2" fmla="*/ 275833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173210 w 1069971"/>
              <a:gd name="connsiteY2" fmla="*/ 276790 h 1017033"/>
              <a:gd name="connsiteX3" fmla="*/ 481096 w 1069971"/>
              <a:gd name="connsiteY3" fmla="*/ 44164 h 1017033"/>
              <a:gd name="connsiteX4" fmla="*/ 697355 w 1069971"/>
              <a:gd name="connsiteY4" fmla="*/ 2159 h 1017033"/>
              <a:gd name="connsiteX5" fmla="*/ 1069971 w 1069971"/>
              <a:gd name="connsiteY5" fmla="*/ 70190 h 1017033"/>
              <a:gd name="connsiteX0" fmla="*/ 0 w 1069971"/>
              <a:gd name="connsiteY0" fmla="*/ 1017033 h 1017033"/>
              <a:gd name="connsiteX1" fmla="*/ 23214 w 1069971"/>
              <a:gd name="connsiteY1" fmla="*/ 636404 h 1017033"/>
              <a:gd name="connsiteX2" fmla="*/ 195948 w 1069971"/>
              <a:gd name="connsiteY2" fmla="*/ 268132 h 1017033"/>
              <a:gd name="connsiteX3" fmla="*/ 481096 w 1069971"/>
              <a:gd name="connsiteY3" fmla="*/ 44164 h 1017033"/>
              <a:gd name="connsiteX4" fmla="*/ 697355 w 1069971"/>
              <a:gd name="connsiteY4" fmla="*/ 2159 h 1017033"/>
              <a:gd name="connsiteX5" fmla="*/ 1069971 w 1069971"/>
              <a:gd name="connsiteY5" fmla="*/ 70190 h 101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971" h="1017033">
                <a:moveTo>
                  <a:pt x="0" y="1017033"/>
                </a:moveTo>
                <a:cubicBezTo>
                  <a:pt x="7785" y="957821"/>
                  <a:pt x="-8004" y="810049"/>
                  <a:pt x="23214" y="636404"/>
                </a:cubicBezTo>
                <a:cubicBezTo>
                  <a:pt x="91225" y="430038"/>
                  <a:pt x="53902" y="459991"/>
                  <a:pt x="195948" y="268132"/>
                </a:cubicBezTo>
                <a:cubicBezTo>
                  <a:pt x="285637" y="130547"/>
                  <a:pt x="355589" y="93029"/>
                  <a:pt x="481096" y="44164"/>
                </a:cubicBezTo>
                <a:cubicBezTo>
                  <a:pt x="556786" y="4914"/>
                  <a:pt x="600657" y="389"/>
                  <a:pt x="697355" y="2159"/>
                </a:cubicBezTo>
                <a:cubicBezTo>
                  <a:pt x="798197" y="-16620"/>
                  <a:pt x="1006179" y="93961"/>
                  <a:pt x="1069971" y="70190"/>
                </a:cubicBezTo>
              </a:path>
            </a:pathLst>
          </a:custGeom>
          <a:noFill/>
          <a:ln w="381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371600" marR="0" indent="-1371600" algn="ctr" defTabSz="3657600" rtl="0" eaLnBrk="1" fontAlgn="base" latinLnBrk="0" hangingPunct="1">
              <a:lnSpc>
                <a:spcPct val="100000"/>
              </a:lnSpc>
              <a:spcBef>
                <a:spcPct val="20000"/>
              </a:spcBef>
              <a:spcAft>
                <a:spcPct val="0"/>
              </a:spcAft>
              <a:buClrTx/>
              <a:buSzTx/>
              <a:buFontTx/>
              <a:buBlip>
                <a:blip r:embed="rId3"/>
              </a:buBlip>
              <a:tabLst/>
            </a:pPr>
            <a:endParaRPr kumimoji="0" lang="en-US" sz="1600" b="1" i="0" u="none" strike="noStrike" cap="none" normalizeH="0" baseline="0" smtClean="0">
              <a:ln>
                <a:noFill/>
              </a:ln>
              <a:solidFill>
                <a:schemeClr val="tx1"/>
              </a:solidFill>
              <a:effectLst/>
              <a:latin typeface="Arial" charset="0"/>
              <a:cs typeface="Arial" charset="0"/>
            </a:endParaRPr>
          </a:p>
        </p:txBody>
      </p:sp>
      <p:sp>
        <p:nvSpPr>
          <p:cNvPr id="29" name="Rectangle 28"/>
          <p:cNvSpPr/>
          <p:nvPr/>
        </p:nvSpPr>
        <p:spPr>
          <a:xfrm>
            <a:off x="1799399" y="3854128"/>
            <a:ext cx="1555018" cy="1200329"/>
          </a:xfrm>
          <a:prstGeom prst="rect">
            <a:avLst/>
          </a:prstGeom>
          <a:ln w="38100">
            <a:noFill/>
          </a:ln>
        </p:spPr>
        <p:txBody>
          <a:bodyPr wrap="square">
            <a:spAutoFit/>
          </a:bodyPr>
          <a:lstStyle/>
          <a:p>
            <a:pPr marL="114300" lvl="1"/>
            <a:r>
              <a:rPr lang="en-US" dirty="0">
                <a:latin typeface="+mn-lt"/>
              </a:rPr>
              <a:t>V</a:t>
            </a:r>
            <a:r>
              <a:rPr lang="en-US" baseline="-25000" dirty="0">
                <a:latin typeface="+mn-lt"/>
              </a:rPr>
              <a:t>BTI</a:t>
            </a:r>
            <a:r>
              <a:rPr lang="en-US" dirty="0">
                <a:latin typeface="+mn-lt"/>
              </a:rPr>
              <a:t> and </a:t>
            </a:r>
            <a:r>
              <a:rPr lang="en-US" dirty="0" err="1">
                <a:latin typeface="+mn-lt"/>
              </a:rPr>
              <a:t>V</a:t>
            </a:r>
            <a:r>
              <a:rPr lang="en-US" baseline="-25000" dirty="0" err="1">
                <a:latin typeface="+mn-lt"/>
              </a:rPr>
              <a:t>lib</a:t>
            </a:r>
            <a:r>
              <a:rPr lang="en-US" dirty="0">
                <a:latin typeface="+mn-lt"/>
              </a:rPr>
              <a:t> depend on aging during </a:t>
            </a:r>
            <a:r>
              <a:rPr lang="en-US" dirty="0" smtClean="0">
                <a:latin typeface="+mn-lt"/>
              </a:rPr>
              <a:t>AVS (</a:t>
            </a:r>
            <a:r>
              <a:rPr lang="en-US" dirty="0" err="1" smtClean="0">
                <a:latin typeface="+mn-lt"/>
              </a:rPr>
              <a:t>V</a:t>
            </a:r>
            <a:r>
              <a:rPr lang="en-US" baseline="-25000" dirty="0" err="1" smtClean="0">
                <a:latin typeface="+mn-lt"/>
              </a:rPr>
              <a:t>final</a:t>
            </a:r>
            <a:r>
              <a:rPr lang="en-US" dirty="0" smtClean="0">
                <a:latin typeface="+mn-lt"/>
              </a:rPr>
              <a:t>)</a:t>
            </a:r>
            <a:endParaRPr lang="en-US" dirty="0">
              <a:latin typeface="+mn-lt"/>
            </a:endParaRPr>
          </a:p>
        </p:txBody>
      </p:sp>
      <p:sp>
        <p:nvSpPr>
          <p:cNvPr id="30" name="Rectangle 29"/>
          <p:cNvSpPr/>
          <p:nvPr/>
        </p:nvSpPr>
        <p:spPr>
          <a:xfrm>
            <a:off x="5137176" y="4295673"/>
            <a:ext cx="1583170" cy="923330"/>
          </a:xfrm>
          <a:prstGeom prst="rect">
            <a:avLst/>
          </a:prstGeom>
          <a:ln w="38100">
            <a:noFill/>
          </a:ln>
        </p:spPr>
        <p:txBody>
          <a:bodyPr wrap="square">
            <a:spAutoFit/>
          </a:bodyPr>
          <a:lstStyle/>
          <a:p>
            <a:pPr marL="457200" lvl="1"/>
            <a:r>
              <a:rPr lang="en-US" dirty="0" err="1">
                <a:latin typeface="+mn-lt"/>
              </a:rPr>
              <a:t>V</a:t>
            </a:r>
            <a:r>
              <a:rPr lang="en-US" baseline="-25000" dirty="0" err="1">
                <a:latin typeface="+mn-lt"/>
              </a:rPr>
              <a:t>final</a:t>
            </a:r>
            <a:r>
              <a:rPr lang="en-US" dirty="0">
                <a:latin typeface="+mn-lt"/>
              </a:rPr>
              <a:t> depends on </a:t>
            </a:r>
            <a:r>
              <a:rPr lang="en-US" dirty="0" smtClean="0">
                <a:latin typeface="+mn-lt"/>
              </a:rPr>
              <a:t>circuit</a:t>
            </a:r>
            <a:endParaRPr lang="en-US" dirty="0">
              <a:latin typeface="+mn-lt"/>
            </a:endParaRPr>
          </a:p>
        </p:txBody>
      </p:sp>
      <p:sp>
        <p:nvSpPr>
          <p:cNvPr id="31" name="Rectangle 30"/>
          <p:cNvSpPr/>
          <p:nvPr/>
        </p:nvSpPr>
        <p:spPr>
          <a:xfrm>
            <a:off x="2909614" y="3298344"/>
            <a:ext cx="3256879" cy="646331"/>
          </a:xfrm>
          <a:prstGeom prst="rect">
            <a:avLst/>
          </a:prstGeom>
          <a:ln w="38100">
            <a:noFill/>
          </a:ln>
        </p:spPr>
        <p:txBody>
          <a:bodyPr wrap="square">
            <a:spAutoFit/>
          </a:bodyPr>
          <a:lstStyle/>
          <a:p>
            <a:pPr marL="457200" lvl="1"/>
            <a:r>
              <a:rPr lang="en-US" dirty="0" smtClean="0">
                <a:latin typeface="+mn-lt"/>
              </a:rPr>
              <a:t>Circuit implementation depends on V</a:t>
            </a:r>
            <a:r>
              <a:rPr lang="en-US" baseline="-25000" dirty="0" smtClean="0">
                <a:latin typeface="+mn-lt"/>
              </a:rPr>
              <a:t>BTI</a:t>
            </a:r>
            <a:r>
              <a:rPr lang="en-US" dirty="0" smtClean="0">
                <a:latin typeface="+mn-lt"/>
              </a:rPr>
              <a:t> and </a:t>
            </a:r>
            <a:r>
              <a:rPr lang="en-US" dirty="0" err="1" smtClean="0">
                <a:latin typeface="+mn-lt"/>
              </a:rPr>
              <a:t>V</a:t>
            </a:r>
            <a:r>
              <a:rPr lang="en-US" baseline="-25000" dirty="0" err="1" smtClean="0">
                <a:latin typeface="+mn-lt"/>
              </a:rPr>
              <a:t>lib</a:t>
            </a:r>
            <a:endParaRPr lang="en-US" baseline="-25000" dirty="0">
              <a:latin typeface="+mn-lt"/>
            </a:endParaRPr>
          </a:p>
        </p:txBody>
      </p:sp>
      <p:sp>
        <p:nvSpPr>
          <p:cNvPr id="32" name="TextBox 21"/>
          <p:cNvSpPr txBox="1">
            <a:spLocks noChangeArrowheads="1"/>
          </p:cNvSpPr>
          <p:nvPr/>
        </p:nvSpPr>
        <p:spPr bwMode="auto">
          <a:xfrm>
            <a:off x="7772400" y="381000"/>
            <a:ext cx="1154034" cy="400110"/>
          </a:xfrm>
          <a:prstGeom prst="rect">
            <a:avLst/>
          </a:prstGeom>
          <a:noFill/>
          <a:ln w="9525">
            <a:noFill/>
            <a:miter lim="800000"/>
            <a:headEnd/>
            <a:tailEnd/>
          </a:ln>
        </p:spPr>
        <p:txBody>
          <a:bodyPr wrap="none">
            <a:spAutoFit/>
          </a:bodyPr>
          <a:lstStyle/>
          <a:p>
            <a:r>
              <a:rPr lang="en-US" altLang="ko-KR" sz="2000" b="1" dirty="0">
                <a:solidFill>
                  <a:srgbClr val="0000FF"/>
                </a:solidFill>
              </a:rPr>
              <a:t>[DATE13]</a:t>
            </a:r>
          </a:p>
        </p:txBody>
      </p:sp>
    </p:spTree>
    <p:extLst>
      <p:ext uri="{BB962C8B-B14F-4D97-AF65-F5344CB8AC3E}">
        <p14:creationId xmlns:p14="http://schemas.microsoft.com/office/powerpoint/2010/main" val="2828133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85800"/>
          </a:xfrm>
        </p:spPr>
        <p:txBody>
          <a:bodyPr/>
          <a:lstStyle/>
          <a:p>
            <a:r>
              <a:rPr lang="en-US" dirty="0" smtClean="0"/>
              <a:t>Observations </a:t>
            </a:r>
            <a:r>
              <a:rPr lang="en-US" dirty="0" smtClean="0"/>
              <a:t>and Heuristics</a:t>
            </a:r>
            <a:endParaRPr lang="en-US" dirty="0"/>
          </a:p>
        </p:txBody>
      </p:sp>
      <p:grpSp>
        <p:nvGrpSpPr>
          <p:cNvPr id="4" name="Group 3"/>
          <p:cNvGrpSpPr/>
          <p:nvPr/>
        </p:nvGrpSpPr>
        <p:grpSpPr>
          <a:xfrm>
            <a:off x="342901" y="1546086"/>
            <a:ext cx="3695699" cy="2590800"/>
            <a:chOff x="15486711" y="7154523"/>
            <a:chExt cx="9668595" cy="6457707"/>
          </a:xfrm>
        </p:grpSpPr>
        <p:pic>
          <p:nvPicPr>
            <p:cNvPr id="5" name="Picture 14"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6711" y="7154523"/>
              <a:ext cx="9668595" cy="64577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16"/>
            <p:cNvSpPr>
              <a:spLocks noChangeArrowheads="1"/>
            </p:cNvSpPr>
            <p:nvPr/>
          </p:nvSpPr>
          <p:spPr bwMode="auto">
            <a:xfrm>
              <a:off x="21700925" y="9733161"/>
              <a:ext cx="3087843" cy="2244165"/>
            </a:xfrm>
            <a:prstGeom prst="ellipse">
              <a:avLst/>
            </a:prstGeom>
            <a:noFill/>
            <a:ln w="38100"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ctr" rtl="0" eaLnBrk="0" fontAlgn="base" hangingPunct="0">
                <a:spcBef>
                  <a:spcPct val="0"/>
                </a:spcBef>
                <a:spcAft>
                  <a:spcPct val="0"/>
                </a:spcAft>
                <a:defRPr sz="23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3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3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3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300" b="1" kern="1200">
                  <a:solidFill>
                    <a:schemeClr val="tx1"/>
                  </a:solidFill>
                  <a:latin typeface="Times New Roman" pitchFamily="18" charset="0"/>
                  <a:ea typeface="+mn-ea"/>
                  <a:cs typeface="+mn-cs"/>
                </a:defRPr>
              </a:lvl5pPr>
              <a:lvl6pPr marL="2286000" algn="l" defTabSz="914400" rtl="0" eaLnBrk="1" latinLnBrk="0" hangingPunct="1">
                <a:defRPr sz="2300" b="1" kern="1200">
                  <a:solidFill>
                    <a:schemeClr val="tx1"/>
                  </a:solidFill>
                  <a:latin typeface="Times New Roman" pitchFamily="18" charset="0"/>
                  <a:ea typeface="+mn-ea"/>
                  <a:cs typeface="+mn-cs"/>
                </a:defRPr>
              </a:lvl6pPr>
              <a:lvl7pPr marL="2743200" algn="l" defTabSz="914400" rtl="0" eaLnBrk="1" latinLnBrk="0" hangingPunct="1">
                <a:defRPr sz="2300" b="1" kern="1200">
                  <a:solidFill>
                    <a:schemeClr val="tx1"/>
                  </a:solidFill>
                  <a:latin typeface="Times New Roman" pitchFamily="18" charset="0"/>
                  <a:ea typeface="+mn-ea"/>
                  <a:cs typeface="+mn-cs"/>
                </a:defRPr>
              </a:lvl7pPr>
              <a:lvl8pPr marL="3200400" algn="l" defTabSz="914400" rtl="0" eaLnBrk="1" latinLnBrk="0" hangingPunct="1">
                <a:defRPr sz="2300" b="1" kern="1200">
                  <a:solidFill>
                    <a:schemeClr val="tx1"/>
                  </a:solidFill>
                  <a:latin typeface="Times New Roman" pitchFamily="18" charset="0"/>
                  <a:ea typeface="+mn-ea"/>
                  <a:cs typeface="+mn-cs"/>
                </a:defRPr>
              </a:lvl8pPr>
              <a:lvl9pPr marL="3657600" algn="l" defTabSz="914400" rtl="0" eaLnBrk="1" latinLnBrk="0" hangingPunct="1">
                <a:defRPr sz="2300" b="1" kern="1200">
                  <a:solidFill>
                    <a:schemeClr val="tx1"/>
                  </a:solidFill>
                  <a:latin typeface="Times New Roman" pitchFamily="18" charset="0"/>
                  <a:ea typeface="+mn-ea"/>
                  <a:cs typeface="+mn-cs"/>
                </a:defRPr>
              </a:lvl9pPr>
            </a:lstStyle>
            <a:p>
              <a:endParaRPr lang="en-US" sz="1200">
                <a:solidFill>
                  <a:srgbClr val="FFC000"/>
                </a:solidFill>
                <a:latin typeface="Arial" charset="0"/>
              </a:endParaRPr>
            </a:p>
          </p:txBody>
        </p:sp>
      </p:grpSp>
      <p:sp>
        <p:nvSpPr>
          <p:cNvPr id="8" name="Rectangle 7"/>
          <p:cNvSpPr/>
          <p:nvPr/>
        </p:nvSpPr>
        <p:spPr>
          <a:xfrm>
            <a:off x="332072" y="838199"/>
            <a:ext cx="3924299" cy="707887"/>
          </a:xfrm>
          <a:prstGeom prst="rect">
            <a:avLst/>
          </a:prstGeom>
          <a:ln w="76200">
            <a:noFill/>
          </a:ln>
        </p:spPr>
        <p:txBody>
          <a:bodyPr wrap="square" lIns="0" rIns="0" anchor="t">
            <a:noAutofit/>
          </a:bodyPr>
          <a:lstStyle/>
          <a:p>
            <a:pPr marL="3175" lvl="1"/>
            <a:r>
              <a:rPr lang="en-US" sz="2000" dirty="0" smtClean="0"/>
              <a:t>Observation #1: </a:t>
            </a:r>
            <a:r>
              <a:rPr lang="en-US" sz="2000" dirty="0" err="1" smtClean="0"/>
              <a:t>V</a:t>
            </a:r>
            <a:r>
              <a:rPr lang="en-US" sz="2000" baseline="-25000" dirty="0" err="1" smtClean="0"/>
              <a:t>final</a:t>
            </a:r>
            <a:r>
              <a:rPr lang="en-US" sz="2000" baseline="-25000" dirty="0" smtClean="0"/>
              <a:t> </a:t>
            </a:r>
            <a:r>
              <a:rPr lang="en-US" sz="2000" dirty="0" smtClean="0"/>
              <a:t>is not sensitive to cells along </a:t>
            </a:r>
            <a:r>
              <a:rPr lang="en-US" sz="2000" smtClean="0"/>
              <a:t>the timing-critical </a:t>
            </a:r>
            <a:r>
              <a:rPr lang="en-US" sz="2000" dirty="0" smtClean="0"/>
              <a:t>path</a:t>
            </a:r>
            <a:endParaRPr lang="en-US" sz="2000" dirty="0"/>
          </a:p>
        </p:txBody>
      </p:sp>
      <p:pic>
        <p:nvPicPr>
          <p:cNvPr id="9" name="Picture 2"/>
          <p:cNvPicPr>
            <a:picLocks noChangeAspect="1" noChangeArrowheads="1"/>
          </p:cNvPicPr>
          <p:nvPr/>
        </p:nvPicPr>
        <p:blipFill>
          <a:blip r:embed="rId4" cstate="print"/>
          <a:srcRect/>
          <a:stretch>
            <a:fillRect/>
          </a:stretch>
        </p:blipFill>
        <p:spPr bwMode="auto">
          <a:xfrm>
            <a:off x="4715967" y="1546086"/>
            <a:ext cx="3593542" cy="2610184"/>
          </a:xfrm>
          <a:prstGeom prst="rect">
            <a:avLst/>
          </a:prstGeom>
          <a:noFill/>
          <a:ln w="9525">
            <a:solidFill>
              <a:schemeClr val="tx1"/>
            </a:solidFill>
            <a:miter lim="800000"/>
            <a:headEnd/>
            <a:tailEnd/>
          </a:ln>
        </p:spPr>
      </p:pic>
      <p:sp>
        <p:nvSpPr>
          <p:cNvPr id="10" name="Rectangle 9"/>
          <p:cNvSpPr/>
          <p:nvPr/>
        </p:nvSpPr>
        <p:spPr>
          <a:xfrm>
            <a:off x="4380197" y="838200"/>
            <a:ext cx="4572000" cy="707886"/>
          </a:xfrm>
          <a:prstGeom prst="rect">
            <a:avLst/>
          </a:prstGeom>
        </p:spPr>
        <p:txBody>
          <a:bodyPr wrap="square">
            <a:spAutoFit/>
          </a:bodyPr>
          <a:lstStyle/>
          <a:p>
            <a:pPr marL="3175" lvl="1"/>
            <a:r>
              <a:rPr lang="en-US" sz="2000" dirty="0"/>
              <a:t>Observation #2: </a:t>
            </a:r>
            <a:r>
              <a:rPr lang="el-GR" sz="2000" dirty="0"/>
              <a:t>Δ</a:t>
            </a:r>
            <a:r>
              <a:rPr lang="en-US" sz="2000" dirty="0" err="1"/>
              <a:t>V</a:t>
            </a:r>
            <a:r>
              <a:rPr lang="en-US" sz="2000" baseline="-25000" dirty="0" err="1"/>
              <a:t>t</a:t>
            </a:r>
            <a:r>
              <a:rPr lang="en-US" sz="2000" dirty="0"/>
              <a:t> with a constant </a:t>
            </a:r>
            <a:r>
              <a:rPr lang="en-US" sz="2000" dirty="0" err="1"/>
              <a:t>V</a:t>
            </a:r>
            <a:r>
              <a:rPr lang="en-US" sz="2000" baseline="-25000" dirty="0" err="1"/>
              <a:t>final</a:t>
            </a:r>
            <a:r>
              <a:rPr lang="en-US" sz="2000" dirty="0"/>
              <a:t> throughout lifetime ≈ adaptive </a:t>
            </a:r>
            <a:r>
              <a:rPr lang="en-US" sz="2000" dirty="0" err="1"/>
              <a:t>V</a:t>
            </a:r>
            <a:r>
              <a:rPr lang="en-US" sz="2000" baseline="-25000" dirty="0" err="1"/>
              <a:t>dd</a:t>
            </a:r>
            <a:endParaRPr lang="en-US" sz="2000" baseline="-25000" dirty="0"/>
          </a:p>
        </p:txBody>
      </p:sp>
      <p:sp>
        <p:nvSpPr>
          <p:cNvPr id="12" name="Rectangle 11"/>
          <p:cNvSpPr/>
          <p:nvPr/>
        </p:nvSpPr>
        <p:spPr>
          <a:xfrm>
            <a:off x="352425" y="5791200"/>
            <a:ext cx="8115299" cy="461665"/>
          </a:xfrm>
          <a:prstGeom prst="rect">
            <a:avLst/>
          </a:prstGeom>
          <a:ln w="38100">
            <a:solidFill>
              <a:srgbClr val="FF0000"/>
            </a:solidFill>
          </a:ln>
        </p:spPr>
        <p:txBody>
          <a:bodyPr wrap="square">
            <a:spAutoFit/>
          </a:bodyPr>
          <a:lstStyle/>
          <a:p>
            <a:pPr algn="ctr"/>
            <a:r>
              <a:rPr lang="en-US" sz="2400" b="1" dirty="0" smtClean="0">
                <a:solidFill>
                  <a:srgbClr val="FF0000"/>
                </a:solidFill>
              </a:rPr>
              <a:t>Solve “Chicken &amp; Egg Loop” by having V</a:t>
            </a:r>
            <a:r>
              <a:rPr lang="en-US" sz="2400" b="1" baseline="-25000" dirty="0" smtClean="0">
                <a:solidFill>
                  <a:srgbClr val="FF0000"/>
                </a:solidFill>
              </a:rPr>
              <a:t>BTI</a:t>
            </a:r>
            <a:r>
              <a:rPr lang="en-US" sz="2400" b="1" dirty="0" smtClean="0">
                <a:solidFill>
                  <a:srgbClr val="FF0000"/>
                </a:solidFill>
              </a:rPr>
              <a:t> = </a:t>
            </a:r>
            <a:r>
              <a:rPr lang="en-US" sz="2400" b="1" dirty="0" err="1" smtClean="0">
                <a:solidFill>
                  <a:srgbClr val="FF0000"/>
                </a:solidFill>
              </a:rPr>
              <a:t>V</a:t>
            </a:r>
            <a:r>
              <a:rPr lang="en-US" sz="2400" b="1" baseline="-25000" dirty="0" err="1" smtClean="0">
                <a:solidFill>
                  <a:srgbClr val="FF0000"/>
                </a:solidFill>
              </a:rPr>
              <a:t>lib</a:t>
            </a:r>
            <a:r>
              <a:rPr lang="en-US" sz="2400" b="1" dirty="0" smtClean="0">
                <a:solidFill>
                  <a:srgbClr val="FF0000"/>
                </a:solidFill>
              </a:rPr>
              <a:t> = </a:t>
            </a:r>
            <a:r>
              <a:rPr lang="en-US" sz="2400" b="1" dirty="0" err="1" smtClean="0">
                <a:solidFill>
                  <a:srgbClr val="FF0000"/>
                </a:solidFill>
              </a:rPr>
              <a:t>V</a:t>
            </a:r>
            <a:r>
              <a:rPr lang="en-US" sz="2400" b="1" baseline="-25000" dirty="0" err="1" smtClean="0">
                <a:solidFill>
                  <a:srgbClr val="FF0000"/>
                </a:solidFill>
              </a:rPr>
              <a:t>heur</a:t>
            </a:r>
            <a:r>
              <a:rPr lang="en-US" sz="2400" b="1" dirty="0" smtClean="0">
                <a:solidFill>
                  <a:srgbClr val="FF0000"/>
                </a:solidFill>
              </a:rPr>
              <a:t>≈ </a:t>
            </a:r>
            <a:r>
              <a:rPr lang="en-US" sz="2400" b="1" dirty="0" err="1" smtClean="0">
                <a:solidFill>
                  <a:srgbClr val="FF0000"/>
                </a:solidFill>
              </a:rPr>
              <a:t>V</a:t>
            </a:r>
            <a:r>
              <a:rPr lang="en-US" sz="2400" b="1" baseline="-25000" dirty="0" err="1" smtClean="0">
                <a:solidFill>
                  <a:srgbClr val="FF0000"/>
                </a:solidFill>
              </a:rPr>
              <a:t>final</a:t>
            </a:r>
            <a:endParaRPr lang="en-US" sz="2400" b="1" dirty="0">
              <a:solidFill>
                <a:srgbClr val="FF0000"/>
              </a:solidFill>
            </a:endParaRPr>
          </a:p>
        </p:txBody>
      </p:sp>
      <p:sp>
        <p:nvSpPr>
          <p:cNvPr id="13" name="Rounded Rectangle 12"/>
          <p:cNvSpPr/>
          <p:nvPr/>
        </p:nvSpPr>
        <p:spPr bwMode="auto">
          <a:xfrm>
            <a:off x="457201" y="4435867"/>
            <a:ext cx="3583495" cy="969188"/>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r>
              <a:rPr lang="en-US" sz="1800" dirty="0">
                <a:solidFill>
                  <a:schemeClr val="tx1"/>
                </a:solidFill>
                <a:latin typeface="Arial" pitchFamily="34" charset="0"/>
                <a:cs typeface="Arial" pitchFamily="34" charset="0"/>
              </a:rPr>
              <a:t>Heuristic #</a:t>
            </a:r>
            <a:r>
              <a:rPr lang="en-US" sz="1800" dirty="0" smtClean="0">
                <a:solidFill>
                  <a:schemeClr val="tx1"/>
                </a:solidFill>
                <a:latin typeface="Arial" pitchFamily="34" charset="0"/>
                <a:cs typeface="Arial" pitchFamily="34" charset="0"/>
              </a:rPr>
              <a:t>1: Use average of critical path replicas to </a:t>
            </a:r>
            <a:r>
              <a:rPr lang="en-US" sz="1800" dirty="0">
                <a:solidFill>
                  <a:schemeClr val="tx1"/>
                </a:solidFill>
                <a:latin typeface="Arial" pitchFamily="34" charset="0"/>
                <a:cs typeface="Arial" pitchFamily="34" charset="0"/>
              </a:rPr>
              <a:t>estimate </a:t>
            </a:r>
            <a:r>
              <a:rPr lang="en-US" sz="1800" dirty="0" err="1">
                <a:solidFill>
                  <a:schemeClr val="tx1"/>
                </a:solidFill>
                <a:latin typeface="Arial" pitchFamily="34" charset="0"/>
                <a:cs typeface="Arial" pitchFamily="34" charset="0"/>
              </a:rPr>
              <a:t>V</a:t>
            </a:r>
            <a:r>
              <a:rPr lang="en-US" sz="1800" baseline="-25000" dirty="0" err="1">
                <a:solidFill>
                  <a:schemeClr val="tx1"/>
                </a:solidFill>
                <a:latin typeface="Arial" pitchFamily="34" charset="0"/>
                <a:cs typeface="Arial" pitchFamily="34" charset="0"/>
              </a:rPr>
              <a:t>final</a:t>
            </a:r>
            <a:r>
              <a:rPr lang="en-US" sz="1800" dirty="0">
                <a:solidFill>
                  <a:schemeClr val="tx1"/>
                </a:solidFill>
                <a:latin typeface="Arial" pitchFamily="34" charset="0"/>
                <a:cs typeface="Arial" pitchFamily="34" charset="0"/>
              </a:rPr>
              <a:t> (</a:t>
            </a:r>
            <a:r>
              <a:rPr lang="en-US" sz="1800" dirty="0" err="1">
                <a:solidFill>
                  <a:schemeClr val="tx1"/>
                </a:solidFill>
                <a:latin typeface="Arial" pitchFamily="34" charset="0"/>
                <a:cs typeface="Arial" pitchFamily="34" charset="0"/>
              </a:rPr>
              <a:t>V</a:t>
            </a:r>
            <a:r>
              <a:rPr lang="en-US" sz="1800" baseline="-25000" dirty="0" err="1">
                <a:solidFill>
                  <a:schemeClr val="tx1"/>
                </a:solidFill>
                <a:latin typeface="Arial" pitchFamily="34" charset="0"/>
                <a:cs typeface="Arial" pitchFamily="34" charset="0"/>
              </a:rPr>
              <a:t>heur</a:t>
            </a:r>
            <a:r>
              <a:rPr lang="en-US" sz="1800" dirty="0">
                <a:solidFill>
                  <a:schemeClr val="tx1"/>
                </a:solidFill>
                <a:latin typeface="Arial" pitchFamily="34" charset="0"/>
                <a:cs typeface="Arial" pitchFamily="34" charset="0"/>
              </a:rPr>
              <a:t>)</a:t>
            </a:r>
          </a:p>
        </p:txBody>
      </p:sp>
      <p:sp>
        <p:nvSpPr>
          <p:cNvPr id="14" name="Rounded Rectangle 13"/>
          <p:cNvSpPr/>
          <p:nvPr/>
        </p:nvSpPr>
        <p:spPr bwMode="auto">
          <a:xfrm>
            <a:off x="4915949" y="4435867"/>
            <a:ext cx="3221659" cy="969188"/>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r>
              <a:rPr lang="en-US" sz="2000" dirty="0">
                <a:solidFill>
                  <a:schemeClr val="tx1"/>
                </a:solidFill>
              </a:rPr>
              <a:t>Heuristic #</a:t>
            </a:r>
            <a:r>
              <a:rPr lang="en-US" sz="2000" dirty="0" smtClean="0">
                <a:solidFill>
                  <a:schemeClr val="tx1"/>
                </a:solidFill>
              </a:rPr>
              <a:t>2: </a:t>
            </a:r>
            <a:r>
              <a:rPr lang="en-US" sz="2000" dirty="0" smtClean="0">
                <a:solidFill>
                  <a:schemeClr val="tx1"/>
                </a:solidFill>
              </a:rPr>
              <a:t>approximate </a:t>
            </a:r>
            <a:r>
              <a:rPr lang="en-US" sz="2000" dirty="0" err="1" smtClean="0">
                <a:solidFill>
                  <a:schemeClr val="tx1"/>
                </a:solidFill>
              </a:rPr>
              <a:t>V</a:t>
            </a:r>
            <a:r>
              <a:rPr lang="en-US" sz="2000" baseline="-25000" dirty="0" err="1" smtClean="0">
                <a:solidFill>
                  <a:schemeClr val="tx1"/>
                </a:solidFill>
              </a:rPr>
              <a:t>dd</a:t>
            </a:r>
            <a:r>
              <a:rPr lang="en-US" sz="2000" dirty="0" smtClean="0">
                <a:solidFill>
                  <a:schemeClr val="tx1"/>
                </a:solidFill>
              </a:rPr>
              <a:t> in AVS by constant </a:t>
            </a:r>
            <a:r>
              <a:rPr lang="en-US" sz="2000" dirty="0" err="1" smtClean="0">
                <a:solidFill>
                  <a:schemeClr val="tx1"/>
                </a:solidFill>
              </a:rPr>
              <a:t>V</a:t>
            </a:r>
            <a:r>
              <a:rPr lang="en-US" sz="2000" baseline="-25000" dirty="0" err="1" smtClean="0">
                <a:solidFill>
                  <a:schemeClr val="tx1"/>
                </a:solidFill>
              </a:rPr>
              <a:t>heur</a:t>
            </a:r>
            <a:endParaRPr lang="en-US" sz="2000" baseline="-25000" dirty="0">
              <a:solidFill>
                <a:schemeClr val="tx1"/>
              </a:solidFill>
            </a:endParaRPr>
          </a:p>
        </p:txBody>
      </p:sp>
      <p:sp>
        <p:nvSpPr>
          <p:cNvPr id="15" name="Notched Right Arrow 14"/>
          <p:cNvSpPr/>
          <p:nvPr/>
        </p:nvSpPr>
        <p:spPr bwMode="auto">
          <a:xfrm rot="5400000">
            <a:off x="2118046" y="4168443"/>
            <a:ext cx="261802" cy="306917"/>
          </a:xfrm>
          <a:prstGeom prst="notchedRightArrow">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
        <p:nvSpPr>
          <p:cNvPr id="16" name="Notched Right Arrow 15"/>
          <p:cNvSpPr/>
          <p:nvPr/>
        </p:nvSpPr>
        <p:spPr bwMode="auto">
          <a:xfrm rot="5400000">
            <a:off x="2118046" y="5382499"/>
            <a:ext cx="261802" cy="306917"/>
          </a:xfrm>
          <a:prstGeom prst="notchedRightArrow">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
        <p:nvSpPr>
          <p:cNvPr id="17" name="Notched Right Arrow 16"/>
          <p:cNvSpPr/>
          <p:nvPr/>
        </p:nvSpPr>
        <p:spPr bwMode="auto">
          <a:xfrm rot="5400000">
            <a:off x="6536356" y="5382500"/>
            <a:ext cx="261802" cy="306917"/>
          </a:xfrm>
          <a:prstGeom prst="notchedRightArrow">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
        <p:nvSpPr>
          <p:cNvPr id="18" name="Notched Right Arrow 17"/>
          <p:cNvSpPr/>
          <p:nvPr/>
        </p:nvSpPr>
        <p:spPr bwMode="auto">
          <a:xfrm rot="5400000">
            <a:off x="6535296" y="4168443"/>
            <a:ext cx="261802" cy="306917"/>
          </a:xfrm>
          <a:prstGeom prst="notchedRightArrow">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rtl="0" eaLnBrk="0" fontAlgn="base" hangingPunct="0">
              <a:spcBef>
                <a:spcPct val="0"/>
              </a:spcBef>
              <a:spcAft>
                <a:spcPct val="0"/>
              </a:spcAft>
              <a:defRPr sz="2300" b="1" kern="1200">
                <a:solidFill>
                  <a:schemeClr val="lt1"/>
                </a:solidFill>
                <a:latin typeface="+mn-lt"/>
                <a:ea typeface="+mn-ea"/>
                <a:cs typeface="+mn-cs"/>
              </a:defRPr>
            </a:lvl1pPr>
            <a:lvl2pPr marL="457200" algn="ctr" rtl="0" eaLnBrk="0" fontAlgn="base" hangingPunct="0">
              <a:spcBef>
                <a:spcPct val="0"/>
              </a:spcBef>
              <a:spcAft>
                <a:spcPct val="0"/>
              </a:spcAft>
              <a:defRPr sz="2300" b="1" kern="1200">
                <a:solidFill>
                  <a:schemeClr val="lt1"/>
                </a:solidFill>
                <a:latin typeface="+mn-lt"/>
                <a:ea typeface="+mn-ea"/>
                <a:cs typeface="+mn-cs"/>
              </a:defRPr>
            </a:lvl2pPr>
            <a:lvl3pPr marL="914400" algn="ctr" rtl="0" eaLnBrk="0" fontAlgn="base" hangingPunct="0">
              <a:spcBef>
                <a:spcPct val="0"/>
              </a:spcBef>
              <a:spcAft>
                <a:spcPct val="0"/>
              </a:spcAft>
              <a:defRPr sz="2300" b="1" kern="1200">
                <a:solidFill>
                  <a:schemeClr val="lt1"/>
                </a:solidFill>
                <a:latin typeface="+mn-lt"/>
                <a:ea typeface="+mn-ea"/>
                <a:cs typeface="+mn-cs"/>
              </a:defRPr>
            </a:lvl3pPr>
            <a:lvl4pPr marL="1371600" algn="ctr" rtl="0" eaLnBrk="0" fontAlgn="base" hangingPunct="0">
              <a:spcBef>
                <a:spcPct val="0"/>
              </a:spcBef>
              <a:spcAft>
                <a:spcPct val="0"/>
              </a:spcAft>
              <a:defRPr sz="2300" b="1" kern="1200">
                <a:solidFill>
                  <a:schemeClr val="lt1"/>
                </a:solidFill>
                <a:latin typeface="+mn-lt"/>
                <a:ea typeface="+mn-ea"/>
                <a:cs typeface="+mn-cs"/>
              </a:defRPr>
            </a:lvl4pPr>
            <a:lvl5pPr marL="1828800" algn="ctr" rtl="0" eaLnBrk="0" fontAlgn="base" hangingPunct="0">
              <a:spcBef>
                <a:spcPct val="0"/>
              </a:spcBef>
              <a:spcAft>
                <a:spcPct val="0"/>
              </a:spcAft>
              <a:defRPr sz="2300" b="1" kern="1200">
                <a:solidFill>
                  <a:schemeClr val="lt1"/>
                </a:solidFill>
                <a:latin typeface="+mn-lt"/>
                <a:ea typeface="+mn-ea"/>
                <a:cs typeface="+mn-cs"/>
              </a:defRPr>
            </a:lvl5pPr>
            <a:lvl6pPr marL="2286000" algn="l" defTabSz="914400" rtl="0" eaLnBrk="1" latinLnBrk="0" hangingPunct="1">
              <a:defRPr sz="2300" b="1" kern="1200">
                <a:solidFill>
                  <a:schemeClr val="lt1"/>
                </a:solidFill>
                <a:latin typeface="+mn-lt"/>
                <a:ea typeface="+mn-ea"/>
                <a:cs typeface="+mn-cs"/>
              </a:defRPr>
            </a:lvl6pPr>
            <a:lvl7pPr marL="2743200" algn="l" defTabSz="914400" rtl="0" eaLnBrk="1" latinLnBrk="0" hangingPunct="1">
              <a:defRPr sz="2300" b="1" kern="1200">
                <a:solidFill>
                  <a:schemeClr val="lt1"/>
                </a:solidFill>
                <a:latin typeface="+mn-lt"/>
                <a:ea typeface="+mn-ea"/>
                <a:cs typeface="+mn-cs"/>
              </a:defRPr>
            </a:lvl7pPr>
            <a:lvl8pPr marL="3200400" algn="l" defTabSz="914400" rtl="0" eaLnBrk="1" latinLnBrk="0" hangingPunct="1">
              <a:defRPr sz="2300" b="1" kern="1200">
                <a:solidFill>
                  <a:schemeClr val="lt1"/>
                </a:solidFill>
                <a:latin typeface="+mn-lt"/>
                <a:ea typeface="+mn-ea"/>
                <a:cs typeface="+mn-cs"/>
              </a:defRPr>
            </a:lvl8pPr>
            <a:lvl9pPr marL="3657600" algn="l" defTabSz="914400" rtl="0" eaLnBrk="1" latinLnBrk="0" hangingPunct="1">
              <a:defRPr sz="2300" b="1" kern="1200">
                <a:solidFill>
                  <a:schemeClr val="lt1"/>
                </a:solidFill>
                <a:latin typeface="+mn-lt"/>
                <a:ea typeface="+mn-ea"/>
                <a:cs typeface="+mn-cs"/>
              </a:defRPr>
            </a:lvl9pPr>
          </a:lstStyle>
          <a:p>
            <a:endParaRPr lang="en-US" sz="1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91329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980736072"/>
              </p:ext>
            </p:extLst>
          </p:nvPr>
        </p:nvGraphicFramePr>
        <p:xfrm>
          <a:off x="4698353" y="1969519"/>
          <a:ext cx="3830999" cy="1493520"/>
        </p:xfrm>
        <a:graphic>
          <a:graphicData uri="http://schemas.openxmlformats.org/drawingml/2006/table">
            <a:tbl>
              <a:tblPr firstRow="1" bandRow="1">
                <a:tableStyleId>{2D5ABB26-0587-4C30-8999-92F81FD0307C}</a:tableStyleId>
              </a:tblPr>
              <a:tblGrid>
                <a:gridCol w="666114"/>
                <a:gridCol w="1578876"/>
                <a:gridCol w="1586009"/>
              </a:tblGrid>
              <a:tr h="306538">
                <a:tc>
                  <a:txBody>
                    <a:bodyPr/>
                    <a:lstStyle/>
                    <a:p>
                      <a:pPr algn="ctr"/>
                      <a:endParaRPr lang="en-US" sz="16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r>
                        <a:rPr lang="en-US" sz="1600" b="1" dirty="0" smtClean="0">
                          <a:solidFill>
                            <a:schemeClr val="tx1"/>
                          </a:solidFill>
                        </a:rPr>
                        <a:t>Low</a:t>
                      </a:r>
                      <a:r>
                        <a:rPr lang="en-US" sz="1600" b="1" baseline="0" dirty="0" smtClean="0">
                          <a:solidFill>
                            <a:schemeClr val="tx1"/>
                          </a:solidFill>
                        </a:rPr>
                        <a:t> </a:t>
                      </a:r>
                      <a:r>
                        <a:rPr lang="en-US" sz="1600" b="1" baseline="0" dirty="0" err="1" smtClean="0">
                          <a:solidFill>
                            <a:schemeClr val="tx1"/>
                          </a:solidFill>
                        </a:rPr>
                        <a:t>V</a:t>
                      </a:r>
                      <a:r>
                        <a:rPr lang="en-US" sz="1600" b="1" baseline="-25000" dirty="0" err="1" smtClean="0">
                          <a:solidFill>
                            <a:schemeClr val="tx1"/>
                          </a:solidFill>
                        </a:rPr>
                        <a:t>lib</a:t>
                      </a:r>
                      <a:endParaRPr lang="en-US" sz="1600" b="1" baseline="-25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r>
                        <a:rPr lang="en-US" sz="1600" b="1" dirty="0" smtClean="0">
                          <a:solidFill>
                            <a:schemeClr val="tx1"/>
                          </a:solidFill>
                        </a:rPr>
                        <a:t>High</a:t>
                      </a:r>
                      <a:r>
                        <a:rPr lang="en-US" sz="1600" b="1" baseline="0" dirty="0" smtClean="0">
                          <a:solidFill>
                            <a:schemeClr val="tx1"/>
                          </a:solidFill>
                        </a:rPr>
                        <a:t> </a:t>
                      </a:r>
                      <a:r>
                        <a:rPr lang="en-US" sz="1600" b="1" baseline="0" dirty="0" err="1" smtClean="0">
                          <a:solidFill>
                            <a:schemeClr val="tx1"/>
                          </a:solidFill>
                        </a:rPr>
                        <a:t>V</a:t>
                      </a:r>
                      <a:r>
                        <a:rPr lang="en-US" sz="1600" b="1" baseline="-25000" dirty="0" err="1" smtClean="0">
                          <a:solidFill>
                            <a:schemeClr val="tx1"/>
                          </a:solidFill>
                        </a:rPr>
                        <a:t>lib</a:t>
                      </a:r>
                      <a:endParaRPr lang="en-US" sz="1600" b="1" baseline="-25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r>
              <a:tr h="550095">
                <a:tc>
                  <a:txBody>
                    <a:bodyPr/>
                    <a:lstStyle/>
                    <a:p>
                      <a:r>
                        <a:rPr lang="en-US" sz="1600" b="1" dirty="0" smtClean="0">
                          <a:solidFill>
                            <a:schemeClr val="tx1"/>
                          </a:solidFill>
                        </a:rPr>
                        <a:t>Low</a:t>
                      </a:r>
                      <a:r>
                        <a:rPr lang="en-US" sz="1600" b="1" baseline="0" dirty="0" smtClean="0">
                          <a:solidFill>
                            <a:schemeClr val="tx1"/>
                          </a:solidFill>
                        </a:rPr>
                        <a:t> </a:t>
                      </a:r>
                      <a:r>
                        <a:rPr lang="en-US" sz="1600" b="1" dirty="0" smtClean="0">
                          <a:solidFill>
                            <a:schemeClr val="tx1"/>
                          </a:solidFill>
                        </a:rPr>
                        <a:t>V</a:t>
                      </a:r>
                      <a:r>
                        <a:rPr lang="en-US" sz="1600" b="1" baseline="-25000" dirty="0" smtClean="0">
                          <a:solidFill>
                            <a:schemeClr val="tx1"/>
                          </a:solidFill>
                        </a:rPr>
                        <a:t>BTI</a:t>
                      </a:r>
                      <a:endParaRPr lang="en-US" sz="1600" b="1" baseline="-25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r>
                        <a:rPr lang="en-US" sz="1600" b="1" dirty="0" smtClean="0">
                          <a:solidFill>
                            <a:schemeClr val="tx1"/>
                          </a:solidFill>
                        </a:rPr>
                        <a:t>Slower circuit</a:t>
                      </a:r>
                    </a:p>
                    <a:p>
                      <a:r>
                        <a:rPr lang="en-US" sz="1600" b="1" dirty="0" smtClean="0">
                          <a:solidFill>
                            <a:schemeClr val="tx1"/>
                          </a:solidFill>
                        </a:rPr>
                        <a:t>Less aging</a:t>
                      </a:r>
                      <a:endParaRPr lang="en-US" sz="16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1600" b="1" dirty="0" smtClean="0">
                          <a:solidFill>
                            <a:schemeClr val="tx1"/>
                          </a:solidFill>
                        </a:rPr>
                        <a:t>Faster circuit</a:t>
                      </a:r>
                    </a:p>
                    <a:p>
                      <a:r>
                        <a:rPr lang="en-US" sz="1600" b="1" baseline="0" dirty="0" smtClean="0">
                          <a:solidFill>
                            <a:schemeClr val="tx1"/>
                          </a:solidFill>
                        </a:rPr>
                        <a:t>Less aging</a:t>
                      </a:r>
                      <a:endParaRPr lang="en-US" sz="16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r>
              <a:tr h="571463">
                <a:tc>
                  <a:txBody>
                    <a:bodyPr/>
                    <a:lstStyle/>
                    <a:p>
                      <a:r>
                        <a:rPr lang="en-US" sz="1600" b="1" dirty="0" smtClean="0">
                          <a:solidFill>
                            <a:schemeClr val="tx1"/>
                          </a:solidFill>
                        </a:rPr>
                        <a:t>High</a:t>
                      </a:r>
                      <a:r>
                        <a:rPr lang="en-US" sz="1600" b="1" baseline="0" dirty="0" smtClean="0">
                          <a:solidFill>
                            <a:schemeClr val="tx1"/>
                          </a:solidFill>
                        </a:rPr>
                        <a:t> V</a:t>
                      </a:r>
                      <a:r>
                        <a:rPr lang="en-US" sz="1600" b="1" baseline="-25000" dirty="0" smtClean="0">
                          <a:solidFill>
                            <a:schemeClr val="tx1"/>
                          </a:solidFill>
                        </a:rPr>
                        <a:t>BTI</a:t>
                      </a:r>
                      <a:endParaRPr lang="en-US" sz="1600" b="1" baseline="-25000"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r>
                        <a:rPr lang="en-US" sz="1600" b="1" dirty="0" smtClean="0">
                          <a:solidFill>
                            <a:schemeClr val="tx1"/>
                          </a:solidFill>
                        </a:rPr>
                        <a:t>Slower circuit </a:t>
                      </a:r>
                    </a:p>
                    <a:p>
                      <a:r>
                        <a:rPr lang="en-US" sz="1600" b="1" dirty="0" smtClean="0">
                          <a:solidFill>
                            <a:schemeClr val="tx1"/>
                          </a:solidFill>
                        </a:rPr>
                        <a:t>More aging</a:t>
                      </a:r>
                      <a:endParaRPr lang="en-US" sz="16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r>
                        <a:rPr lang="en-US" sz="1600" b="1" dirty="0" smtClean="0">
                          <a:solidFill>
                            <a:schemeClr val="tx1"/>
                          </a:solidFill>
                        </a:rPr>
                        <a:t>Faster circuit</a:t>
                      </a:r>
                    </a:p>
                    <a:p>
                      <a:r>
                        <a:rPr lang="en-US" sz="1600" b="1" dirty="0" smtClean="0">
                          <a:solidFill>
                            <a:schemeClr val="tx1"/>
                          </a:solidFill>
                        </a:rPr>
                        <a:t>More aging</a:t>
                      </a:r>
                      <a:endParaRPr lang="en-US" sz="16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Experimental </a:t>
            </a:r>
            <a:r>
              <a:rPr lang="en-US" dirty="0" smtClean="0"/>
              <a:t>Results: A “Knee” Point</a:t>
            </a:r>
            <a:endParaRPr lang="en-US" dirty="0"/>
          </a:p>
        </p:txBody>
      </p:sp>
      <p:pic>
        <p:nvPicPr>
          <p:cNvPr id="4" name="Picture 3"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t="4635"/>
          <a:stretch/>
        </p:blipFill>
        <p:spPr>
          <a:xfrm>
            <a:off x="609600" y="1444804"/>
            <a:ext cx="3814050" cy="2945763"/>
          </a:xfrm>
          <a:prstGeom prst="rect">
            <a:avLst/>
          </a:prstGeom>
        </p:spPr>
      </p:pic>
      <p:sp>
        <p:nvSpPr>
          <p:cNvPr id="15" name="Rectangle 14"/>
          <p:cNvSpPr/>
          <p:nvPr/>
        </p:nvSpPr>
        <p:spPr>
          <a:xfrm>
            <a:off x="538465" y="5334000"/>
            <a:ext cx="3907721" cy="1200329"/>
          </a:xfrm>
          <a:prstGeom prst="rect">
            <a:avLst/>
          </a:prstGeom>
        </p:spPr>
        <p:txBody>
          <a:bodyPr wrap="square">
            <a:spAutoFit/>
          </a:bodyPr>
          <a:lstStyle/>
          <a:p>
            <a:pPr marL="174625" indent="-174625" eaLnBrk="0" hangingPunct="0"/>
            <a:r>
              <a:rPr lang="en-US" u="sng" dirty="0" smtClean="0">
                <a:cs typeface="Arial" pitchFamily="34" charset="0"/>
              </a:rPr>
              <a:t>Experiment setup:</a:t>
            </a:r>
          </a:p>
          <a:p>
            <a:pPr marL="174625" indent="-174625" eaLnBrk="0" hangingPunct="0"/>
            <a:r>
              <a:rPr lang="en-US" dirty="0">
                <a:cs typeface="Arial" pitchFamily="34" charset="0"/>
              </a:rPr>
              <a:t>DC/AC BTI @ </a:t>
            </a:r>
            <a:r>
              <a:rPr lang="en-US" dirty="0" smtClean="0">
                <a:cs typeface="Arial" pitchFamily="34" charset="0"/>
              </a:rPr>
              <a:t>125°C</a:t>
            </a:r>
          </a:p>
          <a:p>
            <a:pPr marL="174625" indent="-174625" eaLnBrk="0" hangingPunct="0"/>
            <a:r>
              <a:rPr lang="en-US" dirty="0">
                <a:cs typeface="Arial" pitchFamily="34" charset="0"/>
              </a:rPr>
              <a:t>32nm PTM technology</a:t>
            </a:r>
          </a:p>
          <a:p>
            <a:pPr marL="174625" indent="-174625" eaLnBrk="0" hangingPunct="0"/>
            <a:r>
              <a:rPr lang="en-US" dirty="0" smtClean="0">
                <a:cs typeface="Arial" pitchFamily="34" charset="0"/>
              </a:rPr>
              <a:t>4 benchmark circuit implementations</a:t>
            </a:r>
          </a:p>
        </p:txBody>
      </p:sp>
      <p:grpSp>
        <p:nvGrpSpPr>
          <p:cNvPr id="17" name="Group 16"/>
          <p:cNvGrpSpPr/>
          <p:nvPr/>
        </p:nvGrpSpPr>
        <p:grpSpPr>
          <a:xfrm>
            <a:off x="990601" y="990600"/>
            <a:ext cx="7772399" cy="1981200"/>
            <a:chOff x="990601" y="990600"/>
            <a:chExt cx="7772399" cy="1981200"/>
          </a:xfrm>
        </p:grpSpPr>
        <p:sp>
          <p:nvSpPr>
            <p:cNvPr id="11" name="TextBox 10"/>
            <p:cNvSpPr txBox="1"/>
            <p:nvPr/>
          </p:nvSpPr>
          <p:spPr>
            <a:xfrm>
              <a:off x="5638800" y="990600"/>
              <a:ext cx="3124200" cy="707886"/>
            </a:xfrm>
            <a:prstGeom prst="rect">
              <a:avLst/>
            </a:prstGeom>
            <a:noFill/>
          </p:spPr>
          <p:txBody>
            <a:bodyPr wrap="square" rtlCol="0">
              <a:spAutoFit/>
            </a:bodyPr>
            <a:lstStyle/>
            <a:p>
              <a:r>
                <a:rPr lang="en-US" sz="2000" dirty="0" smtClean="0">
                  <a:solidFill>
                    <a:srgbClr val="0000FF"/>
                  </a:solidFill>
                </a:rPr>
                <a:t>Optimistic aging library </a:t>
              </a:r>
              <a:br>
                <a:rPr lang="en-US" sz="2000" dirty="0" smtClean="0">
                  <a:solidFill>
                    <a:srgbClr val="0000FF"/>
                  </a:solidFill>
                </a:rPr>
              </a:br>
              <a:r>
                <a:rPr lang="en-US" sz="2000" dirty="0" smtClean="0">
                  <a:solidFill>
                    <a:srgbClr val="0000FF"/>
                  </a:solidFill>
                  <a:sym typeface="Wingdings" pitchFamily="2" charset="2"/>
                </a:rPr>
                <a:t> large power penalty</a:t>
              </a:r>
              <a:endParaRPr lang="en-US" sz="2000" dirty="0" smtClean="0">
                <a:solidFill>
                  <a:srgbClr val="0000FF"/>
                </a:solidFill>
              </a:endParaRPr>
            </a:p>
          </p:txBody>
        </p:sp>
        <p:grpSp>
          <p:nvGrpSpPr>
            <p:cNvPr id="10" name="Group 9"/>
            <p:cNvGrpSpPr/>
            <p:nvPr/>
          </p:nvGrpSpPr>
          <p:grpSpPr>
            <a:xfrm>
              <a:off x="990601" y="1198811"/>
              <a:ext cx="6149173" cy="1772989"/>
              <a:chOff x="990601" y="1198811"/>
              <a:chExt cx="6149173" cy="1772989"/>
            </a:xfrm>
          </p:grpSpPr>
          <p:sp>
            <p:nvSpPr>
              <p:cNvPr id="7" name="Oval 6"/>
              <p:cNvSpPr/>
              <p:nvPr/>
            </p:nvSpPr>
            <p:spPr>
              <a:xfrm>
                <a:off x="990601" y="1444804"/>
                <a:ext cx="944062" cy="1431616"/>
              </a:xfrm>
              <a:prstGeom prst="ellipse">
                <a:avLst/>
              </a:prstGeom>
              <a:noFill/>
              <a:ln>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FF"/>
                  </a:solidFill>
                </a:endParaRPr>
              </a:p>
            </p:txBody>
          </p:sp>
          <p:sp>
            <p:nvSpPr>
              <p:cNvPr id="19" name="Freeform 18"/>
              <p:cNvSpPr/>
              <p:nvPr/>
            </p:nvSpPr>
            <p:spPr>
              <a:xfrm rot="5400000" flipV="1">
                <a:off x="3559692" y="-608282"/>
                <a:ext cx="1772989" cy="5387175"/>
              </a:xfrm>
              <a:custGeom>
                <a:avLst/>
                <a:gdLst>
                  <a:gd name="connsiteX0" fmla="*/ 576401 w 871676"/>
                  <a:gd name="connsiteY0" fmla="*/ 0 h 3324225"/>
                  <a:gd name="connsiteX1" fmla="*/ 138251 w 871676"/>
                  <a:gd name="connsiteY1" fmla="*/ 762000 h 3324225"/>
                  <a:gd name="connsiteX2" fmla="*/ 14426 w 871676"/>
                  <a:gd name="connsiteY2" fmla="*/ 2181225 h 3324225"/>
                  <a:gd name="connsiteX3" fmla="*/ 424001 w 871676"/>
                  <a:gd name="connsiteY3" fmla="*/ 3133725 h 3324225"/>
                  <a:gd name="connsiteX4" fmla="*/ 871676 w 871676"/>
                  <a:gd name="connsiteY4" fmla="*/ 3324225 h 3324225"/>
                  <a:gd name="connsiteX0" fmla="*/ 559407 w 854682"/>
                  <a:gd name="connsiteY0" fmla="*/ 0 h 3324225"/>
                  <a:gd name="connsiteX1" fmla="*/ 121257 w 854682"/>
                  <a:gd name="connsiteY1" fmla="*/ 762000 h 3324225"/>
                  <a:gd name="connsiteX2" fmla="*/ 16482 w 854682"/>
                  <a:gd name="connsiteY2" fmla="*/ 1771650 h 3324225"/>
                  <a:gd name="connsiteX3" fmla="*/ 407007 w 854682"/>
                  <a:gd name="connsiteY3" fmla="*/ 3133725 h 3324225"/>
                  <a:gd name="connsiteX4" fmla="*/ 854682 w 854682"/>
                  <a:gd name="connsiteY4" fmla="*/ 3324225 h 3324225"/>
                  <a:gd name="connsiteX0" fmla="*/ 559407 w 854682"/>
                  <a:gd name="connsiteY0" fmla="*/ 0 h 3324225"/>
                  <a:gd name="connsiteX1" fmla="*/ 121257 w 854682"/>
                  <a:gd name="connsiteY1" fmla="*/ 762000 h 3324225"/>
                  <a:gd name="connsiteX2" fmla="*/ 16482 w 854682"/>
                  <a:gd name="connsiteY2" fmla="*/ 1771650 h 3324225"/>
                  <a:gd name="connsiteX3" fmla="*/ 407007 w 854682"/>
                  <a:gd name="connsiteY3" fmla="*/ 3133725 h 3324225"/>
                  <a:gd name="connsiteX4" fmla="*/ 521307 w 854682"/>
                  <a:gd name="connsiteY4" fmla="*/ 2695575 h 3324225"/>
                  <a:gd name="connsiteX5" fmla="*/ 854682 w 854682"/>
                  <a:gd name="connsiteY5" fmla="*/ 3324225 h 3324225"/>
                  <a:gd name="connsiteX0" fmla="*/ 546414 w 841689"/>
                  <a:gd name="connsiteY0" fmla="*/ 0 h 3324225"/>
                  <a:gd name="connsiteX1" fmla="*/ 108264 w 841689"/>
                  <a:gd name="connsiteY1" fmla="*/ 762000 h 3324225"/>
                  <a:gd name="connsiteX2" fmla="*/ 3489 w 841689"/>
                  <a:gd name="connsiteY2" fmla="*/ 1771650 h 3324225"/>
                  <a:gd name="connsiteX3" fmla="*/ 193989 w 841689"/>
                  <a:gd name="connsiteY3" fmla="*/ 2152650 h 3324225"/>
                  <a:gd name="connsiteX4" fmla="*/ 508314 w 841689"/>
                  <a:gd name="connsiteY4" fmla="*/ 2695575 h 3324225"/>
                  <a:gd name="connsiteX5" fmla="*/ 841689 w 841689"/>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74539 w 807914"/>
                  <a:gd name="connsiteY4" fmla="*/ 2695575 h 3324225"/>
                  <a:gd name="connsiteX5" fmla="*/ 807914 w 807914"/>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45964 w 807914"/>
                  <a:gd name="connsiteY4" fmla="*/ 2743200 h 3324225"/>
                  <a:gd name="connsiteX5" fmla="*/ 807914 w 807914"/>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45964 w 807914"/>
                  <a:gd name="connsiteY4" fmla="*/ 2743200 h 3324225"/>
                  <a:gd name="connsiteX5" fmla="*/ 807914 w 807914"/>
                  <a:gd name="connsiteY5" fmla="*/ 3324225 h 3324225"/>
                  <a:gd name="connsiteX0" fmla="*/ 512639 w 855539"/>
                  <a:gd name="connsiteY0" fmla="*/ 0 h 3143250"/>
                  <a:gd name="connsiteX1" fmla="*/ 74489 w 855539"/>
                  <a:gd name="connsiteY1" fmla="*/ 762000 h 3143250"/>
                  <a:gd name="connsiteX2" fmla="*/ 7814 w 855539"/>
                  <a:gd name="connsiteY2" fmla="*/ 1466850 h 3143250"/>
                  <a:gd name="connsiteX3" fmla="*/ 160214 w 855539"/>
                  <a:gd name="connsiteY3" fmla="*/ 2152650 h 3143250"/>
                  <a:gd name="connsiteX4" fmla="*/ 445964 w 855539"/>
                  <a:gd name="connsiteY4" fmla="*/ 2743200 h 3143250"/>
                  <a:gd name="connsiteX5" fmla="*/ 855539 w 855539"/>
                  <a:gd name="connsiteY5" fmla="*/ 3143250 h 3143250"/>
                  <a:gd name="connsiteX0" fmla="*/ 505530 w 848430"/>
                  <a:gd name="connsiteY0" fmla="*/ 0 h 3143250"/>
                  <a:gd name="connsiteX1" fmla="*/ 210255 w 848430"/>
                  <a:gd name="connsiteY1" fmla="*/ 571500 h 3143250"/>
                  <a:gd name="connsiteX2" fmla="*/ 705 w 848430"/>
                  <a:gd name="connsiteY2" fmla="*/ 1466850 h 3143250"/>
                  <a:gd name="connsiteX3" fmla="*/ 153105 w 848430"/>
                  <a:gd name="connsiteY3" fmla="*/ 2152650 h 3143250"/>
                  <a:gd name="connsiteX4" fmla="*/ 438855 w 848430"/>
                  <a:gd name="connsiteY4" fmla="*/ 2743200 h 3143250"/>
                  <a:gd name="connsiteX5" fmla="*/ 848430 w 848430"/>
                  <a:gd name="connsiteY5" fmla="*/ 3143250 h 3143250"/>
                  <a:gd name="connsiteX0" fmla="*/ 390254 w 733154"/>
                  <a:gd name="connsiteY0" fmla="*/ 0 h 3143250"/>
                  <a:gd name="connsiteX1" fmla="*/ 94979 w 733154"/>
                  <a:gd name="connsiteY1" fmla="*/ 571500 h 3143250"/>
                  <a:gd name="connsiteX2" fmla="*/ 9254 w 733154"/>
                  <a:gd name="connsiteY2" fmla="*/ 1295400 h 3143250"/>
                  <a:gd name="connsiteX3" fmla="*/ 37829 w 733154"/>
                  <a:gd name="connsiteY3" fmla="*/ 2152650 h 3143250"/>
                  <a:gd name="connsiteX4" fmla="*/ 323579 w 733154"/>
                  <a:gd name="connsiteY4" fmla="*/ 2743200 h 3143250"/>
                  <a:gd name="connsiteX5" fmla="*/ 733154 w 733154"/>
                  <a:gd name="connsiteY5" fmla="*/ 3143250 h 3143250"/>
                  <a:gd name="connsiteX0" fmla="*/ 381361 w 724261"/>
                  <a:gd name="connsiteY0" fmla="*/ 0 h 3143250"/>
                  <a:gd name="connsiteX1" fmla="*/ 86086 w 724261"/>
                  <a:gd name="connsiteY1" fmla="*/ 571500 h 3143250"/>
                  <a:gd name="connsiteX2" fmla="*/ 361 w 724261"/>
                  <a:gd name="connsiteY2" fmla="*/ 1295400 h 3143250"/>
                  <a:gd name="connsiteX3" fmla="*/ 67036 w 724261"/>
                  <a:gd name="connsiteY3" fmla="*/ 1952625 h 3143250"/>
                  <a:gd name="connsiteX4" fmla="*/ 314686 w 724261"/>
                  <a:gd name="connsiteY4" fmla="*/ 2743200 h 3143250"/>
                  <a:gd name="connsiteX5" fmla="*/ 724261 w 724261"/>
                  <a:gd name="connsiteY5" fmla="*/ 3143250 h 3143250"/>
                  <a:gd name="connsiteX0" fmla="*/ 381450 w 724350"/>
                  <a:gd name="connsiteY0" fmla="*/ 0 h 3143250"/>
                  <a:gd name="connsiteX1" fmla="*/ 86175 w 724350"/>
                  <a:gd name="connsiteY1" fmla="*/ 571500 h 3143250"/>
                  <a:gd name="connsiteX2" fmla="*/ 450 w 724350"/>
                  <a:gd name="connsiteY2" fmla="*/ 1295400 h 3143250"/>
                  <a:gd name="connsiteX3" fmla="*/ 67125 w 724350"/>
                  <a:gd name="connsiteY3" fmla="*/ 1952625 h 3143250"/>
                  <a:gd name="connsiteX4" fmla="*/ 343350 w 724350"/>
                  <a:gd name="connsiteY4" fmla="*/ 2628900 h 3143250"/>
                  <a:gd name="connsiteX5" fmla="*/ 724350 w 724350"/>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176" h="3143250">
                    <a:moveTo>
                      <a:pt x="381276" y="0"/>
                    </a:moveTo>
                    <a:cubicBezTo>
                      <a:pt x="209032" y="199231"/>
                      <a:pt x="149501" y="355600"/>
                      <a:pt x="86001" y="571500"/>
                    </a:cubicBezTo>
                    <a:cubicBezTo>
                      <a:pt x="22501" y="787400"/>
                      <a:pt x="3451" y="1065213"/>
                      <a:pt x="276" y="1295400"/>
                    </a:cubicBezTo>
                    <a:cubicBezTo>
                      <a:pt x="-2899" y="1525587"/>
                      <a:pt x="21454" y="1751859"/>
                      <a:pt x="66951" y="1952625"/>
                    </a:cubicBezTo>
                    <a:cubicBezTo>
                      <a:pt x="112448" y="2153391"/>
                      <a:pt x="153704" y="2279851"/>
                      <a:pt x="273261" y="2499997"/>
                    </a:cubicBezTo>
                    <a:cubicBezTo>
                      <a:pt x="354719" y="2667441"/>
                      <a:pt x="649564" y="3116263"/>
                      <a:pt x="724176" y="3143250"/>
                    </a:cubicBezTo>
                  </a:path>
                </a:pathLst>
              </a:custGeom>
              <a:noFill/>
              <a:ln>
                <a:solidFill>
                  <a:srgbClr val="0F14F5"/>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1151293" y="2844056"/>
            <a:ext cx="4335110" cy="2489944"/>
            <a:chOff x="1151293" y="2844056"/>
            <a:chExt cx="4335110" cy="2489944"/>
          </a:xfrm>
        </p:grpSpPr>
        <p:sp>
          <p:nvSpPr>
            <p:cNvPr id="5" name="Oval 4"/>
            <p:cNvSpPr/>
            <p:nvPr/>
          </p:nvSpPr>
          <p:spPr>
            <a:xfrm>
              <a:off x="1366778" y="2844056"/>
              <a:ext cx="518888" cy="918866"/>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Arrow Connector 5"/>
            <p:cNvCxnSpPr/>
            <p:nvPr/>
          </p:nvCxnSpPr>
          <p:spPr>
            <a:xfrm flipV="1">
              <a:off x="1462632" y="3578101"/>
              <a:ext cx="0" cy="104801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151293" y="4626114"/>
              <a:ext cx="4335110" cy="707886"/>
            </a:xfrm>
            <a:prstGeom prst="rect">
              <a:avLst/>
            </a:prstGeom>
          </p:spPr>
          <p:txBody>
            <a:bodyPr wrap="square">
              <a:spAutoFit/>
            </a:bodyPr>
            <a:lstStyle/>
            <a:p>
              <a:r>
                <a:rPr lang="en-US" sz="2000" dirty="0">
                  <a:solidFill>
                    <a:srgbClr val="FF0000"/>
                  </a:solidFill>
                </a:rPr>
                <a:t>Our method finds “Knee” point for balanced area and power tradeoff</a:t>
              </a:r>
              <a:endParaRPr lang="en-US" sz="2000" dirty="0">
                <a:solidFill>
                  <a:srgbClr val="0000FF"/>
                </a:solidFill>
              </a:endParaRPr>
            </a:p>
          </p:txBody>
        </p:sp>
      </p:grpSp>
      <p:grpSp>
        <p:nvGrpSpPr>
          <p:cNvPr id="14" name="Group 13"/>
          <p:cNvGrpSpPr/>
          <p:nvPr/>
        </p:nvGrpSpPr>
        <p:grpSpPr>
          <a:xfrm>
            <a:off x="2190751" y="2716279"/>
            <a:ext cx="6279362" cy="1674288"/>
            <a:chOff x="2190751" y="2716279"/>
            <a:chExt cx="6279362" cy="1674288"/>
          </a:xfrm>
        </p:grpSpPr>
        <p:sp>
          <p:nvSpPr>
            <p:cNvPr id="26" name="TextBox 25"/>
            <p:cNvSpPr txBox="1"/>
            <p:nvPr/>
          </p:nvSpPr>
          <p:spPr>
            <a:xfrm>
              <a:off x="4876800" y="3682681"/>
              <a:ext cx="3593313" cy="707886"/>
            </a:xfrm>
            <a:prstGeom prst="rect">
              <a:avLst/>
            </a:prstGeom>
            <a:noFill/>
          </p:spPr>
          <p:txBody>
            <a:bodyPr wrap="square" rtlCol="0">
              <a:spAutoFit/>
            </a:bodyPr>
            <a:lstStyle/>
            <a:p>
              <a:r>
                <a:rPr lang="en-US" sz="2000" dirty="0" smtClean="0">
                  <a:solidFill>
                    <a:schemeClr val="accent6">
                      <a:lumMod val="75000"/>
                    </a:schemeClr>
                  </a:solidFill>
                </a:rPr>
                <a:t>Overly pessimistic aging library </a:t>
              </a:r>
              <a:r>
                <a:rPr lang="en-US" sz="2000" dirty="0" smtClean="0">
                  <a:solidFill>
                    <a:schemeClr val="accent6">
                      <a:lumMod val="75000"/>
                    </a:schemeClr>
                  </a:solidFill>
                  <a:sym typeface="Wingdings" pitchFamily="2" charset="2"/>
                </a:rPr>
                <a:t> </a:t>
              </a:r>
              <a:r>
                <a:rPr lang="en-US" sz="2000" dirty="0" smtClean="0">
                  <a:solidFill>
                    <a:schemeClr val="accent6">
                      <a:lumMod val="75000"/>
                    </a:schemeClr>
                  </a:solidFill>
                </a:rPr>
                <a:t>large area penalty</a:t>
              </a:r>
            </a:p>
          </p:txBody>
        </p:sp>
        <p:grpSp>
          <p:nvGrpSpPr>
            <p:cNvPr id="3" name="Group 2"/>
            <p:cNvGrpSpPr/>
            <p:nvPr/>
          </p:nvGrpSpPr>
          <p:grpSpPr>
            <a:xfrm>
              <a:off x="2190751" y="2716279"/>
              <a:ext cx="3295651" cy="1174418"/>
              <a:chOff x="2190751" y="2716279"/>
              <a:chExt cx="3295651" cy="1174418"/>
            </a:xfrm>
          </p:grpSpPr>
          <p:sp>
            <p:nvSpPr>
              <p:cNvPr id="8" name="Oval 7"/>
              <p:cNvSpPr/>
              <p:nvPr/>
            </p:nvSpPr>
            <p:spPr>
              <a:xfrm>
                <a:off x="2190751" y="2716279"/>
                <a:ext cx="2000250" cy="1174418"/>
              </a:xfrm>
              <a:prstGeom prst="ellipse">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FF"/>
                  </a:solidFill>
                </a:endParaRPr>
              </a:p>
            </p:txBody>
          </p:sp>
          <p:sp>
            <p:nvSpPr>
              <p:cNvPr id="28" name="Freeform 27"/>
              <p:cNvSpPr/>
              <p:nvPr/>
            </p:nvSpPr>
            <p:spPr>
              <a:xfrm rot="16200000" flipV="1">
                <a:off x="4486839" y="2763358"/>
                <a:ext cx="369640" cy="1629487"/>
              </a:xfrm>
              <a:custGeom>
                <a:avLst/>
                <a:gdLst>
                  <a:gd name="connsiteX0" fmla="*/ 576401 w 871676"/>
                  <a:gd name="connsiteY0" fmla="*/ 0 h 3324225"/>
                  <a:gd name="connsiteX1" fmla="*/ 138251 w 871676"/>
                  <a:gd name="connsiteY1" fmla="*/ 762000 h 3324225"/>
                  <a:gd name="connsiteX2" fmla="*/ 14426 w 871676"/>
                  <a:gd name="connsiteY2" fmla="*/ 2181225 h 3324225"/>
                  <a:gd name="connsiteX3" fmla="*/ 424001 w 871676"/>
                  <a:gd name="connsiteY3" fmla="*/ 3133725 h 3324225"/>
                  <a:gd name="connsiteX4" fmla="*/ 871676 w 871676"/>
                  <a:gd name="connsiteY4" fmla="*/ 3324225 h 3324225"/>
                  <a:gd name="connsiteX0" fmla="*/ 559407 w 854682"/>
                  <a:gd name="connsiteY0" fmla="*/ 0 h 3324225"/>
                  <a:gd name="connsiteX1" fmla="*/ 121257 w 854682"/>
                  <a:gd name="connsiteY1" fmla="*/ 762000 h 3324225"/>
                  <a:gd name="connsiteX2" fmla="*/ 16482 w 854682"/>
                  <a:gd name="connsiteY2" fmla="*/ 1771650 h 3324225"/>
                  <a:gd name="connsiteX3" fmla="*/ 407007 w 854682"/>
                  <a:gd name="connsiteY3" fmla="*/ 3133725 h 3324225"/>
                  <a:gd name="connsiteX4" fmla="*/ 854682 w 854682"/>
                  <a:gd name="connsiteY4" fmla="*/ 3324225 h 3324225"/>
                  <a:gd name="connsiteX0" fmla="*/ 559407 w 854682"/>
                  <a:gd name="connsiteY0" fmla="*/ 0 h 3324225"/>
                  <a:gd name="connsiteX1" fmla="*/ 121257 w 854682"/>
                  <a:gd name="connsiteY1" fmla="*/ 762000 h 3324225"/>
                  <a:gd name="connsiteX2" fmla="*/ 16482 w 854682"/>
                  <a:gd name="connsiteY2" fmla="*/ 1771650 h 3324225"/>
                  <a:gd name="connsiteX3" fmla="*/ 407007 w 854682"/>
                  <a:gd name="connsiteY3" fmla="*/ 3133725 h 3324225"/>
                  <a:gd name="connsiteX4" fmla="*/ 521307 w 854682"/>
                  <a:gd name="connsiteY4" fmla="*/ 2695575 h 3324225"/>
                  <a:gd name="connsiteX5" fmla="*/ 854682 w 854682"/>
                  <a:gd name="connsiteY5" fmla="*/ 3324225 h 3324225"/>
                  <a:gd name="connsiteX0" fmla="*/ 546414 w 841689"/>
                  <a:gd name="connsiteY0" fmla="*/ 0 h 3324225"/>
                  <a:gd name="connsiteX1" fmla="*/ 108264 w 841689"/>
                  <a:gd name="connsiteY1" fmla="*/ 762000 h 3324225"/>
                  <a:gd name="connsiteX2" fmla="*/ 3489 w 841689"/>
                  <a:gd name="connsiteY2" fmla="*/ 1771650 h 3324225"/>
                  <a:gd name="connsiteX3" fmla="*/ 193989 w 841689"/>
                  <a:gd name="connsiteY3" fmla="*/ 2152650 h 3324225"/>
                  <a:gd name="connsiteX4" fmla="*/ 508314 w 841689"/>
                  <a:gd name="connsiteY4" fmla="*/ 2695575 h 3324225"/>
                  <a:gd name="connsiteX5" fmla="*/ 841689 w 841689"/>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74539 w 807914"/>
                  <a:gd name="connsiteY4" fmla="*/ 2695575 h 3324225"/>
                  <a:gd name="connsiteX5" fmla="*/ 807914 w 807914"/>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45964 w 807914"/>
                  <a:gd name="connsiteY4" fmla="*/ 2743200 h 3324225"/>
                  <a:gd name="connsiteX5" fmla="*/ 807914 w 807914"/>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45964 w 807914"/>
                  <a:gd name="connsiteY4" fmla="*/ 2743200 h 3324225"/>
                  <a:gd name="connsiteX5" fmla="*/ 807914 w 807914"/>
                  <a:gd name="connsiteY5" fmla="*/ 3324225 h 3324225"/>
                  <a:gd name="connsiteX0" fmla="*/ 512639 w 855539"/>
                  <a:gd name="connsiteY0" fmla="*/ 0 h 3143250"/>
                  <a:gd name="connsiteX1" fmla="*/ 74489 w 855539"/>
                  <a:gd name="connsiteY1" fmla="*/ 762000 h 3143250"/>
                  <a:gd name="connsiteX2" fmla="*/ 7814 w 855539"/>
                  <a:gd name="connsiteY2" fmla="*/ 1466850 h 3143250"/>
                  <a:gd name="connsiteX3" fmla="*/ 160214 w 855539"/>
                  <a:gd name="connsiteY3" fmla="*/ 2152650 h 3143250"/>
                  <a:gd name="connsiteX4" fmla="*/ 445964 w 855539"/>
                  <a:gd name="connsiteY4" fmla="*/ 2743200 h 3143250"/>
                  <a:gd name="connsiteX5" fmla="*/ 855539 w 855539"/>
                  <a:gd name="connsiteY5" fmla="*/ 3143250 h 3143250"/>
                  <a:gd name="connsiteX0" fmla="*/ 505530 w 848430"/>
                  <a:gd name="connsiteY0" fmla="*/ 0 h 3143250"/>
                  <a:gd name="connsiteX1" fmla="*/ 210255 w 848430"/>
                  <a:gd name="connsiteY1" fmla="*/ 571500 h 3143250"/>
                  <a:gd name="connsiteX2" fmla="*/ 705 w 848430"/>
                  <a:gd name="connsiteY2" fmla="*/ 1466850 h 3143250"/>
                  <a:gd name="connsiteX3" fmla="*/ 153105 w 848430"/>
                  <a:gd name="connsiteY3" fmla="*/ 2152650 h 3143250"/>
                  <a:gd name="connsiteX4" fmla="*/ 438855 w 848430"/>
                  <a:gd name="connsiteY4" fmla="*/ 2743200 h 3143250"/>
                  <a:gd name="connsiteX5" fmla="*/ 848430 w 848430"/>
                  <a:gd name="connsiteY5" fmla="*/ 3143250 h 3143250"/>
                  <a:gd name="connsiteX0" fmla="*/ 390254 w 733154"/>
                  <a:gd name="connsiteY0" fmla="*/ 0 h 3143250"/>
                  <a:gd name="connsiteX1" fmla="*/ 94979 w 733154"/>
                  <a:gd name="connsiteY1" fmla="*/ 571500 h 3143250"/>
                  <a:gd name="connsiteX2" fmla="*/ 9254 w 733154"/>
                  <a:gd name="connsiteY2" fmla="*/ 1295400 h 3143250"/>
                  <a:gd name="connsiteX3" fmla="*/ 37829 w 733154"/>
                  <a:gd name="connsiteY3" fmla="*/ 2152650 h 3143250"/>
                  <a:gd name="connsiteX4" fmla="*/ 323579 w 733154"/>
                  <a:gd name="connsiteY4" fmla="*/ 2743200 h 3143250"/>
                  <a:gd name="connsiteX5" fmla="*/ 733154 w 733154"/>
                  <a:gd name="connsiteY5" fmla="*/ 3143250 h 3143250"/>
                  <a:gd name="connsiteX0" fmla="*/ 381361 w 724261"/>
                  <a:gd name="connsiteY0" fmla="*/ 0 h 3143250"/>
                  <a:gd name="connsiteX1" fmla="*/ 86086 w 724261"/>
                  <a:gd name="connsiteY1" fmla="*/ 571500 h 3143250"/>
                  <a:gd name="connsiteX2" fmla="*/ 361 w 724261"/>
                  <a:gd name="connsiteY2" fmla="*/ 1295400 h 3143250"/>
                  <a:gd name="connsiteX3" fmla="*/ 67036 w 724261"/>
                  <a:gd name="connsiteY3" fmla="*/ 1952625 h 3143250"/>
                  <a:gd name="connsiteX4" fmla="*/ 314686 w 724261"/>
                  <a:gd name="connsiteY4" fmla="*/ 2743200 h 3143250"/>
                  <a:gd name="connsiteX5" fmla="*/ 724261 w 724261"/>
                  <a:gd name="connsiteY5" fmla="*/ 3143250 h 3143250"/>
                  <a:gd name="connsiteX0" fmla="*/ 381450 w 724350"/>
                  <a:gd name="connsiteY0" fmla="*/ 0 h 3143250"/>
                  <a:gd name="connsiteX1" fmla="*/ 86175 w 724350"/>
                  <a:gd name="connsiteY1" fmla="*/ 571500 h 3143250"/>
                  <a:gd name="connsiteX2" fmla="*/ 450 w 724350"/>
                  <a:gd name="connsiteY2" fmla="*/ 1295400 h 3143250"/>
                  <a:gd name="connsiteX3" fmla="*/ 67125 w 724350"/>
                  <a:gd name="connsiteY3" fmla="*/ 1952625 h 3143250"/>
                  <a:gd name="connsiteX4" fmla="*/ 343350 w 724350"/>
                  <a:gd name="connsiteY4" fmla="*/ 2628900 h 3143250"/>
                  <a:gd name="connsiteX5" fmla="*/ 724350 w 724350"/>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381276"/>
                  <a:gd name="connsiteY0" fmla="*/ 0 h 3081177"/>
                  <a:gd name="connsiteX1" fmla="*/ 86001 w 381276"/>
                  <a:gd name="connsiteY1" fmla="*/ 571500 h 3081177"/>
                  <a:gd name="connsiteX2" fmla="*/ 276 w 381276"/>
                  <a:gd name="connsiteY2" fmla="*/ 1295400 h 3081177"/>
                  <a:gd name="connsiteX3" fmla="*/ 66951 w 381276"/>
                  <a:gd name="connsiteY3" fmla="*/ 1952625 h 3081177"/>
                  <a:gd name="connsiteX4" fmla="*/ 273261 w 381276"/>
                  <a:gd name="connsiteY4" fmla="*/ 2499997 h 3081177"/>
                  <a:gd name="connsiteX5" fmla="*/ 122852 w 381276"/>
                  <a:gd name="connsiteY5" fmla="*/ 3081177 h 3081177"/>
                  <a:gd name="connsiteX0" fmla="*/ 489489 w 489489"/>
                  <a:gd name="connsiteY0" fmla="*/ 0 h 3081177"/>
                  <a:gd name="connsiteX1" fmla="*/ 194214 w 489489"/>
                  <a:gd name="connsiteY1" fmla="*/ 571500 h 3081177"/>
                  <a:gd name="connsiteX2" fmla="*/ 108489 w 489489"/>
                  <a:gd name="connsiteY2" fmla="*/ 1295400 h 3081177"/>
                  <a:gd name="connsiteX3" fmla="*/ 175164 w 489489"/>
                  <a:gd name="connsiteY3" fmla="*/ 1952625 h 3081177"/>
                  <a:gd name="connsiteX4" fmla="*/ 32318 w 489489"/>
                  <a:gd name="connsiteY4" fmla="*/ 2611730 h 3081177"/>
                  <a:gd name="connsiteX5" fmla="*/ 231065 w 489489"/>
                  <a:gd name="connsiteY5" fmla="*/ 3081177 h 3081177"/>
                  <a:gd name="connsiteX0" fmla="*/ 459443 w 459443"/>
                  <a:gd name="connsiteY0" fmla="*/ 0 h 3081177"/>
                  <a:gd name="connsiteX1" fmla="*/ 164168 w 459443"/>
                  <a:gd name="connsiteY1" fmla="*/ 571500 h 3081177"/>
                  <a:gd name="connsiteX2" fmla="*/ 78443 w 459443"/>
                  <a:gd name="connsiteY2" fmla="*/ 1295400 h 3081177"/>
                  <a:gd name="connsiteX3" fmla="*/ 145118 w 459443"/>
                  <a:gd name="connsiteY3" fmla="*/ 1952625 h 3081177"/>
                  <a:gd name="connsiteX4" fmla="*/ 2272 w 459443"/>
                  <a:gd name="connsiteY4" fmla="*/ 2611730 h 3081177"/>
                  <a:gd name="connsiteX5" fmla="*/ 201019 w 459443"/>
                  <a:gd name="connsiteY5" fmla="*/ 3081177 h 3081177"/>
                  <a:gd name="connsiteX0" fmla="*/ 459443 w 459443"/>
                  <a:gd name="connsiteY0" fmla="*/ 0 h 3081177"/>
                  <a:gd name="connsiteX1" fmla="*/ 164168 w 459443"/>
                  <a:gd name="connsiteY1" fmla="*/ 571500 h 3081177"/>
                  <a:gd name="connsiteX2" fmla="*/ 78443 w 459443"/>
                  <a:gd name="connsiteY2" fmla="*/ 1295400 h 3081177"/>
                  <a:gd name="connsiteX3" fmla="*/ 145118 w 459443"/>
                  <a:gd name="connsiteY3" fmla="*/ 1952625 h 3081177"/>
                  <a:gd name="connsiteX4" fmla="*/ 2272 w 459443"/>
                  <a:gd name="connsiteY4" fmla="*/ 2611730 h 3081177"/>
                  <a:gd name="connsiteX5" fmla="*/ 201019 w 459443"/>
                  <a:gd name="connsiteY5" fmla="*/ 3081177 h 3081177"/>
                  <a:gd name="connsiteX0" fmla="*/ 492645 w 492645"/>
                  <a:gd name="connsiteY0" fmla="*/ 0 h 3081177"/>
                  <a:gd name="connsiteX1" fmla="*/ 197370 w 492645"/>
                  <a:gd name="connsiteY1" fmla="*/ 571500 h 3081177"/>
                  <a:gd name="connsiteX2" fmla="*/ 111645 w 492645"/>
                  <a:gd name="connsiteY2" fmla="*/ 1295400 h 3081177"/>
                  <a:gd name="connsiteX3" fmla="*/ 3742 w 492645"/>
                  <a:gd name="connsiteY3" fmla="*/ 1518110 h 3081177"/>
                  <a:gd name="connsiteX4" fmla="*/ 35474 w 492645"/>
                  <a:gd name="connsiteY4" fmla="*/ 2611730 h 3081177"/>
                  <a:gd name="connsiteX5" fmla="*/ 234221 w 492645"/>
                  <a:gd name="connsiteY5" fmla="*/ 3081177 h 3081177"/>
                  <a:gd name="connsiteX0" fmla="*/ 493066 w 493066"/>
                  <a:gd name="connsiteY0" fmla="*/ 0 h 3081177"/>
                  <a:gd name="connsiteX1" fmla="*/ 197791 w 493066"/>
                  <a:gd name="connsiteY1" fmla="*/ 571500 h 3081177"/>
                  <a:gd name="connsiteX2" fmla="*/ 118532 w 493066"/>
                  <a:gd name="connsiteY2" fmla="*/ 922960 h 3081177"/>
                  <a:gd name="connsiteX3" fmla="*/ 4163 w 493066"/>
                  <a:gd name="connsiteY3" fmla="*/ 1518110 h 3081177"/>
                  <a:gd name="connsiteX4" fmla="*/ 35895 w 493066"/>
                  <a:gd name="connsiteY4" fmla="*/ 2611730 h 3081177"/>
                  <a:gd name="connsiteX5" fmla="*/ 234642 w 493066"/>
                  <a:gd name="connsiteY5" fmla="*/ 3081177 h 3081177"/>
                  <a:gd name="connsiteX0" fmla="*/ 493066 w 493066"/>
                  <a:gd name="connsiteY0" fmla="*/ 0 h 3081177"/>
                  <a:gd name="connsiteX1" fmla="*/ 223654 w 493066"/>
                  <a:gd name="connsiteY1" fmla="*/ 447353 h 3081177"/>
                  <a:gd name="connsiteX2" fmla="*/ 118532 w 493066"/>
                  <a:gd name="connsiteY2" fmla="*/ 922960 h 3081177"/>
                  <a:gd name="connsiteX3" fmla="*/ 4163 w 493066"/>
                  <a:gd name="connsiteY3" fmla="*/ 1518110 h 3081177"/>
                  <a:gd name="connsiteX4" fmla="*/ 35895 w 493066"/>
                  <a:gd name="connsiteY4" fmla="*/ 2611730 h 3081177"/>
                  <a:gd name="connsiteX5" fmla="*/ 234642 w 493066"/>
                  <a:gd name="connsiteY5" fmla="*/ 3081177 h 3081177"/>
                  <a:gd name="connsiteX0" fmla="*/ 491035 w 491035"/>
                  <a:gd name="connsiteY0" fmla="*/ 0 h 3081177"/>
                  <a:gd name="connsiteX1" fmla="*/ 221623 w 491035"/>
                  <a:gd name="connsiteY1" fmla="*/ 447353 h 3081177"/>
                  <a:gd name="connsiteX2" fmla="*/ 84172 w 491035"/>
                  <a:gd name="connsiteY2" fmla="*/ 898130 h 3081177"/>
                  <a:gd name="connsiteX3" fmla="*/ 2132 w 491035"/>
                  <a:gd name="connsiteY3" fmla="*/ 1518110 h 3081177"/>
                  <a:gd name="connsiteX4" fmla="*/ 33864 w 491035"/>
                  <a:gd name="connsiteY4" fmla="*/ 2611730 h 3081177"/>
                  <a:gd name="connsiteX5" fmla="*/ 232611 w 491035"/>
                  <a:gd name="connsiteY5" fmla="*/ 3081177 h 3081177"/>
                  <a:gd name="connsiteX0" fmla="*/ 489048 w 489048"/>
                  <a:gd name="connsiteY0" fmla="*/ 0 h 3081177"/>
                  <a:gd name="connsiteX1" fmla="*/ 219636 w 489048"/>
                  <a:gd name="connsiteY1" fmla="*/ 447353 h 3081177"/>
                  <a:gd name="connsiteX2" fmla="*/ 82185 w 489048"/>
                  <a:gd name="connsiteY2" fmla="*/ 898130 h 3081177"/>
                  <a:gd name="connsiteX3" fmla="*/ 145 w 489048"/>
                  <a:gd name="connsiteY3" fmla="*/ 1518110 h 3081177"/>
                  <a:gd name="connsiteX4" fmla="*/ 64206 w 489048"/>
                  <a:gd name="connsiteY4" fmla="*/ 2586900 h 3081177"/>
                  <a:gd name="connsiteX5" fmla="*/ 230624 w 489048"/>
                  <a:gd name="connsiteY5" fmla="*/ 3081177 h 3081177"/>
                  <a:gd name="connsiteX0" fmla="*/ 489048 w 489048"/>
                  <a:gd name="connsiteY0" fmla="*/ 0 h 3081177"/>
                  <a:gd name="connsiteX1" fmla="*/ 219636 w 489048"/>
                  <a:gd name="connsiteY1" fmla="*/ 447353 h 3081177"/>
                  <a:gd name="connsiteX2" fmla="*/ 82185 w 489048"/>
                  <a:gd name="connsiteY2" fmla="*/ 898130 h 3081177"/>
                  <a:gd name="connsiteX3" fmla="*/ 145 w 489048"/>
                  <a:gd name="connsiteY3" fmla="*/ 1518110 h 3081177"/>
                  <a:gd name="connsiteX4" fmla="*/ 64206 w 489048"/>
                  <a:gd name="connsiteY4" fmla="*/ 2586900 h 3081177"/>
                  <a:gd name="connsiteX5" fmla="*/ 230624 w 489048"/>
                  <a:gd name="connsiteY5" fmla="*/ 3081177 h 3081177"/>
                  <a:gd name="connsiteX0" fmla="*/ 489048 w 489048"/>
                  <a:gd name="connsiteY0" fmla="*/ 0 h 3242568"/>
                  <a:gd name="connsiteX1" fmla="*/ 219636 w 489048"/>
                  <a:gd name="connsiteY1" fmla="*/ 447353 h 3242568"/>
                  <a:gd name="connsiteX2" fmla="*/ 82185 w 489048"/>
                  <a:gd name="connsiteY2" fmla="*/ 898130 h 3242568"/>
                  <a:gd name="connsiteX3" fmla="*/ 145 w 489048"/>
                  <a:gd name="connsiteY3" fmla="*/ 1518110 h 3242568"/>
                  <a:gd name="connsiteX4" fmla="*/ 64206 w 489048"/>
                  <a:gd name="connsiteY4" fmla="*/ 2586900 h 3242568"/>
                  <a:gd name="connsiteX5" fmla="*/ 217692 w 489048"/>
                  <a:gd name="connsiteY5" fmla="*/ 3242568 h 3242568"/>
                  <a:gd name="connsiteX0" fmla="*/ 489048 w 489048"/>
                  <a:gd name="connsiteY0" fmla="*/ 0 h 3242568"/>
                  <a:gd name="connsiteX1" fmla="*/ 219636 w 489048"/>
                  <a:gd name="connsiteY1" fmla="*/ 447353 h 3242568"/>
                  <a:gd name="connsiteX2" fmla="*/ 82185 w 489048"/>
                  <a:gd name="connsiteY2" fmla="*/ 898130 h 3242568"/>
                  <a:gd name="connsiteX3" fmla="*/ 145 w 489048"/>
                  <a:gd name="connsiteY3" fmla="*/ 1518110 h 3242568"/>
                  <a:gd name="connsiteX4" fmla="*/ 64206 w 489048"/>
                  <a:gd name="connsiteY4" fmla="*/ 2586900 h 3242568"/>
                  <a:gd name="connsiteX5" fmla="*/ 217692 w 489048"/>
                  <a:gd name="connsiteY5" fmla="*/ 3242568 h 3242568"/>
                  <a:gd name="connsiteX0" fmla="*/ 489777 w 489777"/>
                  <a:gd name="connsiteY0" fmla="*/ 0 h 3242568"/>
                  <a:gd name="connsiteX1" fmla="*/ 220365 w 489777"/>
                  <a:gd name="connsiteY1" fmla="*/ 447353 h 3242568"/>
                  <a:gd name="connsiteX2" fmla="*/ 82914 w 489777"/>
                  <a:gd name="connsiteY2" fmla="*/ 898130 h 3242568"/>
                  <a:gd name="connsiteX3" fmla="*/ 874 w 489777"/>
                  <a:gd name="connsiteY3" fmla="*/ 1518110 h 3242568"/>
                  <a:gd name="connsiteX4" fmla="*/ 45537 w 489777"/>
                  <a:gd name="connsiteY4" fmla="*/ 2524827 h 3242568"/>
                  <a:gd name="connsiteX5" fmla="*/ 218421 w 489777"/>
                  <a:gd name="connsiteY5" fmla="*/ 3242568 h 3242568"/>
                  <a:gd name="connsiteX0" fmla="*/ 477364 w 477364"/>
                  <a:gd name="connsiteY0" fmla="*/ 0 h 3242568"/>
                  <a:gd name="connsiteX1" fmla="*/ 207952 w 477364"/>
                  <a:gd name="connsiteY1" fmla="*/ 447353 h 3242568"/>
                  <a:gd name="connsiteX2" fmla="*/ 70501 w 477364"/>
                  <a:gd name="connsiteY2" fmla="*/ 898130 h 3242568"/>
                  <a:gd name="connsiteX3" fmla="*/ 1393 w 477364"/>
                  <a:gd name="connsiteY3" fmla="*/ 1505696 h 3242568"/>
                  <a:gd name="connsiteX4" fmla="*/ 33124 w 477364"/>
                  <a:gd name="connsiteY4" fmla="*/ 2524827 h 3242568"/>
                  <a:gd name="connsiteX5" fmla="*/ 206008 w 477364"/>
                  <a:gd name="connsiteY5" fmla="*/ 3242568 h 3242568"/>
                  <a:gd name="connsiteX0" fmla="*/ 478102 w 478102"/>
                  <a:gd name="connsiteY0" fmla="*/ 0 h 3242568"/>
                  <a:gd name="connsiteX1" fmla="*/ 208690 w 478102"/>
                  <a:gd name="connsiteY1" fmla="*/ 447353 h 3242568"/>
                  <a:gd name="connsiteX2" fmla="*/ 84171 w 478102"/>
                  <a:gd name="connsiteY2" fmla="*/ 848472 h 3242568"/>
                  <a:gd name="connsiteX3" fmla="*/ 2131 w 478102"/>
                  <a:gd name="connsiteY3" fmla="*/ 1505696 h 3242568"/>
                  <a:gd name="connsiteX4" fmla="*/ 33862 w 478102"/>
                  <a:gd name="connsiteY4" fmla="*/ 2524827 h 3242568"/>
                  <a:gd name="connsiteX5" fmla="*/ 206746 w 478102"/>
                  <a:gd name="connsiteY5" fmla="*/ 3242568 h 3242568"/>
                  <a:gd name="connsiteX0" fmla="*/ 478102 w 478102"/>
                  <a:gd name="connsiteY0" fmla="*/ 0 h 3242568"/>
                  <a:gd name="connsiteX1" fmla="*/ 208690 w 478102"/>
                  <a:gd name="connsiteY1" fmla="*/ 447353 h 3242568"/>
                  <a:gd name="connsiteX2" fmla="*/ 84171 w 478102"/>
                  <a:gd name="connsiteY2" fmla="*/ 848472 h 3242568"/>
                  <a:gd name="connsiteX3" fmla="*/ 2131 w 478102"/>
                  <a:gd name="connsiteY3" fmla="*/ 1505696 h 3242568"/>
                  <a:gd name="connsiteX4" fmla="*/ 33862 w 478102"/>
                  <a:gd name="connsiteY4" fmla="*/ 2524827 h 3242568"/>
                  <a:gd name="connsiteX5" fmla="*/ 206746 w 478102"/>
                  <a:gd name="connsiteY5" fmla="*/ 3242568 h 3242568"/>
                  <a:gd name="connsiteX0" fmla="*/ 478102 w 478102"/>
                  <a:gd name="connsiteY0" fmla="*/ 0 h 3242568"/>
                  <a:gd name="connsiteX1" fmla="*/ 234553 w 478102"/>
                  <a:gd name="connsiteY1" fmla="*/ 410108 h 3242568"/>
                  <a:gd name="connsiteX2" fmla="*/ 84171 w 478102"/>
                  <a:gd name="connsiteY2" fmla="*/ 848472 h 3242568"/>
                  <a:gd name="connsiteX3" fmla="*/ 2131 w 478102"/>
                  <a:gd name="connsiteY3" fmla="*/ 1505696 h 3242568"/>
                  <a:gd name="connsiteX4" fmla="*/ 33862 w 478102"/>
                  <a:gd name="connsiteY4" fmla="*/ 2524827 h 3242568"/>
                  <a:gd name="connsiteX5" fmla="*/ 206746 w 478102"/>
                  <a:gd name="connsiteY5" fmla="*/ 3242568 h 3242568"/>
                  <a:gd name="connsiteX0" fmla="*/ 477355 w 477355"/>
                  <a:gd name="connsiteY0" fmla="*/ 0 h 3242568"/>
                  <a:gd name="connsiteX1" fmla="*/ 233806 w 477355"/>
                  <a:gd name="connsiteY1" fmla="*/ 410108 h 3242568"/>
                  <a:gd name="connsiteX2" fmla="*/ 83424 w 477355"/>
                  <a:gd name="connsiteY2" fmla="*/ 848472 h 3242568"/>
                  <a:gd name="connsiteX3" fmla="*/ 1384 w 477355"/>
                  <a:gd name="connsiteY3" fmla="*/ 1505696 h 3242568"/>
                  <a:gd name="connsiteX4" fmla="*/ 39581 w 477355"/>
                  <a:gd name="connsiteY4" fmla="*/ 2524827 h 3242568"/>
                  <a:gd name="connsiteX5" fmla="*/ 205999 w 477355"/>
                  <a:gd name="connsiteY5" fmla="*/ 3242568 h 3242568"/>
                  <a:gd name="connsiteX0" fmla="*/ 477355 w 477355"/>
                  <a:gd name="connsiteY0" fmla="*/ 0 h 3242568"/>
                  <a:gd name="connsiteX1" fmla="*/ 233806 w 477355"/>
                  <a:gd name="connsiteY1" fmla="*/ 410108 h 3242568"/>
                  <a:gd name="connsiteX2" fmla="*/ 83424 w 477355"/>
                  <a:gd name="connsiteY2" fmla="*/ 848472 h 3242568"/>
                  <a:gd name="connsiteX3" fmla="*/ 1384 w 477355"/>
                  <a:gd name="connsiteY3" fmla="*/ 1505696 h 3242568"/>
                  <a:gd name="connsiteX4" fmla="*/ 39581 w 477355"/>
                  <a:gd name="connsiteY4" fmla="*/ 2524827 h 3242568"/>
                  <a:gd name="connsiteX5" fmla="*/ 205999 w 477355"/>
                  <a:gd name="connsiteY5" fmla="*/ 3242568 h 3242568"/>
                  <a:gd name="connsiteX0" fmla="*/ 477355 w 477355"/>
                  <a:gd name="connsiteY0" fmla="*/ 0 h 3242568"/>
                  <a:gd name="connsiteX1" fmla="*/ 233806 w 477355"/>
                  <a:gd name="connsiteY1" fmla="*/ 410108 h 3242568"/>
                  <a:gd name="connsiteX2" fmla="*/ 83424 w 477355"/>
                  <a:gd name="connsiteY2" fmla="*/ 848472 h 3242568"/>
                  <a:gd name="connsiteX3" fmla="*/ 1384 w 477355"/>
                  <a:gd name="connsiteY3" fmla="*/ 1505696 h 3242568"/>
                  <a:gd name="connsiteX4" fmla="*/ 39581 w 477355"/>
                  <a:gd name="connsiteY4" fmla="*/ 2425509 h 3242568"/>
                  <a:gd name="connsiteX5" fmla="*/ 205999 w 477355"/>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18110 h 3242568"/>
                  <a:gd name="connsiteX4" fmla="*/ 40438 w 478212"/>
                  <a:gd name="connsiteY4" fmla="*/ 2425509 h 3242568"/>
                  <a:gd name="connsiteX5" fmla="*/ 206856 w 478212"/>
                  <a:gd name="connsiteY5" fmla="*/ 3242568 h 3242568"/>
                  <a:gd name="connsiteX0" fmla="*/ 480816 w 480816"/>
                  <a:gd name="connsiteY0" fmla="*/ 0 h 3242568"/>
                  <a:gd name="connsiteX1" fmla="*/ 237267 w 480816"/>
                  <a:gd name="connsiteY1" fmla="*/ 410108 h 3242568"/>
                  <a:gd name="connsiteX2" fmla="*/ 86885 w 480816"/>
                  <a:gd name="connsiteY2" fmla="*/ 848472 h 3242568"/>
                  <a:gd name="connsiteX3" fmla="*/ 4845 w 480816"/>
                  <a:gd name="connsiteY3" fmla="*/ 1518110 h 3242568"/>
                  <a:gd name="connsiteX4" fmla="*/ 43042 w 480816"/>
                  <a:gd name="connsiteY4" fmla="*/ 2425509 h 3242568"/>
                  <a:gd name="connsiteX5" fmla="*/ 209460 w 480816"/>
                  <a:gd name="connsiteY5" fmla="*/ 3242568 h 3242568"/>
                  <a:gd name="connsiteX0" fmla="*/ 480816 w 480816"/>
                  <a:gd name="connsiteY0" fmla="*/ 0 h 2953181"/>
                  <a:gd name="connsiteX1" fmla="*/ 237267 w 480816"/>
                  <a:gd name="connsiteY1" fmla="*/ 410108 h 2953181"/>
                  <a:gd name="connsiteX2" fmla="*/ 86885 w 480816"/>
                  <a:gd name="connsiteY2" fmla="*/ 848472 h 2953181"/>
                  <a:gd name="connsiteX3" fmla="*/ 4845 w 480816"/>
                  <a:gd name="connsiteY3" fmla="*/ 1518110 h 2953181"/>
                  <a:gd name="connsiteX4" fmla="*/ 43042 w 480816"/>
                  <a:gd name="connsiteY4" fmla="*/ 2425509 h 2953181"/>
                  <a:gd name="connsiteX5" fmla="*/ 234644 w 480816"/>
                  <a:gd name="connsiteY5" fmla="*/ 2953181 h 2953181"/>
                  <a:gd name="connsiteX0" fmla="*/ 504253 w 504253"/>
                  <a:gd name="connsiteY0" fmla="*/ 0 h 2953181"/>
                  <a:gd name="connsiteX1" fmla="*/ 260704 w 504253"/>
                  <a:gd name="connsiteY1" fmla="*/ 410108 h 2953181"/>
                  <a:gd name="connsiteX2" fmla="*/ 110322 w 504253"/>
                  <a:gd name="connsiteY2" fmla="*/ 848472 h 2953181"/>
                  <a:gd name="connsiteX3" fmla="*/ 28282 w 504253"/>
                  <a:gd name="connsiteY3" fmla="*/ 1518110 h 2953181"/>
                  <a:gd name="connsiteX4" fmla="*/ 16113 w 504253"/>
                  <a:gd name="connsiteY4" fmla="*/ 2101047 h 2953181"/>
                  <a:gd name="connsiteX5" fmla="*/ 258081 w 504253"/>
                  <a:gd name="connsiteY5" fmla="*/ 2953181 h 2953181"/>
                  <a:gd name="connsiteX0" fmla="*/ 506695 w 506695"/>
                  <a:gd name="connsiteY0" fmla="*/ 0 h 2953181"/>
                  <a:gd name="connsiteX1" fmla="*/ 263146 w 506695"/>
                  <a:gd name="connsiteY1" fmla="*/ 410108 h 2953181"/>
                  <a:gd name="connsiteX2" fmla="*/ 112764 w 506695"/>
                  <a:gd name="connsiteY2" fmla="*/ 848472 h 2953181"/>
                  <a:gd name="connsiteX3" fmla="*/ 22329 w 506695"/>
                  <a:gd name="connsiteY3" fmla="*/ 1395340 h 2953181"/>
                  <a:gd name="connsiteX4" fmla="*/ 18555 w 506695"/>
                  <a:gd name="connsiteY4" fmla="*/ 2101047 h 2953181"/>
                  <a:gd name="connsiteX5" fmla="*/ 260523 w 506695"/>
                  <a:gd name="connsiteY5" fmla="*/ 2953181 h 2953181"/>
                  <a:gd name="connsiteX0" fmla="*/ 505536 w 505536"/>
                  <a:gd name="connsiteY0" fmla="*/ 0 h 2953181"/>
                  <a:gd name="connsiteX1" fmla="*/ 261987 w 505536"/>
                  <a:gd name="connsiteY1" fmla="*/ 410108 h 2953181"/>
                  <a:gd name="connsiteX2" fmla="*/ 111605 w 505536"/>
                  <a:gd name="connsiteY2" fmla="*/ 848472 h 2953181"/>
                  <a:gd name="connsiteX3" fmla="*/ 24896 w 505536"/>
                  <a:gd name="connsiteY3" fmla="*/ 1378749 h 2953181"/>
                  <a:gd name="connsiteX4" fmla="*/ 17396 w 505536"/>
                  <a:gd name="connsiteY4" fmla="*/ 2101047 h 2953181"/>
                  <a:gd name="connsiteX5" fmla="*/ 259364 w 505536"/>
                  <a:gd name="connsiteY5" fmla="*/ 2953181 h 2953181"/>
                  <a:gd name="connsiteX0" fmla="*/ 497672 w 497672"/>
                  <a:gd name="connsiteY0" fmla="*/ 0 h 2953181"/>
                  <a:gd name="connsiteX1" fmla="*/ 254123 w 497672"/>
                  <a:gd name="connsiteY1" fmla="*/ 410108 h 2953181"/>
                  <a:gd name="connsiteX2" fmla="*/ 103741 w 497672"/>
                  <a:gd name="connsiteY2" fmla="*/ 848472 h 2953181"/>
                  <a:gd name="connsiteX3" fmla="*/ 17032 w 497672"/>
                  <a:gd name="connsiteY3" fmla="*/ 1378749 h 2953181"/>
                  <a:gd name="connsiteX4" fmla="*/ 20711 w 497672"/>
                  <a:gd name="connsiteY4" fmla="*/ 2142526 h 2953181"/>
                  <a:gd name="connsiteX5" fmla="*/ 251500 w 497672"/>
                  <a:gd name="connsiteY5" fmla="*/ 2953181 h 2953181"/>
                  <a:gd name="connsiteX0" fmla="*/ 497672 w 497672"/>
                  <a:gd name="connsiteY0" fmla="*/ 0 h 2953181"/>
                  <a:gd name="connsiteX1" fmla="*/ 261575 w 497672"/>
                  <a:gd name="connsiteY1" fmla="*/ 393517 h 2953181"/>
                  <a:gd name="connsiteX2" fmla="*/ 103741 w 497672"/>
                  <a:gd name="connsiteY2" fmla="*/ 848472 h 2953181"/>
                  <a:gd name="connsiteX3" fmla="*/ 17032 w 497672"/>
                  <a:gd name="connsiteY3" fmla="*/ 1378749 h 2953181"/>
                  <a:gd name="connsiteX4" fmla="*/ 20711 w 497672"/>
                  <a:gd name="connsiteY4" fmla="*/ 2142526 h 2953181"/>
                  <a:gd name="connsiteX5" fmla="*/ 251500 w 497672"/>
                  <a:gd name="connsiteY5" fmla="*/ 2953181 h 2953181"/>
                  <a:gd name="connsiteX0" fmla="*/ 497672 w 497672"/>
                  <a:gd name="connsiteY0" fmla="*/ 0 h 2953181"/>
                  <a:gd name="connsiteX1" fmla="*/ 261575 w 497672"/>
                  <a:gd name="connsiteY1" fmla="*/ 393517 h 2953181"/>
                  <a:gd name="connsiteX2" fmla="*/ 103741 w 497672"/>
                  <a:gd name="connsiteY2" fmla="*/ 848472 h 2953181"/>
                  <a:gd name="connsiteX3" fmla="*/ 17032 w 497672"/>
                  <a:gd name="connsiteY3" fmla="*/ 1378749 h 2953181"/>
                  <a:gd name="connsiteX4" fmla="*/ 20711 w 497672"/>
                  <a:gd name="connsiteY4" fmla="*/ 2142526 h 2953181"/>
                  <a:gd name="connsiteX5" fmla="*/ 251500 w 497672"/>
                  <a:gd name="connsiteY5" fmla="*/ 2953181 h 29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672" h="2953181">
                    <a:moveTo>
                      <a:pt x="497672" y="0"/>
                    </a:moveTo>
                    <a:cubicBezTo>
                      <a:pt x="329154" y="249004"/>
                      <a:pt x="327230" y="252105"/>
                      <a:pt x="261575" y="393517"/>
                    </a:cubicBezTo>
                    <a:cubicBezTo>
                      <a:pt x="195920" y="534929"/>
                      <a:pt x="144498" y="684267"/>
                      <a:pt x="103741" y="848472"/>
                    </a:cubicBezTo>
                    <a:cubicBezTo>
                      <a:pt x="62984" y="1012677"/>
                      <a:pt x="30870" y="1163073"/>
                      <a:pt x="17032" y="1378749"/>
                    </a:cubicBezTo>
                    <a:cubicBezTo>
                      <a:pt x="3194" y="1594425"/>
                      <a:pt x="-14790" y="1748576"/>
                      <a:pt x="20711" y="2142526"/>
                    </a:cubicBezTo>
                    <a:cubicBezTo>
                      <a:pt x="56908" y="2496190"/>
                      <a:pt x="183354" y="2802048"/>
                      <a:pt x="251500" y="2953181"/>
                    </a:cubicBezTo>
                  </a:path>
                </a:pathLst>
              </a:custGeom>
              <a:noFill/>
              <a:ln>
                <a:solidFill>
                  <a:schemeClr val="accent6">
                    <a:lumMod val="75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1752600" y="1602579"/>
            <a:ext cx="3809999" cy="2532554"/>
            <a:chOff x="1752600" y="1602579"/>
            <a:chExt cx="3809999" cy="2532554"/>
          </a:xfrm>
        </p:grpSpPr>
        <p:grpSp>
          <p:nvGrpSpPr>
            <p:cNvPr id="9" name="Group 8"/>
            <p:cNvGrpSpPr/>
            <p:nvPr/>
          </p:nvGrpSpPr>
          <p:grpSpPr>
            <a:xfrm>
              <a:off x="1752600" y="2002690"/>
              <a:ext cx="3733803" cy="2132443"/>
              <a:chOff x="1752600" y="2002690"/>
              <a:chExt cx="3733803" cy="2132443"/>
            </a:xfrm>
          </p:grpSpPr>
          <p:sp>
            <p:nvSpPr>
              <p:cNvPr id="23" name="Oval 22"/>
              <p:cNvSpPr/>
              <p:nvPr/>
            </p:nvSpPr>
            <p:spPr>
              <a:xfrm>
                <a:off x="1752600" y="3303488"/>
                <a:ext cx="609599" cy="831645"/>
              </a:xfrm>
              <a:prstGeom prst="ellipse">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FF"/>
                  </a:solidFill>
                </a:endParaRPr>
              </a:p>
            </p:txBody>
          </p:sp>
          <p:sp>
            <p:nvSpPr>
              <p:cNvPr id="25" name="Freeform 24"/>
              <p:cNvSpPr/>
              <p:nvPr/>
            </p:nvSpPr>
            <p:spPr>
              <a:xfrm rot="16200000" flipH="1">
                <a:off x="3101666" y="890176"/>
                <a:ext cx="1272223" cy="3497251"/>
              </a:xfrm>
              <a:custGeom>
                <a:avLst/>
                <a:gdLst>
                  <a:gd name="connsiteX0" fmla="*/ 576401 w 871676"/>
                  <a:gd name="connsiteY0" fmla="*/ 0 h 3324225"/>
                  <a:gd name="connsiteX1" fmla="*/ 138251 w 871676"/>
                  <a:gd name="connsiteY1" fmla="*/ 762000 h 3324225"/>
                  <a:gd name="connsiteX2" fmla="*/ 14426 w 871676"/>
                  <a:gd name="connsiteY2" fmla="*/ 2181225 h 3324225"/>
                  <a:gd name="connsiteX3" fmla="*/ 424001 w 871676"/>
                  <a:gd name="connsiteY3" fmla="*/ 3133725 h 3324225"/>
                  <a:gd name="connsiteX4" fmla="*/ 871676 w 871676"/>
                  <a:gd name="connsiteY4" fmla="*/ 3324225 h 3324225"/>
                  <a:gd name="connsiteX0" fmla="*/ 559407 w 854682"/>
                  <a:gd name="connsiteY0" fmla="*/ 0 h 3324225"/>
                  <a:gd name="connsiteX1" fmla="*/ 121257 w 854682"/>
                  <a:gd name="connsiteY1" fmla="*/ 762000 h 3324225"/>
                  <a:gd name="connsiteX2" fmla="*/ 16482 w 854682"/>
                  <a:gd name="connsiteY2" fmla="*/ 1771650 h 3324225"/>
                  <a:gd name="connsiteX3" fmla="*/ 407007 w 854682"/>
                  <a:gd name="connsiteY3" fmla="*/ 3133725 h 3324225"/>
                  <a:gd name="connsiteX4" fmla="*/ 854682 w 854682"/>
                  <a:gd name="connsiteY4" fmla="*/ 3324225 h 3324225"/>
                  <a:gd name="connsiteX0" fmla="*/ 559407 w 854682"/>
                  <a:gd name="connsiteY0" fmla="*/ 0 h 3324225"/>
                  <a:gd name="connsiteX1" fmla="*/ 121257 w 854682"/>
                  <a:gd name="connsiteY1" fmla="*/ 762000 h 3324225"/>
                  <a:gd name="connsiteX2" fmla="*/ 16482 w 854682"/>
                  <a:gd name="connsiteY2" fmla="*/ 1771650 h 3324225"/>
                  <a:gd name="connsiteX3" fmla="*/ 407007 w 854682"/>
                  <a:gd name="connsiteY3" fmla="*/ 3133725 h 3324225"/>
                  <a:gd name="connsiteX4" fmla="*/ 521307 w 854682"/>
                  <a:gd name="connsiteY4" fmla="*/ 2695575 h 3324225"/>
                  <a:gd name="connsiteX5" fmla="*/ 854682 w 854682"/>
                  <a:gd name="connsiteY5" fmla="*/ 3324225 h 3324225"/>
                  <a:gd name="connsiteX0" fmla="*/ 546414 w 841689"/>
                  <a:gd name="connsiteY0" fmla="*/ 0 h 3324225"/>
                  <a:gd name="connsiteX1" fmla="*/ 108264 w 841689"/>
                  <a:gd name="connsiteY1" fmla="*/ 762000 h 3324225"/>
                  <a:gd name="connsiteX2" fmla="*/ 3489 w 841689"/>
                  <a:gd name="connsiteY2" fmla="*/ 1771650 h 3324225"/>
                  <a:gd name="connsiteX3" fmla="*/ 193989 w 841689"/>
                  <a:gd name="connsiteY3" fmla="*/ 2152650 h 3324225"/>
                  <a:gd name="connsiteX4" fmla="*/ 508314 w 841689"/>
                  <a:gd name="connsiteY4" fmla="*/ 2695575 h 3324225"/>
                  <a:gd name="connsiteX5" fmla="*/ 841689 w 841689"/>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74539 w 807914"/>
                  <a:gd name="connsiteY4" fmla="*/ 2695575 h 3324225"/>
                  <a:gd name="connsiteX5" fmla="*/ 807914 w 807914"/>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45964 w 807914"/>
                  <a:gd name="connsiteY4" fmla="*/ 2743200 h 3324225"/>
                  <a:gd name="connsiteX5" fmla="*/ 807914 w 807914"/>
                  <a:gd name="connsiteY5" fmla="*/ 3324225 h 3324225"/>
                  <a:gd name="connsiteX0" fmla="*/ 512639 w 807914"/>
                  <a:gd name="connsiteY0" fmla="*/ 0 h 3324225"/>
                  <a:gd name="connsiteX1" fmla="*/ 74489 w 807914"/>
                  <a:gd name="connsiteY1" fmla="*/ 762000 h 3324225"/>
                  <a:gd name="connsiteX2" fmla="*/ 7814 w 807914"/>
                  <a:gd name="connsiteY2" fmla="*/ 1466850 h 3324225"/>
                  <a:gd name="connsiteX3" fmla="*/ 160214 w 807914"/>
                  <a:gd name="connsiteY3" fmla="*/ 2152650 h 3324225"/>
                  <a:gd name="connsiteX4" fmla="*/ 445964 w 807914"/>
                  <a:gd name="connsiteY4" fmla="*/ 2743200 h 3324225"/>
                  <a:gd name="connsiteX5" fmla="*/ 807914 w 807914"/>
                  <a:gd name="connsiteY5" fmla="*/ 3324225 h 3324225"/>
                  <a:gd name="connsiteX0" fmla="*/ 512639 w 855539"/>
                  <a:gd name="connsiteY0" fmla="*/ 0 h 3143250"/>
                  <a:gd name="connsiteX1" fmla="*/ 74489 w 855539"/>
                  <a:gd name="connsiteY1" fmla="*/ 762000 h 3143250"/>
                  <a:gd name="connsiteX2" fmla="*/ 7814 w 855539"/>
                  <a:gd name="connsiteY2" fmla="*/ 1466850 h 3143250"/>
                  <a:gd name="connsiteX3" fmla="*/ 160214 w 855539"/>
                  <a:gd name="connsiteY3" fmla="*/ 2152650 h 3143250"/>
                  <a:gd name="connsiteX4" fmla="*/ 445964 w 855539"/>
                  <a:gd name="connsiteY4" fmla="*/ 2743200 h 3143250"/>
                  <a:gd name="connsiteX5" fmla="*/ 855539 w 855539"/>
                  <a:gd name="connsiteY5" fmla="*/ 3143250 h 3143250"/>
                  <a:gd name="connsiteX0" fmla="*/ 505530 w 848430"/>
                  <a:gd name="connsiteY0" fmla="*/ 0 h 3143250"/>
                  <a:gd name="connsiteX1" fmla="*/ 210255 w 848430"/>
                  <a:gd name="connsiteY1" fmla="*/ 571500 h 3143250"/>
                  <a:gd name="connsiteX2" fmla="*/ 705 w 848430"/>
                  <a:gd name="connsiteY2" fmla="*/ 1466850 h 3143250"/>
                  <a:gd name="connsiteX3" fmla="*/ 153105 w 848430"/>
                  <a:gd name="connsiteY3" fmla="*/ 2152650 h 3143250"/>
                  <a:gd name="connsiteX4" fmla="*/ 438855 w 848430"/>
                  <a:gd name="connsiteY4" fmla="*/ 2743200 h 3143250"/>
                  <a:gd name="connsiteX5" fmla="*/ 848430 w 848430"/>
                  <a:gd name="connsiteY5" fmla="*/ 3143250 h 3143250"/>
                  <a:gd name="connsiteX0" fmla="*/ 390254 w 733154"/>
                  <a:gd name="connsiteY0" fmla="*/ 0 h 3143250"/>
                  <a:gd name="connsiteX1" fmla="*/ 94979 w 733154"/>
                  <a:gd name="connsiteY1" fmla="*/ 571500 h 3143250"/>
                  <a:gd name="connsiteX2" fmla="*/ 9254 w 733154"/>
                  <a:gd name="connsiteY2" fmla="*/ 1295400 h 3143250"/>
                  <a:gd name="connsiteX3" fmla="*/ 37829 w 733154"/>
                  <a:gd name="connsiteY3" fmla="*/ 2152650 h 3143250"/>
                  <a:gd name="connsiteX4" fmla="*/ 323579 w 733154"/>
                  <a:gd name="connsiteY4" fmla="*/ 2743200 h 3143250"/>
                  <a:gd name="connsiteX5" fmla="*/ 733154 w 733154"/>
                  <a:gd name="connsiteY5" fmla="*/ 3143250 h 3143250"/>
                  <a:gd name="connsiteX0" fmla="*/ 381361 w 724261"/>
                  <a:gd name="connsiteY0" fmla="*/ 0 h 3143250"/>
                  <a:gd name="connsiteX1" fmla="*/ 86086 w 724261"/>
                  <a:gd name="connsiteY1" fmla="*/ 571500 h 3143250"/>
                  <a:gd name="connsiteX2" fmla="*/ 361 w 724261"/>
                  <a:gd name="connsiteY2" fmla="*/ 1295400 h 3143250"/>
                  <a:gd name="connsiteX3" fmla="*/ 67036 w 724261"/>
                  <a:gd name="connsiteY3" fmla="*/ 1952625 h 3143250"/>
                  <a:gd name="connsiteX4" fmla="*/ 314686 w 724261"/>
                  <a:gd name="connsiteY4" fmla="*/ 2743200 h 3143250"/>
                  <a:gd name="connsiteX5" fmla="*/ 724261 w 724261"/>
                  <a:gd name="connsiteY5" fmla="*/ 3143250 h 3143250"/>
                  <a:gd name="connsiteX0" fmla="*/ 381450 w 724350"/>
                  <a:gd name="connsiteY0" fmla="*/ 0 h 3143250"/>
                  <a:gd name="connsiteX1" fmla="*/ 86175 w 724350"/>
                  <a:gd name="connsiteY1" fmla="*/ 571500 h 3143250"/>
                  <a:gd name="connsiteX2" fmla="*/ 450 w 724350"/>
                  <a:gd name="connsiteY2" fmla="*/ 1295400 h 3143250"/>
                  <a:gd name="connsiteX3" fmla="*/ 67125 w 724350"/>
                  <a:gd name="connsiteY3" fmla="*/ 1952625 h 3143250"/>
                  <a:gd name="connsiteX4" fmla="*/ 343350 w 724350"/>
                  <a:gd name="connsiteY4" fmla="*/ 2628900 h 3143250"/>
                  <a:gd name="connsiteX5" fmla="*/ 724350 w 724350"/>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724176"/>
                  <a:gd name="connsiteY0" fmla="*/ 0 h 3143250"/>
                  <a:gd name="connsiteX1" fmla="*/ 86001 w 724176"/>
                  <a:gd name="connsiteY1" fmla="*/ 571500 h 3143250"/>
                  <a:gd name="connsiteX2" fmla="*/ 276 w 724176"/>
                  <a:gd name="connsiteY2" fmla="*/ 1295400 h 3143250"/>
                  <a:gd name="connsiteX3" fmla="*/ 66951 w 724176"/>
                  <a:gd name="connsiteY3" fmla="*/ 1952625 h 3143250"/>
                  <a:gd name="connsiteX4" fmla="*/ 273261 w 724176"/>
                  <a:gd name="connsiteY4" fmla="*/ 2499997 h 3143250"/>
                  <a:gd name="connsiteX5" fmla="*/ 724176 w 724176"/>
                  <a:gd name="connsiteY5" fmla="*/ 3143250 h 3143250"/>
                  <a:gd name="connsiteX0" fmla="*/ 381276 w 381276"/>
                  <a:gd name="connsiteY0" fmla="*/ 0 h 3081177"/>
                  <a:gd name="connsiteX1" fmla="*/ 86001 w 381276"/>
                  <a:gd name="connsiteY1" fmla="*/ 571500 h 3081177"/>
                  <a:gd name="connsiteX2" fmla="*/ 276 w 381276"/>
                  <a:gd name="connsiteY2" fmla="*/ 1295400 h 3081177"/>
                  <a:gd name="connsiteX3" fmla="*/ 66951 w 381276"/>
                  <a:gd name="connsiteY3" fmla="*/ 1952625 h 3081177"/>
                  <a:gd name="connsiteX4" fmla="*/ 273261 w 381276"/>
                  <a:gd name="connsiteY4" fmla="*/ 2499997 h 3081177"/>
                  <a:gd name="connsiteX5" fmla="*/ 122852 w 381276"/>
                  <a:gd name="connsiteY5" fmla="*/ 3081177 h 3081177"/>
                  <a:gd name="connsiteX0" fmla="*/ 489489 w 489489"/>
                  <a:gd name="connsiteY0" fmla="*/ 0 h 3081177"/>
                  <a:gd name="connsiteX1" fmla="*/ 194214 w 489489"/>
                  <a:gd name="connsiteY1" fmla="*/ 571500 h 3081177"/>
                  <a:gd name="connsiteX2" fmla="*/ 108489 w 489489"/>
                  <a:gd name="connsiteY2" fmla="*/ 1295400 h 3081177"/>
                  <a:gd name="connsiteX3" fmla="*/ 175164 w 489489"/>
                  <a:gd name="connsiteY3" fmla="*/ 1952625 h 3081177"/>
                  <a:gd name="connsiteX4" fmla="*/ 32318 w 489489"/>
                  <a:gd name="connsiteY4" fmla="*/ 2611730 h 3081177"/>
                  <a:gd name="connsiteX5" fmla="*/ 231065 w 489489"/>
                  <a:gd name="connsiteY5" fmla="*/ 3081177 h 3081177"/>
                  <a:gd name="connsiteX0" fmla="*/ 459443 w 459443"/>
                  <a:gd name="connsiteY0" fmla="*/ 0 h 3081177"/>
                  <a:gd name="connsiteX1" fmla="*/ 164168 w 459443"/>
                  <a:gd name="connsiteY1" fmla="*/ 571500 h 3081177"/>
                  <a:gd name="connsiteX2" fmla="*/ 78443 w 459443"/>
                  <a:gd name="connsiteY2" fmla="*/ 1295400 h 3081177"/>
                  <a:gd name="connsiteX3" fmla="*/ 145118 w 459443"/>
                  <a:gd name="connsiteY3" fmla="*/ 1952625 h 3081177"/>
                  <a:gd name="connsiteX4" fmla="*/ 2272 w 459443"/>
                  <a:gd name="connsiteY4" fmla="*/ 2611730 h 3081177"/>
                  <a:gd name="connsiteX5" fmla="*/ 201019 w 459443"/>
                  <a:gd name="connsiteY5" fmla="*/ 3081177 h 3081177"/>
                  <a:gd name="connsiteX0" fmla="*/ 459443 w 459443"/>
                  <a:gd name="connsiteY0" fmla="*/ 0 h 3081177"/>
                  <a:gd name="connsiteX1" fmla="*/ 164168 w 459443"/>
                  <a:gd name="connsiteY1" fmla="*/ 571500 h 3081177"/>
                  <a:gd name="connsiteX2" fmla="*/ 78443 w 459443"/>
                  <a:gd name="connsiteY2" fmla="*/ 1295400 h 3081177"/>
                  <a:gd name="connsiteX3" fmla="*/ 145118 w 459443"/>
                  <a:gd name="connsiteY3" fmla="*/ 1952625 h 3081177"/>
                  <a:gd name="connsiteX4" fmla="*/ 2272 w 459443"/>
                  <a:gd name="connsiteY4" fmla="*/ 2611730 h 3081177"/>
                  <a:gd name="connsiteX5" fmla="*/ 201019 w 459443"/>
                  <a:gd name="connsiteY5" fmla="*/ 3081177 h 3081177"/>
                  <a:gd name="connsiteX0" fmla="*/ 492645 w 492645"/>
                  <a:gd name="connsiteY0" fmla="*/ 0 h 3081177"/>
                  <a:gd name="connsiteX1" fmla="*/ 197370 w 492645"/>
                  <a:gd name="connsiteY1" fmla="*/ 571500 h 3081177"/>
                  <a:gd name="connsiteX2" fmla="*/ 111645 w 492645"/>
                  <a:gd name="connsiteY2" fmla="*/ 1295400 h 3081177"/>
                  <a:gd name="connsiteX3" fmla="*/ 3742 w 492645"/>
                  <a:gd name="connsiteY3" fmla="*/ 1518110 h 3081177"/>
                  <a:gd name="connsiteX4" fmla="*/ 35474 w 492645"/>
                  <a:gd name="connsiteY4" fmla="*/ 2611730 h 3081177"/>
                  <a:gd name="connsiteX5" fmla="*/ 234221 w 492645"/>
                  <a:gd name="connsiteY5" fmla="*/ 3081177 h 3081177"/>
                  <a:gd name="connsiteX0" fmla="*/ 493066 w 493066"/>
                  <a:gd name="connsiteY0" fmla="*/ 0 h 3081177"/>
                  <a:gd name="connsiteX1" fmla="*/ 197791 w 493066"/>
                  <a:gd name="connsiteY1" fmla="*/ 571500 h 3081177"/>
                  <a:gd name="connsiteX2" fmla="*/ 118532 w 493066"/>
                  <a:gd name="connsiteY2" fmla="*/ 922960 h 3081177"/>
                  <a:gd name="connsiteX3" fmla="*/ 4163 w 493066"/>
                  <a:gd name="connsiteY3" fmla="*/ 1518110 h 3081177"/>
                  <a:gd name="connsiteX4" fmla="*/ 35895 w 493066"/>
                  <a:gd name="connsiteY4" fmla="*/ 2611730 h 3081177"/>
                  <a:gd name="connsiteX5" fmla="*/ 234642 w 493066"/>
                  <a:gd name="connsiteY5" fmla="*/ 3081177 h 3081177"/>
                  <a:gd name="connsiteX0" fmla="*/ 493066 w 493066"/>
                  <a:gd name="connsiteY0" fmla="*/ 0 h 3081177"/>
                  <a:gd name="connsiteX1" fmla="*/ 223654 w 493066"/>
                  <a:gd name="connsiteY1" fmla="*/ 447353 h 3081177"/>
                  <a:gd name="connsiteX2" fmla="*/ 118532 w 493066"/>
                  <a:gd name="connsiteY2" fmla="*/ 922960 h 3081177"/>
                  <a:gd name="connsiteX3" fmla="*/ 4163 w 493066"/>
                  <a:gd name="connsiteY3" fmla="*/ 1518110 h 3081177"/>
                  <a:gd name="connsiteX4" fmla="*/ 35895 w 493066"/>
                  <a:gd name="connsiteY4" fmla="*/ 2611730 h 3081177"/>
                  <a:gd name="connsiteX5" fmla="*/ 234642 w 493066"/>
                  <a:gd name="connsiteY5" fmla="*/ 3081177 h 3081177"/>
                  <a:gd name="connsiteX0" fmla="*/ 491035 w 491035"/>
                  <a:gd name="connsiteY0" fmla="*/ 0 h 3081177"/>
                  <a:gd name="connsiteX1" fmla="*/ 221623 w 491035"/>
                  <a:gd name="connsiteY1" fmla="*/ 447353 h 3081177"/>
                  <a:gd name="connsiteX2" fmla="*/ 84172 w 491035"/>
                  <a:gd name="connsiteY2" fmla="*/ 898130 h 3081177"/>
                  <a:gd name="connsiteX3" fmla="*/ 2132 w 491035"/>
                  <a:gd name="connsiteY3" fmla="*/ 1518110 h 3081177"/>
                  <a:gd name="connsiteX4" fmla="*/ 33864 w 491035"/>
                  <a:gd name="connsiteY4" fmla="*/ 2611730 h 3081177"/>
                  <a:gd name="connsiteX5" fmla="*/ 232611 w 491035"/>
                  <a:gd name="connsiteY5" fmla="*/ 3081177 h 3081177"/>
                  <a:gd name="connsiteX0" fmla="*/ 489048 w 489048"/>
                  <a:gd name="connsiteY0" fmla="*/ 0 h 3081177"/>
                  <a:gd name="connsiteX1" fmla="*/ 219636 w 489048"/>
                  <a:gd name="connsiteY1" fmla="*/ 447353 h 3081177"/>
                  <a:gd name="connsiteX2" fmla="*/ 82185 w 489048"/>
                  <a:gd name="connsiteY2" fmla="*/ 898130 h 3081177"/>
                  <a:gd name="connsiteX3" fmla="*/ 145 w 489048"/>
                  <a:gd name="connsiteY3" fmla="*/ 1518110 h 3081177"/>
                  <a:gd name="connsiteX4" fmla="*/ 64206 w 489048"/>
                  <a:gd name="connsiteY4" fmla="*/ 2586900 h 3081177"/>
                  <a:gd name="connsiteX5" fmla="*/ 230624 w 489048"/>
                  <a:gd name="connsiteY5" fmla="*/ 3081177 h 3081177"/>
                  <a:gd name="connsiteX0" fmla="*/ 489048 w 489048"/>
                  <a:gd name="connsiteY0" fmla="*/ 0 h 3081177"/>
                  <a:gd name="connsiteX1" fmla="*/ 219636 w 489048"/>
                  <a:gd name="connsiteY1" fmla="*/ 447353 h 3081177"/>
                  <a:gd name="connsiteX2" fmla="*/ 82185 w 489048"/>
                  <a:gd name="connsiteY2" fmla="*/ 898130 h 3081177"/>
                  <a:gd name="connsiteX3" fmla="*/ 145 w 489048"/>
                  <a:gd name="connsiteY3" fmla="*/ 1518110 h 3081177"/>
                  <a:gd name="connsiteX4" fmla="*/ 64206 w 489048"/>
                  <a:gd name="connsiteY4" fmla="*/ 2586900 h 3081177"/>
                  <a:gd name="connsiteX5" fmla="*/ 230624 w 489048"/>
                  <a:gd name="connsiteY5" fmla="*/ 3081177 h 3081177"/>
                  <a:gd name="connsiteX0" fmla="*/ 489048 w 489048"/>
                  <a:gd name="connsiteY0" fmla="*/ 0 h 3242568"/>
                  <a:gd name="connsiteX1" fmla="*/ 219636 w 489048"/>
                  <a:gd name="connsiteY1" fmla="*/ 447353 h 3242568"/>
                  <a:gd name="connsiteX2" fmla="*/ 82185 w 489048"/>
                  <a:gd name="connsiteY2" fmla="*/ 898130 h 3242568"/>
                  <a:gd name="connsiteX3" fmla="*/ 145 w 489048"/>
                  <a:gd name="connsiteY3" fmla="*/ 1518110 h 3242568"/>
                  <a:gd name="connsiteX4" fmla="*/ 64206 w 489048"/>
                  <a:gd name="connsiteY4" fmla="*/ 2586900 h 3242568"/>
                  <a:gd name="connsiteX5" fmla="*/ 217692 w 489048"/>
                  <a:gd name="connsiteY5" fmla="*/ 3242568 h 3242568"/>
                  <a:gd name="connsiteX0" fmla="*/ 489048 w 489048"/>
                  <a:gd name="connsiteY0" fmla="*/ 0 h 3242568"/>
                  <a:gd name="connsiteX1" fmla="*/ 219636 w 489048"/>
                  <a:gd name="connsiteY1" fmla="*/ 447353 h 3242568"/>
                  <a:gd name="connsiteX2" fmla="*/ 82185 w 489048"/>
                  <a:gd name="connsiteY2" fmla="*/ 898130 h 3242568"/>
                  <a:gd name="connsiteX3" fmla="*/ 145 w 489048"/>
                  <a:gd name="connsiteY3" fmla="*/ 1518110 h 3242568"/>
                  <a:gd name="connsiteX4" fmla="*/ 64206 w 489048"/>
                  <a:gd name="connsiteY4" fmla="*/ 2586900 h 3242568"/>
                  <a:gd name="connsiteX5" fmla="*/ 217692 w 489048"/>
                  <a:gd name="connsiteY5" fmla="*/ 3242568 h 3242568"/>
                  <a:gd name="connsiteX0" fmla="*/ 489777 w 489777"/>
                  <a:gd name="connsiteY0" fmla="*/ 0 h 3242568"/>
                  <a:gd name="connsiteX1" fmla="*/ 220365 w 489777"/>
                  <a:gd name="connsiteY1" fmla="*/ 447353 h 3242568"/>
                  <a:gd name="connsiteX2" fmla="*/ 82914 w 489777"/>
                  <a:gd name="connsiteY2" fmla="*/ 898130 h 3242568"/>
                  <a:gd name="connsiteX3" fmla="*/ 874 w 489777"/>
                  <a:gd name="connsiteY3" fmla="*/ 1518110 h 3242568"/>
                  <a:gd name="connsiteX4" fmla="*/ 45537 w 489777"/>
                  <a:gd name="connsiteY4" fmla="*/ 2524827 h 3242568"/>
                  <a:gd name="connsiteX5" fmla="*/ 218421 w 489777"/>
                  <a:gd name="connsiteY5" fmla="*/ 3242568 h 3242568"/>
                  <a:gd name="connsiteX0" fmla="*/ 477364 w 477364"/>
                  <a:gd name="connsiteY0" fmla="*/ 0 h 3242568"/>
                  <a:gd name="connsiteX1" fmla="*/ 207952 w 477364"/>
                  <a:gd name="connsiteY1" fmla="*/ 447353 h 3242568"/>
                  <a:gd name="connsiteX2" fmla="*/ 70501 w 477364"/>
                  <a:gd name="connsiteY2" fmla="*/ 898130 h 3242568"/>
                  <a:gd name="connsiteX3" fmla="*/ 1393 w 477364"/>
                  <a:gd name="connsiteY3" fmla="*/ 1505696 h 3242568"/>
                  <a:gd name="connsiteX4" fmla="*/ 33124 w 477364"/>
                  <a:gd name="connsiteY4" fmla="*/ 2524827 h 3242568"/>
                  <a:gd name="connsiteX5" fmla="*/ 206008 w 477364"/>
                  <a:gd name="connsiteY5" fmla="*/ 3242568 h 3242568"/>
                  <a:gd name="connsiteX0" fmla="*/ 478102 w 478102"/>
                  <a:gd name="connsiteY0" fmla="*/ 0 h 3242568"/>
                  <a:gd name="connsiteX1" fmla="*/ 208690 w 478102"/>
                  <a:gd name="connsiteY1" fmla="*/ 447353 h 3242568"/>
                  <a:gd name="connsiteX2" fmla="*/ 84171 w 478102"/>
                  <a:gd name="connsiteY2" fmla="*/ 848472 h 3242568"/>
                  <a:gd name="connsiteX3" fmla="*/ 2131 w 478102"/>
                  <a:gd name="connsiteY3" fmla="*/ 1505696 h 3242568"/>
                  <a:gd name="connsiteX4" fmla="*/ 33862 w 478102"/>
                  <a:gd name="connsiteY4" fmla="*/ 2524827 h 3242568"/>
                  <a:gd name="connsiteX5" fmla="*/ 206746 w 478102"/>
                  <a:gd name="connsiteY5" fmla="*/ 3242568 h 3242568"/>
                  <a:gd name="connsiteX0" fmla="*/ 478102 w 478102"/>
                  <a:gd name="connsiteY0" fmla="*/ 0 h 3242568"/>
                  <a:gd name="connsiteX1" fmla="*/ 208690 w 478102"/>
                  <a:gd name="connsiteY1" fmla="*/ 447353 h 3242568"/>
                  <a:gd name="connsiteX2" fmla="*/ 84171 w 478102"/>
                  <a:gd name="connsiteY2" fmla="*/ 848472 h 3242568"/>
                  <a:gd name="connsiteX3" fmla="*/ 2131 w 478102"/>
                  <a:gd name="connsiteY3" fmla="*/ 1505696 h 3242568"/>
                  <a:gd name="connsiteX4" fmla="*/ 33862 w 478102"/>
                  <a:gd name="connsiteY4" fmla="*/ 2524827 h 3242568"/>
                  <a:gd name="connsiteX5" fmla="*/ 206746 w 478102"/>
                  <a:gd name="connsiteY5" fmla="*/ 3242568 h 3242568"/>
                  <a:gd name="connsiteX0" fmla="*/ 478102 w 478102"/>
                  <a:gd name="connsiteY0" fmla="*/ 0 h 3242568"/>
                  <a:gd name="connsiteX1" fmla="*/ 234553 w 478102"/>
                  <a:gd name="connsiteY1" fmla="*/ 410108 h 3242568"/>
                  <a:gd name="connsiteX2" fmla="*/ 84171 w 478102"/>
                  <a:gd name="connsiteY2" fmla="*/ 848472 h 3242568"/>
                  <a:gd name="connsiteX3" fmla="*/ 2131 w 478102"/>
                  <a:gd name="connsiteY3" fmla="*/ 1505696 h 3242568"/>
                  <a:gd name="connsiteX4" fmla="*/ 33862 w 478102"/>
                  <a:gd name="connsiteY4" fmla="*/ 2524827 h 3242568"/>
                  <a:gd name="connsiteX5" fmla="*/ 206746 w 478102"/>
                  <a:gd name="connsiteY5" fmla="*/ 3242568 h 3242568"/>
                  <a:gd name="connsiteX0" fmla="*/ 477355 w 477355"/>
                  <a:gd name="connsiteY0" fmla="*/ 0 h 3242568"/>
                  <a:gd name="connsiteX1" fmla="*/ 233806 w 477355"/>
                  <a:gd name="connsiteY1" fmla="*/ 410108 h 3242568"/>
                  <a:gd name="connsiteX2" fmla="*/ 83424 w 477355"/>
                  <a:gd name="connsiteY2" fmla="*/ 848472 h 3242568"/>
                  <a:gd name="connsiteX3" fmla="*/ 1384 w 477355"/>
                  <a:gd name="connsiteY3" fmla="*/ 1505696 h 3242568"/>
                  <a:gd name="connsiteX4" fmla="*/ 39581 w 477355"/>
                  <a:gd name="connsiteY4" fmla="*/ 2524827 h 3242568"/>
                  <a:gd name="connsiteX5" fmla="*/ 205999 w 477355"/>
                  <a:gd name="connsiteY5" fmla="*/ 3242568 h 3242568"/>
                  <a:gd name="connsiteX0" fmla="*/ 477355 w 477355"/>
                  <a:gd name="connsiteY0" fmla="*/ 0 h 3242568"/>
                  <a:gd name="connsiteX1" fmla="*/ 233806 w 477355"/>
                  <a:gd name="connsiteY1" fmla="*/ 410108 h 3242568"/>
                  <a:gd name="connsiteX2" fmla="*/ 83424 w 477355"/>
                  <a:gd name="connsiteY2" fmla="*/ 848472 h 3242568"/>
                  <a:gd name="connsiteX3" fmla="*/ 1384 w 477355"/>
                  <a:gd name="connsiteY3" fmla="*/ 1505696 h 3242568"/>
                  <a:gd name="connsiteX4" fmla="*/ 39581 w 477355"/>
                  <a:gd name="connsiteY4" fmla="*/ 2524827 h 3242568"/>
                  <a:gd name="connsiteX5" fmla="*/ 205999 w 477355"/>
                  <a:gd name="connsiteY5" fmla="*/ 3242568 h 3242568"/>
                  <a:gd name="connsiteX0" fmla="*/ 477355 w 477355"/>
                  <a:gd name="connsiteY0" fmla="*/ 0 h 3242568"/>
                  <a:gd name="connsiteX1" fmla="*/ 233806 w 477355"/>
                  <a:gd name="connsiteY1" fmla="*/ 410108 h 3242568"/>
                  <a:gd name="connsiteX2" fmla="*/ 83424 w 477355"/>
                  <a:gd name="connsiteY2" fmla="*/ 848472 h 3242568"/>
                  <a:gd name="connsiteX3" fmla="*/ 1384 w 477355"/>
                  <a:gd name="connsiteY3" fmla="*/ 1505696 h 3242568"/>
                  <a:gd name="connsiteX4" fmla="*/ 39581 w 477355"/>
                  <a:gd name="connsiteY4" fmla="*/ 2425509 h 3242568"/>
                  <a:gd name="connsiteX5" fmla="*/ 205999 w 477355"/>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05696 h 3242568"/>
                  <a:gd name="connsiteX4" fmla="*/ 40438 w 478212"/>
                  <a:gd name="connsiteY4" fmla="*/ 2425509 h 3242568"/>
                  <a:gd name="connsiteX5" fmla="*/ 206856 w 478212"/>
                  <a:gd name="connsiteY5" fmla="*/ 3242568 h 3242568"/>
                  <a:gd name="connsiteX0" fmla="*/ 478212 w 478212"/>
                  <a:gd name="connsiteY0" fmla="*/ 0 h 3242568"/>
                  <a:gd name="connsiteX1" fmla="*/ 234663 w 478212"/>
                  <a:gd name="connsiteY1" fmla="*/ 410108 h 3242568"/>
                  <a:gd name="connsiteX2" fmla="*/ 84281 w 478212"/>
                  <a:gd name="connsiteY2" fmla="*/ 848472 h 3242568"/>
                  <a:gd name="connsiteX3" fmla="*/ 2241 w 478212"/>
                  <a:gd name="connsiteY3" fmla="*/ 1518110 h 3242568"/>
                  <a:gd name="connsiteX4" fmla="*/ 40438 w 478212"/>
                  <a:gd name="connsiteY4" fmla="*/ 2425509 h 3242568"/>
                  <a:gd name="connsiteX5" fmla="*/ 206856 w 478212"/>
                  <a:gd name="connsiteY5" fmla="*/ 3242568 h 3242568"/>
                  <a:gd name="connsiteX0" fmla="*/ 480816 w 480816"/>
                  <a:gd name="connsiteY0" fmla="*/ 0 h 3242568"/>
                  <a:gd name="connsiteX1" fmla="*/ 237267 w 480816"/>
                  <a:gd name="connsiteY1" fmla="*/ 410108 h 3242568"/>
                  <a:gd name="connsiteX2" fmla="*/ 86885 w 480816"/>
                  <a:gd name="connsiteY2" fmla="*/ 848472 h 3242568"/>
                  <a:gd name="connsiteX3" fmla="*/ 4845 w 480816"/>
                  <a:gd name="connsiteY3" fmla="*/ 1518110 h 3242568"/>
                  <a:gd name="connsiteX4" fmla="*/ 43042 w 480816"/>
                  <a:gd name="connsiteY4" fmla="*/ 2425509 h 3242568"/>
                  <a:gd name="connsiteX5" fmla="*/ 209460 w 480816"/>
                  <a:gd name="connsiteY5" fmla="*/ 3242568 h 3242568"/>
                  <a:gd name="connsiteX0" fmla="*/ 480816 w 480816"/>
                  <a:gd name="connsiteY0" fmla="*/ 0 h 2953181"/>
                  <a:gd name="connsiteX1" fmla="*/ 237267 w 480816"/>
                  <a:gd name="connsiteY1" fmla="*/ 410108 h 2953181"/>
                  <a:gd name="connsiteX2" fmla="*/ 86885 w 480816"/>
                  <a:gd name="connsiteY2" fmla="*/ 848472 h 2953181"/>
                  <a:gd name="connsiteX3" fmla="*/ 4845 w 480816"/>
                  <a:gd name="connsiteY3" fmla="*/ 1518110 h 2953181"/>
                  <a:gd name="connsiteX4" fmla="*/ 43042 w 480816"/>
                  <a:gd name="connsiteY4" fmla="*/ 2425509 h 2953181"/>
                  <a:gd name="connsiteX5" fmla="*/ 234644 w 480816"/>
                  <a:gd name="connsiteY5" fmla="*/ 2953181 h 2953181"/>
                  <a:gd name="connsiteX0" fmla="*/ 504253 w 504253"/>
                  <a:gd name="connsiteY0" fmla="*/ 0 h 2953181"/>
                  <a:gd name="connsiteX1" fmla="*/ 260704 w 504253"/>
                  <a:gd name="connsiteY1" fmla="*/ 410108 h 2953181"/>
                  <a:gd name="connsiteX2" fmla="*/ 110322 w 504253"/>
                  <a:gd name="connsiteY2" fmla="*/ 848472 h 2953181"/>
                  <a:gd name="connsiteX3" fmla="*/ 28282 w 504253"/>
                  <a:gd name="connsiteY3" fmla="*/ 1518110 h 2953181"/>
                  <a:gd name="connsiteX4" fmla="*/ 16113 w 504253"/>
                  <a:gd name="connsiteY4" fmla="*/ 2101047 h 2953181"/>
                  <a:gd name="connsiteX5" fmla="*/ 258081 w 504253"/>
                  <a:gd name="connsiteY5" fmla="*/ 2953181 h 2953181"/>
                  <a:gd name="connsiteX0" fmla="*/ 506695 w 506695"/>
                  <a:gd name="connsiteY0" fmla="*/ 0 h 2953181"/>
                  <a:gd name="connsiteX1" fmla="*/ 263146 w 506695"/>
                  <a:gd name="connsiteY1" fmla="*/ 410108 h 2953181"/>
                  <a:gd name="connsiteX2" fmla="*/ 112764 w 506695"/>
                  <a:gd name="connsiteY2" fmla="*/ 848472 h 2953181"/>
                  <a:gd name="connsiteX3" fmla="*/ 22329 w 506695"/>
                  <a:gd name="connsiteY3" fmla="*/ 1395340 h 2953181"/>
                  <a:gd name="connsiteX4" fmla="*/ 18555 w 506695"/>
                  <a:gd name="connsiteY4" fmla="*/ 2101047 h 2953181"/>
                  <a:gd name="connsiteX5" fmla="*/ 260523 w 506695"/>
                  <a:gd name="connsiteY5" fmla="*/ 2953181 h 2953181"/>
                  <a:gd name="connsiteX0" fmla="*/ 505536 w 505536"/>
                  <a:gd name="connsiteY0" fmla="*/ 0 h 2953181"/>
                  <a:gd name="connsiteX1" fmla="*/ 261987 w 505536"/>
                  <a:gd name="connsiteY1" fmla="*/ 410108 h 2953181"/>
                  <a:gd name="connsiteX2" fmla="*/ 111605 w 505536"/>
                  <a:gd name="connsiteY2" fmla="*/ 848472 h 2953181"/>
                  <a:gd name="connsiteX3" fmla="*/ 24896 w 505536"/>
                  <a:gd name="connsiteY3" fmla="*/ 1378749 h 2953181"/>
                  <a:gd name="connsiteX4" fmla="*/ 17396 w 505536"/>
                  <a:gd name="connsiteY4" fmla="*/ 2101047 h 2953181"/>
                  <a:gd name="connsiteX5" fmla="*/ 259364 w 505536"/>
                  <a:gd name="connsiteY5" fmla="*/ 2953181 h 2953181"/>
                  <a:gd name="connsiteX0" fmla="*/ 497672 w 497672"/>
                  <a:gd name="connsiteY0" fmla="*/ 0 h 2953181"/>
                  <a:gd name="connsiteX1" fmla="*/ 254123 w 497672"/>
                  <a:gd name="connsiteY1" fmla="*/ 410108 h 2953181"/>
                  <a:gd name="connsiteX2" fmla="*/ 103741 w 497672"/>
                  <a:gd name="connsiteY2" fmla="*/ 848472 h 2953181"/>
                  <a:gd name="connsiteX3" fmla="*/ 17032 w 497672"/>
                  <a:gd name="connsiteY3" fmla="*/ 1378749 h 2953181"/>
                  <a:gd name="connsiteX4" fmla="*/ 20711 w 497672"/>
                  <a:gd name="connsiteY4" fmla="*/ 2142526 h 2953181"/>
                  <a:gd name="connsiteX5" fmla="*/ 251500 w 497672"/>
                  <a:gd name="connsiteY5" fmla="*/ 2953181 h 2953181"/>
                  <a:gd name="connsiteX0" fmla="*/ 497672 w 497672"/>
                  <a:gd name="connsiteY0" fmla="*/ 0 h 2953181"/>
                  <a:gd name="connsiteX1" fmla="*/ 261575 w 497672"/>
                  <a:gd name="connsiteY1" fmla="*/ 393517 h 2953181"/>
                  <a:gd name="connsiteX2" fmla="*/ 103741 w 497672"/>
                  <a:gd name="connsiteY2" fmla="*/ 848472 h 2953181"/>
                  <a:gd name="connsiteX3" fmla="*/ 17032 w 497672"/>
                  <a:gd name="connsiteY3" fmla="*/ 1378749 h 2953181"/>
                  <a:gd name="connsiteX4" fmla="*/ 20711 w 497672"/>
                  <a:gd name="connsiteY4" fmla="*/ 2142526 h 2953181"/>
                  <a:gd name="connsiteX5" fmla="*/ 251500 w 497672"/>
                  <a:gd name="connsiteY5" fmla="*/ 2953181 h 2953181"/>
                  <a:gd name="connsiteX0" fmla="*/ 497672 w 497672"/>
                  <a:gd name="connsiteY0" fmla="*/ 0 h 2953181"/>
                  <a:gd name="connsiteX1" fmla="*/ 261575 w 497672"/>
                  <a:gd name="connsiteY1" fmla="*/ 393517 h 2953181"/>
                  <a:gd name="connsiteX2" fmla="*/ 103741 w 497672"/>
                  <a:gd name="connsiteY2" fmla="*/ 848472 h 2953181"/>
                  <a:gd name="connsiteX3" fmla="*/ 17032 w 497672"/>
                  <a:gd name="connsiteY3" fmla="*/ 1378749 h 2953181"/>
                  <a:gd name="connsiteX4" fmla="*/ 20711 w 497672"/>
                  <a:gd name="connsiteY4" fmla="*/ 2142526 h 2953181"/>
                  <a:gd name="connsiteX5" fmla="*/ 251500 w 497672"/>
                  <a:gd name="connsiteY5" fmla="*/ 2953181 h 29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672" h="2953181">
                    <a:moveTo>
                      <a:pt x="497672" y="0"/>
                    </a:moveTo>
                    <a:cubicBezTo>
                      <a:pt x="329154" y="249004"/>
                      <a:pt x="327230" y="252105"/>
                      <a:pt x="261575" y="393517"/>
                    </a:cubicBezTo>
                    <a:cubicBezTo>
                      <a:pt x="195920" y="534929"/>
                      <a:pt x="144498" y="684267"/>
                      <a:pt x="103741" y="848472"/>
                    </a:cubicBezTo>
                    <a:cubicBezTo>
                      <a:pt x="62984" y="1012677"/>
                      <a:pt x="30870" y="1163073"/>
                      <a:pt x="17032" y="1378749"/>
                    </a:cubicBezTo>
                    <a:cubicBezTo>
                      <a:pt x="3194" y="1594425"/>
                      <a:pt x="-14790" y="1748576"/>
                      <a:pt x="20711" y="2142526"/>
                    </a:cubicBezTo>
                    <a:cubicBezTo>
                      <a:pt x="56908" y="2496190"/>
                      <a:pt x="183354" y="2802048"/>
                      <a:pt x="251500" y="2953181"/>
                    </a:cubicBezTo>
                  </a:path>
                </a:pathLst>
              </a:custGeom>
              <a:noFill/>
              <a:ln>
                <a:solidFill>
                  <a:srgbClr val="00B05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2667000" y="1602579"/>
              <a:ext cx="2895599" cy="400110"/>
            </a:xfrm>
            <a:prstGeom prst="rect">
              <a:avLst/>
            </a:prstGeom>
            <a:noFill/>
          </p:spPr>
          <p:txBody>
            <a:bodyPr wrap="square" rtlCol="0">
              <a:spAutoFit/>
            </a:bodyPr>
            <a:lstStyle/>
            <a:p>
              <a:r>
                <a:rPr lang="en-US" sz="2000" dirty="0" smtClean="0">
                  <a:solidFill>
                    <a:srgbClr val="00B050"/>
                  </a:solidFill>
                </a:rPr>
                <a:t>Ignore AVS </a:t>
              </a:r>
              <a:r>
                <a:rPr lang="en-US" sz="2000" dirty="0" smtClean="0">
                  <a:solidFill>
                    <a:srgbClr val="00B050"/>
                  </a:solidFill>
                  <a:sym typeface="Wingdings" pitchFamily="2" charset="2"/>
                </a:rPr>
                <a:t> </a:t>
              </a:r>
              <a:r>
                <a:rPr lang="en-US" sz="2000" dirty="0" smtClean="0">
                  <a:solidFill>
                    <a:srgbClr val="00B050"/>
                  </a:solidFill>
                </a:rPr>
                <a:t>larger area</a:t>
              </a:r>
            </a:p>
          </p:txBody>
        </p:sp>
      </p:grpSp>
    </p:spTree>
    <p:extLst>
      <p:ext uri="{BB962C8B-B14F-4D97-AF65-F5344CB8AC3E}">
        <p14:creationId xmlns:p14="http://schemas.microsoft.com/office/powerpoint/2010/main" val="14142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b="1" dirty="0" smtClean="0">
                <a:solidFill>
                  <a:srgbClr val="C00000"/>
                </a:solidFill>
              </a:rPr>
              <a:t>Timing Closure and New Contexts</a:t>
            </a:r>
          </a:p>
          <a:p>
            <a:r>
              <a:rPr lang="en-US" dirty="0" smtClean="0"/>
              <a:t>Example Challenges</a:t>
            </a:r>
          </a:p>
          <a:p>
            <a:r>
              <a:rPr lang="en-US" dirty="0" smtClean="0"/>
              <a:t>Example Near-Term Mitigations</a:t>
            </a:r>
          </a:p>
          <a:p>
            <a:r>
              <a:rPr lang="en-US" dirty="0" smtClean="0"/>
              <a:t>Futures and Conclusions</a:t>
            </a:r>
          </a:p>
        </p:txBody>
      </p:sp>
    </p:spTree>
    <p:extLst>
      <p:ext uri="{BB962C8B-B14F-4D97-AF65-F5344CB8AC3E}">
        <p14:creationId xmlns:p14="http://schemas.microsoft.com/office/powerpoint/2010/main" val="1206275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Timing Closure and New Contexts</a:t>
            </a:r>
          </a:p>
          <a:p>
            <a:r>
              <a:rPr lang="en-US" dirty="0" smtClean="0"/>
              <a:t>Example Challenges</a:t>
            </a:r>
          </a:p>
          <a:p>
            <a:r>
              <a:rPr lang="en-US" dirty="0" smtClean="0"/>
              <a:t>Example Near-Term Mitigations</a:t>
            </a:r>
          </a:p>
          <a:p>
            <a:r>
              <a:rPr lang="en-US" b="1" dirty="0" smtClean="0">
                <a:solidFill>
                  <a:srgbClr val="C00000"/>
                </a:solidFill>
              </a:rPr>
              <a:t>Futures and Conclusions</a:t>
            </a:r>
          </a:p>
        </p:txBody>
      </p:sp>
    </p:spTree>
    <p:extLst>
      <p:ext uri="{BB962C8B-B14F-4D97-AF65-F5344CB8AC3E}">
        <p14:creationId xmlns:p14="http://schemas.microsoft.com/office/powerpoint/2010/main" val="2368820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idx="1"/>
          </p:nvPr>
        </p:nvSpPr>
        <p:spPr/>
        <p:txBody>
          <a:bodyPr/>
          <a:lstStyle/>
          <a:p>
            <a:r>
              <a:rPr lang="en-US" dirty="0" smtClean="0"/>
              <a:t>EDA tool innovation in timing closure space has been helpful</a:t>
            </a:r>
          </a:p>
          <a:p>
            <a:pPr lvl="1"/>
            <a:r>
              <a:rPr lang="en-US" dirty="0" smtClean="0"/>
              <a:t>E.g., physically-aware ECO, dynamic IR-aware STA, …</a:t>
            </a:r>
          </a:p>
          <a:p>
            <a:r>
              <a:rPr lang="en-US" dirty="0" smtClean="0"/>
              <a:t>Process and device innovation will continue to challenge timing closure</a:t>
            </a:r>
          </a:p>
          <a:p>
            <a:pPr lvl="1"/>
            <a:r>
              <a:rPr lang="en-US" dirty="0" smtClean="0"/>
              <a:t>“</a:t>
            </a:r>
            <a:r>
              <a:rPr lang="en-US" dirty="0"/>
              <a:t>A</a:t>
            </a:r>
            <a:r>
              <a:rPr lang="en-US" dirty="0" smtClean="0"/>
              <a:t>ctual” foundry-specific metal fill early in design </a:t>
            </a:r>
          </a:p>
          <a:p>
            <a:pPr lvl="1"/>
            <a:r>
              <a:rPr lang="en-US" dirty="0"/>
              <a:t>P</a:t>
            </a:r>
            <a:r>
              <a:rPr lang="en-US" dirty="0" smtClean="0"/>
              <a:t>rocess enhancement (e.g., air gap)</a:t>
            </a:r>
          </a:p>
          <a:p>
            <a:pPr lvl="1"/>
            <a:r>
              <a:rPr lang="en-US" dirty="0" smtClean="0"/>
              <a:t>Self-heating from high current density in </a:t>
            </a:r>
            <a:r>
              <a:rPr lang="en-US" dirty="0" err="1" smtClean="0"/>
              <a:t>FinFET</a:t>
            </a:r>
            <a:endParaRPr lang="en-US" dirty="0" smtClean="0"/>
          </a:p>
          <a:p>
            <a:r>
              <a:rPr lang="en-US" dirty="0" smtClean="0"/>
              <a:t>What about </a:t>
            </a:r>
            <a:r>
              <a:rPr lang="en-US" dirty="0" err="1" smtClean="0"/>
              <a:t>SoC</a:t>
            </a:r>
            <a:r>
              <a:rPr lang="en-US" dirty="0" smtClean="0"/>
              <a:t>-level design closure complexity?  </a:t>
            </a:r>
          </a:p>
          <a:p>
            <a:pPr lvl="1"/>
            <a:r>
              <a:rPr lang="en-US" dirty="0" smtClean="0"/>
              <a:t>Better timing budgeting, constraints evolution, coordination of top- vs. block-level effort</a:t>
            </a:r>
          </a:p>
          <a:p>
            <a:pPr lvl="1"/>
            <a:endParaRPr lang="en-US" dirty="0"/>
          </a:p>
        </p:txBody>
      </p:sp>
    </p:spTree>
    <p:extLst>
      <p:ext uri="{BB962C8B-B14F-4D97-AF65-F5344CB8AC3E}">
        <p14:creationId xmlns:p14="http://schemas.microsoft.com/office/powerpoint/2010/main" val="903684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43" y="73377"/>
            <a:ext cx="8686800" cy="685800"/>
          </a:xfrm>
        </p:spPr>
        <p:txBody>
          <a:bodyPr/>
          <a:lstStyle/>
          <a:p>
            <a:r>
              <a:rPr lang="en-US" dirty="0" smtClean="0">
                <a:sym typeface="Wingdings" panose="05000000000000000000" pitchFamily="2" charset="2"/>
              </a:rPr>
              <a:t>Look Out For …</a:t>
            </a:r>
            <a:endParaRPr lang="en-US" dirty="0"/>
          </a:p>
        </p:txBody>
      </p:sp>
      <p:sp>
        <p:nvSpPr>
          <p:cNvPr id="3" name="Content Placeholder 2"/>
          <p:cNvSpPr>
            <a:spLocks noGrp="1"/>
          </p:cNvSpPr>
          <p:nvPr>
            <p:ph idx="1"/>
          </p:nvPr>
        </p:nvSpPr>
        <p:spPr>
          <a:xfrm>
            <a:off x="0" y="781755"/>
            <a:ext cx="9144000" cy="6172200"/>
          </a:xfrm>
        </p:spPr>
        <p:txBody>
          <a:bodyPr>
            <a:normAutofit fontScale="85000" lnSpcReduction="10000"/>
          </a:bodyPr>
          <a:lstStyle/>
          <a:p>
            <a:r>
              <a:rPr lang="en-US" dirty="0" smtClean="0"/>
              <a:t>Margin becomes scarcer</a:t>
            </a:r>
          </a:p>
          <a:p>
            <a:pPr lvl="1"/>
            <a:r>
              <a:rPr lang="en-US" dirty="0" smtClean="0"/>
              <a:t>Low-hanging fruits being rapidly harvested</a:t>
            </a:r>
          </a:p>
          <a:p>
            <a:pPr lvl="1"/>
            <a:r>
              <a:rPr lang="en-US" dirty="0" smtClean="0"/>
              <a:t>Critical: better analysis accuracy, model-hardware correlation at extreme modes</a:t>
            </a:r>
          </a:p>
          <a:p>
            <a:r>
              <a:rPr lang="en-US" dirty="0" smtClean="0"/>
              <a:t>BEOL + MOL + Multi-Patterning</a:t>
            </a:r>
          </a:p>
          <a:p>
            <a:pPr lvl="1"/>
            <a:r>
              <a:rPr lang="en-US" dirty="0" smtClean="0"/>
              <a:t>Resistance scaling, pitch scaling, variation </a:t>
            </a:r>
            <a:r>
              <a:rPr lang="en-US" dirty="0" smtClean="0">
                <a:sym typeface="Wingdings" panose="05000000000000000000" pitchFamily="2" charset="2"/>
              </a:rPr>
              <a:t> delicate balancing act</a:t>
            </a:r>
            <a:endParaRPr lang="en-US" dirty="0" smtClean="0"/>
          </a:p>
          <a:p>
            <a:pPr lvl="1"/>
            <a:r>
              <a:rPr lang="en-US" dirty="0" smtClean="0"/>
              <a:t>Need better modeling and corner definition</a:t>
            </a:r>
          </a:p>
          <a:p>
            <a:pPr lvl="1"/>
            <a:r>
              <a:rPr lang="en-US" dirty="0" smtClean="0"/>
              <a:t>Bring together library, placement, routing, STA</a:t>
            </a:r>
          </a:p>
          <a:p>
            <a:r>
              <a:rPr lang="en-US" dirty="0" smtClean="0"/>
              <a:t>Variation modeling</a:t>
            </a:r>
          </a:p>
          <a:p>
            <a:pPr lvl="1"/>
            <a:r>
              <a:rPr lang="en-US" dirty="0" smtClean="0"/>
              <a:t>Statistical SPEF</a:t>
            </a:r>
          </a:p>
          <a:p>
            <a:pPr lvl="1"/>
            <a:r>
              <a:rPr lang="en-US" dirty="0" smtClean="0"/>
              <a:t>LVF, unified model of PVT variation (reduce #libraries!)</a:t>
            </a:r>
          </a:p>
          <a:p>
            <a:r>
              <a:rPr lang="en-US" dirty="0" smtClean="0"/>
              <a:t>Signoff</a:t>
            </a:r>
          </a:p>
          <a:p>
            <a:pPr lvl="1"/>
            <a:r>
              <a:rPr lang="en-US" dirty="0" smtClean="0"/>
              <a:t>Wide adoption of </a:t>
            </a:r>
            <a:r>
              <a:rPr lang="en-US" dirty="0" err="1" smtClean="0"/>
              <a:t>adaptivity</a:t>
            </a:r>
            <a:r>
              <a:rPr lang="en-US" dirty="0" smtClean="0"/>
              <a:t> (e.g., AVS) with new signoff criteria/goals</a:t>
            </a:r>
          </a:p>
          <a:p>
            <a:pPr lvl="1"/>
            <a:r>
              <a:rPr lang="en-US" dirty="0" smtClean="0"/>
              <a:t>Design-specific tightened corners</a:t>
            </a:r>
          </a:p>
          <a:p>
            <a:pPr lvl="1"/>
            <a:r>
              <a:rPr lang="en-US" dirty="0" smtClean="0"/>
              <a:t>Cross corners (FSG, SFG)</a:t>
            </a:r>
          </a:p>
          <a:p>
            <a:r>
              <a:rPr lang="en-US" dirty="0" smtClean="0"/>
              <a:t>Thermal and stress?</a:t>
            </a:r>
          </a:p>
          <a:p>
            <a:r>
              <a:rPr lang="en-US" dirty="0"/>
              <a:t>3D </a:t>
            </a:r>
            <a:r>
              <a:rPr lang="en-US" dirty="0" smtClean="0"/>
              <a:t>integration!</a:t>
            </a:r>
          </a:p>
          <a:p>
            <a:pPr lvl="1"/>
            <a:endParaRPr lang="en-US" dirty="0" smtClean="0"/>
          </a:p>
        </p:txBody>
      </p:sp>
    </p:spTree>
    <p:extLst>
      <p:ext uri="{BB962C8B-B14F-4D97-AF65-F5344CB8AC3E}">
        <p14:creationId xmlns:p14="http://schemas.microsoft.com/office/powerpoint/2010/main" val="1875327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a:t>
            </a:r>
            <a:endParaRPr lang="en-US" dirty="0"/>
          </a:p>
        </p:txBody>
      </p:sp>
      <p:sp>
        <p:nvSpPr>
          <p:cNvPr id="3" name="Content Placeholder 2"/>
          <p:cNvSpPr>
            <a:spLocks noGrp="1"/>
          </p:cNvSpPr>
          <p:nvPr>
            <p:ph idx="1"/>
          </p:nvPr>
        </p:nvSpPr>
        <p:spPr>
          <a:xfrm>
            <a:off x="228600" y="838200"/>
            <a:ext cx="8686800" cy="5486400"/>
          </a:xfrm>
        </p:spPr>
        <p:txBody>
          <a:bodyPr/>
          <a:lstStyle/>
          <a:p>
            <a:r>
              <a:rPr lang="en-US" dirty="0" smtClean="0"/>
              <a:t>Rob </a:t>
            </a:r>
            <a:r>
              <a:rPr lang="en-US" dirty="0"/>
              <a:t>Aitken for </a:t>
            </a:r>
            <a:r>
              <a:rPr lang="en-US" dirty="0" smtClean="0"/>
              <a:t>inviting this talk</a:t>
            </a:r>
          </a:p>
          <a:p>
            <a:r>
              <a:rPr lang="en-US" dirty="0" smtClean="0"/>
              <a:t>Christian </a:t>
            </a:r>
            <a:r>
              <a:rPr lang="en-US" dirty="0"/>
              <a:t>Lutkemeyer, Isadore Katz, Sorin Dobre, Tuck-Boon Chan, Kwangok Jeong, Nancy MacDonald and John Redmond for </a:t>
            </a:r>
            <a:r>
              <a:rPr lang="en-US" dirty="0" smtClean="0"/>
              <a:t>discussions </a:t>
            </a:r>
            <a:r>
              <a:rPr lang="en-US" dirty="0"/>
              <a:t>and </a:t>
            </a:r>
            <a:r>
              <a:rPr lang="en-US" dirty="0" smtClean="0"/>
              <a:t>inputs</a:t>
            </a:r>
          </a:p>
          <a:p>
            <a:r>
              <a:rPr lang="en-US" dirty="0" smtClean="0"/>
              <a:t>UCSD </a:t>
            </a:r>
            <a:r>
              <a:rPr lang="en-US" dirty="0"/>
              <a:t>VLSI CAD </a:t>
            </a:r>
            <a:r>
              <a:rPr lang="en-US" dirty="0" smtClean="0"/>
              <a:t>Laboratory students: Hyein Lee, </a:t>
            </a:r>
            <a:r>
              <a:rPr lang="en-US" dirty="0"/>
              <a:t>Jiajia Li, </a:t>
            </a:r>
            <a:r>
              <a:rPr lang="en-US" dirty="0" smtClean="0"/>
              <a:t>Mulong </a:t>
            </a:r>
            <a:r>
              <a:rPr lang="en-US" dirty="0"/>
              <a:t>Luo, Yaping </a:t>
            </a:r>
            <a:r>
              <a:rPr lang="en-US" dirty="0" smtClean="0"/>
              <a:t>Sun, Wei-Ting </a:t>
            </a:r>
            <a:r>
              <a:rPr lang="en-US" dirty="0"/>
              <a:t>Jonas </a:t>
            </a:r>
            <a:r>
              <a:rPr lang="en-US" dirty="0" smtClean="0"/>
              <a:t>Chan</a:t>
            </a:r>
            <a:endParaRPr lang="en-US" dirty="0"/>
          </a:p>
        </p:txBody>
      </p:sp>
    </p:spTree>
    <p:extLst>
      <p:ext uri="{BB962C8B-B14F-4D97-AF65-F5344CB8AC3E}">
        <p14:creationId xmlns:p14="http://schemas.microsoft.com/office/powerpoint/2010/main" val="287610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2971800"/>
            <a:ext cx="4387317" cy="698959"/>
          </a:xfrm>
        </p:spPr>
        <p:txBody>
          <a:bodyPr/>
          <a:lstStyle/>
          <a:p>
            <a:pPr algn="ctr"/>
            <a:r>
              <a:rPr lang="en-US" dirty="0" smtClean="0"/>
              <a:t>THANK YOU !</a:t>
            </a:r>
            <a:endParaRPr lang="en-US" dirty="0"/>
          </a:p>
        </p:txBody>
      </p:sp>
    </p:spTree>
    <p:extLst>
      <p:ext uri="{BB962C8B-B14F-4D97-AF65-F5344CB8AC3E}">
        <p14:creationId xmlns:p14="http://schemas.microsoft.com/office/powerpoint/2010/main" val="2504484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6883" y="3263441"/>
            <a:ext cx="4387317" cy="698959"/>
          </a:xfrm>
        </p:spPr>
        <p:txBody>
          <a:bodyPr/>
          <a:lstStyle/>
          <a:p>
            <a:r>
              <a:rPr lang="en-US" dirty="0" smtClean="0"/>
              <a:t>Backup Slides</a:t>
            </a:r>
            <a:endParaRPr lang="en-US" dirty="0"/>
          </a:p>
        </p:txBody>
      </p:sp>
    </p:spTree>
    <p:extLst>
      <p:ext uri="{BB962C8B-B14F-4D97-AF65-F5344CB8AC3E}">
        <p14:creationId xmlns:p14="http://schemas.microsoft.com/office/powerpoint/2010/main" val="3462114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dl.ucsd.edu:1 (tuck) - VNC Viewer"/>
          <p:cNvPicPr>
            <a:picLocks noChangeAspect="1"/>
          </p:cNvPicPr>
          <p:nvPr>
            <p:custDataLst>
              <p:tags r:id="rId1"/>
            </p:custDataLst>
          </p:nvPr>
        </p:nvPicPr>
        <p:blipFill rotWithShape="1">
          <a:blip r:embed="rId25" cstate="print">
            <a:clrChange>
              <a:clrFrom>
                <a:srgbClr val="C6CBC6"/>
              </a:clrFrom>
              <a:clrTo>
                <a:srgbClr val="C6CBC6">
                  <a:alpha val="0"/>
                </a:srgbClr>
              </a:clrTo>
            </a:clrChange>
            <a:extLst>
              <a:ext uri="{BEBA8EAE-BF5A-486C-A8C5-ECC9F3942E4B}">
                <a14:imgProps xmlns:a14="http://schemas.microsoft.com/office/drawing/2010/main">
                  <a14:imgLayer r:embed="rId26">
                    <a14:imgEffect>
                      <a14:brightnessContrast bright="20000"/>
                    </a14:imgEffect>
                  </a14:imgLayer>
                </a14:imgProps>
              </a:ext>
              <a:ext uri="{28A0092B-C50C-407E-A947-70E740481C1C}">
                <a14:useLocalDpi xmlns:a14="http://schemas.microsoft.com/office/drawing/2010/main" val="0"/>
              </a:ext>
            </a:extLst>
          </a:blip>
          <a:srcRect/>
          <a:stretch/>
        </p:blipFill>
        <p:spPr>
          <a:xfrm>
            <a:off x="429739" y="2910893"/>
            <a:ext cx="3723161" cy="2931199"/>
          </a:xfrm>
          <a:prstGeom prst="rect">
            <a:avLst/>
          </a:prstGeom>
        </p:spPr>
      </p:pic>
      <p:pic>
        <p:nvPicPr>
          <p:cNvPr id="20" name="Picture 19" descr="hdl.ucsd.edu:1 (tuck) - VNC Viewer"/>
          <p:cNvPicPr>
            <a:picLocks noChangeAspect="1"/>
          </p:cNvPicPr>
          <p:nvPr>
            <p:custDataLst>
              <p:tags r:id="rId2"/>
            </p:custDataLst>
          </p:nvPr>
        </p:nvPicPr>
        <p:blipFill rotWithShape="1">
          <a:blip r:embed="rId27" cstate="print">
            <a:clrChange>
              <a:clrFrom>
                <a:srgbClr val="C6CBC6"/>
              </a:clrFrom>
              <a:clrTo>
                <a:srgbClr val="C6CBC6">
                  <a:alpha val="0"/>
                </a:srgbClr>
              </a:clrTo>
            </a:clrChange>
            <a:extLst>
              <a:ext uri="{BEBA8EAE-BF5A-486C-A8C5-ECC9F3942E4B}">
                <a14:imgProps xmlns:a14="http://schemas.microsoft.com/office/drawing/2010/main">
                  <a14:imgLayer r:embed="rId28">
                    <a14:imgEffect>
                      <a14:brightnessContrast bright="20000"/>
                    </a14:imgEffect>
                  </a14:imgLayer>
                </a14:imgProps>
              </a:ext>
              <a:ext uri="{28A0092B-C50C-407E-A947-70E740481C1C}">
                <a14:useLocalDpi xmlns:a14="http://schemas.microsoft.com/office/drawing/2010/main" val="0"/>
              </a:ext>
            </a:extLst>
          </a:blip>
          <a:srcRect/>
          <a:stretch/>
        </p:blipFill>
        <p:spPr>
          <a:xfrm>
            <a:off x="4879461" y="2902100"/>
            <a:ext cx="3659217" cy="2931199"/>
          </a:xfrm>
          <a:prstGeom prst="rect">
            <a:avLst/>
          </a:prstGeom>
        </p:spPr>
      </p:pic>
      <p:sp>
        <p:nvSpPr>
          <p:cNvPr id="2" name="Title 1"/>
          <p:cNvSpPr>
            <a:spLocks noGrp="1"/>
          </p:cNvSpPr>
          <p:nvPr>
            <p:ph type="title"/>
            <p:custDataLst>
              <p:tags r:id="rId3"/>
            </p:custDataLst>
          </p:nvPr>
        </p:nvSpPr>
        <p:spPr/>
        <p:txBody>
          <a:bodyPr/>
          <a:lstStyle/>
          <a:p>
            <a:r>
              <a:rPr lang="en-US" dirty="0" smtClean="0"/>
              <a:t>Delay Variation</a:t>
            </a:r>
            <a:endParaRPr lang="en-US" dirty="0"/>
          </a:p>
        </p:txBody>
      </p:sp>
      <p:sp>
        <p:nvSpPr>
          <p:cNvPr id="10" name="Rectangle 9"/>
          <p:cNvSpPr/>
          <p:nvPr>
            <p:custDataLst>
              <p:tags r:id="rId4"/>
            </p:custDataLst>
          </p:nvPr>
        </p:nvSpPr>
        <p:spPr>
          <a:xfrm>
            <a:off x="307731" y="4254805"/>
            <a:ext cx="316112" cy="369332"/>
          </a:xfrm>
          <a:prstGeom prst="rect">
            <a:avLst/>
          </a:prstGeom>
        </p:spPr>
        <p:txBody>
          <a:bodyPr wrap="none">
            <a:spAutoFit/>
          </a:bodyPr>
          <a:lstStyle/>
          <a:p>
            <a:r>
              <a:rPr lang="el-GR" dirty="0"/>
              <a:t>α</a:t>
            </a:r>
            <a:endParaRPr lang="en-US" dirty="0"/>
          </a:p>
        </p:txBody>
      </p:sp>
      <p:sp>
        <p:nvSpPr>
          <p:cNvPr id="11" name="Rectangle 10"/>
          <p:cNvSpPr/>
          <p:nvPr>
            <p:custDataLst>
              <p:tags r:id="rId5"/>
            </p:custDataLst>
          </p:nvPr>
        </p:nvSpPr>
        <p:spPr>
          <a:xfrm>
            <a:off x="4707209" y="4253915"/>
            <a:ext cx="316112" cy="369332"/>
          </a:xfrm>
          <a:prstGeom prst="rect">
            <a:avLst/>
          </a:prstGeom>
        </p:spPr>
        <p:txBody>
          <a:bodyPr wrap="none">
            <a:spAutoFit/>
          </a:bodyPr>
          <a:lstStyle/>
          <a:p>
            <a:r>
              <a:rPr lang="el-GR" dirty="0"/>
              <a:t>α</a:t>
            </a:r>
            <a:endParaRPr lang="en-US" dirty="0"/>
          </a:p>
        </p:txBody>
      </p:sp>
      <p:cxnSp>
        <p:nvCxnSpPr>
          <p:cNvPr id="13" name="Straight Connector 12"/>
          <p:cNvCxnSpPr/>
          <p:nvPr>
            <p:custDataLst>
              <p:tags r:id="rId6"/>
            </p:custDataLst>
          </p:nvPr>
        </p:nvCxnSpPr>
        <p:spPr>
          <a:xfrm>
            <a:off x="841131" y="3721825"/>
            <a:ext cx="3429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7"/>
            </p:custDataLst>
          </p:nvPr>
        </p:nvCxnSpPr>
        <p:spPr>
          <a:xfrm>
            <a:off x="5215907" y="3703896"/>
            <a:ext cx="3429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8"/>
            </p:custDataLst>
          </p:nvPr>
        </p:nvSpPr>
        <p:spPr>
          <a:xfrm>
            <a:off x="764931" y="5842092"/>
            <a:ext cx="3280063" cy="711108"/>
          </a:xfrm>
          <a:prstGeom prst="rect">
            <a:avLst/>
          </a:prstGeom>
          <a:noFill/>
        </p:spPr>
        <p:txBody>
          <a:bodyPr wrap="square" rtlCol="0">
            <a:noAutofit/>
          </a:bodyPr>
          <a:lstStyle/>
          <a:p>
            <a:pPr algn="ctr"/>
            <a:r>
              <a:rPr lang="el-GR" dirty="0" smtClean="0"/>
              <a:t>Δ</a:t>
            </a:r>
            <a:r>
              <a:rPr lang="en-US" dirty="0" smtClean="0"/>
              <a:t>delay at </a:t>
            </a:r>
            <a:r>
              <a:rPr lang="en-US" dirty="0" smtClean="0">
                <a:solidFill>
                  <a:srgbClr val="FF0000"/>
                </a:solidFill>
              </a:rPr>
              <a:t>C-worst</a:t>
            </a:r>
            <a:r>
              <a:rPr lang="en-US" dirty="0" smtClean="0"/>
              <a:t> </a:t>
            </a:r>
            <a:br>
              <a:rPr lang="en-US" dirty="0" smtClean="0"/>
            </a:br>
            <a:r>
              <a:rPr lang="en-US" dirty="0" smtClean="0"/>
              <a:t>[d(</a:t>
            </a:r>
            <a:r>
              <a:rPr lang="en-US" dirty="0" err="1" smtClean="0"/>
              <a:t>Y</a:t>
            </a:r>
            <a:r>
              <a:rPr lang="en-US" baseline="-25000" dirty="0" err="1" smtClean="0"/>
              <a:t>cw</a:t>
            </a:r>
            <a:r>
              <a:rPr lang="en-US" dirty="0" smtClean="0"/>
              <a:t>) – d(</a:t>
            </a:r>
            <a:r>
              <a:rPr lang="en-US" dirty="0" err="1" smtClean="0"/>
              <a:t>Y</a:t>
            </a:r>
            <a:r>
              <a:rPr lang="en-US" baseline="-25000" dirty="0" err="1" smtClean="0"/>
              <a:t>typ</a:t>
            </a:r>
            <a:r>
              <a:rPr lang="en-US" dirty="0" smtClean="0"/>
              <a:t>)] / d(</a:t>
            </a:r>
            <a:r>
              <a:rPr lang="en-US" dirty="0" err="1" smtClean="0"/>
              <a:t>Y</a:t>
            </a:r>
            <a:r>
              <a:rPr lang="en-US" baseline="-25000" dirty="0" err="1" smtClean="0"/>
              <a:t>typ</a:t>
            </a:r>
            <a:r>
              <a:rPr lang="en-US" dirty="0"/>
              <a:t>)</a:t>
            </a:r>
            <a:endParaRPr lang="en-US" baseline="-25000" dirty="0" smtClean="0">
              <a:latin typeface="Arial" pitchFamily="34" charset="0"/>
              <a:cs typeface="Arial" pitchFamily="34" charset="0"/>
            </a:endParaRPr>
          </a:p>
        </p:txBody>
      </p:sp>
      <p:sp>
        <p:nvSpPr>
          <p:cNvPr id="16" name="Rectangle 15"/>
          <p:cNvSpPr/>
          <p:nvPr>
            <p:custDataLst>
              <p:tags r:id="rId9"/>
            </p:custDataLst>
          </p:nvPr>
        </p:nvSpPr>
        <p:spPr>
          <a:xfrm>
            <a:off x="293264" y="762000"/>
            <a:ext cx="8469736" cy="1200329"/>
          </a:xfrm>
          <a:prstGeom prst="rect">
            <a:avLst/>
          </a:prstGeom>
        </p:spPr>
        <p:txBody>
          <a:bodyPr vert="horz" lIns="91440" tIns="45720" rIns="91440" bIns="45720" rtlCol="0">
            <a:normAutofit/>
          </a:bodyPr>
          <a:lstStyle/>
          <a:p>
            <a:pPr marL="231775" indent="-231775" eaLnBrk="0" hangingPunct="0">
              <a:spcBef>
                <a:spcPct val="20000"/>
              </a:spcBef>
              <a:buClr>
                <a:srgbClr val="C00000"/>
              </a:buClr>
              <a:buFont typeface="Arial" pitchFamily="34" charset="0"/>
              <a:buChar char="•"/>
            </a:pPr>
            <a:r>
              <a:rPr lang="en-US" sz="2000" dirty="0">
                <a:latin typeface="Arial" pitchFamily="34" charset="0"/>
                <a:cs typeface="Arial" pitchFamily="34" charset="0"/>
              </a:rPr>
              <a:t>Some paths have </a:t>
            </a:r>
            <a:r>
              <a:rPr lang="el-GR" sz="2000" dirty="0">
                <a:latin typeface="Arial" pitchFamily="34" charset="0"/>
                <a:cs typeface="Arial" pitchFamily="34" charset="0"/>
              </a:rPr>
              <a:t>α</a:t>
            </a:r>
            <a:r>
              <a:rPr lang="en-US" sz="2000" dirty="0">
                <a:latin typeface="Arial" pitchFamily="34" charset="0"/>
                <a:cs typeface="Arial" pitchFamily="34" charset="0"/>
              </a:rPr>
              <a:t> &gt; 1.0 </a:t>
            </a:r>
            <a:r>
              <a:rPr lang="en-US" sz="2000" dirty="0">
                <a:latin typeface="Arial" pitchFamily="34" charset="0"/>
                <a:cs typeface="Arial" pitchFamily="34" charset="0"/>
                <a:sym typeface="Wingdings" panose="05000000000000000000" pitchFamily="2" charset="2"/>
              </a:rPr>
              <a:t> </a:t>
            </a:r>
            <a:r>
              <a:rPr lang="en-US" sz="2000" dirty="0" smtClean="0">
                <a:latin typeface="Arial" pitchFamily="34" charset="0"/>
                <a:cs typeface="Arial" pitchFamily="34" charset="0"/>
                <a:sym typeface="Wingdings" panose="05000000000000000000" pitchFamily="2" charset="2"/>
              </a:rPr>
              <a:t>a </a:t>
            </a:r>
            <a:r>
              <a:rPr lang="en-US" sz="2000" dirty="0" smtClean="0">
                <a:latin typeface="Arial" pitchFamily="34" charset="0"/>
                <a:cs typeface="Arial" pitchFamily="34" charset="0"/>
              </a:rPr>
              <a:t>CBC can underestimate delay variations</a:t>
            </a:r>
          </a:p>
          <a:p>
            <a:pPr marL="231775" indent="-231775" eaLnBrk="0" hangingPunct="0">
              <a:spcBef>
                <a:spcPct val="20000"/>
              </a:spcBef>
              <a:buClr>
                <a:srgbClr val="C00000"/>
              </a:buClr>
              <a:buFont typeface="Arial" pitchFamily="34" charset="0"/>
              <a:buChar char="•"/>
            </a:pPr>
            <a:r>
              <a:rPr lang="en-US" sz="2000" dirty="0" smtClean="0">
                <a:latin typeface="Arial" pitchFamily="34" charset="0"/>
                <a:cs typeface="Arial" pitchFamily="34" charset="0"/>
              </a:rPr>
              <a:t>But </a:t>
            </a:r>
            <a:r>
              <a:rPr lang="en-US" sz="2000" dirty="0">
                <a:latin typeface="Arial" pitchFamily="34" charset="0"/>
                <a:cs typeface="Arial" pitchFamily="34" charset="0"/>
              </a:rPr>
              <a:t>these paths have larger delays at the other corner</a:t>
            </a:r>
          </a:p>
        </p:txBody>
      </p:sp>
      <p:grpSp>
        <p:nvGrpSpPr>
          <p:cNvPr id="3" name="Group 2"/>
          <p:cNvGrpSpPr/>
          <p:nvPr>
            <p:custDataLst>
              <p:tags r:id="rId10"/>
            </p:custDataLst>
          </p:nvPr>
        </p:nvGrpSpPr>
        <p:grpSpPr>
          <a:xfrm>
            <a:off x="293265" y="1685193"/>
            <a:ext cx="4278736" cy="1972407"/>
            <a:chOff x="293265" y="1685193"/>
            <a:chExt cx="4278736" cy="1972407"/>
          </a:xfrm>
        </p:grpSpPr>
        <p:cxnSp>
          <p:nvCxnSpPr>
            <p:cNvPr id="38" name="Straight Arrow Connector 37"/>
            <p:cNvCxnSpPr/>
            <p:nvPr>
              <p:custDataLst>
                <p:tags r:id="rId20"/>
              </p:custDataLst>
            </p:nvPr>
          </p:nvCxnSpPr>
          <p:spPr>
            <a:xfrm>
              <a:off x="2404962" y="2754703"/>
              <a:ext cx="1" cy="5218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21"/>
              </p:custDataLst>
            </p:nvPr>
          </p:nvSpPr>
          <p:spPr>
            <a:xfrm>
              <a:off x="293265" y="1685193"/>
              <a:ext cx="4278736" cy="1058008"/>
            </a:xfrm>
            <a:prstGeom prst="rect">
              <a:avLst/>
            </a:prstGeom>
            <a:noFill/>
            <a:ln w="28575">
              <a:solidFill>
                <a:schemeClr val="tx1"/>
              </a:solidFill>
            </a:ln>
          </p:spPr>
          <p:txBody>
            <a:bodyPr wrap="square" rtlCol="0">
              <a:noAutofit/>
            </a:bodyPr>
            <a:lstStyle/>
            <a:p>
              <a:r>
                <a:rPr lang="en-US" sz="2000" dirty="0" smtClean="0">
                  <a:latin typeface="Arial" pitchFamily="34" charset="0"/>
                  <a:cs typeface="Arial" pitchFamily="34" charset="0"/>
                </a:rPr>
                <a:t>C-worst corner </a:t>
              </a:r>
              <a:r>
                <a:rPr lang="en-US" sz="2000" dirty="0">
                  <a:latin typeface="Arial" pitchFamily="34" charset="0"/>
                  <a:cs typeface="Arial" pitchFamily="34" charset="0"/>
                </a:rPr>
                <a:t>underestimates delay variations, but these paths are dominated by the RC-worst corner</a:t>
              </a:r>
            </a:p>
          </p:txBody>
        </p:sp>
        <p:sp>
          <p:nvSpPr>
            <p:cNvPr id="55" name="Rounded Rectangle 54"/>
            <p:cNvSpPr/>
            <p:nvPr>
              <p:custDataLst>
                <p:tags r:id="rId22"/>
              </p:custDataLst>
            </p:nvPr>
          </p:nvSpPr>
          <p:spPr>
            <a:xfrm>
              <a:off x="1828800" y="2910893"/>
              <a:ext cx="990600" cy="746707"/>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custDataLst>
              <p:tags r:id="rId11"/>
            </p:custDataLst>
          </p:nvPr>
        </p:nvGrpSpPr>
        <p:grpSpPr>
          <a:xfrm>
            <a:off x="2895600" y="3200400"/>
            <a:ext cx="6177969" cy="2277091"/>
            <a:chOff x="2895600" y="3200400"/>
            <a:chExt cx="6177969" cy="2277091"/>
          </a:xfrm>
        </p:grpSpPr>
        <p:cxnSp>
          <p:nvCxnSpPr>
            <p:cNvPr id="56" name="Straight Arrow Connector 55"/>
            <p:cNvCxnSpPr/>
            <p:nvPr>
              <p:custDataLst>
                <p:tags r:id="rId17"/>
              </p:custDataLst>
            </p:nvPr>
          </p:nvCxnSpPr>
          <p:spPr>
            <a:xfrm>
              <a:off x="2895600" y="3200400"/>
              <a:ext cx="31242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18"/>
              </p:custDataLst>
            </p:nvPr>
          </p:nvSpPr>
          <p:spPr>
            <a:xfrm>
              <a:off x="6172200" y="4419483"/>
              <a:ext cx="2901369" cy="1058008"/>
            </a:xfrm>
            <a:prstGeom prst="rect">
              <a:avLst/>
            </a:prstGeom>
            <a:noFill/>
            <a:ln w="28575">
              <a:solidFill>
                <a:schemeClr val="tx1"/>
              </a:solidFill>
            </a:ln>
          </p:spPr>
          <p:txBody>
            <a:bodyPr wrap="square" rtlCol="0">
              <a:noAutofit/>
            </a:bodyPr>
            <a:lstStyle/>
            <a:p>
              <a:r>
                <a:rPr lang="el-GR" sz="2000" dirty="0">
                  <a:latin typeface="Arial" pitchFamily="34" charset="0"/>
                  <a:cs typeface="Arial" pitchFamily="34" charset="0"/>
                </a:rPr>
                <a:t>α</a:t>
              </a:r>
              <a:r>
                <a:rPr lang="en-US" sz="2000" dirty="0">
                  <a:latin typeface="Arial" pitchFamily="34" charset="0"/>
                  <a:cs typeface="Arial" pitchFamily="34" charset="0"/>
                </a:rPr>
                <a:t> </a:t>
              </a:r>
              <a:r>
                <a:rPr lang="en-US" sz="2000" dirty="0" smtClean="0">
                  <a:latin typeface="Arial" pitchFamily="34" charset="0"/>
                  <a:cs typeface="Arial" pitchFamily="34" charset="0"/>
                </a:rPr>
                <a:t>&lt; 1.0 </a:t>
              </a:r>
              <a:r>
                <a:rPr lang="en-US" sz="2000" dirty="0" smtClean="0">
                  <a:latin typeface="Arial" pitchFamily="34" charset="0"/>
                  <a:cs typeface="Arial" pitchFamily="34" charset="0"/>
                  <a:sym typeface="Wingdings" panose="05000000000000000000" pitchFamily="2" charset="2"/>
                </a:rPr>
                <a:t></a:t>
              </a:r>
              <a:r>
                <a:rPr lang="en-US" sz="2000" dirty="0" smtClean="0">
                  <a:latin typeface="Arial" pitchFamily="34" charset="0"/>
                  <a:cs typeface="Arial" pitchFamily="34" charset="0"/>
                </a:rPr>
                <a:t> delay variations are covered by the RC-worst corner</a:t>
              </a:r>
            </a:p>
          </p:txBody>
        </p:sp>
        <p:sp>
          <p:nvSpPr>
            <p:cNvPr id="60" name="Rounded Rectangle 59"/>
            <p:cNvSpPr/>
            <p:nvPr>
              <p:custDataLst>
                <p:tags r:id="rId19"/>
              </p:custDataLst>
            </p:nvPr>
          </p:nvSpPr>
          <p:spPr>
            <a:xfrm>
              <a:off x="6071557" y="3761117"/>
              <a:ext cx="2063151" cy="534838"/>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custDataLst>
              <p:tags r:id="rId12"/>
            </p:custDataLst>
          </p:nvPr>
        </p:nvSpPr>
        <p:spPr>
          <a:xfrm>
            <a:off x="4800600" y="1833735"/>
            <a:ext cx="121717" cy="12859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13"/>
            </p:custDataLst>
          </p:nvPr>
        </p:nvSpPr>
        <p:spPr>
          <a:xfrm>
            <a:off x="4800600" y="2362739"/>
            <a:ext cx="121717" cy="1285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custDataLst>
              <p:tags r:id="rId14"/>
            </p:custDataLst>
          </p:nvPr>
        </p:nvSpPr>
        <p:spPr>
          <a:xfrm>
            <a:off x="4922318" y="2237670"/>
            <a:ext cx="4203012" cy="646331"/>
          </a:xfrm>
          <a:prstGeom prst="rect">
            <a:avLst/>
          </a:prstGeom>
        </p:spPr>
        <p:txBody>
          <a:bodyPr wrap="square">
            <a:spAutoFit/>
          </a:bodyPr>
          <a:lstStyle/>
          <a:p>
            <a:r>
              <a:rPr lang="en-US" dirty="0" smtClean="0">
                <a:solidFill>
                  <a:srgbClr val="FF0000"/>
                </a:solidFill>
              </a:rPr>
              <a:t>C-worst</a:t>
            </a:r>
            <a:r>
              <a:rPr lang="en-US" dirty="0" smtClean="0"/>
              <a:t> is the </a:t>
            </a:r>
            <a:r>
              <a:rPr lang="en-US" b="1" i="1" dirty="0" smtClean="0"/>
              <a:t>dominant corner</a:t>
            </a:r>
            <a:r>
              <a:rPr lang="en-US" dirty="0" smtClean="0"/>
              <a:t/>
            </a:r>
            <a:br>
              <a:rPr lang="en-US" dirty="0" smtClean="0"/>
            </a:br>
            <a:r>
              <a:rPr lang="el-GR" dirty="0" smtClean="0"/>
              <a:t>Δ</a:t>
            </a:r>
            <a:r>
              <a:rPr lang="en-US" dirty="0"/>
              <a:t>delay at </a:t>
            </a:r>
            <a:r>
              <a:rPr lang="en-US" dirty="0" smtClean="0">
                <a:solidFill>
                  <a:srgbClr val="FF0000"/>
                </a:solidFill>
              </a:rPr>
              <a:t>C-worst</a:t>
            </a:r>
            <a:r>
              <a:rPr lang="en-US" dirty="0" smtClean="0"/>
              <a:t>  &gt; </a:t>
            </a:r>
            <a:r>
              <a:rPr lang="el-GR" dirty="0" smtClean="0"/>
              <a:t>Δ</a:t>
            </a:r>
            <a:r>
              <a:rPr lang="en-US" dirty="0"/>
              <a:t>delay at </a:t>
            </a:r>
            <a:r>
              <a:rPr lang="en-US" dirty="0" smtClean="0"/>
              <a:t>RC-worst </a:t>
            </a:r>
            <a:endParaRPr lang="en-US" dirty="0">
              <a:latin typeface="Arial" pitchFamily="34" charset="0"/>
              <a:cs typeface="Arial" pitchFamily="34" charset="0"/>
            </a:endParaRPr>
          </a:p>
        </p:txBody>
      </p:sp>
      <p:sp>
        <p:nvSpPr>
          <p:cNvPr id="66" name="Rectangle 65"/>
          <p:cNvSpPr/>
          <p:nvPr>
            <p:custDataLst>
              <p:tags r:id="rId15"/>
            </p:custDataLst>
          </p:nvPr>
        </p:nvSpPr>
        <p:spPr>
          <a:xfrm>
            <a:off x="4922317" y="1639163"/>
            <a:ext cx="4245869" cy="646331"/>
          </a:xfrm>
          <a:prstGeom prst="rect">
            <a:avLst/>
          </a:prstGeom>
        </p:spPr>
        <p:txBody>
          <a:bodyPr wrap="square">
            <a:spAutoFit/>
          </a:bodyPr>
          <a:lstStyle/>
          <a:p>
            <a:r>
              <a:rPr lang="en-US" dirty="0" smtClean="0">
                <a:solidFill>
                  <a:srgbClr val="0000FF"/>
                </a:solidFill>
              </a:rPr>
              <a:t>RC-worst</a:t>
            </a:r>
            <a:r>
              <a:rPr lang="en-US" dirty="0" smtClean="0"/>
              <a:t> is the </a:t>
            </a:r>
            <a:r>
              <a:rPr lang="en-US" b="1" i="1" dirty="0" smtClean="0"/>
              <a:t>dominant corner</a:t>
            </a:r>
            <a:r>
              <a:rPr lang="en-US" dirty="0" smtClean="0"/>
              <a:t/>
            </a:r>
            <a:br>
              <a:rPr lang="en-US" dirty="0" smtClean="0"/>
            </a:br>
            <a:r>
              <a:rPr lang="el-GR" dirty="0" smtClean="0"/>
              <a:t>Δ</a:t>
            </a:r>
            <a:r>
              <a:rPr lang="en-US" dirty="0"/>
              <a:t>delay at </a:t>
            </a:r>
            <a:r>
              <a:rPr lang="en-US" dirty="0" smtClean="0">
                <a:solidFill>
                  <a:srgbClr val="0000FF"/>
                </a:solidFill>
              </a:rPr>
              <a:t>RC-worst</a:t>
            </a:r>
            <a:r>
              <a:rPr lang="en-US" dirty="0" smtClean="0"/>
              <a:t>  </a:t>
            </a:r>
            <a:r>
              <a:rPr lang="en-US" dirty="0"/>
              <a:t>&gt; </a:t>
            </a:r>
            <a:r>
              <a:rPr lang="el-GR" dirty="0"/>
              <a:t>Δ</a:t>
            </a:r>
            <a:r>
              <a:rPr lang="en-US" dirty="0"/>
              <a:t>delay at C-worst </a:t>
            </a:r>
            <a:endParaRPr lang="en-US" dirty="0">
              <a:latin typeface="Arial" pitchFamily="34" charset="0"/>
              <a:cs typeface="Arial" pitchFamily="34" charset="0"/>
            </a:endParaRPr>
          </a:p>
        </p:txBody>
      </p:sp>
      <p:sp>
        <p:nvSpPr>
          <p:cNvPr id="67" name="TextBox 66"/>
          <p:cNvSpPr txBox="1"/>
          <p:nvPr>
            <p:custDataLst>
              <p:tags r:id="rId16"/>
            </p:custDataLst>
          </p:nvPr>
        </p:nvSpPr>
        <p:spPr>
          <a:xfrm>
            <a:off x="5069037" y="5842092"/>
            <a:ext cx="3280063" cy="711108"/>
          </a:xfrm>
          <a:prstGeom prst="rect">
            <a:avLst/>
          </a:prstGeom>
          <a:noFill/>
        </p:spPr>
        <p:txBody>
          <a:bodyPr wrap="square" rtlCol="0">
            <a:noAutofit/>
          </a:bodyPr>
          <a:lstStyle/>
          <a:p>
            <a:pPr algn="ctr"/>
            <a:r>
              <a:rPr lang="el-GR" dirty="0" smtClean="0"/>
              <a:t>Δ</a:t>
            </a:r>
            <a:r>
              <a:rPr lang="en-US" dirty="0" smtClean="0"/>
              <a:t>delay at </a:t>
            </a:r>
            <a:r>
              <a:rPr lang="en-US" dirty="0" smtClean="0">
                <a:solidFill>
                  <a:srgbClr val="0000FF"/>
                </a:solidFill>
              </a:rPr>
              <a:t>RC-worst </a:t>
            </a:r>
            <a:r>
              <a:rPr lang="en-US" dirty="0" smtClean="0"/>
              <a:t/>
            </a:r>
            <a:br>
              <a:rPr lang="en-US" dirty="0" smtClean="0"/>
            </a:br>
            <a:r>
              <a:rPr lang="en-US" dirty="0" smtClean="0"/>
              <a:t>[d(</a:t>
            </a:r>
            <a:r>
              <a:rPr lang="en-US" dirty="0" err="1" smtClean="0"/>
              <a:t>Y</a:t>
            </a:r>
            <a:r>
              <a:rPr lang="en-US" baseline="-25000" dirty="0" err="1" smtClean="0"/>
              <a:t>rcw</a:t>
            </a:r>
            <a:r>
              <a:rPr lang="en-US" dirty="0" smtClean="0"/>
              <a:t>) – d(</a:t>
            </a:r>
            <a:r>
              <a:rPr lang="en-US" dirty="0" err="1" smtClean="0"/>
              <a:t>Y</a:t>
            </a:r>
            <a:r>
              <a:rPr lang="en-US" baseline="-25000" dirty="0" err="1" smtClean="0"/>
              <a:t>typ</a:t>
            </a:r>
            <a:r>
              <a:rPr lang="en-US" dirty="0" smtClean="0"/>
              <a:t>)] / d(</a:t>
            </a:r>
            <a:r>
              <a:rPr lang="en-US" dirty="0" err="1" smtClean="0"/>
              <a:t>Y</a:t>
            </a:r>
            <a:r>
              <a:rPr lang="en-US" baseline="-25000" dirty="0" err="1" smtClean="0"/>
              <a:t>typ</a:t>
            </a:r>
            <a:r>
              <a:rPr lang="en-US" dirty="0"/>
              <a:t>)</a:t>
            </a:r>
            <a:endParaRPr lang="en-US" baseline="-25000" dirty="0" smtClean="0">
              <a:latin typeface="Arial" pitchFamily="34" charset="0"/>
              <a:cs typeface="Arial" pitchFamily="34" charset="0"/>
            </a:endParaRPr>
          </a:p>
        </p:txBody>
      </p:sp>
    </p:spTree>
    <p:extLst>
      <p:ext uri="{BB962C8B-B14F-4D97-AF65-F5344CB8AC3E}">
        <p14:creationId xmlns:p14="http://schemas.microsoft.com/office/powerpoint/2010/main" val="252979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 Signoff Corner with AVS</a:t>
            </a:r>
            <a:endParaRPr lang="en-US" dirty="0"/>
          </a:p>
        </p:txBody>
      </p:sp>
      <p:sp>
        <p:nvSpPr>
          <p:cNvPr id="3" name="Content Placeholder 2"/>
          <p:cNvSpPr>
            <a:spLocks noGrp="1"/>
          </p:cNvSpPr>
          <p:nvPr>
            <p:ph idx="1"/>
          </p:nvPr>
        </p:nvSpPr>
        <p:spPr>
          <a:xfrm>
            <a:off x="323528" y="838200"/>
            <a:ext cx="8567489" cy="2736303"/>
          </a:xfrm>
        </p:spPr>
        <p:txBody>
          <a:bodyPr>
            <a:normAutofit lnSpcReduction="10000"/>
          </a:bodyPr>
          <a:lstStyle/>
          <a:p>
            <a:r>
              <a:rPr lang="en-US" dirty="0" smtClean="0"/>
              <a:t>Timing signoff: ensure circuit meets performance target under PVT variations &amp; aging</a:t>
            </a:r>
          </a:p>
          <a:p>
            <a:r>
              <a:rPr lang="en-US" dirty="0" smtClean="0"/>
              <a:t>Conventional signoff approach: </a:t>
            </a:r>
          </a:p>
          <a:p>
            <a:pPr lvl="1"/>
            <a:r>
              <a:rPr lang="en-US" dirty="0" smtClean="0"/>
              <a:t>Analyze circuit timing at worst-case corners</a:t>
            </a:r>
          </a:p>
          <a:p>
            <a:pPr lvl="1"/>
            <a:r>
              <a:rPr lang="en-US" dirty="0" smtClean="0"/>
              <a:t>Fix timing violations, re-run timing analysis</a:t>
            </a:r>
          </a:p>
          <a:p>
            <a:r>
              <a:rPr lang="en-US" sz="2800" dirty="0" smtClean="0">
                <a:solidFill>
                  <a:srgbClr val="FF0000"/>
                </a:solidFill>
              </a:rPr>
              <a:t>What is the </a:t>
            </a:r>
            <a:r>
              <a:rPr lang="en-US" sz="2800" dirty="0" err="1" smtClean="0">
                <a:solidFill>
                  <a:srgbClr val="FF0000"/>
                </a:solidFill>
              </a:rPr>
              <a:t>Vdd</a:t>
            </a:r>
            <a:r>
              <a:rPr lang="en-US" sz="2800" dirty="0" smtClean="0">
                <a:solidFill>
                  <a:srgbClr val="FF0000"/>
                </a:solidFill>
              </a:rPr>
              <a:t> signoff corner for aging + AVS?</a:t>
            </a:r>
          </a:p>
        </p:txBody>
      </p:sp>
      <p:graphicFrame>
        <p:nvGraphicFramePr>
          <p:cNvPr id="5" name="Table 4"/>
          <p:cNvGraphicFramePr>
            <a:graphicFrameLocks noGrp="1"/>
          </p:cNvGraphicFramePr>
          <p:nvPr>
            <p:extLst>
              <p:ext uri="{D42A27DB-BD31-4B8C-83A1-F6EECF244321}">
                <p14:modId xmlns:p14="http://schemas.microsoft.com/office/powerpoint/2010/main" val="3197276192"/>
              </p:ext>
            </p:extLst>
          </p:nvPr>
        </p:nvGraphicFramePr>
        <p:xfrm>
          <a:off x="251520" y="3505200"/>
          <a:ext cx="8712968" cy="2808312"/>
        </p:xfrm>
        <a:graphic>
          <a:graphicData uri="http://schemas.openxmlformats.org/drawingml/2006/table">
            <a:tbl>
              <a:tblPr firstRow="1" bandRow="1">
                <a:tableStyleId>{2D5ABB26-0587-4C30-8999-92F81FD0307C}</a:tableStyleId>
              </a:tblPr>
              <a:tblGrid>
                <a:gridCol w="1224136"/>
                <a:gridCol w="864096"/>
                <a:gridCol w="3456384"/>
                <a:gridCol w="3168352"/>
              </a:tblGrid>
              <a:tr h="495300">
                <a:tc rowSpan="2" gridSpan="2">
                  <a:txBody>
                    <a:bodyPr/>
                    <a:lstStyle/>
                    <a:p>
                      <a:pPr algn="ct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rowSpan="2" hMerge="1">
                  <a:txBody>
                    <a:bodyPr/>
                    <a:lstStyle/>
                    <a:p>
                      <a:endParaRPr lang="en-US" sz="2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gridSpan="2">
                  <a:txBody>
                    <a:bodyPr/>
                    <a:lstStyle/>
                    <a:p>
                      <a:pPr algn="ctr"/>
                      <a:r>
                        <a:rPr lang="en-US" sz="2400" b="1" dirty="0" smtClean="0">
                          <a:solidFill>
                            <a:schemeClr val="tx1"/>
                          </a:solidFill>
                        </a:rPr>
                        <a:t>Cir</a:t>
                      </a:r>
                      <a:r>
                        <a:rPr lang="en-US" sz="2400" b="1" baseline="0" dirty="0" smtClean="0">
                          <a:solidFill>
                            <a:schemeClr val="tx1"/>
                          </a:solidFill>
                        </a:rPr>
                        <a:t>cuit performance model (</a:t>
                      </a:r>
                      <a:r>
                        <a:rPr lang="en-US" sz="2400" b="1" baseline="0" dirty="0" err="1" smtClean="0">
                          <a:solidFill>
                            <a:schemeClr val="tx1"/>
                          </a:solidFill>
                        </a:rPr>
                        <a:t>V</a:t>
                      </a:r>
                      <a:r>
                        <a:rPr lang="en-US" sz="2400" b="1" baseline="-25000" dirty="0" err="1" smtClean="0">
                          <a:solidFill>
                            <a:schemeClr val="tx1"/>
                          </a:solidFill>
                        </a:rPr>
                        <a:t>lib</a:t>
                      </a:r>
                      <a:r>
                        <a:rPr lang="en-US" sz="2400" b="1" baseline="0" dirty="0" smtClean="0">
                          <a:solidFill>
                            <a:schemeClr val="tx1"/>
                          </a:solidFill>
                        </a:rPr>
                        <a:t>)</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hMerge="1">
                  <a:txBody>
                    <a:bodyPr/>
                    <a:lstStyle/>
                    <a:p>
                      <a:endParaRPr lang="en-US" sz="2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495300">
                <a:tc gridSpan="2" vMerge="1">
                  <a:txBody>
                    <a:bodyPr/>
                    <a:lstStyle/>
                    <a:p>
                      <a:endParaRPr lang="en-US" sz="2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hMerge="1" vMerge="1">
                  <a:txBody>
                    <a:bodyPr/>
                    <a:lstStyle/>
                    <a:p>
                      <a:endParaRPr lang="en-US" sz="2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b="1" dirty="0" smtClean="0">
                          <a:solidFill>
                            <a:schemeClr val="tx1"/>
                          </a:solidFill>
                        </a:rPr>
                        <a:t>Low</a:t>
                      </a:r>
                      <a:r>
                        <a:rPr lang="en-US" sz="2400" b="1" baseline="0" dirty="0" smtClean="0">
                          <a:solidFill>
                            <a:schemeClr val="tx1"/>
                          </a:solidFill>
                        </a:rPr>
                        <a:t> </a:t>
                      </a:r>
                      <a:r>
                        <a:rPr lang="en-US" sz="2400" b="1" baseline="0" dirty="0" err="1" smtClean="0">
                          <a:solidFill>
                            <a:schemeClr val="tx1"/>
                          </a:solidFill>
                        </a:rPr>
                        <a:t>Vdd</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400" b="1" dirty="0" smtClean="0">
                          <a:solidFill>
                            <a:schemeClr val="tx1"/>
                          </a:solidFill>
                        </a:rPr>
                        <a:t>High</a:t>
                      </a:r>
                      <a:r>
                        <a:rPr lang="en-US" sz="2400" b="1" baseline="0" dirty="0" smtClean="0">
                          <a:solidFill>
                            <a:schemeClr val="tx1"/>
                          </a:solidFill>
                        </a:rPr>
                        <a:t> </a:t>
                      </a:r>
                      <a:r>
                        <a:rPr lang="en-US" sz="2400" b="1" baseline="0" dirty="0" err="1" smtClean="0">
                          <a:solidFill>
                            <a:schemeClr val="tx1"/>
                          </a:solidFill>
                        </a:rPr>
                        <a:t>Vdd</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r>
              <a:tr h="891540">
                <a:tc rowSpan="2">
                  <a:txBody>
                    <a:bodyPr/>
                    <a:lstStyle/>
                    <a:p>
                      <a:pPr algn="ctr"/>
                      <a:r>
                        <a:rPr lang="en-US" sz="2400" b="1" dirty="0" smtClean="0">
                          <a:solidFill>
                            <a:schemeClr val="tx1"/>
                          </a:solidFill>
                        </a:rPr>
                        <a:t>BTI</a:t>
                      </a:r>
                      <a:r>
                        <a:rPr lang="en-US" sz="2400" b="1" baseline="0" dirty="0" smtClean="0">
                          <a:solidFill>
                            <a:schemeClr val="tx1"/>
                          </a:solidFill>
                        </a:rPr>
                        <a:t> model</a:t>
                      </a:r>
                    </a:p>
                    <a:p>
                      <a:pPr algn="ctr"/>
                      <a:r>
                        <a:rPr lang="en-US" sz="2400" b="1" baseline="0" dirty="0" smtClean="0">
                          <a:solidFill>
                            <a:schemeClr val="tx1"/>
                          </a:solidFill>
                        </a:rPr>
                        <a:t>(V</a:t>
                      </a:r>
                      <a:r>
                        <a:rPr lang="en-US" sz="2400" b="1" baseline="-25000" dirty="0" smtClean="0">
                          <a:solidFill>
                            <a:schemeClr val="tx1"/>
                          </a:solidFill>
                        </a:rPr>
                        <a:t>BTI</a:t>
                      </a:r>
                      <a:r>
                        <a:rPr lang="en-US" sz="2400" b="1" baseline="0" dirty="0" smtClean="0">
                          <a:solidFill>
                            <a:schemeClr val="tx1"/>
                          </a:solidFill>
                        </a:rPr>
                        <a:t>)</a:t>
                      </a:r>
                      <a:endParaRPr lang="en-US" sz="2400" b="1"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400" b="1" dirty="0" smtClean="0">
                          <a:solidFill>
                            <a:schemeClr val="tx1"/>
                          </a:solidFill>
                        </a:rPr>
                        <a:t>Low</a:t>
                      </a:r>
                      <a:r>
                        <a:rPr lang="en-US" sz="2400" b="1" baseline="0" dirty="0" smtClean="0">
                          <a:solidFill>
                            <a:schemeClr val="tx1"/>
                          </a:solidFill>
                        </a:rPr>
                        <a:t> </a:t>
                      </a:r>
                      <a:r>
                        <a:rPr lang="en-US" sz="2400" b="1" dirty="0" err="1" smtClean="0">
                          <a:solidFill>
                            <a:schemeClr val="tx1"/>
                          </a:solidFill>
                        </a:rPr>
                        <a:t>Vdd</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400" b="1" dirty="0" smtClean="0">
                          <a:solidFill>
                            <a:schemeClr val="tx1"/>
                          </a:solidFill>
                        </a:rPr>
                        <a:t>Slower circuit</a:t>
                      </a:r>
                    </a:p>
                    <a:p>
                      <a:r>
                        <a:rPr lang="en-US" sz="2400" b="1" dirty="0" smtClean="0">
                          <a:solidFill>
                            <a:schemeClr val="tx1"/>
                          </a:solidFill>
                        </a:rPr>
                        <a:t>Less aging</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400" b="1" dirty="0" smtClean="0">
                          <a:solidFill>
                            <a:schemeClr val="tx1"/>
                          </a:solidFill>
                        </a:rPr>
                        <a:t>Faster circuit</a:t>
                      </a:r>
                    </a:p>
                    <a:p>
                      <a:r>
                        <a:rPr lang="en-US" sz="2400" b="1" baseline="0" dirty="0" smtClean="0">
                          <a:solidFill>
                            <a:schemeClr val="tx1"/>
                          </a:solidFill>
                        </a:rPr>
                        <a:t>Less aging</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r>
              <a:tr h="926172">
                <a:tc vMerge="1">
                  <a:txBody>
                    <a:bodyPr/>
                    <a:lstStyle/>
                    <a:p>
                      <a:endParaRPr lang="en-US" sz="2000" b="1"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r>
                        <a:rPr lang="en-US" sz="2400" b="1" dirty="0" smtClean="0">
                          <a:solidFill>
                            <a:schemeClr val="tx1"/>
                          </a:solidFill>
                        </a:rPr>
                        <a:t>High</a:t>
                      </a:r>
                      <a:r>
                        <a:rPr lang="en-US" sz="2400" b="1" baseline="0" dirty="0" smtClean="0">
                          <a:solidFill>
                            <a:schemeClr val="tx1"/>
                          </a:solidFill>
                        </a:rPr>
                        <a:t> </a:t>
                      </a:r>
                      <a:r>
                        <a:rPr lang="en-US" sz="2400" b="1" baseline="0" dirty="0" err="1" smtClean="0">
                          <a:solidFill>
                            <a:schemeClr val="tx1"/>
                          </a:solidFill>
                        </a:rPr>
                        <a:t>Vdd</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400" b="1" dirty="0" smtClean="0">
                          <a:solidFill>
                            <a:schemeClr val="tx1"/>
                          </a:solidFill>
                        </a:rPr>
                        <a:t>Slower circuit </a:t>
                      </a:r>
                    </a:p>
                    <a:p>
                      <a:r>
                        <a:rPr lang="en-US" sz="2400" b="1" dirty="0" smtClean="0">
                          <a:solidFill>
                            <a:schemeClr val="tx1"/>
                          </a:solidFill>
                        </a:rPr>
                        <a:t>More aging</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r>
                        <a:rPr lang="en-US" sz="2400" b="1" dirty="0" smtClean="0">
                          <a:solidFill>
                            <a:schemeClr val="tx1"/>
                          </a:solidFill>
                        </a:rPr>
                        <a:t>Faster circuit</a:t>
                      </a:r>
                    </a:p>
                    <a:p>
                      <a:r>
                        <a:rPr lang="en-US" sz="2400" b="1" dirty="0" smtClean="0">
                          <a:solidFill>
                            <a:schemeClr val="tx1"/>
                          </a:solidFill>
                        </a:rPr>
                        <a:t>More aging</a:t>
                      </a:r>
                      <a:endParaRPr lang="en-US"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sp>
        <p:nvSpPr>
          <p:cNvPr id="4" name="TextBox 3"/>
          <p:cNvSpPr txBox="1"/>
          <p:nvPr/>
        </p:nvSpPr>
        <p:spPr>
          <a:xfrm>
            <a:off x="4644008" y="4441304"/>
            <a:ext cx="469900" cy="830997"/>
          </a:xfrm>
          <a:prstGeom prst="rect">
            <a:avLst/>
          </a:prstGeom>
          <a:noFill/>
        </p:spPr>
        <p:txBody>
          <a:bodyPr wrap="none" rtlCol="0">
            <a:spAutoFit/>
          </a:bodyPr>
          <a:lstStyle/>
          <a:p>
            <a:r>
              <a:rPr lang="en-US" sz="4800" b="1" dirty="0" smtClean="0">
                <a:solidFill>
                  <a:srgbClr val="FF0000"/>
                </a:solidFill>
              </a:rPr>
              <a:t>?</a:t>
            </a:r>
            <a:endParaRPr lang="en-US" sz="4800" b="1" dirty="0">
              <a:solidFill>
                <a:srgbClr val="FF0000"/>
              </a:solidFill>
            </a:endParaRPr>
          </a:p>
        </p:txBody>
      </p:sp>
      <p:sp>
        <p:nvSpPr>
          <p:cNvPr id="6" name="TextBox 5"/>
          <p:cNvSpPr txBox="1"/>
          <p:nvPr/>
        </p:nvSpPr>
        <p:spPr>
          <a:xfrm>
            <a:off x="7812360" y="5449416"/>
            <a:ext cx="469900" cy="830997"/>
          </a:xfrm>
          <a:prstGeom prst="rect">
            <a:avLst/>
          </a:prstGeom>
          <a:noFill/>
        </p:spPr>
        <p:txBody>
          <a:bodyPr wrap="none" rtlCol="0">
            <a:spAutoFit/>
          </a:bodyPr>
          <a:lstStyle/>
          <a:p>
            <a:r>
              <a:rPr lang="en-US" sz="4800" b="1" dirty="0" smtClean="0">
                <a:solidFill>
                  <a:srgbClr val="FF0000"/>
                </a:solidFill>
              </a:rPr>
              <a:t>?</a:t>
            </a:r>
            <a:endParaRPr lang="en-US" sz="4800" b="1" dirty="0">
              <a:solidFill>
                <a:srgbClr val="FF0000"/>
              </a:solidFill>
            </a:endParaRPr>
          </a:p>
        </p:txBody>
      </p:sp>
      <p:sp>
        <p:nvSpPr>
          <p:cNvPr id="7" name="TextBox 6"/>
          <p:cNvSpPr txBox="1"/>
          <p:nvPr/>
        </p:nvSpPr>
        <p:spPr>
          <a:xfrm>
            <a:off x="7524328" y="4513312"/>
            <a:ext cx="1440160" cy="830997"/>
          </a:xfrm>
          <a:prstGeom prst="rect">
            <a:avLst/>
          </a:prstGeom>
          <a:solidFill>
            <a:schemeClr val="bg1"/>
          </a:solidFill>
          <a:ln w="57150" cmpd="sng">
            <a:solidFill>
              <a:schemeClr val="accent2"/>
            </a:solidFill>
          </a:ln>
        </p:spPr>
        <p:txBody>
          <a:bodyPr wrap="square" rtlCol="0">
            <a:spAutoFit/>
          </a:bodyPr>
          <a:lstStyle>
            <a:defPPr>
              <a:defRPr lang="de-DE"/>
            </a:defPPr>
            <a:lvl1pPr>
              <a:defRPr sz="2400" b="1">
                <a:solidFill>
                  <a:srgbClr val="FF0000"/>
                </a:solidFill>
              </a:defRPr>
            </a:lvl1pPr>
          </a:lstStyle>
          <a:p>
            <a:r>
              <a:rPr lang="en-US" dirty="0"/>
              <a:t>Too optimistic</a:t>
            </a:r>
          </a:p>
        </p:txBody>
      </p:sp>
      <p:sp>
        <p:nvSpPr>
          <p:cNvPr id="8" name="TextBox 7"/>
          <p:cNvSpPr txBox="1"/>
          <p:nvPr/>
        </p:nvSpPr>
        <p:spPr>
          <a:xfrm>
            <a:off x="4211960" y="5449416"/>
            <a:ext cx="1584176" cy="830997"/>
          </a:xfrm>
          <a:prstGeom prst="rect">
            <a:avLst/>
          </a:prstGeom>
          <a:solidFill>
            <a:schemeClr val="bg1"/>
          </a:solidFill>
          <a:ln w="57150" cmpd="sng">
            <a:solidFill>
              <a:schemeClr val="accent2"/>
            </a:solidFill>
          </a:ln>
        </p:spPr>
        <p:txBody>
          <a:bodyPr wrap="square" rtlCol="0">
            <a:spAutoFit/>
          </a:bodyPr>
          <a:lstStyle/>
          <a:p>
            <a:r>
              <a:rPr lang="en-US" sz="2400" b="1" dirty="0" smtClean="0">
                <a:solidFill>
                  <a:srgbClr val="FF0000"/>
                </a:solidFill>
              </a:rPr>
              <a:t>Too pessimistic</a:t>
            </a:r>
            <a:endParaRPr lang="en-US" sz="2400" b="1" dirty="0">
              <a:solidFill>
                <a:srgbClr val="FF0000"/>
              </a:solidFill>
            </a:endParaRPr>
          </a:p>
        </p:txBody>
      </p:sp>
    </p:spTree>
    <p:extLst>
      <p:ext uri="{BB962C8B-B14F-4D97-AF65-F5344CB8AC3E}">
        <p14:creationId xmlns:p14="http://schemas.microsoft.com/office/powerpoint/2010/main" val="1705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Implant Area Constraint</a:t>
            </a:r>
            <a:endParaRPr lang="en-US" dirty="0"/>
          </a:p>
        </p:txBody>
      </p:sp>
      <p:sp>
        <p:nvSpPr>
          <p:cNvPr id="3" name="Content Placeholder 2"/>
          <p:cNvSpPr>
            <a:spLocks noGrp="1"/>
          </p:cNvSpPr>
          <p:nvPr>
            <p:ph idx="1"/>
          </p:nvPr>
        </p:nvSpPr>
        <p:spPr/>
        <p:txBody>
          <a:bodyPr/>
          <a:lstStyle/>
          <a:p>
            <a:r>
              <a:rPr lang="en-US" dirty="0" smtClean="0"/>
              <a:t>Small feature sizes cannot be patterned with </a:t>
            </a:r>
            <a:r>
              <a:rPr lang="en-US" dirty="0" err="1" smtClean="0"/>
              <a:t>ArF</a:t>
            </a:r>
            <a:endParaRPr lang="en-US" dirty="0" smtClean="0"/>
          </a:p>
          <a:p>
            <a:endParaRPr lang="en-US" dirty="0"/>
          </a:p>
          <a:p>
            <a:endParaRPr lang="en-US" dirty="0" smtClean="0"/>
          </a:p>
          <a:p>
            <a:endParaRPr lang="en-US" dirty="0"/>
          </a:p>
          <a:p>
            <a:endParaRPr lang="en-US" dirty="0" smtClean="0"/>
          </a:p>
          <a:p>
            <a:endParaRPr lang="en-US" dirty="0"/>
          </a:p>
          <a:p>
            <a:r>
              <a:rPr lang="en-US" dirty="0" smtClean="0"/>
              <a:t>One example of challenges: control of </a:t>
            </a:r>
            <a:r>
              <a:rPr lang="en-US" b="1" dirty="0" smtClean="0"/>
              <a:t>implant area</a:t>
            </a:r>
          </a:p>
          <a:p>
            <a:pPr marL="0" indent="0">
              <a:buNone/>
            </a:pPr>
            <a:r>
              <a:rPr lang="en-US" dirty="0" smtClean="0">
                <a:sym typeface="Wingdings" panose="05000000000000000000" pitchFamily="2" charset="2"/>
              </a:rPr>
              <a:t>    </a:t>
            </a:r>
            <a:r>
              <a:rPr lang="en-US" i="1" dirty="0" smtClean="0">
                <a:sym typeface="Wingdings" panose="05000000000000000000" pitchFamily="2" charset="2"/>
              </a:rPr>
              <a:t>Minimum implant area is constrained</a:t>
            </a:r>
            <a:endParaRPr lang="en-US" i="1" dirty="0" smtClean="0"/>
          </a:p>
          <a:p>
            <a:pPr lvl="1"/>
            <a:r>
              <a:rPr lang="en-US" dirty="0" smtClean="0"/>
              <a:t>A narrow </a:t>
            </a:r>
            <a:r>
              <a:rPr lang="en-US" dirty="0"/>
              <a:t>cell </a:t>
            </a:r>
            <a:r>
              <a:rPr lang="en-US" dirty="0" smtClean="0"/>
              <a:t>cannot </a:t>
            </a:r>
            <a:r>
              <a:rPr lang="en-US" dirty="0"/>
              <a:t>be sandwiched </a:t>
            </a:r>
            <a:endParaRPr lang="en-US" dirty="0" smtClean="0"/>
          </a:p>
          <a:p>
            <a:pPr marL="282575" lvl="1" indent="0">
              <a:buNone/>
            </a:pPr>
            <a:r>
              <a:rPr lang="en-US" dirty="0"/>
              <a:t> </a:t>
            </a:r>
            <a:r>
              <a:rPr lang="en-US" dirty="0" smtClean="0"/>
              <a:t>  with </a:t>
            </a:r>
            <a:r>
              <a:rPr lang="en-US" dirty="0"/>
              <a:t>different </a:t>
            </a:r>
            <a:r>
              <a:rPr lang="en-US" dirty="0" err="1"/>
              <a:t>Vt</a:t>
            </a:r>
            <a:r>
              <a:rPr lang="en-US" dirty="0"/>
              <a:t> </a:t>
            </a:r>
            <a:r>
              <a:rPr lang="en-US" dirty="0" smtClean="0"/>
              <a:t>cells</a:t>
            </a:r>
          </a:p>
          <a:p>
            <a:pPr lvl="1"/>
            <a:endParaRPr lang="en-US" dirty="0"/>
          </a:p>
        </p:txBody>
      </p:sp>
      <p:grpSp>
        <p:nvGrpSpPr>
          <p:cNvPr id="95" name="Group 94"/>
          <p:cNvGrpSpPr/>
          <p:nvPr/>
        </p:nvGrpSpPr>
        <p:grpSpPr>
          <a:xfrm>
            <a:off x="743401" y="1286666"/>
            <a:ext cx="7486199" cy="2356016"/>
            <a:chOff x="346075" y="1263650"/>
            <a:chExt cx="7929563" cy="2495549"/>
          </a:xfrm>
        </p:grpSpPr>
        <p:pic>
          <p:nvPicPr>
            <p:cNvPr id="6" name="Picture 120"/>
            <p:cNvPicPr>
              <a:picLocks noChangeAspect="1" noChangeArrowheads="1"/>
            </p:cNvPicPr>
            <p:nvPr/>
          </p:nvPicPr>
          <p:blipFill>
            <a:blip r:embed="rId3">
              <a:extLst>
                <a:ext uri="{28A0092B-C50C-407E-A947-70E740481C1C}">
                  <a14:useLocalDpi xmlns:a14="http://schemas.microsoft.com/office/drawing/2010/main" val="0"/>
                </a:ext>
              </a:extLst>
            </a:blip>
            <a:srcRect l="1649" t="3137" r="682" b="3929"/>
            <a:stretch>
              <a:fillRect/>
            </a:stretch>
          </p:blipFill>
          <p:spPr bwMode="auto">
            <a:xfrm>
              <a:off x="4224338" y="1263650"/>
              <a:ext cx="40513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68"/>
            <p:cNvGrpSpPr>
              <a:grpSpLocks/>
            </p:cNvGrpSpPr>
            <p:nvPr/>
          </p:nvGrpSpPr>
          <p:grpSpPr bwMode="auto">
            <a:xfrm>
              <a:off x="346075" y="1292225"/>
              <a:ext cx="3600450" cy="2122488"/>
              <a:chOff x="371475" y="4102418"/>
              <a:chExt cx="4420190" cy="2393632"/>
            </a:xfrm>
          </p:grpSpPr>
          <p:pic>
            <p:nvPicPr>
              <p:cNvPr id="8" name="Picture 169" descr="Subwavelength ga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475" y="4102418"/>
                <a:ext cx="4420190" cy="239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0" descr="Subwavelength gap.gif"/>
              <p:cNvPicPr>
                <a:picLocks noChangeAspect="1"/>
              </p:cNvPicPr>
              <p:nvPr/>
            </p:nvPicPr>
            <p:blipFill>
              <a:blip r:embed="rId4">
                <a:extLst>
                  <a:ext uri="{28A0092B-C50C-407E-A947-70E740481C1C}">
                    <a14:useLocalDpi xmlns:a14="http://schemas.microsoft.com/office/drawing/2010/main" val="0"/>
                  </a:ext>
                </a:extLst>
              </a:blip>
              <a:srcRect l="28767" t="15141" r="37724" b="79984"/>
              <a:stretch>
                <a:fillRect/>
              </a:stretch>
            </p:blipFill>
            <p:spPr bwMode="auto">
              <a:xfrm>
                <a:off x="2650331" y="6117432"/>
                <a:ext cx="14811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1"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471863" y="6057900"/>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2" descr="Subwavelength gap.gif"/>
              <p:cNvPicPr>
                <a:picLocks noChangeAspect="1"/>
              </p:cNvPicPr>
              <p:nvPr/>
            </p:nvPicPr>
            <p:blipFill>
              <a:blip r:embed="rId4">
                <a:extLst>
                  <a:ext uri="{28A0092B-C50C-407E-A947-70E740481C1C}">
                    <a14:useLocalDpi xmlns:a14="http://schemas.microsoft.com/office/drawing/2010/main" val="0"/>
                  </a:ext>
                </a:extLst>
              </a:blip>
              <a:srcRect l="43150" t="15141" r="54263" b="79984"/>
              <a:stretch>
                <a:fillRect/>
              </a:stretch>
            </p:blipFill>
            <p:spPr bwMode="auto">
              <a:xfrm>
                <a:off x="3664744" y="5984081"/>
                <a:ext cx="114300"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3" descr="Subwavelength gap.gif"/>
              <p:cNvPicPr>
                <a:picLocks noChangeAspect="1"/>
              </p:cNvPicPr>
              <p:nvPr/>
            </p:nvPicPr>
            <p:blipFill>
              <a:blip r:embed="rId4">
                <a:extLst>
                  <a:ext uri="{28A0092B-C50C-407E-A947-70E740481C1C}">
                    <a14:useLocalDpi xmlns:a14="http://schemas.microsoft.com/office/drawing/2010/main" val="0"/>
                  </a:ext>
                </a:extLst>
              </a:blip>
              <a:srcRect l="39380" t="15141" r="54263" b="79984"/>
              <a:stretch>
                <a:fillRect/>
              </a:stretch>
            </p:blipFill>
            <p:spPr bwMode="auto">
              <a:xfrm>
                <a:off x="3383756" y="5938838"/>
                <a:ext cx="280988"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4" descr="Subwavelength gap.gif"/>
              <p:cNvPicPr>
                <a:picLocks noChangeAspect="1"/>
              </p:cNvPicPr>
              <p:nvPr/>
            </p:nvPicPr>
            <p:blipFill>
              <a:blip r:embed="rId4">
                <a:extLst>
                  <a:ext uri="{28A0092B-C50C-407E-A947-70E740481C1C}">
                    <a14:useLocalDpi xmlns:a14="http://schemas.microsoft.com/office/drawing/2010/main" val="0"/>
                  </a:ext>
                </a:extLst>
              </a:blip>
              <a:srcRect l="39380" t="15141" r="54263" b="79984"/>
              <a:stretch>
                <a:fillRect/>
              </a:stretch>
            </p:blipFill>
            <p:spPr bwMode="auto">
              <a:xfrm>
                <a:off x="3026569" y="5855493"/>
                <a:ext cx="464344"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5" descr="Subwavelength gap.gif"/>
              <p:cNvPicPr>
                <a:picLocks noChangeAspect="1"/>
              </p:cNvPicPr>
              <p:nvPr/>
            </p:nvPicPr>
            <p:blipFill>
              <a:blip r:embed="rId4">
                <a:extLst>
                  <a:ext uri="{28A0092B-C50C-407E-A947-70E740481C1C}">
                    <a14:useLocalDpi xmlns:a14="http://schemas.microsoft.com/office/drawing/2010/main" val="0"/>
                  </a:ext>
                </a:extLst>
              </a:blip>
              <a:srcRect l="39380" t="15141" r="54263" b="79984"/>
              <a:stretch>
                <a:fillRect/>
              </a:stretch>
            </p:blipFill>
            <p:spPr bwMode="auto">
              <a:xfrm>
                <a:off x="2674144" y="5743576"/>
                <a:ext cx="492918"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6"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2105025" y="5655469"/>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7"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2021681" y="5641181"/>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8"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714500" y="5562599"/>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9"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426367" y="5374480"/>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0"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664493" y="5662612"/>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81"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616868" y="5772150"/>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2"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647824" y="5879306"/>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3"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662111" y="6000750"/>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4"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569242" y="5453063"/>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5" descr="Subwavelength gap.gif"/>
              <p:cNvPicPr>
                <a:picLocks noChangeAspect="1"/>
              </p:cNvPicPr>
              <p:nvPr/>
            </p:nvPicPr>
            <p:blipFill>
              <a:blip r:embed="rId4">
                <a:extLst>
                  <a:ext uri="{28A0092B-C50C-407E-A947-70E740481C1C}">
                    <a14:useLocalDpi xmlns:a14="http://schemas.microsoft.com/office/drawing/2010/main" val="0"/>
                  </a:ext>
                </a:extLst>
              </a:blip>
              <a:srcRect l="42773" t="15141" r="37724" b="79984"/>
              <a:stretch>
                <a:fillRect/>
              </a:stretch>
            </p:blipFill>
            <p:spPr bwMode="auto">
              <a:xfrm>
                <a:off x="1533523" y="5684044"/>
                <a:ext cx="862011"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6"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38855" b="79984"/>
              <a:stretch>
                <a:fillRect/>
              </a:stretch>
            </p:blipFill>
            <p:spPr bwMode="auto">
              <a:xfrm>
                <a:off x="1804984" y="5524500"/>
                <a:ext cx="81200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7"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51839" b="79089"/>
              <a:stretch>
                <a:fillRect/>
              </a:stretch>
            </p:blipFill>
            <p:spPr bwMode="auto">
              <a:xfrm>
                <a:off x="1383502" y="5086350"/>
                <a:ext cx="238129"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88"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38855" b="79984"/>
              <a:stretch>
                <a:fillRect/>
              </a:stretch>
            </p:blipFill>
            <p:spPr bwMode="auto">
              <a:xfrm>
                <a:off x="2131215" y="5834062"/>
                <a:ext cx="81200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89"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38855" b="79984"/>
              <a:stretch>
                <a:fillRect/>
              </a:stretch>
            </p:blipFill>
            <p:spPr bwMode="auto">
              <a:xfrm>
                <a:off x="2212177" y="5712618"/>
                <a:ext cx="81200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0"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38855" b="79984"/>
              <a:stretch>
                <a:fillRect/>
              </a:stretch>
            </p:blipFill>
            <p:spPr bwMode="auto">
              <a:xfrm>
                <a:off x="1626390" y="5441156"/>
                <a:ext cx="812008"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1"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46559" b="79488"/>
              <a:stretch>
                <a:fillRect/>
              </a:stretch>
            </p:blipFill>
            <p:spPr bwMode="auto">
              <a:xfrm>
                <a:off x="1512090" y="5298280"/>
                <a:ext cx="471491" cy="8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2"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46559" b="79488"/>
              <a:stretch>
                <a:fillRect/>
              </a:stretch>
            </p:blipFill>
            <p:spPr bwMode="auto">
              <a:xfrm>
                <a:off x="1514472" y="5272086"/>
                <a:ext cx="471491" cy="8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3"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51839" b="79089"/>
              <a:stretch>
                <a:fillRect/>
              </a:stretch>
            </p:blipFill>
            <p:spPr bwMode="auto">
              <a:xfrm>
                <a:off x="1523996" y="5157787"/>
                <a:ext cx="238129"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4" descr="Subwavelength gap.gif"/>
              <p:cNvPicPr>
                <a:picLocks noChangeAspect="1"/>
              </p:cNvPicPr>
              <p:nvPr/>
            </p:nvPicPr>
            <p:blipFill>
              <a:blip r:embed="rId4">
                <a:extLst>
                  <a:ext uri="{28A0092B-C50C-407E-A947-70E740481C1C}">
                    <a14:useLocalDpi xmlns:a14="http://schemas.microsoft.com/office/drawing/2010/main" val="0"/>
                  </a:ext>
                </a:extLst>
              </a:blip>
              <a:srcRect l="42773" t="17030" r="51839" b="79089"/>
              <a:stretch>
                <a:fillRect/>
              </a:stretch>
            </p:blipFill>
            <p:spPr bwMode="auto">
              <a:xfrm>
                <a:off x="1319209" y="5036344"/>
                <a:ext cx="238129"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5" descr="Subwavelength gap.gif"/>
              <p:cNvPicPr>
                <a:picLocks noChangeAspect="1"/>
              </p:cNvPicPr>
              <p:nvPr/>
            </p:nvPicPr>
            <p:blipFill>
              <a:blip r:embed="rId4">
                <a:extLst>
                  <a:ext uri="{28A0092B-C50C-407E-A947-70E740481C1C}">
                    <a14:useLocalDpi xmlns:a14="http://schemas.microsoft.com/office/drawing/2010/main" val="0"/>
                  </a:ext>
                </a:extLst>
              </a:blip>
              <a:srcRect l="63419" t="58817" r="29852" b="34740"/>
              <a:stretch>
                <a:fillRect/>
              </a:stretch>
            </p:blipFill>
            <p:spPr bwMode="auto">
              <a:xfrm>
                <a:off x="3487268" y="5502179"/>
                <a:ext cx="297455"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96" descr="Subwavelength gap.gif"/>
              <p:cNvPicPr>
                <a:picLocks noChangeAspect="1"/>
              </p:cNvPicPr>
              <p:nvPr/>
            </p:nvPicPr>
            <p:blipFill>
              <a:blip r:embed="rId4">
                <a:extLst>
                  <a:ext uri="{28A0092B-C50C-407E-A947-70E740481C1C}">
                    <a14:useLocalDpi xmlns:a14="http://schemas.microsoft.com/office/drawing/2010/main" val="0"/>
                  </a:ext>
                </a:extLst>
              </a:blip>
              <a:srcRect l="63419" t="58817" r="29852" b="34740"/>
              <a:stretch>
                <a:fillRect/>
              </a:stretch>
            </p:blipFill>
            <p:spPr bwMode="auto">
              <a:xfrm>
                <a:off x="3632524" y="5502179"/>
                <a:ext cx="297455"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97" descr="Subwavelength gap.gif"/>
              <p:cNvPicPr>
                <a:picLocks noChangeAspect="1"/>
              </p:cNvPicPr>
              <p:nvPr/>
            </p:nvPicPr>
            <p:blipFill>
              <a:blip r:embed="rId4">
                <a:extLst>
                  <a:ext uri="{28A0092B-C50C-407E-A947-70E740481C1C}">
                    <a14:useLocalDpi xmlns:a14="http://schemas.microsoft.com/office/drawing/2010/main" val="0"/>
                  </a:ext>
                </a:extLst>
              </a:blip>
              <a:srcRect l="63419" t="58817" r="29852" b="34740"/>
              <a:stretch>
                <a:fillRect/>
              </a:stretch>
            </p:blipFill>
            <p:spPr bwMode="auto">
              <a:xfrm>
                <a:off x="3632523" y="5635529"/>
                <a:ext cx="297455"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8" descr="Subwavelength gap.gif"/>
              <p:cNvPicPr>
                <a:picLocks noChangeAspect="1"/>
              </p:cNvPicPr>
              <p:nvPr/>
            </p:nvPicPr>
            <p:blipFill>
              <a:blip r:embed="rId4">
                <a:extLst>
                  <a:ext uri="{28A0092B-C50C-407E-A947-70E740481C1C}">
                    <a14:useLocalDpi xmlns:a14="http://schemas.microsoft.com/office/drawing/2010/main" val="0"/>
                  </a:ext>
                </a:extLst>
              </a:blip>
              <a:srcRect l="63419" t="58817" r="29852" b="34740"/>
              <a:stretch>
                <a:fillRect/>
              </a:stretch>
            </p:blipFill>
            <p:spPr bwMode="auto">
              <a:xfrm>
                <a:off x="3463454" y="5618860"/>
                <a:ext cx="297455"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99" descr="Subwavelength gap.gif"/>
              <p:cNvPicPr>
                <a:picLocks noChangeAspect="1"/>
              </p:cNvPicPr>
              <p:nvPr/>
            </p:nvPicPr>
            <p:blipFill>
              <a:blip r:embed="rId4">
                <a:extLst>
                  <a:ext uri="{28A0092B-C50C-407E-A947-70E740481C1C}">
                    <a14:useLocalDpi xmlns:a14="http://schemas.microsoft.com/office/drawing/2010/main" val="0"/>
                  </a:ext>
                </a:extLst>
              </a:blip>
              <a:srcRect l="67165" t="58817" r="29852" b="34740"/>
              <a:stretch>
                <a:fillRect/>
              </a:stretch>
            </p:blipFill>
            <p:spPr bwMode="auto">
              <a:xfrm>
                <a:off x="3702844" y="5728398"/>
                <a:ext cx="131883"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0" descr="Subwavelength gap.gif"/>
              <p:cNvPicPr>
                <a:picLocks noChangeAspect="1"/>
              </p:cNvPicPr>
              <p:nvPr/>
            </p:nvPicPr>
            <p:blipFill>
              <a:blip r:embed="rId4">
                <a:extLst>
                  <a:ext uri="{28A0092B-C50C-407E-A947-70E740481C1C}">
                    <a14:useLocalDpi xmlns:a14="http://schemas.microsoft.com/office/drawing/2010/main" val="0"/>
                  </a:ext>
                </a:extLst>
              </a:blip>
              <a:srcRect l="67165" t="58817" r="29852" b="34740"/>
              <a:stretch>
                <a:fillRect/>
              </a:stretch>
            </p:blipFill>
            <p:spPr bwMode="auto">
              <a:xfrm>
                <a:off x="3714750" y="5733161"/>
                <a:ext cx="131883"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1" descr="Subwavelength gap.gif"/>
              <p:cNvPicPr>
                <a:picLocks noChangeAspect="1"/>
              </p:cNvPicPr>
              <p:nvPr/>
            </p:nvPicPr>
            <p:blipFill>
              <a:blip r:embed="rId4">
                <a:extLst>
                  <a:ext uri="{28A0092B-C50C-407E-A947-70E740481C1C}">
                    <a14:useLocalDpi xmlns:a14="http://schemas.microsoft.com/office/drawing/2010/main" val="0"/>
                  </a:ext>
                </a:extLst>
              </a:blip>
              <a:srcRect l="67165" t="58817" r="29852" b="34740"/>
              <a:stretch>
                <a:fillRect/>
              </a:stretch>
            </p:blipFill>
            <p:spPr bwMode="auto">
              <a:xfrm>
                <a:off x="3800475" y="5756973"/>
                <a:ext cx="131883" cy="15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2" descr="Subwavelength gap.gif"/>
              <p:cNvPicPr>
                <a:picLocks noChangeAspect="1"/>
              </p:cNvPicPr>
              <p:nvPr/>
            </p:nvPicPr>
            <p:blipFill>
              <a:blip r:embed="rId4" cstate="print">
                <a:extLst>
                  <a:ext uri="{28A0092B-C50C-407E-A947-70E740481C1C}">
                    <a14:useLocalDpi xmlns:a14="http://schemas.microsoft.com/office/drawing/2010/main" val="0"/>
                  </a:ext>
                </a:extLst>
              </a:blip>
              <a:srcRect l="67165" t="58817" r="29852" b="34740"/>
              <a:stretch>
                <a:fillRect/>
              </a:stretch>
            </p:blipFill>
            <p:spPr bwMode="auto">
              <a:xfrm>
                <a:off x="3882682" y="5903119"/>
                <a:ext cx="49676" cy="5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3"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581401" y="5331619"/>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4"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598069" y="5224462"/>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5"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521869" y="5114925"/>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6"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524251" y="5019675"/>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7"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457576" y="4917281"/>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08"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417094" y="4829175"/>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9"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305176" y="4676775"/>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10"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074195" y="4657725"/>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11"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312320" y="4564857"/>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12"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033714" y="4517232"/>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13"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331370" y="4500563"/>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14"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057526" y="5026819"/>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15"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843214" y="5355431"/>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16"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3014664" y="5145881"/>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17"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231232" y="5074444"/>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18"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333627" y="4857751"/>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19"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409826" y="4972050"/>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20"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905127" y="5250656"/>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21"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362202" y="5238750"/>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22"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2326484" y="5157787"/>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23"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816896" y="4667249"/>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24"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871665" y="4786312"/>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25"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766890" y="4898230"/>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26"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835945" y="5029198"/>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27"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857377" y="4950617"/>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28"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828801" y="5029198"/>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29" descr="Subwavelength gap.gif"/>
              <p:cNvPicPr>
                <a:picLocks noChangeAspect="1"/>
              </p:cNvPicPr>
              <p:nvPr/>
            </p:nvPicPr>
            <p:blipFill>
              <a:blip r:embed="rId4">
                <a:extLst>
                  <a:ext uri="{28A0092B-C50C-407E-A947-70E740481C1C}">
                    <a14:useLocalDpi xmlns:a14="http://schemas.microsoft.com/office/drawing/2010/main" val="0"/>
                  </a:ext>
                </a:extLst>
              </a:blip>
              <a:srcRect l="34639" t="15141" r="54263" b="79984"/>
              <a:stretch>
                <a:fillRect/>
              </a:stretch>
            </p:blipFill>
            <p:spPr bwMode="auto">
              <a:xfrm>
                <a:off x="1819276" y="5024435"/>
                <a:ext cx="490537" cy="11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30" descr="Subwavelength gap.gif"/>
              <p:cNvPicPr>
                <a:picLocks noChangeAspect="1"/>
              </p:cNvPicPr>
              <p:nvPr/>
            </p:nvPicPr>
            <p:blipFill>
              <a:blip r:embed="rId4">
                <a:extLst>
                  <a:ext uri="{28A0092B-C50C-407E-A947-70E740481C1C}">
                    <a14:useLocalDpi xmlns:a14="http://schemas.microsoft.com/office/drawing/2010/main" val="0"/>
                  </a:ext>
                </a:extLst>
              </a:blip>
              <a:srcRect l="34639" t="17329" r="59219" b="79984"/>
              <a:stretch>
                <a:fillRect/>
              </a:stretch>
            </p:blipFill>
            <p:spPr bwMode="auto">
              <a:xfrm>
                <a:off x="1569244" y="5174456"/>
                <a:ext cx="271462" cy="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31" descr="Subwavelength gap.gif"/>
              <p:cNvPicPr>
                <a:picLocks noChangeAspect="1"/>
              </p:cNvPicPr>
              <p:nvPr/>
            </p:nvPicPr>
            <p:blipFill>
              <a:blip r:embed="rId4">
                <a:extLst>
                  <a:ext uri="{28A0092B-C50C-407E-A947-70E740481C1C}">
                    <a14:useLocalDpi xmlns:a14="http://schemas.microsoft.com/office/drawing/2010/main" val="0"/>
                  </a:ext>
                </a:extLst>
              </a:blip>
              <a:srcRect l="34639" t="17329" r="59219" b="79984"/>
              <a:stretch>
                <a:fillRect/>
              </a:stretch>
            </p:blipFill>
            <p:spPr bwMode="auto">
              <a:xfrm>
                <a:off x="1559719" y="5186362"/>
                <a:ext cx="271462" cy="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32" descr="Subwavelength gap.gif"/>
              <p:cNvPicPr>
                <a:picLocks noChangeAspect="1"/>
              </p:cNvPicPr>
              <p:nvPr/>
            </p:nvPicPr>
            <p:blipFill>
              <a:blip r:embed="rId4">
                <a:extLst>
                  <a:ext uri="{28A0092B-C50C-407E-A947-70E740481C1C}">
                    <a14:useLocalDpi xmlns:a14="http://schemas.microsoft.com/office/drawing/2010/main" val="0"/>
                  </a:ext>
                </a:extLst>
              </a:blip>
              <a:srcRect l="46654" t="18225" r="46559" b="79488"/>
              <a:stretch>
                <a:fillRect/>
              </a:stretch>
            </p:blipFill>
            <p:spPr bwMode="auto">
              <a:xfrm>
                <a:off x="1528762" y="5155410"/>
                <a:ext cx="300038" cy="54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Connector 71"/>
              <p:cNvCxnSpPr/>
              <p:nvPr/>
            </p:nvCxnSpPr>
            <p:spPr>
              <a:xfrm>
                <a:off x="963952" y="5198082"/>
                <a:ext cx="545702"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94063" y="5258952"/>
                <a:ext cx="565192" cy="716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041715" y="5361000"/>
                <a:ext cx="697720" cy="358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719945" y="5489901"/>
                <a:ext cx="1241473" cy="358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2666213" y="5424476"/>
                <a:ext cx="128902" cy="19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1994249" y="5314372"/>
                <a:ext cx="116369" cy="19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V="1">
                <a:off x="1463447" y="5229332"/>
                <a:ext cx="78773" cy="195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9" name="Rectangle 240"/>
              <p:cNvSpPr>
                <a:spLocks noChangeArrowheads="1"/>
              </p:cNvSpPr>
              <p:nvPr/>
            </p:nvSpPr>
            <p:spPr bwMode="auto">
              <a:xfrm rot="-1271044">
                <a:off x="1718557" y="5336166"/>
                <a:ext cx="767747"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250nm</a:t>
                </a:r>
              </a:p>
            </p:txBody>
          </p:sp>
          <p:sp>
            <p:nvSpPr>
              <p:cNvPr id="80" name="Rectangle 79"/>
              <p:cNvSpPr/>
              <p:nvPr/>
            </p:nvSpPr>
            <p:spPr>
              <a:xfrm>
                <a:off x="1449238" y="4816748"/>
                <a:ext cx="832196" cy="300770"/>
              </a:xfrm>
              <a:prstGeom prst="rect">
                <a:avLst/>
              </a:prstGeom>
            </p:spPr>
            <p:txBody>
              <a:bodyPr wrap="none">
                <a:spAutoFit/>
              </a:bodyPr>
              <a:lstStyle/>
              <a:p>
                <a:pPr>
                  <a:defRPr/>
                </a:pPr>
                <a:r>
                  <a:rPr lang="en-US" sz="800" b="1" dirty="0">
                    <a:solidFill>
                      <a:schemeClr val="accent5">
                        <a:lumMod val="50000"/>
                      </a:schemeClr>
                    </a:solidFill>
                    <a:latin typeface="Arial" charset="0"/>
                    <a:cs typeface="Arial" charset="0"/>
                  </a:rPr>
                  <a:t>365 nm</a:t>
                </a:r>
              </a:p>
            </p:txBody>
          </p:sp>
          <p:sp>
            <p:nvSpPr>
              <p:cNvPr id="81" name="Rectangle 80"/>
              <p:cNvSpPr/>
              <p:nvPr/>
            </p:nvSpPr>
            <p:spPr>
              <a:xfrm>
                <a:off x="2065102" y="5022632"/>
                <a:ext cx="830247" cy="298981"/>
              </a:xfrm>
              <a:prstGeom prst="rect">
                <a:avLst/>
              </a:prstGeom>
            </p:spPr>
            <p:txBody>
              <a:bodyPr wrap="none">
                <a:spAutoFit/>
              </a:bodyPr>
              <a:lstStyle/>
              <a:p>
                <a:pPr>
                  <a:defRPr/>
                </a:pPr>
                <a:r>
                  <a:rPr lang="en-US" sz="800" b="1" dirty="0">
                    <a:solidFill>
                      <a:schemeClr val="accent5">
                        <a:lumMod val="50000"/>
                      </a:schemeClr>
                    </a:solidFill>
                    <a:latin typeface="Arial" charset="0"/>
                    <a:cs typeface="Arial" charset="0"/>
                  </a:rPr>
                  <a:t>248 nm</a:t>
                </a:r>
              </a:p>
            </p:txBody>
          </p:sp>
          <p:sp>
            <p:nvSpPr>
              <p:cNvPr id="82" name="Rectangle 81"/>
              <p:cNvSpPr/>
              <p:nvPr/>
            </p:nvSpPr>
            <p:spPr>
              <a:xfrm>
                <a:off x="2788157" y="5185550"/>
                <a:ext cx="830247" cy="304351"/>
              </a:xfrm>
              <a:prstGeom prst="rect">
                <a:avLst/>
              </a:prstGeom>
            </p:spPr>
            <p:txBody>
              <a:bodyPr wrap="none">
                <a:spAutoFit/>
              </a:bodyPr>
              <a:lstStyle/>
              <a:p>
                <a:pPr>
                  <a:defRPr/>
                </a:pPr>
                <a:r>
                  <a:rPr lang="en-US" sz="800" b="1" dirty="0">
                    <a:solidFill>
                      <a:schemeClr val="accent5">
                        <a:lumMod val="50000"/>
                      </a:schemeClr>
                    </a:solidFill>
                    <a:latin typeface="Arial" charset="0"/>
                    <a:cs typeface="Arial" charset="0"/>
                  </a:rPr>
                  <a:t>193 nm</a:t>
                </a:r>
              </a:p>
            </p:txBody>
          </p:sp>
          <p:sp>
            <p:nvSpPr>
              <p:cNvPr id="83" name="Rectangle 244"/>
              <p:cNvSpPr>
                <a:spLocks noChangeArrowheads="1"/>
              </p:cNvSpPr>
              <p:nvPr/>
            </p:nvSpPr>
            <p:spPr bwMode="auto">
              <a:xfrm rot="-1271044">
                <a:off x="1870958" y="5424015"/>
                <a:ext cx="767747"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180nm</a:t>
                </a:r>
              </a:p>
            </p:txBody>
          </p:sp>
          <p:sp>
            <p:nvSpPr>
              <p:cNvPr id="84" name="Rectangle 245"/>
              <p:cNvSpPr>
                <a:spLocks noChangeArrowheads="1"/>
              </p:cNvSpPr>
              <p:nvPr/>
            </p:nvSpPr>
            <p:spPr bwMode="auto">
              <a:xfrm rot="-1271044">
                <a:off x="2044866" y="5501109"/>
                <a:ext cx="767747"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130nm</a:t>
                </a:r>
              </a:p>
            </p:txBody>
          </p:sp>
          <p:sp>
            <p:nvSpPr>
              <p:cNvPr id="85" name="Rectangle 246"/>
              <p:cNvSpPr>
                <a:spLocks noChangeArrowheads="1"/>
              </p:cNvSpPr>
              <p:nvPr/>
            </p:nvSpPr>
            <p:spPr bwMode="auto">
              <a:xfrm rot="-1271044">
                <a:off x="2467441" y="5610477"/>
                <a:ext cx="679218"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90nm</a:t>
                </a:r>
              </a:p>
            </p:txBody>
          </p:sp>
          <p:sp>
            <p:nvSpPr>
              <p:cNvPr id="86" name="Rectangle 247"/>
              <p:cNvSpPr>
                <a:spLocks noChangeArrowheads="1"/>
              </p:cNvSpPr>
              <p:nvPr/>
            </p:nvSpPr>
            <p:spPr bwMode="auto">
              <a:xfrm rot="-1271044">
                <a:off x="2673626" y="5698333"/>
                <a:ext cx="679218"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65nm</a:t>
                </a:r>
              </a:p>
            </p:txBody>
          </p:sp>
          <p:sp>
            <p:nvSpPr>
              <p:cNvPr id="87" name="Rectangle 248"/>
              <p:cNvSpPr>
                <a:spLocks noChangeArrowheads="1"/>
              </p:cNvSpPr>
              <p:nvPr/>
            </p:nvSpPr>
            <p:spPr bwMode="auto">
              <a:xfrm rot="-1271044">
                <a:off x="2987392" y="5807702"/>
                <a:ext cx="679218"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45nm</a:t>
                </a:r>
              </a:p>
            </p:txBody>
          </p:sp>
          <p:sp>
            <p:nvSpPr>
              <p:cNvPr id="88" name="Rectangle 87"/>
              <p:cNvSpPr/>
              <p:nvPr/>
            </p:nvSpPr>
            <p:spPr>
              <a:xfrm>
                <a:off x="891842" y="4592960"/>
                <a:ext cx="832196" cy="300770"/>
              </a:xfrm>
              <a:prstGeom prst="rect">
                <a:avLst/>
              </a:prstGeom>
            </p:spPr>
            <p:txBody>
              <a:bodyPr wrap="none">
                <a:spAutoFit/>
              </a:bodyPr>
              <a:lstStyle/>
              <a:p>
                <a:pPr>
                  <a:defRPr/>
                </a:pPr>
                <a:r>
                  <a:rPr lang="en-US" sz="800" b="1" dirty="0">
                    <a:solidFill>
                      <a:schemeClr val="accent5">
                        <a:lumMod val="50000"/>
                      </a:schemeClr>
                    </a:solidFill>
                    <a:latin typeface="Arial" charset="0"/>
                    <a:cs typeface="Arial" charset="0"/>
                  </a:rPr>
                  <a:t>436 nm</a:t>
                </a:r>
              </a:p>
            </p:txBody>
          </p:sp>
          <p:sp>
            <p:nvSpPr>
              <p:cNvPr id="89" name="Rectangle 250"/>
              <p:cNvSpPr>
                <a:spLocks noChangeArrowheads="1"/>
              </p:cNvSpPr>
              <p:nvPr/>
            </p:nvSpPr>
            <p:spPr bwMode="auto">
              <a:xfrm rot="-1271044">
                <a:off x="3193583" y="5884796"/>
                <a:ext cx="679218"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32nm</a:t>
                </a:r>
              </a:p>
            </p:txBody>
          </p:sp>
          <p:sp>
            <p:nvSpPr>
              <p:cNvPr id="90" name="Rectangle 251"/>
              <p:cNvSpPr>
                <a:spLocks noChangeArrowheads="1"/>
              </p:cNvSpPr>
              <p:nvPr/>
            </p:nvSpPr>
            <p:spPr bwMode="auto">
              <a:xfrm rot="-1271044">
                <a:off x="3389015" y="5961890"/>
                <a:ext cx="679218" cy="3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kumimoji="1" sz="2000">
                    <a:solidFill>
                      <a:schemeClr val="tx1"/>
                    </a:solidFill>
                    <a:latin typeface="Arial" pitchFamily="34" charset="0"/>
                    <a:ea typeface="宋体" pitchFamily="2" charset="-122"/>
                  </a:defRPr>
                </a:lvl1pPr>
                <a:lvl2pPr marL="742950" indent="-285750" defTabSz="912813">
                  <a:defRPr kumimoji="1" sz="2000">
                    <a:solidFill>
                      <a:schemeClr val="tx1"/>
                    </a:solidFill>
                    <a:latin typeface="Arial" pitchFamily="34" charset="0"/>
                    <a:ea typeface="宋体" pitchFamily="2" charset="-122"/>
                  </a:defRPr>
                </a:lvl2pPr>
                <a:lvl3pPr marL="1143000" indent="-228600" defTabSz="912813">
                  <a:defRPr kumimoji="1" sz="2000">
                    <a:solidFill>
                      <a:schemeClr val="tx1"/>
                    </a:solidFill>
                    <a:latin typeface="Arial" pitchFamily="34" charset="0"/>
                    <a:ea typeface="宋体" pitchFamily="2" charset="-122"/>
                  </a:defRPr>
                </a:lvl3pPr>
                <a:lvl4pPr marL="1600200" indent="-228600" defTabSz="912813">
                  <a:defRPr kumimoji="1" sz="2000">
                    <a:solidFill>
                      <a:schemeClr val="tx1"/>
                    </a:solidFill>
                    <a:latin typeface="Arial" pitchFamily="34" charset="0"/>
                    <a:ea typeface="宋体" pitchFamily="2" charset="-122"/>
                  </a:defRPr>
                </a:lvl4pPr>
                <a:lvl5pPr marL="2057400" indent="-228600" defTabSz="912813">
                  <a:defRPr kumimoji="1" sz="2000">
                    <a:solidFill>
                      <a:schemeClr val="tx1"/>
                    </a:solidFill>
                    <a:latin typeface="Arial" pitchFamily="34" charset="0"/>
                    <a:ea typeface="宋体" pitchFamily="2" charset="-122"/>
                  </a:defRPr>
                </a:lvl5pPr>
                <a:lvl6pPr marL="25146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defTabSz="912813"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r>
                  <a:rPr kumimoji="0" lang="en-US" altLang="zh-CN" sz="800">
                    <a:cs typeface="Arial" pitchFamily="34" charset="0"/>
                  </a:rPr>
                  <a:t>22nm</a:t>
                </a:r>
              </a:p>
            </p:txBody>
          </p:sp>
        </p:grpSp>
        <p:sp>
          <p:nvSpPr>
            <p:cNvPr id="91" name="Footer Placeholder 4"/>
            <p:cNvSpPr txBox="1">
              <a:spLocks/>
            </p:cNvSpPr>
            <p:nvPr/>
          </p:nvSpPr>
          <p:spPr bwMode="auto">
            <a:xfrm>
              <a:off x="4771638" y="3482975"/>
              <a:ext cx="3417888"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Arial" pitchFamily="34" charset="0"/>
                  <a:ea typeface="宋体" pitchFamily="2" charset="-122"/>
                </a:defRPr>
              </a:lvl1pPr>
              <a:lvl2pPr marL="742950" indent="-285750">
                <a:defRPr kumimoji="1" sz="2000">
                  <a:solidFill>
                    <a:schemeClr val="tx1"/>
                  </a:solidFill>
                  <a:latin typeface="Arial" pitchFamily="34" charset="0"/>
                  <a:ea typeface="宋体" pitchFamily="2" charset="-122"/>
                </a:defRPr>
              </a:lvl2pPr>
              <a:lvl3pPr marL="1143000" indent="-228600">
                <a:defRPr kumimoji="1" sz="2000">
                  <a:solidFill>
                    <a:schemeClr val="tx1"/>
                  </a:solidFill>
                  <a:latin typeface="Arial" pitchFamily="34" charset="0"/>
                  <a:ea typeface="宋体" pitchFamily="2" charset="-122"/>
                </a:defRPr>
              </a:lvl3pPr>
              <a:lvl4pPr marL="1600200" indent="-228600">
                <a:defRPr kumimoji="1" sz="2000">
                  <a:solidFill>
                    <a:schemeClr val="tx1"/>
                  </a:solidFill>
                  <a:latin typeface="Arial" pitchFamily="34" charset="0"/>
                  <a:ea typeface="宋体" pitchFamily="2" charset="-122"/>
                </a:defRPr>
              </a:lvl4pPr>
              <a:lvl5pPr marL="2057400" indent="-228600">
                <a:defRPr kumimoji="1" sz="2000">
                  <a:solidFill>
                    <a:schemeClr val="tx1"/>
                  </a:solidFill>
                  <a:latin typeface="Arial" pitchFamily="34" charset="0"/>
                  <a:ea typeface="宋体" pitchFamily="2" charset="-122"/>
                </a:defRPr>
              </a:lvl5pPr>
              <a:lvl6pPr marL="2514600" indent="-228600" fontAlgn="base">
                <a:lnSpc>
                  <a:spcPct val="85000"/>
                </a:lnSpc>
                <a:spcBef>
                  <a:spcPct val="50000"/>
                </a:spcBef>
                <a:spcAft>
                  <a:spcPct val="0"/>
                </a:spcAft>
                <a:defRPr kumimoji="1" sz="2000">
                  <a:solidFill>
                    <a:schemeClr val="tx1"/>
                  </a:solidFill>
                  <a:latin typeface="Arial" pitchFamily="34" charset="0"/>
                  <a:ea typeface="宋体" pitchFamily="2" charset="-122"/>
                </a:defRPr>
              </a:lvl6pPr>
              <a:lvl7pPr marL="2971800" indent="-228600" fontAlgn="base">
                <a:lnSpc>
                  <a:spcPct val="85000"/>
                </a:lnSpc>
                <a:spcBef>
                  <a:spcPct val="50000"/>
                </a:spcBef>
                <a:spcAft>
                  <a:spcPct val="0"/>
                </a:spcAft>
                <a:defRPr kumimoji="1" sz="2000">
                  <a:solidFill>
                    <a:schemeClr val="tx1"/>
                  </a:solidFill>
                  <a:latin typeface="Arial" pitchFamily="34" charset="0"/>
                  <a:ea typeface="宋体" pitchFamily="2" charset="-122"/>
                </a:defRPr>
              </a:lvl7pPr>
              <a:lvl8pPr marL="3429000" indent="-228600" fontAlgn="base">
                <a:lnSpc>
                  <a:spcPct val="85000"/>
                </a:lnSpc>
                <a:spcBef>
                  <a:spcPct val="50000"/>
                </a:spcBef>
                <a:spcAft>
                  <a:spcPct val="0"/>
                </a:spcAft>
                <a:defRPr kumimoji="1" sz="2000">
                  <a:solidFill>
                    <a:schemeClr val="tx1"/>
                  </a:solidFill>
                  <a:latin typeface="Arial" pitchFamily="34" charset="0"/>
                  <a:ea typeface="宋体" pitchFamily="2" charset="-122"/>
                </a:defRPr>
              </a:lvl8pPr>
              <a:lvl9pPr marL="3886200" indent="-228600" fontAlgn="base">
                <a:lnSpc>
                  <a:spcPct val="85000"/>
                </a:lnSpc>
                <a:spcBef>
                  <a:spcPct val="50000"/>
                </a:spcBef>
                <a:spcAft>
                  <a:spcPct val="0"/>
                </a:spcAft>
                <a:defRPr kumimoji="1" sz="2000">
                  <a:solidFill>
                    <a:schemeClr val="tx1"/>
                  </a:solidFill>
                  <a:latin typeface="Arial" pitchFamily="34" charset="0"/>
                  <a:ea typeface="宋体" pitchFamily="2" charset="-122"/>
                </a:defRPr>
              </a:lvl9pPr>
            </a:lstStyle>
            <a:p>
              <a:pPr>
                <a:buFont typeface="Wingdings" pitchFamily="2" charset="2"/>
                <a:buNone/>
              </a:pPr>
              <a:r>
                <a:rPr lang="en-US" altLang="zh-CN" sz="1100" dirty="0"/>
                <a:t>Source: L. </a:t>
              </a:r>
              <a:r>
                <a:rPr lang="en-US" altLang="zh-CN" sz="1100" dirty="0" err="1"/>
                <a:t>Liebmann</a:t>
              </a:r>
              <a:r>
                <a:rPr lang="en-US" altLang="zh-CN" sz="1100" dirty="0"/>
                <a:t> and A. Torres, DAC, 2011</a:t>
              </a:r>
              <a:endParaRPr kumimoji="0" lang="en-US" altLang="zh-CN" sz="1100" dirty="0"/>
            </a:p>
          </p:txBody>
        </p:sp>
      </p:grpSp>
      <p:grpSp>
        <p:nvGrpSpPr>
          <p:cNvPr id="101" name="Group 100"/>
          <p:cNvGrpSpPr/>
          <p:nvPr/>
        </p:nvGrpSpPr>
        <p:grpSpPr>
          <a:xfrm>
            <a:off x="6103481" y="4800600"/>
            <a:ext cx="2508902" cy="1348826"/>
            <a:chOff x="2561381" y="2058293"/>
            <a:chExt cx="3116547" cy="1675507"/>
          </a:xfrm>
        </p:grpSpPr>
        <p:grpSp>
          <p:nvGrpSpPr>
            <p:cNvPr id="102" name="Group 101"/>
            <p:cNvGrpSpPr/>
            <p:nvPr/>
          </p:nvGrpSpPr>
          <p:grpSpPr>
            <a:xfrm>
              <a:off x="2561381" y="2667000"/>
              <a:ext cx="3111083" cy="1066800"/>
              <a:chOff x="2110565" y="3810000"/>
              <a:chExt cx="2222202" cy="762000"/>
            </a:xfrm>
          </p:grpSpPr>
          <p:sp>
            <p:nvSpPr>
              <p:cNvPr id="105" name="Rectangle 104"/>
              <p:cNvSpPr/>
              <p:nvPr/>
            </p:nvSpPr>
            <p:spPr bwMode="auto">
              <a:xfrm>
                <a:off x="3069266" y="3810000"/>
                <a:ext cx="228600" cy="762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chemeClr val="tx1"/>
                    </a:solidFill>
                    <a:latin typeface="Arial Narrow" pitchFamily="34" charset="0"/>
                  </a:rPr>
                  <a:t>Vt</a:t>
                </a:r>
                <a:r>
                  <a:rPr lang="en-US" sz="1400" b="1" baseline="-25000" dirty="0" smtClean="0">
                    <a:solidFill>
                      <a:schemeClr val="tx1"/>
                    </a:solidFill>
                    <a:latin typeface="Arial Narrow" pitchFamily="34" charset="0"/>
                  </a:rPr>
                  <a:t>1</a:t>
                </a:r>
                <a:endParaRPr lang="en-US" sz="1400" b="1" baseline="-25000" dirty="0">
                  <a:solidFill>
                    <a:schemeClr val="tx1"/>
                  </a:solidFill>
                  <a:latin typeface="Arial Narrow" pitchFamily="34" charset="0"/>
                </a:endParaRPr>
              </a:p>
            </p:txBody>
          </p:sp>
          <p:sp>
            <p:nvSpPr>
              <p:cNvPr id="106" name="Rectangle 105"/>
              <p:cNvSpPr/>
              <p:nvPr/>
            </p:nvSpPr>
            <p:spPr bwMode="auto">
              <a:xfrm>
                <a:off x="2110565" y="3810000"/>
                <a:ext cx="8382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chemeClr val="tx1"/>
                    </a:solidFill>
                    <a:latin typeface="Arial Narrow" pitchFamily="34" charset="0"/>
                  </a:rPr>
                  <a:t>Vt</a:t>
                </a:r>
                <a:r>
                  <a:rPr lang="en-US" sz="1400" b="1" baseline="-25000" dirty="0" smtClean="0">
                    <a:solidFill>
                      <a:schemeClr val="tx1"/>
                    </a:solidFill>
                    <a:latin typeface="Arial Narrow" pitchFamily="34" charset="0"/>
                  </a:rPr>
                  <a:t>2</a:t>
                </a:r>
                <a:endParaRPr lang="en-US" sz="1400" b="1" baseline="-25000" dirty="0">
                  <a:solidFill>
                    <a:schemeClr val="tx1"/>
                  </a:solidFill>
                  <a:latin typeface="Arial Narrow" pitchFamily="34" charset="0"/>
                </a:endParaRPr>
              </a:p>
            </p:txBody>
          </p:sp>
          <p:sp>
            <p:nvSpPr>
              <p:cNvPr id="107" name="Rectangle 106"/>
              <p:cNvSpPr/>
              <p:nvPr/>
            </p:nvSpPr>
            <p:spPr bwMode="auto">
              <a:xfrm>
                <a:off x="3418367" y="3810000"/>
                <a:ext cx="914400" cy="7620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400" b="1" dirty="0" smtClean="0">
                    <a:solidFill>
                      <a:schemeClr val="tx1"/>
                    </a:solidFill>
                    <a:latin typeface="Arial Narrow" pitchFamily="34" charset="0"/>
                  </a:rPr>
                  <a:t>Vt</a:t>
                </a:r>
                <a:r>
                  <a:rPr lang="en-US" sz="1400" b="1" baseline="-25000" dirty="0" smtClean="0">
                    <a:solidFill>
                      <a:schemeClr val="tx1"/>
                    </a:solidFill>
                    <a:latin typeface="Arial Narrow" pitchFamily="34" charset="0"/>
                  </a:rPr>
                  <a:t>2</a:t>
                </a:r>
                <a:endParaRPr lang="en-US" sz="1400" b="1" baseline="-25000" dirty="0">
                  <a:solidFill>
                    <a:schemeClr val="tx1"/>
                  </a:solidFill>
                  <a:latin typeface="Arial Narrow" pitchFamily="34" charset="0"/>
                </a:endParaRPr>
              </a:p>
            </p:txBody>
          </p:sp>
          <p:sp>
            <p:nvSpPr>
              <p:cNvPr id="108" name="Rectangle 107"/>
              <p:cNvSpPr/>
              <p:nvPr/>
            </p:nvSpPr>
            <p:spPr bwMode="auto">
              <a:xfrm>
                <a:off x="2787502" y="3810000"/>
                <a:ext cx="793898" cy="762000"/>
              </a:xfrm>
              <a:prstGeom prst="rect">
                <a:avLst/>
              </a:prstGeom>
              <a:noFill/>
              <a:ln w="28575" cap="flat" cmpd="sng" algn="ctr">
                <a:solidFill>
                  <a:srgbClr val="C0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grpSp>
        <p:cxnSp>
          <p:nvCxnSpPr>
            <p:cNvPr id="103" name="Straight Arrow Connector 102"/>
            <p:cNvCxnSpPr/>
            <p:nvPr/>
          </p:nvCxnSpPr>
          <p:spPr bwMode="auto">
            <a:xfrm>
              <a:off x="3467605" y="2506606"/>
              <a:ext cx="1186647" cy="0"/>
            </a:xfrm>
            <a:prstGeom prst="straightConnector1">
              <a:avLst/>
            </a:prstGeom>
            <a:solidFill>
              <a:schemeClr val="accent1"/>
            </a:solidFill>
            <a:ln w="25400" cap="flat" cmpd="sng" algn="ctr">
              <a:solidFill>
                <a:srgbClr val="C00000"/>
              </a:solidFill>
              <a:prstDash val="solid"/>
              <a:round/>
              <a:headEnd type="arrow"/>
              <a:tailEnd type="arrow"/>
            </a:ln>
            <a:effectLst/>
          </p:spPr>
        </p:cxnSp>
        <p:sp>
          <p:nvSpPr>
            <p:cNvPr id="104" name="TextBox 103"/>
            <p:cNvSpPr txBox="1"/>
            <p:nvPr/>
          </p:nvSpPr>
          <p:spPr>
            <a:xfrm>
              <a:off x="2769279" y="2058293"/>
              <a:ext cx="2908649" cy="382319"/>
            </a:xfrm>
            <a:prstGeom prst="rect">
              <a:avLst/>
            </a:prstGeom>
            <a:noFill/>
          </p:spPr>
          <p:txBody>
            <a:bodyPr wrap="none" rtlCol="0">
              <a:spAutoFit/>
            </a:bodyPr>
            <a:lstStyle/>
            <a:p>
              <a:r>
                <a:rPr lang="en-US" sz="1400" dirty="0" smtClean="0"/>
                <a:t>Min implant area constraint</a:t>
              </a:r>
              <a:endParaRPr lang="en-US" sz="1400" dirty="0"/>
            </a:p>
          </p:txBody>
        </p:sp>
      </p:grpSp>
      <p:sp>
        <p:nvSpPr>
          <p:cNvPr id="109" name="Explosion 1 108"/>
          <p:cNvSpPr/>
          <p:nvPr/>
        </p:nvSpPr>
        <p:spPr bwMode="auto">
          <a:xfrm>
            <a:off x="7230109" y="6182023"/>
            <a:ext cx="541461" cy="401725"/>
          </a:xfrm>
          <a:prstGeom prst="irregularSeal1">
            <a:avLst/>
          </a:prstGeom>
          <a:solidFill>
            <a:srgbClr val="C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bg1"/>
              </a:solidFill>
              <a:effectLst/>
              <a:latin typeface="Arial Narrow" pitchFamily="34" charset="0"/>
            </a:endParaRPr>
          </a:p>
        </p:txBody>
      </p:sp>
      <p:sp>
        <p:nvSpPr>
          <p:cNvPr id="110" name="TextBox 109"/>
          <p:cNvSpPr txBox="1"/>
          <p:nvPr/>
        </p:nvSpPr>
        <p:spPr>
          <a:xfrm>
            <a:off x="6327607" y="6196782"/>
            <a:ext cx="960519" cy="338554"/>
          </a:xfrm>
          <a:prstGeom prst="rect">
            <a:avLst/>
          </a:prstGeom>
          <a:noFill/>
        </p:spPr>
        <p:txBody>
          <a:bodyPr wrap="none" rtlCol="0">
            <a:spAutoFit/>
          </a:bodyPr>
          <a:lstStyle/>
          <a:p>
            <a:r>
              <a:rPr lang="en-US" sz="1600" dirty="0" smtClean="0"/>
              <a:t>Violation</a:t>
            </a:r>
            <a:endParaRPr lang="en-US" sz="1600" dirty="0"/>
          </a:p>
        </p:txBody>
      </p:sp>
    </p:spTree>
    <p:extLst>
      <p:ext uri="{BB962C8B-B14F-4D97-AF65-F5344CB8AC3E}">
        <p14:creationId xmlns:p14="http://schemas.microsoft.com/office/powerpoint/2010/main" val="364128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838200"/>
            <a:ext cx="8686800" cy="914400"/>
          </a:xfrm>
        </p:spPr>
        <p:txBody>
          <a:bodyPr/>
          <a:lstStyle/>
          <a:p>
            <a:endParaRPr lang="en-US"/>
          </a:p>
        </p:txBody>
      </p:sp>
      <p:pic>
        <p:nvPicPr>
          <p:cNvPr id="15" name="Picture 14"/>
          <p:cNvPicPr>
            <a:picLocks noChangeAspect="1"/>
          </p:cNvPicPr>
          <p:nvPr/>
        </p:nvPicPr>
        <p:blipFill>
          <a:blip r:embed="rId3"/>
          <a:stretch>
            <a:fillRect/>
          </a:stretch>
        </p:blipFill>
        <p:spPr>
          <a:xfrm>
            <a:off x="2019733" y="2086434"/>
            <a:ext cx="5905067" cy="4040840"/>
          </a:xfrm>
          <a:prstGeom prst="rect">
            <a:avLst/>
          </a:prstGeom>
        </p:spPr>
      </p:pic>
    </p:spTree>
    <p:extLst>
      <p:ext uri="{BB962C8B-B14F-4D97-AF65-F5344CB8AC3E}">
        <p14:creationId xmlns:p14="http://schemas.microsoft.com/office/powerpoint/2010/main" val="140518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View of Timing Closure</a:t>
            </a:r>
            <a:endParaRPr lang="en-US" dirty="0"/>
          </a:p>
        </p:txBody>
      </p:sp>
      <p:sp>
        <p:nvSpPr>
          <p:cNvPr id="3" name="Content Placeholder 2"/>
          <p:cNvSpPr>
            <a:spLocks noGrp="1"/>
          </p:cNvSpPr>
          <p:nvPr>
            <p:ph idx="1"/>
          </p:nvPr>
        </p:nvSpPr>
        <p:spPr>
          <a:xfrm>
            <a:off x="56165" y="838199"/>
            <a:ext cx="9087835" cy="1508919"/>
          </a:xfrm>
        </p:spPr>
        <p:txBody>
          <a:bodyPr>
            <a:normAutofit/>
          </a:bodyPr>
          <a:lstStyle/>
          <a:p>
            <a:r>
              <a:rPr lang="en-US" sz="2200" b="1" dirty="0" smtClean="0"/>
              <a:t>N. MacDonald, Broadcom Corp., “Timing Closure in Deep Submicron Designs”, </a:t>
            </a:r>
            <a:r>
              <a:rPr lang="en-US" sz="2200" b="1" i="1" dirty="0" smtClean="0"/>
              <a:t>2010 DAC Knowledge Center article</a:t>
            </a:r>
            <a:endParaRPr lang="en-US" sz="2200" b="1" i="1" dirty="0"/>
          </a:p>
        </p:txBody>
      </p:sp>
      <p:grpSp>
        <p:nvGrpSpPr>
          <p:cNvPr id="122" name="Group 121"/>
          <p:cNvGrpSpPr/>
          <p:nvPr/>
        </p:nvGrpSpPr>
        <p:grpSpPr>
          <a:xfrm>
            <a:off x="2609383" y="1676400"/>
            <a:ext cx="3023319" cy="536683"/>
            <a:chOff x="2768596" y="2072827"/>
            <a:chExt cx="3023319" cy="536683"/>
          </a:xfrm>
        </p:grpSpPr>
        <p:sp>
          <p:nvSpPr>
            <p:cNvPr id="13" name="Rectangle 100"/>
            <p:cNvSpPr>
              <a:spLocks noChangeArrowheads="1"/>
            </p:cNvSpPr>
            <p:nvPr/>
          </p:nvSpPr>
          <p:spPr bwMode="auto">
            <a:xfrm>
              <a:off x="3073863" y="2072827"/>
              <a:ext cx="27180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sz="1600" b="0" i="0" u="none" strike="noStrike" cap="none" normalizeH="0" baseline="0" dirty="0" smtClean="0">
                  <a:ln>
                    <a:noFill/>
                  </a:ln>
                  <a:solidFill>
                    <a:srgbClr val="C00000"/>
                  </a:solidFill>
                  <a:effectLst/>
                  <a:latin typeface="Arial" pitchFamily="34" charset="0"/>
                  <a:ea typeface="MS Mincho" pitchFamily="49" charset="-128"/>
                  <a:cs typeface="Arial" pitchFamily="34" charset="0"/>
                </a:rPr>
                <a:t>TOP-LEVEL NETLIST / SPEF</a:t>
              </a:r>
              <a:endParaRPr kumimoji="0" lang="en-US" altLang="ja-JP" sz="4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 name="Rectangle 97"/>
            <p:cNvSpPr>
              <a:spLocks noChangeArrowheads="1"/>
            </p:cNvSpPr>
            <p:nvPr/>
          </p:nvSpPr>
          <p:spPr bwMode="auto">
            <a:xfrm>
              <a:off x="2768596" y="2363289"/>
              <a:ext cx="29942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sz="1600" b="0" i="0" u="none" strike="noStrike" cap="none" normalizeH="0" baseline="0" dirty="0" smtClean="0">
                  <a:ln>
                    <a:noFill/>
                  </a:ln>
                  <a:solidFill>
                    <a:srgbClr val="C00000"/>
                  </a:solidFill>
                  <a:effectLst/>
                  <a:latin typeface="Arial" pitchFamily="34" charset="0"/>
                  <a:ea typeface="MS Mincho" pitchFamily="49" charset="-128"/>
                  <a:cs typeface="Arial" pitchFamily="34" charset="0"/>
                </a:rPr>
                <a:t>BLOCK-LEVEL NETLIST / SPEF</a:t>
              </a:r>
              <a:endParaRPr kumimoji="0" lang="en-US" altLang="ja-JP" sz="4400" b="0" i="0" u="none" strike="noStrike" cap="none" normalizeH="0" baseline="0" dirty="0" smtClean="0">
                <a:ln>
                  <a:noFill/>
                </a:ln>
                <a:solidFill>
                  <a:srgbClr val="C00000"/>
                </a:solidFill>
                <a:effectLst/>
                <a:latin typeface="Arial" pitchFamily="34" charset="0"/>
                <a:cs typeface="Arial" pitchFamily="34" charset="0"/>
              </a:endParaRPr>
            </a:p>
          </p:txBody>
        </p:sp>
      </p:grpSp>
      <p:sp>
        <p:nvSpPr>
          <p:cNvPr id="19" name="Rectangle 93"/>
          <p:cNvSpPr>
            <a:spLocks noChangeArrowheads="1"/>
          </p:cNvSpPr>
          <p:nvPr/>
        </p:nvSpPr>
        <p:spPr bwMode="auto">
          <a:xfrm>
            <a:off x="7543800" y="2491306"/>
            <a:ext cx="13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sz="1600" b="0" i="0" u="none" strike="noStrike" cap="none" normalizeH="0" baseline="0" dirty="0" smtClean="0">
                <a:ln>
                  <a:noFill/>
                </a:ln>
                <a:solidFill>
                  <a:srgbClr val="C00000"/>
                </a:solidFill>
                <a:effectLst/>
                <a:latin typeface="Arial" pitchFamily="34" charset="0"/>
                <a:ea typeface="MS Mincho" pitchFamily="49" charset="-128"/>
                <a:cs typeface="Arial" pitchFamily="34" charset="0"/>
              </a:rPr>
              <a:t>Timing Closed</a:t>
            </a:r>
            <a:endParaRPr kumimoji="0" lang="en-US" altLang="ja-JP" sz="4400" b="0" i="0" u="none" strike="noStrike" cap="none" normalizeH="0" baseline="0" dirty="0" smtClean="0">
              <a:ln>
                <a:noFill/>
              </a:ln>
              <a:solidFill>
                <a:srgbClr val="C00000"/>
              </a:solidFill>
              <a:effectLst/>
              <a:latin typeface="Arial" pitchFamily="34" charset="0"/>
              <a:cs typeface="Arial" pitchFamily="34" charset="0"/>
            </a:endParaRPr>
          </a:p>
        </p:txBody>
      </p:sp>
      <p:grpSp>
        <p:nvGrpSpPr>
          <p:cNvPr id="114" name="Group 113"/>
          <p:cNvGrpSpPr/>
          <p:nvPr/>
        </p:nvGrpSpPr>
        <p:grpSpPr>
          <a:xfrm>
            <a:off x="1447800" y="2389414"/>
            <a:ext cx="5574175" cy="470326"/>
            <a:chOff x="2667000" y="2975412"/>
            <a:chExt cx="5317903" cy="470326"/>
          </a:xfrm>
        </p:grpSpPr>
        <p:sp>
          <p:nvSpPr>
            <p:cNvPr id="95" name="Rectangle 80"/>
            <p:cNvSpPr>
              <a:spLocks noChangeArrowheads="1"/>
            </p:cNvSpPr>
            <p:nvPr/>
          </p:nvSpPr>
          <p:spPr bwMode="auto">
            <a:xfrm>
              <a:off x="2667000" y="2975412"/>
              <a:ext cx="5317903" cy="470326"/>
            </a:xfrm>
            <a:prstGeom prst="rect">
              <a:avLst/>
            </a:prstGeom>
            <a:solidFill>
              <a:srgbClr val="BBE0E3"/>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sz="6000"/>
            </a:p>
          </p:txBody>
        </p:sp>
        <p:sp>
          <p:nvSpPr>
            <p:cNvPr id="35" name="Rectangle 73"/>
            <p:cNvSpPr>
              <a:spLocks noChangeArrowheads="1"/>
            </p:cNvSpPr>
            <p:nvPr/>
          </p:nvSpPr>
          <p:spPr bwMode="auto">
            <a:xfrm>
              <a:off x="3147055" y="3061917"/>
              <a:ext cx="4416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altLang="ja-JP" b="0" i="0" u="none" strike="noStrike" cap="none" normalizeH="0" baseline="0" dirty="0" smtClean="0">
                  <a:ln>
                    <a:noFill/>
                  </a:ln>
                  <a:solidFill>
                    <a:srgbClr val="C00000"/>
                  </a:solidFill>
                  <a:effectLst/>
                  <a:latin typeface="Arial" pitchFamily="34" charset="0"/>
                  <a:ea typeface="MS Mincho" pitchFamily="49" charset="-128"/>
                  <a:cs typeface="Arial" pitchFamily="34" charset="0"/>
                </a:rPr>
                <a:t>Static Timing Analysis for all Modes / Corners</a:t>
              </a:r>
              <a:endParaRPr kumimoji="0" lang="en-US" altLang="ja-JP" sz="4800" b="0" i="0" u="none" strike="noStrike" cap="none" normalizeH="0" baseline="0" dirty="0" smtClean="0">
                <a:ln>
                  <a:noFill/>
                </a:ln>
                <a:solidFill>
                  <a:srgbClr val="C00000"/>
                </a:solidFill>
                <a:effectLst/>
                <a:latin typeface="Arial" pitchFamily="34" charset="0"/>
                <a:cs typeface="Arial" pitchFamily="34" charset="0"/>
              </a:endParaRPr>
            </a:p>
          </p:txBody>
        </p:sp>
      </p:grpSp>
      <p:sp>
        <p:nvSpPr>
          <p:cNvPr id="44" name="Freeform 56"/>
          <p:cNvSpPr>
            <a:spLocks noEditPoints="1"/>
          </p:cNvSpPr>
          <p:nvPr/>
        </p:nvSpPr>
        <p:spPr bwMode="auto">
          <a:xfrm>
            <a:off x="4289866" y="2196106"/>
            <a:ext cx="63301" cy="168110"/>
          </a:xfrm>
          <a:custGeom>
            <a:avLst/>
            <a:gdLst>
              <a:gd name="T0" fmla="*/ 234 w 400"/>
              <a:gd name="T1" fmla="*/ 33 h 1058"/>
              <a:gd name="T2" fmla="*/ 234 w 400"/>
              <a:gd name="T3" fmla="*/ 725 h 1058"/>
              <a:gd name="T4" fmla="*/ 200 w 400"/>
              <a:gd name="T5" fmla="*/ 758 h 1058"/>
              <a:gd name="T6" fmla="*/ 167 w 400"/>
              <a:gd name="T7" fmla="*/ 725 h 1058"/>
              <a:gd name="T8" fmla="*/ 167 w 400"/>
              <a:gd name="T9" fmla="*/ 33 h 1058"/>
              <a:gd name="T10" fmla="*/ 200 w 400"/>
              <a:gd name="T11" fmla="*/ 0 h 1058"/>
              <a:gd name="T12" fmla="*/ 234 w 400"/>
              <a:gd name="T13" fmla="*/ 33 h 1058"/>
              <a:gd name="T14" fmla="*/ 400 w 400"/>
              <a:gd name="T15" fmla="*/ 658 h 1058"/>
              <a:gd name="T16" fmla="*/ 200 w 400"/>
              <a:gd name="T17" fmla="*/ 1058 h 1058"/>
              <a:gd name="T18" fmla="*/ 0 w 400"/>
              <a:gd name="T19" fmla="*/ 658 h 1058"/>
              <a:gd name="T20" fmla="*/ 400 w 400"/>
              <a:gd name="T21" fmla="*/ 65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058">
                <a:moveTo>
                  <a:pt x="234" y="33"/>
                </a:moveTo>
                <a:lnTo>
                  <a:pt x="234" y="725"/>
                </a:lnTo>
                <a:cubicBezTo>
                  <a:pt x="234" y="743"/>
                  <a:pt x="219" y="758"/>
                  <a:pt x="200" y="758"/>
                </a:cubicBezTo>
                <a:cubicBezTo>
                  <a:pt x="182" y="758"/>
                  <a:pt x="167" y="743"/>
                  <a:pt x="167" y="725"/>
                </a:cubicBezTo>
                <a:lnTo>
                  <a:pt x="167" y="33"/>
                </a:lnTo>
                <a:cubicBezTo>
                  <a:pt x="167" y="15"/>
                  <a:pt x="182" y="0"/>
                  <a:pt x="200" y="0"/>
                </a:cubicBezTo>
                <a:cubicBezTo>
                  <a:pt x="219" y="0"/>
                  <a:pt x="234" y="15"/>
                  <a:pt x="234" y="33"/>
                </a:cubicBezTo>
                <a:close/>
                <a:moveTo>
                  <a:pt x="400" y="658"/>
                </a:moveTo>
                <a:lnTo>
                  <a:pt x="200" y="1058"/>
                </a:lnTo>
                <a:lnTo>
                  <a:pt x="0" y="658"/>
                </a:lnTo>
                <a:lnTo>
                  <a:pt x="400" y="658"/>
                </a:lnTo>
                <a:close/>
              </a:path>
            </a:pathLst>
          </a:custGeom>
          <a:solidFill>
            <a:srgbClr val="000000"/>
          </a:solidFill>
          <a:ln w="1">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sz="2800">
              <a:solidFill>
                <a:srgbClr val="C00000"/>
              </a:solidFill>
            </a:endParaRPr>
          </a:p>
        </p:txBody>
      </p:sp>
      <p:sp>
        <p:nvSpPr>
          <p:cNvPr id="45" name="Freeform 55"/>
          <p:cNvSpPr>
            <a:spLocks noEditPoints="1"/>
          </p:cNvSpPr>
          <p:nvPr/>
        </p:nvSpPr>
        <p:spPr bwMode="auto">
          <a:xfrm>
            <a:off x="4308916" y="3519390"/>
            <a:ext cx="63301" cy="168110"/>
          </a:xfrm>
          <a:custGeom>
            <a:avLst/>
            <a:gdLst>
              <a:gd name="T0" fmla="*/ 234 w 400"/>
              <a:gd name="T1" fmla="*/ 34 h 1059"/>
              <a:gd name="T2" fmla="*/ 234 w 400"/>
              <a:gd name="T3" fmla="*/ 725 h 1059"/>
              <a:gd name="T4" fmla="*/ 200 w 400"/>
              <a:gd name="T5" fmla="*/ 759 h 1059"/>
              <a:gd name="T6" fmla="*/ 167 w 400"/>
              <a:gd name="T7" fmla="*/ 725 h 1059"/>
              <a:gd name="T8" fmla="*/ 167 w 400"/>
              <a:gd name="T9" fmla="*/ 34 h 1059"/>
              <a:gd name="T10" fmla="*/ 200 w 400"/>
              <a:gd name="T11" fmla="*/ 0 h 1059"/>
              <a:gd name="T12" fmla="*/ 234 w 400"/>
              <a:gd name="T13" fmla="*/ 34 h 1059"/>
              <a:gd name="T14" fmla="*/ 400 w 400"/>
              <a:gd name="T15" fmla="*/ 659 h 1059"/>
              <a:gd name="T16" fmla="*/ 200 w 400"/>
              <a:gd name="T17" fmla="*/ 1059 h 1059"/>
              <a:gd name="T18" fmla="*/ 0 w 400"/>
              <a:gd name="T19" fmla="*/ 659 h 1059"/>
              <a:gd name="T20" fmla="*/ 400 w 400"/>
              <a:gd name="T21" fmla="*/ 65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059">
                <a:moveTo>
                  <a:pt x="234" y="34"/>
                </a:moveTo>
                <a:lnTo>
                  <a:pt x="234" y="725"/>
                </a:lnTo>
                <a:cubicBezTo>
                  <a:pt x="234" y="744"/>
                  <a:pt x="219" y="759"/>
                  <a:pt x="200" y="759"/>
                </a:cubicBezTo>
                <a:cubicBezTo>
                  <a:pt x="182" y="759"/>
                  <a:pt x="167" y="744"/>
                  <a:pt x="167" y="725"/>
                </a:cubicBezTo>
                <a:lnTo>
                  <a:pt x="167" y="34"/>
                </a:lnTo>
                <a:cubicBezTo>
                  <a:pt x="167" y="15"/>
                  <a:pt x="182" y="0"/>
                  <a:pt x="200" y="0"/>
                </a:cubicBezTo>
                <a:cubicBezTo>
                  <a:pt x="219" y="0"/>
                  <a:pt x="234" y="15"/>
                  <a:pt x="234" y="34"/>
                </a:cubicBezTo>
                <a:close/>
                <a:moveTo>
                  <a:pt x="400" y="659"/>
                </a:moveTo>
                <a:lnTo>
                  <a:pt x="200" y="1059"/>
                </a:lnTo>
                <a:lnTo>
                  <a:pt x="0" y="659"/>
                </a:lnTo>
                <a:lnTo>
                  <a:pt x="400" y="659"/>
                </a:lnTo>
                <a:close/>
              </a:path>
            </a:pathLst>
          </a:custGeom>
          <a:solidFill>
            <a:srgbClr val="000000"/>
          </a:solidFill>
          <a:ln w="1">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sz="2800"/>
          </a:p>
        </p:txBody>
      </p:sp>
      <p:sp>
        <p:nvSpPr>
          <p:cNvPr id="64" name="Freeform 15"/>
          <p:cNvSpPr>
            <a:spLocks noEditPoints="1"/>
          </p:cNvSpPr>
          <p:nvPr/>
        </p:nvSpPr>
        <p:spPr bwMode="auto">
          <a:xfrm>
            <a:off x="1182930" y="2544500"/>
            <a:ext cx="235191" cy="1480262"/>
          </a:xfrm>
          <a:custGeom>
            <a:avLst/>
            <a:gdLst>
              <a:gd name="T0" fmla="*/ 1174 w 1268"/>
              <a:gd name="T1" fmla="*/ 7511 h 7518"/>
              <a:gd name="T2" fmla="*/ 1112 w 1268"/>
              <a:gd name="T3" fmla="*/ 7494 h 7518"/>
              <a:gd name="T4" fmla="*/ 1051 w 1268"/>
              <a:gd name="T5" fmla="*/ 7466 h 7518"/>
              <a:gd name="T6" fmla="*/ 933 w 1268"/>
              <a:gd name="T7" fmla="*/ 7379 h 7518"/>
              <a:gd name="T8" fmla="*/ 820 w 1268"/>
              <a:gd name="T9" fmla="*/ 7256 h 7518"/>
              <a:gd name="T10" fmla="*/ 712 w 1268"/>
              <a:gd name="T11" fmla="*/ 7099 h 7518"/>
              <a:gd name="T12" fmla="*/ 609 w 1268"/>
              <a:gd name="T13" fmla="*/ 6911 h 7518"/>
              <a:gd name="T14" fmla="*/ 512 w 1268"/>
              <a:gd name="T15" fmla="*/ 6696 h 7518"/>
              <a:gd name="T16" fmla="*/ 420 w 1268"/>
              <a:gd name="T17" fmla="*/ 6454 h 7518"/>
              <a:gd name="T18" fmla="*/ 335 w 1268"/>
              <a:gd name="T19" fmla="*/ 6190 h 7518"/>
              <a:gd name="T20" fmla="*/ 258 w 1268"/>
              <a:gd name="T21" fmla="*/ 5905 h 7518"/>
              <a:gd name="T22" fmla="*/ 189 w 1268"/>
              <a:gd name="T23" fmla="*/ 5602 h 7518"/>
              <a:gd name="T24" fmla="*/ 130 w 1268"/>
              <a:gd name="T25" fmla="*/ 5284 h 7518"/>
              <a:gd name="T26" fmla="*/ 60 w 1268"/>
              <a:gd name="T27" fmla="*/ 4786 h 7518"/>
              <a:gd name="T28" fmla="*/ 27 w 1268"/>
              <a:gd name="T29" fmla="*/ 4442 h 7518"/>
              <a:gd name="T30" fmla="*/ 7 w 1268"/>
              <a:gd name="T31" fmla="*/ 4094 h 7518"/>
              <a:gd name="T32" fmla="*/ 0 w 1268"/>
              <a:gd name="T33" fmla="*/ 3742 h 7518"/>
              <a:gd name="T34" fmla="*/ 7 w 1268"/>
              <a:gd name="T35" fmla="*/ 3390 h 7518"/>
              <a:gd name="T36" fmla="*/ 27 w 1268"/>
              <a:gd name="T37" fmla="*/ 3041 h 7518"/>
              <a:gd name="T38" fmla="*/ 60 w 1268"/>
              <a:gd name="T39" fmla="*/ 2698 h 7518"/>
              <a:gd name="T40" fmla="*/ 131 w 1268"/>
              <a:gd name="T41" fmla="*/ 2200 h 7518"/>
              <a:gd name="T42" fmla="*/ 190 w 1268"/>
              <a:gd name="T43" fmla="*/ 1882 h 7518"/>
              <a:gd name="T44" fmla="*/ 260 w 1268"/>
              <a:gd name="T45" fmla="*/ 1579 h 7518"/>
              <a:gd name="T46" fmla="*/ 337 w 1268"/>
              <a:gd name="T47" fmla="*/ 1294 h 7518"/>
              <a:gd name="T48" fmla="*/ 423 w 1268"/>
              <a:gd name="T49" fmla="*/ 1030 h 7518"/>
              <a:gd name="T50" fmla="*/ 515 w 1268"/>
              <a:gd name="T51" fmla="*/ 789 h 7518"/>
              <a:gd name="T52" fmla="*/ 613 w 1268"/>
              <a:gd name="T53" fmla="*/ 573 h 7518"/>
              <a:gd name="T54" fmla="*/ 717 w 1268"/>
              <a:gd name="T55" fmla="*/ 386 h 7518"/>
              <a:gd name="T56" fmla="*/ 825 w 1268"/>
              <a:gd name="T57" fmla="*/ 229 h 7518"/>
              <a:gd name="T58" fmla="*/ 931 w 1268"/>
              <a:gd name="T59" fmla="*/ 140 h 7518"/>
              <a:gd name="T60" fmla="*/ 974 w 1268"/>
              <a:gd name="T61" fmla="*/ 191 h 7518"/>
              <a:gd name="T62" fmla="*/ 879 w 1268"/>
              <a:gd name="T63" fmla="*/ 269 h 7518"/>
              <a:gd name="T64" fmla="*/ 774 w 1268"/>
              <a:gd name="T65" fmla="*/ 419 h 7518"/>
              <a:gd name="T66" fmla="*/ 674 w 1268"/>
              <a:gd name="T67" fmla="*/ 601 h 7518"/>
              <a:gd name="T68" fmla="*/ 577 w 1268"/>
              <a:gd name="T69" fmla="*/ 813 h 7518"/>
              <a:gd name="T70" fmla="*/ 486 w 1268"/>
              <a:gd name="T71" fmla="*/ 1051 h 7518"/>
              <a:gd name="T72" fmla="*/ 402 w 1268"/>
              <a:gd name="T73" fmla="*/ 1313 h 7518"/>
              <a:gd name="T74" fmla="*/ 324 w 1268"/>
              <a:gd name="T75" fmla="*/ 1595 h 7518"/>
              <a:gd name="T76" fmla="*/ 256 w 1268"/>
              <a:gd name="T77" fmla="*/ 1895 h 7518"/>
              <a:gd name="T78" fmla="*/ 196 w 1268"/>
              <a:gd name="T79" fmla="*/ 2210 h 7518"/>
              <a:gd name="T80" fmla="*/ 127 w 1268"/>
              <a:gd name="T81" fmla="*/ 2705 h 7518"/>
              <a:gd name="T82" fmla="*/ 94 w 1268"/>
              <a:gd name="T83" fmla="*/ 3046 h 7518"/>
              <a:gd name="T84" fmla="*/ 74 w 1268"/>
              <a:gd name="T85" fmla="*/ 3392 h 7518"/>
              <a:gd name="T86" fmla="*/ 67 w 1268"/>
              <a:gd name="T87" fmla="*/ 3741 h 7518"/>
              <a:gd name="T88" fmla="*/ 74 w 1268"/>
              <a:gd name="T89" fmla="*/ 4090 h 7518"/>
              <a:gd name="T90" fmla="*/ 94 w 1268"/>
              <a:gd name="T91" fmla="*/ 4437 h 7518"/>
              <a:gd name="T92" fmla="*/ 126 w 1268"/>
              <a:gd name="T93" fmla="*/ 4777 h 7518"/>
              <a:gd name="T94" fmla="*/ 195 w 1268"/>
              <a:gd name="T95" fmla="*/ 5273 h 7518"/>
              <a:gd name="T96" fmla="*/ 255 w 1268"/>
              <a:gd name="T97" fmla="*/ 5588 h 7518"/>
              <a:gd name="T98" fmla="*/ 323 w 1268"/>
              <a:gd name="T99" fmla="*/ 5888 h 7518"/>
              <a:gd name="T100" fmla="*/ 399 w 1268"/>
              <a:gd name="T101" fmla="*/ 6170 h 7518"/>
              <a:gd name="T102" fmla="*/ 483 w 1268"/>
              <a:gd name="T103" fmla="*/ 6432 h 7518"/>
              <a:gd name="T104" fmla="*/ 573 w 1268"/>
              <a:gd name="T105" fmla="*/ 6669 h 7518"/>
              <a:gd name="T106" fmla="*/ 669 w 1268"/>
              <a:gd name="T107" fmla="*/ 6881 h 7518"/>
              <a:gd name="T108" fmla="*/ 768 w 1268"/>
              <a:gd name="T109" fmla="*/ 7063 h 7518"/>
              <a:gd name="T110" fmla="*/ 871 w 1268"/>
              <a:gd name="T111" fmla="*/ 7213 h 7518"/>
              <a:gd name="T112" fmla="*/ 976 w 1268"/>
              <a:gd name="T113" fmla="*/ 7328 h 7518"/>
              <a:gd name="T114" fmla="*/ 1079 w 1268"/>
              <a:gd name="T115" fmla="*/ 7405 h 7518"/>
              <a:gd name="T116" fmla="*/ 1130 w 1268"/>
              <a:gd name="T117" fmla="*/ 7430 h 7518"/>
              <a:gd name="T118" fmla="*/ 1181 w 1268"/>
              <a:gd name="T119" fmla="*/ 7445 h 7518"/>
              <a:gd name="T120" fmla="*/ 1267 w 1268"/>
              <a:gd name="T121" fmla="*/ 7487 h 7518"/>
              <a:gd name="T122" fmla="*/ 795 w 1268"/>
              <a:gd name="T123" fmla="*/ 25 h 7518"/>
              <a:gd name="T124" fmla="*/ 994 w 1268"/>
              <a:gd name="T125" fmla="*/ 372 h 7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8" h="7518">
                <a:moveTo>
                  <a:pt x="1230" y="7517"/>
                </a:moveTo>
                <a:lnTo>
                  <a:pt x="1174" y="7511"/>
                </a:lnTo>
                <a:cubicBezTo>
                  <a:pt x="1172" y="7511"/>
                  <a:pt x="1170" y="7511"/>
                  <a:pt x="1168" y="7510"/>
                </a:cubicBezTo>
                <a:lnTo>
                  <a:pt x="1112" y="7494"/>
                </a:lnTo>
                <a:cubicBezTo>
                  <a:pt x="1110" y="7494"/>
                  <a:pt x="1108" y="7493"/>
                  <a:pt x="1107" y="7492"/>
                </a:cubicBezTo>
                <a:lnTo>
                  <a:pt x="1051" y="7466"/>
                </a:lnTo>
                <a:lnTo>
                  <a:pt x="991" y="7427"/>
                </a:lnTo>
                <a:lnTo>
                  <a:pt x="933" y="7379"/>
                </a:lnTo>
                <a:lnTo>
                  <a:pt x="876" y="7322"/>
                </a:lnTo>
                <a:lnTo>
                  <a:pt x="820" y="7256"/>
                </a:lnTo>
                <a:lnTo>
                  <a:pt x="766" y="7182"/>
                </a:lnTo>
                <a:lnTo>
                  <a:pt x="712" y="7099"/>
                </a:lnTo>
                <a:lnTo>
                  <a:pt x="661" y="7009"/>
                </a:lnTo>
                <a:lnTo>
                  <a:pt x="609" y="6911"/>
                </a:lnTo>
                <a:lnTo>
                  <a:pt x="560" y="6807"/>
                </a:lnTo>
                <a:lnTo>
                  <a:pt x="512" y="6696"/>
                </a:lnTo>
                <a:lnTo>
                  <a:pt x="465" y="6578"/>
                </a:lnTo>
                <a:lnTo>
                  <a:pt x="420" y="6454"/>
                </a:lnTo>
                <a:lnTo>
                  <a:pt x="377" y="6325"/>
                </a:lnTo>
                <a:lnTo>
                  <a:pt x="335" y="6190"/>
                </a:lnTo>
                <a:lnTo>
                  <a:pt x="296" y="6049"/>
                </a:lnTo>
                <a:lnTo>
                  <a:pt x="258" y="5905"/>
                </a:lnTo>
                <a:lnTo>
                  <a:pt x="223" y="5755"/>
                </a:lnTo>
                <a:lnTo>
                  <a:pt x="189" y="5602"/>
                </a:lnTo>
                <a:lnTo>
                  <a:pt x="158" y="5445"/>
                </a:lnTo>
                <a:lnTo>
                  <a:pt x="130" y="5284"/>
                </a:lnTo>
                <a:lnTo>
                  <a:pt x="104" y="5121"/>
                </a:lnTo>
                <a:lnTo>
                  <a:pt x="60" y="4786"/>
                </a:lnTo>
                <a:lnTo>
                  <a:pt x="42" y="4615"/>
                </a:lnTo>
                <a:lnTo>
                  <a:pt x="27" y="4442"/>
                </a:lnTo>
                <a:lnTo>
                  <a:pt x="16" y="4268"/>
                </a:lnTo>
                <a:lnTo>
                  <a:pt x="7" y="4094"/>
                </a:lnTo>
                <a:lnTo>
                  <a:pt x="2" y="3918"/>
                </a:lnTo>
                <a:lnTo>
                  <a:pt x="0" y="3742"/>
                </a:lnTo>
                <a:lnTo>
                  <a:pt x="2" y="3566"/>
                </a:lnTo>
                <a:lnTo>
                  <a:pt x="7" y="3390"/>
                </a:lnTo>
                <a:lnTo>
                  <a:pt x="16" y="3215"/>
                </a:lnTo>
                <a:lnTo>
                  <a:pt x="27" y="3041"/>
                </a:lnTo>
                <a:lnTo>
                  <a:pt x="42" y="2869"/>
                </a:lnTo>
                <a:lnTo>
                  <a:pt x="60" y="2698"/>
                </a:lnTo>
                <a:lnTo>
                  <a:pt x="104" y="2364"/>
                </a:lnTo>
                <a:lnTo>
                  <a:pt x="131" y="2200"/>
                </a:lnTo>
                <a:lnTo>
                  <a:pt x="159" y="2039"/>
                </a:lnTo>
                <a:lnTo>
                  <a:pt x="190" y="1882"/>
                </a:lnTo>
                <a:lnTo>
                  <a:pt x="224" y="1728"/>
                </a:lnTo>
                <a:lnTo>
                  <a:pt x="260" y="1579"/>
                </a:lnTo>
                <a:lnTo>
                  <a:pt x="298" y="1434"/>
                </a:lnTo>
                <a:lnTo>
                  <a:pt x="337" y="1294"/>
                </a:lnTo>
                <a:lnTo>
                  <a:pt x="379" y="1160"/>
                </a:lnTo>
                <a:lnTo>
                  <a:pt x="423" y="1030"/>
                </a:lnTo>
                <a:lnTo>
                  <a:pt x="468" y="906"/>
                </a:lnTo>
                <a:lnTo>
                  <a:pt x="515" y="789"/>
                </a:lnTo>
                <a:lnTo>
                  <a:pt x="563" y="677"/>
                </a:lnTo>
                <a:lnTo>
                  <a:pt x="613" y="573"/>
                </a:lnTo>
                <a:lnTo>
                  <a:pt x="664" y="475"/>
                </a:lnTo>
                <a:lnTo>
                  <a:pt x="717" y="386"/>
                </a:lnTo>
                <a:lnTo>
                  <a:pt x="771" y="303"/>
                </a:lnTo>
                <a:lnTo>
                  <a:pt x="825" y="229"/>
                </a:lnTo>
                <a:cubicBezTo>
                  <a:pt x="827" y="227"/>
                  <a:pt x="829" y="225"/>
                  <a:pt x="831" y="223"/>
                </a:cubicBezTo>
                <a:lnTo>
                  <a:pt x="931" y="140"/>
                </a:lnTo>
                <a:cubicBezTo>
                  <a:pt x="945" y="128"/>
                  <a:pt x="966" y="130"/>
                  <a:pt x="978" y="144"/>
                </a:cubicBezTo>
                <a:cubicBezTo>
                  <a:pt x="990" y="158"/>
                  <a:pt x="988" y="179"/>
                  <a:pt x="974" y="191"/>
                </a:cubicBezTo>
                <a:lnTo>
                  <a:pt x="873" y="275"/>
                </a:lnTo>
                <a:lnTo>
                  <a:pt x="879" y="269"/>
                </a:lnTo>
                <a:lnTo>
                  <a:pt x="826" y="340"/>
                </a:lnTo>
                <a:lnTo>
                  <a:pt x="774" y="419"/>
                </a:lnTo>
                <a:lnTo>
                  <a:pt x="723" y="506"/>
                </a:lnTo>
                <a:lnTo>
                  <a:pt x="674" y="601"/>
                </a:lnTo>
                <a:lnTo>
                  <a:pt x="625" y="704"/>
                </a:lnTo>
                <a:lnTo>
                  <a:pt x="577" y="813"/>
                </a:lnTo>
                <a:lnTo>
                  <a:pt x="531" y="929"/>
                </a:lnTo>
                <a:lnTo>
                  <a:pt x="486" y="1051"/>
                </a:lnTo>
                <a:lnTo>
                  <a:pt x="443" y="1179"/>
                </a:lnTo>
                <a:lnTo>
                  <a:pt x="402" y="1313"/>
                </a:lnTo>
                <a:lnTo>
                  <a:pt x="362" y="1451"/>
                </a:lnTo>
                <a:lnTo>
                  <a:pt x="324" y="1595"/>
                </a:lnTo>
                <a:lnTo>
                  <a:pt x="289" y="1743"/>
                </a:lnTo>
                <a:lnTo>
                  <a:pt x="256" y="1895"/>
                </a:lnTo>
                <a:lnTo>
                  <a:pt x="225" y="2051"/>
                </a:lnTo>
                <a:lnTo>
                  <a:pt x="196" y="2210"/>
                </a:lnTo>
                <a:lnTo>
                  <a:pt x="171" y="2372"/>
                </a:lnTo>
                <a:lnTo>
                  <a:pt x="127" y="2705"/>
                </a:lnTo>
                <a:lnTo>
                  <a:pt x="109" y="2875"/>
                </a:lnTo>
                <a:lnTo>
                  <a:pt x="94" y="3046"/>
                </a:lnTo>
                <a:lnTo>
                  <a:pt x="82" y="3219"/>
                </a:lnTo>
                <a:lnTo>
                  <a:pt x="74" y="3392"/>
                </a:lnTo>
                <a:lnTo>
                  <a:pt x="69" y="3566"/>
                </a:lnTo>
                <a:lnTo>
                  <a:pt x="67" y="3741"/>
                </a:lnTo>
                <a:lnTo>
                  <a:pt x="68" y="3916"/>
                </a:lnTo>
                <a:lnTo>
                  <a:pt x="74" y="4090"/>
                </a:lnTo>
                <a:lnTo>
                  <a:pt x="82" y="4264"/>
                </a:lnTo>
                <a:lnTo>
                  <a:pt x="94" y="4437"/>
                </a:lnTo>
                <a:lnTo>
                  <a:pt x="108" y="4608"/>
                </a:lnTo>
                <a:lnTo>
                  <a:pt x="126" y="4777"/>
                </a:lnTo>
                <a:lnTo>
                  <a:pt x="169" y="5110"/>
                </a:lnTo>
                <a:lnTo>
                  <a:pt x="195" y="5273"/>
                </a:lnTo>
                <a:lnTo>
                  <a:pt x="224" y="5432"/>
                </a:lnTo>
                <a:lnTo>
                  <a:pt x="255" y="5588"/>
                </a:lnTo>
                <a:lnTo>
                  <a:pt x="287" y="5740"/>
                </a:lnTo>
                <a:lnTo>
                  <a:pt x="323" y="5888"/>
                </a:lnTo>
                <a:lnTo>
                  <a:pt x="360" y="6031"/>
                </a:lnTo>
                <a:lnTo>
                  <a:pt x="399" y="6170"/>
                </a:lnTo>
                <a:lnTo>
                  <a:pt x="440" y="6303"/>
                </a:lnTo>
                <a:lnTo>
                  <a:pt x="483" y="6432"/>
                </a:lnTo>
                <a:lnTo>
                  <a:pt x="527" y="6554"/>
                </a:lnTo>
                <a:lnTo>
                  <a:pt x="573" y="6669"/>
                </a:lnTo>
                <a:lnTo>
                  <a:pt x="620" y="6779"/>
                </a:lnTo>
                <a:lnTo>
                  <a:pt x="669" y="6881"/>
                </a:lnTo>
                <a:lnTo>
                  <a:pt x="718" y="6976"/>
                </a:lnTo>
                <a:lnTo>
                  <a:pt x="768" y="7063"/>
                </a:lnTo>
                <a:lnTo>
                  <a:pt x="820" y="7142"/>
                </a:lnTo>
                <a:lnTo>
                  <a:pt x="871" y="7213"/>
                </a:lnTo>
                <a:lnTo>
                  <a:pt x="924" y="7275"/>
                </a:lnTo>
                <a:lnTo>
                  <a:pt x="976" y="7328"/>
                </a:lnTo>
                <a:lnTo>
                  <a:pt x="1028" y="7372"/>
                </a:lnTo>
                <a:lnTo>
                  <a:pt x="1079" y="7405"/>
                </a:lnTo>
                <a:lnTo>
                  <a:pt x="1135" y="7432"/>
                </a:lnTo>
                <a:lnTo>
                  <a:pt x="1130" y="7430"/>
                </a:lnTo>
                <a:lnTo>
                  <a:pt x="1187" y="7446"/>
                </a:lnTo>
                <a:lnTo>
                  <a:pt x="1181" y="7445"/>
                </a:lnTo>
                <a:lnTo>
                  <a:pt x="1237" y="7450"/>
                </a:lnTo>
                <a:cubicBezTo>
                  <a:pt x="1255" y="7452"/>
                  <a:pt x="1268" y="7468"/>
                  <a:pt x="1267" y="7487"/>
                </a:cubicBezTo>
                <a:cubicBezTo>
                  <a:pt x="1265" y="7505"/>
                  <a:pt x="1249" y="7518"/>
                  <a:pt x="1230" y="7517"/>
                </a:cubicBezTo>
                <a:close/>
                <a:moveTo>
                  <a:pt x="795" y="25"/>
                </a:moveTo>
                <a:lnTo>
                  <a:pt x="1242" y="0"/>
                </a:lnTo>
                <a:lnTo>
                  <a:pt x="994" y="372"/>
                </a:lnTo>
                <a:lnTo>
                  <a:pt x="795" y="25"/>
                </a:lnTo>
                <a:close/>
              </a:path>
            </a:pathLst>
          </a:custGeom>
          <a:solidFill>
            <a:srgbClr val="000000"/>
          </a:solidFill>
          <a:ln w="1">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sz="2800"/>
          </a:p>
        </p:txBody>
      </p:sp>
      <p:sp>
        <p:nvSpPr>
          <p:cNvPr id="67" name="Rectangle 12"/>
          <p:cNvSpPr>
            <a:spLocks noChangeArrowheads="1"/>
          </p:cNvSpPr>
          <p:nvPr/>
        </p:nvSpPr>
        <p:spPr bwMode="auto">
          <a:xfrm>
            <a:off x="56165" y="2955849"/>
            <a:ext cx="11511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altLang="ja-JP" sz="1600" b="0" i="0" u="none" strike="noStrike" cap="none" normalizeH="0" baseline="0" dirty="0" smtClean="0">
                <a:ln>
                  <a:noFill/>
                </a:ln>
                <a:solidFill>
                  <a:srgbClr val="C00000"/>
                </a:solidFill>
                <a:effectLst/>
                <a:latin typeface="Arial" pitchFamily="34" charset="0"/>
                <a:ea typeface="MS Mincho" pitchFamily="49" charset="-128"/>
                <a:cs typeface="Arial" pitchFamily="34" charset="0"/>
              </a:rPr>
              <a:t>About 5 </a:t>
            </a:r>
            <a:r>
              <a:rPr kumimoji="0" lang="en-US" altLang="ja-JP" sz="1600" b="0" i="0" u="none" strike="noStrike" cap="none" normalizeH="0" dirty="0" smtClean="0">
                <a:ln>
                  <a:noFill/>
                </a:ln>
                <a:solidFill>
                  <a:srgbClr val="C00000"/>
                </a:solidFill>
                <a:effectLst/>
                <a:latin typeface="Arial" pitchFamily="34" charset="0"/>
                <a:ea typeface="MS Mincho" pitchFamily="49" charset="-128"/>
                <a:cs typeface="Arial" pitchFamily="34" charset="0"/>
              </a:rPr>
              <a:t> </a:t>
            </a:r>
            <a:br>
              <a:rPr kumimoji="0" lang="en-US" altLang="ja-JP" sz="1600" b="0" i="0" u="none" strike="noStrike" cap="none" normalizeH="0" dirty="0" smtClean="0">
                <a:ln>
                  <a:noFill/>
                </a:ln>
                <a:solidFill>
                  <a:srgbClr val="C00000"/>
                </a:solidFill>
                <a:effectLst/>
                <a:latin typeface="Arial" pitchFamily="34" charset="0"/>
                <a:ea typeface="MS Mincho" pitchFamily="49" charset="-128"/>
                <a:cs typeface="Arial" pitchFamily="34" charset="0"/>
              </a:rPr>
            </a:br>
            <a:r>
              <a:rPr kumimoji="0" lang="en-US" altLang="ja-JP" sz="1600" b="0" i="0" u="none" strike="noStrike" cap="none" normalizeH="0" baseline="0" dirty="0" smtClean="0">
                <a:ln>
                  <a:noFill/>
                </a:ln>
                <a:solidFill>
                  <a:srgbClr val="C00000"/>
                </a:solidFill>
                <a:effectLst/>
                <a:latin typeface="Arial" pitchFamily="34" charset="0"/>
                <a:ea typeface="MS Mincho" pitchFamily="49" charset="-128"/>
                <a:cs typeface="Arial" pitchFamily="34" charset="0"/>
              </a:rPr>
              <a:t>iterations</a:t>
            </a:r>
            <a:endParaRPr kumimoji="0" lang="en-US" altLang="ja-JP" sz="4400" b="0" i="0" u="none" strike="noStrike" cap="none" normalizeH="0" baseline="0" dirty="0" smtClean="0">
              <a:ln>
                <a:noFill/>
              </a:ln>
              <a:solidFill>
                <a:srgbClr val="C00000"/>
              </a:solidFill>
              <a:effectLst/>
              <a:latin typeface="Arial" pitchFamily="34" charset="0"/>
              <a:cs typeface="Arial" pitchFamily="34" charset="0"/>
            </a:endParaRPr>
          </a:p>
        </p:txBody>
      </p:sp>
      <p:grpSp>
        <p:nvGrpSpPr>
          <p:cNvPr id="134" name="Group 133"/>
          <p:cNvGrpSpPr/>
          <p:nvPr/>
        </p:nvGrpSpPr>
        <p:grpSpPr>
          <a:xfrm>
            <a:off x="4899950" y="4278775"/>
            <a:ext cx="4191000" cy="2050021"/>
            <a:chOff x="4876800" y="4366550"/>
            <a:chExt cx="4191000" cy="2050021"/>
          </a:xfrm>
        </p:grpSpPr>
        <p:sp>
          <p:nvSpPr>
            <p:cNvPr id="21" name="Rectangle 91"/>
            <p:cNvSpPr>
              <a:spLocks noChangeArrowheads="1"/>
            </p:cNvSpPr>
            <p:nvPr/>
          </p:nvSpPr>
          <p:spPr bwMode="auto">
            <a:xfrm>
              <a:off x="4876800" y="4366550"/>
              <a:ext cx="4191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r>
                <a:rPr lang="en-US" altLang="ja-JP" b="1" u="sng" dirty="0">
                  <a:solidFill>
                    <a:srgbClr val="000000"/>
                  </a:solidFill>
                  <a:ea typeface="MS Mincho" pitchFamily="49" charset="-128"/>
                </a:rPr>
                <a:t>Violation Classes Addressed </a:t>
              </a:r>
              <a:br>
                <a:rPr lang="en-US" altLang="ja-JP" b="1" u="sng" dirty="0">
                  <a:solidFill>
                    <a:srgbClr val="000000"/>
                  </a:solidFill>
                  <a:ea typeface="MS Mincho" pitchFamily="49" charset="-128"/>
                </a:rPr>
              </a:br>
              <a:r>
                <a:rPr lang="en-US" altLang="ja-JP" b="1" u="sng" dirty="0">
                  <a:solidFill>
                    <a:srgbClr val="000000"/>
                  </a:solidFill>
                  <a:ea typeface="MS Mincho" pitchFamily="49" charset="-128"/>
                </a:rPr>
                <a:t>for Each Iteration</a:t>
              </a:r>
              <a:r>
                <a:rPr lang="en-US" altLang="ja-JP" b="1" dirty="0">
                  <a:solidFill>
                    <a:srgbClr val="000000"/>
                  </a:solidFill>
                  <a:ea typeface="MS Mincho" pitchFamily="49" charset="-128"/>
                </a:rPr>
                <a:t> </a:t>
              </a:r>
              <a:r>
                <a:rPr lang="en-US" altLang="ja-JP" b="1" dirty="0" smtClean="0">
                  <a:solidFill>
                    <a:srgbClr val="000000"/>
                  </a:solidFill>
                  <a:ea typeface="MS Mincho" pitchFamily="49" charset="-128"/>
                </a:rPr>
                <a:t>(</a:t>
              </a:r>
              <a:r>
                <a:rPr lang="en-US" altLang="ja-JP" b="1" dirty="0">
                  <a:solidFill>
                    <a:srgbClr val="000000"/>
                  </a:solidFill>
                  <a:ea typeface="MS Mincho" pitchFamily="49" charset="-128"/>
                </a:rPr>
                <a:t>in order of priority)</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en-US" altLang="ja-JP" sz="4800" b="1" i="0" u="sng"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87"/>
            <p:cNvSpPr>
              <a:spLocks noChangeArrowheads="1"/>
            </p:cNvSpPr>
            <p:nvPr/>
          </p:nvSpPr>
          <p:spPr bwMode="auto">
            <a:xfrm>
              <a:off x="4953000" y="5012881"/>
              <a:ext cx="3384909"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r>
                <a:rPr lang="en-US" altLang="ja-JP" b="1" dirty="0">
                  <a:solidFill>
                    <a:srgbClr val="000000"/>
                  </a:solidFill>
                  <a:ea typeface="MS Mincho" pitchFamily="49" charset="-128"/>
                </a:rPr>
                <a:t>(</a:t>
              </a:r>
              <a:r>
                <a:rPr lang="en-US" altLang="ja-JP" b="1" dirty="0" smtClean="0">
                  <a:solidFill>
                    <a:srgbClr val="000000"/>
                  </a:solidFill>
                  <a:ea typeface="MS Mincho" pitchFamily="49" charset="-128"/>
                </a:rPr>
                <a:t>1)</a:t>
              </a:r>
              <a: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Electrical Rule Violations</a:t>
              </a:r>
              <a:endParaRPr kumimoji="0" lang="en-US" altLang="ja-JP"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85"/>
            <p:cNvSpPr>
              <a:spLocks noChangeArrowheads="1"/>
            </p:cNvSpPr>
            <p:nvPr/>
          </p:nvSpPr>
          <p:spPr bwMode="auto">
            <a:xfrm>
              <a:off x="4953000" y="5383484"/>
              <a:ext cx="2137445"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 Noise Violations</a:t>
              </a:r>
              <a:endParaRPr kumimoji="0" lang="en-US" altLang="ja-JP"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83"/>
            <p:cNvSpPr>
              <a:spLocks noChangeArrowheads="1"/>
            </p:cNvSpPr>
            <p:nvPr/>
          </p:nvSpPr>
          <p:spPr bwMode="auto">
            <a:xfrm>
              <a:off x="4953000" y="5755961"/>
              <a:ext cx="2150269"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Setup Violations</a:t>
              </a:r>
              <a:endParaRPr kumimoji="0" lang="en-US" altLang="ja-JP"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81"/>
            <p:cNvSpPr>
              <a:spLocks noChangeArrowheads="1"/>
            </p:cNvSpPr>
            <p:nvPr/>
          </p:nvSpPr>
          <p:spPr bwMode="auto">
            <a:xfrm>
              <a:off x="4966092" y="6139573"/>
              <a:ext cx="2022028"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 Hold Violations</a:t>
              </a:r>
              <a:endParaRPr kumimoji="0" lang="en-US" altLang="ja-JP" sz="4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0" name="Freeform 94"/>
          <p:cNvSpPr>
            <a:spLocks noEditPoints="1"/>
          </p:cNvSpPr>
          <p:nvPr/>
        </p:nvSpPr>
        <p:spPr bwMode="auto">
          <a:xfrm>
            <a:off x="7077395" y="2582897"/>
            <a:ext cx="390205" cy="63041"/>
          </a:xfrm>
          <a:custGeom>
            <a:avLst/>
            <a:gdLst>
              <a:gd name="T0" fmla="*/ 17 w 1416"/>
              <a:gd name="T1" fmla="*/ 65 h 199"/>
              <a:gd name="T2" fmla="*/ 1250 w 1416"/>
              <a:gd name="T3" fmla="*/ 83 h 199"/>
              <a:gd name="T4" fmla="*/ 1266 w 1416"/>
              <a:gd name="T5" fmla="*/ 100 h 199"/>
              <a:gd name="T6" fmla="*/ 1250 w 1416"/>
              <a:gd name="T7" fmla="*/ 117 h 199"/>
              <a:gd name="T8" fmla="*/ 16 w 1416"/>
              <a:gd name="T9" fmla="*/ 98 h 199"/>
              <a:gd name="T10" fmla="*/ 0 w 1416"/>
              <a:gd name="T11" fmla="*/ 81 h 199"/>
              <a:gd name="T12" fmla="*/ 17 w 1416"/>
              <a:gd name="T13" fmla="*/ 65 h 199"/>
              <a:gd name="T14" fmla="*/ 1218 w 1416"/>
              <a:gd name="T15" fmla="*/ 0 h 199"/>
              <a:gd name="T16" fmla="*/ 1416 w 1416"/>
              <a:gd name="T17" fmla="*/ 102 h 199"/>
              <a:gd name="T18" fmla="*/ 1215 w 1416"/>
              <a:gd name="T19" fmla="*/ 199 h 199"/>
              <a:gd name="T20" fmla="*/ 1218 w 1416"/>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6" h="199">
                <a:moveTo>
                  <a:pt x="17" y="65"/>
                </a:moveTo>
                <a:lnTo>
                  <a:pt x="1250" y="83"/>
                </a:lnTo>
                <a:cubicBezTo>
                  <a:pt x="1259" y="83"/>
                  <a:pt x="1267" y="91"/>
                  <a:pt x="1266" y="100"/>
                </a:cubicBezTo>
                <a:cubicBezTo>
                  <a:pt x="1266" y="109"/>
                  <a:pt x="1259" y="117"/>
                  <a:pt x="1250" y="117"/>
                </a:cubicBezTo>
                <a:lnTo>
                  <a:pt x="16" y="98"/>
                </a:lnTo>
                <a:cubicBezTo>
                  <a:pt x="7" y="98"/>
                  <a:pt x="0" y="91"/>
                  <a:pt x="0" y="81"/>
                </a:cubicBezTo>
                <a:cubicBezTo>
                  <a:pt x="0" y="72"/>
                  <a:pt x="8" y="65"/>
                  <a:pt x="17" y="65"/>
                </a:cubicBezTo>
                <a:close/>
                <a:moveTo>
                  <a:pt x="1218" y="0"/>
                </a:moveTo>
                <a:lnTo>
                  <a:pt x="1416" y="102"/>
                </a:lnTo>
                <a:lnTo>
                  <a:pt x="1215" y="199"/>
                </a:lnTo>
                <a:lnTo>
                  <a:pt x="1218" y="0"/>
                </a:lnTo>
                <a:close/>
              </a:path>
            </a:pathLst>
          </a:custGeom>
          <a:solidFill>
            <a:srgbClr val="000000"/>
          </a:solidFill>
          <a:ln w="1">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sz="2800"/>
          </a:p>
        </p:txBody>
      </p:sp>
      <p:grpSp>
        <p:nvGrpSpPr>
          <p:cNvPr id="115" name="Group 114"/>
          <p:cNvGrpSpPr/>
          <p:nvPr/>
        </p:nvGrpSpPr>
        <p:grpSpPr>
          <a:xfrm>
            <a:off x="1447801" y="3004061"/>
            <a:ext cx="5574175" cy="470326"/>
            <a:chOff x="2667000" y="2975412"/>
            <a:chExt cx="5886649" cy="470326"/>
          </a:xfrm>
        </p:grpSpPr>
        <p:sp>
          <p:nvSpPr>
            <p:cNvPr id="116" name="Rectangle 80"/>
            <p:cNvSpPr>
              <a:spLocks noChangeArrowheads="1"/>
            </p:cNvSpPr>
            <p:nvPr/>
          </p:nvSpPr>
          <p:spPr bwMode="auto">
            <a:xfrm>
              <a:off x="2667000" y="2975412"/>
              <a:ext cx="5886649" cy="470326"/>
            </a:xfrm>
            <a:prstGeom prst="rect">
              <a:avLst/>
            </a:prstGeom>
            <a:solidFill>
              <a:srgbClr val="BBE0E3"/>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sz="6000"/>
            </a:p>
          </p:txBody>
        </p:sp>
        <p:sp>
          <p:nvSpPr>
            <p:cNvPr id="117" name="Rectangle 73"/>
            <p:cNvSpPr>
              <a:spLocks noChangeArrowheads="1"/>
            </p:cNvSpPr>
            <p:nvPr/>
          </p:nvSpPr>
          <p:spPr bwMode="auto">
            <a:xfrm>
              <a:off x="2783927" y="3061918"/>
              <a:ext cx="5769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lgn="ctr"/>
              <a:r>
                <a:rPr lang="en-US" altLang="ja-JP" dirty="0">
                  <a:solidFill>
                    <a:srgbClr val="C00000"/>
                  </a:solidFill>
                  <a:ea typeface="MS Mincho" pitchFamily="49" charset="-128"/>
                </a:rPr>
                <a:t>Breakdown of Timing Violations on per Block Basis</a:t>
              </a:r>
              <a:endParaRPr lang="en-US" altLang="ja-JP" sz="4800" dirty="0">
                <a:solidFill>
                  <a:srgbClr val="C00000"/>
                </a:solidFill>
              </a:endParaRPr>
            </a:p>
          </p:txBody>
        </p:sp>
      </p:grpSp>
      <p:grpSp>
        <p:nvGrpSpPr>
          <p:cNvPr id="118" name="Group 117"/>
          <p:cNvGrpSpPr/>
          <p:nvPr/>
        </p:nvGrpSpPr>
        <p:grpSpPr>
          <a:xfrm>
            <a:off x="1483806" y="3690775"/>
            <a:ext cx="5563965" cy="470326"/>
            <a:chOff x="2667000" y="2975412"/>
            <a:chExt cx="5886649" cy="470326"/>
          </a:xfrm>
        </p:grpSpPr>
        <p:sp>
          <p:nvSpPr>
            <p:cNvPr id="119" name="Rectangle 80"/>
            <p:cNvSpPr>
              <a:spLocks noChangeArrowheads="1"/>
            </p:cNvSpPr>
            <p:nvPr/>
          </p:nvSpPr>
          <p:spPr bwMode="auto">
            <a:xfrm>
              <a:off x="2667000" y="2975412"/>
              <a:ext cx="5886649" cy="470326"/>
            </a:xfrm>
            <a:prstGeom prst="rect">
              <a:avLst/>
            </a:prstGeom>
            <a:solidFill>
              <a:srgbClr val="BBE0E3"/>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pPr algn="ctr"/>
              <a:endParaRPr lang="en-US" sz="6000" dirty="0"/>
            </a:p>
          </p:txBody>
        </p:sp>
        <p:sp>
          <p:nvSpPr>
            <p:cNvPr id="120" name="Rectangle 73"/>
            <p:cNvSpPr>
              <a:spLocks noChangeArrowheads="1"/>
            </p:cNvSpPr>
            <p:nvPr/>
          </p:nvSpPr>
          <p:spPr bwMode="auto">
            <a:xfrm>
              <a:off x="2783928" y="3061917"/>
              <a:ext cx="5721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lgn="ctr"/>
              <a:r>
                <a:rPr lang="en-US" altLang="ja-JP" dirty="0">
                  <a:solidFill>
                    <a:srgbClr val="C00000"/>
                  </a:solidFill>
                  <a:ea typeface="MS Mincho" pitchFamily="49" charset="-128"/>
                </a:rPr>
                <a:t>Manual Repair of Timing Failures</a:t>
              </a:r>
              <a:endParaRPr lang="en-US" altLang="ja-JP" sz="4800" dirty="0">
                <a:solidFill>
                  <a:srgbClr val="C00000"/>
                </a:solidFill>
              </a:endParaRPr>
            </a:p>
          </p:txBody>
        </p:sp>
      </p:grpSp>
      <p:sp>
        <p:nvSpPr>
          <p:cNvPr id="121" name="Freeform 56"/>
          <p:cNvSpPr>
            <a:spLocks noEditPoints="1"/>
          </p:cNvSpPr>
          <p:nvPr/>
        </p:nvSpPr>
        <p:spPr bwMode="auto">
          <a:xfrm>
            <a:off x="4314825" y="2849300"/>
            <a:ext cx="63301" cy="168110"/>
          </a:xfrm>
          <a:custGeom>
            <a:avLst/>
            <a:gdLst>
              <a:gd name="T0" fmla="*/ 234 w 400"/>
              <a:gd name="T1" fmla="*/ 33 h 1058"/>
              <a:gd name="T2" fmla="*/ 234 w 400"/>
              <a:gd name="T3" fmla="*/ 725 h 1058"/>
              <a:gd name="T4" fmla="*/ 200 w 400"/>
              <a:gd name="T5" fmla="*/ 758 h 1058"/>
              <a:gd name="T6" fmla="*/ 167 w 400"/>
              <a:gd name="T7" fmla="*/ 725 h 1058"/>
              <a:gd name="T8" fmla="*/ 167 w 400"/>
              <a:gd name="T9" fmla="*/ 33 h 1058"/>
              <a:gd name="T10" fmla="*/ 200 w 400"/>
              <a:gd name="T11" fmla="*/ 0 h 1058"/>
              <a:gd name="T12" fmla="*/ 234 w 400"/>
              <a:gd name="T13" fmla="*/ 33 h 1058"/>
              <a:gd name="T14" fmla="*/ 400 w 400"/>
              <a:gd name="T15" fmla="*/ 658 h 1058"/>
              <a:gd name="T16" fmla="*/ 200 w 400"/>
              <a:gd name="T17" fmla="*/ 1058 h 1058"/>
              <a:gd name="T18" fmla="*/ 0 w 400"/>
              <a:gd name="T19" fmla="*/ 658 h 1058"/>
              <a:gd name="T20" fmla="*/ 400 w 400"/>
              <a:gd name="T21" fmla="*/ 65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058">
                <a:moveTo>
                  <a:pt x="234" y="33"/>
                </a:moveTo>
                <a:lnTo>
                  <a:pt x="234" y="725"/>
                </a:lnTo>
                <a:cubicBezTo>
                  <a:pt x="234" y="743"/>
                  <a:pt x="219" y="758"/>
                  <a:pt x="200" y="758"/>
                </a:cubicBezTo>
                <a:cubicBezTo>
                  <a:pt x="182" y="758"/>
                  <a:pt x="167" y="743"/>
                  <a:pt x="167" y="725"/>
                </a:cubicBezTo>
                <a:lnTo>
                  <a:pt x="167" y="33"/>
                </a:lnTo>
                <a:cubicBezTo>
                  <a:pt x="167" y="15"/>
                  <a:pt x="182" y="0"/>
                  <a:pt x="200" y="0"/>
                </a:cubicBezTo>
                <a:cubicBezTo>
                  <a:pt x="219" y="0"/>
                  <a:pt x="234" y="15"/>
                  <a:pt x="234" y="33"/>
                </a:cubicBezTo>
                <a:close/>
                <a:moveTo>
                  <a:pt x="400" y="658"/>
                </a:moveTo>
                <a:lnTo>
                  <a:pt x="200" y="1058"/>
                </a:lnTo>
                <a:lnTo>
                  <a:pt x="0" y="658"/>
                </a:lnTo>
                <a:lnTo>
                  <a:pt x="400" y="658"/>
                </a:lnTo>
                <a:close/>
              </a:path>
            </a:pathLst>
          </a:custGeom>
          <a:solidFill>
            <a:srgbClr val="000000"/>
          </a:solidFill>
          <a:ln w="1">
            <a:solidFill>
              <a:srgbClr val="000000"/>
            </a:solidFill>
            <a:bevel/>
            <a:headEnd/>
            <a:tailEnd/>
          </a:ln>
        </p:spPr>
        <p:txBody>
          <a:bodyPr vert="horz" wrap="square" lIns="91440" tIns="45720" rIns="91440" bIns="45720" numCol="1" anchor="t" anchorCtr="0" compatLnSpc="1">
            <a:prstTxWarp prst="textNoShape">
              <a:avLst/>
            </a:prstTxWarp>
          </a:bodyPr>
          <a:lstStyle/>
          <a:p>
            <a:endParaRPr lang="en-US" sz="2800"/>
          </a:p>
        </p:txBody>
      </p:sp>
      <p:grpSp>
        <p:nvGrpSpPr>
          <p:cNvPr id="133" name="Group 132"/>
          <p:cNvGrpSpPr/>
          <p:nvPr/>
        </p:nvGrpSpPr>
        <p:grpSpPr>
          <a:xfrm>
            <a:off x="399904" y="4267200"/>
            <a:ext cx="4399719" cy="2503025"/>
            <a:chOff x="230428" y="4666938"/>
            <a:chExt cx="5252358" cy="1415464"/>
          </a:xfrm>
        </p:grpSpPr>
        <p:sp>
          <p:nvSpPr>
            <p:cNvPr id="76" name="Rectangle 35"/>
            <p:cNvSpPr>
              <a:spLocks noChangeArrowheads="1"/>
            </p:cNvSpPr>
            <p:nvPr/>
          </p:nvSpPr>
          <p:spPr bwMode="auto">
            <a:xfrm>
              <a:off x="304588" y="5005123"/>
              <a:ext cx="5178198" cy="3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r>
                <a:rPr lang="en-US" altLang="ja-JP" b="1" dirty="0" smtClean="0">
                  <a:solidFill>
                    <a:srgbClr val="000000"/>
                  </a:solidFill>
                  <a:ea typeface="MS Mincho" pitchFamily="49" charset="-128"/>
                </a:rPr>
                <a:t>(1) </a:t>
              </a:r>
              <a:r>
                <a:rPr lang="en-US" altLang="ja-JP" b="1" dirty="0" err="1" smtClean="0">
                  <a:solidFill>
                    <a:srgbClr val="000000"/>
                  </a:solidFill>
                  <a:ea typeface="MS Mincho" pitchFamily="49" charset="-128"/>
                </a:rPr>
                <a:t>Vt</a:t>
              </a:r>
              <a:r>
                <a:rPr lang="en-US" altLang="ja-JP" b="1" dirty="0" smtClean="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Swap, Resizing, Buffer Insertion, 	</a:t>
              </a:r>
              <a:r>
                <a:rPr lang="en-US" altLang="ja-JP" b="1" dirty="0">
                  <a:solidFill>
                    <a:srgbClr val="000000"/>
                  </a:solidFill>
                  <a:ea typeface="MS Mincho" pitchFamily="49" charset="-128"/>
                </a:rPr>
                <a:t> </a:t>
              </a:r>
              <a:r>
                <a:rPr lang="en-US" altLang="ja-JP" b="1" dirty="0" smtClean="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NDR Changes, Useful Skew</a:t>
              </a:r>
              <a:endParaRPr kumimoji="0" lang="en-US" altLang="ja-JP" b="1" i="0" u="none" strike="noStrike" cap="none" normalizeH="0" baseline="0" dirty="0" smtClean="0">
                <a:ln>
                  <a:noFill/>
                </a:ln>
                <a:solidFill>
                  <a:schemeClr val="tx1"/>
                </a:solidFill>
                <a:effectLst/>
              </a:endParaRPr>
            </a:p>
          </p:txBody>
        </p:sp>
        <p:sp>
          <p:nvSpPr>
            <p:cNvPr id="73" name="Rectangle 1"/>
            <p:cNvSpPr>
              <a:spLocks noChangeArrowheads="1"/>
            </p:cNvSpPr>
            <p:nvPr/>
          </p:nvSpPr>
          <p:spPr bwMode="auto">
            <a:xfrm>
              <a:off x="230428" y="4666938"/>
              <a:ext cx="5130527" cy="3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ja-JP" b="1" i="0" u="sng" strike="noStrike" cap="none" normalizeH="0" baseline="0" dirty="0" smtClean="0">
                  <a:ln>
                    <a:noFill/>
                  </a:ln>
                  <a:solidFill>
                    <a:srgbClr val="000000"/>
                  </a:solidFill>
                  <a:effectLst/>
                  <a:latin typeface="Arial" pitchFamily="34" charset="0"/>
                  <a:ea typeface="MS Mincho" pitchFamily="49" charset="-128"/>
                  <a:cs typeface="Arial" pitchFamily="34" charset="0"/>
                </a:rPr>
                <a:t>Operations Permitted at Each Iteration</a:t>
              </a:r>
              <a: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b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US" altLang="ja-JP"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(in order of preference)   </a:t>
              </a:r>
              <a:endParaRPr kumimoji="0" lang="en-US" altLang="ja-JP" b="1"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Rectangle 35"/>
            <p:cNvSpPr>
              <a:spLocks noChangeArrowheads="1"/>
            </p:cNvSpPr>
            <p:nvPr/>
          </p:nvSpPr>
          <p:spPr bwMode="auto">
            <a:xfrm>
              <a:off x="304588" y="5303532"/>
              <a:ext cx="5178198" cy="3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r>
                <a:rPr lang="en-US" altLang="ja-JP" b="1" dirty="0" smtClean="0">
                  <a:solidFill>
                    <a:srgbClr val="000000"/>
                  </a:solidFill>
                  <a:ea typeface="MS Mincho" pitchFamily="49" charset="-128"/>
                </a:rPr>
                <a:t>(2) </a:t>
              </a:r>
              <a:r>
                <a:rPr lang="en-US" altLang="ja-JP" b="1" dirty="0" err="1" smtClean="0">
                  <a:solidFill>
                    <a:srgbClr val="000000"/>
                  </a:solidFill>
                  <a:ea typeface="MS Mincho" pitchFamily="49" charset="-128"/>
                </a:rPr>
                <a:t>Vt</a:t>
              </a:r>
              <a:r>
                <a:rPr lang="en-US" altLang="ja-JP" b="1" dirty="0" smtClean="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Swap, Resizing, Buffer Insertion, </a:t>
              </a:r>
              <a:br>
                <a:rPr kumimoji="0" lang="en-US" altLang="ja-JP" b="1" i="0" u="none" strike="noStrike" cap="none" normalizeH="0" baseline="0" dirty="0" smtClean="0">
                  <a:ln>
                    <a:noFill/>
                  </a:ln>
                  <a:solidFill>
                    <a:srgbClr val="000000"/>
                  </a:solidFill>
                  <a:effectLst/>
                  <a:ea typeface="MS Mincho" pitchFamily="49" charset="-128"/>
                </a:rPr>
              </a:br>
              <a:r>
                <a:rPr kumimoji="0" lang="en-US" altLang="ja-JP" b="1" i="0" u="none" strike="noStrike" cap="none" normalizeH="0" baseline="0" dirty="0" smtClean="0">
                  <a:ln>
                    <a:noFill/>
                  </a:ln>
                  <a:solidFill>
                    <a:srgbClr val="000000"/>
                  </a:solidFill>
                  <a:effectLst/>
                  <a:ea typeface="MS Mincho" pitchFamily="49" charset="-128"/>
                </a:rPr>
                <a:t>	 </a:t>
              </a:r>
              <a:r>
                <a:rPr lang="en-US" altLang="ja-JP" b="1" dirty="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NDR Changes</a:t>
              </a:r>
              <a:endParaRPr kumimoji="0" lang="en-US" altLang="ja-JP" b="1" i="0" u="none" strike="noStrike" cap="none" normalizeH="0" baseline="0" dirty="0" smtClean="0">
                <a:ln>
                  <a:noFill/>
                </a:ln>
                <a:solidFill>
                  <a:schemeClr val="tx1"/>
                </a:solidFill>
                <a:effectLst/>
              </a:endParaRPr>
            </a:p>
          </p:txBody>
        </p:sp>
        <p:sp>
          <p:nvSpPr>
            <p:cNvPr id="129" name="Rectangle 35"/>
            <p:cNvSpPr>
              <a:spLocks noChangeArrowheads="1"/>
            </p:cNvSpPr>
            <p:nvPr/>
          </p:nvSpPr>
          <p:spPr bwMode="auto">
            <a:xfrm>
              <a:off x="304588" y="5604253"/>
              <a:ext cx="5178198" cy="15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r>
                <a:rPr lang="en-US" altLang="ja-JP" b="1" dirty="0" smtClean="0">
                  <a:solidFill>
                    <a:srgbClr val="000000"/>
                  </a:solidFill>
                  <a:ea typeface="MS Mincho" pitchFamily="49" charset="-128"/>
                </a:rPr>
                <a:t>(3) </a:t>
              </a:r>
              <a:r>
                <a:rPr lang="en-US" altLang="ja-JP" b="1" dirty="0" err="1" smtClean="0">
                  <a:solidFill>
                    <a:srgbClr val="000000"/>
                  </a:solidFill>
                  <a:ea typeface="MS Mincho" pitchFamily="49" charset="-128"/>
                </a:rPr>
                <a:t>Vt</a:t>
              </a:r>
              <a:r>
                <a:rPr lang="en-US" altLang="ja-JP" b="1" dirty="0" smtClean="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Swap, Resizing, Buffer Insertion</a:t>
              </a:r>
              <a:endParaRPr kumimoji="0" lang="en-US" altLang="ja-JP" b="1" i="0" u="none" strike="noStrike" cap="none" normalizeH="0" baseline="0" dirty="0" smtClean="0">
                <a:ln>
                  <a:noFill/>
                </a:ln>
                <a:solidFill>
                  <a:schemeClr val="tx1"/>
                </a:solidFill>
                <a:effectLst/>
              </a:endParaRPr>
            </a:p>
          </p:txBody>
        </p:sp>
        <p:sp>
          <p:nvSpPr>
            <p:cNvPr id="130" name="Rectangle 35"/>
            <p:cNvSpPr>
              <a:spLocks noChangeArrowheads="1"/>
            </p:cNvSpPr>
            <p:nvPr/>
          </p:nvSpPr>
          <p:spPr bwMode="auto">
            <a:xfrm>
              <a:off x="304588" y="5759415"/>
              <a:ext cx="5178198" cy="15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r>
                <a:rPr lang="en-US" altLang="ja-JP" b="1" dirty="0" smtClean="0">
                  <a:solidFill>
                    <a:srgbClr val="000000"/>
                  </a:solidFill>
                  <a:ea typeface="MS Mincho" pitchFamily="49" charset="-128"/>
                </a:rPr>
                <a:t>(4) </a:t>
              </a:r>
              <a:r>
                <a:rPr lang="en-US" altLang="ja-JP" b="1" dirty="0" err="1" smtClean="0">
                  <a:solidFill>
                    <a:srgbClr val="000000"/>
                  </a:solidFill>
                  <a:ea typeface="MS Mincho" pitchFamily="49" charset="-128"/>
                </a:rPr>
                <a:t>Vt</a:t>
              </a:r>
              <a:r>
                <a:rPr lang="en-US" altLang="ja-JP" b="1" dirty="0" smtClean="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Swap, Resizing</a:t>
              </a:r>
              <a:endParaRPr kumimoji="0" lang="en-US" altLang="ja-JP" b="1" i="0" u="none" strike="noStrike" cap="none" normalizeH="0" baseline="0" dirty="0" smtClean="0">
                <a:ln>
                  <a:noFill/>
                </a:ln>
                <a:solidFill>
                  <a:schemeClr val="tx1"/>
                </a:solidFill>
                <a:effectLst/>
              </a:endParaRPr>
            </a:p>
          </p:txBody>
        </p:sp>
        <p:sp>
          <p:nvSpPr>
            <p:cNvPr id="131" name="Rectangle 35"/>
            <p:cNvSpPr>
              <a:spLocks noChangeArrowheads="1"/>
            </p:cNvSpPr>
            <p:nvPr/>
          </p:nvSpPr>
          <p:spPr bwMode="auto">
            <a:xfrm>
              <a:off x="304588" y="5925759"/>
              <a:ext cx="5178198" cy="15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lvl="0"/>
              <a:r>
                <a:rPr lang="en-US" altLang="ja-JP" b="1" dirty="0" smtClean="0">
                  <a:solidFill>
                    <a:srgbClr val="000000"/>
                  </a:solidFill>
                  <a:ea typeface="MS Mincho" pitchFamily="49" charset="-128"/>
                </a:rPr>
                <a:t>(5) </a:t>
              </a:r>
              <a:r>
                <a:rPr lang="en-US" altLang="ja-JP" b="1" dirty="0" err="1" smtClean="0">
                  <a:solidFill>
                    <a:srgbClr val="000000"/>
                  </a:solidFill>
                  <a:ea typeface="MS Mincho" pitchFamily="49" charset="-128"/>
                </a:rPr>
                <a:t>Vt</a:t>
              </a:r>
              <a:r>
                <a:rPr lang="en-US" altLang="ja-JP" b="1" dirty="0" smtClean="0">
                  <a:solidFill>
                    <a:srgbClr val="000000"/>
                  </a:solidFill>
                  <a:ea typeface="MS Mincho" pitchFamily="49" charset="-128"/>
                </a:rPr>
                <a:t> </a:t>
              </a:r>
              <a:r>
                <a:rPr kumimoji="0" lang="en-US" altLang="ja-JP" b="1" i="0" u="none" strike="noStrike" cap="none" normalizeH="0" baseline="0" dirty="0" smtClean="0">
                  <a:ln>
                    <a:noFill/>
                  </a:ln>
                  <a:solidFill>
                    <a:srgbClr val="000000"/>
                  </a:solidFill>
                  <a:effectLst/>
                  <a:ea typeface="MS Mincho" pitchFamily="49" charset="-128"/>
                </a:rPr>
                <a:t>Swap</a:t>
              </a:r>
              <a:endParaRPr kumimoji="0" lang="en-US" altLang="ja-JP" b="1" i="0" u="none" strike="noStrike" cap="none" normalizeH="0" baseline="0" dirty="0" smtClean="0">
                <a:ln>
                  <a:noFill/>
                </a:ln>
                <a:solidFill>
                  <a:schemeClr val="tx1"/>
                </a:solidFill>
                <a:effectLst/>
              </a:endParaRPr>
            </a:p>
          </p:txBody>
        </p:sp>
      </p:grpSp>
    </p:spTree>
    <p:extLst>
      <p:ext uri="{BB962C8B-B14F-4D97-AF65-F5344CB8AC3E}">
        <p14:creationId xmlns:p14="http://schemas.microsoft.com/office/powerpoint/2010/main" val="6595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fade">
                                      <p:cBhvr>
                                        <p:cTn id="33" dur="500"/>
                                        <p:tgtEl>
                                          <p:spTgt spid="110"/>
                                        </p:tgtEl>
                                      </p:cBhvr>
                                    </p:animEffect>
                                  </p:childTnLst>
                                </p:cTn>
                              </p:par>
                              <p:par>
                                <p:cTn id="34" presetID="10" presetClass="entr" presetSubtype="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fade">
                                      <p:cBhvr>
                                        <p:cTn id="36" dur="500"/>
                                        <p:tgtEl>
                                          <p:spTgt spid="115"/>
                                        </p:tgtEl>
                                      </p:cBhvr>
                                    </p:animEffect>
                                  </p:childTnLst>
                                </p:cTn>
                              </p:par>
                              <p:par>
                                <p:cTn id="37" presetID="10" presetClass="entr" presetSubtype="0"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500"/>
                                        <p:tgtEl>
                                          <p:spTgt spid="1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fade">
                                      <p:cBhvr>
                                        <p:cTn id="47" dur="500"/>
                                        <p:tgtEl>
                                          <p:spTgt spid="1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4" grpId="0" animBg="1"/>
      <p:bldP spid="45" grpId="0" animBg="1"/>
      <p:bldP spid="64" grpId="0" animBg="1"/>
      <p:bldP spid="67" grpId="0"/>
      <p:bldP spid="110" grpId="0" animBg="1"/>
      <p:bldP spid="1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685800"/>
          </a:xfrm>
        </p:spPr>
        <p:txBody>
          <a:bodyPr/>
          <a:lstStyle/>
          <a:p>
            <a:r>
              <a:rPr lang="en-US" dirty="0" smtClean="0"/>
              <a:t>Context I: Race to End of Roadmap</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t>Paper model to v1.0 SPICE model: ~12 months @N10</a:t>
            </a:r>
          </a:p>
          <a:p>
            <a:r>
              <a:rPr lang="en-US" dirty="0" smtClean="0"/>
              <a:t>Many near-term “red bricks”: </a:t>
            </a:r>
            <a:r>
              <a:rPr lang="en-US" dirty="0" err="1" smtClean="0"/>
              <a:t>ArF</a:t>
            </a:r>
            <a:r>
              <a:rPr lang="en-US" dirty="0" smtClean="0"/>
              <a:t>, Cu, low-k, …</a:t>
            </a:r>
          </a:p>
          <a:p>
            <a:r>
              <a:rPr lang="en-US" dirty="0" smtClean="0"/>
              <a:t>Foundry-fabless dynamics: who gives up margin ?</a:t>
            </a:r>
          </a:p>
          <a:p>
            <a:r>
              <a:rPr lang="en-US" dirty="0"/>
              <a:t>T</a:t>
            </a:r>
            <a:r>
              <a:rPr lang="en-US" dirty="0" smtClean="0"/>
              <a:t>ime </a:t>
            </a:r>
            <a:r>
              <a:rPr lang="en-US" dirty="0"/>
              <a:t>constants </a:t>
            </a:r>
            <a:r>
              <a:rPr lang="en-US" dirty="0" smtClean="0"/>
              <a:t>limit design-manufacturing co-evolution</a:t>
            </a:r>
            <a:endParaRPr lang="en-US" dirty="0"/>
          </a:p>
        </p:txBody>
      </p:sp>
      <p:sp>
        <p:nvSpPr>
          <p:cNvPr id="4" name="Rounded Rectangle 3"/>
          <p:cNvSpPr/>
          <p:nvPr/>
        </p:nvSpPr>
        <p:spPr>
          <a:xfrm>
            <a:off x="870359" y="3135422"/>
            <a:ext cx="4526733" cy="692727"/>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(Years) Tech development, app market definition, architecture/front-end design</a:t>
            </a:r>
            <a:endParaRPr lang="en-US" b="1" dirty="0">
              <a:solidFill>
                <a:schemeClr val="bg1"/>
              </a:solidFill>
            </a:endParaRPr>
          </a:p>
        </p:txBody>
      </p:sp>
      <p:sp>
        <p:nvSpPr>
          <p:cNvPr id="6" name="Rounded Rectangle 5"/>
          <p:cNvSpPr/>
          <p:nvPr/>
        </p:nvSpPr>
        <p:spPr>
          <a:xfrm>
            <a:off x="847725" y="3942172"/>
            <a:ext cx="4572000" cy="69272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(Months) RTL-to-GDS implementation,</a:t>
            </a:r>
            <a:br>
              <a:rPr lang="en-US" b="1" dirty="0" smtClean="0">
                <a:solidFill>
                  <a:schemeClr val="bg1"/>
                </a:solidFill>
              </a:rPr>
            </a:br>
            <a:r>
              <a:rPr lang="en-US" b="1" dirty="0" smtClean="0">
                <a:solidFill>
                  <a:schemeClr val="bg1"/>
                </a:solidFill>
              </a:rPr>
              <a:t>reliability qualification</a:t>
            </a:r>
            <a:endParaRPr lang="en-US" b="1" dirty="0">
              <a:solidFill>
                <a:schemeClr val="bg1"/>
              </a:solidFill>
            </a:endParaRPr>
          </a:p>
        </p:txBody>
      </p:sp>
      <p:sp>
        <p:nvSpPr>
          <p:cNvPr id="7" name="Rounded Rectangle 6"/>
          <p:cNvSpPr/>
          <p:nvPr/>
        </p:nvSpPr>
        <p:spPr>
          <a:xfrm>
            <a:off x="857250" y="4748922"/>
            <a:ext cx="4572000" cy="692727"/>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(Weeks) Fab latency, cycles of yield learning,</a:t>
            </a:r>
            <a:br>
              <a:rPr lang="en-US" b="1" dirty="0" smtClean="0">
                <a:solidFill>
                  <a:schemeClr val="bg1"/>
                </a:solidFill>
              </a:rPr>
            </a:br>
            <a:r>
              <a:rPr lang="en-US" b="1" dirty="0" smtClean="0">
                <a:solidFill>
                  <a:schemeClr val="bg1"/>
                </a:solidFill>
              </a:rPr>
              <a:t>design re-spins, mask flows</a:t>
            </a:r>
            <a:endParaRPr lang="en-US" b="1" dirty="0">
              <a:solidFill>
                <a:schemeClr val="bg1"/>
              </a:solidFill>
            </a:endParaRPr>
          </a:p>
        </p:txBody>
      </p:sp>
      <p:sp>
        <p:nvSpPr>
          <p:cNvPr id="8" name="Rounded Rectangle 7"/>
          <p:cNvSpPr/>
          <p:nvPr/>
        </p:nvSpPr>
        <p:spPr>
          <a:xfrm>
            <a:off x="847725" y="5555673"/>
            <a:ext cx="4572000" cy="69272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(Days) Process tweaks, design ECOs</a:t>
            </a:r>
            <a:endParaRPr lang="en-US" b="1" dirty="0">
              <a:solidFill>
                <a:schemeClr val="bg1"/>
              </a:solidFill>
            </a:endParaRPr>
          </a:p>
        </p:txBody>
      </p:sp>
      <p:sp>
        <p:nvSpPr>
          <p:cNvPr id="11" name="Up-Down Arrow 10"/>
          <p:cNvSpPr/>
          <p:nvPr/>
        </p:nvSpPr>
        <p:spPr>
          <a:xfrm>
            <a:off x="571576" y="3160358"/>
            <a:ext cx="251901" cy="3082156"/>
          </a:xfrm>
          <a:prstGeom prst="up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0427" y="4185495"/>
            <a:ext cx="2468020" cy="646331"/>
          </a:xfrm>
          <a:prstGeom prst="rect">
            <a:avLst/>
          </a:prstGeom>
        </p:spPr>
        <p:txBody>
          <a:bodyPr wrap="square">
            <a:spAutoFit/>
          </a:bodyPr>
          <a:lstStyle/>
          <a:p>
            <a:r>
              <a:rPr lang="en-US" dirty="0" smtClean="0"/>
              <a:t>Mismatches among </a:t>
            </a:r>
            <a:br>
              <a:rPr lang="en-US" dirty="0" smtClean="0"/>
            </a:br>
            <a:r>
              <a:rPr lang="en-US" dirty="0" smtClean="0"/>
              <a:t>these time constants</a:t>
            </a:r>
            <a:endParaRPr lang="en-US" dirty="0"/>
          </a:p>
        </p:txBody>
      </p:sp>
      <p:grpSp>
        <p:nvGrpSpPr>
          <p:cNvPr id="22" name="Group 21"/>
          <p:cNvGrpSpPr/>
          <p:nvPr/>
        </p:nvGrpSpPr>
        <p:grpSpPr>
          <a:xfrm>
            <a:off x="5486400" y="3135422"/>
            <a:ext cx="3505200" cy="3112978"/>
            <a:chOff x="5382461" y="3135422"/>
            <a:chExt cx="3505200" cy="3112978"/>
          </a:xfrm>
        </p:grpSpPr>
        <p:sp>
          <p:nvSpPr>
            <p:cNvPr id="17" name="Rounded Rectangle 16"/>
            <p:cNvSpPr/>
            <p:nvPr/>
          </p:nvSpPr>
          <p:spPr>
            <a:xfrm>
              <a:off x="5389824" y="3135422"/>
              <a:ext cx="3449376" cy="311297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20000"/>
                </a:lnSpc>
                <a:buFont typeface="Arial" panose="020B0604020202020204" pitchFamily="34" charset="0"/>
                <a:buChar char="•"/>
              </a:pPr>
              <a:endParaRPr lang="en-US" sz="2400" b="1" dirty="0">
                <a:solidFill>
                  <a:schemeClr val="bg1"/>
                </a:solidFill>
              </a:endParaRPr>
            </a:p>
          </p:txBody>
        </p:sp>
        <p:sp>
          <p:nvSpPr>
            <p:cNvPr id="21" name="Rectangle 20"/>
            <p:cNvSpPr/>
            <p:nvPr/>
          </p:nvSpPr>
          <p:spPr>
            <a:xfrm>
              <a:off x="5382461" y="3540597"/>
              <a:ext cx="3505200" cy="2308324"/>
            </a:xfrm>
            <a:prstGeom prst="rect">
              <a:avLst/>
            </a:prstGeom>
          </p:spPr>
          <p:txBody>
            <a:bodyPr wrap="square">
              <a:spAutoFit/>
            </a:bodyPr>
            <a:lstStyle/>
            <a:p>
              <a:pPr marL="180975" indent="-180975">
                <a:lnSpc>
                  <a:spcPct val="120000"/>
                </a:lnSpc>
                <a:buFont typeface="Arial" panose="020B0604020202020204" pitchFamily="34" charset="0"/>
                <a:buChar char="•"/>
              </a:pPr>
              <a:r>
                <a:rPr lang="en-US" sz="2400" b="1" dirty="0">
                  <a:solidFill>
                    <a:schemeClr val="bg1"/>
                  </a:solidFill>
                </a:rPr>
                <a:t>Model-hardware miscorrelation</a:t>
              </a:r>
            </a:p>
            <a:p>
              <a:pPr marL="180975" indent="-180975">
                <a:lnSpc>
                  <a:spcPct val="120000"/>
                </a:lnSpc>
                <a:buFont typeface="Arial" panose="020B0604020202020204" pitchFamily="34" charset="0"/>
                <a:buChar char="•"/>
              </a:pPr>
              <a:r>
                <a:rPr lang="en-US" sz="2400" b="1" dirty="0">
                  <a:solidFill>
                    <a:schemeClr val="bg1"/>
                  </a:solidFill>
                </a:rPr>
                <a:t>Model </a:t>
              </a:r>
              <a:r>
                <a:rPr lang="en-US" sz="2400" b="1" dirty="0" err="1">
                  <a:solidFill>
                    <a:schemeClr val="bg1"/>
                  </a:solidFill>
                </a:rPr>
                <a:t>guardbanding</a:t>
              </a:r>
              <a:r>
                <a:rPr lang="en-US" sz="2400" b="1" dirty="0">
                  <a:solidFill>
                    <a:schemeClr val="bg1"/>
                  </a:solidFill>
                </a:rPr>
                <a:t> </a:t>
              </a:r>
            </a:p>
            <a:p>
              <a:pPr marL="180975" indent="-180975">
                <a:lnSpc>
                  <a:spcPct val="120000"/>
                </a:lnSpc>
                <a:buFont typeface="Arial" panose="020B0604020202020204" pitchFamily="34" charset="0"/>
                <a:buChar char="•"/>
              </a:pPr>
              <a:r>
                <a:rPr lang="en-US" sz="2400" b="1" dirty="0" smtClean="0">
                  <a:solidFill>
                    <a:schemeClr val="bg1"/>
                  </a:solidFill>
                </a:rPr>
                <a:t>Faster </a:t>
              </a:r>
              <a:r>
                <a:rPr lang="en-US" sz="2400" b="1" dirty="0">
                  <a:solidFill>
                    <a:schemeClr val="bg1"/>
                  </a:solidFill>
                </a:rPr>
                <a:t>node enablement </a:t>
              </a:r>
              <a:r>
                <a:rPr lang="en-US" sz="2400" b="1" dirty="0" smtClean="0">
                  <a:solidFill>
                    <a:schemeClr val="bg1"/>
                  </a:solidFill>
                </a:rPr>
                <a:t>is challenging !!</a:t>
              </a:r>
              <a:endParaRPr lang="en-US" sz="2400" b="1" dirty="0">
                <a:solidFill>
                  <a:schemeClr val="bg1"/>
                </a:solidFill>
              </a:endParaRPr>
            </a:p>
          </p:txBody>
        </p:sp>
      </p:grpSp>
    </p:spTree>
    <p:extLst>
      <p:ext uri="{BB962C8B-B14F-4D97-AF65-F5344CB8AC3E}">
        <p14:creationId xmlns:p14="http://schemas.microsoft.com/office/powerpoint/2010/main" val="633214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685800"/>
          </a:xfrm>
        </p:spPr>
        <p:txBody>
          <a:bodyPr/>
          <a:lstStyle/>
          <a:p>
            <a:r>
              <a:rPr lang="en-US" dirty="0" smtClean="0"/>
              <a:t>Context II: Low-Power Grand Challenge</a:t>
            </a:r>
            <a:endParaRPr lang="en-US" dirty="0"/>
          </a:p>
        </p:txBody>
      </p:sp>
      <p:grpSp>
        <p:nvGrpSpPr>
          <p:cNvPr id="3" name="Group 2"/>
          <p:cNvGrpSpPr/>
          <p:nvPr/>
        </p:nvGrpSpPr>
        <p:grpSpPr>
          <a:xfrm>
            <a:off x="2522199" y="2209800"/>
            <a:ext cx="4011951" cy="2895600"/>
            <a:chOff x="2522199" y="2209800"/>
            <a:chExt cx="4011951" cy="2895600"/>
          </a:xfrm>
        </p:grpSpPr>
        <p:sp>
          <p:nvSpPr>
            <p:cNvPr id="4" name="Cloud 3"/>
            <p:cNvSpPr/>
            <p:nvPr/>
          </p:nvSpPr>
          <p:spPr>
            <a:xfrm>
              <a:off x="2522199" y="2209800"/>
              <a:ext cx="4011951" cy="289560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064 w 43256"/>
                <a:gd name="connsiteY8" fmla="*/ 26671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215932" y="2514600"/>
              <a:ext cx="3100144" cy="2308324"/>
            </a:xfrm>
            <a:prstGeom prst="rect">
              <a:avLst/>
            </a:prstGeom>
          </p:spPr>
          <p:txBody>
            <a:bodyPr wrap="none">
              <a:spAutoFit/>
            </a:bodyPr>
            <a:lstStyle/>
            <a:p>
              <a:pPr algn="ctr"/>
              <a:r>
                <a:rPr lang="en-US" sz="2800" b="1" dirty="0" smtClean="0">
                  <a:solidFill>
                    <a:srgbClr val="C00000"/>
                  </a:solidFill>
                </a:rPr>
                <a:t>Low power =</a:t>
              </a:r>
            </a:p>
            <a:p>
              <a:pPr algn="ctr"/>
              <a:r>
                <a:rPr lang="en-US" sz="2800" b="1" dirty="0" smtClean="0">
                  <a:solidFill>
                    <a:srgbClr val="C00000"/>
                  </a:solidFill>
                </a:rPr>
                <a:t>High complexity </a:t>
              </a:r>
            </a:p>
            <a:p>
              <a:r>
                <a:rPr lang="en-US" sz="2200" b="1" dirty="0"/>
                <a:t>m</a:t>
              </a:r>
              <a:r>
                <a:rPr lang="en-US" sz="2200" b="1" dirty="0" smtClean="0"/>
                <a:t>ultiple supply voltages,</a:t>
              </a:r>
              <a:br>
                <a:rPr lang="en-US" sz="2200" b="1" dirty="0" smtClean="0"/>
              </a:br>
              <a:r>
                <a:rPr lang="en-US" sz="2200" b="1" dirty="0" smtClean="0"/>
                <a:t>power and clock gating,</a:t>
              </a:r>
              <a:br>
                <a:rPr lang="en-US" sz="2200" b="1" dirty="0" smtClean="0"/>
              </a:br>
              <a:r>
                <a:rPr lang="en-US" sz="2200" b="1" dirty="0" smtClean="0"/>
                <a:t>DVFS, MTCMOS,</a:t>
              </a:r>
              <a:br>
                <a:rPr lang="en-US" sz="2200" b="1" dirty="0" smtClean="0"/>
              </a:br>
              <a:r>
                <a:rPr lang="en-US" sz="2200" b="1" dirty="0" smtClean="0"/>
                <a:t>multi-</a:t>
              </a:r>
              <a:r>
                <a:rPr lang="en-US" sz="2200" b="1" dirty="0" err="1" smtClean="0"/>
                <a:t>Lgate</a:t>
              </a:r>
              <a:r>
                <a:rPr lang="en-US" sz="2200" b="1" dirty="0" smtClean="0"/>
                <a:t>, …</a:t>
              </a:r>
            </a:p>
          </p:txBody>
        </p:sp>
      </p:grpSp>
      <p:sp>
        <p:nvSpPr>
          <p:cNvPr id="12" name="Right Arrow 11"/>
          <p:cNvSpPr/>
          <p:nvPr/>
        </p:nvSpPr>
        <p:spPr>
          <a:xfrm rot="5400000">
            <a:off x="4350171" y="5233102"/>
            <a:ext cx="484003" cy="381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89987" y="5772150"/>
            <a:ext cx="5404370"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Increased timing closure burden</a:t>
            </a:r>
            <a:endParaRPr lang="en-US" sz="2400" b="1" dirty="0">
              <a:solidFill>
                <a:srgbClr val="C00000"/>
              </a:solidFill>
            </a:endParaRPr>
          </a:p>
        </p:txBody>
      </p:sp>
      <p:cxnSp>
        <p:nvCxnSpPr>
          <p:cNvPr id="15" name="Straight Arrow Connector 14"/>
          <p:cNvCxnSpPr/>
          <p:nvPr/>
        </p:nvCxnSpPr>
        <p:spPr>
          <a:xfrm>
            <a:off x="4495800" y="1704371"/>
            <a:ext cx="0" cy="5054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324600" y="1866900"/>
            <a:ext cx="609600" cy="6477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658727" y="3959499"/>
            <a:ext cx="933450" cy="3839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809750" y="4278276"/>
            <a:ext cx="712449" cy="1197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057400" y="2399347"/>
            <a:ext cx="762000" cy="42005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81186" y="4094810"/>
            <a:ext cx="1528564" cy="762000"/>
            <a:chOff x="281186" y="4094810"/>
            <a:chExt cx="1528564" cy="762000"/>
          </a:xfrm>
        </p:grpSpPr>
        <p:sp>
          <p:nvSpPr>
            <p:cNvPr id="5" name="TextBox 4"/>
            <p:cNvSpPr txBox="1"/>
            <p:nvPr/>
          </p:nvSpPr>
          <p:spPr>
            <a:xfrm>
              <a:off x="492256" y="4241194"/>
              <a:ext cx="1106424" cy="469232"/>
            </a:xfrm>
            <a:prstGeom prst="rect">
              <a:avLst/>
            </a:prstGeom>
            <a:noFill/>
          </p:spPr>
          <p:txBody>
            <a:bodyPr wrap="none" rtlCol="0">
              <a:noAutofit/>
            </a:bodyPr>
            <a:lstStyle/>
            <a:p>
              <a:pPr algn="ctr"/>
              <a:r>
                <a:rPr lang="en-US" sz="2200" b="1" dirty="0" smtClean="0">
                  <a:latin typeface="Arial" pitchFamily="34" charset="0"/>
                  <a:cs typeface="Arial" pitchFamily="34" charset="0"/>
                </a:rPr>
                <a:t>Mobility</a:t>
              </a:r>
            </a:p>
          </p:txBody>
        </p:sp>
        <p:sp>
          <p:nvSpPr>
            <p:cNvPr id="26" name="Rounded Rectangle 25"/>
            <p:cNvSpPr/>
            <p:nvPr/>
          </p:nvSpPr>
          <p:spPr>
            <a:xfrm>
              <a:off x="281186" y="4094810"/>
              <a:ext cx="1528564"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endParaRPr>
            </a:p>
          </p:txBody>
        </p:sp>
      </p:grpSp>
      <p:grpSp>
        <p:nvGrpSpPr>
          <p:cNvPr id="28" name="Group 27"/>
          <p:cNvGrpSpPr/>
          <p:nvPr/>
        </p:nvGrpSpPr>
        <p:grpSpPr>
          <a:xfrm>
            <a:off x="525185" y="1704371"/>
            <a:ext cx="1528564" cy="762000"/>
            <a:chOff x="281186" y="4094810"/>
            <a:chExt cx="1528564" cy="762000"/>
          </a:xfrm>
        </p:grpSpPr>
        <p:sp>
          <p:nvSpPr>
            <p:cNvPr id="29" name="TextBox 28"/>
            <p:cNvSpPr txBox="1"/>
            <p:nvPr/>
          </p:nvSpPr>
          <p:spPr>
            <a:xfrm>
              <a:off x="492256" y="4241194"/>
              <a:ext cx="1106424" cy="469232"/>
            </a:xfrm>
            <a:prstGeom prst="rect">
              <a:avLst/>
            </a:prstGeom>
            <a:noFill/>
          </p:spPr>
          <p:txBody>
            <a:bodyPr wrap="none" rtlCol="0">
              <a:noAutofit/>
            </a:bodyPr>
            <a:lstStyle/>
            <a:p>
              <a:pPr algn="ctr"/>
              <a:r>
                <a:rPr lang="en-US" sz="2200" b="1" dirty="0" smtClean="0">
                  <a:latin typeface="Arial" pitchFamily="34" charset="0"/>
                  <a:cs typeface="Arial" pitchFamily="34" charset="0"/>
                </a:rPr>
                <a:t>Big data</a:t>
              </a:r>
            </a:p>
          </p:txBody>
        </p:sp>
        <p:sp>
          <p:nvSpPr>
            <p:cNvPr id="30" name="Rounded Rectangle 29"/>
            <p:cNvSpPr/>
            <p:nvPr/>
          </p:nvSpPr>
          <p:spPr>
            <a:xfrm>
              <a:off x="281186" y="4094810"/>
              <a:ext cx="1528564"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endParaRPr>
            </a:p>
          </p:txBody>
        </p:sp>
      </p:grpSp>
      <p:grpSp>
        <p:nvGrpSpPr>
          <p:cNvPr id="31" name="Group 30"/>
          <p:cNvGrpSpPr/>
          <p:nvPr/>
        </p:nvGrpSpPr>
        <p:grpSpPr>
          <a:xfrm>
            <a:off x="2986999" y="933450"/>
            <a:ext cx="2978738" cy="762000"/>
            <a:chOff x="312647" y="4094810"/>
            <a:chExt cx="2978738" cy="762000"/>
          </a:xfrm>
        </p:grpSpPr>
        <p:sp>
          <p:nvSpPr>
            <p:cNvPr id="32" name="TextBox 31"/>
            <p:cNvSpPr txBox="1"/>
            <p:nvPr/>
          </p:nvSpPr>
          <p:spPr>
            <a:xfrm>
              <a:off x="1268236" y="4241194"/>
              <a:ext cx="1106424" cy="469232"/>
            </a:xfrm>
            <a:prstGeom prst="rect">
              <a:avLst/>
            </a:prstGeom>
            <a:noFill/>
          </p:spPr>
          <p:txBody>
            <a:bodyPr wrap="none" rtlCol="0">
              <a:noAutofit/>
            </a:bodyPr>
            <a:lstStyle/>
            <a:p>
              <a:pPr algn="ctr"/>
              <a:r>
                <a:rPr lang="en-US" sz="2200" b="1" dirty="0" smtClean="0">
                  <a:latin typeface="Arial" pitchFamily="34" charset="0"/>
                  <a:cs typeface="Arial" pitchFamily="34" charset="0"/>
                </a:rPr>
                <a:t>Green datacenters</a:t>
              </a:r>
            </a:p>
          </p:txBody>
        </p:sp>
        <p:sp>
          <p:nvSpPr>
            <p:cNvPr id="33" name="Rounded Rectangle 32"/>
            <p:cNvSpPr/>
            <p:nvPr/>
          </p:nvSpPr>
          <p:spPr>
            <a:xfrm>
              <a:off x="312647" y="4094810"/>
              <a:ext cx="2978738"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endParaRPr>
            </a:p>
          </p:txBody>
        </p:sp>
      </p:grpSp>
      <p:grpSp>
        <p:nvGrpSpPr>
          <p:cNvPr id="35" name="Group 34"/>
          <p:cNvGrpSpPr/>
          <p:nvPr/>
        </p:nvGrpSpPr>
        <p:grpSpPr>
          <a:xfrm>
            <a:off x="6885051" y="1123346"/>
            <a:ext cx="1528564" cy="762000"/>
            <a:chOff x="281186" y="4094810"/>
            <a:chExt cx="1528564" cy="762000"/>
          </a:xfrm>
        </p:grpSpPr>
        <p:sp>
          <p:nvSpPr>
            <p:cNvPr id="36" name="TextBox 35"/>
            <p:cNvSpPr txBox="1"/>
            <p:nvPr/>
          </p:nvSpPr>
          <p:spPr>
            <a:xfrm>
              <a:off x="492256" y="4241194"/>
              <a:ext cx="1106424" cy="469232"/>
            </a:xfrm>
            <a:prstGeom prst="rect">
              <a:avLst/>
            </a:prstGeom>
            <a:noFill/>
          </p:spPr>
          <p:txBody>
            <a:bodyPr wrap="none" rtlCol="0">
              <a:noAutofit/>
            </a:bodyPr>
            <a:lstStyle/>
            <a:p>
              <a:pPr algn="ctr"/>
              <a:r>
                <a:rPr lang="en-US" sz="2200" b="1" dirty="0" smtClean="0">
                  <a:latin typeface="Arial" pitchFamily="34" charset="0"/>
                  <a:cs typeface="Arial" pitchFamily="34" charset="0"/>
                </a:rPr>
                <a:t>Cloud</a:t>
              </a:r>
            </a:p>
          </p:txBody>
        </p:sp>
        <p:sp>
          <p:nvSpPr>
            <p:cNvPr id="37" name="Rounded Rectangle 36"/>
            <p:cNvSpPr/>
            <p:nvPr/>
          </p:nvSpPr>
          <p:spPr>
            <a:xfrm>
              <a:off x="281186" y="4094810"/>
              <a:ext cx="1528564"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endParaRPr>
            </a:p>
          </p:txBody>
        </p:sp>
      </p:grpSp>
      <p:grpSp>
        <p:nvGrpSpPr>
          <p:cNvPr id="39" name="Group 38"/>
          <p:cNvGrpSpPr/>
          <p:nvPr/>
        </p:nvGrpSpPr>
        <p:grpSpPr>
          <a:xfrm>
            <a:off x="6239633" y="4343400"/>
            <a:ext cx="2819399" cy="762000"/>
            <a:chOff x="494479" y="4094810"/>
            <a:chExt cx="1315271" cy="762000"/>
          </a:xfrm>
        </p:grpSpPr>
        <p:sp>
          <p:nvSpPr>
            <p:cNvPr id="40" name="TextBox 39"/>
            <p:cNvSpPr txBox="1"/>
            <p:nvPr/>
          </p:nvSpPr>
          <p:spPr>
            <a:xfrm>
              <a:off x="598902" y="4241194"/>
              <a:ext cx="1106424" cy="469232"/>
            </a:xfrm>
            <a:prstGeom prst="rect">
              <a:avLst/>
            </a:prstGeom>
            <a:noFill/>
          </p:spPr>
          <p:txBody>
            <a:bodyPr wrap="none" rtlCol="0">
              <a:noAutofit/>
            </a:bodyPr>
            <a:lstStyle/>
            <a:p>
              <a:pPr algn="ctr"/>
              <a:r>
                <a:rPr lang="en-US" sz="2200" b="1" dirty="0" smtClean="0">
                  <a:latin typeface="Arial" pitchFamily="34" charset="0"/>
                  <a:cs typeface="Arial" pitchFamily="34" charset="0"/>
                </a:rPr>
                <a:t>Internet of Things</a:t>
              </a:r>
            </a:p>
          </p:txBody>
        </p:sp>
        <p:sp>
          <p:nvSpPr>
            <p:cNvPr id="41" name="Rounded Rectangle 40"/>
            <p:cNvSpPr/>
            <p:nvPr/>
          </p:nvSpPr>
          <p:spPr>
            <a:xfrm>
              <a:off x="494479" y="4094810"/>
              <a:ext cx="1315271" cy="76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endParaRPr>
            </a:p>
          </p:txBody>
        </p:sp>
      </p:grpSp>
    </p:spTree>
    <p:extLst>
      <p:ext uri="{BB962C8B-B14F-4D97-AF65-F5344CB8AC3E}">
        <p14:creationId xmlns:p14="http://schemas.microsoft.com/office/powerpoint/2010/main" val="29931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History</a:t>
            </a:r>
            <a:endParaRPr lang="en-US" dirty="0"/>
          </a:p>
        </p:txBody>
      </p:sp>
      <p:sp>
        <p:nvSpPr>
          <p:cNvPr id="3" name="Content Placeholder 2"/>
          <p:cNvSpPr>
            <a:spLocks noGrp="1"/>
          </p:cNvSpPr>
          <p:nvPr>
            <p:ph idx="1"/>
          </p:nvPr>
        </p:nvSpPr>
        <p:spPr>
          <a:xfrm>
            <a:off x="228600" y="838200"/>
            <a:ext cx="8686800" cy="990600"/>
          </a:xfrm>
        </p:spPr>
        <p:txBody>
          <a:bodyPr/>
          <a:lstStyle/>
          <a:p>
            <a:endParaRPr lang="en-US" dirty="0"/>
          </a:p>
        </p:txBody>
      </p:sp>
      <p:sp>
        <p:nvSpPr>
          <p:cNvPr id="4" name="Rectangle 3"/>
          <p:cNvSpPr/>
          <p:nvPr/>
        </p:nvSpPr>
        <p:spPr>
          <a:xfrm>
            <a:off x="699452" y="1631725"/>
            <a:ext cx="7762031" cy="4692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5" name="TextBox 4"/>
          <p:cNvSpPr txBox="1"/>
          <p:nvPr/>
        </p:nvSpPr>
        <p:spPr>
          <a:xfrm>
            <a:off x="5172347" y="1338008"/>
            <a:ext cx="634976" cy="307776"/>
          </a:xfrm>
          <a:prstGeom prst="rect">
            <a:avLst/>
          </a:prstGeom>
          <a:noFill/>
        </p:spPr>
        <p:txBody>
          <a:bodyPr wrap="none" rtlCol="0">
            <a:spAutoFit/>
          </a:bodyPr>
          <a:lstStyle/>
          <a:p>
            <a:r>
              <a:rPr lang="en-US" sz="1600" dirty="0" smtClean="0"/>
              <a:t>20</a:t>
            </a:r>
            <a:r>
              <a:rPr lang="en-US" sz="1600" i="1" dirty="0" smtClean="0"/>
              <a:t>nm</a:t>
            </a:r>
            <a:endParaRPr lang="en-US" sz="1600" i="1" dirty="0"/>
          </a:p>
        </p:txBody>
      </p:sp>
      <p:cxnSp>
        <p:nvCxnSpPr>
          <p:cNvPr id="6" name="Straight Connector 5"/>
          <p:cNvCxnSpPr/>
          <p:nvPr/>
        </p:nvCxnSpPr>
        <p:spPr>
          <a:xfrm>
            <a:off x="1456267" y="1631725"/>
            <a:ext cx="0" cy="4692875"/>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751667" y="1631725"/>
            <a:ext cx="0" cy="4692875"/>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123267" y="1631725"/>
            <a:ext cx="0" cy="4692875"/>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494867" y="1631725"/>
            <a:ext cx="0" cy="4692875"/>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018867" y="1631725"/>
            <a:ext cx="0" cy="469287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933267" y="1631725"/>
            <a:ext cx="0" cy="4692875"/>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85427" y="1338008"/>
            <a:ext cx="634976" cy="307776"/>
          </a:xfrm>
          <a:prstGeom prst="rect">
            <a:avLst/>
          </a:prstGeom>
          <a:noFill/>
        </p:spPr>
        <p:txBody>
          <a:bodyPr wrap="none" rtlCol="0">
            <a:spAutoFit/>
          </a:bodyPr>
          <a:lstStyle/>
          <a:p>
            <a:r>
              <a:rPr lang="en-US" sz="1600" dirty="0" smtClean="0"/>
              <a:t>90</a:t>
            </a:r>
            <a:r>
              <a:rPr lang="en-US" sz="1600" i="1" dirty="0" smtClean="0"/>
              <a:t>nm</a:t>
            </a:r>
            <a:endParaRPr lang="en-US" sz="1600" i="1" dirty="0"/>
          </a:p>
        </p:txBody>
      </p:sp>
      <p:sp>
        <p:nvSpPr>
          <p:cNvPr id="13" name="TextBox 12"/>
          <p:cNvSpPr txBox="1"/>
          <p:nvPr/>
        </p:nvSpPr>
        <p:spPr>
          <a:xfrm>
            <a:off x="2304486" y="1338008"/>
            <a:ext cx="910717" cy="307776"/>
          </a:xfrm>
          <a:prstGeom prst="rect">
            <a:avLst/>
          </a:prstGeom>
          <a:noFill/>
        </p:spPr>
        <p:txBody>
          <a:bodyPr wrap="none" rtlCol="0">
            <a:spAutoFit/>
          </a:bodyPr>
          <a:lstStyle/>
          <a:p>
            <a:r>
              <a:rPr lang="en-US" sz="1600" dirty="0" smtClean="0"/>
              <a:t>45/40</a:t>
            </a:r>
            <a:r>
              <a:rPr lang="en-US" sz="1600" i="1" dirty="0" smtClean="0"/>
              <a:t>nm</a:t>
            </a:r>
            <a:endParaRPr lang="en-US" sz="1600" i="1" dirty="0"/>
          </a:p>
        </p:txBody>
      </p:sp>
      <p:sp>
        <p:nvSpPr>
          <p:cNvPr id="14" name="TextBox 13"/>
          <p:cNvSpPr txBox="1"/>
          <p:nvPr/>
        </p:nvSpPr>
        <p:spPr>
          <a:xfrm>
            <a:off x="3809211" y="1338008"/>
            <a:ext cx="634976" cy="307776"/>
          </a:xfrm>
          <a:prstGeom prst="rect">
            <a:avLst/>
          </a:prstGeom>
          <a:noFill/>
        </p:spPr>
        <p:txBody>
          <a:bodyPr wrap="none" rtlCol="0">
            <a:spAutoFit/>
          </a:bodyPr>
          <a:lstStyle/>
          <a:p>
            <a:r>
              <a:rPr lang="en-US" sz="1600" dirty="0" smtClean="0"/>
              <a:t>28</a:t>
            </a:r>
            <a:r>
              <a:rPr lang="en-US" sz="1600" i="1" dirty="0" smtClean="0"/>
              <a:t>nm</a:t>
            </a:r>
            <a:endParaRPr lang="en-US" sz="1600" i="1" dirty="0"/>
          </a:p>
        </p:txBody>
      </p:sp>
      <p:sp>
        <p:nvSpPr>
          <p:cNvPr id="15" name="TextBox 14"/>
          <p:cNvSpPr txBox="1"/>
          <p:nvPr/>
        </p:nvSpPr>
        <p:spPr>
          <a:xfrm>
            <a:off x="6560748" y="1338008"/>
            <a:ext cx="910717" cy="307776"/>
          </a:xfrm>
          <a:prstGeom prst="rect">
            <a:avLst/>
          </a:prstGeom>
          <a:noFill/>
        </p:spPr>
        <p:txBody>
          <a:bodyPr wrap="none" rtlCol="0">
            <a:spAutoFit/>
          </a:bodyPr>
          <a:lstStyle>
            <a:defPPr>
              <a:defRPr lang="en-US"/>
            </a:defPPr>
          </a:lstStyle>
          <a:p>
            <a:r>
              <a:rPr lang="en-US" sz="1600" dirty="0"/>
              <a:t>16/14</a:t>
            </a:r>
            <a:r>
              <a:rPr lang="en-US" sz="1600" i="1" dirty="0"/>
              <a:t>nm</a:t>
            </a:r>
          </a:p>
        </p:txBody>
      </p:sp>
      <p:sp>
        <p:nvSpPr>
          <p:cNvPr id="16" name="TextBox 15"/>
          <p:cNvSpPr txBox="1"/>
          <p:nvPr/>
        </p:nvSpPr>
        <p:spPr>
          <a:xfrm>
            <a:off x="7610750" y="1338008"/>
            <a:ext cx="634976" cy="307776"/>
          </a:xfrm>
          <a:prstGeom prst="rect">
            <a:avLst/>
          </a:prstGeom>
          <a:noFill/>
        </p:spPr>
        <p:txBody>
          <a:bodyPr wrap="none" rtlCol="0">
            <a:spAutoFit/>
          </a:bodyPr>
          <a:lstStyle>
            <a:defPPr>
              <a:defRPr lang="en-US"/>
            </a:defPPr>
          </a:lstStyle>
          <a:p>
            <a:r>
              <a:rPr lang="en-US" sz="1600" dirty="0"/>
              <a:t>10</a:t>
            </a:r>
            <a:r>
              <a:rPr lang="en-US" sz="1600" i="1" dirty="0"/>
              <a:t>nm</a:t>
            </a:r>
          </a:p>
        </p:txBody>
      </p:sp>
      <p:sp>
        <p:nvSpPr>
          <p:cNvPr id="17" name="TextBox 16"/>
          <p:cNvSpPr txBox="1"/>
          <p:nvPr/>
        </p:nvSpPr>
        <p:spPr>
          <a:xfrm>
            <a:off x="8142058" y="1338008"/>
            <a:ext cx="633435" cy="307776"/>
          </a:xfrm>
          <a:prstGeom prst="rect">
            <a:avLst/>
          </a:prstGeom>
          <a:noFill/>
        </p:spPr>
        <p:txBody>
          <a:bodyPr wrap="none" rtlCol="0">
            <a:spAutoFit/>
          </a:bodyPr>
          <a:lstStyle>
            <a:defPPr>
              <a:defRPr lang="en-US"/>
            </a:defPPr>
          </a:lstStyle>
          <a:p>
            <a:r>
              <a:rPr lang="en-US" sz="1600" dirty="0"/>
              <a:t>≤7</a:t>
            </a:r>
            <a:r>
              <a:rPr lang="en-US" sz="1600" i="1" dirty="0"/>
              <a:t>nm</a:t>
            </a:r>
          </a:p>
        </p:txBody>
      </p:sp>
      <p:sp>
        <p:nvSpPr>
          <p:cNvPr id="18" name="TextBox 17"/>
          <p:cNvSpPr txBox="1"/>
          <p:nvPr/>
        </p:nvSpPr>
        <p:spPr>
          <a:xfrm>
            <a:off x="1138960" y="1338008"/>
            <a:ext cx="634976" cy="307776"/>
          </a:xfrm>
          <a:prstGeom prst="rect">
            <a:avLst/>
          </a:prstGeom>
          <a:noFill/>
        </p:spPr>
        <p:txBody>
          <a:bodyPr wrap="none" rtlCol="0">
            <a:spAutoFit/>
          </a:bodyPr>
          <a:lstStyle/>
          <a:p>
            <a:r>
              <a:rPr lang="en-US" sz="1600" dirty="0" smtClean="0"/>
              <a:t>65</a:t>
            </a:r>
            <a:r>
              <a:rPr lang="en-US" sz="1600" i="1" dirty="0" smtClean="0"/>
              <a:t>nm</a:t>
            </a:r>
            <a:endParaRPr lang="en-US" sz="1600" i="1" dirty="0"/>
          </a:p>
        </p:txBody>
      </p:sp>
      <p:sp>
        <p:nvSpPr>
          <p:cNvPr id="19" name="Rounded Rectangle 18"/>
          <p:cNvSpPr/>
          <p:nvPr/>
        </p:nvSpPr>
        <p:spPr>
          <a:xfrm>
            <a:off x="2672357" y="4259795"/>
            <a:ext cx="1514916"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BTI</a:t>
            </a:r>
            <a:endParaRPr lang="en-US" sz="1600" dirty="0"/>
          </a:p>
        </p:txBody>
      </p:sp>
      <p:sp>
        <p:nvSpPr>
          <p:cNvPr id="20" name="Rounded Rectangle 19"/>
          <p:cNvSpPr/>
          <p:nvPr/>
        </p:nvSpPr>
        <p:spPr>
          <a:xfrm>
            <a:off x="870453" y="1690412"/>
            <a:ext cx="1171628" cy="4997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Temp inversion</a:t>
            </a:r>
            <a:endParaRPr lang="en-US" sz="1600" dirty="0"/>
          </a:p>
        </p:txBody>
      </p:sp>
      <p:sp>
        <p:nvSpPr>
          <p:cNvPr id="21" name="Rounded Rectangle 20"/>
          <p:cNvSpPr/>
          <p:nvPr/>
        </p:nvSpPr>
        <p:spPr>
          <a:xfrm>
            <a:off x="942918" y="2404130"/>
            <a:ext cx="987621"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Noise</a:t>
            </a:r>
            <a:endParaRPr lang="en-US" sz="1600" dirty="0"/>
          </a:p>
        </p:txBody>
      </p:sp>
      <p:sp>
        <p:nvSpPr>
          <p:cNvPr id="22" name="Rounded Rectangle 21"/>
          <p:cNvSpPr/>
          <p:nvPr/>
        </p:nvSpPr>
        <p:spPr>
          <a:xfrm>
            <a:off x="870453" y="2975103"/>
            <a:ext cx="1171628"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MCMM</a:t>
            </a:r>
            <a:endParaRPr lang="en-US" sz="1600" dirty="0"/>
          </a:p>
        </p:txBody>
      </p:sp>
      <p:sp>
        <p:nvSpPr>
          <p:cNvPr id="23" name="Rounded Rectangle 22"/>
          <p:cNvSpPr/>
          <p:nvPr/>
        </p:nvSpPr>
        <p:spPr>
          <a:xfrm>
            <a:off x="2165853" y="1690412"/>
            <a:ext cx="1171628"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smtClean="0"/>
              <a:t>Maxtrans</a:t>
            </a:r>
            <a:endParaRPr lang="en-US" sz="1600" dirty="0"/>
          </a:p>
        </p:txBody>
      </p:sp>
      <p:sp>
        <p:nvSpPr>
          <p:cNvPr id="24" name="Rounded Rectangle 23"/>
          <p:cNvSpPr/>
          <p:nvPr/>
        </p:nvSpPr>
        <p:spPr>
          <a:xfrm>
            <a:off x="2312292" y="2669838"/>
            <a:ext cx="877978"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EM</a:t>
            </a:r>
            <a:endParaRPr lang="en-US" sz="1600" dirty="0"/>
          </a:p>
        </p:txBody>
      </p:sp>
      <p:sp>
        <p:nvSpPr>
          <p:cNvPr id="25" name="Rounded Rectangle 24"/>
          <p:cNvSpPr/>
          <p:nvPr/>
        </p:nvSpPr>
        <p:spPr>
          <a:xfrm>
            <a:off x="2258328" y="3159551"/>
            <a:ext cx="1080993" cy="52454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AOCV / POCV</a:t>
            </a:r>
            <a:endParaRPr lang="en-US" sz="1600" dirty="0"/>
          </a:p>
        </p:txBody>
      </p:sp>
      <p:sp>
        <p:nvSpPr>
          <p:cNvPr id="26" name="Rounded Rectangle 25"/>
          <p:cNvSpPr/>
          <p:nvPr/>
        </p:nvSpPr>
        <p:spPr>
          <a:xfrm>
            <a:off x="2347923" y="2180125"/>
            <a:ext cx="851354"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PBA</a:t>
            </a:r>
            <a:endParaRPr lang="en-US" sz="1600" dirty="0"/>
          </a:p>
        </p:txBody>
      </p:sp>
      <p:sp>
        <p:nvSpPr>
          <p:cNvPr id="27" name="Rounded Rectangle 26"/>
          <p:cNvSpPr/>
          <p:nvPr/>
        </p:nvSpPr>
        <p:spPr>
          <a:xfrm>
            <a:off x="3447608" y="2227160"/>
            <a:ext cx="1407926" cy="633277"/>
          </a:xfrm>
          <a:prstGeom prst="roundRect">
            <a:avLst>
              <a:gd name="adj" fmla="val 297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Fixed-margin spec</a:t>
            </a:r>
            <a:endParaRPr lang="en-US" sz="1600" dirty="0"/>
          </a:p>
        </p:txBody>
      </p:sp>
      <p:sp>
        <p:nvSpPr>
          <p:cNvPr id="28" name="Rounded Rectangle 27"/>
          <p:cNvSpPr/>
          <p:nvPr/>
        </p:nvSpPr>
        <p:spPr>
          <a:xfrm>
            <a:off x="4919953" y="1690412"/>
            <a:ext cx="1253727" cy="41563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90000"/>
              </a:lnSpc>
            </a:pPr>
            <a:r>
              <a:rPr lang="en-US" sz="1600" dirty="0" smtClean="0"/>
              <a:t>Multi-patterning</a:t>
            </a:r>
            <a:endParaRPr lang="en-US" sz="1600" dirty="0"/>
          </a:p>
        </p:txBody>
      </p:sp>
      <p:sp>
        <p:nvSpPr>
          <p:cNvPr id="29" name="Rounded Rectangle 28"/>
          <p:cNvSpPr/>
          <p:nvPr/>
        </p:nvSpPr>
        <p:spPr>
          <a:xfrm>
            <a:off x="4910541" y="2765536"/>
            <a:ext cx="1244853"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Cell-POCV</a:t>
            </a:r>
            <a:endParaRPr lang="en-US" sz="1600" dirty="0"/>
          </a:p>
        </p:txBody>
      </p:sp>
      <p:sp>
        <p:nvSpPr>
          <p:cNvPr id="30" name="Rounded Rectangle 29"/>
          <p:cNvSpPr/>
          <p:nvPr/>
        </p:nvSpPr>
        <p:spPr>
          <a:xfrm>
            <a:off x="6309077" y="1690412"/>
            <a:ext cx="1442505" cy="346364"/>
          </a:xfrm>
          <a:prstGeom prst="roundRect">
            <a:avLst>
              <a:gd name="adj" fmla="val 25556"/>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600" dirty="0" smtClean="0"/>
              <a:t>MOL, BEOL R </a:t>
            </a:r>
            <a:r>
              <a:rPr lang="en-US" sz="1600" dirty="0" smtClean="0">
                <a:sym typeface="Symbol"/>
              </a:rPr>
              <a:t></a:t>
            </a:r>
            <a:endParaRPr lang="en-US" sz="1600" dirty="0"/>
          </a:p>
        </p:txBody>
      </p:sp>
      <p:sp>
        <p:nvSpPr>
          <p:cNvPr id="31" name="Rounded Rectangle 30"/>
          <p:cNvSpPr/>
          <p:nvPr/>
        </p:nvSpPr>
        <p:spPr>
          <a:xfrm>
            <a:off x="3464587" y="1690412"/>
            <a:ext cx="1335826"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Dynamic IR</a:t>
            </a:r>
            <a:endParaRPr lang="en-US" sz="1600" dirty="0"/>
          </a:p>
        </p:txBody>
      </p:sp>
      <p:sp>
        <p:nvSpPr>
          <p:cNvPr id="32" name="Rounded Rectangle 31"/>
          <p:cNvSpPr/>
          <p:nvPr/>
        </p:nvSpPr>
        <p:spPr>
          <a:xfrm>
            <a:off x="699617" y="5544486"/>
            <a:ext cx="7770156"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Fill effects</a:t>
            </a:r>
            <a:endParaRPr lang="en-US" sz="1600" dirty="0"/>
          </a:p>
        </p:txBody>
      </p:sp>
      <p:sp>
        <p:nvSpPr>
          <p:cNvPr id="33" name="Rounded Rectangle 32"/>
          <p:cNvSpPr/>
          <p:nvPr/>
        </p:nvSpPr>
        <p:spPr>
          <a:xfrm>
            <a:off x="699617" y="5972717"/>
            <a:ext cx="7770156"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Layout rules</a:t>
            </a:r>
            <a:endParaRPr lang="en-US" sz="1600" dirty="0"/>
          </a:p>
        </p:txBody>
      </p:sp>
      <p:sp>
        <p:nvSpPr>
          <p:cNvPr id="34" name="Rounded Rectangle 33"/>
          <p:cNvSpPr/>
          <p:nvPr/>
        </p:nvSpPr>
        <p:spPr>
          <a:xfrm>
            <a:off x="5172347" y="4259795"/>
            <a:ext cx="3293509"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BEOL, MOL variations</a:t>
            </a:r>
            <a:endParaRPr lang="en-US" sz="1600" dirty="0"/>
          </a:p>
        </p:txBody>
      </p:sp>
      <p:sp>
        <p:nvSpPr>
          <p:cNvPr id="35" name="Rounded Rectangle 34"/>
          <p:cNvSpPr/>
          <p:nvPr/>
        </p:nvSpPr>
        <p:spPr>
          <a:xfrm>
            <a:off x="3447608" y="4688025"/>
            <a:ext cx="5006597"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Signoff criteria with AVS</a:t>
            </a:r>
            <a:endParaRPr lang="en-US" sz="1600" dirty="0"/>
          </a:p>
        </p:txBody>
      </p:sp>
      <p:sp>
        <p:nvSpPr>
          <p:cNvPr id="36" name="Rounded Rectangle 35"/>
          <p:cNvSpPr/>
          <p:nvPr/>
        </p:nvSpPr>
        <p:spPr>
          <a:xfrm>
            <a:off x="2754847" y="5116256"/>
            <a:ext cx="5693196"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SOC complexity</a:t>
            </a:r>
            <a:endParaRPr lang="en-US" sz="1600" dirty="0"/>
          </a:p>
        </p:txBody>
      </p:sp>
      <p:sp>
        <p:nvSpPr>
          <p:cNvPr id="37" name="Rounded Rectangle 36"/>
          <p:cNvSpPr/>
          <p:nvPr/>
        </p:nvSpPr>
        <p:spPr>
          <a:xfrm>
            <a:off x="5376660" y="3798765"/>
            <a:ext cx="1684214"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600" dirty="0" smtClean="0"/>
              <a:t>LVF</a:t>
            </a:r>
            <a:endParaRPr lang="en-US" sz="1600" dirty="0"/>
          </a:p>
        </p:txBody>
      </p:sp>
      <p:sp>
        <p:nvSpPr>
          <p:cNvPr id="38" name="Rounded Rectangle 37"/>
          <p:cNvSpPr/>
          <p:nvPr/>
        </p:nvSpPr>
        <p:spPr>
          <a:xfrm>
            <a:off x="5112012" y="2262610"/>
            <a:ext cx="713536" cy="34636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MIS</a:t>
            </a:r>
            <a:endParaRPr lang="en-US" sz="1600" dirty="0"/>
          </a:p>
        </p:txBody>
      </p:sp>
      <p:sp>
        <p:nvSpPr>
          <p:cNvPr id="39" name="Rounded Rectangle 38"/>
          <p:cNvSpPr/>
          <p:nvPr/>
        </p:nvSpPr>
        <p:spPr>
          <a:xfrm>
            <a:off x="3447608" y="3050821"/>
            <a:ext cx="1409053" cy="633277"/>
          </a:xfrm>
          <a:prstGeom prst="roundRect">
            <a:avLst>
              <a:gd name="adj" fmla="val 2974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smtClean="0"/>
              <a:t>Phys</a:t>
            </a:r>
            <a:r>
              <a:rPr lang="en-US" sz="1600" dirty="0" smtClean="0"/>
              <a:t>-aware timing ECO</a:t>
            </a:r>
            <a:endParaRPr lang="en-US" sz="1600" dirty="0"/>
          </a:p>
        </p:txBody>
      </p:sp>
      <p:sp>
        <p:nvSpPr>
          <p:cNvPr id="40" name="Rounded Rectangle 39"/>
          <p:cNvSpPr/>
          <p:nvPr/>
        </p:nvSpPr>
        <p:spPr>
          <a:xfrm>
            <a:off x="4983767" y="3268462"/>
            <a:ext cx="1098400" cy="415636"/>
          </a:xfrm>
          <a:prstGeom prst="roundRect">
            <a:avLst>
              <a:gd name="adj" fmla="val 3222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90000"/>
              </a:lnSpc>
            </a:pPr>
            <a:r>
              <a:rPr lang="en-US" sz="1600" dirty="0" smtClean="0"/>
              <a:t>Min implant</a:t>
            </a:r>
            <a:endParaRPr lang="en-US" sz="1600" dirty="0"/>
          </a:p>
        </p:txBody>
      </p:sp>
    </p:spTree>
    <p:extLst>
      <p:ext uri="{BB962C8B-B14F-4D97-AF65-F5344CB8AC3E}">
        <p14:creationId xmlns:p14="http://schemas.microsoft.com/office/powerpoint/2010/main" val="38219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a:t>
            </a:r>
            <a:endParaRPr lang="en-US" dirty="0"/>
          </a:p>
        </p:txBody>
      </p:sp>
      <p:sp>
        <p:nvSpPr>
          <p:cNvPr id="68" name="Content Placeholder 2"/>
          <p:cNvSpPr>
            <a:spLocks noGrp="1"/>
          </p:cNvSpPr>
          <p:nvPr>
            <p:ph idx="1"/>
          </p:nvPr>
        </p:nvSpPr>
        <p:spPr>
          <a:xfrm>
            <a:off x="76200" y="771171"/>
            <a:ext cx="9067800" cy="5562600"/>
          </a:xfrm>
        </p:spPr>
        <p:txBody>
          <a:bodyPr>
            <a:normAutofit/>
          </a:bodyPr>
          <a:lstStyle/>
          <a:p>
            <a:r>
              <a:rPr lang="en-US" sz="2400" dirty="0" smtClean="0"/>
              <a:t>Rise of MOL and BEOL </a:t>
            </a:r>
            <a:r>
              <a:rPr lang="en-US" sz="2400" dirty="0" smtClean="0">
                <a:sym typeface="Wingdings" panose="05000000000000000000" pitchFamily="2" charset="2"/>
              </a:rPr>
              <a:t> </a:t>
            </a:r>
            <a:r>
              <a:rPr lang="en-US" sz="2400" dirty="0" smtClean="0"/>
              <a:t>resistivity, variability impacts</a:t>
            </a:r>
          </a:p>
          <a:p>
            <a:pPr lvl="1"/>
            <a:r>
              <a:rPr lang="en-US" sz="2000" dirty="0" smtClean="0"/>
              <a:t>Multi-patterning </a:t>
            </a:r>
            <a:r>
              <a:rPr lang="en-US" sz="2000" dirty="0" smtClean="0">
                <a:sym typeface="Wingdings" panose="05000000000000000000" pitchFamily="2" charset="2"/>
              </a:rPr>
              <a:t> BEOL corner explosion</a:t>
            </a:r>
            <a:endParaRPr lang="en-US" sz="20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Criticality of margin reduction</a:t>
            </a:r>
          </a:p>
          <a:p>
            <a:pPr lvl="1"/>
            <a:r>
              <a:rPr lang="en-US" sz="2000" dirty="0" smtClean="0">
                <a:sym typeface="Wingdings" panose="05000000000000000000" pitchFamily="2" charset="2"/>
              </a:rPr>
              <a:t>Higher-dimensional delay/slew modeling; color-aware P&amp;R + signoff</a:t>
            </a:r>
            <a:endParaRPr lang="en-US" sz="2000" dirty="0"/>
          </a:p>
        </p:txBody>
      </p:sp>
      <p:grpSp>
        <p:nvGrpSpPr>
          <p:cNvPr id="65" name="Group 64"/>
          <p:cNvGrpSpPr/>
          <p:nvPr/>
        </p:nvGrpSpPr>
        <p:grpSpPr>
          <a:xfrm>
            <a:off x="719864" y="1579576"/>
            <a:ext cx="7662137" cy="2170882"/>
            <a:chOff x="719864" y="1625598"/>
            <a:chExt cx="7662137" cy="2534877"/>
          </a:xfrm>
        </p:grpSpPr>
        <p:grpSp>
          <p:nvGrpSpPr>
            <p:cNvPr id="4" name="Group 3"/>
            <p:cNvGrpSpPr/>
            <p:nvPr/>
          </p:nvGrpSpPr>
          <p:grpSpPr>
            <a:xfrm>
              <a:off x="719864" y="1625598"/>
              <a:ext cx="2571208" cy="2534877"/>
              <a:chOff x="2183036" y="3113179"/>
              <a:chExt cx="2828329" cy="3067201"/>
            </a:xfrm>
          </p:grpSpPr>
          <p:sp>
            <p:nvSpPr>
              <p:cNvPr id="5" name="Rectangle 4"/>
              <p:cNvSpPr/>
              <p:nvPr/>
            </p:nvSpPr>
            <p:spPr bwMode="auto">
              <a:xfrm>
                <a:off x="3086429" y="5558343"/>
                <a:ext cx="932773" cy="504056"/>
              </a:xfrm>
              <a:prstGeom prst="rect">
                <a:avLst/>
              </a:prstGeom>
              <a:solidFill>
                <a:srgbClr val="00B05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6" name="Rectangle 5"/>
              <p:cNvSpPr/>
              <p:nvPr/>
            </p:nvSpPr>
            <p:spPr bwMode="auto">
              <a:xfrm>
                <a:off x="3878518" y="5558343"/>
                <a:ext cx="432048" cy="504056"/>
              </a:xfrm>
              <a:prstGeom prst="rect">
                <a:avLst/>
              </a:prstGeom>
              <a:solidFill>
                <a:srgbClr val="00B05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7" name="Rectangle 6"/>
              <p:cNvSpPr/>
              <p:nvPr/>
            </p:nvSpPr>
            <p:spPr bwMode="auto">
              <a:xfrm>
                <a:off x="3558860" y="5342319"/>
                <a:ext cx="288032" cy="720080"/>
              </a:xfrm>
              <a:prstGeom prst="rect">
                <a:avLst/>
              </a:prstGeom>
              <a:solidFill>
                <a:schemeClr val="tx1">
                  <a:lumMod val="50000"/>
                  <a:lumOff val="5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8" name="Trapezoid 7"/>
              <p:cNvSpPr/>
              <p:nvPr/>
            </p:nvSpPr>
            <p:spPr bwMode="auto">
              <a:xfrm rot="10800000">
                <a:off x="3934713" y="5054284"/>
                <a:ext cx="319658" cy="504059"/>
              </a:xfrm>
              <a:prstGeom prst="trapezoid">
                <a:avLst>
                  <a:gd name="adj" fmla="val 11591"/>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9" name="Trapezoid 8"/>
              <p:cNvSpPr/>
              <p:nvPr/>
            </p:nvSpPr>
            <p:spPr bwMode="auto">
              <a:xfrm rot="10800000">
                <a:off x="3086429" y="5054285"/>
                <a:ext cx="792087" cy="288031"/>
              </a:xfrm>
              <a:prstGeom prst="trapezoid">
                <a:avLst>
                  <a:gd name="adj" fmla="val 11591"/>
                </a:avLst>
              </a:prstGeom>
              <a:solidFill>
                <a:srgbClr val="F37DED"/>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0" name="Trapezoid 9"/>
              <p:cNvSpPr/>
              <p:nvPr/>
            </p:nvSpPr>
            <p:spPr bwMode="auto">
              <a:xfrm rot="10800000">
                <a:off x="3128607" y="4758694"/>
                <a:ext cx="704268" cy="295587"/>
              </a:xfrm>
              <a:prstGeom prst="trapezoid">
                <a:avLst>
                  <a:gd name="adj" fmla="val 11591"/>
                </a:avLst>
              </a:prstGeom>
              <a:solidFill>
                <a:schemeClr val="accent2">
                  <a:lumMod val="75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1" name="Trapezoid 10"/>
              <p:cNvSpPr/>
              <p:nvPr/>
            </p:nvSpPr>
            <p:spPr bwMode="auto">
              <a:xfrm rot="10800000">
                <a:off x="3910783" y="4763300"/>
                <a:ext cx="352133" cy="295587"/>
              </a:xfrm>
              <a:prstGeom prst="trapezoid">
                <a:avLst>
                  <a:gd name="adj" fmla="val 11591"/>
                </a:avLst>
              </a:prstGeom>
              <a:solidFill>
                <a:schemeClr val="accent2">
                  <a:lumMod val="75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2" name="Rectangle 11"/>
              <p:cNvSpPr/>
              <p:nvPr/>
            </p:nvSpPr>
            <p:spPr bwMode="auto">
              <a:xfrm>
                <a:off x="3059832" y="4442214"/>
                <a:ext cx="1268996" cy="321086"/>
              </a:xfrm>
              <a:prstGeom prst="rect">
                <a:avLst/>
              </a:prstGeom>
              <a:solidFill>
                <a:schemeClr val="accent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Narrow" pitchFamily="34" charset="0"/>
                  </a:rPr>
                  <a:t>     </a:t>
                </a:r>
              </a:p>
            </p:txBody>
          </p:sp>
          <p:sp>
            <p:nvSpPr>
              <p:cNvPr id="13" name="Trapezoid 12"/>
              <p:cNvSpPr/>
              <p:nvPr/>
            </p:nvSpPr>
            <p:spPr bwMode="auto">
              <a:xfrm rot="10800000">
                <a:off x="3921968" y="4118181"/>
                <a:ext cx="367261" cy="324030"/>
              </a:xfrm>
              <a:prstGeom prst="trapezoid">
                <a:avLst>
                  <a:gd name="adj" fmla="val 11591"/>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4" name="Trapezoid 13"/>
              <p:cNvSpPr/>
              <p:nvPr/>
            </p:nvSpPr>
            <p:spPr bwMode="auto">
              <a:xfrm rot="10800000">
                <a:off x="3127418" y="4118176"/>
                <a:ext cx="639316" cy="324037"/>
              </a:xfrm>
              <a:prstGeom prst="trapezoid">
                <a:avLst>
                  <a:gd name="adj" fmla="val 11591"/>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5" name="Trapezoid 14"/>
              <p:cNvSpPr/>
              <p:nvPr/>
            </p:nvSpPr>
            <p:spPr bwMode="auto">
              <a:xfrm rot="10800000">
                <a:off x="3134079" y="3799765"/>
                <a:ext cx="639316" cy="324037"/>
              </a:xfrm>
              <a:prstGeom prst="trapezoid">
                <a:avLst>
                  <a:gd name="adj" fmla="val 11591"/>
                </a:avLst>
              </a:prstGeom>
              <a:solidFill>
                <a:schemeClr val="accent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p:txBody>
          </p:sp>
          <p:sp>
            <p:nvSpPr>
              <p:cNvPr id="16" name="Trapezoid 15"/>
              <p:cNvSpPr/>
              <p:nvPr/>
            </p:nvSpPr>
            <p:spPr bwMode="auto">
              <a:xfrm rot="10800000">
                <a:off x="3921656" y="3799765"/>
                <a:ext cx="367261" cy="324030"/>
              </a:xfrm>
              <a:prstGeom prst="trapezoid">
                <a:avLst>
                  <a:gd name="adj" fmla="val 11591"/>
                </a:avLst>
              </a:prstGeom>
              <a:solidFill>
                <a:schemeClr val="accent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7" name="Trapezoid 16"/>
              <p:cNvSpPr/>
              <p:nvPr/>
            </p:nvSpPr>
            <p:spPr bwMode="auto">
              <a:xfrm rot="10800000">
                <a:off x="3130829" y="3473973"/>
                <a:ext cx="639316" cy="324037"/>
              </a:xfrm>
              <a:prstGeom prst="trapezoid">
                <a:avLst>
                  <a:gd name="adj" fmla="val 11591"/>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8" name="Trapezoid 17"/>
              <p:cNvSpPr/>
              <p:nvPr/>
            </p:nvSpPr>
            <p:spPr bwMode="auto">
              <a:xfrm rot="10800000">
                <a:off x="3921655" y="3473973"/>
                <a:ext cx="367261" cy="324030"/>
              </a:xfrm>
              <a:prstGeom prst="trapezoid">
                <a:avLst>
                  <a:gd name="adj" fmla="val 11591"/>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19" name="Rectangle 18"/>
              <p:cNvSpPr/>
              <p:nvPr/>
            </p:nvSpPr>
            <p:spPr bwMode="auto">
              <a:xfrm>
                <a:off x="3059832" y="3161425"/>
                <a:ext cx="1268996" cy="321086"/>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grpSp>
            <p:nvGrpSpPr>
              <p:cNvPr id="20" name="Group 19"/>
              <p:cNvGrpSpPr/>
              <p:nvPr/>
            </p:nvGrpSpPr>
            <p:grpSpPr>
              <a:xfrm>
                <a:off x="2274882" y="3113179"/>
                <a:ext cx="777268" cy="369332"/>
                <a:chOff x="2274882" y="3113179"/>
                <a:chExt cx="777268" cy="369332"/>
              </a:xfrm>
            </p:grpSpPr>
            <p:cxnSp>
              <p:nvCxnSpPr>
                <p:cNvPr id="48" name="Straight Arrow Connector 47"/>
                <p:cNvCxnSpPr/>
                <p:nvPr/>
              </p:nvCxnSpPr>
              <p:spPr bwMode="auto">
                <a:xfrm flipV="1">
                  <a:off x="2829931" y="3331893"/>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9" name="TextBox 48"/>
                <p:cNvSpPr txBox="1"/>
                <p:nvPr/>
              </p:nvSpPr>
              <p:spPr>
                <a:xfrm>
                  <a:off x="2274882" y="3113179"/>
                  <a:ext cx="489236" cy="369332"/>
                </a:xfrm>
                <a:prstGeom prst="rect">
                  <a:avLst/>
                </a:prstGeom>
                <a:noFill/>
              </p:spPr>
              <p:txBody>
                <a:bodyPr wrap="none" rtlCol="0">
                  <a:spAutoFit/>
                </a:bodyPr>
                <a:lstStyle/>
                <a:p>
                  <a:r>
                    <a:rPr lang="en-US" dirty="0" smtClean="0"/>
                    <a:t>M2</a:t>
                  </a:r>
                  <a:endParaRPr lang="en-US" dirty="0"/>
                </a:p>
              </p:txBody>
            </p:sp>
          </p:grpSp>
          <p:grpSp>
            <p:nvGrpSpPr>
              <p:cNvPr id="21" name="Group 20"/>
              <p:cNvGrpSpPr/>
              <p:nvPr/>
            </p:nvGrpSpPr>
            <p:grpSpPr>
              <a:xfrm>
                <a:off x="2274882" y="3754471"/>
                <a:ext cx="777268" cy="369332"/>
                <a:chOff x="2324390" y="3754471"/>
                <a:chExt cx="777268" cy="369332"/>
              </a:xfrm>
            </p:grpSpPr>
            <p:cxnSp>
              <p:nvCxnSpPr>
                <p:cNvPr id="46" name="Straight Arrow Connector 45"/>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7" name="TextBox 46"/>
                <p:cNvSpPr txBox="1"/>
                <p:nvPr/>
              </p:nvSpPr>
              <p:spPr>
                <a:xfrm>
                  <a:off x="2324390" y="3754471"/>
                  <a:ext cx="489236" cy="369332"/>
                </a:xfrm>
                <a:prstGeom prst="rect">
                  <a:avLst/>
                </a:prstGeom>
                <a:noFill/>
              </p:spPr>
              <p:txBody>
                <a:bodyPr wrap="none" rtlCol="0">
                  <a:spAutoFit/>
                </a:bodyPr>
                <a:lstStyle/>
                <a:p>
                  <a:r>
                    <a:rPr lang="en-US" dirty="0" smtClean="0"/>
                    <a:t>M1</a:t>
                  </a:r>
                  <a:endParaRPr lang="en-US" dirty="0"/>
                </a:p>
              </p:txBody>
            </p:sp>
          </p:grpSp>
          <p:grpSp>
            <p:nvGrpSpPr>
              <p:cNvPr id="22" name="Group 21"/>
              <p:cNvGrpSpPr/>
              <p:nvPr/>
            </p:nvGrpSpPr>
            <p:grpSpPr>
              <a:xfrm>
                <a:off x="2274882" y="3463984"/>
                <a:ext cx="777268" cy="369332"/>
                <a:chOff x="2324390" y="3754471"/>
                <a:chExt cx="777268" cy="369332"/>
              </a:xfrm>
            </p:grpSpPr>
            <p:cxnSp>
              <p:nvCxnSpPr>
                <p:cNvPr id="44" name="Straight Arrow Connector 43"/>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5" name="TextBox 44"/>
                <p:cNvSpPr txBox="1"/>
                <p:nvPr/>
              </p:nvSpPr>
              <p:spPr>
                <a:xfrm>
                  <a:off x="2324390" y="3754471"/>
                  <a:ext cx="449162" cy="369332"/>
                </a:xfrm>
                <a:prstGeom prst="rect">
                  <a:avLst/>
                </a:prstGeom>
                <a:noFill/>
              </p:spPr>
              <p:txBody>
                <a:bodyPr wrap="none" rtlCol="0">
                  <a:spAutoFit/>
                </a:bodyPr>
                <a:lstStyle/>
                <a:p>
                  <a:r>
                    <a:rPr lang="en-US" dirty="0"/>
                    <a:t>V</a:t>
                  </a:r>
                  <a:r>
                    <a:rPr lang="en-US" dirty="0" smtClean="0"/>
                    <a:t>1</a:t>
                  </a:r>
                  <a:endParaRPr lang="en-US" dirty="0"/>
                </a:p>
              </p:txBody>
            </p:sp>
          </p:grpSp>
          <p:grpSp>
            <p:nvGrpSpPr>
              <p:cNvPr id="23" name="Group 22"/>
              <p:cNvGrpSpPr/>
              <p:nvPr/>
            </p:nvGrpSpPr>
            <p:grpSpPr>
              <a:xfrm>
                <a:off x="2274882" y="4095528"/>
                <a:ext cx="777268" cy="369332"/>
                <a:chOff x="2324390" y="3754471"/>
                <a:chExt cx="777268" cy="369332"/>
              </a:xfrm>
            </p:grpSpPr>
            <p:cxnSp>
              <p:nvCxnSpPr>
                <p:cNvPr id="42" name="Straight Arrow Connector 41"/>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2324390" y="3754471"/>
                  <a:ext cx="449162" cy="369332"/>
                </a:xfrm>
                <a:prstGeom prst="rect">
                  <a:avLst/>
                </a:prstGeom>
                <a:noFill/>
              </p:spPr>
              <p:txBody>
                <a:bodyPr wrap="none" rtlCol="0">
                  <a:spAutoFit/>
                </a:bodyPr>
                <a:lstStyle/>
                <a:p>
                  <a:r>
                    <a:rPr lang="en-US" dirty="0" smtClean="0"/>
                    <a:t>V0</a:t>
                  </a:r>
                  <a:endParaRPr lang="en-US" dirty="0"/>
                </a:p>
              </p:txBody>
            </p:sp>
          </p:grpSp>
          <p:grpSp>
            <p:nvGrpSpPr>
              <p:cNvPr id="24" name="Group 23"/>
              <p:cNvGrpSpPr/>
              <p:nvPr/>
            </p:nvGrpSpPr>
            <p:grpSpPr>
              <a:xfrm>
                <a:off x="2295384" y="4410956"/>
                <a:ext cx="756766" cy="369332"/>
                <a:chOff x="2344892" y="3754471"/>
                <a:chExt cx="756766" cy="369332"/>
              </a:xfrm>
            </p:grpSpPr>
            <p:cxnSp>
              <p:nvCxnSpPr>
                <p:cNvPr id="40" name="Straight Arrow Connector 39"/>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1" name="TextBox 40"/>
                <p:cNvSpPr txBox="1"/>
                <p:nvPr/>
              </p:nvSpPr>
              <p:spPr>
                <a:xfrm>
                  <a:off x="2344892" y="3754471"/>
                  <a:ext cx="535724" cy="369332"/>
                </a:xfrm>
                <a:prstGeom prst="rect">
                  <a:avLst/>
                </a:prstGeom>
                <a:noFill/>
              </p:spPr>
              <p:txBody>
                <a:bodyPr wrap="none" rtlCol="0">
                  <a:spAutoFit/>
                </a:bodyPr>
                <a:lstStyle/>
                <a:p>
                  <a:r>
                    <a:rPr lang="en-US" dirty="0" smtClean="0"/>
                    <a:t>M</a:t>
                  </a:r>
                  <a:r>
                    <a:rPr lang="en-US" baseline="-25000" dirty="0" smtClean="0"/>
                    <a:t>int</a:t>
                  </a:r>
                  <a:endParaRPr lang="en-US" dirty="0"/>
                </a:p>
              </p:txBody>
            </p:sp>
          </p:grpSp>
          <p:grpSp>
            <p:nvGrpSpPr>
              <p:cNvPr id="25" name="Group 24"/>
              <p:cNvGrpSpPr/>
              <p:nvPr/>
            </p:nvGrpSpPr>
            <p:grpSpPr>
              <a:xfrm>
                <a:off x="2295384" y="4724360"/>
                <a:ext cx="756766" cy="369332"/>
                <a:chOff x="2344892" y="3754471"/>
                <a:chExt cx="756766" cy="369332"/>
              </a:xfrm>
            </p:grpSpPr>
            <p:cxnSp>
              <p:nvCxnSpPr>
                <p:cNvPr id="38" name="Straight Arrow Connector 37"/>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9" name="TextBox 38"/>
                <p:cNvSpPr txBox="1"/>
                <p:nvPr/>
              </p:nvSpPr>
              <p:spPr>
                <a:xfrm>
                  <a:off x="2344892" y="3754471"/>
                  <a:ext cx="495649" cy="369332"/>
                </a:xfrm>
                <a:prstGeom prst="rect">
                  <a:avLst/>
                </a:prstGeom>
                <a:noFill/>
              </p:spPr>
              <p:txBody>
                <a:bodyPr wrap="none" rtlCol="0">
                  <a:spAutoFit/>
                </a:bodyPr>
                <a:lstStyle/>
                <a:p>
                  <a:r>
                    <a:rPr lang="en-US" dirty="0" err="1" smtClean="0"/>
                    <a:t>V</a:t>
                  </a:r>
                  <a:r>
                    <a:rPr lang="en-US" baseline="-25000" dirty="0" err="1" smtClean="0"/>
                    <a:t>int</a:t>
                  </a:r>
                  <a:endParaRPr lang="en-US" dirty="0"/>
                </a:p>
              </p:txBody>
            </p:sp>
          </p:grpSp>
          <p:grpSp>
            <p:nvGrpSpPr>
              <p:cNvPr id="26" name="Group 25"/>
              <p:cNvGrpSpPr/>
              <p:nvPr/>
            </p:nvGrpSpPr>
            <p:grpSpPr>
              <a:xfrm>
                <a:off x="2183036" y="5050492"/>
                <a:ext cx="876796" cy="369332"/>
                <a:chOff x="2224862" y="3793345"/>
                <a:chExt cx="876796" cy="369332"/>
              </a:xfrm>
            </p:grpSpPr>
            <p:cxnSp>
              <p:nvCxnSpPr>
                <p:cNvPr id="36" name="Straight Arrow Connector 35"/>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7" name="TextBox 36"/>
                <p:cNvSpPr txBox="1"/>
                <p:nvPr/>
              </p:nvSpPr>
              <p:spPr>
                <a:xfrm>
                  <a:off x="2224862" y="3793345"/>
                  <a:ext cx="643125" cy="369332"/>
                </a:xfrm>
                <a:prstGeom prst="rect">
                  <a:avLst/>
                </a:prstGeom>
                <a:noFill/>
              </p:spPr>
              <p:txBody>
                <a:bodyPr wrap="none" rtlCol="0">
                  <a:spAutoFit/>
                </a:bodyPr>
                <a:lstStyle/>
                <a:p>
                  <a:r>
                    <a:rPr lang="en-US" dirty="0" smtClean="0"/>
                    <a:t>M0G</a:t>
                  </a:r>
                  <a:endParaRPr lang="en-US" dirty="0"/>
                </a:p>
              </p:txBody>
            </p:sp>
          </p:grpSp>
          <p:grpSp>
            <p:nvGrpSpPr>
              <p:cNvPr id="27" name="Group 26"/>
              <p:cNvGrpSpPr/>
              <p:nvPr/>
            </p:nvGrpSpPr>
            <p:grpSpPr>
              <a:xfrm>
                <a:off x="2268878" y="5597683"/>
                <a:ext cx="750318" cy="369332"/>
                <a:chOff x="2351340" y="3767945"/>
                <a:chExt cx="750318" cy="369332"/>
              </a:xfrm>
            </p:grpSpPr>
            <p:cxnSp>
              <p:nvCxnSpPr>
                <p:cNvPr id="34" name="Straight Arrow Connector 33"/>
                <p:cNvCxnSpPr/>
                <p:nvPr/>
              </p:nvCxnSpPr>
              <p:spPr bwMode="auto">
                <a:xfrm flipV="1">
                  <a:off x="2879439" y="3973185"/>
                  <a:ext cx="222219" cy="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5" name="TextBox 34"/>
                <p:cNvSpPr txBox="1"/>
                <p:nvPr/>
              </p:nvSpPr>
              <p:spPr>
                <a:xfrm>
                  <a:off x="2351340" y="3767945"/>
                  <a:ext cx="486030" cy="369332"/>
                </a:xfrm>
                <a:prstGeom prst="rect">
                  <a:avLst/>
                </a:prstGeom>
                <a:noFill/>
              </p:spPr>
              <p:txBody>
                <a:bodyPr wrap="none" rtlCol="0">
                  <a:spAutoFit/>
                </a:bodyPr>
                <a:lstStyle/>
                <a:p>
                  <a:r>
                    <a:rPr lang="en-US" dirty="0" smtClean="0"/>
                    <a:t>Fin</a:t>
                  </a:r>
                  <a:endParaRPr lang="en-US" dirty="0"/>
                </a:p>
              </p:txBody>
            </p:sp>
          </p:grpSp>
          <p:grpSp>
            <p:nvGrpSpPr>
              <p:cNvPr id="28" name="Group 27"/>
              <p:cNvGrpSpPr/>
              <p:nvPr/>
            </p:nvGrpSpPr>
            <p:grpSpPr>
              <a:xfrm>
                <a:off x="3700910" y="5862204"/>
                <a:ext cx="1238219" cy="318176"/>
                <a:chOff x="2473740" y="3199919"/>
                <a:chExt cx="1238219" cy="369331"/>
              </a:xfrm>
            </p:grpSpPr>
            <p:cxnSp>
              <p:nvCxnSpPr>
                <p:cNvPr id="32" name="Straight Arrow Connector 31"/>
                <p:cNvCxnSpPr/>
                <p:nvPr/>
              </p:nvCxnSpPr>
              <p:spPr bwMode="auto">
                <a:xfrm flipH="1" flipV="1">
                  <a:off x="2473740" y="3301269"/>
                  <a:ext cx="664731" cy="18466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3" name="TextBox 32"/>
                <p:cNvSpPr txBox="1"/>
                <p:nvPr/>
              </p:nvSpPr>
              <p:spPr>
                <a:xfrm>
                  <a:off x="3112628" y="3199919"/>
                  <a:ext cx="599331" cy="369331"/>
                </a:xfrm>
                <a:prstGeom prst="rect">
                  <a:avLst/>
                </a:prstGeom>
                <a:noFill/>
              </p:spPr>
              <p:txBody>
                <a:bodyPr wrap="none" rtlCol="0">
                  <a:spAutoFit/>
                </a:bodyPr>
                <a:lstStyle/>
                <a:p>
                  <a:r>
                    <a:rPr lang="en-US" dirty="0" smtClean="0"/>
                    <a:t>Poly</a:t>
                  </a:r>
                  <a:endParaRPr lang="en-US" dirty="0"/>
                </a:p>
              </p:txBody>
            </p:sp>
          </p:grpSp>
          <p:grpSp>
            <p:nvGrpSpPr>
              <p:cNvPr id="29" name="Group 28"/>
              <p:cNvGrpSpPr/>
              <p:nvPr/>
            </p:nvGrpSpPr>
            <p:grpSpPr>
              <a:xfrm>
                <a:off x="4182368" y="5026915"/>
                <a:ext cx="828997" cy="369332"/>
                <a:chOff x="1980561" y="3726509"/>
                <a:chExt cx="1003086" cy="369332"/>
              </a:xfrm>
            </p:grpSpPr>
            <p:cxnSp>
              <p:nvCxnSpPr>
                <p:cNvPr id="30" name="Straight Arrow Connector 29"/>
                <p:cNvCxnSpPr>
                  <a:stCxn id="31" idx="1"/>
                </p:cNvCxnSpPr>
                <p:nvPr/>
              </p:nvCxnSpPr>
              <p:spPr bwMode="auto">
                <a:xfrm flipH="1">
                  <a:off x="1980561" y="3911175"/>
                  <a:ext cx="244301" cy="2789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 name="TextBox 30"/>
                <p:cNvSpPr txBox="1"/>
                <p:nvPr/>
              </p:nvSpPr>
              <p:spPr>
                <a:xfrm>
                  <a:off x="2224862" y="3726509"/>
                  <a:ext cx="758785" cy="369332"/>
                </a:xfrm>
                <a:prstGeom prst="rect">
                  <a:avLst/>
                </a:prstGeom>
                <a:noFill/>
              </p:spPr>
              <p:txBody>
                <a:bodyPr wrap="none" rtlCol="0">
                  <a:spAutoFit/>
                </a:bodyPr>
                <a:lstStyle/>
                <a:p>
                  <a:r>
                    <a:rPr lang="en-US" dirty="0" smtClean="0"/>
                    <a:t>M0A</a:t>
                  </a:r>
                  <a:endParaRPr lang="en-US" dirty="0"/>
                </a:p>
              </p:txBody>
            </p:sp>
          </p:grpSp>
        </p:grpSp>
        <p:sp>
          <p:nvSpPr>
            <p:cNvPr id="50" name="Right Brace 49"/>
            <p:cNvSpPr/>
            <p:nvPr/>
          </p:nvSpPr>
          <p:spPr>
            <a:xfrm>
              <a:off x="3509461" y="2758193"/>
              <a:ext cx="277091" cy="9037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829129" y="3051368"/>
              <a:ext cx="574458" cy="305233"/>
            </a:xfrm>
            <a:prstGeom prst="rect">
              <a:avLst/>
            </a:prstGeom>
            <a:noFill/>
          </p:spPr>
          <p:txBody>
            <a:bodyPr wrap="none" rtlCol="0">
              <a:spAutoFit/>
            </a:bodyPr>
            <a:lstStyle/>
            <a:p>
              <a:r>
                <a:rPr lang="en-US" dirty="0" smtClean="0"/>
                <a:t>MOL</a:t>
              </a:r>
              <a:endParaRPr lang="en-US" dirty="0"/>
            </a:p>
          </p:txBody>
        </p:sp>
        <p:grpSp>
          <p:nvGrpSpPr>
            <p:cNvPr id="64" name="Group 63"/>
            <p:cNvGrpSpPr/>
            <p:nvPr/>
          </p:nvGrpSpPr>
          <p:grpSpPr>
            <a:xfrm>
              <a:off x="5239504" y="1895351"/>
              <a:ext cx="3142497" cy="2186431"/>
              <a:chOff x="5239504" y="2219430"/>
              <a:chExt cx="3142496" cy="2405072"/>
            </a:xfrm>
          </p:grpSpPr>
          <p:sp>
            <p:nvSpPr>
              <p:cNvPr id="53" name="Rectangle 52"/>
              <p:cNvSpPr/>
              <p:nvPr/>
            </p:nvSpPr>
            <p:spPr bwMode="auto">
              <a:xfrm>
                <a:off x="5239504" y="2219430"/>
                <a:ext cx="3124200" cy="291896"/>
              </a:xfrm>
              <a:prstGeom prst="rect">
                <a:avLst/>
              </a:prstGeom>
              <a:solidFill>
                <a:schemeClr val="accent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54" name="Rectangle 53"/>
              <p:cNvSpPr/>
              <p:nvPr/>
            </p:nvSpPr>
            <p:spPr bwMode="auto">
              <a:xfrm>
                <a:off x="5239504" y="2526909"/>
                <a:ext cx="3124200" cy="291896"/>
              </a:xfrm>
              <a:prstGeom prst="rect">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2"/>
                  </a:solidFill>
                  <a:effectLst/>
                  <a:latin typeface="Arial Narrow" pitchFamily="34" charset="0"/>
                </a:endParaRPr>
              </a:p>
            </p:txBody>
          </p:sp>
          <p:sp>
            <p:nvSpPr>
              <p:cNvPr id="55" name="Rectangle 54"/>
              <p:cNvSpPr/>
              <p:nvPr/>
            </p:nvSpPr>
            <p:spPr bwMode="auto">
              <a:xfrm>
                <a:off x="5239504" y="3711142"/>
                <a:ext cx="3124200" cy="291896"/>
              </a:xfrm>
              <a:prstGeom prst="rect">
                <a:avLst/>
              </a:prstGeom>
              <a:solidFill>
                <a:schemeClr val="accent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56" name="Rectangle 55"/>
              <p:cNvSpPr/>
              <p:nvPr/>
            </p:nvSpPr>
            <p:spPr bwMode="auto">
              <a:xfrm>
                <a:off x="5239504" y="4029289"/>
                <a:ext cx="3124200" cy="291896"/>
              </a:xfrm>
              <a:prstGeom prst="rect">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2"/>
                  </a:solidFill>
                  <a:effectLst/>
                  <a:latin typeface="Arial Narrow" pitchFamily="34" charset="0"/>
                </a:endParaRPr>
              </a:p>
            </p:txBody>
          </p:sp>
          <p:sp>
            <p:nvSpPr>
              <p:cNvPr id="57" name="Rectangle 56"/>
              <p:cNvSpPr/>
              <p:nvPr/>
            </p:nvSpPr>
            <p:spPr bwMode="auto">
              <a:xfrm>
                <a:off x="5239504" y="2851606"/>
                <a:ext cx="3124200" cy="291896"/>
              </a:xfrm>
              <a:prstGeom prst="rect">
                <a:avLst/>
              </a:prstGeom>
              <a:solidFill>
                <a:schemeClr val="accent6"/>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Narrow" pitchFamily="34" charset="0"/>
                </a:endParaRPr>
              </a:p>
            </p:txBody>
          </p:sp>
          <p:sp>
            <p:nvSpPr>
              <p:cNvPr id="58" name="Rectangle 57"/>
              <p:cNvSpPr/>
              <p:nvPr/>
            </p:nvSpPr>
            <p:spPr bwMode="auto">
              <a:xfrm>
                <a:off x="5239504" y="3171037"/>
                <a:ext cx="3124200" cy="500485"/>
              </a:xfrm>
              <a:prstGeom prst="rect">
                <a:avLst/>
              </a:prstGeom>
              <a:solidFill>
                <a:schemeClr val="bg2">
                  <a:lumMod val="9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2"/>
                  </a:solidFill>
                  <a:effectLst/>
                  <a:latin typeface="Arial Narrow" pitchFamily="34" charset="0"/>
                </a:endParaRPr>
              </a:p>
            </p:txBody>
          </p:sp>
          <p:sp>
            <p:nvSpPr>
              <p:cNvPr id="59" name="Rectangle 58"/>
              <p:cNvSpPr/>
              <p:nvPr/>
            </p:nvSpPr>
            <p:spPr bwMode="auto">
              <a:xfrm>
                <a:off x="5631803" y="3170354"/>
                <a:ext cx="747909" cy="500485"/>
              </a:xfrm>
              <a:prstGeom prst="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2"/>
                  </a:solidFill>
                  <a:effectLst/>
                  <a:latin typeface="Arial Narrow" pitchFamily="34" charset="0"/>
                </a:endParaRPr>
              </a:p>
            </p:txBody>
          </p:sp>
          <p:sp>
            <p:nvSpPr>
              <p:cNvPr id="60" name="Rectangle 59"/>
              <p:cNvSpPr/>
              <p:nvPr/>
            </p:nvSpPr>
            <p:spPr bwMode="auto">
              <a:xfrm>
                <a:off x="7091920" y="3177799"/>
                <a:ext cx="747909" cy="500485"/>
              </a:xfrm>
              <a:prstGeom prst="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bg2"/>
                  </a:solidFill>
                  <a:effectLst/>
                  <a:latin typeface="Arial Narrow" pitchFamily="34" charset="0"/>
                </a:endParaRPr>
              </a:p>
            </p:txBody>
          </p:sp>
          <p:sp>
            <p:nvSpPr>
              <p:cNvPr id="73" name="TextBox 72"/>
              <p:cNvSpPr txBox="1"/>
              <p:nvPr/>
            </p:nvSpPr>
            <p:spPr>
              <a:xfrm>
                <a:off x="7636087" y="2474238"/>
                <a:ext cx="498855" cy="335756"/>
              </a:xfrm>
              <a:prstGeom prst="rect">
                <a:avLst/>
              </a:prstGeom>
              <a:noFill/>
            </p:spPr>
            <p:txBody>
              <a:bodyPr wrap="none" rtlCol="0">
                <a:spAutoFit/>
              </a:bodyPr>
              <a:lstStyle/>
              <a:p>
                <a:r>
                  <a:rPr lang="en-US" dirty="0" smtClean="0"/>
                  <a:t>M3</a:t>
                </a:r>
                <a:endParaRPr lang="en-US" baseline="-25000" dirty="0"/>
              </a:p>
            </p:txBody>
          </p:sp>
          <p:sp>
            <p:nvSpPr>
              <p:cNvPr id="74" name="TextBox 73"/>
              <p:cNvSpPr txBox="1"/>
              <p:nvPr/>
            </p:nvSpPr>
            <p:spPr>
              <a:xfrm>
                <a:off x="7864849" y="3252718"/>
                <a:ext cx="498855" cy="335756"/>
              </a:xfrm>
              <a:prstGeom prst="rect">
                <a:avLst/>
              </a:prstGeom>
              <a:noFill/>
            </p:spPr>
            <p:txBody>
              <a:bodyPr wrap="none" rtlCol="0">
                <a:spAutoFit/>
              </a:bodyPr>
              <a:lstStyle/>
              <a:p>
                <a:r>
                  <a:rPr lang="en-US" dirty="0" smtClean="0"/>
                  <a:t>M2</a:t>
                </a:r>
                <a:endParaRPr lang="en-US" baseline="-25000" dirty="0"/>
              </a:p>
            </p:txBody>
          </p:sp>
          <p:sp>
            <p:nvSpPr>
              <p:cNvPr id="75" name="TextBox 74"/>
              <p:cNvSpPr txBox="1"/>
              <p:nvPr/>
            </p:nvSpPr>
            <p:spPr>
              <a:xfrm>
                <a:off x="7864849" y="3995304"/>
                <a:ext cx="498855" cy="335756"/>
              </a:xfrm>
              <a:prstGeom prst="rect">
                <a:avLst/>
              </a:prstGeom>
              <a:noFill/>
            </p:spPr>
            <p:txBody>
              <a:bodyPr wrap="none" rtlCol="0">
                <a:spAutoFit/>
              </a:bodyPr>
              <a:lstStyle/>
              <a:p>
                <a:r>
                  <a:rPr lang="en-US" dirty="0" smtClean="0"/>
                  <a:t>M1</a:t>
                </a:r>
                <a:endParaRPr lang="en-US" baseline="-25000" dirty="0"/>
              </a:p>
            </p:txBody>
          </p:sp>
          <p:cxnSp>
            <p:nvCxnSpPr>
              <p:cNvPr id="77" name="Straight Arrow Connector 76"/>
              <p:cNvCxnSpPr/>
              <p:nvPr/>
            </p:nvCxnSpPr>
            <p:spPr>
              <a:xfrm flipV="1">
                <a:off x="6992104" y="3538366"/>
                <a:ext cx="473770" cy="87206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59" idx="1"/>
                <a:endCxn id="59" idx="3"/>
              </p:cNvCxnSpPr>
              <p:nvPr/>
            </p:nvCxnSpPr>
            <p:spPr>
              <a:xfrm>
                <a:off x="5631803" y="3420597"/>
                <a:ext cx="747909"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569704" y="3330383"/>
                <a:ext cx="888385" cy="335756"/>
              </a:xfrm>
              <a:prstGeom prst="rect">
                <a:avLst/>
              </a:prstGeom>
              <a:noFill/>
            </p:spPr>
            <p:txBody>
              <a:bodyPr wrap="none" rtlCol="0">
                <a:spAutoFit/>
              </a:bodyPr>
              <a:lstStyle/>
              <a:p>
                <a:r>
                  <a:rPr lang="en-US" dirty="0" smtClean="0"/>
                  <a:t>spacing</a:t>
                </a:r>
                <a:endParaRPr lang="en-US" baseline="-25000" dirty="0"/>
              </a:p>
            </p:txBody>
          </p:sp>
          <p:sp>
            <p:nvSpPr>
              <p:cNvPr id="82" name="TextBox 81"/>
              <p:cNvSpPr txBox="1"/>
              <p:nvPr/>
            </p:nvSpPr>
            <p:spPr>
              <a:xfrm>
                <a:off x="5620504" y="4288746"/>
                <a:ext cx="2155718" cy="335756"/>
              </a:xfrm>
              <a:prstGeom prst="rect">
                <a:avLst/>
              </a:prstGeom>
              <a:noFill/>
            </p:spPr>
            <p:txBody>
              <a:bodyPr wrap="none" rtlCol="0">
                <a:spAutoFit/>
              </a:bodyPr>
              <a:lstStyle/>
              <a:p>
                <a:r>
                  <a:rPr lang="en-US" dirty="0" smtClean="0"/>
                  <a:t>Inter-metal dielectric</a:t>
                </a:r>
                <a:endParaRPr lang="en-US" baseline="-25000" dirty="0"/>
              </a:p>
            </p:txBody>
          </p:sp>
          <p:sp>
            <p:nvSpPr>
              <p:cNvPr id="83" name="TextBox 82"/>
              <p:cNvSpPr txBox="1"/>
              <p:nvPr/>
            </p:nvSpPr>
            <p:spPr>
              <a:xfrm>
                <a:off x="6306304" y="2745929"/>
                <a:ext cx="2075696" cy="335756"/>
              </a:xfrm>
              <a:prstGeom prst="rect">
                <a:avLst/>
              </a:prstGeom>
              <a:noFill/>
            </p:spPr>
            <p:txBody>
              <a:bodyPr wrap="none" rtlCol="0">
                <a:spAutoFit/>
              </a:bodyPr>
              <a:lstStyle/>
              <a:p>
                <a:r>
                  <a:rPr lang="en-US" dirty="0" smtClean="0"/>
                  <a:t>Inter-layer dielectric</a:t>
                </a:r>
                <a:endParaRPr lang="en-US" baseline="-25000" dirty="0"/>
              </a:p>
            </p:txBody>
          </p:sp>
        </p:grpSp>
        <p:sp>
          <p:nvSpPr>
            <p:cNvPr id="70" name="Right Brace 69"/>
            <p:cNvSpPr/>
            <p:nvPr/>
          </p:nvSpPr>
          <p:spPr>
            <a:xfrm>
              <a:off x="3513685" y="1708327"/>
              <a:ext cx="277091" cy="8215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3835012" y="1977213"/>
              <a:ext cx="607625" cy="305233"/>
            </a:xfrm>
            <a:prstGeom prst="rect">
              <a:avLst/>
            </a:prstGeom>
            <a:noFill/>
          </p:spPr>
          <p:txBody>
            <a:bodyPr wrap="none" rtlCol="0">
              <a:spAutoFit/>
            </a:bodyPr>
            <a:lstStyle/>
            <a:p>
              <a:r>
                <a:rPr lang="en-US" dirty="0" smtClean="0"/>
                <a:t>BEOL</a:t>
              </a:r>
              <a:endParaRPr lang="en-US" dirty="0"/>
            </a:p>
          </p:txBody>
        </p:sp>
        <p:cxnSp>
          <p:nvCxnSpPr>
            <p:cNvPr id="62" name="Straight Arrow Connector 61"/>
            <p:cNvCxnSpPr/>
            <p:nvPr/>
          </p:nvCxnSpPr>
          <p:spPr>
            <a:xfrm>
              <a:off x="4473018" y="2244905"/>
              <a:ext cx="632382" cy="2472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777" y="4504266"/>
            <a:ext cx="346918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1752600" y="5486400"/>
            <a:ext cx="3348305" cy="586740"/>
          </a:xfrm>
          <a:prstGeom prst="rect">
            <a:avLst/>
          </a:prstGeom>
          <a:noFill/>
        </p:spPr>
        <p:txBody>
          <a:bodyPr wrap="square" rtlCol="0">
            <a:noAutofit/>
          </a:bodyPr>
          <a:lstStyle/>
          <a:p>
            <a:r>
              <a:rPr lang="en-US" dirty="0" smtClean="0">
                <a:latin typeface="Arial" pitchFamily="34" charset="0"/>
                <a:cs typeface="Arial" pitchFamily="34" charset="0"/>
              </a:rPr>
              <a:t>Liberty Variation Format (LVF) shows reduced pessimism </a:t>
            </a:r>
          </a:p>
        </p:txBody>
      </p:sp>
    </p:spTree>
    <p:extLst>
      <p:ext uri="{BB962C8B-B14F-4D97-AF65-F5344CB8AC3E}">
        <p14:creationId xmlns:p14="http://schemas.microsoft.com/office/powerpoint/2010/main" val="29135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7" end="7"/>
                                            </p:txEl>
                                          </p:spTgt>
                                        </p:tgtEl>
                                        <p:attrNameLst>
                                          <p:attrName>style.visibility</p:attrName>
                                        </p:attrNameLst>
                                      </p:cBhvr>
                                      <p:to>
                                        <p:strVal val="visible"/>
                                      </p:to>
                                    </p:set>
                                    <p:animEffect transition="in" filter="fade">
                                      <p:cBhvr>
                                        <p:cTn id="22" dur="500"/>
                                        <p:tgtEl>
                                          <p:spTgt spid="6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8" end="8"/>
                                            </p:txEl>
                                          </p:spTgt>
                                        </p:tgtEl>
                                        <p:attrNameLst>
                                          <p:attrName>style.visibility</p:attrName>
                                        </p:attrNameLst>
                                      </p:cBhvr>
                                      <p:to>
                                        <p:strVal val="visible"/>
                                      </p:to>
                                    </p:set>
                                    <p:animEffect transition="in" filter="fade">
                                      <p:cBhvr>
                                        <p:cTn id="27" dur="500"/>
                                        <p:tgtEl>
                                          <p:spTgt spid="6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II</a:t>
            </a:r>
            <a:endParaRPr lang="en-US" dirty="0"/>
          </a:p>
        </p:txBody>
      </p:sp>
      <p:sp>
        <p:nvSpPr>
          <p:cNvPr id="3" name="Content Placeholder 2"/>
          <p:cNvSpPr>
            <a:spLocks noGrp="1"/>
          </p:cNvSpPr>
          <p:nvPr>
            <p:ph idx="1"/>
          </p:nvPr>
        </p:nvSpPr>
        <p:spPr>
          <a:xfrm>
            <a:off x="228600" y="838200"/>
            <a:ext cx="8686800" cy="4876800"/>
          </a:xfrm>
        </p:spPr>
        <p:txBody>
          <a:bodyPr>
            <a:normAutofit/>
          </a:bodyPr>
          <a:lstStyle/>
          <a:p>
            <a:r>
              <a:rPr lang="en-US" sz="2400" dirty="0" smtClean="0"/>
              <a:t>Rapid, near-universal adoption of </a:t>
            </a:r>
            <a:r>
              <a:rPr lang="en-US" sz="2400" b="1" u="sng" dirty="0" err="1" smtClean="0"/>
              <a:t>adaptivity</a:t>
            </a:r>
            <a:r>
              <a:rPr lang="en-US" sz="2400" dirty="0" smtClean="0"/>
              <a:t>   (e.g., AVS) </a:t>
            </a:r>
          </a:p>
          <a:p>
            <a:pPr lvl="1"/>
            <a:r>
              <a:rPr lang="en-US" sz="2000" dirty="0" smtClean="0"/>
              <a:t>“setup violation” becomes hazy; removes “DC” part of timing margin</a:t>
            </a:r>
          </a:p>
          <a:p>
            <a:endParaRPr lang="en-US" sz="2400" dirty="0"/>
          </a:p>
          <a:p>
            <a:endParaRPr lang="en-US" sz="2400" dirty="0" smtClean="0"/>
          </a:p>
          <a:p>
            <a:endParaRPr lang="en-US" sz="2400" dirty="0"/>
          </a:p>
          <a:p>
            <a:endParaRPr lang="en-US" sz="2400" dirty="0" smtClean="0"/>
          </a:p>
          <a:p>
            <a:r>
              <a:rPr lang="en-US" sz="2400" dirty="0" smtClean="0"/>
              <a:t>Path-based analysis with SI enabled is needed earlier in flow</a:t>
            </a:r>
          </a:p>
          <a:p>
            <a:pPr lvl="1"/>
            <a:r>
              <a:rPr lang="en-US" sz="2000" dirty="0" smtClean="0"/>
              <a:t>Runtime, license cost overheads </a:t>
            </a:r>
            <a:endParaRPr lang="en-US" sz="2000" dirty="0"/>
          </a:p>
        </p:txBody>
      </p:sp>
      <p:grpSp>
        <p:nvGrpSpPr>
          <p:cNvPr id="43" name="Group 42"/>
          <p:cNvGrpSpPr/>
          <p:nvPr/>
        </p:nvGrpSpPr>
        <p:grpSpPr>
          <a:xfrm>
            <a:off x="1143000" y="1843451"/>
            <a:ext cx="4572000" cy="1433149"/>
            <a:chOff x="1354667" y="1576899"/>
            <a:chExt cx="4572000" cy="1521317"/>
          </a:xfrm>
        </p:grpSpPr>
        <p:sp>
          <p:nvSpPr>
            <p:cNvPr id="44" name="Rectangle 43"/>
            <p:cNvSpPr/>
            <p:nvPr/>
          </p:nvSpPr>
          <p:spPr>
            <a:xfrm>
              <a:off x="1354667" y="1576899"/>
              <a:ext cx="1143000" cy="503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Performance monitor</a:t>
              </a:r>
              <a:endParaRPr lang="en-US" sz="1300"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3069167" y="1576899"/>
              <a:ext cx="1143000" cy="503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Control block</a:t>
              </a:r>
              <a:endParaRPr lang="en-US" sz="1300" dirty="0">
                <a:solidFill>
                  <a:schemeClr val="tx1"/>
                </a:solidFill>
                <a:latin typeface="Arial" panose="020B0604020202020204" pitchFamily="34" charset="0"/>
                <a:cs typeface="Arial" panose="020B0604020202020204" pitchFamily="34" charset="0"/>
              </a:endParaRPr>
            </a:p>
          </p:txBody>
        </p:sp>
        <p:sp>
          <p:nvSpPr>
            <p:cNvPr id="46" name="Rectangle 45"/>
            <p:cNvSpPr/>
            <p:nvPr/>
          </p:nvSpPr>
          <p:spPr>
            <a:xfrm>
              <a:off x="4783667" y="1576899"/>
              <a:ext cx="1143000" cy="503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Supply voltage</a:t>
              </a:r>
              <a:endParaRPr lang="en-US" sz="1300" dirty="0">
                <a:solidFill>
                  <a:schemeClr val="tx1"/>
                </a:solidFill>
                <a:latin typeface="Arial" panose="020B0604020202020204" pitchFamily="34" charset="0"/>
                <a:cs typeface="Arial" panose="020B0604020202020204" pitchFamily="34" charset="0"/>
              </a:endParaRPr>
            </a:p>
          </p:txBody>
        </p:sp>
        <p:sp>
          <p:nvSpPr>
            <p:cNvPr id="47" name="Rectangle 46"/>
            <p:cNvSpPr/>
            <p:nvPr/>
          </p:nvSpPr>
          <p:spPr>
            <a:xfrm>
              <a:off x="3069167" y="2616851"/>
              <a:ext cx="1143000" cy="481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latin typeface="Arial" panose="020B0604020202020204" pitchFamily="34" charset="0"/>
                  <a:cs typeface="Arial" panose="020B0604020202020204" pitchFamily="34" charset="0"/>
                </a:rPr>
                <a:t>Circuit</a:t>
              </a:r>
              <a:endParaRPr lang="en-US" sz="1300" dirty="0">
                <a:solidFill>
                  <a:schemeClr val="tx1"/>
                </a:solidFill>
                <a:latin typeface="Arial" panose="020B0604020202020204" pitchFamily="34" charset="0"/>
                <a:cs typeface="Arial" panose="020B0604020202020204" pitchFamily="34" charset="0"/>
              </a:endParaRPr>
            </a:p>
          </p:txBody>
        </p:sp>
        <p:sp>
          <p:nvSpPr>
            <p:cNvPr id="48" name="Down Arrow 47"/>
            <p:cNvSpPr/>
            <p:nvPr/>
          </p:nvSpPr>
          <p:spPr>
            <a:xfrm rot="2491948">
              <a:off x="4563965" y="2307363"/>
              <a:ext cx="2286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latin typeface="Arial" panose="020B0604020202020204" pitchFamily="34" charset="0"/>
                <a:cs typeface="Arial" panose="020B0604020202020204" pitchFamily="34" charset="0"/>
              </a:endParaRPr>
            </a:p>
          </p:txBody>
        </p:sp>
        <p:sp>
          <p:nvSpPr>
            <p:cNvPr id="49" name="Down Arrow 48"/>
            <p:cNvSpPr/>
            <p:nvPr/>
          </p:nvSpPr>
          <p:spPr>
            <a:xfrm rot="7891948">
              <a:off x="2510297" y="2248094"/>
              <a:ext cx="228600" cy="53340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latin typeface="Arial" panose="020B0604020202020204" pitchFamily="34" charset="0"/>
                <a:cs typeface="Arial" panose="020B0604020202020204" pitchFamily="34" charset="0"/>
              </a:endParaRPr>
            </a:p>
          </p:txBody>
        </p:sp>
        <p:sp>
          <p:nvSpPr>
            <p:cNvPr id="50" name="Down Arrow 49"/>
            <p:cNvSpPr/>
            <p:nvPr/>
          </p:nvSpPr>
          <p:spPr>
            <a:xfrm flipV="1">
              <a:off x="3530601" y="2169653"/>
              <a:ext cx="228600" cy="35824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latin typeface="Arial" panose="020B0604020202020204" pitchFamily="34" charset="0"/>
                <a:cs typeface="Arial" panose="020B0604020202020204" pitchFamily="34" charset="0"/>
              </a:endParaRPr>
            </a:p>
          </p:txBody>
        </p:sp>
        <p:sp>
          <p:nvSpPr>
            <p:cNvPr id="51" name="Down Arrow 50"/>
            <p:cNvSpPr/>
            <p:nvPr/>
          </p:nvSpPr>
          <p:spPr>
            <a:xfrm rot="16200000" flipH="1">
              <a:off x="2669117" y="1628904"/>
              <a:ext cx="228600" cy="44082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latin typeface="Arial" panose="020B0604020202020204" pitchFamily="34" charset="0"/>
                <a:cs typeface="Arial" panose="020B0604020202020204" pitchFamily="34" charset="0"/>
              </a:endParaRPr>
            </a:p>
          </p:txBody>
        </p:sp>
        <p:sp>
          <p:nvSpPr>
            <p:cNvPr id="52" name="Down Arrow 51"/>
            <p:cNvSpPr/>
            <p:nvPr/>
          </p:nvSpPr>
          <p:spPr>
            <a:xfrm rot="16200000" flipH="1">
              <a:off x="4383617" y="1628904"/>
              <a:ext cx="228600" cy="440826"/>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solidFill>
                  <a:schemeClr val="tx1"/>
                </a:solidFill>
                <a:latin typeface="Arial" panose="020B0604020202020204" pitchFamily="34" charset="0"/>
                <a:cs typeface="Arial" panose="020B0604020202020204" pitchFamily="34" charset="0"/>
              </a:endParaRPr>
            </a:p>
          </p:txBody>
        </p:sp>
      </p:grpSp>
      <p:grpSp>
        <p:nvGrpSpPr>
          <p:cNvPr id="41" name="Group 40"/>
          <p:cNvGrpSpPr/>
          <p:nvPr/>
        </p:nvGrpSpPr>
        <p:grpSpPr>
          <a:xfrm>
            <a:off x="900781" y="4191000"/>
            <a:ext cx="3782763" cy="2286000"/>
            <a:chOff x="2286000" y="2057400"/>
            <a:chExt cx="4572000" cy="2743200"/>
          </a:xfrm>
        </p:grpSpPr>
        <p:graphicFrame>
          <p:nvGraphicFramePr>
            <p:cNvPr id="54" name="Chart 53"/>
            <p:cNvGraphicFramePr>
              <a:graphicFrameLocks/>
            </p:cNvGraphicFramePr>
            <p:nvPr>
              <p:extLst>
                <p:ext uri="{D42A27DB-BD31-4B8C-83A1-F6EECF244321}">
                  <p14:modId xmlns:p14="http://schemas.microsoft.com/office/powerpoint/2010/main" val="2564372674"/>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2"/>
            <p:cNvSpPr txBox="1"/>
            <p:nvPr/>
          </p:nvSpPr>
          <p:spPr>
            <a:xfrm>
              <a:off x="5451196" y="4529138"/>
              <a:ext cx="610838" cy="2381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latin typeface="Arial" panose="020B0604020202020204" pitchFamily="34" charset="0"/>
                  <a:cs typeface="Arial" panose="020B0604020202020204" pitchFamily="34" charset="0"/>
                </a:rPr>
                <a:t>AES</a:t>
              </a:r>
            </a:p>
          </p:txBody>
        </p:sp>
        <p:sp>
          <p:nvSpPr>
            <p:cNvPr id="56" name="TextBox 3"/>
            <p:cNvSpPr txBox="1"/>
            <p:nvPr/>
          </p:nvSpPr>
          <p:spPr>
            <a:xfrm>
              <a:off x="3574548" y="4529138"/>
              <a:ext cx="737616" cy="2381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latin typeface="Arial" panose="020B0604020202020204" pitchFamily="34" charset="0"/>
                  <a:cs typeface="Arial" panose="020B0604020202020204" pitchFamily="34" charset="0"/>
                </a:rPr>
                <a:t>JPEG</a:t>
              </a:r>
            </a:p>
          </p:txBody>
        </p:sp>
      </p:grpSp>
      <p:sp>
        <p:nvSpPr>
          <p:cNvPr id="57" name="TextBox 56"/>
          <p:cNvSpPr txBox="1"/>
          <p:nvPr/>
        </p:nvSpPr>
        <p:spPr>
          <a:xfrm>
            <a:off x="4759191" y="5212082"/>
            <a:ext cx="4203118" cy="807718"/>
          </a:xfrm>
          <a:prstGeom prst="rect">
            <a:avLst/>
          </a:prstGeom>
          <a:noFill/>
        </p:spPr>
        <p:txBody>
          <a:bodyPr wrap="square" rtlCol="0">
            <a:noAutofit/>
          </a:bodyPr>
          <a:lstStyle/>
          <a:p>
            <a:r>
              <a:rPr lang="en-US" sz="1600" dirty="0" smtClean="0">
                <a:latin typeface="Arial" pitchFamily="34" charset="0"/>
                <a:cs typeface="Arial" pitchFamily="34" charset="0"/>
              </a:rPr>
              <a:t>Runtime of </a:t>
            </a:r>
            <a:r>
              <a:rPr lang="en-US" sz="1600" dirty="0" err="1" smtClean="0">
                <a:latin typeface="Arial" pitchFamily="34" charset="0"/>
                <a:cs typeface="Arial" pitchFamily="34" charset="0"/>
              </a:rPr>
              <a:t>pba</a:t>
            </a:r>
            <a:r>
              <a:rPr lang="en-US" sz="1600" dirty="0" smtClean="0">
                <a:latin typeface="Arial" pitchFamily="34" charset="0"/>
                <a:cs typeface="Arial" pitchFamily="34" charset="0"/>
              </a:rPr>
              <a:t> vs. </a:t>
            </a:r>
            <a:r>
              <a:rPr lang="en-US" sz="1600" dirty="0" err="1" smtClean="0">
                <a:latin typeface="Arial" pitchFamily="34" charset="0"/>
                <a:cs typeface="Arial" pitchFamily="34" charset="0"/>
              </a:rPr>
              <a:t>gba</a:t>
            </a:r>
            <a:r>
              <a:rPr lang="en-US" sz="1600" dirty="0" smtClean="0">
                <a:latin typeface="Arial" pitchFamily="34" charset="0"/>
                <a:cs typeface="Arial" pitchFamily="34" charset="0"/>
              </a:rPr>
              <a:t> to find top 10K timing paths with SI enabled (28 FDSOI)</a:t>
            </a:r>
          </a:p>
          <a:p>
            <a:endParaRPr lang="en-US" sz="1600" dirty="0">
              <a:latin typeface="Arial" pitchFamily="34" charset="0"/>
              <a:cs typeface="Arial" pitchFamily="34" charset="0"/>
            </a:endParaRPr>
          </a:p>
          <a:p>
            <a:r>
              <a:rPr lang="en-US" sz="1100" dirty="0" smtClean="0">
                <a:latin typeface="Arial" pitchFamily="34" charset="0"/>
                <a:cs typeface="Arial" pitchFamily="34" charset="0"/>
              </a:rPr>
              <a:t>See</a:t>
            </a:r>
            <a:r>
              <a:rPr lang="en-US" sz="1100" dirty="0">
                <a:latin typeface="Arial" pitchFamily="34" charset="0"/>
                <a:cs typeface="Arial" pitchFamily="34" charset="0"/>
              </a:rPr>
              <a:t>: </a:t>
            </a:r>
            <a:r>
              <a:rPr lang="en-US" sz="1100" dirty="0">
                <a:latin typeface="Arial" pitchFamily="34" charset="0"/>
                <a:cs typeface="Arial" pitchFamily="34" charset="0"/>
                <a:hlinkClick r:id="rId4"/>
              </a:rPr>
              <a:t>http://</a:t>
            </a:r>
            <a:r>
              <a:rPr lang="en-US" sz="1100" dirty="0" smtClean="0">
                <a:latin typeface="Arial" pitchFamily="34" charset="0"/>
                <a:cs typeface="Arial" pitchFamily="34" charset="0"/>
                <a:hlinkClick r:id="rId4"/>
              </a:rPr>
              <a:t>vlsicad.ucsd.edu/Publications/Conferences/311/c311.pdf</a:t>
            </a:r>
            <a:r>
              <a:rPr lang="en-US" sz="1100" dirty="0" smtClean="0">
                <a:latin typeface="Arial" pitchFamily="34" charset="0"/>
                <a:cs typeface="Arial" pitchFamily="34" charset="0"/>
              </a:rPr>
              <a:t> </a:t>
            </a:r>
          </a:p>
          <a:p>
            <a:r>
              <a:rPr lang="en-US" sz="1100" dirty="0">
                <a:latin typeface="Arial" pitchFamily="34" charset="0"/>
                <a:cs typeface="Arial" pitchFamily="34" charset="0"/>
                <a:hlinkClick r:id="rId5"/>
              </a:rPr>
              <a:t>http://</a:t>
            </a:r>
            <a:r>
              <a:rPr lang="en-US" sz="1100" dirty="0" smtClean="0">
                <a:latin typeface="Arial" pitchFamily="34" charset="0"/>
                <a:cs typeface="Arial" pitchFamily="34" charset="0"/>
                <a:hlinkClick r:id="rId5"/>
              </a:rPr>
              <a:t>vlsicad.ucsd.edu/Publications/Conferences/325/c325.pdf</a:t>
            </a:r>
            <a:r>
              <a:rPr lang="en-US" sz="1100" dirty="0" smtClean="0">
                <a:latin typeface="Arial" pitchFamily="34" charset="0"/>
                <a:cs typeface="Arial" pitchFamily="34" charset="0"/>
              </a:rPr>
              <a:t> </a:t>
            </a:r>
          </a:p>
        </p:txBody>
      </p:sp>
      <p:sp>
        <p:nvSpPr>
          <p:cNvPr id="58" name="TextBox 57"/>
          <p:cNvSpPr txBox="1"/>
          <p:nvPr/>
        </p:nvSpPr>
        <p:spPr>
          <a:xfrm>
            <a:off x="2971800" y="4381500"/>
            <a:ext cx="2844893" cy="370405"/>
          </a:xfrm>
          <a:prstGeom prst="rect">
            <a:avLst/>
          </a:prstGeom>
          <a:noFill/>
          <a:ln>
            <a:noFill/>
          </a:ln>
        </p:spPr>
        <p:txBody>
          <a:bodyPr wrap="square" rtlCol="0">
            <a:noAutofit/>
          </a:bodyPr>
          <a:lstStyle/>
          <a:p>
            <a:r>
              <a:rPr lang="en-US" sz="2000" dirty="0" err="1" smtClean="0">
                <a:solidFill>
                  <a:srgbClr val="C00000"/>
                </a:solidFill>
                <a:latin typeface="Arial" pitchFamily="34" charset="0"/>
                <a:cs typeface="Arial" pitchFamily="34" charset="0"/>
              </a:rPr>
              <a:t>pba</a:t>
            </a:r>
            <a:r>
              <a:rPr lang="en-US" sz="2000" dirty="0" smtClean="0">
                <a:solidFill>
                  <a:srgbClr val="C00000"/>
                </a:solidFill>
                <a:latin typeface="Arial" pitchFamily="34" charset="0"/>
                <a:cs typeface="Arial" pitchFamily="34" charset="0"/>
              </a:rPr>
              <a:t> has &gt;4x runtime</a:t>
            </a:r>
          </a:p>
        </p:txBody>
      </p:sp>
    </p:spTree>
    <p:extLst>
      <p:ext uri="{BB962C8B-B14F-4D97-AF65-F5344CB8AC3E}">
        <p14:creationId xmlns:p14="http://schemas.microsoft.com/office/powerpoint/2010/main" val="30295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24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2788</TotalTime>
  <Words>3086</Words>
  <Application>Microsoft Office PowerPoint</Application>
  <PresentationFormat>On-screen Show (4:3)</PresentationFormat>
  <Paragraphs>654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New Game, New Goal Posts:  A Recent History of Timing Closure</vt:lpstr>
      <vt:lpstr>What is Timing Closure?</vt:lpstr>
      <vt:lpstr>Agenda</vt:lpstr>
      <vt:lpstr>Traditional View of Timing Closure</vt:lpstr>
      <vt:lpstr>Context I: Race to End of Roadmap</vt:lpstr>
      <vt:lpstr>Context II: Low-Power Grand Challenge</vt:lpstr>
      <vt:lpstr>Recent History</vt:lpstr>
      <vt:lpstr>Changes I</vt:lpstr>
      <vt:lpstr>Changes II</vt:lpstr>
      <vt:lpstr>New Game, New Goal Posts?</vt:lpstr>
      <vt:lpstr>Agenda</vt:lpstr>
      <vt:lpstr>Multi-Input Switching</vt:lpstr>
      <vt:lpstr>BEOL Multi-Patterning Impacts</vt:lpstr>
      <vt:lpstr>Placement-Sizing Interference</vt:lpstr>
      <vt:lpstr>Placement-Sizing Interference (cont.)</vt:lpstr>
      <vt:lpstr>Corner Explosion</vt:lpstr>
      <vt:lpstr>Agenda</vt:lpstr>
      <vt:lpstr>I. Improved Variation Modeling</vt:lpstr>
      <vt:lpstr>II. Tightened BEOL Corners (“TBC”)</vt:lpstr>
      <vt:lpstr>Pessimism in Conventional BEOL Corners (CBC)</vt:lpstr>
      <vt:lpstr>Scaling Factor α  Delay Variation @Cw,RCw</vt:lpstr>
      <vt:lpstr> Practical Filter for TBC-Amenable Paths</vt:lpstr>
      <vt:lpstr>Benefits of Tightened BEOL Corners</vt:lpstr>
      <vt:lpstr>III. Flexible FF Timing  Margin Recovery</vt:lpstr>
      <vt:lpstr>Flexible Timing Model  Reduce Pessimism</vt:lpstr>
      <vt:lpstr>Improved Timing Signoff Flow</vt:lpstr>
      <vt:lpstr>IV. Better Signoff Definition</vt:lpstr>
      <vt:lpstr>Observations and Heuristics</vt:lpstr>
      <vt:lpstr>Experimental Results: A “Knee” Point</vt:lpstr>
      <vt:lpstr>Agenda</vt:lpstr>
      <vt:lpstr>Food for Thought</vt:lpstr>
      <vt:lpstr>Look Out For …</vt:lpstr>
      <vt:lpstr>Thanks to …</vt:lpstr>
      <vt:lpstr>THANK YOU !</vt:lpstr>
      <vt:lpstr>Backup Slides</vt:lpstr>
      <vt:lpstr>Delay Variation</vt:lpstr>
      <vt:lpstr>Aging Signoff Corner with AVS</vt:lpstr>
      <vt:lpstr>Minimum Implant Area Constraint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dc:creator>
  <cp:lastModifiedBy>Andrew B. Kahng</cp:lastModifiedBy>
  <cp:revision>216</cp:revision>
  <dcterms:created xsi:type="dcterms:W3CDTF">2013-04-23T00:11:48Z</dcterms:created>
  <dcterms:modified xsi:type="dcterms:W3CDTF">2015-06-09T15:21:21Z</dcterms:modified>
</cp:coreProperties>
</file>