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6.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7.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0.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1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3.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4.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5.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24.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5.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26.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notesSlides/notesSlide27.xml" ContentType="application/vnd.openxmlformats-officedocument.presentationml.notesSlide+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28.xml" ContentType="application/vnd.openxmlformats-officedocument.presentationml.notesSlid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29.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30.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31.xml" ContentType="application/vnd.openxmlformats-officedocument.presentationml.notesSlid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32.xml" ContentType="application/vnd.openxmlformats-officedocument.presentationml.notesSlid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notesSlides/notesSlide33.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notesSlides/notesSlide36.xml" ContentType="application/vnd.openxmlformats-officedocument.presentationml.notesSlide+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33.xml" ContentType="application/vnd.openxmlformats-officedocument.presentationml.tags+xml"/>
  <Override PartName="/ppt/notesSlides/notesSlide42.xml" ContentType="application/vnd.openxmlformats-officedocument.presentationml.notesSlide+xml"/>
  <Override PartName="/ppt/charts/chart9.xml" ContentType="application/vnd.openxmlformats-officedocument.drawingml.chart+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notesSlides/notesSlide43.xml" ContentType="application/vnd.openxmlformats-officedocument.presentationml.notesSlide+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44.xml" ContentType="application/vnd.openxmlformats-officedocument.presentationml.notesSlide+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notesSlides/notesSlide45.xml" ContentType="application/vnd.openxmlformats-officedocument.presentationml.notesSlide+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notesSlides/notesSlide46.xml" ContentType="application/vnd.openxmlformats-officedocument.presentationml.notesSlide+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notesSlides/notesSlide47.xml" ContentType="application/vnd.openxmlformats-officedocument.presentationml.notesSlide+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notesSlides/notesSlide48.xml" ContentType="application/vnd.openxmlformats-officedocument.presentationml.notesSlid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notesSlides/notesSlide49.xml" ContentType="application/vnd.openxmlformats-officedocument.presentationml.notesSlid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notesSlides/notesSlide50.xml" ContentType="application/vnd.openxmlformats-officedocument.presentationml.notesSlide+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notesSlides/notesSlide51.xml" ContentType="application/vnd.openxmlformats-officedocument.presentationml.notesSlid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notesSlides/notesSlide52.xml" ContentType="application/vnd.openxmlformats-officedocument.presentationml.notesSlide+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notesSlides/notesSlide53.xml" ContentType="application/vnd.openxmlformats-officedocument.presentationml.notesSlide+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54.xml" ContentType="application/vnd.openxmlformats-officedocument.presentationml.notesSlid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notesSlides/notesSlide55.xml" ContentType="application/vnd.openxmlformats-officedocument.presentationml.notesSlide+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notesSlides/notesSlide56.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notesSlides/notesSlide57.xml" ContentType="application/vnd.openxmlformats-officedocument.presentationml.notesSlide+xml"/>
  <Override PartName="/ppt/tags/tag812.xml" ContentType="application/vnd.openxmlformats-officedocument.presentationml.tags+xml"/>
  <Override PartName="/ppt/tags/tag813.xml" ContentType="application/vnd.openxmlformats-officedocument.presentationml.tags+xml"/>
  <Override PartName="/ppt/notesSlides/notesSlide58.xml" ContentType="application/vnd.openxmlformats-officedocument.presentationml.notesSlide+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notesSlides/notesSlide59.xml" ContentType="application/vnd.openxmlformats-officedocument.presentationml.notesSlide+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notesSlides/notesSlide60.xml" ContentType="application/vnd.openxmlformats-officedocument.presentationml.notesSlide+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notesSlides/notesSlide61.xml" ContentType="application/vnd.openxmlformats-officedocument.presentationml.notesSlide+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notesSlides/notesSlide62.xml" ContentType="application/vnd.openxmlformats-officedocument.presentationml.notesSlide+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notesSlides/notesSlide63.xml" ContentType="application/vnd.openxmlformats-officedocument.presentationml.notesSlide+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notesSlides/notesSlide64.xml" ContentType="application/vnd.openxmlformats-officedocument.presentationml.notesSlide+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notesSlides/notesSlide65.xml" ContentType="application/vnd.openxmlformats-officedocument.presentationml.notesSlide+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notesSlides/notesSlide66.xml" ContentType="application/vnd.openxmlformats-officedocument.presentationml.notesSlide+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tags/tag914.xml" ContentType="application/vnd.openxmlformats-officedocument.presentationml.tags+xml"/>
  <Override PartName="/ppt/notesSlides/notesSlide69.xml" ContentType="application/vnd.openxmlformats-officedocument.presentationml.notesSlide+xml"/>
  <Override PartName="/ppt/charts/chart14.xml" ContentType="application/vnd.openxmlformats-officedocument.drawingml.chart+xml"/>
  <Override PartName="/ppt/tags/tag915.xml" ContentType="application/vnd.openxmlformats-officedocument.presentationml.tags+xml"/>
  <Override PartName="/ppt/notesSlides/notesSlide70.xml" ContentType="application/vnd.openxmlformats-officedocument.presentationml.notesSlide+xml"/>
  <Override PartName="/ppt/charts/chart15.xml" ContentType="application/vnd.openxmlformats-officedocument.drawingml.chart+xml"/>
  <Override PartName="/ppt/drawings/drawing2.xml" ContentType="application/vnd.openxmlformats-officedocument.drawingml.chartshapes+xml"/>
  <Override PartName="/ppt/charts/chart16.xml" ContentType="application/vnd.openxmlformats-officedocument.drawingml.chart+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notesSlides/notesSlide71.xml" ContentType="application/vnd.openxmlformats-officedocument.presentationml.notesSlide+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notesSlides/notesSlide72.xml" ContentType="application/vnd.openxmlformats-officedocument.presentationml.notesSlide+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17.xml" ContentType="application/vnd.openxmlformats-officedocument.drawingml.chart+xml"/>
  <Override PartName="/ppt/tags/tag964.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18.xml" ContentType="application/vnd.openxmlformats-officedocument.drawingml.chart+xml"/>
  <Override PartName="/ppt/drawings/drawing3.xml" ContentType="application/vnd.openxmlformats-officedocument.drawingml.chartshapes+xml"/>
  <Override PartName="/ppt/charts/chart19.xml" ContentType="application/vnd.openxmlformats-officedocument.drawingml.chart+xml"/>
  <Override PartName="/ppt/theme/themeOverride1.xml" ContentType="application/vnd.openxmlformats-officedocument.themeOverride+xml"/>
  <Override PartName="/ppt/drawings/drawing4.xml" ContentType="application/vnd.openxmlformats-officedocument.drawingml.chartshapes+xml"/>
  <Override PartName="/ppt/charts/chart20.xml" ContentType="application/vnd.openxmlformats-officedocument.drawingml.chart+xml"/>
  <Override PartName="/ppt/charts/chart21.xml" ContentType="application/vnd.openxmlformats-officedocument.drawingml.chart+xml"/>
  <Override PartName="/ppt/notesSlides/notesSlide77.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24.xml" ContentType="application/vnd.openxmlformats-officedocument.drawingml.chart+xml"/>
  <Override PartName="/ppt/tags/tag965.xml" ContentType="application/vnd.openxmlformats-officedocument.presentationml.tags+xml"/>
  <Override PartName="/ppt/notesSlides/notesSlide80.xml" ContentType="application/vnd.openxmlformats-officedocument.presentationml.notesSlide+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83.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971" r:id="rId2"/>
    <p:sldId id="1255" r:id="rId3"/>
    <p:sldId id="1213" r:id="rId4"/>
    <p:sldId id="1236" r:id="rId5"/>
    <p:sldId id="1187" r:id="rId6"/>
    <p:sldId id="1189" r:id="rId7"/>
    <p:sldId id="1190" r:id="rId8"/>
    <p:sldId id="1191" r:id="rId9"/>
    <p:sldId id="1192" r:id="rId10"/>
    <p:sldId id="1261" r:id="rId11"/>
    <p:sldId id="1303" r:id="rId12"/>
    <p:sldId id="1304" r:id="rId13"/>
    <p:sldId id="1196" r:id="rId14"/>
    <p:sldId id="1197" r:id="rId15"/>
    <p:sldId id="1262" r:id="rId16"/>
    <p:sldId id="1199" r:id="rId17"/>
    <p:sldId id="1259" r:id="rId18"/>
    <p:sldId id="1243" r:id="rId19"/>
    <p:sldId id="1245" r:id="rId20"/>
    <p:sldId id="1248" r:id="rId21"/>
    <p:sldId id="1249" r:id="rId22"/>
    <p:sldId id="1315" r:id="rId23"/>
    <p:sldId id="1311" r:id="rId24"/>
    <p:sldId id="1312" r:id="rId25"/>
    <p:sldId id="1260" r:id="rId26"/>
    <p:sldId id="1207" r:id="rId27"/>
    <p:sldId id="1208" r:id="rId28"/>
    <p:sldId id="1209" r:id="rId29"/>
    <p:sldId id="1321" r:id="rId30"/>
    <p:sldId id="1317" r:id="rId31"/>
    <p:sldId id="1318" r:id="rId32"/>
    <p:sldId id="1319" r:id="rId33"/>
    <p:sldId id="1210" r:id="rId34"/>
    <p:sldId id="1211" r:id="rId35"/>
    <p:sldId id="1292" r:id="rId36"/>
    <p:sldId id="1257" r:id="rId37"/>
    <p:sldId id="1258" r:id="rId38"/>
    <p:sldId id="1234" r:id="rId39"/>
    <p:sldId id="1235" r:id="rId40"/>
    <p:sldId id="1239" r:id="rId41"/>
    <p:sldId id="1320" r:id="rId42"/>
    <p:sldId id="1322" r:id="rId43"/>
    <p:sldId id="1263" r:id="rId44"/>
    <p:sldId id="1264" r:id="rId45"/>
    <p:sldId id="1265" r:id="rId46"/>
    <p:sldId id="1266" r:id="rId47"/>
    <p:sldId id="1267" r:id="rId48"/>
    <p:sldId id="1268" r:id="rId49"/>
    <p:sldId id="1269" r:id="rId50"/>
    <p:sldId id="1270" r:id="rId51"/>
    <p:sldId id="1271" r:id="rId52"/>
    <p:sldId id="1272" r:id="rId53"/>
    <p:sldId id="1273" r:id="rId54"/>
    <p:sldId id="1274" r:id="rId55"/>
    <p:sldId id="1275" r:id="rId56"/>
    <p:sldId id="1276" r:id="rId57"/>
    <p:sldId id="1277" r:id="rId58"/>
    <p:sldId id="1278" r:id="rId59"/>
    <p:sldId id="1279" r:id="rId60"/>
    <p:sldId id="1280" r:id="rId61"/>
    <p:sldId id="1281" r:id="rId62"/>
    <p:sldId id="1282" r:id="rId63"/>
    <p:sldId id="1283" r:id="rId64"/>
    <p:sldId id="1284" r:id="rId65"/>
    <p:sldId id="1285" r:id="rId66"/>
    <p:sldId id="1286" r:id="rId67"/>
    <p:sldId id="1287" r:id="rId68"/>
    <p:sldId id="1293" r:id="rId69"/>
    <p:sldId id="1294" r:id="rId70"/>
    <p:sldId id="1295" r:id="rId71"/>
    <p:sldId id="1288" r:id="rId72"/>
    <p:sldId id="1298" r:id="rId73"/>
    <p:sldId id="1299" r:id="rId74"/>
    <p:sldId id="1301" r:id="rId75"/>
    <p:sldId id="1296" r:id="rId76"/>
    <p:sldId id="1297" r:id="rId77"/>
    <p:sldId id="1300" r:id="rId78"/>
    <p:sldId id="1302" r:id="rId79"/>
    <p:sldId id="1305" r:id="rId80"/>
    <p:sldId id="1306" r:id="rId81"/>
    <p:sldId id="1307" r:id="rId82"/>
    <p:sldId id="1308" r:id="rId83"/>
    <p:sldId id="1309" r:id="rId84"/>
    <p:sldId id="1313" r:id="rId85"/>
    <p:sldId id="1314" r:id="rId86"/>
    <p:sldId id="1316" r:id="rId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33CC33"/>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2" autoAdjust="0"/>
    <p:restoredTop sz="88227" autoAdjust="0"/>
  </p:normalViewPr>
  <p:slideViewPr>
    <p:cSldViewPr snapToGrid="0">
      <p:cViewPr varScale="1">
        <p:scale>
          <a:sx n="78" d="100"/>
          <a:sy n="78" d="100"/>
        </p:scale>
        <p:origin x="-13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8532"/>
    </p:cViewPr>
  </p:sorterViewPr>
  <p:notesViewPr>
    <p:cSldViewPr snapToGrid="0">
      <p:cViewPr>
        <p:scale>
          <a:sx n="75" d="100"/>
          <a:sy n="75" d="100"/>
        </p:scale>
        <p:origin x="-2532" y="-84"/>
      </p:cViewPr>
      <p:guideLst>
        <p:guide orient="horz" pos="2928"/>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uck\Desktop\QualcommFMA\Rseul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Tuck\Desktop\QualcommFMA\linear_interpolation_err_v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Tuck\Desktop\QualcommFMA\linear_interpolation_err_v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Tuck\Desktop\QualcommFMA\linear_interpolation_err_v1.xlsx"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wechan\Dropbox\MyStudy\AVS-EM\AVS_EM_experiment_results_latest%20-%20Copy.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wechan\Dropbox\MyStudy\AVS-EM\AVS_EM_experiment_results_latest.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wechan\Dropbox\MyStudy\AVS-EM\AVS_EM_experiment_results_latest%20-%20Copy.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wechan\Dropbox\MyStudy\AVS-EM\AVS_EM_experiment_results_latest%20-%20Copy.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Jiajia\Desktop\MinRazor\Temp.xlsx" TargetMode="Externa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wechan\Dropbox\MyStudy\TVLSI_2012\cpudb.xlsx" TargetMode="External"/></Relationships>
</file>

<file path=ppt/charts/_rels/chart1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Users\Kwangok%20Jeong\Documents\RESEARCH\ITRS09\ITRS_2009_MPU_Power_Freq_Active_V1.2(20090828).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Tuck\Desktop\QualcommFMA\Rseult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wechan\Dropbox\MyStudy\TVLSI_2012\Book1.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wechan\Dropbox\MyStudy\TVLSI_2012\cpudb.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Jiajia\Downloads\Temp.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Jiajia\Downloads\Temp.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Seokhyeong\Desktop\OD\Model_validate.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Jiajia\Downloads\Temp.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Jiajia\Downloads\Temp.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Jiajia\Downloads\Temp.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Jiajia\Downloads\Temp.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uck\Desktop\QualcommFMA\Rseul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iajia\Desktop\MinRazor\Tem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iajia\Desktop\Data\MinRazor\MinRazor_Resul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iajia\Desktop\Data\MinRazor\MinRazor_Resul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iajia\Desktop\Data\MinRazor\MinRazor_Resul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iajia\Desktop\Data\MinRazor\MinRazor_Resul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wechan\Dropbox\MyStudy\AVS-EM\AVS_EM_experiment_results_lates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Sheet1!$B$26</c:f>
              <c:strCache>
                <c:ptCount val="1"/>
                <c:pt idx="0">
                  <c:v>CBC</c:v>
                </c:pt>
              </c:strCache>
            </c:strRef>
          </c:tx>
          <c:invertIfNegative val="0"/>
          <c:cat>
            <c:strRef>
              <c:f>Sheet1!$G$25:$I$25</c:f>
              <c:strCache>
                <c:ptCount val="3"/>
                <c:pt idx="0">
                  <c:v>LEON</c:v>
                </c:pt>
                <c:pt idx="1">
                  <c:v>SUPERBLUE12</c:v>
                </c:pt>
                <c:pt idx="2">
                  <c:v>NETCARD</c:v>
                </c:pt>
              </c:strCache>
            </c:strRef>
          </c:cat>
          <c:val>
            <c:numRef>
              <c:f>Sheet1!$G$26:$I$26</c:f>
              <c:numCache>
                <c:formatCode>General</c:formatCode>
                <c:ptCount val="3"/>
                <c:pt idx="0">
                  <c:v>-4.58E-2</c:v>
                </c:pt>
                <c:pt idx="1">
                  <c:v>-0.13350000000000001</c:v>
                </c:pt>
                <c:pt idx="2">
                  <c:v>-0.1537</c:v>
                </c:pt>
              </c:numCache>
            </c:numRef>
          </c:val>
        </c:ser>
        <c:ser>
          <c:idx val="1"/>
          <c:order val="1"/>
          <c:tx>
            <c:strRef>
              <c:f>Sheet1!$B$27</c:f>
              <c:strCache>
                <c:ptCount val="1"/>
                <c:pt idx="0">
                  <c:v>TBC-0.5</c:v>
                </c:pt>
              </c:strCache>
            </c:strRef>
          </c:tx>
          <c:invertIfNegative val="0"/>
          <c:cat>
            <c:strRef>
              <c:f>Sheet1!$G$25:$I$25</c:f>
              <c:strCache>
                <c:ptCount val="3"/>
                <c:pt idx="0">
                  <c:v>LEON</c:v>
                </c:pt>
                <c:pt idx="1">
                  <c:v>SUPERBLUE12</c:v>
                </c:pt>
                <c:pt idx="2">
                  <c:v>NETCARD</c:v>
                </c:pt>
              </c:strCache>
            </c:strRef>
          </c:cat>
          <c:val>
            <c:numRef>
              <c:f>Sheet1!$G$27:$I$27</c:f>
              <c:numCache>
                <c:formatCode>General</c:formatCode>
                <c:ptCount val="3"/>
                <c:pt idx="0">
                  <c:v>-4.58E-2</c:v>
                </c:pt>
                <c:pt idx="1">
                  <c:v>-0.13350000000000001</c:v>
                </c:pt>
                <c:pt idx="2">
                  <c:v>-0.14648</c:v>
                </c:pt>
              </c:numCache>
            </c:numRef>
          </c:val>
        </c:ser>
        <c:ser>
          <c:idx val="2"/>
          <c:order val="2"/>
          <c:tx>
            <c:strRef>
              <c:f>Sheet1!$B$28</c:f>
              <c:strCache>
                <c:ptCount val="1"/>
                <c:pt idx="0">
                  <c:v>TBC-0.6</c:v>
                </c:pt>
              </c:strCache>
            </c:strRef>
          </c:tx>
          <c:invertIfNegative val="0"/>
          <c:cat>
            <c:strRef>
              <c:f>Sheet1!$G$25:$I$25</c:f>
              <c:strCache>
                <c:ptCount val="3"/>
                <c:pt idx="0">
                  <c:v>LEON</c:v>
                </c:pt>
                <c:pt idx="1">
                  <c:v>SUPERBLUE12</c:v>
                </c:pt>
                <c:pt idx="2">
                  <c:v>NETCARD</c:v>
                </c:pt>
              </c:strCache>
            </c:strRef>
          </c:cat>
          <c:val>
            <c:numRef>
              <c:f>Sheet1!$G$28:$I$28</c:f>
              <c:numCache>
                <c:formatCode>General</c:formatCode>
                <c:ptCount val="3"/>
                <c:pt idx="0">
                  <c:v>0</c:v>
                </c:pt>
                <c:pt idx="1">
                  <c:v>-3.3300000000000003E-2</c:v>
                </c:pt>
                <c:pt idx="2">
                  <c:v>-9.1184000000000001E-2</c:v>
                </c:pt>
              </c:numCache>
            </c:numRef>
          </c:val>
        </c:ser>
        <c:ser>
          <c:idx val="3"/>
          <c:order val="3"/>
          <c:tx>
            <c:strRef>
              <c:f>Sheet1!$B$29</c:f>
              <c:strCache>
                <c:ptCount val="1"/>
                <c:pt idx="0">
                  <c:v>TBC-0.7</c:v>
                </c:pt>
              </c:strCache>
            </c:strRef>
          </c:tx>
          <c:invertIfNegative val="0"/>
          <c:cat>
            <c:strRef>
              <c:f>Sheet1!$G$25:$I$25</c:f>
              <c:strCache>
                <c:ptCount val="3"/>
                <c:pt idx="0">
                  <c:v>LEON</c:v>
                </c:pt>
                <c:pt idx="1">
                  <c:v>SUPERBLUE12</c:v>
                </c:pt>
                <c:pt idx="2">
                  <c:v>NETCARD</c:v>
                </c:pt>
              </c:strCache>
            </c:strRef>
          </c:cat>
          <c:val>
            <c:numRef>
              <c:f>Sheet1!$G$29:$I$29</c:f>
              <c:numCache>
                <c:formatCode>General</c:formatCode>
                <c:ptCount val="3"/>
                <c:pt idx="0">
                  <c:v>-1.03E-2</c:v>
                </c:pt>
                <c:pt idx="1">
                  <c:v>-5.9400000000000001E-2</c:v>
                </c:pt>
                <c:pt idx="2">
                  <c:v>-0.10634</c:v>
                </c:pt>
              </c:numCache>
            </c:numRef>
          </c:val>
        </c:ser>
        <c:dLbls>
          <c:showLegendKey val="0"/>
          <c:showVal val="0"/>
          <c:showCatName val="0"/>
          <c:showSerName val="0"/>
          <c:showPercent val="0"/>
          <c:showBubbleSize val="0"/>
        </c:dLbls>
        <c:gapWidth val="150"/>
        <c:axId val="76832768"/>
        <c:axId val="76834304"/>
      </c:barChart>
      <c:catAx>
        <c:axId val="76832768"/>
        <c:scaling>
          <c:orientation val="minMax"/>
        </c:scaling>
        <c:delete val="0"/>
        <c:axPos val="b"/>
        <c:numFmt formatCode="General" sourceLinked="0"/>
        <c:majorTickMark val="out"/>
        <c:minorTickMark val="none"/>
        <c:tickLblPos val="high"/>
        <c:crossAx val="76834304"/>
        <c:crosses val="autoZero"/>
        <c:auto val="1"/>
        <c:lblAlgn val="ctr"/>
        <c:lblOffset val="100"/>
        <c:noMultiLvlLbl val="0"/>
      </c:catAx>
      <c:valAx>
        <c:axId val="76834304"/>
        <c:scaling>
          <c:orientation val="minMax"/>
        </c:scaling>
        <c:delete val="0"/>
        <c:axPos val="l"/>
        <c:majorGridlines/>
        <c:title>
          <c:tx>
            <c:rich>
              <a:bodyPr rot="-5400000" vert="horz"/>
              <a:lstStyle/>
              <a:p>
                <a:pPr>
                  <a:defRPr/>
                </a:pPr>
                <a:r>
                  <a:rPr lang="en-US"/>
                  <a:t>WNS (ns)</a:t>
                </a:r>
              </a:p>
            </c:rich>
          </c:tx>
          <c:layout/>
          <c:overlay val="0"/>
        </c:title>
        <c:numFmt formatCode="General" sourceLinked="1"/>
        <c:majorTickMark val="out"/>
        <c:minorTickMark val="none"/>
        <c:tickLblPos val="nextTo"/>
        <c:crossAx val="76832768"/>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Sheet4!$E$17</c:f>
              <c:strCache>
                <c:ptCount val="1"/>
                <c:pt idx="0">
                  <c:v>CBC</c:v>
                </c:pt>
              </c:strCache>
            </c:strRef>
          </c:tx>
          <c:invertIfNegative val="0"/>
          <c:cat>
            <c:strRef>
              <c:f>Sheet4!$D$18:$D$20</c:f>
              <c:strCache>
                <c:ptCount val="3"/>
                <c:pt idx="0">
                  <c:v>LEON</c:v>
                </c:pt>
                <c:pt idx="1">
                  <c:v>SUPERBLUE</c:v>
                </c:pt>
                <c:pt idx="2">
                  <c:v>NETCARD</c:v>
                </c:pt>
              </c:strCache>
            </c:strRef>
          </c:cat>
          <c:val>
            <c:numRef>
              <c:f>Sheet4!$E$18:$E$20</c:f>
              <c:numCache>
                <c:formatCode>0.000</c:formatCode>
                <c:ptCount val="3"/>
                <c:pt idx="0">
                  <c:v>-4.58E-2</c:v>
                </c:pt>
                <c:pt idx="1">
                  <c:v>-0.13350000000000001</c:v>
                </c:pt>
                <c:pt idx="2">
                  <c:v>-0.1537</c:v>
                </c:pt>
              </c:numCache>
            </c:numRef>
          </c:val>
        </c:ser>
        <c:ser>
          <c:idx val="1"/>
          <c:order val="1"/>
          <c:tx>
            <c:strRef>
              <c:f>Sheet4!$F$17</c:f>
              <c:strCache>
                <c:ptCount val="1"/>
                <c:pt idx="0">
                  <c:v>TBC-1</c:v>
                </c:pt>
              </c:strCache>
            </c:strRef>
          </c:tx>
          <c:invertIfNegative val="0"/>
          <c:cat>
            <c:strRef>
              <c:f>Sheet4!$D$18:$D$20</c:f>
              <c:strCache>
                <c:ptCount val="3"/>
                <c:pt idx="0">
                  <c:v>LEON</c:v>
                </c:pt>
                <c:pt idx="1">
                  <c:v>SUPERBLUE</c:v>
                </c:pt>
                <c:pt idx="2">
                  <c:v>NETCARD</c:v>
                </c:pt>
              </c:strCache>
            </c:strRef>
          </c:cat>
          <c:val>
            <c:numRef>
              <c:f>Sheet4!$F$18:$F$20</c:f>
              <c:numCache>
                <c:formatCode>0.000</c:formatCode>
                <c:ptCount val="3"/>
                <c:pt idx="0">
                  <c:v>6.7000000000000002E-3</c:v>
                </c:pt>
                <c:pt idx="1">
                  <c:v>-8.5000000000000006E-3</c:v>
                </c:pt>
                <c:pt idx="2">
                  <c:v>-8.5204000000000002E-2</c:v>
                </c:pt>
              </c:numCache>
            </c:numRef>
          </c:val>
        </c:ser>
        <c:ser>
          <c:idx val="2"/>
          <c:order val="2"/>
          <c:tx>
            <c:strRef>
              <c:f>Sheet4!$G$17</c:f>
              <c:strCache>
                <c:ptCount val="1"/>
                <c:pt idx="0">
                  <c:v>TBC-2</c:v>
                </c:pt>
              </c:strCache>
            </c:strRef>
          </c:tx>
          <c:invertIfNegative val="0"/>
          <c:cat>
            <c:strRef>
              <c:f>Sheet4!$D$18:$D$20</c:f>
              <c:strCache>
                <c:ptCount val="3"/>
                <c:pt idx="0">
                  <c:v>LEON</c:v>
                </c:pt>
                <c:pt idx="1">
                  <c:v>SUPERBLUE</c:v>
                </c:pt>
                <c:pt idx="2">
                  <c:v>NETCARD</c:v>
                </c:pt>
              </c:strCache>
            </c:strRef>
          </c:cat>
          <c:val>
            <c:numRef>
              <c:f>Sheet4!$G$18:$G$20</c:f>
              <c:numCache>
                <c:formatCode>0.000</c:formatCode>
                <c:ptCount val="3"/>
                <c:pt idx="0">
                  <c:v>4.0000000000000002E-4</c:v>
                </c:pt>
                <c:pt idx="1">
                  <c:v>-3.3300000000000003E-2</c:v>
                </c:pt>
                <c:pt idx="2">
                  <c:v>-9.1184000000000001E-2</c:v>
                </c:pt>
              </c:numCache>
            </c:numRef>
          </c:val>
        </c:ser>
        <c:dLbls>
          <c:showLegendKey val="0"/>
          <c:showVal val="0"/>
          <c:showCatName val="0"/>
          <c:showSerName val="0"/>
          <c:showPercent val="0"/>
          <c:showBubbleSize val="0"/>
        </c:dLbls>
        <c:gapWidth val="150"/>
        <c:axId val="89312256"/>
        <c:axId val="94393088"/>
      </c:barChart>
      <c:catAx>
        <c:axId val="89312256"/>
        <c:scaling>
          <c:orientation val="minMax"/>
        </c:scaling>
        <c:delete val="0"/>
        <c:axPos val="b"/>
        <c:numFmt formatCode="General" sourceLinked="0"/>
        <c:majorTickMark val="out"/>
        <c:minorTickMark val="none"/>
        <c:tickLblPos val="nextTo"/>
        <c:crossAx val="94393088"/>
        <c:crosses val="autoZero"/>
        <c:auto val="1"/>
        <c:lblAlgn val="ctr"/>
        <c:lblOffset val="100"/>
        <c:noMultiLvlLbl val="0"/>
      </c:catAx>
      <c:valAx>
        <c:axId val="94393088"/>
        <c:scaling>
          <c:orientation val="minMax"/>
        </c:scaling>
        <c:delete val="0"/>
        <c:axPos val="l"/>
        <c:majorGridlines/>
        <c:title>
          <c:tx>
            <c:rich>
              <a:bodyPr rot="-5400000" vert="horz"/>
              <a:lstStyle/>
              <a:p>
                <a:pPr>
                  <a:defRPr/>
                </a:pPr>
                <a:r>
                  <a:rPr lang="en-US"/>
                  <a:t>WN</a:t>
                </a:r>
                <a:r>
                  <a:rPr lang="en-US" baseline="0"/>
                  <a:t>S (ns)</a:t>
                </a:r>
                <a:endParaRPr lang="en-US"/>
              </a:p>
            </c:rich>
          </c:tx>
          <c:layout/>
          <c:overlay val="0"/>
        </c:title>
        <c:numFmt formatCode="0.000" sourceLinked="1"/>
        <c:majorTickMark val="out"/>
        <c:minorTickMark val="none"/>
        <c:tickLblPos val="nextTo"/>
        <c:crossAx val="89312256"/>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Sheet4!$E$22</c:f>
              <c:strCache>
                <c:ptCount val="1"/>
                <c:pt idx="0">
                  <c:v>CBC</c:v>
                </c:pt>
              </c:strCache>
            </c:strRef>
          </c:tx>
          <c:invertIfNegative val="0"/>
          <c:cat>
            <c:strRef>
              <c:f>Sheet4!$D$23:$D$25</c:f>
              <c:strCache>
                <c:ptCount val="3"/>
                <c:pt idx="0">
                  <c:v>LEON</c:v>
                </c:pt>
                <c:pt idx="1">
                  <c:v>SUPERBLUE</c:v>
                </c:pt>
                <c:pt idx="2">
                  <c:v>NETCARD</c:v>
                </c:pt>
              </c:strCache>
            </c:strRef>
          </c:cat>
          <c:val>
            <c:numRef>
              <c:f>Sheet4!$E$23:$E$25</c:f>
              <c:numCache>
                <c:formatCode>0</c:formatCode>
                <c:ptCount val="3"/>
                <c:pt idx="0">
                  <c:v>-2.5190000000000001</c:v>
                </c:pt>
                <c:pt idx="1">
                  <c:v>-7.2903000000000002</c:v>
                </c:pt>
                <c:pt idx="2">
                  <c:v>-80.350999999999999</c:v>
                </c:pt>
              </c:numCache>
            </c:numRef>
          </c:val>
        </c:ser>
        <c:ser>
          <c:idx val="1"/>
          <c:order val="1"/>
          <c:tx>
            <c:strRef>
              <c:f>Sheet4!$F$22</c:f>
              <c:strCache>
                <c:ptCount val="1"/>
                <c:pt idx="0">
                  <c:v>TBC-1</c:v>
                </c:pt>
              </c:strCache>
            </c:strRef>
          </c:tx>
          <c:invertIfNegative val="0"/>
          <c:cat>
            <c:strRef>
              <c:f>Sheet4!$D$23:$D$25</c:f>
              <c:strCache>
                <c:ptCount val="3"/>
                <c:pt idx="0">
                  <c:v>LEON</c:v>
                </c:pt>
                <c:pt idx="1">
                  <c:v>SUPERBLUE</c:v>
                </c:pt>
                <c:pt idx="2">
                  <c:v>NETCARD</c:v>
                </c:pt>
              </c:strCache>
            </c:strRef>
          </c:cat>
          <c:val>
            <c:numRef>
              <c:f>Sheet4!$F$23:$F$25</c:f>
              <c:numCache>
                <c:formatCode>0</c:formatCode>
                <c:ptCount val="3"/>
                <c:pt idx="0">
                  <c:v>0</c:v>
                </c:pt>
                <c:pt idx="1">
                  <c:v>-2.9899999999999999E-2</c:v>
                </c:pt>
                <c:pt idx="2">
                  <c:v>-18.899000000000001</c:v>
                </c:pt>
              </c:numCache>
            </c:numRef>
          </c:val>
        </c:ser>
        <c:ser>
          <c:idx val="2"/>
          <c:order val="2"/>
          <c:tx>
            <c:strRef>
              <c:f>Sheet4!$G$22</c:f>
              <c:strCache>
                <c:ptCount val="1"/>
                <c:pt idx="0">
                  <c:v>TBC-2</c:v>
                </c:pt>
              </c:strCache>
            </c:strRef>
          </c:tx>
          <c:invertIfNegative val="0"/>
          <c:cat>
            <c:strRef>
              <c:f>Sheet4!$D$23:$D$25</c:f>
              <c:strCache>
                <c:ptCount val="3"/>
                <c:pt idx="0">
                  <c:v>LEON</c:v>
                </c:pt>
                <c:pt idx="1">
                  <c:v>SUPERBLUE</c:v>
                </c:pt>
                <c:pt idx="2">
                  <c:v>NETCARD</c:v>
                </c:pt>
              </c:strCache>
            </c:strRef>
          </c:cat>
          <c:val>
            <c:numRef>
              <c:f>Sheet4!$G$23:$G$25</c:f>
              <c:numCache>
                <c:formatCode>0</c:formatCode>
                <c:ptCount val="3"/>
                <c:pt idx="0">
                  <c:v>0</c:v>
                </c:pt>
                <c:pt idx="1">
                  <c:v>-0.40860000000000002</c:v>
                </c:pt>
                <c:pt idx="2">
                  <c:v>-24.373000000000001</c:v>
                </c:pt>
              </c:numCache>
            </c:numRef>
          </c:val>
        </c:ser>
        <c:dLbls>
          <c:showLegendKey val="0"/>
          <c:showVal val="0"/>
          <c:showCatName val="0"/>
          <c:showSerName val="0"/>
          <c:showPercent val="0"/>
          <c:showBubbleSize val="0"/>
        </c:dLbls>
        <c:gapWidth val="150"/>
        <c:axId val="94411008"/>
        <c:axId val="94420992"/>
      </c:barChart>
      <c:catAx>
        <c:axId val="94411008"/>
        <c:scaling>
          <c:orientation val="minMax"/>
        </c:scaling>
        <c:delete val="0"/>
        <c:axPos val="b"/>
        <c:numFmt formatCode="General" sourceLinked="0"/>
        <c:majorTickMark val="out"/>
        <c:minorTickMark val="none"/>
        <c:tickLblPos val="nextTo"/>
        <c:crossAx val="94420992"/>
        <c:crosses val="autoZero"/>
        <c:auto val="1"/>
        <c:lblAlgn val="ctr"/>
        <c:lblOffset val="100"/>
        <c:noMultiLvlLbl val="0"/>
      </c:catAx>
      <c:valAx>
        <c:axId val="94420992"/>
        <c:scaling>
          <c:orientation val="minMax"/>
        </c:scaling>
        <c:delete val="0"/>
        <c:axPos val="l"/>
        <c:majorGridlines/>
        <c:title>
          <c:tx>
            <c:rich>
              <a:bodyPr rot="-5400000" vert="horz"/>
              <a:lstStyle/>
              <a:p>
                <a:pPr>
                  <a:defRPr/>
                </a:pPr>
                <a:r>
                  <a:rPr lang="en-US"/>
                  <a:t>TNS (ns)</a:t>
                </a:r>
              </a:p>
            </c:rich>
          </c:tx>
          <c:layout/>
          <c:overlay val="0"/>
        </c:title>
        <c:numFmt formatCode="0" sourceLinked="1"/>
        <c:majorTickMark val="out"/>
        <c:minorTickMark val="none"/>
        <c:tickLblPos val="nextTo"/>
        <c:crossAx val="94411008"/>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Sheet4!$E$26</c:f>
              <c:strCache>
                <c:ptCount val="1"/>
                <c:pt idx="0">
                  <c:v>CBC</c:v>
                </c:pt>
              </c:strCache>
            </c:strRef>
          </c:tx>
          <c:invertIfNegative val="0"/>
          <c:cat>
            <c:strRef>
              <c:f>Sheet4!$D$27:$D$29</c:f>
              <c:strCache>
                <c:ptCount val="3"/>
                <c:pt idx="0">
                  <c:v>LEON</c:v>
                </c:pt>
                <c:pt idx="1">
                  <c:v>SUPERBLUE</c:v>
                </c:pt>
                <c:pt idx="2">
                  <c:v>NETCARD</c:v>
                </c:pt>
              </c:strCache>
            </c:strRef>
          </c:cat>
          <c:val>
            <c:numRef>
              <c:f>Sheet4!$E$27:$E$29</c:f>
              <c:numCache>
                <c:formatCode>0</c:formatCode>
                <c:ptCount val="3"/>
                <c:pt idx="0">
                  <c:v>170</c:v>
                </c:pt>
                <c:pt idx="1">
                  <c:v>246</c:v>
                </c:pt>
                <c:pt idx="2">
                  <c:v>1422</c:v>
                </c:pt>
              </c:numCache>
            </c:numRef>
          </c:val>
        </c:ser>
        <c:ser>
          <c:idx val="1"/>
          <c:order val="1"/>
          <c:tx>
            <c:strRef>
              <c:f>Sheet4!$F$26</c:f>
              <c:strCache>
                <c:ptCount val="1"/>
                <c:pt idx="0">
                  <c:v>TBC-1</c:v>
                </c:pt>
              </c:strCache>
            </c:strRef>
          </c:tx>
          <c:invertIfNegative val="0"/>
          <c:cat>
            <c:strRef>
              <c:f>Sheet4!$D$27:$D$29</c:f>
              <c:strCache>
                <c:ptCount val="3"/>
                <c:pt idx="0">
                  <c:v>LEON</c:v>
                </c:pt>
                <c:pt idx="1">
                  <c:v>SUPERBLUE</c:v>
                </c:pt>
                <c:pt idx="2">
                  <c:v>NETCARD</c:v>
                </c:pt>
              </c:strCache>
            </c:strRef>
          </c:cat>
          <c:val>
            <c:numRef>
              <c:f>Sheet4!$F$27:$F$29</c:f>
              <c:numCache>
                <c:formatCode>0</c:formatCode>
                <c:ptCount val="3"/>
                <c:pt idx="0">
                  <c:v>0</c:v>
                </c:pt>
                <c:pt idx="1">
                  <c:v>10</c:v>
                </c:pt>
                <c:pt idx="2">
                  <c:v>869</c:v>
                </c:pt>
              </c:numCache>
            </c:numRef>
          </c:val>
        </c:ser>
        <c:ser>
          <c:idx val="2"/>
          <c:order val="2"/>
          <c:tx>
            <c:strRef>
              <c:f>Sheet4!$G$26</c:f>
              <c:strCache>
                <c:ptCount val="1"/>
                <c:pt idx="0">
                  <c:v>TBC-2</c:v>
                </c:pt>
              </c:strCache>
            </c:strRef>
          </c:tx>
          <c:invertIfNegative val="0"/>
          <c:cat>
            <c:strRef>
              <c:f>Sheet4!$D$27:$D$29</c:f>
              <c:strCache>
                <c:ptCount val="3"/>
                <c:pt idx="0">
                  <c:v>LEON</c:v>
                </c:pt>
                <c:pt idx="1">
                  <c:v>SUPERBLUE</c:v>
                </c:pt>
                <c:pt idx="2">
                  <c:v>NETCARD</c:v>
                </c:pt>
              </c:strCache>
            </c:strRef>
          </c:cat>
          <c:val>
            <c:numRef>
              <c:f>Sheet4!$G$27:$G$29</c:f>
              <c:numCache>
                <c:formatCode>0</c:formatCode>
                <c:ptCount val="3"/>
                <c:pt idx="0">
                  <c:v>0</c:v>
                </c:pt>
                <c:pt idx="1">
                  <c:v>19</c:v>
                </c:pt>
                <c:pt idx="2">
                  <c:v>972</c:v>
                </c:pt>
              </c:numCache>
            </c:numRef>
          </c:val>
        </c:ser>
        <c:dLbls>
          <c:showLegendKey val="0"/>
          <c:showVal val="0"/>
          <c:showCatName val="0"/>
          <c:showSerName val="0"/>
          <c:showPercent val="0"/>
          <c:showBubbleSize val="0"/>
        </c:dLbls>
        <c:gapWidth val="150"/>
        <c:axId val="94451200"/>
        <c:axId val="94452736"/>
      </c:barChart>
      <c:catAx>
        <c:axId val="94451200"/>
        <c:scaling>
          <c:orientation val="minMax"/>
        </c:scaling>
        <c:delete val="0"/>
        <c:axPos val="b"/>
        <c:numFmt formatCode="General" sourceLinked="0"/>
        <c:majorTickMark val="out"/>
        <c:minorTickMark val="none"/>
        <c:tickLblPos val="nextTo"/>
        <c:crossAx val="94452736"/>
        <c:crosses val="autoZero"/>
        <c:auto val="1"/>
        <c:lblAlgn val="ctr"/>
        <c:lblOffset val="100"/>
        <c:noMultiLvlLbl val="0"/>
      </c:catAx>
      <c:valAx>
        <c:axId val="94452736"/>
        <c:scaling>
          <c:orientation val="minMax"/>
        </c:scaling>
        <c:delete val="0"/>
        <c:axPos val="l"/>
        <c:majorGridlines/>
        <c:title>
          <c:tx>
            <c:rich>
              <a:bodyPr rot="-5400000" vert="horz"/>
              <a:lstStyle/>
              <a:p>
                <a:pPr>
                  <a:defRPr/>
                </a:pPr>
                <a:r>
                  <a:rPr lang="en-US"/>
                  <a:t>#Timing</a:t>
                </a:r>
                <a:r>
                  <a:rPr lang="en-US" baseline="0"/>
                  <a:t> violations</a:t>
                </a:r>
                <a:endParaRPr lang="en-US"/>
              </a:p>
            </c:rich>
          </c:tx>
          <c:layout/>
          <c:overlay val="0"/>
        </c:title>
        <c:numFmt formatCode="0" sourceLinked="1"/>
        <c:majorTickMark val="out"/>
        <c:minorTickMark val="none"/>
        <c:tickLblPos val="nextTo"/>
        <c:crossAx val="94451200"/>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scatter_AES!$A$21</c:f>
              <c:strCache>
                <c:ptCount val="1"/>
                <c:pt idx="0">
                  <c:v>Non-EM Aware</c:v>
                </c:pt>
              </c:strCache>
            </c:strRef>
          </c:tx>
          <c:spPr>
            <a:ln w="28575">
              <a:noFill/>
            </a:ln>
          </c:spPr>
          <c:marker>
            <c:symbol val="diamond"/>
            <c:size val="12"/>
          </c:marker>
          <c:dLbls>
            <c:delete val="1"/>
          </c:dLbls>
          <c:xVal>
            <c:numRef>
              <c:f>scatter_AES!$C$21:$K$21</c:f>
              <c:numCache>
                <c:formatCode>General</c:formatCode>
                <c:ptCount val="9"/>
                <c:pt idx="0">
                  <c:v>14413</c:v>
                </c:pt>
                <c:pt idx="1">
                  <c:v>21855</c:v>
                </c:pt>
                <c:pt idx="2">
                  <c:v>12145</c:v>
                </c:pt>
                <c:pt idx="3">
                  <c:v>13480</c:v>
                </c:pt>
                <c:pt idx="4">
                  <c:v>13112</c:v>
                </c:pt>
                <c:pt idx="5">
                  <c:v>13195</c:v>
                </c:pt>
                <c:pt idx="6">
                  <c:v>13627</c:v>
                </c:pt>
                <c:pt idx="7">
                  <c:v>13758</c:v>
                </c:pt>
              </c:numCache>
            </c:numRef>
          </c:xVal>
          <c:yVal>
            <c:numRef>
              <c:f>scatter_AES!$C$22:$K$22</c:f>
              <c:numCache>
                <c:formatCode>General</c:formatCode>
                <c:ptCount val="9"/>
                <c:pt idx="0">
                  <c:v>20.761000000000003</c:v>
                </c:pt>
                <c:pt idx="1">
                  <c:v>30.538</c:v>
                </c:pt>
                <c:pt idx="2">
                  <c:v>24.434999999999999</c:v>
                </c:pt>
                <c:pt idx="3">
                  <c:v>22.166</c:v>
                </c:pt>
                <c:pt idx="4">
                  <c:v>22.462</c:v>
                </c:pt>
                <c:pt idx="5">
                  <c:v>22.597999999999999</c:v>
                </c:pt>
                <c:pt idx="6">
                  <c:v>22.876000000000001</c:v>
                </c:pt>
                <c:pt idx="7">
                  <c:v>22.52</c:v>
                </c:pt>
              </c:numCache>
            </c:numRef>
          </c:yVal>
          <c:smooth val="0"/>
        </c:ser>
        <c:ser>
          <c:idx val="1"/>
          <c:order val="1"/>
          <c:tx>
            <c:strRef>
              <c:f>scatter_AES!$A$23</c:f>
              <c:strCache>
                <c:ptCount val="1"/>
                <c:pt idx="0">
                  <c:v>After Fixing (Mishra)</c:v>
                </c:pt>
              </c:strCache>
            </c:strRef>
          </c:tx>
          <c:spPr>
            <a:ln w="28575">
              <a:noFill/>
            </a:ln>
          </c:spPr>
          <c:marker>
            <c:symbol val="square"/>
            <c:size val="12"/>
          </c:marker>
          <c:dLbls>
            <c:delete val="1"/>
          </c:dLbls>
          <c:xVal>
            <c:numRef>
              <c:f>scatter_AES!$C$23:$K$23</c:f>
              <c:numCache>
                <c:formatCode>General</c:formatCode>
                <c:ptCount val="9"/>
                <c:pt idx="0">
                  <c:v>14406</c:v>
                </c:pt>
                <c:pt idx="1">
                  <c:v>21175</c:v>
                </c:pt>
                <c:pt idx="2">
                  <c:v>12176</c:v>
                </c:pt>
                <c:pt idx="3">
                  <c:v>13595</c:v>
                </c:pt>
                <c:pt idx="4">
                  <c:v>13114</c:v>
                </c:pt>
                <c:pt idx="5">
                  <c:v>13369</c:v>
                </c:pt>
                <c:pt idx="6">
                  <c:v>13556</c:v>
                </c:pt>
                <c:pt idx="7">
                  <c:v>13552</c:v>
                </c:pt>
              </c:numCache>
            </c:numRef>
          </c:xVal>
          <c:yVal>
            <c:numRef>
              <c:f>scatter_AES!$C$24:$K$24</c:f>
              <c:numCache>
                <c:formatCode>General</c:formatCode>
                <c:ptCount val="9"/>
                <c:pt idx="0">
                  <c:v>21.395999999999997</c:v>
                </c:pt>
                <c:pt idx="1">
                  <c:v>29.874000000000002</c:v>
                </c:pt>
                <c:pt idx="2">
                  <c:v>24.821999999999999</c:v>
                </c:pt>
                <c:pt idx="3">
                  <c:v>22.652999999999999</c:v>
                </c:pt>
                <c:pt idx="4">
                  <c:v>22.290999999999997</c:v>
                </c:pt>
                <c:pt idx="5">
                  <c:v>23.09</c:v>
                </c:pt>
                <c:pt idx="6">
                  <c:v>22.672000000000001</c:v>
                </c:pt>
                <c:pt idx="7">
                  <c:v>22.015000000000001</c:v>
                </c:pt>
              </c:numCache>
            </c:numRef>
          </c:yVal>
          <c:smooth val="0"/>
        </c:ser>
        <c:ser>
          <c:idx val="2"/>
          <c:order val="2"/>
          <c:tx>
            <c:strRef>
              <c:f>scatter_AES!$A$25</c:f>
              <c:strCache>
                <c:ptCount val="1"/>
                <c:pt idx="0">
                  <c:v>After Fixing (Black's)</c:v>
                </c:pt>
              </c:strCache>
            </c:strRef>
          </c:tx>
          <c:spPr>
            <a:ln w="28575">
              <a:noFill/>
            </a:ln>
          </c:spPr>
          <c:marker>
            <c:symbol val="triangle"/>
            <c:size val="11"/>
          </c:marker>
          <c:dLbls>
            <c:delete val="1"/>
          </c:dLbls>
          <c:xVal>
            <c:numRef>
              <c:f>scatter_AES!$C$25:$K$25</c:f>
              <c:numCache>
                <c:formatCode>General</c:formatCode>
                <c:ptCount val="9"/>
                <c:pt idx="0">
                  <c:v>14413</c:v>
                </c:pt>
                <c:pt idx="1">
                  <c:v>21855</c:v>
                </c:pt>
                <c:pt idx="2">
                  <c:v>12145</c:v>
                </c:pt>
                <c:pt idx="3">
                  <c:v>13480</c:v>
                </c:pt>
                <c:pt idx="4">
                  <c:v>13112</c:v>
                </c:pt>
                <c:pt idx="5">
                  <c:v>13195</c:v>
                </c:pt>
                <c:pt idx="6">
                  <c:v>13627</c:v>
                </c:pt>
                <c:pt idx="7">
                  <c:v>13758</c:v>
                </c:pt>
              </c:numCache>
            </c:numRef>
          </c:xVal>
          <c:yVal>
            <c:numRef>
              <c:f>scatter_AES!$C$26:$K$26</c:f>
              <c:numCache>
                <c:formatCode>General</c:formatCode>
                <c:ptCount val="9"/>
                <c:pt idx="0">
                  <c:v>20.744</c:v>
                </c:pt>
                <c:pt idx="1">
                  <c:v>30.538</c:v>
                </c:pt>
                <c:pt idx="2">
                  <c:v>24.645</c:v>
                </c:pt>
                <c:pt idx="3">
                  <c:v>22.164999999999999</c:v>
                </c:pt>
                <c:pt idx="4">
                  <c:v>22.591000000000001</c:v>
                </c:pt>
                <c:pt idx="5">
                  <c:v>22.679000000000002</c:v>
                </c:pt>
                <c:pt idx="6">
                  <c:v>23.059000000000001</c:v>
                </c:pt>
                <c:pt idx="7">
                  <c:v>22.52</c:v>
                </c:pt>
              </c:numCache>
            </c:numRef>
          </c:yVal>
          <c:smooth val="0"/>
        </c:ser>
        <c:ser>
          <c:idx val="3"/>
          <c:order val="3"/>
          <c:tx>
            <c:strRef>
              <c:f>scatter_AES!$C$20</c:f>
              <c:strCache>
                <c:ptCount val="1"/>
                <c:pt idx="0">
                  <c:v>1</c:v>
                </c:pt>
              </c:strCache>
            </c:strRef>
          </c:tx>
          <c:spPr>
            <a:ln w="28575">
              <a:noFill/>
            </a:ln>
          </c:spPr>
          <c:marker>
            <c:symbol val="none"/>
          </c:marker>
          <c:dLbls>
            <c:dLbl>
              <c:idx val="0"/>
              <c:layout>
                <c:manualLayout>
                  <c:x val="1.3888888888888889E-3"/>
                  <c:y val="-1.8518518518518519E-3"/>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1.3888888888888889E-3"/>
                  <c:y val="-5.5555555555555558E-3"/>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9.7222222222222224E-3"/>
                  <c:y val="2.4074074074074074E-2"/>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(scatter_AES!$C$21,scatter_AES!$C$23,scatter_AES!$C$25)</c:f>
              <c:numCache>
                <c:formatCode>General</c:formatCode>
                <c:ptCount val="3"/>
                <c:pt idx="0">
                  <c:v>14413</c:v>
                </c:pt>
                <c:pt idx="1">
                  <c:v>14406</c:v>
                </c:pt>
                <c:pt idx="2">
                  <c:v>14413</c:v>
                </c:pt>
              </c:numCache>
            </c:numRef>
          </c:xVal>
          <c:yVal>
            <c:numRef>
              <c:f>(scatter_AES!$C$22,scatter_AES!$C$24,scatter_AES!$C$26)</c:f>
              <c:numCache>
                <c:formatCode>General</c:formatCode>
                <c:ptCount val="3"/>
                <c:pt idx="0">
                  <c:v>20.761000000000003</c:v>
                </c:pt>
                <c:pt idx="1">
                  <c:v>21.395999999999997</c:v>
                </c:pt>
                <c:pt idx="2">
                  <c:v>20.744</c:v>
                </c:pt>
              </c:numCache>
            </c:numRef>
          </c:yVal>
          <c:smooth val="0"/>
        </c:ser>
        <c:ser>
          <c:idx val="4"/>
          <c:order val="4"/>
          <c:tx>
            <c:strRef>
              <c:f>scatter_AES!$D$20</c:f>
              <c:strCache>
                <c:ptCount val="1"/>
                <c:pt idx="0">
                  <c:v>2</c:v>
                </c:pt>
              </c:strCache>
            </c:strRef>
          </c:tx>
          <c:spPr>
            <a:ln w="28575">
              <a:noFill/>
            </a:ln>
          </c:spPr>
          <c:marker>
            <c:symbol val="none"/>
          </c:marker>
          <c:dLbls>
            <c:dLbl>
              <c:idx val="1"/>
              <c:layout>
                <c:manualLayout>
                  <c:x val="-1.6666666666666666E-2"/>
                  <c:y val="5.1339749198016912E-2"/>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2.0460083114610672E-2"/>
                  <c:y val="4.1883347914843945E-2"/>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20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(scatter_AES!$D$21,scatter_AES!$D$23,scatter_AES!$D$25)</c:f>
              <c:numCache>
                <c:formatCode>General</c:formatCode>
                <c:ptCount val="3"/>
                <c:pt idx="0">
                  <c:v>21855</c:v>
                </c:pt>
                <c:pt idx="1">
                  <c:v>21175</c:v>
                </c:pt>
                <c:pt idx="2">
                  <c:v>21855</c:v>
                </c:pt>
              </c:numCache>
            </c:numRef>
          </c:xVal>
          <c:yVal>
            <c:numRef>
              <c:f>(scatter_AES!$D$22,scatter_AES!$D$24,scatter_AES!$D$26)</c:f>
              <c:numCache>
                <c:formatCode>General</c:formatCode>
                <c:ptCount val="3"/>
                <c:pt idx="0">
                  <c:v>30.538</c:v>
                </c:pt>
                <c:pt idx="1">
                  <c:v>29.874000000000002</c:v>
                </c:pt>
                <c:pt idx="2">
                  <c:v>30.538</c:v>
                </c:pt>
              </c:numCache>
            </c:numRef>
          </c:yVal>
          <c:smooth val="0"/>
        </c:ser>
        <c:ser>
          <c:idx val="5"/>
          <c:order val="5"/>
          <c:tx>
            <c:strRef>
              <c:f>scatter_AES!$E$20</c:f>
              <c:strCache>
                <c:ptCount val="1"/>
                <c:pt idx="0">
                  <c:v>3</c:v>
                </c:pt>
              </c:strCache>
            </c:strRef>
          </c:tx>
          <c:spPr>
            <a:ln w="28575">
              <a:noFill/>
            </a:ln>
          </c:spPr>
          <c:marker>
            <c:symbol val="none"/>
          </c:marker>
          <c:dLbls>
            <c:dLbl>
              <c:idx val="0"/>
              <c:layout>
                <c:manualLayout>
                  <c:x val="-8.3333333333333332E-3"/>
                  <c:y val="2.4074074074074074E-2"/>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2.7777777777777779E-3"/>
                  <c:y val="-4.0740740740740744E-2"/>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9.7222222222222224E-3"/>
                  <c:y val="-3.7037037037036358E-3"/>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(scatter_AES!$E$21,scatter_AES!$E$23,scatter_AES!$E$25)</c:f>
              <c:numCache>
                <c:formatCode>General</c:formatCode>
                <c:ptCount val="3"/>
                <c:pt idx="0">
                  <c:v>12145</c:v>
                </c:pt>
                <c:pt idx="1">
                  <c:v>12176</c:v>
                </c:pt>
                <c:pt idx="2">
                  <c:v>12145</c:v>
                </c:pt>
              </c:numCache>
            </c:numRef>
          </c:xVal>
          <c:yVal>
            <c:numRef>
              <c:f>(scatter_AES!$E$22,scatter_AES!$E$24,scatter_AES!$E$26)</c:f>
              <c:numCache>
                <c:formatCode>General</c:formatCode>
                <c:ptCount val="3"/>
                <c:pt idx="0">
                  <c:v>24.434999999999999</c:v>
                </c:pt>
                <c:pt idx="1">
                  <c:v>24.821999999999999</c:v>
                </c:pt>
                <c:pt idx="2">
                  <c:v>24.645</c:v>
                </c:pt>
              </c:numCache>
            </c:numRef>
          </c:yVal>
          <c:smooth val="0"/>
        </c:ser>
        <c:ser>
          <c:idx val="7"/>
          <c:order val="6"/>
          <c:tx>
            <c:strRef>
              <c:f>scatter_AES!$G$20</c:f>
              <c:strCache>
                <c:ptCount val="1"/>
                <c:pt idx="0">
                  <c:v>5</c:v>
                </c:pt>
              </c:strCache>
            </c:strRef>
          </c:tx>
          <c:spPr>
            <a:ln w="28575">
              <a:noFill/>
            </a:ln>
          </c:spPr>
          <c:marker>
            <c:symbol val="none"/>
          </c:marker>
          <c:dLbls>
            <c:dLbl>
              <c:idx val="0"/>
              <c:layout>
                <c:manualLayout>
                  <c:x val="-9.7222222222222224E-3"/>
                  <c:y val="6.2962962962962957E-2"/>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3.3333333333333333E-2"/>
                  <c:y val="3.3333333333333333E-2"/>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4.7222222222222221E-2"/>
                  <c:y val="2.9629629629629631E-2"/>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(scatter_AES!$G$21,scatter_AES!$G$23,scatter_AES!$G$25)</c:f>
              <c:numCache>
                <c:formatCode>General</c:formatCode>
                <c:ptCount val="3"/>
                <c:pt idx="0">
                  <c:v>13112</c:v>
                </c:pt>
                <c:pt idx="1">
                  <c:v>13114</c:v>
                </c:pt>
                <c:pt idx="2">
                  <c:v>13112</c:v>
                </c:pt>
              </c:numCache>
            </c:numRef>
          </c:xVal>
          <c:yVal>
            <c:numRef>
              <c:f>(scatter_AES!$G$22,scatter_AES!$G$24,scatter_AES!$G$26)</c:f>
              <c:numCache>
                <c:formatCode>General</c:formatCode>
                <c:ptCount val="3"/>
                <c:pt idx="0">
                  <c:v>22.462</c:v>
                </c:pt>
                <c:pt idx="1">
                  <c:v>22.290999999999997</c:v>
                </c:pt>
                <c:pt idx="2">
                  <c:v>22.591000000000001</c:v>
                </c:pt>
              </c:numCache>
            </c:numRef>
          </c:yVal>
          <c:smooth val="0"/>
        </c:ser>
        <c:ser>
          <c:idx val="8"/>
          <c:order val="7"/>
          <c:tx>
            <c:strRef>
              <c:f>scatter_AES!$H$20</c:f>
              <c:strCache>
                <c:ptCount val="1"/>
                <c:pt idx="0">
                  <c:v>6</c:v>
                </c:pt>
              </c:strCache>
            </c:strRef>
          </c:tx>
          <c:spPr>
            <a:ln w="28575">
              <a:noFill/>
            </a:ln>
          </c:spPr>
          <c:marker>
            <c:symbol val="none"/>
          </c:marker>
          <c:dLbls>
            <c:dLbl>
              <c:idx val="0"/>
              <c:layout>
                <c:manualLayout>
                  <c:x val="-5.4166666666666669E-2"/>
                  <c:y val="-7.4074074074074077E-3"/>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2.5000000000000001E-2"/>
                  <c:y val="-4.4444444444444516E-2"/>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3.4722222222222224E-2"/>
                  <c:y val="-4.0740740740740744E-2"/>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(scatter_AES!$H$21,scatter_AES!$H$23,scatter_AES!$H$25)</c:f>
              <c:numCache>
                <c:formatCode>General</c:formatCode>
                <c:ptCount val="3"/>
                <c:pt idx="0">
                  <c:v>13195</c:v>
                </c:pt>
                <c:pt idx="1">
                  <c:v>13369</c:v>
                </c:pt>
                <c:pt idx="2">
                  <c:v>13195</c:v>
                </c:pt>
              </c:numCache>
            </c:numRef>
          </c:xVal>
          <c:yVal>
            <c:numRef>
              <c:f>(scatter_AES!$H$22,scatter_AES!$H$24,scatter_AES!$H$26)</c:f>
              <c:numCache>
                <c:formatCode>General</c:formatCode>
                <c:ptCount val="3"/>
                <c:pt idx="0">
                  <c:v>22.597999999999999</c:v>
                </c:pt>
                <c:pt idx="1">
                  <c:v>23.09</c:v>
                </c:pt>
                <c:pt idx="2">
                  <c:v>22.679000000000002</c:v>
                </c:pt>
              </c:numCache>
            </c:numRef>
          </c:yVal>
          <c:smooth val="0"/>
        </c:ser>
        <c:ser>
          <c:idx val="9"/>
          <c:order val="8"/>
          <c:tx>
            <c:strRef>
              <c:f>scatter_AES!$I$20</c:f>
              <c:strCache>
                <c:ptCount val="1"/>
                <c:pt idx="0">
                  <c:v>7</c:v>
                </c:pt>
              </c:strCache>
            </c:strRef>
          </c:tx>
          <c:spPr>
            <a:ln w="28575">
              <a:noFill/>
            </a:ln>
          </c:spPr>
          <c:marker>
            <c:symbol val="none"/>
          </c:marker>
          <c:dLbls>
            <c:dLbl>
              <c:idx val="0"/>
              <c:layout>
                <c:manualLayout>
                  <c:x val="1.3888888888888889E-3"/>
                  <c:y val="-4.4444444444444446E-2"/>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1.6666666666666666E-2"/>
                  <c:y val="-3.3333333333333333E-2"/>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1.3888888888888888E-2"/>
                  <c:y val="-3.888888888888889E-2"/>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(scatter_AES!$I$21,scatter_AES!$I$23,scatter_AES!$I$25)</c:f>
              <c:numCache>
                <c:formatCode>General</c:formatCode>
                <c:ptCount val="3"/>
                <c:pt idx="0">
                  <c:v>13627</c:v>
                </c:pt>
                <c:pt idx="1">
                  <c:v>13556</c:v>
                </c:pt>
                <c:pt idx="2">
                  <c:v>13627</c:v>
                </c:pt>
              </c:numCache>
            </c:numRef>
          </c:xVal>
          <c:yVal>
            <c:numRef>
              <c:f>(scatter_AES!$I$22,scatter_AES!$I$24,scatter_AES!$I$26)</c:f>
              <c:numCache>
                <c:formatCode>General</c:formatCode>
                <c:ptCount val="3"/>
                <c:pt idx="0">
                  <c:v>22.876000000000001</c:v>
                </c:pt>
                <c:pt idx="1">
                  <c:v>22.672000000000001</c:v>
                </c:pt>
                <c:pt idx="2">
                  <c:v>23.059000000000001</c:v>
                </c:pt>
              </c:numCache>
            </c:numRef>
          </c:yVal>
          <c:smooth val="0"/>
        </c:ser>
        <c:ser>
          <c:idx val="10"/>
          <c:order val="9"/>
          <c:tx>
            <c:strRef>
              <c:f>scatter_AES!$J$20</c:f>
              <c:strCache>
                <c:ptCount val="1"/>
                <c:pt idx="0">
                  <c:v>8</c:v>
                </c:pt>
              </c:strCache>
            </c:strRef>
          </c:tx>
          <c:spPr>
            <a:ln w="28575">
              <a:noFill/>
            </a:ln>
          </c:spPr>
          <c:marker>
            <c:symbol val="none"/>
          </c:marker>
          <c:dLbls>
            <c:dLbl>
              <c:idx val="0"/>
              <c:layout>
                <c:manualLayout>
                  <c:x val="1.9444444444444445E-2"/>
                  <c:y val="-2.7777777777777776E-2"/>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2.9166666666666667E-2"/>
                  <c:y val="5.5555555555555558E-3"/>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2.5000000000000001E-2"/>
                  <c:y val="3.7037037037037038E-3"/>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(scatter_AES!$J$21,scatter_AES!$J$23,scatter_AES!$J$25)</c:f>
              <c:numCache>
                <c:formatCode>General</c:formatCode>
                <c:ptCount val="3"/>
                <c:pt idx="0">
                  <c:v>13758</c:v>
                </c:pt>
                <c:pt idx="1">
                  <c:v>13552</c:v>
                </c:pt>
                <c:pt idx="2">
                  <c:v>13758</c:v>
                </c:pt>
              </c:numCache>
            </c:numRef>
          </c:xVal>
          <c:yVal>
            <c:numRef>
              <c:f>(scatter_AES!$J$22,scatter_AES!$J$24,scatter_AES!$J$26)</c:f>
              <c:numCache>
                <c:formatCode>General</c:formatCode>
                <c:ptCount val="3"/>
                <c:pt idx="0">
                  <c:v>22.52</c:v>
                </c:pt>
                <c:pt idx="1">
                  <c:v>22.015000000000001</c:v>
                </c:pt>
                <c:pt idx="2">
                  <c:v>22.52</c:v>
                </c:pt>
              </c:numCache>
            </c:numRef>
          </c:yVal>
          <c:smooth val="0"/>
        </c:ser>
        <c:ser>
          <c:idx val="6"/>
          <c:order val="10"/>
          <c:tx>
            <c:strRef>
              <c:f>scatter_AES!$F$20</c:f>
              <c:strCache>
                <c:ptCount val="1"/>
                <c:pt idx="0">
                  <c:v>4</c:v>
                </c:pt>
              </c:strCache>
            </c:strRef>
          </c:tx>
          <c:spPr>
            <a:ln w="28575">
              <a:noFill/>
            </a:ln>
          </c:spPr>
          <c:marker>
            <c:symbol val="none"/>
          </c:marker>
          <c:dLbls>
            <c:dLbl>
              <c:idx val="0"/>
              <c:layout>
                <c:manualLayout>
                  <c:x val="1.1111111111111112E-2"/>
                  <c:y val="2.0370370370370372E-2"/>
                </c:manualLayout>
              </c:layout>
              <c:showLegendKey val="0"/>
              <c:showVal val="0"/>
              <c:showCatName val="0"/>
              <c:showSerName val="1"/>
              <c:showPercent val="0"/>
              <c:showBubbleSize val="0"/>
              <c:extLst>
                <c:ext xmlns:c15="http://schemas.microsoft.com/office/drawing/2012/chart" uri="{CE6537A1-D6FC-4f65-9D91-7224C49458BB}"/>
              </c:extLst>
            </c:dLbl>
            <c:dLbl>
              <c:idx val="1"/>
              <c:layout>
                <c:manualLayout>
                  <c:x val="5.5555555555555558E-3"/>
                  <c:y val="0"/>
                </c:manualLayout>
              </c:layout>
              <c:showLegendKey val="0"/>
              <c:showVal val="0"/>
              <c:showCatName val="0"/>
              <c:showSerName val="1"/>
              <c:showPercent val="0"/>
              <c:showBubbleSize val="0"/>
              <c:extLst>
                <c:ext xmlns:c15="http://schemas.microsoft.com/office/drawing/2012/chart" uri="{CE6537A1-D6FC-4f65-9D91-7224C49458BB}"/>
              </c:extLst>
            </c:dLbl>
            <c:dLbl>
              <c:idx val="2"/>
              <c:layout>
                <c:manualLayout>
                  <c:x val="-8.3333333333333332E-3"/>
                  <c:y val="5.185185185185185E-2"/>
                </c:manualLayout>
              </c:layout>
              <c:showLegendKey val="0"/>
              <c:showVal val="0"/>
              <c:showCatName val="0"/>
              <c:showSerName val="1"/>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(scatter_AES!$F$21,scatter_AES!$F$23,scatter_AES!$F$25)</c:f>
              <c:numCache>
                <c:formatCode>General</c:formatCode>
                <c:ptCount val="3"/>
                <c:pt idx="0">
                  <c:v>13480</c:v>
                </c:pt>
                <c:pt idx="1">
                  <c:v>13595</c:v>
                </c:pt>
                <c:pt idx="2">
                  <c:v>13480</c:v>
                </c:pt>
              </c:numCache>
            </c:numRef>
          </c:xVal>
          <c:yVal>
            <c:numRef>
              <c:f>(scatter_AES!$F$22,scatter_AES!$F$24,scatter_AES!$F$26)</c:f>
              <c:numCache>
                <c:formatCode>General</c:formatCode>
                <c:ptCount val="3"/>
                <c:pt idx="0">
                  <c:v>22.166</c:v>
                </c:pt>
                <c:pt idx="1">
                  <c:v>22.652999999999999</c:v>
                </c:pt>
                <c:pt idx="2">
                  <c:v>22.164999999999999</c:v>
                </c:pt>
              </c:numCache>
            </c:numRef>
          </c:yVal>
          <c:smooth val="0"/>
        </c:ser>
        <c:dLbls>
          <c:showLegendKey val="0"/>
          <c:showVal val="1"/>
          <c:showCatName val="0"/>
          <c:showSerName val="0"/>
          <c:showPercent val="0"/>
          <c:showBubbleSize val="0"/>
        </c:dLbls>
        <c:axId val="100879360"/>
        <c:axId val="100889728"/>
      </c:scatterChart>
      <c:valAx>
        <c:axId val="100879360"/>
        <c:scaling>
          <c:orientation val="minMax"/>
          <c:max val="22100"/>
          <c:min val="10000"/>
        </c:scaling>
        <c:delete val="0"/>
        <c:axPos val="b"/>
        <c:title>
          <c:tx>
            <c:rich>
              <a:bodyPr/>
              <a:lstStyle/>
              <a:p>
                <a:pPr>
                  <a:defRPr/>
                </a:pPr>
                <a:r>
                  <a:rPr lang="en-US" dirty="0"/>
                  <a:t>Area (μm</a:t>
                </a:r>
                <a:r>
                  <a:rPr lang="en-US" baseline="30000" dirty="0"/>
                  <a:t>2</a:t>
                </a:r>
                <a:r>
                  <a:rPr lang="en-US" dirty="0"/>
                  <a:t>)</a:t>
                </a:r>
              </a:p>
            </c:rich>
          </c:tx>
          <c:layout>
            <c:manualLayout>
              <c:xMode val="edge"/>
              <c:yMode val="edge"/>
              <c:x val="0.46693296168909387"/>
              <c:y val="0.91257631809393769"/>
            </c:manualLayout>
          </c:layout>
          <c:overlay val="0"/>
        </c:title>
        <c:numFmt formatCode="General" sourceLinked="1"/>
        <c:majorTickMark val="out"/>
        <c:minorTickMark val="none"/>
        <c:tickLblPos val="nextTo"/>
        <c:crossAx val="100889728"/>
        <c:crosses val="autoZero"/>
        <c:crossBetween val="midCat"/>
      </c:valAx>
      <c:valAx>
        <c:axId val="100889728"/>
        <c:scaling>
          <c:orientation val="minMax"/>
          <c:max val="32"/>
          <c:min val="20"/>
        </c:scaling>
        <c:delete val="0"/>
        <c:axPos val="l"/>
        <c:title>
          <c:tx>
            <c:strRef>
              <c:f>scatter_AES!$B$22</c:f>
              <c:strCache>
                <c:ptCount val="1"/>
                <c:pt idx="0">
                  <c:v>Power (mW)</c:v>
                </c:pt>
              </c:strCache>
            </c:strRef>
          </c:tx>
          <c:layout/>
          <c:overlay val="0"/>
          <c:txPr>
            <a:bodyPr rot="-5400000" vert="horz"/>
            <a:lstStyle/>
            <a:p>
              <a:pPr>
                <a:defRPr/>
              </a:pPr>
              <a:endParaRPr lang="en-US"/>
            </a:p>
          </c:txPr>
        </c:title>
        <c:numFmt formatCode="General" sourceLinked="1"/>
        <c:majorTickMark val="out"/>
        <c:minorTickMark val="none"/>
        <c:tickLblPos val="nextTo"/>
        <c:crossAx val="100879360"/>
        <c:crosses val="autoZero"/>
        <c:crossBetween val="midCat"/>
      </c:valAx>
    </c:plotArea>
    <c:legend>
      <c:legendPos val="t"/>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ayout/>
      <c:overlay val="0"/>
    </c:legend>
    <c:plotVisOnly val="1"/>
    <c:dispBlanksAs val="gap"/>
    <c:showDLblsOverMax val="0"/>
  </c:chart>
  <c:txPr>
    <a:bodyPr/>
    <a:lstStyle/>
    <a:p>
      <a:pPr>
        <a:defRPr sz="24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'Pareto curve'!$A$30</c:f>
              <c:strCache>
                <c:ptCount val="1"/>
                <c:pt idx="0">
                  <c:v>Lifetime (year)</c:v>
                </c:pt>
              </c:strCache>
            </c:strRef>
          </c:tx>
          <c:invertIfNegative val="0"/>
          <c:cat>
            <c:numRef>
              <c:f>'Pareto curve'!$B$29:$J$29</c:f>
              <c:numCache>
                <c:formatCode>General</c:formatCode>
                <c:ptCount val="9"/>
                <c:pt idx="0">
                  <c:v>1</c:v>
                </c:pt>
                <c:pt idx="1">
                  <c:v>2</c:v>
                </c:pt>
                <c:pt idx="2">
                  <c:v>3</c:v>
                </c:pt>
                <c:pt idx="3">
                  <c:v>4</c:v>
                </c:pt>
                <c:pt idx="4">
                  <c:v>5</c:v>
                </c:pt>
                <c:pt idx="5">
                  <c:v>6</c:v>
                </c:pt>
                <c:pt idx="6">
                  <c:v>7</c:v>
                </c:pt>
                <c:pt idx="7">
                  <c:v>8</c:v>
                </c:pt>
                <c:pt idx="8">
                  <c:v>9</c:v>
                </c:pt>
              </c:numCache>
            </c:numRef>
          </c:cat>
          <c:val>
            <c:numRef>
              <c:f>'Pareto curve'!$B$30:$I$30</c:f>
              <c:numCache>
                <c:formatCode>0.00</c:formatCode>
                <c:ptCount val="8"/>
                <c:pt idx="0" formatCode="General">
                  <c:v>8.6174999999999997</c:v>
                </c:pt>
                <c:pt idx="1">
                  <c:v>10</c:v>
                </c:pt>
                <c:pt idx="2">
                  <c:v>6.9649999999999999</c:v>
                </c:pt>
                <c:pt idx="3">
                  <c:v>8.4636999999999993</c:v>
                </c:pt>
                <c:pt idx="4">
                  <c:v>8.0281000000000002</c:v>
                </c:pt>
                <c:pt idx="5">
                  <c:v>8.2786000000000008</c:v>
                </c:pt>
                <c:pt idx="6">
                  <c:v>8.3239000000000001</c:v>
                </c:pt>
                <c:pt idx="7">
                  <c:v>8.5898000000000003</c:v>
                </c:pt>
              </c:numCache>
            </c:numRef>
          </c:val>
        </c:ser>
        <c:dLbls>
          <c:showLegendKey val="0"/>
          <c:showVal val="0"/>
          <c:showCatName val="0"/>
          <c:showSerName val="0"/>
          <c:showPercent val="0"/>
          <c:showBubbleSize val="0"/>
        </c:dLbls>
        <c:gapWidth val="150"/>
        <c:axId val="101026048"/>
        <c:axId val="101036416"/>
      </c:barChart>
      <c:lineChart>
        <c:grouping val="standard"/>
        <c:varyColors val="0"/>
        <c:ser>
          <c:idx val="1"/>
          <c:order val="1"/>
          <c:tx>
            <c:strRef>
              <c:f>'Pareto curve'!$A$31</c:f>
              <c:strCache>
                <c:ptCount val="1"/>
                <c:pt idx="0">
                  <c:v> </c:v>
                </c:pt>
              </c:strCache>
            </c:strRef>
          </c:tx>
          <c:spPr>
            <a:ln w="50800"/>
          </c:spPr>
          <c:marker>
            <c:symbol val="square"/>
            <c:size val="14"/>
          </c:marker>
          <c:cat>
            <c:numRef>
              <c:f>'Pareto curve'!$B$29:$J$29</c:f>
              <c:numCache>
                <c:formatCode>General</c:formatCode>
                <c:ptCount val="9"/>
                <c:pt idx="0">
                  <c:v>1</c:v>
                </c:pt>
                <c:pt idx="1">
                  <c:v>2</c:v>
                </c:pt>
                <c:pt idx="2">
                  <c:v>3</c:v>
                </c:pt>
                <c:pt idx="3">
                  <c:v>4</c:v>
                </c:pt>
                <c:pt idx="4">
                  <c:v>5</c:v>
                </c:pt>
                <c:pt idx="5">
                  <c:v>6</c:v>
                </c:pt>
                <c:pt idx="6">
                  <c:v>7</c:v>
                </c:pt>
                <c:pt idx="7">
                  <c:v>8</c:v>
                </c:pt>
                <c:pt idx="8">
                  <c:v>9</c:v>
                </c:pt>
              </c:numCache>
            </c:numRef>
          </c:cat>
          <c:val>
            <c:numRef>
              <c:f>'Pareto curve'!$B$31:$I$31</c:f>
              <c:numCache>
                <c:formatCode>0.00</c:formatCode>
                <c:ptCount val="8"/>
                <c:pt idx="0" formatCode="General">
                  <c:v>1.07</c:v>
                </c:pt>
                <c:pt idx="1">
                  <c:v>0.9</c:v>
                </c:pt>
                <c:pt idx="2">
                  <c:v>1.1000000000000001</c:v>
                </c:pt>
                <c:pt idx="3">
                  <c:v>1.01</c:v>
                </c:pt>
                <c:pt idx="4">
                  <c:v>1.07</c:v>
                </c:pt>
                <c:pt idx="5">
                  <c:v>1.04</c:v>
                </c:pt>
                <c:pt idx="6">
                  <c:v>1.03</c:v>
                </c:pt>
                <c:pt idx="7">
                  <c:v>1</c:v>
                </c:pt>
              </c:numCache>
            </c:numRef>
          </c:val>
          <c:smooth val="0"/>
        </c:ser>
        <c:dLbls>
          <c:showLegendKey val="0"/>
          <c:showVal val="0"/>
          <c:showCatName val="0"/>
          <c:showSerName val="0"/>
          <c:showPercent val="0"/>
          <c:showBubbleSize val="0"/>
        </c:dLbls>
        <c:marker val="1"/>
        <c:smooth val="0"/>
        <c:axId val="101048704"/>
        <c:axId val="101038336"/>
      </c:lineChart>
      <c:catAx>
        <c:axId val="101026048"/>
        <c:scaling>
          <c:orientation val="minMax"/>
        </c:scaling>
        <c:delete val="0"/>
        <c:axPos val="b"/>
        <c:title>
          <c:tx>
            <c:rich>
              <a:bodyPr/>
              <a:lstStyle/>
              <a:p>
                <a:pPr>
                  <a:defRPr/>
                </a:pPr>
                <a:r>
                  <a:rPr lang="en-US" dirty="0"/>
                  <a:t>Implementation #</a:t>
                </a:r>
              </a:p>
            </c:rich>
          </c:tx>
          <c:layout/>
          <c:overlay val="0"/>
        </c:title>
        <c:numFmt formatCode="General" sourceLinked="1"/>
        <c:majorTickMark val="out"/>
        <c:minorTickMark val="none"/>
        <c:tickLblPos val="nextTo"/>
        <c:crossAx val="101036416"/>
        <c:crosses val="autoZero"/>
        <c:auto val="1"/>
        <c:lblAlgn val="ctr"/>
        <c:lblOffset val="100"/>
        <c:noMultiLvlLbl val="0"/>
      </c:catAx>
      <c:valAx>
        <c:axId val="101036416"/>
        <c:scaling>
          <c:orientation val="minMax"/>
        </c:scaling>
        <c:delete val="0"/>
        <c:axPos val="l"/>
        <c:title>
          <c:tx>
            <c:strRef>
              <c:f>'Pareto curve'!$A$30</c:f>
              <c:strCache>
                <c:ptCount val="1"/>
                <c:pt idx="0">
                  <c:v>Lifetime (year)</c:v>
                </c:pt>
              </c:strCache>
            </c:strRef>
          </c:tx>
          <c:layout/>
          <c:overlay val="0"/>
          <c:txPr>
            <a:bodyPr rot="-5400000" vert="horz"/>
            <a:lstStyle/>
            <a:p>
              <a:pPr>
                <a:defRPr/>
              </a:pPr>
              <a:endParaRPr lang="en-US"/>
            </a:p>
          </c:txPr>
        </c:title>
        <c:numFmt formatCode="General" sourceLinked="1"/>
        <c:majorTickMark val="out"/>
        <c:minorTickMark val="none"/>
        <c:tickLblPos val="nextTo"/>
        <c:crossAx val="101026048"/>
        <c:crosses val="autoZero"/>
        <c:crossBetween val="between"/>
      </c:valAx>
      <c:valAx>
        <c:axId val="101038336"/>
        <c:scaling>
          <c:orientation val="minMax"/>
          <c:min val="0.8"/>
        </c:scaling>
        <c:delete val="0"/>
        <c:axPos val="r"/>
        <c:title>
          <c:tx>
            <c:rich>
              <a:bodyPr rot="-5400000" vert="horz"/>
              <a:lstStyle/>
              <a:p>
                <a:pPr>
                  <a:defRPr/>
                </a:pPr>
                <a:r>
                  <a:rPr lang="en-US" dirty="0" err="1"/>
                  <a:t>V</a:t>
                </a:r>
                <a:r>
                  <a:rPr lang="en-US" baseline="-25000" dirty="0" err="1"/>
                  <a:t>final</a:t>
                </a:r>
                <a:r>
                  <a:rPr lang="en-US" dirty="0"/>
                  <a:t> (V)</a:t>
                </a:r>
              </a:p>
            </c:rich>
          </c:tx>
          <c:layout/>
          <c:overlay val="0"/>
        </c:title>
        <c:numFmt formatCode="General" sourceLinked="1"/>
        <c:majorTickMark val="out"/>
        <c:minorTickMark val="none"/>
        <c:tickLblPos val="nextTo"/>
        <c:crossAx val="101048704"/>
        <c:crosses val="max"/>
        <c:crossBetween val="between"/>
        <c:majorUnit val="0.1"/>
      </c:valAx>
      <c:catAx>
        <c:axId val="101048704"/>
        <c:scaling>
          <c:orientation val="minMax"/>
        </c:scaling>
        <c:delete val="1"/>
        <c:axPos val="b"/>
        <c:numFmt formatCode="General" sourceLinked="1"/>
        <c:majorTickMark val="out"/>
        <c:minorTickMark val="none"/>
        <c:tickLblPos val="nextTo"/>
        <c:crossAx val="101038336"/>
        <c:crosses val="autoZero"/>
        <c:auto val="1"/>
        <c:lblAlgn val="ctr"/>
        <c:lblOffset val="100"/>
        <c:noMultiLvlLbl val="0"/>
      </c:catAx>
    </c:plotArea>
    <c:legend>
      <c:legendPos val="t"/>
      <c:layout>
        <c:manualLayout>
          <c:xMode val="edge"/>
          <c:yMode val="edge"/>
          <c:x val="0.22981980497302731"/>
          <c:y val="2.694693363698732E-2"/>
          <c:w val="0.43098995898021664"/>
          <c:h val="8.1213177828543939E-2"/>
        </c:manualLayout>
      </c:layout>
      <c:overlay val="0"/>
      <c:txPr>
        <a:bodyPr/>
        <a:lstStyle/>
        <a:p>
          <a:pPr>
            <a:defRPr sz="2400"/>
          </a:pPr>
          <a:endParaRPr lang="en-US"/>
        </a:p>
      </c:txPr>
    </c:legend>
    <c:plotVisOnly val="1"/>
    <c:dispBlanksAs val="gap"/>
    <c:showDLblsOverMax val="0"/>
  </c:chart>
  <c:txPr>
    <a:bodyPr/>
    <a:lstStyle/>
    <a:p>
      <a:pPr>
        <a:defRPr sz="24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scheduling!$A$68</c:f>
              <c:strCache>
                <c:ptCount val="1"/>
                <c:pt idx="0">
                  <c:v>S1</c:v>
                </c:pt>
              </c:strCache>
            </c:strRef>
          </c:tx>
          <c:spPr>
            <a:ln w="60325"/>
          </c:spPr>
          <c:xVal>
            <c:numRef>
              <c:f>scheduling!$B$4:$AI$4</c:f>
              <c:numCache>
                <c:formatCode>General</c:formatCode>
                <c:ptCount val="34"/>
                <c:pt idx="0">
                  <c:v>0</c:v>
                </c:pt>
                <c:pt idx="1">
                  <c:v>1.5258000000000001E-4</c:v>
                </c:pt>
                <c:pt idx="2">
                  <c:v>2.1578999999999999E-4</c:v>
                </c:pt>
                <c:pt idx="3">
                  <c:v>3.0517000000000001E-4</c:v>
                </c:pt>
                <c:pt idx="4">
                  <c:v>4.3156999999999999E-4</c:v>
                </c:pt>
                <c:pt idx="5">
                  <c:v>6.1032999999999997E-4</c:v>
                </c:pt>
                <c:pt idx="6">
                  <c:v>8.6313999999999998E-4</c:v>
                </c:pt>
                <c:pt idx="7">
                  <c:v>1.2206999999999999E-3</c:v>
                </c:pt>
                <c:pt idx="8">
                  <c:v>1.7263000000000001E-3</c:v>
                </c:pt>
                <c:pt idx="9">
                  <c:v>2.4413E-3</c:v>
                </c:pt>
                <c:pt idx="10">
                  <c:v>3.4526000000000001E-3</c:v>
                </c:pt>
                <c:pt idx="11">
                  <c:v>4.8827000000000002E-3</c:v>
                </c:pt>
                <c:pt idx="12">
                  <c:v>6.9051E-3</c:v>
                </c:pt>
                <c:pt idx="13">
                  <c:v>9.7652999999999993E-3</c:v>
                </c:pt>
                <c:pt idx="14">
                  <c:v>1.3809999999999999E-2</c:v>
                </c:pt>
                <c:pt idx="15">
                  <c:v>1.9531E-2</c:v>
                </c:pt>
                <c:pt idx="16">
                  <c:v>2.7621E-2</c:v>
                </c:pt>
                <c:pt idx="17">
                  <c:v>3.9060999999999998E-2</c:v>
                </c:pt>
                <c:pt idx="18">
                  <c:v>5.5240999999999998E-2</c:v>
                </c:pt>
                <c:pt idx="19">
                  <c:v>7.8122999999999998E-2</c:v>
                </c:pt>
                <c:pt idx="20">
                  <c:v>0.11047999999999999</c:v>
                </c:pt>
                <c:pt idx="21">
                  <c:v>0.15625</c:v>
                </c:pt>
                <c:pt idx="22">
                  <c:v>0.22095999999999999</c:v>
                </c:pt>
                <c:pt idx="23">
                  <c:v>0.31248999999999999</c:v>
                </c:pt>
                <c:pt idx="24">
                  <c:v>0.44192999999999999</c:v>
                </c:pt>
                <c:pt idx="25">
                  <c:v>0.62497999999999998</c:v>
                </c:pt>
                <c:pt idx="26">
                  <c:v>0.88385999999999998</c:v>
                </c:pt>
                <c:pt idx="27">
                  <c:v>1.25</c:v>
                </c:pt>
                <c:pt idx="28">
                  <c:v>1.7677</c:v>
                </c:pt>
                <c:pt idx="29">
                  <c:v>2.4998999999999998</c:v>
                </c:pt>
                <c:pt idx="30">
                  <c:v>3.5354000000000001</c:v>
                </c:pt>
                <c:pt idx="31">
                  <c:v>4.9999000000000002</c:v>
                </c:pt>
                <c:pt idx="32">
                  <c:v>7.0709</c:v>
                </c:pt>
                <c:pt idx="33">
                  <c:v>9.9997000000000007</c:v>
                </c:pt>
              </c:numCache>
            </c:numRef>
          </c:xVal>
          <c:yVal>
            <c:numRef>
              <c:f>scheduling!$B$68:$AI$68</c:f>
              <c:numCache>
                <c:formatCode>0.00</c:formatCode>
                <c:ptCount val="34"/>
                <c:pt idx="0">
                  <c:v>0.9</c:v>
                </c:pt>
                <c:pt idx="1">
                  <c:v>0.95599999999999996</c:v>
                </c:pt>
                <c:pt idx="2">
                  <c:v>0.96399999999999997</c:v>
                </c:pt>
                <c:pt idx="3">
                  <c:v>0.96399999999999997</c:v>
                </c:pt>
                <c:pt idx="4">
                  <c:v>0.96399999999999997</c:v>
                </c:pt>
                <c:pt idx="5">
                  <c:v>0.96399999999999997</c:v>
                </c:pt>
                <c:pt idx="6">
                  <c:v>0.96399999999999997</c:v>
                </c:pt>
                <c:pt idx="7">
                  <c:v>0.96399999999999997</c:v>
                </c:pt>
                <c:pt idx="8">
                  <c:v>0.96399999999999997</c:v>
                </c:pt>
                <c:pt idx="9">
                  <c:v>0.96399999999999997</c:v>
                </c:pt>
                <c:pt idx="10">
                  <c:v>0.96399999999999997</c:v>
                </c:pt>
                <c:pt idx="11">
                  <c:v>0.97199999999999998</c:v>
                </c:pt>
                <c:pt idx="12">
                  <c:v>0.97199999999999998</c:v>
                </c:pt>
                <c:pt idx="13">
                  <c:v>0.97199999999999998</c:v>
                </c:pt>
                <c:pt idx="14">
                  <c:v>0.97199999999999998</c:v>
                </c:pt>
                <c:pt idx="15">
                  <c:v>0.97199999999999998</c:v>
                </c:pt>
                <c:pt idx="16">
                  <c:v>0.97199999999999998</c:v>
                </c:pt>
                <c:pt idx="17">
                  <c:v>0.97199999999999998</c:v>
                </c:pt>
                <c:pt idx="18">
                  <c:v>0.98</c:v>
                </c:pt>
                <c:pt idx="19">
                  <c:v>0.98</c:v>
                </c:pt>
                <c:pt idx="20">
                  <c:v>0.98</c:v>
                </c:pt>
                <c:pt idx="21">
                  <c:v>0.98</c:v>
                </c:pt>
                <c:pt idx="22">
                  <c:v>0.98</c:v>
                </c:pt>
                <c:pt idx="23">
                  <c:v>0.98799999999999999</c:v>
                </c:pt>
                <c:pt idx="24">
                  <c:v>0.98799999999999999</c:v>
                </c:pt>
                <c:pt idx="25">
                  <c:v>0.98799999999999999</c:v>
                </c:pt>
                <c:pt idx="26">
                  <c:v>0.98799999999999999</c:v>
                </c:pt>
                <c:pt idx="27">
                  <c:v>0.996</c:v>
                </c:pt>
                <c:pt idx="28">
                  <c:v>0.996</c:v>
                </c:pt>
                <c:pt idx="29">
                  <c:v>0.996</c:v>
                </c:pt>
                <c:pt idx="30">
                  <c:v>1.004</c:v>
                </c:pt>
                <c:pt idx="31">
                  <c:v>1.012</c:v>
                </c:pt>
                <c:pt idx="32">
                  <c:v>1.02</c:v>
                </c:pt>
                <c:pt idx="33">
                  <c:v>1.028</c:v>
                </c:pt>
              </c:numCache>
            </c:numRef>
          </c:yVal>
          <c:smooth val="0"/>
        </c:ser>
        <c:ser>
          <c:idx val="1"/>
          <c:order val="1"/>
          <c:tx>
            <c:strRef>
              <c:f>scheduling!$A$69</c:f>
              <c:strCache>
                <c:ptCount val="1"/>
                <c:pt idx="0">
                  <c:v>S2</c:v>
                </c:pt>
              </c:strCache>
            </c:strRef>
          </c:tx>
          <c:spPr>
            <a:ln w="60325"/>
          </c:spPr>
          <c:xVal>
            <c:numRef>
              <c:f>scheduling!$B$4:$AI$4</c:f>
              <c:numCache>
                <c:formatCode>General</c:formatCode>
                <c:ptCount val="34"/>
                <c:pt idx="0">
                  <c:v>0</c:v>
                </c:pt>
                <c:pt idx="1">
                  <c:v>1.5258000000000001E-4</c:v>
                </c:pt>
                <c:pt idx="2">
                  <c:v>2.1578999999999999E-4</c:v>
                </c:pt>
                <c:pt idx="3">
                  <c:v>3.0517000000000001E-4</c:v>
                </c:pt>
                <c:pt idx="4">
                  <c:v>4.3156999999999999E-4</c:v>
                </c:pt>
                <c:pt idx="5">
                  <c:v>6.1032999999999997E-4</c:v>
                </c:pt>
                <c:pt idx="6">
                  <c:v>8.6313999999999998E-4</c:v>
                </c:pt>
                <c:pt idx="7">
                  <c:v>1.2206999999999999E-3</c:v>
                </c:pt>
                <c:pt idx="8">
                  <c:v>1.7263000000000001E-3</c:v>
                </c:pt>
                <c:pt idx="9">
                  <c:v>2.4413E-3</c:v>
                </c:pt>
                <c:pt idx="10">
                  <c:v>3.4526000000000001E-3</c:v>
                </c:pt>
                <c:pt idx="11">
                  <c:v>4.8827000000000002E-3</c:v>
                </c:pt>
                <c:pt idx="12">
                  <c:v>6.9051E-3</c:v>
                </c:pt>
                <c:pt idx="13">
                  <c:v>9.7652999999999993E-3</c:v>
                </c:pt>
                <c:pt idx="14">
                  <c:v>1.3809999999999999E-2</c:v>
                </c:pt>
                <c:pt idx="15">
                  <c:v>1.9531E-2</c:v>
                </c:pt>
                <c:pt idx="16">
                  <c:v>2.7621E-2</c:v>
                </c:pt>
                <c:pt idx="17">
                  <c:v>3.9060999999999998E-2</c:v>
                </c:pt>
                <c:pt idx="18">
                  <c:v>5.5240999999999998E-2</c:v>
                </c:pt>
                <c:pt idx="19">
                  <c:v>7.8122999999999998E-2</c:v>
                </c:pt>
                <c:pt idx="20">
                  <c:v>0.11047999999999999</c:v>
                </c:pt>
                <c:pt idx="21">
                  <c:v>0.15625</c:v>
                </c:pt>
                <c:pt idx="22">
                  <c:v>0.22095999999999999</c:v>
                </c:pt>
                <c:pt idx="23">
                  <c:v>0.31248999999999999</c:v>
                </c:pt>
                <c:pt idx="24">
                  <c:v>0.44192999999999999</c:v>
                </c:pt>
                <c:pt idx="25">
                  <c:v>0.62497999999999998</c:v>
                </c:pt>
                <c:pt idx="26">
                  <c:v>0.88385999999999998</c:v>
                </c:pt>
                <c:pt idx="27">
                  <c:v>1.25</c:v>
                </c:pt>
                <c:pt idx="28">
                  <c:v>1.7677</c:v>
                </c:pt>
                <c:pt idx="29">
                  <c:v>2.4998999999999998</c:v>
                </c:pt>
                <c:pt idx="30">
                  <c:v>3.5354000000000001</c:v>
                </c:pt>
                <c:pt idx="31">
                  <c:v>4.9999000000000002</c:v>
                </c:pt>
                <c:pt idx="32">
                  <c:v>7.0709</c:v>
                </c:pt>
                <c:pt idx="33">
                  <c:v>9.9997000000000007</c:v>
                </c:pt>
              </c:numCache>
            </c:numRef>
          </c:xVal>
          <c:yVal>
            <c:numRef>
              <c:f>scheduling!$B$69:$AI$69</c:f>
              <c:numCache>
                <c:formatCode>0.00</c:formatCode>
                <c:ptCount val="34"/>
                <c:pt idx="0">
                  <c:v>0.9</c:v>
                </c:pt>
                <c:pt idx="1">
                  <c:v>0.96</c:v>
                </c:pt>
                <c:pt idx="2">
                  <c:v>0.96</c:v>
                </c:pt>
                <c:pt idx="3">
                  <c:v>0.96</c:v>
                </c:pt>
                <c:pt idx="4">
                  <c:v>0.96</c:v>
                </c:pt>
                <c:pt idx="5">
                  <c:v>0.96</c:v>
                </c:pt>
                <c:pt idx="6">
                  <c:v>0.97</c:v>
                </c:pt>
                <c:pt idx="7">
                  <c:v>0.97</c:v>
                </c:pt>
                <c:pt idx="8">
                  <c:v>0.97</c:v>
                </c:pt>
                <c:pt idx="9">
                  <c:v>0.97</c:v>
                </c:pt>
                <c:pt idx="10">
                  <c:v>0.97</c:v>
                </c:pt>
                <c:pt idx="11">
                  <c:v>0.97</c:v>
                </c:pt>
                <c:pt idx="12">
                  <c:v>0.97</c:v>
                </c:pt>
                <c:pt idx="13">
                  <c:v>0.97</c:v>
                </c:pt>
                <c:pt idx="14">
                  <c:v>0.97</c:v>
                </c:pt>
                <c:pt idx="15">
                  <c:v>0.97</c:v>
                </c:pt>
                <c:pt idx="16">
                  <c:v>0.97</c:v>
                </c:pt>
                <c:pt idx="17">
                  <c:v>0.98</c:v>
                </c:pt>
                <c:pt idx="18">
                  <c:v>0.98</c:v>
                </c:pt>
                <c:pt idx="19">
                  <c:v>0.98</c:v>
                </c:pt>
                <c:pt idx="20">
                  <c:v>0.98</c:v>
                </c:pt>
                <c:pt idx="21">
                  <c:v>0.98</c:v>
                </c:pt>
                <c:pt idx="22">
                  <c:v>0.98</c:v>
                </c:pt>
                <c:pt idx="23">
                  <c:v>0.99</c:v>
                </c:pt>
                <c:pt idx="24">
                  <c:v>0.99</c:v>
                </c:pt>
                <c:pt idx="25">
                  <c:v>0.99</c:v>
                </c:pt>
                <c:pt idx="26">
                  <c:v>0.99</c:v>
                </c:pt>
                <c:pt idx="27">
                  <c:v>0.99</c:v>
                </c:pt>
                <c:pt idx="28">
                  <c:v>1</c:v>
                </c:pt>
                <c:pt idx="29">
                  <c:v>1</c:v>
                </c:pt>
                <c:pt idx="30">
                  <c:v>1</c:v>
                </c:pt>
                <c:pt idx="31">
                  <c:v>1.01</c:v>
                </c:pt>
                <c:pt idx="32">
                  <c:v>1.02</c:v>
                </c:pt>
                <c:pt idx="33">
                  <c:v>1.03</c:v>
                </c:pt>
              </c:numCache>
            </c:numRef>
          </c:yVal>
          <c:smooth val="0"/>
        </c:ser>
        <c:ser>
          <c:idx val="2"/>
          <c:order val="2"/>
          <c:tx>
            <c:strRef>
              <c:f>scheduling!$A$70</c:f>
              <c:strCache>
                <c:ptCount val="1"/>
                <c:pt idx="0">
                  <c:v>S3</c:v>
                </c:pt>
              </c:strCache>
            </c:strRef>
          </c:tx>
          <c:spPr>
            <a:ln w="60325"/>
          </c:spPr>
          <c:xVal>
            <c:numRef>
              <c:f>scheduling!$B$4:$AI$4</c:f>
              <c:numCache>
                <c:formatCode>General</c:formatCode>
                <c:ptCount val="34"/>
                <c:pt idx="0">
                  <c:v>0</c:v>
                </c:pt>
                <c:pt idx="1">
                  <c:v>1.5258000000000001E-4</c:v>
                </c:pt>
                <c:pt idx="2">
                  <c:v>2.1578999999999999E-4</c:v>
                </c:pt>
                <c:pt idx="3">
                  <c:v>3.0517000000000001E-4</c:v>
                </c:pt>
                <c:pt idx="4">
                  <c:v>4.3156999999999999E-4</c:v>
                </c:pt>
                <c:pt idx="5">
                  <c:v>6.1032999999999997E-4</c:v>
                </c:pt>
                <c:pt idx="6">
                  <c:v>8.6313999999999998E-4</c:v>
                </c:pt>
                <c:pt idx="7">
                  <c:v>1.2206999999999999E-3</c:v>
                </c:pt>
                <c:pt idx="8">
                  <c:v>1.7263000000000001E-3</c:v>
                </c:pt>
                <c:pt idx="9">
                  <c:v>2.4413E-3</c:v>
                </c:pt>
                <c:pt idx="10">
                  <c:v>3.4526000000000001E-3</c:v>
                </c:pt>
                <c:pt idx="11">
                  <c:v>4.8827000000000002E-3</c:v>
                </c:pt>
                <c:pt idx="12">
                  <c:v>6.9051E-3</c:v>
                </c:pt>
                <c:pt idx="13">
                  <c:v>9.7652999999999993E-3</c:v>
                </c:pt>
                <c:pt idx="14">
                  <c:v>1.3809999999999999E-2</c:v>
                </c:pt>
                <c:pt idx="15">
                  <c:v>1.9531E-2</c:v>
                </c:pt>
                <c:pt idx="16">
                  <c:v>2.7621E-2</c:v>
                </c:pt>
                <c:pt idx="17">
                  <c:v>3.9060999999999998E-2</c:v>
                </c:pt>
                <c:pt idx="18">
                  <c:v>5.5240999999999998E-2</c:v>
                </c:pt>
                <c:pt idx="19">
                  <c:v>7.8122999999999998E-2</c:v>
                </c:pt>
                <c:pt idx="20">
                  <c:v>0.11047999999999999</c:v>
                </c:pt>
                <c:pt idx="21">
                  <c:v>0.15625</c:v>
                </c:pt>
                <c:pt idx="22">
                  <c:v>0.22095999999999999</c:v>
                </c:pt>
                <c:pt idx="23">
                  <c:v>0.31248999999999999</c:v>
                </c:pt>
                <c:pt idx="24">
                  <c:v>0.44192999999999999</c:v>
                </c:pt>
                <c:pt idx="25">
                  <c:v>0.62497999999999998</c:v>
                </c:pt>
                <c:pt idx="26">
                  <c:v>0.88385999999999998</c:v>
                </c:pt>
                <c:pt idx="27">
                  <c:v>1.25</c:v>
                </c:pt>
                <c:pt idx="28">
                  <c:v>1.7677</c:v>
                </c:pt>
                <c:pt idx="29">
                  <c:v>2.4998999999999998</c:v>
                </c:pt>
                <c:pt idx="30">
                  <c:v>3.5354000000000001</c:v>
                </c:pt>
                <c:pt idx="31">
                  <c:v>4.9999000000000002</c:v>
                </c:pt>
                <c:pt idx="32">
                  <c:v>7.0709</c:v>
                </c:pt>
                <c:pt idx="33">
                  <c:v>9.9997000000000007</c:v>
                </c:pt>
              </c:numCache>
            </c:numRef>
          </c:xVal>
          <c:yVal>
            <c:numRef>
              <c:f>scheduling!$B$70:$AI$70</c:f>
              <c:numCache>
                <c:formatCode>0.00</c:formatCode>
                <c:ptCount val="34"/>
                <c:pt idx="0">
                  <c:v>0.9</c:v>
                </c:pt>
                <c:pt idx="1">
                  <c:v>0.96</c:v>
                </c:pt>
                <c:pt idx="2">
                  <c:v>0.96</c:v>
                </c:pt>
                <c:pt idx="3">
                  <c:v>0.96</c:v>
                </c:pt>
                <c:pt idx="4">
                  <c:v>0.96</c:v>
                </c:pt>
                <c:pt idx="5">
                  <c:v>0.96</c:v>
                </c:pt>
                <c:pt idx="6">
                  <c:v>0.97499999999999998</c:v>
                </c:pt>
                <c:pt idx="7">
                  <c:v>0.97499999999999998</c:v>
                </c:pt>
                <c:pt idx="8">
                  <c:v>0.97499999999999998</c:v>
                </c:pt>
                <c:pt idx="9">
                  <c:v>0.97499999999999998</c:v>
                </c:pt>
                <c:pt idx="10">
                  <c:v>0.97499999999999998</c:v>
                </c:pt>
                <c:pt idx="11">
                  <c:v>0.97499999999999998</c:v>
                </c:pt>
                <c:pt idx="12">
                  <c:v>0.97499999999999998</c:v>
                </c:pt>
                <c:pt idx="13">
                  <c:v>0.97499999999999998</c:v>
                </c:pt>
                <c:pt idx="14">
                  <c:v>0.97499999999999998</c:v>
                </c:pt>
                <c:pt idx="15">
                  <c:v>0.97499999999999998</c:v>
                </c:pt>
                <c:pt idx="16">
                  <c:v>0.97499999999999998</c:v>
                </c:pt>
                <c:pt idx="17">
                  <c:v>0.97499999999999998</c:v>
                </c:pt>
                <c:pt idx="18">
                  <c:v>0.97499999999999998</c:v>
                </c:pt>
                <c:pt idx="19">
                  <c:v>0.97499999999999998</c:v>
                </c:pt>
                <c:pt idx="20">
                  <c:v>0.99</c:v>
                </c:pt>
                <c:pt idx="21">
                  <c:v>0.99</c:v>
                </c:pt>
                <c:pt idx="22">
                  <c:v>0.99</c:v>
                </c:pt>
                <c:pt idx="23">
                  <c:v>0.99</c:v>
                </c:pt>
                <c:pt idx="24">
                  <c:v>0.99</c:v>
                </c:pt>
                <c:pt idx="25">
                  <c:v>0.99</c:v>
                </c:pt>
                <c:pt idx="26">
                  <c:v>0.99</c:v>
                </c:pt>
                <c:pt idx="27">
                  <c:v>0.99</c:v>
                </c:pt>
                <c:pt idx="28">
                  <c:v>1.0049999999999999</c:v>
                </c:pt>
                <c:pt idx="29">
                  <c:v>1.0049999999999999</c:v>
                </c:pt>
                <c:pt idx="30">
                  <c:v>1.0049999999999999</c:v>
                </c:pt>
                <c:pt idx="31">
                  <c:v>1.02</c:v>
                </c:pt>
                <c:pt idx="32">
                  <c:v>1.02</c:v>
                </c:pt>
                <c:pt idx="33">
                  <c:v>1.0349999999999999</c:v>
                </c:pt>
              </c:numCache>
            </c:numRef>
          </c:yVal>
          <c:smooth val="0"/>
        </c:ser>
        <c:ser>
          <c:idx val="3"/>
          <c:order val="3"/>
          <c:tx>
            <c:strRef>
              <c:f>scheduling!$A$71</c:f>
              <c:strCache>
                <c:ptCount val="1"/>
                <c:pt idx="0">
                  <c:v>S4</c:v>
                </c:pt>
              </c:strCache>
            </c:strRef>
          </c:tx>
          <c:spPr>
            <a:ln w="60325"/>
          </c:spPr>
          <c:xVal>
            <c:numRef>
              <c:f>scheduling!$B$4:$AI$4</c:f>
              <c:numCache>
                <c:formatCode>General</c:formatCode>
                <c:ptCount val="34"/>
                <c:pt idx="0">
                  <c:v>0</c:v>
                </c:pt>
                <c:pt idx="1">
                  <c:v>1.5258000000000001E-4</c:v>
                </c:pt>
                <c:pt idx="2">
                  <c:v>2.1578999999999999E-4</c:v>
                </c:pt>
                <c:pt idx="3">
                  <c:v>3.0517000000000001E-4</c:v>
                </c:pt>
                <c:pt idx="4">
                  <c:v>4.3156999999999999E-4</c:v>
                </c:pt>
                <c:pt idx="5">
                  <c:v>6.1032999999999997E-4</c:v>
                </c:pt>
                <c:pt idx="6">
                  <c:v>8.6313999999999998E-4</c:v>
                </c:pt>
                <c:pt idx="7">
                  <c:v>1.2206999999999999E-3</c:v>
                </c:pt>
                <c:pt idx="8">
                  <c:v>1.7263000000000001E-3</c:v>
                </c:pt>
                <c:pt idx="9">
                  <c:v>2.4413E-3</c:v>
                </c:pt>
                <c:pt idx="10">
                  <c:v>3.4526000000000001E-3</c:v>
                </c:pt>
                <c:pt idx="11">
                  <c:v>4.8827000000000002E-3</c:v>
                </c:pt>
                <c:pt idx="12">
                  <c:v>6.9051E-3</c:v>
                </c:pt>
                <c:pt idx="13">
                  <c:v>9.7652999999999993E-3</c:v>
                </c:pt>
                <c:pt idx="14">
                  <c:v>1.3809999999999999E-2</c:v>
                </c:pt>
                <c:pt idx="15">
                  <c:v>1.9531E-2</c:v>
                </c:pt>
                <c:pt idx="16">
                  <c:v>2.7621E-2</c:v>
                </c:pt>
                <c:pt idx="17">
                  <c:v>3.9060999999999998E-2</c:v>
                </c:pt>
                <c:pt idx="18">
                  <c:v>5.5240999999999998E-2</c:v>
                </c:pt>
                <c:pt idx="19">
                  <c:v>7.8122999999999998E-2</c:v>
                </c:pt>
                <c:pt idx="20">
                  <c:v>0.11047999999999999</c:v>
                </c:pt>
                <c:pt idx="21">
                  <c:v>0.15625</c:v>
                </c:pt>
                <c:pt idx="22">
                  <c:v>0.22095999999999999</c:v>
                </c:pt>
                <c:pt idx="23">
                  <c:v>0.31248999999999999</c:v>
                </c:pt>
                <c:pt idx="24">
                  <c:v>0.44192999999999999</c:v>
                </c:pt>
                <c:pt idx="25">
                  <c:v>0.62497999999999998</c:v>
                </c:pt>
                <c:pt idx="26">
                  <c:v>0.88385999999999998</c:v>
                </c:pt>
                <c:pt idx="27">
                  <c:v>1.25</c:v>
                </c:pt>
                <c:pt idx="28">
                  <c:v>1.7677</c:v>
                </c:pt>
                <c:pt idx="29">
                  <c:v>2.4998999999999998</c:v>
                </c:pt>
                <c:pt idx="30">
                  <c:v>3.5354000000000001</c:v>
                </c:pt>
                <c:pt idx="31">
                  <c:v>4.9999000000000002</c:v>
                </c:pt>
                <c:pt idx="32">
                  <c:v>7.0709</c:v>
                </c:pt>
                <c:pt idx="33">
                  <c:v>9.9997000000000007</c:v>
                </c:pt>
              </c:numCache>
            </c:numRef>
          </c:xVal>
          <c:yVal>
            <c:numRef>
              <c:f>scheduling!$B$71:$AI$71</c:f>
              <c:numCache>
                <c:formatCode>0.00</c:formatCode>
                <c:ptCount val="34"/>
                <c:pt idx="0">
                  <c:v>0.9</c:v>
                </c:pt>
                <c:pt idx="1">
                  <c:v>0.97199999999999998</c:v>
                </c:pt>
                <c:pt idx="2">
                  <c:v>0.97199999999999998</c:v>
                </c:pt>
                <c:pt idx="3">
                  <c:v>0.97199999999999998</c:v>
                </c:pt>
                <c:pt idx="4">
                  <c:v>0.97199999999999998</c:v>
                </c:pt>
                <c:pt idx="5">
                  <c:v>0.97199999999999998</c:v>
                </c:pt>
                <c:pt idx="6">
                  <c:v>0.97199999999999998</c:v>
                </c:pt>
                <c:pt idx="7">
                  <c:v>0.97199999999999998</c:v>
                </c:pt>
                <c:pt idx="8">
                  <c:v>0.97199999999999998</c:v>
                </c:pt>
                <c:pt idx="9">
                  <c:v>0.97199999999999998</c:v>
                </c:pt>
                <c:pt idx="10">
                  <c:v>0.97199999999999998</c:v>
                </c:pt>
                <c:pt idx="11">
                  <c:v>0.97199999999999998</c:v>
                </c:pt>
                <c:pt idx="12">
                  <c:v>0.97199999999999998</c:v>
                </c:pt>
                <c:pt idx="13">
                  <c:v>0.97199999999999998</c:v>
                </c:pt>
                <c:pt idx="14">
                  <c:v>0.97199999999999998</c:v>
                </c:pt>
                <c:pt idx="15">
                  <c:v>0.97199999999999998</c:v>
                </c:pt>
                <c:pt idx="16">
                  <c:v>0.97199999999999998</c:v>
                </c:pt>
                <c:pt idx="17">
                  <c:v>0.97199999999999998</c:v>
                </c:pt>
                <c:pt idx="18">
                  <c:v>0.99</c:v>
                </c:pt>
                <c:pt idx="19">
                  <c:v>0.99</c:v>
                </c:pt>
                <c:pt idx="20">
                  <c:v>0.99</c:v>
                </c:pt>
                <c:pt idx="21">
                  <c:v>0.99</c:v>
                </c:pt>
                <c:pt idx="22">
                  <c:v>0.99</c:v>
                </c:pt>
                <c:pt idx="23">
                  <c:v>0.99</c:v>
                </c:pt>
                <c:pt idx="24">
                  <c:v>0.99</c:v>
                </c:pt>
                <c:pt idx="25">
                  <c:v>0.99</c:v>
                </c:pt>
                <c:pt idx="26">
                  <c:v>0.99</c:v>
                </c:pt>
                <c:pt idx="27">
                  <c:v>0.99</c:v>
                </c:pt>
                <c:pt idx="28">
                  <c:v>1.008</c:v>
                </c:pt>
                <c:pt idx="29">
                  <c:v>1.008</c:v>
                </c:pt>
                <c:pt idx="30">
                  <c:v>1.008</c:v>
                </c:pt>
                <c:pt idx="31">
                  <c:v>1.008</c:v>
                </c:pt>
                <c:pt idx="32">
                  <c:v>1.026</c:v>
                </c:pt>
                <c:pt idx="33">
                  <c:v>1.026</c:v>
                </c:pt>
              </c:numCache>
            </c:numRef>
          </c:yVal>
          <c:smooth val="0"/>
        </c:ser>
        <c:ser>
          <c:idx val="4"/>
          <c:order val="4"/>
          <c:tx>
            <c:strRef>
              <c:f>scheduling!$A$72</c:f>
              <c:strCache>
                <c:ptCount val="1"/>
                <c:pt idx="0">
                  <c:v>S5</c:v>
                </c:pt>
              </c:strCache>
            </c:strRef>
          </c:tx>
          <c:spPr>
            <a:ln w="60325"/>
          </c:spPr>
          <c:marker>
            <c:symbol val="star"/>
            <c:size val="14"/>
          </c:marker>
          <c:xVal>
            <c:numRef>
              <c:f>scheduling!$B$4:$AI$4</c:f>
              <c:numCache>
                <c:formatCode>General</c:formatCode>
                <c:ptCount val="34"/>
                <c:pt idx="0">
                  <c:v>0</c:v>
                </c:pt>
                <c:pt idx="1">
                  <c:v>1.5258000000000001E-4</c:v>
                </c:pt>
                <c:pt idx="2">
                  <c:v>2.1578999999999999E-4</c:v>
                </c:pt>
                <c:pt idx="3">
                  <c:v>3.0517000000000001E-4</c:v>
                </c:pt>
                <c:pt idx="4">
                  <c:v>4.3156999999999999E-4</c:v>
                </c:pt>
                <c:pt idx="5">
                  <c:v>6.1032999999999997E-4</c:v>
                </c:pt>
                <c:pt idx="6">
                  <c:v>8.6313999999999998E-4</c:v>
                </c:pt>
                <c:pt idx="7">
                  <c:v>1.2206999999999999E-3</c:v>
                </c:pt>
                <c:pt idx="8">
                  <c:v>1.7263000000000001E-3</c:v>
                </c:pt>
                <c:pt idx="9">
                  <c:v>2.4413E-3</c:v>
                </c:pt>
                <c:pt idx="10">
                  <c:v>3.4526000000000001E-3</c:v>
                </c:pt>
                <c:pt idx="11">
                  <c:v>4.8827000000000002E-3</c:v>
                </c:pt>
                <c:pt idx="12">
                  <c:v>6.9051E-3</c:v>
                </c:pt>
                <c:pt idx="13">
                  <c:v>9.7652999999999993E-3</c:v>
                </c:pt>
                <c:pt idx="14">
                  <c:v>1.3809999999999999E-2</c:v>
                </c:pt>
                <c:pt idx="15">
                  <c:v>1.9531E-2</c:v>
                </c:pt>
                <c:pt idx="16">
                  <c:v>2.7621E-2</c:v>
                </c:pt>
                <c:pt idx="17">
                  <c:v>3.9060999999999998E-2</c:v>
                </c:pt>
                <c:pt idx="18">
                  <c:v>5.5240999999999998E-2</c:v>
                </c:pt>
                <c:pt idx="19">
                  <c:v>7.8122999999999998E-2</c:v>
                </c:pt>
                <c:pt idx="20">
                  <c:v>0.11047999999999999</c:v>
                </c:pt>
                <c:pt idx="21">
                  <c:v>0.15625</c:v>
                </c:pt>
                <c:pt idx="22">
                  <c:v>0.22095999999999999</c:v>
                </c:pt>
                <c:pt idx="23">
                  <c:v>0.31248999999999999</c:v>
                </c:pt>
                <c:pt idx="24">
                  <c:v>0.44192999999999999</c:v>
                </c:pt>
                <c:pt idx="25">
                  <c:v>0.62497999999999998</c:v>
                </c:pt>
                <c:pt idx="26">
                  <c:v>0.88385999999999998</c:v>
                </c:pt>
                <c:pt idx="27">
                  <c:v>1.25</c:v>
                </c:pt>
                <c:pt idx="28">
                  <c:v>1.7677</c:v>
                </c:pt>
                <c:pt idx="29">
                  <c:v>2.4998999999999998</c:v>
                </c:pt>
                <c:pt idx="30">
                  <c:v>3.5354000000000001</c:v>
                </c:pt>
                <c:pt idx="31">
                  <c:v>4.9999000000000002</c:v>
                </c:pt>
                <c:pt idx="32">
                  <c:v>7.0709</c:v>
                </c:pt>
                <c:pt idx="33">
                  <c:v>9.9997000000000007</c:v>
                </c:pt>
              </c:numCache>
            </c:numRef>
          </c:xVal>
          <c:yVal>
            <c:numRef>
              <c:f>scheduling!$B$72:$AI$72</c:f>
              <c:numCache>
                <c:formatCode>0.00</c:formatCode>
                <c:ptCount val="34"/>
                <c:pt idx="0">
                  <c:v>0.9</c:v>
                </c:pt>
                <c:pt idx="1">
                  <c:v>0.96</c:v>
                </c:pt>
                <c:pt idx="2">
                  <c:v>0.96</c:v>
                </c:pt>
                <c:pt idx="3">
                  <c:v>0.96</c:v>
                </c:pt>
                <c:pt idx="4">
                  <c:v>0.96</c:v>
                </c:pt>
                <c:pt idx="5">
                  <c:v>0.96</c:v>
                </c:pt>
                <c:pt idx="6">
                  <c:v>0.98</c:v>
                </c:pt>
                <c:pt idx="7">
                  <c:v>0.98</c:v>
                </c:pt>
                <c:pt idx="8">
                  <c:v>0.98</c:v>
                </c:pt>
                <c:pt idx="9">
                  <c:v>0.98</c:v>
                </c:pt>
                <c:pt idx="10">
                  <c:v>0.98</c:v>
                </c:pt>
                <c:pt idx="11">
                  <c:v>0.98</c:v>
                </c:pt>
                <c:pt idx="12">
                  <c:v>0.98</c:v>
                </c:pt>
                <c:pt idx="13">
                  <c:v>0.98</c:v>
                </c:pt>
                <c:pt idx="14">
                  <c:v>0.98</c:v>
                </c:pt>
                <c:pt idx="15">
                  <c:v>0.98</c:v>
                </c:pt>
                <c:pt idx="16">
                  <c:v>0.98</c:v>
                </c:pt>
                <c:pt idx="17">
                  <c:v>0.98</c:v>
                </c:pt>
                <c:pt idx="18">
                  <c:v>0.98</c:v>
                </c:pt>
                <c:pt idx="19">
                  <c:v>0.98</c:v>
                </c:pt>
                <c:pt idx="20">
                  <c:v>0.98</c:v>
                </c:pt>
                <c:pt idx="21">
                  <c:v>0.98</c:v>
                </c:pt>
                <c:pt idx="22">
                  <c:v>0.98</c:v>
                </c:pt>
                <c:pt idx="23">
                  <c:v>1</c:v>
                </c:pt>
                <c:pt idx="24">
                  <c:v>1</c:v>
                </c:pt>
                <c:pt idx="25">
                  <c:v>1</c:v>
                </c:pt>
                <c:pt idx="26">
                  <c:v>1</c:v>
                </c:pt>
                <c:pt idx="27">
                  <c:v>1</c:v>
                </c:pt>
                <c:pt idx="28">
                  <c:v>1</c:v>
                </c:pt>
                <c:pt idx="29">
                  <c:v>1</c:v>
                </c:pt>
                <c:pt idx="30">
                  <c:v>1.02</c:v>
                </c:pt>
                <c:pt idx="31">
                  <c:v>1.02</c:v>
                </c:pt>
                <c:pt idx="32">
                  <c:v>1.02</c:v>
                </c:pt>
                <c:pt idx="33">
                  <c:v>1.04</c:v>
                </c:pt>
              </c:numCache>
            </c:numRef>
          </c:yVal>
          <c:smooth val="0"/>
        </c:ser>
        <c:dLbls>
          <c:showLegendKey val="0"/>
          <c:showVal val="0"/>
          <c:showCatName val="0"/>
          <c:showSerName val="0"/>
          <c:showPercent val="0"/>
          <c:showBubbleSize val="0"/>
        </c:dLbls>
        <c:axId val="107099648"/>
        <c:axId val="107101568"/>
      </c:scatterChart>
      <c:valAx>
        <c:axId val="107099648"/>
        <c:scaling>
          <c:orientation val="minMax"/>
        </c:scaling>
        <c:delete val="0"/>
        <c:axPos val="b"/>
        <c:title>
          <c:tx>
            <c:strRef>
              <c:f>scheduling!$A$4</c:f>
              <c:strCache>
                <c:ptCount val="1"/>
                <c:pt idx="0">
                  <c:v>Year </c:v>
                </c:pt>
              </c:strCache>
            </c:strRef>
          </c:tx>
          <c:layout/>
          <c:overlay val="0"/>
        </c:title>
        <c:numFmt formatCode="General" sourceLinked="1"/>
        <c:majorTickMark val="out"/>
        <c:minorTickMark val="none"/>
        <c:tickLblPos val="nextTo"/>
        <c:crossAx val="107101568"/>
        <c:crosses val="autoZero"/>
        <c:crossBetween val="midCat"/>
      </c:valAx>
      <c:valAx>
        <c:axId val="107101568"/>
        <c:scaling>
          <c:orientation val="minMax"/>
          <c:max val="1.04"/>
          <c:min val="0.9"/>
        </c:scaling>
        <c:delete val="0"/>
        <c:axPos val="l"/>
        <c:title>
          <c:tx>
            <c:rich>
              <a:bodyPr rot="-5400000" vert="horz"/>
              <a:lstStyle/>
              <a:p>
                <a:pPr>
                  <a:defRPr/>
                </a:pPr>
                <a:r>
                  <a:rPr lang="en-US"/>
                  <a:t>VDD</a:t>
                </a:r>
              </a:p>
            </c:rich>
          </c:tx>
          <c:layout/>
          <c:overlay val="0"/>
        </c:title>
        <c:numFmt formatCode="0.00" sourceLinked="1"/>
        <c:majorTickMark val="out"/>
        <c:minorTickMark val="none"/>
        <c:tickLblPos val="nextTo"/>
        <c:crossAx val="107099648"/>
        <c:crosses val="autoZero"/>
        <c:crossBetween val="midCat"/>
      </c:valAx>
    </c:plotArea>
    <c:legend>
      <c:legendPos val="t"/>
      <c:layout>
        <c:manualLayout>
          <c:xMode val="edge"/>
          <c:yMode val="edge"/>
          <c:x val="0.26517707349855857"/>
          <c:y val="9.5569033325498855E-3"/>
          <c:w val="0.4869778590210081"/>
          <c:h val="9.9828753335823306E-2"/>
        </c:manualLayout>
      </c:layout>
      <c:overlay val="0"/>
    </c:legend>
    <c:plotVisOnly val="1"/>
    <c:dispBlanksAs val="gap"/>
    <c:showDLblsOverMax val="0"/>
  </c:chart>
  <c:txPr>
    <a:bodyPr/>
    <a:lstStyle/>
    <a:p>
      <a:pPr>
        <a:defRPr sz="2800"/>
      </a:pPr>
      <a:endParaRPr lang="en-U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scheduling!$A$74:$A$78</c:f>
              <c:strCache>
                <c:ptCount val="5"/>
                <c:pt idx="0">
                  <c:v>S1</c:v>
                </c:pt>
                <c:pt idx="1">
                  <c:v>S2</c:v>
                </c:pt>
                <c:pt idx="2">
                  <c:v>S3</c:v>
                </c:pt>
                <c:pt idx="3">
                  <c:v>S4</c:v>
                </c:pt>
                <c:pt idx="4">
                  <c:v>S5</c:v>
                </c:pt>
              </c:strCache>
            </c:strRef>
          </c:cat>
          <c:val>
            <c:numRef>
              <c:f>scheduling!$B$74:$B$78</c:f>
              <c:numCache>
                <c:formatCode>0.0</c:formatCode>
                <c:ptCount val="5"/>
                <c:pt idx="0">
                  <c:v>8.0525000000000002</c:v>
                </c:pt>
                <c:pt idx="1">
                  <c:v>8.0604999999999993</c:v>
                </c:pt>
                <c:pt idx="2">
                  <c:v>7.9855</c:v>
                </c:pt>
                <c:pt idx="3">
                  <c:v>8.0029000000000003</c:v>
                </c:pt>
                <c:pt idx="4">
                  <c:v>7.9347000000000003</c:v>
                </c:pt>
              </c:numCache>
            </c:numRef>
          </c:val>
        </c:ser>
        <c:dLbls>
          <c:showLegendKey val="0"/>
          <c:showVal val="0"/>
          <c:showCatName val="0"/>
          <c:showSerName val="0"/>
          <c:showPercent val="0"/>
          <c:showBubbleSize val="0"/>
        </c:dLbls>
        <c:gapWidth val="150"/>
        <c:axId val="106954752"/>
        <c:axId val="106956288"/>
      </c:barChart>
      <c:catAx>
        <c:axId val="106954752"/>
        <c:scaling>
          <c:orientation val="minMax"/>
        </c:scaling>
        <c:delete val="0"/>
        <c:axPos val="b"/>
        <c:numFmt formatCode="General" sourceLinked="0"/>
        <c:majorTickMark val="out"/>
        <c:minorTickMark val="none"/>
        <c:tickLblPos val="nextTo"/>
        <c:crossAx val="106956288"/>
        <c:crosses val="autoZero"/>
        <c:auto val="1"/>
        <c:lblAlgn val="ctr"/>
        <c:lblOffset val="100"/>
        <c:noMultiLvlLbl val="0"/>
      </c:catAx>
      <c:valAx>
        <c:axId val="106956288"/>
        <c:scaling>
          <c:orientation val="minMax"/>
        </c:scaling>
        <c:delete val="0"/>
        <c:axPos val="l"/>
        <c:title>
          <c:tx>
            <c:rich>
              <a:bodyPr rot="-5400000" vert="horz"/>
              <a:lstStyle/>
              <a:p>
                <a:pPr>
                  <a:defRPr/>
                </a:pPr>
                <a:r>
                  <a:rPr lang="en-US"/>
                  <a:t>MTTF (Year)</a:t>
                </a:r>
              </a:p>
            </c:rich>
          </c:tx>
          <c:layout/>
          <c:overlay val="0"/>
        </c:title>
        <c:numFmt formatCode="0.0" sourceLinked="1"/>
        <c:majorTickMark val="out"/>
        <c:minorTickMark val="none"/>
        <c:tickLblPos val="nextTo"/>
        <c:crossAx val="106954752"/>
        <c:crosses val="autoZero"/>
        <c:crossBetween val="between"/>
      </c:valAx>
      <c:spPr>
        <a:ln>
          <a:noFill/>
        </a:ln>
      </c:spPr>
    </c:plotArea>
    <c:plotVisOnly val="1"/>
    <c:dispBlanksAs val="gap"/>
    <c:showDLblsOverMax val="0"/>
  </c:chart>
  <c:spPr>
    <a:ln>
      <a:noFill/>
    </a:ln>
  </c:spPr>
  <c:txPr>
    <a:bodyPr/>
    <a:lstStyle/>
    <a:p>
      <a:pPr>
        <a:defRPr sz="20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2782049997927691"/>
          <c:y val="6.0185185185185203E-2"/>
          <c:w val="0.80921582070375642"/>
          <c:h val="0.73592592592592598"/>
        </c:manualLayout>
      </c:layout>
      <c:scatterChart>
        <c:scatterStyle val="smoothMarker"/>
        <c:varyColors val="0"/>
        <c:ser>
          <c:idx val="0"/>
          <c:order val="0"/>
          <c:tx>
            <c:strRef>
              <c:f>Sheet4!$F$23</c:f>
              <c:strCache>
                <c:ptCount val="1"/>
                <c:pt idx="0">
                  <c:v>conventional design</c:v>
                </c:pt>
              </c:strCache>
            </c:strRef>
          </c:tx>
          <c:marker>
            <c:symbol val="diamond"/>
            <c:size val="13"/>
          </c:marker>
          <c:xVal>
            <c:numRef>
              <c:f>Sheet4!$E$24:$E$32</c:f>
              <c:numCache>
                <c:formatCode>General</c:formatCode>
                <c:ptCount val="9"/>
                <c:pt idx="0">
                  <c:v>0.84</c:v>
                </c:pt>
                <c:pt idx="1">
                  <c:v>0.86</c:v>
                </c:pt>
                <c:pt idx="2">
                  <c:v>0.88</c:v>
                </c:pt>
                <c:pt idx="3">
                  <c:v>0.9</c:v>
                </c:pt>
                <c:pt idx="4">
                  <c:v>0.92</c:v>
                </c:pt>
                <c:pt idx="5">
                  <c:v>0.94</c:v>
                </c:pt>
                <c:pt idx="6">
                  <c:v>0.96</c:v>
                </c:pt>
                <c:pt idx="7">
                  <c:v>0.98</c:v>
                </c:pt>
                <c:pt idx="8">
                  <c:v>1</c:v>
                </c:pt>
              </c:numCache>
            </c:numRef>
          </c:xVal>
          <c:yVal>
            <c:numRef>
              <c:f>Sheet4!$F$24:$F$32</c:f>
              <c:numCache>
                <c:formatCode>General</c:formatCode>
                <c:ptCount val="9"/>
                <c:pt idx="2">
                  <c:v>43.082428470000004</c:v>
                </c:pt>
                <c:pt idx="4">
                  <c:v>51.163604749999998</c:v>
                </c:pt>
                <c:pt idx="6">
                  <c:v>55.862531019999999</c:v>
                </c:pt>
                <c:pt idx="8">
                  <c:v>56.674736879999998</c:v>
                </c:pt>
              </c:numCache>
            </c:numRef>
          </c:yVal>
          <c:smooth val="1"/>
        </c:ser>
        <c:ser>
          <c:idx val="2"/>
          <c:order val="1"/>
          <c:tx>
            <c:strRef>
              <c:f>Sheet4!$H$23</c:f>
              <c:strCache>
                <c:ptCount val="1"/>
                <c:pt idx="0">
                  <c:v>reilient Design</c:v>
                </c:pt>
              </c:strCache>
            </c:strRef>
          </c:tx>
          <c:spPr>
            <a:ln>
              <a:solidFill>
                <a:schemeClr val="accent2"/>
              </a:solidFill>
            </a:ln>
          </c:spPr>
          <c:marker>
            <c:symbol val="square"/>
            <c:size val="9"/>
            <c:spPr>
              <a:solidFill>
                <a:srgbClr val="C00000"/>
              </a:solidFill>
              <a:ln>
                <a:solidFill>
                  <a:schemeClr val="accent2"/>
                </a:solidFill>
              </a:ln>
            </c:spPr>
          </c:marker>
          <c:xVal>
            <c:numRef>
              <c:f>Sheet4!$E$24:$E$32</c:f>
              <c:numCache>
                <c:formatCode>General</c:formatCode>
                <c:ptCount val="9"/>
                <c:pt idx="0">
                  <c:v>0.84</c:v>
                </c:pt>
                <c:pt idx="1">
                  <c:v>0.86</c:v>
                </c:pt>
                <c:pt idx="2">
                  <c:v>0.88</c:v>
                </c:pt>
                <c:pt idx="3">
                  <c:v>0.9</c:v>
                </c:pt>
                <c:pt idx="4">
                  <c:v>0.92</c:v>
                </c:pt>
                <c:pt idx="5">
                  <c:v>0.94</c:v>
                </c:pt>
                <c:pt idx="6">
                  <c:v>0.96</c:v>
                </c:pt>
                <c:pt idx="7">
                  <c:v>0.98</c:v>
                </c:pt>
                <c:pt idx="8">
                  <c:v>1</c:v>
                </c:pt>
              </c:numCache>
            </c:numRef>
          </c:xVal>
          <c:yVal>
            <c:numRef>
              <c:f>Sheet4!$H$24:$H$32</c:f>
              <c:numCache>
                <c:formatCode>General</c:formatCode>
                <c:ptCount val="9"/>
                <c:pt idx="0">
                  <c:v>34.245854864499996</c:v>
                </c:pt>
                <c:pt idx="1">
                  <c:v>33.993923623400001</c:v>
                </c:pt>
                <c:pt idx="2">
                  <c:v>33.250485638800001</c:v>
                </c:pt>
                <c:pt idx="3">
                  <c:v>34.135484828300001</c:v>
                </c:pt>
                <c:pt idx="4">
                  <c:v>34.929378675800002</c:v>
                </c:pt>
                <c:pt idx="5">
                  <c:v>36.039818643399997</c:v>
                </c:pt>
                <c:pt idx="6">
                  <c:v>37.659862099999998</c:v>
                </c:pt>
                <c:pt idx="7">
                  <c:v>39.3021321692</c:v>
                </c:pt>
                <c:pt idx="8">
                  <c:v>41.093649724700001</c:v>
                </c:pt>
              </c:numCache>
            </c:numRef>
          </c:yVal>
          <c:smooth val="1"/>
        </c:ser>
        <c:dLbls>
          <c:showLegendKey val="0"/>
          <c:showVal val="0"/>
          <c:showCatName val="0"/>
          <c:showSerName val="0"/>
          <c:showPercent val="0"/>
          <c:showBubbleSize val="0"/>
        </c:dLbls>
        <c:axId val="101413248"/>
        <c:axId val="101415552"/>
      </c:scatterChart>
      <c:valAx>
        <c:axId val="101413248"/>
        <c:scaling>
          <c:orientation val="minMax"/>
          <c:max val="1"/>
          <c:min val="0.84"/>
        </c:scaling>
        <c:delete val="0"/>
        <c:axPos val="b"/>
        <c:title>
          <c:tx>
            <c:rich>
              <a:bodyPr/>
              <a:lstStyle/>
              <a:p>
                <a:pPr>
                  <a:defRPr/>
                </a:pPr>
                <a:r>
                  <a:rPr lang="en-US"/>
                  <a:t>Supply voltage (V)</a:t>
                </a:r>
              </a:p>
            </c:rich>
          </c:tx>
          <c:layout/>
          <c:overlay val="0"/>
        </c:title>
        <c:numFmt formatCode="#,##0.00" sourceLinked="0"/>
        <c:majorTickMark val="none"/>
        <c:minorTickMark val="none"/>
        <c:tickLblPos val="nextTo"/>
        <c:crossAx val="101415552"/>
        <c:crosses val="autoZero"/>
        <c:crossBetween val="midCat"/>
        <c:majorUnit val="0.04"/>
      </c:valAx>
      <c:valAx>
        <c:axId val="101415552"/>
        <c:scaling>
          <c:orientation val="minMax"/>
          <c:min val="30"/>
        </c:scaling>
        <c:delete val="0"/>
        <c:axPos val="l"/>
        <c:majorGridlines/>
        <c:title>
          <c:tx>
            <c:rich>
              <a:bodyPr/>
              <a:lstStyle/>
              <a:p>
                <a:pPr>
                  <a:defRPr/>
                </a:pPr>
                <a:r>
                  <a:rPr lang="en-US"/>
                  <a:t>Energy (mJ)</a:t>
                </a:r>
              </a:p>
            </c:rich>
          </c:tx>
          <c:layout/>
          <c:overlay val="0"/>
        </c:title>
        <c:numFmt formatCode="General" sourceLinked="1"/>
        <c:majorTickMark val="none"/>
        <c:minorTickMark val="none"/>
        <c:tickLblPos val="nextTo"/>
        <c:crossAx val="101413248"/>
        <c:crosses val="autoZero"/>
        <c:crossBetween val="midCat"/>
        <c:majorUnit val="4"/>
      </c:valAx>
      <c:spPr>
        <a:noFill/>
        <a:ln>
          <a:noFill/>
        </a:ln>
      </c:spPr>
    </c:plotArea>
    <c:legend>
      <c:legendPos val="r"/>
      <c:layout>
        <c:manualLayout>
          <c:xMode val="edge"/>
          <c:yMode val="edge"/>
          <c:x val="0.13017602544796431"/>
          <c:y val="4.3728411617126157E-2"/>
          <c:w val="0.47273077759971266"/>
          <c:h val="0.20252032777244985"/>
        </c:manualLayout>
      </c:layout>
      <c:overlay val="0"/>
      <c:txPr>
        <a:bodyPr/>
        <a:lstStyle/>
        <a:p>
          <a:pPr>
            <a:defRPr sz="1400" b="1"/>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1"/>
          <c:order val="1"/>
          <c:tx>
            <c:strRef>
              <c:f>data!$AP$5</c:f>
              <c:strCache>
                <c:ptCount val="1"/>
                <c:pt idx="0">
                  <c:v>Ideal Scaling (2x/tech. node)</c:v>
                </c:pt>
              </c:strCache>
            </c:strRef>
          </c:tx>
          <c:marker>
            <c:symbol val="none"/>
          </c:marker>
          <c:xVal>
            <c:numRef>
              <c:f>data!$AN$6:$AN$23</c:f>
              <c:numCache>
                <c:formatCode>m/d/yyyy</c:formatCode>
                <c:ptCount val="18"/>
                <c:pt idx="0">
                  <c:v>34700</c:v>
                </c:pt>
                <c:pt idx="1">
                  <c:v>35065</c:v>
                </c:pt>
                <c:pt idx="2">
                  <c:v>35431</c:v>
                </c:pt>
                <c:pt idx="3">
                  <c:v>35796</c:v>
                </c:pt>
                <c:pt idx="4">
                  <c:v>36161</c:v>
                </c:pt>
                <c:pt idx="5">
                  <c:v>36526</c:v>
                </c:pt>
                <c:pt idx="6">
                  <c:v>36892</c:v>
                </c:pt>
                <c:pt idx="7">
                  <c:v>37257</c:v>
                </c:pt>
                <c:pt idx="8">
                  <c:v>37622</c:v>
                </c:pt>
                <c:pt idx="9">
                  <c:v>37987</c:v>
                </c:pt>
                <c:pt idx="10">
                  <c:v>38353</c:v>
                </c:pt>
                <c:pt idx="11">
                  <c:v>38718</c:v>
                </c:pt>
                <c:pt idx="12">
                  <c:v>39083</c:v>
                </c:pt>
                <c:pt idx="13">
                  <c:v>39448</c:v>
                </c:pt>
                <c:pt idx="14">
                  <c:v>39814</c:v>
                </c:pt>
                <c:pt idx="15">
                  <c:v>40179</c:v>
                </c:pt>
                <c:pt idx="16">
                  <c:v>40544</c:v>
                </c:pt>
                <c:pt idx="17">
                  <c:v>40909</c:v>
                </c:pt>
              </c:numCache>
            </c:numRef>
          </c:xVal>
          <c:yVal>
            <c:numRef>
              <c:f>data!$AP$6:$AP$23</c:f>
              <c:numCache>
                <c:formatCode>General</c:formatCode>
                <c:ptCount val="18"/>
                <c:pt idx="3">
                  <c:v>15.2</c:v>
                </c:pt>
                <c:pt idx="4">
                  <c:v>24.32</c:v>
                </c:pt>
                <c:pt idx="5">
                  <c:v>38.912000000000006</c:v>
                </c:pt>
                <c:pt idx="6">
                  <c:v>62.259200000000014</c:v>
                </c:pt>
                <c:pt idx="7">
                  <c:v>99.614720000000034</c:v>
                </c:pt>
                <c:pt idx="8">
                  <c:v>159.38355199999998</c:v>
                </c:pt>
                <c:pt idx="9">
                  <c:v>255.01368319999989</c:v>
                </c:pt>
                <c:pt idx="10">
                  <c:v>408.0218931200003</c:v>
                </c:pt>
                <c:pt idx="11">
                  <c:v>652.83502899199959</c:v>
                </c:pt>
                <c:pt idx="12">
                  <c:v>1044.5360463872007</c:v>
                </c:pt>
                <c:pt idx="13">
                  <c:v>1671.2576742195208</c:v>
                </c:pt>
                <c:pt idx="14">
                  <c:v>2674.0122787512341</c:v>
                </c:pt>
                <c:pt idx="15">
                  <c:v>4278.4196460019803</c:v>
                </c:pt>
                <c:pt idx="16">
                  <c:v>6845.4714336031602</c:v>
                </c:pt>
                <c:pt idx="17">
                  <c:v>10952.754293765051</c:v>
                </c:pt>
              </c:numCache>
            </c:numRef>
          </c:yVal>
          <c:smooth val="1"/>
        </c:ser>
        <c:dLbls>
          <c:showLegendKey val="0"/>
          <c:showVal val="0"/>
          <c:showCatName val="0"/>
          <c:showSerName val="0"/>
          <c:showPercent val="0"/>
          <c:showBubbleSize val="0"/>
        </c:dLbls>
        <c:axId val="107311104"/>
        <c:axId val="107313024"/>
      </c:scatterChart>
      <c:scatterChart>
        <c:scatterStyle val="lineMarker"/>
        <c:varyColors val="0"/>
        <c:ser>
          <c:idx val="0"/>
          <c:order val="0"/>
          <c:tx>
            <c:strRef>
              <c:f>data!$N$1</c:f>
              <c:strCache>
                <c:ptCount val="1"/>
                <c:pt idx="0">
                  <c:v>Transistors (millions)</c:v>
                </c:pt>
              </c:strCache>
            </c:strRef>
          </c:tx>
          <c:spPr>
            <a:ln w="28575">
              <a:noFill/>
            </a:ln>
          </c:spPr>
          <c:xVal>
            <c:numRef>
              <c:f>data!$G$2:$G$824</c:f>
              <c:numCache>
                <c:formatCode>m/d/yyyy</c:formatCode>
                <c:ptCount val="823"/>
                <c:pt idx="0">
                  <c:v>26238</c:v>
                </c:pt>
                <c:pt idx="1">
                  <c:v>26390</c:v>
                </c:pt>
                <c:pt idx="2">
                  <c:v>27120</c:v>
                </c:pt>
                <c:pt idx="3">
                  <c:v>27942</c:v>
                </c:pt>
                <c:pt idx="4">
                  <c:v>28642</c:v>
                </c:pt>
                <c:pt idx="5">
                  <c:v>28672</c:v>
                </c:pt>
                <c:pt idx="6">
                  <c:v>28703</c:v>
                </c:pt>
                <c:pt idx="7">
                  <c:v>29007</c:v>
                </c:pt>
                <c:pt idx="8">
                  <c:v>29099</c:v>
                </c:pt>
                <c:pt idx="9">
                  <c:v>29983</c:v>
                </c:pt>
                <c:pt idx="10">
                  <c:v>30011</c:v>
                </c:pt>
                <c:pt idx="11">
                  <c:v>30042</c:v>
                </c:pt>
                <c:pt idx="12">
                  <c:v>30468</c:v>
                </c:pt>
                <c:pt idx="13">
                  <c:v>30773</c:v>
                </c:pt>
                <c:pt idx="14">
                  <c:v>31321</c:v>
                </c:pt>
                <c:pt idx="15">
                  <c:v>31413</c:v>
                </c:pt>
                <c:pt idx="16">
                  <c:v>31809</c:v>
                </c:pt>
                <c:pt idx="17">
                  <c:v>31929</c:v>
                </c:pt>
                <c:pt idx="18">
                  <c:v>32234</c:v>
                </c:pt>
                <c:pt idx="19">
                  <c:v>32295</c:v>
                </c:pt>
                <c:pt idx="20">
                  <c:v>32599</c:v>
                </c:pt>
                <c:pt idx="21">
                  <c:v>32599</c:v>
                </c:pt>
                <c:pt idx="22">
                  <c:v>32994</c:v>
                </c:pt>
                <c:pt idx="23">
                  <c:v>33025</c:v>
                </c:pt>
                <c:pt idx="24">
                  <c:v>33239</c:v>
                </c:pt>
                <c:pt idx="25">
                  <c:v>33390</c:v>
                </c:pt>
                <c:pt idx="26">
                  <c:v>33390</c:v>
                </c:pt>
                <c:pt idx="27">
                  <c:v>33604</c:v>
                </c:pt>
                <c:pt idx="28">
                  <c:v>33756</c:v>
                </c:pt>
                <c:pt idx="29">
                  <c:v>33756</c:v>
                </c:pt>
                <c:pt idx="30">
                  <c:v>33756</c:v>
                </c:pt>
                <c:pt idx="31">
                  <c:v>33756</c:v>
                </c:pt>
                <c:pt idx="32">
                  <c:v>33817</c:v>
                </c:pt>
                <c:pt idx="33">
                  <c:v>33878</c:v>
                </c:pt>
                <c:pt idx="34">
                  <c:v>33878</c:v>
                </c:pt>
                <c:pt idx="35">
                  <c:v>33878</c:v>
                </c:pt>
                <c:pt idx="36">
                  <c:v>33878</c:v>
                </c:pt>
                <c:pt idx="37">
                  <c:v>33878</c:v>
                </c:pt>
                <c:pt idx="38">
                  <c:v>33878</c:v>
                </c:pt>
                <c:pt idx="39">
                  <c:v>33878</c:v>
                </c:pt>
                <c:pt idx="40">
                  <c:v>33909</c:v>
                </c:pt>
                <c:pt idx="41">
                  <c:v>33909</c:v>
                </c:pt>
                <c:pt idx="42">
                  <c:v>33909</c:v>
                </c:pt>
                <c:pt idx="43">
                  <c:v>33909</c:v>
                </c:pt>
                <c:pt idx="44">
                  <c:v>33970</c:v>
                </c:pt>
                <c:pt idx="45">
                  <c:v>34029</c:v>
                </c:pt>
                <c:pt idx="46">
                  <c:v>34029</c:v>
                </c:pt>
                <c:pt idx="47">
                  <c:v>34029</c:v>
                </c:pt>
                <c:pt idx="48">
                  <c:v>34060</c:v>
                </c:pt>
                <c:pt idx="49">
                  <c:v>34060</c:v>
                </c:pt>
                <c:pt idx="50">
                  <c:v>34121</c:v>
                </c:pt>
                <c:pt idx="51">
                  <c:v>34182</c:v>
                </c:pt>
                <c:pt idx="52">
                  <c:v>34213</c:v>
                </c:pt>
                <c:pt idx="53">
                  <c:v>34394</c:v>
                </c:pt>
                <c:pt idx="54">
                  <c:v>34394</c:v>
                </c:pt>
                <c:pt idx="55">
                  <c:v>34394</c:v>
                </c:pt>
                <c:pt idx="56">
                  <c:v>34394</c:v>
                </c:pt>
                <c:pt idx="57">
                  <c:v>34425</c:v>
                </c:pt>
                <c:pt idx="58">
                  <c:v>34455</c:v>
                </c:pt>
                <c:pt idx="59">
                  <c:v>34486</c:v>
                </c:pt>
                <c:pt idx="60">
                  <c:v>34486</c:v>
                </c:pt>
                <c:pt idx="61">
                  <c:v>34486</c:v>
                </c:pt>
                <c:pt idx="62">
                  <c:v>34486</c:v>
                </c:pt>
                <c:pt idx="63">
                  <c:v>34486</c:v>
                </c:pt>
                <c:pt idx="64">
                  <c:v>34486</c:v>
                </c:pt>
                <c:pt idx="65">
                  <c:v>34486</c:v>
                </c:pt>
                <c:pt idx="66">
                  <c:v>34486</c:v>
                </c:pt>
                <c:pt idx="67">
                  <c:v>34486</c:v>
                </c:pt>
                <c:pt idx="68">
                  <c:v>34486</c:v>
                </c:pt>
                <c:pt idx="69">
                  <c:v>34486</c:v>
                </c:pt>
                <c:pt idx="70">
                  <c:v>34486</c:v>
                </c:pt>
                <c:pt idx="71">
                  <c:v>34492</c:v>
                </c:pt>
                <c:pt idx="72">
                  <c:v>34492</c:v>
                </c:pt>
                <c:pt idx="73">
                  <c:v>34516</c:v>
                </c:pt>
                <c:pt idx="74">
                  <c:v>34584</c:v>
                </c:pt>
                <c:pt idx="75">
                  <c:v>34584</c:v>
                </c:pt>
                <c:pt idx="76">
                  <c:v>34584</c:v>
                </c:pt>
                <c:pt idx="77">
                  <c:v>34584</c:v>
                </c:pt>
                <c:pt idx="78">
                  <c:v>34584</c:v>
                </c:pt>
                <c:pt idx="79">
                  <c:v>34584</c:v>
                </c:pt>
                <c:pt idx="80">
                  <c:v>34669</c:v>
                </c:pt>
                <c:pt idx="81">
                  <c:v>34731</c:v>
                </c:pt>
                <c:pt idx="82">
                  <c:v>34731</c:v>
                </c:pt>
                <c:pt idx="83">
                  <c:v>34759</c:v>
                </c:pt>
                <c:pt idx="84">
                  <c:v>34851</c:v>
                </c:pt>
                <c:pt idx="85">
                  <c:v>34851</c:v>
                </c:pt>
                <c:pt idx="86">
                  <c:v>34851</c:v>
                </c:pt>
                <c:pt idx="87">
                  <c:v>34851</c:v>
                </c:pt>
                <c:pt idx="88">
                  <c:v>34851</c:v>
                </c:pt>
                <c:pt idx="89">
                  <c:v>34851</c:v>
                </c:pt>
                <c:pt idx="90">
                  <c:v>34881</c:v>
                </c:pt>
                <c:pt idx="91">
                  <c:v>34881</c:v>
                </c:pt>
                <c:pt idx="92">
                  <c:v>34881</c:v>
                </c:pt>
                <c:pt idx="93">
                  <c:v>34912</c:v>
                </c:pt>
                <c:pt idx="94">
                  <c:v>34943</c:v>
                </c:pt>
                <c:pt idx="95">
                  <c:v>34943</c:v>
                </c:pt>
                <c:pt idx="96">
                  <c:v>34943</c:v>
                </c:pt>
                <c:pt idx="97">
                  <c:v>34973</c:v>
                </c:pt>
                <c:pt idx="98">
                  <c:v>34973</c:v>
                </c:pt>
                <c:pt idx="99">
                  <c:v>34973</c:v>
                </c:pt>
                <c:pt idx="100">
                  <c:v>34973</c:v>
                </c:pt>
                <c:pt idx="101">
                  <c:v>34973</c:v>
                </c:pt>
                <c:pt idx="102">
                  <c:v>34973</c:v>
                </c:pt>
                <c:pt idx="103">
                  <c:v>34973</c:v>
                </c:pt>
                <c:pt idx="104">
                  <c:v>34973</c:v>
                </c:pt>
                <c:pt idx="105">
                  <c:v>34973</c:v>
                </c:pt>
                <c:pt idx="106">
                  <c:v>34973</c:v>
                </c:pt>
                <c:pt idx="107">
                  <c:v>34973</c:v>
                </c:pt>
                <c:pt idx="108">
                  <c:v>34973</c:v>
                </c:pt>
                <c:pt idx="109">
                  <c:v>34973</c:v>
                </c:pt>
                <c:pt idx="110">
                  <c:v>34973</c:v>
                </c:pt>
                <c:pt idx="111">
                  <c:v>34973</c:v>
                </c:pt>
                <c:pt idx="112">
                  <c:v>35004</c:v>
                </c:pt>
                <c:pt idx="113">
                  <c:v>35004</c:v>
                </c:pt>
                <c:pt idx="114">
                  <c:v>35004</c:v>
                </c:pt>
                <c:pt idx="115">
                  <c:v>35004</c:v>
                </c:pt>
                <c:pt idx="116">
                  <c:v>35004</c:v>
                </c:pt>
                <c:pt idx="117">
                  <c:v>35004</c:v>
                </c:pt>
                <c:pt idx="118">
                  <c:v>35005</c:v>
                </c:pt>
                <c:pt idx="119">
                  <c:v>35005</c:v>
                </c:pt>
                <c:pt idx="120">
                  <c:v>35065</c:v>
                </c:pt>
                <c:pt idx="121">
                  <c:v>35065</c:v>
                </c:pt>
                <c:pt idx="122">
                  <c:v>35065</c:v>
                </c:pt>
                <c:pt idx="123">
                  <c:v>35065</c:v>
                </c:pt>
                <c:pt idx="124">
                  <c:v>35065</c:v>
                </c:pt>
                <c:pt idx="125">
                  <c:v>35065</c:v>
                </c:pt>
                <c:pt idx="126">
                  <c:v>35065</c:v>
                </c:pt>
                <c:pt idx="127">
                  <c:v>35065</c:v>
                </c:pt>
                <c:pt idx="128">
                  <c:v>35065</c:v>
                </c:pt>
                <c:pt idx="129">
                  <c:v>35096</c:v>
                </c:pt>
                <c:pt idx="130">
                  <c:v>35151</c:v>
                </c:pt>
                <c:pt idx="131">
                  <c:v>35151</c:v>
                </c:pt>
                <c:pt idx="132">
                  <c:v>35186</c:v>
                </c:pt>
                <c:pt idx="133">
                  <c:v>35217</c:v>
                </c:pt>
                <c:pt idx="134">
                  <c:v>35217</c:v>
                </c:pt>
                <c:pt idx="135">
                  <c:v>35247</c:v>
                </c:pt>
                <c:pt idx="136">
                  <c:v>35247</c:v>
                </c:pt>
                <c:pt idx="137">
                  <c:v>35247</c:v>
                </c:pt>
                <c:pt idx="138">
                  <c:v>35247</c:v>
                </c:pt>
                <c:pt idx="139">
                  <c:v>35247</c:v>
                </c:pt>
                <c:pt idx="140">
                  <c:v>35309</c:v>
                </c:pt>
                <c:pt idx="141">
                  <c:v>35309</c:v>
                </c:pt>
                <c:pt idx="142">
                  <c:v>35309</c:v>
                </c:pt>
                <c:pt idx="143">
                  <c:v>35309</c:v>
                </c:pt>
                <c:pt idx="144">
                  <c:v>35339</c:v>
                </c:pt>
                <c:pt idx="145">
                  <c:v>35431</c:v>
                </c:pt>
                <c:pt idx="146">
                  <c:v>35506</c:v>
                </c:pt>
                <c:pt idx="147">
                  <c:v>35521</c:v>
                </c:pt>
                <c:pt idx="148">
                  <c:v>35521</c:v>
                </c:pt>
                <c:pt idx="149">
                  <c:v>35551</c:v>
                </c:pt>
                <c:pt idx="150">
                  <c:v>35551</c:v>
                </c:pt>
                <c:pt idx="151">
                  <c:v>35582</c:v>
                </c:pt>
                <c:pt idx="152">
                  <c:v>35643</c:v>
                </c:pt>
                <c:pt idx="153">
                  <c:v>35643</c:v>
                </c:pt>
                <c:pt idx="154">
                  <c:v>35643</c:v>
                </c:pt>
                <c:pt idx="155">
                  <c:v>35643</c:v>
                </c:pt>
                <c:pt idx="156">
                  <c:v>35643</c:v>
                </c:pt>
                <c:pt idx="157">
                  <c:v>35643</c:v>
                </c:pt>
                <c:pt idx="158">
                  <c:v>35643</c:v>
                </c:pt>
                <c:pt idx="159">
                  <c:v>35704</c:v>
                </c:pt>
                <c:pt idx="160">
                  <c:v>35716</c:v>
                </c:pt>
                <c:pt idx="161">
                  <c:v>35717</c:v>
                </c:pt>
                <c:pt idx="162">
                  <c:v>35718</c:v>
                </c:pt>
                <c:pt idx="163">
                  <c:v>35796</c:v>
                </c:pt>
                <c:pt idx="164">
                  <c:v>35827</c:v>
                </c:pt>
                <c:pt idx="165">
                  <c:v>35827</c:v>
                </c:pt>
                <c:pt idx="166">
                  <c:v>35827</c:v>
                </c:pt>
                <c:pt idx="167">
                  <c:v>35827</c:v>
                </c:pt>
                <c:pt idx="168">
                  <c:v>35886</c:v>
                </c:pt>
                <c:pt idx="169">
                  <c:v>35916</c:v>
                </c:pt>
                <c:pt idx="170">
                  <c:v>35916</c:v>
                </c:pt>
                <c:pt idx="171">
                  <c:v>36008</c:v>
                </c:pt>
                <c:pt idx="172">
                  <c:v>36039</c:v>
                </c:pt>
                <c:pt idx="173">
                  <c:v>36069</c:v>
                </c:pt>
                <c:pt idx="174">
                  <c:v>36069</c:v>
                </c:pt>
                <c:pt idx="175">
                  <c:v>36073</c:v>
                </c:pt>
                <c:pt idx="176">
                  <c:v>36073</c:v>
                </c:pt>
                <c:pt idx="177">
                  <c:v>36073</c:v>
                </c:pt>
                <c:pt idx="178">
                  <c:v>36100</c:v>
                </c:pt>
                <c:pt idx="179">
                  <c:v>36100</c:v>
                </c:pt>
                <c:pt idx="180">
                  <c:v>36100</c:v>
                </c:pt>
                <c:pt idx="181">
                  <c:v>36100</c:v>
                </c:pt>
                <c:pt idx="182">
                  <c:v>36100</c:v>
                </c:pt>
                <c:pt idx="183">
                  <c:v>36100</c:v>
                </c:pt>
                <c:pt idx="184">
                  <c:v>36100</c:v>
                </c:pt>
                <c:pt idx="185">
                  <c:v>36192</c:v>
                </c:pt>
                <c:pt idx="186">
                  <c:v>36192</c:v>
                </c:pt>
                <c:pt idx="187">
                  <c:v>36251</c:v>
                </c:pt>
                <c:pt idx="188">
                  <c:v>36281</c:v>
                </c:pt>
                <c:pt idx="189">
                  <c:v>36373</c:v>
                </c:pt>
                <c:pt idx="190">
                  <c:v>36434</c:v>
                </c:pt>
                <c:pt idx="191">
                  <c:v>36465</c:v>
                </c:pt>
                <c:pt idx="192">
                  <c:v>36493</c:v>
                </c:pt>
                <c:pt idx="193">
                  <c:v>36495</c:v>
                </c:pt>
                <c:pt idx="194">
                  <c:v>36495</c:v>
                </c:pt>
                <c:pt idx="195">
                  <c:v>36495</c:v>
                </c:pt>
                <c:pt idx="196">
                  <c:v>36495</c:v>
                </c:pt>
                <c:pt idx="197">
                  <c:v>36495</c:v>
                </c:pt>
                <c:pt idx="198">
                  <c:v>36495</c:v>
                </c:pt>
                <c:pt idx="199">
                  <c:v>36526</c:v>
                </c:pt>
                <c:pt idx="200">
                  <c:v>36526</c:v>
                </c:pt>
                <c:pt idx="201">
                  <c:v>36526</c:v>
                </c:pt>
                <c:pt idx="202">
                  <c:v>36557</c:v>
                </c:pt>
                <c:pt idx="203">
                  <c:v>36586</c:v>
                </c:pt>
                <c:pt idx="204">
                  <c:v>36647</c:v>
                </c:pt>
                <c:pt idx="205">
                  <c:v>36708</c:v>
                </c:pt>
                <c:pt idx="206">
                  <c:v>36770</c:v>
                </c:pt>
                <c:pt idx="207">
                  <c:v>36770</c:v>
                </c:pt>
                <c:pt idx="208">
                  <c:v>36770</c:v>
                </c:pt>
                <c:pt idx="209">
                  <c:v>36831</c:v>
                </c:pt>
                <c:pt idx="210">
                  <c:v>36831</c:v>
                </c:pt>
                <c:pt idx="211">
                  <c:v>36892</c:v>
                </c:pt>
                <c:pt idx="212">
                  <c:v>36923</c:v>
                </c:pt>
                <c:pt idx="213">
                  <c:v>37012</c:v>
                </c:pt>
                <c:pt idx="214">
                  <c:v>37012</c:v>
                </c:pt>
                <c:pt idx="215">
                  <c:v>37043</c:v>
                </c:pt>
                <c:pt idx="216">
                  <c:v>37043</c:v>
                </c:pt>
                <c:pt idx="217">
                  <c:v>37043</c:v>
                </c:pt>
                <c:pt idx="218">
                  <c:v>37043</c:v>
                </c:pt>
                <c:pt idx="219">
                  <c:v>37043</c:v>
                </c:pt>
                <c:pt idx="220">
                  <c:v>37073</c:v>
                </c:pt>
                <c:pt idx="221">
                  <c:v>37135</c:v>
                </c:pt>
                <c:pt idx="222">
                  <c:v>37257</c:v>
                </c:pt>
                <c:pt idx="223">
                  <c:v>37257</c:v>
                </c:pt>
                <c:pt idx="224">
                  <c:v>37257</c:v>
                </c:pt>
                <c:pt idx="225">
                  <c:v>37348</c:v>
                </c:pt>
                <c:pt idx="226">
                  <c:v>37377</c:v>
                </c:pt>
                <c:pt idx="227">
                  <c:v>37408</c:v>
                </c:pt>
                <c:pt idx="228">
                  <c:v>37438</c:v>
                </c:pt>
                <c:pt idx="229">
                  <c:v>37561</c:v>
                </c:pt>
                <c:pt idx="230">
                  <c:v>37653</c:v>
                </c:pt>
                <c:pt idx="231">
                  <c:v>37712</c:v>
                </c:pt>
                <c:pt idx="232">
                  <c:v>37865</c:v>
                </c:pt>
                <c:pt idx="233">
                  <c:v>38139</c:v>
                </c:pt>
                <c:pt idx="234">
                  <c:v>38139</c:v>
                </c:pt>
                <c:pt idx="235">
                  <c:v>38159</c:v>
                </c:pt>
                <c:pt idx="236">
                  <c:v>38215</c:v>
                </c:pt>
                <c:pt idx="237">
                  <c:v>38292</c:v>
                </c:pt>
                <c:pt idx="238">
                  <c:v>38404</c:v>
                </c:pt>
                <c:pt idx="239">
                  <c:v>38503</c:v>
                </c:pt>
                <c:pt idx="240">
                  <c:v>38504</c:v>
                </c:pt>
                <c:pt idx="241">
                  <c:v>38534</c:v>
                </c:pt>
                <c:pt idx="242">
                  <c:v>38565</c:v>
                </c:pt>
                <c:pt idx="243">
                  <c:v>38687</c:v>
                </c:pt>
                <c:pt idx="244">
                  <c:v>38687</c:v>
                </c:pt>
                <c:pt idx="245">
                  <c:v>38718</c:v>
                </c:pt>
                <c:pt idx="246">
                  <c:v>38718</c:v>
                </c:pt>
                <c:pt idx="247">
                  <c:v>38718</c:v>
                </c:pt>
                <c:pt idx="248">
                  <c:v>38718</c:v>
                </c:pt>
                <c:pt idx="249">
                  <c:v>38718</c:v>
                </c:pt>
                <c:pt idx="250">
                  <c:v>38718</c:v>
                </c:pt>
                <c:pt idx="251">
                  <c:v>38718</c:v>
                </c:pt>
                <c:pt idx="252">
                  <c:v>38838</c:v>
                </c:pt>
                <c:pt idx="253">
                  <c:v>38869</c:v>
                </c:pt>
                <c:pt idx="254">
                  <c:v>38869</c:v>
                </c:pt>
                <c:pt idx="255">
                  <c:v>38869</c:v>
                </c:pt>
                <c:pt idx="256">
                  <c:v>38869</c:v>
                </c:pt>
                <c:pt idx="257">
                  <c:v>38869</c:v>
                </c:pt>
                <c:pt idx="258">
                  <c:v>38869</c:v>
                </c:pt>
                <c:pt idx="259">
                  <c:v>38869</c:v>
                </c:pt>
                <c:pt idx="260">
                  <c:v>38869</c:v>
                </c:pt>
                <c:pt idx="261">
                  <c:v>38899</c:v>
                </c:pt>
                <c:pt idx="262">
                  <c:v>38899</c:v>
                </c:pt>
                <c:pt idx="263">
                  <c:v>38899</c:v>
                </c:pt>
                <c:pt idx="264">
                  <c:v>38899</c:v>
                </c:pt>
                <c:pt idx="265">
                  <c:v>38899</c:v>
                </c:pt>
                <c:pt idx="266">
                  <c:v>38899</c:v>
                </c:pt>
                <c:pt idx="267">
                  <c:v>38899</c:v>
                </c:pt>
                <c:pt idx="268">
                  <c:v>38930</c:v>
                </c:pt>
                <c:pt idx="269">
                  <c:v>38930</c:v>
                </c:pt>
                <c:pt idx="270">
                  <c:v>38930</c:v>
                </c:pt>
                <c:pt idx="271">
                  <c:v>38930</c:v>
                </c:pt>
                <c:pt idx="272">
                  <c:v>38930</c:v>
                </c:pt>
                <c:pt idx="273">
                  <c:v>38930</c:v>
                </c:pt>
                <c:pt idx="274">
                  <c:v>38930</c:v>
                </c:pt>
                <c:pt idx="275">
                  <c:v>38930</c:v>
                </c:pt>
                <c:pt idx="276">
                  <c:v>38930</c:v>
                </c:pt>
                <c:pt idx="277">
                  <c:v>38930</c:v>
                </c:pt>
                <c:pt idx="278">
                  <c:v>38930</c:v>
                </c:pt>
                <c:pt idx="279">
                  <c:v>38930</c:v>
                </c:pt>
                <c:pt idx="280">
                  <c:v>38930</c:v>
                </c:pt>
                <c:pt idx="281">
                  <c:v>38930</c:v>
                </c:pt>
                <c:pt idx="282">
                  <c:v>38957</c:v>
                </c:pt>
                <c:pt idx="283">
                  <c:v>38957</c:v>
                </c:pt>
                <c:pt idx="284">
                  <c:v>38991</c:v>
                </c:pt>
                <c:pt idx="285">
                  <c:v>39022</c:v>
                </c:pt>
                <c:pt idx="286">
                  <c:v>39022</c:v>
                </c:pt>
                <c:pt idx="287">
                  <c:v>39022</c:v>
                </c:pt>
                <c:pt idx="288">
                  <c:v>39022</c:v>
                </c:pt>
                <c:pt idx="289">
                  <c:v>39052</c:v>
                </c:pt>
                <c:pt idx="290">
                  <c:v>39083</c:v>
                </c:pt>
                <c:pt idx="291">
                  <c:v>39083</c:v>
                </c:pt>
                <c:pt idx="292">
                  <c:v>39083</c:v>
                </c:pt>
                <c:pt idx="293">
                  <c:v>39083</c:v>
                </c:pt>
                <c:pt idx="294">
                  <c:v>39083</c:v>
                </c:pt>
                <c:pt idx="295">
                  <c:v>39083</c:v>
                </c:pt>
                <c:pt idx="296">
                  <c:v>39114</c:v>
                </c:pt>
                <c:pt idx="297">
                  <c:v>39114</c:v>
                </c:pt>
                <c:pt idx="298">
                  <c:v>39114</c:v>
                </c:pt>
                <c:pt idx="299">
                  <c:v>39142</c:v>
                </c:pt>
                <c:pt idx="300">
                  <c:v>39173</c:v>
                </c:pt>
                <c:pt idx="301">
                  <c:v>39173</c:v>
                </c:pt>
                <c:pt idx="302">
                  <c:v>39173</c:v>
                </c:pt>
                <c:pt idx="303">
                  <c:v>39173</c:v>
                </c:pt>
                <c:pt idx="304">
                  <c:v>39203</c:v>
                </c:pt>
                <c:pt idx="305">
                  <c:v>39203</c:v>
                </c:pt>
                <c:pt idx="306">
                  <c:v>39203</c:v>
                </c:pt>
                <c:pt idx="307">
                  <c:v>39203</c:v>
                </c:pt>
                <c:pt idx="308">
                  <c:v>39203</c:v>
                </c:pt>
                <c:pt idx="309">
                  <c:v>39203</c:v>
                </c:pt>
                <c:pt idx="310">
                  <c:v>39234</c:v>
                </c:pt>
                <c:pt idx="311">
                  <c:v>39234</c:v>
                </c:pt>
                <c:pt idx="312">
                  <c:v>39234</c:v>
                </c:pt>
                <c:pt idx="313">
                  <c:v>39264</c:v>
                </c:pt>
                <c:pt idx="314">
                  <c:v>39264</c:v>
                </c:pt>
                <c:pt idx="315">
                  <c:v>39264</c:v>
                </c:pt>
                <c:pt idx="316">
                  <c:v>39264</c:v>
                </c:pt>
                <c:pt idx="317">
                  <c:v>39264</c:v>
                </c:pt>
                <c:pt idx="318">
                  <c:v>39264</c:v>
                </c:pt>
                <c:pt idx="319">
                  <c:v>39295</c:v>
                </c:pt>
                <c:pt idx="320">
                  <c:v>39295</c:v>
                </c:pt>
                <c:pt idx="321">
                  <c:v>39295</c:v>
                </c:pt>
                <c:pt idx="322">
                  <c:v>39299</c:v>
                </c:pt>
                <c:pt idx="323">
                  <c:v>39314</c:v>
                </c:pt>
                <c:pt idx="324">
                  <c:v>39326</c:v>
                </c:pt>
                <c:pt idx="325">
                  <c:v>39326</c:v>
                </c:pt>
                <c:pt idx="326">
                  <c:v>39335</c:v>
                </c:pt>
                <c:pt idx="327">
                  <c:v>39356</c:v>
                </c:pt>
                <c:pt idx="328">
                  <c:v>39356</c:v>
                </c:pt>
                <c:pt idx="329">
                  <c:v>39356</c:v>
                </c:pt>
                <c:pt idx="330">
                  <c:v>39356</c:v>
                </c:pt>
                <c:pt idx="331">
                  <c:v>39356</c:v>
                </c:pt>
                <c:pt idx="332">
                  <c:v>39356</c:v>
                </c:pt>
                <c:pt idx="333">
                  <c:v>39356</c:v>
                </c:pt>
                <c:pt idx="334">
                  <c:v>39356</c:v>
                </c:pt>
                <c:pt idx="335">
                  <c:v>39356</c:v>
                </c:pt>
                <c:pt idx="336">
                  <c:v>39356</c:v>
                </c:pt>
                <c:pt idx="337">
                  <c:v>39387</c:v>
                </c:pt>
                <c:pt idx="338">
                  <c:v>39387</c:v>
                </c:pt>
                <c:pt idx="339">
                  <c:v>39387</c:v>
                </c:pt>
                <c:pt idx="340">
                  <c:v>39387</c:v>
                </c:pt>
                <c:pt idx="341">
                  <c:v>39387</c:v>
                </c:pt>
                <c:pt idx="342">
                  <c:v>39387</c:v>
                </c:pt>
                <c:pt idx="343">
                  <c:v>39387</c:v>
                </c:pt>
                <c:pt idx="344">
                  <c:v>39387</c:v>
                </c:pt>
                <c:pt idx="345">
                  <c:v>39387</c:v>
                </c:pt>
                <c:pt idx="346">
                  <c:v>39387</c:v>
                </c:pt>
                <c:pt idx="347">
                  <c:v>39387</c:v>
                </c:pt>
                <c:pt idx="348">
                  <c:v>39387</c:v>
                </c:pt>
                <c:pt idx="349">
                  <c:v>39387</c:v>
                </c:pt>
                <c:pt idx="350">
                  <c:v>39387</c:v>
                </c:pt>
                <c:pt idx="351">
                  <c:v>39417</c:v>
                </c:pt>
                <c:pt idx="352">
                  <c:v>39446</c:v>
                </c:pt>
                <c:pt idx="353">
                  <c:v>39448</c:v>
                </c:pt>
                <c:pt idx="354">
                  <c:v>39448</c:v>
                </c:pt>
                <c:pt idx="355">
                  <c:v>39448</c:v>
                </c:pt>
                <c:pt idx="356">
                  <c:v>39448</c:v>
                </c:pt>
                <c:pt idx="357">
                  <c:v>39448</c:v>
                </c:pt>
                <c:pt idx="358">
                  <c:v>39448</c:v>
                </c:pt>
                <c:pt idx="359">
                  <c:v>39505</c:v>
                </c:pt>
                <c:pt idx="360">
                  <c:v>39508</c:v>
                </c:pt>
                <c:pt idx="361">
                  <c:v>39508</c:v>
                </c:pt>
                <c:pt idx="362">
                  <c:v>39508</c:v>
                </c:pt>
                <c:pt idx="363">
                  <c:v>39508</c:v>
                </c:pt>
                <c:pt idx="364">
                  <c:v>39508</c:v>
                </c:pt>
                <c:pt idx="365">
                  <c:v>39508</c:v>
                </c:pt>
                <c:pt idx="366">
                  <c:v>39508</c:v>
                </c:pt>
                <c:pt idx="367">
                  <c:v>39508</c:v>
                </c:pt>
                <c:pt idx="368">
                  <c:v>39508</c:v>
                </c:pt>
                <c:pt idx="369">
                  <c:v>39508</c:v>
                </c:pt>
                <c:pt idx="370">
                  <c:v>39508</c:v>
                </c:pt>
                <c:pt idx="371">
                  <c:v>39534</c:v>
                </c:pt>
                <c:pt idx="372">
                  <c:v>39539</c:v>
                </c:pt>
                <c:pt idx="373">
                  <c:v>39539</c:v>
                </c:pt>
                <c:pt idx="374">
                  <c:v>39539</c:v>
                </c:pt>
                <c:pt idx="375">
                  <c:v>39539</c:v>
                </c:pt>
                <c:pt idx="376">
                  <c:v>39539</c:v>
                </c:pt>
                <c:pt idx="377">
                  <c:v>39539</c:v>
                </c:pt>
                <c:pt idx="378">
                  <c:v>39539</c:v>
                </c:pt>
                <c:pt idx="379">
                  <c:v>39540</c:v>
                </c:pt>
                <c:pt idx="380">
                  <c:v>39540</c:v>
                </c:pt>
                <c:pt idx="381">
                  <c:v>39569</c:v>
                </c:pt>
                <c:pt idx="382">
                  <c:v>39600</c:v>
                </c:pt>
                <c:pt idx="383">
                  <c:v>39602</c:v>
                </c:pt>
                <c:pt idx="384">
                  <c:v>39602</c:v>
                </c:pt>
                <c:pt idx="385">
                  <c:v>39612</c:v>
                </c:pt>
                <c:pt idx="386">
                  <c:v>39630</c:v>
                </c:pt>
                <c:pt idx="387">
                  <c:v>39630</c:v>
                </c:pt>
                <c:pt idx="388">
                  <c:v>39630</c:v>
                </c:pt>
                <c:pt idx="389">
                  <c:v>39630</c:v>
                </c:pt>
                <c:pt idx="390">
                  <c:v>39630</c:v>
                </c:pt>
                <c:pt idx="391">
                  <c:v>39630</c:v>
                </c:pt>
                <c:pt idx="392">
                  <c:v>39630</c:v>
                </c:pt>
                <c:pt idx="393">
                  <c:v>39661</c:v>
                </c:pt>
                <c:pt idx="394">
                  <c:v>39661</c:v>
                </c:pt>
                <c:pt idx="395">
                  <c:v>39661</c:v>
                </c:pt>
                <c:pt idx="396">
                  <c:v>39661</c:v>
                </c:pt>
                <c:pt idx="397">
                  <c:v>39661</c:v>
                </c:pt>
                <c:pt idx="398">
                  <c:v>39661</c:v>
                </c:pt>
                <c:pt idx="399">
                  <c:v>39661</c:v>
                </c:pt>
                <c:pt idx="400">
                  <c:v>39661</c:v>
                </c:pt>
                <c:pt idx="401">
                  <c:v>39692</c:v>
                </c:pt>
                <c:pt idx="402">
                  <c:v>39692</c:v>
                </c:pt>
                <c:pt idx="403">
                  <c:v>39692</c:v>
                </c:pt>
                <c:pt idx="404">
                  <c:v>39692</c:v>
                </c:pt>
                <c:pt idx="405">
                  <c:v>39722</c:v>
                </c:pt>
                <c:pt idx="406">
                  <c:v>39722</c:v>
                </c:pt>
                <c:pt idx="407">
                  <c:v>39722</c:v>
                </c:pt>
                <c:pt idx="408">
                  <c:v>39753</c:v>
                </c:pt>
                <c:pt idx="409">
                  <c:v>39753</c:v>
                </c:pt>
                <c:pt idx="410">
                  <c:v>39753</c:v>
                </c:pt>
                <c:pt idx="411">
                  <c:v>39753</c:v>
                </c:pt>
                <c:pt idx="412">
                  <c:v>39753</c:v>
                </c:pt>
                <c:pt idx="413">
                  <c:v>39753</c:v>
                </c:pt>
                <c:pt idx="414">
                  <c:v>39783</c:v>
                </c:pt>
                <c:pt idx="415">
                  <c:v>39814</c:v>
                </c:pt>
                <c:pt idx="416">
                  <c:v>39814</c:v>
                </c:pt>
                <c:pt idx="417">
                  <c:v>39814</c:v>
                </c:pt>
                <c:pt idx="418">
                  <c:v>39814</c:v>
                </c:pt>
                <c:pt idx="419">
                  <c:v>39845</c:v>
                </c:pt>
                <c:pt idx="420">
                  <c:v>39845</c:v>
                </c:pt>
                <c:pt idx="421">
                  <c:v>39845</c:v>
                </c:pt>
                <c:pt idx="422">
                  <c:v>39845</c:v>
                </c:pt>
                <c:pt idx="423">
                  <c:v>39845</c:v>
                </c:pt>
                <c:pt idx="424">
                  <c:v>39845</c:v>
                </c:pt>
                <c:pt idx="425">
                  <c:v>39845</c:v>
                </c:pt>
                <c:pt idx="426">
                  <c:v>39850</c:v>
                </c:pt>
                <c:pt idx="427">
                  <c:v>39873</c:v>
                </c:pt>
                <c:pt idx="428">
                  <c:v>39873</c:v>
                </c:pt>
                <c:pt idx="429">
                  <c:v>39873</c:v>
                </c:pt>
                <c:pt idx="430">
                  <c:v>39873</c:v>
                </c:pt>
                <c:pt idx="431">
                  <c:v>39873</c:v>
                </c:pt>
                <c:pt idx="432">
                  <c:v>39873</c:v>
                </c:pt>
                <c:pt idx="433">
                  <c:v>39873</c:v>
                </c:pt>
                <c:pt idx="434">
                  <c:v>39873</c:v>
                </c:pt>
                <c:pt idx="435">
                  <c:v>39873</c:v>
                </c:pt>
                <c:pt idx="436">
                  <c:v>39873</c:v>
                </c:pt>
                <c:pt idx="437">
                  <c:v>39873</c:v>
                </c:pt>
                <c:pt idx="438">
                  <c:v>39873</c:v>
                </c:pt>
                <c:pt idx="439">
                  <c:v>39873</c:v>
                </c:pt>
                <c:pt idx="440">
                  <c:v>39873</c:v>
                </c:pt>
                <c:pt idx="441">
                  <c:v>39873</c:v>
                </c:pt>
                <c:pt idx="442">
                  <c:v>39873</c:v>
                </c:pt>
                <c:pt idx="443">
                  <c:v>39873</c:v>
                </c:pt>
                <c:pt idx="444">
                  <c:v>39873</c:v>
                </c:pt>
                <c:pt idx="445">
                  <c:v>39904</c:v>
                </c:pt>
                <c:pt idx="446">
                  <c:v>39904</c:v>
                </c:pt>
                <c:pt idx="447">
                  <c:v>39904</c:v>
                </c:pt>
                <c:pt idx="448">
                  <c:v>39904</c:v>
                </c:pt>
                <c:pt idx="449">
                  <c:v>39934</c:v>
                </c:pt>
                <c:pt idx="450">
                  <c:v>39934</c:v>
                </c:pt>
                <c:pt idx="451">
                  <c:v>39934</c:v>
                </c:pt>
                <c:pt idx="452">
                  <c:v>39934</c:v>
                </c:pt>
                <c:pt idx="453">
                  <c:v>39934</c:v>
                </c:pt>
                <c:pt idx="454">
                  <c:v>39934</c:v>
                </c:pt>
                <c:pt idx="455">
                  <c:v>39965</c:v>
                </c:pt>
                <c:pt idx="456">
                  <c:v>39995</c:v>
                </c:pt>
                <c:pt idx="457">
                  <c:v>40026</c:v>
                </c:pt>
                <c:pt idx="458">
                  <c:v>40026</c:v>
                </c:pt>
                <c:pt idx="459">
                  <c:v>40026</c:v>
                </c:pt>
                <c:pt idx="460">
                  <c:v>40055</c:v>
                </c:pt>
                <c:pt idx="461">
                  <c:v>40055</c:v>
                </c:pt>
                <c:pt idx="462">
                  <c:v>40057</c:v>
                </c:pt>
                <c:pt idx="463">
                  <c:v>40057</c:v>
                </c:pt>
                <c:pt idx="464">
                  <c:v>40057</c:v>
                </c:pt>
                <c:pt idx="465">
                  <c:v>40057</c:v>
                </c:pt>
                <c:pt idx="466">
                  <c:v>40057</c:v>
                </c:pt>
                <c:pt idx="467">
                  <c:v>40057</c:v>
                </c:pt>
                <c:pt idx="468">
                  <c:v>40057</c:v>
                </c:pt>
                <c:pt idx="469">
                  <c:v>40057</c:v>
                </c:pt>
                <c:pt idx="470">
                  <c:v>40057</c:v>
                </c:pt>
                <c:pt idx="471">
                  <c:v>40057</c:v>
                </c:pt>
                <c:pt idx="472">
                  <c:v>40079</c:v>
                </c:pt>
                <c:pt idx="473">
                  <c:v>40083</c:v>
                </c:pt>
                <c:pt idx="474">
                  <c:v>40118</c:v>
                </c:pt>
                <c:pt idx="475">
                  <c:v>40168</c:v>
                </c:pt>
                <c:pt idx="476">
                  <c:v>40168</c:v>
                </c:pt>
                <c:pt idx="477">
                  <c:v>40179</c:v>
                </c:pt>
                <c:pt idx="478">
                  <c:v>40179</c:v>
                </c:pt>
                <c:pt idx="479">
                  <c:v>40179</c:v>
                </c:pt>
                <c:pt idx="480">
                  <c:v>40179</c:v>
                </c:pt>
                <c:pt idx="481">
                  <c:v>40179</c:v>
                </c:pt>
                <c:pt idx="482">
                  <c:v>40179</c:v>
                </c:pt>
                <c:pt idx="483">
                  <c:v>40179</c:v>
                </c:pt>
                <c:pt idx="484">
                  <c:v>40179</c:v>
                </c:pt>
                <c:pt idx="485">
                  <c:v>40179</c:v>
                </c:pt>
                <c:pt idx="486">
                  <c:v>40179</c:v>
                </c:pt>
                <c:pt idx="487">
                  <c:v>40185</c:v>
                </c:pt>
                <c:pt idx="488">
                  <c:v>40210</c:v>
                </c:pt>
                <c:pt idx="489">
                  <c:v>40210</c:v>
                </c:pt>
                <c:pt idx="490">
                  <c:v>40219</c:v>
                </c:pt>
                <c:pt idx="491">
                  <c:v>40238</c:v>
                </c:pt>
                <c:pt idx="492">
                  <c:v>40238</c:v>
                </c:pt>
                <c:pt idx="493">
                  <c:v>40238</c:v>
                </c:pt>
                <c:pt idx="494">
                  <c:v>40238</c:v>
                </c:pt>
                <c:pt idx="495">
                  <c:v>40238</c:v>
                </c:pt>
                <c:pt idx="496">
                  <c:v>40238</c:v>
                </c:pt>
                <c:pt idx="497">
                  <c:v>40238</c:v>
                </c:pt>
                <c:pt idx="498">
                  <c:v>40238</c:v>
                </c:pt>
                <c:pt idx="499">
                  <c:v>40238</c:v>
                </c:pt>
                <c:pt idx="500">
                  <c:v>40238</c:v>
                </c:pt>
                <c:pt idx="501">
                  <c:v>40238</c:v>
                </c:pt>
                <c:pt idx="502">
                  <c:v>40238</c:v>
                </c:pt>
                <c:pt idx="503">
                  <c:v>40238</c:v>
                </c:pt>
                <c:pt idx="504">
                  <c:v>40238</c:v>
                </c:pt>
                <c:pt idx="505">
                  <c:v>40238</c:v>
                </c:pt>
                <c:pt idx="506">
                  <c:v>40269</c:v>
                </c:pt>
                <c:pt idx="507">
                  <c:v>40269</c:v>
                </c:pt>
                <c:pt idx="508">
                  <c:v>40299</c:v>
                </c:pt>
                <c:pt idx="509">
                  <c:v>40391</c:v>
                </c:pt>
                <c:pt idx="510">
                  <c:v>40435</c:v>
                </c:pt>
                <c:pt idx="511">
                  <c:v>40447</c:v>
                </c:pt>
                <c:pt idx="512">
                  <c:v>40447</c:v>
                </c:pt>
                <c:pt idx="513">
                  <c:v>40447</c:v>
                </c:pt>
                <c:pt idx="514">
                  <c:v>40504</c:v>
                </c:pt>
                <c:pt idx="515">
                  <c:v>40552</c:v>
                </c:pt>
              </c:numCache>
            </c:numRef>
          </c:xVal>
          <c:yVal>
            <c:numRef>
              <c:f>data!$N$2:$N$809</c:f>
              <c:numCache>
                <c:formatCode>General</c:formatCode>
                <c:ptCount val="808"/>
                <c:pt idx="0">
                  <c:v>2.3000000000000021E-3</c:v>
                </c:pt>
                <c:pt idx="1">
                  <c:v>3.5000000000000035E-3</c:v>
                </c:pt>
                <c:pt idx="2">
                  <c:v>6.0000000000000062E-3</c:v>
                </c:pt>
                <c:pt idx="3">
                  <c:v>8.5000000000000058E-3</c:v>
                </c:pt>
                <c:pt idx="4">
                  <c:v>2.9000000000000015E-2</c:v>
                </c:pt>
                <c:pt idx="7">
                  <c:v>2.9000000000000015E-2</c:v>
                </c:pt>
                <c:pt idx="8">
                  <c:v>6.8000000000000033E-2</c:v>
                </c:pt>
                <c:pt idx="9">
                  <c:v>0.13400000000000001</c:v>
                </c:pt>
                <c:pt idx="12">
                  <c:v>6.8000000000000033E-2</c:v>
                </c:pt>
                <c:pt idx="13">
                  <c:v>0.19000000000000006</c:v>
                </c:pt>
                <c:pt idx="14">
                  <c:v>0.27500000000000002</c:v>
                </c:pt>
                <c:pt idx="15">
                  <c:v>0.11000000000000003</c:v>
                </c:pt>
                <c:pt idx="17">
                  <c:v>0.27</c:v>
                </c:pt>
                <c:pt idx="19">
                  <c:v>0.12000000000000002</c:v>
                </c:pt>
                <c:pt idx="21">
                  <c:v>1.2</c:v>
                </c:pt>
                <c:pt idx="23">
                  <c:v>8.0000000000000057E-2</c:v>
                </c:pt>
                <c:pt idx="24">
                  <c:v>1.2</c:v>
                </c:pt>
                <c:pt idx="26">
                  <c:v>0.8</c:v>
                </c:pt>
                <c:pt idx="27">
                  <c:v>0.60000000000000053</c:v>
                </c:pt>
                <c:pt idx="28">
                  <c:v>1.1000000000000001</c:v>
                </c:pt>
                <c:pt idx="29">
                  <c:v>3.1</c:v>
                </c:pt>
                <c:pt idx="30">
                  <c:v>3.1</c:v>
                </c:pt>
                <c:pt idx="31">
                  <c:v>3.1</c:v>
                </c:pt>
                <c:pt idx="33">
                  <c:v>1.680000000000001</c:v>
                </c:pt>
                <c:pt idx="34">
                  <c:v>1.680000000000001</c:v>
                </c:pt>
                <c:pt idx="35">
                  <c:v>1.680000000000001</c:v>
                </c:pt>
                <c:pt idx="36">
                  <c:v>1.680000000000001</c:v>
                </c:pt>
                <c:pt idx="37">
                  <c:v>1.680000000000001</c:v>
                </c:pt>
                <c:pt idx="38">
                  <c:v>1.680000000000001</c:v>
                </c:pt>
                <c:pt idx="39">
                  <c:v>1.680000000000001</c:v>
                </c:pt>
                <c:pt idx="40">
                  <c:v>2.2999999999999998</c:v>
                </c:pt>
                <c:pt idx="41">
                  <c:v>2.2999999999999998</c:v>
                </c:pt>
                <c:pt idx="42">
                  <c:v>2.2999999999999998</c:v>
                </c:pt>
                <c:pt idx="43">
                  <c:v>2.2999999999999998</c:v>
                </c:pt>
                <c:pt idx="44">
                  <c:v>1.1000000000000001</c:v>
                </c:pt>
                <c:pt idx="45">
                  <c:v>0.93</c:v>
                </c:pt>
                <c:pt idx="46">
                  <c:v>3.2</c:v>
                </c:pt>
                <c:pt idx="47">
                  <c:v>3.2</c:v>
                </c:pt>
                <c:pt idx="48">
                  <c:v>2.8</c:v>
                </c:pt>
                <c:pt idx="49">
                  <c:v>2.8</c:v>
                </c:pt>
                <c:pt idx="50">
                  <c:v>1.5</c:v>
                </c:pt>
                <c:pt idx="52">
                  <c:v>1.6</c:v>
                </c:pt>
                <c:pt idx="53">
                  <c:v>1.6</c:v>
                </c:pt>
                <c:pt idx="56">
                  <c:v>3.5</c:v>
                </c:pt>
                <c:pt idx="57">
                  <c:v>2.4</c:v>
                </c:pt>
                <c:pt idx="58">
                  <c:v>2.2999999999999998</c:v>
                </c:pt>
                <c:pt idx="59">
                  <c:v>2.8499999999999988</c:v>
                </c:pt>
                <c:pt idx="60">
                  <c:v>2.8499999999999988</c:v>
                </c:pt>
                <c:pt idx="61">
                  <c:v>2.8499999999999988</c:v>
                </c:pt>
                <c:pt idx="62">
                  <c:v>2.8499999999999988</c:v>
                </c:pt>
                <c:pt idx="63">
                  <c:v>2.8499999999999988</c:v>
                </c:pt>
                <c:pt idx="64">
                  <c:v>2.2999999999999998</c:v>
                </c:pt>
                <c:pt idx="65">
                  <c:v>2.2999999999999998</c:v>
                </c:pt>
                <c:pt idx="66">
                  <c:v>2.2999999999999998</c:v>
                </c:pt>
                <c:pt idx="67">
                  <c:v>2.8</c:v>
                </c:pt>
                <c:pt idx="68">
                  <c:v>1.9000000000000001</c:v>
                </c:pt>
                <c:pt idx="69">
                  <c:v>1.5</c:v>
                </c:pt>
                <c:pt idx="70">
                  <c:v>1.5</c:v>
                </c:pt>
                <c:pt idx="71">
                  <c:v>2.6</c:v>
                </c:pt>
                <c:pt idx="72">
                  <c:v>2.6</c:v>
                </c:pt>
                <c:pt idx="74">
                  <c:v>9.3000000000000007</c:v>
                </c:pt>
                <c:pt idx="75">
                  <c:v>9.3000000000000007</c:v>
                </c:pt>
                <c:pt idx="76">
                  <c:v>9.3000000000000007</c:v>
                </c:pt>
                <c:pt idx="77">
                  <c:v>9.3000000000000007</c:v>
                </c:pt>
                <c:pt idx="78">
                  <c:v>9.3000000000000007</c:v>
                </c:pt>
                <c:pt idx="79">
                  <c:v>9.3000000000000007</c:v>
                </c:pt>
                <c:pt idx="80">
                  <c:v>3.6</c:v>
                </c:pt>
                <c:pt idx="81">
                  <c:v>1</c:v>
                </c:pt>
                <c:pt idx="82">
                  <c:v>1.6</c:v>
                </c:pt>
                <c:pt idx="84">
                  <c:v>2</c:v>
                </c:pt>
                <c:pt idx="86">
                  <c:v>2.8</c:v>
                </c:pt>
                <c:pt idx="87">
                  <c:v>3.3</c:v>
                </c:pt>
                <c:pt idx="88">
                  <c:v>3.1</c:v>
                </c:pt>
                <c:pt idx="89">
                  <c:v>3.1</c:v>
                </c:pt>
                <c:pt idx="90">
                  <c:v>7</c:v>
                </c:pt>
                <c:pt idx="91">
                  <c:v>2.2999999999999998</c:v>
                </c:pt>
                <c:pt idx="92">
                  <c:v>2.2999999999999998</c:v>
                </c:pt>
                <c:pt idx="93">
                  <c:v>1.5</c:v>
                </c:pt>
                <c:pt idx="94">
                  <c:v>1.8</c:v>
                </c:pt>
                <c:pt idx="95">
                  <c:v>1.8</c:v>
                </c:pt>
                <c:pt idx="96">
                  <c:v>1.8</c:v>
                </c:pt>
                <c:pt idx="97">
                  <c:v>9.66</c:v>
                </c:pt>
                <c:pt idx="98">
                  <c:v>9.66</c:v>
                </c:pt>
                <c:pt idx="99">
                  <c:v>9.66</c:v>
                </c:pt>
                <c:pt idx="100">
                  <c:v>9.66</c:v>
                </c:pt>
                <c:pt idx="101">
                  <c:v>9.66</c:v>
                </c:pt>
                <c:pt idx="102">
                  <c:v>9.66</c:v>
                </c:pt>
                <c:pt idx="103">
                  <c:v>9.66</c:v>
                </c:pt>
                <c:pt idx="104">
                  <c:v>9.66</c:v>
                </c:pt>
                <c:pt idx="105">
                  <c:v>9.66</c:v>
                </c:pt>
                <c:pt idx="106">
                  <c:v>9.66</c:v>
                </c:pt>
                <c:pt idx="107">
                  <c:v>9.66</c:v>
                </c:pt>
                <c:pt idx="108">
                  <c:v>9.66</c:v>
                </c:pt>
                <c:pt idx="111">
                  <c:v>2.6</c:v>
                </c:pt>
                <c:pt idx="113">
                  <c:v>5.2</c:v>
                </c:pt>
                <c:pt idx="114">
                  <c:v>5.2</c:v>
                </c:pt>
                <c:pt idx="115">
                  <c:v>5.2</c:v>
                </c:pt>
                <c:pt idx="116">
                  <c:v>5.2</c:v>
                </c:pt>
                <c:pt idx="117">
                  <c:v>5.2</c:v>
                </c:pt>
                <c:pt idx="120">
                  <c:v>6.8</c:v>
                </c:pt>
                <c:pt idx="121">
                  <c:v>6.8</c:v>
                </c:pt>
                <c:pt idx="122">
                  <c:v>6.8</c:v>
                </c:pt>
                <c:pt idx="123">
                  <c:v>6.8</c:v>
                </c:pt>
                <c:pt idx="124">
                  <c:v>6.8</c:v>
                </c:pt>
                <c:pt idx="125">
                  <c:v>3.6</c:v>
                </c:pt>
                <c:pt idx="126">
                  <c:v>3.6</c:v>
                </c:pt>
                <c:pt idx="127">
                  <c:v>3.6</c:v>
                </c:pt>
                <c:pt idx="128">
                  <c:v>3.6</c:v>
                </c:pt>
                <c:pt idx="129">
                  <c:v>3</c:v>
                </c:pt>
                <c:pt idx="130">
                  <c:v>4.3</c:v>
                </c:pt>
                <c:pt idx="131">
                  <c:v>4.3</c:v>
                </c:pt>
                <c:pt idx="132">
                  <c:v>2.6</c:v>
                </c:pt>
                <c:pt idx="135">
                  <c:v>5.0999999999999996</c:v>
                </c:pt>
                <c:pt idx="136">
                  <c:v>5.0999999999999996</c:v>
                </c:pt>
                <c:pt idx="137">
                  <c:v>5.0999999999999996</c:v>
                </c:pt>
                <c:pt idx="138">
                  <c:v>5.0999999999999996</c:v>
                </c:pt>
                <c:pt idx="139">
                  <c:v>5.0999999999999996</c:v>
                </c:pt>
                <c:pt idx="140">
                  <c:v>3</c:v>
                </c:pt>
                <c:pt idx="142">
                  <c:v>9</c:v>
                </c:pt>
                <c:pt idx="144">
                  <c:v>15</c:v>
                </c:pt>
                <c:pt idx="145">
                  <c:v>4.5</c:v>
                </c:pt>
                <c:pt idx="146">
                  <c:v>3.5</c:v>
                </c:pt>
                <c:pt idx="147">
                  <c:v>8.8000000000000007</c:v>
                </c:pt>
                <c:pt idx="148">
                  <c:v>2.6</c:v>
                </c:pt>
                <c:pt idx="149">
                  <c:v>6.5</c:v>
                </c:pt>
                <c:pt idx="150">
                  <c:v>7.5</c:v>
                </c:pt>
                <c:pt idx="152">
                  <c:v>6.35</c:v>
                </c:pt>
                <c:pt idx="153">
                  <c:v>5.0999999999999996</c:v>
                </c:pt>
                <c:pt idx="154">
                  <c:v>5.0999999999999996</c:v>
                </c:pt>
                <c:pt idx="155">
                  <c:v>5.0999999999999996</c:v>
                </c:pt>
                <c:pt idx="156">
                  <c:v>5.0999999999999996</c:v>
                </c:pt>
                <c:pt idx="157">
                  <c:v>5.0999999999999996</c:v>
                </c:pt>
                <c:pt idx="158">
                  <c:v>5.0999999999999996</c:v>
                </c:pt>
                <c:pt idx="164">
                  <c:v>15.2</c:v>
                </c:pt>
                <c:pt idx="165">
                  <c:v>15.2</c:v>
                </c:pt>
                <c:pt idx="166">
                  <c:v>15.2</c:v>
                </c:pt>
                <c:pt idx="167">
                  <c:v>15.2</c:v>
                </c:pt>
                <c:pt idx="168">
                  <c:v>8.8000000000000007</c:v>
                </c:pt>
                <c:pt idx="169">
                  <c:v>9.3000000000000007</c:v>
                </c:pt>
                <c:pt idx="171">
                  <c:v>7.5</c:v>
                </c:pt>
                <c:pt idx="172">
                  <c:v>140</c:v>
                </c:pt>
                <c:pt idx="173">
                  <c:v>6.35</c:v>
                </c:pt>
                <c:pt idx="175">
                  <c:v>15</c:v>
                </c:pt>
                <c:pt idx="176">
                  <c:v>15</c:v>
                </c:pt>
                <c:pt idx="177">
                  <c:v>15</c:v>
                </c:pt>
                <c:pt idx="180">
                  <c:v>5.7</c:v>
                </c:pt>
                <c:pt idx="181">
                  <c:v>7.1499999999999995</c:v>
                </c:pt>
                <c:pt idx="182">
                  <c:v>7.1499999999999995</c:v>
                </c:pt>
                <c:pt idx="183">
                  <c:v>7.1499999999999995</c:v>
                </c:pt>
                <c:pt idx="184">
                  <c:v>7.1499999999999995</c:v>
                </c:pt>
                <c:pt idx="185">
                  <c:v>21.3</c:v>
                </c:pt>
                <c:pt idx="186">
                  <c:v>9.5</c:v>
                </c:pt>
                <c:pt idx="187">
                  <c:v>2.7</c:v>
                </c:pt>
                <c:pt idx="189">
                  <c:v>10.5</c:v>
                </c:pt>
                <c:pt idx="190">
                  <c:v>28</c:v>
                </c:pt>
                <c:pt idx="191">
                  <c:v>22</c:v>
                </c:pt>
                <c:pt idx="193">
                  <c:v>15.2</c:v>
                </c:pt>
                <c:pt idx="194">
                  <c:v>15.2</c:v>
                </c:pt>
                <c:pt idx="195">
                  <c:v>15.2</c:v>
                </c:pt>
                <c:pt idx="196">
                  <c:v>15.2</c:v>
                </c:pt>
                <c:pt idx="197">
                  <c:v>15.2</c:v>
                </c:pt>
                <c:pt idx="198">
                  <c:v>15.2</c:v>
                </c:pt>
                <c:pt idx="202">
                  <c:v>22</c:v>
                </c:pt>
                <c:pt idx="204">
                  <c:v>37</c:v>
                </c:pt>
                <c:pt idx="206">
                  <c:v>29</c:v>
                </c:pt>
                <c:pt idx="207">
                  <c:v>29</c:v>
                </c:pt>
                <c:pt idx="208">
                  <c:v>29</c:v>
                </c:pt>
                <c:pt idx="209">
                  <c:v>140</c:v>
                </c:pt>
                <c:pt idx="210">
                  <c:v>42</c:v>
                </c:pt>
                <c:pt idx="211">
                  <c:v>184</c:v>
                </c:pt>
                <c:pt idx="212">
                  <c:v>15.2</c:v>
                </c:pt>
                <c:pt idx="213">
                  <c:v>186</c:v>
                </c:pt>
                <c:pt idx="214">
                  <c:v>25</c:v>
                </c:pt>
                <c:pt idx="216">
                  <c:v>15.5</c:v>
                </c:pt>
                <c:pt idx="217">
                  <c:v>15.5</c:v>
                </c:pt>
                <c:pt idx="218">
                  <c:v>15.5</c:v>
                </c:pt>
                <c:pt idx="219">
                  <c:v>15.5</c:v>
                </c:pt>
                <c:pt idx="220">
                  <c:v>33</c:v>
                </c:pt>
                <c:pt idx="222">
                  <c:v>130</c:v>
                </c:pt>
                <c:pt idx="223">
                  <c:v>130</c:v>
                </c:pt>
                <c:pt idx="224">
                  <c:v>55</c:v>
                </c:pt>
                <c:pt idx="227">
                  <c:v>37.200000000000003</c:v>
                </c:pt>
                <c:pt idx="228">
                  <c:v>221</c:v>
                </c:pt>
                <c:pt idx="230">
                  <c:v>54.3</c:v>
                </c:pt>
                <c:pt idx="231">
                  <c:v>105.9</c:v>
                </c:pt>
                <c:pt idx="232">
                  <c:v>106</c:v>
                </c:pt>
                <c:pt idx="233">
                  <c:v>105.9</c:v>
                </c:pt>
                <c:pt idx="234">
                  <c:v>276</c:v>
                </c:pt>
                <c:pt idx="236">
                  <c:v>130</c:v>
                </c:pt>
                <c:pt idx="237">
                  <c:v>592</c:v>
                </c:pt>
                <c:pt idx="238">
                  <c:v>169</c:v>
                </c:pt>
                <c:pt idx="240">
                  <c:v>114</c:v>
                </c:pt>
                <c:pt idx="241">
                  <c:v>279</c:v>
                </c:pt>
                <c:pt idx="242">
                  <c:v>114</c:v>
                </c:pt>
                <c:pt idx="243">
                  <c:v>169</c:v>
                </c:pt>
                <c:pt idx="244">
                  <c:v>230</c:v>
                </c:pt>
                <c:pt idx="245">
                  <c:v>233</c:v>
                </c:pt>
                <c:pt idx="246">
                  <c:v>151</c:v>
                </c:pt>
                <c:pt idx="247">
                  <c:v>151</c:v>
                </c:pt>
                <c:pt idx="248">
                  <c:v>376</c:v>
                </c:pt>
                <c:pt idx="249">
                  <c:v>376</c:v>
                </c:pt>
                <c:pt idx="250">
                  <c:v>376</c:v>
                </c:pt>
                <c:pt idx="251">
                  <c:v>376</c:v>
                </c:pt>
                <c:pt idx="252">
                  <c:v>376</c:v>
                </c:pt>
                <c:pt idx="253">
                  <c:v>154</c:v>
                </c:pt>
                <c:pt idx="254">
                  <c:v>151</c:v>
                </c:pt>
                <c:pt idx="255">
                  <c:v>291</c:v>
                </c:pt>
                <c:pt idx="256">
                  <c:v>291</c:v>
                </c:pt>
                <c:pt idx="257">
                  <c:v>291</c:v>
                </c:pt>
                <c:pt idx="258">
                  <c:v>291</c:v>
                </c:pt>
                <c:pt idx="259">
                  <c:v>291</c:v>
                </c:pt>
                <c:pt idx="260">
                  <c:v>291</c:v>
                </c:pt>
                <c:pt idx="261">
                  <c:v>243</c:v>
                </c:pt>
                <c:pt idx="262">
                  <c:v>291</c:v>
                </c:pt>
                <c:pt idx="263">
                  <c:v>291</c:v>
                </c:pt>
                <c:pt idx="264">
                  <c:v>291</c:v>
                </c:pt>
                <c:pt idx="265">
                  <c:v>291</c:v>
                </c:pt>
                <c:pt idx="266">
                  <c:v>291</c:v>
                </c:pt>
                <c:pt idx="267">
                  <c:v>376</c:v>
                </c:pt>
                <c:pt idx="268">
                  <c:v>227.4</c:v>
                </c:pt>
                <c:pt idx="269">
                  <c:v>227.4</c:v>
                </c:pt>
                <c:pt idx="270">
                  <c:v>227.4</c:v>
                </c:pt>
                <c:pt idx="271">
                  <c:v>227.4</c:v>
                </c:pt>
                <c:pt idx="272">
                  <c:v>227.4</c:v>
                </c:pt>
                <c:pt idx="273">
                  <c:v>227.4</c:v>
                </c:pt>
                <c:pt idx="275">
                  <c:v>291</c:v>
                </c:pt>
                <c:pt idx="276">
                  <c:v>291</c:v>
                </c:pt>
                <c:pt idx="277">
                  <c:v>291</c:v>
                </c:pt>
                <c:pt idx="282">
                  <c:v>291</c:v>
                </c:pt>
                <c:pt idx="283">
                  <c:v>291</c:v>
                </c:pt>
                <c:pt idx="284">
                  <c:v>376</c:v>
                </c:pt>
                <c:pt idx="285">
                  <c:v>582</c:v>
                </c:pt>
                <c:pt idx="286">
                  <c:v>582</c:v>
                </c:pt>
                <c:pt idx="287">
                  <c:v>582</c:v>
                </c:pt>
                <c:pt idx="288">
                  <c:v>582</c:v>
                </c:pt>
                <c:pt idx="289">
                  <c:v>582</c:v>
                </c:pt>
                <c:pt idx="290">
                  <c:v>167</c:v>
                </c:pt>
                <c:pt idx="291">
                  <c:v>582</c:v>
                </c:pt>
                <c:pt idx="292">
                  <c:v>167</c:v>
                </c:pt>
                <c:pt idx="293">
                  <c:v>167</c:v>
                </c:pt>
                <c:pt idx="294">
                  <c:v>582</c:v>
                </c:pt>
                <c:pt idx="295">
                  <c:v>582</c:v>
                </c:pt>
                <c:pt idx="296">
                  <c:v>227</c:v>
                </c:pt>
                <c:pt idx="297">
                  <c:v>227.4</c:v>
                </c:pt>
                <c:pt idx="298">
                  <c:v>243</c:v>
                </c:pt>
                <c:pt idx="299">
                  <c:v>582</c:v>
                </c:pt>
                <c:pt idx="301">
                  <c:v>582</c:v>
                </c:pt>
                <c:pt idx="302">
                  <c:v>582</c:v>
                </c:pt>
                <c:pt idx="303">
                  <c:v>582</c:v>
                </c:pt>
                <c:pt idx="304">
                  <c:v>790</c:v>
                </c:pt>
                <c:pt idx="305">
                  <c:v>790</c:v>
                </c:pt>
                <c:pt idx="306">
                  <c:v>790</c:v>
                </c:pt>
                <c:pt idx="307">
                  <c:v>790</c:v>
                </c:pt>
                <c:pt idx="308">
                  <c:v>790</c:v>
                </c:pt>
                <c:pt idx="309">
                  <c:v>291</c:v>
                </c:pt>
                <c:pt idx="310">
                  <c:v>153.80000000000001</c:v>
                </c:pt>
                <c:pt idx="311">
                  <c:v>105</c:v>
                </c:pt>
                <c:pt idx="312">
                  <c:v>105</c:v>
                </c:pt>
                <c:pt idx="313">
                  <c:v>167</c:v>
                </c:pt>
                <c:pt idx="314">
                  <c:v>291</c:v>
                </c:pt>
                <c:pt idx="315">
                  <c:v>291</c:v>
                </c:pt>
                <c:pt idx="316">
                  <c:v>582</c:v>
                </c:pt>
                <c:pt idx="317">
                  <c:v>582</c:v>
                </c:pt>
                <c:pt idx="318">
                  <c:v>503</c:v>
                </c:pt>
                <c:pt idx="319">
                  <c:v>227</c:v>
                </c:pt>
                <c:pt idx="320">
                  <c:v>227.4</c:v>
                </c:pt>
                <c:pt idx="321">
                  <c:v>291</c:v>
                </c:pt>
                <c:pt idx="322">
                  <c:v>243</c:v>
                </c:pt>
                <c:pt idx="324">
                  <c:v>463</c:v>
                </c:pt>
                <c:pt idx="325">
                  <c:v>291</c:v>
                </c:pt>
                <c:pt idx="326">
                  <c:v>463</c:v>
                </c:pt>
                <c:pt idx="327">
                  <c:v>167</c:v>
                </c:pt>
                <c:pt idx="328">
                  <c:v>1720</c:v>
                </c:pt>
                <c:pt idx="329">
                  <c:v>1720</c:v>
                </c:pt>
                <c:pt idx="330">
                  <c:v>1720</c:v>
                </c:pt>
                <c:pt idx="331">
                  <c:v>291</c:v>
                </c:pt>
                <c:pt idx="332">
                  <c:v>291</c:v>
                </c:pt>
                <c:pt idx="333">
                  <c:v>291</c:v>
                </c:pt>
                <c:pt idx="334">
                  <c:v>291</c:v>
                </c:pt>
                <c:pt idx="335">
                  <c:v>291</c:v>
                </c:pt>
                <c:pt idx="336">
                  <c:v>410</c:v>
                </c:pt>
                <c:pt idx="337">
                  <c:v>820</c:v>
                </c:pt>
                <c:pt idx="338">
                  <c:v>410</c:v>
                </c:pt>
                <c:pt idx="339">
                  <c:v>820</c:v>
                </c:pt>
                <c:pt idx="340">
                  <c:v>820</c:v>
                </c:pt>
                <c:pt idx="341">
                  <c:v>820</c:v>
                </c:pt>
                <c:pt idx="342">
                  <c:v>820</c:v>
                </c:pt>
                <c:pt idx="343">
                  <c:v>820</c:v>
                </c:pt>
                <c:pt idx="344">
                  <c:v>820</c:v>
                </c:pt>
                <c:pt idx="345">
                  <c:v>820</c:v>
                </c:pt>
                <c:pt idx="346">
                  <c:v>410</c:v>
                </c:pt>
                <c:pt idx="347">
                  <c:v>820</c:v>
                </c:pt>
                <c:pt idx="348">
                  <c:v>820</c:v>
                </c:pt>
                <c:pt idx="349">
                  <c:v>820</c:v>
                </c:pt>
                <c:pt idx="350">
                  <c:v>820</c:v>
                </c:pt>
                <c:pt idx="351">
                  <c:v>105</c:v>
                </c:pt>
                <c:pt idx="352">
                  <c:v>291</c:v>
                </c:pt>
                <c:pt idx="353">
                  <c:v>410</c:v>
                </c:pt>
                <c:pt idx="354">
                  <c:v>410</c:v>
                </c:pt>
                <c:pt idx="355">
                  <c:v>410</c:v>
                </c:pt>
                <c:pt idx="356">
                  <c:v>410</c:v>
                </c:pt>
                <c:pt idx="357">
                  <c:v>410</c:v>
                </c:pt>
                <c:pt idx="358">
                  <c:v>410</c:v>
                </c:pt>
                <c:pt idx="359">
                  <c:v>820</c:v>
                </c:pt>
                <c:pt idx="360">
                  <c:v>456</c:v>
                </c:pt>
                <c:pt idx="361">
                  <c:v>820</c:v>
                </c:pt>
                <c:pt idx="362">
                  <c:v>820</c:v>
                </c:pt>
                <c:pt idx="363">
                  <c:v>820</c:v>
                </c:pt>
                <c:pt idx="364">
                  <c:v>410</c:v>
                </c:pt>
                <c:pt idx="365">
                  <c:v>820</c:v>
                </c:pt>
                <c:pt idx="366">
                  <c:v>820</c:v>
                </c:pt>
                <c:pt idx="368">
                  <c:v>820</c:v>
                </c:pt>
                <c:pt idx="369">
                  <c:v>820</c:v>
                </c:pt>
                <c:pt idx="370">
                  <c:v>820</c:v>
                </c:pt>
                <c:pt idx="371">
                  <c:v>463</c:v>
                </c:pt>
                <c:pt idx="372">
                  <c:v>463</c:v>
                </c:pt>
                <c:pt idx="373">
                  <c:v>463</c:v>
                </c:pt>
                <c:pt idx="374">
                  <c:v>463</c:v>
                </c:pt>
                <c:pt idx="375">
                  <c:v>463</c:v>
                </c:pt>
                <c:pt idx="376">
                  <c:v>463</c:v>
                </c:pt>
                <c:pt idx="377">
                  <c:v>463</c:v>
                </c:pt>
                <c:pt idx="378">
                  <c:v>420</c:v>
                </c:pt>
                <c:pt idx="379">
                  <c:v>47</c:v>
                </c:pt>
                <c:pt idx="380">
                  <c:v>47</c:v>
                </c:pt>
                <c:pt idx="381">
                  <c:v>291</c:v>
                </c:pt>
                <c:pt idx="382">
                  <c:v>410</c:v>
                </c:pt>
                <c:pt idx="383">
                  <c:v>47</c:v>
                </c:pt>
                <c:pt idx="386">
                  <c:v>463</c:v>
                </c:pt>
                <c:pt idx="387">
                  <c:v>463</c:v>
                </c:pt>
                <c:pt idx="388">
                  <c:v>463</c:v>
                </c:pt>
                <c:pt idx="389">
                  <c:v>600</c:v>
                </c:pt>
                <c:pt idx="390">
                  <c:v>600</c:v>
                </c:pt>
                <c:pt idx="391">
                  <c:v>410</c:v>
                </c:pt>
                <c:pt idx="392">
                  <c:v>410</c:v>
                </c:pt>
                <c:pt idx="393">
                  <c:v>420</c:v>
                </c:pt>
                <c:pt idx="394">
                  <c:v>410</c:v>
                </c:pt>
                <c:pt idx="395">
                  <c:v>456</c:v>
                </c:pt>
                <c:pt idx="396">
                  <c:v>456</c:v>
                </c:pt>
                <c:pt idx="397">
                  <c:v>820</c:v>
                </c:pt>
                <c:pt idx="398">
                  <c:v>820</c:v>
                </c:pt>
                <c:pt idx="399">
                  <c:v>228</c:v>
                </c:pt>
                <c:pt idx="400">
                  <c:v>456</c:v>
                </c:pt>
                <c:pt idx="401">
                  <c:v>94</c:v>
                </c:pt>
                <c:pt idx="402">
                  <c:v>410</c:v>
                </c:pt>
                <c:pt idx="403">
                  <c:v>410</c:v>
                </c:pt>
                <c:pt idx="404">
                  <c:v>820</c:v>
                </c:pt>
                <c:pt idx="406">
                  <c:v>420</c:v>
                </c:pt>
                <c:pt idx="407">
                  <c:v>731</c:v>
                </c:pt>
                <c:pt idx="409">
                  <c:v>456</c:v>
                </c:pt>
                <c:pt idx="410">
                  <c:v>731</c:v>
                </c:pt>
                <c:pt idx="411">
                  <c:v>731</c:v>
                </c:pt>
                <c:pt idx="412">
                  <c:v>731</c:v>
                </c:pt>
                <c:pt idx="413">
                  <c:v>228</c:v>
                </c:pt>
                <c:pt idx="414">
                  <c:v>450</c:v>
                </c:pt>
                <c:pt idx="415">
                  <c:v>758</c:v>
                </c:pt>
                <c:pt idx="416">
                  <c:v>758</c:v>
                </c:pt>
                <c:pt idx="417">
                  <c:v>420</c:v>
                </c:pt>
                <c:pt idx="418">
                  <c:v>820</c:v>
                </c:pt>
                <c:pt idx="419">
                  <c:v>758</c:v>
                </c:pt>
                <c:pt idx="420">
                  <c:v>758</c:v>
                </c:pt>
                <c:pt idx="421">
                  <c:v>758</c:v>
                </c:pt>
                <c:pt idx="422">
                  <c:v>758</c:v>
                </c:pt>
                <c:pt idx="423">
                  <c:v>758</c:v>
                </c:pt>
                <c:pt idx="424">
                  <c:v>820</c:v>
                </c:pt>
                <c:pt idx="425">
                  <c:v>820</c:v>
                </c:pt>
                <c:pt idx="434">
                  <c:v>731</c:v>
                </c:pt>
                <c:pt idx="437">
                  <c:v>731</c:v>
                </c:pt>
                <c:pt idx="438">
                  <c:v>731</c:v>
                </c:pt>
                <c:pt idx="439">
                  <c:v>731</c:v>
                </c:pt>
                <c:pt idx="440">
                  <c:v>731</c:v>
                </c:pt>
                <c:pt idx="441">
                  <c:v>731</c:v>
                </c:pt>
                <c:pt idx="442">
                  <c:v>731</c:v>
                </c:pt>
                <c:pt idx="443">
                  <c:v>731</c:v>
                </c:pt>
                <c:pt idx="444">
                  <c:v>731</c:v>
                </c:pt>
                <c:pt idx="446">
                  <c:v>410</c:v>
                </c:pt>
                <c:pt idx="447">
                  <c:v>456</c:v>
                </c:pt>
                <c:pt idx="448">
                  <c:v>410</c:v>
                </c:pt>
                <c:pt idx="449">
                  <c:v>758</c:v>
                </c:pt>
                <c:pt idx="450">
                  <c:v>420</c:v>
                </c:pt>
                <c:pt idx="451">
                  <c:v>731</c:v>
                </c:pt>
                <c:pt idx="452">
                  <c:v>731</c:v>
                </c:pt>
                <c:pt idx="453">
                  <c:v>731</c:v>
                </c:pt>
                <c:pt idx="454">
                  <c:v>410</c:v>
                </c:pt>
                <c:pt idx="455">
                  <c:v>904</c:v>
                </c:pt>
                <c:pt idx="457">
                  <c:v>758</c:v>
                </c:pt>
                <c:pt idx="458">
                  <c:v>731</c:v>
                </c:pt>
                <c:pt idx="459">
                  <c:v>731</c:v>
                </c:pt>
                <c:pt idx="462">
                  <c:v>774</c:v>
                </c:pt>
                <c:pt idx="463">
                  <c:v>774</c:v>
                </c:pt>
                <c:pt idx="464">
                  <c:v>774</c:v>
                </c:pt>
                <c:pt idx="465">
                  <c:v>774</c:v>
                </c:pt>
                <c:pt idx="466">
                  <c:v>774</c:v>
                </c:pt>
                <c:pt idx="467">
                  <c:v>774</c:v>
                </c:pt>
                <c:pt idx="468">
                  <c:v>774</c:v>
                </c:pt>
                <c:pt idx="469">
                  <c:v>774</c:v>
                </c:pt>
                <c:pt idx="470">
                  <c:v>774</c:v>
                </c:pt>
                <c:pt idx="471">
                  <c:v>774</c:v>
                </c:pt>
                <c:pt idx="472">
                  <c:v>774</c:v>
                </c:pt>
                <c:pt idx="473">
                  <c:v>410</c:v>
                </c:pt>
                <c:pt idx="474">
                  <c:v>731</c:v>
                </c:pt>
                <c:pt idx="477">
                  <c:v>382</c:v>
                </c:pt>
                <c:pt idx="478">
                  <c:v>382</c:v>
                </c:pt>
                <c:pt idx="479">
                  <c:v>382</c:v>
                </c:pt>
                <c:pt idx="480">
                  <c:v>382</c:v>
                </c:pt>
                <c:pt idx="481">
                  <c:v>382</c:v>
                </c:pt>
                <c:pt idx="482">
                  <c:v>382</c:v>
                </c:pt>
                <c:pt idx="483">
                  <c:v>381</c:v>
                </c:pt>
                <c:pt idx="484">
                  <c:v>382</c:v>
                </c:pt>
                <c:pt idx="485">
                  <c:v>382</c:v>
                </c:pt>
                <c:pt idx="487">
                  <c:v>382</c:v>
                </c:pt>
                <c:pt idx="488">
                  <c:v>1200</c:v>
                </c:pt>
                <c:pt idx="489">
                  <c:v>1200</c:v>
                </c:pt>
                <c:pt idx="491">
                  <c:v>1170</c:v>
                </c:pt>
                <c:pt idx="495">
                  <c:v>382</c:v>
                </c:pt>
                <c:pt idx="506">
                  <c:v>382</c:v>
                </c:pt>
                <c:pt idx="508">
                  <c:v>382</c:v>
                </c:pt>
                <c:pt idx="509">
                  <c:v>382</c:v>
                </c:pt>
                <c:pt idx="511">
                  <c:v>382</c:v>
                </c:pt>
                <c:pt idx="512">
                  <c:v>177</c:v>
                </c:pt>
                <c:pt idx="513">
                  <c:v>177</c:v>
                </c:pt>
                <c:pt idx="515">
                  <c:v>995</c:v>
                </c:pt>
                <c:pt idx="542">
                  <c:v>463</c:v>
                </c:pt>
                <c:pt idx="567">
                  <c:v>106</c:v>
                </c:pt>
                <c:pt idx="568">
                  <c:v>106</c:v>
                </c:pt>
                <c:pt idx="579">
                  <c:v>233</c:v>
                </c:pt>
                <c:pt idx="589">
                  <c:v>210</c:v>
                </c:pt>
                <c:pt idx="612">
                  <c:v>0.58000000000000018</c:v>
                </c:pt>
                <c:pt idx="613">
                  <c:v>0.85000000000000053</c:v>
                </c:pt>
                <c:pt idx="614">
                  <c:v>0.85000000000000053</c:v>
                </c:pt>
                <c:pt idx="615">
                  <c:v>0.85000000000000053</c:v>
                </c:pt>
                <c:pt idx="616">
                  <c:v>0.85000000000000053</c:v>
                </c:pt>
                <c:pt idx="617">
                  <c:v>0.85000000000000053</c:v>
                </c:pt>
                <c:pt idx="640">
                  <c:v>23</c:v>
                </c:pt>
                <c:pt idx="644">
                  <c:v>23</c:v>
                </c:pt>
                <c:pt idx="645">
                  <c:v>23</c:v>
                </c:pt>
                <c:pt idx="646">
                  <c:v>23</c:v>
                </c:pt>
                <c:pt idx="647">
                  <c:v>23</c:v>
                </c:pt>
                <c:pt idx="648">
                  <c:v>184</c:v>
                </c:pt>
                <c:pt idx="649">
                  <c:v>184</c:v>
                </c:pt>
                <c:pt idx="650">
                  <c:v>276</c:v>
                </c:pt>
                <c:pt idx="651">
                  <c:v>276</c:v>
                </c:pt>
                <c:pt idx="652">
                  <c:v>276</c:v>
                </c:pt>
                <c:pt idx="653">
                  <c:v>276</c:v>
                </c:pt>
                <c:pt idx="654">
                  <c:v>276</c:v>
                </c:pt>
                <c:pt idx="656">
                  <c:v>2.8</c:v>
                </c:pt>
                <c:pt idx="657">
                  <c:v>2.6</c:v>
                </c:pt>
                <c:pt idx="658">
                  <c:v>3.6</c:v>
                </c:pt>
                <c:pt idx="659">
                  <c:v>3.6</c:v>
                </c:pt>
                <c:pt idx="660">
                  <c:v>3.6</c:v>
                </c:pt>
                <c:pt idx="661">
                  <c:v>44</c:v>
                </c:pt>
                <c:pt idx="662">
                  <c:v>44</c:v>
                </c:pt>
                <c:pt idx="663">
                  <c:v>12.5</c:v>
                </c:pt>
                <c:pt idx="664">
                  <c:v>12.5</c:v>
                </c:pt>
                <c:pt idx="665">
                  <c:v>34</c:v>
                </c:pt>
                <c:pt idx="666">
                  <c:v>34</c:v>
                </c:pt>
                <c:pt idx="667">
                  <c:v>34</c:v>
                </c:pt>
                <c:pt idx="750">
                  <c:v>77</c:v>
                </c:pt>
                <c:pt idx="751">
                  <c:v>77</c:v>
                </c:pt>
                <c:pt idx="760">
                  <c:v>410</c:v>
                </c:pt>
                <c:pt idx="766">
                  <c:v>3.5100000000000023E-3</c:v>
                </c:pt>
                <c:pt idx="768">
                  <c:v>6.8000000000000057E-3</c:v>
                </c:pt>
                <c:pt idx="771">
                  <c:v>5.4</c:v>
                </c:pt>
                <c:pt idx="772">
                  <c:v>5.4</c:v>
                </c:pt>
                <c:pt idx="773">
                  <c:v>5.4</c:v>
                </c:pt>
                <c:pt idx="774">
                  <c:v>5.4</c:v>
                </c:pt>
                <c:pt idx="775">
                  <c:v>5.4</c:v>
                </c:pt>
                <c:pt idx="776">
                  <c:v>5.4</c:v>
                </c:pt>
                <c:pt idx="777">
                  <c:v>5.4</c:v>
                </c:pt>
                <c:pt idx="778">
                  <c:v>5.4</c:v>
                </c:pt>
                <c:pt idx="780">
                  <c:v>5.4</c:v>
                </c:pt>
                <c:pt idx="781">
                  <c:v>5.4</c:v>
                </c:pt>
                <c:pt idx="782">
                  <c:v>5.4</c:v>
                </c:pt>
                <c:pt idx="783">
                  <c:v>5.4</c:v>
                </c:pt>
                <c:pt idx="784">
                  <c:v>5.4</c:v>
                </c:pt>
                <c:pt idx="785">
                  <c:v>5.4</c:v>
                </c:pt>
                <c:pt idx="788">
                  <c:v>29</c:v>
                </c:pt>
                <c:pt idx="789">
                  <c:v>29</c:v>
                </c:pt>
                <c:pt idx="790">
                  <c:v>29</c:v>
                </c:pt>
                <c:pt idx="791">
                  <c:v>29</c:v>
                </c:pt>
                <c:pt idx="792">
                  <c:v>87.5</c:v>
                </c:pt>
                <c:pt idx="793">
                  <c:v>87.5</c:v>
                </c:pt>
                <c:pt idx="794">
                  <c:v>87.5</c:v>
                </c:pt>
                <c:pt idx="795">
                  <c:v>87.5</c:v>
                </c:pt>
                <c:pt idx="796">
                  <c:v>87.5</c:v>
                </c:pt>
                <c:pt idx="797">
                  <c:v>87.5</c:v>
                </c:pt>
              </c:numCache>
            </c:numRef>
          </c:yVal>
          <c:smooth val="0"/>
        </c:ser>
        <c:dLbls>
          <c:showLegendKey val="0"/>
          <c:showVal val="0"/>
          <c:showCatName val="0"/>
          <c:showSerName val="0"/>
          <c:showPercent val="0"/>
          <c:showBubbleSize val="0"/>
        </c:dLbls>
        <c:axId val="107311104"/>
        <c:axId val="107313024"/>
      </c:scatterChart>
      <c:valAx>
        <c:axId val="107311104"/>
        <c:scaling>
          <c:orientation val="minMax"/>
          <c:min val="35796"/>
        </c:scaling>
        <c:delete val="0"/>
        <c:axPos val="b"/>
        <c:title>
          <c:tx>
            <c:rich>
              <a:bodyPr/>
              <a:lstStyle/>
              <a:p>
                <a:pPr>
                  <a:defRPr/>
                </a:pPr>
                <a:r>
                  <a:rPr lang="en-US" altLang="en-US"/>
                  <a:t>MPU Release Date</a:t>
                </a:r>
              </a:p>
            </c:rich>
          </c:tx>
          <c:layout/>
          <c:overlay val="0"/>
        </c:title>
        <c:numFmt formatCode="yyyy" sourceLinked="0"/>
        <c:majorTickMark val="out"/>
        <c:minorTickMark val="none"/>
        <c:tickLblPos val="low"/>
        <c:txPr>
          <a:bodyPr rot="0" vert="horz"/>
          <a:lstStyle/>
          <a:p>
            <a:pPr>
              <a:defRPr/>
            </a:pPr>
            <a:endParaRPr lang="en-US"/>
          </a:p>
        </c:txPr>
        <c:crossAx val="107313024"/>
        <c:crosses val="autoZero"/>
        <c:crossBetween val="midCat"/>
        <c:majorUnit val="1000"/>
      </c:valAx>
      <c:valAx>
        <c:axId val="107313024"/>
        <c:scaling>
          <c:logBase val="10"/>
          <c:orientation val="minMax"/>
        </c:scaling>
        <c:delete val="0"/>
        <c:axPos val="l"/>
        <c:majorGridlines/>
        <c:title>
          <c:tx>
            <c:rich>
              <a:bodyPr rot="-5400000" vert="horz"/>
              <a:lstStyle/>
              <a:p>
                <a:pPr>
                  <a:defRPr/>
                </a:pPr>
                <a:r>
                  <a:rPr lang="en-US" altLang="en-US"/>
                  <a:t>Transistor Count [M]</a:t>
                </a:r>
              </a:p>
            </c:rich>
          </c:tx>
          <c:layout/>
          <c:overlay val="0"/>
        </c:title>
        <c:numFmt formatCode="General" sourceLinked="1"/>
        <c:majorTickMark val="out"/>
        <c:minorTickMark val="none"/>
        <c:tickLblPos val="nextTo"/>
        <c:crossAx val="107311104"/>
        <c:crosses val="autoZero"/>
        <c:crossBetween val="midCat"/>
      </c:valAx>
    </c:plotArea>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064178876927845E-2"/>
          <c:y val="9.3302858780121262E-2"/>
          <c:w val="0.81722962076582861"/>
          <c:h val="0.70952851178537812"/>
        </c:manualLayout>
      </c:layout>
      <c:lineChart>
        <c:grouping val="standard"/>
        <c:varyColors val="0"/>
        <c:ser>
          <c:idx val="0"/>
          <c:order val="0"/>
          <c:tx>
            <c:v>Dynamic Power (W)</c:v>
          </c:tx>
          <c:spPr>
            <a:ln>
              <a:solidFill>
                <a:schemeClr val="accent2">
                  <a:lumMod val="75000"/>
                </a:schemeClr>
              </a:solidFill>
              <a:prstDash val="solid"/>
            </a:ln>
          </c:spPr>
          <c:marker>
            <c:symbol val="square"/>
            <c:size val="7"/>
            <c:spPr>
              <a:solidFill>
                <a:schemeClr val="accent2">
                  <a:lumMod val="75000"/>
                </a:schemeClr>
              </a:solidFill>
              <a:ln>
                <a:solidFill>
                  <a:schemeClr val="accent2">
                    <a:lumMod val="75000"/>
                  </a:schemeClr>
                </a:solidFill>
              </a:ln>
            </c:spPr>
          </c:marker>
          <c:cat>
            <c:numRef>
              <c:f>'(2009) HP-Power-Freq'!$D$124:$S$124</c:f>
              <c:numCache>
                <c:formatCode>General</c:formatCod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numCache>
            </c:numRef>
          </c:cat>
          <c:val>
            <c:numRef>
              <c:f>'(2009) HP-Power-Freq'!$D$125:$S$125</c:f>
              <c:numCache>
                <c:formatCode>General</c:formatCode>
                <c:ptCount val="16"/>
                <c:pt idx="0">
                  <c:v>87.327252713060119</c:v>
                </c:pt>
                <c:pt idx="1">
                  <c:v>105.41037631021645</c:v>
                </c:pt>
                <c:pt idx="2">
                  <c:v>123.5600771720639</c:v>
                </c:pt>
                <c:pt idx="3">
                  <c:v>150.27454298350975</c:v>
                </c:pt>
                <c:pt idx="4">
                  <c:v>182.2949478177047</c:v>
                </c:pt>
                <c:pt idx="5">
                  <c:v>190.52315208570002</c:v>
                </c:pt>
                <c:pt idx="6">
                  <c:v>219.06494800764071</c:v>
                </c:pt>
                <c:pt idx="7">
                  <c:v>251.98639893369241</c:v>
                </c:pt>
                <c:pt idx="8">
                  <c:v>290.92652059814708</c:v>
                </c:pt>
                <c:pt idx="9">
                  <c:v>314.55313852504759</c:v>
                </c:pt>
                <c:pt idx="10">
                  <c:v>359.58964770127824</c:v>
                </c:pt>
                <c:pt idx="11">
                  <c:v>414.85234141401071</c:v>
                </c:pt>
                <c:pt idx="12">
                  <c:v>435.51780876398254</c:v>
                </c:pt>
                <c:pt idx="13">
                  <c:v>523.34533071428677</c:v>
                </c:pt>
                <c:pt idx="14">
                  <c:v>572.96802578748748</c:v>
                </c:pt>
                <c:pt idx="15">
                  <c:v>628.0328473750568</c:v>
                </c:pt>
              </c:numCache>
            </c:numRef>
          </c:val>
          <c:smooth val="0"/>
        </c:ser>
        <c:dLbls>
          <c:showLegendKey val="0"/>
          <c:showVal val="0"/>
          <c:showCatName val="0"/>
          <c:showSerName val="0"/>
          <c:showPercent val="0"/>
          <c:showBubbleSize val="0"/>
        </c:dLbls>
        <c:marker val="1"/>
        <c:smooth val="0"/>
        <c:axId val="107343872"/>
        <c:axId val="107345792"/>
      </c:lineChart>
      <c:lineChart>
        <c:grouping val="standard"/>
        <c:varyColors val="0"/>
        <c:ser>
          <c:idx val="1"/>
          <c:order val="1"/>
          <c:tx>
            <c:v>Active Capacitance Density (nF/mm^2)</c:v>
          </c:tx>
          <c:spPr>
            <a:ln>
              <a:solidFill>
                <a:srgbClr val="1F497D"/>
              </a:solidFill>
              <a:prstDash val="sysDash"/>
            </a:ln>
          </c:spPr>
          <c:marker>
            <c:symbol val="diamond"/>
            <c:size val="7"/>
            <c:spPr>
              <a:solidFill>
                <a:srgbClr val="1F497D"/>
              </a:solidFill>
              <a:ln>
                <a:solidFill>
                  <a:srgbClr val="1F497D"/>
                </a:solidFill>
              </a:ln>
            </c:spPr>
          </c:marker>
          <c:val>
            <c:numRef>
              <c:f>'(2009) HP-Power-Freq'!$D$126:$S$126</c:f>
              <c:numCache>
                <c:formatCode>General</c:formatCode>
                <c:ptCount val="16"/>
                <c:pt idx="0">
                  <c:v>0.33517074576261513</c:v>
                </c:pt>
                <c:pt idx="1">
                  <c:v>0.38052023809523838</c:v>
                </c:pt>
                <c:pt idx="2">
                  <c:v>0.42940954608619625</c:v>
                </c:pt>
                <c:pt idx="3">
                  <c:v>0.49349342936972557</c:v>
                </c:pt>
                <c:pt idx="4">
                  <c:v>0.56694203932184162</c:v>
                </c:pt>
                <c:pt idx="5">
                  <c:v>0.56248801921823299</c:v>
                </c:pt>
                <c:pt idx="6">
                  <c:v>0.61552897616380886</c:v>
                </c:pt>
                <c:pt idx="7">
                  <c:v>0.6757018352807459</c:v>
                </c:pt>
                <c:pt idx="8">
                  <c:v>0.72718496098498397</c:v>
                </c:pt>
                <c:pt idx="9">
                  <c:v>0.75415153493374365</c:v>
                </c:pt>
                <c:pt idx="10">
                  <c:v>0.80653339823705483</c:v>
                </c:pt>
                <c:pt idx="11">
                  <c:v>0.8976957104098926</c:v>
                </c:pt>
                <c:pt idx="12">
                  <c:v>0.88530523774371805</c:v>
                </c:pt>
                <c:pt idx="13">
                  <c:v>1.0012094695972333</c:v>
                </c:pt>
                <c:pt idx="14">
                  <c:v>1.0336300038107553</c:v>
                </c:pt>
                <c:pt idx="15">
                  <c:v>1.0705809564672581</c:v>
                </c:pt>
              </c:numCache>
            </c:numRef>
          </c:val>
          <c:smooth val="0"/>
        </c:ser>
        <c:dLbls>
          <c:showLegendKey val="0"/>
          <c:showVal val="0"/>
          <c:showCatName val="0"/>
          <c:showSerName val="0"/>
          <c:showPercent val="0"/>
          <c:showBubbleSize val="0"/>
        </c:dLbls>
        <c:marker val="1"/>
        <c:smooth val="0"/>
        <c:axId val="107418752"/>
        <c:axId val="107347328"/>
      </c:lineChart>
      <c:catAx>
        <c:axId val="107343872"/>
        <c:scaling>
          <c:orientation val="minMax"/>
        </c:scaling>
        <c:delete val="0"/>
        <c:axPos val="b"/>
        <c:numFmt formatCode="General" sourceLinked="1"/>
        <c:majorTickMark val="out"/>
        <c:minorTickMark val="none"/>
        <c:tickLblPos val="nextTo"/>
        <c:txPr>
          <a:bodyPr rot="0" vert="horz"/>
          <a:lstStyle/>
          <a:p>
            <a:pPr>
              <a:defRPr>
                <a:latin typeface="Arial" pitchFamily="34" charset="0"/>
                <a:cs typeface="Arial" pitchFamily="34" charset="0"/>
              </a:defRPr>
            </a:pPr>
            <a:endParaRPr lang="en-US"/>
          </a:p>
        </c:txPr>
        <c:crossAx val="107345792"/>
        <c:crosses val="autoZero"/>
        <c:auto val="1"/>
        <c:lblAlgn val="ctr"/>
        <c:lblOffset val="100"/>
        <c:tickLblSkip val="5"/>
        <c:noMultiLvlLbl val="0"/>
      </c:catAx>
      <c:valAx>
        <c:axId val="107345792"/>
        <c:scaling>
          <c:orientation val="minMax"/>
        </c:scaling>
        <c:delete val="0"/>
        <c:axPos val="l"/>
        <c:numFmt formatCode="General" sourceLinked="1"/>
        <c:majorTickMark val="out"/>
        <c:minorTickMark val="none"/>
        <c:tickLblPos val="nextTo"/>
        <c:txPr>
          <a:bodyPr/>
          <a:lstStyle/>
          <a:p>
            <a:pPr>
              <a:defRPr>
                <a:latin typeface="Arial" pitchFamily="34" charset="0"/>
                <a:cs typeface="Arial" pitchFamily="34" charset="0"/>
              </a:defRPr>
            </a:pPr>
            <a:endParaRPr lang="en-US"/>
          </a:p>
        </c:txPr>
        <c:crossAx val="107343872"/>
        <c:crosses val="autoZero"/>
        <c:crossBetween val="between"/>
      </c:valAx>
      <c:valAx>
        <c:axId val="107347328"/>
        <c:scaling>
          <c:orientation val="minMax"/>
        </c:scaling>
        <c:delete val="0"/>
        <c:axPos val="r"/>
        <c:majorGridlines/>
        <c:numFmt formatCode="General" sourceLinked="1"/>
        <c:majorTickMark val="out"/>
        <c:minorTickMark val="none"/>
        <c:tickLblPos val="nextTo"/>
        <c:crossAx val="107418752"/>
        <c:crosses val="max"/>
        <c:crossBetween val="between"/>
      </c:valAx>
      <c:catAx>
        <c:axId val="107418752"/>
        <c:scaling>
          <c:orientation val="minMax"/>
        </c:scaling>
        <c:delete val="1"/>
        <c:axPos val="b"/>
        <c:majorTickMark val="out"/>
        <c:minorTickMark val="none"/>
        <c:tickLblPos val="none"/>
        <c:crossAx val="107347328"/>
        <c:crosses val="autoZero"/>
        <c:auto val="1"/>
        <c:lblAlgn val="ctr"/>
        <c:lblOffset val="100"/>
        <c:noMultiLvlLbl val="0"/>
      </c:catAx>
    </c:plotArea>
    <c:legend>
      <c:legendPos val="r"/>
      <c:layout>
        <c:manualLayout>
          <c:xMode val="edge"/>
          <c:yMode val="edge"/>
          <c:x val="0.1043623728528596"/>
          <c:y val="4.8132583323501503E-2"/>
          <c:w val="0.76216437358141664"/>
          <c:h val="0.14779445538057803"/>
        </c:manualLayout>
      </c:layout>
      <c:overlay val="0"/>
      <c:txPr>
        <a:bodyPr/>
        <a:lstStyle/>
        <a:p>
          <a:pPr>
            <a:defRPr>
              <a:latin typeface="Arial" pitchFamily="34" charset="0"/>
              <a:cs typeface="Arial" pitchFamily="34" charset="0"/>
            </a:defRPr>
          </a:pPr>
          <a:endParaRPr lang="en-US"/>
        </a:p>
      </c:txPr>
    </c:legend>
    <c:plotVisOnly val="1"/>
    <c:dispBlanksAs val="gap"/>
    <c:showDLblsOverMax val="0"/>
  </c:chart>
  <c:spPr>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Sheet1!$B$33</c:f>
              <c:strCache>
                <c:ptCount val="1"/>
                <c:pt idx="0">
                  <c:v>CBC</c:v>
                </c:pt>
              </c:strCache>
            </c:strRef>
          </c:tx>
          <c:invertIfNegative val="0"/>
          <c:cat>
            <c:strRef>
              <c:f>Sheet1!$G$25:$I$25</c:f>
              <c:strCache>
                <c:ptCount val="3"/>
                <c:pt idx="0">
                  <c:v>LEON</c:v>
                </c:pt>
                <c:pt idx="1">
                  <c:v>SUPERBLUE12</c:v>
                </c:pt>
                <c:pt idx="2">
                  <c:v>NETCARD</c:v>
                </c:pt>
              </c:strCache>
            </c:strRef>
          </c:cat>
          <c:val>
            <c:numRef>
              <c:f>Sheet1!$G$33:$I$33</c:f>
              <c:numCache>
                <c:formatCode>0</c:formatCode>
                <c:ptCount val="3"/>
                <c:pt idx="0">
                  <c:v>-2.5190000000000001</c:v>
                </c:pt>
                <c:pt idx="1">
                  <c:v>-7.2903000000000002</c:v>
                </c:pt>
                <c:pt idx="2">
                  <c:v>-80.350999999999999</c:v>
                </c:pt>
              </c:numCache>
            </c:numRef>
          </c:val>
        </c:ser>
        <c:ser>
          <c:idx val="1"/>
          <c:order val="1"/>
          <c:tx>
            <c:strRef>
              <c:f>Sheet1!$B$34</c:f>
              <c:strCache>
                <c:ptCount val="1"/>
                <c:pt idx="0">
                  <c:v>TBC-0.5</c:v>
                </c:pt>
              </c:strCache>
            </c:strRef>
          </c:tx>
          <c:invertIfNegative val="0"/>
          <c:cat>
            <c:strRef>
              <c:f>Sheet1!$G$25:$I$25</c:f>
              <c:strCache>
                <c:ptCount val="3"/>
                <c:pt idx="0">
                  <c:v>LEON</c:v>
                </c:pt>
                <c:pt idx="1">
                  <c:v>SUPERBLUE12</c:v>
                </c:pt>
                <c:pt idx="2">
                  <c:v>NETCARD</c:v>
                </c:pt>
              </c:strCache>
            </c:strRef>
          </c:cat>
          <c:val>
            <c:numRef>
              <c:f>Sheet1!$G$34:$I$34</c:f>
              <c:numCache>
                <c:formatCode>0</c:formatCode>
                <c:ptCount val="3"/>
                <c:pt idx="0">
                  <c:v>-2.5190000000000001</c:v>
                </c:pt>
                <c:pt idx="1">
                  <c:v>-1.9858</c:v>
                </c:pt>
                <c:pt idx="2">
                  <c:v>-60.186</c:v>
                </c:pt>
              </c:numCache>
            </c:numRef>
          </c:val>
        </c:ser>
        <c:ser>
          <c:idx val="2"/>
          <c:order val="2"/>
          <c:tx>
            <c:strRef>
              <c:f>Sheet1!$B$35</c:f>
              <c:strCache>
                <c:ptCount val="1"/>
                <c:pt idx="0">
                  <c:v>TBC-0.6</c:v>
                </c:pt>
              </c:strCache>
            </c:strRef>
          </c:tx>
          <c:invertIfNegative val="0"/>
          <c:cat>
            <c:strRef>
              <c:f>Sheet1!$G$25:$I$25</c:f>
              <c:strCache>
                <c:ptCount val="3"/>
                <c:pt idx="0">
                  <c:v>LEON</c:v>
                </c:pt>
                <c:pt idx="1">
                  <c:v>SUPERBLUE12</c:v>
                </c:pt>
                <c:pt idx="2">
                  <c:v>NETCARD</c:v>
                </c:pt>
              </c:strCache>
            </c:strRef>
          </c:cat>
          <c:val>
            <c:numRef>
              <c:f>Sheet1!$G$35:$I$35</c:f>
              <c:numCache>
                <c:formatCode>0</c:formatCode>
                <c:ptCount val="3"/>
                <c:pt idx="0">
                  <c:v>0</c:v>
                </c:pt>
                <c:pt idx="1">
                  <c:v>-0.434</c:v>
                </c:pt>
                <c:pt idx="2">
                  <c:v>-27.039000000000001</c:v>
                </c:pt>
              </c:numCache>
            </c:numRef>
          </c:val>
        </c:ser>
        <c:ser>
          <c:idx val="3"/>
          <c:order val="3"/>
          <c:tx>
            <c:strRef>
              <c:f>Sheet1!$B$36</c:f>
              <c:strCache>
                <c:ptCount val="1"/>
                <c:pt idx="0">
                  <c:v>TBC-0.7</c:v>
                </c:pt>
              </c:strCache>
            </c:strRef>
          </c:tx>
          <c:invertIfNegative val="0"/>
          <c:cat>
            <c:strRef>
              <c:f>Sheet1!$G$25:$I$25</c:f>
              <c:strCache>
                <c:ptCount val="3"/>
                <c:pt idx="0">
                  <c:v>LEON</c:v>
                </c:pt>
                <c:pt idx="1">
                  <c:v>SUPERBLUE12</c:v>
                </c:pt>
                <c:pt idx="2">
                  <c:v>NETCARD</c:v>
                </c:pt>
              </c:strCache>
            </c:strRef>
          </c:cat>
          <c:val>
            <c:numRef>
              <c:f>Sheet1!$G$36:$I$36</c:f>
              <c:numCache>
                <c:formatCode>0</c:formatCode>
                <c:ptCount val="3"/>
                <c:pt idx="0">
                  <c:v>-4.3200000000000002E-2</c:v>
                </c:pt>
                <c:pt idx="1">
                  <c:v>-0.89380000000000004</c:v>
                </c:pt>
                <c:pt idx="2">
                  <c:v>-36.337000000000003</c:v>
                </c:pt>
              </c:numCache>
            </c:numRef>
          </c:val>
        </c:ser>
        <c:dLbls>
          <c:showLegendKey val="0"/>
          <c:showVal val="0"/>
          <c:showCatName val="0"/>
          <c:showSerName val="0"/>
          <c:showPercent val="0"/>
          <c:showBubbleSize val="0"/>
        </c:dLbls>
        <c:gapWidth val="150"/>
        <c:axId val="76865536"/>
        <c:axId val="76867072"/>
      </c:barChart>
      <c:catAx>
        <c:axId val="76865536"/>
        <c:scaling>
          <c:orientation val="minMax"/>
        </c:scaling>
        <c:delete val="0"/>
        <c:axPos val="b"/>
        <c:numFmt formatCode="General" sourceLinked="0"/>
        <c:majorTickMark val="out"/>
        <c:minorTickMark val="none"/>
        <c:tickLblPos val="high"/>
        <c:crossAx val="76867072"/>
        <c:crosses val="autoZero"/>
        <c:auto val="1"/>
        <c:lblAlgn val="ctr"/>
        <c:lblOffset val="100"/>
        <c:noMultiLvlLbl val="0"/>
      </c:catAx>
      <c:valAx>
        <c:axId val="76867072"/>
        <c:scaling>
          <c:orientation val="minMax"/>
        </c:scaling>
        <c:delete val="0"/>
        <c:axPos val="l"/>
        <c:majorGridlines/>
        <c:title>
          <c:tx>
            <c:rich>
              <a:bodyPr rot="-5400000" vert="horz"/>
              <a:lstStyle/>
              <a:p>
                <a:pPr>
                  <a:defRPr/>
                </a:pPr>
                <a:r>
                  <a:rPr lang="en-US"/>
                  <a:t>TNS (ns)</a:t>
                </a:r>
              </a:p>
            </c:rich>
          </c:tx>
          <c:layout/>
          <c:overlay val="0"/>
        </c:title>
        <c:numFmt formatCode="0" sourceLinked="1"/>
        <c:majorTickMark val="out"/>
        <c:minorTickMark val="none"/>
        <c:tickLblPos val="nextTo"/>
        <c:crossAx val="76865536"/>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Sheet3!$B$36</c:f>
              <c:strCache>
                <c:ptCount val="1"/>
                <c:pt idx="0">
                  <c:v>Extended Planar Bulk (μA/μm)</c:v>
                </c:pt>
              </c:strCache>
            </c:strRef>
          </c:tx>
          <c:xVal>
            <c:numRef>
              <c:f>Sheet3!$A$37:$A$45</c:f>
              <c:numCache>
                <c:formatCode>General</c:formatCode>
                <c:ptCount val="9"/>
                <c:pt idx="0">
                  <c:v>2007</c:v>
                </c:pt>
                <c:pt idx="1">
                  <c:v>2008</c:v>
                </c:pt>
                <c:pt idx="2">
                  <c:v>2009</c:v>
                </c:pt>
                <c:pt idx="3">
                  <c:v>2010</c:v>
                </c:pt>
                <c:pt idx="4">
                  <c:v>2011</c:v>
                </c:pt>
                <c:pt idx="5">
                  <c:v>2012</c:v>
                </c:pt>
                <c:pt idx="6">
                  <c:v>2013</c:v>
                </c:pt>
                <c:pt idx="7">
                  <c:v>2014</c:v>
                </c:pt>
                <c:pt idx="8">
                  <c:v>2015</c:v>
                </c:pt>
              </c:numCache>
            </c:numRef>
          </c:xVal>
          <c:yVal>
            <c:numRef>
              <c:f>Sheet3!$B$37:$B$45</c:f>
              <c:numCache>
                <c:formatCode>General</c:formatCode>
                <c:ptCount val="9"/>
                <c:pt idx="0">
                  <c:v>1211</c:v>
                </c:pt>
                <c:pt idx="1">
                  <c:v>1513</c:v>
                </c:pt>
                <c:pt idx="2">
                  <c:v>1639</c:v>
                </c:pt>
                <c:pt idx="3">
                  <c:v>1807</c:v>
                </c:pt>
                <c:pt idx="4">
                  <c:v>1824</c:v>
                </c:pt>
                <c:pt idx="5">
                  <c:v>1762</c:v>
                </c:pt>
              </c:numCache>
            </c:numRef>
          </c:yVal>
          <c:smooth val="1"/>
        </c:ser>
        <c:ser>
          <c:idx val="1"/>
          <c:order val="1"/>
          <c:tx>
            <c:strRef>
              <c:f>Sheet3!$C$36</c:f>
              <c:strCache>
                <c:ptCount val="1"/>
                <c:pt idx="0">
                  <c:v>UTB FD (μA/μm)</c:v>
                </c:pt>
              </c:strCache>
            </c:strRef>
          </c:tx>
          <c:spPr>
            <a:ln>
              <a:solidFill>
                <a:srgbClr val="0070C0"/>
              </a:solidFill>
            </a:ln>
          </c:spPr>
          <c:marker>
            <c:spPr>
              <a:solidFill>
                <a:schemeClr val="accent1"/>
              </a:solidFill>
              <a:ln>
                <a:solidFill>
                  <a:srgbClr val="0000FF"/>
                </a:solidFill>
              </a:ln>
            </c:spPr>
          </c:marker>
          <c:xVal>
            <c:numRef>
              <c:f>Sheet3!$A$37:$A$45</c:f>
              <c:numCache>
                <c:formatCode>General</c:formatCode>
                <c:ptCount val="9"/>
                <c:pt idx="0">
                  <c:v>2007</c:v>
                </c:pt>
                <c:pt idx="1">
                  <c:v>2008</c:v>
                </c:pt>
                <c:pt idx="2">
                  <c:v>2009</c:v>
                </c:pt>
                <c:pt idx="3">
                  <c:v>2010</c:v>
                </c:pt>
                <c:pt idx="4">
                  <c:v>2011</c:v>
                </c:pt>
                <c:pt idx="5">
                  <c:v>2012</c:v>
                </c:pt>
                <c:pt idx="6">
                  <c:v>2013</c:v>
                </c:pt>
                <c:pt idx="7">
                  <c:v>2014</c:v>
                </c:pt>
                <c:pt idx="8">
                  <c:v>2015</c:v>
                </c:pt>
              </c:numCache>
            </c:numRef>
          </c:xVal>
          <c:yVal>
            <c:numRef>
              <c:f>Sheet3!$C$37:$C$45</c:f>
              <c:numCache>
                <c:formatCode>General</c:formatCode>
                <c:ptCount val="9"/>
                <c:pt idx="3">
                  <c:v>1948</c:v>
                </c:pt>
                <c:pt idx="4">
                  <c:v>2000</c:v>
                </c:pt>
                <c:pt idx="5">
                  <c:v>1944</c:v>
                </c:pt>
                <c:pt idx="6">
                  <c:v>2109</c:v>
                </c:pt>
                <c:pt idx="7">
                  <c:v>2245</c:v>
                </c:pt>
                <c:pt idx="8">
                  <c:v>2030</c:v>
                </c:pt>
              </c:numCache>
            </c:numRef>
          </c:yVal>
          <c:smooth val="1"/>
        </c:ser>
        <c:ser>
          <c:idx val="2"/>
          <c:order val="2"/>
          <c:tx>
            <c:strRef>
              <c:f>Sheet3!$D$36</c:f>
              <c:strCache>
                <c:ptCount val="1"/>
                <c:pt idx="0">
                  <c:v>DG (μA/μm)</c:v>
                </c:pt>
              </c:strCache>
            </c:strRef>
          </c:tx>
          <c:xVal>
            <c:numRef>
              <c:f>Sheet3!$A$37:$A$45</c:f>
              <c:numCache>
                <c:formatCode>General</c:formatCode>
                <c:ptCount val="9"/>
                <c:pt idx="0">
                  <c:v>2007</c:v>
                </c:pt>
                <c:pt idx="1">
                  <c:v>2008</c:v>
                </c:pt>
                <c:pt idx="2">
                  <c:v>2009</c:v>
                </c:pt>
                <c:pt idx="3">
                  <c:v>2010</c:v>
                </c:pt>
                <c:pt idx="4">
                  <c:v>2011</c:v>
                </c:pt>
                <c:pt idx="5">
                  <c:v>2012</c:v>
                </c:pt>
                <c:pt idx="6">
                  <c:v>2013</c:v>
                </c:pt>
                <c:pt idx="7">
                  <c:v>2014</c:v>
                </c:pt>
                <c:pt idx="8">
                  <c:v>2015</c:v>
                </c:pt>
              </c:numCache>
            </c:numRef>
          </c:xVal>
          <c:yVal>
            <c:numRef>
              <c:f>Sheet3!$D$37:$D$45</c:f>
              <c:numCache>
                <c:formatCode>General</c:formatCode>
                <c:ptCount val="9"/>
                <c:pt idx="4">
                  <c:v>1917</c:v>
                </c:pt>
                <c:pt idx="5">
                  <c:v>1943</c:v>
                </c:pt>
                <c:pt idx="6">
                  <c:v>2204</c:v>
                </c:pt>
                <c:pt idx="7">
                  <c:v>2365</c:v>
                </c:pt>
                <c:pt idx="8">
                  <c:v>2295</c:v>
                </c:pt>
              </c:numCache>
            </c:numRef>
          </c:yVal>
          <c:smooth val="1"/>
        </c:ser>
        <c:ser>
          <c:idx val="3"/>
          <c:order val="3"/>
          <c:tx>
            <c:strRef>
              <c:f>Sheet3!$E$36</c:f>
              <c:strCache>
                <c:ptCount val="1"/>
                <c:pt idx="0">
                  <c:v>Ideal Scaling</c:v>
                </c:pt>
              </c:strCache>
            </c:strRef>
          </c:tx>
          <c:spPr>
            <a:ln>
              <a:solidFill>
                <a:schemeClr val="accent2"/>
              </a:solidFill>
            </a:ln>
          </c:spPr>
          <c:marker>
            <c:symbol val="none"/>
          </c:marker>
          <c:xVal>
            <c:numRef>
              <c:f>Sheet3!$A$37:$A$45</c:f>
              <c:numCache>
                <c:formatCode>General</c:formatCode>
                <c:ptCount val="9"/>
                <c:pt idx="0">
                  <c:v>2007</c:v>
                </c:pt>
                <c:pt idx="1">
                  <c:v>2008</c:v>
                </c:pt>
                <c:pt idx="2">
                  <c:v>2009</c:v>
                </c:pt>
                <c:pt idx="3">
                  <c:v>2010</c:v>
                </c:pt>
                <c:pt idx="4">
                  <c:v>2011</c:v>
                </c:pt>
                <c:pt idx="5">
                  <c:v>2012</c:v>
                </c:pt>
                <c:pt idx="6">
                  <c:v>2013</c:v>
                </c:pt>
                <c:pt idx="7">
                  <c:v>2014</c:v>
                </c:pt>
                <c:pt idx="8">
                  <c:v>2015</c:v>
                </c:pt>
              </c:numCache>
            </c:numRef>
          </c:xVal>
          <c:yVal>
            <c:numRef>
              <c:f>Sheet3!$E$37:$E$45</c:f>
              <c:numCache>
                <c:formatCode>General</c:formatCode>
                <c:ptCount val="9"/>
                <c:pt idx="0">
                  <c:v>1211</c:v>
                </c:pt>
                <c:pt idx="1">
                  <c:v>1937.6</c:v>
                </c:pt>
                <c:pt idx="2">
                  <c:v>3100.1600000000003</c:v>
                </c:pt>
                <c:pt idx="3">
                  <c:v>4960.2560000000012</c:v>
                </c:pt>
                <c:pt idx="4">
                  <c:v>7936.4096000000027</c:v>
                </c:pt>
                <c:pt idx="5">
                  <c:v>12698.255360000005</c:v>
                </c:pt>
                <c:pt idx="6">
                  <c:v>20317.208575999997</c:v>
                </c:pt>
                <c:pt idx="7">
                  <c:v>32507.533721600015</c:v>
                </c:pt>
                <c:pt idx="8">
                  <c:v>52012.053954560026</c:v>
                </c:pt>
              </c:numCache>
            </c:numRef>
          </c:yVal>
          <c:smooth val="1"/>
        </c:ser>
        <c:dLbls>
          <c:showLegendKey val="0"/>
          <c:showVal val="0"/>
          <c:showCatName val="0"/>
          <c:showSerName val="0"/>
          <c:showPercent val="0"/>
          <c:showBubbleSize val="0"/>
        </c:dLbls>
        <c:axId val="107445632"/>
        <c:axId val="107459712"/>
      </c:scatterChart>
      <c:valAx>
        <c:axId val="107445632"/>
        <c:scaling>
          <c:orientation val="minMax"/>
        </c:scaling>
        <c:delete val="0"/>
        <c:axPos val="b"/>
        <c:numFmt formatCode="General" sourceLinked="1"/>
        <c:majorTickMark val="out"/>
        <c:minorTickMark val="none"/>
        <c:tickLblPos val="nextTo"/>
        <c:crossAx val="107459712"/>
        <c:crosses val="autoZero"/>
        <c:crossBetween val="midCat"/>
      </c:valAx>
      <c:valAx>
        <c:axId val="107459712"/>
        <c:scaling>
          <c:logBase val="10"/>
          <c:orientation val="minMax"/>
        </c:scaling>
        <c:delete val="0"/>
        <c:axPos val="l"/>
        <c:majorGridlines/>
        <c:numFmt formatCode="General" sourceLinked="1"/>
        <c:majorTickMark val="out"/>
        <c:minorTickMark val="none"/>
        <c:tickLblPos val="nextTo"/>
        <c:crossAx val="107445632"/>
        <c:crosses val="autoZero"/>
        <c:crossBetween val="midCat"/>
      </c:valAx>
    </c:plotArea>
    <c:legend>
      <c:legendPos val="r"/>
      <c:layout/>
      <c:overlay val="0"/>
      <c:txPr>
        <a:bodyPr/>
        <a:lstStyle/>
        <a:p>
          <a:pPr>
            <a:defRPr sz="1050"/>
          </a:pPr>
          <a:endParaRPr lang="en-US"/>
        </a:p>
      </c:txPr>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1"/>
          <c:order val="1"/>
          <c:tx>
            <c:strRef>
              <c:f>data!$AP$5</c:f>
              <c:strCache>
                <c:ptCount val="1"/>
                <c:pt idx="0">
                  <c:v>Ideal Scaling (2x/tech. node)</c:v>
                </c:pt>
              </c:strCache>
            </c:strRef>
          </c:tx>
          <c:xVal>
            <c:numRef>
              <c:f>data!$AN$6:$AN$23</c:f>
              <c:numCache>
                <c:formatCode>m/d/yyyy</c:formatCode>
                <c:ptCount val="18"/>
                <c:pt idx="0">
                  <c:v>34700</c:v>
                </c:pt>
                <c:pt idx="1">
                  <c:v>35065</c:v>
                </c:pt>
                <c:pt idx="2">
                  <c:v>35431</c:v>
                </c:pt>
                <c:pt idx="3">
                  <c:v>35796</c:v>
                </c:pt>
                <c:pt idx="4">
                  <c:v>36161</c:v>
                </c:pt>
                <c:pt idx="5">
                  <c:v>36526</c:v>
                </c:pt>
                <c:pt idx="6">
                  <c:v>36892</c:v>
                </c:pt>
                <c:pt idx="7">
                  <c:v>37257</c:v>
                </c:pt>
                <c:pt idx="8">
                  <c:v>37622</c:v>
                </c:pt>
                <c:pt idx="9">
                  <c:v>37987</c:v>
                </c:pt>
                <c:pt idx="10">
                  <c:v>38353</c:v>
                </c:pt>
                <c:pt idx="11">
                  <c:v>38718</c:v>
                </c:pt>
                <c:pt idx="12">
                  <c:v>39083</c:v>
                </c:pt>
                <c:pt idx="13">
                  <c:v>39448</c:v>
                </c:pt>
                <c:pt idx="14">
                  <c:v>39814</c:v>
                </c:pt>
                <c:pt idx="15">
                  <c:v>40179</c:v>
                </c:pt>
                <c:pt idx="16">
                  <c:v>40544</c:v>
                </c:pt>
                <c:pt idx="17">
                  <c:v>40909</c:v>
                </c:pt>
              </c:numCache>
            </c:numRef>
          </c:xVal>
          <c:yVal>
            <c:numRef>
              <c:f>data!$AQ$6:$AQ$23</c:f>
              <c:numCache>
                <c:formatCode>General</c:formatCode>
                <c:ptCount val="18"/>
                <c:pt idx="2">
                  <c:v>2.8</c:v>
                </c:pt>
                <c:pt idx="3">
                  <c:v>1.749999999999998</c:v>
                </c:pt>
                <c:pt idx="4">
                  <c:v>1.0937499999999998</c:v>
                </c:pt>
                <c:pt idx="5">
                  <c:v>0.68359374999999956</c:v>
                </c:pt>
                <c:pt idx="6">
                  <c:v>0.42724609375000011</c:v>
                </c:pt>
                <c:pt idx="7">
                  <c:v>0.26702880859375017</c:v>
                </c:pt>
                <c:pt idx="8">
                  <c:v>0.16689300537109383</c:v>
                </c:pt>
                <c:pt idx="9">
                  <c:v>0.10430812835693359</c:v>
                </c:pt>
                <c:pt idx="10">
                  <c:v>6.5192580223083524E-2</c:v>
                </c:pt>
                <c:pt idx="11">
                  <c:v>4.0745362639427157E-2</c:v>
                </c:pt>
                <c:pt idx="12">
                  <c:v>2.546585164964198E-2</c:v>
                </c:pt>
                <c:pt idx="13">
                  <c:v>1.5916157281026241E-2</c:v>
                </c:pt>
                <c:pt idx="14">
                  <c:v>9.9475983006414026E-3</c:v>
                </c:pt>
                <c:pt idx="15">
                  <c:v>6.2172489379008792E-3</c:v>
                </c:pt>
                <c:pt idx="16">
                  <c:v>3.885780586188047E-3</c:v>
                </c:pt>
                <c:pt idx="17">
                  <c:v>2.4286128663675304E-3</c:v>
                </c:pt>
              </c:numCache>
            </c:numRef>
          </c:yVal>
          <c:smooth val="1"/>
        </c:ser>
        <c:dLbls>
          <c:showLegendKey val="0"/>
          <c:showVal val="0"/>
          <c:showCatName val="0"/>
          <c:showSerName val="0"/>
          <c:showPercent val="0"/>
          <c:showBubbleSize val="0"/>
        </c:dLbls>
        <c:axId val="119748480"/>
        <c:axId val="119754752"/>
      </c:scatterChart>
      <c:scatterChart>
        <c:scatterStyle val="lineMarker"/>
        <c:varyColors val="0"/>
        <c:ser>
          <c:idx val="0"/>
          <c:order val="0"/>
          <c:tx>
            <c:strRef>
              <c:f>data!$Q$1</c:f>
              <c:strCache>
                <c:ptCount val="1"/>
                <c:pt idx="0">
                  <c:v>Voltage (low)</c:v>
                </c:pt>
              </c:strCache>
            </c:strRef>
          </c:tx>
          <c:spPr>
            <a:ln w="28575">
              <a:noFill/>
            </a:ln>
          </c:spPr>
          <c:xVal>
            <c:numRef>
              <c:f>data!$G$2:$G$862</c:f>
              <c:numCache>
                <c:formatCode>m/d/yyyy</c:formatCode>
                <c:ptCount val="861"/>
                <c:pt idx="0">
                  <c:v>26238</c:v>
                </c:pt>
                <c:pt idx="1">
                  <c:v>26390</c:v>
                </c:pt>
                <c:pt idx="2">
                  <c:v>27120</c:v>
                </c:pt>
                <c:pt idx="3">
                  <c:v>27942</c:v>
                </c:pt>
                <c:pt idx="4">
                  <c:v>28642</c:v>
                </c:pt>
                <c:pt idx="5">
                  <c:v>28672</c:v>
                </c:pt>
                <c:pt idx="6">
                  <c:v>28703</c:v>
                </c:pt>
                <c:pt idx="7">
                  <c:v>29007</c:v>
                </c:pt>
                <c:pt idx="8">
                  <c:v>29099</c:v>
                </c:pt>
                <c:pt idx="9">
                  <c:v>29983</c:v>
                </c:pt>
                <c:pt idx="10">
                  <c:v>30011</c:v>
                </c:pt>
                <c:pt idx="11">
                  <c:v>30042</c:v>
                </c:pt>
                <c:pt idx="12">
                  <c:v>30468</c:v>
                </c:pt>
                <c:pt idx="13">
                  <c:v>30773</c:v>
                </c:pt>
                <c:pt idx="14">
                  <c:v>31321</c:v>
                </c:pt>
                <c:pt idx="15">
                  <c:v>31413</c:v>
                </c:pt>
                <c:pt idx="16">
                  <c:v>31809</c:v>
                </c:pt>
                <c:pt idx="17">
                  <c:v>31929</c:v>
                </c:pt>
                <c:pt idx="18">
                  <c:v>32234</c:v>
                </c:pt>
                <c:pt idx="19">
                  <c:v>32295</c:v>
                </c:pt>
                <c:pt idx="20">
                  <c:v>32599</c:v>
                </c:pt>
                <c:pt idx="21">
                  <c:v>32599</c:v>
                </c:pt>
                <c:pt idx="22">
                  <c:v>32994</c:v>
                </c:pt>
                <c:pt idx="23">
                  <c:v>33025</c:v>
                </c:pt>
                <c:pt idx="24">
                  <c:v>33239</c:v>
                </c:pt>
                <c:pt idx="25">
                  <c:v>33390</c:v>
                </c:pt>
                <c:pt idx="26">
                  <c:v>33390</c:v>
                </c:pt>
                <c:pt idx="27">
                  <c:v>33604</c:v>
                </c:pt>
                <c:pt idx="28">
                  <c:v>33756</c:v>
                </c:pt>
                <c:pt idx="29">
                  <c:v>33756</c:v>
                </c:pt>
                <c:pt idx="30">
                  <c:v>33756</c:v>
                </c:pt>
                <c:pt idx="31">
                  <c:v>33756</c:v>
                </c:pt>
                <c:pt idx="32">
                  <c:v>33817</c:v>
                </c:pt>
                <c:pt idx="33">
                  <c:v>33878</c:v>
                </c:pt>
                <c:pt idx="34">
                  <c:v>33878</c:v>
                </c:pt>
                <c:pt idx="35">
                  <c:v>33878</c:v>
                </c:pt>
                <c:pt idx="36">
                  <c:v>33878</c:v>
                </c:pt>
                <c:pt idx="37">
                  <c:v>33878</c:v>
                </c:pt>
                <c:pt idx="38">
                  <c:v>33878</c:v>
                </c:pt>
                <c:pt idx="39">
                  <c:v>33878</c:v>
                </c:pt>
                <c:pt idx="40">
                  <c:v>33909</c:v>
                </c:pt>
                <c:pt idx="41">
                  <c:v>33909</c:v>
                </c:pt>
                <c:pt idx="42">
                  <c:v>33909</c:v>
                </c:pt>
                <c:pt idx="43">
                  <c:v>33909</c:v>
                </c:pt>
                <c:pt idx="44">
                  <c:v>33970</c:v>
                </c:pt>
                <c:pt idx="45">
                  <c:v>34029</c:v>
                </c:pt>
                <c:pt idx="46">
                  <c:v>34029</c:v>
                </c:pt>
                <c:pt idx="47">
                  <c:v>34029</c:v>
                </c:pt>
                <c:pt idx="48">
                  <c:v>34060</c:v>
                </c:pt>
                <c:pt idx="49">
                  <c:v>34060</c:v>
                </c:pt>
                <c:pt idx="50">
                  <c:v>34121</c:v>
                </c:pt>
                <c:pt idx="51">
                  <c:v>34182</c:v>
                </c:pt>
                <c:pt idx="52">
                  <c:v>34213</c:v>
                </c:pt>
                <c:pt idx="53">
                  <c:v>34394</c:v>
                </c:pt>
                <c:pt idx="54">
                  <c:v>34394</c:v>
                </c:pt>
                <c:pt idx="55">
                  <c:v>34394</c:v>
                </c:pt>
                <c:pt idx="56">
                  <c:v>34394</c:v>
                </c:pt>
                <c:pt idx="57">
                  <c:v>34425</c:v>
                </c:pt>
                <c:pt idx="58">
                  <c:v>34455</c:v>
                </c:pt>
                <c:pt idx="59">
                  <c:v>34486</c:v>
                </c:pt>
                <c:pt idx="60">
                  <c:v>34486</c:v>
                </c:pt>
                <c:pt idx="61">
                  <c:v>34486</c:v>
                </c:pt>
                <c:pt idx="62">
                  <c:v>34486</c:v>
                </c:pt>
                <c:pt idx="63">
                  <c:v>34486</c:v>
                </c:pt>
                <c:pt idx="64">
                  <c:v>34486</c:v>
                </c:pt>
                <c:pt idx="65">
                  <c:v>34486</c:v>
                </c:pt>
                <c:pt idx="66">
                  <c:v>34486</c:v>
                </c:pt>
                <c:pt idx="67">
                  <c:v>34486</c:v>
                </c:pt>
                <c:pt idx="68">
                  <c:v>34486</c:v>
                </c:pt>
                <c:pt idx="69">
                  <c:v>34486</c:v>
                </c:pt>
                <c:pt idx="70">
                  <c:v>34486</c:v>
                </c:pt>
                <c:pt idx="71">
                  <c:v>34492</c:v>
                </c:pt>
                <c:pt idx="72">
                  <c:v>34492</c:v>
                </c:pt>
                <c:pt idx="73">
                  <c:v>34516</c:v>
                </c:pt>
                <c:pt idx="74">
                  <c:v>34584</c:v>
                </c:pt>
                <c:pt idx="75">
                  <c:v>34584</c:v>
                </c:pt>
                <c:pt idx="76">
                  <c:v>34584</c:v>
                </c:pt>
                <c:pt idx="77">
                  <c:v>34584</c:v>
                </c:pt>
                <c:pt idx="78">
                  <c:v>34584</c:v>
                </c:pt>
                <c:pt idx="79">
                  <c:v>34584</c:v>
                </c:pt>
                <c:pt idx="80">
                  <c:v>34669</c:v>
                </c:pt>
                <c:pt idx="81">
                  <c:v>34731</c:v>
                </c:pt>
                <c:pt idx="82">
                  <c:v>34731</c:v>
                </c:pt>
                <c:pt idx="83">
                  <c:v>34759</c:v>
                </c:pt>
                <c:pt idx="84">
                  <c:v>34851</c:v>
                </c:pt>
                <c:pt idx="85">
                  <c:v>34851</c:v>
                </c:pt>
                <c:pt idx="86">
                  <c:v>34851</c:v>
                </c:pt>
                <c:pt idx="87">
                  <c:v>34851</c:v>
                </c:pt>
                <c:pt idx="88">
                  <c:v>34851</c:v>
                </c:pt>
                <c:pt idx="89">
                  <c:v>34851</c:v>
                </c:pt>
                <c:pt idx="90">
                  <c:v>34881</c:v>
                </c:pt>
                <c:pt idx="91">
                  <c:v>34881</c:v>
                </c:pt>
                <c:pt idx="92">
                  <c:v>34881</c:v>
                </c:pt>
                <c:pt idx="93">
                  <c:v>34912</c:v>
                </c:pt>
                <c:pt idx="94">
                  <c:v>34943</c:v>
                </c:pt>
                <c:pt idx="95">
                  <c:v>34943</c:v>
                </c:pt>
                <c:pt idx="96">
                  <c:v>34943</c:v>
                </c:pt>
                <c:pt idx="97">
                  <c:v>34973</c:v>
                </c:pt>
                <c:pt idx="98">
                  <c:v>34973</c:v>
                </c:pt>
                <c:pt idx="99">
                  <c:v>34973</c:v>
                </c:pt>
                <c:pt idx="100">
                  <c:v>34973</c:v>
                </c:pt>
                <c:pt idx="101">
                  <c:v>34973</c:v>
                </c:pt>
                <c:pt idx="102">
                  <c:v>34973</c:v>
                </c:pt>
                <c:pt idx="103">
                  <c:v>34973</c:v>
                </c:pt>
                <c:pt idx="104">
                  <c:v>34973</c:v>
                </c:pt>
                <c:pt idx="105">
                  <c:v>34973</c:v>
                </c:pt>
                <c:pt idx="106">
                  <c:v>34973</c:v>
                </c:pt>
                <c:pt idx="107">
                  <c:v>34973</c:v>
                </c:pt>
                <c:pt idx="108">
                  <c:v>34973</c:v>
                </c:pt>
                <c:pt idx="109">
                  <c:v>34973</c:v>
                </c:pt>
                <c:pt idx="110">
                  <c:v>34973</c:v>
                </c:pt>
                <c:pt idx="111">
                  <c:v>34973</c:v>
                </c:pt>
                <c:pt idx="112">
                  <c:v>35004</c:v>
                </c:pt>
                <c:pt idx="113">
                  <c:v>35004</c:v>
                </c:pt>
                <c:pt idx="114">
                  <c:v>35004</c:v>
                </c:pt>
                <c:pt idx="115">
                  <c:v>35004</c:v>
                </c:pt>
                <c:pt idx="116">
                  <c:v>35004</c:v>
                </c:pt>
                <c:pt idx="117">
                  <c:v>35004</c:v>
                </c:pt>
                <c:pt idx="118">
                  <c:v>35005</c:v>
                </c:pt>
                <c:pt idx="119">
                  <c:v>35005</c:v>
                </c:pt>
                <c:pt idx="120">
                  <c:v>35065</c:v>
                </c:pt>
                <c:pt idx="121">
                  <c:v>35065</c:v>
                </c:pt>
                <c:pt idx="122">
                  <c:v>35065</c:v>
                </c:pt>
                <c:pt idx="123">
                  <c:v>35065</c:v>
                </c:pt>
                <c:pt idx="124">
                  <c:v>35065</c:v>
                </c:pt>
                <c:pt idx="125">
                  <c:v>35065</c:v>
                </c:pt>
                <c:pt idx="126">
                  <c:v>35065</c:v>
                </c:pt>
                <c:pt idx="127">
                  <c:v>35065</c:v>
                </c:pt>
                <c:pt idx="128">
                  <c:v>35065</c:v>
                </c:pt>
                <c:pt idx="129">
                  <c:v>35096</c:v>
                </c:pt>
                <c:pt idx="130">
                  <c:v>35151</c:v>
                </c:pt>
                <c:pt idx="131">
                  <c:v>35151</c:v>
                </c:pt>
                <c:pt idx="132">
                  <c:v>35186</c:v>
                </c:pt>
                <c:pt idx="133">
                  <c:v>35217</c:v>
                </c:pt>
                <c:pt idx="134">
                  <c:v>35217</c:v>
                </c:pt>
                <c:pt idx="135">
                  <c:v>35247</c:v>
                </c:pt>
                <c:pt idx="136">
                  <c:v>35247</c:v>
                </c:pt>
                <c:pt idx="137">
                  <c:v>35247</c:v>
                </c:pt>
                <c:pt idx="138">
                  <c:v>35247</c:v>
                </c:pt>
                <c:pt idx="139">
                  <c:v>35247</c:v>
                </c:pt>
                <c:pt idx="140">
                  <c:v>35309</c:v>
                </c:pt>
                <c:pt idx="141">
                  <c:v>35309</c:v>
                </c:pt>
                <c:pt idx="142">
                  <c:v>35309</c:v>
                </c:pt>
                <c:pt idx="143">
                  <c:v>35309</c:v>
                </c:pt>
                <c:pt idx="144">
                  <c:v>35339</c:v>
                </c:pt>
                <c:pt idx="145">
                  <c:v>35431</c:v>
                </c:pt>
                <c:pt idx="146">
                  <c:v>35506</c:v>
                </c:pt>
                <c:pt idx="147">
                  <c:v>35521</c:v>
                </c:pt>
                <c:pt idx="148">
                  <c:v>35521</c:v>
                </c:pt>
                <c:pt idx="149">
                  <c:v>35551</c:v>
                </c:pt>
                <c:pt idx="150">
                  <c:v>35551</c:v>
                </c:pt>
                <c:pt idx="151">
                  <c:v>35582</c:v>
                </c:pt>
                <c:pt idx="152">
                  <c:v>35643</c:v>
                </c:pt>
                <c:pt idx="153">
                  <c:v>35643</c:v>
                </c:pt>
                <c:pt idx="154">
                  <c:v>35643</c:v>
                </c:pt>
                <c:pt idx="155">
                  <c:v>35643</c:v>
                </c:pt>
                <c:pt idx="156">
                  <c:v>35643</c:v>
                </c:pt>
                <c:pt idx="157">
                  <c:v>35643</c:v>
                </c:pt>
                <c:pt idx="158">
                  <c:v>35643</c:v>
                </c:pt>
                <c:pt idx="159">
                  <c:v>35704</c:v>
                </c:pt>
                <c:pt idx="160">
                  <c:v>35716</c:v>
                </c:pt>
                <c:pt idx="161">
                  <c:v>35717</c:v>
                </c:pt>
                <c:pt idx="162">
                  <c:v>35718</c:v>
                </c:pt>
                <c:pt idx="163">
                  <c:v>35796</c:v>
                </c:pt>
                <c:pt idx="164">
                  <c:v>35827</c:v>
                </c:pt>
                <c:pt idx="165">
                  <c:v>35827</c:v>
                </c:pt>
                <c:pt idx="166">
                  <c:v>35827</c:v>
                </c:pt>
                <c:pt idx="167">
                  <c:v>35827</c:v>
                </c:pt>
                <c:pt idx="168">
                  <c:v>35886</c:v>
                </c:pt>
                <c:pt idx="169">
                  <c:v>35916</c:v>
                </c:pt>
                <c:pt idx="170">
                  <c:v>35916</c:v>
                </c:pt>
                <c:pt idx="171">
                  <c:v>36008</c:v>
                </c:pt>
                <c:pt idx="172">
                  <c:v>36039</c:v>
                </c:pt>
                <c:pt idx="173">
                  <c:v>36069</c:v>
                </c:pt>
                <c:pt idx="174">
                  <c:v>36069</c:v>
                </c:pt>
                <c:pt idx="175">
                  <c:v>36073</c:v>
                </c:pt>
                <c:pt idx="176">
                  <c:v>36073</c:v>
                </c:pt>
                <c:pt idx="177">
                  <c:v>36073</c:v>
                </c:pt>
                <c:pt idx="178">
                  <c:v>36100</c:v>
                </c:pt>
                <c:pt idx="179">
                  <c:v>36100</c:v>
                </c:pt>
                <c:pt idx="180">
                  <c:v>36100</c:v>
                </c:pt>
                <c:pt idx="181">
                  <c:v>36100</c:v>
                </c:pt>
                <c:pt idx="182">
                  <c:v>36100</c:v>
                </c:pt>
                <c:pt idx="183">
                  <c:v>36100</c:v>
                </c:pt>
                <c:pt idx="184">
                  <c:v>36100</c:v>
                </c:pt>
                <c:pt idx="185">
                  <c:v>36192</c:v>
                </c:pt>
                <c:pt idx="186">
                  <c:v>36192</c:v>
                </c:pt>
                <c:pt idx="187">
                  <c:v>36251</c:v>
                </c:pt>
                <c:pt idx="188">
                  <c:v>36281</c:v>
                </c:pt>
                <c:pt idx="189">
                  <c:v>36373</c:v>
                </c:pt>
                <c:pt idx="190">
                  <c:v>36434</c:v>
                </c:pt>
                <c:pt idx="191">
                  <c:v>36465</c:v>
                </c:pt>
                <c:pt idx="192">
                  <c:v>36493</c:v>
                </c:pt>
                <c:pt idx="193">
                  <c:v>36495</c:v>
                </c:pt>
                <c:pt idx="194">
                  <c:v>36495</c:v>
                </c:pt>
                <c:pt idx="195">
                  <c:v>36495</c:v>
                </c:pt>
                <c:pt idx="196">
                  <c:v>36495</c:v>
                </c:pt>
                <c:pt idx="197">
                  <c:v>36495</c:v>
                </c:pt>
                <c:pt idx="198">
                  <c:v>36495</c:v>
                </c:pt>
                <c:pt idx="199">
                  <c:v>36526</c:v>
                </c:pt>
                <c:pt idx="200">
                  <c:v>36526</c:v>
                </c:pt>
                <c:pt idx="201">
                  <c:v>36526</c:v>
                </c:pt>
                <c:pt idx="202">
                  <c:v>36557</c:v>
                </c:pt>
                <c:pt idx="203">
                  <c:v>36586</c:v>
                </c:pt>
                <c:pt idx="204">
                  <c:v>36647</c:v>
                </c:pt>
                <c:pt idx="205">
                  <c:v>36708</c:v>
                </c:pt>
                <c:pt idx="206">
                  <c:v>36770</c:v>
                </c:pt>
                <c:pt idx="207">
                  <c:v>36770</c:v>
                </c:pt>
                <c:pt idx="208">
                  <c:v>36770</c:v>
                </c:pt>
                <c:pt idx="209">
                  <c:v>36831</c:v>
                </c:pt>
                <c:pt idx="210">
                  <c:v>36831</c:v>
                </c:pt>
                <c:pt idx="211">
                  <c:v>36892</c:v>
                </c:pt>
                <c:pt idx="212">
                  <c:v>36923</c:v>
                </c:pt>
                <c:pt idx="213">
                  <c:v>37012</c:v>
                </c:pt>
                <c:pt idx="214">
                  <c:v>37012</c:v>
                </c:pt>
                <c:pt idx="215">
                  <c:v>37043</c:v>
                </c:pt>
                <c:pt idx="216">
                  <c:v>37043</c:v>
                </c:pt>
                <c:pt idx="217">
                  <c:v>37043</c:v>
                </c:pt>
                <c:pt idx="218">
                  <c:v>37043</c:v>
                </c:pt>
                <c:pt idx="219">
                  <c:v>37043</c:v>
                </c:pt>
                <c:pt idx="220">
                  <c:v>37073</c:v>
                </c:pt>
                <c:pt idx="221">
                  <c:v>37135</c:v>
                </c:pt>
                <c:pt idx="222">
                  <c:v>37257</c:v>
                </c:pt>
                <c:pt idx="223">
                  <c:v>37257</c:v>
                </c:pt>
                <c:pt idx="224">
                  <c:v>37257</c:v>
                </c:pt>
                <c:pt idx="225">
                  <c:v>37348</c:v>
                </c:pt>
                <c:pt idx="226">
                  <c:v>37377</c:v>
                </c:pt>
                <c:pt idx="227">
                  <c:v>37408</c:v>
                </c:pt>
                <c:pt idx="228">
                  <c:v>37438</c:v>
                </c:pt>
                <c:pt idx="229">
                  <c:v>37561</c:v>
                </c:pt>
                <c:pt idx="230">
                  <c:v>37653</c:v>
                </c:pt>
                <c:pt idx="231">
                  <c:v>37712</c:v>
                </c:pt>
                <c:pt idx="232">
                  <c:v>37865</c:v>
                </c:pt>
                <c:pt idx="233">
                  <c:v>38139</c:v>
                </c:pt>
                <c:pt idx="234">
                  <c:v>38139</c:v>
                </c:pt>
                <c:pt idx="235">
                  <c:v>38159</c:v>
                </c:pt>
                <c:pt idx="236">
                  <c:v>38215</c:v>
                </c:pt>
                <c:pt idx="237">
                  <c:v>38292</c:v>
                </c:pt>
                <c:pt idx="238">
                  <c:v>38404</c:v>
                </c:pt>
                <c:pt idx="239">
                  <c:v>38503</c:v>
                </c:pt>
                <c:pt idx="240">
                  <c:v>38504</c:v>
                </c:pt>
                <c:pt idx="241">
                  <c:v>38534</c:v>
                </c:pt>
                <c:pt idx="242">
                  <c:v>38565</c:v>
                </c:pt>
                <c:pt idx="243">
                  <c:v>38687</c:v>
                </c:pt>
                <c:pt idx="244">
                  <c:v>38687</c:v>
                </c:pt>
                <c:pt idx="245">
                  <c:v>38718</c:v>
                </c:pt>
                <c:pt idx="246">
                  <c:v>38718</c:v>
                </c:pt>
                <c:pt idx="247">
                  <c:v>38718</c:v>
                </c:pt>
                <c:pt idx="248">
                  <c:v>38718</c:v>
                </c:pt>
                <c:pt idx="249">
                  <c:v>38718</c:v>
                </c:pt>
                <c:pt idx="250">
                  <c:v>38718</c:v>
                </c:pt>
                <c:pt idx="251">
                  <c:v>38718</c:v>
                </c:pt>
                <c:pt idx="252">
                  <c:v>38838</c:v>
                </c:pt>
                <c:pt idx="253">
                  <c:v>38869</c:v>
                </c:pt>
                <c:pt idx="254">
                  <c:v>38869</c:v>
                </c:pt>
                <c:pt idx="255">
                  <c:v>38869</c:v>
                </c:pt>
                <c:pt idx="256">
                  <c:v>38869</c:v>
                </c:pt>
                <c:pt idx="257">
                  <c:v>38869</c:v>
                </c:pt>
                <c:pt idx="258">
                  <c:v>38869</c:v>
                </c:pt>
                <c:pt idx="259">
                  <c:v>38869</c:v>
                </c:pt>
                <c:pt idx="260">
                  <c:v>38869</c:v>
                </c:pt>
                <c:pt idx="261">
                  <c:v>38899</c:v>
                </c:pt>
                <c:pt idx="262">
                  <c:v>38899</c:v>
                </c:pt>
                <c:pt idx="263">
                  <c:v>38899</c:v>
                </c:pt>
                <c:pt idx="264">
                  <c:v>38899</c:v>
                </c:pt>
                <c:pt idx="265">
                  <c:v>38899</c:v>
                </c:pt>
                <c:pt idx="266">
                  <c:v>38899</c:v>
                </c:pt>
                <c:pt idx="267">
                  <c:v>38899</c:v>
                </c:pt>
                <c:pt idx="268">
                  <c:v>38930</c:v>
                </c:pt>
                <c:pt idx="269">
                  <c:v>38930</c:v>
                </c:pt>
                <c:pt idx="270">
                  <c:v>38930</c:v>
                </c:pt>
                <c:pt idx="271">
                  <c:v>38930</c:v>
                </c:pt>
                <c:pt idx="272">
                  <c:v>38930</c:v>
                </c:pt>
                <c:pt idx="273">
                  <c:v>38930</c:v>
                </c:pt>
                <c:pt idx="274">
                  <c:v>38930</c:v>
                </c:pt>
                <c:pt idx="275">
                  <c:v>38930</c:v>
                </c:pt>
                <c:pt idx="276">
                  <c:v>38930</c:v>
                </c:pt>
                <c:pt idx="277">
                  <c:v>38930</c:v>
                </c:pt>
                <c:pt idx="278">
                  <c:v>38930</c:v>
                </c:pt>
                <c:pt idx="279">
                  <c:v>38930</c:v>
                </c:pt>
                <c:pt idx="280">
                  <c:v>38930</c:v>
                </c:pt>
                <c:pt idx="281">
                  <c:v>38930</c:v>
                </c:pt>
                <c:pt idx="282">
                  <c:v>38957</c:v>
                </c:pt>
                <c:pt idx="283">
                  <c:v>38957</c:v>
                </c:pt>
                <c:pt idx="284">
                  <c:v>38991</c:v>
                </c:pt>
                <c:pt idx="285">
                  <c:v>39022</c:v>
                </c:pt>
                <c:pt idx="286">
                  <c:v>39022</c:v>
                </c:pt>
                <c:pt idx="287">
                  <c:v>39022</c:v>
                </c:pt>
                <c:pt idx="288">
                  <c:v>39022</c:v>
                </c:pt>
                <c:pt idx="289">
                  <c:v>39052</c:v>
                </c:pt>
                <c:pt idx="290">
                  <c:v>39083</c:v>
                </c:pt>
                <c:pt idx="291">
                  <c:v>39083</c:v>
                </c:pt>
                <c:pt idx="292">
                  <c:v>39083</c:v>
                </c:pt>
                <c:pt idx="293">
                  <c:v>39083</c:v>
                </c:pt>
                <c:pt idx="294">
                  <c:v>39083</c:v>
                </c:pt>
                <c:pt idx="295">
                  <c:v>39083</c:v>
                </c:pt>
                <c:pt idx="296">
                  <c:v>39114</c:v>
                </c:pt>
                <c:pt idx="297">
                  <c:v>39114</c:v>
                </c:pt>
                <c:pt idx="298">
                  <c:v>39114</c:v>
                </c:pt>
                <c:pt idx="299">
                  <c:v>39142</c:v>
                </c:pt>
                <c:pt idx="300">
                  <c:v>39173</c:v>
                </c:pt>
                <c:pt idx="301">
                  <c:v>39173</c:v>
                </c:pt>
                <c:pt idx="302">
                  <c:v>39173</c:v>
                </c:pt>
                <c:pt idx="303">
                  <c:v>39173</c:v>
                </c:pt>
                <c:pt idx="304">
                  <c:v>39203</c:v>
                </c:pt>
                <c:pt idx="305">
                  <c:v>39203</c:v>
                </c:pt>
                <c:pt idx="306">
                  <c:v>39203</c:v>
                </c:pt>
                <c:pt idx="307">
                  <c:v>39203</c:v>
                </c:pt>
                <c:pt idx="308">
                  <c:v>39203</c:v>
                </c:pt>
                <c:pt idx="309">
                  <c:v>39203</c:v>
                </c:pt>
                <c:pt idx="310">
                  <c:v>39234</c:v>
                </c:pt>
                <c:pt idx="311">
                  <c:v>39234</c:v>
                </c:pt>
                <c:pt idx="312">
                  <c:v>39234</c:v>
                </c:pt>
                <c:pt idx="313">
                  <c:v>39264</c:v>
                </c:pt>
                <c:pt idx="314">
                  <c:v>39264</c:v>
                </c:pt>
                <c:pt idx="315">
                  <c:v>39264</c:v>
                </c:pt>
                <c:pt idx="316">
                  <c:v>39264</c:v>
                </c:pt>
                <c:pt idx="317">
                  <c:v>39264</c:v>
                </c:pt>
                <c:pt idx="318">
                  <c:v>39264</c:v>
                </c:pt>
                <c:pt idx="319">
                  <c:v>39295</c:v>
                </c:pt>
                <c:pt idx="320">
                  <c:v>39295</c:v>
                </c:pt>
                <c:pt idx="321">
                  <c:v>39295</c:v>
                </c:pt>
                <c:pt idx="322">
                  <c:v>39299</c:v>
                </c:pt>
                <c:pt idx="323">
                  <c:v>39314</c:v>
                </c:pt>
                <c:pt idx="324">
                  <c:v>39326</c:v>
                </c:pt>
                <c:pt idx="325">
                  <c:v>39326</c:v>
                </c:pt>
                <c:pt idx="326">
                  <c:v>39335</c:v>
                </c:pt>
                <c:pt idx="327">
                  <c:v>39356</c:v>
                </c:pt>
                <c:pt idx="328">
                  <c:v>39356</c:v>
                </c:pt>
                <c:pt idx="329">
                  <c:v>39356</c:v>
                </c:pt>
                <c:pt idx="330">
                  <c:v>39356</c:v>
                </c:pt>
                <c:pt idx="331">
                  <c:v>39356</c:v>
                </c:pt>
                <c:pt idx="332">
                  <c:v>39356</c:v>
                </c:pt>
                <c:pt idx="333">
                  <c:v>39356</c:v>
                </c:pt>
                <c:pt idx="334">
                  <c:v>39356</c:v>
                </c:pt>
                <c:pt idx="335">
                  <c:v>39356</c:v>
                </c:pt>
                <c:pt idx="336">
                  <c:v>39356</c:v>
                </c:pt>
                <c:pt idx="337">
                  <c:v>39387</c:v>
                </c:pt>
                <c:pt idx="338">
                  <c:v>39387</c:v>
                </c:pt>
                <c:pt idx="339">
                  <c:v>39387</c:v>
                </c:pt>
                <c:pt idx="340">
                  <c:v>39387</c:v>
                </c:pt>
                <c:pt idx="341">
                  <c:v>39387</c:v>
                </c:pt>
                <c:pt idx="342">
                  <c:v>39387</c:v>
                </c:pt>
                <c:pt idx="343">
                  <c:v>39387</c:v>
                </c:pt>
                <c:pt idx="344">
                  <c:v>39387</c:v>
                </c:pt>
                <c:pt idx="345">
                  <c:v>39387</c:v>
                </c:pt>
                <c:pt idx="346">
                  <c:v>39387</c:v>
                </c:pt>
                <c:pt idx="347">
                  <c:v>39387</c:v>
                </c:pt>
                <c:pt idx="348">
                  <c:v>39387</c:v>
                </c:pt>
                <c:pt idx="349">
                  <c:v>39387</c:v>
                </c:pt>
                <c:pt idx="350">
                  <c:v>39387</c:v>
                </c:pt>
                <c:pt idx="351">
                  <c:v>39417</c:v>
                </c:pt>
                <c:pt idx="352">
                  <c:v>39446</c:v>
                </c:pt>
                <c:pt idx="353">
                  <c:v>39448</c:v>
                </c:pt>
                <c:pt idx="354">
                  <c:v>39448</c:v>
                </c:pt>
                <c:pt idx="355">
                  <c:v>39448</c:v>
                </c:pt>
                <c:pt idx="356">
                  <c:v>39448</c:v>
                </c:pt>
                <c:pt idx="357">
                  <c:v>39448</c:v>
                </c:pt>
                <c:pt idx="358">
                  <c:v>39448</c:v>
                </c:pt>
                <c:pt idx="359">
                  <c:v>39505</c:v>
                </c:pt>
                <c:pt idx="360">
                  <c:v>39508</c:v>
                </c:pt>
                <c:pt idx="361">
                  <c:v>39508</c:v>
                </c:pt>
                <c:pt idx="362">
                  <c:v>39508</c:v>
                </c:pt>
                <c:pt idx="363">
                  <c:v>39508</c:v>
                </c:pt>
                <c:pt idx="364">
                  <c:v>39508</c:v>
                </c:pt>
                <c:pt idx="365">
                  <c:v>39508</c:v>
                </c:pt>
                <c:pt idx="366">
                  <c:v>39508</c:v>
                </c:pt>
                <c:pt idx="367">
                  <c:v>39508</c:v>
                </c:pt>
                <c:pt idx="368">
                  <c:v>39508</c:v>
                </c:pt>
                <c:pt idx="369">
                  <c:v>39508</c:v>
                </c:pt>
                <c:pt idx="370">
                  <c:v>39508</c:v>
                </c:pt>
                <c:pt idx="371">
                  <c:v>39534</c:v>
                </c:pt>
                <c:pt idx="372">
                  <c:v>39539</c:v>
                </c:pt>
                <c:pt idx="373">
                  <c:v>39539</c:v>
                </c:pt>
                <c:pt idx="374">
                  <c:v>39539</c:v>
                </c:pt>
                <c:pt idx="375">
                  <c:v>39539</c:v>
                </c:pt>
                <c:pt idx="376">
                  <c:v>39539</c:v>
                </c:pt>
                <c:pt idx="377">
                  <c:v>39539</c:v>
                </c:pt>
                <c:pt idx="378">
                  <c:v>39539</c:v>
                </c:pt>
                <c:pt idx="379">
                  <c:v>39540</c:v>
                </c:pt>
                <c:pt idx="380">
                  <c:v>39540</c:v>
                </c:pt>
                <c:pt idx="381">
                  <c:v>39569</c:v>
                </c:pt>
                <c:pt idx="382">
                  <c:v>39600</c:v>
                </c:pt>
                <c:pt idx="383">
                  <c:v>39602</c:v>
                </c:pt>
                <c:pt idx="384">
                  <c:v>39602</c:v>
                </c:pt>
                <c:pt idx="385">
                  <c:v>39612</c:v>
                </c:pt>
                <c:pt idx="386">
                  <c:v>39630</c:v>
                </c:pt>
                <c:pt idx="387">
                  <c:v>39630</c:v>
                </c:pt>
                <c:pt idx="388">
                  <c:v>39630</c:v>
                </c:pt>
                <c:pt idx="389">
                  <c:v>39630</c:v>
                </c:pt>
                <c:pt idx="390">
                  <c:v>39630</c:v>
                </c:pt>
                <c:pt idx="391">
                  <c:v>39630</c:v>
                </c:pt>
                <c:pt idx="392">
                  <c:v>39630</c:v>
                </c:pt>
                <c:pt idx="393">
                  <c:v>39661</c:v>
                </c:pt>
                <c:pt idx="394">
                  <c:v>39661</c:v>
                </c:pt>
                <c:pt idx="395">
                  <c:v>39661</c:v>
                </c:pt>
                <c:pt idx="396">
                  <c:v>39661</c:v>
                </c:pt>
                <c:pt idx="397">
                  <c:v>39661</c:v>
                </c:pt>
                <c:pt idx="398">
                  <c:v>39661</c:v>
                </c:pt>
                <c:pt idx="399">
                  <c:v>39661</c:v>
                </c:pt>
                <c:pt idx="400">
                  <c:v>39661</c:v>
                </c:pt>
                <c:pt idx="401">
                  <c:v>39692</c:v>
                </c:pt>
                <c:pt idx="402">
                  <c:v>39692</c:v>
                </c:pt>
                <c:pt idx="403">
                  <c:v>39692</c:v>
                </c:pt>
                <c:pt idx="404">
                  <c:v>39692</c:v>
                </c:pt>
                <c:pt idx="405">
                  <c:v>39722</c:v>
                </c:pt>
                <c:pt idx="406">
                  <c:v>39722</c:v>
                </c:pt>
                <c:pt idx="407">
                  <c:v>39722</c:v>
                </c:pt>
                <c:pt idx="408">
                  <c:v>39753</c:v>
                </c:pt>
                <c:pt idx="409">
                  <c:v>39753</c:v>
                </c:pt>
                <c:pt idx="410">
                  <c:v>39753</c:v>
                </c:pt>
                <c:pt idx="411">
                  <c:v>39753</c:v>
                </c:pt>
                <c:pt idx="412">
                  <c:v>39753</c:v>
                </c:pt>
                <c:pt idx="413">
                  <c:v>39753</c:v>
                </c:pt>
                <c:pt idx="414">
                  <c:v>39783</c:v>
                </c:pt>
                <c:pt idx="415">
                  <c:v>39814</c:v>
                </c:pt>
                <c:pt idx="416">
                  <c:v>39814</c:v>
                </c:pt>
                <c:pt idx="417">
                  <c:v>39814</c:v>
                </c:pt>
                <c:pt idx="418">
                  <c:v>39814</c:v>
                </c:pt>
                <c:pt idx="419">
                  <c:v>39845</c:v>
                </c:pt>
                <c:pt idx="420">
                  <c:v>39845</c:v>
                </c:pt>
                <c:pt idx="421">
                  <c:v>39845</c:v>
                </c:pt>
                <c:pt idx="422">
                  <c:v>39845</c:v>
                </c:pt>
                <c:pt idx="423">
                  <c:v>39845</c:v>
                </c:pt>
                <c:pt idx="424">
                  <c:v>39845</c:v>
                </c:pt>
                <c:pt idx="425">
                  <c:v>39845</c:v>
                </c:pt>
                <c:pt idx="426">
                  <c:v>39850</c:v>
                </c:pt>
                <c:pt idx="427">
                  <c:v>39873</c:v>
                </c:pt>
                <c:pt idx="428">
                  <c:v>39873</c:v>
                </c:pt>
                <c:pt idx="429">
                  <c:v>39873</c:v>
                </c:pt>
                <c:pt idx="430">
                  <c:v>39873</c:v>
                </c:pt>
                <c:pt idx="431">
                  <c:v>39873</c:v>
                </c:pt>
                <c:pt idx="432">
                  <c:v>39873</c:v>
                </c:pt>
                <c:pt idx="433">
                  <c:v>39873</c:v>
                </c:pt>
                <c:pt idx="434">
                  <c:v>39873</c:v>
                </c:pt>
                <c:pt idx="435">
                  <c:v>39873</c:v>
                </c:pt>
                <c:pt idx="436">
                  <c:v>39873</c:v>
                </c:pt>
                <c:pt idx="437">
                  <c:v>39873</c:v>
                </c:pt>
                <c:pt idx="438">
                  <c:v>39873</c:v>
                </c:pt>
                <c:pt idx="439">
                  <c:v>39873</c:v>
                </c:pt>
                <c:pt idx="440">
                  <c:v>39873</c:v>
                </c:pt>
                <c:pt idx="441">
                  <c:v>39873</c:v>
                </c:pt>
                <c:pt idx="442">
                  <c:v>39873</c:v>
                </c:pt>
                <c:pt idx="443">
                  <c:v>39873</c:v>
                </c:pt>
                <c:pt idx="444">
                  <c:v>39873</c:v>
                </c:pt>
                <c:pt idx="445">
                  <c:v>39904</c:v>
                </c:pt>
                <c:pt idx="446">
                  <c:v>39904</c:v>
                </c:pt>
                <c:pt idx="447">
                  <c:v>39904</c:v>
                </c:pt>
                <c:pt idx="448">
                  <c:v>39904</c:v>
                </c:pt>
                <c:pt idx="449">
                  <c:v>39934</c:v>
                </c:pt>
                <c:pt idx="450">
                  <c:v>39934</c:v>
                </c:pt>
                <c:pt idx="451">
                  <c:v>39934</c:v>
                </c:pt>
                <c:pt idx="452">
                  <c:v>39934</c:v>
                </c:pt>
                <c:pt idx="453">
                  <c:v>39934</c:v>
                </c:pt>
                <c:pt idx="454">
                  <c:v>39934</c:v>
                </c:pt>
                <c:pt idx="455">
                  <c:v>39965</c:v>
                </c:pt>
                <c:pt idx="456">
                  <c:v>39995</c:v>
                </c:pt>
                <c:pt idx="457">
                  <c:v>40026</c:v>
                </c:pt>
                <c:pt idx="458">
                  <c:v>40026</c:v>
                </c:pt>
                <c:pt idx="459">
                  <c:v>40026</c:v>
                </c:pt>
                <c:pt idx="460">
                  <c:v>40055</c:v>
                </c:pt>
                <c:pt idx="461">
                  <c:v>40055</c:v>
                </c:pt>
                <c:pt idx="462">
                  <c:v>40057</c:v>
                </c:pt>
                <c:pt idx="463">
                  <c:v>40057</c:v>
                </c:pt>
                <c:pt idx="464">
                  <c:v>40057</c:v>
                </c:pt>
                <c:pt idx="465">
                  <c:v>40057</c:v>
                </c:pt>
                <c:pt idx="466">
                  <c:v>40057</c:v>
                </c:pt>
                <c:pt idx="467">
                  <c:v>40057</c:v>
                </c:pt>
                <c:pt idx="468">
                  <c:v>40057</c:v>
                </c:pt>
                <c:pt idx="469">
                  <c:v>40057</c:v>
                </c:pt>
                <c:pt idx="470">
                  <c:v>40057</c:v>
                </c:pt>
                <c:pt idx="471">
                  <c:v>40057</c:v>
                </c:pt>
                <c:pt idx="472">
                  <c:v>40079</c:v>
                </c:pt>
                <c:pt idx="473">
                  <c:v>40083</c:v>
                </c:pt>
                <c:pt idx="474">
                  <c:v>40118</c:v>
                </c:pt>
                <c:pt idx="475">
                  <c:v>40168</c:v>
                </c:pt>
                <c:pt idx="476">
                  <c:v>40168</c:v>
                </c:pt>
                <c:pt idx="477">
                  <c:v>40179</c:v>
                </c:pt>
                <c:pt idx="478">
                  <c:v>40179</c:v>
                </c:pt>
                <c:pt idx="479">
                  <c:v>40179</c:v>
                </c:pt>
                <c:pt idx="480">
                  <c:v>40179</c:v>
                </c:pt>
                <c:pt idx="481">
                  <c:v>40179</c:v>
                </c:pt>
                <c:pt idx="482">
                  <c:v>40179</c:v>
                </c:pt>
                <c:pt idx="483">
                  <c:v>40179</c:v>
                </c:pt>
                <c:pt idx="484">
                  <c:v>40179</c:v>
                </c:pt>
                <c:pt idx="485">
                  <c:v>40179</c:v>
                </c:pt>
                <c:pt idx="486">
                  <c:v>40179</c:v>
                </c:pt>
                <c:pt idx="487">
                  <c:v>40185</c:v>
                </c:pt>
                <c:pt idx="488">
                  <c:v>40210</c:v>
                </c:pt>
                <c:pt idx="489">
                  <c:v>40210</c:v>
                </c:pt>
                <c:pt idx="490">
                  <c:v>40219</c:v>
                </c:pt>
                <c:pt idx="491">
                  <c:v>40238</c:v>
                </c:pt>
                <c:pt idx="492">
                  <c:v>40238</c:v>
                </c:pt>
                <c:pt idx="493">
                  <c:v>40238</c:v>
                </c:pt>
                <c:pt idx="494">
                  <c:v>40238</c:v>
                </c:pt>
                <c:pt idx="495">
                  <c:v>40238</c:v>
                </c:pt>
                <c:pt idx="496">
                  <c:v>40238</c:v>
                </c:pt>
                <c:pt idx="497">
                  <c:v>40238</c:v>
                </c:pt>
                <c:pt idx="498">
                  <c:v>40238</c:v>
                </c:pt>
                <c:pt idx="499">
                  <c:v>40238</c:v>
                </c:pt>
                <c:pt idx="500">
                  <c:v>40238</c:v>
                </c:pt>
                <c:pt idx="501">
                  <c:v>40238</c:v>
                </c:pt>
                <c:pt idx="502">
                  <c:v>40238</c:v>
                </c:pt>
                <c:pt idx="503">
                  <c:v>40238</c:v>
                </c:pt>
                <c:pt idx="504">
                  <c:v>40238</c:v>
                </c:pt>
                <c:pt idx="505">
                  <c:v>40238</c:v>
                </c:pt>
                <c:pt idx="506">
                  <c:v>40269</c:v>
                </c:pt>
                <c:pt idx="507">
                  <c:v>40269</c:v>
                </c:pt>
                <c:pt idx="508">
                  <c:v>40299</c:v>
                </c:pt>
                <c:pt idx="509">
                  <c:v>40391</c:v>
                </c:pt>
                <c:pt idx="510">
                  <c:v>40435</c:v>
                </c:pt>
                <c:pt idx="511">
                  <c:v>40447</c:v>
                </c:pt>
                <c:pt idx="512">
                  <c:v>40447</c:v>
                </c:pt>
                <c:pt idx="513">
                  <c:v>40447</c:v>
                </c:pt>
                <c:pt idx="514">
                  <c:v>40504</c:v>
                </c:pt>
                <c:pt idx="515">
                  <c:v>40552</c:v>
                </c:pt>
                <c:pt idx="824">
                  <c:v>40909</c:v>
                </c:pt>
                <c:pt idx="825">
                  <c:v>40910</c:v>
                </c:pt>
                <c:pt idx="826">
                  <c:v>40911</c:v>
                </c:pt>
                <c:pt idx="827">
                  <c:v>40912</c:v>
                </c:pt>
                <c:pt idx="828">
                  <c:v>40913</c:v>
                </c:pt>
                <c:pt idx="829">
                  <c:v>40914</c:v>
                </c:pt>
                <c:pt idx="830">
                  <c:v>40915</c:v>
                </c:pt>
                <c:pt idx="831">
                  <c:v>40916</c:v>
                </c:pt>
                <c:pt idx="832">
                  <c:v>40917</c:v>
                </c:pt>
                <c:pt idx="833">
                  <c:v>40918</c:v>
                </c:pt>
                <c:pt idx="834">
                  <c:v>40919</c:v>
                </c:pt>
                <c:pt idx="835">
                  <c:v>40920</c:v>
                </c:pt>
                <c:pt idx="836">
                  <c:v>40921</c:v>
                </c:pt>
                <c:pt idx="837">
                  <c:v>40922</c:v>
                </c:pt>
              </c:numCache>
            </c:numRef>
          </c:xVal>
          <c:yVal>
            <c:numRef>
              <c:f>data!$R$2:$R$862</c:f>
              <c:numCache>
                <c:formatCode>General</c:formatCode>
                <c:ptCount val="861"/>
                <c:pt idx="0">
                  <c:v>15</c:v>
                </c:pt>
                <c:pt idx="1">
                  <c:v>5</c:v>
                </c:pt>
                <c:pt idx="2">
                  <c:v>5</c:v>
                </c:pt>
                <c:pt idx="3">
                  <c:v>5</c:v>
                </c:pt>
                <c:pt idx="4">
                  <c:v>5</c:v>
                </c:pt>
                <c:pt idx="5">
                  <c:v>5</c:v>
                </c:pt>
                <c:pt idx="6">
                  <c:v>5</c:v>
                </c:pt>
                <c:pt idx="7">
                  <c:v>5</c:v>
                </c:pt>
                <c:pt idx="8">
                  <c:v>5</c:v>
                </c:pt>
                <c:pt idx="9">
                  <c:v>5</c:v>
                </c:pt>
                <c:pt idx="10">
                  <c:v>5</c:v>
                </c:pt>
                <c:pt idx="11">
                  <c:v>5</c:v>
                </c:pt>
                <c:pt idx="12">
                  <c:v>5</c:v>
                </c:pt>
                <c:pt idx="13">
                  <c:v>5</c:v>
                </c:pt>
                <c:pt idx="14">
                  <c:v>5</c:v>
                </c:pt>
                <c:pt idx="15">
                  <c:v>5</c:v>
                </c:pt>
                <c:pt idx="16">
                  <c:v>5</c:v>
                </c:pt>
                <c:pt idx="17">
                  <c:v>5</c:v>
                </c:pt>
                <c:pt idx="18">
                  <c:v>5</c:v>
                </c:pt>
                <c:pt idx="19">
                  <c:v>5</c:v>
                </c:pt>
                <c:pt idx="20">
                  <c:v>5</c:v>
                </c:pt>
                <c:pt idx="21">
                  <c:v>5</c:v>
                </c:pt>
                <c:pt idx="22">
                  <c:v>5</c:v>
                </c:pt>
                <c:pt idx="23">
                  <c:v>5</c:v>
                </c:pt>
                <c:pt idx="24">
                  <c:v>5</c:v>
                </c:pt>
                <c:pt idx="25">
                  <c:v>5</c:v>
                </c:pt>
                <c:pt idx="26">
                  <c:v>5</c:v>
                </c:pt>
                <c:pt idx="27">
                  <c:v>5</c:v>
                </c:pt>
                <c:pt idx="28">
                  <c:v>5</c:v>
                </c:pt>
                <c:pt idx="29">
                  <c:v>5</c:v>
                </c:pt>
                <c:pt idx="30">
                  <c:v>5</c:v>
                </c:pt>
                <c:pt idx="31">
                  <c:v>5</c:v>
                </c:pt>
                <c:pt idx="32">
                  <c:v>5</c:v>
                </c:pt>
                <c:pt idx="33">
                  <c:v>3.3</c:v>
                </c:pt>
                <c:pt idx="34">
                  <c:v>3.3</c:v>
                </c:pt>
                <c:pt idx="35">
                  <c:v>3.3</c:v>
                </c:pt>
                <c:pt idx="36">
                  <c:v>3.3</c:v>
                </c:pt>
                <c:pt idx="37">
                  <c:v>3.3</c:v>
                </c:pt>
                <c:pt idx="38">
                  <c:v>3.3</c:v>
                </c:pt>
                <c:pt idx="39">
                  <c:v>3.3</c:v>
                </c:pt>
                <c:pt idx="40">
                  <c:v>3.3</c:v>
                </c:pt>
                <c:pt idx="41">
                  <c:v>3.3</c:v>
                </c:pt>
                <c:pt idx="42">
                  <c:v>3.3</c:v>
                </c:pt>
                <c:pt idx="43">
                  <c:v>3.3</c:v>
                </c:pt>
                <c:pt idx="44">
                  <c:v>5</c:v>
                </c:pt>
                <c:pt idx="45">
                  <c:v>5</c:v>
                </c:pt>
                <c:pt idx="46">
                  <c:v>5</c:v>
                </c:pt>
                <c:pt idx="47">
                  <c:v>5</c:v>
                </c:pt>
                <c:pt idx="48">
                  <c:v>3.6</c:v>
                </c:pt>
                <c:pt idx="49">
                  <c:v>3.6</c:v>
                </c:pt>
                <c:pt idx="50">
                  <c:v>5</c:v>
                </c:pt>
                <c:pt idx="51">
                  <c:v>5</c:v>
                </c:pt>
                <c:pt idx="52">
                  <c:v>3.3</c:v>
                </c:pt>
                <c:pt idx="53">
                  <c:v>3.3</c:v>
                </c:pt>
                <c:pt idx="54">
                  <c:v>5</c:v>
                </c:pt>
                <c:pt idx="55">
                  <c:v>5</c:v>
                </c:pt>
                <c:pt idx="56">
                  <c:v>4</c:v>
                </c:pt>
                <c:pt idx="57">
                  <c:v>3.3</c:v>
                </c:pt>
                <c:pt idx="58">
                  <c:v>3.3</c:v>
                </c:pt>
                <c:pt idx="59">
                  <c:v>3.3</c:v>
                </c:pt>
                <c:pt idx="60">
                  <c:v>3.3</c:v>
                </c:pt>
                <c:pt idx="61">
                  <c:v>3.3</c:v>
                </c:pt>
                <c:pt idx="62">
                  <c:v>3.3</c:v>
                </c:pt>
                <c:pt idx="63">
                  <c:v>3.3</c:v>
                </c:pt>
                <c:pt idx="64">
                  <c:v>3.3</c:v>
                </c:pt>
                <c:pt idx="65">
                  <c:v>3.3</c:v>
                </c:pt>
                <c:pt idx="66">
                  <c:v>3.3</c:v>
                </c:pt>
                <c:pt idx="67">
                  <c:v>3.3</c:v>
                </c:pt>
                <c:pt idx="68">
                  <c:v>5</c:v>
                </c:pt>
                <c:pt idx="69">
                  <c:v>3.3</c:v>
                </c:pt>
                <c:pt idx="70">
                  <c:v>3.3</c:v>
                </c:pt>
                <c:pt idx="71">
                  <c:v>3.3</c:v>
                </c:pt>
                <c:pt idx="72">
                  <c:v>3.3</c:v>
                </c:pt>
                <c:pt idx="73">
                  <c:v>3.3</c:v>
                </c:pt>
                <c:pt idx="74">
                  <c:v>3.3</c:v>
                </c:pt>
                <c:pt idx="75">
                  <c:v>3.3</c:v>
                </c:pt>
                <c:pt idx="76">
                  <c:v>3.3</c:v>
                </c:pt>
                <c:pt idx="77">
                  <c:v>3.3</c:v>
                </c:pt>
                <c:pt idx="78">
                  <c:v>3.3</c:v>
                </c:pt>
                <c:pt idx="79">
                  <c:v>3.3</c:v>
                </c:pt>
                <c:pt idx="80">
                  <c:v>2.5</c:v>
                </c:pt>
                <c:pt idx="81">
                  <c:v>3.3</c:v>
                </c:pt>
                <c:pt idx="82">
                  <c:v>3.3</c:v>
                </c:pt>
                <c:pt idx="83">
                  <c:v>3.3</c:v>
                </c:pt>
                <c:pt idx="84">
                  <c:v>3.3</c:v>
                </c:pt>
                <c:pt idx="85">
                  <c:v>3.3</c:v>
                </c:pt>
                <c:pt idx="86">
                  <c:v>3.3</c:v>
                </c:pt>
                <c:pt idx="87">
                  <c:v>3.3</c:v>
                </c:pt>
                <c:pt idx="88">
                  <c:v>3.3</c:v>
                </c:pt>
                <c:pt idx="89">
                  <c:v>3.3</c:v>
                </c:pt>
                <c:pt idx="90">
                  <c:v>3.3</c:v>
                </c:pt>
                <c:pt idx="91">
                  <c:v>3.3</c:v>
                </c:pt>
                <c:pt idx="92">
                  <c:v>3.3</c:v>
                </c:pt>
                <c:pt idx="93">
                  <c:v>3.3</c:v>
                </c:pt>
                <c:pt idx="94">
                  <c:v>3.3</c:v>
                </c:pt>
                <c:pt idx="95">
                  <c:v>3.3</c:v>
                </c:pt>
                <c:pt idx="96">
                  <c:v>3.3</c:v>
                </c:pt>
                <c:pt idx="97">
                  <c:v>2.5</c:v>
                </c:pt>
                <c:pt idx="98">
                  <c:v>2.5</c:v>
                </c:pt>
                <c:pt idx="99">
                  <c:v>2.5</c:v>
                </c:pt>
                <c:pt idx="100">
                  <c:v>2.5</c:v>
                </c:pt>
                <c:pt idx="101">
                  <c:v>2.5</c:v>
                </c:pt>
                <c:pt idx="102">
                  <c:v>2.5</c:v>
                </c:pt>
                <c:pt idx="103">
                  <c:v>2.5</c:v>
                </c:pt>
                <c:pt idx="104">
                  <c:v>2.5</c:v>
                </c:pt>
                <c:pt idx="105">
                  <c:v>2.5</c:v>
                </c:pt>
                <c:pt idx="106">
                  <c:v>2.5</c:v>
                </c:pt>
                <c:pt idx="107">
                  <c:v>2.5</c:v>
                </c:pt>
                <c:pt idx="108">
                  <c:v>2.5</c:v>
                </c:pt>
                <c:pt idx="111">
                  <c:v>3.3</c:v>
                </c:pt>
                <c:pt idx="113">
                  <c:v>3.3</c:v>
                </c:pt>
                <c:pt idx="114">
                  <c:v>3.3</c:v>
                </c:pt>
                <c:pt idx="115">
                  <c:v>3.3</c:v>
                </c:pt>
                <c:pt idx="116">
                  <c:v>3.3</c:v>
                </c:pt>
                <c:pt idx="117">
                  <c:v>3.3</c:v>
                </c:pt>
                <c:pt idx="120">
                  <c:v>3.3</c:v>
                </c:pt>
                <c:pt idx="121">
                  <c:v>3.3</c:v>
                </c:pt>
                <c:pt idx="122">
                  <c:v>3.3</c:v>
                </c:pt>
                <c:pt idx="123">
                  <c:v>3.3</c:v>
                </c:pt>
                <c:pt idx="124">
                  <c:v>3.3</c:v>
                </c:pt>
                <c:pt idx="125">
                  <c:v>3.3</c:v>
                </c:pt>
                <c:pt idx="126">
                  <c:v>3.3</c:v>
                </c:pt>
                <c:pt idx="127">
                  <c:v>3.3</c:v>
                </c:pt>
                <c:pt idx="128">
                  <c:v>3.3</c:v>
                </c:pt>
                <c:pt idx="129">
                  <c:v>3.3</c:v>
                </c:pt>
                <c:pt idx="130">
                  <c:v>3.52</c:v>
                </c:pt>
                <c:pt idx="131">
                  <c:v>3.52</c:v>
                </c:pt>
                <c:pt idx="132">
                  <c:v>2.5</c:v>
                </c:pt>
                <c:pt idx="133">
                  <c:v>3.3</c:v>
                </c:pt>
                <c:pt idx="134">
                  <c:v>3.3</c:v>
                </c:pt>
                <c:pt idx="135">
                  <c:v>2.5</c:v>
                </c:pt>
                <c:pt idx="136">
                  <c:v>2.5</c:v>
                </c:pt>
                <c:pt idx="137">
                  <c:v>2.5</c:v>
                </c:pt>
                <c:pt idx="138">
                  <c:v>2.5</c:v>
                </c:pt>
                <c:pt idx="139">
                  <c:v>2.5</c:v>
                </c:pt>
                <c:pt idx="140">
                  <c:v>3.3</c:v>
                </c:pt>
                <c:pt idx="142">
                  <c:v>3.3</c:v>
                </c:pt>
                <c:pt idx="145">
                  <c:v>2.8</c:v>
                </c:pt>
                <c:pt idx="146">
                  <c:v>3.3</c:v>
                </c:pt>
                <c:pt idx="147">
                  <c:v>3.3</c:v>
                </c:pt>
                <c:pt idx="148">
                  <c:v>2.5</c:v>
                </c:pt>
                <c:pt idx="149">
                  <c:v>2.9</c:v>
                </c:pt>
                <c:pt idx="150">
                  <c:v>2.8</c:v>
                </c:pt>
                <c:pt idx="151">
                  <c:v>2.8</c:v>
                </c:pt>
                <c:pt idx="152">
                  <c:v>2.6</c:v>
                </c:pt>
                <c:pt idx="153">
                  <c:v>1.9000000000000001</c:v>
                </c:pt>
                <c:pt idx="154">
                  <c:v>1.9000000000000001</c:v>
                </c:pt>
                <c:pt idx="155">
                  <c:v>1.9000000000000001</c:v>
                </c:pt>
                <c:pt idx="156">
                  <c:v>1.9000000000000001</c:v>
                </c:pt>
                <c:pt idx="157">
                  <c:v>1.9000000000000001</c:v>
                </c:pt>
                <c:pt idx="158">
                  <c:v>1.9000000000000001</c:v>
                </c:pt>
                <c:pt idx="160">
                  <c:v>3.6</c:v>
                </c:pt>
                <c:pt idx="161">
                  <c:v>3.6</c:v>
                </c:pt>
                <c:pt idx="162">
                  <c:v>3.6</c:v>
                </c:pt>
                <c:pt idx="163">
                  <c:v>2</c:v>
                </c:pt>
                <c:pt idx="164">
                  <c:v>2.2999999999999998</c:v>
                </c:pt>
                <c:pt idx="165">
                  <c:v>2.2999999999999998</c:v>
                </c:pt>
                <c:pt idx="166">
                  <c:v>2.2999999999999998</c:v>
                </c:pt>
                <c:pt idx="167">
                  <c:v>2.2999999999999998</c:v>
                </c:pt>
                <c:pt idx="168">
                  <c:v>2.2000000000000002</c:v>
                </c:pt>
                <c:pt idx="169">
                  <c:v>2.4</c:v>
                </c:pt>
                <c:pt idx="170">
                  <c:v>2.6</c:v>
                </c:pt>
                <c:pt idx="171">
                  <c:v>2</c:v>
                </c:pt>
                <c:pt idx="172">
                  <c:v>2</c:v>
                </c:pt>
                <c:pt idx="173">
                  <c:v>2.6</c:v>
                </c:pt>
                <c:pt idx="174">
                  <c:v>2.5</c:v>
                </c:pt>
                <c:pt idx="178">
                  <c:v>2.4</c:v>
                </c:pt>
                <c:pt idx="180">
                  <c:v>2.5</c:v>
                </c:pt>
                <c:pt idx="181">
                  <c:v>2.5</c:v>
                </c:pt>
                <c:pt idx="182">
                  <c:v>2.5</c:v>
                </c:pt>
                <c:pt idx="183">
                  <c:v>2.5</c:v>
                </c:pt>
                <c:pt idx="184">
                  <c:v>2.5</c:v>
                </c:pt>
                <c:pt idx="185">
                  <c:v>2.4</c:v>
                </c:pt>
                <c:pt idx="186">
                  <c:v>2</c:v>
                </c:pt>
                <c:pt idx="187">
                  <c:v>3.3</c:v>
                </c:pt>
                <c:pt idx="188">
                  <c:v>1.9000000000000001</c:v>
                </c:pt>
                <c:pt idx="189">
                  <c:v>1.8</c:v>
                </c:pt>
                <c:pt idx="190">
                  <c:v>1.6500000000000001</c:v>
                </c:pt>
                <c:pt idx="191">
                  <c:v>1.8</c:v>
                </c:pt>
                <c:pt idx="193">
                  <c:v>2</c:v>
                </c:pt>
                <c:pt idx="194">
                  <c:v>2</c:v>
                </c:pt>
                <c:pt idx="195">
                  <c:v>2</c:v>
                </c:pt>
                <c:pt idx="196">
                  <c:v>2</c:v>
                </c:pt>
                <c:pt idx="197">
                  <c:v>2</c:v>
                </c:pt>
                <c:pt idx="198">
                  <c:v>2</c:v>
                </c:pt>
                <c:pt idx="202">
                  <c:v>2.2000000000000002</c:v>
                </c:pt>
                <c:pt idx="203">
                  <c:v>1.7</c:v>
                </c:pt>
                <c:pt idx="204">
                  <c:v>1.8</c:v>
                </c:pt>
                <c:pt idx="205">
                  <c:v>1.8</c:v>
                </c:pt>
                <c:pt idx="206">
                  <c:v>1.6</c:v>
                </c:pt>
                <c:pt idx="207">
                  <c:v>1.6</c:v>
                </c:pt>
                <c:pt idx="208">
                  <c:v>1.7</c:v>
                </c:pt>
                <c:pt idx="209">
                  <c:v>2</c:v>
                </c:pt>
                <c:pt idx="210">
                  <c:v>1.7</c:v>
                </c:pt>
                <c:pt idx="212">
                  <c:v>1.7</c:v>
                </c:pt>
                <c:pt idx="213">
                  <c:v>1.6500000000000001</c:v>
                </c:pt>
                <c:pt idx="214">
                  <c:v>1.6500000000000001</c:v>
                </c:pt>
                <c:pt idx="215">
                  <c:v>1.8</c:v>
                </c:pt>
                <c:pt idx="216">
                  <c:v>1.7</c:v>
                </c:pt>
                <c:pt idx="217">
                  <c:v>1.7</c:v>
                </c:pt>
                <c:pt idx="218">
                  <c:v>1.7</c:v>
                </c:pt>
                <c:pt idx="219">
                  <c:v>1.7</c:v>
                </c:pt>
                <c:pt idx="220">
                  <c:v>1.8</c:v>
                </c:pt>
                <c:pt idx="221">
                  <c:v>1.7</c:v>
                </c:pt>
                <c:pt idx="222">
                  <c:v>1.5</c:v>
                </c:pt>
                <c:pt idx="223">
                  <c:v>1.5</c:v>
                </c:pt>
                <c:pt idx="224">
                  <c:v>1.5</c:v>
                </c:pt>
                <c:pt idx="226">
                  <c:v>1.5</c:v>
                </c:pt>
                <c:pt idx="227">
                  <c:v>1.5</c:v>
                </c:pt>
                <c:pt idx="228">
                  <c:v>1.5</c:v>
                </c:pt>
                <c:pt idx="229">
                  <c:v>1.5</c:v>
                </c:pt>
                <c:pt idx="230">
                  <c:v>1.5</c:v>
                </c:pt>
                <c:pt idx="231">
                  <c:v>1.55</c:v>
                </c:pt>
                <c:pt idx="232">
                  <c:v>1.5</c:v>
                </c:pt>
                <c:pt idx="233">
                  <c:v>1.5</c:v>
                </c:pt>
                <c:pt idx="234">
                  <c:v>1.2</c:v>
                </c:pt>
                <c:pt idx="235">
                  <c:v>1.4249999999999989</c:v>
                </c:pt>
                <c:pt idx="236">
                  <c:v>1.5</c:v>
                </c:pt>
                <c:pt idx="237">
                  <c:v>1.2</c:v>
                </c:pt>
                <c:pt idx="238">
                  <c:v>1.5</c:v>
                </c:pt>
                <c:pt idx="240">
                  <c:v>1.4</c:v>
                </c:pt>
                <c:pt idx="241">
                  <c:v>1.1000000000000001</c:v>
                </c:pt>
                <c:pt idx="242">
                  <c:v>1.2</c:v>
                </c:pt>
                <c:pt idx="243">
                  <c:v>1.5</c:v>
                </c:pt>
                <c:pt idx="244">
                  <c:v>1.4</c:v>
                </c:pt>
                <c:pt idx="245">
                  <c:v>1.35</c:v>
                </c:pt>
                <c:pt idx="246">
                  <c:v>1.3</c:v>
                </c:pt>
                <c:pt idx="247">
                  <c:v>1.3</c:v>
                </c:pt>
                <c:pt idx="248">
                  <c:v>1.3374999999999988</c:v>
                </c:pt>
                <c:pt idx="249">
                  <c:v>1.3374999999999988</c:v>
                </c:pt>
                <c:pt idx="250">
                  <c:v>1.3374999999999988</c:v>
                </c:pt>
                <c:pt idx="251">
                  <c:v>1.3374999999999988</c:v>
                </c:pt>
                <c:pt idx="252">
                  <c:v>1.3374999999999988</c:v>
                </c:pt>
                <c:pt idx="253">
                  <c:v>1.25</c:v>
                </c:pt>
                <c:pt idx="254">
                  <c:v>1.3</c:v>
                </c:pt>
                <c:pt idx="255">
                  <c:v>1.5</c:v>
                </c:pt>
                <c:pt idx="256">
                  <c:v>1.5</c:v>
                </c:pt>
                <c:pt idx="257">
                  <c:v>1.5</c:v>
                </c:pt>
                <c:pt idx="258">
                  <c:v>1.5</c:v>
                </c:pt>
                <c:pt idx="259">
                  <c:v>1.5</c:v>
                </c:pt>
                <c:pt idx="260">
                  <c:v>1.5</c:v>
                </c:pt>
                <c:pt idx="261">
                  <c:v>1.35</c:v>
                </c:pt>
                <c:pt idx="262">
                  <c:v>1.5</c:v>
                </c:pt>
                <c:pt idx="263">
                  <c:v>1.5</c:v>
                </c:pt>
                <c:pt idx="264">
                  <c:v>1.5</c:v>
                </c:pt>
                <c:pt idx="265">
                  <c:v>1.5</c:v>
                </c:pt>
                <c:pt idx="266">
                  <c:v>1.5</c:v>
                </c:pt>
                <c:pt idx="267">
                  <c:v>1.3374999999999988</c:v>
                </c:pt>
                <c:pt idx="268">
                  <c:v>1.35</c:v>
                </c:pt>
                <c:pt idx="269">
                  <c:v>1.35</c:v>
                </c:pt>
                <c:pt idx="270">
                  <c:v>1.35</c:v>
                </c:pt>
                <c:pt idx="271">
                  <c:v>1.35</c:v>
                </c:pt>
                <c:pt idx="272">
                  <c:v>1.35</c:v>
                </c:pt>
                <c:pt idx="273">
                  <c:v>1.35</c:v>
                </c:pt>
                <c:pt idx="274">
                  <c:v>1.375</c:v>
                </c:pt>
                <c:pt idx="275">
                  <c:v>1.3</c:v>
                </c:pt>
                <c:pt idx="276">
                  <c:v>1.3</c:v>
                </c:pt>
                <c:pt idx="277">
                  <c:v>1.34</c:v>
                </c:pt>
                <c:pt idx="278">
                  <c:v>1.35</c:v>
                </c:pt>
                <c:pt idx="279">
                  <c:v>1.35</c:v>
                </c:pt>
                <c:pt idx="280">
                  <c:v>1.35</c:v>
                </c:pt>
                <c:pt idx="281">
                  <c:v>1.35</c:v>
                </c:pt>
                <c:pt idx="282">
                  <c:v>1.3</c:v>
                </c:pt>
                <c:pt idx="283">
                  <c:v>1.3</c:v>
                </c:pt>
                <c:pt idx="284">
                  <c:v>1.3374999999999988</c:v>
                </c:pt>
                <c:pt idx="285">
                  <c:v>1.5</c:v>
                </c:pt>
                <c:pt idx="286">
                  <c:v>1.5</c:v>
                </c:pt>
                <c:pt idx="287">
                  <c:v>1.5</c:v>
                </c:pt>
                <c:pt idx="288">
                  <c:v>1.5</c:v>
                </c:pt>
                <c:pt idx="289">
                  <c:v>1.5</c:v>
                </c:pt>
                <c:pt idx="290">
                  <c:v>1.5</c:v>
                </c:pt>
                <c:pt idx="291">
                  <c:v>1.3720000000000001</c:v>
                </c:pt>
                <c:pt idx="292">
                  <c:v>1.325</c:v>
                </c:pt>
                <c:pt idx="293">
                  <c:v>1.325</c:v>
                </c:pt>
                <c:pt idx="294">
                  <c:v>1.3720000000000001</c:v>
                </c:pt>
                <c:pt idx="295">
                  <c:v>1.3720000000000001</c:v>
                </c:pt>
                <c:pt idx="296">
                  <c:v>1.35</c:v>
                </c:pt>
                <c:pt idx="297">
                  <c:v>1.35</c:v>
                </c:pt>
                <c:pt idx="298">
                  <c:v>1.375</c:v>
                </c:pt>
                <c:pt idx="299">
                  <c:v>1.325</c:v>
                </c:pt>
                <c:pt idx="300">
                  <c:v>1.375</c:v>
                </c:pt>
                <c:pt idx="301">
                  <c:v>1.3720000000000001</c:v>
                </c:pt>
                <c:pt idx="302">
                  <c:v>1.3720000000000001</c:v>
                </c:pt>
                <c:pt idx="303">
                  <c:v>1.5</c:v>
                </c:pt>
                <c:pt idx="304">
                  <c:v>1.2</c:v>
                </c:pt>
                <c:pt idx="305">
                  <c:v>1.2</c:v>
                </c:pt>
                <c:pt idx="306">
                  <c:v>1.2</c:v>
                </c:pt>
                <c:pt idx="307">
                  <c:v>1.2</c:v>
                </c:pt>
                <c:pt idx="308">
                  <c:v>1.2</c:v>
                </c:pt>
                <c:pt idx="309">
                  <c:v>1.3</c:v>
                </c:pt>
                <c:pt idx="310">
                  <c:v>1.125</c:v>
                </c:pt>
                <c:pt idx="311">
                  <c:v>1.3120000000000001</c:v>
                </c:pt>
                <c:pt idx="312">
                  <c:v>1.3120000000000001</c:v>
                </c:pt>
                <c:pt idx="313">
                  <c:v>1.5</c:v>
                </c:pt>
                <c:pt idx="314">
                  <c:v>1.5</c:v>
                </c:pt>
                <c:pt idx="315">
                  <c:v>1.5</c:v>
                </c:pt>
                <c:pt idx="316">
                  <c:v>1.3720000000000001</c:v>
                </c:pt>
                <c:pt idx="317">
                  <c:v>1.3720000000000001</c:v>
                </c:pt>
                <c:pt idx="318">
                  <c:v>1.1000000000000001</c:v>
                </c:pt>
                <c:pt idx="319">
                  <c:v>1.4</c:v>
                </c:pt>
                <c:pt idx="320">
                  <c:v>1.35</c:v>
                </c:pt>
                <c:pt idx="321">
                  <c:v>1.3</c:v>
                </c:pt>
                <c:pt idx="322">
                  <c:v>1.375</c:v>
                </c:pt>
                <c:pt idx="323">
                  <c:v>1.125</c:v>
                </c:pt>
                <c:pt idx="324">
                  <c:v>1.2</c:v>
                </c:pt>
                <c:pt idx="325">
                  <c:v>1.3</c:v>
                </c:pt>
                <c:pt idx="326">
                  <c:v>1.2</c:v>
                </c:pt>
                <c:pt idx="327">
                  <c:v>1.3120000000000001</c:v>
                </c:pt>
                <c:pt idx="331">
                  <c:v>1.3625</c:v>
                </c:pt>
                <c:pt idx="332">
                  <c:v>1.3625</c:v>
                </c:pt>
                <c:pt idx="333">
                  <c:v>1.3625</c:v>
                </c:pt>
                <c:pt idx="334">
                  <c:v>1.3625</c:v>
                </c:pt>
                <c:pt idx="335">
                  <c:v>1.3625</c:v>
                </c:pt>
                <c:pt idx="336">
                  <c:v>1.35</c:v>
                </c:pt>
                <c:pt idx="337">
                  <c:v>1.3625</c:v>
                </c:pt>
                <c:pt idx="338">
                  <c:v>1.212</c:v>
                </c:pt>
                <c:pt idx="339">
                  <c:v>1.35</c:v>
                </c:pt>
                <c:pt idx="340">
                  <c:v>1.35</c:v>
                </c:pt>
                <c:pt idx="341">
                  <c:v>1.35</c:v>
                </c:pt>
                <c:pt idx="342">
                  <c:v>1.35</c:v>
                </c:pt>
                <c:pt idx="343">
                  <c:v>1.35</c:v>
                </c:pt>
                <c:pt idx="344">
                  <c:v>1.35</c:v>
                </c:pt>
                <c:pt idx="345">
                  <c:v>1.35</c:v>
                </c:pt>
                <c:pt idx="346">
                  <c:v>1.35</c:v>
                </c:pt>
                <c:pt idx="347">
                  <c:v>1.35</c:v>
                </c:pt>
                <c:pt idx="348">
                  <c:v>1.35</c:v>
                </c:pt>
                <c:pt idx="349">
                  <c:v>1.35</c:v>
                </c:pt>
                <c:pt idx="350">
                  <c:v>1.35</c:v>
                </c:pt>
                <c:pt idx="351">
                  <c:v>1.5</c:v>
                </c:pt>
                <c:pt idx="352">
                  <c:v>1.3</c:v>
                </c:pt>
                <c:pt idx="353">
                  <c:v>1.3625</c:v>
                </c:pt>
                <c:pt idx="354">
                  <c:v>1.3625</c:v>
                </c:pt>
                <c:pt idx="355">
                  <c:v>1.3625</c:v>
                </c:pt>
                <c:pt idx="356">
                  <c:v>1.1499999999999988</c:v>
                </c:pt>
                <c:pt idx="357">
                  <c:v>1.1499999999999988</c:v>
                </c:pt>
                <c:pt idx="358">
                  <c:v>1.3625</c:v>
                </c:pt>
                <c:pt idx="359">
                  <c:v>1.35</c:v>
                </c:pt>
                <c:pt idx="360">
                  <c:v>1.3625</c:v>
                </c:pt>
                <c:pt idx="361">
                  <c:v>1.3625</c:v>
                </c:pt>
                <c:pt idx="362">
                  <c:v>1.3625</c:v>
                </c:pt>
                <c:pt idx="363">
                  <c:v>1.3625</c:v>
                </c:pt>
                <c:pt idx="364">
                  <c:v>1.35</c:v>
                </c:pt>
                <c:pt idx="365">
                  <c:v>1.35</c:v>
                </c:pt>
                <c:pt idx="366">
                  <c:v>1.35</c:v>
                </c:pt>
                <c:pt idx="367">
                  <c:v>1.212</c:v>
                </c:pt>
                <c:pt idx="368">
                  <c:v>1.212</c:v>
                </c:pt>
                <c:pt idx="369">
                  <c:v>1.236999999999999</c:v>
                </c:pt>
                <c:pt idx="370">
                  <c:v>1.3620000000000001</c:v>
                </c:pt>
                <c:pt idx="371">
                  <c:v>1.25</c:v>
                </c:pt>
                <c:pt idx="372">
                  <c:v>1.2</c:v>
                </c:pt>
                <c:pt idx="373">
                  <c:v>1.2</c:v>
                </c:pt>
                <c:pt idx="374">
                  <c:v>1.2</c:v>
                </c:pt>
                <c:pt idx="375">
                  <c:v>1.2</c:v>
                </c:pt>
                <c:pt idx="377">
                  <c:v>1.25</c:v>
                </c:pt>
                <c:pt idx="378">
                  <c:v>1.3625</c:v>
                </c:pt>
                <c:pt idx="379">
                  <c:v>1.1000000000000001</c:v>
                </c:pt>
                <c:pt idx="380">
                  <c:v>1.1000000000000001</c:v>
                </c:pt>
                <c:pt idx="381">
                  <c:v>1.175</c:v>
                </c:pt>
                <c:pt idx="382">
                  <c:v>1.25</c:v>
                </c:pt>
                <c:pt idx="383">
                  <c:v>1.1000000000000001</c:v>
                </c:pt>
                <c:pt idx="384">
                  <c:v>1.1000000000000001</c:v>
                </c:pt>
                <c:pt idx="386">
                  <c:v>1.3</c:v>
                </c:pt>
                <c:pt idx="387">
                  <c:v>1.3</c:v>
                </c:pt>
                <c:pt idx="388">
                  <c:v>1.125</c:v>
                </c:pt>
                <c:pt idx="391">
                  <c:v>1.1619999999999988</c:v>
                </c:pt>
                <c:pt idx="392">
                  <c:v>1.3625</c:v>
                </c:pt>
                <c:pt idx="393">
                  <c:v>1.3625</c:v>
                </c:pt>
                <c:pt idx="394">
                  <c:v>1.3625</c:v>
                </c:pt>
                <c:pt idx="395">
                  <c:v>1.3625</c:v>
                </c:pt>
                <c:pt idx="396">
                  <c:v>1.3625</c:v>
                </c:pt>
                <c:pt idx="397">
                  <c:v>1.3625</c:v>
                </c:pt>
                <c:pt idx="398">
                  <c:v>1.175</c:v>
                </c:pt>
                <c:pt idx="399">
                  <c:v>1.3625</c:v>
                </c:pt>
                <c:pt idx="400">
                  <c:v>1.3625</c:v>
                </c:pt>
                <c:pt idx="401">
                  <c:v>1.1599999999999988</c:v>
                </c:pt>
                <c:pt idx="402">
                  <c:v>1.1499999999999988</c:v>
                </c:pt>
                <c:pt idx="403">
                  <c:v>1.35</c:v>
                </c:pt>
                <c:pt idx="404">
                  <c:v>1.35</c:v>
                </c:pt>
                <c:pt idx="405">
                  <c:v>1.1000000000000001</c:v>
                </c:pt>
                <c:pt idx="406">
                  <c:v>1.3625</c:v>
                </c:pt>
                <c:pt idx="407">
                  <c:v>1.375</c:v>
                </c:pt>
                <c:pt idx="408">
                  <c:v>1.35</c:v>
                </c:pt>
                <c:pt idx="409">
                  <c:v>1.3625</c:v>
                </c:pt>
                <c:pt idx="410">
                  <c:v>1.375</c:v>
                </c:pt>
                <c:pt idx="411">
                  <c:v>1.375</c:v>
                </c:pt>
                <c:pt idx="412">
                  <c:v>1.375</c:v>
                </c:pt>
                <c:pt idx="413">
                  <c:v>1.3625</c:v>
                </c:pt>
                <c:pt idx="414">
                  <c:v>1.325</c:v>
                </c:pt>
                <c:pt idx="415">
                  <c:v>1.4249999999999989</c:v>
                </c:pt>
                <c:pt idx="416">
                  <c:v>1.4249999999999989</c:v>
                </c:pt>
                <c:pt idx="417">
                  <c:v>1.3625</c:v>
                </c:pt>
                <c:pt idx="418">
                  <c:v>1.3625</c:v>
                </c:pt>
                <c:pt idx="419">
                  <c:v>1.4249999999999989</c:v>
                </c:pt>
                <c:pt idx="420">
                  <c:v>1.4249999999999989</c:v>
                </c:pt>
                <c:pt idx="421">
                  <c:v>1.4249999999999989</c:v>
                </c:pt>
                <c:pt idx="422">
                  <c:v>1.4249999999999989</c:v>
                </c:pt>
                <c:pt idx="423">
                  <c:v>1.4249999999999989</c:v>
                </c:pt>
                <c:pt idx="424">
                  <c:v>1.212</c:v>
                </c:pt>
                <c:pt idx="425">
                  <c:v>1.3620000000000001</c:v>
                </c:pt>
                <c:pt idx="426">
                  <c:v>1.1000000000000001</c:v>
                </c:pt>
                <c:pt idx="427">
                  <c:v>1.35</c:v>
                </c:pt>
                <c:pt idx="428">
                  <c:v>1.35</c:v>
                </c:pt>
                <c:pt idx="429">
                  <c:v>1.35</c:v>
                </c:pt>
                <c:pt idx="430">
                  <c:v>1.35</c:v>
                </c:pt>
                <c:pt idx="431">
                  <c:v>1.35</c:v>
                </c:pt>
                <c:pt idx="432">
                  <c:v>1.35</c:v>
                </c:pt>
                <c:pt idx="433">
                  <c:v>1.35</c:v>
                </c:pt>
                <c:pt idx="434">
                  <c:v>1.35</c:v>
                </c:pt>
                <c:pt idx="435">
                  <c:v>1.224999999999999</c:v>
                </c:pt>
                <c:pt idx="436">
                  <c:v>1.224999999999999</c:v>
                </c:pt>
                <c:pt idx="437">
                  <c:v>1.375</c:v>
                </c:pt>
                <c:pt idx="438">
                  <c:v>1.375</c:v>
                </c:pt>
                <c:pt idx="439">
                  <c:v>1.375</c:v>
                </c:pt>
                <c:pt idx="440">
                  <c:v>1.375</c:v>
                </c:pt>
                <c:pt idx="441">
                  <c:v>1.35</c:v>
                </c:pt>
                <c:pt idx="442">
                  <c:v>1.35</c:v>
                </c:pt>
                <c:pt idx="443">
                  <c:v>1.35</c:v>
                </c:pt>
                <c:pt idx="444">
                  <c:v>1.35</c:v>
                </c:pt>
                <c:pt idx="445">
                  <c:v>1.325</c:v>
                </c:pt>
                <c:pt idx="446">
                  <c:v>1.2124999999999988</c:v>
                </c:pt>
                <c:pt idx="447">
                  <c:v>1.3625</c:v>
                </c:pt>
                <c:pt idx="448">
                  <c:v>1.1499999999999988</c:v>
                </c:pt>
                <c:pt idx="449">
                  <c:v>1.4249999999999989</c:v>
                </c:pt>
                <c:pt idx="450">
                  <c:v>1.3625</c:v>
                </c:pt>
                <c:pt idx="451">
                  <c:v>1.375</c:v>
                </c:pt>
                <c:pt idx="452">
                  <c:v>1.375</c:v>
                </c:pt>
                <c:pt idx="453">
                  <c:v>1.375</c:v>
                </c:pt>
                <c:pt idx="454">
                  <c:v>1.1499999999999988</c:v>
                </c:pt>
                <c:pt idx="455">
                  <c:v>1.3</c:v>
                </c:pt>
                <c:pt idx="456">
                  <c:v>1.3</c:v>
                </c:pt>
                <c:pt idx="457">
                  <c:v>1.4</c:v>
                </c:pt>
                <c:pt idx="458">
                  <c:v>1.375</c:v>
                </c:pt>
                <c:pt idx="459">
                  <c:v>1.35</c:v>
                </c:pt>
                <c:pt idx="460">
                  <c:v>1.3625</c:v>
                </c:pt>
                <c:pt idx="461">
                  <c:v>1.3625</c:v>
                </c:pt>
                <c:pt idx="462">
                  <c:v>1.4</c:v>
                </c:pt>
                <c:pt idx="463">
                  <c:v>1.4</c:v>
                </c:pt>
                <c:pt idx="464">
                  <c:v>1.4</c:v>
                </c:pt>
                <c:pt idx="465">
                  <c:v>1.4</c:v>
                </c:pt>
                <c:pt idx="466">
                  <c:v>1.4</c:v>
                </c:pt>
                <c:pt idx="467">
                  <c:v>1.4</c:v>
                </c:pt>
                <c:pt idx="468">
                  <c:v>1.4</c:v>
                </c:pt>
                <c:pt idx="469">
                  <c:v>1.4</c:v>
                </c:pt>
                <c:pt idx="470">
                  <c:v>1.4</c:v>
                </c:pt>
                <c:pt idx="471">
                  <c:v>1.4</c:v>
                </c:pt>
                <c:pt idx="472">
                  <c:v>1.4</c:v>
                </c:pt>
                <c:pt idx="473">
                  <c:v>1.1499999999999988</c:v>
                </c:pt>
                <c:pt idx="474">
                  <c:v>1.375</c:v>
                </c:pt>
                <c:pt idx="477">
                  <c:v>1.4</c:v>
                </c:pt>
                <c:pt idx="478">
                  <c:v>1.4</c:v>
                </c:pt>
                <c:pt idx="479">
                  <c:v>1.4</c:v>
                </c:pt>
                <c:pt idx="480">
                  <c:v>1.4</c:v>
                </c:pt>
                <c:pt idx="481">
                  <c:v>1.4</c:v>
                </c:pt>
                <c:pt idx="482">
                  <c:v>1.4</c:v>
                </c:pt>
                <c:pt idx="483">
                  <c:v>1.4</c:v>
                </c:pt>
                <c:pt idx="484">
                  <c:v>1.4</c:v>
                </c:pt>
                <c:pt idx="485">
                  <c:v>1.4</c:v>
                </c:pt>
                <c:pt idx="486">
                  <c:v>1.35</c:v>
                </c:pt>
                <c:pt idx="487">
                  <c:v>1.4</c:v>
                </c:pt>
                <c:pt idx="490">
                  <c:v>1.5</c:v>
                </c:pt>
                <c:pt idx="491">
                  <c:v>1.375</c:v>
                </c:pt>
                <c:pt idx="492">
                  <c:v>1.3</c:v>
                </c:pt>
                <c:pt idx="493">
                  <c:v>1.3</c:v>
                </c:pt>
                <c:pt idx="494">
                  <c:v>1.3</c:v>
                </c:pt>
                <c:pt idx="495">
                  <c:v>1.4</c:v>
                </c:pt>
                <c:pt idx="496">
                  <c:v>1.3</c:v>
                </c:pt>
                <c:pt idx="497">
                  <c:v>1.35</c:v>
                </c:pt>
                <c:pt idx="498">
                  <c:v>1.35</c:v>
                </c:pt>
                <c:pt idx="499">
                  <c:v>1.3</c:v>
                </c:pt>
                <c:pt idx="500">
                  <c:v>1.3</c:v>
                </c:pt>
                <c:pt idx="501">
                  <c:v>1.3</c:v>
                </c:pt>
                <c:pt idx="502">
                  <c:v>1.3</c:v>
                </c:pt>
                <c:pt idx="503">
                  <c:v>1.3</c:v>
                </c:pt>
                <c:pt idx="504">
                  <c:v>1.3</c:v>
                </c:pt>
                <c:pt idx="505">
                  <c:v>1.3</c:v>
                </c:pt>
                <c:pt idx="506">
                  <c:v>1.4</c:v>
                </c:pt>
                <c:pt idx="507">
                  <c:v>1.175</c:v>
                </c:pt>
                <c:pt idx="508">
                  <c:v>1.4</c:v>
                </c:pt>
                <c:pt idx="509">
                  <c:v>1.4</c:v>
                </c:pt>
                <c:pt idx="510">
                  <c:v>0.9</c:v>
                </c:pt>
                <c:pt idx="511">
                  <c:v>1.4</c:v>
                </c:pt>
                <c:pt idx="512">
                  <c:v>1.4</c:v>
                </c:pt>
                <c:pt idx="513">
                  <c:v>1.4</c:v>
                </c:pt>
                <c:pt idx="514">
                  <c:v>1.175</c:v>
                </c:pt>
                <c:pt idx="527">
                  <c:v>1.5</c:v>
                </c:pt>
                <c:pt idx="532">
                  <c:v>1.25</c:v>
                </c:pt>
                <c:pt idx="567">
                  <c:v>1.4</c:v>
                </c:pt>
                <c:pt idx="568">
                  <c:v>1.4</c:v>
                </c:pt>
                <c:pt idx="579">
                  <c:v>1.35</c:v>
                </c:pt>
                <c:pt idx="650">
                  <c:v>1.2</c:v>
                </c:pt>
                <c:pt idx="651">
                  <c:v>1.2</c:v>
                </c:pt>
                <c:pt idx="652">
                  <c:v>1.2</c:v>
                </c:pt>
                <c:pt idx="653">
                  <c:v>1.2</c:v>
                </c:pt>
                <c:pt idx="654">
                  <c:v>1.2</c:v>
                </c:pt>
                <c:pt idx="656">
                  <c:v>3.6</c:v>
                </c:pt>
                <c:pt idx="657">
                  <c:v>3.3</c:v>
                </c:pt>
                <c:pt idx="658">
                  <c:v>2.5</c:v>
                </c:pt>
                <c:pt idx="659">
                  <c:v>2.5</c:v>
                </c:pt>
                <c:pt idx="660">
                  <c:v>2.5</c:v>
                </c:pt>
                <c:pt idx="697">
                  <c:v>3.3</c:v>
                </c:pt>
                <c:pt idx="722">
                  <c:v>2.8</c:v>
                </c:pt>
                <c:pt idx="723">
                  <c:v>2.8</c:v>
                </c:pt>
                <c:pt idx="750">
                  <c:v>1.3879999999999988</c:v>
                </c:pt>
                <c:pt idx="751">
                  <c:v>1.004</c:v>
                </c:pt>
                <c:pt idx="759">
                  <c:v>1.21</c:v>
                </c:pt>
                <c:pt idx="760">
                  <c:v>1.35</c:v>
                </c:pt>
                <c:pt idx="767">
                  <c:v>5</c:v>
                </c:pt>
                <c:pt idx="768">
                  <c:v>5</c:v>
                </c:pt>
                <c:pt idx="771">
                  <c:v>2.6</c:v>
                </c:pt>
                <c:pt idx="772">
                  <c:v>2.6</c:v>
                </c:pt>
                <c:pt idx="773">
                  <c:v>2.6</c:v>
                </c:pt>
                <c:pt idx="774">
                  <c:v>2.6</c:v>
                </c:pt>
                <c:pt idx="775">
                  <c:v>1.9000000000000001</c:v>
                </c:pt>
                <c:pt idx="776">
                  <c:v>1.9000000000000001</c:v>
                </c:pt>
                <c:pt idx="777">
                  <c:v>1.9000000000000001</c:v>
                </c:pt>
                <c:pt idx="778">
                  <c:v>1.9000000000000001</c:v>
                </c:pt>
                <c:pt idx="779">
                  <c:v>1.7</c:v>
                </c:pt>
                <c:pt idx="780">
                  <c:v>1.9000000000000001</c:v>
                </c:pt>
                <c:pt idx="781">
                  <c:v>1.9000000000000001</c:v>
                </c:pt>
                <c:pt idx="782">
                  <c:v>1.9000000000000001</c:v>
                </c:pt>
                <c:pt idx="783">
                  <c:v>1.9000000000000001</c:v>
                </c:pt>
                <c:pt idx="784">
                  <c:v>1.9000000000000001</c:v>
                </c:pt>
                <c:pt idx="785">
                  <c:v>1.9000000000000001</c:v>
                </c:pt>
                <c:pt idx="786">
                  <c:v>1.7</c:v>
                </c:pt>
                <c:pt idx="787">
                  <c:v>1.7</c:v>
                </c:pt>
                <c:pt idx="788">
                  <c:v>1.6</c:v>
                </c:pt>
                <c:pt idx="789">
                  <c:v>1.6</c:v>
                </c:pt>
                <c:pt idx="790">
                  <c:v>1.6</c:v>
                </c:pt>
                <c:pt idx="791">
                  <c:v>1.6</c:v>
                </c:pt>
                <c:pt idx="792">
                  <c:v>1.3</c:v>
                </c:pt>
                <c:pt idx="793">
                  <c:v>1.3</c:v>
                </c:pt>
                <c:pt idx="794">
                  <c:v>1.3</c:v>
                </c:pt>
                <c:pt idx="795">
                  <c:v>1.3</c:v>
                </c:pt>
                <c:pt idx="796">
                  <c:v>1.3</c:v>
                </c:pt>
                <c:pt idx="797">
                  <c:v>1.3</c:v>
                </c:pt>
                <c:pt idx="798">
                  <c:v>5.25</c:v>
                </c:pt>
                <c:pt idx="799">
                  <c:v>5</c:v>
                </c:pt>
                <c:pt idx="800">
                  <c:v>3.6</c:v>
                </c:pt>
              </c:numCache>
            </c:numRef>
          </c:yVal>
          <c:smooth val="0"/>
        </c:ser>
        <c:dLbls>
          <c:showLegendKey val="0"/>
          <c:showVal val="0"/>
          <c:showCatName val="0"/>
          <c:showSerName val="0"/>
          <c:showPercent val="0"/>
          <c:showBubbleSize val="0"/>
        </c:dLbls>
        <c:axId val="119748480"/>
        <c:axId val="119754752"/>
      </c:scatterChart>
      <c:valAx>
        <c:axId val="119748480"/>
        <c:scaling>
          <c:orientation val="minMax"/>
          <c:min val="34700"/>
        </c:scaling>
        <c:delete val="0"/>
        <c:axPos val="b"/>
        <c:title>
          <c:tx>
            <c:rich>
              <a:bodyPr/>
              <a:lstStyle/>
              <a:p>
                <a:pPr>
                  <a:defRPr/>
                </a:pPr>
                <a:r>
                  <a:rPr lang="en-US" dirty="0" smtClean="0"/>
                  <a:t>MPU Release Date</a:t>
                </a:r>
                <a:endParaRPr lang="en-US" dirty="0"/>
              </a:p>
            </c:rich>
          </c:tx>
          <c:layout/>
          <c:overlay val="0"/>
        </c:title>
        <c:numFmt formatCode="yyyy" sourceLinked="0"/>
        <c:majorTickMark val="out"/>
        <c:minorTickMark val="none"/>
        <c:tickLblPos val="nextTo"/>
        <c:crossAx val="119754752"/>
        <c:crosses val="autoZero"/>
        <c:crossBetween val="midCat"/>
        <c:majorUnit val="2000"/>
      </c:valAx>
      <c:valAx>
        <c:axId val="119754752"/>
        <c:scaling>
          <c:orientation val="minMax"/>
          <c:max val="3"/>
        </c:scaling>
        <c:delete val="0"/>
        <c:axPos val="l"/>
        <c:majorGridlines/>
        <c:title>
          <c:tx>
            <c:rich>
              <a:bodyPr rot="-5400000" vert="horz"/>
              <a:lstStyle/>
              <a:p>
                <a:pPr>
                  <a:defRPr/>
                </a:pPr>
                <a:r>
                  <a:rPr lang="en-US" dirty="0" smtClean="0"/>
                  <a:t>Volt</a:t>
                </a:r>
                <a:endParaRPr lang="en-US" dirty="0"/>
              </a:p>
            </c:rich>
          </c:tx>
          <c:layout/>
          <c:overlay val="0"/>
        </c:title>
        <c:numFmt formatCode="General" sourceLinked="1"/>
        <c:majorTickMark val="out"/>
        <c:minorTickMark val="none"/>
        <c:tickLblPos val="nextTo"/>
        <c:crossAx val="119748480"/>
        <c:crosses val="autoZero"/>
        <c:crossBetween val="midCat"/>
      </c:val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685454943132099"/>
          <c:y val="6.0185185185185189E-2"/>
          <c:w val="0.82018175853018438"/>
          <c:h val="0.73592592592592598"/>
        </c:manualLayout>
      </c:layout>
      <c:scatterChart>
        <c:scatterStyle val="smoothMarker"/>
        <c:varyColors val="0"/>
        <c:ser>
          <c:idx val="1"/>
          <c:order val="0"/>
          <c:tx>
            <c:strRef>
              <c:f>[Temp.xlsx]Sheet4!$G$23</c:f>
              <c:strCache>
                <c:ptCount val="1"/>
                <c:pt idx="0">
                  <c:v>brute-force</c:v>
                </c:pt>
              </c:strCache>
            </c:strRef>
          </c:tx>
          <c:xVal>
            <c:numRef>
              <c:f>[Temp.xlsx]Sheet4!$E$24:$E$32</c:f>
              <c:numCache>
                <c:formatCode>General</c:formatCode>
                <c:ptCount val="9"/>
                <c:pt idx="0">
                  <c:v>0.84000000000000019</c:v>
                </c:pt>
                <c:pt idx="1">
                  <c:v>0.86000000000000021</c:v>
                </c:pt>
                <c:pt idx="2">
                  <c:v>0.88</c:v>
                </c:pt>
                <c:pt idx="3">
                  <c:v>0.9</c:v>
                </c:pt>
                <c:pt idx="4">
                  <c:v>0.92</c:v>
                </c:pt>
                <c:pt idx="5">
                  <c:v>0.94000000000000017</c:v>
                </c:pt>
                <c:pt idx="6">
                  <c:v>0.96000000000000019</c:v>
                </c:pt>
                <c:pt idx="7">
                  <c:v>0.98</c:v>
                </c:pt>
                <c:pt idx="8">
                  <c:v>1</c:v>
                </c:pt>
              </c:numCache>
            </c:numRef>
          </c:xVal>
          <c:yVal>
            <c:numRef>
              <c:f>[Temp.xlsx]Sheet4!$G$24:$G$32</c:f>
              <c:numCache>
                <c:formatCode>General</c:formatCode>
                <c:ptCount val="9"/>
                <c:pt idx="0">
                  <c:v>40.165096252400012</c:v>
                </c:pt>
                <c:pt idx="1">
                  <c:v>41.572988214000013</c:v>
                </c:pt>
                <c:pt idx="2">
                  <c:v>42.723386253600005</c:v>
                </c:pt>
                <c:pt idx="3">
                  <c:v>44.262761553200001</c:v>
                </c:pt>
                <c:pt idx="4">
                  <c:v>44.7031899212</c:v>
                </c:pt>
                <c:pt idx="5">
                  <c:v>44.8982124013</c:v>
                </c:pt>
                <c:pt idx="6">
                  <c:v>45.259906965000006</c:v>
                </c:pt>
                <c:pt idx="7">
                  <c:v>45.367357581799986</c:v>
                </c:pt>
                <c:pt idx="8">
                  <c:v>46.222272837500029</c:v>
                </c:pt>
              </c:numCache>
            </c:numRef>
          </c:yVal>
          <c:smooth val="1"/>
        </c:ser>
        <c:ser>
          <c:idx val="0"/>
          <c:order val="1"/>
          <c:tx>
            <c:strRef>
              <c:f>[Temp.xlsx]Sheet4!$F$23</c:f>
              <c:strCache>
                <c:ptCount val="1"/>
                <c:pt idx="0">
                  <c:v>pure-margin</c:v>
                </c:pt>
              </c:strCache>
            </c:strRef>
          </c:tx>
          <c:marker>
            <c:symbol val="diamond"/>
            <c:size val="13"/>
          </c:marker>
          <c:xVal>
            <c:numRef>
              <c:f>[Temp.xlsx]Sheet4!$E$24:$E$32</c:f>
              <c:numCache>
                <c:formatCode>General</c:formatCode>
                <c:ptCount val="9"/>
                <c:pt idx="0">
                  <c:v>0.84000000000000019</c:v>
                </c:pt>
                <c:pt idx="1">
                  <c:v>0.86000000000000021</c:v>
                </c:pt>
                <c:pt idx="2">
                  <c:v>0.88</c:v>
                </c:pt>
                <c:pt idx="3">
                  <c:v>0.9</c:v>
                </c:pt>
                <c:pt idx="4">
                  <c:v>0.92</c:v>
                </c:pt>
                <c:pt idx="5">
                  <c:v>0.94000000000000017</c:v>
                </c:pt>
                <c:pt idx="6">
                  <c:v>0.96000000000000019</c:v>
                </c:pt>
                <c:pt idx="7">
                  <c:v>0.98</c:v>
                </c:pt>
                <c:pt idx="8">
                  <c:v>1</c:v>
                </c:pt>
              </c:numCache>
            </c:numRef>
          </c:xVal>
          <c:yVal>
            <c:numRef>
              <c:f>[Temp.xlsx]Sheet4!$F$24:$F$32</c:f>
              <c:numCache>
                <c:formatCode>General</c:formatCode>
                <c:ptCount val="9"/>
                <c:pt idx="2">
                  <c:v>43.082428470000004</c:v>
                </c:pt>
                <c:pt idx="4">
                  <c:v>51.163604750000005</c:v>
                </c:pt>
                <c:pt idx="6">
                  <c:v>55.862531020000013</c:v>
                </c:pt>
                <c:pt idx="8">
                  <c:v>56.674736880000012</c:v>
                </c:pt>
              </c:numCache>
            </c:numRef>
          </c:yVal>
          <c:smooth val="1"/>
        </c:ser>
        <c:ser>
          <c:idx val="2"/>
          <c:order val="2"/>
          <c:tx>
            <c:strRef>
              <c:f>[Temp.xlsx]Sheet4!$H$23</c:f>
              <c:strCache>
                <c:ptCount val="1"/>
                <c:pt idx="0">
                  <c:v>CombOpt</c:v>
                </c:pt>
              </c:strCache>
            </c:strRef>
          </c:tx>
          <c:xVal>
            <c:numRef>
              <c:f>[Temp.xlsx]Sheet4!$E$24:$E$32</c:f>
              <c:numCache>
                <c:formatCode>General</c:formatCode>
                <c:ptCount val="9"/>
                <c:pt idx="0">
                  <c:v>0.84000000000000019</c:v>
                </c:pt>
                <c:pt idx="1">
                  <c:v>0.86000000000000021</c:v>
                </c:pt>
                <c:pt idx="2">
                  <c:v>0.88</c:v>
                </c:pt>
                <c:pt idx="3">
                  <c:v>0.9</c:v>
                </c:pt>
                <c:pt idx="4">
                  <c:v>0.92</c:v>
                </c:pt>
                <c:pt idx="5">
                  <c:v>0.94000000000000017</c:v>
                </c:pt>
                <c:pt idx="6">
                  <c:v>0.96000000000000019</c:v>
                </c:pt>
                <c:pt idx="7">
                  <c:v>0.98</c:v>
                </c:pt>
                <c:pt idx="8">
                  <c:v>1</c:v>
                </c:pt>
              </c:numCache>
            </c:numRef>
          </c:xVal>
          <c:yVal>
            <c:numRef>
              <c:f>[Temp.xlsx]Sheet4!$H$24:$H$32</c:f>
              <c:numCache>
                <c:formatCode>General</c:formatCode>
                <c:ptCount val="9"/>
                <c:pt idx="0">
                  <c:v>34.245854864500011</c:v>
                </c:pt>
                <c:pt idx="1">
                  <c:v>33.993923623400001</c:v>
                </c:pt>
                <c:pt idx="2">
                  <c:v>33.250485638800001</c:v>
                </c:pt>
                <c:pt idx="3">
                  <c:v>34.135484828300001</c:v>
                </c:pt>
                <c:pt idx="4">
                  <c:v>34.929378675800002</c:v>
                </c:pt>
                <c:pt idx="5">
                  <c:v>36.039818643400011</c:v>
                </c:pt>
                <c:pt idx="6">
                  <c:v>37.659862099999998</c:v>
                </c:pt>
                <c:pt idx="7">
                  <c:v>39.3021321692</c:v>
                </c:pt>
                <c:pt idx="8">
                  <c:v>41.093649724700001</c:v>
                </c:pt>
              </c:numCache>
            </c:numRef>
          </c:yVal>
          <c:smooth val="1"/>
        </c:ser>
        <c:dLbls>
          <c:showLegendKey val="0"/>
          <c:showVal val="0"/>
          <c:showCatName val="0"/>
          <c:showSerName val="0"/>
          <c:showPercent val="0"/>
          <c:showBubbleSize val="0"/>
        </c:dLbls>
        <c:axId val="119705984"/>
        <c:axId val="119707904"/>
      </c:scatterChart>
      <c:valAx>
        <c:axId val="119705984"/>
        <c:scaling>
          <c:orientation val="minMax"/>
          <c:max val="1"/>
          <c:min val="0.84000000000000019"/>
        </c:scaling>
        <c:delete val="0"/>
        <c:axPos val="b"/>
        <c:title>
          <c:tx>
            <c:rich>
              <a:bodyPr/>
              <a:lstStyle/>
              <a:p>
                <a:pPr>
                  <a:defRPr lang="en-US"/>
                </a:pPr>
                <a:r>
                  <a:rPr lang="en-US"/>
                  <a:t>Supply voltage (V)</a:t>
                </a:r>
              </a:p>
            </c:rich>
          </c:tx>
          <c:layout/>
          <c:overlay val="0"/>
        </c:title>
        <c:numFmt formatCode="#,##0.00" sourceLinked="0"/>
        <c:majorTickMark val="none"/>
        <c:minorTickMark val="none"/>
        <c:tickLblPos val="nextTo"/>
        <c:txPr>
          <a:bodyPr/>
          <a:lstStyle/>
          <a:p>
            <a:pPr>
              <a:defRPr lang="en-US"/>
            </a:pPr>
            <a:endParaRPr lang="en-US"/>
          </a:p>
        </c:txPr>
        <c:crossAx val="119707904"/>
        <c:crosses val="autoZero"/>
        <c:crossBetween val="midCat"/>
        <c:majorUnit val="4.0000000000000015E-2"/>
      </c:valAx>
      <c:valAx>
        <c:axId val="119707904"/>
        <c:scaling>
          <c:orientation val="minMax"/>
          <c:min val="30"/>
        </c:scaling>
        <c:delete val="0"/>
        <c:axPos val="l"/>
        <c:majorGridlines/>
        <c:title>
          <c:tx>
            <c:rich>
              <a:bodyPr/>
              <a:lstStyle/>
              <a:p>
                <a:pPr>
                  <a:defRPr lang="en-US"/>
                </a:pPr>
                <a:r>
                  <a:rPr lang="en-US"/>
                  <a:t>Energy (mJ)</a:t>
                </a:r>
              </a:p>
            </c:rich>
          </c:tx>
          <c:layout/>
          <c:overlay val="0"/>
        </c:title>
        <c:numFmt formatCode="General" sourceLinked="1"/>
        <c:majorTickMark val="none"/>
        <c:minorTickMark val="none"/>
        <c:tickLblPos val="nextTo"/>
        <c:txPr>
          <a:bodyPr/>
          <a:lstStyle/>
          <a:p>
            <a:pPr>
              <a:defRPr lang="en-US"/>
            </a:pPr>
            <a:endParaRPr lang="en-US"/>
          </a:p>
        </c:txPr>
        <c:crossAx val="119705984"/>
        <c:crosses val="autoZero"/>
        <c:crossBetween val="midCat"/>
        <c:majorUnit val="6"/>
      </c:valAx>
      <c:spPr>
        <a:noFill/>
        <a:ln>
          <a:noFill/>
        </a:ln>
      </c:spPr>
    </c:plotArea>
    <c:legend>
      <c:legendPos val="r"/>
      <c:layout>
        <c:manualLayout>
          <c:xMode val="edge"/>
          <c:yMode val="edge"/>
          <c:x val="0.11920993767531636"/>
          <c:y val="5.695607493507758E-2"/>
          <c:w val="0.30074997068665388"/>
          <c:h val="0.25050597841936401"/>
        </c:manualLayout>
      </c:layout>
      <c:overlay val="0"/>
      <c:txPr>
        <a:bodyPr/>
        <a:lstStyle/>
        <a:p>
          <a:pPr>
            <a:defRPr lang="en-US" sz="13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963232720909903"/>
          <c:y val="6.0185185185185189E-2"/>
          <c:w val="0.82369881889763819"/>
          <c:h val="0.74518518518518495"/>
        </c:manualLayout>
      </c:layout>
      <c:scatterChart>
        <c:scatterStyle val="smoothMarker"/>
        <c:varyColors val="0"/>
        <c:ser>
          <c:idx val="1"/>
          <c:order val="0"/>
          <c:tx>
            <c:strRef>
              <c:f>[Temp.xlsx]Sheet4!$R$23</c:f>
              <c:strCache>
                <c:ptCount val="1"/>
                <c:pt idx="0">
                  <c:v>brute-force</c:v>
                </c:pt>
              </c:strCache>
            </c:strRef>
          </c:tx>
          <c:xVal>
            <c:numRef>
              <c:f>[Temp.xlsx]Sheet4!$P$24:$P$33</c:f>
              <c:numCache>
                <c:formatCode>General</c:formatCode>
                <c:ptCount val="10"/>
                <c:pt idx="0">
                  <c:v>0.84000000000000019</c:v>
                </c:pt>
                <c:pt idx="1">
                  <c:v>0.86000000000000021</c:v>
                </c:pt>
                <c:pt idx="2">
                  <c:v>0.88</c:v>
                </c:pt>
                <c:pt idx="3">
                  <c:v>0.9</c:v>
                </c:pt>
                <c:pt idx="4">
                  <c:v>0.92</c:v>
                </c:pt>
                <c:pt idx="5">
                  <c:v>0.94000000000000017</c:v>
                </c:pt>
                <c:pt idx="6">
                  <c:v>0.96000000000000019</c:v>
                </c:pt>
                <c:pt idx="7">
                  <c:v>0.98</c:v>
                </c:pt>
                <c:pt idx="8">
                  <c:v>1</c:v>
                </c:pt>
                <c:pt idx="9">
                  <c:v>1.02</c:v>
                </c:pt>
              </c:numCache>
            </c:numRef>
          </c:xVal>
          <c:yVal>
            <c:numRef>
              <c:f>[Temp.xlsx]Sheet4!$R$24:$R$33</c:f>
              <c:numCache>
                <c:formatCode>General</c:formatCode>
                <c:ptCount val="10"/>
                <c:pt idx="0">
                  <c:v>29.359146154299999</c:v>
                </c:pt>
                <c:pt idx="1">
                  <c:v>30.224060301400005</c:v>
                </c:pt>
                <c:pt idx="2">
                  <c:v>31.185429266699991</c:v>
                </c:pt>
                <c:pt idx="3">
                  <c:v>32.137214744100014</c:v>
                </c:pt>
                <c:pt idx="4">
                  <c:v>33.041053349800002</c:v>
                </c:pt>
                <c:pt idx="5">
                  <c:v>33.674935093600006</c:v>
                </c:pt>
                <c:pt idx="6">
                  <c:v>34.192947242700015</c:v>
                </c:pt>
                <c:pt idx="7">
                  <c:v>34.720228926700017</c:v>
                </c:pt>
                <c:pt idx="8">
                  <c:v>35.274700301800003</c:v>
                </c:pt>
                <c:pt idx="9">
                  <c:v>36.742357900000016</c:v>
                </c:pt>
              </c:numCache>
            </c:numRef>
          </c:yVal>
          <c:smooth val="1"/>
        </c:ser>
        <c:ser>
          <c:idx val="0"/>
          <c:order val="1"/>
          <c:tx>
            <c:strRef>
              <c:f>[Temp.xlsx]Sheet4!$Q$23</c:f>
              <c:strCache>
                <c:ptCount val="1"/>
                <c:pt idx="0">
                  <c:v>pure-margin</c:v>
                </c:pt>
              </c:strCache>
            </c:strRef>
          </c:tx>
          <c:marker>
            <c:symbol val="diamond"/>
            <c:size val="13"/>
          </c:marker>
          <c:xVal>
            <c:numRef>
              <c:f>[Temp.xlsx]Sheet4!$P$24:$P$33</c:f>
              <c:numCache>
                <c:formatCode>General</c:formatCode>
                <c:ptCount val="10"/>
                <c:pt idx="0">
                  <c:v>0.84000000000000019</c:v>
                </c:pt>
                <c:pt idx="1">
                  <c:v>0.86000000000000021</c:v>
                </c:pt>
                <c:pt idx="2">
                  <c:v>0.88</c:v>
                </c:pt>
                <c:pt idx="3">
                  <c:v>0.9</c:v>
                </c:pt>
                <c:pt idx="4">
                  <c:v>0.92</c:v>
                </c:pt>
                <c:pt idx="5">
                  <c:v>0.94000000000000017</c:v>
                </c:pt>
                <c:pt idx="6">
                  <c:v>0.96000000000000019</c:v>
                </c:pt>
                <c:pt idx="7">
                  <c:v>0.98</c:v>
                </c:pt>
                <c:pt idx="8">
                  <c:v>1</c:v>
                </c:pt>
                <c:pt idx="9">
                  <c:v>1.02</c:v>
                </c:pt>
              </c:numCache>
            </c:numRef>
          </c:xVal>
          <c:yVal>
            <c:numRef>
              <c:f>[Temp.xlsx]Sheet4!$Q$24:$Q$33</c:f>
              <c:numCache>
                <c:formatCode>General</c:formatCode>
                <c:ptCount val="10"/>
                <c:pt idx="3">
                  <c:v>32.993633750000001</c:v>
                </c:pt>
                <c:pt idx="5">
                  <c:v>34.694106430000012</c:v>
                </c:pt>
                <c:pt idx="7">
                  <c:v>36.398848020000003</c:v>
                </c:pt>
                <c:pt idx="9">
                  <c:v>40.399271449999993</c:v>
                </c:pt>
              </c:numCache>
            </c:numRef>
          </c:yVal>
          <c:smooth val="1"/>
        </c:ser>
        <c:ser>
          <c:idx val="2"/>
          <c:order val="2"/>
          <c:tx>
            <c:strRef>
              <c:f>[Temp.xlsx]Sheet4!$S$23</c:f>
              <c:strCache>
                <c:ptCount val="1"/>
                <c:pt idx="0">
                  <c:v>CombOpt</c:v>
                </c:pt>
              </c:strCache>
            </c:strRef>
          </c:tx>
          <c:xVal>
            <c:numRef>
              <c:f>[Temp.xlsx]Sheet4!$P$24:$P$33</c:f>
              <c:numCache>
                <c:formatCode>General</c:formatCode>
                <c:ptCount val="10"/>
                <c:pt idx="0">
                  <c:v>0.84000000000000019</c:v>
                </c:pt>
                <c:pt idx="1">
                  <c:v>0.86000000000000021</c:v>
                </c:pt>
                <c:pt idx="2">
                  <c:v>0.88</c:v>
                </c:pt>
                <c:pt idx="3">
                  <c:v>0.9</c:v>
                </c:pt>
                <c:pt idx="4">
                  <c:v>0.92</c:v>
                </c:pt>
                <c:pt idx="5">
                  <c:v>0.94000000000000017</c:v>
                </c:pt>
                <c:pt idx="6">
                  <c:v>0.96000000000000019</c:v>
                </c:pt>
                <c:pt idx="7">
                  <c:v>0.98</c:v>
                </c:pt>
                <c:pt idx="8">
                  <c:v>1</c:v>
                </c:pt>
                <c:pt idx="9">
                  <c:v>1.02</c:v>
                </c:pt>
              </c:numCache>
            </c:numRef>
          </c:xVal>
          <c:yVal>
            <c:numRef>
              <c:f>[Temp.xlsx]Sheet4!$S$24:$S$33</c:f>
              <c:numCache>
                <c:formatCode>General</c:formatCode>
                <c:ptCount val="10"/>
                <c:pt idx="0">
                  <c:v>27.404767241400002</c:v>
                </c:pt>
                <c:pt idx="1">
                  <c:v>28.297481737200005</c:v>
                </c:pt>
                <c:pt idx="2">
                  <c:v>28.934688231600003</c:v>
                </c:pt>
                <c:pt idx="3">
                  <c:v>29.537702021300003</c:v>
                </c:pt>
                <c:pt idx="4">
                  <c:v>30.400643215799992</c:v>
                </c:pt>
                <c:pt idx="5">
                  <c:v>31.233858545400011</c:v>
                </c:pt>
                <c:pt idx="6">
                  <c:v>32.596209891600004</c:v>
                </c:pt>
                <c:pt idx="7">
                  <c:v>33.719129401800004</c:v>
                </c:pt>
                <c:pt idx="8">
                  <c:v>35.119311801400002</c:v>
                </c:pt>
                <c:pt idx="9">
                  <c:v>36.672308997600013</c:v>
                </c:pt>
              </c:numCache>
            </c:numRef>
          </c:yVal>
          <c:smooth val="1"/>
        </c:ser>
        <c:dLbls>
          <c:showLegendKey val="0"/>
          <c:showVal val="0"/>
          <c:showCatName val="0"/>
          <c:showSerName val="0"/>
          <c:showPercent val="0"/>
          <c:showBubbleSize val="0"/>
        </c:dLbls>
        <c:axId val="119799808"/>
        <c:axId val="119801728"/>
      </c:scatterChart>
      <c:valAx>
        <c:axId val="119799808"/>
        <c:scaling>
          <c:orientation val="minMax"/>
          <c:max val="1.02"/>
          <c:min val="0.84000000000000019"/>
        </c:scaling>
        <c:delete val="0"/>
        <c:axPos val="b"/>
        <c:title>
          <c:tx>
            <c:rich>
              <a:bodyPr/>
              <a:lstStyle/>
              <a:p>
                <a:pPr>
                  <a:defRPr lang="en-US"/>
                </a:pPr>
                <a:r>
                  <a:rPr lang="en-US"/>
                  <a:t>Supply voltage</a:t>
                </a:r>
                <a:r>
                  <a:rPr lang="en-US" baseline="0"/>
                  <a:t> (V)</a:t>
                </a:r>
                <a:endParaRPr lang="en-US"/>
              </a:p>
            </c:rich>
          </c:tx>
          <c:layout/>
          <c:overlay val="0"/>
        </c:title>
        <c:numFmt formatCode="General" sourceLinked="1"/>
        <c:majorTickMark val="none"/>
        <c:minorTickMark val="none"/>
        <c:tickLblPos val="nextTo"/>
        <c:txPr>
          <a:bodyPr/>
          <a:lstStyle/>
          <a:p>
            <a:pPr>
              <a:defRPr lang="en-US"/>
            </a:pPr>
            <a:endParaRPr lang="en-US"/>
          </a:p>
        </c:txPr>
        <c:crossAx val="119801728"/>
        <c:crosses val="autoZero"/>
        <c:crossBetween val="midCat"/>
      </c:valAx>
      <c:valAx>
        <c:axId val="119801728"/>
        <c:scaling>
          <c:orientation val="minMax"/>
          <c:min val="25"/>
        </c:scaling>
        <c:delete val="0"/>
        <c:axPos val="l"/>
        <c:majorGridlines/>
        <c:title>
          <c:tx>
            <c:rich>
              <a:bodyPr/>
              <a:lstStyle/>
              <a:p>
                <a:pPr>
                  <a:defRPr lang="en-US"/>
                </a:pPr>
                <a:r>
                  <a:rPr lang="en-US"/>
                  <a:t>Energy (mJ)</a:t>
                </a:r>
              </a:p>
            </c:rich>
          </c:tx>
          <c:layout/>
          <c:overlay val="0"/>
        </c:title>
        <c:numFmt formatCode="General" sourceLinked="1"/>
        <c:majorTickMark val="none"/>
        <c:minorTickMark val="none"/>
        <c:tickLblPos val="nextTo"/>
        <c:txPr>
          <a:bodyPr/>
          <a:lstStyle/>
          <a:p>
            <a:pPr>
              <a:defRPr lang="en-US"/>
            </a:pPr>
            <a:endParaRPr lang="en-US"/>
          </a:p>
        </c:txPr>
        <c:crossAx val="119799808"/>
        <c:crosses val="autoZero"/>
        <c:crossBetween val="midCat"/>
        <c:majorUnit val="4"/>
        <c:minorUnit val="0.4"/>
      </c:valAx>
      <c:spPr>
        <a:noFill/>
        <a:ln>
          <a:noFill/>
        </a:ln>
      </c:spPr>
    </c:plotArea>
    <c:legend>
      <c:legendPos val="r"/>
      <c:layout>
        <c:manualLayout>
          <c:xMode val="edge"/>
          <c:yMode val="edge"/>
          <c:x val="0.12459367192503007"/>
          <c:y val="5.232644530544793E-2"/>
          <c:w val="0.29215890539455791"/>
          <c:h val="0.25976523767862386"/>
        </c:manualLayout>
      </c:layout>
      <c:overlay val="0"/>
      <c:txPr>
        <a:bodyPr/>
        <a:lstStyle/>
        <a:p>
          <a:pPr>
            <a:defRPr lang="en-US" sz="13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96688868605"/>
          <c:y val="4.5833333333333413E-2"/>
          <c:w val="0.82476964061521607"/>
          <c:h val="0.77096785108685695"/>
        </c:manualLayout>
      </c:layout>
      <c:scatterChart>
        <c:scatterStyle val="smoothMarker"/>
        <c:varyColors val="0"/>
        <c:ser>
          <c:idx val="0"/>
          <c:order val="0"/>
          <c:tx>
            <c:strRef>
              <c:f>Sheet1!$G$9</c:f>
              <c:strCache>
                <c:ptCount val="1"/>
                <c:pt idx="0">
                  <c:v>1st </c:v>
                </c:pt>
              </c:strCache>
            </c:strRef>
          </c:tx>
          <c:spPr>
            <a:ln w="38100">
              <a:solidFill>
                <a:schemeClr val="accent6">
                  <a:lumMod val="75000"/>
                </a:schemeClr>
              </a:solidFill>
            </a:ln>
          </c:spPr>
          <c:marker>
            <c:spPr>
              <a:solidFill>
                <a:schemeClr val="accent6">
                  <a:lumMod val="75000"/>
                </a:schemeClr>
              </a:solidFill>
              <a:ln w="38100">
                <a:solidFill>
                  <a:schemeClr val="accent6">
                    <a:lumMod val="75000"/>
                  </a:schemeClr>
                </a:solidFill>
              </a:ln>
            </c:spPr>
          </c:marker>
          <c:xVal>
            <c:numRef>
              <c:f>Sheet1!$F$10:$F$25</c:f>
              <c:numCache>
                <c:formatCode>General</c:formatCode>
                <c:ptCount val="16"/>
                <c:pt idx="0">
                  <c:v>0.9</c:v>
                </c:pt>
                <c:pt idx="1">
                  <c:v>0.92</c:v>
                </c:pt>
                <c:pt idx="2">
                  <c:v>0.94000000000000006</c:v>
                </c:pt>
                <c:pt idx="3">
                  <c:v>0.96000000000000008</c:v>
                </c:pt>
                <c:pt idx="4">
                  <c:v>0.98</c:v>
                </c:pt>
                <c:pt idx="5">
                  <c:v>1</c:v>
                </c:pt>
                <c:pt idx="6">
                  <c:v>1.02</c:v>
                </c:pt>
                <c:pt idx="7">
                  <c:v>1.04</c:v>
                </c:pt>
                <c:pt idx="8">
                  <c:v>1.06</c:v>
                </c:pt>
                <c:pt idx="9">
                  <c:v>1.08</c:v>
                </c:pt>
                <c:pt idx="10">
                  <c:v>1.1000000000000001</c:v>
                </c:pt>
                <c:pt idx="11">
                  <c:v>1.1200000000000001</c:v>
                </c:pt>
                <c:pt idx="12">
                  <c:v>1.1399999999999977</c:v>
                </c:pt>
                <c:pt idx="13">
                  <c:v>1.1599999999999977</c:v>
                </c:pt>
                <c:pt idx="14">
                  <c:v>1.1800000000000022</c:v>
                </c:pt>
                <c:pt idx="15">
                  <c:v>1.2</c:v>
                </c:pt>
              </c:numCache>
            </c:numRef>
          </c:xVal>
          <c:yVal>
            <c:numRef>
              <c:f>Sheet1!$G$10:$G$25</c:f>
              <c:numCache>
                <c:formatCode>General</c:formatCode>
                <c:ptCount val="16"/>
                <c:pt idx="0">
                  <c:v>19.178000000000001</c:v>
                </c:pt>
                <c:pt idx="1">
                  <c:v>18.816700000000001</c:v>
                </c:pt>
                <c:pt idx="2">
                  <c:v>18.479699999999966</c:v>
                </c:pt>
                <c:pt idx="3">
                  <c:v>18.1721</c:v>
                </c:pt>
                <c:pt idx="4">
                  <c:v>17.898800000000001</c:v>
                </c:pt>
                <c:pt idx="5">
                  <c:v>17.664999999999999</c:v>
                </c:pt>
                <c:pt idx="6">
                  <c:v>17.4758</c:v>
                </c:pt>
                <c:pt idx="7">
                  <c:v>17.3367</c:v>
                </c:pt>
                <c:pt idx="8">
                  <c:v>17.253399999999967</c:v>
                </c:pt>
                <c:pt idx="9">
                  <c:v>17.231800000000042</c:v>
                </c:pt>
                <c:pt idx="10">
                  <c:v>17.278399999999966</c:v>
                </c:pt>
                <c:pt idx="11">
                  <c:v>17.400299999999966</c:v>
                </c:pt>
                <c:pt idx="12">
                  <c:v>17.6053</c:v>
                </c:pt>
                <c:pt idx="13">
                  <c:v>17.901999999999987</c:v>
                </c:pt>
                <c:pt idx="14">
                  <c:v>18.3004</c:v>
                </c:pt>
                <c:pt idx="15">
                  <c:v>18.811499999999999</c:v>
                </c:pt>
              </c:numCache>
            </c:numRef>
          </c:yVal>
          <c:smooth val="1"/>
        </c:ser>
        <c:ser>
          <c:idx val="1"/>
          <c:order val="1"/>
          <c:tx>
            <c:strRef>
              <c:f>Sheet1!$H$9</c:f>
              <c:strCache>
                <c:ptCount val="1"/>
                <c:pt idx="0">
                  <c:v>2nd</c:v>
                </c:pt>
              </c:strCache>
            </c:strRef>
          </c:tx>
          <c:spPr>
            <a:ln w="38100">
              <a:solidFill>
                <a:srgbClr val="C00000"/>
              </a:solidFill>
            </a:ln>
          </c:spPr>
          <c:xVal>
            <c:numRef>
              <c:f>Sheet1!$F$10:$F$25</c:f>
              <c:numCache>
                <c:formatCode>General</c:formatCode>
                <c:ptCount val="16"/>
                <c:pt idx="0">
                  <c:v>0.9</c:v>
                </c:pt>
                <c:pt idx="1">
                  <c:v>0.92</c:v>
                </c:pt>
                <c:pt idx="2">
                  <c:v>0.94000000000000006</c:v>
                </c:pt>
                <c:pt idx="3">
                  <c:v>0.96000000000000008</c:v>
                </c:pt>
                <c:pt idx="4">
                  <c:v>0.98</c:v>
                </c:pt>
                <c:pt idx="5">
                  <c:v>1</c:v>
                </c:pt>
                <c:pt idx="6">
                  <c:v>1.02</c:v>
                </c:pt>
                <c:pt idx="7">
                  <c:v>1.04</c:v>
                </c:pt>
                <c:pt idx="8">
                  <c:v>1.06</c:v>
                </c:pt>
                <c:pt idx="9">
                  <c:v>1.08</c:v>
                </c:pt>
                <c:pt idx="10">
                  <c:v>1.1000000000000001</c:v>
                </c:pt>
                <c:pt idx="11">
                  <c:v>1.1200000000000001</c:v>
                </c:pt>
                <c:pt idx="12">
                  <c:v>1.1399999999999977</c:v>
                </c:pt>
                <c:pt idx="13">
                  <c:v>1.1599999999999977</c:v>
                </c:pt>
                <c:pt idx="14">
                  <c:v>1.1800000000000022</c:v>
                </c:pt>
                <c:pt idx="15">
                  <c:v>1.2</c:v>
                </c:pt>
              </c:numCache>
            </c:numRef>
          </c:xVal>
          <c:yVal>
            <c:numRef>
              <c:f>Sheet1!$H$10:$H$25</c:f>
              <c:numCache>
                <c:formatCode>General</c:formatCode>
                <c:ptCount val="16"/>
                <c:pt idx="0">
                  <c:v>19.1097</c:v>
                </c:pt>
                <c:pt idx="1">
                  <c:v>18.633099999999999</c:v>
                </c:pt>
                <c:pt idx="2">
                  <c:v>18.197800000000043</c:v>
                </c:pt>
                <c:pt idx="3">
                  <c:v>17.809100000000001</c:v>
                </c:pt>
                <c:pt idx="4">
                  <c:v>17.472399999999926</c:v>
                </c:pt>
                <c:pt idx="5">
                  <c:v>17.193000000000001</c:v>
                </c:pt>
                <c:pt idx="6">
                  <c:v>16.976699999999965</c:v>
                </c:pt>
                <c:pt idx="7">
                  <c:v>16.829599999999967</c:v>
                </c:pt>
                <c:pt idx="8">
                  <c:v>16.758400000000002</c:v>
                </c:pt>
                <c:pt idx="9">
                  <c:v>16.770299999999967</c:v>
                </c:pt>
                <c:pt idx="10">
                  <c:v>16.873699999999989</c:v>
                </c:pt>
                <c:pt idx="11">
                  <c:v>17.077999999999999</c:v>
                </c:pt>
                <c:pt idx="12">
                  <c:v>17.394300000000001</c:v>
                </c:pt>
                <c:pt idx="13">
                  <c:v>17.8355</c:v>
                </c:pt>
                <c:pt idx="14">
                  <c:v>18.416699999999967</c:v>
                </c:pt>
                <c:pt idx="15">
                  <c:v>19.155999999999999</c:v>
                </c:pt>
              </c:numCache>
            </c:numRef>
          </c:yVal>
          <c:smooth val="1"/>
        </c:ser>
        <c:ser>
          <c:idx val="2"/>
          <c:order val="2"/>
          <c:tx>
            <c:strRef>
              <c:f>Sheet1!$M$9</c:f>
              <c:strCache>
                <c:ptCount val="1"/>
                <c:pt idx="0">
                  <c:v>real</c:v>
                </c:pt>
              </c:strCache>
            </c:strRef>
          </c:tx>
          <c:spPr>
            <a:ln w="38100">
              <a:solidFill>
                <a:schemeClr val="tx2">
                  <a:lumMod val="50000"/>
                </a:schemeClr>
              </a:solidFill>
            </a:ln>
          </c:spPr>
          <c:marker>
            <c:spPr>
              <a:solidFill>
                <a:schemeClr val="tx2">
                  <a:lumMod val="50000"/>
                </a:schemeClr>
              </a:solidFill>
              <a:ln w="38100">
                <a:solidFill>
                  <a:schemeClr val="tx2">
                    <a:lumMod val="50000"/>
                  </a:schemeClr>
                </a:solidFill>
              </a:ln>
            </c:spPr>
          </c:marker>
          <c:xVal>
            <c:numRef>
              <c:f>Sheet1!$F$10:$F$25</c:f>
              <c:numCache>
                <c:formatCode>General</c:formatCode>
                <c:ptCount val="16"/>
                <c:pt idx="0">
                  <c:v>0.9</c:v>
                </c:pt>
                <c:pt idx="1">
                  <c:v>0.92</c:v>
                </c:pt>
                <c:pt idx="2">
                  <c:v>0.94000000000000006</c:v>
                </c:pt>
                <c:pt idx="3">
                  <c:v>0.96000000000000008</c:v>
                </c:pt>
                <c:pt idx="4">
                  <c:v>0.98</c:v>
                </c:pt>
                <c:pt idx="5">
                  <c:v>1</c:v>
                </c:pt>
                <c:pt idx="6">
                  <c:v>1.02</c:v>
                </c:pt>
                <c:pt idx="7">
                  <c:v>1.04</c:v>
                </c:pt>
                <c:pt idx="8">
                  <c:v>1.06</c:v>
                </c:pt>
                <c:pt idx="9">
                  <c:v>1.08</c:v>
                </c:pt>
                <c:pt idx="10">
                  <c:v>1.1000000000000001</c:v>
                </c:pt>
                <c:pt idx="11">
                  <c:v>1.1200000000000001</c:v>
                </c:pt>
                <c:pt idx="12">
                  <c:v>1.1399999999999977</c:v>
                </c:pt>
                <c:pt idx="13">
                  <c:v>1.1599999999999977</c:v>
                </c:pt>
                <c:pt idx="14">
                  <c:v>1.1800000000000022</c:v>
                </c:pt>
                <c:pt idx="15">
                  <c:v>1.2</c:v>
                </c:pt>
              </c:numCache>
            </c:numRef>
          </c:xVal>
          <c:yVal>
            <c:numRef>
              <c:f>Sheet1!$M$10:$M$25</c:f>
              <c:numCache>
                <c:formatCode>General</c:formatCode>
                <c:ptCount val="16"/>
                <c:pt idx="0">
                  <c:v>18.829999999999988</c:v>
                </c:pt>
                <c:pt idx="1">
                  <c:v>18.381999999999987</c:v>
                </c:pt>
                <c:pt idx="2">
                  <c:v>17.311000000000032</c:v>
                </c:pt>
                <c:pt idx="3">
                  <c:v>17.247999999999987</c:v>
                </c:pt>
                <c:pt idx="4">
                  <c:v>16.622</c:v>
                </c:pt>
                <c:pt idx="5">
                  <c:v>16.881999999999987</c:v>
                </c:pt>
                <c:pt idx="6">
                  <c:v>16.978999999999967</c:v>
                </c:pt>
                <c:pt idx="7">
                  <c:v>16.667999999999999</c:v>
                </c:pt>
                <c:pt idx="8">
                  <c:v>16.259</c:v>
                </c:pt>
                <c:pt idx="9">
                  <c:v>16.744999999999987</c:v>
                </c:pt>
                <c:pt idx="10">
                  <c:v>17.204000000000001</c:v>
                </c:pt>
                <c:pt idx="11">
                  <c:v>16.618000000000031</c:v>
                </c:pt>
                <c:pt idx="12">
                  <c:v>17.573</c:v>
                </c:pt>
                <c:pt idx="13">
                  <c:v>17.503</c:v>
                </c:pt>
                <c:pt idx="14">
                  <c:v>17.497999999999987</c:v>
                </c:pt>
                <c:pt idx="15">
                  <c:v>19.271999999999988</c:v>
                </c:pt>
              </c:numCache>
            </c:numRef>
          </c:yVal>
          <c:smooth val="1"/>
        </c:ser>
        <c:dLbls>
          <c:showLegendKey val="0"/>
          <c:showVal val="0"/>
          <c:showCatName val="0"/>
          <c:showSerName val="0"/>
          <c:showPercent val="0"/>
          <c:showBubbleSize val="0"/>
        </c:dLbls>
        <c:axId val="107686144"/>
        <c:axId val="107692800"/>
      </c:scatterChart>
      <c:valAx>
        <c:axId val="107686144"/>
        <c:scaling>
          <c:orientation val="minMax"/>
          <c:max val="1.2"/>
          <c:min val="0.9"/>
        </c:scaling>
        <c:delete val="0"/>
        <c:axPos val="b"/>
        <c:title>
          <c:tx>
            <c:rich>
              <a:bodyPr/>
              <a:lstStyle/>
              <a:p>
                <a:pPr>
                  <a:defRPr lang="en-US" sz="1500"/>
                </a:pPr>
                <a:r>
                  <a:rPr lang="en-US" sz="1500"/>
                  <a:t>Signoff Voltage (v)</a:t>
                </a:r>
              </a:p>
            </c:rich>
          </c:tx>
          <c:layout/>
          <c:overlay val="0"/>
        </c:title>
        <c:numFmt formatCode="#,##0.0" sourceLinked="0"/>
        <c:majorTickMark val="none"/>
        <c:minorTickMark val="none"/>
        <c:tickLblPos val="nextTo"/>
        <c:txPr>
          <a:bodyPr/>
          <a:lstStyle/>
          <a:p>
            <a:pPr>
              <a:defRPr lang="en-US" sz="1500"/>
            </a:pPr>
            <a:endParaRPr lang="en-US"/>
          </a:p>
        </c:txPr>
        <c:crossAx val="107692800"/>
        <c:crosses val="autoZero"/>
        <c:crossBetween val="midCat"/>
        <c:minorUnit val="2.0000000000000004E-2"/>
      </c:valAx>
      <c:valAx>
        <c:axId val="107692800"/>
        <c:scaling>
          <c:orientation val="minMax"/>
        </c:scaling>
        <c:delete val="0"/>
        <c:axPos val="l"/>
        <c:majorGridlines/>
        <c:title>
          <c:tx>
            <c:rich>
              <a:bodyPr/>
              <a:lstStyle/>
              <a:p>
                <a:pPr>
                  <a:defRPr lang="en-US" sz="1500"/>
                </a:pPr>
                <a:r>
                  <a:rPr lang="en-US" sz="1500"/>
                  <a:t>Power (mW)</a:t>
                </a:r>
              </a:p>
            </c:rich>
          </c:tx>
          <c:layout/>
          <c:overlay val="0"/>
        </c:title>
        <c:numFmt formatCode="General" sourceLinked="1"/>
        <c:majorTickMark val="none"/>
        <c:minorTickMark val="none"/>
        <c:tickLblPos val="nextTo"/>
        <c:txPr>
          <a:bodyPr/>
          <a:lstStyle/>
          <a:p>
            <a:pPr>
              <a:defRPr lang="en-US" sz="1500"/>
            </a:pPr>
            <a:endParaRPr lang="en-US"/>
          </a:p>
        </c:txPr>
        <c:crossAx val="107686144"/>
        <c:crosses val="autoZero"/>
        <c:crossBetween val="midCat"/>
        <c:majorUnit val="1"/>
      </c:valAx>
    </c:plotArea>
    <c:legend>
      <c:legendPos val="r"/>
      <c:layout>
        <c:manualLayout>
          <c:xMode val="edge"/>
          <c:yMode val="edge"/>
          <c:x val="0.47626483805567538"/>
          <c:y val="5.168799212598419E-2"/>
          <c:w val="0.49336315807750769"/>
          <c:h val="0.11469878088079902"/>
        </c:manualLayout>
      </c:layout>
      <c:overlay val="0"/>
      <c:txPr>
        <a:bodyPr/>
        <a:lstStyle/>
        <a:p>
          <a:pPr>
            <a:defRPr lang="en-US" sz="1600"/>
          </a:pPr>
          <a:endParaRPr lang="en-US"/>
        </a:p>
      </c:txPr>
    </c:legend>
    <c:plotVisOnly val="1"/>
    <c:dispBlanksAs val="gap"/>
    <c:showDLblsOverMax val="0"/>
  </c:chart>
  <c:txPr>
    <a:bodyPr/>
    <a:lstStyle/>
    <a:p>
      <a:pPr>
        <a:defRPr sz="2000">
          <a:solidFill>
            <a:schemeClr val="tx1"/>
          </a:solidFill>
          <a:latin typeface="Arial" pitchFamily="34" charset="0"/>
          <a:cs typeface="Arial" pitchFamily="34" charset="0"/>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4434144319777051"/>
          <c:y val="3.1557488075239302E-2"/>
          <c:w val="0.82167315078272751"/>
          <c:h val="0.86417687372817098"/>
        </c:manualLayout>
      </c:layout>
      <c:barChart>
        <c:barDir val="col"/>
        <c:grouping val="stacked"/>
        <c:varyColors val="0"/>
        <c:ser>
          <c:idx val="0"/>
          <c:order val="0"/>
          <c:tx>
            <c:strRef>
              <c:f>[Temp.xlsx]Sheet2!$E$2</c:f>
              <c:strCache>
                <c:ptCount val="1"/>
                <c:pt idx="0">
                  <c:v>Energy w/o resilience</c:v>
                </c:pt>
              </c:strCache>
            </c:strRef>
          </c:tx>
          <c:invertIfNegative val="0"/>
          <c:cat>
            <c:strRef>
              <c:f>[Temp.xlsx]Sheet2!$C$27:$C$37</c:f>
              <c:strCache>
                <c:ptCount val="11"/>
                <c:pt idx="0">
                  <c:v>PM</c:v>
                </c:pt>
                <c:pt idx="1">
                  <c:v>BF</c:v>
                </c:pt>
                <c:pt idx="2">
                  <c:v>CO</c:v>
                </c:pt>
                <c:pt idx="4">
                  <c:v>PM</c:v>
                </c:pt>
                <c:pt idx="5">
                  <c:v>BF</c:v>
                </c:pt>
                <c:pt idx="6">
                  <c:v>CO</c:v>
                </c:pt>
                <c:pt idx="8">
                  <c:v>PM</c:v>
                </c:pt>
                <c:pt idx="9">
                  <c:v>BF</c:v>
                </c:pt>
                <c:pt idx="10">
                  <c:v>CO</c:v>
                </c:pt>
              </c:strCache>
            </c:strRef>
          </c:cat>
          <c:val>
            <c:numRef>
              <c:f>[Temp.xlsx]Sheet2!$E$27:$E$37</c:f>
              <c:numCache>
                <c:formatCode>General</c:formatCode>
                <c:ptCount val="11"/>
                <c:pt idx="0">
                  <c:v>41.138691510000001</c:v>
                </c:pt>
                <c:pt idx="1">
                  <c:v>40.647035900000013</c:v>
                </c:pt>
                <c:pt idx="2">
                  <c:v>40.359904049999997</c:v>
                </c:pt>
                <c:pt idx="4">
                  <c:v>41.008832600000012</c:v>
                </c:pt>
                <c:pt idx="5">
                  <c:v>39.643418330000017</c:v>
                </c:pt>
                <c:pt idx="6">
                  <c:v>32.245865720000012</c:v>
                </c:pt>
                <c:pt idx="8">
                  <c:v>43.082428470000004</c:v>
                </c:pt>
                <c:pt idx="9">
                  <c:v>36.057241799999986</c:v>
                </c:pt>
                <c:pt idx="10">
                  <c:v>31.404746859999985</c:v>
                </c:pt>
              </c:numCache>
            </c:numRef>
          </c:val>
        </c:ser>
        <c:ser>
          <c:idx val="1"/>
          <c:order val="1"/>
          <c:tx>
            <c:strRef>
              <c:f>[Temp.xlsx]Sheet2!$F$2</c:f>
              <c:strCache>
                <c:ptCount val="1"/>
                <c:pt idx="0">
                  <c:v>Energy penalty of additional circuits</c:v>
                </c:pt>
              </c:strCache>
            </c:strRef>
          </c:tx>
          <c:invertIfNegative val="0"/>
          <c:cat>
            <c:strRef>
              <c:f>[Temp.xlsx]Sheet2!$C$27:$C$37</c:f>
              <c:strCache>
                <c:ptCount val="11"/>
                <c:pt idx="0">
                  <c:v>PM</c:v>
                </c:pt>
                <c:pt idx="1">
                  <c:v>BF</c:v>
                </c:pt>
                <c:pt idx="2">
                  <c:v>CO</c:v>
                </c:pt>
                <c:pt idx="4">
                  <c:v>PM</c:v>
                </c:pt>
                <c:pt idx="5">
                  <c:v>BF</c:v>
                </c:pt>
                <c:pt idx="6">
                  <c:v>CO</c:v>
                </c:pt>
                <c:pt idx="8">
                  <c:v>PM</c:v>
                </c:pt>
                <c:pt idx="9">
                  <c:v>BF</c:v>
                </c:pt>
                <c:pt idx="10">
                  <c:v>CO</c:v>
                </c:pt>
              </c:strCache>
            </c:strRef>
          </c:cat>
          <c:val>
            <c:numRef>
              <c:f>[Temp.xlsx]Sheet2!$F$27:$F$37</c:f>
              <c:numCache>
                <c:formatCode>General</c:formatCode>
                <c:ptCount val="11"/>
                <c:pt idx="0">
                  <c:v>0</c:v>
                </c:pt>
                <c:pt idx="1">
                  <c:v>1.5374030999999995</c:v>
                </c:pt>
                <c:pt idx="2">
                  <c:v>1.8024000000000004E-3</c:v>
                </c:pt>
                <c:pt idx="4">
                  <c:v>0</c:v>
                </c:pt>
                <c:pt idx="5">
                  <c:v>1.9128627</c:v>
                </c:pt>
                <c:pt idx="6">
                  <c:v>0.63347130000000018</c:v>
                </c:pt>
                <c:pt idx="8">
                  <c:v>0</c:v>
                </c:pt>
                <c:pt idx="9">
                  <c:v>2.0765307000000002</c:v>
                </c:pt>
                <c:pt idx="10">
                  <c:v>1.1494719</c:v>
                </c:pt>
              </c:numCache>
            </c:numRef>
          </c:val>
        </c:ser>
        <c:ser>
          <c:idx val="2"/>
          <c:order val="2"/>
          <c:tx>
            <c:strRef>
              <c:f>[Temp.xlsx]Sheet2!$G$2</c:f>
              <c:strCache>
                <c:ptCount val="1"/>
                <c:pt idx="0">
                  <c:v>Energy penalty of throughput degradation</c:v>
                </c:pt>
              </c:strCache>
            </c:strRef>
          </c:tx>
          <c:invertIfNegative val="0"/>
          <c:cat>
            <c:strRef>
              <c:f>[Temp.xlsx]Sheet2!$C$27:$C$37</c:f>
              <c:strCache>
                <c:ptCount val="11"/>
                <c:pt idx="0">
                  <c:v>PM</c:v>
                </c:pt>
                <c:pt idx="1">
                  <c:v>BF</c:v>
                </c:pt>
                <c:pt idx="2">
                  <c:v>CO</c:v>
                </c:pt>
                <c:pt idx="4">
                  <c:v>PM</c:v>
                </c:pt>
                <c:pt idx="5">
                  <c:v>BF</c:v>
                </c:pt>
                <c:pt idx="6">
                  <c:v>CO</c:v>
                </c:pt>
                <c:pt idx="8">
                  <c:v>PM</c:v>
                </c:pt>
                <c:pt idx="9">
                  <c:v>BF</c:v>
                </c:pt>
                <c:pt idx="10">
                  <c:v>CO</c:v>
                </c:pt>
              </c:strCache>
            </c:strRef>
          </c:cat>
          <c:val>
            <c:numRef>
              <c:f>[Temp.xlsx]Sheet2!$G$27:$G$37</c:f>
              <c:numCache>
                <c:formatCode>General</c:formatCode>
                <c:ptCount val="11"/>
                <c:pt idx="0">
                  <c:v>0</c:v>
                </c:pt>
                <c:pt idx="1">
                  <c:v>1.4466748282799995</c:v>
                </c:pt>
                <c:pt idx="2" formatCode="0.00E+00">
                  <c:v>1.0626957575300001E-5</c:v>
                </c:pt>
                <c:pt idx="4">
                  <c:v>0</c:v>
                </c:pt>
                <c:pt idx="5">
                  <c:v>4.8335248434999976</c:v>
                </c:pt>
                <c:pt idx="6">
                  <c:v>9.2840053228800012E-2</c:v>
                </c:pt>
                <c:pt idx="8">
                  <c:v>0</c:v>
                </c:pt>
                <c:pt idx="9">
                  <c:v>6.8185367492799962</c:v>
                </c:pt>
                <c:pt idx="10">
                  <c:v>0.69594658603600001</c:v>
                </c:pt>
              </c:numCache>
            </c:numRef>
          </c:val>
        </c:ser>
        <c:dLbls>
          <c:showLegendKey val="0"/>
          <c:showVal val="0"/>
          <c:showCatName val="0"/>
          <c:showSerName val="0"/>
          <c:showPercent val="0"/>
          <c:showBubbleSize val="0"/>
        </c:dLbls>
        <c:gapWidth val="75"/>
        <c:overlap val="100"/>
        <c:axId val="119970048"/>
        <c:axId val="119975936"/>
      </c:barChart>
      <c:catAx>
        <c:axId val="119970048"/>
        <c:scaling>
          <c:orientation val="minMax"/>
        </c:scaling>
        <c:delete val="0"/>
        <c:axPos val="b"/>
        <c:numFmt formatCode="General" sourceLinked="0"/>
        <c:majorTickMark val="none"/>
        <c:minorTickMark val="none"/>
        <c:tickLblPos val="nextTo"/>
        <c:txPr>
          <a:bodyPr/>
          <a:lstStyle/>
          <a:p>
            <a:pPr>
              <a:defRPr lang="en-US"/>
            </a:pPr>
            <a:endParaRPr lang="en-US"/>
          </a:p>
        </c:txPr>
        <c:crossAx val="119975936"/>
        <c:crosses val="autoZero"/>
        <c:auto val="1"/>
        <c:lblAlgn val="ctr"/>
        <c:lblOffset val="100"/>
        <c:noMultiLvlLbl val="0"/>
      </c:catAx>
      <c:valAx>
        <c:axId val="119975936"/>
        <c:scaling>
          <c:orientation val="minMax"/>
          <c:max val="55"/>
          <c:min val="25"/>
        </c:scaling>
        <c:delete val="0"/>
        <c:axPos val="l"/>
        <c:majorGridlines/>
        <c:title>
          <c:tx>
            <c:rich>
              <a:bodyPr/>
              <a:lstStyle/>
              <a:p>
                <a:pPr>
                  <a:defRPr lang="en-US"/>
                </a:pPr>
                <a:r>
                  <a:rPr lang="en-US" dirty="0" smtClean="0"/>
                  <a:t>Energy (</a:t>
                </a:r>
                <a:r>
                  <a:rPr lang="en-US" dirty="0" err="1" smtClean="0"/>
                  <a:t>mJ</a:t>
                </a:r>
                <a:r>
                  <a:rPr lang="en-US" dirty="0" smtClean="0"/>
                  <a:t>)</a:t>
                </a:r>
                <a:endParaRPr lang="en-US" dirty="0"/>
              </a:p>
            </c:rich>
          </c:tx>
          <c:layout/>
          <c:overlay val="0"/>
        </c:title>
        <c:numFmt formatCode="General" sourceLinked="1"/>
        <c:majorTickMark val="out"/>
        <c:minorTickMark val="none"/>
        <c:tickLblPos val="nextTo"/>
        <c:txPr>
          <a:bodyPr/>
          <a:lstStyle/>
          <a:p>
            <a:pPr>
              <a:defRPr lang="en-US"/>
            </a:pPr>
            <a:endParaRPr lang="en-US"/>
          </a:p>
        </c:txPr>
        <c:crossAx val="119970048"/>
        <c:crosses val="autoZero"/>
        <c:crossBetween val="between"/>
      </c:valAx>
      <c:spPr>
        <a:noFill/>
      </c:spPr>
    </c:plotArea>
    <c:legend>
      <c:legendPos val="r"/>
      <c:layout>
        <c:manualLayout>
          <c:xMode val="edge"/>
          <c:yMode val="edge"/>
          <c:x val="0.12146348244226077"/>
          <c:y val="2.5856283239888273E-2"/>
          <c:w val="0.78318397270664808"/>
          <c:h val="0.2234810035810415"/>
        </c:manualLayout>
      </c:layout>
      <c:overlay val="0"/>
      <c:txPr>
        <a:bodyPr/>
        <a:lstStyle/>
        <a:p>
          <a:pPr>
            <a:defRPr lang="en-US" sz="1400" b="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2735265998000625"/>
          <c:y val="5.1061248492076355E-2"/>
          <c:w val="0.84917569668220017"/>
          <c:h val="0.80516321298339455"/>
        </c:manualLayout>
      </c:layout>
      <c:barChart>
        <c:barDir val="col"/>
        <c:grouping val="stacked"/>
        <c:varyColors val="0"/>
        <c:ser>
          <c:idx val="0"/>
          <c:order val="0"/>
          <c:tx>
            <c:strRef>
              <c:f>[Temp.xlsx]Sheet2!$E$2</c:f>
              <c:strCache>
                <c:ptCount val="1"/>
                <c:pt idx="0">
                  <c:v>Energy w/o resilience</c:v>
                </c:pt>
              </c:strCache>
            </c:strRef>
          </c:tx>
          <c:invertIfNegative val="0"/>
          <c:cat>
            <c:strRef>
              <c:f>[Temp.xlsx]Sheet2!$C$15:$C$25</c:f>
              <c:strCache>
                <c:ptCount val="11"/>
                <c:pt idx="0">
                  <c:v>PM</c:v>
                </c:pt>
                <c:pt idx="1">
                  <c:v>BF</c:v>
                </c:pt>
                <c:pt idx="2">
                  <c:v>CO</c:v>
                </c:pt>
                <c:pt idx="4">
                  <c:v>PM</c:v>
                </c:pt>
                <c:pt idx="5">
                  <c:v>BF</c:v>
                </c:pt>
                <c:pt idx="6">
                  <c:v>CO</c:v>
                </c:pt>
                <c:pt idx="8">
                  <c:v>PM</c:v>
                </c:pt>
                <c:pt idx="9">
                  <c:v>BF</c:v>
                </c:pt>
                <c:pt idx="10">
                  <c:v>CO</c:v>
                </c:pt>
              </c:strCache>
            </c:strRef>
          </c:cat>
          <c:val>
            <c:numRef>
              <c:f>[Temp.xlsx]Sheet2!$E$15:$E$25</c:f>
              <c:numCache>
                <c:formatCode>General</c:formatCode>
                <c:ptCount val="11"/>
                <c:pt idx="0">
                  <c:v>30.88087239</c:v>
                </c:pt>
                <c:pt idx="1">
                  <c:v>28.21893691</c:v>
                </c:pt>
                <c:pt idx="2">
                  <c:v>27.65933433</c:v>
                </c:pt>
                <c:pt idx="4">
                  <c:v>32.742727090000002</c:v>
                </c:pt>
                <c:pt idx="5">
                  <c:v>28.585979300000002</c:v>
                </c:pt>
                <c:pt idx="6">
                  <c:v>27.84479069</c:v>
                </c:pt>
                <c:pt idx="8">
                  <c:v>32.993633750000001</c:v>
                </c:pt>
                <c:pt idx="9">
                  <c:v>28.153638760000007</c:v>
                </c:pt>
                <c:pt idx="10">
                  <c:v>27.955916969999993</c:v>
                </c:pt>
              </c:numCache>
            </c:numRef>
          </c:val>
        </c:ser>
        <c:ser>
          <c:idx val="1"/>
          <c:order val="1"/>
          <c:tx>
            <c:strRef>
              <c:f>[Temp.xlsx]Sheet2!$F$2</c:f>
              <c:strCache>
                <c:ptCount val="1"/>
                <c:pt idx="0">
                  <c:v>Energy penalty of additional circuits</c:v>
                </c:pt>
              </c:strCache>
            </c:strRef>
          </c:tx>
          <c:invertIfNegative val="0"/>
          <c:cat>
            <c:strRef>
              <c:f>[Temp.xlsx]Sheet2!$C$15:$C$25</c:f>
              <c:strCache>
                <c:ptCount val="11"/>
                <c:pt idx="0">
                  <c:v>PM</c:v>
                </c:pt>
                <c:pt idx="1">
                  <c:v>BF</c:v>
                </c:pt>
                <c:pt idx="2">
                  <c:v>CO</c:v>
                </c:pt>
                <c:pt idx="4">
                  <c:v>PM</c:v>
                </c:pt>
                <c:pt idx="5">
                  <c:v>BF</c:v>
                </c:pt>
                <c:pt idx="6">
                  <c:v>CO</c:v>
                </c:pt>
                <c:pt idx="8">
                  <c:v>PM</c:v>
                </c:pt>
                <c:pt idx="9">
                  <c:v>BF</c:v>
                </c:pt>
                <c:pt idx="10">
                  <c:v>CO</c:v>
                </c:pt>
              </c:strCache>
            </c:strRef>
          </c:cat>
          <c:val>
            <c:numRef>
              <c:f>[Temp.xlsx]Sheet2!$F$15:$F$25</c:f>
              <c:numCache>
                <c:formatCode>General</c:formatCode>
                <c:ptCount val="11"/>
                <c:pt idx="0">
                  <c:v>0</c:v>
                </c:pt>
                <c:pt idx="1">
                  <c:v>1.5295886999999995</c:v>
                </c:pt>
                <c:pt idx="2">
                  <c:v>0.50913779999999975</c:v>
                </c:pt>
                <c:pt idx="4">
                  <c:v>0</c:v>
                </c:pt>
                <c:pt idx="5">
                  <c:v>1.9952190000000001</c:v>
                </c:pt>
                <c:pt idx="6">
                  <c:v>0.6630039000000002</c:v>
                </c:pt>
                <c:pt idx="8">
                  <c:v>0</c:v>
                </c:pt>
                <c:pt idx="9">
                  <c:v>2.4609804</c:v>
                </c:pt>
                <c:pt idx="10">
                  <c:v>0.80292600000000003</c:v>
                </c:pt>
              </c:numCache>
            </c:numRef>
          </c:val>
        </c:ser>
        <c:ser>
          <c:idx val="2"/>
          <c:order val="2"/>
          <c:tx>
            <c:strRef>
              <c:f>[Temp.xlsx]Sheet2!$G$2</c:f>
              <c:strCache>
                <c:ptCount val="1"/>
                <c:pt idx="0">
                  <c:v>Energy penalty of throughput degradation</c:v>
                </c:pt>
              </c:strCache>
            </c:strRef>
          </c:tx>
          <c:invertIfNegative val="0"/>
          <c:cat>
            <c:strRef>
              <c:f>[Temp.xlsx]Sheet2!$C$15:$C$25</c:f>
              <c:strCache>
                <c:ptCount val="11"/>
                <c:pt idx="0">
                  <c:v>PM</c:v>
                </c:pt>
                <c:pt idx="1">
                  <c:v>BF</c:v>
                </c:pt>
                <c:pt idx="2">
                  <c:v>CO</c:v>
                </c:pt>
                <c:pt idx="4">
                  <c:v>PM</c:v>
                </c:pt>
                <c:pt idx="5">
                  <c:v>BF</c:v>
                </c:pt>
                <c:pt idx="6">
                  <c:v>CO</c:v>
                </c:pt>
                <c:pt idx="8">
                  <c:v>PM</c:v>
                </c:pt>
                <c:pt idx="9">
                  <c:v>BF</c:v>
                </c:pt>
                <c:pt idx="10">
                  <c:v>CO</c:v>
                </c:pt>
              </c:strCache>
            </c:strRef>
          </c:cat>
          <c:val>
            <c:numRef>
              <c:f>[Temp.xlsx]Sheet2!$G$15:$G$25</c:f>
              <c:numCache>
                <c:formatCode>General</c:formatCode>
                <c:ptCount val="11"/>
                <c:pt idx="0">
                  <c:v>0</c:v>
                </c:pt>
                <c:pt idx="1">
                  <c:v>0.54952722897499973</c:v>
                </c:pt>
                <c:pt idx="2">
                  <c:v>0.26731333872700008</c:v>
                </c:pt>
                <c:pt idx="4">
                  <c:v>0</c:v>
                </c:pt>
                <c:pt idx="5">
                  <c:v>1.4996096991099992</c:v>
                </c:pt>
                <c:pt idx="6">
                  <c:v>0.51849556148699982</c:v>
                </c:pt>
                <c:pt idx="8">
                  <c:v>0</c:v>
                </c:pt>
                <c:pt idx="9">
                  <c:v>2.4264454679999989</c:v>
                </c:pt>
                <c:pt idx="10">
                  <c:v>0.77836144069400026</c:v>
                </c:pt>
              </c:numCache>
            </c:numRef>
          </c:val>
        </c:ser>
        <c:dLbls>
          <c:showLegendKey val="0"/>
          <c:showVal val="0"/>
          <c:showCatName val="0"/>
          <c:showSerName val="0"/>
          <c:showPercent val="0"/>
          <c:showBubbleSize val="0"/>
        </c:dLbls>
        <c:gapWidth val="75"/>
        <c:overlap val="100"/>
        <c:axId val="120006144"/>
        <c:axId val="120007680"/>
      </c:barChart>
      <c:catAx>
        <c:axId val="120006144"/>
        <c:scaling>
          <c:orientation val="minMax"/>
        </c:scaling>
        <c:delete val="0"/>
        <c:axPos val="b"/>
        <c:numFmt formatCode="General" sourceLinked="0"/>
        <c:majorTickMark val="none"/>
        <c:minorTickMark val="none"/>
        <c:tickLblPos val="nextTo"/>
        <c:txPr>
          <a:bodyPr/>
          <a:lstStyle/>
          <a:p>
            <a:pPr>
              <a:defRPr lang="en-US"/>
            </a:pPr>
            <a:endParaRPr lang="en-US"/>
          </a:p>
        </c:txPr>
        <c:crossAx val="120007680"/>
        <c:crosses val="autoZero"/>
        <c:auto val="1"/>
        <c:lblAlgn val="ctr"/>
        <c:lblOffset val="100"/>
        <c:noMultiLvlLbl val="0"/>
      </c:catAx>
      <c:valAx>
        <c:axId val="120007680"/>
        <c:scaling>
          <c:orientation val="minMax"/>
          <c:max val="35"/>
          <c:min val="25"/>
        </c:scaling>
        <c:delete val="0"/>
        <c:axPos val="l"/>
        <c:majorGridlines/>
        <c:title>
          <c:tx>
            <c:rich>
              <a:bodyPr/>
              <a:lstStyle/>
              <a:p>
                <a:pPr>
                  <a:defRPr lang="en-US"/>
                </a:pPr>
                <a:r>
                  <a:rPr lang="en-US" dirty="0" smtClean="0"/>
                  <a:t>Energy (</a:t>
                </a:r>
                <a:r>
                  <a:rPr lang="en-US" dirty="0" err="1" smtClean="0"/>
                  <a:t>mJ</a:t>
                </a:r>
                <a:r>
                  <a:rPr lang="en-US" dirty="0" smtClean="0"/>
                  <a:t>)</a:t>
                </a:r>
                <a:endParaRPr lang="en-US" dirty="0"/>
              </a:p>
            </c:rich>
          </c:tx>
          <c:layout/>
          <c:overlay val="0"/>
        </c:title>
        <c:numFmt formatCode="General" sourceLinked="1"/>
        <c:majorTickMark val="out"/>
        <c:minorTickMark val="none"/>
        <c:tickLblPos val="nextTo"/>
        <c:txPr>
          <a:bodyPr/>
          <a:lstStyle/>
          <a:p>
            <a:pPr>
              <a:defRPr lang="en-US"/>
            </a:pPr>
            <a:endParaRPr lang="en-US"/>
          </a:p>
        </c:txPr>
        <c:crossAx val="120006144"/>
        <c:crosses val="autoZero"/>
        <c:crossBetween val="between"/>
        <c:majorUnit val="2"/>
      </c:valAx>
      <c:spPr>
        <a:noFill/>
      </c:spPr>
    </c:plotArea>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685454943132099"/>
          <c:y val="6.0185185185185189E-2"/>
          <c:w val="0.82018175853018438"/>
          <c:h val="0.73592592592592598"/>
        </c:manualLayout>
      </c:layout>
      <c:scatterChart>
        <c:scatterStyle val="smoothMarker"/>
        <c:varyColors val="0"/>
        <c:ser>
          <c:idx val="1"/>
          <c:order val="0"/>
          <c:tx>
            <c:strRef>
              <c:f>[Temp.xlsx]Sheet4!$G$23</c:f>
              <c:strCache>
                <c:ptCount val="1"/>
                <c:pt idx="0">
                  <c:v>brute-force</c:v>
                </c:pt>
              </c:strCache>
            </c:strRef>
          </c:tx>
          <c:xVal>
            <c:numRef>
              <c:f>[Temp.xlsx]Sheet4!$E$24:$E$32</c:f>
              <c:numCache>
                <c:formatCode>General</c:formatCode>
                <c:ptCount val="9"/>
                <c:pt idx="0">
                  <c:v>0.84000000000000019</c:v>
                </c:pt>
                <c:pt idx="1">
                  <c:v>0.86000000000000021</c:v>
                </c:pt>
                <c:pt idx="2">
                  <c:v>0.88</c:v>
                </c:pt>
                <c:pt idx="3">
                  <c:v>0.9</c:v>
                </c:pt>
                <c:pt idx="4">
                  <c:v>0.92</c:v>
                </c:pt>
                <c:pt idx="5">
                  <c:v>0.94000000000000017</c:v>
                </c:pt>
                <c:pt idx="6">
                  <c:v>0.96000000000000019</c:v>
                </c:pt>
                <c:pt idx="7">
                  <c:v>0.98</c:v>
                </c:pt>
                <c:pt idx="8">
                  <c:v>1</c:v>
                </c:pt>
              </c:numCache>
            </c:numRef>
          </c:xVal>
          <c:yVal>
            <c:numRef>
              <c:f>[Temp.xlsx]Sheet4!$G$24:$G$32</c:f>
              <c:numCache>
                <c:formatCode>General</c:formatCode>
                <c:ptCount val="9"/>
                <c:pt idx="0">
                  <c:v>40.165096252400012</c:v>
                </c:pt>
                <c:pt idx="1">
                  <c:v>41.572988214000013</c:v>
                </c:pt>
                <c:pt idx="2">
                  <c:v>42.723386253600005</c:v>
                </c:pt>
                <c:pt idx="3">
                  <c:v>44.262761553200001</c:v>
                </c:pt>
                <c:pt idx="4">
                  <c:v>44.7031899212</c:v>
                </c:pt>
                <c:pt idx="5">
                  <c:v>44.8982124013</c:v>
                </c:pt>
                <c:pt idx="6">
                  <c:v>45.259906965000006</c:v>
                </c:pt>
                <c:pt idx="7">
                  <c:v>45.367357581799986</c:v>
                </c:pt>
                <c:pt idx="8">
                  <c:v>46.222272837500029</c:v>
                </c:pt>
              </c:numCache>
            </c:numRef>
          </c:yVal>
          <c:smooth val="1"/>
        </c:ser>
        <c:ser>
          <c:idx val="0"/>
          <c:order val="1"/>
          <c:tx>
            <c:strRef>
              <c:f>[Temp.xlsx]Sheet4!$F$23</c:f>
              <c:strCache>
                <c:ptCount val="1"/>
                <c:pt idx="0">
                  <c:v>pure-margin</c:v>
                </c:pt>
              </c:strCache>
            </c:strRef>
          </c:tx>
          <c:marker>
            <c:symbol val="diamond"/>
            <c:size val="13"/>
          </c:marker>
          <c:xVal>
            <c:numRef>
              <c:f>[Temp.xlsx]Sheet4!$E$24:$E$32</c:f>
              <c:numCache>
                <c:formatCode>General</c:formatCode>
                <c:ptCount val="9"/>
                <c:pt idx="0">
                  <c:v>0.84000000000000019</c:v>
                </c:pt>
                <c:pt idx="1">
                  <c:v>0.86000000000000021</c:v>
                </c:pt>
                <c:pt idx="2">
                  <c:v>0.88</c:v>
                </c:pt>
                <c:pt idx="3">
                  <c:v>0.9</c:v>
                </c:pt>
                <c:pt idx="4">
                  <c:v>0.92</c:v>
                </c:pt>
                <c:pt idx="5">
                  <c:v>0.94000000000000017</c:v>
                </c:pt>
                <c:pt idx="6">
                  <c:v>0.96000000000000019</c:v>
                </c:pt>
                <c:pt idx="7">
                  <c:v>0.98</c:v>
                </c:pt>
                <c:pt idx="8">
                  <c:v>1</c:v>
                </c:pt>
              </c:numCache>
            </c:numRef>
          </c:xVal>
          <c:yVal>
            <c:numRef>
              <c:f>[Temp.xlsx]Sheet4!$F$24:$F$32</c:f>
              <c:numCache>
                <c:formatCode>General</c:formatCode>
                <c:ptCount val="9"/>
                <c:pt idx="2">
                  <c:v>43.082428470000004</c:v>
                </c:pt>
                <c:pt idx="4">
                  <c:v>51.163604750000005</c:v>
                </c:pt>
                <c:pt idx="6">
                  <c:v>55.862531020000013</c:v>
                </c:pt>
                <c:pt idx="8">
                  <c:v>56.674736880000012</c:v>
                </c:pt>
              </c:numCache>
            </c:numRef>
          </c:yVal>
          <c:smooth val="1"/>
        </c:ser>
        <c:ser>
          <c:idx val="2"/>
          <c:order val="2"/>
          <c:tx>
            <c:strRef>
              <c:f>[Temp.xlsx]Sheet4!$H$23</c:f>
              <c:strCache>
                <c:ptCount val="1"/>
                <c:pt idx="0">
                  <c:v>CombOpt</c:v>
                </c:pt>
              </c:strCache>
            </c:strRef>
          </c:tx>
          <c:xVal>
            <c:numRef>
              <c:f>[Temp.xlsx]Sheet4!$E$24:$E$32</c:f>
              <c:numCache>
                <c:formatCode>General</c:formatCode>
                <c:ptCount val="9"/>
                <c:pt idx="0">
                  <c:v>0.84000000000000019</c:v>
                </c:pt>
                <c:pt idx="1">
                  <c:v>0.86000000000000021</c:v>
                </c:pt>
                <c:pt idx="2">
                  <c:v>0.88</c:v>
                </c:pt>
                <c:pt idx="3">
                  <c:v>0.9</c:v>
                </c:pt>
                <c:pt idx="4">
                  <c:v>0.92</c:v>
                </c:pt>
                <c:pt idx="5">
                  <c:v>0.94000000000000017</c:v>
                </c:pt>
                <c:pt idx="6">
                  <c:v>0.96000000000000019</c:v>
                </c:pt>
                <c:pt idx="7">
                  <c:v>0.98</c:v>
                </c:pt>
                <c:pt idx="8">
                  <c:v>1</c:v>
                </c:pt>
              </c:numCache>
            </c:numRef>
          </c:xVal>
          <c:yVal>
            <c:numRef>
              <c:f>[Temp.xlsx]Sheet4!$H$24:$H$32</c:f>
              <c:numCache>
                <c:formatCode>General</c:formatCode>
                <c:ptCount val="9"/>
                <c:pt idx="0">
                  <c:v>34.245854864500011</c:v>
                </c:pt>
                <c:pt idx="1">
                  <c:v>33.993923623400001</c:v>
                </c:pt>
                <c:pt idx="2">
                  <c:v>33.250485638800001</c:v>
                </c:pt>
                <c:pt idx="3">
                  <c:v>34.135484828300001</c:v>
                </c:pt>
                <c:pt idx="4">
                  <c:v>34.929378675800002</c:v>
                </c:pt>
                <c:pt idx="5">
                  <c:v>36.039818643400011</c:v>
                </c:pt>
                <c:pt idx="6">
                  <c:v>37.659862099999998</c:v>
                </c:pt>
                <c:pt idx="7">
                  <c:v>39.3021321692</c:v>
                </c:pt>
                <c:pt idx="8">
                  <c:v>41.093649724700001</c:v>
                </c:pt>
              </c:numCache>
            </c:numRef>
          </c:yVal>
          <c:smooth val="1"/>
        </c:ser>
        <c:dLbls>
          <c:showLegendKey val="0"/>
          <c:showVal val="0"/>
          <c:showCatName val="0"/>
          <c:showSerName val="0"/>
          <c:showPercent val="0"/>
          <c:showBubbleSize val="0"/>
        </c:dLbls>
        <c:axId val="120070528"/>
        <c:axId val="120072448"/>
      </c:scatterChart>
      <c:valAx>
        <c:axId val="120070528"/>
        <c:scaling>
          <c:orientation val="minMax"/>
          <c:max val="1"/>
          <c:min val="0.84000000000000019"/>
        </c:scaling>
        <c:delete val="0"/>
        <c:axPos val="b"/>
        <c:title>
          <c:tx>
            <c:rich>
              <a:bodyPr/>
              <a:lstStyle/>
              <a:p>
                <a:pPr>
                  <a:defRPr lang="en-US"/>
                </a:pPr>
                <a:r>
                  <a:rPr lang="en-US"/>
                  <a:t>Supply voltage (V)</a:t>
                </a:r>
              </a:p>
            </c:rich>
          </c:tx>
          <c:layout/>
          <c:overlay val="0"/>
        </c:title>
        <c:numFmt formatCode="#,##0.00" sourceLinked="0"/>
        <c:majorTickMark val="none"/>
        <c:minorTickMark val="none"/>
        <c:tickLblPos val="nextTo"/>
        <c:txPr>
          <a:bodyPr/>
          <a:lstStyle/>
          <a:p>
            <a:pPr>
              <a:defRPr lang="en-US"/>
            </a:pPr>
            <a:endParaRPr lang="en-US"/>
          </a:p>
        </c:txPr>
        <c:crossAx val="120072448"/>
        <c:crosses val="autoZero"/>
        <c:crossBetween val="midCat"/>
        <c:majorUnit val="4.0000000000000015E-2"/>
      </c:valAx>
      <c:valAx>
        <c:axId val="120072448"/>
        <c:scaling>
          <c:orientation val="minMax"/>
          <c:min val="30"/>
        </c:scaling>
        <c:delete val="0"/>
        <c:axPos val="l"/>
        <c:majorGridlines/>
        <c:title>
          <c:tx>
            <c:rich>
              <a:bodyPr/>
              <a:lstStyle/>
              <a:p>
                <a:pPr>
                  <a:defRPr lang="en-US"/>
                </a:pPr>
                <a:r>
                  <a:rPr lang="en-US"/>
                  <a:t>Energy (mJ)</a:t>
                </a:r>
              </a:p>
            </c:rich>
          </c:tx>
          <c:layout/>
          <c:overlay val="0"/>
        </c:title>
        <c:numFmt formatCode="General" sourceLinked="1"/>
        <c:majorTickMark val="none"/>
        <c:minorTickMark val="none"/>
        <c:tickLblPos val="nextTo"/>
        <c:txPr>
          <a:bodyPr/>
          <a:lstStyle/>
          <a:p>
            <a:pPr>
              <a:defRPr lang="en-US"/>
            </a:pPr>
            <a:endParaRPr lang="en-US"/>
          </a:p>
        </c:txPr>
        <c:crossAx val="120070528"/>
        <c:crosses val="autoZero"/>
        <c:crossBetween val="midCat"/>
        <c:majorUnit val="6"/>
      </c:valAx>
      <c:spPr>
        <a:noFill/>
        <a:ln>
          <a:noFill/>
        </a:ln>
      </c:spPr>
    </c:plotArea>
    <c:legend>
      <c:legendPos val="r"/>
      <c:layout>
        <c:manualLayout>
          <c:xMode val="edge"/>
          <c:yMode val="edge"/>
          <c:x val="0.11920993767531636"/>
          <c:y val="5.695607493507758E-2"/>
          <c:w val="0.30074997068665388"/>
          <c:h val="0.25050597841936401"/>
        </c:manualLayout>
      </c:layout>
      <c:overlay val="0"/>
      <c:txPr>
        <a:bodyPr/>
        <a:lstStyle/>
        <a:p>
          <a:pPr>
            <a:defRPr lang="en-US" sz="13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963232720909903"/>
          <c:y val="6.0185185185185189E-2"/>
          <c:w val="0.82369881889763819"/>
          <c:h val="0.74518518518518495"/>
        </c:manualLayout>
      </c:layout>
      <c:scatterChart>
        <c:scatterStyle val="smoothMarker"/>
        <c:varyColors val="0"/>
        <c:ser>
          <c:idx val="1"/>
          <c:order val="0"/>
          <c:tx>
            <c:strRef>
              <c:f>[Temp.xlsx]Sheet4!$R$23</c:f>
              <c:strCache>
                <c:ptCount val="1"/>
                <c:pt idx="0">
                  <c:v>brute-force</c:v>
                </c:pt>
              </c:strCache>
            </c:strRef>
          </c:tx>
          <c:xVal>
            <c:numRef>
              <c:f>[Temp.xlsx]Sheet4!$P$24:$P$33</c:f>
              <c:numCache>
                <c:formatCode>General</c:formatCode>
                <c:ptCount val="10"/>
                <c:pt idx="0">
                  <c:v>0.84000000000000019</c:v>
                </c:pt>
                <c:pt idx="1">
                  <c:v>0.86000000000000021</c:v>
                </c:pt>
                <c:pt idx="2">
                  <c:v>0.88</c:v>
                </c:pt>
                <c:pt idx="3">
                  <c:v>0.9</c:v>
                </c:pt>
                <c:pt idx="4">
                  <c:v>0.92</c:v>
                </c:pt>
                <c:pt idx="5">
                  <c:v>0.94000000000000017</c:v>
                </c:pt>
                <c:pt idx="6">
                  <c:v>0.96000000000000019</c:v>
                </c:pt>
                <c:pt idx="7">
                  <c:v>0.98</c:v>
                </c:pt>
                <c:pt idx="8">
                  <c:v>1</c:v>
                </c:pt>
                <c:pt idx="9">
                  <c:v>1.02</c:v>
                </c:pt>
              </c:numCache>
            </c:numRef>
          </c:xVal>
          <c:yVal>
            <c:numRef>
              <c:f>[Temp.xlsx]Sheet4!$R$24:$R$33</c:f>
              <c:numCache>
                <c:formatCode>General</c:formatCode>
                <c:ptCount val="10"/>
                <c:pt idx="0">
                  <c:v>29.359146154299999</c:v>
                </c:pt>
                <c:pt idx="1">
                  <c:v>30.224060301400005</c:v>
                </c:pt>
                <c:pt idx="2">
                  <c:v>31.185429266699991</c:v>
                </c:pt>
                <c:pt idx="3">
                  <c:v>32.137214744100014</c:v>
                </c:pt>
                <c:pt idx="4">
                  <c:v>33.041053349800002</c:v>
                </c:pt>
                <c:pt idx="5">
                  <c:v>33.674935093600006</c:v>
                </c:pt>
                <c:pt idx="6">
                  <c:v>34.192947242700015</c:v>
                </c:pt>
                <c:pt idx="7">
                  <c:v>34.720228926700017</c:v>
                </c:pt>
                <c:pt idx="8">
                  <c:v>35.274700301800003</c:v>
                </c:pt>
                <c:pt idx="9">
                  <c:v>36.742357900000016</c:v>
                </c:pt>
              </c:numCache>
            </c:numRef>
          </c:yVal>
          <c:smooth val="1"/>
        </c:ser>
        <c:ser>
          <c:idx val="0"/>
          <c:order val="1"/>
          <c:tx>
            <c:strRef>
              <c:f>[Temp.xlsx]Sheet4!$Q$23</c:f>
              <c:strCache>
                <c:ptCount val="1"/>
                <c:pt idx="0">
                  <c:v>pure-margin</c:v>
                </c:pt>
              </c:strCache>
            </c:strRef>
          </c:tx>
          <c:marker>
            <c:symbol val="diamond"/>
            <c:size val="13"/>
          </c:marker>
          <c:xVal>
            <c:numRef>
              <c:f>[Temp.xlsx]Sheet4!$P$24:$P$33</c:f>
              <c:numCache>
                <c:formatCode>General</c:formatCode>
                <c:ptCount val="10"/>
                <c:pt idx="0">
                  <c:v>0.84000000000000019</c:v>
                </c:pt>
                <c:pt idx="1">
                  <c:v>0.86000000000000021</c:v>
                </c:pt>
                <c:pt idx="2">
                  <c:v>0.88</c:v>
                </c:pt>
                <c:pt idx="3">
                  <c:v>0.9</c:v>
                </c:pt>
                <c:pt idx="4">
                  <c:v>0.92</c:v>
                </c:pt>
                <c:pt idx="5">
                  <c:v>0.94000000000000017</c:v>
                </c:pt>
                <c:pt idx="6">
                  <c:v>0.96000000000000019</c:v>
                </c:pt>
                <c:pt idx="7">
                  <c:v>0.98</c:v>
                </c:pt>
                <c:pt idx="8">
                  <c:v>1</c:v>
                </c:pt>
                <c:pt idx="9">
                  <c:v>1.02</c:v>
                </c:pt>
              </c:numCache>
            </c:numRef>
          </c:xVal>
          <c:yVal>
            <c:numRef>
              <c:f>[Temp.xlsx]Sheet4!$Q$24:$Q$33</c:f>
              <c:numCache>
                <c:formatCode>General</c:formatCode>
                <c:ptCount val="10"/>
                <c:pt idx="3">
                  <c:v>32.993633750000001</c:v>
                </c:pt>
                <c:pt idx="5">
                  <c:v>34.694106430000012</c:v>
                </c:pt>
                <c:pt idx="7">
                  <c:v>36.398848020000003</c:v>
                </c:pt>
                <c:pt idx="9">
                  <c:v>40.399271449999993</c:v>
                </c:pt>
              </c:numCache>
            </c:numRef>
          </c:yVal>
          <c:smooth val="1"/>
        </c:ser>
        <c:ser>
          <c:idx val="2"/>
          <c:order val="2"/>
          <c:tx>
            <c:strRef>
              <c:f>[Temp.xlsx]Sheet4!$S$23</c:f>
              <c:strCache>
                <c:ptCount val="1"/>
                <c:pt idx="0">
                  <c:v>CombOpt</c:v>
                </c:pt>
              </c:strCache>
            </c:strRef>
          </c:tx>
          <c:xVal>
            <c:numRef>
              <c:f>[Temp.xlsx]Sheet4!$P$24:$P$33</c:f>
              <c:numCache>
                <c:formatCode>General</c:formatCode>
                <c:ptCount val="10"/>
                <c:pt idx="0">
                  <c:v>0.84000000000000019</c:v>
                </c:pt>
                <c:pt idx="1">
                  <c:v>0.86000000000000021</c:v>
                </c:pt>
                <c:pt idx="2">
                  <c:v>0.88</c:v>
                </c:pt>
                <c:pt idx="3">
                  <c:v>0.9</c:v>
                </c:pt>
                <c:pt idx="4">
                  <c:v>0.92</c:v>
                </c:pt>
                <c:pt idx="5">
                  <c:v>0.94000000000000017</c:v>
                </c:pt>
                <c:pt idx="6">
                  <c:v>0.96000000000000019</c:v>
                </c:pt>
                <c:pt idx="7">
                  <c:v>0.98</c:v>
                </c:pt>
                <c:pt idx="8">
                  <c:v>1</c:v>
                </c:pt>
                <c:pt idx="9">
                  <c:v>1.02</c:v>
                </c:pt>
              </c:numCache>
            </c:numRef>
          </c:xVal>
          <c:yVal>
            <c:numRef>
              <c:f>[Temp.xlsx]Sheet4!$S$24:$S$33</c:f>
              <c:numCache>
                <c:formatCode>General</c:formatCode>
                <c:ptCount val="10"/>
                <c:pt idx="0">
                  <c:v>27.404767241400002</c:v>
                </c:pt>
                <c:pt idx="1">
                  <c:v>28.297481737200005</c:v>
                </c:pt>
                <c:pt idx="2">
                  <c:v>28.934688231600003</c:v>
                </c:pt>
                <c:pt idx="3">
                  <c:v>29.537702021300003</c:v>
                </c:pt>
                <c:pt idx="4">
                  <c:v>30.400643215799992</c:v>
                </c:pt>
                <c:pt idx="5">
                  <c:v>31.233858545400011</c:v>
                </c:pt>
                <c:pt idx="6">
                  <c:v>32.596209891600004</c:v>
                </c:pt>
                <c:pt idx="7">
                  <c:v>33.719129401800004</c:v>
                </c:pt>
                <c:pt idx="8">
                  <c:v>35.119311801400002</c:v>
                </c:pt>
                <c:pt idx="9">
                  <c:v>36.672308997600013</c:v>
                </c:pt>
              </c:numCache>
            </c:numRef>
          </c:yVal>
          <c:smooth val="1"/>
        </c:ser>
        <c:dLbls>
          <c:showLegendKey val="0"/>
          <c:showVal val="0"/>
          <c:showCatName val="0"/>
          <c:showSerName val="0"/>
          <c:showPercent val="0"/>
          <c:showBubbleSize val="0"/>
        </c:dLbls>
        <c:axId val="120102912"/>
        <c:axId val="120104832"/>
      </c:scatterChart>
      <c:valAx>
        <c:axId val="120102912"/>
        <c:scaling>
          <c:orientation val="minMax"/>
          <c:max val="1.02"/>
          <c:min val="0.84000000000000019"/>
        </c:scaling>
        <c:delete val="0"/>
        <c:axPos val="b"/>
        <c:title>
          <c:tx>
            <c:rich>
              <a:bodyPr/>
              <a:lstStyle/>
              <a:p>
                <a:pPr>
                  <a:defRPr lang="en-US"/>
                </a:pPr>
                <a:r>
                  <a:rPr lang="en-US"/>
                  <a:t>Supply voltage</a:t>
                </a:r>
                <a:r>
                  <a:rPr lang="en-US" baseline="0"/>
                  <a:t> (V)</a:t>
                </a:r>
                <a:endParaRPr lang="en-US"/>
              </a:p>
            </c:rich>
          </c:tx>
          <c:layout/>
          <c:overlay val="0"/>
        </c:title>
        <c:numFmt formatCode="General" sourceLinked="1"/>
        <c:majorTickMark val="none"/>
        <c:minorTickMark val="none"/>
        <c:tickLblPos val="nextTo"/>
        <c:txPr>
          <a:bodyPr/>
          <a:lstStyle/>
          <a:p>
            <a:pPr>
              <a:defRPr lang="en-US"/>
            </a:pPr>
            <a:endParaRPr lang="en-US"/>
          </a:p>
        </c:txPr>
        <c:crossAx val="120104832"/>
        <c:crosses val="autoZero"/>
        <c:crossBetween val="midCat"/>
      </c:valAx>
      <c:valAx>
        <c:axId val="120104832"/>
        <c:scaling>
          <c:orientation val="minMax"/>
          <c:min val="25"/>
        </c:scaling>
        <c:delete val="0"/>
        <c:axPos val="l"/>
        <c:majorGridlines/>
        <c:title>
          <c:tx>
            <c:rich>
              <a:bodyPr/>
              <a:lstStyle/>
              <a:p>
                <a:pPr>
                  <a:defRPr lang="en-US"/>
                </a:pPr>
                <a:r>
                  <a:rPr lang="en-US"/>
                  <a:t>Energy (mJ)</a:t>
                </a:r>
              </a:p>
            </c:rich>
          </c:tx>
          <c:layout/>
          <c:overlay val="0"/>
        </c:title>
        <c:numFmt formatCode="General" sourceLinked="1"/>
        <c:majorTickMark val="none"/>
        <c:minorTickMark val="none"/>
        <c:tickLblPos val="nextTo"/>
        <c:txPr>
          <a:bodyPr/>
          <a:lstStyle/>
          <a:p>
            <a:pPr>
              <a:defRPr lang="en-US"/>
            </a:pPr>
            <a:endParaRPr lang="en-US"/>
          </a:p>
        </c:txPr>
        <c:crossAx val="120102912"/>
        <c:crosses val="autoZero"/>
        <c:crossBetween val="midCat"/>
        <c:majorUnit val="4"/>
        <c:minorUnit val="0.4"/>
      </c:valAx>
      <c:spPr>
        <a:noFill/>
        <a:ln>
          <a:noFill/>
        </a:ln>
      </c:spPr>
    </c:plotArea>
    <c:legend>
      <c:legendPos val="r"/>
      <c:layout>
        <c:manualLayout>
          <c:xMode val="edge"/>
          <c:yMode val="edge"/>
          <c:x val="0.12459367192503007"/>
          <c:y val="5.232644530544793E-2"/>
          <c:w val="0.29215890539455791"/>
          <c:h val="0.25976523767862386"/>
        </c:manualLayout>
      </c:layout>
      <c:overlay val="0"/>
      <c:txPr>
        <a:bodyPr/>
        <a:lstStyle/>
        <a:p>
          <a:pPr>
            <a:defRPr lang="en-US" sz="13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Sheet1!$B$40</c:f>
              <c:strCache>
                <c:ptCount val="1"/>
                <c:pt idx="0">
                  <c:v>CBC</c:v>
                </c:pt>
              </c:strCache>
            </c:strRef>
          </c:tx>
          <c:invertIfNegative val="0"/>
          <c:cat>
            <c:strRef>
              <c:f>Sheet1!$G$25:$I$25</c:f>
              <c:strCache>
                <c:ptCount val="3"/>
                <c:pt idx="0">
                  <c:v>LEON</c:v>
                </c:pt>
                <c:pt idx="1">
                  <c:v>SUPERBLUE12</c:v>
                </c:pt>
                <c:pt idx="2">
                  <c:v>NETCARD</c:v>
                </c:pt>
              </c:strCache>
            </c:strRef>
          </c:cat>
          <c:val>
            <c:numRef>
              <c:f>Sheet1!$G$40:$I$40</c:f>
              <c:numCache>
                <c:formatCode>General</c:formatCode>
                <c:ptCount val="3"/>
                <c:pt idx="0">
                  <c:v>170</c:v>
                </c:pt>
                <c:pt idx="1">
                  <c:v>246</c:v>
                </c:pt>
                <c:pt idx="2">
                  <c:v>1422</c:v>
                </c:pt>
              </c:numCache>
            </c:numRef>
          </c:val>
        </c:ser>
        <c:ser>
          <c:idx val="1"/>
          <c:order val="1"/>
          <c:tx>
            <c:strRef>
              <c:f>Sheet1!$B$41</c:f>
              <c:strCache>
                <c:ptCount val="1"/>
                <c:pt idx="0">
                  <c:v>TBC-0.5</c:v>
                </c:pt>
              </c:strCache>
            </c:strRef>
          </c:tx>
          <c:invertIfNegative val="0"/>
          <c:cat>
            <c:strRef>
              <c:f>Sheet1!$G$25:$I$25</c:f>
              <c:strCache>
                <c:ptCount val="3"/>
                <c:pt idx="0">
                  <c:v>LEON</c:v>
                </c:pt>
                <c:pt idx="1">
                  <c:v>SUPERBLUE12</c:v>
                </c:pt>
                <c:pt idx="2">
                  <c:v>NETCARD</c:v>
                </c:pt>
              </c:strCache>
            </c:strRef>
          </c:cat>
          <c:val>
            <c:numRef>
              <c:f>Sheet1!$G$41:$I$41</c:f>
              <c:numCache>
                <c:formatCode>General</c:formatCode>
                <c:ptCount val="3"/>
                <c:pt idx="0">
                  <c:v>170</c:v>
                </c:pt>
                <c:pt idx="1">
                  <c:v>35</c:v>
                </c:pt>
                <c:pt idx="2">
                  <c:v>1229</c:v>
                </c:pt>
              </c:numCache>
            </c:numRef>
          </c:val>
        </c:ser>
        <c:ser>
          <c:idx val="2"/>
          <c:order val="2"/>
          <c:tx>
            <c:strRef>
              <c:f>Sheet1!$B$42</c:f>
              <c:strCache>
                <c:ptCount val="1"/>
                <c:pt idx="0">
                  <c:v>TBC-0.6</c:v>
                </c:pt>
              </c:strCache>
            </c:strRef>
          </c:tx>
          <c:invertIfNegative val="0"/>
          <c:cat>
            <c:strRef>
              <c:f>Sheet1!$G$25:$I$25</c:f>
              <c:strCache>
                <c:ptCount val="3"/>
                <c:pt idx="0">
                  <c:v>LEON</c:v>
                </c:pt>
                <c:pt idx="1">
                  <c:v>SUPERBLUE12</c:v>
                </c:pt>
                <c:pt idx="2">
                  <c:v>NETCARD</c:v>
                </c:pt>
              </c:strCache>
            </c:strRef>
          </c:cat>
          <c:val>
            <c:numRef>
              <c:f>Sheet1!$G$42:$I$42</c:f>
              <c:numCache>
                <c:formatCode>General</c:formatCode>
                <c:ptCount val="3"/>
                <c:pt idx="0">
                  <c:v>0</c:v>
                </c:pt>
                <c:pt idx="1">
                  <c:v>20</c:v>
                </c:pt>
                <c:pt idx="2">
                  <c:v>1078</c:v>
                </c:pt>
              </c:numCache>
            </c:numRef>
          </c:val>
        </c:ser>
        <c:ser>
          <c:idx val="3"/>
          <c:order val="3"/>
          <c:tx>
            <c:strRef>
              <c:f>Sheet1!$B$43</c:f>
              <c:strCache>
                <c:ptCount val="1"/>
                <c:pt idx="0">
                  <c:v>TBC-0.7</c:v>
                </c:pt>
              </c:strCache>
            </c:strRef>
          </c:tx>
          <c:invertIfNegative val="0"/>
          <c:cat>
            <c:strRef>
              <c:f>Sheet1!$G$25:$I$25</c:f>
              <c:strCache>
                <c:ptCount val="3"/>
                <c:pt idx="0">
                  <c:v>LEON</c:v>
                </c:pt>
                <c:pt idx="1">
                  <c:v>SUPERBLUE12</c:v>
                </c:pt>
                <c:pt idx="2">
                  <c:v>NETCARD</c:v>
                </c:pt>
              </c:strCache>
            </c:strRef>
          </c:cat>
          <c:val>
            <c:numRef>
              <c:f>Sheet1!$G$43:$I$43</c:f>
              <c:numCache>
                <c:formatCode>General</c:formatCode>
                <c:ptCount val="3"/>
                <c:pt idx="0">
                  <c:v>12</c:v>
                </c:pt>
                <c:pt idx="1">
                  <c:v>19</c:v>
                </c:pt>
                <c:pt idx="2">
                  <c:v>1276</c:v>
                </c:pt>
              </c:numCache>
            </c:numRef>
          </c:val>
        </c:ser>
        <c:dLbls>
          <c:showLegendKey val="0"/>
          <c:showVal val="0"/>
          <c:showCatName val="0"/>
          <c:showSerName val="0"/>
          <c:showPercent val="0"/>
          <c:showBubbleSize val="0"/>
        </c:dLbls>
        <c:gapWidth val="150"/>
        <c:axId val="76918784"/>
        <c:axId val="76920320"/>
      </c:barChart>
      <c:catAx>
        <c:axId val="76918784"/>
        <c:scaling>
          <c:orientation val="minMax"/>
        </c:scaling>
        <c:delete val="0"/>
        <c:axPos val="b"/>
        <c:numFmt formatCode="General" sourceLinked="0"/>
        <c:majorTickMark val="out"/>
        <c:minorTickMark val="none"/>
        <c:tickLblPos val="nextTo"/>
        <c:crossAx val="76920320"/>
        <c:crosses val="autoZero"/>
        <c:auto val="1"/>
        <c:lblAlgn val="ctr"/>
        <c:lblOffset val="100"/>
        <c:noMultiLvlLbl val="0"/>
      </c:catAx>
      <c:valAx>
        <c:axId val="76920320"/>
        <c:scaling>
          <c:orientation val="minMax"/>
        </c:scaling>
        <c:delete val="0"/>
        <c:axPos val="l"/>
        <c:majorGridlines/>
        <c:title>
          <c:tx>
            <c:rich>
              <a:bodyPr rot="-5400000" vert="horz"/>
              <a:lstStyle/>
              <a:p>
                <a:pPr>
                  <a:defRPr/>
                </a:pPr>
                <a:r>
                  <a:rPr lang="en-US"/>
                  <a:t>#Timing violations</a:t>
                </a:r>
              </a:p>
            </c:rich>
          </c:tx>
          <c:layout/>
          <c:overlay val="0"/>
        </c:title>
        <c:numFmt formatCode="General" sourceLinked="1"/>
        <c:majorTickMark val="out"/>
        <c:minorTickMark val="none"/>
        <c:tickLblPos val="nextTo"/>
        <c:crossAx val="76918784"/>
        <c:crosses val="autoZero"/>
        <c:crossBetween val="between"/>
      </c:valAx>
    </c:plotArea>
    <c:legend>
      <c:legendPos val="t"/>
      <c:layout/>
      <c:overlay val="0"/>
    </c:legend>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5970968830123"/>
          <c:y val="5.1400554097404488E-2"/>
          <c:w val="0.78803445704044806"/>
          <c:h val="0.74833697871099447"/>
        </c:manualLayout>
      </c:layout>
      <c:scatterChart>
        <c:scatterStyle val="smoothMarker"/>
        <c:varyColors val="0"/>
        <c:ser>
          <c:idx val="2"/>
          <c:order val="0"/>
          <c:tx>
            <c:strRef>
              <c:f>Sheet5!$L$10</c:f>
              <c:strCache>
                <c:ptCount val="1"/>
                <c:pt idx="0">
                  <c:v>Total energy</c:v>
                </c:pt>
              </c:strCache>
            </c:strRef>
          </c:tx>
          <c:spPr>
            <a:ln w="44450"/>
          </c:spPr>
          <c:xVal>
            <c:numRef>
              <c:f>Sheet5!$H$11:$H$14</c:f>
              <c:numCache>
                <c:formatCode>General</c:formatCode>
                <c:ptCount val="4"/>
                <c:pt idx="0">
                  <c:v>1</c:v>
                </c:pt>
                <c:pt idx="1">
                  <c:v>2</c:v>
                </c:pt>
                <c:pt idx="2">
                  <c:v>3</c:v>
                </c:pt>
                <c:pt idx="3">
                  <c:v>4</c:v>
                </c:pt>
              </c:numCache>
            </c:numRef>
          </c:xVal>
          <c:yVal>
            <c:numRef>
              <c:f>Sheet5!$L$11:$L$14</c:f>
              <c:numCache>
                <c:formatCode>General</c:formatCode>
                <c:ptCount val="4"/>
                <c:pt idx="0">
                  <c:v>10.568421969499678</c:v>
                </c:pt>
                <c:pt idx="1">
                  <c:v>9.9107199532710286</c:v>
                </c:pt>
                <c:pt idx="2">
                  <c:v>10.137058608901331</c:v>
                </c:pt>
                <c:pt idx="3">
                  <c:v>10.253056519665405</c:v>
                </c:pt>
              </c:numCache>
            </c:numRef>
          </c:yVal>
          <c:smooth val="1"/>
        </c:ser>
        <c:ser>
          <c:idx val="0"/>
          <c:order val="1"/>
          <c:tx>
            <c:strRef>
              <c:f>Sheet5!$J$10</c:f>
              <c:strCache>
                <c:ptCount val="1"/>
                <c:pt idx="0">
                  <c:v>Energy of non-resilient part</c:v>
                </c:pt>
              </c:strCache>
            </c:strRef>
          </c:tx>
          <c:spPr>
            <a:ln w="44450"/>
          </c:spPr>
          <c:xVal>
            <c:numRef>
              <c:f>Sheet5!$H$11:$H$14</c:f>
              <c:numCache>
                <c:formatCode>General</c:formatCode>
                <c:ptCount val="4"/>
                <c:pt idx="0">
                  <c:v>1</c:v>
                </c:pt>
                <c:pt idx="1">
                  <c:v>2</c:v>
                </c:pt>
                <c:pt idx="2">
                  <c:v>3</c:v>
                </c:pt>
                <c:pt idx="3">
                  <c:v>4</c:v>
                </c:pt>
              </c:numCache>
            </c:numRef>
          </c:xVal>
          <c:yVal>
            <c:numRef>
              <c:f>Sheet5!$J$11:$J$14</c:f>
              <c:numCache>
                <c:formatCode>General</c:formatCode>
                <c:ptCount val="4"/>
                <c:pt idx="0">
                  <c:v>9.0283723758215775</c:v>
                </c:pt>
                <c:pt idx="1">
                  <c:v>9.5714966505551686</c:v>
                </c:pt>
                <c:pt idx="2">
                  <c:v>10.042913380758451</c:v>
                </c:pt>
                <c:pt idx="3">
                  <c:v>10.244862750749261</c:v>
                </c:pt>
              </c:numCache>
            </c:numRef>
          </c:yVal>
          <c:smooth val="1"/>
        </c:ser>
        <c:dLbls>
          <c:showLegendKey val="0"/>
          <c:showVal val="0"/>
          <c:showCatName val="0"/>
          <c:showSerName val="0"/>
          <c:showPercent val="0"/>
          <c:showBubbleSize val="0"/>
        </c:dLbls>
        <c:axId val="74801536"/>
        <c:axId val="74803456"/>
      </c:scatterChart>
      <c:scatterChart>
        <c:scatterStyle val="smoothMarker"/>
        <c:varyColors val="0"/>
        <c:ser>
          <c:idx val="1"/>
          <c:order val="2"/>
          <c:tx>
            <c:strRef>
              <c:f>Sheet5!$K$10</c:f>
              <c:strCache>
                <c:ptCount val="1"/>
                <c:pt idx="0">
                  <c:v>Resilience cost</c:v>
                </c:pt>
              </c:strCache>
            </c:strRef>
          </c:tx>
          <c:spPr>
            <a:ln w="44450"/>
          </c:spPr>
          <c:xVal>
            <c:numRef>
              <c:f>Sheet5!$H$11:$H$14</c:f>
              <c:numCache>
                <c:formatCode>General</c:formatCode>
                <c:ptCount val="4"/>
                <c:pt idx="0">
                  <c:v>1</c:v>
                </c:pt>
                <c:pt idx="1">
                  <c:v>2</c:v>
                </c:pt>
                <c:pt idx="2">
                  <c:v>3</c:v>
                </c:pt>
                <c:pt idx="3">
                  <c:v>4</c:v>
                </c:pt>
              </c:numCache>
            </c:numRef>
          </c:xVal>
          <c:yVal>
            <c:numRef>
              <c:f>Sheet5!$K$11:$K$14</c:f>
              <c:numCache>
                <c:formatCode>General</c:formatCode>
                <c:ptCount val="4"/>
                <c:pt idx="0">
                  <c:v>1.5400495936781</c:v>
                </c:pt>
                <c:pt idx="1">
                  <c:v>0.33922330271585999</c:v>
                </c:pt>
                <c:pt idx="2">
                  <c:v>9.4145228142880011E-2</c:v>
                </c:pt>
                <c:pt idx="3">
                  <c:v>8.1937689161433007E-3</c:v>
                </c:pt>
              </c:numCache>
            </c:numRef>
          </c:yVal>
          <c:smooth val="1"/>
        </c:ser>
        <c:dLbls>
          <c:showLegendKey val="0"/>
          <c:showVal val="0"/>
          <c:showCatName val="0"/>
          <c:showSerName val="0"/>
          <c:showPercent val="0"/>
          <c:showBubbleSize val="0"/>
        </c:dLbls>
        <c:axId val="74815360"/>
        <c:axId val="74813824"/>
      </c:scatterChart>
      <c:valAx>
        <c:axId val="74801536"/>
        <c:scaling>
          <c:orientation val="minMax"/>
          <c:max val="4"/>
          <c:min val="1"/>
        </c:scaling>
        <c:delete val="1"/>
        <c:axPos val="b"/>
        <c:title>
          <c:tx>
            <c:rich>
              <a:bodyPr/>
              <a:lstStyle/>
              <a:p>
                <a:pPr>
                  <a:defRPr sz="1600"/>
                </a:pPr>
                <a:r>
                  <a:rPr lang="en-US" sz="1600"/>
                  <a:t>#Razor FFs</a:t>
                </a:r>
              </a:p>
            </c:rich>
          </c:tx>
          <c:layout>
            <c:manualLayout>
              <c:xMode val="edge"/>
              <c:yMode val="edge"/>
              <c:x val="0.41061023622047244"/>
              <c:y val="0.91084864391951004"/>
            </c:manualLayout>
          </c:layout>
          <c:overlay val="0"/>
        </c:title>
        <c:numFmt formatCode="General" sourceLinked="1"/>
        <c:majorTickMark val="none"/>
        <c:minorTickMark val="none"/>
        <c:tickLblPos val="nextTo"/>
        <c:crossAx val="74803456"/>
        <c:crosses val="autoZero"/>
        <c:crossBetween val="midCat"/>
        <c:majorUnit val="1"/>
      </c:valAx>
      <c:valAx>
        <c:axId val="74803456"/>
        <c:scaling>
          <c:orientation val="minMax"/>
          <c:max val="12"/>
          <c:min val="8"/>
        </c:scaling>
        <c:delete val="0"/>
        <c:axPos val="l"/>
        <c:majorGridlines/>
        <c:title>
          <c:tx>
            <c:rich>
              <a:bodyPr/>
              <a:lstStyle/>
              <a:p>
                <a:pPr>
                  <a:defRPr sz="1600"/>
                </a:pPr>
                <a:r>
                  <a:rPr lang="en-US" sz="1600"/>
                  <a:t>Energy (mJ)</a:t>
                </a:r>
              </a:p>
            </c:rich>
          </c:tx>
          <c:layout/>
          <c:overlay val="0"/>
        </c:title>
        <c:numFmt formatCode="General" sourceLinked="1"/>
        <c:majorTickMark val="none"/>
        <c:minorTickMark val="none"/>
        <c:tickLblPos val="nextTo"/>
        <c:txPr>
          <a:bodyPr/>
          <a:lstStyle/>
          <a:p>
            <a:pPr>
              <a:defRPr sz="1600"/>
            </a:pPr>
            <a:endParaRPr lang="en-US"/>
          </a:p>
        </c:txPr>
        <c:crossAx val="74801536"/>
        <c:crosses val="autoZero"/>
        <c:crossBetween val="midCat"/>
        <c:majorUnit val="1"/>
      </c:valAx>
      <c:valAx>
        <c:axId val="74813824"/>
        <c:scaling>
          <c:orientation val="minMax"/>
          <c:max val="4"/>
        </c:scaling>
        <c:delete val="0"/>
        <c:axPos val="r"/>
        <c:numFmt formatCode="#,##0" sourceLinked="0"/>
        <c:majorTickMark val="out"/>
        <c:minorTickMark val="none"/>
        <c:tickLblPos val="nextTo"/>
        <c:txPr>
          <a:bodyPr/>
          <a:lstStyle/>
          <a:p>
            <a:pPr>
              <a:defRPr sz="1600"/>
            </a:pPr>
            <a:endParaRPr lang="en-US"/>
          </a:p>
        </c:txPr>
        <c:crossAx val="74815360"/>
        <c:crosses val="max"/>
        <c:crossBetween val="midCat"/>
        <c:majorUnit val="1"/>
      </c:valAx>
      <c:valAx>
        <c:axId val="74815360"/>
        <c:scaling>
          <c:orientation val="minMax"/>
        </c:scaling>
        <c:delete val="1"/>
        <c:axPos val="b"/>
        <c:numFmt formatCode="General" sourceLinked="1"/>
        <c:majorTickMark val="out"/>
        <c:minorTickMark val="none"/>
        <c:tickLblPos val="nextTo"/>
        <c:crossAx val="74813824"/>
        <c:crosses val="autoZero"/>
        <c:crossBetween val="midCat"/>
      </c:valAx>
    </c:plotArea>
    <c:legend>
      <c:legendPos val="r"/>
      <c:layout>
        <c:manualLayout>
          <c:xMode val="edge"/>
          <c:yMode val="edge"/>
          <c:x val="0.16748490813648295"/>
          <c:y val="5.6353164187809855E-2"/>
          <c:w val="0.64362620297462814"/>
          <c:h val="0.29933070866141731"/>
        </c:manualLayout>
      </c:layout>
      <c:overlay val="0"/>
      <c:txPr>
        <a:bodyPr/>
        <a:lstStyle/>
        <a:p>
          <a:pPr>
            <a:defRPr sz="1400" b="1"/>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4129842596078493"/>
          <c:y val="4.1666666666666699E-2"/>
          <c:w val="0.82845008490644367"/>
          <c:h val="0.825740740740741"/>
        </c:manualLayout>
      </c:layout>
      <c:barChart>
        <c:barDir val="col"/>
        <c:grouping val="stacked"/>
        <c:varyColors val="0"/>
        <c:ser>
          <c:idx val="0"/>
          <c:order val="0"/>
          <c:tx>
            <c:strRef>
              <c:f>Sheet2!$E$2</c:f>
              <c:strCache>
                <c:ptCount val="1"/>
                <c:pt idx="0">
                  <c:v>Energy w/o resilience</c:v>
                </c:pt>
              </c:strCache>
            </c:strRef>
          </c:tx>
          <c:invertIfNegative val="0"/>
          <c:cat>
            <c:strRef>
              <c:f>Sheet2!$C$15:$C$25</c:f>
              <c:strCache>
                <c:ptCount val="11"/>
                <c:pt idx="0">
                  <c:v>PM</c:v>
                </c:pt>
                <c:pt idx="1">
                  <c:v>BF</c:v>
                </c:pt>
                <c:pt idx="2">
                  <c:v>CO</c:v>
                </c:pt>
                <c:pt idx="4">
                  <c:v>PM</c:v>
                </c:pt>
                <c:pt idx="5">
                  <c:v>BF</c:v>
                </c:pt>
                <c:pt idx="6">
                  <c:v>CO</c:v>
                </c:pt>
                <c:pt idx="8">
                  <c:v>PM</c:v>
                </c:pt>
                <c:pt idx="9">
                  <c:v>BF</c:v>
                </c:pt>
                <c:pt idx="10">
                  <c:v>CO</c:v>
                </c:pt>
              </c:strCache>
            </c:strRef>
          </c:cat>
          <c:val>
            <c:numRef>
              <c:f>Sheet2!$E$15:$E$25</c:f>
              <c:numCache>
                <c:formatCode>General</c:formatCode>
                <c:ptCount val="11"/>
                <c:pt idx="0">
                  <c:v>34.297037889999999</c:v>
                </c:pt>
                <c:pt idx="1">
                  <c:v>31.448242700000002</c:v>
                </c:pt>
                <c:pt idx="2">
                  <c:v>29.94183821</c:v>
                </c:pt>
                <c:pt idx="4">
                  <c:v>33.883405570000001</c:v>
                </c:pt>
                <c:pt idx="5">
                  <c:v>31.855826359999998</c:v>
                </c:pt>
                <c:pt idx="6">
                  <c:v>30.51415304</c:v>
                </c:pt>
                <c:pt idx="8">
                  <c:v>34.104949480000002</c:v>
                </c:pt>
                <c:pt idx="9">
                  <c:v>32.15712722</c:v>
                </c:pt>
                <c:pt idx="10">
                  <c:v>30.599014480000001</c:v>
                </c:pt>
              </c:numCache>
            </c:numRef>
          </c:val>
        </c:ser>
        <c:ser>
          <c:idx val="1"/>
          <c:order val="1"/>
          <c:tx>
            <c:strRef>
              <c:f>Sheet2!$F$2</c:f>
              <c:strCache>
                <c:ptCount val="1"/>
                <c:pt idx="0">
                  <c:v>Energy penalty of additional circuits</c:v>
                </c:pt>
              </c:strCache>
            </c:strRef>
          </c:tx>
          <c:invertIfNegative val="0"/>
          <c:cat>
            <c:strRef>
              <c:f>Sheet2!$C$15:$C$25</c:f>
              <c:strCache>
                <c:ptCount val="11"/>
                <c:pt idx="0">
                  <c:v>PM</c:v>
                </c:pt>
                <c:pt idx="1">
                  <c:v>BF</c:v>
                </c:pt>
                <c:pt idx="2">
                  <c:v>CO</c:v>
                </c:pt>
                <c:pt idx="4">
                  <c:v>PM</c:v>
                </c:pt>
                <c:pt idx="5">
                  <c:v>BF</c:v>
                </c:pt>
                <c:pt idx="6">
                  <c:v>CO</c:v>
                </c:pt>
                <c:pt idx="8">
                  <c:v>PM</c:v>
                </c:pt>
                <c:pt idx="9">
                  <c:v>BF</c:v>
                </c:pt>
                <c:pt idx="10">
                  <c:v>CO</c:v>
                </c:pt>
              </c:strCache>
            </c:strRef>
          </c:cat>
          <c:val>
            <c:numRef>
              <c:f>Sheet2!$F$15:$F$25</c:f>
              <c:numCache>
                <c:formatCode>General</c:formatCode>
                <c:ptCount val="11"/>
                <c:pt idx="0">
                  <c:v>0</c:v>
                </c:pt>
                <c:pt idx="1">
                  <c:v>1.993506</c:v>
                </c:pt>
                <c:pt idx="2">
                  <c:v>0.70723499999999995</c:v>
                </c:pt>
                <c:pt idx="4">
                  <c:v>0</c:v>
                </c:pt>
                <c:pt idx="5">
                  <c:v>2.2304718000000001</c:v>
                </c:pt>
                <c:pt idx="6">
                  <c:v>1.1640410999999999</c:v>
                </c:pt>
                <c:pt idx="8">
                  <c:v>0</c:v>
                </c:pt>
                <c:pt idx="9">
                  <c:v>2.4581940000000002</c:v>
                </c:pt>
                <c:pt idx="10">
                  <c:v>1.2350748</c:v>
                </c:pt>
              </c:numCache>
            </c:numRef>
          </c:val>
        </c:ser>
        <c:ser>
          <c:idx val="2"/>
          <c:order val="2"/>
          <c:tx>
            <c:strRef>
              <c:f>Sheet2!$G$2</c:f>
              <c:strCache>
                <c:ptCount val="1"/>
                <c:pt idx="0">
                  <c:v>Energy penalty of throughput degradation</c:v>
                </c:pt>
              </c:strCache>
            </c:strRef>
          </c:tx>
          <c:invertIfNegative val="0"/>
          <c:cat>
            <c:strRef>
              <c:f>Sheet2!$C$15:$C$25</c:f>
              <c:strCache>
                <c:ptCount val="11"/>
                <c:pt idx="0">
                  <c:v>PM</c:v>
                </c:pt>
                <c:pt idx="1">
                  <c:v>BF</c:v>
                </c:pt>
                <c:pt idx="2">
                  <c:v>CO</c:v>
                </c:pt>
                <c:pt idx="4">
                  <c:v>PM</c:v>
                </c:pt>
                <c:pt idx="5">
                  <c:v>BF</c:v>
                </c:pt>
                <c:pt idx="6">
                  <c:v>CO</c:v>
                </c:pt>
                <c:pt idx="8">
                  <c:v>PM</c:v>
                </c:pt>
                <c:pt idx="9">
                  <c:v>BF</c:v>
                </c:pt>
                <c:pt idx="10">
                  <c:v>CO</c:v>
                </c:pt>
              </c:strCache>
            </c:strRef>
          </c:cat>
          <c:val>
            <c:numRef>
              <c:f>Sheet2!$G$15:$G$25</c:f>
              <c:numCache>
                <c:formatCode>General</c:formatCode>
                <c:ptCount val="11"/>
                <c:pt idx="0">
                  <c:v>0</c:v>
                </c:pt>
                <c:pt idx="1">
                  <c:v>0.74176617742999995</c:v>
                </c:pt>
                <c:pt idx="2">
                  <c:v>7.9156251387600005E-2</c:v>
                </c:pt>
                <c:pt idx="4">
                  <c:v>0</c:v>
                </c:pt>
                <c:pt idx="5">
                  <c:v>0.89731156846299998</c:v>
                </c:pt>
                <c:pt idx="6">
                  <c:v>0.34491684146399998</c:v>
                </c:pt>
                <c:pt idx="8">
                  <c:v>0</c:v>
                </c:pt>
                <c:pt idx="9">
                  <c:v>0.91478023256200003</c:v>
                </c:pt>
                <c:pt idx="10">
                  <c:v>0.290542726034</c:v>
                </c:pt>
              </c:numCache>
            </c:numRef>
          </c:val>
        </c:ser>
        <c:dLbls>
          <c:showLegendKey val="0"/>
          <c:showVal val="0"/>
          <c:showCatName val="0"/>
          <c:showSerName val="0"/>
          <c:showPercent val="0"/>
          <c:showBubbleSize val="0"/>
        </c:dLbls>
        <c:gapWidth val="90"/>
        <c:overlap val="100"/>
        <c:axId val="79669504"/>
        <c:axId val="79683584"/>
      </c:barChart>
      <c:catAx>
        <c:axId val="79669504"/>
        <c:scaling>
          <c:orientation val="minMax"/>
        </c:scaling>
        <c:delete val="0"/>
        <c:axPos val="b"/>
        <c:majorTickMark val="none"/>
        <c:minorTickMark val="none"/>
        <c:tickLblPos val="nextTo"/>
        <c:txPr>
          <a:bodyPr/>
          <a:lstStyle/>
          <a:p>
            <a:pPr>
              <a:defRPr lang="en-US"/>
            </a:pPr>
            <a:endParaRPr lang="en-US"/>
          </a:p>
        </c:txPr>
        <c:crossAx val="79683584"/>
        <c:crosses val="autoZero"/>
        <c:auto val="1"/>
        <c:lblAlgn val="ctr"/>
        <c:lblOffset val="100"/>
        <c:noMultiLvlLbl val="0"/>
      </c:catAx>
      <c:valAx>
        <c:axId val="79683584"/>
        <c:scaling>
          <c:orientation val="minMax"/>
          <c:max val="37"/>
          <c:min val="27"/>
        </c:scaling>
        <c:delete val="0"/>
        <c:axPos val="l"/>
        <c:majorGridlines/>
        <c:title>
          <c:tx>
            <c:rich>
              <a:bodyPr/>
              <a:lstStyle/>
              <a:p>
                <a:pPr>
                  <a:defRPr lang="en-US"/>
                </a:pPr>
                <a:r>
                  <a:rPr lang="en-US" dirty="0" smtClean="0"/>
                  <a:t>Energy (</a:t>
                </a:r>
                <a:r>
                  <a:rPr lang="en-US" dirty="0" err="1" smtClean="0"/>
                  <a:t>mJ</a:t>
                </a:r>
                <a:r>
                  <a:rPr lang="en-US" dirty="0" smtClean="0"/>
                  <a:t>)</a:t>
                </a:r>
                <a:endParaRPr lang="en-US" dirty="0"/>
              </a:p>
            </c:rich>
          </c:tx>
          <c:layout/>
          <c:overlay val="0"/>
        </c:title>
        <c:numFmt formatCode="General" sourceLinked="1"/>
        <c:majorTickMark val="out"/>
        <c:minorTickMark val="none"/>
        <c:tickLblPos val="nextTo"/>
        <c:txPr>
          <a:bodyPr/>
          <a:lstStyle/>
          <a:p>
            <a:pPr>
              <a:defRPr lang="en-US"/>
            </a:pPr>
            <a:endParaRPr lang="en-US"/>
          </a:p>
        </c:txPr>
        <c:crossAx val="79669504"/>
        <c:crosses val="autoZero"/>
        <c:crossBetween val="between"/>
        <c:majorUnit val="2"/>
      </c:valAx>
      <c:spPr>
        <a:noFill/>
      </c:spPr>
    </c:plotArea>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3322542413675495"/>
          <c:y val="5.4460133800167281E-2"/>
          <c:w val="0.84805381315283079"/>
          <c:h val="0.79784715157168118"/>
        </c:manualLayout>
      </c:layout>
      <c:barChart>
        <c:barDir val="col"/>
        <c:grouping val="stacked"/>
        <c:varyColors val="0"/>
        <c:ser>
          <c:idx val="0"/>
          <c:order val="0"/>
          <c:tx>
            <c:strRef>
              <c:f>Sheet2!$E$2</c:f>
              <c:strCache>
                <c:ptCount val="1"/>
                <c:pt idx="0">
                  <c:v>Energy w/o resilience</c:v>
                </c:pt>
              </c:strCache>
            </c:strRef>
          </c:tx>
          <c:invertIfNegative val="0"/>
          <c:cat>
            <c:strRef>
              <c:f>Sheet2!$C$27:$C$37</c:f>
              <c:strCache>
                <c:ptCount val="11"/>
                <c:pt idx="0">
                  <c:v>PM</c:v>
                </c:pt>
                <c:pt idx="1">
                  <c:v>BF</c:v>
                </c:pt>
                <c:pt idx="2">
                  <c:v>CO</c:v>
                </c:pt>
                <c:pt idx="4">
                  <c:v>PM</c:v>
                </c:pt>
                <c:pt idx="5">
                  <c:v>BF</c:v>
                </c:pt>
                <c:pt idx="6">
                  <c:v>CO</c:v>
                </c:pt>
                <c:pt idx="8">
                  <c:v>PM</c:v>
                </c:pt>
                <c:pt idx="9">
                  <c:v>BF</c:v>
                </c:pt>
                <c:pt idx="10">
                  <c:v>CO</c:v>
                </c:pt>
              </c:strCache>
            </c:strRef>
          </c:cat>
          <c:val>
            <c:numRef>
              <c:f>Sheet2!$E$27:$E$37</c:f>
              <c:numCache>
                <c:formatCode>General</c:formatCode>
                <c:ptCount val="11"/>
                <c:pt idx="0">
                  <c:v>31.4124743</c:v>
                </c:pt>
                <c:pt idx="1">
                  <c:v>26.876078920000001</c:v>
                </c:pt>
                <c:pt idx="2">
                  <c:v>24.095364440000001</c:v>
                </c:pt>
                <c:pt idx="4">
                  <c:v>32.496047259999997</c:v>
                </c:pt>
                <c:pt idx="5">
                  <c:v>26.2622362</c:v>
                </c:pt>
                <c:pt idx="6">
                  <c:v>24.857378369999999</c:v>
                </c:pt>
                <c:pt idx="8">
                  <c:v>33.332692399999999</c:v>
                </c:pt>
                <c:pt idx="9">
                  <c:v>26.865820939999999</c:v>
                </c:pt>
                <c:pt idx="10">
                  <c:v>24.509492399999999</c:v>
                </c:pt>
              </c:numCache>
            </c:numRef>
          </c:val>
        </c:ser>
        <c:ser>
          <c:idx val="1"/>
          <c:order val="1"/>
          <c:tx>
            <c:strRef>
              <c:f>Sheet2!$F$2</c:f>
              <c:strCache>
                <c:ptCount val="1"/>
                <c:pt idx="0">
                  <c:v>Energy penalty of additional circuits</c:v>
                </c:pt>
              </c:strCache>
            </c:strRef>
          </c:tx>
          <c:invertIfNegative val="0"/>
          <c:cat>
            <c:strRef>
              <c:f>Sheet2!$C$27:$C$37</c:f>
              <c:strCache>
                <c:ptCount val="11"/>
                <c:pt idx="0">
                  <c:v>PM</c:v>
                </c:pt>
                <c:pt idx="1">
                  <c:v>BF</c:v>
                </c:pt>
                <c:pt idx="2">
                  <c:v>CO</c:v>
                </c:pt>
                <c:pt idx="4">
                  <c:v>PM</c:v>
                </c:pt>
                <c:pt idx="5">
                  <c:v>BF</c:v>
                </c:pt>
                <c:pt idx="6">
                  <c:v>CO</c:v>
                </c:pt>
                <c:pt idx="8">
                  <c:v>PM</c:v>
                </c:pt>
                <c:pt idx="9">
                  <c:v>BF</c:v>
                </c:pt>
                <c:pt idx="10">
                  <c:v>CO</c:v>
                </c:pt>
              </c:strCache>
            </c:strRef>
          </c:cat>
          <c:val>
            <c:numRef>
              <c:f>Sheet2!$F$27:$F$37</c:f>
              <c:numCache>
                <c:formatCode>General</c:formatCode>
                <c:ptCount val="11"/>
                <c:pt idx="0">
                  <c:v>0</c:v>
                </c:pt>
                <c:pt idx="1">
                  <c:v>1.2551201999999999</c:v>
                </c:pt>
                <c:pt idx="2">
                  <c:v>1.0327032</c:v>
                </c:pt>
                <c:pt idx="4">
                  <c:v>0</c:v>
                </c:pt>
                <c:pt idx="5">
                  <c:v>1.2969740999999999</c:v>
                </c:pt>
                <c:pt idx="6">
                  <c:v>1.0448405999999999</c:v>
                </c:pt>
                <c:pt idx="8">
                  <c:v>0</c:v>
                </c:pt>
                <c:pt idx="9">
                  <c:v>1.3176714</c:v>
                </c:pt>
                <c:pt idx="10">
                  <c:v>1.1398812</c:v>
                </c:pt>
              </c:numCache>
            </c:numRef>
          </c:val>
        </c:ser>
        <c:ser>
          <c:idx val="2"/>
          <c:order val="2"/>
          <c:tx>
            <c:strRef>
              <c:f>Sheet2!$G$2</c:f>
              <c:strCache>
                <c:ptCount val="1"/>
                <c:pt idx="0">
                  <c:v>Energy penalty of throughput degradation</c:v>
                </c:pt>
              </c:strCache>
            </c:strRef>
          </c:tx>
          <c:invertIfNegative val="0"/>
          <c:cat>
            <c:strRef>
              <c:f>Sheet2!$C$27:$C$37</c:f>
              <c:strCache>
                <c:ptCount val="11"/>
                <c:pt idx="0">
                  <c:v>PM</c:v>
                </c:pt>
                <c:pt idx="1">
                  <c:v>BF</c:v>
                </c:pt>
                <c:pt idx="2">
                  <c:v>CO</c:v>
                </c:pt>
                <c:pt idx="4">
                  <c:v>PM</c:v>
                </c:pt>
                <c:pt idx="5">
                  <c:v>BF</c:v>
                </c:pt>
                <c:pt idx="6">
                  <c:v>CO</c:v>
                </c:pt>
                <c:pt idx="8">
                  <c:v>PM</c:v>
                </c:pt>
                <c:pt idx="9">
                  <c:v>BF</c:v>
                </c:pt>
                <c:pt idx="10">
                  <c:v>CO</c:v>
                </c:pt>
              </c:strCache>
            </c:strRef>
          </c:cat>
          <c:val>
            <c:numRef>
              <c:f>Sheet2!$G$27:$G$37</c:f>
              <c:numCache>
                <c:formatCode>General</c:formatCode>
                <c:ptCount val="11"/>
                <c:pt idx="0">
                  <c:v>0</c:v>
                </c:pt>
                <c:pt idx="1">
                  <c:v>0.154419031678</c:v>
                </c:pt>
                <c:pt idx="2" formatCode="0.00E+00">
                  <c:v>0.92883153907799998</c:v>
                </c:pt>
                <c:pt idx="4">
                  <c:v>0</c:v>
                </c:pt>
                <c:pt idx="5">
                  <c:v>0.76177099371400003</c:v>
                </c:pt>
                <c:pt idx="6">
                  <c:v>0.43520974823500003</c:v>
                </c:pt>
                <c:pt idx="8">
                  <c:v>0</c:v>
                </c:pt>
                <c:pt idx="9">
                  <c:v>0.59338829198200005</c:v>
                </c:pt>
                <c:pt idx="10">
                  <c:v>0.54250571779900003</c:v>
                </c:pt>
              </c:numCache>
            </c:numRef>
          </c:val>
        </c:ser>
        <c:dLbls>
          <c:showLegendKey val="0"/>
          <c:showVal val="0"/>
          <c:showCatName val="0"/>
          <c:showSerName val="0"/>
          <c:showPercent val="0"/>
          <c:showBubbleSize val="0"/>
        </c:dLbls>
        <c:gapWidth val="90"/>
        <c:overlap val="100"/>
        <c:axId val="79770752"/>
        <c:axId val="79772288"/>
      </c:barChart>
      <c:catAx>
        <c:axId val="79770752"/>
        <c:scaling>
          <c:orientation val="minMax"/>
        </c:scaling>
        <c:delete val="0"/>
        <c:axPos val="b"/>
        <c:majorTickMark val="none"/>
        <c:minorTickMark val="none"/>
        <c:tickLblPos val="nextTo"/>
        <c:txPr>
          <a:bodyPr/>
          <a:lstStyle/>
          <a:p>
            <a:pPr>
              <a:defRPr lang="en-US"/>
            </a:pPr>
            <a:endParaRPr lang="en-US"/>
          </a:p>
        </c:txPr>
        <c:crossAx val="79772288"/>
        <c:crosses val="autoZero"/>
        <c:auto val="1"/>
        <c:lblAlgn val="ctr"/>
        <c:lblOffset val="100"/>
        <c:noMultiLvlLbl val="0"/>
      </c:catAx>
      <c:valAx>
        <c:axId val="79772288"/>
        <c:scaling>
          <c:orientation val="minMax"/>
          <c:max val="38"/>
          <c:min val="22"/>
        </c:scaling>
        <c:delete val="0"/>
        <c:axPos val="l"/>
        <c:majorGridlines/>
        <c:title>
          <c:tx>
            <c:rich>
              <a:bodyPr/>
              <a:lstStyle/>
              <a:p>
                <a:pPr>
                  <a:defRPr/>
                </a:pPr>
                <a:r>
                  <a:rPr lang="en-US" dirty="0" smtClean="0"/>
                  <a:t>Energy (</a:t>
                </a:r>
                <a:r>
                  <a:rPr lang="en-US" dirty="0" err="1" smtClean="0"/>
                  <a:t>mJ</a:t>
                </a:r>
                <a:r>
                  <a:rPr lang="en-US" dirty="0" smtClean="0"/>
                  <a:t>)</a:t>
                </a:r>
                <a:endParaRPr lang="en-US" dirty="0"/>
              </a:p>
            </c:rich>
          </c:tx>
          <c:layout/>
          <c:overlay val="0"/>
        </c:title>
        <c:numFmt formatCode="General" sourceLinked="1"/>
        <c:majorTickMark val="out"/>
        <c:minorTickMark val="none"/>
        <c:tickLblPos val="nextTo"/>
        <c:txPr>
          <a:bodyPr/>
          <a:lstStyle/>
          <a:p>
            <a:pPr>
              <a:defRPr lang="en-US"/>
            </a:pPr>
            <a:endParaRPr lang="en-US"/>
          </a:p>
        </c:txPr>
        <c:crossAx val="79770752"/>
        <c:crosses val="autoZero"/>
        <c:crossBetween val="between"/>
        <c:majorUnit val="4"/>
      </c:valAx>
      <c:spPr>
        <a:noFill/>
      </c:spPr>
    </c:plotArea>
    <c:legend>
      <c:legendPos val="r"/>
      <c:layout>
        <c:manualLayout>
          <c:xMode val="edge"/>
          <c:yMode val="edge"/>
          <c:x val="0.11856461249227837"/>
          <c:y val="5.5343944881439268E-2"/>
          <c:w val="0.79810805292341525"/>
          <c:h val="0.28080303547085589"/>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0574343832021008"/>
          <c:y val="6.0185185185185182E-2"/>
          <c:w val="0.84095800524934405"/>
          <c:h val="0.74518518518518495"/>
        </c:manualLayout>
      </c:layout>
      <c:scatterChart>
        <c:scatterStyle val="smoothMarker"/>
        <c:varyColors val="0"/>
        <c:ser>
          <c:idx val="0"/>
          <c:order val="0"/>
          <c:tx>
            <c:strRef>
              <c:f>Sheet4!$Q$10</c:f>
              <c:strCache>
                <c:ptCount val="1"/>
                <c:pt idx="0">
                  <c:v>pure-margin</c:v>
                </c:pt>
              </c:strCache>
            </c:strRef>
          </c:tx>
          <c:marker>
            <c:symbol val="diamond"/>
            <c:size val="13"/>
          </c:marker>
          <c:xVal>
            <c:numRef>
              <c:f>Sheet4!$P$11:$P$17</c:f>
              <c:numCache>
                <c:formatCode>General</c:formatCode>
                <c:ptCount val="7"/>
                <c:pt idx="0">
                  <c:v>1.02</c:v>
                </c:pt>
                <c:pt idx="1">
                  <c:v>1</c:v>
                </c:pt>
                <c:pt idx="2">
                  <c:v>0.98</c:v>
                </c:pt>
                <c:pt idx="3">
                  <c:v>0.96</c:v>
                </c:pt>
                <c:pt idx="4">
                  <c:v>0.94</c:v>
                </c:pt>
                <c:pt idx="5">
                  <c:v>0.92</c:v>
                </c:pt>
                <c:pt idx="6">
                  <c:v>0.9</c:v>
                </c:pt>
              </c:numCache>
            </c:numRef>
          </c:xVal>
          <c:yVal>
            <c:numRef>
              <c:f>Sheet4!$Q$11:$Q$17</c:f>
              <c:numCache>
                <c:formatCode>General</c:formatCode>
                <c:ptCount val="7"/>
                <c:pt idx="0">
                  <c:v>34.104949480000002</c:v>
                </c:pt>
              </c:numCache>
            </c:numRef>
          </c:yVal>
          <c:smooth val="1"/>
        </c:ser>
        <c:ser>
          <c:idx val="1"/>
          <c:order val="1"/>
          <c:tx>
            <c:strRef>
              <c:f>Sheet4!$R$10</c:f>
              <c:strCache>
                <c:ptCount val="1"/>
                <c:pt idx="0">
                  <c:v>brute-force</c:v>
                </c:pt>
              </c:strCache>
            </c:strRef>
          </c:tx>
          <c:xVal>
            <c:numRef>
              <c:f>Sheet4!$P$11:$P$19</c:f>
              <c:numCache>
                <c:formatCode>General</c:formatCode>
                <c:ptCount val="9"/>
                <c:pt idx="0">
                  <c:v>1.02</c:v>
                </c:pt>
                <c:pt idx="1">
                  <c:v>1</c:v>
                </c:pt>
                <c:pt idx="2">
                  <c:v>0.98</c:v>
                </c:pt>
                <c:pt idx="3">
                  <c:v>0.96</c:v>
                </c:pt>
                <c:pt idx="4">
                  <c:v>0.94</c:v>
                </c:pt>
                <c:pt idx="5">
                  <c:v>0.92</c:v>
                </c:pt>
                <c:pt idx="6">
                  <c:v>0.9</c:v>
                </c:pt>
                <c:pt idx="7">
                  <c:v>0.88</c:v>
                </c:pt>
                <c:pt idx="8">
                  <c:v>0.86</c:v>
                </c:pt>
              </c:numCache>
            </c:numRef>
          </c:xVal>
          <c:yVal>
            <c:numRef>
              <c:f>Sheet4!$R$11:$R$19</c:f>
              <c:numCache>
                <c:formatCode>General</c:formatCode>
                <c:ptCount val="9"/>
                <c:pt idx="0">
                  <c:v>49.822589917400002</c:v>
                </c:pt>
                <c:pt idx="1">
                  <c:v>47.294939254600003</c:v>
                </c:pt>
                <c:pt idx="2">
                  <c:v>44.803971871599998</c:v>
                </c:pt>
                <c:pt idx="3">
                  <c:v>42.629855041200003</c:v>
                </c:pt>
                <c:pt idx="4">
                  <c:v>40.326441110099999</c:v>
                </c:pt>
                <c:pt idx="5">
                  <c:v>38.456379557699996</c:v>
                </c:pt>
                <c:pt idx="6">
                  <c:v>36.488498542999999</c:v>
                </c:pt>
                <c:pt idx="7">
                  <c:v>35.342828273199999</c:v>
                </c:pt>
                <c:pt idx="8">
                  <c:v>33.983388001400002</c:v>
                </c:pt>
              </c:numCache>
            </c:numRef>
          </c:yVal>
          <c:smooth val="1"/>
        </c:ser>
        <c:ser>
          <c:idx val="2"/>
          <c:order val="2"/>
          <c:tx>
            <c:strRef>
              <c:f>Sheet4!$S$10</c:f>
              <c:strCache>
                <c:ptCount val="1"/>
                <c:pt idx="0">
                  <c:v>CombOpt</c:v>
                </c:pt>
              </c:strCache>
            </c:strRef>
          </c:tx>
          <c:xVal>
            <c:numRef>
              <c:f>Sheet4!$P$11:$P$21</c:f>
              <c:numCache>
                <c:formatCode>General</c:formatCode>
                <c:ptCount val="11"/>
                <c:pt idx="0">
                  <c:v>1.02</c:v>
                </c:pt>
                <c:pt idx="1">
                  <c:v>1</c:v>
                </c:pt>
                <c:pt idx="2">
                  <c:v>0.98</c:v>
                </c:pt>
                <c:pt idx="3">
                  <c:v>0.96</c:v>
                </c:pt>
                <c:pt idx="4">
                  <c:v>0.94</c:v>
                </c:pt>
                <c:pt idx="5">
                  <c:v>0.92</c:v>
                </c:pt>
                <c:pt idx="6">
                  <c:v>0.9</c:v>
                </c:pt>
                <c:pt idx="7">
                  <c:v>0.88</c:v>
                </c:pt>
                <c:pt idx="8">
                  <c:v>0.86</c:v>
                </c:pt>
                <c:pt idx="9">
                  <c:v>0.84</c:v>
                </c:pt>
                <c:pt idx="10">
                  <c:v>0.82</c:v>
                </c:pt>
              </c:numCache>
            </c:numRef>
          </c:xVal>
          <c:yVal>
            <c:numRef>
              <c:f>Sheet4!$S$11:$S$21</c:f>
              <c:numCache>
                <c:formatCode>General</c:formatCode>
                <c:ptCount val="11"/>
                <c:pt idx="0">
                  <c:v>39.135483590200003</c:v>
                </c:pt>
                <c:pt idx="1">
                  <c:v>37.835625742799998</c:v>
                </c:pt>
                <c:pt idx="2">
                  <c:v>36.407621575500002</c:v>
                </c:pt>
                <c:pt idx="3">
                  <c:v>35.145369930199998</c:v>
                </c:pt>
                <c:pt idx="4">
                  <c:v>33.719751821400003</c:v>
                </c:pt>
                <c:pt idx="5">
                  <c:v>32.638267410899999</c:v>
                </c:pt>
                <c:pt idx="6">
                  <c:v>31.214756223999998</c:v>
                </c:pt>
                <c:pt idx="7">
                  <c:v>30.2700609561</c:v>
                </c:pt>
                <c:pt idx="8">
                  <c:v>28.880598668600001</c:v>
                </c:pt>
              </c:numCache>
            </c:numRef>
          </c:yVal>
          <c:smooth val="1"/>
        </c:ser>
        <c:dLbls>
          <c:showLegendKey val="0"/>
          <c:showVal val="0"/>
          <c:showCatName val="0"/>
          <c:showSerName val="0"/>
          <c:showPercent val="0"/>
          <c:showBubbleSize val="0"/>
        </c:dLbls>
        <c:axId val="36950784"/>
        <c:axId val="36952704"/>
      </c:scatterChart>
      <c:valAx>
        <c:axId val="36950784"/>
        <c:scaling>
          <c:orientation val="minMax"/>
          <c:max val="1.02"/>
          <c:min val="0.8600000000000001"/>
        </c:scaling>
        <c:delete val="0"/>
        <c:axPos val="b"/>
        <c:title>
          <c:tx>
            <c:rich>
              <a:bodyPr/>
              <a:lstStyle/>
              <a:p>
                <a:pPr>
                  <a:defRPr lang="en-US"/>
                </a:pPr>
                <a:r>
                  <a:rPr lang="en-US"/>
                  <a:t>Supply voltage</a:t>
                </a:r>
                <a:r>
                  <a:rPr lang="en-US" baseline="0"/>
                  <a:t> (V)</a:t>
                </a:r>
                <a:endParaRPr lang="en-US"/>
              </a:p>
            </c:rich>
          </c:tx>
          <c:layout/>
          <c:overlay val="0"/>
        </c:title>
        <c:numFmt formatCode="General" sourceLinked="1"/>
        <c:majorTickMark val="none"/>
        <c:minorTickMark val="none"/>
        <c:tickLblPos val="nextTo"/>
        <c:txPr>
          <a:bodyPr/>
          <a:lstStyle/>
          <a:p>
            <a:pPr>
              <a:defRPr lang="en-US"/>
            </a:pPr>
            <a:endParaRPr lang="en-US"/>
          </a:p>
        </c:txPr>
        <c:crossAx val="36952704"/>
        <c:crosses val="autoZero"/>
        <c:crossBetween val="midCat"/>
        <c:majorUnit val="4.0000000000000008E-2"/>
      </c:valAx>
      <c:valAx>
        <c:axId val="36952704"/>
        <c:scaling>
          <c:orientation val="minMax"/>
          <c:max val="50"/>
          <c:min val="25"/>
        </c:scaling>
        <c:delete val="0"/>
        <c:axPos val="l"/>
        <c:majorGridlines/>
        <c:title>
          <c:tx>
            <c:rich>
              <a:bodyPr/>
              <a:lstStyle/>
              <a:p>
                <a:pPr>
                  <a:defRPr lang="en-US"/>
                </a:pPr>
                <a:r>
                  <a:rPr lang="en-US"/>
                  <a:t>Energy</a:t>
                </a:r>
                <a:r>
                  <a:rPr lang="en-US" baseline="0"/>
                  <a:t> (mJ)</a:t>
                </a:r>
                <a:endParaRPr lang="en-US"/>
              </a:p>
            </c:rich>
          </c:tx>
          <c:layout/>
          <c:overlay val="0"/>
        </c:title>
        <c:numFmt formatCode="General" sourceLinked="1"/>
        <c:majorTickMark val="none"/>
        <c:minorTickMark val="none"/>
        <c:tickLblPos val="nextTo"/>
        <c:txPr>
          <a:bodyPr/>
          <a:lstStyle/>
          <a:p>
            <a:pPr>
              <a:defRPr lang="en-US"/>
            </a:pPr>
            <a:endParaRPr lang="en-US"/>
          </a:p>
        </c:txPr>
        <c:crossAx val="36950784"/>
        <c:crosses val="autoZero"/>
        <c:crossBetween val="midCat"/>
        <c:majorUnit val="5"/>
      </c:valAx>
      <c:spPr>
        <a:noFill/>
        <a:ln>
          <a:noFill/>
        </a:ln>
      </c:spPr>
    </c:plotArea>
    <c:legend>
      <c:legendPos val="r"/>
      <c:layout>
        <c:manualLayout>
          <c:xMode val="edge"/>
          <c:yMode val="edge"/>
          <c:x val="0.10809886264217"/>
          <c:y val="5.2987751531058599E-2"/>
          <c:w val="0.28356780402449716"/>
          <c:h val="0.23477742434513571"/>
        </c:manualLayout>
      </c:layout>
      <c:overlay val="0"/>
      <c:txPr>
        <a:bodyPr/>
        <a:lstStyle/>
        <a:p>
          <a:pPr>
            <a:defRPr lang="en-US" sz="13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plotArea>
      <c:layout>
        <c:manualLayout>
          <c:layoutTarget val="inner"/>
          <c:xMode val="edge"/>
          <c:yMode val="edge"/>
          <c:x val="0.11685454943132099"/>
          <c:y val="6.0185185185185182E-2"/>
          <c:w val="0.8201817585301846"/>
          <c:h val="0.73592592592592598"/>
        </c:manualLayout>
      </c:layout>
      <c:scatterChart>
        <c:scatterStyle val="smoothMarker"/>
        <c:varyColors val="0"/>
        <c:ser>
          <c:idx val="0"/>
          <c:order val="0"/>
          <c:tx>
            <c:strRef>
              <c:f>Sheet4!$F$20</c:f>
              <c:strCache>
                <c:ptCount val="1"/>
                <c:pt idx="0">
                  <c:v>pure-margin</c:v>
                </c:pt>
              </c:strCache>
            </c:strRef>
          </c:tx>
          <c:marker>
            <c:symbol val="diamond"/>
            <c:size val="13"/>
          </c:marker>
          <c:xVal>
            <c:numRef>
              <c:f>Sheet4!$E$21:$E$26</c:f>
              <c:numCache>
                <c:formatCode>General</c:formatCode>
                <c:ptCount val="6"/>
                <c:pt idx="0">
                  <c:v>0.8</c:v>
                </c:pt>
                <c:pt idx="1">
                  <c:v>0.78</c:v>
                </c:pt>
                <c:pt idx="2">
                  <c:v>0.76</c:v>
                </c:pt>
                <c:pt idx="3">
                  <c:v>0.74</c:v>
                </c:pt>
                <c:pt idx="4">
                  <c:v>0.72</c:v>
                </c:pt>
                <c:pt idx="5">
                  <c:v>0.7</c:v>
                </c:pt>
              </c:numCache>
            </c:numRef>
          </c:xVal>
          <c:yVal>
            <c:numRef>
              <c:f>Sheet4!$F$21:$F$26</c:f>
              <c:numCache>
                <c:formatCode>General</c:formatCode>
                <c:ptCount val="6"/>
                <c:pt idx="0">
                  <c:v>33.332692399999999</c:v>
                </c:pt>
              </c:numCache>
            </c:numRef>
          </c:yVal>
          <c:smooth val="1"/>
        </c:ser>
        <c:ser>
          <c:idx val="1"/>
          <c:order val="1"/>
          <c:tx>
            <c:strRef>
              <c:f>Sheet4!$G$20</c:f>
              <c:strCache>
                <c:ptCount val="1"/>
                <c:pt idx="0">
                  <c:v>brute-force</c:v>
                </c:pt>
              </c:strCache>
            </c:strRef>
          </c:tx>
          <c:xVal>
            <c:numRef>
              <c:f>Sheet4!$E$21:$E$28</c:f>
              <c:numCache>
                <c:formatCode>General</c:formatCode>
                <c:ptCount val="8"/>
                <c:pt idx="0">
                  <c:v>0.8</c:v>
                </c:pt>
                <c:pt idx="1">
                  <c:v>0.78</c:v>
                </c:pt>
                <c:pt idx="2">
                  <c:v>0.76</c:v>
                </c:pt>
                <c:pt idx="3">
                  <c:v>0.74</c:v>
                </c:pt>
                <c:pt idx="4">
                  <c:v>0.72</c:v>
                </c:pt>
                <c:pt idx="5">
                  <c:v>0.7</c:v>
                </c:pt>
              </c:numCache>
            </c:numRef>
          </c:xVal>
          <c:yVal>
            <c:numRef>
              <c:f>Sheet4!$G$21:$G$28</c:f>
              <c:numCache>
                <c:formatCode>General</c:formatCode>
                <c:ptCount val="8"/>
                <c:pt idx="0">
                  <c:v>28.062863539799999</c:v>
                </c:pt>
                <c:pt idx="1">
                  <c:v>27.110021779099998</c:v>
                </c:pt>
                <c:pt idx="2">
                  <c:v>26.968517567500001</c:v>
                </c:pt>
                <c:pt idx="3">
                  <c:v>27.085451352100002</c:v>
                </c:pt>
                <c:pt idx="4">
                  <c:v>26.776531711800001</c:v>
                </c:pt>
                <c:pt idx="5">
                  <c:v>26.091280469600001</c:v>
                </c:pt>
              </c:numCache>
            </c:numRef>
          </c:yVal>
          <c:smooth val="1"/>
        </c:ser>
        <c:ser>
          <c:idx val="2"/>
          <c:order val="2"/>
          <c:tx>
            <c:strRef>
              <c:f>Sheet4!$H$20</c:f>
              <c:strCache>
                <c:ptCount val="1"/>
                <c:pt idx="0">
                  <c:v>CombOpt</c:v>
                </c:pt>
              </c:strCache>
            </c:strRef>
          </c:tx>
          <c:xVal>
            <c:numRef>
              <c:f>Sheet4!$E$21:$E$28</c:f>
              <c:numCache>
                <c:formatCode>General</c:formatCode>
                <c:ptCount val="8"/>
                <c:pt idx="0">
                  <c:v>0.8</c:v>
                </c:pt>
                <c:pt idx="1">
                  <c:v>0.78</c:v>
                </c:pt>
                <c:pt idx="2">
                  <c:v>0.76</c:v>
                </c:pt>
                <c:pt idx="3">
                  <c:v>0.74</c:v>
                </c:pt>
                <c:pt idx="4">
                  <c:v>0.72</c:v>
                </c:pt>
                <c:pt idx="5">
                  <c:v>0.7</c:v>
                </c:pt>
              </c:numCache>
            </c:numRef>
          </c:xVal>
          <c:yVal>
            <c:numRef>
              <c:f>Sheet4!$H$21:$H$28</c:f>
              <c:numCache>
                <c:formatCode>General</c:formatCode>
                <c:ptCount val="8"/>
                <c:pt idx="0">
                  <c:v>28.590367829400002</c:v>
                </c:pt>
                <c:pt idx="1">
                  <c:v>28.3137729052</c:v>
                </c:pt>
                <c:pt idx="2">
                  <c:v>27.945539509</c:v>
                </c:pt>
                <c:pt idx="3">
                  <c:v>27.555448812000002</c:v>
                </c:pt>
                <c:pt idx="4">
                  <c:v>26.817475526100001</c:v>
                </c:pt>
                <c:pt idx="5">
                  <c:v>25.8444407655</c:v>
                </c:pt>
              </c:numCache>
            </c:numRef>
          </c:yVal>
          <c:smooth val="1"/>
        </c:ser>
        <c:dLbls>
          <c:showLegendKey val="0"/>
          <c:showVal val="0"/>
          <c:showCatName val="0"/>
          <c:showSerName val="0"/>
          <c:showPercent val="0"/>
          <c:showBubbleSize val="0"/>
        </c:dLbls>
        <c:axId val="82534784"/>
        <c:axId val="82536704"/>
      </c:scatterChart>
      <c:valAx>
        <c:axId val="82534784"/>
        <c:scaling>
          <c:orientation val="minMax"/>
          <c:max val="0.8"/>
          <c:min val="0.70000000000000007"/>
        </c:scaling>
        <c:delete val="0"/>
        <c:axPos val="b"/>
        <c:title>
          <c:tx>
            <c:rich>
              <a:bodyPr/>
              <a:lstStyle/>
              <a:p>
                <a:pPr>
                  <a:defRPr lang="en-US"/>
                </a:pPr>
                <a:r>
                  <a:rPr lang="en-US"/>
                  <a:t>Supply voltage (V)</a:t>
                </a:r>
              </a:p>
            </c:rich>
          </c:tx>
          <c:layout/>
          <c:overlay val="0"/>
        </c:title>
        <c:numFmt formatCode="#,##0.00" sourceLinked="0"/>
        <c:majorTickMark val="none"/>
        <c:minorTickMark val="none"/>
        <c:tickLblPos val="nextTo"/>
        <c:txPr>
          <a:bodyPr/>
          <a:lstStyle/>
          <a:p>
            <a:pPr>
              <a:defRPr lang="en-US"/>
            </a:pPr>
            <a:endParaRPr lang="en-US"/>
          </a:p>
        </c:txPr>
        <c:crossAx val="82536704"/>
        <c:crosses val="autoZero"/>
        <c:crossBetween val="midCat"/>
        <c:majorUnit val="2.0000000000000004E-2"/>
      </c:valAx>
      <c:valAx>
        <c:axId val="82536704"/>
        <c:scaling>
          <c:orientation val="minMax"/>
          <c:max val="36"/>
          <c:min val="24"/>
        </c:scaling>
        <c:delete val="0"/>
        <c:axPos val="l"/>
        <c:majorGridlines/>
        <c:title>
          <c:tx>
            <c:rich>
              <a:bodyPr/>
              <a:lstStyle/>
              <a:p>
                <a:pPr>
                  <a:defRPr lang="en-US"/>
                </a:pPr>
                <a:r>
                  <a:rPr lang="en-US"/>
                  <a:t>Energy (mJ)</a:t>
                </a:r>
              </a:p>
            </c:rich>
          </c:tx>
          <c:layout/>
          <c:overlay val="0"/>
        </c:title>
        <c:numFmt formatCode="General" sourceLinked="1"/>
        <c:majorTickMark val="none"/>
        <c:minorTickMark val="none"/>
        <c:tickLblPos val="nextTo"/>
        <c:txPr>
          <a:bodyPr/>
          <a:lstStyle/>
          <a:p>
            <a:pPr>
              <a:defRPr lang="en-US"/>
            </a:pPr>
            <a:endParaRPr lang="en-US"/>
          </a:p>
        </c:txPr>
        <c:crossAx val="82534784"/>
        <c:crosses val="autoZero"/>
        <c:crossBetween val="midCat"/>
        <c:majorUnit val="2"/>
      </c:valAx>
      <c:spPr>
        <a:noFill/>
        <a:ln>
          <a:noFill/>
        </a:ln>
      </c:spPr>
    </c:plotArea>
    <c:legend>
      <c:legendPos val="r"/>
      <c:layout>
        <c:manualLayout>
          <c:xMode val="edge"/>
          <c:yMode val="edge"/>
          <c:x val="0.11920997375328109"/>
          <c:y val="4.3728492271799396E-2"/>
          <c:w val="0.28356780402449716"/>
          <c:h val="0.2241033237181986"/>
        </c:manualLayout>
      </c:layout>
      <c:overlay val="0"/>
      <c:txPr>
        <a:bodyPr/>
        <a:lstStyle/>
        <a:p>
          <a:pPr>
            <a:defRPr lang="en-US" sz="1300"/>
          </a:pPr>
          <a:endParaRPr lang="en-US"/>
        </a:p>
      </c:txPr>
    </c:legend>
    <c:plotVisOnly val="1"/>
    <c:dispBlanksAs val="gap"/>
    <c:showDLblsOverMax val="0"/>
  </c:chart>
  <c:spPr>
    <a:ln>
      <a:noFill/>
    </a:ln>
  </c:spPr>
  <c:txPr>
    <a:bodyPr/>
    <a:lstStyle/>
    <a:p>
      <a:pPr>
        <a:defRPr sz="1200">
          <a:latin typeface="Arial"/>
          <a:cs typeface="Aria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47747156605425"/>
          <c:y val="0.1732711079654369"/>
          <c:w val="0.6849479440069991"/>
          <c:h val="0.59572053142233627"/>
        </c:manualLayout>
      </c:layout>
      <c:barChart>
        <c:barDir val="col"/>
        <c:grouping val="clustered"/>
        <c:varyColors val="0"/>
        <c:ser>
          <c:idx val="0"/>
          <c:order val="1"/>
          <c:tx>
            <c:strRef>
              <c:f>'Pareto curve'!$A$16</c:f>
              <c:strCache>
                <c:ptCount val="1"/>
                <c:pt idx="0">
                  <c:v>Core Power (mW)</c:v>
                </c:pt>
              </c:strCache>
            </c:strRef>
          </c:tx>
          <c:invertIfNegative val="0"/>
          <c:cat>
            <c:numRef>
              <c:f>'Pareto curve'!$B$29:$J$29</c:f>
              <c:numCache>
                <c:formatCode>General</c:formatCode>
                <c:ptCount val="9"/>
                <c:pt idx="0">
                  <c:v>1</c:v>
                </c:pt>
                <c:pt idx="1">
                  <c:v>2</c:v>
                </c:pt>
                <c:pt idx="2">
                  <c:v>3</c:v>
                </c:pt>
                <c:pt idx="3">
                  <c:v>4</c:v>
                </c:pt>
                <c:pt idx="4">
                  <c:v>5</c:v>
                </c:pt>
                <c:pt idx="5">
                  <c:v>6</c:v>
                </c:pt>
                <c:pt idx="6">
                  <c:v>7</c:v>
                </c:pt>
                <c:pt idx="7">
                  <c:v>8</c:v>
                </c:pt>
                <c:pt idx="8">
                  <c:v>9</c:v>
                </c:pt>
              </c:numCache>
            </c:numRef>
          </c:cat>
          <c:val>
            <c:numRef>
              <c:f>'Pareto curve'!$B$16:$I$16</c:f>
              <c:numCache>
                <c:formatCode>0.00</c:formatCode>
                <c:ptCount val="8"/>
                <c:pt idx="0">
                  <c:v>15.178000000000001</c:v>
                </c:pt>
                <c:pt idx="1">
                  <c:v>13.840999999999999</c:v>
                </c:pt>
                <c:pt idx="2">
                  <c:v>15.959999999999999</c:v>
                </c:pt>
                <c:pt idx="3">
                  <c:v>13.788</c:v>
                </c:pt>
                <c:pt idx="4">
                  <c:v>14.533000000000001</c:v>
                </c:pt>
                <c:pt idx="5">
                  <c:v>14.167000000000002</c:v>
                </c:pt>
                <c:pt idx="6">
                  <c:v>14.109</c:v>
                </c:pt>
                <c:pt idx="7">
                  <c:v>13.579000000000001</c:v>
                </c:pt>
              </c:numCache>
            </c:numRef>
          </c:val>
        </c:ser>
        <c:dLbls>
          <c:showLegendKey val="0"/>
          <c:showVal val="0"/>
          <c:showCatName val="0"/>
          <c:showSerName val="0"/>
          <c:showPercent val="0"/>
          <c:showBubbleSize val="0"/>
        </c:dLbls>
        <c:gapWidth val="150"/>
        <c:axId val="85633664"/>
        <c:axId val="85639936"/>
      </c:barChart>
      <c:lineChart>
        <c:grouping val="standard"/>
        <c:varyColors val="0"/>
        <c:ser>
          <c:idx val="1"/>
          <c:order val="0"/>
          <c:tx>
            <c:strRef>
              <c:f>'Pareto curve'!$A$17</c:f>
              <c:strCache>
                <c:ptCount val="1"/>
                <c:pt idx="0">
                  <c:v>P/G Power (mW)</c:v>
                </c:pt>
              </c:strCache>
            </c:strRef>
          </c:tx>
          <c:spPr>
            <a:ln w="50800"/>
          </c:spPr>
          <c:cat>
            <c:numRef>
              <c:f>'Pareto curve'!$B$29:$J$29</c:f>
              <c:numCache>
                <c:formatCode>General</c:formatCode>
                <c:ptCount val="9"/>
                <c:pt idx="0">
                  <c:v>1</c:v>
                </c:pt>
                <c:pt idx="1">
                  <c:v>2</c:v>
                </c:pt>
                <c:pt idx="2">
                  <c:v>3</c:v>
                </c:pt>
                <c:pt idx="3">
                  <c:v>4</c:v>
                </c:pt>
                <c:pt idx="4">
                  <c:v>5</c:v>
                </c:pt>
                <c:pt idx="5">
                  <c:v>6</c:v>
                </c:pt>
                <c:pt idx="6">
                  <c:v>7</c:v>
                </c:pt>
                <c:pt idx="7">
                  <c:v>8</c:v>
                </c:pt>
                <c:pt idx="8">
                  <c:v>9</c:v>
                </c:pt>
              </c:numCache>
            </c:numRef>
          </c:cat>
          <c:val>
            <c:numRef>
              <c:f>'Pareto curve'!$B$17:$I$17</c:f>
              <c:numCache>
                <c:formatCode>0.00</c:formatCode>
                <c:ptCount val="8"/>
                <c:pt idx="0">
                  <c:v>0.33299999999999996</c:v>
                </c:pt>
                <c:pt idx="1">
                  <c:v>0.32000000000000084</c:v>
                </c:pt>
                <c:pt idx="2">
                  <c:v>0.34600000000000253</c:v>
                </c:pt>
                <c:pt idx="3">
                  <c:v>0.33299999999999996</c:v>
                </c:pt>
                <c:pt idx="4">
                  <c:v>0.33699999999999875</c:v>
                </c:pt>
                <c:pt idx="5">
                  <c:v>0.33499999999999852</c:v>
                </c:pt>
                <c:pt idx="6">
                  <c:v>0.33399999999999924</c:v>
                </c:pt>
                <c:pt idx="7">
                  <c:v>0.33199999999999896</c:v>
                </c:pt>
              </c:numCache>
            </c:numRef>
          </c:val>
          <c:smooth val="0"/>
        </c:ser>
        <c:dLbls>
          <c:showLegendKey val="0"/>
          <c:showVal val="0"/>
          <c:showCatName val="0"/>
          <c:showSerName val="0"/>
          <c:showPercent val="0"/>
          <c:showBubbleSize val="0"/>
        </c:dLbls>
        <c:marker val="1"/>
        <c:smooth val="0"/>
        <c:axId val="85644032"/>
        <c:axId val="85641856"/>
      </c:lineChart>
      <c:catAx>
        <c:axId val="85633664"/>
        <c:scaling>
          <c:orientation val="minMax"/>
        </c:scaling>
        <c:delete val="0"/>
        <c:axPos val="b"/>
        <c:title>
          <c:tx>
            <c:rich>
              <a:bodyPr/>
              <a:lstStyle/>
              <a:p>
                <a:pPr algn="ctr" rtl="0">
                  <a:defRPr lang="en-US" sz="2400" b="1" i="0" u="none" strike="noStrike" kern="1200" baseline="0">
                    <a:solidFill>
                      <a:schemeClr val="tx1"/>
                    </a:solidFill>
                    <a:latin typeface="+mn-lt"/>
                    <a:ea typeface="+mn-ea"/>
                    <a:cs typeface="+mn-cs"/>
                  </a:defRPr>
                </a:pPr>
                <a:r>
                  <a:rPr lang="en-US" sz="2400" b="1" i="0" u="none" strike="noStrike" kern="1200" baseline="0" dirty="0" err="1" smtClean="0">
                    <a:solidFill>
                      <a:schemeClr val="tx1"/>
                    </a:solidFill>
                    <a:latin typeface="+mn-lt"/>
                    <a:ea typeface="+mn-ea"/>
                    <a:cs typeface="+mn-cs"/>
                  </a:rPr>
                  <a:t>Implemetation</a:t>
                </a:r>
                <a:r>
                  <a:rPr lang="en-US" sz="2400" b="1" i="0" u="none" strike="noStrike" kern="1200" baseline="0" dirty="0" smtClean="0">
                    <a:solidFill>
                      <a:schemeClr val="tx1"/>
                    </a:solidFill>
                    <a:latin typeface="+mn-lt"/>
                    <a:ea typeface="+mn-ea"/>
                    <a:cs typeface="+mn-cs"/>
                  </a:rPr>
                  <a:t> #</a:t>
                </a:r>
                <a:endParaRPr lang="en-US" sz="2400" b="1" i="0" u="none" strike="noStrike" kern="1200" baseline="0" dirty="0">
                  <a:solidFill>
                    <a:schemeClr val="tx1"/>
                  </a:solidFill>
                  <a:latin typeface="+mn-lt"/>
                  <a:ea typeface="+mn-ea"/>
                  <a:cs typeface="+mn-cs"/>
                </a:endParaRPr>
              </a:p>
            </c:rich>
          </c:tx>
          <c:layout/>
          <c:overlay val="0"/>
        </c:title>
        <c:numFmt formatCode="General" sourceLinked="1"/>
        <c:majorTickMark val="out"/>
        <c:minorTickMark val="none"/>
        <c:tickLblPos val="nextTo"/>
        <c:crossAx val="85639936"/>
        <c:crosses val="autoZero"/>
        <c:auto val="1"/>
        <c:lblAlgn val="ctr"/>
        <c:lblOffset val="100"/>
        <c:noMultiLvlLbl val="0"/>
      </c:catAx>
      <c:valAx>
        <c:axId val="85639936"/>
        <c:scaling>
          <c:orientation val="minMax"/>
        </c:scaling>
        <c:delete val="0"/>
        <c:axPos val="l"/>
        <c:title>
          <c:tx>
            <c:rich>
              <a:bodyPr rot="-5400000" vert="horz"/>
              <a:lstStyle/>
              <a:p>
                <a:pPr algn="ctr" rtl="0">
                  <a:defRPr lang="en-US" sz="2400" b="1" i="0" u="none" strike="noStrike" kern="1200" baseline="0" dirty="0">
                    <a:solidFill>
                      <a:schemeClr val="tx1"/>
                    </a:solidFill>
                    <a:latin typeface="+mn-lt"/>
                    <a:ea typeface="+mn-ea"/>
                    <a:cs typeface="+mn-cs"/>
                  </a:defRPr>
                </a:pPr>
                <a:r>
                  <a:rPr lang="en-US" sz="2400" b="1" i="0" u="none" strike="noStrike" kern="1200" baseline="0" dirty="0" smtClean="0">
                    <a:solidFill>
                      <a:schemeClr val="tx1"/>
                    </a:solidFill>
                    <a:latin typeface="+mn-lt"/>
                    <a:ea typeface="+mn-ea"/>
                    <a:cs typeface="+mn-cs"/>
                  </a:rPr>
                  <a:t>Core Power </a:t>
                </a:r>
                <a:r>
                  <a:rPr lang="en-US" sz="2400" b="1" i="0" u="none" strike="noStrike" kern="1200" baseline="0" dirty="0">
                    <a:solidFill>
                      <a:schemeClr val="tx1"/>
                    </a:solidFill>
                    <a:latin typeface="+mn-lt"/>
                    <a:ea typeface="+mn-ea"/>
                    <a:cs typeface="+mn-cs"/>
                  </a:rPr>
                  <a:t>(mW)</a:t>
                </a:r>
              </a:p>
            </c:rich>
          </c:tx>
          <c:layout/>
          <c:overlay val="0"/>
        </c:title>
        <c:numFmt formatCode="0.00" sourceLinked="1"/>
        <c:majorTickMark val="out"/>
        <c:minorTickMark val="none"/>
        <c:tickLblPos val="nextTo"/>
        <c:txPr>
          <a:bodyPr/>
          <a:lstStyle/>
          <a:p>
            <a:pPr>
              <a:defRPr sz="2400"/>
            </a:pPr>
            <a:endParaRPr lang="en-US"/>
          </a:p>
        </c:txPr>
        <c:crossAx val="85633664"/>
        <c:crosses val="autoZero"/>
        <c:crossBetween val="between"/>
        <c:majorUnit val="1"/>
      </c:valAx>
      <c:valAx>
        <c:axId val="85641856"/>
        <c:scaling>
          <c:orientation val="minMax"/>
        </c:scaling>
        <c:delete val="0"/>
        <c:axPos val="r"/>
        <c:title>
          <c:tx>
            <c:rich>
              <a:bodyPr rot="-5400000" vert="horz"/>
              <a:lstStyle/>
              <a:p>
                <a:pPr algn="ctr" rtl="0">
                  <a:defRPr lang="en-US" sz="2400" b="1" i="0" u="none" strike="noStrike" kern="1200" baseline="0" dirty="0">
                    <a:solidFill>
                      <a:schemeClr val="tx1"/>
                    </a:solidFill>
                    <a:latin typeface="+mn-lt"/>
                    <a:ea typeface="+mn-ea"/>
                    <a:cs typeface="+mn-cs"/>
                  </a:defRPr>
                </a:pPr>
                <a:r>
                  <a:rPr lang="en-US" sz="2400" b="1" i="0" u="none" strike="noStrike" kern="1200" baseline="0" dirty="0" smtClean="0">
                    <a:solidFill>
                      <a:schemeClr val="tx1"/>
                    </a:solidFill>
                    <a:latin typeface="+mn-lt"/>
                    <a:ea typeface="+mn-ea"/>
                    <a:cs typeface="+mn-cs"/>
                  </a:rPr>
                  <a:t>P/G Power (mW)</a:t>
                </a:r>
                <a:endParaRPr lang="en-US" sz="2400" b="1" i="0" u="none" strike="noStrike" kern="1200" baseline="0" dirty="0">
                  <a:solidFill>
                    <a:schemeClr val="tx1"/>
                  </a:solidFill>
                  <a:latin typeface="+mn-lt"/>
                  <a:ea typeface="+mn-ea"/>
                  <a:cs typeface="+mn-cs"/>
                </a:endParaRPr>
              </a:p>
            </c:rich>
          </c:tx>
          <c:layout/>
          <c:overlay val="0"/>
        </c:title>
        <c:numFmt formatCode="0.00" sourceLinked="1"/>
        <c:majorTickMark val="out"/>
        <c:minorTickMark val="none"/>
        <c:tickLblPos val="nextTo"/>
        <c:txPr>
          <a:bodyPr/>
          <a:lstStyle/>
          <a:p>
            <a:pPr>
              <a:defRPr sz="2400"/>
            </a:pPr>
            <a:endParaRPr lang="en-US"/>
          </a:p>
        </c:txPr>
        <c:crossAx val="85644032"/>
        <c:crosses val="max"/>
        <c:crossBetween val="between"/>
      </c:valAx>
      <c:catAx>
        <c:axId val="85644032"/>
        <c:scaling>
          <c:orientation val="minMax"/>
        </c:scaling>
        <c:delete val="1"/>
        <c:axPos val="b"/>
        <c:numFmt formatCode="General" sourceLinked="1"/>
        <c:majorTickMark val="out"/>
        <c:minorTickMark val="none"/>
        <c:tickLblPos val="nextTo"/>
        <c:crossAx val="85641856"/>
        <c:crosses val="autoZero"/>
        <c:auto val="1"/>
        <c:lblAlgn val="ctr"/>
        <c:lblOffset val="100"/>
        <c:noMultiLvlLbl val="0"/>
      </c:catAx>
      <c:spPr>
        <a:noFill/>
        <a:ln w="25400">
          <a:noFill/>
        </a:ln>
      </c:spPr>
    </c:plotArea>
    <c:legend>
      <c:legendPos val="t"/>
      <c:layout/>
      <c:overlay val="0"/>
      <c:txPr>
        <a:bodyPr/>
        <a:lstStyle/>
        <a:p>
          <a:pPr>
            <a:defRPr sz="2800"/>
          </a:pPr>
          <a:endParaRPr lang="en-US"/>
        </a:p>
      </c:txPr>
    </c:legend>
    <c:plotVisOnly val="1"/>
    <c:dispBlanksAs val="gap"/>
    <c:showDLblsOverMax val="0"/>
  </c:chart>
  <c:txPr>
    <a:bodyPr/>
    <a:lstStyle/>
    <a:p>
      <a:pPr>
        <a:defRPr sz="20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0.48425</cdr:x>
      <cdr:y>0.21391</cdr:y>
    </cdr:from>
    <cdr:to>
      <cdr:x>0.80209</cdr:x>
      <cdr:y>0.31455</cdr:y>
    </cdr:to>
    <cdr:sp macro="" textlink="">
      <cdr:nvSpPr>
        <cdr:cNvPr id="2" name="TextBox 1"/>
        <cdr:cNvSpPr txBox="1"/>
      </cdr:nvSpPr>
      <cdr:spPr>
        <a:xfrm xmlns:a="http://schemas.openxmlformats.org/drawingml/2006/main">
          <a:off x="4427984" y="1080120"/>
          <a:ext cx="2906329" cy="5081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a:solidFill>
                <a:schemeClr val="tx1"/>
              </a:solidFill>
            </a:rPr>
            <a:t>AES</a:t>
          </a:r>
        </a:p>
      </cdr:txBody>
    </cdr:sp>
  </cdr:relSizeAnchor>
</c:userShapes>
</file>

<file path=ppt/drawings/drawing2.xml><?xml version="1.0" encoding="utf-8"?>
<c:userShapes xmlns:c="http://schemas.openxmlformats.org/drawingml/2006/chart">
  <cdr:relSizeAnchor xmlns:cdr="http://schemas.openxmlformats.org/drawingml/2006/chartDrawing">
    <cdr:from>
      <cdr:x>0.20452</cdr:x>
      <cdr:y>0.61247</cdr:y>
    </cdr:from>
    <cdr:to>
      <cdr:x>0.48876</cdr:x>
      <cdr:y>0.72543</cdr:y>
    </cdr:to>
    <cdr:sp macro="" textlink="">
      <cdr:nvSpPr>
        <cdr:cNvPr id="3" name="TextBox 1"/>
        <cdr:cNvSpPr txBox="1"/>
      </cdr:nvSpPr>
      <cdr:spPr>
        <a:xfrm xmlns:a="http://schemas.openxmlformats.org/drawingml/2006/main">
          <a:off x="2397760" y="4958080"/>
          <a:ext cx="3332480" cy="91440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3200" dirty="0">
              <a:solidFill>
                <a:schemeClr val="tx1"/>
              </a:solidFill>
            </a:rPr>
            <a:t>DMA,</a:t>
          </a:r>
          <a:r>
            <a:rPr lang="en-US" sz="3200" baseline="0" dirty="0">
              <a:solidFill>
                <a:schemeClr val="tx1"/>
              </a:solidFill>
            </a:rPr>
            <a:t> #3</a:t>
          </a:r>
          <a:endParaRPr lang="en-US" sz="3200"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0.60871</cdr:x>
      <cdr:y>0.69369</cdr:y>
    </cdr:from>
    <cdr:to>
      <cdr:x>0.94604</cdr:x>
      <cdr:y>0.78308</cdr:y>
    </cdr:to>
    <cdr:sp macro="" textlink="">
      <cdr:nvSpPr>
        <cdr:cNvPr id="2" name="文字方塊 1"/>
        <cdr:cNvSpPr txBox="1"/>
      </cdr:nvSpPr>
      <cdr:spPr>
        <a:xfrm xmlns:a="http://schemas.openxmlformats.org/drawingml/2006/main">
          <a:off x="2587752" y="2025050"/>
          <a:ext cx="1434059" cy="2609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Source:</a:t>
          </a:r>
          <a:r>
            <a:rPr lang="en-US" sz="1200" baseline="0" dirty="0"/>
            <a:t> </a:t>
          </a:r>
          <a:r>
            <a:rPr lang="en-US" sz="1200" dirty="0"/>
            <a:t>[CPUDB]</a:t>
          </a:r>
        </a:p>
      </cdr:txBody>
    </cdr:sp>
  </cdr:relSizeAnchor>
</c:userShapes>
</file>

<file path=ppt/drawings/drawing4.xml><?xml version="1.0" encoding="utf-8"?>
<c:userShapes xmlns:c="http://schemas.openxmlformats.org/drawingml/2006/chart">
  <cdr:relSizeAnchor xmlns:cdr="http://schemas.openxmlformats.org/drawingml/2006/chartDrawing">
    <cdr:from>
      <cdr:x>0.10865</cdr:x>
      <cdr:y>0.70161</cdr:y>
    </cdr:from>
    <cdr:to>
      <cdr:x>0.93071</cdr:x>
      <cdr:y>0.7106</cdr:y>
    </cdr:to>
    <cdr:cxnSp macro="">
      <cdr:nvCxnSpPr>
        <cdr:cNvPr id="3" name="Straight Connector 2"/>
        <cdr:cNvCxnSpPr/>
      </cdr:nvCxnSpPr>
      <cdr:spPr>
        <a:xfrm xmlns:a="http://schemas.openxmlformats.org/drawingml/2006/main" flipV="1">
          <a:off x="387729" y="1710808"/>
          <a:ext cx="2933695" cy="21925"/>
        </a:xfrm>
        <a:prstGeom xmlns:a="http://schemas.openxmlformats.org/drawingml/2006/main" prst="line">
          <a:avLst/>
        </a:prstGeom>
        <a:ln xmlns:a="http://schemas.openxmlformats.org/drawingml/2006/main" w="19050">
          <a:solidFill>
            <a:schemeClr val="accent2">
              <a:lumMod val="40000"/>
              <a:lumOff val="6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5138"/>
          </a:xfrm>
          <a:prstGeom prst="rect">
            <a:avLst/>
          </a:prstGeom>
        </p:spPr>
        <p:txBody>
          <a:bodyPr vert="horz" lIns="90706" tIns="45353" rIns="90706" bIns="45353" rtlCol="0"/>
          <a:lstStyle>
            <a:lvl1pPr algn="l">
              <a:defRPr sz="11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0706" tIns="45353" rIns="90706" bIns="45353" rtlCol="0"/>
          <a:lstStyle>
            <a:lvl1pPr algn="r">
              <a:defRPr sz="1100"/>
            </a:lvl1pPr>
          </a:lstStyle>
          <a:p>
            <a:fld id="{757960DB-97FA-4397-9387-B30801152D24}" type="datetimeFigureOut">
              <a:rPr lang="en-US" smtClean="0"/>
              <a:pPr/>
              <a:t>7/10/2014</a:t>
            </a:fld>
            <a:endParaRPr lang="en-US"/>
          </a:p>
        </p:txBody>
      </p:sp>
      <p:sp>
        <p:nvSpPr>
          <p:cNvPr id="4" name="Footer Placeholder 3"/>
          <p:cNvSpPr>
            <a:spLocks noGrp="1"/>
          </p:cNvSpPr>
          <p:nvPr>
            <p:ph type="ftr" sz="quarter" idx="2"/>
          </p:nvPr>
        </p:nvSpPr>
        <p:spPr>
          <a:xfrm>
            <a:off x="1" y="8829675"/>
            <a:ext cx="3037840" cy="465138"/>
          </a:xfrm>
          <a:prstGeom prst="rect">
            <a:avLst/>
          </a:prstGeom>
        </p:spPr>
        <p:txBody>
          <a:bodyPr vert="horz" lIns="90706" tIns="45353" rIns="90706" bIns="45353" rtlCol="0" anchor="b"/>
          <a:lstStyle>
            <a:lvl1pPr algn="l">
              <a:defRPr sz="11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0706" tIns="45353" rIns="90706" bIns="45353" rtlCol="0" anchor="b"/>
          <a:lstStyle>
            <a:lvl1pPr algn="r">
              <a:defRPr sz="1100"/>
            </a:lvl1pPr>
          </a:lstStyle>
          <a:p>
            <a:fld id="{955057B6-67AF-4A4B-9100-FF2AFC43407B}" type="slidenum">
              <a:rPr lang="en-US" smtClean="0"/>
              <a:pPr/>
              <a:t>‹#›</a:t>
            </a:fld>
            <a:endParaRPr lang="en-US"/>
          </a:p>
        </p:txBody>
      </p:sp>
    </p:spTree>
    <p:extLst>
      <p:ext uri="{BB962C8B-B14F-4D97-AF65-F5344CB8AC3E}">
        <p14:creationId xmlns:p14="http://schemas.microsoft.com/office/powerpoint/2010/main" val="1212400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0706" tIns="45353" rIns="90706" bIns="45353" rtlCol="0"/>
          <a:lstStyle>
            <a:lvl1pPr algn="l">
              <a:defRPr sz="11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0706" tIns="45353" rIns="90706" bIns="45353" rtlCol="0"/>
          <a:lstStyle>
            <a:lvl1pPr algn="r">
              <a:defRPr sz="1100"/>
            </a:lvl1pPr>
          </a:lstStyle>
          <a:p>
            <a:fld id="{CDA77664-55AE-45FE-8429-AEEC509F456D}" type="datetimeFigureOut">
              <a:rPr lang="en-US" smtClean="0"/>
              <a:pPr/>
              <a:t>7/10/2014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0706" tIns="45353" rIns="90706" bIns="45353"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0706" tIns="45353" rIns="90706" bIns="453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4820"/>
          </a:xfrm>
          <a:prstGeom prst="rect">
            <a:avLst/>
          </a:prstGeom>
        </p:spPr>
        <p:txBody>
          <a:bodyPr vert="horz" lIns="90706" tIns="45353" rIns="90706" bIns="45353"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0706" tIns="45353" rIns="90706" bIns="45353" rtlCol="0" anchor="b"/>
          <a:lstStyle>
            <a:lvl1pPr algn="r">
              <a:defRPr sz="1100"/>
            </a:lvl1pPr>
          </a:lstStyle>
          <a:p>
            <a:fld id="{A5451585-E2AC-4897-B719-C200C8CF2F37}" type="slidenum">
              <a:rPr lang="en-US" smtClean="0"/>
              <a:pPr/>
              <a:t>‹#›</a:t>
            </a:fld>
            <a:endParaRPr lang="en-US"/>
          </a:p>
        </p:txBody>
      </p:sp>
    </p:spTree>
    <p:extLst>
      <p:ext uri="{BB962C8B-B14F-4D97-AF65-F5344CB8AC3E}">
        <p14:creationId xmlns:p14="http://schemas.microsoft.com/office/powerpoint/2010/main" val="397386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189">
              <a:defRPr sz="1900" b="1">
                <a:solidFill>
                  <a:schemeClr val="tx1"/>
                </a:solidFill>
                <a:latin typeface="Arial" charset="0"/>
              </a:defRPr>
            </a:lvl1pPr>
            <a:lvl2pPr marL="710380" indent="-273223" defTabSz="906189">
              <a:defRPr sz="1900" b="1">
                <a:solidFill>
                  <a:schemeClr val="tx1"/>
                </a:solidFill>
                <a:latin typeface="Arial" charset="0"/>
              </a:defRPr>
            </a:lvl2pPr>
            <a:lvl3pPr marL="1092891" indent="-218579" defTabSz="906189">
              <a:defRPr sz="1900" b="1">
                <a:solidFill>
                  <a:schemeClr val="tx1"/>
                </a:solidFill>
                <a:latin typeface="Arial" charset="0"/>
              </a:defRPr>
            </a:lvl3pPr>
            <a:lvl4pPr marL="1530047" indent="-218579" defTabSz="906189">
              <a:defRPr sz="1900" b="1">
                <a:solidFill>
                  <a:schemeClr val="tx1"/>
                </a:solidFill>
                <a:latin typeface="Arial" charset="0"/>
              </a:defRPr>
            </a:lvl4pPr>
            <a:lvl5pPr marL="1967204" indent="-218579" defTabSz="906189">
              <a:defRPr sz="1900" b="1">
                <a:solidFill>
                  <a:schemeClr val="tx1"/>
                </a:solidFill>
                <a:latin typeface="Arial" charset="0"/>
              </a:defRPr>
            </a:lvl5pPr>
            <a:lvl6pPr marL="2404360" indent="-218579" defTabSz="906189" eaLnBrk="0" fontAlgn="base" hangingPunct="0">
              <a:spcBef>
                <a:spcPct val="0"/>
              </a:spcBef>
              <a:spcAft>
                <a:spcPct val="0"/>
              </a:spcAft>
              <a:defRPr sz="1900" b="1">
                <a:solidFill>
                  <a:schemeClr val="tx1"/>
                </a:solidFill>
                <a:latin typeface="Arial" charset="0"/>
              </a:defRPr>
            </a:lvl6pPr>
            <a:lvl7pPr marL="2841516" indent="-218579" defTabSz="906189" eaLnBrk="0" fontAlgn="base" hangingPunct="0">
              <a:spcBef>
                <a:spcPct val="0"/>
              </a:spcBef>
              <a:spcAft>
                <a:spcPct val="0"/>
              </a:spcAft>
              <a:defRPr sz="1900" b="1">
                <a:solidFill>
                  <a:schemeClr val="tx1"/>
                </a:solidFill>
                <a:latin typeface="Arial" charset="0"/>
              </a:defRPr>
            </a:lvl7pPr>
            <a:lvl8pPr marL="3278672" indent="-218579" defTabSz="906189" eaLnBrk="0" fontAlgn="base" hangingPunct="0">
              <a:spcBef>
                <a:spcPct val="0"/>
              </a:spcBef>
              <a:spcAft>
                <a:spcPct val="0"/>
              </a:spcAft>
              <a:defRPr sz="1900" b="1">
                <a:solidFill>
                  <a:schemeClr val="tx1"/>
                </a:solidFill>
                <a:latin typeface="Arial" charset="0"/>
              </a:defRPr>
            </a:lvl8pPr>
            <a:lvl9pPr marL="3715828" indent="-218579" defTabSz="906189" eaLnBrk="0" fontAlgn="base" hangingPunct="0">
              <a:spcBef>
                <a:spcPct val="0"/>
              </a:spcBef>
              <a:spcAft>
                <a:spcPct val="0"/>
              </a:spcAft>
              <a:defRPr sz="1900" b="1">
                <a:solidFill>
                  <a:schemeClr val="tx1"/>
                </a:solidFill>
                <a:latin typeface="Arial" charset="0"/>
              </a:defRPr>
            </a:lvl9pPr>
          </a:lstStyle>
          <a:p>
            <a:fld id="{2549282A-C31E-4191-A0ED-B99E4FE60B16}" type="slidenum">
              <a:rPr lang="en-US" sz="1200" b="0">
                <a:latin typeface="Times New Roman" pitchFamily="18" charset="0"/>
              </a:rPr>
              <a:pPr/>
              <a:t>1</a:t>
            </a:fld>
            <a:endParaRPr lang="en-US" sz="1200" b="0">
              <a:latin typeface="Times New Roman"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76654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extracted delay variation, we assume a setup path is safe when the delay</a:t>
            </a:r>
            <a:r>
              <a:rPr lang="en-US" baseline="0" dirty="0" smtClean="0"/>
              <a:t> evaluated at a conventional corner is larger than the nominal + 3 sigma delay obtained from the statistical analysis. For a given path, we define an alpha factor, which is the ratio of the 3 sigma delay of the path to the delta delay at a corner. The alpha is an indicator of pessimism. A small alpha implies that the delta delay at a BEOL corner is larger than the 3 sigma delay.</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10</a:t>
            </a:fld>
            <a:endParaRPr lang="en-US"/>
          </a:p>
        </p:txBody>
      </p:sp>
    </p:spTree>
    <p:extLst>
      <p:ext uri="{BB962C8B-B14F-4D97-AF65-F5344CB8AC3E}">
        <p14:creationId xmlns:p14="http://schemas.microsoft.com/office/powerpoint/2010/main" val="90003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11</a:t>
            </a:fld>
            <a:endParaRPr lang="en-US"/>
          </a:p>
        </p:txBody>
      </p:sp>
    </p:spTree>
    <p:extLst>
      <p:ext uri="{BB962C8B-B14F-4D97-AF65-F5344CB8AC3E}">
        <p14:creationId xmlns:p14="http://schemas.microsoft.com/office/powerpoint/2010/main" val="389345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12</a:t>
            </a:fld>
            <a:endParaRPr lang="en-US"/>
          </a:p>
        </p:txBody>
      </p:sp>
    </p:spTree>
    <p:extLst>
      <p:ext uri="{BB962C8B-B14F-4D97-AF65-F5344CB8AC3E}">
        <p14:creationId xmlns:p14="http://schemas.microsoft.com/office/powerpoint/2010/main" val="1871515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figure, we plot the alpha values for a set of critical paths. The x-axis is the delta delay of the paths at the C-worst corner, the y-axis is the delta delay at the RC-worst corner. Each circle in the plot is a timing-critical path and the color represents the value of alpha. </a:t>
            </a:r>
            <a:r>
              <a:rPr lang="en-US" dirty="0" smtClean="0"/>
              <a:t>As shown in the figure,</a:t>
            </a:r>
            <a:r>
              <a:rPr lang="en-US" baseline="0" dirty="0" smtClean="0"/>
              <a:t> we figure out that the paths with small delta delay at the C-worst and RC-worst corners have a large alpha. For example, the alpha is larger than 0.6 when delta delay at the C-worst and RC-worst corners are smaller than 3% of the nominal delay. This means that by checking the delta delay we can identify the paths for tightened corner.</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13</a:t>
            </a:fld>
            <a:endParaRPr lang="en-US"/>
          </a:p>
        </p:txBody>
      </p:sp>
    </p:spTree>
    <p:extLst>
      <p:ext uri="{BB962C8B-B14F-4D97-AF65-F5344CB8AC3E}">
        <p14:creationId xmlns:p14="http://schemas.microsoft.com/office/powerpoint/2010/main" val="2846752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we propose to</a:t>
            </a:r>
            <a:r>
              <a:rPr lang="en-US" baseline="0" dirty="0" smtClean="0"/>
              <a:t> filter out the paths which can use tightened corners by using two threshold values, </a:t>
            </a:r>
            <a:r>
              <a:rPr lang="en-US" baseline="0" dirty="0" err="1" smtClean="0"/>
              <a:t>Acw</a:t>
            </a:r>
            <a:r>
              <a:rPr lang="en-US" baseline="0" dirty="0" smtClean="0"/>
              <a:t> and </a:t>
            </a:r>
            <a:r>
              <a:rPr lang="en-US" baseline="0" dirty="0" err="1" smtClean="0"/>
              <a:t>Arcw</a:t>
            </a:r>
            <a:r>
              <a:rPr lang="en-US" baseline="0" dirty="0" smtClean="0"/>
              <a:t>. A path which has a delta delay larger than any of the threshold can be signed off using TBC corners.</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14</a:t>
            </a:fld>
            <a:endParaRPr lang="en-US"/>
          </a:p>
        </p:txBody>
      </p:sp>
    </p:spTree>
    <p:extLst>
      <p:ext uri="{BB962C8B-B14F-4D97-AF65-F5344CB8AC3E}">
        <p14:creationId xmlns:p14="http://schemas.microsoft.com/office/powerpoint/2010/main" val="269561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determine the threshold values </a:t>
            </a:r>
            <a:r>
              <a:rPr lang="en-US" baseline="0" dirty="0" err="1" smtClean="0"/>
              <a:t>Arcw</a:t>
            </a:r>
            <a:r>
              <a:rPr lang="en-US" baseline="0" dirty="0" smtClean="0"/>
              <a:t> and </a:t>
            </a:r>
            <a:r>
              <a:rPr lang="en-US" baseline="0" dirty="0" err="1" smtClean="0"/>
              <a:t>Acw</a:t>
            </a:r>
            <a:r>
              <a:rPr lang="en-US" baseline="0" dirty="0" smtClean="0"/>
              <a:t>, we assume that the critical paths in different design have similar trends. Therefore, we can extract the alpha, </a:t>
            </a:r>
            <a:r>
              <a:rPr lang="en-US" baseline="0" dirty="0" err="1" smtClean="0"/>
              <a:t>Arcw</a:t>
            </a:r>
            <a:r>
              <a:rPr lang="en-US" baseline="0" dirty="0" smtClean="0"/>
              <a:t> and </a:t>
            </a:r>
            <a:r>
              <a:rPr lang="en-US" baseline="0" dirty="0" err="1" smtClean="0"/>
              <a:t>Acw</a:t>
            </a:r>
            <a:r>
              <a:rPr lang="en-US" baseline="0" dirty="0" smtClean="0"/>
              <a:t> from a set of representative paths. For example, the figure shows the maximum alpha of the paths in a design and the number of paths in the G</a:t>
            </a:r>
            <a:r>
              <a:rPr lang="en-US" baseline="-25000" dirty="0" smtClean="0"/>
              <a:t>TBC</a:t>
            </a:r>
            <a:r>
              <a:rPr lang="en-US" baseline="0" dirty="0" smtClean="0"/>
              <a:t>. Based on the figure, we can select the values of alpha and the corresponding </a:t>
            </a:r>
            <a:r>
              <a:rPr lang="en-US" baseline="0" dirty="0" err="1" smtClean="0"/>
              <a:t>Arcw</a:t>
            </a:r>
            <a:r>
              <a:rPr lang="en-US" baseline="0" dirty="0" smtClean="0"/>
              <a:t> and </a:t>
            </a:r>
            <a:r>
              <a:rPr lang="en-US" baseline="0" dirty="0" err="1" smtClean="0"/>
              <a:t>Acw</a:t>
            </a:r>
            <a:r>
              <a:rPr lang="en-US" baseline="0" dirty="0" smtClean="0"/>
              <a:t>. Note that when we use a smaller alpha value, the threshold values are larger. This means that when we use a tighter corner, the number of paths which can use the tightened corner is also reduced. To account for sampling error, we add 1% margin on </a:t>
            </a:r>
            <a:r>
              <a:rPr lang="en-US" baseline="0" dirty="0" err="1" smtClean="0"/>
              <a:t>Arcw</a:t>
            </a:r>
            <a:r>
              <a:rPr lang="en-US" baseline="0" dirty="0" smtClean="0"/>
              <a:t> and </a:t>
            </a:r>
            <a:r>
              <a:rPr lang="en-US" baseline="0" dirty="0" err="1" smtClean="0"/>
              <a:t>Acw</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15</a:t>
            </a:fld>
            <a:endParaRPr lang="en-US"/>
          </a:p>
        </p:txBody>
      </p:sp>
    </p:spTree>
    <p:extLst>
      <p:ext uri="{BB962C8B-B14F-4D97-AF65-F5344CB8AC3E}">
        <p14:creationId xmlns:p14="http://schemas.microsoft.com/office/powerpoint/2010/main" val="2263300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experiment, we apply</a:t>
            </a:r>
            <a:r>
              <a:rPr lang="en-US" baseline="0" dirty="0" smtClean="0"/>
              <a:t> our filtering method for three </a:t>
            </a:r>
            <a:r>
              <a:rPr lang="en-US" baseline="0" dirty="0" err="1" smtClean="0"/>
              <a:t>testcases</a:t>
            </a:r>
            <a:r>
              <a:rPr lang="en-US" baseline="0" dirty="0" smtClean="0"/>
              <a:t>. We use a 0.5 correlation factor for statistical analysis. The results show that, by using the tightened corners, we can reduce WNS and TNS by </a:t>
            </a:r>
            <a:r>
              <a:rPr lang="en-US" baseline="0" dirty="0" err="1" smtClean="0"/>
              <a:t>upto</a:t>
            </a:r>
            <a:r>
              <a:rPr lang="en-US" baseline="0" dirty="0" smtClean="0"/>
              <a:t> 100ps and 53ns. The timing violations are also reduced. From the figure, we can see that the tightened corner with an alpha value 0.6 is better compared to an alpha value 0.5 and 0.7. When the alpha value is too small, not many paths can use the tightened corners. But when the alpha value is too big, the different between the conventional corner and tightened corner becomes smaller, so there is not much benefit to use the tightened corner.</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16</a:t>
            </a:fld>
            <a:endParaRPr lang="en-US"/>
          </a:p>
        </p:txBody>
      </p:sp>
    </p:spTree>
    <p:extLst>
      <p:ext uri="{BB962C8B-B14F-4D97-AF65-F5344CB8AC3E}">
        <p14:creationId xmlns:p14="http://schemas.microsoft.com/office/powerpoint/2010/main" val="1216507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17</a:t>
            </a:fld>
            <a:endParaRPr lang="en-US"/>
          </a:p>
        </p:txBody>
      </p:sp>
    </p:spTree>
    <p:extLst>
      <p:ext uri="{BB962C8B-B14F-4D97-AF65-F5344CB8AC3E}">
        <p14:creationId xmlns:p14="http://schemas.microsoft.com/office/powerpoint/2010/main" val="245810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18</a:t>
            </a:fld>
            <a:endParaRPr lang="en-US"/>
          </a:p>
        </p:txBody>
      </p:sp>
    </p:spTree>
    <p:extLst>
      <p:ext uri="{BB962C8B-B14F-4D97-AF65-F5344CB8AC3E}">
        <p14:creationId xmlns:p14="http://schemas.microsoft.com/office/powerpoint/2010/main" val="105214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19</a:t>
            </a:fld>
            <a:endParaRPr lang="en-US"/>
          </a:p>
        </p:txBody>
      </p:sp>
    </p:spTree>
    <p:extLst>
      <p:ext uri="{BB962C8B-B14F-4D97-AF65-F5344CB8AC3E}">
        <p14:creationId xmlns:p14="http://schemas.microsoft.com/office/powerpoint/2010/main" val="3565121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use</a:t>
            </a:r>
            <a:r>
              <a:rPr lang="en-US" baseline="0" dirty="0" smtClean="0"/>
              <a:t> fixed voltage scaling for area, power, drive current. And show full scaling in </a:t>
            </a:r>
            <a:r>
              <a:rPr lang="en-US" baseline="0" dirty="0" err="1" smtClean="0"/>
              <a:t>Vdd</a:t>
            </a:r>
            <a:r>
              <a:rPr lang="en-US" baseline="0" dirty="0" smtClean="0"/>
              <a:t> plot.</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2</a:t>
            </a:fld>
            <a:endParaRPr lang="en-US"/>
          </a:p>
        </p:txBody>
      </p:sp>
    </p:spTree>
    <p:extLst>
      <p:ext uri="{BB962C8B-B14F-4D97-AF65-F5344CB8AC3E}">
        <p14:creationId xmlns:p14="http://schemas.microsoft.com/office/powerpoint/2010/main" val="1261007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20</a:t>
            </a:fld>
            <a:endParaRPr lang="en-US"/>
          </a:p>
        </p:txBody>
      </p:sp>
    </p:spTree>
    <p:extLst>
      <p:ext uri="{BB962C8B-B14F-4D97-AF65-F5344CB8AC3E}">
        <p14:creationId xmlns:p14="http://schemas.microsoft.com/office/powerpoint/2010/main" val="3542578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21</a:t>
            </a:fld>
            <a:endParaRPr lang="en-US"/>
          </a:p>
        </p:txBody>
      </p:sp>
    </p:spTree>
    <p:extLst>
      <p:ext uri="{BB962C8B-B14F-4D97-AF65-F5344CB8AC3E}">
        <p14:creationId xmlns:p14="http://schemas.microsoft.com/office/powerpoint/2010/main" val="3218638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22</a:t>
            </a:fld>
            <a:endParaRPr lang="en-US"/>
          </a:p>
        </p:txBody>
      </p:sp>
    </p:spTree>
    <p:extLst>
      <p:ext uri="{BB962C8B-B14F-4D97-AF65-F5344CB8AC3E}">
        <p14:creationId xmlns:p14="http://schemas.microsoft.com/office/powerpoint/2010/main" val="1352486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23</a:t>
            </a:fld>
            <a:endParaRPr lang="en-US"/>
          </a:p>
        </p:txBody>
      </p:sp>
    </p:spTree>
    <p:extLst>
      <p:ext uri="{BB962C8B-B14F-4D97-AF65-F5344CB8AC3E}">
        <p14:creationId xmlns:p14="http://schemas.microsoft.com/office/powerpoint/2010/main" val="35754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24</a:t>
            </a:fld>
            <a:endParaRPr lang="en-US"/>
          </a:p>
        </p:txBody>
      </p:sp>
    </p:spTree>
    <p:extLst>
      <p:ext uri="{BB962C8B-B14F-4D97-AF65-F5344CB8AC3E}">
        <p14:creationId xmlns:p14="http://schemas.microsoft.com/office/powerpoint/2010/main" val="296559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25</a:t>
            </a:fld>
            <a:endParaRPr lang="en-US"/>
          </a:p>
        </p:txBody>
      </p:sp>
    </p:spTree>
    <p:extLst>
      <p:ext uri="{BB962C8B-B14F-4D97-AF65-F5344CB8AC3E}">
        <p14:creationId xmlns:p14="http://schemas.microsoft.com/office/powerpoint/2010/main" val="676889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Because of the BTI aging, threshold voltages of the devices increases, which leads to a slower circuit. To compensate for the performance degradation we can use adaptive voltage scaling to speed up the circuit. Whenever the circuit performance drops below the target, we can increase the supply voltage.</a:t>
            </a:r>
          </a:p>
        </p:txBody>
      </p:sp>
      <p:sp>
        <p:nvSpPr>
          <p:cNvPr id="4" name="Slide Number Placeholder 3"/>
          <p:cNvSpPr>
            <a:spLocks noGrp="1"/>
          </p:cNvSpPr>
          <p:nvPr>
            <p:ph type="sldNum" sz="quarter" idx="10"/>
          </p:nvPr>
        </p:nvSpPr>
        <p:spPr/>
        <p:txBody>
          <a:bodyPr/>
          <a:lstStyle/>
          <a:p>
            <a:fld id="{24552ABC-15D8-4868-B2CB-F64D1FBF37EE}" type="slidenum">
              <a:rPr lang="de-DE" smtClean="0"/>
              <a:t>26</a:t>
            </a:fld>
            <a:endParaRPr lang="de-DE"/>
          </a:p>
        </p:txBody>
      </p:sp>
    </p:spTree>
    <p:extLst>
      <p:ext uri="{BB962C8B-B14F-4D97-AF65-F5344CB8AC3E}">
        <p14:creationId xmlns:p14="http://schemas.microsoft.com/office/powerpoint/2010/main" val="370126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have a better understanding on the effect</a:t>
            </a:r>
            <a:r>
              <a:rPr lang="en-US" baseline="0" dirty="0" smtClean="0"/>
              <a:t> of VBTI and </a:t>
            </a:r>
            <a:r>
              <a:rPr lang="en-US" baseline="0" dirty="0" err="1" smtClean="0"/>
              <a:t>Vlib</a:t>
            </a:r>
            <a:r>
              <a:rPr lang="en-US" baseline="0" dirty="0" smtClean="0"/>
              <a:t>, lets us look at the </a:t>
            </a:r>
            <a:r>
              <a:rPr lang="en-US" baseline="0" dirty="0" err="1" smtClean="0"/>
              <a:t>derated</a:t>
            </a:r>
            <a:r>
              <a:rPr lang="en-US" baseline="0" dirty="0" smtClean="0"/>
              <a:t> library characterization flow and adaptive voltage scaling.</a:t>
            </a:r>
          </a:p>
          <a:p>
            <a:r>
              <a:rPr lang="en-US" baseline="0" dirty="0" smtClean="0"/>
              <a:t> In the first step of a library characterization, we use VBTI to estimate delta </a:t>
            </a:r>
            <a:r>
              <a:rPr lang="en-US" baseline="0" dirty="0" err="1" smtClean="0"/>
              <a:t>Vth</a:t>
            </a:r>
            <a:r>
              <a:rPr lang="en-US" baseline="0" dirty="0" smtClean="0"/>
              <a:t> due to aging. Then, we add the delta threshold voltages to standard cells to characterize a </a:t>
            </a:r>
            <a:r>
              <a:rPr lang="en-US" baseline="0" dirty="0" err="1" smtClean="0"/>
              <a:t>derated</a:t>
            </a:r>
            <a:r>
              <a:rPr lang="en-US" baseline="0" dirty="0" smtClean="0"/>
              <a:t> library. In this step, </a:t>
            </a:r>
            <a:r>
              <a:rPr lang="en-US" baseline="0" dirty="0" err="1" smtClean="0"/>
              <a:t>Vlib</a:t>
            </a:r>
            <a:r>
              <a:rPr lang="en-US" baseline="0" dirty="0" smtClean="0"/>
              <a:t> is used as the supply voltage of the standard cells. After getting a </a:t>
            </a:r>
            <a:r>
              <a:rPr lang="en-US" baseline="0" dirty="0" err="1" smtClean="0"/>
              <a:t>derated</a:t>
            </a:r>
            <a:r>
              <a:rPr lang="en-US" baseline="0" dirty="0" smtClean="0"/>
              <a:t> library, we can implement and signoff the circuit. During operation, the circuit will experience BTI degradation and AVS will be used to compensate for the aging effect. Therefore, at the end of the circuit lifetime, the circuit will operate at a higher voltage level and we call it as </a:t>
            </a:r>
            <a:r>
              <a:rPr lang="en-US" baseline="0" dirty="0" err="1" smtClean="0"/>
              <a:t>Vfinal</a:t>
            </a:r>
            <a:r>
              <a:rPr lang="en-US" baseline="0" dirty="0" smtClean="0"/>
              <a:t>. In this figure, we can see that the VBTI and </a:t>
            </a:r>
            <a:r>
              <a:rPr lang="en-US" baseline="0" dirty="0" err="1" smtClean="0"/>
              <a:t>Vlib</a:t>
            </a:r>
            <a:r>
              <a:rPr lang="en-US" baseline="0" dirty="0" smtClean="0"/>
              <a:t> are required in signoff and they should be defined to represent the effect of aging and AVS. However, circuit aging and </a:t>
            </a:r>
            <a:r>
              <a:rPr lang="en-US" baseline="0" dirty="0" err="1" smtClean="0"/>
              <a:t>Vfinal</a:t>
            </a:r>
            <a:r>
              <a:rPr lang="en-US" baseline="0" dirty="0" smtClean="0"/>
              <a:t> resulted from AVS are unknowns before circuit implementation. </a:t>
            </a:r>
          </a:p>
        </p:txBody>
      </p:sp>
      <p:sp>
        <p:nvSpPr>
          <p:cNvPr id="4" name="Slide Number Placeholder 3"/>
          <p:cNvSpPr>
            <a:spLocks noGrp="1"/>
          </p:cNvSpPr>
          <p:nvPr>
            <p:ph type="sldNum" sz="quarter" idx="10"/>
          </p:nvPr>
        </p:nvSpPr>
        <p:spPr/>
        <p:txBody>
          <a:bodyPr/>
          <a:lstStyle/>
          <a:p>
            <a:fld id="{24552ABC-15D8-4868-B2CB-F64D1FBF37EE}" type="slidenum">
              <a:rPr lang="de-DE" smtClean="0"/>
              <a:t>27</a:t>
            </a:fld>
            <a:endParaRPr lang="de-DE"/>
          </a:p>
        </p:txBody>
      </p:sp>
    </p:spTree>
    <p:extLst>
      <p:ext uri="{BB962C8B-B14F-4D97-AF65-F5344CB8AC3E}">
        <p14:creationId xmlns:p14="http://schemas.microsoft.com/office/powerpoint/2010/main" val="303868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that the there is no obvious guideline to define VBTI and VLIB when </a:t>
            </a:r>
            <a:r>
              <a:rPr lang="en-US" baseline="0" dirty="0" err="1" smtClean="0"/>
              <a:t>Vfinal</a:t>
            </a:r>
            <a:r>
              <a:rPr lang="en-US" baseline="0" dirty="0" smtClean="0"/>
              <a:t> remains unknown.  This can lead to inconsistency among </a:t>
            </a:r>
            <a:r>
              <a:rPr lang="en-US" baseline="0" dirty="0" err="1" smtClean="0"/>
              <a:t>Vfinal</a:t>
            </a:r>
            <a:r>
              <a:rPr lang="en-US" baseline="0" dirty="0" smtClean="0"/>
              <a:t>, </a:t>
            </a:r>
            <a:r>
              <a:rPr lang="en-US" baseline="0" dirty="0" err="1" smtClean="0"/>
              <a:t>Vlib</a:t>
            </a:r>
            <a:r>
              <a:rPr lang="en-US" baseline="0" dirty="0" smtClean="0"/>
              <a:t> and </a:t>
            </a:r>
            <a:r>
              <a:rPr lang="en-US" baseline="0" dirty="0" err="1" smtClean="0"/>
              <a:t>Vbti</a:t>
            </a:r>
            <a:r>
              <a:rPr lang="en-US" baseline="0" dirty="0" smtClean="0"/>
              <a:t>.</a:t>
            </a:r>
          </a:p>
          <a:p>
            <a:r>
              <a:rPr lang="en-US" baseline="0" dirty="0" smtClean="0"/>
              <a:t>In this work, we are interested in addressing two questions. First, what is the design overhead when timing libraries are not properly characterized? and second, what are the guidelines to define BTI- and AVS-aware signoff corners that guarantee timing correctness with little design overhead?</a:t>
            </a:r>
          </a:p>
        </p:txBody>
      </p:sp>
      <p:sp>
        <p:nvSpPr>
          <p:cNvPr id="4" name="Slide Number Placeholder 3"/>
          <p:cNvSpPr>
            <a:spLocks noGrp="1"/>
          </p:cNvSpPr>
          <p:nvPr>
            <p:ph type="sldNum" sz="quarter" idx="10"/>
          </p:nvPr>
        </p:nvSpPr>
        <p:spPr/>
        <p:txBody>
          <a:bodyPr/>
          <a:lstStyle/>
          <a:p>
            <a:fld id="{24552ABC-15D8-4868-B2CB-F64D1FBF37EE}" type="slidenum">
              <a:rPr lang="de-DE" smtClean="0"/>
              <a:t>28</a:t>
            </a:fld>
            <a:endParaRPr lang="de-DE"/>
          </a:p>
        </p:txBody>
      </p:sp>
    </p:spTree>
    <p:extLst>
      <p:ext uri="{BB962C8B-B14F-4D97-AF65-F5344CB8AC3E}">
        <p14:creationId xmlns:p14="http://schemas.microsoft.com/office/powerpoint/2010/main" val="303868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the data points for four designs overlay on the same plot. From the figure, we can see that the circuits signed off using our </a:t>
            </a:r>
            <a:r>
              <a:rPr lang="en-US" baseline="0" dirty="0" err="1" smtClean="0"/>
              <a:t>derated</a:t>
            </a:r>
            <a:r>
              <a:rPr lang="en-US" baseline="0" dirty="0" smtClean="0"/>
              <a:t> libraries are located at the knee point in the power vs. area tradeoff curve. This shows that the circuits will have good area and power tradeoffs. Large area or power penalty can be avoided using our </a:t>
            </a:r>
            <a:r>
              <a:rPr lang="en-US" baseline="0" dirty="0" err="1" smtClean="0"/>
              <a:t>derated</a:t>
            </a:r>
            <a:r>
              <a:rPr lang="en-US" baseline="0" dirty="0" smtClean="0"/>
              <a:t> libraries. From the figure, we can see that some corners are pessimistic that they overestimate the aging effect or underestimate circuit performance. As a result, the implemented circuit has large area overheads. On the other hand, the are some optimistic corners which underestimate the aging effect. As a result, the AVS needs to increases supply voltage rapidly to compensate for aging. This causes large power overhead. In certain cases, the circuit signoff using these libraries may fail to meet timing if the desired supply voltage is larger than the maximum allowed voltage.</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29</a:t>
            </a:fld>
            <a:endParaRPr lang="de-DE"/>
          </a:p>
        </p:txBody>
      </p:sp>
    </p:spTree>
    <p:extLst>
      <p:ext uri="{BB962C8B-B14F-4D97-AF65-F5344CB8AC3E}">
        <p14:creationId xmlns:p14="http://schemas.microsoft.com/office/powerpoint/2010/main" val="44010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a:t>
            </a:r>
            <a:r>
              <a:rPr lang="en-US" dirty="0" smtClean="0"/>
              <a:t>the main challenge in VLSI</a:t>
            </a:r>
            <a:r>
              <a:rPr lang="en-US" baseline="0" dirty="0" smtClean="0"/>
              <a:t> is the value of technology scaling. As shown in the figure, the design quality improves as technology scales. However, the magnitude of manufacturing process variation is also increasing. To cover the process variation, we have to insert margins in the design to ensure they can work correct. And as a result of that, we lost the benefits of technology scaling. </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3</a:t>
            </a:fld>
            <a:endParaRPr lang="en-US"/>
          </a:p>
        </p:txBody>
      </p:sp>
    </p:spTree>
    <p:extLst>
      <p:ext uri="{BB962C8B-B14F-4D97-AF65-F5344CB8AC3E}">
        <p14:creationId xmlns:p14="http://schemas.microsoft.com/office/powerpoint/2010/main" val="8665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Since the </a:t>
            </a:r>
            <a:r>
              <a:rPr lang="en-US" baseline="0" dirty="0" err="1" smtClean="0"/>
              <a:t>Vdd</a:t>
            </a:r>
            <a:r>
              <a:rPr lang="en-US" baseline="0" dirty="0" smtClean="0"/>
              <a:t> of a circuit will quickly converge to the </a:t>
            </a:r>
            <a:r>
              <a:rPr lang="en-US" baseline="0" dirty="0" err="1" smtClean="0"/>
              <a:t>Vfinal</a:t>
            </a:r>
            <a:r>
              <a:rPr lang="en-US" baseline="0" dirty="0" smtClean="0"/>
              <a:t>, we propose to model BTI degradation with the </a:t>
            </a:r>
            <a:r>
              <a:rPr lang="en-US" baseline="0" dirty="0" err="1" smtClean="0"/>
              <a:t>Vfinal</a:t>
            </a:r>
            <a:r>
              <a:rPr lang="en-US" baseline="0" dirty="0" smtClean="0"/>
              <a:t> throughout circuit lifetime. </a:t>
            </a:r>
            <a:endParaRPr lang="en-US" dirty="0" smtClean="0"/>
          </a:p>
          <a:p>
            <a:r>
              <a:rPr lang="en-US" dirty="0" smtClean="0"/>
              <a:t> This figure shows</a:t>
            </a:r>
            <a:r>
              <a:rPr lang="en-US" baseline="0" dirty="0" smtClean="0"/>
              <a:t> that BTI degradation due to a flat </a:t>
            </a:r>
            <a:r>
              <a:rPr lang="en-US" baseline="0" dirty="0" err="1" smtClean="0"/>
              <a:t>Vfinal</a:t>
            </a:r>
            <a:r>
              <a:rPr lang="en-US" baseline="0" dirty="0" smtClean="0"/>
              <a:t> is similar to the time varying </a:t>
            </a:r>
            <a:r>
              <a:rPr lang="en-US" baseline="0" dirty="0" err="1" smtClean="0"/>
              <a:t>Vdd</a:t>
            </a:r>
            <a:r>
              <a:rPr lang="en-US" baseline="0" dirty="0" smtClean="0"/>
              <a:t> in a AVS using a flat </a:t>
            </a:r>
            <a:r>
              <a:rPr lang="en-US" baseline="0" dirty="0" err="1" smtClean="0"/>
              <a:t>Vfinal</a:t>
            </a:r>
            <a:r>
              <a:rPr lang="en-US" baseline="0" dirty="0" smtClean="0"/>
              <a:t> slightly overestimate the aging effect. The small overestimation is okay because we want to be conservative during signoff.</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30</a:t>
            </a:fld>
            <a:endParaRPr lang="en-US"/>
          </a:p>
        </p:txBody>
      </p:sp>
    </p:spTree>
    <p:extLst>
      <p:ext uri="{BB962C8B-B14F-4D97-AF65-F5344CB8AC3E}">
        <p14:creationId xmlns:p14="http://schemas.microsoft.com/office/powerpoint/2010/main" val="1230114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making the </a:t>
            </a:r>
            <a:r>
              <a:rPr lang="en-US" dirty="0" err="1" smtClean="0"/>
              <a:t>Vfinal</a:t>
            </a:r>
            <a:r>
              <a:rPr lang="en-US" baseline="0" dirty="0" smtClean="0"/>
              <a:t> approximation is insufficient because </a:t>
            </a:r>
            <a:r>
              <a:rPr lang="en-US" baseline="0" dirty="0" err="1" smtClean="0"/>
              <a:t>Vfinal</a:t>
            </a:r>
            <a:r>
              <a:rPr lang="en-US" baseline="0" dirty="0" smtClean="0"/>
              <a:t> is not </a:t>
            </a:r>
            <a:r>
              <a:rPr lang="en-US" baseline="0" dirty="0" err="1" smtClean="0"/>
              <a:t>avaible</a:t>
            </a:r>
            <a:r>
              <a:rPr lang="en-US" baseline="0" dirty="0" smtClean="0"/>
              <a:t> at the early design stage.</a:t>
            </a:r>
          </a:p>
          <a:p>
            <a:r>
              <a:rPr lang="en-US" baseline="0" dirty="0" smtClean="0"/>
              <a:t>To estimate </a:t>
            </a:r>
            <a:r>
              <a:rPr lang="en-US" baseline="0" dirty="0" err="1" smtClean="0"/>
              <a:t>Vfinal</a:t>
            </a:r>
            <a:r>
              <a:rPr lang="en-US" baseline="0" dirty="0" smtClean="0"/>
              <a:t>, we need to understand what are the factors that affect </a:t>
            </a:r>
            <a:r>
              <a:rPr lang="en-US" baseline="0" dirty="0" err="1" smtClean="0"/>
              <a:t>Vfinal</a:t>
            </a:r>
            <a:r>
              <a:rPr lang="en-US" baseline="0" dirty="0" smtClean="0"/>
              <a:t>. </a:t>
            </a:r>
            <a:r>
              <a:rPr lang="en-US" baseline="0" dirty="0" err="1" smtClean="0"/>
              <a:t>Vfinal</a:t>
            </a:r>
            <a:r>
              <a:rPr lang="en-US" baseline="0" dirty="0" smtClean="0"/>
              <a:t> is the circuit voltage at the end of lifetime. This value is determine by the gate of critical paths because each gate response differently to the aging and voltage scaling. Another factor that affect </a:t>
            </a:r>
            <a:r>
              <a:rPr lang="en-US" baseline="0" dirty="0" err="1" smtClean="0"/>
              <a:t>Vfinal</a:t>
            </a:r>
            <a:r>
              <a:rPr lang="en-US" baseline="0" dirty="0" smtClean="0"/>
              <a:t> is the timing slack of the circuit at the beginning of its lifetime. For example, if the circuit has very large timing slack, the AVS may not happen at all through the circuit lifetime. The </a:t>
            </a:r>
            <a:r>
              <a:rPr lang="en-US" baseline="0" dirty="0" err="1" smtClean="0"/>
              <a:t>Vfinal</a:t>
            </a:r>
            <a:r>
              <a:rPr lang="en-US" baseline="0" dirty="0" smtClean="0"/>
              <a:t> is also affected by circuit activity. But this is not a critical issue because we can assume DC or AC stress as the worst-case BTI aging.</a:t>
            </a:r>
          </a:p>
          <a:p>
            <a:r>
              <a:rPr lang="en-US" baseline="0" dirty="0" smtClean="0"/>
              <a:t>As a short summary, we can assume a worst-case circuit activity for </a:t>
            </a:r>
            <a:r>
              <a:rPr lang="en-US" baseline="0" dirty="0" err="1" smtClean="0"/>
              <a:t>Vfinal</a:t>
            </a:r>
            <a:r>
              <a:rPr lang="en-US" baseline="0" dirty="0" smtClean="0"/>
              <a:t> estimation but we still need to estimate the impact of gate type and timing slack. </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31</a:t>
            </a:fld>
            <a:endParaRPr lang="de-DE"/>
          </a:p>
        </p:txBody>
      </p:sp>
    </p:spTree>
    <p:extLst>
      <p:ext uri="{BB962C8B-B14F-4D97-AF65-F5344CB8AC3E}">
        <p14:creationId xmlns:p14="http://schemas.microsoft.com/office/powerpoint/2010/main" val="2186016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analyze</a:t>
            </a:r>
            <a:r>
              <a:rPr lang="en-US" baseline="0" dirty="0" smtClean="0"/>
              <a:t> the impact of gate type and timing slack, we construct different artificial critical paths with different gate types and extract the value of </a:t>
            </a:r>
            <a:r>
              <a:rPr lang="en-US" baseline="0" dirty="0" err="1" smtClean="0"/>
              <a:t>Vfinal</a:t>
            </a:r>
            <a:r>
              <a:rPr lang="en-US" baseline="0" dirty="0" smtClean="0"/>
              <a:t> for different timing slack.</a:t>
            </a:r>
            <a:endParaRPr lang="en-US" dirty="0" smtClean="0"/>
          </a:p>
          <a:p>
            <a:r>
              <a:rPr lang="en-US" dirty="0" smtClean="0"/>
              <a:t>In this figure, the x-axis</a:t>
            </a:r>
            <a:r>
              <a:rPr lang="en-US" baseline="0" dirty="0" smtClean="0"/>
              <a:t> is the timing slack of the critical paths and each line represent a critical path. From the figure, we can see that the </a:t>
            </a:r>
            <a:r>
              <a:rPr lang="en-US" baseline="0" dirty="0" err="1" smtClean="0"/>
              <a:t>Vfinal</a:t>
            </a:r>
            <a:r>
              <a:rPr lang="en-US" baseline="0" dirty="0" smtClean="0"/>
              <a:t> value of different paths are very similar. </a:t>
            </a:r>
          </a:p>
          <a:p>
            <a:r>
              <a:rPr lang="en-US" baseline="0" dirty="0" smtClean="0"/>
              <a:t>The difference between them is typically less than 10mV. Therefore, we propose our second heuristic that we use average </a:t>
            </a:r>
            <a:r>
              <a:rPr lang="en-US" baseline="0" dirty="0" err="1" smtClean="0"/>
              <a:t>Vfinal</a:t>
            </a:r>
            <a:r>
              <a:rPr lang="en-US" baseline="0" dirty="0" smtClean="0"/>
              <a:t> of different cells to estimate the </a:t>
            </a:r>
            <a:r>
              <a:rPr lang="en-US" baseline="0" dirty="0" err="1" smtClean="0"/>
              <a:t>Vfinal</a:t>
            </a:r>
            <a:r>
              <a:rPr lang="en-US" baseline="0" dirty="0" smtClean="0"/>
              <a:t> for library characterization.</a:t>
            </a:r>
            <a:endParaRPr lang="en-US" dirty="0"/>
          </a:p>
          <a:p>
            <a:r>
              <a:rPr lang="en-US" dirty="0"/>
              <a:t>The figure also shows that when timing slack increases, </a:t>
            </a:r>
            <a:r>
              <a:rPr lang="en-US" dirty="0" err="1"/>
              <a:t>Vfinal</a:t>
            </a:r>
            <a:r>
              <a:rPr lang="en-US" dirty="0"/>
              <a:t> reduces and eventually converge to the supply voltage at the beginning of circuit lifetime.</a:t>
            </a:r>
          </a:p>
        </p:txBody>
      </p:sp>
      <p:sp>
        <p:nvSpPr>
          <p:cNvPr id="4" name="Slide Number Placeholder 3"/>
          <p:cNvSpPr>
            <a:spLocks noGrp="1"/>
          </p:cNvSpPr>
          <p:nvPr>
            <p:ph type="sldNum" sz="quarter" idx="10"/>
          </p:nvPr>
        </p:nvSpPr>
        <p:spPr/>
        <p:txBody>
          <a:bodyPr/>
          <a:lstStyle/>
          <a:p>
            <a:fld id="{24552ABC-15D8-4868-B2CB-F64D1FBF37EE}" type="slidenum">
              <a:rPr lang="de-DE" smtClean="0"/>
              <a:t>32</a:t>
            </a:fld>
            <a:endParaRPr lang="de-DE"/>
          </a:p>
        </p:txBody>
      </p:sp>
    </p:spTree>
    <p:extLst>
      <p:ext uri="{BB962C8B-B14F-4D97-AF65-F5344CB8AC3E}">
        <p14:creationId xmlns:p14="http://schemas.microsoft.com/office/powerpoint/2010/main" val="3804308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solve the problem, we propose</a:t>
            </a:r>
            <a:r>
              <a:rPr lang="en-US" baseline="0" dirty="0" smtClean="0"/>
              <a:t> two heuristics. </a:t>
            </a:r>
            <a:r>
              <a:rPr lang="en-US" dirty="0" smtClean="0"/>
              <a:t>By using the first heuristic, we obtain</a:t>
            </a:r>
            <a:r>
              <a:rPr lang="en-US" baseline="0" dirty="0" smtClean="0"/>
              <a:t> the average </a:t>
            </a:r>
            <a:r>
              <a:rPr lang="en-US" baseline="0" dirty="0" err="1" smtClean="0"/>
              <a:t>Vifnal</a:t>
            </a:r>
            <a:r>
              <a:rPr lang="en-US" baseline="0" dirty="0" smtClean="0"/>
              <a:t> of critical paths with different cell types and we call it as V heuristic. Then, we can use this </a:t>
            </a:r>
            <a:r>
              <a:rPr lang="en-US" baseline="0" dirty="0" err="1" smtClean="0"/>
              <a:t>Vheuristic</a:t>
            </a:r>
            <a:r>
              <a:rPr lang="en-US" baseline="0" dirty="0" smtClean="0"/>
              <a:t> to estimate BTI degradation. In other words, we can now characterize a </a:t>
            </a:r>
            <a:r>
              <a:rPr lang="en-US" baseline="0" dirty="0" err="1" smtClean="0"/>
              <a:t>derated</a:t>
            </a:r>
            <a:r>
              <a:rPr lang="en-US" baseline="0" dirty="0" smtClean="0"/>
              <a:t> library with both VBTI and </a:t>
            </a:r>
            <a:r>
              <a:rPr lang="en-US" baseline="0" dirty="0" err="1" smtClean="0"/>
              <a:t>Vlib</a:t>
            </a:r>
            <a:r>
              <a:rPr lang="en-US" baseline="0" dirty="0" smtClean="0"/>
              <a:t> equal to the V heuristic. </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33</a:t>
            </a:fld>
            <a:endParaRPr lang="de-DE"/>
          </a:p>
        </p:txBody>
      </p:sp>
    </p:spTree>
    <p:extLst>
      <p:ext uri="{BB962C8B-B14F-4D97-AF65-F5344CB8AC3E}">
        <p14:creationId xmlns:p14="http://schemas.microsoft.com/office/powerpoint/2010/main" val="2489826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the data points for four designs overlay on the same plot. From the figure, we can see that the circuits signed off using our </a:t>
            </a:r>
            <a:r>
              <a:rPr lang="en-US" baseline="0" dirty="0" err="1" smtClean="0"/>
              <a:t>derated</a:t>
            </a:r>
            <a:r>
              <a:rPr lang="en-US" baseline="0" dirty="0" smtClean="0"/>
              <a:t> libraries are located at the knee point in the power vs. area tradeoff curve. This shows that the circuits will have good area and power tradeoffs. Large area or power penalty can be avoided using our </a:t>
            </a:r>
            <a:r>
              <a:rPr lang="en-US" baseline="0" dirty="0" err="1" smtClean="0"/>
              <a:t>derated</a:t>
            </a:r>
            <a:r>
              <a:rPr lang="en-US" baseline="0" dirty="0" smtClean="0"/>
              <a:t> libraries. From the figure, we can see that some corners are pessimistic that they overestimate the aging effect or underestimate circuit performance. As a result, the implemented circuit has large area overheads. On the other hand, the are some optimistic corners which underestimate the aging effect. As a result, the AVS needs to increases supply voltage rapidly to compensate for aging. This causes large power overhead. In certain cases, the circuit signoff using these libraries may fail to meet timing if the desired supply voltage is larger than the maximum allowed voltage.</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34</a:t>
            </a:fld>
            <a:endParaRPr lang="de-DE"/>
          </a:p>
        </p:txBody>
      </p:sp>
    </p:spTree>
    <p:extLst>
      <p:ext uri="{BB962C8B-B14F-4D97-AF65-F5344CB8AC3E}">
        <p14:creationId xmlns:p14="http://schemas.microsoft.com/office/powerpoint/2010/main" val="440100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35</a:t>
            </a:fld>
            <a:endParaRPr lang="en-US"/>
          </a:p>
        </p:txBody>
      </p:sp>
    </p:spTree>
    <p:extLst>
      <p:ext uri="{BB962C8B-B14F-4D97-AF65-F5344CB8AC3E}">
        <p14:creationId xmlns:p14="http://schemas.microsoft.com/office/powerpoint/2010/main" val="3716905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result show that </a:t>
            </a:r>
            <a:r>
              <a:rPr lang="en-US" dirty="0"/>
              <a:t>when we use the default configuration to </a:t>
            </a:r>
            <a:r>
              <a:rPr lang="en-US" dirty="0" err="1"/>
              <a:t>guardband</a:t>
            </a:r>
            <a:r>
              <a:rPr lang="en-US" dirty="0"/>
              <a:t> for the worst-case scenario there is a 13mV </a:t>
            </a:r>
            <a:r>
              <a:rPr lang="en-US" dirty="0" err="1"/>
              <a:t>Vmin</a:t>
            </a:r>
            <a:r>
              <a:rPr lang="en-US" dirty="0"/>
              <a:t> margin.</a:t>
            </a:r>
            <a:endParaRPr lang="en-US" baseline="0" dirty="0" smtClean="0"/>
          </a:p>
          <a:p>
            <a:r>
              <a:rPr lang="en-US" baseline="0" dirty="0" smtClean="0"/>
              <a:t>By tuning the </a:t>
            </a:r>
            <a:r>
              <a:rPr lang="en-US" baseline="0" dirty="0" err="1" smtClean="0"/>
              <a:t>passgates</a:t>
            </a:r>
            <a:r>
              <a:rPr lang="en-US" baseline="0" dirty="0" smtClean="0"/>
              <a:t> to high resistance, we can reduce the margin to 0. When we tune the ROs to allow for more aggressive </a:t>
            </a:r>
          </a:p>
          <a:p>
            <a:r>
              <a:rPr lang="en-US" baseline="0" dirty="0" smtClean="0"/>
              <a:t>voltage scaling some of the chips will start having a lower </a:t>
            </a:r>
            <a:r>
              <a:rPr lang="en-US" baseline="0" dirty="0" err="1" smtClean="0"/>
              <a:t>Vmin</a:t>
            </a:r>
            <a:r>
              <a:rPr lang="en-US" baseline="0" dirty="0" smtClean="0"/>
              <a:t> and fail to meet circuit timing.</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36</a:t>
            </a:fld>
            <a:endParaRPr lang="en-US"/>
          </a:p>
        </p:txBody>
      </p:sp>
    </p:spTree>
    <p:extLst>
      <p:ext uri="{BB962C8B-B14F-4D97-AF65-F5344CB8AC3E}">
        <p14:creationId xmlns:p14="http://schemas.microsoft.com/office/powerpoint/2010/main" val="1036292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result show that </a:t>
            </a:r>
            <a:r>
              <a:rPr lang="en-US" dirty="0"/>
              <a:t>when we use the default configuration to </a:t>
            </a:r>
            <a:r>
              <a:rPr lang="en-US" dirty="0" err="1"/>
              <a:t>guardband</a:t>
            </a:r>
            <a:r>
              <a:rPr lang="en-US" dirty="0"/>
              <a:t> for the worst-case scenario there is a 13mV </a:t>
            </a:r>
            <a:r>
              <a:rPr lang="en-US" dirty="0" err="1"/>
              <a:t>Vmin</a:t>
            </a:r>
            <a:r>
              <a:rPr lang="en-US" dirty="0"/>
              <a:t> margin.</a:t>
            </a:r>
            <a:endParaRPr lang="en-US" baseline="0" dirty="0" smtClean="0"/>
          </a:p>
          <a:p>
            <a:r>
              <a:rPr lang="en-US" baseline="0" dirty="0" smtClean="0"/>
              <a:t>By tuning the </a:t>
            </a:r>
            <a:r>
              <a:rPr lang="en-US" baseline="0" dirty="0" err="1" smtClean="0"/>
              <a:t>passgates</a:t>
            </a:r>
            <a:r>
              <a:rPr lang="en-US" baseline="0" dirty="0" smtClean="0"/>
              <a:t> to high resistance, we can reduce the margin to 0. When we tune the ROs to allow for more aggressive </a:t>
            </a:r>
          </a:p>
          <a:p>
            <a:r>
              <a:rPr lang="en-US" baseline="0" dirty="0" smtClean="0"/>
              <a:t>voltage scaling some of the chips will start having a lower </a:t>
            </a:r>
            <a:r>
              <a:rPr lang="en-US" baseline="0" dirty="0" err="1" smtClean="0"/>
              <a:t>Vmin</a:t>
            </a:r>
            <a:r>
              <a:rPr lang="en-US" baseline="0" dirty="0" smtClean="0"/>
              <a:t> and fail to meet circuit timing.</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37</a:t>
            </a:fld>
            <a:endParaRPr lang="en-US"/>
          </a:p>
        </p:txBody>
      </p:sp>
    </p:spTree>
    <p:extLst>
      <p:ext uri="{BB962C8B-B14F-4D97-AF65-F5344CB8AC3E}">
        <p14:creationId xmlns:p14="http://schemas.microsoft.com/office/powerpoint/2010/main" val="1036292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38</a:t>
            </a:fld>
            <a:endParaRPr lang="en-US"/>
          </a:p>
        </p:txBody>
      </p:sp>
    </p:spTree>
    <p:extLst>
      <p:ext uri="{BB962C8B-B14F-4D97-AF65-F5344CB8AC3E}">
        <p14:creationId xmlns:p14="http://schemas.microsoft.com/office/powerpoint/2010/main" val="3469970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39</a:t>
            </a:fld>
            <a:endParaRPr lang="en-US"/>
          </a:p>
        </p:txBody>
      </p:sp>
    </p:spTree>
    <p:extLst>
      <p:ext uri="{BB962C8B-B14F-4D97-AF65-F5344CB8AC3E}">
        <p14:creationId xmlns:p14="http://schemas.microsoft.com/office/powerpoint/2010/main" val="192713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a:t>
            </a:fld>
            <a:endParaRPr lang="en-US"/>
          </a:p>
        </p:txBody>
      </p:sp>
    </p:spTree>
    <p:extLst>
      <p:ext uri="{BB962C8B-B14F-4D97-AF65-F5344CB8AC3E}">
        <p14:creationId xmlns:p14="http://schemas.microsoft.com/office/powerpoint/2010/main" val="2744145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40</a:t>
            </a:fld>
            <a:endParaRPr lang="en-US"/>
          </a:p>
        </p:txBody>
      </p:sp>
    </p:spTree>
    <p:extLst>
      <p:ext uri="{BB962C8B-B14F-4D97-AF65-F5344CB8AC3E}">
        <p14:creationId xmlns:p14="http://schemas.microsoft.com/office/powerpoint/2010/main" val="200875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41</a:t>
            </a:fld>
            <a:endParaRPr lang="en-US"/>
          </a:p>
        </p:txBody>
      </p:sp>
    </p:spTree>
    <p:extLst>
      <p:ext uri="{BB962C8B-B14F-4D97-AF65-F5344CB8AC3E}">
        <p14:creationId xmlns:p14="http://schemas.microsoft.com/office/powerpoint/2010/main" val="200875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We also study the power impact due to AVS in a similar way.</a:t>
            </a:r>
          </a:p>
          <a:p>
            <a:r>
              <a:rPr lang="en-US" sz="1200" kern="1200" dirty="0" smtClean="0">
                <a:solidFill>
                  <a:schemeClr val="tx1"/>
                </a:solidFill>
                <a:effectLst/>
                <a:latin typeface="Arial" charset="0"/>
                <a:ea typeface="+mn-ea"/>
                <a:cs typeface="+mn-cs"/>
              </a:rPr>
              <a:t>The core powers of implementations are different due to different </a:t>
            </a:r>
            <a:r>
              <a:rPr lang="en-US" sz="1200" kern="1200" dirty="0" err="1" smtClean="0">
                <a:solidFill>
                  <a:schemeClr val="tx1"/>
                </a:solidFill>
                <a:effectLst/>
                <a:latin typeface="Arial" charset="0"/>
                <a:ea typeface="+mn-ea"/>
                <a:cs typeface="+mn-cs"/>
              </a:rPr>
              <a:t>Vfinal</a:t>
            </a:r>
            <a:r>
              <a:rPr lang="en-US" sz="1200" kern="1200" dirty="0" smtClean="0">
                <a:solidFill>
                  <a:schemeClr val="tx1"/>
                </a:solidFill>
                <a:effectLst/>
                <a:latin typeface="Arial" charset="0"/>
                <a:ea typeface="+mn-ea"/>
                <a:cs typeface="+mn-cs"/>
              </a:rPr>
              <a:t> and the difference could be 14%.</a:t>
            </a:r>
          </a:p>
          <a:p>
            <a:r>
              <a:rPr lang="en-US" sz="1200" kern="1200" dirty="0" smtClean="0">
                <a:solidFill>
                  <a:schemeClr val="tx1"/>
                </a:solidFill>
                <a:effectLst/>
                <a:latin typeface="Arial" charset="0"/>
                <a:ea typeface="+mn-ea"/>
                <a:cs typeface="+mn-cs"/>
              </a:rPr>
              <a:t>We apply Mishra’s model to study EM degradation on the P/G mesh.</a:t>
            </a:r>
          </a:p>
          <a:p>
            <a:r>
              <a:rPr lang="en-US" sz="1200" kern="1200" dirty="0" smtClean="0">
                <a:solidFill>
                  <a:schemeClr val="tx1"/>
                </a:solidFill>
                <a:effectLst/>
                <a:latin typeface="Arial" charset="0"/>
                <a:ea typeface="+mn-ea"/>
                <a:cs typeface="+mn-cs"/>
              </a:rPr>
              <a:t>Power penalty on the P/G mesh is more significant than core. The possible reason is because the increased resistance on the mesh contributes to more power penalty. </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FCAD2B26-9BE0-4F72-8937-2C5B863C09DE}" type="slidenum">
              <a:rPr lang="nl-NL" altLang="ko-KR" smtClean="0"/>
              <a:pPr>
                <a:defRPr/>
              </a:pPr>
              <a:t>42</a:t>
            </a:fld>
            <a:endParaRPr lang="nl-NL" altLang="ko-KR"/>
          </a:p>
        </p:txBody>
      </p:sp>
    </p:spTree>
    <p:extLst>
      <p:ext uri="{BB962C8B-B14F-4D97-AF65-F5344CB8AC3E}">
        <p14:creationId xmlns:p14="http://schemas.microsoft.com/office/powerpoint/2010/main" val="11247164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construct a homogeneous corner,</a:t>
            </a:r>
            <a:r>
              <a:rPr lang="en-US" baseline="0" dirty="0" smtClean="0"/>
              <a:t> we first define the corners for each layer. For example, here we define the worst-case capacitance corners for layers M1 and M2. Then, these corners are used to define the C-worst corner for an interconnect stack with M1 and M2. From the figure, we can clearly see that this approach is pessimistic because the C-worst corner is far away from the 3sigma distribution of capacitance.</a:t>
            </a:r>
          </a:p>
          <a:p>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43</a:t>
            </a:fld>
            <a:endParaRPr lang="en-US"/>
          </a:p>
        </p:txBody>
      </p:sp>
    </p:spTree>
    <p:extLst>
      <p:ext uri="{BB962C8B-B14F-4D97-AF65-F5344CB8AC3E}">
        <p14:creationId xmlns:p14="http://schemas.microsoft.com/office/powerpoint/2010/main" val="850004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Moreover, when the variations in different layers are not fully correlated, the pessimism of homogeneous corners increase with #layers.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44</a:t>
            </a:fld>
            <a:endParaRPr lang="en-US"/>
          </a:p>
        </p:txBody>
      </p:sp>
    </p:spTree>
    <p:extLst>
      <p:ext uri="{BB962C8B-B14F-4D97-AF65-F5344CB8AC3E}">
        <p14:creationId xmlns:p14="http://schemas.microsoft.com/office/powerpoint/2010/main" val="850004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45</a:t>
            </a:fld>
            <a:endParaRPr lang="en-US"/>
          </a:p>
        </p:txBody>
      </p:sp>
    </p:spTree>
    <p:extLst>
      <p:ext uri="{BB962C8B-B14F-4D97-AF65-F5344CB8AC3E}">
        <p14:creationId xmlns:p14="http://schemas.microsoft.com/office/powerpoint/2010/main" val="2765587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46</a:t>
            </a:fld>
            <a:endParaRPr lang="en-US"/>
          </a:p>
        </p:txBody>
      </p:sp>
    </p:spTree>
    <p:extLst>
      <p:ext uri="{BB962C8B-B14F-4D97-AF65-F5344CB8AC3E}">
        <p14:creationId xmlns:p14="http://schemas.microsoft.com/office/powerpoint/2010/main" val="790862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47</a:t>
            </a:fld>
            <a:endParaRPr lang="en-US"/>
          </a:p>
        </p:txBody>
      </p:sp>
    </p:spTree>
    <p:extLst>
      <p:ext uri="{BB962C8B-B14F-4D97-AF65-F5344CB8AC3E}">
        <p14:creationId xmlns:p14="http://schemas.microsoft.com/office/powerpoint/2010/main" val="3893452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48</a:t>
            </a:fld>
            <a:endParaRPr lang="en-US"/>
          </a:p>
        </p:txBody>
      </p:sp>
    </p:spTree>
    <p:extLst>
      <p:ext uri="{BB962C8B-B14F-4D97-AF65-F5344CB8AC3E}">
        <p14:creationId xmlns:p14="http://schemas.microsoft.com/office/powerpoint/2010/main" val="1871515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49</a:t>
            </a:fld>
            <a:endParaRPr lang="en-US"/>
          </a:p>
        </p:txBody>
      </p:sp>
    </p:spTree>
    <p:extLst>
      <p:ext uri="{BB962C8B-B14F-4D97-AF65-F5344CB8AC3E}">
        <p14:creationId xmlns:p14="http://schemas.microsoft.com/office/powerpoint/2010/main" val="1303752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5</a:t>
            </a:fld>
            <a:endParaRPr lang="en-US"/>
          </a:p>
        </p:txBody>
      </p:sp>
    </p:spTree>
    <p:extLst>
      <p:ext uri="{BB962C8B-B14F-4D97-AF65-F5344CB8AC3E}">
        <p14:creationId xmlns:p14="http://schemas.microsoft.com/office/powerpoint/2010/main" val="2253291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 same data, we found that the conventional BEOL corner is</a:t>
            </a:r>
            <a:r>
              <a:rPr lang="en-US" baseline="0" dirty="0" smtClean="0"/>
              <a:t> pessimistic, because most of the paths have a alpha value smaller than 0.5. Therefore, we propose to use tightened BEOL corners, for example, scale the variation parameters in </a:t>
            </a:r>
            <a:r>
              <a:rPr lang="en-US" baseline="0" dirty="0" err="1" smtClean="0"/>
              <a:t>itf</a:t>
            </a:r>
            <a:r>
              <a:rPr lang="en-US" baseline="0" dirty="0" smtClean="0"/>
              <a:t> by 0.5. Scaling the corner is simple but the challenge is, how do we avoid underestimate delay variation to preserve parametric yield.</a:t>
            </a:r>
          </a:p>
        </p:txBody>
      </p:sp>
      <p:sp>
        <p:nvSpPr>
          <p:cNvPr id="4" name="Slide Number Placeholder 3"/>
          <p:cNvSpPr>
            <a:spLocks noGrp="1"/>
          </p:cNvSpPr>
          <p:nvPr>
            <p:ph type="sldNum" sz="quarter" idx="10"/>
          </p:nvPr>
        </p:nvSpPr>
        <p:spPr/>
        <p:txBody>
          <a:bodyPr/>
          <a:lstStyle/>
          <a:p>
            <a:fld id="{0228F54C-DFFA-428E-BB58-006109CB01DF}" type="slidenum">
              <a:rPr lang="en-US" smtClean="0"/>
              <a:t>50</a:t>
            </a:fld>
            <a:endParaRPr lang="en-US"/>
          </a:p>
        </p:txBody>
      </p:sp>
    </p:spTree>
    <p:extLst>
      <p:ext uri="{BB962C8B-B14F-4D97-AF65-F5344CB8AC3E}">
        <p14:creationId xmlns:p14="http://schemas.microsoft.com/office/powerpoint/2010/main" val="12996478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study the</a:t>
            </a:r>
            <a:r>
              <a:rPr lang="en-US" baseline="0" dirty="0" smtClean="0"/>
              <a:t> pessimism in the conventional BEOL corner, we implemented a </a:t>
            </a:r>
            <a:r>
              <a:rPr lang="en-US" baseline="0" dirty="0" err="1" smtClean="0"/>
              <a:t>testcase</a:t>
            </a:r>
            <a:r>
              <a:rPr lang="en-US" baseline="0" dirty="0" smtClean="0"/>
              <a:t> using 45nm library with 9 metal layers. From the results, we can see that the critical paths have similar wiring structure. All the wires are routed on layers 2 to 6 and the </a:t>
            </a:r>
            <a:r>
              <a:rPr lang="en-US" baseline="0" dirty="0" err="1" smtClean="0"/>
              <a:t>wirelengths</a:t>
            </a:r>
            <a:r>
              <a:rPr lang="en-US" baseline="0" dirty="0" smtClean="0"/>
              <a:t> are not dominated by a single layer. This result is expected because the wiring structure is driven by the design flow such as the maximum transition constraint, preferred routing direction, etc.</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51</a:t>
            </a:fld>
            <a:endParaRPr lang="en-US"/>
          </a:p>
        </p:txBody>
      </p:sp>
    </p:spTree>
    <p:extLst>
      <p:ext uri="{BB962C8B-B14F-4D97-AF65-F5344CB8AC3E}">
        <p14:creationId xmlns:p14="http://schemas.microsoft.com/office/powerpoint/2010/main" val="4176977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our timing signoff flow. First we implement the design using conventional corners. Given a routed design, we extract RC and calculate the delta delay of the critical paths. Then, we filter the paths based on their delta delay. For the paths in </a:t>
            </a:r>
            <a:r>
              <a:rPr lang="en-US" baseline="0" dirty="0" err="1" smtClean="0"/>
              <a:t>Gtbc</a:t>
            </a:r>
            <a:r>
              <a:rPr lang="en-US" baseline="0" dirty="0" smtClean="0"/>
              <a:t>, we will run timing analysis using the tightened corner. For all other paths, we will use the conventional corner. Then, we run the timing eco with different corners until there are no timing violations. Since the paths which use the tightened corner will have smaller delay variation, the timing closure becomes easier.</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52</a:t>
            </a:fld>
            <a:endParaRPr lang="en-US"/>
          </a:p>
        </p:txBody>
      </p:sp>
    </p:spTree>
    <p:extLst>
      <p:ext uri="{BB962C8B-B14F-4D97-AF65-F5344CB8AC3E}">
        <p14:creationId xmlns:p14="http://schemas.microsoft.com/office/powerpoint/2010/main" val="22257428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experiment</a:t>
            </a:r>
            <a:r>
              <a:rPr lang="en-US" baseline="0" dirty="0" smtClean="0"/>
              <a:t> setup, we use three </a:t>
            </a:r>
            <a:r>
              <a:rPr lang="en-US" baseline="0" dirty="0" err="1" smtClean="0"/>
              <a:t>testcases</a:t>
            </a:r>
            <a:r>
              <a:rPr lang="en-US" baseline="0" dirty="0" smtClean="0"/>
              <a:t> and we try two statistical setups. First, we assume there is no correlation among the variation sources, and second, we assume same kind of variation sources in the same process module have a correlation factor 0.5. Also, we extract the threshold values for different alpha values.</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53</a:t>
            </a:fld>
            <a:endParaRPr lang="en-US"/>
          </a:p>
        </p:txBody>
      </p:sp>
    </p:spTree>
    <p:extLst>
      <p:ext uri="{BB962C8B-B14F-4D97-AF65-F5344CB8AC3E}">
        <p14:creationId xmlns:p14="http://schemas.microsoft.com/office/powerpoint/2010/main" val="78457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our study, we see the same trend on different critical paths. When a path has a small delta delay, this means that the path is not dominated by resistance or capacitance. For example, in this case, a path is equally sensitive to R and C. For a given BEOL corner, if the resistance  becomes small, the capacitance becomes larger. Because of the opposite directions in delta R and C, the delay variation is cancelled out at the BEOL corner. As a result, the delay variation becomes very small compared to the delay variation obtained from a statistical analysis. Therefore, the path will have a large alpha.</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54</a:t>
            </a:fld>
            <a:endParaRPr lang="en-US"/>
          </a:p>
        </p:txBody>
      </p:sp>
    </p:spTree>
    <p:extLst>
      <p:ext uri="{BB962C8B-B14F-4D97-AF65-F5344CB8AC3E}">
        <p14:creationId xmlns:p14="http://schemas.microsoft.com/office/powerpoint/2010/main" val="10900740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55</a:t>
            </a:fld>
            <a:endParaRPr lang="en-US"/>
          </a:p>
        </p:txBody>
      </p:sp>
    </p:spTree>
    <p:extLst>
      <p:ext uri="{BB962C8B-B14F-4D97-AF65-F5344CB8AC3E}">
        <p14:creationId xmlns:p14="http://schemas.microsoft.com/office/powerpoint/2010/main" val="12369410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56</a:t>
            </a:fld>
            <a:endParaRPr lang="en-US"/>
          </a:p>
        </p:txBody>
      </p:sp>
    </p:spTree>
    <p:extLst>
      <p:ext uri="{BB962C8B-B14F-4D97-AF65-F5344CB8AC3E}">
        <p14:creationId xmlns:p14="http://schemas.microsoft.com/office/powerpoint/2010/main" val="823581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To address the inconsistency between the voltages, we study the trend of BTI degradation. Because of the front-loaded nature of BTI effect, we found that we can model BTI degradation with a fix </a:t>
            </a:r>
            <a:r>
              <a:rPr lang="en-US" baseline="0" dirty="0" err="1" smtClean="0"/>
              <a:t>Vdd</a:t>
            </a:r>
            <a:r>
              <a:rPr lang="en-US" baseline="0" dirty="0" smtClean="0"/>
              <a:t> throughout the lifetime. </a:t>
            </a:r>
            <a:r>
              <a:rPr lang="en-US" dirty="0" smtClean="0"/>
              <a:t>This figure shows</a:t>
            </a:r>
            <a:r>
              <a:rPr lang="en-US" baseline="0" dirty="0" smtClean="0"/>
              <a:t> that BTI degradation due to a flat </a:t>
            </a:r>
            <a:r>
              <a:rPr lang="en-US" baseline="0" dirty="0" err="1" smtClean="0"/>
              <a:t>Vfinal</a:t>
            </a:r>
            <a:r>
              <a:rPr lang="en-US" baseline="0" dirty="0" smtClean="0"/>
              <a:t> is similar to the time varying </a:t>
            </a:r>
            <a:r>
              <a:rPr lang="en-US" baseline="0" dirty="0" err="1" smtClean="0"/>
              <a:t>Vdd</a:t>
            </a:r>
            <a:r>
              <a:rPr lang="en-US" baseline="0" dirty="0" smtClean="0"/>
              <a:t> in a AVS using a flat </a:t>
            </a:r>
            <a:r>
              <a:rPr lang="en-US" baseline="0" dirty="0" err="1" smtClean="0"/>
              <a:t>Vfinal</a:t>
            </a:r>
            <a:r>
              <a:rPr lang="en-US" baseline="0" dirty="0" smtClean="0"/>
              <a:t> slightly overestimate the aging effect. The small overestimation is okay because we want to be conservative during signoff.</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57</a:t>
            </a:fld>
            <a:endParaRPr lang="en-US"/>
          </a:p>
        </p:txBody>
      </p:sp>
    </p:spTree>
    <p:extLst>
      <p:ext uri="{BB962C8B-B14F-4D97-AF65-F5344CB8AC3E}">
        <p14:creationId xmlns:p14="http://schemas.microsoft.com/office/powerpoint/2010/main" val="12301149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making the </a:t>
            </a:r>
            <a:r>
              <a:rPr lang="en-US" dirty="0" err="1" smtClean="0"/>
              <a:t>Vfinal</a:t>
            </a:r>
            <a:r>
              <a:rPr lang="en-US" baseline="0" dirty="0" smtClean="0"/>
              <a:t> approximation is insufficient because </a:t>
            </a:r>
            <a:r>
              <a:rPr lang="en-US" baseline="0" dirty="0" err="1" smtClean="0"/>
              <a:t>Vfinal</a:t>
            </a:r>
            <a:r>
              <a:rPr lang="en-US" baseline="0" dirty="0" smtClean="0"/>
              <a:t> is not </a:t>
            </a:r>
            <a:r>
              <a:rPr lang="en-US" baseline="0" dirty="0" err="1" smtClean="0"/>
              <a:t>avaible</a:t>
            </a:r>
            <a:r>
              <a:rPr lang="en-US" baseline="0" dirty="0" smtClean="0"/>
              <a:t> at the early design stage.</a:t>
            </a:r>
          </a:p>
          <a:p>
            <a:r>
              <a:rPr lang="en-US" baseline="0" dirty="0" smtClean="0"/>
              <a:t>To estimate </a:t>
            </a:r>
            <a:r>
              <a:rPr lang="en-US" baseline="0" dirty="0" err="1" smtClean="0"/>
              <a:t>Vfinal</a:t>
            </a:r>
            <a:r>
              <a:rPr lang="en-US" baseline="0" dirty="0" smtClean="0"/>
              <a:t>, we need to understand what are the factors that affect </a:t>
            </a:r>
            <a:r>
              <a:rPr lang="en-US" baseline="0" dirty="0" err="1" smtClean="0"/>
              <a:t>Vfinal</a:t>
            </a:r>
            <a:r>
              <a:rPr lang="en-US" baseline="0" dirty="0" smtClean="0"/>
              <a:t>. </a:t>
            </a:r>
            <a:r>
              <a:rPr lang="en-US" baseline="0" dirty="0" err="1" smtClean="0"/>
              <a:t>Vfinal</a:t>
            </a:r>
            <a:r>
              <a:rPr lang="en-US" baseline="0" dirty="0" smtClean="0"/>
              <a:t> is the circuit voltage at the end of lifetime. This value is determine by the gate of critical paths because each gate response differently to the aging and voltage scaling. Another factor that affect </a:t>
            </a:r>
            <a:r>
              <a:rPr lang="en-US" baseline="0" dirty="0" err="1" smtClean="0"/>
              <a:t>Vfinal</a:t>
            </a:r>
            <a:r>
              <a:rPr lang="en-US" baseline="0" dirty="0" smtClean="0"/>
              <a:t> is the timing slack of the circuit at the beginning of its lifetime. For example, if the circuit has very large timing slack, the AVS may not happen at all through the circuit lifetime. </a:t>
            </a:r>
          </a:p>
          <a:p>
            <a:r>
              <a:rPr lang="en-US" baseline="0" dirty="0" smtClean="0"/>
              <a:t>Circuit activity is not a critical issue because BTI effect is not sensitive to circuit activity. Therefore, it is sufficient to use a DC or AC stress model.</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58</a:t>
            </a:fld>
            <a:endParaRPr lang="de-DE"/>
          </a:p>
        </p:txBody>
      </p:sp>
    </p:spTree>
    <p:extLst>
      <p:ext uri="{BB962C8B-B14F-4D97-AF65-F5344CB8AC3E}">
        <p14:creationId xmlns:p14="http://schemas.microsoft.com/office/powerpoint/2010/main" val="2186016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analyze</a:t>
            </a:r>
            <a:r>
              <a:rPr lang="en-US" baseline="0" dirty="0" smtClean="0"/>
              <a:t> the impact of gate type and timing slack, we construct different artificial critical paths with different gate types and extract the value of </a:t>
            </a:r>
            <a:r>
              <a:rPr lang="en-US" baseline="0" dirty="0" err="1" smtClean="0"/>
              <a:t>Vfinal</a:t>
            </a:r>
            <a:r>
              <a:rPr lang="en-US" baseline="0" dirty="0" smtClean="0"/>
              <a:t> for different timing slack.</a:t>
            </a:r>
            <a:endParaRPr lang="en-US" dirty="0" smtClean="0"/>
          </a:p>
          <a:p>
            <a:r>
              <a:rPr lang="en-US" dirty="0" smtClean="0"/>
              <a:t>In this figure, the x-axis</a:t>
            </a:r>
            <a:r>
              <a:rPr lang="en-US" baseline="0" dirty="0" smtClean="0"/>
              <a:t> is the timing slack of the critical paths and each line represent a critical path. From the figure, we can see that the </a:t>
            </a:r>
            <a:r>
              <a:rPr lang="en-US" baseline="0" dirty="0" err="1" smtClean="0"/>
              <a:t>Vfinal</a:t>
            </a:r>
            <a:r>
              <a:rPr lang="en-US" baseline="0" dirty="0" smtClean="0"/>
              <a:t> value of different paths are very similar. </a:t>
            </a:r>
          </a:p>
          <a:p>
            <a:r>
              <a:rPr lang="en-US" baseline="0" dirty="0" smtClean="0"/>
              <a:t>The difference between them is typically less than 10mV. Therefore, we propose our second heuristic that we use average </a:t>
            </a:r>
            <a:r>
              <a:rPr lang="en-US" baseline="0" dirty="0" err="1" smtClean="0"/>
              <a:t>Vfinal</a:t>
            </a:r>
            <a:r>
              <a:rPr lang="en-US" baseline="0" dirty="0" smtClean="0"/>
              <a:t> of different cells to estimate the </a:t>
            </a:r>
            <a:r>
              <a:rPr lang="en-US" baseline="0" dirty="0" err="1" smtClean="0"/>
              <a:t>Vfinal</a:t>
            </a:r>
            <a:r>
              <a:rPr lang="en-US" baseline="0" dirty="0" smtClean="0"/>
              <a:t> for library characterization.</a:t>
            </a:r>
            <a:endParaRPr lang="en-US" dirty="0"/>
          </a:p>
          <a:p>
            <a:r>
              <a:rPr lang="en-US" dirty="0"/>
              <a:t>The figure also shows that when timing slack increases, </a:t>
            </a:r>
            <a:r>
              <a:rPr lang="en-US" dirty="0" err="1"/>
              <a:t>Vfinal</a:t>
            </a:r>
            <a:r>
              <a:rPr lang="en-US" dirty="0"/>
              <a:t> reduces and eventually converge to the supply voltage at the beginning of circuit lifetime.</a:t>
            </a:r>
          </a:p>
        </p:txBody>
      </p:sp>
      <p:sp>
        <p:nvSpPr>
          <p:cNvPr id="4" name="Slide Number Placeholder 3"/>
          <p:cNvSpPr>
            <a:spLocks noGrp="1"/>
          </p:cNvSpPr>
          <p:nvPr>
            <p:ph type="sldNum" sz="quarter" idx="10"/>
          </p:nvPr>
        </p:nvSpPr>
        <p:spPr/>
        <p:txBody>
          <a:bodyPr/>
          <a:lstStyle/>
          <a:p>
            <a:fld id="{24552ABC-15D8-4868-B2CB-F64D1FBF37EE}" type="slidenum">
              <a:rPr lang="de-DE" smtClean="0"/>
              <a:t>59</a:t>
            </a:fld>
            <a:endParaRPr lang="de-DE"/>
          </a:p>
        </p:txBody>
      </p:sp>
    </p:spTree>
    <p:extLst>
      <p:ext uri="{BB962C8B-B14F-4D97-AF65-F5344CB8AC3E}">
        <p14:creationId xmlns:p14="http://schemas.microsoft.com/office/powerpoint/2010/main" val="380430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20nm node and below, timing</a:t>
            </a:r>
            <a:r>
              <a:rPr lang="en-US" baseline="0" dirty="0" smtClean="0"/>
              <a:t> variation due to interconnect R, C is increasing.</a:t>
            </a:r>
          </a:p>
          <a:p>
            <a:r>
              <a:rPr lang="en-US" baseline="0" dirty="0" smtClean="0"/>
              <a:t>Timing violation caused by BEOL variation is difficult to be fixed because the path data is dominated by wire delay, so increasing cell size does not work.</a:t>
            </a:r>
          </a:p>
          <a:p>
            <a:r>
              <a:rPr lang="en-US" baseline="0" dirty="0" smtClean="0"/>
              <a:t>The costs of BEOL variations are significant. To fix the timing violations, designers need to spend more design effort which may delay product schedule. In case when we cannot fix the timing violations, we have to compromise for a lower circuit performance.</a:t>
            </a:r>
          </a:p>
          <a:p>
            <a:r>
              <a:rPr lang="en-US" baseline="0" dirty="0" smtClean="0"/>
              <a:t>To address this problem, we propose to reduce signoff margin by using tightened BEOL corners without sacrificing parametric yield. We observe that signoff at the conventional BEOL corners is pessimistic for most of the timing-critical paths. Therefore, we propose a method to identify paths which can be safely signed off using tightened BEOL corners.</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6</a:t>
            </a:fld>
            <a:endParaRPr lang="en-US"/>
          </a:p>
        </p:txBody>
      </p:sp>
    </p:spTree>
    <p:extLst>
      <p:ext uri="{BB962C8B-B14F-4D97-AF65-F5344CB8AC3E}">
        <p14:creationId xmlns:p14="http://schemas.microsoft.com/office/powerpoint/2010/main" val="3166552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experiment,</a:t>
            </a:r>
            <a:r>
              <a:rPr lang="en-US" baseline="0" dirty="0" smtClean="0"/>
              <a:t> we use the NANGATE library with 32nm PTM technology for the active devices.</a:t>
            </a:r>
          </a:p>
          <a:p>
            <a:r>
              <a:rPr lang="en-US" baseline="0" dirty="0" smtClean="0"/>
              <a:t>The circuits are signoff for setup time violation at 125 degree </a:t>
            </a:r>
            <a:r>
              <a:rPr lang="en-US" baseline="0" dirty="0" err="1" smtClean="0"/>
              <a:t>celcius</a:t>
            </a:r>
            <a:r>
              <a:rPr lang="en-US" baseline="0" dirty="0" smtClean="0"/>
              <a:t> and at the slow slow process corner.</a:t>
            </a:r>
          </a:p>
          <a:p>
            <a:r>
              <a:rPr lang="en-US" baseline="0" dirty="0" smtClean="0"/>
              <a:t>We consider both DC and AC BTI degradation separately in our experiment</a:t>
            </a:r>
          </a:p>
          <a:p>
            <a:r>
              <a:rPr lang="en-US" baseline="0" dirty="0" smtClean="0"/>
              <a:t>We use four benchmark circuits in this experiment. The frequencies of the benchmark circuits ranges from 900MHz to 1.4 </a:t>
            </a:r>
            <a:r>
              <a:rPr lang="en-US" baseline="0" dirty="0" err="1" smtClean="0"/>
              <a:t>Ghz</a:t>
            </a:r>
            <a:r>
              <a:rPr lang="en-US" baseline="0" dirty="0" smtClean="0"/>
              <a:t>. We assume the initial voltage of the circuit Is 0.9V and the maximum allowed voltage is 1.05V. As expected the V heuristic for our method is slightly smaller for the AC stress scenario. Also, the value of </a:t>
            </a:r>
            <a:r>
              <a:rPr lang="en-US" baseline="0" dirty="0" err="1" smtClean="0"/>
              <a:t>Vheuristics</a:t>
            </a:r>
            <a:r>
              <a:rPr lang="en-US" baseline="0" dirty="0" smtClean="0"/>
              <a:t> is smaller when we read the value of </a:t>
            </a:r>
            <a:r>
              <a:rPr lang="en-US" baseline="0" dirty="0" err="1" smtClean="0"/>
              <a:t>Vheuristic</a:t>
            </a:r>
            <a:r>
              <a:rPr lang="en-US" baseline="0" dirty="0" smtClean="0"/>
              <a:t> with 3% timing slack.</a:t>
            </a:r>
          </a:p>
        </p:txBody>
      </p:sp>
      <p:sp>
        <p:nvSpPr>
          <p:cNvPr id="4" name="Slide Number Placeholder 3"/>
          <p:cNvSpPr>
            <a:spLocks noGrp="1"/>
          </p:cNvSpPr>
          <p:nvPr>
            <p:ph type="sldNum" sz="quarter" idx="10"/>
          </p:nvPr>
        </p:nvSpPr>
        <p:spPr/>
        <p:txBody>
          <a:bodyPr/>
          <a:lstStyle/>
          <a:p>
            <a:fld id="{24552ABC-15D8-4868-B2CB-F64D1FBF37EE}" type="slidenum">
              <a:rPr lang="de-DE" smtClean="0"/>
              <a:t>60</a:t>
            </a:fld>
            <a:endParaRPr lang="de-DE"/>
          </a:p>
        </p:txBody>
      </p:sp>
    </p:spTree>
    <p:extLst>
      <p:ext uri="{BB962C8B-B14F-4D97-AF65-F5344CB8AC3E}">
        <p14:creationId xmlns:p14="http://schemas.microsoft.com/office/powerpoint/2010/main" val="668070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I</a:t>
            </a:r>
            <a:r>
              <a:rPr lang="en-US" baseline="0" dirty="0" smtClean="0"/>
              <a:t> describe the details of our experiment, I want to introduce a reference signoff flow which is used in this work for comparison. The basic idea of the reference signoff flow is to keep a consistent VBTI, VLIB and </a:t>
            </a:r>
            <a:r>
              <a:rPr lang="en-US" baseline="0" dirty="0" err="1" smtClean="0"/>
              <a:t>Vdd</a:t>
            </a:r>
            <a:r>
              <a:rPr lang="en-US" baseline="0" dirty="0" smtClean="0"/>
              <a:t> throughout circuit lifetime. In this signoff flow, we estimate aging at each time step. Based on the estimated aging, we update </a:t>
            </a:r>
            <a:r>
              <a:rPr lang="en-US" baseline="0" dirty="0" err="1" smtClean="0"/>
              <a:t>Vdd</a:t>
            </a:r>
            <a:r>
              <a:rPr lang="en-US" baseline="0" dirty="0" smtClean="0"/>
              <a:t> and circuit timing. The circuit is modified and the analysis flow will start over if the </a:t>
            </a:r>
            <a:r>
              <a:rPr lang="en-US" baseline="0" dirty="0" err="1" smtClean="0"/>
              <a:t>Vfinal</a:t>
            </a:r>
            <a:r>
              <a:rPr lang="en-US" baseline="0" dirty="0" smtClean="0"/>
              <a:t> is larger than maximum allowed voltage. Although this reference signoff flow has no overhead in timing analysis, it is very slow because we need to validate timing at each time step and update the libraries according to the aging and changes in supply voltage.</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61</a:t>
            </a:fld>
            <a:endParaRPr lang="de-DE"/>
          </a:p>
        </p:txBody>
      </p:sp>
    </p:spTree>
    <p:extLst>
      <p:ext uri="{BB962C8B-B14F-4D97-AF65-F5344CB8AC3E}">
        <p14:creationId xmlns:p14="http://schemas.microsoft.com/office/powerpoint/2010/main" val="29422117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experiment setup, we characterize different </a:t>
            </a:r>
            <a:r>
              <a:rPr lang="en-US" dirty="0" err="1" smtClean="0"/>
              <a:t>derated</a:t>
            </a:r>
            <a:r>
              <a:rPr lang="en-US" dirty="0" smtClean="0"/>
              <a:t> libraries</a:t>
            </a:r>
            <a:r>
              <a:rPr lang="en-US" baseline="0" dirty="0" smtClean="0"/>
              <a:t> to evaluate the impact of library characterization. </a:t>
            </a:r>
            <a:endParaRPr lang="en-US" dirty="0" smtClean="0"/>
          </a:p>
          <a:p>
            <a:r>
              <a:rPr lang="en-US" dirty="0" smtClean="0"/>
              <a:t>There are 6 </a:t>
            </a:r>
            <a:r>
              <a:rPr lang="en-US" dirty="0" err="1" smtClean="0"/>
              <a:t>testcases</a:t>
            </a:r>
            <a:r>
              <a:rPr lang="en-US" dirty="0" smtClean="0"/>
              <a:t>.</a:t>
            </a:r>
            <a:r>
              <a:rPr lang="en-US" baseline="0" dirty="0" smtClean="0"/>
              <a:t> In the first </a:t>
            </a:r>
            <a:r>
              <a:rPr lang="en-US" baseline="0" dirty="0" err="1" smtClean="0"/>
              <a:t>testcase</a:t>
            </a:r>
            <a:r>
              <a:rPr lang="en-US" baseline="0" dirty="0" smtClean="0"/>
              <a:t>, we let both VBTI and </a:t>
            </a:r>
            <a:r>
              <a:rPr lang="en-US" baseline="0" dirty="0" err="1" smtClean="0"/>
              <a:t>Vlib</a:t>
            </a:r>
            <a:r>
              <a:rPr lang="en-US" baseline="0" dirty="0" smtClean="0"/>
              <a:t> to be the same as the initial voltage of the circuit. This setup represent the case where we ignore AVS.</a:t>
            </a:r>
          </a:p>
          <a:p>
            <a:r>
              <a:rPr lang="en-US" dirty="0" smtClean="0"/>
              <a:t>In the second </a:t>
            </a:r>
            <a:r>
              <a:rPr lang="en-US" dirty="0" err="1" smtClean="0"/>
              <a:t>testcase</a:t>
            </a:r>
            <a:r>
              <a:rPr lang="en-US" dirty="0" smtClean="0"/>
              <a:t>, we let the</a:t>
            </a:r>
            <a:r>
              <a:rPr lang="en-US" baseline="0" dirty="0" smtClean="0"/>
              <a:t> </a:t>
            </a:r>
            <a:r>
              <a:rPr lang="en-US" baseline="0" dirty="0" err="1" smtClean="0"/>
              <a:t>Vlib</a:t>
            </a:r>
            <a:r>
              <a:rPr lang="en-US" baseline="0" dirty="0" smtClean="0"/>
              <a:t> to be </a:t>
            </a:r>
            <a:r>
              <a:rPr lang="en-US" baseline="0" dirty="0" err="1" smtClean="0"/>
              <a:t>Vinit</a:t>
            </a:r>
            <a:r>
              <a:rPr lang="en-US" baseline="0" dirty="0" smtClean="0"/>
              <a:t> and use maximum voltage value to estimate BTI aging. This represents the most pessimistic </a:t>
            </a:r>
            <a:r>
              <a:rPr lang="en-US" baseline="0" dirty="0" err="1" smtClean="0"/>
              <a:t>derated</a:t>
            </a:r>
            <a:r>
              <a:rPr lang="en-US" baseline="0" dirty="0" smtClean="0"/>
              <a:t> library. In the third </a:t>
            </a:r>
            <a:r>
              <a:rPr lang="en-US" baseline="0" dirty="0" err="1" smtClean="0"/>
              <a:t>testcase</a:t>
            </a:r>
            <a:r>
              <a:rPr lang="en-US" baseline="0" dirty="0" smtClean="0"/>
              <a:t>, we let both VBTI and </a:t>
            </a:r>
            <a:r>
              <a:rPr lang="en-US" baseline="0" dirty="0" err="1" smtClean="0"/>
              <a:t>Vlib</a:t>
            </a:r>
            <a:r>
              <a:rPr lang="en-US" baseline="0" dirty="0" smtClean="0"/>
              <a:t> to be the same as the maximum voltage. This is an extreme corner for a circuit with AVS. In the fourth experiment, we let the VBTI to be the same as the final obtained from the reference flow but keep the </a:t>
            </a:r>
            <a:r>
              <a:rPr lang="en-US" baseline="0" dirty="0" err="1" smtClean="0"/>
              <a:t>Vlib</a:t>
            </a:r>
            <a:r>
              <a:rPr lang="en-US" baseline="0" dirty="0" smtClean="0"/>
              <a:t> same as initial voltage of the circuit. This setup represent the case where we do not overestimate the aging but the effect of AVS is ignored.</a:t>
            </a:r>
          </a:p>
          <a:p>
            <a:r>
              <a:rPr lang="en-US" baseline="0" dirty="0" smtClean="0"/>
              <a:t>The fifth </a:t>
            </a:r>
            <a:r>
              <a:rPr lang="en-US" baseline="0" dirty="0" err="1" smtClean="0"/>
              <a:t>testcase</a:t>
            </a:r>
            <a:r>
              <a:rPr lang="en-US" baseline="0" dirty="0" smtClean="0"/>
              <a:t> is the results of the reference flow and the Last two </a:t>
            </a:r>
            <a:r>
              <a:rPr lang="en-US" baseline="0" dirty="0" err="1" smtClean="0"/>
              <a:t>testcases</a:t>
            </a:r>
            <a:r>
              <a:rPr lang="en-US" baseline="0" dirty="0" smtClean="0"/>
              <a:t> are our proposed method which uses V heuristics to characterize the </a:t>
            </a:r>
            <a:r>
              <a:rPr lang="en-US" baseline="0" dirty="0" err="1" smtClean="0"/>
              <a:t>derated</a:t>
            </a:r>
            <a:r>
              <a:rPr lang="en-US" baseline="0" dirty="0" smtClean="0"/>
              <a:t> library. In the six </a:t>
            </a:r>
            <a:r>
              <a:rPr lang="en-US" baseline="0" dirty="0" err="1" smtClean="0"/>
              <a:t>testcase</a:t>
            </a:r>
            <a:r>
              <a:rPr lang="en-US" baseline="0" dirty="0" smtClean="0"/>
              <a:t> we choose the </a:t>
            </a:r>
            <a:r>
              <a:rPr lang="en-US" baseline="0" dirty="0" err="1" smtClean="0"/>
              <a:t>Vheuristic</a:t>
            </a:r>
            <a:r>
              <a:rPr lang="en-US" baseline="0" dirty="0" smtClean="0"/>
              <a:t> without timing slack. In the seventh </a:t>
            </a:r>
            <a:r>
              <a:rPr lang="en-US" baseline="0" dirty="0" err="1" smtClean="0"/>
              <a:t>testcase</a:t>
            </a:r>
            <a:r>
              <a:rPr lang="en-US" baseline="0" dirty="0" smtClean="0"/>
              <a:t>, we choose the </a:t>
            </a:r>
            <a:r>
              <a:rPr lang="en-US" baseline="0" dirty="0" err="1" smtClean="0"/>
              <a:t>Vheur</a:t>
            </a:r>
            <a:r>
              <a:rPr lang="en-US" baseline="0" dirty="0" smtClean="0"/>
              <a:t> with 3% timing slack to see the impact of using a different timing slack.</a:t>
            </a:r>
          </a:p>
          <a:p>
            <a:r>
              <a:rPr lang="en-US" baseline="0" dirty="0" smtClean="0"/>
              <a:t>Hypothesis</a:t>
            </a:r>
            <a:endParaRPr lang="en-US" dirty="0"/>
          </a:p>
        </p:txBody>
      </p:sp>
      <p:sp>
        <p:nvSpPr>
          <p:cNvPr id="4" name="Slide Number Placeholder 3"/>
          <p:cNvSpPr>
            <a:spLocks noGrp="1"/>
          </p:cNvSpPr>
          <p:nvPr>
            <p:ph type="sldNum" sz="quarter" idx="10"/>
          </p:nvPr>
        </p:nvSpPr>
        <p:spPr/>
        <p:txBody>
          <a:bodyPr/>
          <a:lstStyle/>
          <a:p>
            <a:fld id="{47B81AD8-E77E-4FB6-A1B8-3AA07E9769D8}" type="slidenum">
              <a:rPr lang="ko-KR" altLang="en-US" smtClean="0"/>
              <a:pPr/>
              <a:t>62</a:t>
            </a:fld>
            <a:endParaRPr lang="en-US" altLang="ko-KR" dirty="0"/>
          </a:p>
        </p:txBody>
      </p:sp>
    </p:spTree>
    <p:extLst>
      <p:ext uri="{BB962C8B-B14F-4D97-AF65-F5344CB8AC3E}">
        <p14:creationId xmlns:p14="http://schemas.microsoft.com/office/powerpoint/2010/main" val="32529303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the previous slides, we know that the </a:t>
            </a:r>
            <a:r>
              <a:rPr lang="en-US" dirty="0" smtClean="0"/>
              <a:t>signoff</a:t>
            </a:r>
            <a:r>
              <a:rPr lang="en-US" baseline="0" dirty="0" smtClean="0"/>
              <a:t> problem is actually a chicken and egg loop.</a:t>
            </a:r>
          </a:p>
          <a:p>
            <a:r>
              <a:rPr lang="en-US" baseline="0" dirty="0" smtClean="0"/>
              <a:t>As you can see, the characterization of a </a:t>
            </a:r>
            <a:r>
              <a:rPr lang="en-US" baseline="0" dirty="0" err="1" smtClean="0"/>
              <a:t>derated</a:t>
            </a:r>
            <a:r>
              <a:rPr lang="en-US" baseline="0" dirty="0" smtClean="0"/>
              <a:t> library is related to BTI aging and adaptive voltage scaling. At the same time, the adaptive voltage scaling is affected by the circuit implementation such as the timing constraints of the circuit, the critical paths, etc. Unfortunately, the circuit is also affected the library characterization. So everything is inter-related. The </a:t>
            </a:r>
            <a:r>
              <a:rPr lang="en-US" baseline="0" dirty="0" err="1" smtClean="0"/>
              <a:t>derated</a:t>
            </a:r>
            <a:r>
              <a:rPr lang="en-US" baseline="0" dirty="0" smtClean="0"/>
              <a:t> library, the circuit, BTI aging and adaptive voltage scaling. To solve such a chicken and egg problem, we need to break the loop.</a:t>
            </a:r>
          </a:p>
        </p:txBody>
      </p:sp>
      <p:sp>
        <p:nvSpPr>
          <p:cNvPr id="4" name="Slide Number Placeholder 3"/>
          <p:cNvSpPr>
            <a:spLocks noGrp="1"/>
          </p:cNvSpPr>
          <p:nvPr>
            <p:ph type="sldNum" sz="quarter" idx="10"/>
          </p:nvPr>
        </p:nvSpPr>
        <p:spPr/>
        <p:txBody>
          <a:bodyPr/>
          <a:lstStyle/>
          <a:p>
            <a:fld id="{24552ABC-15D8-4868-B2CB-F64D1FBF37EE}" type="slidenum">
              <a:rPr lang="de-DE" smtClean="0"/>
              <a:t>63</a:t>
            </a:fld>
            <a:endParaRPr lang="de-DE"/>
          </a:p>
        </p:txBody>
      </p:sp>
    </p:spTree>
    <p:extLst>
      <p:ext uri="{BB962C8B-B14F-4D97-AF65-F5344CB8AC3E}">
        <p14:creationId xmlns:p14="http://schemas.microsoft.com/office/powerpoint/2010/main" val="41668827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BTI aging is a physical phenomenon which affects threshold voltage of a device. We call it NBTI for a PMOS and PBTI for a NMOS. When a device is turned on, BTI aging increases the threshold voltage. When the device is turned off, part of the threshold voltage increment will be recovered. Since the threshold voltage cannot be fully recovered, delta threshold voltage due to the BTI aging will accumulates over time.</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64</a:t>
            </a:fld>
            <a:endParaRPr lang="de-DE"/>
          </a:p>
        </p:txBody>
      </p:sp>
    </p:spTree>
    <p:extLst>
      <p:ext uri="{BB962C8B-B14F-4D97-AF65-F5344CB8AC3E}">
        <p14:creationId xmlns:p14="http://schemas.microsoft.com/office/powerpoint/2010/main" val="229860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previous studies</a:t>
            </a:r>
            <a:r>
              <a:rPr lang="en-US" baseline="0" dirty="0" smtClean="0"/>
              <a:t>, we observe that BTI degradation is “front-loaded”. For example, 50% of  BTI degradation happens within the first year of chip lifetime. This means that </a:t>
            </a:r>
            <a:r>
              <a:rPr lang="en-US" baseline="0" dirty="0" err="1" smtClean="0"/>
              <a:t>Vdd</a:t>
            </a:r>
            <a:r>
              <a:rPr lang="en-US" baseline="0" dirty="0" smtClean="0"/>
              <a:t> increment due to AVS is very frequent initially and the gap between </a:t>
            </a:r>
            <a:r>
              <a:rPr lang="en-US" baseline="0" dirty="0" err="1" smtClean="0"/>
              <a:t>Vdd</a:t>
            </a:r>
            <a:r>
              <a:rPr lang="en-US" baseline="0" dirty="0" smtClean="0"/>
              <a:t> and </a:t>
            </a:r>
            <a:r>
              <a:rPr lang="en-US" baseline="0" dirty="0" err="1" smtClean="0"/>
              <a:t>Vfinal</a:t>
            </a:r>
            <a:r>
              <a:rPr lang="en-US" baseline="0" dirty="0" smtClean="0"/>
              <a:t> of the circuit reduces rapidly over it’s lifetime. </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65</a:t>
            </a:fld>
            <a:endParaRPr lang="de-DE"/>
          </a:p>
        </p:txBody>
      </p:sp>
    </p:spTree>
    <p:extLst>
      <p:ext uri="{BB962C8B-B14F-4D97-AF65-F5344CB8AC3E}">
        <p14:creationId xmlns:p14="http://schemas.microsoft.com/office/powerpoint/2010/main" val="26260477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figures show the power and</a:t>
            </a:r>
            <a:r>
              <a:rPr lang="en-US" baseline="0" dirty="0" smtClean="0"/>
              <a:t> are of different circuits implemented and signoff using different </a:t>
            </a:r>
            <a:r>
              <a:rPr lang="en-US" baseline="0" dirty="0" err="1" smtClean="0"/>
              <a:t>derated</a:t>
            </a:r>
            <a:r>
              <a:rPr lang="en-US" baseline="0" dirty="0" smtClean="0"/>
              <a:t> libraries. We can see that circuit implemented using </a:t>
            </a:r>
            <a:r>
              <a:rPr lang="en-US" baseline="0" dirty="0" err="1" smtClean="0"/>
              <a:t>derated</a:t>
            </a:r>
            <a:r>
              <a:rPr lang="en-US" baseline="0" dirty="0" smtClean="0"/>
              <a:t> library number 3 has slightly less area but the power is approximately 10% larger than the reference method. This is because the </a:t>
            </a:r>
            <a:r>
              <a:rPr lang="en-US" baseline="0" dirty="0" err="1" smtClean="0"/>
              <a:t>derated</a:t>
            </a:r>
            <a:r>
              <a:rPr lang="en-US" baseline="0" dirty="0" smtClean="0"/>
              <a:t> library is too optimistic. Therefore, AVS has to increase the supply voltage aggressively to compensate aging. This cases the circuit to consume more power. Moreover, the circuit may fail to meet timing if the desired supply voltage is larger than maximum voltage. On the other hand, we can see that </a:t>
            </a:r>
            <a:r>
              <a:rPr lang="en-US" baseline="0" dirty="0" err="1" smtClean="0"/>
              <a:t>testcases</a:t>
            </a:r>
            <a:r>
              <a:rPr lang="en-US" baseline="0" dirty="0" smtClean="0"/>
              <a:t> 1,2 and 4, that are pessimistic in aging or circuit performance will lead to larger circuit area. On the other hand, we can see that by using our heuristics to characterize the </a:t>
            </a:r>
            <a:r>
              <a:rPr lang="en-US" baseline="0" dirty="0" err="1" smtClean="0"/>
              <a:t>derated</a:t>
            </a:r>
            <a:r>
              <a:rPr lang="en-US" baseline="0" dirty="0" smtClean="0"/>
              <a:t> libraries, the implemented circuits have similar area and power compared to the one obtained from the reference flow. This shows that our method can avoid power or area design overheads.</a:t>
            </a:r>
            <a:endParaRPr lang="en-US" dirty="0"/>
          </a:p>
        </p:txBody>
      </p:sp>
      <p:sp>
        <p:nvSpPr>
          <p:cNvPr id="4" name="Slide Number Placeholder 3"/>
          <p:cNvSpPr>
            <a:spLocks noGrp="1"/>
          </p:cNvSpPr>
          <p:nvPr>
            <p:ph type="sldNum" sz="quarter" idx="10"/>
          </p:nvPr>
        </p:nvSpPr>
        <p:spPr/>
        <p:txBody>
          <a:bodyPr/>
          <a:lstStyle/>
          <a:p>
            <a:fld id="{24552ABC-15D8-4868-B2CB-F64D1FBF37EE}" type="slidenum">
              <a:rPr lang="de-DE" smtClean="0"/>
              <a:t>66</a:t>
            </a:fld>
            <a:endParaRPr lang="de-DE"/>
          </a:p>
        </p:txBody>
      </p:sp>
    </p:spTree>
    <p:extLst>
      <p:ext uri="{BB962C8B-B14F-4D97-AF65-F5344CB8AC3E}">
        <p14:creationId xmlns:p14="http://schemas.microsoft.com/office/powerpoint/2010/main" val="3808754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timing signoff, we want to ensure that a circuit meets its performance target under process, voltage, temperature variations as well as aging. There are two important steps in timing signoff. First, we analyze circuit timing at worst-case corners and check is there any timing violation. Second, if there is any violation, we need to fix the violation by making change in the circuit and then re-run timing analysis. The problem is that, with BTI aging and AVS, what </a:t>
            </a:r>
            <a:r>
              <a:rPr lang="en-US" baseline="0" dirty="0" err="1" smtClean="0"/>
              <a:t>Vdd</a:t>
            </a:r>
            <a:r>
              <a:rPr lang="en-US" baseline="0" dirty="0" smtClean="0"/>
              <a:t> should we use in the worst-case corner for timing analysis? This table shows that there are two variables when we define a worst case corner. Here VBTI is the voltage for aging estimation and </a:t>
            </a:r>
            <a:r>
              <a:rPr lang="en-US" baseline="0" dirty="0" err="1" smtClean="0"/>
              <a:t>Vlib</a:t>
            </a:r>
            <a:r>
              <a:rPr lang="en-US" baseline="0" dirty="0" smtClean="0"/>
              <a:t> is the voltage for circuit performance estimation. You can treat </a:t>
            </a:r>
            <a:r>
              <a:rPr lang="en-US" baseline="0" dirty="0" err="1" smtClean="0"/>
              <a:t>Vlib</a:t>
            </a:r>
            <a:r>
              <a:rPr lang="en-US" baseline="0" dirty="0" smtClean="0"/>
              <a:t> as the supply voltage of the standard cells when we characterize a timing library. Now, suppose we use the minimum voltages for both BTI aging and circuit performance estimations. We get the slowest circuit speed but at the same time we are underestimating the aging effect. So, it is not clear whether we should use this combination. Now, suppose we use the maximum </a:t>
            </a:r>
            <a:r>
              <a:rPr lang="en-US" baseline="0" dirty="0" err="1" smtClean="0"/>
              <a:t>Vdd</a:t>
            </a:r>
            <a:r>
              <a:rPr lang="en-US" baseline="0" dirty="0" smtClean="0"/>
              <a:t> for both BTI aging estimation and circuit performance estimation, the circuit will have the worst-case aging but the circuit is faster because of the higher </a:t>
            </a:r>
            <a:r>
              <a:rPr lang="en-US" baseline="0" dirty="0" err="1" smtClean="0"/>
              <a:t>Vlib</a:t>
            </a:r>
            <a:r>
              <a:rPr lang="en-US" baseline="0" dirty="0" smtClean="0"/>
              <a:t>. The worst-case corner is when we use the maximum voltage for aging estimation and minimum voltage for circuit performance estimation. However, we know that this combination is pessimistic because we will not have different voltages at the same time for a circuit. By now, I hope it is clear that with BTI aging and AVS, the worst-case voltage corner is not obvious.</a:t>
            </a:r>
          </a:p>
        </p:txBody>
      </p:sp>
      <p:sp>
        <p:nvSpPr>
          <p:cNvPr id="4" name="Slide Number Placeholder 3"/>
          <p:cNvSpPr>
            <a:spLocks noGrp="1"/>
          </p:cNvSpPr>
          <p:nvPr>
            <p:ph type="sldNum" sz="quarter" idx="10"/>
          </p:nvPr>
        </p:nvSpPr>
        <p:spPr/>
        <p:txBody>
          <a:bodyPr/>
          <a:lstStyle/>
          <a:p>
            <a:fld id="{24552ABC-15D8-4868-B2CB-F64D1FBF37EE}" type="slidenum">
              <a:rPr lang="de-DE" smtClean="0"/>
              <a:t>67</a:t>
            </a:fld>
            <a:endParaRPr lang="de-DE"/>
          </a:p>
        </p:txBody>
      </p:sp>
    </p:spTree>
    <p:extLst>
      <p:ext uri="{BB962C8B-B14F-4D97-AF65-F5344CB8AC3E}">
        <p14:creationId xmlns:p14="http://schemas.microsoft.com/office/powerpoint/2010/main" val="36606076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For different signoff corners, a design has different area-power tradeoffs.</a:t>
            </a:r>
          </a:p>
          <a:p>
            <a:r>
              <a:rPr lang="en-US" sz="1200" kern="1200" dirty="0" smtClean="0">
                <a:solidFill>
                  <a:schemeClr val="tx1"/>
                </a:solidFill>
                <a:effectLst/>
                <a:latin typeface="Arial" charset="0"/>
                <a:ea typeface="+mn-ea"/>
                <a:cs typeface="+mn-cs"/>
              </a:rPr>
              <a:t>Let us take #2 and #3 as examples,</a:t>
            </a:r>
          </a:p>
          <a:p>
            <a:r>
              <a:rPr lang="en-US" sz="1200" kern="1200" dirty="0" smtClean="0">
                <a:solidFill>
                  <a:schemeClr val="tx1"/>
                </a:solidFill>
                <a:effectLst/>
                <a:latin typeface="Arial" charset="0"/>
                <a:ea typeface="+mn-ea"/>
                <a:cs typeface="+mn-cs"/>
              </a:rPr>
              <a:t>#3 is the most optimistic in signoff, so the supply voltage increases by more than other implementations at runtime; hence, consumes more power.</a:t>
            </a:r>
          </a:p>
          <a:p>
            <a:r>
              <a:rPr lang="en-US" sz="1200" kern="1200" dirty="0" smtClean="0">
                <a:solidFill>
                  <a:schemeClr val="tx1"/>
                </a:solidFill>
                <a:effectLst/>
                <a:latin typeface="Arial" charset="0"/>
                <a:ea typeface="+mn-ea"/>
                <a:cs typeface="+mn-cs"/>
              </a:rPr>
              <a:t>#2 is the most pessimistic in signoff, so the supply voltage is fixed at runtime but consumes more area during implementation.</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FCAD2B26-9BE0-4F72-8937-2C5B863C09DE}" type="slidenum">
              <a:rPr lang="nl-NL" altLang="ko-KR" smtClean="0"/>
              <a:pPr>
                <a:defRPr/>
              </a:pPr>
              <a:t>68</a:t>
            </a:fld>
            <a:endParaRPr lang="nl-NL" altLang="ko-KR"/>
          </a:p>
        </p:txBody>
      </p:sp>
    </p:spTree>
    <p:extLst>
      <p:ext uri="{BB962C8B-B14F-4D97-AF65-F5344CB8AC3E}">
        <p14:creationId xmlns:p14="http://schemas.microsoft.com/office/powerpoint/2010/main" val="2398297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We study the impact on EM MTTF degradation by Black’s equation.</a:t>
            </a:r>
          </a:p>
          <a:p>
            <a:r>
              <a:rPr lang="en-US" sz="1200" kern="1200" dirty="0" smtClean="0">
                <a:solidFill>
                  <a:schemeClr val="tx1"/>
                </a:solidFill>
                <a:effectLst/>
                <a:latin typeface="Arial" charset="0"/>
                <a:ea typeface="+mn-ea"/>
                <a:cs typeface="+mn-cs"/>
              </a:rPr>
              <a:t>We assume the current density is proportional to the supply voltage, and MTTF is inversely proportional to the current density or voltage.</a:t>
            </a:r>
          </a:p>
          <a:p>
            <a:r>
              <a:rPr lang="en-US" sz="1200" kern="1200" dirty="0" smtClean="0">
                <a:solidFill>
                  <a:schemeClr val="tx1"/>
                </a:solidFill>
                <a:effectLst/>
                <a:latin typeface="Arial" charset="0"/>
                <a:ea typeface="+mn-ea"/>
                <a:cs typeface="+mn-cs"/>
              </a:rPr>
              <a:t>We assume there is no EM fix for AVS at the signoff; The implementation has 10 year MTTF if the supply voltage is fixed at its nominal voltage.</a:t>
            </a:r>
          </a:p>
          <a:p>
            <a:r>
              <a:rPr lang="en-US" sz="1200" kern="1200" dirty="0" smtClean="0">
                <a:solidFill>
                  <a:schemeClr val="tx1"/>
                </a:solidFill>
                <a:effectLst/>
                <a:latin typeface="Arial" charset="0"/>
                <a:ea typeface="+mn-ea"/>
                <a:cs typeface="+mn-cs"/>
              </a:rPr>
              <a:t>When the voltage increases to compensate BTI degradation, lifetime decreases because of higher EM stress.</a:t>
            </a:r>
          </a:p>
          <a:p>
            <a:r>
              <a:rPr lang="en-US" sz="1200" kern="1200" dirty="0" smtClean="0">
                <a:solidFill>
                  <a:schemeClr val="tx1"/>
                </a:solidFill>
                <a:effectLst/>
                <a:latin typeface="Arial" charset="0"/>
                <a:ea typeface="+mn-ea"/>
                <a:cs typeface="+mn-cs"/>
              </a:rPr>
              <a:t>We update the delay degradation at each time step in the simulation, and increase the supply voltage to meet the timing constraint.</a:t>
            </a:r>
          </a:p>
          <a:p>
            <a:r>
              <a:rPr lang="en-US" sz="1200" kern="1200" dirty="0" smtClean="0">
                <a:solidFill>
                  <a:schemeClr val="tx1"/>
                </a:solidFill>
                <a:effectLst/>
                <a:latin typeface="Arial" charset="0"/>
                <a:ea typeface="+mn-ea"/>
                <a:cs typeface="+mn-cs"/>
              </a:rPr>
              <a:t>We then update the MTTF at each time step until the end of the circuit’s lifetime.</a:t>
            </a:r>
          </a:p>
          <a:p>
            <a:r>
              <a:rPr lang="en-US" sz="1200" kern="1200" dirty="0" smtClean="0">
                <a:solidFill>
                  <a:schemeClr val="tx1"/>
                </a:solidFill>
                <a:effectLst/>
                <a:latin typeface="Arial" charset="0"/>
                <a:ea typeface="+mn-ea"/>
                <a:cs typeface="+mn-cs"/>
              </a:rPr>
              <a:t>We observe up to 30% MTTF difference between the most pessimistic and optimistic signoff corners.</a:t>
            </a:r>
          </a:p>
          <a:p>
            <a:r>
              <a:rPr lang="en-US" sz="1200" kern="1200" dirty="0" smtClean="0">
                <a:solidFill>
                  <a:schemeClr val="tx1"/>
                </a:solidFill>
                <a:effectLst/>
                <a:latin typeface="Arial" charset="0"/>
                <a:ea typeface="+mn-ea"/>
                <a:cs typeface="+mn-cs"/>
              </a:rPr>
              <a:t>The discrepancy arises due to </a:t>
            </a:r>
            <a:r>
              <a:rPr lang="en-US" sz="1200" kern="1200" dirty="0" err="1" smtClean="0">
                <a:solidFill>
                  <a:schemeClr val="tx1"/>
                </a:solidFill>
                <a:effectLst/>
                <a:latin typeface="Arial" charset="0"/>
                <a:ea typeface="+mn-ea"/>
                <a:cs typeface="+mn-cs"/>
              </a:rPr>
              <a:t>Vfinal</a:t>
            </a:r>
            <a:r>
              <a:rPr lang="en-US" sz="1200" kern="1200" dirty="0" smtClean="0">
                <a:solidFill>
                  <a:schemeClr val="tx1"/>
                </a:solidFill>
                <a:effectLst/>
                <a:latin typeface="Arial" charset="0"/>
                <a:ea typeface="+mn-ea"/>
                <a:cs typeface="+mn-cs"/>
              </a:rPr>
              <a:t>. This implies that AVS scheduling is important for EM degradation.</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FCAD2B26-9BE0-4F72-8937-2C5B863C09DE}" type="slidenum">
              <a:rPr lang="nl-NL" altLang="ko-KR" smtClean="0"/>
              <a:pPr>
                <a:defRPr/>
              </a:pPr>
              <a:t>69</a:t>
            </a:fld>
            <a:endParaRPr lang="nl-NL" altLang="ko-KR"/>
          </a:p>
        </p:txBody>
      </p:sp>
    </p:spTree>
    <p:extLst>
      <p:ext uri="{BB962C8B-B14F-4D97-AF65-F5344CB8AC3E}">
        <p14:creationId xmlns:p14="http://schemas.microsoft.com/office/powerpoint/2010/main" val="195631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a conventional signoff flow. Given a routed design, we will run timing analysis. If there are timing violations, we will fix them in the ECO step. In this work, we propose a different approach. Given the routed design we will analyze and classify the timing critical paths into two groups, G</a:t>
            </a:r>
            <a:r>
              <a:rPr lang="en-US" baseline="-25000" dirty="0" smtClean="0"/>
              <a:t>TBC</a:t>
            </a:r>
            <a:r>
              <a:rPr lang="en-US" baseline="0" dirty="0" smtClean="0"/>
              <a:t> and G</a:t>
            </a:r>
            <a:r>
              <a:rPr lang="en-US" baseline="-25000" dirty="0" smtClean="0"/>
              <a:t>CBC</a:t>
            </a:r>
            <a:r>
              <a:rPr lang="en-US" baseline="0" dirty="0" smtClean="0"/>
              <a:t>. For the paths in G</a:t>
            </a:r>
            <a:r>
              <a:rPr lang="en-US" baseline="-25000" dirty="0" smtClean="0"/>
              <a:t>TBC</a:t>
            </a:r>
            <a:r>
              <a:rPr lang="en-US" baseline="0" dirty="0" smtClean="0"/>
              <a:t>, we signoff these paths using the tightened BEOL corner. For the remaining paths, we will use the conventional BEOL corners. Since a lot of paths will use TBC, this makes the timing signoff a lot easier.</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7</a:t>
            </a:fld>
            <a:endParaRPr lang="en-US"/>
          </a:p>
        </p:txBody>
      </p:sp>
    </p:spTree>
    <p:extLst>
      <p:ext uri="{BB962C8B-B14F-4D97-AF65-F5344CB8AC3E}">
        <p14:creationId xmlns:p14="http://schemas.microsoft.com/office/powerpoint/2010/main" val="2225742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mn-cs"/>
              </a:rPr>
              <a:t>The simulation results are shown here with five schedules S1 to S5. Each schedule uses a different voltage step size.</a:t>
            </a:r>
          </a:p>
          <a:p>
            <a:r>
              <a:rPr lang="en-US" sz="1200" kern="1200" dirty="0" smtClean="0">
                <a:solidFill>
                  <a:schemeClr val="tx1"/>
                </a:solidFill>
                <a:effectLst/>
                <a:latin typeface="Arial" charset="0"/>
                <a:ea typeface="+mn-ea"/>
                <a:cs typeface="+mn-cs"/>
              </a:rPr>
              <a:t>When we increase the voltage step sizes, MTTF changes significantly.</a:t>
            </a:r>
          </a:p>
          <a:p>
            <a:r>
              <a:rPr lang="en-US" sz="1200" kern="1200" dirty="0" smtClean="0">
                <a:solidFill>
                  <a:schemeClr val="tx1"/>
                </a:solidFill>
                <a:effectLst/>
                <a:latin typeface="Arial" charset="0"/>
                <a:ea typeface="+mn-ea"/>
                <a:cs typeface="+mn-cs"/>
              </a:rPr>
              <a:t>With schedule S5,  the MTTF penalty can be up to 1.5 years.</a:t>
            </a:r>
          </a:p>
          <a:p>
            <a:r>
              <a:rPr lang="en-US" sz="1200" kern="1200" dirty="0" smtClean="0">
                <a:solidFill>
                  <a:schemeClr val="tx1"/>
                </a:solidFill>
                <a:effectLst/>
                <a:latin typeface="Arial" charset="0"/>
                <a:ea typeface="+mn-ea"/>
                <a:cs typeface="+mn-cs"/>
              </a:rPr>
              <a:t>S5 increases voltage early in the lifetime as compared to other schedules. As a result, it causes worst EM stress on the wires.</a:t>
            </a:r>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FCAD2B26-9BE0-4F72-8937-2C5B863C09DE}" type="slidenum">
              <a:rPr lang="nl-NL" altLang="ko-KR" smtClean="0"/>
              <a:pPr>
                <a:defRPr/>
              </a:pPr>
              <a:t>70</a:t>
            </a:fld>
            <a:endParaRPr lang="nl-NL" altLang="ko-KR"/>
          </a:p>
        </p:txBody>
      </p:sp>
    </p:spTree>
    <p:extLst>
      <p:ext uri="{BB962C8B-B14F-4D97-AF65-F5344CB8AC3E}">
        <p14:creationId xmlns:p14="http://schemas.microsoft.com/office/powerpoint/2010/main" val="2188289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880376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extract the impact of BEOL variation, we need to</a:t>
            </a:r>
            <a:r>
              <a:rPr lang="en-US" baseline="0" dirty="0" smtClean="0"/>
              <a:t> collect path delay sensitivities. The delay sensitivity is defined as the delta delay at a perturbed corner divided by the magnitude of the variation source. In this work, we extract the BEOL variations from the </a:t>
            </a:r>
            <a:r>
              <a:rPr lang="en-US" baseline="0" dirty="0" err="1" smtClean="0"/>
              <a:t>itf</a:t>
            </a:r>
            <a:r>
              <a:rPr lang="en-US" baseline="0" dirty="0" smtClean="0"/>
              <a:t> files and assume the variations are normal distributions and the value in the existing corners is the 3 sigma value.</a:t>
            </a:r>
          </a:p>
          <a:p>
            <a:r>
              <a:rPr lang="en-US" baseline="0" dirty="0" smtClean="0"/>
              <a:t>Given a routed </a:t>
            </a:r>
            <a:r>
              <a:rPr lang="en-US" baseline="0" dirty="0" err="1" smtClean="0"/>
              <a:t>netlist</a:t>
            </a:r>
            <a:r>
              <a:rPr lang="en-US" baseline="0" dirty="0" smtClean="0"/>
              <a:t>, we run 28 RC extractions and STA to collect the delay sensitivities of setup data path to each BEOL variation source. </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72</a:t>
            </a:fld>
            <a:endParaRPr lang="en-US"/>
          </a:p>
        </p:txBody>
      </p:sp>
    </p:spTree>
    <p:extLst>
      <p:ext uri="{BB962C8B-B14F-4D97-AF65-F5344CB8AC3E}">
        <p14:creationId xmlns:p14="http://schemas.microsoft.com/office/powerpoint/2010/main" val="25289197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the correlation matrix of</a:t>
            </a:r>
            <a:r>
              <a:rPr lang="en-US" baseline="0" dirty="0" smtClean="0"/>
              <a:t> variation sources, we factor out the lambda using </a:t>
            </a:r>
            <a:r>
              <a:rPr lang="en-US" baseline="0" dirty="0" err="1" smtClean="0"/>
              <a:t>Cholesky</a:t>
            </a:r>
            <a:r>
              <a:rPr lang="en-US" baseline="0" dirty="0" smtClean="0"/>
              <a:t> decomposition. Then, by using lambda, we can obtain the delay sensitivities with correlation and calculate the standard deviation of the path delay. Note that this statistical analysis is only used for reference. This kind of analysis cannot be used for design implementation because the RC extractions and timing analysis is very slow.</a:t>
            </a:r>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73</a:t>
            </a:fld>
            <a:endParaRPr lang="en-US"/>
          </a:p>
        </p:txBody>
      </p:sp>
    </p:spTree>
    <p:extLst>
      <p:ext uri="{BB962C8B-B14F-4D97-AF65-F5344CB8AC3E}">
        <p14:creationId xmlns:p14="http://schemas.microsoft.com/office/powerpoint/2010/main" val="13140226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9DC86C2-9417-D242-957F-07D0C93E50AF}" type="slidenum">
              <a:rPr lang="en-US" smtClean="0"/>
              <a:pPr/>
              <a:t>74</a:t>
            </a:fld>
            <a:endParaRPr lang="en-US"/>
          </a:p>
        </p:txBody>
      </p:sp>
    </p:spTree>
    <p:extLst>
      <p:ext uri="{BB962C8B-B14F-4D97-AF65-F5344CB8AC3E}">
        <p14:creationId xmlns:p14="http://schemas.microsoft.com/office/powerpoint/2010/main" val="13797029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many existing AVS techniques and they can be broadly classified into three catagories. The open-loop AVS, closed-loop AVS, and Error tolerance AVS. Open-loop AVS typically adjust the voltage based on a pre-characterized lookup table. To achieve more power reduction, closed-loop AVS utilize on-chip monitor to measure the performance variation of the chip and adjust the voltage accordingly. For further power reduction, error tolerance AVS reduce the voltage aggressively until an error occurs. In this work, we focus on closed-loop AVS because it offers better power reduction compared to the open-loop AVS, and it is easier to design compared to the Error tolerance AVS.</a:t>
            </a:r>
          </a:p>
        </p:txBody>
      </p:sp>
      <p:sp>
        <p:nvSpPr>
          <p:cNvPr id="4" name="Slide Number Placeholder 3"/>
          <p:cNvSpPr>
            <a:spLocks noGrp="1"/>
          </p:cNvSpPr>
          <p:nvPr>
            <p:ph type="sldNum" sz="quarter" idx="10"/>
          </p:nvPr>
        </p:nvSpPr>
        <p:spPr/>
        <p:txBody>
          <a:bodyPr/>
          <a:lstStyle/>
          <a:p>
            <a:fld id="{A5451585-E2AC-4897-B719-C200C8CF2F37}"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12767488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use</a:t>
            </a:r>
            <a:r>
              <a:rPr lang="en-US" baseline="0" dirty="0" smtClean="0"/>
              <a:t> fixed voltage scaling for area, power, drive current. And show full scaling in </a:t>
            </a:r>
            <a:r>
              <a:rPr lang="en-US" baseline="0" dirty="0" err="1" smtClean="0"/>
              <a:t>Vdd</a:t>
            </a:r>
            <a:r>
              <a:rPr lang="en-US" baseline="0" dirty="0" smtClean="0"/>
              <a:t> plot.</a:t>
            </a:r>
            <a:endParaRPr lang="en-US" dirty="0"/>
          </a:p>
        </p:txBody>
      </p:sp>
      <p:sp>
        <p:nvSpPr>
          <p:cNvPr id="4" name="Slide Number Placeholder 3"/>
          <p:cNvSpPr>
            <a:spLocks noGrp="1"/>
          </p:cNvSpPr>
          <p:nvPr>
            <p:ph type="sldNum" sz="quarter" idx="10"/>
          </p:nvPr>
        </p:nvSpPr>
        <p:spPr/>
        <p:txBody>
          <a:bodyPr/>
          <a:lstStyle/>
          <a:p>
            <a:fld id="{A5451585-E2AC-4897-B719-C200C8CF2F37}" type="slidenum">
              <a:rPr lang="en-US" smtClean="0"/>
              <a:pPr/>
              <a:t>78</a:t>
            </a:fld>
            <a:endParaRPr lang="en-US"/>
          </a:p>
        </p:txBody>
      </p:sp>
    </p:spTree>
    <p:extLst>
      <p:ext uri="{BB962C8B-B14F-4D97-AF65-F5344CB8AC3E}">
        <p14:creationId xmlns:p14="http://schemas.microsoft.com/office/powerpoint/2010/main" val="12610071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79</a:t>
            </a:fld>
            <a:endParaRPr lang="en-US"/>
          </a:p>
        </p:txBody>
      </p:sp>
    </p:spTree>
    <p:extLst>
      <p:ext uri="{BB962C8B-B14F-4D97-AF65-F5344CB8AC3E}">
        <p14:creationId xmlns:p14="http://schemas.microsoft.com/office/powerpoint/2010/main" val="3467020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80</a:t>
            </a:fld>
            <a:endParaRPr lang="en-US"/>
          </a:p>
        </p:txBody>
      </p:sp>
    </p:spTree>
    <p:extLst>
      <p:ext uri="{BB962C8B-B14F-4D97-AF65-F5344CB8AC3E}">
        <p14:creationId xmlns:p14="http://schemas.microsoft.com/office/powerpoint/2010/main" val="10243857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81</a:t>
            </a:fld>
            <a:endParaRPr lang="en-US"/>
          </a:p>
        </p:txBody>
      </p:sp>
    </p:spTree>
    <p:extLst>
      <p:ext uri="{BB962C8B-B14F-4D97-AF65-F5344CB8AC3E}">
        <p14:creationId xmlns:p14="http://schemas.microsoft.com/office/powerpoint/2010/main" val="14522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three major variation</a:t>
            </a:r>
            <a:r>
              <a:rPr lang="en-US" baseline="0" dirty="0" smtClean="0"/>
              <a:t> sources for each layer.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metal width variation, metal thickness variation and inter-layer dielectric thickness variation.</a:t>
            </a:r>
          </a:p>
          <a:p>
            <a:r>
              <a:rPr lang="en-US" baseline="0" dirty="0" smtClean="0"/>
              <a:t>In the conventional BEOL corners (CBC), , all variation sources are skewed in the same direction.</a:t>
            </a:r>
          </a:p>
          <a:p>
            <a:r>
              <a:rPr lang="en-US" baseline="0" dirty="0" smtClean="0"/>
              <a:t>This table shows examples of conventional corners and the corresponding skewed parameters.</a:t>
            </a:r>
          </a:p>
          <a:p>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8</a:t>
            </a:fld>
            <a:endParaRPr lang="en-US"/>
          </a:p>
        </p:txBody>
      </p:sp>
    </p:spTree>
    <p:extLst>
      <p:ext uri="{BB962C8B-B14F-4D97-AF65-F5344CB8AC3E}">
        <p14:creationId xmlns:p14="http://schemas.microsoft.com/office/powerpoint/2010/main" val="10369431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closed loop AVS can be implemented by different monitors. </a:t>
            </a:r>
          </a:p>
          <a:p>
            <a:r>
              <a:rPr lang="en-US" baseline="0" dirty="0" smtClean="0"/>
              <a:t>For example, we can use a generic monitor such as an inverter-based ring-oscillator to measure the performance variation of a chip. But this monitor does not capture the design-specific performance variation. To capture the design-specific performance variation, we may use design-dependent replica circuits or in-situ monitors. However, these monitors usually requires information on critical paths, which may be difficult to be identified. Also, calibrating monitors at multiple modes and voltages requires long test time. In this work, we propose a method to design a closed-loop AVS monitor, which can be used as a generic monitor or tuned for a specific design when silicon samples are available.</a:t>
            </a:r>
          </a:p>
        </p:txBody>
      </p:sp>
      <p:sp>
        <p:nvSpPr>
          <p:cNvPr id="4" name="Slide Number Placeholder 3"/>
          <p:cNvSpPr>
            <a:spLocks noGrp="1"/>
          </p:cNvSpPr>
          <p:nvPr>
            <p:ph type="sldNum" sz="quarter" idx="10"/>
          </p:nvPr>
        </p:nvSpPr>
        <p:spPr/>
        <p:txBody>
          <a:bodyPr/>
          <a:lstStyle/>
          <a:p>
            <a:fld id="{9948E026-E563-4DE9-97A8-5FEF3324902E}" type="slidenum">
              <a:rPr lang="en-US" smtClean="0"/>
              <a:pPr/>
              <a:t>82</a:t>
            </a:fld>
            <a:endParaRPr lang="en-US"/>
          </a:p>
        </p:txBody>
      </p:sp>
    </p:spTree>
    <p:extLst>
      <p:ext uri="{BB962C8B-B14F-4D97-AF65-F5344CB8AC3E}">
        <p14:creationId xmlns:p14="http://schemas.microsoft.com/office/powerpoint/2010/main" val="1761493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Based</a:t>
            </a:r>
            <a:r>
              <a:rPr lang="en-US" baseline="0" dirty="0" smtClean="0"/>
              <a:t> on the analysis, we have identified that </a:t>
            </a:r>
            <a:r>
              <a:rPr lang="en-US" baseline="0" dirty="0" err="1" smtClean="0"/>
              <a:t>Vmin</a:t>
            </a:r>
            <a:r>
              <a:rPr lang="en-US" baseline="0" dirty="0" smtClean="0"/>
              <a:t> of a circuit is mainly affected by series resistance and the cell types. To </a:t>
            </a:r>
            <a:r>
              <a:rPr lang="en-US" baseline="0" dirty="0" err="1" smtClean="0"/>
              <a:t>guardband</a:t>
            </a:r>
            <a:r>
              <a:rPr lang="en-US" baseline="0" dirty="0" smtClean="0"/>
              <a:t> for the worst-case voltage scaling across different process conditions, </a:t>
            </a:r>
            <a:r>
              <a:rPr lang="en-US" dirty="0"/>
              <a:t>we use the cells with the largest </a:t>
            </a:r>
            <a:r>
              <a:rPr lang="en-US" dirty="0" err="1"/>
              <a:t>Vmin</a:t>
            </a:r>
            <a:r>
              <a:rPr lang="en-US" dirty="0"/>
              <a:t> in our RO design. We also </a:t>
            </a:r>
            <a:r>
              <a:rPr lang="en-US" baseline="0" dirty="0" smtClean="0"/>
              <a:t>introduce a series </a:t>
            </a:r>
            <a:r>
              <a:rPr lang="en-US" baseline="0" dirty="0" err="1" smtClean="0"/>
              <a:t>passgate</a:t>
            </a:r>
            <a:r>
              <a:rPr lang="en-US" baseline="0" dirty="0" smtClean="0"/>
              <a:t> at each stage along the signal path. By tuning all stages to low resistance, we will obtain the maximum </a:t>
            </a:r>
            <a:r>
              <a:rPr lang="en-US" baseline="0" dirty="0" err="1" smtClean="0"/>
              <a:t>Vmin</a:t>
            </a:r>
            <a:r>
              <a:rPr lang="en-US" baseline="0" dirty="0" smtClean="0"/>
              <a:t>, which represents the worst-case voltage scaling condition. To reduce the </a:t>
            </a:r>
            <a:r>
              <a:rPr lang="en-US" baseline="0" dirty="0" err="1" smtClean="0"/>
              <a:t>Vmin</a:t>
            </a:r>
            <a:r>
              <a:rPr lang="en-US" baseline="0" dirty="0" smtClean="0"/>
              <a:t>, we can tune the </a:t>
            </a:r>
            <a:r>
              <a:rPr lang="en-US" baseline="0" dirty="0" err="1" smtClean="0"/>
              <a:t>passgates</a:t>
            </a:r>
            <a:r>
              <a:rPr lang="en-US" baseline="0" dirty="0" smtClean="0"/>
              <a:t> to high resistance.</a:t>
            </a:r>
          </a:p>
          <a:p>
            <a:pPr defTabSz="931774">
              <a:defRPr/>
            </a:pPr>
            <a:endParaRPr lang="en-US" baseline="0" dirty="0" smtClean="0"/>
          </a:p>
          <a:p>
            <a:pPr defTabSz="931774">
              <a:defRPr/>
            </a:pPr>
            <a:r>
              <a:rPr lang="en-US" baseline="0" dirty="0" smtClean="0"/>
              <a:t>To design ROs with the maximum </a:t>
            </a:r>
            <a:r>
              <a:rPr lang="en-US" baseline="0" dirty="0" err="1" smtClean="0"/>
              <a:t>Vmin</a:t>
            </a:r>
            <a:r>
              <a:rPr lang="en-US" baseline="0" dirty="0" smtClean="0"/>
              <a:t> across different process conditions, we have ROs with different cell types. To tune the </a:t>
            </a:r>
            <a:r>
              <a:rPr lang="en-US" baseline="0" dirty="0" err="1" smtClean="0"/>
              <a:t>Vmin</a:t>
            </a:r>
            <a:r>
              <a:rPr lang="en-US" baseline="0" dirty="0" smtClean="0"/>
              <a:t> of the ROs, we add a configurable series </a:t>
            </a:r>
            <a:r>
              <a:rPr lang="en-US" baseline="0" dirty="0" err="1" smtClean="0"/>
              <a:t>passgate</a:t>
            </a:r>
            <a:r>
              <a:rPr lang="en-US" baseline="0" dirty="0" smtClean="0"/>
              <a:t> at each stage of the RO. When the series </a:t>
            </a:r>
            <a:r>
              <a:rPr lang="en-US" baseline="0" dirty="0" err="1" smtClean="0"/>
              <a:t>passgate</a:t>
            </a:r>
            <a:r>
              <a:rPr lang="en-US" baseline="0" dirty="0" smtClean="0"/>
              <a:t> have low resistance, the </a:t>
            </a:r>
            <a:r>
              <a:rPr lang="en-US" baseline="0" dirty="0" err="1" smtClean="0"/>
              <a:t>Vmin</a:t>
            </a:r>
            <a:r>
              <a:rPr lang="en-US" baseline="0" dirty="0" smtClean="0"/>
              <a:t> is higher and vise versa.</a:t>
            </a:r>
          </a:p>
        </p:txBody>
      </p:sp>
      <p:sp>
        <p:nvSpPr>
          <p:cNvPr id="4" name="Slide Number Placeholder 3"/>
          <p:cNvSpPr>
            <a:spLocks noGrp="1"/>
          </p:cNvSpPr>
          <p:nvPr>
            <p:ph type="sldNum" sz="quarter" idx="10"/>
          </p:nvPr>
        </p:nvSpPr>
        <p:spPr/>
        <p:txBody>
          <a:bodyPr/>
          <a:lstStyle/>
          <a:p>
            <a:fld id="{A5451585-E2AC-4897-B719-C200C8CF2F37}" type="slidenum">
              <a:rPr lang="en-US" smtClean="0"/>
              <a:pPr/>
              <a:t>83</a:t>
            </a:fld>
            <a:endParaRPr lang="en-US"/>
          </a:p>
        </p:txBody>
      </p:sp>
    </p:spTree>
    <p:extLst>
      <p:ext uri="{BB962C8B-B14F-4D97-AF65-F5344CB8AC3E}">
        <p14:creationId xmlns:p14="http://schemas.microsoft.com/office/powerpoint/2010/main" val="20575430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84</a:t>
            </a:fld>
            <a:endParaRPr lang="en-US"/>
          </a:p>
        </p:txBody>
      </p:sp>
    </p:spTree>
    <p:extLst>
      <p:ext uri="{BB962C8B-B14F-4D97-AF65-F5344CB8AC3E}">
        <p14:creationId xmlns:p14="http://schemas.microsoft.com/office/powerpoint/2010/main" val="38258220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85</a:t>
            </a:fld>
            <a:endParaRPr lang="en-US"/>
          </a:p>
        </p:txBody>
      </p:sp>
    </p:spTree>
    <p:extLst>
      <p:ext uri="{BB962C8B-B14F-4D97-AF65-F5344CB8AC3E}">
        <p14:creationId xmlns:p14="http://schemas.microsoft.com/office/powerpoint/2010/main" val="346702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51585-E2AC-4897-B719-C200C8CF2F37}" type="slidenum">
              <a:rPr lang="en-US" smtClean="0"/>
              <a:pPr/>
              <a:t>86</a:t>
            </a:fld>
            <a:endParaRPr lang="en-US"/>
          </a:p>
        </p:txBody>
      </p:sp>
    </p:spTree>
    <p:extLst>
      <p:ext uri="{BB962C8B-B14F-4D97-AF65-F5344CB8AC3E}">
        <p14:creationId xmlns:p14="http://schemas.microsoft.com/office/powerpoint/2010/main" val="1547054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approach to model RC variation is to use statistical RC extraction. Our</a:t>
            </a:r>
            <a:r>
              <a:rPr lang="en-US" baseline="0" dirty="0" smtClean="0"/>
              <a:t> model consider 3 variation sources in each layer and there is a total of 27 variation sources </a:t>
            </a:r>
          </a:p>
          <a:p>
            <a:r>
              <a:rPr lang="en-US" baseline="0" dirty="0" smtClean="0"/>
              <a:t>In a 9-layer metal stack. We assume the BEOL layers in the same process module use the same manufacturing equipment and process steps.</a:t>
            </a:r>
          </a:p>
          <a:p>
            <a:pPr marL="0" indent="0">
              <a:buFont typeface="Arial" panose="020B0604020202020204" pitchFamily="34" charset="0"/>
              <a:buNone/>
            </a:pPr>
            <a:r>
              <a:rPr lang="en-US" baseline="0" dirty="0" smtClean="0"/>
              <a:t>Two variation sources are correlated if and only if they are the same variation and they are in the same process module. For example, </a:t>
            </a:r>
            <a:r>
              <a:rPr lang="el-GR" sz="1200" dirty="0" smtClean="0"/>
              <a:t>Δ</a:t>
            </a:r>
            <a:r>
              <a:rPr lang="en-US" sz="1200" dirty="0" smtClean="0"/>
              <a:t>W in layer M4 has a positive correlation with </a:t>
            </a:r>
            <a:r>
              <a:rPr lang="el-GR" sz="1200" dirty="0" smtClean="0"/>
              <a:t>Δ</a:t>
            </a:r>
            <a:r>
              <a:rPr lang="en-US" sz="1200" dirty="0" smtClean="0"/>
              <a:t>W in layers M5, M6, and M7 because they are the same type and they are in the same process module.</a:t>
            </a:r>
            <a:r>
              <a:rPr lang="en-US" sz="1200" baseline="0" dirty="0" smtClean="0"/>
              <a:t> </a:t>
            </a:r>
            <a:r>
              <a:rPr lang="en-US" sz="1200" dirty="0" smtClean="0"/>
              <a:t>But </a:t>
            </a:r>
            <a:r>
              <a:rPr lang="el-GR" sz="1200" dirty="0" smtClean="0"/>
              <a:t>Δ</a:t>
            </a:r>
            <a:r>
              <a:rPr lang="en-US" sz="1200" dirty="0" smtClean="0"/>
              <a:t>W in layer M4 is not correlated with </a:t>
            </a:r>
            <a:r>
              <a:rPr lang="el-GR" sz="1200" dirty="0" smtClean="0"/>
              <a:t>Δ</a:t>
            </a:r>
            <a:r>
              <a:rPr lang="en-US" sz="1200" dirty="0" smtClean="0"/>
              <a:t>H in M4.</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228F54C-DFFA-428E-BB58-006109CB01DF}" type="slidenum">
              <a:rPr lang="en-US" smtClean="0"/>
              <a:t>9</a:t>
            </a:fld>
            <a:endParaRPr lang="en-US"/>
          </a:p>
        </p:txBody>
      </p:sp>
    </p:spTree>
    <p:extLst>
      <p:ext uri="{BB962C8B-B14F-4D97-AF65-F5344CB8AC3E}">
        <p14:creationId xmlns:p14="http://schemas.microsoft.com/office/powerpoint/2010/main" val="1698222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563562"/>
          </a:xfrm>
        </p:spPr>
        <p:txBody>
          <a:bodyPr/>
          <a:lstStyle>
            <a:lvl1pPr algn="l">
              <a:defRPr sz="3200" b="1">
                <a:solidFill>
                  <a:schemeClr val="accent1">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2400" y="762000"/>
            <a:ext cx="8839200" cy="5715000"/>
          </a:xfrm>
        </p:spPr>
        <p:txBody>
          <a:bodyPr>
            <a:normAutofit/>
          </a:bodyPr>
          <a:lstStyle>
            <a:lvl1pPr marL="231775" indent="-231775">
              <a:defRPr sz="2800"/>
            </a:lvl1pPr>
            <a:lvl2pPr marL="457200" indent="-225425">
              <a:defRPr sz="2400"/>
            </a:lvl2pPr>
            <a:lvl3pPr marL="688975" indent="-231775">
              <a:defRPr sz="2000"/>
            </a:lvl3pPr>
            <a:lvl4pPr marL="914400" indent="-225425">
              <a:defRPr sz="1800"/>
            </a:lvl4pPr>
            <a:lvl5pPr marL="1082675" indent="-168275">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Line 18"/>
          <p:cNvSpPr>
            <a:spLocks noChangeShapeType="1"/>
          </p:cNvSpPr>
          <p:nvPr userDrawn="1"/>
        </p:nvSpPr>
        <p:spPr bwMode="auto">
          <a:xfrm flipV="1">
            <a:off x="152400" y="685800"/>
            <a:ext cx="8845550" cy="0"/>
          </a:xfrm>
          <a:prstGeom prst="line">
            <a:avLst/>
          </a:prstGeom>
          <a:noFill/>
          <a:ln w="57150">
            <a:solidFill>
              <a:srgbClr val="C00000"/>
            </a:solidFill>
            <a:round/>
            <a:headEnd/>
            <a:tailEnd/>
          </a:ln>
        </p:spPr>
        <p:txBody>
          <a:bodyPr wrap="none" anchor="ctr"/>
          <a:lstStyle/>
          <a:p>
            <a:pPr>
              <a:defRPr/>
            </a:pP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18"/>
          <p:cNvSpPr>
            <a:spLocks noChangeShapeType="1"/>
          </p:cNvSpPr>
          <p:nvPr userDrawn="1"/>
        </p:nvSpPr>
        <p:spPr bwMode="auto">
          <a:xfrm flipV="1">
            <a:off x="152400" y="685800"/>
            <a:ext cx="8845550" cy="0"/>
          </a:xfrm>
          <a:prstGeom prst="line">
            <a:avLst/>
          </a:prstGeom>
          <a:noFill/>
          <a:ln w="57150">
            <a:solidFill>
              <a:srgbClr val="C00000"/>
            </a:solidFill>
            <a:round/>
            <a:headEnd/>
            <a:tailEnd/>
          </a:ln>
        </p:spPr>
        <p:txBody>
          <a:bodyPr wrap="none" anchor="ctr"/>
          <a:lstStyle/>
          <a:p>
            <a:pPr>
              <a:defRPr/>
            </a:pP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5635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762000"/>
            <a:ext cx="8229600" cy="5715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6096001" y="6581776"/>
            <a:ext cx="2688266" cy="2616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r>
              <a:rPr lang="en-US" sz="1100" baseline="0" dirty="0" smtClean="0">
                <a:latin typeface="Arial" pitchFamily="34" charset="0"/>
                <a:cs typeface="Arial" pitchFamily="34" charset="0"/>
              </a:rPr>
              <a:t> </a:t>
            </a:r>
            <a:endParaRPr lang="en-US" sz="1100" dirty="0">
              <a:latin typeface="Arial" pitchFamily="34" charset="0"/>
              <a:cs typeface="Arial" pitchFamily="34" charset="0"/>
            </a:endParaRPr>
          </a:p>
        </p:txBody>
      </p:sp>
      <p:sp>
        <p:nvSpPr>
          <p:cNvPr id="8" name="TextBox 7"/>
          <p:cNvSpPr txBox="1"/>
          <p:nvPr userDrawn="1"/>
        </p:nvSpPr>
        <p:spPr>
          <a:xfrm>
            <a:off x="8765087" y="6586538"/>
            <a:ext cx="356188" cy="261610"/>
          </a:xfrm>
          <a:prstGeom prst="rect">
            <a:avLst/>
          </a:prstGeom>
          <a:noFill/>
        </p:spPr>
        <p:txBody>
          <a:bodyPr wrap="none">
            <a:spAutoFit/>
          </a:bodyPr>
          <a:lstStyle/>
          <a:p>
            <a:pPr algn="ctr" eaLnBrk="0" latinLnBrk="0" hangingPunct="0"/>
            <a:fld id="{16E0590D-16E1-486A-A147-2F126A5F0FEE}" type="slidenum">
              <a:rPr lang="ko-KR" altLang="en-US" sz="1100" smtClean="0">
                <a:latin typeface="Arial" pitchFamily="34" charset="0"/>
                <a:cs typeface="Arial" pitchFamily="34" charset="0"/>
              </a:rPr>
              <a:pPr algn="ctr" eaLnBrk="0" latinLnBrk="0" hangingPunct="0"/>
              <a:t>‹#›</a:t>
            </a:fld>
            <a:endParaRPr lang="ko-KR" altLang="en-US" sz="1100" dirty="0">
              <a:latin typeface="Arial" pitchFamily="34" charset="0"/>
              <a:cs typeface="Arial" pitchFamily="34" charset="0"/>
            </a:endParaRPr>
          </a:p>
        </p:txBody>
      </p:sp>
      <p:sp>
        <p:nvSpPr>
          <p:cNvPr id="7" name="TextBox 6"/>
          <p:cNvSpPr txBox="1"/>
          <p:nvPr userDrawn="1"/>
        </p:nvSpPr>
        <p:spPr>
          <a:xfrm>
            <a:off x="6340301" y="6650517"/>
            <a:ext cx="2448272" cy="246221"/>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algn="r"/>
            <a:r>
              <a:rPr lang="en-US" sz="1000" b="1" baseline="0" dirty="0" smtClean="0">
                <a:solidFill>
                  <a:schemeClr val="tx1"/>
                </a:solidFill>
                <a:latin typeface="Arial" pitchFamily="34" charset="0"/>
                <a:cs typeface="Arial" pitchFamily="34" charset="0"/>
              </a:rPr>
              <a:t>ISVLSI-2014 invited talk, 140710</a:t>
            </a:r>
            <a:endParaRPr lang="en-US" sz="1000" b="1" dirty="0">
              <a:solidFill>
                <a:schemeClr val="tx1"/>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C00000"/>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vlsicad.ucsd.edu/" TargetMode="External"/><Relationship Id="rId4" Type="http://schemas.openxmlformats.org/officeDocument/2006/relationships/hyperlink" Target="mailto:abk@ucsd.edu" TargetMode="External"/></Relationships>
</file>

<file path=ppt/slides/_rels/slide10.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notesSlide" Target="../notesSlides/notesSlide10.xml"/><Relationship Id="rId2" Type="http://schemas.openxmlformats.org/officeDocument/2006/relationships/tags" Target="../tags/tag165.xml"/><Relationship Id="rId16" Type="http://schemas.openxmlformats.org/officeDocument/2006/relationships/slideLayout" Target="../slideLayouts/slideLayout2.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tags" Target="../tags/tag178.xml"/><Relationship Id="rId10" Type="http://schemas.openxmlformats.org/officeDocument/2006/relationships/tags" Target="../tags/tag173.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s>
</file>

<file path=ppt/slides/_rels/slide11.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tags" Target="../tags/tag191.xml"/><Relationship Id="rId18" Type="http://schemas.openxmlformats.org/officeDocument/2006/relationships/tags" Target="../tags/tag196.xml"/><Relationship Id="rId26" Type="http://schemas.microsoft.com/office/2007/relationships/hdphoto" Target="../media/hdphoto2.wdp"/><Relationship Id="rId3" Type="http://schemas.openxmlformats.org/officeDocument/2006/relationships/tags" Target="../tags/tag181.xml"/><Relationship Id="rId21" Type="http://schemas.openxmlformats.org/officeDocument/2006/relationships/slideLayout" Target="../slideLayouts/slideLayout2.xml"/><Relationship Id="rId7" Type="http://schemas.openxmlformats.org/officeDocument/2006/relationships/tags" Target="../tags/tag185.xml"/><Relationship Id="rId12" Type="http://schemas.openxmlformats.org/officeDocument/2006/relationships/tags" Target="../tags/tag190.xml"/><Relationship Id="rId17" Type="http://schemas.openxmlformats.org/officeDocument/2006/relationships/tags" Target="../tags/tag195.xml"/><Relationship Id="rId25" Type="http://schemas.openxmlformats.org/officeDocument/2006/relationships/image" Target="../media/image2.png"/><Relationship Id="rId2" Type="http://schemas.openxmlformats.org/officeDocument/2006/relationships/tags" Target="../tags/tag180.xml"/><Relationship Id="rId16" Type="http://schemas.openxmlformats.org/officeDocument/2006/relationships/tags" Target="../tags/tag194.xml"/><Relationship Id="rId20" Type="http://schemas.openxmlformats.org/officeDocument/2006/relationships/tags" Target="../tags/tag198.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tags" Target="../tags/tag189.xml"/><Relationship Id="rId24" Type="http://schemas.microsoft.com/office/2007/relationships/hdphoto" Target="../media/hdphoto1.wdp"/><Relationship Id="rId5" Type="http://schemas.openxmlformats.org/officeDocument/2006/relationships/tags" Target="../tags/tag183.xml"/><Relationship Id="rId15" Type="http://schemas.openxmlformats.org/officeDocument/2006/relationships/tags" Target="../tags/tag193.xml"/><Relationship Id="rId23" Type="http://schemas.openxmlformats.org/officeDocument/2006/relationships/image" Target="../media/image1.png"/><Relationship Id="rId10" Type="http://schemas.openxmlformats.org/officeDocument/2006/relationships/tags" Target="../tags/tag188.xml"/><Relationship Id="rId19" Type="http://schemas.openxmlformats.org/officeDocument/2006/relationships/tags" Target="../tags/tag197.xml"/><Relationship Id="rId4" Type="http://schemas.openxmlformats.org/officeDocument/2006/relationships/tags" Target="../tags/tag182.xml"/><Relationship Id="rId9" Type="http://schemas.openxmlformats.org/officeDocument/2006/relationships/tags" Target="../tags/tag187.xml"/><Relationship Id="rId14" Type="http://schemas.openxmlformats.org/officeDocument/2006/relationships/tags" Target="../tags/tag192.xml"/><Relationship Id="rId2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tags" Target="../tags/tag211.xml"/><Relationship Id="rId18" Type="http://schemas.openxmlformats.org/officeDocument/2006/relationships/tags" Target="../tags/tag216.xml"/><Relationship Id="rId26" Type="http://schemas.openxmlformats.org/officeDocument/2006/relationships/image" Target="../media/image2.png"/><Relationship Id="rId3" Type="http://schemas.openxmlformats.org/officeDocument/2006/relationships/tags" Target="../tags/tag201.xml"/><Relationship Id="rId21" Type="http://schemas.openxmlformats.org/officeDocument/2006/relationships/tags" Target="../tags/tag219.xml"/><Relationship Id="rId7" Type="http://schemas.openxmlformats.org/officeDocument/2006/relationships/tags" Target="../tags/tag205.xml"/><Relationship Id="rId12" Type="http://schemas.openxmlformats.org/officeDocument/2006/relationships/tags" Target="../tags/tag210.xml"/><Relationship Id="rId17" Type="http://schemas.openxmlformats.org/officeDocument/2006/relationships/tags" Target="../tags/tag215.xml"/><Relationship Id="rId25" Type="http://schemas.microsoft.com/office/2007/relationships/hdphoto" Target="../media/hdphoto1.wdp"/><Relationship Id="rId2" Type="http://schemas.openxmlformats.org/officeDocument/2006/relationships/tags" Target="../tags/tag200.xml"/><Relationship Id="rId16" Type="http://schemas.openxmlformats.org/officeDocument/2006/relationships/tags" Target="../tags/tag214.xml"/><Relationship Id="rId20" Type="http://schemas.openxmlformats.org/officeDocument/2006/relationships/tags" Target="../tags/tag218.xml"/><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tags" Target="../tags/tag209.xml"/><Relationship Id="rId24" Type="http://schemas.openxmlformats.org/officeDocument/2006/relationships/image" Target="../media/image1.png"/><Relationship Id="rId5" Type="http://schemas.openxmlformats.org/officeDocument/2006/relationships/tags" Target="../tags/tag203.xml"/><Relationship Id="rId15" Type="http://schemas.openxmlformats.org/officeDocument/2006/relationships/tags" Target="../tags/tag213.xml"/><Relationship Id="rId23" Type="http://schemas.openxmlformats.org/officeDocument/2006/relationships/notesSlide" Target="../notesSlides/notesSlide12.xml"/><Relationship Id="rId10" Type="http://schemas.openxmlformats.org/officeDocument/2006/relationships/tags" Target="../tags/tag208.xml"/><Relationship Id="rId19" Type="http://schemas.openxmlformats.org/officeDocument/2006/relationships/tags" Target="../tags/tag217.xml"/><Relationship Id="rId4" Type="http://schemas.openxmlformats.org/officeDocument/2006/relationships/tags" Target="../tags/tag202.xml"/><Relationship Id="rId9" Type="http://schemas.openxmlformats.org/officeDocument/2006/relationships/tags" Target="../tags/tag207.xml"/><Relationship Id="rId14" Type="http://schemas.openxmlformats.org/officeDocument/2006/relationships/tags" Target="../tags/tag212.xml"/><Relationship Id="rId22" Type="http://schemas.openxmlformats.org/officeDocument/2006/relationships/slideLayout" Target="../slideLayouts/slideLayout2.xml"/><Relationship Id="rId27"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22.xml"/><Relationship Id="rId7" Type="http://schemas.openxmlformats.org/officeDocument/2006/relationships/tags" Target="../tags/tag226.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5" Type="http://schemas.openxmlformats.org/officeDocument/2006/relationships/tags" Target="../tags/tag224.xml"/><Relationship Id="rId10" Type="http://schemas.openxmlformats.org/officeDocument/2006/relationships/image" Target="../media/image3.png"/><Relationship Id="rId4" Type="http://schemas.openxmlformats.org/officeDocument/2006/relationships/tags" Target="../tags/tag223.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tags" Target="../tags/tag244.xml"/><Relationship Id="rId3" Type="http://schemas.openxmlformats.org/officeDocument/2006/relationships/tags" Target="../tags/tag229.xml"/><Relationship Id="rId21" Type="http://schemas.openxmlformats.org/officeDocument/2006/relationships/notesSlide" Target="../notesSlides/notesSlide14.xml"/><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tags" Target="../tags/tag243.xml"/><Relationship Id="rId2" Type="http://schemas.openxmlformats.org/officeDocument/2006/relationships/tags" Target="../tags/tag228.xml"/><Relationship Id="rId16" Type="http://schemas.openxmlformats.org/officeDocument/2006/relationships/tags" Target="../tags/tag242.xml"/><Relationship Id="rId20" Type="http://schemas.openxmlformats.org/officeDocument/2006/relationships/slideLayout" Target="../slideLayouts/slideLayout2.xml"/><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5" Type="http://schemas.openxmlformats.org/officeDocument/2006/relationships/tags" Target="../tags/tag231.xml"/><Relationship Id="rId15" Type="http://schemas.openxmlformats.org/officeDocument/2006/relationships/tags" Target="../tags/tag241.xml"/><Relationship Id="rId10" Type="http://schemas.openxmlformats.org/officeDocument/2006/relationships/tags" Target="../tags/tag236.xml"/><Relationship Id="rId19" Type="http://schemas.openxmlformats.org/officeDocument/2006/relationships/tags" Target="../tags/tag245.xml"/><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tags" Target="../tags/tag253.xml"/><Relationship Id="rId13" Type="http://schemas.openxmlformats.org/officeDocument/2006/relationships/tags" Target="../tags/tag258.xml"/><Relationship Id="rId18" Type="http://schemas.openxmlformats.org/officeDocument/2006/relationships/tags" Target="../tags/tag263.xml"/><Relationship Id="rId26" Type="http://schemas.openxmlformats.org/officeDocument/2006/relationships/image" Target="../media/image4.tmp"/><Relationship Id="rId3" Type="http://schemas.openxmlformats.org/officeDocument/2006/relationships/tags" Target="../tags/tag248.xml"/><Relationship Id="rId21" Type="http://schemas.openxmlformats.org/officeDocument/2006/relationships/tags" Target="../tags/tag266.xml"/><Relationship Id="rId7" Type="http://schemas.openxmlformats.org/officeDocument/2006/relationships/tags" Target="../tags/tag252.xml"/><Relationship Id="rId12" Type="http://schemas.openxmlformats.org/officeDocument/2006/relationships/tags" Target="../tags/tag257.xml"/><Relationship Id="rId17" Type="http://schemas.openxmlformats.org/officeDocument/2006/relationships/tags" Target="../tags/tag262.xml"/><Relationship Id="rId25" Type="http://schemas.openxmlformats.org/officeDocument/2006/relationships/notesSlide" Target="../notesSlides/notesSlide15.xml"/><Relationship Id="rId2" Type="http://schemas.openxmlformats.org/officeDocument/2006/relationships/tags" Target="../tags/tag247.xml"/><Relationship Id="rId16" Type="http://schemas.openxmlformats.org/officeDocument/2006/relationships/tags" Target="../tags/tag261.xml"/><Relationship Id="rId20" Type="http://schemas.openxmlformats.org/officeDocument/2006/relationships/tags" Target="../tags/tag265.xml"/><Relationship Id="rId1" Type="http://schemas.openxmlformats.org/officeDocument/2006/relationships/tags" Target="../tags/tag246.xml"/><Relationship Id="rId6" Type="http://schemas.openxmlformats.org/officeDocument/2006/relationships/tags" Target="../tags/tag251.xml"/><Relationship Id="rId11" Type="http://schemas.openxmlformats.org/officeDocument/2006/relationships/tags" Target="../tags/tag256.xml"/><Relationship Id="rId24" Type="http://schemas.openxmlformats.org/officeDocument/2006/relationships/slideLayout" Target="../slideLayouts/slideLayout2.xml"/><Relationship Id="rId5" Type="http://schemas.openxmlformats.org/officeDocument/2006/relationships/tags" Target="../tags/tag250.xml"/><Relationship Id="rId15" Type="http://schemas.openxmlformats.org/officeDocument/2006/relationships/tags" Target="../tags/tag260.xml"/><Relationship Id="rId23" Type="http://schemas.openxmlformats.org/officeDocument/2006/relationships/tags" Target="../tags/tag268.xml"/><Relationship Id="rId10" Type="http://schemas.openxmlformats.org/officeDocument/2006/relationships/tags" Target="../tags/tag255.xml"/><Relationship Id="rId19" Type="http://schemas.openxmlformats.org/officeDocument/2006/relationships/tags" Target="../tags/tag264.xml"/><Relationship Id="rId4" Type="http://schemas.openxmlformats.org/officeDocument/2006/relationships/tags" Target="../tags/tag249.xml"/><Relationship Id="rId9" Type="http://schemas.openxmlformats.org/officeDocument/2006/relationships/tags" Target="../tags/tag254.xml"/><Relationship Id="rId14" Type="http://schemas.openxmlformats.org/officeDocument/2006/relationships/tags" Target="../tags/tag259.xml"/><Relationship Id="rId22" Type="http://schemas.openxmlformats.org/officeDocument/2006/relationships/tags" Target="../tags/tag267.xml"/><Relationship Id="rId27" Type="http://schemas.openxmlformats.org/officeDocument/2006/relationships/image" Target="../media/image5.tmp"/></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271.xml"/><Relationship Id="rId7" Type="http://schemas.openxmlformats.org/officeDocument/2006/relationships/slideLayout" Target="../slideLayouts/slideLayout2.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11" Type="http://schemas.openxmlformats.org/officeDocument/2006/relationships/chart" Target="../charts/chart3.xml"/><Relationship Id="rId5" Type="http://schemas.openxmlformats.org/officeDocument/2006/relationships/tags" Target="../tags/tag273.xml"/><Relationship Id="rId10" Type="http://schemas.openxmlformats.org/officeDocument/2006/relationships/chart" Target="../charts/chart2.xml"/><Relationship Id="rId4" Type="http://schemas.openxmlformats.org/officeDocument/2006/relationships/tags" Target="../tags/tag272.xml"/><Relationship Id="rId9"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277.xml"/><Relationship Id="rId7" Type="http://schemas.openxmlformats.org/officeDocument/2006/relationships/notesSlide" Target="../notesSlides/notesSlide19.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slideLayout" Target="../slideLayouts/slideLayout2.xml"/><Relationship Id="rId5" Type="http://schemas.openxmlformats.org/officeDocument/2006/relationships/tags" Target="../tags/tag279.xml"/><Relationship Id="rId4" Type="http://schemas.openxmlformats.org/officeDocument/2006/relationships/tags" Target="../tags/tag278.xml"/><Relationship Id="rId9" Type="http://schemas.openxmlformats.org/officeDocument/2006/relationships/chart" Target="../charts/char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0.png"/><Relationship Id="rId4" Type="http://schemas.openxmlformats.org/officeDocument/2006/relationships/image" Target="../media/image11.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tags" Target="../tags/tag287.xml"/><Relationship Id="rId13" Type="http://schemas.openxmlformats.org/officeDocument/2006/relationships/tags" Target="../tags/tag292.xml"/><Relationship Id="rId18" Type="http://schemas.openxmlformats.org/officeDocument/2006/relationships/tags" Target="../tags/tag297.xml"/><Relationship Id="rId26" Type="http://schemas.openxmlformats.org/officeDocument/2006/relationships/tags" Target="../tags/tag305.xml"/><Relationship Id="rId39" Type="http://schemas.openxmlformats.org/officeDocument/2006/relationships/tags" Target="../tags/tag318.xml"/><Relationship Id="rId3" Type="http://schemas.openxmlformats.org/officeDocument/2006/relationships/tags" Target="../tags/tag282.xml"/><Relationship Id="rId21" Type="http://schemas.openxmlformats.org/officeDocument/2006/relationships/tags" Target="../tags/tag300.xml"/><Relationship Id="rId34" Type="http://schemas.openxmlformats.org/officeDocument/2006/relationships/tags" Target="../tags/tag313.xml"/><Relationship Id="rId42" Type="http://schemas.openxmlformats.org/officeDocument/2006/relationships/tags" Target="../tags/tag321.xml"/><Relationship Id="rId47" Type="http://schemas.openxmlformats.org/officeDocument/2006/relationships/slideLayout" Target="../slideLayouts/slideLayout2.xml"/><Relationship Id="rId7" Type="http://schemas.openxmlformats.org/officeDocument/2006/relationships/tags" Target="../tags/tag286.xml"/><Relationship Id="rId12" Type="http://schemas.openxmlformats.org/officeDocument/2006/relationships/tags" Target="../tags/tag291.xml"/><Relationship Id="rId17" Type="http://schemas.openxmlformats.org/officeDocument/2006/relationships/tags" Target="../tags/tag296.xml"/><Relationship Id="rId25" Type="http://schemas.openxmlformats.org/officeDocument/2006/relationships/tags" Target="../tags/tag304.xml"/><Relationship Id="rId33" Type="http://schemas.openxmlformats.org/officeDocument/2006/relationships/tags" Target="../tags/tag312.xml"/><Relationship Id="rId38" Type="http://schemas.openxmlformats.org/officeDocument/2006/relationships/tags" Target="../tags/tag317.xml"/><Relationship Id="rId46" Type="http://schemas.openxmlformats.org/officeDocument/2006/relationships/tags" Target="../tags/tag325.xml"/><Relationship Id="rId2" Type="http://schemas.openxmlformats.org/officeDocument/2006/relationships/tags" Target="../tags/tag281.xml"/><Relationship Id="rId16" Type="http://schemas.openxmlformats.org/officeDocument/2006/relationships/tags" Target="../tags/tag295.xml"/><Relationship Id="rId20" Type="http://schemas.openxmlformats.org/officeDocument/2006/relationships/tags" Target="../tags/tag299.xml"/><Relationship Id="rId29" Type="http://schemas.openxmlformats.org/officeDocument/2006/relationships/tags" Target="../tags/tag308.xml"/><Relationship Id="rId41" Type="http://schemas.openxmlformats.org/officeDocument/2006/relationships/tags" Target="../tags/tag320.xml"/><Relationship Id="rId1" Type="http://schemas.openxmlformats.org/officeDocument/2006/relationships/tags" Target="../tags/tag280.xml"/><Relationship Id="rId6" Type="http://schemas.openxmlformats.org/officeDocument/2006/relationships/tags" Target="../tags/tag285.xml"/><Relationship Id="rId11" Type="http://schemas.openxmlformats.org/officeDocument/2006/relationships/tags" Target="../tags/tag290.xml"/><Relationship Id="rId24" Type="http://schemas.openxmlformats.org/officeDocument/2006/relationships/tags" Target="../tags/tag303.xml"/><Relationship Id="rId32" Type="http://schemas.openxmlformats.org/officeDocument/2006/relationships/tags" Target="../tags/tag311.xml"/><Relationship Id="rId37" Type="http://schemas.openxmlformats.org/officeDocument/2006/relationships/tags" Target="../tags/tag316.xml"/><Relationship Id="rId40" Type="http://schemas.openxmlformats.org/officeDocument/2006/relationships/tags" Target="../tags/tag319.xml"/><Relationship Id="rId45" Type="http://schemas.openxmlformats.org/officeDocument/2006/relationships/tags" Target="../tags/tag324.xml"/><Relationship Id="rId5" Type="http://schemas.openxmlformats.org/officeDocument/2006/relationships/tags" Target="../tags/tag284.xml"/><Relationship Id="rId15" Type="http://schemas.openxmlformats.org/officeDocument/2006/relationships/tags" Target="../tags/tag294.xml"/><Relationship Id="rId23" Type="http://schemas.openxmlformats.org/officeDocument/2006/relationships/tags" Target="../tags/tag302.xml"/><Relationship Id="rId28" Type="http://schemas.openxmlformats.org/officeDocument/2006/relationships/tags" Target="../tags/tag307.xml"/><Relationship Id="rId36" Type="http://schemas.openxmlformats.org/officeDocument/2006/relationships/tags" Target="../tags/tag315.xml"/><Relationship Id="rId10" Type="http://schemas.openxmlformats.org/officeDocument/2006/relationships/tags" Target="../tags/tag289.xml"/><Relationship Id="rId19" Type="http://schemas.openxmlformats.org/officeDocument/2006/relationships/tags" Target="../tags/tag298.xml"/><Relationship Id="rId31" Type="http://schemas.openxmlformats.org/officeDocument/2006/relationships/tags" Target="../tags/tag310.xml"/><Relationship Id="rId44" Type="http://schemas.openxmlformats.org/officeDocument/2006/relationships/tags" Target="../tags/tag323.xml"/><Relationship Id="rId4" Type="http://schemas.openxmlformats.org/officeDocument/2006/relationships/tags" Target="../tags/tag283.xml"/><Relationship Id="rId9" Type="http://schemas.openxmlformats.org/officeDocument/2006/relationships/tags" Target="../tags/tag288.xml"/><Relationship Id="rId14" Type="http://schemas.openxmlformats.org/officeDocument/2006/relationships/tags" Target="../tags/tag293.xml"/><Relationship Id="rId22" Type="http://schemas.openxmlformats.org/officeDocument/2006/relationships/tags" Target="../tags/tag301.xml"/><Relationship Id="rId27" Type="http://schemas.openxmlformats.org/officeDocument/2006/relationships/tags" Target="../tags/tag306.xml"/><Relationship Id="rId30" Type="http://schemas.openxmlformats.org/officeDocument/2006/relationships/tags" Target="../tags/tag309.xml"/><Relationship Id="rId35" Type="http://schemas.openxmlformats.org/officeDocument/2006/relationships/tags" Target="../tags/tag314.xml"/><Relationship Id="rId43" Type="http://schemas.openxmlformats.org/officeDocument/2006/relationships/tags" Target="../tags/tag322.xml"/><Relationship Id="rId48"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tags" Target="../tags/tag333.xml"/><Relationship Id="rId13" Type="http://schemas.openxmlformats.org/officeDocument/2006/relationships/tags" Target="../tags/tag338.xml"/><Relationship Id="rId18" Type="http://schemas.openxmlformats.org/officeDocument/2006/relationships/tags" Target="../tags/tag343.xml"/><Relationship Id="rId26" Type="http://schemas.openxmlformats.org/officeDocument/2006/relationships/tags" Target="../tags/tag351.xml"/><Relationship Id="rId3" Type="http://schemas.openxmlformats.org/officeDocument/2006/relationships/tags" Target="../tags/tag328.xml"/><Relationship Id="rId21" Type="http://schemas.openxmlformats.org/officeDocument/2006/relationships/tags" Target="../tags/tag346.xml"/><Relationship Id="rId7" Type="http://schemas.openxmlformats.org/officeDocument/2006/relationships/tags" Target="../tags/tag332.xml"/><Relationship Id="rId12" Type="http://schemas.openxmlformats.org/officeDocument/2006/relationships/tags" Target="../tags/tag337.xml"/><Relationship Id="rId17" Type="http://schemas.openxmlformats.org/officeDocument/2006/relationships/tags" Target="../tags/tag342.xml"/><Relationship Id="rId25" Type="http://schemas.openxmlformats.org/officeDocument/2006/relationships/tags" Target="../tags/tag350.xml"/><Relationship Id="rId2" Type="http://schemas.openxmlformats.org/officeDocument/2006/relationships/tags" Target="../tags/tag327.xml"/><Relationship Id="rId16" Type="http://schemas.openxmlformats.org/officeDocument/2006/relationships/tags" Target="../tags/tag341.xml"/><Relationship Id="rId20" Type="http://schemas.openxmlformats.org/officeDocument/2006/relationships/tags" Target="../tags/tag345.xml"/><Relationship Id="rId29" Type="http://schemas.openxmlformats.org/officeDocument/2006/relationships/tags" Target="../tags/tag354.xml"/><Relationship Id="rId1" Type="http://schemas.openxmlformats.org/officeDocument/2006/relationships/tags" Target="../tags/tag326.xml"/><Relationship Id="rId6" Type="http://schemas.openxmlformats.org/officeDocument/2006/relationships/tags" Target="../tags/tag331.xml"/><Relationship Id="rId11" Type="http://schemas.openxmlformats.org/officeDocument/2006/relationships/tags" Target="../tags/tag336.xml"/><Relationship Id="rId24" Type="http://schemas.openxmlformats.org/officeDocument/2006/relationships/tags" Target="../tags/tag349.xml"/><Relationship Id="rId32" Type="http://schemas.openxmlformats.org/officeDocument/2006/relationships/notesSlide" Target="../notesSlides/notesSlide27.xml"/><Relationship Id="rId5" Type="http://schemas.openxmlformats.org/officeDocument/2006/relationships/tags" Target="../tags/tag330.xml"/><Relationship Id="rId15" Type="http://schemas.openxmlformats.org/officeDocument/2006/relationships/tags" Target="../tags/tag340.xml"/><Relationship Id="rId23" Type="http://schemas.openxmlformats.org/officeDocument/2006/relationships/tags" Target="../tags/tag348.xml"/><Relationship Id="rId28" Type="http://schemas.openxmlformats.org/officeDocument/2006/relationships/tags" Target="../tags/tag353.xml"/><Relationship Id="rId10" Type="http://schemas.openxmlformats.org/officeDocument/2006/relationships/tags" Target="../tags/tag335.xml"/><Relationship Id="rId19" Type="http://schemas.openxmlformats.org/officeDocument/2006/relationships/tags" Target="../tags/tag344.xml"/><Relationship Id="rId31" Type="http://schemas.openxmlformats.org/officeDocument/2006/relationships/slideLayout" Target="../slideLayouts/slideLayout2.xml"/><Relationship Id="rId4" Type="http://schemas.openxmlformats.org/officeDocument/2006/relationships/tags" Target="../tags/tag329.xml"/><Relationship Id="rId9" Type="http://schemas.openxmlformats.org/officeDocument/2006/relationships/tags" Target="../tags/tag334.xml"/><Relationship Id="rId14" Type="http://schemas.openxmlformats.org/officeDocument/2006/relationships/tags" Target="../tags/tag339.xml"/><Relationship Id="rId22" Type="http://schemas.openxmlformats.org/officeDocument/2006/relationships/tags" Target="../tags/tag347.xml"/><Relationship Id="rId27" Type="http://schemas.openxmlformats.org/officeDocument/2006/relationships/tags" Target="../tags/tag352.xml"/><Relationship Id="rId30" Type="http://schemas.openxmlformats.org/officeDocument/2006/relationships/tags" Target="../tags/tag355.xml"/></Relationships>
</file>

<file path=ppt/slides/_rels/slide28.xml.rels><?xml version="1.0" encoding="UTF-8" standalone="yes"?>
<Relationships xmlns="http://schemas.openxmlformats.org/package/2006/relationships"><Relationship Id="rId8" Type="http://schemas.openxmlformats.org/officeDocument/2006/relationships/tags" Target="../tags/tag363.xml"/><Relationship Id="rId13" Type="http://schemas.openxmlformats.org/officeDocument/2006/relationships/tags" Target="../tags/tag368.xml"/><Relationship Id="rId18" Type="http://schemas.openxmlformats.org/officeDocument/2006/relationships/tags" Target="../tags/tag373.xml"/><Relationship Id="rId26" Type="http://schemas.openxmlformats.org/officeDocument/2006/relationships/tags" Target="../tags/tag381.xml"/><Relationship Id="rId3" Type="http://schemas.openxmlformats.org/officeDocument/2006/relationships/tags" Target="../tags/tag358.xml"/><Relationship Id="rId21" Type="http://schemas.openxmlformats.org/officeDocument/2006/relationships/tags" Target="../tags/tag376.xml"/><Relationship Id="rId7" Type="http://schemas.openxmlformats.org/officeDocument/2006/relationships/tags" Target="../tags/tag362.xml"/><Relationship Id="rId12" Type="http://schemas.openxmlformats.org/officeDocument/2006/relationships/tags" Target="../tags/tag367.xml"/><Relationship Id="rId17" Type="http://schemas.openxmlformats.org/officeDocument/2006/relationships/tags" Target="../tags/tag372.xml"/><Relationship Id="rId25" Type="http://schemas.openxmlformats.org/officeDocument/2006/relationships/tags" Target="../tags/tag380.xml"/><Relationship Id="rId2" Type="http://schemas.openxmlformats.org/officeDocument/2006/relationships/tags" Target="../tags/tag357.xml"/><Relationship Id="rId16" Type="http://schemas.openxmlformats.org/officeDocument/2006/relationships/tags" Target="../tags/tag371.xml"/><Relationship Id="rId20" Type="http://schemas.openxmlformats.org/officeDocument/2006/relationships/tags" Target="../tags/tag375.xml"/><Relationship Id="rId29" Type="http://schemas.openxmlformats.org/officeDocument/2006/relationships/tags" Target="../tags/tag384.xml"/><Relationship Id="rId1" Type="http://schemas.openxmlformats.org/officeDocument/2006/relationships/tags" Target="../tags/tag356.xml"/><Relationship Id="rId6" Type="http://schemas.openxmlformats.org/officeDocument/2006/relationships/tags" Target="../tags/tag361.xml"/><Relationship Id="rId11" Type="http://schemas.openxmlformats.org/officeDocument/2006/relationships/tags" Target="../tags/tag366.xml"/><Relationship Id="rId24" Type="http://schemas.openxmlformats.org/officeDocument/2006/relationships/tags" Target="../tags/tag379.xml"/><Relationship Id="rId5" Type="http://schemas.openxmlformats.org/officeDocument/2006/relationships/tags" Target="../tags/tag360.xml"/><Relationship Id="rId15" Type="http://schemas.openxmlformats.org/officeDocument/2006/relationships/tags" Target="../tags/tag370.xml"/><Relationship Id="rId23" Type="http://schemas.openxmlformats.org/officeDocument/2006/relationships/tags" Target="../tags/tag378.xml"/><Relationship Id="rId28" Type="http://schemas.openxmlformats.org/officeDocument/2006/relationships/tags" Target="../tags/tag383.xml"/><Relationship Id="rId10" Type="http://schemas.openxmlformats.org/officeDocument/2006/relationships/tags" Target="../tags/tag365.xml"/><Relationship Id="rId19" Type="http://schemas.openxmlformats.org/officeDocument/2006/relationships/tags" Target="../tags/tag374.xml"/><Relationship Id="rId31" Type="http://schemas.openxmlformats.org/officeDocument/2006/relationships/notesSlide" Target="../notesSlides/notesSlide28.xml"/><Relationship Id="rId4" Type="http://schemas.openxmlformats.org/officeDocument/2006/relationships/tags" Target="../tags/tag359.xml"/><Relationship Id="rId9" Type="http://schemas.openxmlformats.org/officeDocument/2006/relationships/tags" Target="../tags/tag364.xml"/><Relationship Id="rId14" Type="http://schemas.openxmlformats.org/officeDocument/2006/relationships/tags" Target="../tags/tag369.xml"/><Relationship Id="rId22" Type="http://schemas.openxmlformats.org/officeDocument/2006/relationships/tags" Target="../tags/tag377.xml"/><Relationship Id="rId27" Type="http://schemas.openxmlformats.org/officeDocument/2006/relationships/tags" Target="../tags/tag382.xml"/><Relationship Id="rId30"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slideLayout" Target="../slideLayouts/slideLayout2.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tags" Target="../tags/tag396.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tags" Target="../tags/tag395.xml"/><Relationship Id="rId5" Type="http://schemas.openxmlformats.org/officeDocument/2006/relationships/tags" Target="../tags/tag389.xml"/><Relationship Id="rId15" Type="http://schemas.openxmlformats.org/officeDocument/2006/relationships/image" Target="../media/image19.tmp"/><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tags" Target="../tags/tag48.xml"/><Relationship Id="rId50" Type="http://schemas.openxmlformats.org/officeDocument/2006/relationships/tags" Target="../tags/tag51.xml"/><Relationship Id="rId55" Type="http://schemas.openxmlformats.org/officeDocument/2006/relationships/slideLayout" Target="../slideLayouts/slideLayout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tags" Target="../tags/tag47.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tags" Target="../tags/tag42.xml"/><Relationship Id="rId54" Type="http://schemas.openxmlformats.org/officeDocument/2006/relationships/tags" Target="../tags/tag55.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tags" Target="../tags/tag46.xml"/><Relationship Id="rId53" Type="http://schemas.openxmlformats.org/officeDocument/2006/relationships/tags" Target="../tags/tag54.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tags" Target="../tags/tag50.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tags" Target="../tags/tag45.xml"/><Relationship Id="rId52" Type="http://schemas.openxmlformats.org/officeDocument/2006/relationships/tags" Target="../tags/tag53.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tags" Target="../tags/tag49.xml"/><Relationship Id="rId56" Type="http://schemas.openxmlformats.org/officeDocument/2006/relationships/notesSlide" Target="../notesSlides/notesSlide3.xml"/><Relationship Id="rId8" Type="http://schemas.openxmlformats.org/officeDocument/2006/relationships/tags" Target="../tags/tag9.xml"/><Relationship Id="rId51" Type="http://schemas.openxmlformats.org/officeDocument/2006/relationships/tags" Target="../tags/tag52.xml"/><Relationship Id="rId3"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404.xml"/><Relationship Id="rId13" Type="http://schemas.openxmlformats.org/officeDocument/2006/relationships/tags" Target="../tags/tag409.xml"/><Relationship Id="rId18" Type="http://schemas.openxmlformats.org/officeDocument/2006/relationships/tags" Target="../tags/tag414.xml"/><Relationship Id="rId3" Type="http://schemas.openxmlformats.org/officeDocument/2006/relationships/tags" Target="../tags/tag399.xml"/><Relationship Id="rId21" Type="http://schemas.openxmlformats.org/officeDocument/2006/relationships/tags" Target="../tags/tag417.xml"/><Relationship Id="rId7" Type="http://schemas.openxmlformats.org/officeDocument/2006/relationships/tags" Target="../tags/tag403.xml"/><Relationship Id="rId12" Type="http://schemas.openxmlformats.org/officeDocument/2006/relationships/tags" Target="../tags/tag408.xml"/><Relationship Id="rId17" Type="http://schemas.openxmlformats.org/officeDocument/2006/relationships/tags" Target="../tags/tag413.xml"/><Relationship Id="rId2" Type="http://schemas.openxmlformats.org/officeDocument/2006/relationships/tags" Target="../tags/tag398.xml"/><Relationship Id="rId16" Type="http://schemas.openxmlformats.org/officeDocument/2006/relationships/tags" Target="../tags/tag412.xml"/><Relationship Id="rId20" Type="http://schemas.openxmlformats.org/officeDocument/2006/relationships/tags" Target="../tags/tag416.xml"/><Relationship Id="rId1" Type="http://schemas.openxmlformats.org/officeDocument/2006/relationships/tags" Target="../tags/tag397.xml"/><Relationship Id="rId6" Type="http://schemas.openxmlformats.org/officeDocument/2006/relationships/tags" Target="../tags/tag402.xml"/><Relationship Id="rId11" Type="http://schemas.openxmlformats.org/officeDocument/2006/relationships/tags" Target="../tags/tag407.xml"/><Relationship Id="rId24" Type="http://schemas.openxmlformats.org/officeDocument/2006/relationships/image" Target="../media/image20.png"/><Relationship Id="rId5" Type="http://schemas.openxmlformats.org/officeDocument/2006/relationships/tags" Target="../tags/tag401.xml"/><Relationship Id="rId15" Type="http://schemas.openxmlformats.org/officeDocument/2006/relationships/tags" Target="../tags/tag411.xml"/><Relationship Id="rId23" Type="http://schemas.openxmlformats.org/officeDocument/2006/relationships/notesSlide" Target="../notesSlides/notesSlide30.xml"/><Relationship Id="rId10" Type="http://schemas.openxmlformats.org/officeDocument/2006/relationships/tags" Target="../tags/tag406.xml"/><Relationship Id="rId19" Type="http://schemas.openxmlformats.org/officeDocument/2006/relationships/tags" Target="../tags/tag415.xml"/><Relationship Id="rId4" Type="http://schemas.openxmlformats.org/officeDocument/2006/relationships/tags" Target="../tags/tag400.xml"/><Relationship Id="rId9" Type="http://schemas.openxmlformats.org/officeDocument/2006/relationships/tags" Target="../tags/tag405.xml"/><Relationship Id="rId14" Type="http://schemas.openxmlformats.org/officeDocument/2006/relationships/tags" Target="../tags/tag410.xml"/><Relationship Id="rId2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420.xml"/><Relationship Id="rId7" Type="http://schemas.openxmlformats.org/officeDocument/2006/relationships/slideLayout" Target="../slideLayouts/slideLayout2.xml"/><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3.xml"/><Relationship Id="rId5" Type="http://schemas.openxmlformats.org/officeDocument/2006/relationships/tags" Target="../tags/tag422.xml"/><Relationship Id="rId4" Type="http://schemas.openxmlformats.org/officeDocument/2006/relationships/tags" Target="../tags/tag421.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26.xml"/><Relationship Id="rId7" Type="http://schemas.openxmlformats.org/officeDocument/2006/relationships/tags" Target="../tags/tag430.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tags" Target="../tags/tag429.xml"/><Relationship Id="rId11" Type="http://schemas.openxmlformats.org/officeDocument/2006/relationships/image" Target="../media/image22.tmp"/><Relationship Id="rId5" Type="http://schemas.openxmlformats.org/officeDocument/2006/relationships/tags" Target="../tags/tag428.xml"/><Relationship Id="rId10" Type="http://schemas.openxmlformats.org/officeDocument/2006/relationships/image" Target="../media/image21.png"/><Relationship Id="rId4" Type="http://schemas.openxmlformats.org/officeDocument/2006/relationships/tags" Target="../tags/tag427.xml"/><Relationship Id="rId9"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33.xml"/><Relationship Id="rId7" Type="http://schemas.openxmlformats.org/officeDocument/2006/relationships/tags" Target="../tags/tag43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tags" Target="../tags/tag436.xml"/><Relationship Id="rId5" Type="http://schemas.openxmlformats.org/officeDocument/2006/relationships/tags" Target="../tags/tag435.xml"/><Relationship Id="rId4" Type="http://schemas.openxmlformats.org/officeDocument/2006/relationships/tags" Target="../tags/tag434.xml"/><Relationship Id="rId9"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tags" Target="../tags/tag450.xml"/><Relationship Id="rId18" Type="http://schemas.openxmlformats.org/officeDocument/2006/relationships/slideLayout" Target="../slideLayouts/slideLayout2.xml"/><Relationship Id="rId3" Type="http://schemas.openxmlformats.org/officeDocument/2006/relationships/tags" Target="../tags/tag440.xml"/><Relationship Id="rId7" Type="http://schemas.openxmlformats.org/officeDocument/2006/relationships/tags" Target="../tags/tag444.xml"/><Relationship Id="rId12" Type="http://schemas.openxmlformats.org/officeDocument/2006/relationships/tags" Target="../tags/tag449.xml"/><Relationship Id="rId17" Type="http://schemas.openxmlformats.org/officeDocument/2006/relationships/tags" Target="../tags/tag454.xml"/><Relationship Id="rId2" Type="http://schemas.openxmlformats.org/officeDocument/2006/relationships/tags" Target="../tags/tag439.xml"/><Relationship Id="rId16" Type="http://schemas.openxmlformats.org/officeDocument/2006/relationships/tags" Target="../tags/tag453.xml"/><Relationship Id="rId20" Type="http://schemas.openxmlformats.org/officeDocument/2006/relationships/image" Target="../media/image19.tmp"/><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5" Type="http://schemas.openxmlformats.org/officeDocument/2006/relationships/tags" Target="../tags/tag442.xml"/><Relationship Id="rId15" Type="http://schemas.openxmlformats.org/officeDocument/2006/relationships/tags" Target="../tags/tag452.xml"/><Relationship Id="rId10" Type="http://schemas.openxmlformats.org/officeDocument/2006/relationships/tags" Target="../tags/tag447.xml"/><Relationship Id="rId19" Type="http://schemas.openxmlformats.org/officeDocument/2006/relationships/notesSlide" Target="../notesSlides/notesSlide34.xml"/><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tags" Target="../tags/tag45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tags" Target="../tags/tag462.xml"/><Relationship Id="rId13" Type="http://schemas.openxmlformats.org/officeDocument/2006/relationships/tags" Target="../tags/tag467.xml"/><Relationship Id="rId18" Type="http://schemas.openxmlformats.org/officeDocument/2006/relationships/tags" Target="../tags/tag472.xml"/><Relationship Id="rId26" Type="http://schemas.openxmlformats.org/officeDocument/2006/relationships/tags" Target="../tags/tag480.xml"/><Relationship Id="rId39" Type="http://schemas.openxmlformats.org/officeDocument/2006/relationships/tags" Target="../tags/tag493.xml"/><Relationship Id="rId3" Type="http://schemas.openxmlformats.org/officeDocument/2006/relationships/tags" Target="../tags/tag457.xml"/><Relationship Id="rId21" Type="http://schemas.openxmlformats.org/officeDocument/2006/relationships/tags" Target="../tags/tag475.xml"/><Relationship Id="rId34" Type="http://schemas.openxmlformats.org/officeDocument/2006/relationships/tags" Target="../tags/tag488.xml"/><Relationship Id="rId42" Type="http://schemas.openxmlformats.org/officeDocument/2006/relationships/image" Target="../media/image25.png"/><Relationship Id="rId7" Type="http://schemas.openxmlformats.org/officeDocument/2006/relationships/tags" Target="../tags/tag461.xml"/><Relationship Id="rId12" Type="http://schemas.openxmlformats.org/officeDocument/2006/relationships/tags" Target="../tags/tag466.xml"/><Relationship Id="rId17" Type="http://schemas.openxmlformats.org/officeDocument/2006/relationships/tags" Target="../tags/tag471.xml"/><Relationship Id="rId25" Type="http://schemas.openxmlformats.org/officeDocument/2006/relationships/tags" Target="../tags/tag479.xml"/><Relationship Id="rId33" Type="http://schemas.openxmlformats.org/officeDocument/2006/relationships/tags" Target="../tags/tag487.xml"/><Relationship Id="rId38" Type="http://schemas.openxmlformats.org/officeDocument/2006/relationships/tags" Target="../tags/tag492.xml"/><Relationship Id="rId2" Type="http://schemas.openxmlformats.org/officeDocument/2006/relationships/tags" Target="../tags/tag456.xml"/><Relationship Id="rId16" Type="http://schemas.openxmlformats.org/officeDocument/2006/relationships/tags" Target="../tags/tag470.xml"/><Relationship Id="rId20" Type="http://schemas.openxmlformats.org/officeDocument/2006/relationships/tags" Target="../tags/tag474.xml"/><Relationship Id="rId29" Type="http://schemas.openxmlformats.org/officeDocument/2006/relationships/tags" Target="../tags/tag483.xml"/><Relationship Id="rId41" Type="http://schemas.openxmlformats.org/officeDocument/2006/relationships/notesSlide" Target="../notesSlides/notesSlide36.xml"/><Relationship Id="rId1" Type="http://schemas.openxmlformats.org/officeDocument/2006/relationships/tags" Target="../tags/tag455.xml"/><Relationship Id="rId6" Type="http://schemas.openxmlformats.org/officeDocument/2006/relationships/tags" Target="../tags/tag460.xml"/><Relationship Id="rId11" Type="http://schemas.openxmlformats.org/officeDocument/2006/relationships/tags" Target="../tags/tag465.xml"/><Relationship Id="rId24" Type="http://schemas.openxmlformats.org/officeDocument/2006/relationships/tags" Target="../tags/tag478.xml"/><Relationship Id="rId32" Type="http://schemas.openxmlformats.org/officeDocument/2006/relationships/tags" Target="../tags/tag486.xml"/><Relationship Id="rId37" Type="http://schemas.openxmlformats.org/officeDocument/2006/relationships/tags" Target="../tags/tag491.xml"/><Relationship Id="rId40" Type="http://schemas.openxmlformats.org/officeDocument/2006/relationships/slideLayout" Target="../slideLayouts/slideLayout2.xml"/><Relationship Id="rId5" Type="http://schemas.openxmlformats.org/officeDocument/2006/relationships/tags" Target="../tags/tag459.xml"/><Relationship Id="rId15" Type="http://schemas.openxmlformats.org/officeDocument/2006/relationships/tags" Target="../tags/tag469.xml"/><Relationship Id="rId23" Type="http://schemas.openxmlformats.org/officeDocument/2006/relationships/tags" Target="../tags/tag477.xml"/><Relationship Id="rId28" Type="http://schemas.openxmlformats.org/officeDocument/2006/relationships/tags" Target="../tags/tag482.xml"/><Relationship Id="rId36" Type="http://schemas.openxmlformats.org/officeDocument/2006/relationships/tags" Target="../tags/tag490.xml"/><Relationship Id="rId10" Type="http://schemas.openxmlformats.org/officeDocument/2006/relationships/tags" Target="../tags/tag464.xml"/><Relationship Id="rId19" Type="http://schemas.openxmlformats.org/officeDocument/2006/relationships/tags" Target="../tags/tag473.xml"/><Relationship Id="rId31" Type="http://schemas.openxmlformats.org/officeDocument/2006/relationships/tags" Target="../tags/tag485.xml"/><Relationship Id="rId4" Type="http://schemas.openxmlformats.org/officeDocument/2006/relationships/tags" Target="../tags/tag458.xml"/><Relationship Id="rId9" Type="http://schemas.openxmlformats.org/officeDocument/2006/relationships/tags" Target="../tags/tag463.xml"/><Relationship Id="rId14" Type="http://schemas.openxmlformats.org/officeDocument/2006/relationships/tags" Target="../tags/tag468.xml"/><Relationship Id="rId22" Type="http://schemas.openxmlformats.org/officeDocument/2006/relationships/tags" Target="../tags/tag476.xml"/><Relationship Id="rId27" Type="http://schemas.openxmlformats.org/officeDocument/2006/relationships/tags" Target="../tags/tag481.xml"/><Relationship Id="rId30" Type="http://schemas.openxmlformats.org/officeDocument/2006/relationships/tags" Target="../tags/tag484.xml"/><Relationship Id="rId35" Type="http://schemas.openxmlformats.org/officeDocument/2006/relationships/tags" Target="../tags/tag489.xml"/><Relationship Id="rId43"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tags" Target="../tags/tag501.xml"/><Relationship Id="rId13" Type="http://schemas.openxmlformats.org/officeDocument/2006/relationships/tags" Target="../tags/tag506.xml"/><Relationship Id="rId18" Type="http://schemas.openxmlformats.org/officeDocument/2006/relationships/tags" Target="../tags/tag511.xml"/><Relationship Id="rId26" Type="http://schemas.openxmlformats.org/officeDocument/2006/relationships/tags" Target="../tags/tag519.xml"/><Relationship Id="rId39" Type="http://schemas.openxmlformats.org/officeDocument/2006/relationships/tags" Target="../tags/tag532.xml"/><Relationship Id="rId3" Type="http://schemas.openxmlformats.org/officeDocument/2006/relationships/tags" Target="../tags/tag496.xml"/><Relationship Id="rId21" Type="http://schemas.openxmlformats.org/officeDocument/2006/relationships/tags" Target="../tags/tag514.xml"/><Relationship Id="rId34" Type="http://schemas.openxmlformats.org/officeDocument/2006/relationships/tags" Target="../tags/tag527.xml"/><Relationship Id="rId42" Type="http://schemas.openxmlformats.org/officeDocument/2006/relationships/image" Target="../media/image25.png"/><Relationship Id="rId7" Type="http://schemas.openxmlformats.org/officeDocument/2006/relationships/tags" Target="../tags/tag500.xml"/><Relationship Id="rId12" Type="http://schemas.openxmlformats.org/officeDocument/2006/relationships/tags" Target="../tags/tag505.xml"/><Relationship Id="rId17" Type="http://schemas.openxmlformats.org/officeDocument/2006/relationships/tags" Target="../tags/tag510.xml"/><Relationship Id="rId25" Type="http://schemas.openxmlformats.org/officeDocument/2006/relationships/tags" Target="../tags/tag518.xml"/><Relationship Id="rId33" Type="http://schemas.openxmlformats.org/officeDocument/2006/relationships/tags" Target="../tags/tag526.xml"/><Relationship Id="rId38" Type="http://schemas.openxmlformats.org/officeDocument/2006/relationships/tags" Target="../tags/tag531.xml"/><Relationship Id="rId2" Type="http://schemas.openxmlformats.org/officeDocument/2006/relationships/tags" Target="../tags/tag495.xml"/><Relationship Id="rId16" Type="http://schemas.openxmlformats.org/officeDocument/2006/relationships/tags" Target="../tags/tag509.xml"/><Relationship Id="rId20" Type="http://schemas.openxmlformats.org/officeDocument/2006/relationships/tags" Target="../tags/tag513.xml"/><Relationship Id="rId29" Type="http://schemas.openxmlformats.org/officeDocument/2006/relationships/tags" Target="../tags/tag522.xml"/><Relationship Id="rId41" Type="http://schemas.openxmlformats.org/officeDocument/2006/relationships/notesSlide" Target="../notesSlides/notesSlide37.xml"/><Relationship Id="rId1" Type="http://schemas.openxmlformats.org/officeDocument/2006/relationships/tags" Target="../tags/tag494.xml"/><Relationship Id="rId6" Type="http://schemas.openxmlformats.org/officeDocument/2006/relationships/tags" Target="../tags/tag499.xml"/><Relationship Id="rId11" Type="http://schemas.openxmlformats.org/officeDocument/2006/relationships/tags" Target="../tags/tag504.xml"/><Relationship Id="rId24" Type="http://schemas.openxmlformats.org/officeDocument/2006/relationships/tags" Target="../tags/tag517.xml"/><Relationship Id="rId32" Type="http://schemas.openxmlformats.org/officeDocument/2006/relationships/tags" Target="../tags/tag525.xml"/><Relationship Id="rId37" Type="http://schemas.openxmlformats.org/officeDocument/2006/relationships/tags" Target="../tags/tag530.xml"/><Relationship Id="rId40" Type="http://schemas.openxmlformats.org/officeDocument/2006/relationships/slideLayout" Target="../slideLayouts/slideLayout2.xml"/><Relationship Id="rId5" Type="http://schemas.openxmlformats.org/officeDocument/2006/relationships/tags" Target="../tags/tag498.xml"/><Relationship Id="rId15" Type="http://schemas.openxmlformats.org/officeDocument/2006/relationships/tags" Target="../tags/tag508.xml"/><Relationship Id="rId23" Type="http://schemas.openxmlformats.org/officeDocument/2006/relationships/tags" Target="../tags/tag516.xml"/><Relationship Id="rId28" Type="http://schemas.openxmlformats.org/officeDocument/2006/relationships/tags" Target="../tags/tag521.xml"/><Relationship Id="rId36" Type="http://schemas.openxmlformats.org/officeDocument/2006/relationships/tags" Target="../tags/tag529.xml"/><Relationship Id="rId10" Type="http://schemas.openxmlformats.org/officeDocument/2006/relationships/tags" Target="../tags/tag503.xml"/><Relationship Id="rId19" Type="http://schemas.openxmlformats.org/officeDocument/2006/relationships/tags" Target="../tags/tag512.xml"/><Relationship Id="rId31" Type="http://schemas.openxmlformats.org/officeDocument/2006/relationships/tags" Target="../tags/tag524.xml"/><Relationship Id="rId4" Type="http://schemas.openxmlformats.org/officeDocument/2006/relationships/tags" Target="../tags/tag497.xml"/><Relationship Id="rId9" Type="http://schemas.openxmlformats.org/officeDocument/2006/relationships/tags" Target="../tags/tag502.xml"/><Relationship Id="rId14" Type="http://schemas.openxmlformats.org/officeDocument/2006/relationships/tags" Target="../tags/tag507.xml"/><Relationship Id="rId22" Type="http://schemas.openxmlformats.org/officeDocument/2006/relationships/tags" Target="../tags/tag515.xml"/><Relationship Id="rId27" Type="http://schemas.openxmlformats.org/officeDocument/2006/relationships/tags" Target="../tags/tag520.xml"/><Relationship Id="rId30" Type="http://schemas.openxmlformats.org/officeDocument/2006/relationships/tags" Target="../tags/tag523.xml"/><Relationship Id="rId35" Type="http://schemas.openxmlformats.org/officeDocument/2006/relationships/tags" Target="../tags/tag528.xml"/><Relationship Id="rId43"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7.png"/><Relationship Id="rId2" Type="http://schemas.microsoft.com/office/2007/relationships/media" Target="../media/media1.wav"/><Relationship Id="rId1" Type="http://schemas.openxmlformats.org/officeDocument/2006/relationships/tags" Target="../tags/tag533.xml"/><Relationship Id="rId6" Type="http://schemas.openxmlformats.org/officeDocument/2006/relationships/chart" Target="../charts/chart9.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3" Type="http://schemas.openxmlformats.org/officeDocument/2006/relationships/tags" Target="../tags/tag546.xml"/><Relationship Id="rId18" Type="http://schemas.openxmlformats.org/officeDocument/2006/relationships/tags" Target="../tags/tag551.xml"/><Relationship Id="rId26" Type="http://schemas.openxmlformats.org/officeDocument/2006/relationships/tags" Target="../tags/tag559.xml"/><Relationship Id="rId39" Type="http://schemas.openxmlformats.org/officeDocument/2006/relationships/tags" Target="../tags/tag572.xml"/><Relationship Id="rId3" Type="http://schemas.openxmlformats.org/officeDocument/2006/relationships/tags" Target="../tags/tag536.xml"/><Relationship Id="rId21" Type="http://schemas.openxmlformats.org/officeDocument/2006/relationships/tags" Target="../tags/tag554.xml"/><Relationship Id="rId34" Type="http://schemas.openxmlformats.org/officeDocument/2006/relationships/tags" Target="../tags/tag567.xml"/><Relationship Id="rId42" Type="http://schemas.openxmlformats.org/officeDocument/2006/relationships/tags" Target="../tags/tag575.xml"/><Relationship Id="rId47" Type="http://schemas.openxmlformats.org/officeDocument/2006/relationships/tags" Target="../tags/tag580.xml"/><Relationship Id="rId50" Type="http://schemas.openxmlformats.org/officeDocument/2006/relationships/notesSlide" Target="../notesSlides/notesSlide43.xml"/><Relationship Id="rId7" Type="http://schemas.openxmlformats.org/officeDocument/2006/relationships/tags" Target="../tags/tag540.xml"/><Relationship Id="rId12" Type="http://schemas.openxmlformats.org/officeDocument/2006/relationships/tags" Target="../tags/tag545.xml"/><Relationship Id="rId17" Type="http://schemas.openxmlformats.org/officeDocument/2006/relationships/tags" Target="../tags/tag550.xml"/><Relationship Id="rId25" Type="http://schemas.openxmlformats.org/officeDocument/2006/relationships/tags" Target="../tags/tag558.xml"/><Relationship Id="rId33" Type="http://schemas.openxmlformats.org/officeDocument/2006/relationships/tags" Target="../tags/tag566.xml"/><Relationship Id="rId38" Type="http://schemas.openxmlformats.org/officeDocument/2006/relationships/tags" Target="../tags/tag571.xml"/><Relationship Id="rId46" Type="http://schemas.openxmlformats.org/officeDocument/2006/relationships/tags" Target="../tags/tag579.xml"/><Relationship Id="rId2" Type="http://schemas.openxmlformats.org/officeDocument/2006/relationships/tags" Target="../tags/tag535.xml"/><Relationship Id="rId16" Type="http://schemas.openxmlformats.org/officeDocument/2006/relationships/tags" Target="../tags/tag549.xml"/><Relationship Id="rId20" Type="http://schemas.openxmlformats.org/officeDocument/2006/relationships/tags" Target="../tags/tag553.xml"/><Relationship Id="rId29" Type="http://schemas.openxmlformats.org/officeDocument/2006/relationships/tags" Target="../tags/tag562.xml"/><Relationship Id="rId41" Type="http://schemas.openxmlformats.org/officeDocument/2006/relationships/tags" Target="../tags/tag574.xml"/><Relationship Id="rId1" Type="http://schemas.openxmlformats.org/officeDocument/2006/relationships/tags" Target="../tags/tag534.xml"/><Relationship Id="rId6" Type="http://schemas.openxmlformats.org/officeDocument/2006/relationships/tags" Target="../tags/tag539.xml"/><Relationship Id="rId11" Type="http://schemas.openxmlformats.org/officeDocument/2006/relationships/tags" Target="../tags/tag544.xml"/><Relationship Id="rId24" Type="http://schemas.openxmlformats.org/officeDocument/2006/relationships/tags" Target="../tags/tag557.xml"/><Relationship Id="rId32" Type="http://schemas.openxmlformats.org/officeDocument/2006/relationships/tags" Target="../tags/tag565.xml"/><Relationship Id="rId37" Type="http://schemas.openxmlformats.org/officeDocument/2006/relationships/tags" Target="../tags/tag570.xml"/><Relationship Id="rId40" Type="http://schemas.openxmlformats.org/officeDocument/2006/relationships/tags" Target="../tags/tag573.xml"/><Relationship Id="rId45" Type="http://schemas.openxmlformats.org/officeDocument/2006/relationships/tags" Target="../tags/tag578.xml"/><Relationship Id="rId5" Type="http://schemas.openxmlformats.org/officeDocument/2006/relationships/tags" Target="../tags/tag538.xml"/><Relationship Id="rId15" Type="http://schemas.openxmlformats.org/officeDocument/2006/relationships/tags" Target="../tags/tag548.xml"/><Relationship Id="rId23" Type="http://schemas.openxmlformats.org/officeDocument/2006/relationships/tags" Target="../tags/tag556.xml"/><Relationship Id="rId28" Type="http://schemas.openxmlformats.org/officeDocument/2006/relationships/tags" Target="../tags/tag561.xml"/><Relationship Id="rId36" Type="http://schemas.openxmlformats.org/officeDocument/2006/relationships/tags" Target="../tags/tag569.xml"/><Relationship Id="rId49" Type="http://schemas.openxmlformats.org/officeDocument/2006/relationships/slideLayout" Target="../slideLayouts/slideLayout2.xml"/><Relationship Id="rId10" Type="http://schemas.openxmlformats.org/officeDocument/2006/relationships/tags" Target="../tags/tag543.xml"/><Relationship Id="rId19" Type="http://schemas.openxmlformats.org/officeDocument/2006/relationships/tags" Target="../tags/tag552.xml"/><Relationship Id="rId31" Type="http://schemas.openxmlformats.org/officeDocument/2006/relationships/tags" Target="../tags/tag564.xml"/><Relationship Id="rId44" Type="http://schemas.openxmlformats.org/officeDocument/2006/relationships/tags" Target="../tags/tag577.xml"/><Relationship Id="rId4" Type="http://schemas.openxmlformats.org/officeDocument/2006/relationships/tags" Target="../tags/tag537.xml"/><Relationship Id="rId9" Type="http://schemas.openxmlformats.org/officeDocument/2006/relationships/tags" Target="../tags/tag542.xml"/><Relationship Id="rId14" Type="http://schemas.openxmlformats.org/officeDocument/2006/relationships/tags" Target="../tags/tag547.xml"/><Relationship Id="rId22" Type="http://schemas.openxmlformats.org/officeDocument/2006/relationships/tags" Target="../tags/tag555.xml"/><Relationship Id="rId27" Type="http://schemas.openxmlformats.org/officeDocument/2006/relationships/tags" Target="../tags/tag560.xml"/><Relationship Id="rId30" Type="http://schemas.openxmlformats.org/officeDocument/2006/relationships/tags" Target="../tags/tag563.xml"/><Relationship Id="rId35" Type="http://schemas.openxmlformats.org/officeDocument/2006/relationships/tags" Target="../tags/tag568.xml"/><Relationship Id="rId43" Type="http://schemas.openxmlformats.org/officeDocument/2006/relationships/tags" Target="../tags/tag576.xml"/><Relationship Id="rId48" Type="http://schemas.openxmlformats.org/officeDocument/2006/relationships/tags" Target="../tags/tag581.xml"/><Relationship Id="rId8" Type="http://schemas.openxmlformats.org/officeDocument/2006/relationships/tags" Target="../tags/tag541.xml"/></Relationships>
</file>

<file path=ppt/slides/_rels/slide44.xml.rels><?xml version="1.0" encoding="UTF-8" standalone="yes"?>
<Relationships xmlns="http://schemas.openxmlformats.org/package/2006/relationships"><Relationship Id="rId8" Type="http://schemas.openxmlformats.org/officeDocument/2006/relationships/tags" Target="../tags/tag589.xml"/><Relationship Id="rId13" Type="http://schemas.openxmlformats.org/officeDocument/2006/relationships/tags" Target="../tags/tag594.xml"/><Relationship Id="rId18" Type="http://schemas.openxmlformats.org/officeDocument/2006/relationships/tags" Target="../tags/tag599.xml"/><Relationship Id="rId26" Type="http://schemas.openxmlformats.org/officeDocument/2006/relationships/tags" Target="../tags/tag607.xml"/><Relationship Id="rId39" Type="http://schemas.openxmlformats.org/officeDocument/2006/relationships/tags" Target="../tags/tag620.xml"/><Relationship Id="rId3" Type="http://schemas.openxmlformats.org/officeDocument/2006/relationships/tags" Target="../tags/tag584.xml"/><Relationship Id="rId21" Type="http://schemas.openxmlformats.org/officeDocument/2006/relationships/tags" Target="../tags/tag602.xml"/><Relationship Id="rId34" Type="http://schemas.openxmlformats.org/officeDocument/2006/relationships/tags" Target="../tags/tag615.xml"/><Relationship Id="rId42" Type="http://schemas.openxmlformats.org/officeDocument/2006/relationships/tags" Target="../tags/tag623.xml"/><Relationship Id="rId47" Type="http://schemas.openxmlformats.org/officeDocument/2006/relationships/slideLayout" Target="../slideLayouts/slideLayout2.xml"/><Relationship Id="rId7" Type="http://schemas.openxmlformats.org/officeDocument/2006/relationships/tags" Target="../tags/tag588.xml"/><Relationship Id="rId12" Type="http://schemas.openxmlformats.org/officeDocument/2006/relationships/tags" Target="../tags/tag593.xml"/><Relationship Id="rId17" Type="http://schemas.openxmlformats.org/officeDocument/2006/relationships/tags" Target="../tags/tag598.xml"/><Relationship Id="rId25" Type="http://schemas.openxmlformats.org/officeDocument/2006/relationships/tags" Target="../tags/tag606.xml"/><Relationship Id="rId33" Type="http://schemas.openxmlformats.org/officeDocument/2006/relationships/tags" Target="../tags/tag614.xml"/><Relationship Id="rId38" Type="http://schemas.openxmlformats.org/officeDocument/2006/relationships/tags" Target="../tags/tag619.xml"/><Relationship Id="rId46" Type="http://schemas.openxmlformats.org/officeDocument/2006/relationships/tags" Target="../tags/tag627.xml"/><Relationship Id="rId2" Type="http://schemas.openxmlformats.org/officeDocument/2006/relationships/tags" Target="../tags/tag583.xml"/><Relationship Id="rId16" Type="http://schemas.openxmlformats.org/officeDocument/2006/relationships/tags" Target="../tags/tag597.xml"/><Relationship Id="rId20" Type="http://schemas.openxmlformats.org/officeDocument/2006/relationships/tags" Target="../tags/tag601.xml"/><Relationship Id="rId29" Type="http://schemas.openxmlformats.org/officeDocument/2006/relationships/tags" Target="../tags/tag610.xml"/><Relationship Id="rId41" Type="http://schemas.openxmlformats.org/officeDocument/2006/relationships/tags" Target="../tags/tag622.xml"/><Relationship Id="rId1" Type="http://schemas.openxmlformats.org/officeDocument/2006/relationships/tags" Target="../tags/tag582.xml"/><Relationship Id="rId6" Type="http://schemas.openxmlformats.org/officeDocument/2006/relationships/tags" Target="../tags/tag587.xml"/><Relationship Id="rId11" Type="http://schemas.openxmlformats.org/officeDocument/2006/relationships/tags" Target="../tags/tag592.xml"/><Relationship Id="rId24" Type="http://schemas.openxmlformats.org/officeDocument/2006/relationships/tags" Target="../tags/tag605.xml"/><Relationship Id="rId32" Type="http://schemas.openxmlformats.org/officeDocument/2006/relationships/tags" Target="../tags/tag613.xml"/><Relationship Id="rId37" Type="http://schemas.openxmlformats.org/officeDocument/2006/relationships/tags" Target="../tags/tag618.xml"/><Relationship Id="rId40" Type="http://schemas.openxmlformats.org/officeDocument/2006/relationships/tags" Target="../tags/tag621.xml"/><Relationship Id="rId45" Type="http://schemas.openxmlformats.org/officeDocument/2006/relationships/tags" Target="../tags/tag626.xml"/><Relationship Id="rId5" Type="http://schemas.openxmlformats.org/officeDocument/2006/relationships/tags" Target="../tags/tag586.xml"/><Relationship Id="rId15" Type="http://schemas.openxmlformats.org/officeDocument/2006/relationships/tags" Target="../tags/tag596.xml"/><Relationship Id="rId23" Type="http://schemas.openxmlformats.org/officeDocument/2006/relationships/tags" Target="../tags/tag604.xml"/><Relationship Id="rId28" Type="http://schemas.openxmlformats.org/officeDocument/2006/relationships/tags" Target="../tags/tag609.xml"/><Relationship Id="rId36" Type="http://schemas.openxmlformats.org/officeDocument/2006/relationships/tags" Target="../tags/tag617.xml"/><Relationship Id="rId10" Type="http://schemas.openxmlformats.org/officeDocument/2006/relationships/tags" Target="../tags/tag591.xml"/><Relationship Id="rId19" Type="http://schemas.openxmlformats.org/officeDocument/2006/relationships/tags" Target="../tags/tag600.xml"/><Relationship Id="rId31" Type="http://schemas.openxmlformats.org/officeDocument/2006/relationships/tags" Target="../tags/tag612.xml"/><Relationship Id="rId44" Type="http://schemas.openxmlformats.org/officeDocument/2006/relationships/tags" Target="../tags/tag625.xml"/><Relationship Id="rId4" Type="http://schemas.openxmlformats.org/officeDocument/2006/relationships/tags" Target="../tags/tag585.xml"/><Relationship Id="rId9" Type="http://schemas.openxmlformats.org/officeDocument/2006/relationships/tags" Target="../tags/tag590.xml"/><Relationship Id="rId14" Type="http://schemas.openxmlformats.org/officeDocument/2006/relationships/tags" Target="../tags/tag595.xml"/><Relationship Id="rId22" Type="http://schemas.openxmlformats.org/officeDocument/2006/relationships/tags" Target="../tags/tag603.xml"/><Relationship Id="rId27" Type="http://schemas.openxmlformats.org/officeDocument/2006/relationships/tags" Target="../tags/tag608.xml"/><Relationship Id="rId30" Type="http://schemas.openxmlformats.org/officeDocument/2006/relationships/tags" Target="../tags/tag611.xml"/><Relationship Id="rId35" Type="http://schemas.openxmlformats.org/officeDocument/2006/relationships/tags" Target="../tags/tag616.xml"/><Relationship Id="rId43" Type="http://schemas.openxmlformats.org/officeDocument/2006/relationships/tags" Target="../tags/tag624.xml"/><Relationship Id="rId48"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tags" Target="../tags/tag635.xml"/><Relationship Id="rId3" Type="http://schemas.openxmlformats.org/officeDocument/2006/relationships/tags" Target="../tags/tag630.xml"/><Relationship Id="rId7" Type="http://schemas.openxmlformats.org/officeDocument/2006/relationships/tags" Target="../tags/tag634.xml"/><Relationship Id="rId12" Type="http://schemas.openxmlformats.org/officeDocument/2006/relationships/notesSlide" Target="../notesSlides/notesSlide45.xml"/><Relationship Id="rId2" Type="http://schemas.openxmlformats.org/officeDocument/2006/relationships/tags" Target="../tags/tag629.xml"/><Relationship Id="rId1" Type="http://schemas.openxmlformats.org/officeDocument/2006/relationships/tags" Target="../tags/tag628.xml"/><Relationship Id="rId6" Type="http://schemas.openxmlformats.org/officeDocument/2006/relationships/tags" Target="../tags/tag633.xml"/><Relationship Id="rId11" Type="http://schemas.openxmlformats.org/officeDocument/2006/relationships/slideLayout" Target="../slideLayouts/slideLayout2.xml"/><Relationship Id="rId5" Type="http://schemas.openxmlformats.org/officeDocument/2006/relationships/tags" Target="../tags/tag632.xml"/><Relationship Id="rId10" Type="http://schemas.openxmlformats.org/officeDocument/2006/relationships/tags" Target="../tags/tag637.xml"/><Relationship Id="rId4" Type="http://schemas.openxmlformats.org/officeDocument/2006/relationships/tags" Target="../tags/tag631.xml"/><Relationship Id="rId9" Type="http://schemas.openxmlformats.org/officeDocument/2006/relationships/tags" Target="../tags/tag636.xml"/></Relationships>
</file>

<file path=ppt/slides/_rels/slide46.xml.rels><?xml version="1.0" encoding="UTF-8" standalone="yes"?>
<Relationships xmlns="http://schemas.openxmlformats.org/package/2006/relationships"><Relationship Id="rId8" Type="http://schemas.openxmlformats.org/officeDocument/2006/relationships/tags" Target="../tags/tag645.xml"/><Relationship Id="rId13" Type="http://schemas.openxmlformats.org/officeDocument/2006/relationships/tags" Target="../tags/tag650.xml"/><Relationship Id="rId3" Type="http://schemas.openxmlformats.org/officeDocument/2006/relationships/tags" Target="../tags/tag640.xml"/><Relationship Id="rId7" Type="http://schemas.openxmlformats.org/officeDocument/2006/relationships/tags" Target="../tags/tag644.xml"/><Relationship Id="rId12" Type="http://schemas.openxmlformats.org/officeDocument/2006/relationships/tags" Target="../tags/tag649.xml"/><Relationship Id="rId2" Type="http://schemas.openxmlformats.org/officeDocument/2006/relationships/tags" Target="../tags/tag639.xml"/><Relationship Id="rId16" Type="http://schemas.openxmlformats.org/officeDocument/2006/relationships/image" Target="../media/image28.png"/><Relationship Id="rId1" Type="http://schemas.openxmlformats.org/officeDocument/2006/relationships/tags" Target="../tags/tag638.xml"/><Relationship Id="rId6" Type="http://schemas.openxmlformats.org/officeDocument/2006/relationships/tags" Target="../tags/tag643.xml"/><Relationship Id="rId11" Type="http://schemas.openxmlformats.org/officeDocument/2006/relationships/tags" Target="../tags/tag648.xml"/><Relationship Id="rId5" Type="http://schemas.openxmlformats.org/officeDocument/2006/relationships/tags" Target="../tags/tag642.xml"/><Relationship Id="rId15" Type="http://schemas.openxmlformats.org/officeDocument/2006/relationships/notesSlide" Target="../notesSlides/notesSlide46.xml"/><Relationship Id="rId10" Type="http://schemas.openxmlformats.org/officeDocument/2006/relationships/tags" Target="../tags/tag647.xml"/><Relationship Id="rId4" Type="http://schemas.openxmlformats.org/officeDocument/2006/relationships/tags" Target="../tags/tag641.xml"/><Relationship Id="rId9" Type="http://schemas.openxmlformats.org/officeDocument/2006/relationships/tags" Target="../tags/tag646.xml"/><Relationship Id="rId1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tags" Target="../tags/tag658.xml"/><Relationship Id="rId13" Type="http://schemas.openxmlformats.org/officeDocument/2006/relationships/tags" Target="../tags/tag663.xml"/><Relationship Id="rId18" Type="http://schemas.openxmlformats.org/officeDocument/2006/relationships/tags" Target="../tags/tag668.xml"/><Relationship Id="rId26" Type="http://schemas.microsoft.com/office/2007/relationships/hdphoto" Target="../media/hdphoto2.wdp"/><Relationship Id="rId3" Type="http://schemas.openxmlformats.org/officeDocument/2006/relationships/tags" Target="../tags/tag653.xml"/><Relationship Id="rId21" Type="http://schemas.openxmlformats.org/officeDocument/2006/relationships/slideLayout" Target="../slideLayouts/slideLayout2.xml"/><Relationship Id="rId7" Type="http://schemas.openxmlformats.org/officeDocument/2006/relationships/tags" Target="../tags/tag657.xml"/><Relationship Id="rId12" Type="http://schemas.openxmlformats.org/officeDocument/2006/relationships/tags" Target="../tags/tag662.xml"/><Relationship Id="rId17" Type="http://schemas.openxmlformats.org/officeDocument/2006/relationships/tags" Target="../tags/tag667.xml"/><Relationship Id="rId25" Type="http://schemas.openxmlformats.org/officeDocument/2006/relationships/image" Target="../media/image2.png"/><Relationship Id="rId2" Type="http://schemas.openxmlformats.org/officeDocument/2006/relationships/tags" Target="../tags/tag652.xml"/><Relationship Id="rId16" Type="http://schemas.openxmlformats.org/officeDocument/2006/relationships/tags" Target="../tags/tag666.xml"/><Relationship Id="rId20" Type="http://schemas.openxmlformats.org/officeDocument/2006/relationships/tags" Target="../tags/tag670.xml"/><Relationship Id="rId1" Type="http://schemas.openxmlformats.org/officeDocument/2006/relationships/tags" Target="../tags/tag651.xml"/><Relationship Id="rId6" Type="http://schemas.openxmlformats.org/officeDocument/2006/relationships/tags" Target="../tags/tag656.xml"/><Relationship Id="rId11" Type="http://schemas.openxmlformats.org/officeDocument/2006/relationships/tags" Target="../tags/tag661.xml"/><Relationship Id="rId24" Type="http://schemas.microsoft.com/office/2007/relationships/hdphoto" Target="../media/hdphoto1.wdp"/><Relationship Id="rId5" Type="http://schemas.openxmlformats.org/officeDocument/2006/relationships/tags" Target="../tags/tag655.xml"/><Relationship Id="rId15" Type="http://schemas.openxmlformats.org/officeDocument/2006/relationships/tags" Target="../tags/tag665.xml"/><Relationship Id="rId23" Type="http://schemas.openxmlformats.org/officeDocument/2006/relationships/image" Target="../media/image1.png"/><Relationship Id="rId10" Type="http://schemas.openxmlformats.org/officeDocument/2006/relationships/tags" Target="../tags/tag660.xml"/><Relationship Id="rId19" Type="http://schemas.openxmlformats.org/officeDocument/2006/relationships/tags" Target="../tags/tag669.xml"/><Relationship Id="rId4" Type="http://schemas.openxmlformats.org/officeDocument/2006/relationships/tags" Target="../tags/tag654.xml"/><Relationship Id="rId9" Type="http://schemas.openxmlformats.org/officeDocument/2006/relationships/tags" Target="../tags/tag659.xml"/><Relationship Id="rId14" Type="http://schemas.openxmlformats.org/officeDocument/2006/relationships/tags" Target="../tags/tag664.xml"/><Relationship Id="rId2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tags" Target="../tags/tag678.xml"/><Relationship Id="rId13" Type="http://schemas.openxmlformats.org/officeDocument/2006/relationships/tags" Target="../tags/tag683.xml"/><Relationship Id="rId18" Type="http://schemas.openxmlformats.org/officeDocument/2006/relationships/tags" Target="../tags/tag688.xml"/><Relationship Id="rId26" Type="http://schemas.openxmlformats.org/officeDocument/2006/relationships/image" Target="../media/image2.png"/><Relationship Id="rId3" Type="http://schemas.openxmlformats.org/officeDocument/2006/relationships/tags" Target="../tags/tag673.xml"/><Relationship Id="rId21" Type="http://schemas.openxmlformats.org/officeDocument/2006/relationships/tags" Target="../tags/tag691.xml"/><Relationship Id="rId7" Type="http://schemas.openxmlformats.org/officeDocument/2006/relationships/tags" Target="../tags/tag677.xml"/><Relationship Id="rId12" Type="http://schemas.openxmlformats.org/officeDocument/2006/relationships/tags" Target="../tags/tag682.xml"/><Relationship Id="rId17" Type="http://schemas.openxmlformats.org/officeDocument/2006/relationships/tags" Target="../tags/tag687.xml"/><Relationship Id="rId25" Type="http://schemas.microsoft.com/office/2007/relationships/hdphoto" Target="../media/hdphoto1.wdp"/><Relationship Id="rId2" Type="http://schemas.openxmlformats.org/officeDocument/2006/relationships/tags" Target="../tags/tag672.xml"/><Relationship Id="rId16" Type="http://schemas.openxmlformats.org/officeDocument/2006/relationships/tags" Target="../tags/tag686.xml"/><Relationship Id="rId20" Type="http://schemas.openxmlformats.org/officeDocument/2006/relationships/tags" Target="../tags/tag690.xml"/><Relationship Id="rId1" Type="http://schemas.openxmlformats.org/officeDocument/2006/relationships/tags" Target="../tags/tag671.xml"/><Relationship Id="rId6" Type="http://schemas.openxmlformats.org/officeDocument/2006/relationships/tags" Target="../tags/tag676.xml"/><Relationship Id="rId11" Type="http://schemas.openxmlformats.org/officeDocument/2006/relationships/tags" Target="../tags/tag681.xml"/><Relationship Id="rId24" Type="http://schemas.openxmlformats.org/officeDocument/2006/relationships/image" Target="../media/image1.png"/><Relationship Id="rId5" Type="http://schemas.openxmlformats.org/officeDocument/2006/relationships/tags" Target="../tags/tag675.xml"/><Relationship Id="rId15" Type="http://schemas.openxmlformats.org/officeDocument/2006/relationships/tags" Target="../tags/tag685.xml"/><Relationship Id="rId23" Type="http://schemas.openxmlformats.org/officeDocument/2006/relationships/notesSlide" Target="../notesSlides/notesSlide48.xml"/><Relationship Id="rId10" Type="http://schemas.openxmlformats.org/officeDocument/2006/relationships/tags" Target="../tags/tag680.xml"/><Relationship Id="rId19" Type="http://schemas.openxmlformats.org/officeDocument/2006/relationships/tags" Target="../tags/tag689.xml"/><Relationship Id="rId4" Type="http://schemas.openxmlformats.org/officeDocument/2006/relationships/tags" Target="../tags/tag674.xml"/><Relationship Id="rId9" Type="http://schemas.openxmlformats.org/officeDocument/2006/relationships/tags" Target="../tags/tag679.xml"/><Relationship Id="rId14" Type="http://schemas.openxmlformats.org/officeDocument/2006/relationships/tags" Target="../tags/tag684.xml"/><Relationship Id="rId22" Type="http://schemas.openxmlformats.org/officeDocument/2006/relationships/slideLayout" Target="../slideLayouts/slideLayout2.xml"/><Relationship Id="rId27" Type="http://schemas.microsoft.com/office/2007/relationships/hdphoto" Target="../media/hdphoto2.wdp"/></Relationships>
</file>

<file path=ppt/slides/_rels/slide49.xml.rels><?xml version="1.0" encoding="UTF-8" standalone="yes"?>
<Relationships xmlns="http://schemas.openxmlformats.org/package/2006/relationships"><Relationship Id="rId8" Type="http://schemas.openxmlformats.org/officeDocument/2006/relationships/tags" Target="../tags/tag699.xml"/><Relationship Id="rId13" Type="http://schemas.openxmlformats.org/officeDocument/2006/relationships/tags" Target="../tags/tag704.xml"/><Relationship Id="rId3" Type="http://schemas.openxmlformats.org/officeDocument/2006/relationships/tags" Target="../tags/tag694.xml"/><Relationship Id="rId7" Type="http://schemas.openxmlformats.org/officeDocument/2006/relationships/tags" Target="../tags/tag698.xml"/><Relationship Id="rId12" Type="http://schemas.openxmlformats.org/officeDocument/2006/relationships/tags" Target="../tags/tag703.xml"/><Relationship Id="rId17" Type="http://schemas.openxmlformats.org/officeDocument/2006/relationships/notesSlide" Target="../notesSlides/notesSlide49.xml"/><Relationship Id="rId2" Type="http://schemas.openxmlformats.org/officeDocument/2006/relationships/tags" Target="../tags/tag693.xml"/><Relationship Id="rId16" Type="http://schemas.openxmlformats.org/officeDocument/2006/relationships/slideLayout" Target="../slideLayouts/slideLayout2.xml"/><Relationship Id="rId1" Type="http://schemas.openxmlformats.org/officeDocument/2006/relationships/tags" Target="../tags/tag692.xml"/><Relationship Id="rId6" Type="http://schemas.openxmlformats.org/officeDocument/2006/relationships/tags" Target="../tags/tag697.xml"/><Relationship Id="rId11" Type="http://schemas.openxmlformats.org/officeDocument/2006/relationships/tags" Target="../tags/tag702.xml"/><Relationship Id="rId5" Type="http://schemas.openxmlformats.org/officeDocument/2006/relationships/tags" Target="../tags/tag696.xml"/><Relationship Id="rId15" Type="http://schemas.openxmlformats.org/officeDocument/2006/relationships/tags" Target="../tags/tag706.xml"/><Relationship Id="rId10" Type="http://schemas.openxmlformats.org/officeDocument/2006/relationships/tags" Target="../tags/tag701.xml"/><Relationship Id="rId4" Type="http://schemas.openxmlformats.org/officeDocument/2006/relationships/tags" Target="../tags/tag695.xml"/><Relationship Id="rId9" Type="http://schemas.openxmlformats.org/officeDocument/2006/relationships/tags" Target="../tags/tag700.xml"/><Relationship Id="rId14" Type="http://schemas.openxmlformats.org/officeDocument/2006/relationships/tags" Target="../tags/tag70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tags" Target="../tags/tag714.xml"/><Relationship Id="rId13" Type="http://schemas.openxmlformats.org/officeDocument/2006/relationships/notesSlide" Target="../notesSlides/notesSlide50.xml"/><Relationship Id="rId3" Type="http://schemas.openxmlformats.org/officeDocument/2006/relationships/tags" Target="../tags/tag709.xml"/><Relationship Id="rId7" Type="http://schemas.openxmlformats.org/officeDocument/2006/relationships/tags" Target="../tags/tag713.xml"/><Relationship Id="rId12" Type="http://schemas.openxmlformats.org/officeDocument/2006/relationships/slideLayout" Target="../slideLayouts/slideLayout2.xml"/><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tags" Target="../tags/tag712.xml"/><Relationship Id="rId11" Type="http://schemas.openxmlformats.org/officeDocument/2006/relationships/tags" Target="../tags/tag717.xml"/><Relationship Id="rId5" Type="http://schemas.openxmlformats.org/officeDocument/2006/relationships/tags" Target="../tags/tag711.xml"/><Relationship Id="rId10" Type="http://schemas.openxmlformats.org/officeDocument/2006/relationships/tags" Target="../tags/tag716.xml"/><Relationship Id="rId4" Type="http://schemas.openxmlformats.org/officeDocument/2006/relationships/tags" Target="../tags/tag710.xml"/><Relationship Id="rId9" Type="http://schemas.openxmlformats.org/officeDocument/2006/relationships/tags" Target="../tags/tag715.xml"/><Relationship Id="rId14"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720.xml"/><Relationship Id="rId7" Type="http://schemas.openxmlformats.org/officeDocument/2006/relationships/notesSlide" Target="../notesSlides/notesSlide51.xml"/><Relationship Id="rId2" Type="http://schemas.openxmlformats.org/officeDocument/2006/relationships/tags" Target="../tags/tag719.xml"/><Relationship Id="rId1" Type="http://schemas.openxmlformats.org/officeDocument/2006/relationships/tags" Target="../tags/tag718.xml"/><Relationship Id="rId6" Type="http://schemas.openxmlformats.org/officeDocument/2006/relationships/slideLayout" Target="../slideLayouts/slideLayout2.xml"/><Relationship Id="rId5" Type="http://schemas.openxmlformats.org/officeDocument/2006/relationships/tags" Target="../tags/tag722.xml"/><Relationship Id="rId4" Type="http://schemas.openxmlformats.org/officeDocument/2006/relationships/tags" Target="../tags/tag721.xml"/></Relationships>
</file>

<file path=ppt/slides/_rels/slide52.xml.rels><?xml version="1.0" encoding="UTF-8" standalone="yes"?>
<Relationships xmlns="http://schemas.openxmlformats.org/package/2006/relationships"><Relationship Id="rId8" Type="http://schemas.openxmlformats.org/officeDocument/2006/relationships/tags" Target="../tags/tag730.xml"/><Relationship Id="rId13" Type="http://schemas.openxmlformats.org/officeDocument/2006/relationships/tags" Target="../tags/tag735.xml"/><Relationship Id="rId18" Type="http://schemas.openxmlformats.org/officeDocument/2006/relationships/tags" Target="../tags/tag740.xml"/><Relationship Id="rId26" Type="http://schemas.openxmlformats.org/officeDocument/2006/relationships/tags" Target="../tags/tag748.xml"/><Relationship Id="rId3" Type="http://schemas.openxmlformats.org/officeDocument/2006/relationships/tags" Target="../tags/tag725.xml"/><Relationship Id="rId21" Type="http://schemas.openxmlformats.org/officeDocument/2006/relationships/tags" Target="../tags/tag743.xml"/><Relationship Id="rId7" Type="http://schemas.openxmlformats.org/officeDocument/2006/relationships/tags" Target="../tags/tag729.xml"/><Relationship Id="rId12" Type="http://schemas.openxmlformats.org/officeDocument/2006/relationships/tags" Target="../tags/tag734.xml"/><Relationship Id="rId17" Type="http://schemas.openxmlformats.org/officeDocument/2006/relationships/tags" Target="../tags/tag739.xml"/><Relationship Id="rId25" Type="http://schemas.openxmlformats.org/officeDocument/2006/relationships/tags" Target="../tags/tag747.xml"/><Relationship Id="rId2" Type="http://schemas.openxmlformats.org/officeDocument/2006/relationships/tags" Target="../tags/tag724.xml"/><Relationship Id="rId16" Type="http://schemas.openxmlformats.org/officeDocument/2006/relationships/tags" Target="../tags/tag738.xml"/><Relationship Id="rId20" Type="http://schemas.openxmlformats.org/officeDocument/2006/relationships/tags" Target="../tags/tag742.xml"/><Relationship Id="rId29" Type="http://schemas.openxmlformats.org/officeDocument/2006/relationships/slideLayout" Target="../slideLayouts/slideLayout2.xml"/><Relationship Id="rId1" Type="http://schemas.openxmlformats.org/officeDocument/2006/relationships/tags" Target="../tags/tag723.xml"/><Relationship Id="rId6" Type="http://schemas.openxmlformats.org/officeDocument/2006/relationships/tags" Target="../tags/tag728.xml"/><Relationship Id="rId11" Type="http://schemas.openxmlformats.org/officeDocument/2006/relationships/tags" Target="../tags/tag733.xml"/><Relationship Id="rId24" Type="http://schemas.openxmlformats.org/officeDocument/2006/relationships/tags" Target="../tags/tag746.xml"/><Relationship Id="rId5" Type="http://schemas.openxmlformats.org/officeDocument/2006/relationships/tags" Target="../tags/tag727.xml"/><Relationship Id="rId15" Type="http://schemas.openxmlformats.org/officeDocument/2006/relationships/tags" Target="../tags/tag737.xml"/><Relationship Id="rId23" Type="http://schemas.openxmlformats.org/officeDocument/2006/relationships/tags" Target="../tags/tag745.xml"/><Relationship Id="rId28" Type="http://schemas.openxmlformats.org/officeDocument/2006/relationships/tags" Target="../tags/tag750.xml"/><Relationship Id="rId10" Type="http://schemas.openxmlformats.org/officeDocument/2006/relationships/tags" Target="../tags/tag732.xml"/><Relationship Id="rId19" Type="http://schemas.openxmlformats.org/officeDocument/2006/relationships/tags" Target="../tags/tag741.xml"/><Relationship Id="rId4" Type="http://schemas.openxmlformats.org/officeDocument/2006/relationships/tags" Target="../tags/tag726.xml"/><Relationship Id="rId9" Type="http://schemas.openxmlformats.org/officeDocument/2006/relationships/tags" Target="../tags/tag731.xml"/><Relationship Id="rId14" Type="http://schemas.openxmlformats.org/officeDocument/2006/relationships/tags" Target="../tags/tag736.xml"/><Relationship Id="rId22" Type="http://schemas.openxmlformats.org/officeDocument/2006/relationships/tags" Target="../tags/tag744.xml"/><Relationship Id="rId27" Type="http://schemas.openxmlformats.org/officeDocument/2006/relationships/tags" Target="../tags/tag749.xml"/><Relationship Id="rId30"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tags" Target="../tags/tag758.xml"/><Relationship Id="rId3" Type="http://schemas.openxmlformats.org/officeDocument/2006/relationships/tags" Target="../tags/tag753.xml"/><Relationship Id="rId7" Type="http://schemas.openxmlformats.org/officeDocument/2006/relationships/tags" Target="../tags/tag757.xml"/><Relationship Id="rId2" Type="http://schemas.openxmlformats.org/officeDocument/2006/relationships/tags" Target="../tags/tag752.xml"/><Relationship Id="rId1" Type="http://schemas.openxmlformats.org/officeDocument/2006/relationships/tags" Target="../tags/tag751.xml"/><Relationship Id="rId6" Type="http://schemas.openxmlformats.org/officeDocument/2006/relationships/tags" Target="../tags/tag756.xml"/><Relationship Id="rId11" Type="http://schemas.openxmlformats.org/officeDocument/2006/relationships/notesSlide" Target="../notesSlides/notesSlide53.xml"/><Relationship Id="rId5" Type="http://schemas.openxmlformats.org/officeDocument/2006/relationships/tags" Target="../tags/tag755.xml"/><Relationship Id="rId10" Type="http://schemas.openxmlformats.org/officeDocument/2006/relationships/slideLayout" Target="../slideLayouts/slideLayout2.xml"/><Relationship Id="rId4" Type="http://schemas.openxmlformats.org/officeDocument/2006/relationships/tags" Target="../tags/tag754.xml"/><Relationship Id="rId9" Type="http://schemas.openxmlformats.org/officeDocument/2006/relationships/tags" Target="../tags/tag759.xml"/></Relationships>
</file>

<file path=ppt/slides/_rels/slide54.xml.rels><?xml version="1.0" encoding="UTF-8" standalone="yes"?>
<Relationships xmlns="http://schemas.openxmlformats.org/package/2006/relationships"><Relationship Id="rId8" Type="http://schemas.openxmlformats.org/officeDocument/2006/relationships/tags" Target="../tags/tag767.xml"/><Relationship Id="rId13" Type="http://schemas.openxmlformats.org/officeDocument/2006/relationships/notesSlide" Target="../notesSlides/notesSlide54.xml"/><Relationship Id="rId3" Type="http://schemas.openxmlformats.org/officeDocument/2006/relationships/tags" Target="../tags/tag762.xml"/><Relationship Id="rId7" Type="http://schemas.openxmlformats.org/officeDocument/2006/relationships/tags" Target="../tags/tag766.xml"/><Relationship Id="rId12" Type="http://schemas.openxmlformats.org/officeDocument/2006/relationships/slideLayout" Target="../slideLayouts/slideLayout2.xml"/><Relationship Id="rId2" Type="http://schemas.openxmlformats.org/officeDocument/2006/relationships/tags" Target="../tags/tag761.xml"/><Relationship Id="rId1" Type="http://schemas.openxmlformats.org/officeDocument/2006/relationships/tags" Target="../tags/tag760.xml"/><Relationship Id="rId6" Type="http://schemas.openxmlformats.org/officeDocument/2006/relationships/tags" Target="../tags/tag765.xml"/><Relationship Id="rId11" Type="http://schemas.openxmlformats.org/officeDocument/2006/relationships/tags" Target="../tags/tag770.xml"/><Relationship Id="rId5" Type="http://schemas.openxmlformats.org/officeDocument/2006/relationships/tags" Target="../tags/tag764.xml"/><Relationship Id="rId10" Type="http://schemas.openxmlformats.org/officeDocument/2006/relationships/tags" Target="../tags/tag769.xml"/><Relationship Id="rId4" Type="http://schemas.openxmlformats.org/officeDocument/2006/relationships/tags" Target="../tags/tag763.xml"/><Relationship Id="rId9" Type="http://schemas.openxmlformats.org/officeDocument/2006/relationships/tags" Target="../tags/tag768.xml"/></Relationships>
</file>

<file path=ppt/slides/_rels/slide55.xml.rels><?xml version="1.0" encoding="UTF-8" standalone="yes"?>
<Relationships xmlns="http://schemas.openxmlformats.org/package/2006/relationships"><Relationship Id="rId8" Type="http://schemas.openxmlformats.org/officeDocument/2006/relationships/tags" Target="../tags/tag778.xml"/><Relationship Id="rId13" Type="http://schemas.openxmlformats.org/officeDocument/2006/relationships/tags" Target="../tags/tag783.xml"/><Relationship Id="rId18" Type="http://schemas.openxmlformats.org/officeDocument/2006/relationships/image" Target="../media/image32.png"/><Relationship Id="rId3" Type="http://schemas.openxmlformats.org/officeDocument/2006/relationships/tags" Target="../tags/tag773.xml"/><Relationship Id="rId7" Type="http://schemas.openxmlformats.org/officeDocument/2006/relationships/tags" Target="../tags/tag777.xml"/><Relationship Id="rId12" Type="http://schemas.openxmlformats.org/officeDocument/2006/relationships/tags" Target="../tags/tag782.xml"/><Relationship Id="rId17" Type="http://schemas.openxmlformats.org/officeDocument/2006/relationships/image" Target="../media/image31.png"/><Relationship Id="rId2" Type="http://schemas.openxmlformats.org/officeDocument/2006/relationships/tags" Target="../tags/tag772.xml"/><Relationship Id="rId16" Type="http://schemas.openxmlformats.org/officeDocument/2006/relationships/notesSlide" Target="../notesSlides/notesSlide55.xml"/><Relationship Id="rId1" Type="http://schemas.openxmlformats.org/officeDocument/2006/relationships/tags" Target="../tags/tag771.xml"/><Relationship Id="rId6" Type="http://schemas.openxmlformats.org/officeDocument/2006/relationships/tags" Target="../tags/tag776.xml"/><Relationship Id="rId11" Type="http://schemas.openxmlformats.org/officeDocument/2006/relationships/tags" Target="../tags/tag781.xml"/><Relationship Id="rId5" Type="http://schemas.openxmlformats.org/officeDocument/2006/relationships/tags" Target="../tags/tag775.xml"/><Relationship Id="rId15" Type="http://schemas.openxmlformats.org/officeDocument/2006/relationships/slideLayout" Target="../slideLayouts/slideLayout2.xml"/><Relationship Id="rId10" Type="http://schemas.openxmlformats.org/officeDocument/2006/relationships/tags" Target="../tags/tag780.xml"/><Relationship Id="rId19" Type="http://schemas.openxmlformats.org/officeDocument/2006/relationships/image" Target="../media/image33.png"/><Relationship Id="rId4" Type="http://schemas.openxmlformats.org/officeDocument/2006/relationships/tags" Target="../tags/tag774.xml"/><Relationship Id="rId9" Type="http://schemas.openxmlformats.org/officeDocument/2006/relationships/tags" Target="../tags/tag779.xml"/><Relationship Id="rId14" Type="http://schemas.openxmlformats.org/officeDocument/2006/relationships/tags" Target="../tags/tag784.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787.xml"/><Relationship Id="rId7" Type="http://schemas.openxmlformats.org/officeDocument/2006/relationships/slideLayout" Target="../slideLayouts/slideLayout2.xml"/><Relationship Id="rId2" Type="http://schemas.openxmlformats.org/officeDocument/2006/relationships/tags" Target="../tags/tag786.xml"/><Relationship Id="rId1" Type="http://schemas.openxmlformats.org/officeDocument/2006/relationships/tags" Target="../tags/tag785.xml"/><Relationship Id="rId6" Type="http://schemas.openxmlformats.org/officeDocument/2006/relationships/tags" Target="../tags/tag790.xml"/><Relationship Id="rId11" Type="http://schemas.openxmlformats.org/officeDocument/2006/relationships/chart" Target="../charts/chart12.xml"/><Relationship Id="rId5" Type="http://schemas.openxmlformats.org/officeDocument/2006/relationships/tags" Target="../tags/tag789.xml"/><Relationship Id="rId10" Type="http://schemas.openxmlformats.org/officeDocument/2006/relationships/chart" Target="../charts/chart11.xml"/><Relationship Id="rId4" Type="http://schemas.openxmlformats.org/officeDocument/2006/relationships/tags" Target="../tags/tag788.xml"/><Relationship Id="rId9" Type="http://schemas.openxmlformats.org/officeDocument/2006/relationships/chart" Target="../charts/chart10.xml"/></Relationships>
</file>

<file path=ppt/slides/_rels/slide57.xml.rels><?xml version="1.0" encoding="UTF-8" standalone="yes"?>
<Relationships xmlns="http://schemas.openxmlformats.org/package/2006/relationships"><Relationship Id="rId8" Type="http://schemas.openxmlformats.org/officeDocument/2006/relationships/tags" Target="../tags/tag798.xml"/><Relationship Id="rId13" Type="http://schemas.openxmlformats.org/officeDocument/2006/relationships/tags" Target="../tags/tag803.xml"/><Relationship Id="rId18" Type="http://schemas.openxmlformats.org/officeDocument/2006/relationships/tags" Target="../tags/tag808.xml"/><Relationship Id="rId3" Type="http://schemas.openxmlformats.org/officeDocument/2006/relationships/tags" Target="../tags/tag793.xml"/><Relationship Id="rId21" Type="http://schemas.openxmlformats.org/officeDocument/2006/relationships/tags" Target="../tags/tag811.xml"/><Relationship Id="rId7" Type="http://schemas.openxmlformats.org/officeDocument/2006/relationships/tags" Target="../tags/tag797.xml"/><Relationship Id="rId12" Type="http://schemas.openxmlformats.org/officeDocument/2006/relationships/tags" Target="../tags/tag802.xml"/><Relationship Id="rId17" Type="http://schemas.openxmlformats.org/officeDocument/2006/relationships/tags" Target="../tags/tag807.xml"/><Relationship Id="rId2" Type="http://schemas.openxmlformats.org/officeDocument/2006/relationships/tags" Target="../tags/tag792.xml"/><Relationship Id="rId16" Type="http://schemas.openxmlformats.org/officeDocument/2006/relationships/tags" Target="../tags/tag806.xml"/><Relationship Id="rId20" Type="http://schemas.openxmlformats.org/officeDocument/2006/relationships/tags" Target="../tags/tag810.xml"/><Relationship Id="rId1" Type="http://schemas.openxmlformats.org/officeDocument/2006/relationships/tags" Target="../tags/tag791.xml"/><Relationship Id="rId6" Type="http://schemas.openxmlformats.org/officeDocument/2006/relationships/tags" Target="../tags/tag796.xml"/><Relationship Id="rId11" Type="http://schemas.openxmlformats.org/officeDocument/2006/relationships/tags" Target="../tags/tag801.xml"/><Relationship Id="rId24" Type="http://schemas.openxmlformats.org/officeDocument/2006/relationships/image" Target="../media/image20.png"/><Relationship Id="rId5" Type="http://schemas.openxmlformats.org/officeDocument/2006/relationships/tags" Target="../tags/tag795.xml"/><Relationship Id="rId15" Type="http://schemas.openxmlformats.org/officeDocument/2006/relationships/tags" Target="../tags/tag805.xml"/><Relationship Id="rId23" Type="http://schemas.openxmlformats.org/officeDocument/2006/relationships/notesSlide" Target="../notesSlides/notesSlide57.xml"/><Relationship Id="rId10" Type="http://schemas.openxmlformats.org/officeDocument/2006/relationships/tags" Target="../tags/tag800.xml"/><Relationship Id="rId19" Type="http://schemas.openxmlformats.org/officeDocument/2006/relationships/tags" Target="../tags/tag809.xml"/><Relationship Id="rId4" Type="http://schemas.openxmlformats.org/officeDocument/2006/relationships/tags" Target="../tags/tag794.xml"/><Relationship Id="rId9" Type="http://schemas.openxmlformats.org/officeDocument/2006/relationships/tags" Target="../tags/tag799.xml"/><Relationship Id="rId14" Type="http://schemas.openxmlformats.org/officeDocument/2006/relationships/tags" Target="../tags/tag804.xml"/><Relationship Id="rId2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3.xml"/><Relationship Id="rId1" Type="http://schemas.openxmlformats.org/officeDocument/2006/relationships/tags" Target="../tags/tag812.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816.xml"/><Relationship Id="rId7" Type="http://schemas.openxmlformats.org/officeDocument/2006/relationships/tags" Target="../tags/tag820.xml"/><Relationship Id="rId2" Type="http://schemas.openxmlformats.org/officeDocument/2006/relationships/tags" Target="../tags/tag815.xml"/><Relationship Id="rId1" Type="http://schemas.openxmlformats.org/officeDocument/2006/relationships/tags" Target="../tags/tag814.xml"/><Relationship Id="rId6" Type="http://schemas.openxmlformats.org/officeDocument/2006/relationships/tags" Target="../tags/tag819.xml"/><Relationship Id="rId11" Type="http://schemas.openxmlformats.org/officeDocument/2006/relationships/image" Target="../media/image22.tmp"/><Relationship Id="rId5" Type="http://schemas.openxmlformats.org/officeDocument/2006/relationships/tags" Target="../tags/tag818.xml"/><Relationship Id="rId10" Type="http://schemas.openxmlformats.org/officeDocument/2006/relationships/image" Target="../media/image21.png"/><Relationship Id="rId4" Type="http://schemas.openxmlformats.org/officeDocument/2006/relationships/tags" Target="../tags/tag817.xml"/><Relationship Id="rId9"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8" Type="http://schemas.openxmlformats.org/officeDocument/2006/relationships/tags" Target="../tags/tag828.xml"/><Relationship Id="rId3" Type="http://schemas.openxmlformats.org/officeDocument/2006/relationships/tags" Target="../tags/tag823.xml"/><Relationship Id="rId7" Type="http://schemas.openxmlformats.org/officeDocument/2006/relationships/tags" Target="../tags/tag827.xml"/><Relationship Id="rId2" Type="http://schemas.openxmlformats.org/officeDocument/2006/relationships/tags" Target="../tags/tag822.xml"/><Relationship Id="rId1" Type="http://schemas.openxmlformats.org/officeDocument/2006/relationships/tags" Target="../tags/tag821.xml"/><Relationship Id="rId6" Type="http://schemas.openxmlformats.org/officeDocument/2006/relationships/tags" Target="../tags/tag826.xml"/><Relationship Id="rId5" Type="http://schemas.openxmlformats.org/officeDocument/2006/relationships/tags" Target="../tags/tag825.xml"/><Relationship Id="rId10" Type="http://schemas.openxmlformats.org/officeDocument/2006/relationships/notesSlide" Target="../notesSlides/notesSlide60.xml"/><Relationship Id="rId4" Type="http://schemas.openxmlformats.org/officeDocument/2006/relationships/tags" Target="../tags/tag824.xml"/><Relationship Id="rId9"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831.xml"/><Relationship Id="rId7" Type="http://schemas.openxmlformats.org/officeDocument/2006/relationships/slideLayout" Target="../slideLayouts/slideLayout2.xml"/><Relationship Id="rId2" Type="http://schemas.openxmlformats.org/officeDocument/2006/relationships/tags" Target="../tags/tag830.xml"/><Relationship Id="rId1" Type="http://schemas.openxmlformats.org/officeDocument/2006/relationships/tags" Target="../tags/tag829.xml"/><Relationship Id="rId6" Type="http://schemas.openxmlformats.org/officeDocument/2006/relationships/tags" Target="../tags/tag834.xml"/><Relationship Id="rId5" Type="http://schemas.openxmlformats.org/officeDocument/2006/relationships/tags" Target="../tags/tag833.xml"/><Relationship Id="rId4" Type="http://schemas.openxmlformats.org/officeDocument/2006/relationships/tags" Target="../tags/tag832.xml"/><Relationship Id="rId9" Type="http://schemas.openxmlformats.org/officeDocument/2006/relationships/image" Target="../media/image34.tmp"/></Relationships>
</file>

<file path=ppt/slides/_rels/slide62.xml.rels><?xml version="1.0" encoding="UTF-8" standalone="yes"?>
<Relationships xmlns="http://schemas.openxmlformats.org/package/2006/relationships"><Relationship Id="rId3" Type="http://schemas.openxmlformats.org/officeDocument/2006/relationships/tags" Target="../tags/tag837.xml"/><Relationship Id="rId2" Type="http://schemas.openxmlformats.org/officeDocument/2006/relationships/tags" Target="../tags/tag836.xml"/><Relationship Id="rId1" Type="http://schemas.openxmlformats.org/officeDocument/2006/relationships/tags" Target="../tags/tag835.xml"/><Relationship Id="rId5" Type="http://schemas.openxmlformats.org/officeDocument/2006/relationships/notesSlide" Target="../notesSlides/notesSlide62.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tags" Target="../tags/tag845.xml"/><Relationship Id="rId13" Type="http://schemas.openxmlformats.org/officeDocument/2006/relationships/notesSlide" Target="../notesSlides/notesSlide63.xml"/><Relationship Id="rId3" Type="http://schemas.openxmlformats.org/officeDocument/2006/relationships/tags" Target="../tags/tag840.xml"/><Relationship Id="rId7" Type="http://schemas.openxmlformats.org/officeDocument/2006/relationships/tags" Target="../tags/tag844.xml"/><Relationship Id="rId12" Type="http://schemas.openxmlformats.org/officeDocument/2006/relationships/slideLayout" Target="../slideLayouts/slideLayout2.xml"/><Relationship Id="rId2" Type="http://schemas.openxmlformats.org/officeDocument/2006/relationships/tags" Target="../tags/tag839.xml"/><Relationship Id="rId1" Type="http://schemas.openxmlformats.org/officeDocument/2006/relationships/tags" Target="../tags/tag838.xml"/><Relationship Id="rId6" Type="http://schemas.openxmlformats.org/officeDocument/2006/relationships/tags" Target="../tags/tag843.xml"/><Relationship Id="rId11" Type="http://schemas.openxmlformats.org/officeDocument/2006/relationships/tags" Target="../tags/tag848.xml"/><Relationship Id="rId5" Type="http://schemas.openxmlformats.org/officeDocument/2006/relationships/tags" Target="../tags/tag842.xml"/><Relationship Id="rId10" Type="http://schemas.openxmlformats.org/officeDocument/2006/relationships/tags" Target="../tags/tag847.xml"/><Relationship Id="rId4" Type="http://schemas.openxmlformats.org/officeDocument/2006/relationships/tags" Target="../tags/tag841.xml"/><Relationship Id="rId9" Type="http://schemas.openxmlformats.org/officeDocument/2006/relationships/tags" Target="../tags/tag846.xml"/></Relationships>
</file>

<file path=ppt/slides/_rels/slide64.xml.rels><?xml version="1.0" encoding="UTF-8" standalone="yes"?>
<Relationships xmlns="http://schemas.openxmlformats.org/package/2006/relationships"><Relationship Id="rId8" Type="http://schemas.openxmlformats.org/officeDocument/2006/relationships/tags" Target="../tags/tag856.xml"/><Relationship Id="rId13" Type="http://schemas.openxmlformats.org/officeDocument/2006/relationships/tags" Target="../tags/tag861.xml"/><Relationship Id="rId18" Type="http://schemas.openxmlformats.org/officeDocument/2006/relationships/tags" Target="../tags/tag866.xml"/><Relationship Id="rId26" Type="http://schemas.openxmlformats.org/officeDocument/2006/relationships/tags" Target="../tags/tag874.xml"/><Relationship Id="rId3" Type="http://schemas.openxmlformats.org/officeDocument/2006/relationships/tags" Target="../tags/tag851.xml"/><Relationship Id="rId21" Type="http://schemas.openxmlformats.org/officeDocument/2006/relationships/tags" Target="../tags/tag869.xml"/><Relationship Id="rId34" Type="http://schemas.openxmlformats.org/officeDocument/2006/relationships/slideLayout" Target="../slideLayouts/slideLayout2.xml"/><Relationship Id="rId7" Type="http://schemas.openxmlformats.org/officeDocument/2006/relationships/tags" Target="../tags/tag855.xml"/><Relationship Id="rId12" Type="http://schemas.openxmlformats.org/officeDocument/2006/relationships/tags" Target="../tags/tag860.xml"/><Relationship Id="rId17" Type="http://schemas.openxmlformats.org/officeDocument/2006/relationships/tags" Target="../tags/tag865.xml"/><Relationship Id="rId25" Type="http://schemas.openxmlformats.org/officeDocument/2006/relationships/tags" Target="../tags/tag873.xml"/><Relationship Id="rId33" Type="http://schemas.openxmlformats.org/officeDocument/2006/relationships/tags" Target="../tags/tag881.xml"/><Relationship Id="rId2" Type="http://schemas.openxmlformats.org/officeDocument/2006/relationships/tags" Target="../tags/tag850.xml"/><Relationship Id="rId16" Type="http://schemas.openxmlformats.org/officeDocument/2006/relationships/tags" Target="../tags/tag864.xml"/><Relationship Id="rId20" Type="http://schemas.openxmlformats.org/officeDocument/2006/relationships/tags" Target="../tags/tag868.xml"/><Relationship Id="rId29" Type="http://schemas.openxmlformats.org/officeDocument/2006/relationships/tags" Target="../tags/tag877.xml"/><Relationship Id="rId1" Type="http://schemas.openxmlformats.org/officeDocument/2006/relationships/tags" Target="../tags/tag849.xml"/><Relationship Id="rId6" Type="http://schemas.openxmlformats.org/officeDocument/2006/relationships/tags" Target="../tags/tag854.xml"/><Relationship Id="rId11" Type="http://schemas.openxmlformats.org/officeDocument/2006/relationships/tags" Target="../tags/tag859.xml"/><Relationship Id="rId24" Type="http://schemas.openxmlformats.org/officeDocument/2006/relationships/tags" Target="../tags/tag872.xml"/><Relationship Id="rId32" Type="http://schemas.openxmlformats.org/officeDocument/2006/relationships/tags" Target="../tags/tag880.xml"/><Relationship Id="rId5" Type="http://schemas.openxmlformats.org/officeDocument/2006/relationships/tags" Target="../tags/tag853.xml"/><Relationship Id="rId15" Type="http://schemas.openxmlformats.org/officeDocument/2006/relationships/tags" Target="../tags/tag863.xml"/><Relationship Id="rId23" Type="http://schemas.openxmlformats.org/officeDocument/2006/relationships/tags" Target="../tags/tag871.xml"/><Relationship Id="rId28" Type="http://schemas.openxmlformats.org/officeDocument/2006/relationships/tags" Target="../tags/tag876.xml"/><Relationship Id="rId36" Type="http://schemas.openxmlformats.org/officeDocument/2006/relationships/image" Target="../media/image35.tmp"/><Relationship Id="rId10" Type="http://schemas.openxmlformats.org/officeDocument/2006/relationships/tags" Target="../tags/tag858.xml"/><Relationship Id="rId19" Type="http://schemas.openxmlformats.org/officeDocument/2006/relationships/tags" Target="../tags/tag867.xml"/><Relationship Id="rId31" Type="http://schemas.openxmlformats.org/officeDocument/2006/relationships/tags" Target="../tags/tag879.xml"/><Relationship Id="rId4" Type="http://schemas.openxmlformats.org/officeDocument/2006/relationships/tags" Target="../tags/tag852.xml"/><Relationship Id="rId9" Type="http://schemas.openxmlformats.org/officeDocument/2006/relationships/tags" Target="../tags/tag857.xml"/><Relationship Id="rId14" Type="http://schemas.openxmlformats.org/officeDocument/2006/relationships/tags" Target="../tags/tag862.xml"/><Relationship Id="rId22" Type="http://schemas.openxmlformats.org/officeDocument/2006/relationships/tags" Target="../tags/tag870.xml"/><Relationship Id="rId27" Type="http://schemas.openxmlformats.org/officeDocument/2006/relationships/tags" Target="../tags/tag875.xml"/><Relationship Id="rId30" Type="http://schemas.openxmlformats.org/officeDocument/2006/relationships/tags" Target="../tags/tag878.xml"/><Relationship Id="rId35"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tags" Target="../tags/tag889.xml"/><Relationship Id="rId13" Type="http://schemas.openxmlformats.org/officeDocument/2006/relationships/slideLayout" Target="../slideLayouts/slideLayout2.xml"/><Relationship Id="rId3" Type="http://schemas.openxmlformats.org/officeDocument/2006/relationships/tags" Target="../tags/tag884.xml"/><Relationship Id="rId7" Type="http://schemas.openxmlformats.org/officeDocument/2006/relationships/tags" Target="../tags/tag888.xml"/><Relationship Id="rId12" Type="http://schemas.openxmlformats.org/officeDocument/2006/relationships/tags" Target="../tags/tag893.xml"/><Relationship Id="rId2" Type="http://schemas.openxmlformats.org/officeDocument/2006/relationships/tags" Target="../tags/tag883.xml"/><Relationship Id="rId16" Type="http://schemas.openxmlformats.org/officeDocument/2006/relationships/image" Target="../media/image37.png"/><Relationship Id="rId1" Type="http://schemas.openxmlformats.org/officeDocument/2006/relationships/tags" Target="../tags/tag882.xml"/><Relationship Id="rId6" Type="http://schemas.openxmlformats.org/officeDocument/2006/relationships/tags" Target="../tags/tag887.xml"/><Relationship Id="rId11" Type="http://schemas.openxmlformats.org/officeDocument/2006/relationships/tags" Target="../tags/tag892.xml"/><Relationship Id="rId5" Type="http://schemas.openxmlformats.org/officeDocument/2006/relationships/tags" Target="../tags/tag886.xml"/><Relationship Id="rId15" Type="http://schemas.openxmlformats.org/officeDocument/2006/relationships/image" Target="../media/image36.png"/><Relationship Id="rId10" Type="http://schemas.openxmlformats.org/officeDocument/2006/relationships/tags" Target="../tags/tag891.xml"/><Relationship Id="rId4" Type="http://schemas.openxmlformats.org/officeDocument/2006/relationships/tags" Target="../tags/tag885.xml"/><Relationship Id="rId9" Type="http://schemas.openxmlformats.org/officeDocument/2006/relationships/tags" Target="../tags/tag890.xml"/><Relationship Id="rId1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8" Type="http://schemas.openxmlformats.org/officeDocument/2006/relationships/tags" Target="../tags/tag901.xml"/><Relationship Id="rId13" Type="http://schemas.openxmlformats.org/officeDocument/2006/relationships/image" Target="../media/image38.tmp"/><Relationship Id="rId3" Type="http://schemas.openxmlformats.org/officeDocument/2006/relationships/tags" Target="../tags/tag896.xml"/><Relationship Id="rId7" Type="http://schemas.openxmlformats.org/officeDocument/2006/relationships/tags" Target="../tags/tag900.xml"/><Relationship Id="rId12" Type="http://schemas.openxmlformats.org/officeDocument/2006/relationships/notesSlide" Target="../notesSlides/notesSlide66.xml"/><Relationship Id="rId2" Type="http://schemas.openxmlformats.org/officeDocument/2006/relationships/tags" Target="../tags/tag895.xml"/><Relationship Id="rId1" Type="http://schemas.openxmlformats.org/officeDocument/2006/relationships/tags" Target="../tags/tag894.xml"/><Relationship Id="rId6" Type="http://schemas.openxmlformats.org/officeDocument/2006/relationships/tags" Target="../tags/tag899.xml"/><Relationship Id="rId11" Type="http://schemas.openxmlformats.org/officeDocument/2006/relationships/slideLayout" Target="../slideLayouts/slideLayout2.xml"/><Relationship Id="rId5" Type="http://schemas.openxmlformats.org/officeDocument/2006/relationships/tags" Target="../tags/tag898.xml"/><Relationship Id="rId10" Type="http://schemas.openxmlformats.org/officeDocument/2006/relationships/tags" Target="../tags/tag903.xml"/><Relationship Id="rId4" Type="http://schemas.openxmlformats.org/officeDocument/2006/relationships/tags" Target="../tags/tag897.xml"/><Relationship Id="rId9" Type="http://schemas.openxmlformats.org/officeDocument/2006/relationships/tags" Target="../tags/tag902.xml"/></Relationships>
</file>

<file path=ppt/slides/_rels/slide67.xml.rels><?xml version="1.0" encoding="UTF-8" standalone="yes"?>
<Relationships xmlns="http://schemas.openxmlformats.org/package/2006/relationships"><Relationship Id="rId8" Type="http://schemas.openxmlformats.org/officeDocument/2006/relationships/tags" Target="../tags/tag911.xml"/><Relationship Id="rId3" Type="http://schemas.openxmlformats.org/officeDocument/2006/relationships/tags" Target="../tags/tag906.xml"/><Relationship Id="rId7" Type="http://schemas.openxmlformats.org/officeDocument/2006/relationships/tags" Target="../tags/tag910.xml"/><Relationship Id="rId12" Type="http://schemas.openxmlformats.org/officeDocument/2006/relationships/notesSlide" Target="../notesSlides/notesSlide67.xml"/><Relationship Id="rId2" Type="http://schemas.openxmlformats.org/officeDocument/2006/relationships/tags" Target="../tags/tag905.xml"/><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slideLayout" Target="../slideLayouts/slideLayout2.xml"/><Relationship Id="rId5" Type="http://schemas.openxmlformats.org/officeDocument/2006/relationships/tags" Target="../tags/tag908.xml"/><Relationship Id="rId10" Type="http://schemas.openxmlformats.org/officeDocument/2006/relationships/tags" Target="../tags/tag913.xml"/><Relationship Id="rId4" Type="http://schemas.openxmlformats.org/officeDocument/2006/relationships/tags" Target="../tags/tag907.xml"/><Relationship Id="rId9" Type="http://schemas.openxmlformats.org/officeDocument/2006/relationships/tags" Target="../tags/tag91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7.png"/><Relationship Id="rId5" Type="http://schemas.openxmlformats.org/officeDocument/2006/relationships/chart" Target="../charts/chart13.xml"/><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3.wav"/><Relationship Id="rId7" Type="http://schemas.openxmlformats.org/officeDocument/2006/relationships/image" Target="../media/image90.png"/><Relationship Id="rId2" Type="http://schemas.microsoft.com/office/2007/relationships/media" Target="../media/media3.wav"/><Relationship Id="rId1" Type="http://schemas.openxmlformats.org/officeDocument/2006/relationships/tags" Target="../tags/tag914.xml"/><Relationship Id="rId6" Type="http://schemas.openxmlformats.org/officeDocument/2006/relationships/chart" Target="../charts/chart14.xml"/><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tags" Target="../tags/tag75.xml"/><Relationship Id="rId26" Type="http://schemas.openxmlformats.org/officeDocument/2006/relationships/tags" Target="../tags/tag83.xml"/><Relationship Id="rId39" Type="http://schemas.openxmlformats.org/officeDocument/2006/relationships/tags" Target="../tags/tag96.xml"/><Relationship Id="rId3" Type="http://schemas.openxmlformats.org/officeDocument/2006/relationships/tags" Target="../tags/tag60.xml"/><Relationship Id="rId21" Type="http://schemas.openxmlformats.org/officeDocument/2006/relationships/tags" Target="../tags/tag78.xml"/><Relationship Id="rId34" Type="http://schemas.openxmlformats.org/officeDocument/2006/relationships/tags" Target="../tags/tag91.xml"/><Relationship Id="rId42" Type="http://schemas.openxmlformats.org/officeDocument/2006/relationships/tags" Target="../tags/tag99.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tags" Target="../tags/tag74.xml"/><Relationship Id="rId25" Type="http://schemas.openxmlformats.org/officeDocument/2006/relationships/tags" Target="../tags/tag82.xml"/><Relationship Id="rId33" Type="http://schemas.openxmlformats.org/officeDocument/2006/relationships/tags" Target="../tags/tag90.xml"/><Relationship Id="rId38" Type="http://schemas.openxmlformats.org/officeDocument/2006/relationships/tags" Target="../tags/tag95.xml"/><Relationship Id="rId46" Type="http://schemas.openxmlformats.org/officeDocument/2006/relationships/notesSlide" Target="../notesSlides/notesSlide7.xml"/><Relationship Id="rId2" Type="http://schemas.openxmlformats.org/officeDocument/2006/relationships/tags" Target="../tags/tag59.xml"/><Relationship Id="rId16" Type="http://schemas.openxmlformats.org/officeDocument/2006/relationships/tags" Target="../tags/tag73.xml"/><Relationship Id="rId20" Type="http://schemas.openxmlformats.org/officeDocument/2006/relationships/tags" Target="../tags/tag77.xml"/><Relationship Id="rId29" Type="http://schemas.openxmlformats.org/officeDocument/2006/relationships/tags" Target="../tags/tag86.xml"/><Relationship Id="rId41" Type="http://schemas.openxmlformats.org/officeDocument/2006/relationships/tags" Target="../tags/tag98.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24" Type="http://schemas.openxmlformats.org/officeDocument/2006/relationships/tags" Target="../tags/tag81.xml"/><Relationship Id="rId32" Type="http://schemas.openxmlformats.org/officeDocument/2006/relationships/tags" Target="../tags/tag89.xml"/><Relationship Id="rId37" Type="http://schemas.openxmlformats.org/officeDocument/2006/relationships/tags" Target="../tags/tag94.xml"/><Relationship Id="rId40" Type="http://schemas.openxmlformats.org/officeDocument/2006/relationships/tags" Target="../tags/tag97.xml"/><Relationship Id="rId45" Type="http://schemas.openxmlformats.org/officeDocument/2006/relationships/slideLayout" Target="../slideLayouts/slideLayout2.xml"/><Relationship Id="rId5" Type="http://schemas.openxmlformats.org/officeDocument/2006/relationships/tags" Target="../tags/tag62.xml"/><Relationship Id="rId15" Type="http://schemas.openxmlformats.org/officeDocument/2006/relationships/tags" Target="../tags/tag72.xml"/><Relationship Id="rId23" Type="http://schemas.openxmlformats.org/officeDocument/2006/relationships/tags" Target="../tags/tag80.xml"/><Relationship Id="rId28" Type="http://schemas.openxmlformats.org/officeDocument/2006/relationships/tags" Target="../tags/tag85.xml"/><Relationship Id="rId36" Type="http://schemas.openxmlformats.org/officeDocument/2006/relationships/tags" Target="../tags/tag93.xml"/><Relationship Id="rId10" Type="http://schemas.openxmlformats.org/officeDocument/2006/relationships/tags" Target="../tags/tag67.xml"/><Relationship Id="rId19" Type="http://schemas.openxmlformats.org/officeDocument/2006/relationships/tags" Target="../tags/tag76.xml"/><Relationship Id="rId31" Type="http://schemas.openxmlformats.org/officeDocument/2006/relationships/tags" Target="../tags/tag88.xml"/><Relationship Id="rId44" Type="http://schemas.openxmlformats.org/officeDocument/2006/relationships/tags" Target="../tags/tag101.xml"/><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 Id="rId22" Type="http://schemas.openxmlformats.org/officeDocument/2006/relationships/tags" Target="../tags/tag79.xml"/><Relationship Id="rId27" Type="http://schemas.openxmlformats.org/officeDocument/2006/relationships/tags" Target="../tags/tag84.xml"/><Relationship Id="rId30" Type="http://schemas.openxmlformats.org/officeDocument/2006/relationships/tags" Target="../tags/tag87.xml"/><Relationship Id="rId35" Type="http://schemas.openxmlformats.org/officeDocument/2006/relationships/tags" Target="../tags/tag92.xml"/><Relationship Id="rId43" Type="http://schemas.openxmlformats.org/officeDocument/2006/relationships/tags" Target="../tags/tag100.xml"/></Relationships>
</file>

<file path=ppt/slides/_rels/slide7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4.wav"/><Relationship Id="rId7" Type="http://schemas.openxmlformats.org/officeDocument/2006/relationships/chart" Target="../charts/chart16.xml"/><Relationship Id="rId2" Type="http://schemas.microsoft.com/office/2007/relationships/media" Target="../media/media4.wav"/><Relationship Id="rId1" Type="http://schemas.openxmlformats.org/officeDocument/2006/relationships/tags" Target="../tags/tag915.xml"/><Relationship Id="rId6" Type="http://schemas.openxmlformats.org/officeDocument/2006/relationships/chart" Target="../charts/chart15.xml"/><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tags" Target="../tags/tag923.xml"/><Relationship Id="rId13" Type="http://schemas.openxmlformats.org/officeDocument/2006/relationships/tags" Target="../tags/tag928.xml"/><Relationship Id="rId18" Type="http://schemas.openxmlformats.org/officeDocument/2006/relationships/tags" Target="../tags/tag933.xml"/><Relationship Id="rId3" Type="http://schemas.openxmlformats.org/officeDocument/2006/relationships/tags" Target="../tags/tag918.xml"/><Relationship Id="rId21" Type="http://schemas.openxmlformats.org/officeDocument/2006/relationships/slideLayout" Target="../slideLayouts/slideLayout2.xml"/><Relationship Id="rId7" Type="http://schemas.openxmlformats.org/officeDocument/2006/relationships/tags" Target="../tags/tag922.xml"/><Relationship Id="rId12" Type="http://schemas.openxmlformats.org/officeDocument/2006/relationships/tags" Target="../tags/tag927.xml"/><Relationship Id="rId17" Type="http://schemas.openxmlformats.org/officeDocument/2006/relationships/tags" Target="../tags/tag932.xml"/><Relationship Id="rId2" Type="http://schemas.openxmlformats.org/officeDocument/2006/relationships/tags" Target="../tags/tag917.xml"/><Relationship Id="rId16" Type="http://schemas.openxmlformats.org/officeDocument/2006/relationships/tags" Target="../tags/tag931.xml"/><Relationship Id="rId20" Type="http://schemas.openxmlformats.org/officeDocument/2006/relationships/tags" Target="../tags/tag935.xml"/><Relationship Id="rId1" Type="http://schemas.openxmlformats.org/officeDocument/2006/relationships/tags" Target="../tags/tag916.xml"/><Relationship Id="rId6" Type="http://schemas.openxmlformats.org/officeDocument/2006/relationships/tags" Target="../tags/tag921.xml"/><Relationship Id="rId11" Type="http://schemas.openxmlformats.org/officeDocument/2006/relationships/tags" Target="../tags/tag926.xml"/><Relationship Id="rId5" Type="http://schemas.openxmlformats.org/officeDocument/2006/relationships/tags" Target="../tags/tag920.xml"/><Relationship Id="rId15" Type="http://schemas.openxmlformats.org/officeDocument/2006/relationships/tags" Target="../tags/tag930.xml"/><Relationship Id="rId10" Type="http://schemas.openxmlformats.org/officeDocument/2006/relationships/tags" Target="../tags/tag925.xml"/><Relationship Id="rId19" Type="http://schemas.openxmlformats.org/officeDocument/2006/relationships/tags" Target="../tags/tag934.xml"/><Relationship Id="rId4" Type="http://schemas.openxmlformats.org/officeDocument/2006/relationships/tags" Target="../tags/tag919.xml"/><Relationship Id="rId9" Type="http://schemas.openxmlformats.org/officeDocument/2006/relationships/tags" Target="../tags/tag924.xml"/><Relationship Id="rId14" Type="http://schemas.openxmlformats.org/officeDocument/2006/relationships/tags" Target="../tags/tag929.xml"/><Relationship Id="rId2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8" Type="http://schemas.openxmlformats.org/officeDocument/2006/relationships/tags" Target="../tags/tag943.xml"/><Relationship Id="rId13" Type="http://schemas.openxmlformats.org/officeDocument/2006/relationships/tags" Target="../tags/tag948.xml"/><Relationship Id="rId18" Type="http://schemas.openxmlformats.org/officeDocument/2006/relationships/notesSlide" Target="../notesSlides/notesSlide72.xml"/><Relationship Id="rId3" Type="http://schemas.openxmlformats.org/officeDocument/2006/relationships/tags" Target="../tags/tag938.xml"/><Relationship Id="rId7" Type="http://schemas.openxmlformats.org/officeDocument/2006/relationships/tags" Target="../tags/tag942.xml"/><Relationship Id="rId12" Type="http://schemas.openxmlformats.org/officeDocument/2006/relationships/tags" Target="../tags/tag947.xml"/><Relationship Id="rId17" Type="http://schemas.openxmlformats.org/officeDocument/2006/relationships/slideLayout" Target="../slideLayouts/slideLayout2.xml"/><Relationship Id="rId2" Type="http://schemas.openxmlformats.org/officeDocument/2006/relationships/tags" Target="../tags/tag937.xml"/><Relationship Id="rId16" Type="http://schemas.openxmlformats.org/officeDocument/2006/relationships/tags" Target="../tags/tag951.xml"/><Relationship Id="rId1" Type="http://schemas.openxmlformats.org/officeDocument/2006/relationships/tags" Target="../tags/tag936.xml"/><Relationship Id="rId6" Type="http://schemas.openxmlformats.org/officeDocument/2006/relationships/tags" Target="../tags/tag941.xml"/><Relationship Id="rId11" Type="http://schemas.openxmlformats.org/officeDocument/2006/relationships/tags" Target="../tags/tag946.xml"/><Relationship Id="rId5" Type="http://schemas.openxmlformats.org/officeDocument/2006/relationships/tags" Target="../tags/tag940.xml"/><Relationship Id="rId15" Type="http://schemas.openxmlformats.org/officeDocument/2006/relationships/tags" Target="../tags/tag950.xml"/><Relationship Id="rId10" Type="http://schemas.openxmlformats.org/officeDocument/2006/relationships/tags" Target="../tags/tag945.xml"/><Relationship Id="rId4" Type="http://schemas.openxmlformats.org/officeDocument/2006/relationships/tags" Target="../tags/tag939.xml"/><Relationship Id="rId9" Type="http://schemas.openxmlformats.org/officeDocument/2006/relationships/tags" Target="../tags/tag944.xml"/><Relationship Id="rId14" Type="http://schemas.openxmlformats.org/officeDocument/2006/relationships/tags" Target="../tags/tag949.xml"/></Relationships>
</file>

<file path=ppt/slides/_rels/slide73.xml.rels><?xml version="1.0" encoding="UTF-8" standalone="yes"?>
<Relationships xmlns="http://schemas.openxmlformats.org/package/2006/relationships"><Relationship Id="rId8" Type="http://schemas.openxmlformats.org/officeDocument/2006/relationships/tags" Target="../tags/tag959.xml"/><Relationship Id="rId13" Type="http://schemas.openxmlformats.org/officeDocument/2006/relationships/slideLayout" Target="../slideLayouts/slideLayout2.xml"/><Relationship Id="rId3" Type="http://schemas.openxmlformats.org/officeDocument/2006/relationships/tags" Target="../tags/tag954.xml"/><Relationship Id="rId7" Type="http://schemas.openxmlformats.org/officeDocument/2006/relationships/tags" Target="../tags/tag958.xml"/><Relationship Id="rId12" Type="http://schemas.openxmlformats.org/officeDocument/2006/relationships/tags" Target="../tags/tag963.xml"/><Relationship Id="rId2" Type="http://schemas.openxmlformats.org/officeDocument/2006/relationships/tags" Target="../tags/tag953.xml"/><Relationship Id="rId1" Type="http://schemas.openxmlformats.org/officeDocument/2006/relationships/tags" Target="../tags/tag952.xml"/><Relationship Id="rId6" Type="http://schemas.openxmlformats.org/officeDocument/2006/relationships/tags" Target="../tags/tag957.xml"/><Relationship Id="rId11" Type="http://schemas.openxmlformats.org/officeDocument/2006/relationships/tags" Target="../tags/tag962.xml"/><Relationship Id="rId5" Type="http://schemas.openxmlformats.org/officeDocument/2006/relationships/tags" Target="../tags/tag956.xml"/><Relationship Id="rId10" Type="http://schemas.openxmlformats.org/officeDocument/2006/relationships/tags" Target="../tags/tag961.xml"/><Relationship Id="rId4" Type="http://schemas.openxmlformats.org/officeDocument/2006/relationships/tags" Target="../tags/tag955.xml"/><Relationship Id="rId9" Type="http://schemas.openxmlformats.org/officeDocument/2006/relationships/tags" Target="../tags/tag960.xml"/><Relationship Id="rId1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7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7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8.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tags" Target="../tags/tag119.xml"/><Relationship Id="rId26" Type="http://schemas.openxmlformats.org/officeDocument/2006/relationships/tags" Target="../tags/tag127.xml"/><Relationship Id="rId39" Type="http://schemas.openxmlformats.org/officeDocument/2006/relationships/notesSlide" Target="../notesSlides/notesSlide8.xml"/><Relationship Id="rId3" Type="http://schemas.openxmlformats.org/officeDocument/2006/relationships/tags" Target="../tags/tag104.xml"/><Relationship Id="rId21" Type="http://schemas.openxmlformats.org/officeDocument/2006/relationships/tags" Target="../tags/tag122.xml"/><Relationship Id="rId34" Type="http://schemas.openxmlformats.org/officeDocument/2006/relationships/tags" Target="../tags/tag135.xml"/><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5" Type="http://schemas.openxmlformats.org/officeDocument/2006/relationships/tags" Target="../tags/tag126.xml"/><Relationship Id="rId33" Type="http://schemas.openxmlformats.org/officeDocument/2006/relationships/tags" Target="../tags/tag134.xml"/><Relationship Id="rId38" Type="http://schemas.openxmlformats.org/officeDocument/2006/relationships/slideLayout" Target="../slideLayouts/slideLayout2.xml"/><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tags" Target="../tags/tag121.xml"/><Relationship Id="rId29" Type="http://schemas.openxmlformats.org/officeDocument/2006/relationships/tags" Target="../tags/tag130.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24" Type="http://schemas.openxmlformats.org/officeDocument/2006/relationships/tags" Target="../tags/tag125.xml"/><Relationship Id="rId32" Type="http://schemas.openxmlformats.org/officeDocument/2006/relationships/tags" Target="../tags/tag133.xml"/><Relationship Id="rId37" Type="http://schemas.openxmlformats.org/officeDocument/2006/relationships/tags" Target="../tags/tag138.xml"/><Relationship Id="rId5" Type="http://schemas.openxmlformats.org/officeDocument/2006/relationships/tags" Target="../tags/tag106.xml"/><Relationship Id="rId15" Type="http://schemas.openxmlformats.org/officeDocument/2006/relationships/tags" Target="../tags/tag116.xml"/><Relationship Id="rId23" Type="http://schemas.openxmlformats.org/officeDocument/2006/relationships/tags" Target="../tags/tag124.xml"/><Relationship Id="rId28" Type="http://schemas.openxmlformats.org/officeDocument/2006/relationships/tags" Target="../tags/tag129.xml"/><Relationship Id="rId36" Type="http://schemas.openxmlformats.org/officeDocument/2006/relationships/tags" Target="../tags/tag137.xml"/><Relationship Id="rId10" Type="http://schemas.openxmlformats.org/officeDocument/2006/relationships/tags" Target="../tags/tag111.xml"/><Relationship Id="rId19" Type="http://schemas.openxmlformats.org/officeDocument/2006/relationships/tags" Target="../tags/tag120.xml"/><Relationship Id="rId31" Type="http://schemas.openxmlformats.org/officeDocument/2006/relationships/tags" Target="../tags/tag132.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tags" Target="../tags/tag123.xml"/><Relationship Id="rId27" Type="http://schemas.openxmlformats.org/officeDocument/2006/relationships/tags" Target="../tags/tag128.xml"/><Relationship Id="rId30" Type="http://schemas.openxmlformats.org/officeDocument/2006/relationships/tags" Target="../tags/tag131.xml"/><Relationship Id="rId35" Type="http://schemas.openxmlformats.org/officeDocument/2006/relationships/tags" Target="../tags/tag13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83.xml.rels><?xml version="1.0" encoding="UTF-8" standalone="yes"?>
<Relationships xmlns="http://schemas.openxmlformats.org/package/2006/relationships"><Relationship Id="rId13" Type="http://schemas.openxmlformats.org/officeDocument/2006/relationships/tags" Target="../tags/tag978.xml"/><Relationship Id="rId18" Type="http://schemas.openxmlformats.org/officeDocument/2006/relationships/tags" Target="../tags/tag983.xml"/><Relationship Id="rId26" Type="http://schemas.openxmlformats.org/officeDocument/2006/relationships/tags" Target="../tags/tag991.xml"/><Relationship Id="rId39" Type="http://schemas.openxmlformats.org/officeDocument/2006/relationships/tags" Target="../tags/tag1004.xml"/><Relationship Id="rId21" Type="http://schemas.openxmlformats.org/officeDocument/2006/relationships/tags" Target="../tags/tag986.xml"/><Relationship Id="rId34" Type="http://schemas.openxmlformats.org/officeDocument/2006/relationships/tags" Target="../tags/tag999.xml"/><Relationship Id="rId42" Type="http://schemas.openxmlformats.org/officeDocument/2006/relationships/tags" Target="../tags/tag1007.xml"/><Relationship Id="rId47" Type="http://schemas.openxmlformats.org/officeDocument/2006/relationships/tags" Target="../tags/tag1012.xml"/><Relationship Id="rId50" Type="http://schemas.openxmlformats.org/officeDocument/2006/relationships/tags" Target="../tags/tag1015.xml"/><Relationship Id="rId55" Type="http://schemas.openxmlformats.org/officeDocument/2006/relationships/tags" Target="../tags/tag1020.xml"/><Relationship Id="rId63" Type="http://schemas.openxmlformats.org/officeDocument/2006/relationships/tags" Target="../tags/tag1028.xml"/><Relationship Id="rId68" Type="http://schemas.openxmlformats.org/officeDocument/2006/relationships/tags" Target="../tags/tag1033.xml"/><Relationship Id="rId7" Type="http://schemas.openxmlformats.org/officeDocument/2006/relationships/tags" Target="../tags/tag972.xml"/><Relationship Id="rId71" Type="http://schemas.openxmlformats.org/officeDocument/2006/relationships/tags" Target="../tags/tag1036.xml"/><Relationship Id="rId2" Type="http://schemas.openxmlformats.org/officeDocument/2006/relationships/tags" Target="../tags/tag967.xml"/><Relationship Id="rId16" Type="http://schemas.openxmlformats.org/officeDocument/2006/relationships/tags" Target="../tags/tag981.xml"/><Relationship Id="rId29" Type="http://schemas.openxmlformats.org/officeDocument/2006/relationships/tags" Target="../tags/tag994.xml"/><Relationship Id="rId11" Type="http://schemas.openxmlformats.org/officeDocument/2006/relationships/tags" Target="../tags/tag976.xml"/><Relationship Id="rId24" Type="http://schemas.openxmlformats.org/officeDocument/2006/relationships/tags" Target="../tags/tag989.xml"/><Relationship Id="rId32" Type="http://schemas.openxmlformats.org/officeDocument/2006/relationships/tags" Target="../tags/tag997.xml"/><Relationship Id="rId37" Type="http://schemas.openxmlformats.org/officeDocument/2006/relationships/tags" Target="../tags/tag1002.xml"/><Relationship Id="rId40" Type="http://schemas.openxmlformats.org/officeDocument/2006/relationships/tags" Target="../tags/tag1005.xml"/><Relationship Id="rId45" Type="http://schemas.openxmlformats.org/officeDocument/2006/relationships/tags" Target="../tags/tag1010.xml"/><Relationship Id="rId53" Type="http://schemas.openxmlformats.org/officeDocument/2006/relationships/tags" Target="../tags/tag1018.xml"/><Relationship Id="rId58" Type="http://schemas.openxmlformats.org/officeDocument/2006/relationships/tags" Target="../tags/tag1023.xml"/><Relationship Id="rId66" Type="http://schemas.openxmlformats.org/officeDocument/2006/relationships/tags" Target="../tags/tag1031.xml"/><Relationship Id="rId5" Type="http://schemas.openxmlformats.org/officeDocument/2006/relationships/tags" Target="../tags/tag970.xml"/><Relationship Id="rId15" Type="http://schemas.openxmlformats.org/officeDocument/2006/relationships/tags" Target="../tags/tag980.xml"/><Relationship Id="rId23" Type="http://schemas.openxmlformats.org/officeDocument/2006/relationships/tags" Target="../tags/tag988.xml"/><Relationship Id="rId28" Type="http://schemas.openxmlformats.org/officeDocument/2006/relationships/tags" Target="../tags/tag993.xml"/><Relationship Id="rId36" Type="http://schemas.openxmlformats.org/officeDocument/2006/relationships/tags" Target="../tags/tag1001.xml"/><Relationship Id="rId49" Type="http://schemas.openxmlformats.org/officeDocument/2006/relationships/tags" Target="../tags/tag1014.xml"/><Relationship Id="rId57" Type="http://schemas.openxmlformats.org/officeDocument/2006/relationships/tags" Target="../tags/tag1022.xml"/><Relationship Id="rId61" Type="http://schemas.openxmlformats.org/officeDocument/2006/relationships/tags" Target="../tags/tag1026.xml"/><Relationship Id="rId10" Type="http://schemas.openxmlformats.org/officeDocument/2006/relationships/tags" Target="../tags/tag975.xml"/><Relationship Id="rId19" Type="http://schemas.openxmlformats.org/officeDocument/2006/relationships/tags" Target="../tags/tag984.xml"/><Relationship Id="rId31" Type="http://schemas.openxmlformats.org/officeDocument/2006/relationships/tags" Target="../tags/tag996.xml"/><Relationship Id="rId44" Type="http://schemas.openxmlformats.org/officeDocument/2006/relationships/tags" Target="../tags/tag1009.xml"/><Relationship Id="rId52" Type="http://schemas.openxmlformats.org/officeDocument/2006/relationships/tags" Target="../tags/tag1017.xml"/><Relationship Id="rId60" Type="http://schemas.openxmlformats.org/officeDocument/2006/relationships/tags" Target="../tags/tag1025.xml"/><Relationship Id="rId65" Type="http://schemas.openxmlformats.org/officeDocument/2006/relationships/tags" Target="../tags/tag1030.xml"/><Relationship Id="rId73" Type="http://schemas.openxmlformats.org/officeDocument/2006/relationships/notesSlide" Target="../notesSlides/notesSlide81.xml"/><Relationship Id="rId4" Type="http://schemas.openxmlformats.org/officeDocument/2006/relationships/tags" Target="../tags/tag969.xml"/><Relationship Id="rId9" Type="http://schemas.openxmlformats.org/officeDocument/2006/relationships/tags" Target="../tags/tag974.xml"/><Relationship Id="rId14" Type="http://schemas.openxmlformats.org/officeDocument/2006/relationships/tags" Target="../tags/tag979.xml"/><Relationship Id="rId22" Type="http://schemas.openxmlformats.org/officeDocument/2006/relationships/tags" Target="../tags/tag987.xml"/><Relationship Id="rId27" Type="http://schemas.openxmlformats.org/officeDocument/2006/relationships/tags" Target="../tags/tag992.xml"/><Relationship Id="rId30" Type="http://schemas.openxmlformats.org/officeDocument/2006/relationships/tags" Target="../tags/tag995.xml"/><Relationship Id="rId35" Type="http://schemas.openxmlformats.org/officeDocument/2006/relationships/tags" Target="../tags/tag1000.xml"/><Relationship Id="rId43" Type="http://schemas.openxmlformats.org/officeDocument/2006/relationships/tags" Target="../tags/tag1008.xml"/><Relationship Id="rId48" Type="http://schemas.openxmlformats.org/officeDocument/2006/relationships/tags" Target="../tags/tag1013.xml"/><Relationship Id="rId56" Type="http://schemas.openxmlformats.org/officeDocument/2006/relationships/tags" Target="../tags/tag1021.xml"/><Relationship Id="rId64" Type="http://schemas.openxmlformats.org/officeDocument/2006/relationships/tags" Target="../tags/tag1029.xml"/><Relationship Id="rId69" Type="http://schemas.openxmlformats.org/officeDocument/2006/relationships/tags" Target="../tags/tag1034.xml"/><Relationship Id="rId8" Type="http://schemas.openxmlformats.org/officeDocument/2006/relationships/tags" Target="../tags/tag973.xml"/><Relationship Id="rId51" Type="http://schemas.openxmlformats.org/officeDocument/2006/relationships/tags" Target="../tags/tag1016.xml"/><Relationship Id="rId72" Type="http://schemas.openxmlformats.org/officeDocument/2006/relationships/slideLayout" Target="../slideLayouts/slideLayout2.xml"/><Relationship Id="rId3" Type="http://schemas.openxmlformats.org/officeDocument/2006/relationships/tags" Target="../tags/tag968.xml"/><Relationship Id="rId12" Type="http://schemas.openxmlformats.org/officeDocument/2006/relationships/tags" Target="../tags/tag977.xml"/><Relationship Id="rId17" Type="http://schemas.openxmlformats.org/officeDocument/2006/relationships/tags" Target="../tags/tag982.xml"/><Relationship Id="rId25" Type="http://schemas.openxmlformats.org/officeDocument/2006/relationships/tags" Target="../tags/tag990.xml"/><Relationship Id="rId33" Type="http://schemas.openxmlformats.org/officeDocument/2006/relationships/tags" Target="../tags/tag998.xml"/><Relationship Id="rId38" Type="http://schemas.openxmlformats.org/officeDocument/2006/relationships/tags" Target="../tags/tag1003.xml"/><Relationship Id="rId46" Type="http://schemas.openxmlformats.org/officeDocument/2006/relationships/tags" Target="../tags/tag1011.xml"/><Relationship Id="rId59" Type="http://schemas.openxmlformats.org/officeDocument/2006/relationships/tags" Target="../tags/tag1024.xml"/><Relationship Id="rId67" Type="http://schemas.openxmlformats.org/officeDocument/2006/relationships/tags" Target="../tags/tag1032.xml"/><Relationship Id="rId20" Type="http://schemas.openxmlformats.org/officeDocument/2006/relationships/tags" Target="../tags/tag985.xml"/><Relationship Id="rId41" Type="http://schemas.openxmlformats.org/officeDocument/2006/relationships/tags" Target="../tags/tag1006.xml"/><Relationship Id="rId54" Type="http://schemas.openxmlformats.org/officeDocument/2006/relationships/tags" Target="../tags/tag1019.xml"/><Relationship Id="rId62" Type="http://schemas.openxmlformats.org/officeDocument/2006/relationships/tags" Target="../tags/tag1027.xml"/><Relationship Id="rId70" Type="http://schemas.openxmlformats.org/officeDocument/2006/relationships/tags" Target="../tags/tag1035.xml"/><Relationship Id="rId1" Type="http://schemas.openxmlformats.org/officeDocument/2006/relationships/tags" Target="../tags/tag966.xml"/><Relationship Id="rId6" Type="http://schemas.openxmlformats.org/officeDocument/2006/relationships/tags" Target="../tags/tag971.xml"/></Relationships>
</file>

<file path=ppt/slides/_rels/slide8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8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chart" Target="../charts/chart28.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tags" Target="../tags/tag146.xml"/><Relationship Id="rId13" Type="http://schemas.openxmlformats.org/officeDocument/2006/relationships/tags" Target="../tags/tag151.xml"/><Relationship Id="rId18" Type="http://schemas.openxmlformats.org/officeDocument/2006/relationships/tags" Target="../tags/tag156.xml"/><Relationship Id="rId26" Type="http://schemas.openxmlformats.org/officeDocument/2006/relationships/slideLayout" Target="../slideLayouts/slideLayout2.xml"/><Relationship Id="rId3" Type="http://schemas.openxmlformats.org/officeDocument/2006/relationships/tags" Target="../tags/tag141.xml"/><Relationship Id="rId21" Type="http://schemas.openxmlformats.org/officeDocument/2006/relationships/tags" Target="../tags/tag159.xml"/><Relationship Id="rId7" Type="http://schemas.openxmlformats.org/officeDocument/2006/relationships/tags" Target="../tags/tag145.xml"/><Relationship Id="rId12" Type="http://schemas.openxmlformats.org/officeDocument/2006/relationships/tags" Target="../tags/tag150.xml"/><Relationship Id="rId17" Type="http://schemas.openxmlformats.org/officeDocument/2006/relationships/tags" Target="../tags/tag155.xml"/><Relationship Id="rId25" Type="http://schemas.openxmlformats.org/officeDocument/2006/relationships/tags" Target="../tags/tag163.xml"/><Relationship Id="rId2" Type="http://schemas.openxmlformats.org/officeDocument/2006/relationships/tags" Target="../tags/tag140.xml"/><Relationship Id="rId16" Type="http://schemas.openxmlformats.org/officeDocument/2006/relationships/tags" Target="../tags/tag154.xml"/><Relationship Id="rId20" Type="http://schemas.openxmlformats.org/officeDocument/2006/relationships/tags" Target="../tags/tag158.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24" Type="http://schemas.openxmlformats.org/officeDocument/2006/relationships/tags" Target="../tags/tag162.xml"/><Relationship Id="rId5" Type="http://schemas.openxmlformats.org/officeDocument/2006/relationships/tags" Target="../tags/tag143.xml"/><Relationship Id="rId15" Type="http://schemas.openxmlformats.org/officeDocument/2006/relationships/tags" Target="../tags/tag153.xml"/><Relationship Id="rId23" Type="http://schemas.openxmlformats.org/officeDocument/2006/relationships/tags" Target="../tags/tag161.xml"/><Relationship Id="rId10" Type="http://schemas.openxmlformats.org/officeDocument/2006/relationships/tags" Target="../tags/tag148.xml"/><Relationship Id="rId19" Type="http://schemas.openxmlformats.org/officeDocument/2006/relationships/tags" Target="../tags/tag157.xml"/><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tags" Target="../tags/tag152.xml"/><Relationship Id="rId22" Type="http://schemas.openxmlformats.org/officeDocument/2006/relationships/tags" Target="../tags/tag160.xml"/><Relationship Id="rId27"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
            </p:custDataLst>
          </p:nvPr>
        </p:nvSpPr>
        <p:spPr>
          <a:xfrm>
            <a:off x="304800" y="1907288"/>
            <a:ext cx="8763000" cy="1143000"/>
          </a:xfrm>
        </p:spPr>
        <p:txBody>
          <a:bodyPr/>
          <a:lstStyle/>
          <a:p>
            <a:pPr algn="ctr">
              <a:spcBef>
                <a:spcPct val="35000"/>
              </a:spcBef>
            </a:pPr>
            <a:r>
              <a:rPr lang="en-US" altLang="ja-JP" sz="4000" dirty="0">
                <a:solidFill>
                  <a:schemeClr val="tx1"/>
                </a:solidFill>
                <a:ea typeface="MS PGothic" pitchFamily="34" charset="-128"/>
              </a:rPr>
              <a:t>Toward Holistic Modeling, Margining and Tolerance of IC </a:t>
            </a:r>
            <a:r>
              <a:rPr lang="en-US" altLang="ja-JP" sz="4000" dirty="0" smtClean="0">
                <a:solidFill>
                  <a:schemeClr val="tx1"/>
                </a:solidFill>
                <a:ea typeface="MS PGothic" pitchFamily="34" charset="-128"/>
              </a:rPr>
              <a:t>Variability</a:t>
            </a:r>
            <a:br>
              <a:rPr lang="en-US" altLang="ja-JP" sz="4000" dirty="0" smtClean="0">
                <a:solidFill>
                  <a:schemeClr val="tx1"/>
                </a:solidFill>
                <a:ea typeface="MS PGothic" pitchFamily="34" charset="-128"/>
              </a:rPr>
            </a:br>
            <a:endParaRPr lang="en-US" altLang="ja-JP" sz="2800" b="0" dirty="0" smtClean="0">
              <a:solidFill>
                <a:schemeClr val="tx1"/>
              </a:solidFill>
              <a:ea typeface="MS PGothic" pitchFamily="34" charset="-128"/>
            </a:endParaRPr>
          </a:p>
        </p:txBody>
      </p:sp>
      <p:sp>
        <p:nvSpPr>
          <p:cNvPr id="3" name="Subtitle 2"/>
          <p:cNvSpPr txBox="1">
            <a:spLocks/>
          </p:cNvSpPr>
          <p:nvPr/>
        </p:nvSpPr>
        <p:spPr>
          <a:xfrm>
            <a:off x="1371600" y="3810000"/>
            <a:ext cx="6400800" cy="2209800"/>
          </a:xfrm>
          <a:prstGeom prst="rect">
            <a:avLst/>
          </a:prstGeom>
        </p:spPr>
        <p:txBody>
          <a:bodyPr vert="horz" lIns="91440" tIns="45720" rIns="91440" bIns="45720" rtlCol="0">
            <a:normAutofit/>
          </a:bodyPr>
          <a:lstStyle>
            <a:lvl1pPr marL="231775" indent="-231775" algn="l" defTabSz="914400" rtl="0" eaLnBrk="1" latinLnBrk="0" hangingPunct="1">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457200" indent="-225425" algn="l" defTabSz="914400" rtl="0" eaLnBrk="1" latinLnBrk="0" hangingPunct="1">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688975" indent="-231775" algn="l" defTabSz="914400" rtl="0" eaLnBrk="1" latinLnBrk="0" hangingPunct="1">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14400" indent="-225425" algn="l" defTabSz="914400" rtl="0" eaLnBrk="1" latinLnBrk="0" hangingPunct="1">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082675" indent="-168275" algn="l" defTabSz="914400" rtl="0" eaLnBrk="1" latinLnBrk="0" hangingPunct="1">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65000"/>
              </a:lnSpc>
              <a:spcBef>
                <a:spcPts val="650"/>
              </a:spcBef>
              <a:buNone/>
            </a:pPr>
            <a:r>
              <a:rPr lang="en-US" altLang="ko-KR" sz="2400" dirty="0" smtClean="0">
                <a:ea typeface="굴림" pitchFamily="34" charset="-127"/>
              </a:rPr>
              <a:t>Andrew B. Kahng</a:t>
            </a:r>
          </a:p>
          <a:p>
            <a:pPr marL="0" indent="0" algn="ctr">
              <a:lnSpc>
                <a:spcPct val="65000"/>
              </a:lnSpc>
              <a:spcBef>
                <a:spcPts val="650"/>
              </a:spcBef>
              <a:buNone/>
            </a:pPr>
            <a:r>
              <a:rPr lang="en-US" altLang="ko-KR" sz="2400" dirty="0" smtClean="0">
                <a:ea typeface="굴림" pitchFamily="34" charset="-127"/>
              </a:rPr>
              <a:t>UCSD CSE and ECE Departments</a:t>
            </a:r>
          </a:p>
          <a:p>
            <a:pPr marL="0" indent="0" algn="ctr">
              <a:lnSpc>
                <a:spcPct val="65000"/>
              </a:lnSpc>
              <a:spcBef>
                <a:spcPts val="650"/>
              </a:spcBef>
              <a:buNone/>
            </a:pPr>
            <a:endParaRPr lang="en-US" altLang="ko-KR" sz="2400" dirty="0" smtClean="0">
              <a:ea typeface="굴림" pitchFamily="34" charset="-127"/>
            </a:endParaRPr>
          </a:p>
          <a:p>
            <a:pPr marL="0" indent="0" algn="ctr">
              <a:lnSpc>
                <a:spcPct val="65000"/>
              </a:lnSpc>
              <a:spcBef>
                <a:spcPts val="650"/>
              </a:spcBef>
              <a:buNone/>
            </a:pPr>
            <a:r>
              <a:rPr lang="en-US" altLang="ko-KR" sz="2400" dirty="0" smtClean="0">
                <a:ea typeface="굴림" pitchFamily="34" charset="-127"/>
                <a:hlinkClick r:id="rId4"/>
              </a:rPr>
              <a:t>abk@ucsd.edu</a:t>
            </a:r>
            <a:endParaRPr lang="en-US" altLang="ko-KR" sz="2400" dirty="0" smtClean="0">
              <a:ea typeface="굴림" pitchFamily="34" charset="-127"/>
            </a:endParaRPr>
          </a:p>
          <a:p>
            <a:pPr marL="0" indent="0" algn="ctr">
              <a:lnSpc>
                <a:spcPct val="65000"/>
              </a:lnSpc>
              <a:spcBef>
                <a:spcPts val="650"/>
              </a:spcBef>
              <a:buNone/>
            </a:pPr>
            <a:r>
              <a:rPr lang="en-US" altLang="ko-KR" sz="2400" dirty="0" smtClean="0">
                <a:ea typeface="굴림" pitchFamily="34" charset="-127"/>
                <a:hlinkClick r:id="rId5"/>
              </a:rPr>
              <a:t>http://vlsicad.ucsd.edu</a:t>
            </a:r>
            <a:r>
              <a:rPr lang="en-US" altLang="ko-KR" sz="2400" dirty="0" smtClean="0">
                <a:ea typeface="굴림" pitchFamily="34" charset="-127"/>
              </a:rPr>
              <a:t> </a:t>
            </a:r>
          </a:p>
          <a:p>
            <a:pPr marL="0" indent="0" algn="ctr">
              <a:lnSpc>
                <a:spcPct val="65000"/>
              </a:lnSpc>
              <a:spcBef>
                <a:spcPts val="650"/>
              </a:spcBef>
              <a:buNone/>
            </a:pPr>
            <a:r>
              <a:rPr lang="en-US" altLang="ko-KR" sz="2400" dirty="0" smtClean="0">
                <a:ea typeface="굴림" pitchFamily="34" charset="-127"/>
              </a:rPr>
              <a:t> </a:t>
            </a:r>
            <a:endParaRPr lang="en-US" sz="2400" dirty="0"/>
          </a:p>
        </p:txBody>
      </p:sp>
    </p:spTree>
    <p:extLst>
      <p:ext uri="{BB962C8B-B14F-4D97-AF65-F5344CB8AC3E}">
        <p14:creationId xmlns:p14="http://schemas.microsoft.com/office/powerpoint/2010/main" val="2503503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114300"/>
            <a:ext cx="9077325" cy="685800"/>
          </a:xfrm>
        </p:spPr>
        <p:txBody>
          <a:bodyPr/>
          <a:lstStyle/>
          <a:p>
            <a:r>
              <a:rPr lang="en-US" sz="3000" dirty="0" smtClean="0"/>
              <a:t>Pessimism of Conventional BEOL Corners (CBC)</a:t>
            </a:r>
            <a:endParaRPr lang="en-US" sz="3000" dirty="0"/>
          </a:p>
        </p:txBody>
      </p:sp>
      <p:sp>
        <p:nvSpPr>
          <p:cNvPr id="3" name="Content Placeholder 2"/>
          <p:cNvSpPr>
            <a:spLocks noGrp="1"/>
          </p:cNvSpPr>
          <p:nvPr>
            <p:ph idx="1"/>
            <p:custDataLst>
              <p:tags r:id="rId2"/>
            </p:custDataLst>
          </p:nvPr>
        </p:nvSpPr>
        <p:spPr>
          <a:xfrm>
            <a:off x="228600" y="838200"/>
            <a:ext cx="8839200" cy="3690491"/>
          </a:xfrm>
        </p:spPr>
        <p:txBody>
          <a:bodyPr>
            <a:noAutofit/>
          </a:bodyPr>
          <a:lstStyle/>
          <a:p>
            <a:pPr>
              <a:spcBef>
                <a:spcPts val="1200"/>
              </a:spcBef>
              <a:spcAft>
                <a:spcPts val="600"/>
              </a:spcAft>
            </a:pPr>
            <a:r>
              <a:rPr lang="en-US" sz="2400" b="1" dirty="0" smtClean="0"/>
              <a:t>Assumption:</a:t>
            </a:r>
            <a:r>
              <a:rPr lang="en-US" sz="2400" dirty="0" smtClean="0"/>
              <a:t> a max (setup) path </a:t>
            </a:r>
            <a:r>
              <a:rPr lang="en-US" sz="2400" dirty="0" err="1" smtClean="0"/>
              <a:t>p</a:t>
            </a:r>
            <a:r>
              <a:rPr lang="en-US" sz="2400" baseline="-25000" dirty="0" err="1" smtClean="0"/>
              <a:t>j</a:t>
            </a:r>
            <a:r>
              <a:rPr lang="en-US" sz="2400" dirty="0" smtClean="0"/>
              <a:t> is “safe” when delay evaluated at a given CBC is larger than nominal delay + 3</a:t>
            </a:r>
            <a:r>
              <a:rPr lang="el-GR" sz="2400" dirty="0" smtClean="0"/>
              <a:t>σ</a:t>
            </a:r>
            <a:r>
              <a:rPr lang="en-US" sz="2400" baseline="-25000" dirty="0"/>
              <a:t>j</a:t>
            </a:r>
            <a:r>
              <a:rPr lang="en-US" sz="2400" dirty="0" smtClean="0"/>
              <a:t/>
            </a:r>
            <a:br>
              <a:rPr lang="en-US" sz="2400" dirty="0" smtClean="0"/>
            </a:br>
            <a:r>
              <a:rPr lang="en-US" sz="2400" dirty="0" smtClean="0"/>
              <a:t>	                </a:t>
            </a:r>
            <a:r>
              <a:rPr lang="en-US" sz="2400" dirty="0" err="1" smtClean="0"/>
              <a:t>d</a:t>
            </a:r>
            <a:r>
              <a:rPr lang="en-US" sz="2400" baseline="-25000" dirty="0" err="1" smtClean="0"/>
              <a:t>j</a:t>
            </a:r>
            <a:r>
              <a:rPr lang="en-US" sz="2400" dirty="0" smtClean="0"/>
              <a:t>(Y</a:t>
            </a:r>
            <a:r>
              <a:rPr lang="en-US" sz="2400" baseline="-25000" dirty="0" smtClean="0"/>
              <a:t>CBC</a:t>
            </a:r>
            <a:r>
              <a:rPr lang="en-US" sz="2400" dirty="0" smtClean="0"/>
              <a:t>) ≥ 3</a:t>
            </a:r>
            <a:r>
              <a:rPr lang="el-GR" sz="2400" dirty="0" smtClean="0"/>
              <a:t>σ</a:t>
            </a:r>
            <a:r>
              <a:rPr lang="en-US" sz="2400" baseline="-25000" dirty="0"/>
              <a:t>j </a:t>
            </a:r>
            <a:r>
              <a:rPr lang="en-US" sz="2400" dirty="0" smtClean="0"/>
              <a:t>+ </a:t>
            </a:r>
            <a:r>
              <a:rPr lang="en-US" sz="2400" dirty="0" err="1" smtClean="0"/>
              <a:t>d</a:t>
            </a:r>
            <a:r>
              <a:rPr lang="en-US" sz="2400" baseline="-25000" dirty="0" err="1" smtClean="0"/>
              <a:t>j</a:t>
            </a:r>
            <a:r>
              <a:rPr lang="en-US" sz="2400" dirty="0" smtClean="0"/>
              <a:t>(</a:t>
            </a:r>
            <a:r>
              <a:rPr lang="en-US" sz="2400" dirty="0" err="1" smtClean="0"/>
              <a:t>Y</a:t>
            </a:r>
            <a:r>
              <a:rPr lang="en-US" sz="2400" baseline="-25000" dirty="0" err="1" smtClean="0"/>
              <a:t>typ</a:t>
            </a:r>
            <a:r>
              <a:rPr lang="en-US" sz="2400" dirty="0" smtClean="0"/>
              <a:t>)</a:t>
            </a:r>
          </a:p>
          <a:p>
            <a:pPr>
              <a:spcBef>
                <a:spcPts val="1200"/>
              </a:spcBef>
              <a:spcAft>
                <a:spcPts val="600"/>
              </a:spcAft>
            </a:pPr>
            <a:r>
              <a:rPr lang="en-US" sz="2400" dirty="0" smtClean="0"/>
              <a:t>For </a:t>
            </a:r>
            <a:r>
              <a:rPr lang="en-US" sz="2400" dirty="0"/>
              <a:t>a given path, </a:t>
            </a:r>
            <a:r>
              <a:rPr lang="en-US" sz="2400" dirty="0" smtClean="0"/>
              <a:t>we can compare the statistical delay variation and the delay obtained from a given CBC</a:t>
            </a:r>
            <a:br>
              <a:rPr lang="en-US" sz="2400" dirty="0" smtClean="0"/>
            </a:br>
            <a:r>
              <a:rPr lang="en-US" sz="2400" dirty="0" smtClean="0"/>
              <a:t>  </a:t>
            </a:r>
            <a:r>
              <a:rPr lang="en-US" sz="2400" dirty="0"/>
              <a:t>	</a:t>
            </a:r>
            <a:r>
              <a:rPr lang="en-US" sz="2400" dirty="0" smtClean="0"/>
              <a:t>                      </a:t>
            </a:r>
            <a:r>
              <a:rPr lang="el-GR" sz="2400" dirty="0" smtClean="0">
                <a:solidFill>
                  <a:srgbClr val="0000FF"/>
                </a:solidFill>
              </a:rPr>
              <a:t>α</a:t>
            </a:r>
            <a:r>
              <a:rPr lang="en-US" sz="2400" baseline="-25000" dirty="0">
                <a:solidFill>
                  <a:srgbClr val="0000FF"/>
                </a:solidFill>
              </a:rPr>
              <a:t>j</a:t>
            </a:r>
            <a:r>
              <a:rPr lang="el-GR" sz="2400" dirty="0">
                <a:solidFill>
                  <a:srgbClr val="0000FF"/>
                </a:solidFill>
              </a:rPr>
              <a:t> </a:t>
            </a:r>
            <a:r>
              <a:rPr lang="en-US" sz="2400" dirty="0">
                <a:solidFill>
                  <a:srgbClr val="0000FF"/>
                </a:solidFill>
              </a:rPr>
              <a:t>= </a:t>
            </a:r>
            <a:r>
              <a:rPr lang="el-GR" sz="2400" dirty="0" smtClean="0">
                <a:solidFill>
                  <a:srgbClr val="0000FF"/>
                </a:solidFill>
              </a:rPr>
              <a:t>3σ</a:t>
            </a:r>
            <a:r>
              <a:rPr lang="en-US" sz="2400" baseline="-25000" dirty="0" smtClean="0">
                <a:solidFill>
                  <a:srgbClr val="0000FF"/>
                </a:solidFill>
              </a:rPr>
              <a:t>j</a:t>
            </a:r>
            <a:r>
              <a:rPr lang="en-US" sz="2400" dirty="0">
                <a:solidFill>
                  <a:srgbClr val="0000FF"/>
                </a:solidFill>
              </a:rPr>
              <a:t> / </a:t>
            </a:r>
            <a:r>
              <a:rPr lang="el-GR" sz="2400" dirty="0" smtClean="0">
                <a:solidFill>
                  <a:srgbClr val="0000FF"/>
                </a:solidFill>
              </a:rPr>
              <a:t>Δ</a:t>
            </a:r>
            <a:r>
              <a:rPr lang="en-US" sz="2400" dirty="0" err="1" smtClean="0">
                <a:solidFill>
                  <a:srgbClr val="0000FF"/>
                </a:solidFill>
              </a:rPr>
              <a:t>d</a:t>
            </a:r>
            <a:r>
              <a:rPr lang="en-US" sz="2400" baseline="-25000" dirty="0" err="1" smtClean="0">
                <a:solidFill>
                  <a:srgbClr val="0000FF"/>
                </a:solidFill>
              </a:rPr>
              <a:t>j</a:t>
            </a:r>
            <a:r>
              <a:rPr lang="en-US" sz="2400" dirty="0" smtClean="0">
                <a:solidFill>
                  <a:srgbClr val="0000FF"/>
                </a:solidFill>
              </a:rPr>
              <a:t>(Y</a:t>
            </a:r>
            <a:r>
              <a:rPr lang="en-US" sz="2400" baseline="-25000" dirty="0" smtClean="0">
                <a:solidFill>
                  <a:srgbClr val="0000FF"/>
                </a:solidFill>
              </a:rPr>
              <a:t>CBC</a:t>
            </a:r>
            <a:r>
              <a:rPr lang="en-US" sz="2400" dirty="0">
                <a:solidFill>
                  <a:srgbClr val="0000FF"/>
                </a:solidFill>
              </a:rPr>
              <a:t>) </a:t>
            </a:r>
            <a:r>
              <a:rPr lang="en-US" sz="2400" dirty="0" smtClean="0">
                <a:solidFill>
                  <a:srgbClr val="0000FF"/>
                </a:solidFill>
              </a:rPr>
              <a:t/>
            </a:r>
            <a:br>
              <a:rPr lang="en-US" sz="2400" dirty="0" smtClean="0">
                <a:solidFill>
                  <a:srgbClr val="0000FF"/>
                </a:solidFill>
              </a:rPr>
            </a:br>
            <a:r>
              <a:rPr lang="en-US" sz="2400" dirty="0" smtClean="0">
                <a:solidFill>
                  <a:srgbClr val="0000FF"/>
                </a:solidFill>
              </a:rPr>
              <a:t>		</a:t>
            </a:r>
            <a:r>
              <a:rPr lang="el-GR" sz="2400" dirty="0" smtClean="0">
                <a:solidFill>
                  <a:srgbClr val="0000FF"/>
                </a:solidFill>
              </a:rPr>
              <a:t>Δ</a:t>
            </a:r>
            <a:r>
              <a:rPr lang="en-US" sz="2400" dirty="0" err="1" smtClean="0">
                <a:solidFill>
                  <a:srgbClr val="0000FF"/>
                </a:solidFill>
              </a:rPr>
              <a:t>d</a:t>
            </a:r>
            <a:r>
              <a:rPr lang="en-US" sz="2400" baseline="-25000" dirty="0" err="1" smtClean="0">
                <a:solidFill>
                  <a:srgbClr val="0000FF"/>
                </a:solidFill>
              </a:rPr>
              <a:t>j</a:t>
            </a:r>
            <a:r>
              <a:rPr lang="en-US" sz="2400" dirty="0" smtClean="0">
                <a:solidFill>
                  <a:srgbClr val="0000FF"/>
                </a:solidFill>
              </a:rPr>
              <a:t>(Y</a:t>
            </a:r>
            <a:r>
              <a:rPr lang="en-US" sz="2400" baseline="-25000" dirty="0" smtClean="0">
                <a:solidFill>
                  <a:srgbClr val="0000FF"/>
                </a:solidFill>
              </a:rPr>
              <a:t>CBC</a:t>
            </a:r>
            <a:r>
              <a:rPr lang="en-US" sz="2400" dirty="0" smtClean="0">
                <a:solidFill>
                  <a:srgbClr val="0000FF"/>
                </a:solidFill>
              </a:rPr>
              <a:t>)= [</a:t>
            </a:r>
            <a:r>
              <a:rPr lang="en-US" sz="2400" dirty="0" err="1" smtClean="0">
                <a:solidFill>
                  <a:srgbClr val="0000FF"/>
                </a:solidFill>
              </a:rPr>
              <a:t>d</a:t>
            </a:r>
            <a:r>
              <a:rPr lang="en-US" sz="2400" baseline="-25000" dirty="0" err="1" smtClean="0">
                <a:solidFill>
                  <a:srgbClr val="0000FF"/>
                </a:solidFill>
              </a:rPr>
              <a:t>j</a:t>
            </a:r>
            <a:r>
              <a:rPr lang="en-US" sz="2400" dirty="0" smtClean="0">
                <a:solidFill>
                  <a:srgbClr val="0000FF"/>
                </a:solidFill>
              </a:rPr>
              <a:t>(Y</a:t>
            </a:r>
            <a:r>
              <a:rPr lang="en-US" sz="2400" baseline="-25000" dirty="0" smtClean="0">
                <a:solidFill>
                  <a:srgbClr val="0000FF"/>
                </a:solidFill>
              </a:rPr>
              <a:t>CBC</a:t>
            </a:r>
            <a:r>
              <a:rPr lang="en-US" sz="2400" dirty="0" smtClean="0">
                <a:solidFill>
                  <a:srgbClr val="0000FF"/>
                </a:solidFill>
              </a:rPr>
              <a:t>) - </a:t>
            </a:r>
            <a:r>
              <a:rPr lang="en-US" sz="2400" dirty="0" err="1" smtClean="0">
                <a:solidFill>
                  <a:srgbClr val="0000FF"/>
                </a:solidFill>
              </a:rPr>
              <a:t>d</a:t>
            </a:r>
            <a:r>
              <a:rPr lang="en-US" sz="2400" baseline="-25000" dirty="0" err="1" smtClean="0">
                <a:solidFill>
                  <a:srgbClr val="0000FF"/>
                </a:solidFill>
              </a:rPr>
              <a:t>j</a:t>
            </a:r>
            <a:r>
              <a:rPr lang="en-US" sz="2400" dirty="0" smtClean="0">
                <a:solidFill>
                  <a:srgbClr val="0000FF"/>
                </a:solidFill>
              </a:rPr>
              <a:t>(</a:t>
            </a:r>
            <a:r>
              <a:rPr lang="en-US" sz="2400" dirty="0" err="1" smtClean="0">
                <a:solidFill>
                  <a:srgbClr val="0000FF"/>
                </a:solidFill>
              </a:rPr>
              <a:t>Y</a:t>
            </a:r>
            <a:r>
              <a:rPr lang="en-US" sz="2400" baseline="-25000" dirty="0" err="1" smtClean="0">
                <a:solidFill>
                  <a:srgbClr val="0000FF"/>
                </a:solidFill>
              </a:rPr>
              <a:t>typ</a:t>
            </a:r>
            <a:r>
              <a:rPr lang="en-US" sz="2400" dirty="0" smtClean="0">
                <a:solidFill>
                  <a:srgbClr val="0000FF"/>
                </a:solidFill>
              </a:rPr>
              <a:t>)] </a:t>
            </a:r>
            <a:r>
              <a:rPr lang="en-US" sz="1200" dirty="0" smtClean="0">
                <a:solidFill>
                  <a:srgbClr val="0000FF"/>
                </a:solidFill>
              </a:rPr>
              <a:t/>
            </a:r>
            <a:br>
              <a:rPr lang="en-US" sz="1200" dirty="0" smtClean="0">
                <a:solidFill>
                  <a:srgbClr val="0000FF"/>
                </a:solidFill>
              </a:rPr>
            </a:br>
            <a:r>
              <a:rPr lang="en-US" sz="2400" dirty="0" smtClean="0">
                <a:solidFill>
                  <a:srgbClr val="0000FF"/>
                </a:solidFill>
              </a:rPr>
              <a:t>	                </a:t>
            </a:r>
            <a:r>
              <a:rPr lang="el-GR" sz="2400" dirty="0" smtClean="0">
                <a:solidFill>
                  <a:srgbClr val="0000FF"/>
                </a:solidFill>
              </a:rPr>
              <a:t> </a:t>
            </a:r>
            <a:r>
              <a:rPr lang="en-US" sz="2400" dirty="0" smtClean="0">
                <a:solidFill>
                  <a:srgbClr val="0000FF"/>
                </a:solidFill>
              </a:rPr>
              <a:t>Y</a:t>
            </a:r>
            <a:r>
              <a:rPr lang="en-US" sz="2400" baseline="-25000" dirty="0" smtClean="0">
                <a:solidFill>
                  <a:srgbClr val="0000FF"/>
                </a:solidFill>
              </a:rPr>
              <a:t>CBC </a:t>
            </a:r>
            <a:r>
              <a:rPr lang="en-US" sz="2400" dirty="0" smtClean="0">
                <a:solidFill>
                  <a:srgbClr val="0000FF"/>
                </a:solidFill>
                <a:sym typeface="Symbol"/>
              </a:rPr>
              <a:t> {</a:t>
            </a:r>
            <a:r>
              <a:rPr lang="en-US" sz="2400" dirty="0" err="1" smtClean="0">
                <a:solidFill>
                  <a:srgbClr val="0000FF"/>
                </a:solidFill>
                <a:sym typeface="Symbol"/>
              </a:rPr>
              <a:t>Y</a:t>
            </a:r>
            <a:r>
              <a:rPr lang="en-US" sz="2400" baseline="-25000" dirty="0" err="1" smtClean="0">
                <a:solidFill>
                  <a:srgbClr val="0000FF"/>
                </a:solidFill>
                <a:sym typeface="Symbol"/>
              </a:rPr>
              <a:t>cw</a:t>
            </a:r>
            <a:r>
              <a:rPr lang="en-US" sz="2400" dirty="0" smtClean="0">
                <a:solidFill>
                  <a:srgbClr val="0000FF"/>
                </a:solidFill>
                <a:sym typeface="Symbol"/>
              </a:rPr>
              <a:t>, </a:t>
            </a:r>
            <a:r>
              <a:rPr lang="en-US" sz="2400" dirty="0" err="1" smtClean="0">
                <a:solidFill>
                  <a:srgbClr val="0000FF"/>
                </a:solidFill>
                <a:sym typeface="Symbol"/>
              </a:rPr>
              <a:t>Y</a:t>
            </a:r>
            <a:r>
              <a:rPr lang="en-US" sz="2400" baseline="-25000" dirty="0" err="1" smtClean="0">
                <a:solidFill>
                  <a:srgbClr val="0000FF"/>
                </a:solidFill>
                <a:sym typeface="Symbol"/>
              </a:rPr>
              <a:t>cb</a:t>
            </a:r>
            <a:r>
              <a:rPr lang="en-US" sz="2400" dirty="0" smtClean="0">
                <a:solidFill>
                  <a:srgbClr val="0000FF"/>
                </a:solidFill>
                <a:sym typeface="Symbol"/>
              </a:rPr>
              <a:t>, </a:t>
            </a:r>
            <a:r>
              <a:rPr lang="en-US" sz="2400" dirty="0" err="1" smtClean="0">
                <a:solidFill>
                  <a:srgbClr val="0000FF"/>
                </a:solidFill>
                <a:sym typeface="Symbol"/>
              </a:rPr>
              <a:t>Y</a:t>
            </a:r>
            <a:r>
              <a:rPr lang="en-US" sz="2400" baseline="-25000" dirty="0" err="1" smtClean="0">
                <a:solidFill>
                  <a:srgbClr val="0000FF"/>
                </a:solidFill>
                <a:sym typeface="Symbol"/>
              </a:rPr>
              <a:t>rcw</a:t>
            </a:r>
            <a:r>
              <a:rPr lang="en-US" sz="2400" dirty="0" smtClean="0">
                <a:solidFill>
                  <a:srgbClr val="0000FF"/>
                </a:solidFill>
                <a:sym typeface="Symbol"/>
              </a:rPr>
              <a:t>, </a:t>
            </a:r>
            <a:r>
              <a:rPr lang="en-US" sz="2400" dirty="0" err="1" smtClean="0">
                <a:solidFill>
                  <a:srgbClr val="0000FF"/>
                </a:solidFill>
                <a:sym typeface="Symbol"/>
              </a:rPr>
              <a:t>Y</a:t>
            </a:r>
            <a:r>
              <a:rPr lang="en-US" sz="2400" baseline="-25000" dirty="0" err="1" smtClean="0">
                <a:solidFill>
                  <a:srgbClr val="0000FF"/>
                </a:solidFill>
                <a:sym typeface="Symbol"/>
              </a:rPr>
              <a:t>rcb</a:t>
            </a:r>
            <a:r>
              <a:rPr lang="en-US" sz="2400" dirty="0" smtClean="0">
                <a:solidFill>
                  <a:srgbClr val="0000FF"/>
                </a:solidFill>
                <a:sym typeface="Symbol"/>
              </a:rPr>
              <a:t>}</a:t>
            </a:r>
            <a:endParaRPr lang="en-US" sz="2400" dirty="0" smtClean="0">
              <a:solidFill>
                <a:srgbClr val="0000FF"/>
              </a:solidFill>
            </a:endParaRPr>
          </a:p>
          <a:p>
            <a:pPr>
              <a:spcBef>
                <a:spcPts val="1200"/>
              </a:spcBef>
              <a:spcAft>
                <a:spcPts val="600"/>
              </a:spcAft>
            </a:pPr>
            <a:r>
              <a:rPr lang="en-US" b="1" dirty="0" smtClean="0"/>
              <a:t>Small </a:t>
            </a:r>
            <a:r>
              <a:rPr lang="el-GR" b="1" dirty="0"/>
              <a:t>α</a:t>
            </a:r>
            <a:r>
              <a:rPr lang="en-US" b="1" baseline="-25000" dirty="0"/>
              <a:t>j</a:t>
            </a:r>
            <a:r>
              <a:rPr lang="en-US" b="1" dirty="0"/>
              <a:t> </a:t>
            </a:r>
            <a:r>
              <a:rPr lang="en-US" sz="3200" b="1" dirty="0" smtClean="0">
                <a:solidFill>
                  <a:srgbClr val="FF0000"/>
                </a:solidFill>
                <a:sym typeface="Symbol"/>
              </a:rPr>
              <a:t></a:t>
            </a:r>
            <a:r>
              <a:rPr lang="en-US" sz="3200" b="1" dirty="0" smtClean="0">
                <a:sym typeface="Symbol"/>
              </a:rPr>
              <a:t> </a:t>
            </a:r>
            <a:r>
              <a:rPr lang="en-US" b="1" dirty="0" smtClean="0">
                <a:sym typeface="Wingdings" panose="05000000000000000000" pitchFamily="2" charset="2"/>
              </a:rPr>
              <a:t>large pessimism of CBC</a:t>
            </a:r>
            <a:endParaRPr lang="en-US" b="1" dirty="0"/>
          </a:p>
        </p:txBody>
      </p:sp>
      <p:grpSp>
        <p:nvGrpSpPr>
          <p:cNvPr id="4" name="Group 3"/>
          <p:cNvGrpSpPr/>
          <p:nvPr>
            <p:custDataLst>
              <p:tags r:id="rId3"/>
            </p:custDataLst>
          </p:nvPr>
        </p:nvGrpSpPr>
        <p:grpSpPr>
          <a:xfrm>
            <a:off x="1872659" y="4801674"/>
            <a:ext cx="4840549" cy="1678051"/>
            <a:chOff x="1512047" y="4724400"/>
            <a:chExt cx="4840549" cy="1678051"/>
          </a:xfrm>
        </p:grpSpPr>
        <p:sp>
          <p:nvSpPr>
            <p:cNvPr id="5" name="TextBox 4"/>
            <p:cNvSpPr txBox="1"/>
            <p:nvPr>
              <p:custDataLst>
                <p:tags r:id="rId4"/>
              </p:custDataLst>
            </p:nvPr>
          </p:nvSpPr>
          <p:spPr>
            <a:xfrm>
              <a:off x="5512301" y="5623916"/>
              <a:ext cx="840295" cy="400110"/>
            </a:xfrm>
            <a:prstGeom prst="rect">
              <a:avLst/>
            </a:prstGeom>
          </p:spPr>
          <p:txBody>
            <a:bodyPr wrap="none">
              <a:spAutoFit/>
            </a:bodyPr>
            <a:lstStyle>
              <a:defPPr>
                <a:defRPr lang="en-US"/>
              </a:defPPr>
              <a:lvl1pPr>
                <a:defRPr b="0">
                  <a:latin typeface="Arial" charset="0"/>
                  <a:cs typeface="Arial" charset="0"/>
                </a:defRPr>
              </a:lvl1pPr>
            </a:lstStyle>
            <a:p>
              <a:r>
                <a:rPr lang="en-US" sz="2000" b="1" dirty="0" smtClean="0"/>
                <a:t>delay</a:t>
              </a:r>
              <a:endParaRPr lang="en-US" sz="2000" b="1" dirty="0"/>
            </a:p>
          </p:txBody>
        </p:sp>
        <p:cxnSp>
          <p:nvCxnSpPr>
            <p:cNvPr id="6" name="Straight Arrow Connector 5"/>
            <p:cNvCxnSpPr/>
            <p:nvPr>
              <p:custDataLst>
                <p:tags r:id="rId5"/>
              </p:custDataLst>
            </p:nvPr>
          </p:nvCxnSpPr>
          <p:spPr>
            <a:xfrm>
              <a:off x="1512047" y="5833720"/>
              <a:ext cx="3993391"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custDataLst>
                <p:tags r:id="rId6"/>
              </p:custDataLst>
            </p:nvPr>
          </p:nvCxnSpPr>
          <p:spPr>
            <a:xfrm flipV="1">
              <a:off x="2776352" y="5088560"/>
              <a:ext cx="0" cy="9046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custDataLst>
                <p:tags r:id="rId7"/>
              </p:custDataLst>
            </p:nvPr>
          </p:nvSpPr>
          <p:spPr>
            <a:xfrm>
              <a:off x="1621309" y="5547716"/>
              <a:ext cx="587020" cy="400110"/>
            </a:xfrm>
            <a:prstGeom prst="rect">
              <a:avLst/>
            </a:prstGeom>
          </p:spPr>
          <p:txBody>
            <a:bodyPr wrap="none">
              <a:spAutoFit/>
            </a:bodyPr>
            <a:lstStyle/>
            <a:p>
              <a:r>
                <a:rPr lang="en-US" sz="2000" b="1" dirty="0" smtClean="0">
                  <a:latin typeface="Arial" charset="0"/>
                  <a:cs typeface="Arial" charset="0"/>
                </a:rPr>
                <a:t>-3</a:t>
              </a:r>
              <a:r>
                <a:rPr lang="el-GR" sz="2000" b="1" dirty="0" smtClean="0">
                  <a:latin typeface="Arial" charset="0"/>
                  <a:cs typeface="Arial" charset="0"/>
                </a:rPr>
                <a:t>σ</a:t>
              </a:r>
              <a:endParaRPr lang="en-US" sz="2000" b="1" baseline="-25000" dirty="0"/>
            </a:p>
          </p:txBody>
        </p:sp>
        <p:sp>
          <p:nvSpPr>
            <p:cNvPr id="9" name="TextBox 8"/>
            <p:cNvSpPr txBox="1"/>
            <p:nvPr>
              <p:custDataLst>
                <p:tags r:id="rId8"/>
              </p:custDataLst>
            </p:nvPr>
          </p:nvSpPr>
          <p:spPr>
            <a:xfrm>
              <a:off x="3905238" y="4724400"/>
              <a:ext cx="1861033" cy="370582"/>
            </a:xfrm>
            <a:prstGeom prst="rect">
              <a:avLst/>
            </a:prstGeom>
            <a:noFill/>
          </p:spPr>
          <p:txBody>
            <a:bodyPr wrap="none" rtlCol="0">
              <a:noAutofit/>
            </a:bodyPr>
            <a:lstStyle/>
            <a:p>
              <a:r>
                <a:rPr lang="en-US" sz="2400" b="1" dirty="0" err="1" smtClean="0">
                  <a:latin typeface="Arial" pitchFamily="34" charset="0"/>
                  <a:cs typeface="Arial" pitchFamily="34" charset="0"/>
                </a:rPr>
                <a:t>d</a:t>
              </a:r>
              <a:r>
                <a:rPr lang="en-US" sz="2400" b="1" baseline="-25000" dirty="0" err="1" smtClean="0">
                  <a:latin typeface="Arial" pitchFamily="34" charset="0"/>
                  <a:cs typeface="Arial" pitchFamily="34" charset="0"/>
                </a:rPr>
                <a:t>j</a:t>
              </a:r>
              <a:r>
                <a:rPr lang="en-US" sz="2400" b="1" dirty="0" smtClean="0">
                  <a:latin typeface="Arial" pitchFamily="34" charset="0"/>
                  <a:cs typeface="Arial" pitchFamily="34" charset="0"/>
                </a:rPr>
                <a:t>(Y</a:t>
              </a:r>
              <a:r>
                <a:rPr lang="en-US" sz="2400" b="1" baseline="-25000" dirty="0" smtClean="0">
                  <a:latin typeface="Arial" pitchFamily="34" charset="0"/>
                  <a:cs typeface="Arial" pitchFamily="34" charset="0"/>
                </a:rPr>
                <a:t>CBC</a:t>
              </a:r>
              <a:r>
                <a:rPr lang="en-US" sz="2400" b="1" dirty="0" smtClean="0">
                  <a:latin typeface="Arial" pitchFamily="34" charset="0"/>
                  <a:cs typeface="Arial" pitchFamily="34" charset="0"/>
                </a:rPr>
                <a:t>) - </a:t>
              </a:r>
              <a:r>
                <a:rPr lang="en-US" sz="2400" b="1" dirty="0" err="1" smtClean="0">
                  <a:latin typeface="Arial" pitchFamily="34" charset="0"/>
                  <a:cs typeface="Arial" pitchFamily="34" charset="0"/>
                </a:rPr>
                <a:t>d</a:t>
              </a:r>
              <a:r>
                <a:rPr lang="en-US" sz="2400" b="1" baseline="-25000" dirty="0" err="1" smtClean="0">
                  <a:latin typeface="Arial" pitchFamily="34" charset="0"/>
                  <a:cs typeface="Arial" pitchFamily="34" charset="0"/>
                </a:rPr>
                <a:t>j</a:t>
              </a:r>
              <a:r>
                <a:rPr lang="en-US" sz="2400" b="1" dirty="0" smtClean="0">
                  <a:latin typeface="Arial" pitchFamily="34" charset="0"/>
                  <a:cs typeface="Arial" pitchFamily="34" charset="0"/>
                </a:rPr>
                <a:t>(</a:t>
              </a:r>
              <a:r>
                <a:rPr lang="en-US" sz="2400" b="1" dirty="0" err="1" smtClean="0">
                  <a:latin typeface="Arial" pitchFamily="34" charset="0"/>
                  <a:cs typeface="Arial" pitchFamily="34" charset="0"/>
                </a:rPr>
                <a:t>Y</a:t>
              </a:r>
              <a:r>
                <a:rPr lang="en-US" sz="2400" b="1" baseline="-25000" dirty="0" err="1" smtClean="0">
                  <a:latin typeface="Arial" pitchFamily="34" charset="0"/>
                  <a:cs typeface="Arial" pitchFamily="34" charset="0"/>
                </a:rPr>
                <a:t>typ</a:t>
              </a:r>
              <a:r>
                <a:rPr lang="en-US" sz="2400" b="1" dirty="0" smtClean="0">
                  <a:latin typeface="Arial" pitchFamily="34" charset="0"/>
                  <a:cs typeface="Arial" pitchFamily="34" charset="0"/>
                </a:rPr>
                <a:t>)</a:t>
              </a:r>
              <a:endParaRPr lang="en-US" b="1" dirty="0" smtClean="0">
                <a:latin typeface="Arial" pitchFamily="34" charset="0"/>
                <a:cs typeface="Arial" pitchFamily="34" charset="0"/>
              </a:endParaRPr>
            </a:p>
          </p:txBody>
        </p:sp>
        <p:sp>
          <p:nvSpPr>
            <p:cNvPr id="10" name="Rectangle 9"/>
            <p:cNvSpPr/>
            <p:nvPr>
              <p:custDataLst>
                <p:tags r:id="rId9"/>
              </p:custDataLst>
            </p:nvPr>
          </p:nvSpPr>
          <p:spPr>
            <a:xfrm>
              <a:off x="3211909" y="4774309"/>
              <a:ext cx="550151" cy="400110"/>
            </a:xfrm>
            <a:prstGeom prst="rect">
              <a:avLst/>
            </a:prstGeom>
          </p:spPr>
          <p:txBody>
            <a:bodyPr wrap="none">
              <a:spAutoFit/>
            </a:bodyPr>
            <a:lstStyle/>
            <a:p>
              <a:r>
                <a:rPr lang="en-US" sz="2000" b="1" dirty="0" smtClean="0">
                  <a:latin typeface="Arial" charset="0"/>
                  <a:cs typeface="Arial" charset="0"/>
                </a:rPr>
                <a:t>3</a:t>
              </a:r>
              <a:r>
                <a:rPr lang="el-GR" sz="2000" b="1" dirty="0" smtClean="0">
                  <a:latin typeface="Arial" charset="0"/>
                  <a:cs typeface="Arial" charset="0"/>
                </a:rPr>
                <a:t>σ</a:t>
              </a:r>
              <a:r>
                <a:rPr lang="en-US" sz="2000" b="1" baseline="-25000" dirty="0" smtClean="0">
                  <a:latin typeface="Arial" charset="0"/>
                  <a:cs typeface="Arial" charset="0"/>
                </a:rPr>
                <a:t>j</a:t>
              </a:r>
              <a:endParaRPr lang="en-US" sz="2000" b="1" baseline="-25000" dirty="0"/>
            </a:p>
          </p:txBody>
        </p:sp>
        <p:sp>
          <p:nvSpPr>
            <p:cNvPr id="11" name="Freeform 10"/>
            <p:cNvSpPr/>
            <p:nvPr>
              <p:custDataLst>
                <p:tags r:id="rId10"/>
              </p:custDataLst>
            </p:nvPr>
          </p:nvSpPr>
          <p:spPr>
            <a:xfrm>
              <a:off x="2669298" y="5240213"/>
              <a:ext cx="77096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2" name="Freeform 11"/>
            <p:cNvSpPr/>
            <p:nvPr>
              <p:custDataLst>
                <p:tags r:id="rId11"/>
              </p:custDataLst>
            </p:nvPr>
          </p:nvSpPr>
          <p:spPr>
            <a:xfrm flipH="1">
              <a:off x="2122452" y="5240213"/>
              <a:ext cx="74571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cxnSp>
          <p:nvCxnSpPr>
            <p:cNvPr id="16" name="Straight Connector 15"/>
            <p:cNvCxnSpPr>
              <a:endCxn id="9" idx="2"/>
            </p:cNvCxnSpPr>
            <p:nvPr>
              <p:custDataLst>
                <p:tags r:id="rId12"/>
              </p:custDataLst>
            </p:nvPr>
          </p:nvCxnSpPr>
          <p:spPr>
            <a:xfrm flipV="1">
              <a:off x="4835755" y="5094982"/>
              <a:ext cx="0" cy="904688"/>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custDataLst>
                <p:tags r:id="rId13"/>
              </p:custDataLst>
            </p:nvPr>
          </p:nvCxnSpPr>
          <p:spPr>
            <a:xfrm flipV="1">
              <a:off x="3465344" y="5095372"/>
              <a:ext cx="0" cy="904688"/>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p:cNvSpPr/>
            <p:nvPr>
              <p:custDataLst>
                <p:tags r:id="rId14"/>
              </p:custDataLst>
            </p:nvPr>
          </p:nvSpPr>
          <p:spPr>
            <a:xfrm>
              <a:off x="3338051" y="6002341"/>
              <a:ext cx="1990288" cy="400110"/>
            </a:xfrm>
            <a:prstGeom prst="rect">
              <a:avLst/>
            </a:prstGeom>
          </p:spPr>
          <p:txBody>
            <a:bodyPr wrap="none">
              <a:spAutoFit/>
            </a:bodyPr>
            <a:lstStyle/>
            <a:p>
              <a:r>
                <a:rPr lang="en-US" sz="2000" b="1" dirty="0" smtClean="0">
                  <a:sym typeface="Wingdings" panose="05000000000000000000" pitchFamily="2" charset="2"/>
                </a:rPr>
                <a:t>Large pessimism </a:t>
              </a:r>
              <a:endParaRPr lang="en-US" sz="2000" b="1" dirty="0"/>
            </a:p>
          </p:txBody>
        </p:sp>
        <p:cxnSp>
          <p:nvCxnSpPr>
            <p:cNvPr id="21" name="Straight Arrow Connector 20"/>
            <p:cNvCxnSpPr/>
            <p:nvPr>
              <p:custDataLst>
                <p:tags r:id="rId15"/>
              </p:custDataLst>
            </p:nvPr>
          </p:nvCxnSpPr>
          <p:spPr>
            <a:xfrm>
              <a:off x="3483273" y="5906043"/>
              <a:ext cx="1309470"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154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dl.ucsd.edu:1 (tuck) - VNC Viewer"/>
          <p:cNvPicPr>
            <a:picLocks noChangeAspect="1"/>
          </p:cNvPicPr>
          <p:nvPr>
            <p:custDataLst>
              <p:tags r:id="rId1"/>
            </p:custDataLst>
          </p:nvPr>
        </p:nvPicPr>
        <p:blipFill rotWithShape="1">
          <a:blip r:embed="rId23" cstate="print">
            <a:clrChange>
              <a:clrFrom>
                <a:srgbClr val="C6CBC6"/>
              </a:clrFrom>
              <a:clrTo>
                <a:srgbClr val="C6CBC6">
                  <a:alpha val="0"/>
                </a:srgbClr>
              </a:clrTo>
            </a:clrChange>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rcRect/>
          <a:stretch/>
        </p:blipFill>
        <p:spPr>
          <a:xfrm>
            <a:off x="429739" y="2910893"/>
            <a:ext cx="3723161" cy="2931199"/>
          </a:xfrm>
          <a:prstGeom prst="rect">
            <a:avLst/>
          </a:prstGeom>
        </p:spPr>
      </p:pic>
      <p:pic>
        <p:nvPicPr>
          <p:cNvPr id="20" name="Picture 19" descr="hdl.ucsd.edu:1 (tuck) - VNC Viewer"/>
          <p:cNvPicPr>
            <a:picLocks noChangeAspect="1"/>
          </p:cNvPicPr>
          <p:nvPr>
            <p:custDataLst>
              <p:tags r:id="rId2"/>
            </p:custDataLst>
          </p:nvPr>
        </p:nvPicPr>
        <p:blipFill rotWithShape="1">
          <a:blip r:embed="rId25" cstate="print">
            <a:clrChange>
              <a:clrFrom>
                <a:srgbClr val="C6CBC6"/>
              </a:clrFrom>
              <a:clrTo>
                <a:srgbClr val="C6CBC6">
                  <a:alpha val="0"/>
                </a:srgbClr>
              </a:clrTo>
            </a:clrChange>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val="0"/>
              </a:ext>
            </a:extLst>
          </a:blip>
          <a:srcRect/>
          <a:stretch/>
        </p:blipFill>
        <p:spPr>
          <a:xfrm>
            <a:off x="4879461" y="2902100"/>
            <a:ext cx="3659217" cy="2931199"/>
          </a:xfrm>
          <a:prstGeom prst="rect">
            <a:avLst/>
          </a:prstGeom>
        </p:spPr>
      </p:pic>
      <p:sp>
        <p:nvSpPr>
          <p:cNvPr id="2" name="Title 1"/>
          <p:cNvSpPr>
            <a:spLocks noGrp="1"/>
          </p:cNvSpPr>
          <p:nvPr>
            <p:ph type="title"/>
            <p:custDataLst>
              <p:tags r:id="rId3"/>
            </p:custDataLst>
          </p:nvPr>
        </p:nvSpPr>
        <p:spPr>
          <a:xfrm>
            <a:off x="50442" y="88005"/>
            <a:ext cx="9067800" cy="563562"/>
          </a:xfrm>
        </p:spPr>
        <p:txBody>
          <a:bodyPr/>
          <a:lstStyle/>
          <a:p>
            <a:r>
              <a:rPr lang="en-US" dirty="0" smtClean="0"/>
              <a:t>Intuition on Delay Variability Across </a:t>
            </a:r>
            <a:r>
              <a:rPr lang="en-US" dirty="0" err="1" smtClean="0"/>
              <a:t>C</a:t>
            </a:r>
            <a:r>
              <a:rPr lang="en-US" baseline="-25000" dirty="0" err="1" smtClean="0"/>
              <a:t>w</a:t>
            </a:r>
            <a:r>
              <a:rPr lang="en-US" dirty="0" smtClean="0"/>
              <a:t>, </a:t>
            </a:r>
            <a:r>
              <a:rPr lang="en-US" dirty="0" err="1" smtClean="0"/>
              <a:t>RC</a:t>
            </a:r>
            <a:r>
              <a:rPr lang="en-US" baseline="-25000" dirty="0" err="1" smtClean="0"/>
              <a:t>w</a:t>
            </a:r>
            <a:endParaRPr lang="en-US" baseline="-25000" dirty="0"/>
          </a:p>
        </p:txBody>
      </p:sp>
      <p:sp>
        <p:nvSpPr>
          <p:cNvPr id="10" name="Rectangle 9"/>
          <p:cNvSpPr/>
          <p:nvPr>
            <p:custDataLst>
              <p:tags r:id="rId4"/>
            </p:custDataLst>
          </p:nvPr>
        </p:nvSpPr>
        <p:spPr>
          <a:xfrm>
            <a:off x="307731" y="4254805"/>
            <a:ext cx="316112" cy="369332"/>
          </a:xfrm>
          <a:prstGeom prst="rect">
            <a:avLst/>
          </a:prstGeom>
        </p:spPr>
        <p:txBody>
          <a:bodyPr wrap="none">
            <a:spAutoFit/>
          </a:bodyPr>
          <a:lstStyle/>
          <a:p>
            <a:r>
              <a:rPr lang="el-GR" dirty="0"/>
              <a:t>α</a:t>
            </a:r>
            <a:endParaRPr lang="en-US" dirty="0"/>
          </a:p>
        </p:txBody>
      </p:sp>
      <p:sp>
        <p:nvSpPr>
          <p:cNvPr id="11" name="Rectangle 10"/>
          <p:cNvSpPr/>
          <p:nvPr>
            <p:custDataLst>
              <p:tags r:id="rId5"/>
            </p:custDataLst>
          </p:nvPr>
        </p:nvSpPr>
        <p:spPr>
          <a:xfrm>
            <a:off x="4707209" y="4253915"/>
            <a:ext cx="316112" cy="369332"/>
          </a:xfrm>
          <a:prstGeom prst="rect">
            <a:avLst/>
          </a:prstGeom>
        </p:spPr>
        <p:txBody>
          <a:bodyPr wrap="none">
            <a:spAutoFit/>
          </a:bodyPr>
          <a:lstStyle/>
          <a:p>
            <a:r>
              <a:rPr lang="el-GR" dirty="0"/>
              <a:t>α</a:t>
            </a:r>
            <a:endParaRPr lang="en-US" dirty="0"/>
          </a:p>
        </p:txBody>
      </p:sp>
      <p:cxnSp>
        <p:nvCxnSpPr>
          <p:cNvPr id="13" name="Straight Connector 12"/>
          <p:cNvCxnSpPr/>
          <p:nvPr>
            <p:custDataLst>
              <p:tags r:id="rId6"/>
            </p:custDataLst>
          </p:nvPr>
        </p:nvCxnSpPr>
        <p:spPr>
          <a:xfrm>
            <a:off x="841131" y="3721825"/>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7"/>
            </p:custDataLst>
          </p:nvPr>
        </p:nvCxnSpPr>
        <p:spPr>
          <a:xfrm>
            <a:off x="5215907" y="3703896"/>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custDataLst>
              <p:tags r:id="rId8"/>
            </p:custDataLst>
          </p:nvPr>
        </p:nvSpPr>
        <p:spPr>
          <a:xfrm>
            <a:off x="764931" y="5842092"/>
            <a:ext cx="3280063" cy="711108"/>
          </a:xfrm>
          <a:prstGeom prst="rect">
            <a:avLst/>
          </a:prstGeom>
          <a:noFill/>
        </p:spPr>
        <p:txBody>
          <a:bodyPr wrap="square" rtlCol="0">
            <a:noAutofit/>
          </a:bodyPr>
          <a:lstStyle/>
          <a:p>
            <a:pPr algn="ctr"/>
            <a:r>
              <a:rPr lang="el-GR" b="1" dirty="0" smtClean="0"/>
              <a:t>Δ</a:t>
            </a:r>
            <a:r>
              <a:rPr lang="en-US" b="1" dirty="0" smtClean="0"/>
              <a:t>delay (vs. </a:t>
            </a:r>
            <a:r>
              <a:rPr lang="en-US" b="1" dirty="0" err="1" smtClean="0"/>
              <a:t>typ</a:t>
            </a:r>
            <a:r>
              <a:rPr lang="en-US" b="1" dirty="0" smtClean="0"/>
              <a:t>) at </a:t>
            </a:r>
            <a:r>
              <a:rPr lang="en-US" b="1" dirty="0" smtClean="0">
                <a:solidFill>
                  <a:srgbClr val="FF0000"/>
                </a:solidFill>
              </a:rPr>
              <a:t>C-worst</a:t>
            </a:r>
            <a:r>
              <a:rPr lang="en-US" b="1" dirty="0" smtClean="0"/>
              <a:t> </a:t>
            </a:r>
            <a:br>
              <a:rPr lang="en-US" b="1" dirty="0" smtClean="0"/>
            </a:br>
            <a:r>
              <a:rPr lang="en-US" b="1" dirty="0" smtClean="0"/>
              <a:t>[d(</a:t>
            </a:r>
            <a:r>
              <a:rPr lang="en-US" b="1" dirty="0" err="1" smtClean="0"/>
              <a:t>Y</a:t>
            </a:r>
            <a:r>
              <a:rPr lang="en-US" b="1" baseline="-25000" dirty="0" err="1" smtClean="0"/>
              <a:t>cw</a:t>
            </a:r>
            <a:r>
              <a:rPr lang="en-US" b="1" dirty="0" smtClean="0"/>
              <a:t>) – d(</a:t>
            </a:r>
            <a:r>
              <a:rPr lang="en-US" b="1" dirty="0" err="1" smtClean="0"/>
              <a:t>Y</a:t>
            </a:r>
            <a:r>
              <a:rPr lang="en-US" b="1" baseline="-25000" dirty="0" err="1" smtClean="0"/>
              <a:t>typ</a:t>
            </a:r>
            <a:r>
              <a:rPr lang="en-US" b="1" dirty="0" smtClean="0"/>
              <a:t>)] / d(</a:t>
            </a:r>
            <a:r>
              <a:rPr lang="en-US" b="1" dirty="0" err="1" smtClean="0"/>
              <a:t>Y</a:t>
            </a:r>
            <a:r>
              <a:rPr lang="en-US" b="1" baseline="-25000" dirty="0" err="1" smtClean="0"/>
              <a:t>typ</a:t>
            </a:r>
            <a:r>
              <a:rPr lang="en-US" b="1" dirty="0"/>
              <a:t>)</a:t>
            </a:r>
            <a:endParaRPr lang="en-US" b="1" baseline="-25000" dirty="0" smtClean="0">
              <a:latin typeface="Arial" pitchFamily="34" charset="0"/>
              <a:cs typeface="Arial" pitchFamily="34" charset="0"/>
            </a:endParaRPr>
          </a:p>
        </p:txBody>
      </p:sp>
      <p:sp>
        <p:nvSpPr>
          <p:cNvPr id="16" name="Rectangle 15"/>
          <p:cNvSpPr/>
          <p:nvPr>
            <p:custDataLst>
              <p:tags r:id="rId9"/>
            </p:custDataLst>
          </p:nvPr>
        </p:nvSpPr>
        <p:spPr>
          <a:xfrm>
            <a:off x="293263" y="762000"/>
            <a:ext cx="8832065" cy="1200329"/>
          </a:xfrm>
          <a:prstGeom prst="rect">
            <a:avLst/>
          </a:prstGeom>
        </p:spPr>
        <p:txBody>
          <a:bodyPr vert="horz" lIns="91440" tIns="45720" rIns="91440" bIns="45720" rtlCol="0">
            <a:normAutofit/>
          </a:bodyPr>
          <a:lstStyle/>
          <a:p>
            <a:pPr marL="231775" indent="-231775" eaLnBrk="0" hangingPunct="0">
              <a:spcBef>
                <a:spcPct val="20000"/>
              </a:spcBef>
              <a:buClr>
                <a:srgbClr val="C00000"/>
              </a:buClr>
              <a:buFont typeface="Arial" pitchFamily="34" charset="0"/>
              <a:buChar char="•"/>
            </a:pPr>
            <a:r>
              <a:rPr lang="en-US" sz="2000" b="1" dirty="0">
                <a:latin typeface="Arial" pitchFamily="34" charset="0"/>
                <a:cs typeface="Arial" pitchFamily="34" charset="0"/>
              </a:rPr>
              <a:t>Some paths have </a:t>
            </a:r>
            <a:r>
              <a:rPr lang="el-GR" sz="2000" b="1" dirty="0">
                <a:latin typeface="Arial" pitchFamily="34" charset="0"/>
                <a:cs typeface="Arial" pitchFamily="34" charset="0"/>
              </a:rPr>
              <a:t>α</a:t>
            </a:r>
            <a:r>
              <a:rPr lang="en-US" sz="2000" b="1" dirty="0">
                <a:latin typeface="Arial" pitchFamily="34" charset="0"/>
                <a:cs typeface="Arial" pitchFamily="34" charset="0"/>
              </a:rPr>
              <a:t> &gt; 1.0 </a:t>
            </a:r>
            <a:r>
              <a:rPr lang="en-US" sz="2000" b="1" dirty="0">
                <a:latin typeface="Arial" pitchFamily="34" charset="0"/>
                <a:cs typeface="Arial" pitchFamily="34" charset="0"/>
                <a:sym typeface="Wingdings" panose="05000000000000000000" pitchFamily="2" charset="2"/>
              </a:rPr>
              <a:t> </a:t>
            </a:r>
            <a:r>
              <a:rPr lang="en-US" sz="2000" b="1" dirty="0" smtClean="0">
                <a:latin typeface="Arial" pitchFamily="34" charset="0"/>
                <a:cs typeface="Arial" pitchFamily="34" charset="0"/>
                <a:sym typeface="Wingdings" panose="05000000000000000000" pitchFamily="2" charset="2"/>
              </a:rPr>
              <a:t>a </a:t>
            </a:r>
            <a:r>
              <a:rPr lang="en-US" sz="2000" b="1" dirty="0" smtClean="0">
                <a:latin typeface="Arial" pitchFamily="34" charset="0"/>
                <a:cs typeface="Arial" pitchFamily="34" charset="0"/>
              </a:rPr>
              <a:t>CBC can underestimate delay variations</a:t>
            </a:r>
          </a:p>
          <a:p>
            <a:pPr marL="231775" indent="-231775" eaLnBrk="0" hangingPunct="0">
              <a:spcBef>
                <a:spcPct val="20000"/>
              </a:spcBef>
              <a:buClr>
                <a:srgbClr val="C00000"/>
              </a:buClr>
              <a:buFont typeface="Arial" pitchFamily="34" charset="0"/>
              <a:buChar char="•"/>
            </a:pPr>
            <a:r>
              <a:rPr lang="en-US" sz="2000" b="1" dirty="0" smtClean="0">
                <a:latin typeface="Arial" pitchFamily="34" charset="0"/>
                <a:cs typeface="Arial" pitchFamily="34" charset="0"/>
              </a:rPr>
              <a:t>But </a:t>
            </a:r>
            <a:r>
              <a:rPr lang="en-US" sz="2000" b="1" dirty="0">
                <a:latin typeface="Arial" pitchFamily="34" charset="0"/>
                <a:cs typeface="Arial" pitchFamily="34" charset="0"/>
              </a:rPr>
              <a:t>these paths </a:t>
            </a:r>
            <a:r>
              <a:rPr lang="en-US" sz="2000" b="1" dirty="0" smtClean="0">
                <a:latin typeface="Arial" pitchFamily="34" charset="0"/>
                <a:cs typeface="Arial" pitchFamily="34" charset="0"/>
              </a:rPr>
              <a:t>often have smaller </a:t>
            </a:r>
            <a:r>
              <a:rPr lang="el-GR" sz="2000" b="1" dirty="0">
                <a:latin typeface="Arial" pitchFamily="34" charset="0"/>
                <a:cs typeface="Arial" pitchFamily="34" charset="0"/>
              </a:rPr>
              <a:t>α</a:t>
            </a:r>
            <a:r>
              <a:rPr lang="en-US" sz="2000" b="1" dirty="0" smtClean="0">
                <a:latin typeface="Arial" pitchFamily="34" charset="0"/>
                <a:cs typeface="Arial" pitchFamily="34" charset="0"/>
              </a:rPr>
              <a:t> values at </a:t>
            </a:r>
            <a:r>
              <a:rPr lang="en-US" sz="2000" b="1" dirty="0">
                <a:latin typeface="Arial" pitchFamily="34" charset="0"/>
                <a:cs typeface="Arial" pitchFamily="34" charset="0"/>
              </a:rPr>
              <a:t>the </a:t>
            </a:r>
            <a:r>
              <a:rPr lang="en-US" sz="2000" b="1" u="sng" dirty="0">
                <a:latin typeface="Arial" pitchFamily="34" charset="0"/>
                <a:cs typeface="Arial" pitchFamily="34" charset="0"/>
              </a:rPr>
              <a:t>other</a:t>
            </a:r>
            <a:r>
              <a:rPr lang="en-US" sz="2000" b="1" dirty="0">
                <a:latin typeface="Arial" pitchFamily="34" charset="0"/>
                <a:cs typeface="Arial" pitchFamily="34" charset="0"/>
              </a:rPr>
              <a:t> </a:t>
            </a:r>
            <a:r>
              <a:rPr lang="en-US" sz="2000" b="1" dirty="0" smtClean="0">
                <a:latin typeface="Arial" pitchFamily="34" charset="0"/>
                <a:cs typeface="Arial" pitchFamily="34" charset="0"/>
              </a:rPr>
              <a:t>corner (!)</a:t>
            </a:r>
            <a:endParaRPr lang="en-US" sz="2000" b="1" dirty="0">
              <a:latin typeface="Arial" pitchFamily="34" charset="0"/>
              <a:cs typeface="Arial" pitchFamily="34" charset="0"/>
            </a:endParaRPr>
          </a:p>
        </p:txBody>
      </p:sp>
      <p:cxnSp>
        <p:nvCxnSpPr>
          <p:cNvPr id="38" name="Straight Arrow Connector 37"/>
          <p:cNvCxnSpPr/>
          <p:nvPr>
            <p:custDataLst>
              <p:tags r:id="rId10"/>
            </p:custDataLst>
          </p:nvPr>
        </p:nvCxnSpPr>
        <p:spPr>
          <a:xfrm>
            <a:off x="2404962" y="2754703"/>
            <a:ext cx="1" cy="5218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custDataLst>
              <p:tags r:id="rId11"/>
            </p:custDataLst>
          </p:nvPr>
        </p:nvSpPr>
        <p:spPr>
          <a:xfrm>
            <a:off x="293265" y="1685193"/>
            <a:ext cx="4278736" cy="1058008"/>
          </a:xfrm>
          <a:prstGeom prst="rect">
            <a:avLst/>
          </a:prstGeom>
          <a:noFill/>
          <a:ln w="28575">
            <a:solidFill>
              <a:schemeClr val="tx1"/>
            </a:solidFill>
          </a:ln>
        </p:spPr>
        <p:txBody>
          <a:bodyPr wrap="square" rtlCol="0">
            <a:noAutofit/>
          </a:bodyPr>
          <a:lstStyle/>
          <a:p>
            <a:r>
              <a:rPr lang="en-US" sz="2000" dirty="0" smtClean="0">
                <a:latin typeface="Arial" pitchFamily="34" charset="0"/>
                <a:cs typeface="Arial" pitchFamily="34" charset="0"/>
              </a:rPr>
              <a:t>C-worst corner </a:t>
            </a:r>
            <a:r>
              <a:rPr lang="en-US" sz="2000" u="sng" dirty="0">
                <a:latin typeface="Arial" pitchFamily="34" charset="0"/>
                <a:cs typeface="Arial" pitchFamily="34" charset="0"/>
              </a:rPr>
              <a:t>underestimates</a:t>
            </a:r>
            <a:r>
              <a:rPr lang="en-US" sz="2000" dirty="0">
                <a:latin typeface="Arial" pitchFamily="34" charset="0"/>
                <a:cs typeface="Arial" pitchFamily="34" charset="0"/>
              </a:rPr>
              <a:t> delay variations, but these paths are dominated by the RC-worst corner</a:t>
            </a:r>
          </a:p>
        </p:txBody>
      </p:sp>
      <p:sp>
        <p:nvSpPr>
          <p:cNvPr id="55" name="Rounded Rectangle 54"/>
          <p:cNvSpPr/>
          <p:nvPr>
            <p:custDataLst>
              <p:tags r:id="rId12"/>
            </p:custDataLst>
          </p:nvPr>
        </p:nvSpPr>
        <p:spPr>
          <a:xfrm>
            <a:off x="1828800" y="2910893"/>
            <a:ext cx="990600" cy="74670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custDataLst>
              <p:tags r:id="rId13"/>
            </p:custDataLst>
          </p:nvPr>
        </p:nvCxnSpPr>
        <p:spPr>
          <a:xfrm>
            <a:off x="2895600" y="3200400"/>
            <a:ext cx="3124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custDataLst>
              <p:tags r:id="rId14"/>
            </p:custDataLst>
          </p:nvPr>
        </p:nvSpPr>
        <p:spPr>
          <a:xfrm>
            <a:off x="6172200" y="4419483"/>
            <a:ext cx="2901369" cy="1058008"/>
          </a:xfrm>
          <a:prstGeom prst="rect">
            <a:avLst/>
          </a:prstGeom>
          <a:noFill/>
          <a:ln w="28575">
            <a:solidFill>
              <a:schemeClr val="tx1"/>
            </a:solidFill>
          </a:ln>
        </p:spPr>
        <p:txBody>
          <a:bodyPr wrap="square" rtlCol="0">
            <a:noAutofit/>
          </a:bodyPr>
          <a:lstStyle/>
          <a:p>
            <a:r>
              <a:rPr lang="el-GR" sz="2000" dirty="0">
                <a:latin typeface="Arial" pitchFamily="34" charset="0"/>
                <a:cs typeface="Arial" pitchFamily="34" charset="0"/>
              </a:rPr>
              <a:t>α</a:t>
            </a:r>
            <a:r>
              <a:rPr lang="en-US" sz="2000" dirty="0">
                <a:latin typeface="Arial" pitchFamily="34" charset="0"/>
                <a:cs typeface="Arial" pitchFamily="34" charset="0"/>
              </a:rPr>
              <a:t> </a:t>
            </a:r>
            <a:r>
              <a:rPr lang="en-US" sz="2000" dirty="0" smtClean="0">
                <a:latin typeface="Arial" pitchFamily="34" charset="0"/>
                <a:cs typeface="Arial" pitchFamily="34" charset="0"/>
              </a:rPr>
              <a:t>&lt; 1.0 here </a:t>
            </a:r>
            <a:r>
              <a:rPr lang="en-US" sz="2000" dirty="0" smtClean="0">
                <a:latin typeface="Arial" pitchFamily="34" charset="0"/>
                <a:cs typeface="Arial" pitchFamily="34" charset="0"/>
                <a:sym typeface="Wingdings" panose="05000000000000000000" pitchFamily="2" charset="2"/>
              </a:rPr>
              <a:t></a:t>
            </a:r>
            <a:r>
              <a:rPr lang="en-US" sz="2000" dirty="0" smtClean="0">
                <a:latin typeface="Arial" pitchFamily="34" charset="0"/>
                <a:cs typeface="Arial" pitchFamily="34" charset="0"/>
              </a:rPr>
              <a:t> delay variations covered by RC-worst corner</a:t>
            </a:r>
          </a:p>
        </p:txBody>
      </p:sp>
      <p:sp>
        <p:nvSpPr>
          <p:cNvPr id="60" name="Rounded Rectangle 59"/>
          <p:cNvSpPr/>
          <p:nvPr>
            <p:custDataLst>
              <p:tags r:id="rId15"/>
            </p:custDataLst>
          </p:nvPr>
        </p:nvSpPr>
        <p:spPr>
          <a:xfrm>
            <a:off x="6071557" y="3761117"/>
            <a:ext cx="2063151" cy="534838"/>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custDataLst>
              <p:tags r:id="rId16"/>
            </p:custDataLst>
          </p:nvPr>
        </p:nvSpPr>
        <p:spPr>
          <a:xfrm>
            <a:off x="5001176" y="1833735"/>
            <a:ext cx="121717" cy="12859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custDataLst>
              <p:tags r:id="rId17"/>
            </p:custDataLst>
          </p:nvPr>
        </p:nvSpPr>
        <p:spPr>
          <a:xfrm>
            <a:off x="5001176" y="2362739"/>
            <a:ext cx="121717" cy="1285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custDataLst>
              <p:tags r:id="rId18"/>
            </p:custDataLst>
          </p:nvPr>
        </p:nvSpPr>
        <p:spPr>
          <a:xfrm>
            <a:off x="5257800" y="2237670"/>
            <a:ext cx="3867529" cy="646331"/>
          </a:xfrm>
          <a:prstGeom prst="rect">
            <a:avLst/>
          </a:prstGeom>
        </p:spPr>
        <p:txBody>
          <a:bodyPr wrap="square">
            <a:spAutoFit/>
          </a:bodyPr>
          <a:lstStyle/>
          <a:p>
            <a:r>
              <a:rPr lang="en-US" dirty="0" smtClean="0"/>
              <a:t>Dominated by </a:t>
            </a:r>
            <a:r>
              <a:rPr lang="en-US" dirty="0" smtClean="0">
                <a:solidFill>
                  <a:srgbClr val="FF0000"/>
                </a:solidFill>
              </a:rPr>
              <a:t>C-worst</a:t>
            </a:r>
            <a:r>
              <a:rPr lang="en-US" dirty="0" smtClean="0"/>
              <a:t>:</a:t>
            </a:r>
            <a:br>
              <a:rPr lang="en-US" dirty="0" smtClean="0"/>
            </a:br>
            <a:r>
              <a:rPr lang="el-GR" dirty="0" smtClean="0"/>
              <a:t>Δ</a:t>
            </a:r>
            <a:r>
              <a:rPr lang="en-US" dirty="0"/>
              <a:t>delay at </a:t>
            </a:r>
            <a:r>
              <a:rPr lang="en-US" dirty="0" smtClean="0">
                <a:solidFill>
                  <a:srgbClr val="FF0000"/>
                </a:solidFill>
              </a:rPr>
              <a:t>C-worst</a:t>
            </a:r>
            <a:r>
              <a:rPr lang="en-US" dirty="0" smtClean="0"/>
              <a:t>  &gt; </a:t>
            </a:r>
            <a:r>
              <a:rPr lang="el-GR" dirty="0" smtClean="0"/>
              <a:t>Δ</a:t>
            </a:r>
            <a:r>
              <a:rPr lang="en-US" dirty="0"/>
              <a:t>delay at </a:t>
            </a:r>
            <a:r>
              <a:rPr lang="en-US" dirty="0" smtClean="0"/>
              <a:t>RC-worst </a:t>
            </a:r>
            <a:endParaRPr lang="en-US" dirty="0">
              <a:latin typeface="Arial" pitchFamily="34" charset="0"/>
              <a:cs typeface="Arial" pitchFamily="34" charset="0"/>
            </a:endParaRPr>
          </a:p>
        </p:txBody>
      </p:sp>
      <p:sp>
        <p:nvSpPr>
          <p:cNvPr id="66" name="Rectangle 65"/>
          <p:cNvSpPr/>
          <p:nvPr>
            <p:custDataLst>
              <p:tags r:id="rId19"/>
            </p:custDataLst>
          </p:nvPr>
        </p:nvSpPr>
        <p:spPr>
          <a:xfrm>
            <a:off x="5257800" y="1524000"/>
            <a:ext cx="3867529" cy="646331"/>
          </a:xfrm>
          <a:prstGeom prst="rect">
            <a:avLst/>
          </a:prstGeom>
        </p:spPr>
        <p:txBody>
          <a:bodyPr wrap="square">
            <a:spAutoFit/>
          </a:bodyPr>
          <a:lstStyle/>
          <a:p>
            <a:r>
              <a:rPr lang="en-US" dirty="0" smtClean="0"/>
              <a:t>Dominated by </a:t>
            </a:r>
            <a:r>
              <a:rPr lang="en-US" dirty="0" smtClean="0">
                <a:solidFill>
                  <a:srgbClr val="0000FF"/>
                </a:solidFill>
              </a:rPr>
              <a:t>RC-worst:</a:t>
            </a:r>
            <a:r>
              <a:rPr lang="en-US" dirty="0" smtClean="0"/>
              <a:t> </a:t>
            </a:r>
            <a:br>
              <a:rPr lang="en-US" dirty="0" smtClean="0"/>
            </a:br>
            <a:r>
              <a:rPr lang="el-GR" dirty="0" smtClean="0"/>
              <a:t>Δ</a:t>
            </a:r>
            <a:r>
              <a:rPr lang="en-US" dirty="0"/>
              <a:t>delay at </a:t>
            </a:r>
            <a:r>
              <a:rPr lang="en-US" dirty="0">
                <a:solidFill>
                  <a:srgbClr val="0000FF"/>
                </a:solidFill>
              </a:rPr>
              <a:t>RC-worst</a:t>
            </a:r>
            <a:r>
              <a:rPr lang="en-US" dirty="0"/>
              <a:t>  &gt; </a:t>
            </a:r>
            <a:r>
              <a:rPr lang="el-GR" dirty="0"/>
              <a:t>Δ</a:t>
            </a:r>
            <a:r>
              <a:rPr lang="en-US" dirty="0"/>
              <a:t>delay at C-worst </a:t>
            </a:r>
            <a:endParaRPr lang="en-US" dirty="0">
              <a:latin typeface="Arial" pitchFamily="34" charset="0"/>
              <a:cs typeface="Arial" pitchFamily="34" charset="0"/>
            </a:endParaRPr>
          </a:p>
        </p:txBody>
      </p:sp>
      <p:sp>
        <p:nvSpPr>
          <p:cNvPr id="67" name="TextBox 66"/>
          <p:cNvSpPr txBox="1"/>
          <p:nvPr>
            <p:custDataLst>
              <p:tags r:id="rId20"/>
            </p:custDataLst>
          </p:nvPr>
        </p:nvSpPr>
        <p:spPr>
          <a:xfrm>
            <a:off x="5069037" y="5842092"/>
            <a:ext cx="3280063" cy="711108"/>
          </a:xfrm>
          <a:prstGeom prst="rect">
            <a:avLst/>
          </a:prstGeom>
          <a:noFill/>
        </p:spPr>
        <p:txBody>
          <a:bodyPr wrap="square" rtlCol="0">
            <a:noAutofit/>
          </a:bodyPr>
          <a:lstStyle/>
          <a:p>
            <a:pPr algn="ctr"/>
            <a:r>
              <a:rPr lang="el-GR" b="1" dirty="0" smtClean="0"/>
              <a:t>Δ</a:t>
            </a:r>
            <a:r>
              <a:rPr lang="en-US" b="1" dirty="0" smtClean="0"/>
              <a:t>delay (vs. </a:t>
            </a:r>
            <a:r>
              <a:rPr lang="en-US" b="1" dirty="0" err="1" smtClean="0"/>
              <a:t>typ</a:t>
            </a:r>
            <a:r>
              <a:rPr lang="en-US" b="1" dirty="0" smtClean="0"/>
              <a:t>) at </a:t>
            </a:r>
            <a:r>
              <a:rPr lang="en-US" b="1" dirty="0" smtClean="0">
                <a:solidFill>
                  <a:srgbClr val="0000FF"/>
                </a:solidFill>
              </a:rPr>
              <a:t>RC-worst </a:t>
            </a:r>
            <a:r>
              <a:rPr lang="en-US" b="1" dirty="0" smtClean="0"/>
              <a:t/>
            </a:r>
            <a:br>
              <a:rPr lang="en-US" b="1" dirty="0" smtClean="0"/>
            </a:br>
            <a:r>
              <a:rPr lang="en-US" b="1" dirty="0" smtClean="0"/>
              <a:t>[d(</a:t>
            </a:r>
            <a:r>
              <a:rPr lang="en-US" b="1" dirty="0" err="1" smtClean="0"/>
              <a:t>Y</a:t>
            </a:r>
            <a:r>
              <a:rPr lang="en-US" b="1" baseline="-25000" dirty="0" err="1" smtClean="0"/>
              <a:t>cw</a:t>
            </a:r>
            <a:r>
              <a:rPr lang="en-US" b="1" dirty="0" smtClean="0"/>
              <a:t>) – d(</a:t>
            </a:r>
            <a:r>
              <a:rPr lang="en-US" b="1" dirty="0" err="1" smtClean="0"/>
              <a:t>Y</a:t>
            </a:r>
            <a:r>
              <a:rPr lang="en-US" b="1" baseline="-25000" dirty="0" err="1" smtClean="0"/>
              <a:t>typ</a:t>
            </a:r>
            <a:r>
              <a:rPr lang="en-US" b="1" dirty="0" smtClean="0"/>
              <a:t>)] / d(</a:t>
            </a:r>
            <a:r>
              <a:rPr lang="en-US" b="1" dirty="0" err="1" smtClean="0"/>
              <a:t>Y</a:t>
            </a:r>
            <a:r>
              <a:rPr lang="en-US" b="1" baseline="-25000" dirty="0" err="1" smtClean="0"/>
              <a:t>typ</a:t>
            </a:r>
            <a:r>
              <a:rPr lang="en-US" b="1" dirty="0"/>
              <a:t>)</a:t>
            </a:r>
            <a:endParaRPr lang="en-US" b="1" baseline="-25000" dirty="0" smtClean="0">
              <a:latin typeface="Arial" pitchFamily="34" charset="0"/>
              <a:cs typeface="Arial" pitchFamily="34" charset="0"/>
            </a:endParaRPr>
          </a:p>
        </p:txBody>
      </p:sp>
    </p:spTree>
    <p:extLst>
      <p:ext uri="{BB962C8B-B14F-4D97-AF65-F5344CB8AC3E}">
        <p14:creationId xmlns:p14="http://schemas.microsoft.com/office/powerpoint/2010/main" val="1961225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dl.ucsd.edu:1 (tuck) - VNC Viewer"/>
          <p:cNvPicPr>
            <a:picLocks noChangeAspect="1"/>
          </p:cNvPicPr>
          <p:nvPr>
            <p:custDataLst>
              <p:tags r:id="rId1"/>
            </p:custDataLst>
          </p:nvPr>
        </p:nvPicPr>
        <p:blipFill rotWithShape="1">
          <a:blip r:embed="rId24" cstate="print">
            <a:clrChange>
              <a:clrFrom>
                <a:srgbClr val="C6CBC6"/>
              </a:clrFrom>
              <a:clrTo>
                <a:srgbClr val="C6CBC6">
                  <a:alpha val="0"/>
                </a:srgbClr>
              </a:clrTo>
            </a:clrChange>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rcRect/>
          <a:stretch/>
        </p:blipFill>
        <p:spPr>
          <a:xfrm>
            <a:off x="429739" y="2910893"/>
            <a:ext cx="3723161" cy="2931199"/>
          </a:xfrm>
          <a:prstGeom prst="rect">
            <a:avLst/>
          </a:prstGeom>
        </p:spPr>
      </p:pic>
      <p:pic>
        <p:nvPicPr>
          <p:cNvPr id="20" name="Picture 19" descr="hdl.ucsd.edu:1 (tuck) - VNC Viewer"/>
          <p:cNvPicPr>
            <a:picLocks noChangeAspect="1"/>
          </p:cNvPicPr>
          <p:nvPr>
            <p:custDataLst>
              <p:tags r:id="rId2"/>
            </p:custDataLst>
          </p:nvPr>
        </p:nvPicPr>
        <p:blipFill rotWithShape="1">
          <a:blip r:embed="rId26" cstate="print">
            <a:clrChange>
              <a:clrFrom>
                <a:srgbClr val="C6CBC6"/>
              </a:clrFrom>
              <a:clrTo>
                <a:srgbClr val="C6CBC6">
                  <a:alpha val="0"/>
                </a:srgbClr>
              </a:clrTo>
            </a:clrChange>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val="0"/>
              </a:ext>
            </a:extLst>
          </a:blip>
          <a:srcRect/>
          <a:stretch/>
        </p:blipFill>
        <p:spPr>
          <a:xfrm>
            <a:off x="4879461" y="2902100"/>
            <a:ext cx="3659217" cy="2931199"/>
          </a:xfrm>
          <a:prstGeom prst="rect">
            <a:avLst/>
          </a:prstGeom>
        </p:spPr>
      </p:pic>
      <p:sp>
        <p:nvSpPr>
          <p:cNvPr id="10" name="Rectangle 9"/>
          <p:cNvSpPr/>
          <p:nvPr>
            <p:custDataLst>
              <p:tags r:id="rId3"/>
            </p:custDataLst>
          </p:nvPr>
        </p:nvSpPr>
        <p:spPr>
          <a:xfrm>
            <a:off x="307731" y="4254805"/>
            <a:ext cx="316112" cy="369332"/>
          </a:xfrm>
          <a:prstGeom prst="rect">
            <a:avLst/>
          </a:prstGeom>
        </p:spPr>
        <p:txBody>
          <a:bodyPr wrap="none">
            <a:spAutoFit/>
          </a:bodyPr>
          <a:lstStyle/>
          <a:p>
            <a:r>
              <a:rPr lang="el-GR" dirty="0"/>
              <a:t>α</a:t>
            </a:r>
            <a:endParaRPr lang="en-US" dirty="0"/>
          </a:p>
        </p:txBody>
      </p:sp>
      <p:sp>
        <p:nvSpPr>
          <p:cNvPr id="11" name="Rectangle 10"/>
          <p:cNvSpPr/>
          <p:nvPr>
            <p:custDataLst>
              <p:tags r:id="rId4"/>
            </p:custDataLst>
          </p:nvPr>
        </p:nvSpPr>
        <p:spPr>
          <a:xfrm>
            <a:off x="4707209" y="4253915"/>
            <a:ext cx="316112" cy="369332"/>
          </a:xfrm>
          <a:prstGeom prst="rect">
            <a:avLst/>
          </a:prstGeom>
        </p:spPr>
        <p:txBody>
          <a:bodyPr wrap="none">
            <a:spAutoFit/>
          </a:bodyPr>
          <a:lstStyle/>
          <a:p>
            <a:r>
              <a:rPr lang="el-GR" dirty="0"/>
              <a:t>α</a:t>
            </a:r>
            <a:endParaRPr lang="en-US" dirty="0"/>
          </a:p>
        </p:txBody>
      </p:sp>
      <p:cxnSp>
        <p:nvCxnSpPr>
          <p:cNvPr id="13" name="Straight Connector 12"/>
          <p:cNvCxnSpPr/>
          <p:nvPr>
            <p:custDataLst>
              <p:tags r:id="rId5"/>
            </p:custDataLst>
          </p:nvPr>
        </p:nvCxnSpPr>
        <p:spPr>
          <a:xfrm>
            <a:off x="841131" y="3721825"/>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6"/>
            </p:custDataLst>
          </p:nvPr>
        </p:nvCxnSpPr>
        <p:spPr>
          <a:xfrm>
            <a:off x="5215907" y="3703896"/>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custDataLst>
              <p:tags r:id="rId7"/>
            </p:custDataLst>
          </p:nvPr>
        </p:nvSpPr>
        <p:spPr>
          <a:xfrm>
            <a:off x="764931" y="5842092"/>
            <a:ext cx="3280063" cy="711108"/>
          </a:xfrm>
          <a:prstGeom prst="rect">
            <a:avLst/>
          </a:prstGeom>
          <a:noFill/>
        </p:spPr>
        <p:txBody>
          <a:bodyPr wrap="square" rtlCol="0">
            <a:noAutofit/>
          </a:bodyPr>
          <a:lstStyle/>
          <a:p>
            <a:pPr algn="ctr"/>
            <a:r>
              <a:rPr lang="el-GR" dirty="0" smtClean="0"/>
              <a:t>Δ</a:t>
            </a:r>
            <a:r>
              <a:rPr lang="en-US" dirty="0" smtClean="0"/>
              <a:t>delay at </a:t>
            </a:r>
            <a:r>
              <a:rPr lang="en-US" dirty="0" smtClean="0">
                <a:solidFill>
                  <a:srgbClr val="FF0000"/>
                </a:solidFill>
              </a:rPr>
              <a:t>C-worst</a:t>
            </a:r>
            <a:r>
              <a:rPr lang="en-US" dirty="0" smtClean="0"/>
              <a:t> </a:t>
            </a:r>
            <a:br>
              <a:rPr lang="en-US" dirty="0" smtClean="0"/>
            </a:br>
            <a:r>
              <a:rPr lang="en-US" dirty="0" smtClean="0"/>
              <a:t>[d(</a:t>
            </a:r>
            <a:r>
              <a:rPr lang="en-US" dirty="0" err="1" smtClean="0"/>
              <a:t>Y</a:t>
            </a:r>
            <a:r>
              <a:rPr lang="en-US" baseline="-25000" dirty="0" err="1" smtClean="0"/>
              <a:t>cw</a:t>
            </a:r>
            <a:r>
              <a:rPr lang="en-US" dirty="0" smtClean="0"/>
              <a:t>) – d(</a:t>
            </a:r>
            <a:r>
              <a:rPr lang="en-US" dirty="0" err="1" smtClean="0"/>
              <a:t>Y</a:t>
            </a:r>
            <a:r>
              <a:rPr lang="en-US" baseline="-25000" dirty="0" err="1" smtClean="0"/>
              <a:t>typ</a:t>
            </a:r>
            <a:r>
              <a:rPr lang="en-US" dirty="0" smtClean="0"/>
              <a:t>)] / d(</a:t>
            </a:r>
            <a:r>
              <a:rPr lang="en-US" dirty="0" err="1" smtClean="0"/>
              <a:t>Y</a:t>
            </a:r>
            <a:r>
              <a:rPr lang="en-US" baseline="-25000" dirty="0" err="1" smtClean="0"/>
              <a:t>typ</a:t>
            </a:r>
            <a:r>
              <a:rPr lang="en-US" dirty="0"/>
              <a:t>)</a:t>
            </a:r>
            <a:endParaRPr lang="en-US" baseline="-25000" dirty="0" smtClean="0">
              <a:latin typeface="Arial" pitchFamily="34" charset="0"/>
              <a:cs typeface="Arial" pitchFamily="34" charset="0"/>
            </a:endParaRPr>
          </a:p>
        </p:txBody>
      </p:sp>
      <p:sp>
        <p:nvSpPr>
          <p:cNvPr id="16" name="Rectangle 15"/>
          <p:cNvSpPr/>
          <p:nvPr>
            <p:custDataLst>
              <p:tags r:id="rId8"/>
            </p:custDataLst>
          </p:nvPr>
        </p:nvSpPr>
        <p:spPr>
          <a:xfrm>
            <a:off x="293263" y="762000"/>
            <a:ext cx="8832065" cy="1200329"/>
          </a:xfrm>
          <a:prstGeom prst="rect">
            <a:avLst/>
          </a:prstGeom>
        </p:spPr>
        <p:txBody>
          <a:bodyPr vert="horz" lIns="91440" tIns="45720" rIns="91440" bIns="45720" rtlCol="0">
            <a:normAutofit/>
          </a:bodyPr>
          <a:lstStyle/>
          <a:p>
            <a:pPr marL="231775" indent="-231775" eaLnBrk="0" hangingPunct="0">
              <a:spcBef>
                <a:spcPct val="20000"/>
              </a:spcBef>
              <a:buClr>
                <a:srgbClr val="C00000"/>
              </a:buClr>
              <a:buFont typeface="Arial" pitchFamily="34" charset="0"/>
              <a:buChar char="•"/>
            </a:pPr>
            <a:r>
              <a:rPr lang="en-US" sz="2000" b="1" dirty="0">
                <a:latin typeface="Arial" pitchFamily="34" charset="0"/>
                <a:cs typeface="Arial" pitchFamily="34" charset="0"/>
              </a:rPr>
              <a:t>Some paths have </a:t>
            </a:r>
            <a:r>
              <a:rPr lang="el-GR" sz="2000" b="1" dirty="0">
                <a:latin typeface="Arial" pitchFamily="34" charset="0"/>
                <a:cs typeface="Arial" pitchFamily="34" charset="0"/>
              </a:rPr>
              <a:t>α</a:t>
            </a:r>
            <a:r>
              <a:rPr lang="en-US" sz="2000" b="1" dirty="0">
                <a:latin typeface="Arial" pitchFamily="34" charset="0"/>
                <a:cs typeface="Arial" pitchFamily="34" charset="0"/>
              </a:rPr>
              <a:t> &gt; 1.0 </a:t>
            </a:r>
            <a:r>
              <a:rPr lang="en-US" sz="2000" b="1" dirty="0">
                <a:latin typeface="Arial" pitchFamily="34" charset="0"/>
                <a:cs typeface="Arial" pitchFamily="34" charset="0"/>
                <a:sym typeface="Wingdings" panose="05000000000000000000" pitchFamily="2" charset="2"/>
              </a:rPr>
              <a:t> </a:t>
            </a:r>
            <a:r>
              <a:rPr lang="en-US" sz="2000" b="1" dirty="0" smtClean="0">
                <a:latin typeface="Arial" pitchFamily="34" charset="0"/>
                <a:cs typeface="Arial" pitchFamily="34" charset="0"/>
                <a:sym typeface="Wingdings" panose="05000000000000000000" pitchFamily="2" charset="2"/>
              </a:rPr>
              <a:t>a </a:t>
            </a:r>
            <a:r>
              <a:rPr lang="en-US" sz="2000" b="1" dirty="0" smtClean="0">
                <a:latin typeface="Arial" pitchFamily="34" charset="0"/>
                <a:cs typeface="Arial" pitchFamily="34" charset="0"/>
              </a:rPr>
              <a:t>CBC can underestimate delay variations</a:t>
            </a:r>
          </a:p>
          <a:p>
            <a:pPr marL="231775" indent="-231775" eaLnBrk="0" hangingPunct="0">
              <a:spcBef>
                <a:spcPct val="20000"/>
              </a:spcBef>
              <a:buClr>
                <a:srgbClr val="C00000"/>
              </a:buClr>
              <a:buFont typeface="Arial" pitchFamily="34" charset="0"/>
              <a:buChar char="•"/>
            </a:pPr>
            <a:r>
              <a:rPr lang="en-US" sz="2000" b="1" dirty="0">
                <a:latin typeface="Arial" pitchFamily="34" charset="0"/>
                <a:cs typeface="Arial" pitchFamily="34" charset="0"/>
              </a:rPr>
              <a:t>But these paths often have smaller </a:t>
            </a:r>
            <a:r>
              <a:rPr lang="el-GR" sz="2000" b="1" dirty="0">
                <a:latin typeface="Arial" pitchFamily="34" charset="0"/>
                <a:cs typeface="Arial" pitchFamily="34" charset="0"/>
              </a:rPr>
              <a:t>α</a:t>
            </a:r>
            <a:r>
              <a:rPr lang="en-US" sz="2000" b="1" dirty="0">
                <a:latin typeface="Arial" pitchFamily="34" charset="0"/>
                <a:cs typeface="Arial" pitchFamily="34" charset="0"/>
              </a:rPr>
              <a:t> values at the </a:t>
            </a:r>
            <a:r>
              <a:rPr lang="en-US" sz="2000" b="1" u="sng" dirty="0">
                <a:latin typeface="Arial" pitchFamily="34" charset="0"/>
                <a:cs typeface="Arial" pitchFamily="34" charset="0"/>
              </a:rPr>
              <a:t>other</a:t>
            </a:r>
            <a:r>
              <a:rPr lang="en-US" sz="2000" b="1" dirty="0">
                <a:latin typeface="Arial" pitchFamily="34" charset="0"/>
                <a:cs typeface="Arial" pitchFamily="34" charset="0"/>
              </a:rPr>
              <a:t> corner (!)</a:t>
            </a:r>
          </a:p>
        </p:txBody>
      </p:sp>
      <p:cxnSp>
        <p:nvCxnSpPr>
          <p:cNvPr id="38" name="Straight Arrow Connector 37"/>
          <p:cNvCxnSpPr/>
          <p:nvPr>
            <p:custDataLst>
              <p:tags r:id="rId9"/>
            </p:custDataLst>
          </p:nvPr>
        </p:nvCxnSpPr>
        <p:spPr>
          <a:xfrm>
            <a:off x="2404962" y="2754703"/>
            <a:ext cx="1" cy="5218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custDataLst>
              <p:tags r:id="rId10"/>
            </p:custDataLst>
          </p:nvPr>
        </p:nvSpPr>
        <p:spPr>
          <a:xfrm>
            <a:off x="293265" y="1685193"/>
            <a:ext cx="4278736" cy="1058008"/>
          </a:xfrm>
          <a:prstGeom prst="rect">
            <a:avLst/>
          </a:prstGeom>
          <a:noFill/>
          <a:ln w="28575">
            <a:solidFill>
              <a:schemeClr val="tx1"/>
            </a:solidFill>
          </a:ln>
        </p:spPr>
        <p:txBody>
          <a:bodyPr wrap="square" rtlCol="0">
            <a:noAutofit/>
          </a:bodyPr>
          <a:lstStyle/>
          <a:p>
            <a:r>
              <a:rPr lang="en-US" sz="2000" dirty="0" smtClean="0">
                <a:latin typeface="Arial" pitchFamily="34" charset="0"/>
                <a:cs typeface="Arial" pitchFamily="34" charset="0"/>
              </a:rPr>
              <a:t>C-worst corner </a:t>
            </a:r>
            <a:r>
              <a:rPr lang="en-US" sz="2000" dirty="0">
                <a:latin typeface="Arial" pitchFamily="34" charset="0"/>
                <a:cs typeface="Arial" pitchFamily="34" charset="0"/>
              </a:rPr>
              <a:t>underestimates delay variations, but these paths are dominated by the RC-worst corner</a:t>
            </a:r>
          </a:p>
        </p:txBody>
      </p:sp>
      <p:sp>
        <p:nvSpPr>
          <p:cNvPr id="55" name="Rounded Rectangle 54"/>
          <p:cNvSpPr/>
          <p:nvPr>
            <p:custDataLst>
              <p:tags r:id="rId11"/>
            </p:custDataLst>
          </p:nvPr>
        </p:nvSpPr>
        <p:spPr>
          <a:xfrm>
            <a:off x="1828800" y="2910893"/>
            <a:ext cx="990600" cy="74670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custDataLst>
              <p:tags r:id="rId12"/>
            </p:custDataLst>
          </p:nvPr>
        </p:nvCxnSpPr>
        <p:spPr>
          <a:xfrm>
            <a:off x="2895600" y="3200400"/>
            <a:ext cx="3124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custDataLst>
              <p:tags r:id="rId13"/>
            </p:custDataLst>
          </p:nvPr>
        </p:nvSpPr>
        <p:spPr>
          <a:xfrm>
            <a:off x="6172200" y="4419483"/>
            <a:ext cx="2901369" cy="1058008"/>
          </a:xfrm>
          <a:prstGeom prst="rect">
            <a:avLst/>
          </a:prstGeom>
          <a:noFill/>
          <a:ln w="28575">
            <a:solidFill>
              <a:schemeClr val="tx1"/>
            </a:solidFill>
          </a:ln>
        </p:spPr>
        <p:txBody>
          <a:bodyPr wrap="square" rtlCol="0">
            <a:noAutofit/>
          </a:bodyPr>
          <a:lstStyle/>
          <a:p>
            <a:r>
              <a:rPr lang="el-GR" sz="2000" dirty="0">
                <a:latin typeface="Arial" pitchFamily="34" charset="0"/>
                <a:cs typeface="Arial" pitchFamily="34" charset="0"/>
              </a:rPr>
              <a:t>α</a:t>
            </a:r>
            <a:r>
              <a:rPr lang="en-US" sz="2000" dirty="0">
                <a:latin typeface="Arial" pitchFamily="34" charset="0"/>
                <a:cs typeface="Arial" pitchFamily="34" charset="0"/>
              </a:rPr>
              <a:t> </a:t>
            </a:r>
            <a:r>
              <a:rPr lang="en-US" sz="2000" dirty="0" smtClean="0">
                <a:latin typeface="Arial" pitchFamily="34" charset="0"/>
                <a:cs typeface="Arial" pitchFamily="34" charset="0"/>
              </a:rPr>
              <a:t>&lt; 1.0 </a:t>
            </a:r>
            <a:r>
              <a:rPr lang="en-US" sz="2000" dirty="0" smtClean="0">
                <a:latin typeface="Arial" pitchFamily="34" charset="0"/>
                <a:cs typeface="Arial" pitchFamily="34" charset="0"/>
                <a:sym typeface="Wingdings" panose="05000000000000000000" pitchFamily="2" charset="2"/>
              </a:rPr>
              <a:t></a:t>
            </a:r>
            <a:r>
              <a:rPr lang="en-US" sz="2000" dirty="0" smtClean="0">
                <a:latin typeface="Arial" pitchFamily="34" charset="0"/>
                <a:cs typeface="Arial" pitchFamily="34" charset="0"/>
              </a:rPr>
              <a:t> delay variations are covered by the RC-worst corner</a:t>
            </a:r>
          </a:p>
        </p:txBody>
      </p:sp>
      <p:sp>
        <p:nvSpPr>
          <p:cNvPr id="60" name="Rounded Rectangle 59"/>
          <p:cNvSpPr/>
          <p:nvPr>
            <p:custDataLst>
              <p:tags r:id="rId14"/>
            </p:custDataLst>
          </p:nvPr>
        </p:nvSpPr>
        <p:spPr>
          <a:xfrm>
            <a:off x="6071557" y="3761117"/>
            <a:ext cx="2063151" cy="534838"/>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custDataLst>
              <p:tags r:id="rId15"/>
            </p:custDataLst>
          </p:nvPr>
        </p:nvSpPr>
        <p:spPr>
          <a:xfrm>
            <a:off x="5001176" y="1833735"/>
            <a:ext cx="121717" cy="12859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custDataLst>
              <p:tags r:id="rId16"/>
            </p:custDataLst>
          </p:nvPr>
        </p:nvSpPr>
        <p:spPr>
          <a:xfrm>
            <a:off x="5001176" y="2362739"/>
            <a:ext cx="121717" cy="1285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custDataLst>
              <p:tags r:id="rId17"/>
            </p:custDataLst>
          </p:nvPr>
        </p:nvSpPr>
        <p:spPr>
          <a:xfrm>
            <a:off x="5257800" y="2237670"/>
            <a:ext cx="3867529" cy="646331"/>
          </a:xfrm>
          <a:prstGeom prst="rect">
            <a:avLst/>
          </a:prstGeom>
        </p:spPr>
        <p:txBody>
          <a:bodyPr wrap="square">
            <a:spAutoFit/>
          </a:bodyPr>
          <a:lstStyle/>
          <a:p>
            <a:r>
              <a:rPr lang="en-US" dirty="0" smtClean="0"/>
              <a:t>Dominated by </a:t>
            </a:r>
            <a:r>
              <a:rPr lang="en-US" dirty="0" smtClean="0">
                <a:solidFill>
                  <a:srgbClr val="FF0000"/>
                </a:solidFill>
              </a:rPr>
              <a:t>C-worst</a:t>
            </a:r>
            <a:r>
              <a:rPr lang="en-US" dirty="0" smtClean="0"/>
              <a:t>:</a:t>
            </a:r>
            <a:br>
              <a:rPr lang="en-US" dirty="0" smtClean="0"/>
            </a:br>
            <a:r>
              <a:rPr lang="el-GR" dirty="0" smtClean="0"/>
              <a:t>Δ</a:t>
            </a:r>
            <a:r>
              <a:rPr lang="en-US" dirty="0"/>
              <a:t>delay at </a:t>
            </a:r>
            <a:r>
              <a:rPr lang="en-US" dirty="0" smtClean="0">
                <a:solidFill>
                  <a:srgbClr val="FF0000"/>
                </a:solidFill>
              </a:rPr>
              <a:t>C-worst</a:t>
            </a:r>
            <a:r>
              <a:rPr lang="en-US" dirty="0" smtClean="0"/>
              <a:t>  &gt; </a:t>
            </a:r>
            <a:r>
              <a:rPr lang="el-GR" dirty="0" smtClean="0"/>
              <a:t>Δ</a:t>
            </a:r>
            <a:r>
              <a:rPr lang="en-US" dirty="0"/>
              <a:t>delay at </a:t>
            </a:r>
            <a:r>
              <a:rPr lang="en-US" dirty="0" smtClean="0"/>
              <a:t>RC-worst </a:t>
            </a:r>
            <a:endParaRPr lang="en-US" dirty="0">
              <a:latin typeface="Arial" pitchFamily="34" charset="0"/>
              <a:cs typeface="Arial" pitchFamily="34" charset="0"/>
            </a:endParaRPr>
          </a:p>
        </p:txBody>
      </p:sp>
      <p:sp>
        <p:nvSpPr>
          <p:cNvPr id="66" name="Rectangle 65"/>
          <p:cNvSpPr/>
          <p:nvPr>
            <p:custDataLst>
              <p:tags r:id="rId18"/>
            </p:custDataLst>
          </p:nvPr>
        </p:nvSpPr>
        <p:spPr>
          <a:xfrm>
            <a:off x="5257800" y="1524000"/>
            <a:ext cx="3867529" cy="646331"/>
          </a:xfrm>
          <a:prstGeom prst="rect">
            <a:avLst/>
          </a:prstGeom>
        </p:spPr>
        <p:txBody>
          <a:bodyPr wrap="square">
            <a:spAutoFit/>
          </a:bodyPr>
          <a:lstStyle/>
          <a:p>
            <a:r>
              <a:rPr lang="en-US" dirty="0" smtClean="0"/>
              <a:t>Dominated by </a:t>
            </a:r>
            <a:r>
              <a:rPr lang="en-US" dirty="0" smtClean="0">
                <a:solidFill>
                  <a:srgbClr val="0000FF"/>
                </a:solidFill>
              </a:rPr>
              <a:t>RC-worst:</a:t>
            </a:r>
            <a:r>
              <a:rPr lang="en-US" dirty="0" smtClean="0"/>
              <a:t> </a:t>
            </a:r>
            <a:br>
              <a:rPr lang="en-US" dirty="0" smtClean="0"/>
            </a:br>
            <a:r>
              <a:rPr lang="el-GR" dirty="0" smtClean="0"/>
              <a:t>Δ</a:t>
            </a:r>
            <a:r>
              <a:rPr lang="en-US" dirty="0"/>
              <a:t>delay at </a:t>
            </a:r>
            <a:r>
              <a:rPr lang="en-US" dirty="0">
                <a:solidFill>
                  <a:srgbClr val="0000FF"/>
                </a:solidFill>
              </a:rPr>
              <a:t>RC-worst</a:t>
            </a:r>
            <a:r>
              <a:rPr lang="en-US" dirty="0"/>
              <a:t>  &gt; </a:t>
            </a:r>
            <a:r>
              <a:rPr lang="el-GR" dirty="0"/>
              <a:t>Δ</a:t>
            </a:r>
            <a:r>
              <a:rPr lang="en-US" dirty="0"/>
              <a:t>delay at C-worst </a:t>
            </a:r>
            <a:endParaRPr lang="en-US" dirty="0">
              <a:latin typeface="Arial" pitchFamily="34" charset="0"/>
              <a:cs typeface="Arial" pitchFamily="34" charset="0"/>
            </a:endParaRPr>
          </a:p>
        </p:txBody>
      </p:sp>
      <p:sp>
        <p:nvSpPr>
          <p:cNvPr id="67" name="TextBox 66"/>
          <p:cNvSpPr txBox="1"/>
          <p:nvPr>
            <p:custDataLst>
              <p:tags r:id="rId19"/>
            </p:custDataLst>
          </p:nvPr>
        </p:nvSpPr>
        <p:spPr>
          <a:xfrm>
            <a:off x="5069037" y="5842092"/>
            <a:ext cx="3280063" cy="711108"/>
          </a:xfrm>
          <a:prstGeom prst="rect">
            <a:avLst/>
          </a:prstGeom>
          <a:noFill/>
        </p:spPr>
        <p:txBody>
          <a:bodyPr wrap="square" rtlCol="0">
            <a:noAutofit/>
          </a:bodyPr>
          <a:lstStyle/>
          <a:p>
            <a:pPr algn="ctr"/>
            <a:r>
              <a:rPr lang="el-GR" dirty="0" smtClean="0"/>
              <a:t>Δ</a:t>
            </a:r>
            <a:r>
              <a:rPr lang="en-US" dirty="0" smtClean="0"/>
              <a:t>delay at </a:t>
            </a:r>
            <a:r>
              <a:rPr lang="en-US" dirty="0" smtClean="0">
                <a:solidFill>
                  <a:srgbClr val="0000FF"/>
                </a:solidFill>
              </a:rPr>
              <a:t>RC-worst </a:t>
            </a:r>
            <a:r>
              <a:rPr lang="en-US" dirty="0" smtClean="0"/>
              <a:t/>
            </a:r>
            <a:br>
              <a:rPr lang="en-US" dirty="0" smtClean="0"/>
            </a:br>
            <a:r>
              <a:rPr lang="en-US" dirty="0" smtClean="0"/>
              <a:t>[d(</a:t>
            </a:r>
            <a:r>
              <a:rPr lang="en-US" dirty="0" err="1" smtClean="0"/>
              <a:t>Y</a:t>
            </a:r>
            <a:r>
              <a:rPr lang="en-US" baseline="-25000" dirty="0" err="1" smtClean="0"/>
              <a:t>cw</a:t>
            </a:r>
            <a:r>
              <a:rPr lang="en-US" dirty="0" smtClean="0"/>
              <a:t>) – d(</a:t>
            </a:r>
            <a:r>
              <a:rPr lang="en-US" dirty="0" err="1" smtClean="0"/>
              <a:t>Y</a:t>
            </a:r>
            <a:r>
              <a:rPr lang="en-US" baseline="-25000" dirty="0" err="1" smtClean="0"/>
              <a:t>typ</a:t>
            </a:r>
            <a:r>
              <a:rPr lang="en-US" dirty="0" smtClean="0"/>
              <a:t>)] / d(</a:t>
            </a:r>
            <a:r>
              <a:rPr lang="en-US" dirty="0" err="1" smtClean="0"/>
              <a:t>Y</a:t>
            </a:r>
            <a:r>
              <a:rPr lang="en-US" baseline="-25000" dirty="0" err="1" smtClean="0"/>
              <a:t>typ</a:t>
            </a:r>
            <a:r>
              <a:rPr lang="en-US" dirty="0"/>
              <a:t>)</a:t>
            </a:r>
            <a:endParaRPr lang="en-US" baseline="-25000" dirty="0" smtClean="0">
              <a:latin typeface="Arial" pitchFamily="34" charset="0"/>
              <a:cs typeface="Arial" pitchFamily="34" charset="0"/>
            </a:endParaRPr>
          </a:p>
        </p:txBody>
      </p:sp>
      <p:sp>
        <p:nvSpPr>
          <p:cNvPr id="22" name="TextBox 21"/>
          <p:cNvSpPr txBox="1"/>
          <p:nvPr>
            <p:custDataLst>
              <p:tags r:id="rId20"/>
            </p:custDataLst>
          </p:nvPr>
        </p:nvSpPr>
        <p:spPr>
          <a:xfrm>
            <a:off x="429738" y="4599288"/>
            <a:ext cx="8449613" cy="1577429"/>
          </a:xfrm>
          <a:prstGeom prst="rect">
            <a:avLst/>
          </a:prstGeom>
          <a:solidFill>
            <a:schemeClr val="bg1"/>
          </a:solidFill>
          <a:ln w="28575">
            <a:solidFill>
              <a:schemeClr val="tx1"/>
            </a:solidFill>
          </a:ln>
        </p:spPr>
        <p:txBody>
          <a:bodyPr vert="horz" lIns="91440" tIns="45720" rIns="91440" bIns="45720" rtlCol="0" anchor="ctr">
            <a:normAutofit fontScale="92500"/>
          </a:bodyPr>
          <a:lstStyle>
            <a:defPPr>
              <a:defRPr lang="en-US"/>
            </a:defPPr>
            <a:lvl1pPr marL="231775" indent="-231775" eaLnBrk="0" hangingPunct="0">
              <a:spcBef>
                <a:spcPct val="20000"/>
              </a:spcBef>
              <a:buClr>
                <a:srgbClr val="C00000"/>
              </a:buClr>
              <a:buFont typeface="Arial" pitchFamily="34" charset="0"/>
              <a:buChar char="•"/>
              <a:defRPr sz="2000">
                <a:latin typeface="Arial" pitchFamily="34" charset="0"/>
                <a:cs typeface="Arial" pitchFamily="34" charset="0"/>
              </a:defRPr>
            </a:lvl1pPr>
          </a:lstStyle>
          <a:p>
            <a:r>
              <a:rPr lang="en-US" b="1" dirty="0"/>
              <a:t>Paths are more sensitive to </a:t>
            </a:r>
            <a:r>
              <a:rPr lang="en-US" b="1" dirty="0" smtClean="0"/>
              <a:t>R or to C</a:t>
            </a:r>
            <a:endParaRPr lang="en-US" b="1" dirty="0"/>
          </a:p>
          <a:p>
            <a:r>
              <a:rPr lang="en-US" b="1" dirty="0"/>
              <a:t>Using </a:t>
            </a:r>
            <a:r>
              <a:rPr lang="en-US" b="1" dirty="0" smtClean="0"/>
              <a:t>RC-worst </a:t>
            </a:r>
            <a:r>
              <a:rPr lang="en-US" b="1" dirty="0"/>
              <a:t>or C-worst </a:t>
            </a:r>
            <a:r>
              <a:rPr lang="en-US" b="1" dirty="0" smtClean="0"/>
              <a:t>only will </a:t>
            </a:r>
            <a:r>
              <a:rPr lang="en-US" b="1" dirty="0"/>
              <a:t>underestimate delay variations</a:t>
            </a:r>
          </a:p>
          <a:p>
            <a:r>
              <a:rPr lang="en-US" b="1" dirty="0"/>
              <a:t>Need </a:t>
            </a:r>
            <a:r>
              <a:rPr lang="en-US" b="1" dirty="0" smtClean="0"/>
              <a:t>both RC- </a:t>
            </a:r>
            <a:r>
              <a:rPr lang="en-US" b="1" dirty="0"/>
              <a:t>and C-worst corners to cover </a:t>
            </a:r>
            <a:r>
              <a:rPr lang="en-US" b="1" dirty="0" smtClean="0"/>
              <a:t>process variations</a:t>
            </a:r>
            <a:endParaRPr lang="en-US" b="1" dirty="0"/>
          </a:p>
          <a:p>
            <a:pPr marL="0" indent="0">
              <a:buNone/>
            </a:pPr>
            <a:r>
              <a:rPr lang="en-US" sz="2400" b="1" dirty="0" smtClean="0">
                <a:solidFill>
                  <a:srgbClr val="C00000"/>
                </a:solidFill>
              </a:rPr>
              <a:t>        In </a:t>
            </a:r>
            <a:r>
              <a:rPr lang="en-US" sz="2400" b="1" dirty="0">
                <a:solidFill>
                  <a:srgbClr val="C00000"/>
                </a:solidFill>
              </a:rPr>
              <a:t>the </a:t>
            </a:r>
            <a:r>
              <a:rPr lang="en-US" sz="2400" b="1" dirty="0" smtClean="0">
                <a:solidFill>
                  <a:srgbClr val="C00000"/>
                </a:solidFill>
              </a:rPr>
              <a:t>following, </a:t>
            </a:r>
            <a:r>
              <a:rPr lang="el-GR" sz="2400" b="1" dirty="0">
                <a:solidFill>
                  <a:srgbClr val="C00000"/>
                </a:solidFill>
              </a:rPr>
              <a:t>α</a:t>
            </a:r>
            <a:r>
              <a:rPr lang="en-US" sz="2400" b="1" dirty="0">
                <a:solidFill>
                  <a:srgbClr val="C00000"/>
                </a:solidFill>
              </a:rPr>
              <a:t> is defined at the dominant </a:t>
            </a:r>
            <a:r>
              <a:rPr lang="en-US" sz="2400" b="1" dirty="0" smtClean="0">
                <a:solidFill>
                  <a:srgbClr val="C00000"/>
                </a:solidFill>
              </a:rPr>
              <a:t>corner</a:t>
            </a:r>
            <a:endParaRPr lang="en-US" sz="2400" b="1" dirty="0">
              <a:solidFill>
                <a:srgbClr val="C00000"/>
              </a:solidFill>
            </a:endParaRPr>
          </a:p>
        </p:txBody>
      </p:sp>
      <p:sp>
        <p:nvSpPr>
          <p:cNvPr id="25" name="Title 1"/>
          <p:cNvSpPr>
            <a:spLocks noGrp="1"/>
          </p:cNvSpPr>
          <p:nvPr>
            <p:ph type="title"/>
            <p:custDataLst>
              <p:tags r:id="rId21"/>
            </p:custDataLst>
          </p:nvPr>
        </p:nvSpPr>
        <p:spPr>
          <a:xfrm>
            <a:off x="50442" y="88005"/>
            <a:ext cx="9067800" cy="563562"/>
          </a:xfrm>
        </p:spPr>
        <p:txBody>
          <a:bodyPr/>
          <a:lstStyle/>
          <a:p>
            <a:r>
              <a:rPr lang="en-US" dirty="0" smtClean="0"/>
              <a:t>Intuition on Delay Variability Across </a:t>
            </a:r>
            <a:r>
              <a:rPr lang="en-US" dirty="0" err="1" smtClean="0"/>
              <a:t>C</a:t>
            </a:r>
            <a:r>
              <a:rPr lang="en-US" baseline="-25000" dirty="0" err="1" smtClean="0"/>
              <a:t>w</a:t>
            </a:r>
            <a:r>
              <a:rPr lang="en-US" dirty="0" smtClean="0"/>
              <a:t>, </a:t>
            </a:r>
            <a:r>
              <a:rPr lang="en-US" dirty="0" err="1" smtClean="0"/>
              <a:t>RC</a:t>
            </a:r>
            <a:r>
              <a:rPr lang="en-US" baseline="-25000" dirty="0" err="1" smtClean="0"/>
              <a:t>w</a:t>
            </a:r>
            <a:endParaRPr lang="en-US" baseline="-25000" dirty="0"/>
          </a:p>
        </p:txBody>
      </p:sp>
    </p:spTree>
    <p:extLst>
      <p:ext uri="{BB962C8B-B14F-4D97-AF65-F5344CB8AC3E}">
        <p14:creationId xmlns:p14="http://schemas.microsoft.com/office/powerpoint/2010/main" val="2408728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Scaling Factor </a:t>
            </a:r>
            <a:r>
              <a:rPr lang="el-GR" dirty="0" smtClean="0"/>
              <a:t>α</a:t>
            </a:r>
            <a:r>
              <a:rPr lang="en-US" dirty="0" smtClean="0"/>
              <a:t> and Delay Variation</a:t>
            </a:r>
            <a:endParaRPr lang="en-US" dirty="0"/>
          </a:p>
        </p:txBody>
      </p:sp>
      <p:sp>
        <p:nvSpPr>
          <p:cNvPr id="3" name="Content Placeholder 2"/>
          <p:cNvSpPr>
            <a:spLocks noGrp="1"/>
          </p:cNvSpPr>
          <p:nvPr>
            <p:ph idx="1"/>
            <p:custDataLst>
              <p:tags r:id="rId2"/>
            </p:custDataLst>
          </p:nvPr>
        </p:nvSpPr>
        <p:spPr>
          <a:xfrm>
            <a:off x="76200" y="762000"/>
            <a:ext cx="9067800" cy="1371600"/>
          </a:xfrm>
        </p:spPr>
        <p:txBody>
          <a:bodyPr>
            <a:normAutofit fontScale="92500"/>
          </a:bodyPr>
          <a:lstStyle/>
          <a:p>
            <a:r>
              <a:rPr lang="en-US" sz="2400" dirty="0"/>
              <a:t>Paths with </a:t>
            </a:r>
            <a:r>
              <a:rPr lang="en-US" sz="2400" b="1" dirty="0"/>
              <a:t>small </a:t>
            </a:r>
            <a:r>
              <a:rPr lang="el-GR" sz="2400" b="1" dirty="0"/>
              <a:t>Δ</a:t>
            </a:r>
            <a:r>
              <a:rPr lang="en-US" sz="2400" b="1" dirty="0" err="1" smtClean="0"/>
              <a:t>d</a:t>
            </a:r>
            <a:r>
              <a:rPr lang="en-US" sz="2400" b="1" baseline="-25000" dirty="0" err="1" smtClean="0"/>
              <a:t>rcw</a:t>
            </a:r>
            <a:r>
              <a:rPr lang="en-US" sz="2400" b="1" dirty="0" smtClean="0"/>
              <a:t> </a:t>
            </a:r>
            <a:r>
              <a:rPr lang="en-US" sz="2400" b="1" u="sng" dirty="0"/>
              <a:t>and</a:t>
            </a:r>
            <a:r>
              <a:rPr lang="en-US" sz="2400" b="1" dirty="0"/>
              <a:t> </a:t>
            </a:r>
            <a:r>
              <a:rPr lang="el-GR" sz="2400" b="1" dirty="0"/>
              <a:t>Δ</a:t>
            </a:r>
            <a:r>
              <a:rPr lang="en-US" sz="2400" b="1" dirty="0" err="1" smtClean="0"/>
              <a:t>d</a:t>
            </a:r>
            <a:r>
              <a:rPr lang="en-US" sz="2400" b="1" baseline="-25000" dirty="0" err="1" smtClean="0"/>
              <a:t>cw</a:t>
            </a:r>
            <a:r>
              <a:rPr lang="en-US" sz="2400" dirty="0" smtClean="0"/>
              <a:t> </a:t>
            </a:r>
            <a:r>
              <a:rPr lang="en-US" sz="2400" dirty="0"/>
              <a:t>have </a:t>
            </a:r>
            <a:r>
              <a:rPr lang="en-US" sz="2400" b="1" dirty="0"/>
              <a:t>large </a:t>
            </a:r>
            <a:r>
              <a:rPr lang="el-GR" sz="2400" b="1" dirty="0"/>
              <a:t>α</a:t>
            </a:r>
            <a:endParaRPr lang="en-US" sz="2400" b="1" dirty="0"/>
          </a:p>
          <a:p>
            <a:r>
              <a:rPr lang="en-US" sz="2400" dirty="0" smtClean="0"/>
              <a:t>E.g., here we see </a:t>
            </a:r>
            <a:r>
              <a:rPr lang="el-GR" sz="2400" dirty="0" smtClean="0"/>
              <a:t>α</a:t>
            </a:r>
            <a:r>
              <a:rPr lang="en-US" sz="2400" baseline="-25000" dirty="0" smtClean="0"/>
              <a:t>j</a:t>
            </a:r>
            <a:r>
              <a:rPr lang="en-US" sz="2400" dirty="0" smtClean="0"/>
              <a:t> &gt; </a:t>
            </a:r>
            <a:r>
              <a:rPr lang="en-US" sz="2400" dirty="0"/>
              <a:t>0.6 when </a:t>
            </a:r>
            <a:r>
              <a:rPr lang="en-US" sz="2400" dirty="0" smtClean="0"/>
              <a:t>((</a:t>
            </a:r>
            <a:r>
              <a:rPr lang="el-GR" sz="2400" dirty="0" smtClean="0"/>
              <a:t>Δ</a:t>
            </a:r>
            <a:r>
              <a:rPr lang="en-US" sz="2400" dirty="0" err="1" smtClean="0"/>
              <a:t>d</a:t>
            </a:r>
            <a:r>
              <a:rPr lang="en-US" sz="2400" baseline="-25000" dirty="0" err="1" smtClean="0"/>
              <a:t>rcw</a:t>
            </a:r>
            <a:r>
              <a:rPr lang="en-US" sz="2400" dirty="0" smtClean="0"/>
              <a:t> </a:t>
            </a:r>
            <a:r>
              <a:rPr lang="en-US" sz="2400" dirty="0"/>
              <a:t>&lt; 3</a:t>
            </a:r>
            <a:r>
              <a:rPr lang="en-US" sz="2400" dirty="0" smtClean="0"/>
              <a:t>%) </a:t>
            </a:r>
            <a:r>
              <a:rPr lang="en-US" sz="2400" b="1" dirty="0" smtClean="0"/>
              <a:t>AND</a:t>
            </a:r>
            <a:r>
              <a:rPr lang="en-US" sz="2400" dirty="0" smtClean="0"/>
              <a:t> (</a:t>
            </a:r>
            <a:r>
              <a:rPr lang="el-GR" sz="2400" dirty="0" smtClean="0"/>
              <a:t>Δ</a:t>
            </a:r>
            <a:r>
              <a:rPr lang="en-US" sz="2400" dirty="0" err="1" smtClean="0"/>
              <a:t>d</a:t>
            </a:r>
            <a:r>
              <a:rPr lang="en-US" sz="2400" baseline="-25000" dirty="0" err="1" smtClean="0"/>
              <a:t>cw</a:t>
            </a:r>
            <a:r>
              <a:rPr lang="en-US" sz="2400" dirty="0" smtClean="0"/>
              <a:t> &lt; 3%))</a:t>
            </a:r>
          </a:p>
          <a:p>
            <a:r>
              <a:rPr lang="en-US" sz="2400" dirty="0" smtClean="0">
                <a:solidFill>
                  <a:srgbClr val="FF0000"/>
                </a:solidFill>
              </a:rPr>
              <a:t>Identify paths for tightened BEOL corners based on </a:t>
            </a:r>
            <a:r>
              <a:rPr lang="el-GR" sz="2400" dirty="0">
                <a:solidFill>
                  <a:srgbClr val="FF0000"/>
                </a:solidFill>
              </a:rPr>
              <a:t>Δ</a:t>
            </a:r>
            <a:r>
              <a:rPr lang="en-US" sz="2400" dirty="0" err="1" smtClean="0">
                <a:solidFill>
                  <a:srgbClr val="FF0000"/>
                </a:solidFill>
              </a:rPr>
              <a:t>d</a:t>
            </a:r>
            <a:r>
              <a:rPr lang="en-US" sz="2400" baseline="-25000" dirty="0" err="1" smtClean="0">
                <a:solidFill>
                  <a:srgbClr val="FF0000"/>
                </a:solidFill>
              </a:rPr>
              <a:t>rcw</a:t>
            </a:r>
            <a:r>
              <a:rPr lang="en-US" sz="2400" dirty="0" smtClean="0">
                <a:solidFill>
                  <a:srgbClr val="FF0000"/>
                </a:solidFill>
              </a:rPr>
              <a:t> </a:t>
            </a:r>
            <a:r>
              <a:rPr lang="en-US" sz="2400" dirty="0">
                <a:solidFill>
                  <a:srgbClr val="FF0000"/>
                </a:solidFill>
              </a:rPr>
              <a:t>and </a:t>
            </a:r>
            <a:r>
              <a:rPr lang="el-GR" sz="2400" dirty="0">
                <a:solidFill>
                  <a:srgbClr val="FF0000"/>
                </a:solidFill>
              </a:rPr>
              <a:t>Δ</a:t>
            </a:r>
            <a:r>
              <a:rPr lang="en-US" sz="2400" dirty="0" err="1" smtClean="0">
                <a:solidFill>
                  <a:srgbClr val="FF0000"/>
                </a:solidFill>
              </a:rPr>
              <a:t>d</a:t>
            </a:r>
            <a:r>
              <a:rPr lang="en-US" sz="2400" baseline="-25000" dirty="0" err="1" smtClean="0">
                <a:solidFill>
                  <a:srgbClr val="FF0000"/>
                </a:solidFill>
              </a:rPr>
              <a:t>cw</a:t>
            </a:r>
            <a:endParaRPr lang="en-US" sz="2400" dirty="0">
              <a:solidFill>
                <a:srgbClr val="FF0000"/>
              </a:solidFill>
            </a:endParaRPr>
          </a:p>
          <a:p>
            <a:endParaRPr lang="en-US" sz="2400" dirty="0" smtClean="0"/>
          </a:p>
        </p:txBody>
      </p:sp>
      <p:pic>
        <p:nvPicPr>
          <p:cNvPr id="11" name="Picture 10" descr="Mozilla Firefox"/>
          <p:cNvPicPr>
            <a:picLocks noChangeAspect="1"/>
          </p:cNvPicPr>
          <p:nvPr>
            <p:custDataLst>
              <p:tags r:id="rId3"/>
            </p:custDataLst>
          </p:nvPr>
        </p:nvPicPr>
        <p:blipFill rotWithShape="1">
          <a:blip r:embed="rId10" cstate="print">
            <a:extLst>
              <a:ext uri="{28A0092B-C50C-407E-A947-70E740481C1C}">
                <a14:useLocalDpi xmlns:a14="http://schemas.microsoft.com/office/drawing/2010/main" val="0"/>
              </a:ext>
            </a:extLst>
          </a:blip>
          <a:srcRect/>
          <a:stretch/>
        </p:blipFill>
        <p:spPr>
          <a:xfrm>
            <a:off x="2133600" y="2008511"/>
            <a:ext cx="5181600" cy="4006824"/>
          </a:xfrm>
          <a:prstGeom prst="rect">
            <a:avLst/>
          </a:prstGeom>
        </p:spPr>
      </p:pic>
      <p:sp>
        <p:nvSpPr>
          <p:cNvPr id="14" name="Rectangle 13"/>
          <p:cNvSpPr/>
          <p:nvPr>
            <p:custDataLst>
              <p:tags r:id="rId4"/>
            </p:custDataLst>
          </p:nvPr>
        </p:nvSpPr>
        <p:spPr>
          <a:xfrm>
            <a:off x="4132729" y="6015335"/>
            <a:ext cx="1946302" cy="461665"/>
          </a:xfrm>
          <a:prstGeom prst="rect">
            <a:avLst/>
          </a:prstGeom>
        </p:spPr>
        <p:txBody>
          <a:bodyPr wrap="none">
            <a:spAutoFit/>
          </a:bodyPr>
          <a:lstStyle/>
          <a:p>
            <a:r>
              <a:rPr lang="el-GR" sz="2400" dirty="0"/>
              <a:t>Δ</a:t>
            </a:r>
            <a:r>
              <a:rPr lang="en-US" sz="2400" dirty="0" smtClean="0"/>
              <a:t>d(</a:t>
            </a:r>
            <a:r>
              <a:rPr lang="en-US" sz="2400" dirty="0" err="1" smtClean="0"/>
              <a:t>Y</a:t>
            </a:r>
            <a:r>
              <a:rPr lang="en-US" sz="2400" baseline="-25000" dirty="0" err="1" smtClean="0"/>
              <a:t>cw</a:t>
            </a:r>
            <a:r>
              <a:rPr lang="en-US" sz="2400" dirty="0" smtClean="0"/>
              <a:t>)/d(</a:t>
            </a:r>
            <a:r>
              <a:rPr lang="en-US" sz="2400" dirty="0" err="1" smtClean="0"/>
              <a:t>Y</a:t>
            </a:r>
            <a:r>
              <a:rPr lang="en-US" sz="2400" baseline="-25000" dirty="0" err="1" smtClean="0"/>
              <a:t>typ</a:t>
            </a:r>
            <a:r>
              <a:rPr lang="en-US" sz="2400" dirty="0" smtClean="0"/>
              <a:t>)</a:t>
            </a:r>
            <a:endParaRPr lang="en-US" sz="2400" dirty="0"/>
          </a:p>
        </p:txBody>
      </p:sp>
      <p:sp>
        <p:nvSpPr>
          <p:cNvPr id="15" name="Rectangle 14"/>
          <p:cNvSpPr/>
          <p:nvPr>
            <p:custDataLst>
              <p:tags r:id="rId5"/>
            </p:custDataLst>
          </p:nvPr>
        </p:nvSpPr>
        <p:spPr>
          <a:xfrm>
            <a:off x="130943" y="3659042"/>
            <a:ext cx="2025234" cy="461665"/>
          </a:xfrm>
          <a:prstGeom prst="rect">
            <a:avLst/>
          </a:prstGeom>
        </p:spPr>
        <p:txBody>
          <a:bodyPr wrap="none">
            <a:spAutoFit/>
          </a:bodyPr>
          <a:lstStyle/>
          <a:p>
            <a:r>
              <a:rPr lang="el-GR" sz="2400" dirty="0"/>
              <a:t>Δ</a:t>
            </a:r>
            <a:r>
              <a:rPr lang="en-US" sz="2400" dirty="0" smtClean="0"/>
              <a:t>d(</a:t>
            </a:r>
            <a:r>
              <a:rPr lang="en-US" sz="2400" dirty="0" err="1" smtClean="0"/>
              <a:t>Y</a:t>
            </a:r>
            <a:r>
              <a:rPr lang="en-US" sz="2400" baseline="-25000" dirty="0" err="1" smtClean="0"/>
              <a:t>rcw</a:t>
            </a:r>
            <a:r>
              <a:rPr lang="en-US" sz="2400" dirty="0"/>
              <a:t>)/</a:t>
            </a:r>
            <a:r>
              <a:rPr lang="en-US" sz="2400" dirty="0" smtClean="0"/>
              <a:t>d(</a:t>
            </a:r>
            <a:r>
              <a:rPr lang="en-US" sz="2400" dirty="0" err="1" smtClean="0"/>
              <a:t>Y</a:t>
            </a:r>
            <a:r>
              <a:rPr lang="en-US" sz="2400" baseline="-25000" dirty="0" err="1" smtClean="0"/>
              <a:t>typ</a:t>
            </a:r>
            <a:r>
              <a:rPr lang="en-US" sz="2400" dirty="0" smtClean="0"/>
              <a:t>)</a:t>
            </a:r>
            <a:endParaRPr lang="en-US" sz="2400" dirty="0"/>
          </a:p>
        </p:txBody>
      </p:sp>
      <p:sp>
        <p:nvSpPr>
          <p:cNvPr id="5" name="Rectangle 4"/>
          <p:cNvSpPr/>
          <p:nvPr>
            <p:custDataLst>
              <p:tags r:id="rId6"/>
            </p:custDataLst>
          </p:nvPr>
        </p:nvSpPr>
        <p:spPr>
          <a:xfrm>
            <a:off x="7162801" y="3707323"/>
            <a:ext cx="316112" cy="369332"/>
          </a:xfrm>
          <a:prstGeom prst="rect">
            <a:avLst/>
          </a:prstGeom>
        </p:spPr>
        <p:txBody>
          <a:bodyPr wrap="none">
            <a:spAutoFit/>
          </a:bodyPr>
          <a:lstStyle/>
          <a:p>
            <a:r>
              <a:rPr lang="el-GR" dirty="0"/>
              <a:t>α</a:t>
            </a:r>
            <a:endParaRPr lang="en-US" dirty="0"/>
          </a:p>
        </p:txBody>
      </p:sp>
      <p:sp>
        <p:nvSpPr>
          <p:cNvPr id="16" name="Oval 15"/>
          <p:cNvSpPr/>
          <p:nvPr>
            <p:custDataLst>
              <p:tags r:id="rId7"/>
            </p:custDataLst>
          </p:nvPr>
        </p:nvSpPr>
        <p:spPr>
          <a:xfrm rot="19705198">
            <a:off x="3975300" y="4125408"/>
            <a:ext cx="1273578" cy="8159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592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a:spLocks noGrp="1"/>
          </p:cNvSpPr>
          <p:nvPr>
            <p:ph idx="1"/>
            <p:custDataLst>
              <p:tags r:id="rId1"/>
            </p:custDataLst>
          </p:nvPr>
        </p:nvSpPr>
        <p:spPr>
          <a:xfrm>
            <a:off x="76200" y="762000"/>
            <a:ext cx="9067800" cy="1371600"/>
          </a:xfrm>
        </p:spPr>
        <p:txBody>
          <a:bodyPr>
            <a:normAutofit fontScale="92500"/>
          </a:bodyPr>
          <a:lstStyle/>
          <a:p>
            <a:r>
              <a:rPr lang="en-US" sz="2400" dirty="0"/>
              <a:t>Paths with small </a:t>
            </a:r>
            <a:r>
              <a:rPr lang="el-GR" sz="2400" dirty="0"/>
              <a:t>Δ</a:t>
            </a:r>
            <a:r>
              <a:rPr lang="en-US" sz="2400" dirty="0" err="1" smtClean="0"/>
              <a:t>d</a:t>
            </a:r>
            <a:r>
              <a:rPr lang="en-US" sz="2400" baseline="-25000" dirty="0" err="1" smtClean="0"/>
              <a:t>rcw</a:t>
            </a:r>
            <a:r>
              <a:rPr lang="en-US" sz="2400" dirty="0" smtClean="0"/>
              <a:t> </a:t>
            </a:r>
            <a:r>
              <a:rPr lang="en-US" sz="2400" b="1" dirty="0"/>
              <a:t>and</a:t>
            </a:r>
            <a:r>
              <a:rPr lang="en-US" sz="2400" dirty="0"/>
              <a:t> </a:t>
            </a:r>
            <a:r>
              <a:rPr lang="el-GR" sz="2400" dirty="0"/>
              <a:t>Δ</a:t>
            </a:r>
            <a:r>
              <a:rPr lang="en-US" sz="2400" dirty="0" err="1" smtClean="0"/>
              <a:t>d</a:t>
            </a:r>
            <a:r>
              <a:rPr lang="en-US" sz="2400" baseline="-25000" dirty="0" err="1" smtClean="0"/>
              <a:t>cw</a:t>
            </a:r>
            <a:r>
              <a:rPr lang="en-US" sz="2400" dirty="0" smtClean="0"/>
              <a:t> </a:t>
            </a:r>
            <a:r>
              <a:rPr lang="en-US" sz="2400" dirty="0"/>
              <a:t>have large </a:t>
            </a:r>
            <a:r>
              <a:rPr lang="el-GR" sz="2400" dirty="0"/>
              <a:t>α</a:t>
            </a:r>
            <a:endParaRPr lang="en-US" sz="2400" dirty="0"/>
          </a:p>
          <a:p>
            <a:r>
              <a:rPr lang="en-US" sz="2400" dirty="0" smtClean="0"/>
              <a:t>E.g., there are </a:t>
            </a:r>
            <a:r>
              <a:rPr lang="el-GR" sz="2400" dirty="0" smtClean="0"/>
              <a:t>α</a:t>
            </a:r>
            <a:r>
              <a:rPr lang="en-US" sz="2400" baseline="-25000" dirty="0" smtClean="0"/>
              <a:t>j</a:t>
            </a:r>
            <a:r>
              <a:rPr lang="en-US" sz="2400" dirty="0" smtClean="0"/>
              <a:t> &gt; </a:t>
            </a:r>
            <a:r>
              <a:rPr lang="en-US" sz="2400" dirty="0"/>
              <a:t>0.6 when </a:t>
            </a:r>
            <a:r>
              <a:rPr lang="en-US" sz="2400" dirty="0" smtClean="0"/>
              <a:t>((</a:t>
            </a:r>
            <a:r>
              <a:rPr lang="el-GR" sz="2400" dirty="0" smtClean="0"/>
              <a:t>Δ</a:t>
            </a:r>
            <a:r>
              <a:rPr lang="en-US" sz="2400" dirty="0" err="1" smtClean="0"/>
              <a:t>d</a:t>
            </a:r>
            <a:r>
              <a:rPr lang="en-US" sz="2400" baseline="-25000" dirty="0" err="1" smtClean="0"/>
              <a:t>rcw</a:t>
            </a:r>
            <a:r>
              <a:rPr lang="en-US" sz="2400" dirty="0" smtClean="0"/>
              <a:t> </a:t>
            </a:r>
            <a:r>
              <a:rPr lang="en-US" sz="2400" dirty="0"/>
              <a:t>&lt; 3</a:t>
            </a:r>
            <a:r>
              <a:rPr lang="en-US" sz="2400" dirty="0" smtClean="0"/>
              <a:t>%) </a:t>
            </a:r>
            <a:r>
              <a:rPr lang="en-US" sz="2400" b="1" dirty="0" smtClean="0"/>
              <a:t>AND</a:t>
            </a:r>
            <a:r>
              <a:rPr lang="en-US" sz="2400" dirty="0" smtClean="0"/>
              <a:t> (</a:t>
            </a:r>
            <a:r>
              <a:rPr lang="el-GR" sz="2400" dirty="0" smtClean="0"/>
              <a:t>Δ</a:t>
            </a:r>
            <a:r>
              <a:rPr lang="en-US" sz="2400" dirty="0" err="1" smtClean="0"/>
              <a:t>d</a:t>
            </a:r>
            <a:r>
              <a:rPr lang="en-US" sz="2400" baseline="-25000" dirty="0" err="1" smtClean="0"/>
              <a:t>cw</a:t>
            </a:r>
            <a:r>
              <a:rPr lang="en-US" sz="2400" dirty="0" smtClean="0"/>
              <a:t> &lt; 3%))</a:t>
            </a:r>
          </a:p>
          <a:p>
            <a:r>
              <a:rPr lang="en-US" sz="2400" dirty="0" smtClean="0">
                <a:solidFill>
                  <a:srgbClr val="FF0000"/>
                </a:solidFill>
              </a:rPr>
              <a:t>Identify paths for tightened BEOL corners based on </a:t>
            </a:r>
            <a:r>
              <a:rPr lang="el-GR" sz="2400" dirty="0">
                <a:solidFill>
                  <a:srgbClr val="FF0000"/>
                </a:solidFill>
              </a:rPr>
              <a:t>Δ</a:t>
            </a:r>
            <a:r>
              <a:rPr lang="en-US" sz="2400" dirty="0" err="1" smtClean="0">
                <a:solidFill>
                  <a:srgbClr val="FF0000"/>
                </a:solidFill>
              </a:rPr>
              <a:t>d</a:t>
            </a:r>
            <a:r>
              <a:rPr lang="en-US" sz="2400" baseline="-25000" dirty="0" err="1" smtClean="0">
                <a:solidFill>
                  <a:srgbClr val="FF0000"/>
                </a:solidFill>
              </a:rPr>
              <a:t>rcw</a:t>
            </a:r>
            <a:r>
              <a:rPr lang="en-US" sz="2400" dirty="0" smtClean="0">
                <a:solidFill>
                  <a:srgbClr val="FF0000"/>
                </a:solidFill>
              </a:rPr>
              <a:t> </a:t>
            </a:r>
            <a:r>
              <a:rPr lang="en-US" sz="2400" dirty="0">
                <a:solidFill>
                  <a:srgbClr val="FF0000"/>
                </a:solidFill>
              </a:rPr>
              <a:t>and </a:t>
            </a:r>
            <a:r>
              <a:rPr lang="el-GR" sz="2400" dirty="0">
                <a:solidFill>
                  <a:srgbClr val="FF0000"/>
                </a:solidFill>
              </a:rPr>
              <a:t>Δ</a:t>
            </a:r>
            <a:r>
              <a:rPr lang="en-US" sz="2400" dirty="0" err="1" smtClean="0">
                <a:solidFill>
                  <a:srgbClr val="FF0000"/>
                </a:solidFill>
              </a:rPr>
              <a:t>d</a:t>
            </a:r>
            <a:r>
              <a:rPr lang="en-US" sz="2400" baseline="-25000" dirty="0" err="1" smtClean="0">
                <a:solidFill>
                  <a:srgbClr val="FF0000"/>
                </a:solidFill>
              </a:rPr>
              <a:t>cw</a:t>
            </a:r>
            <a:endParaRPr lang="en-US" sz="2400" dirty="0">
              <a:solidFill>
                <a:srgbClr val="FF0000"/>
              </a:solidFill>
            </a:endParaRPr>
          </a:p>
          <a:p>
            <a:endParaRPr lang="en-US" sz="2400" dirty="0" smtClean="0"/>
          </a:p>
        </p:txBody>
      </p:sp>
      <p:pic>
        <p:nvPicPr>
          <p:cNvPr id="4" name="Picture 3" descr="Mozilla Firefox"/>
          <p:cNvPicPr>
            <a:picLocks noChangeAspect="1"/>
          </p:cNvPicPr>
          <p:nvPr>
            <p:custDataLst>
              <p:tags r:id="rId2"/>
            </p:custDataLst>
          </p:nvPr>
        </p:nvPicPr>
        <p:blipFill rotWithShape="1">
          <a:blip r:embed="rId22" cstate="print">
            <a:extLst>
              <a:ext uri="{28A0092B-C50C-407E-A947-70E740481C1C}">
                <a14:useLocalDpi xmlns:a14="http://schemas.microsoft.com/office/drawing/2010/main" val="0"/>
              </a:ext>
            </a:extLst>
          </a:blip>
          <a:srcRect/>
          <a:stretch/>
        </p:blipFill>
        <p:spPr>
          <a:xfrm>
            <a:off x="2133600" y="2214575"/>
            <a:ext cx="5181600" cy="4006824"/>
          </a:xfrm>
          <a:prstGeom prst="rect">
            <a:avLst/>
          </a:prstGeom>
        </p:spPr>
      </p:pic>
      <p:sp>
        <p:nvSpPr>
          <p:cNvPr id="2" name="Title 1"/>
          <p:cNvSpPr>
            <a:spLocks noGrp="1"/>
          </p:cNvSpPr>
          <p:nvPr>
            <p:ph type="title"/>
            <p:custDataLst>
              <p:tags r:id="rId3"/>
            </p:custDataLst>
          </p:nvPr>
        </p:nvSpPr>
        <p:spPr/>
        <p:txBody>
          <a:bodyPr/>
          <a:lstStyle/>
          <a:p>
            <a:r>
              <a:rPr lang="en-US" sz="3000" dirty="0" smtClean="0"/>
              <a:t>Find Paths for Which TBCs Can Be Used</a:t>
            </a:r>
            <a:endParaRPr lang="en-US" sz="3000" baseline="-25000" dirty="0"/>
          </a:p>
        </p:txBody>
      </p:sp>
      <p:sp>
        <p:nvSpPr>
          <p:cNvPr id="5" name="Rectangle 4"/>
          <p:cNvSpPr/>
          <p:nvPr>
            <p:custDataLst>
              <p:tags r:id="rId4"/>
            </p:custDataLst>
          </p:nvPr>
        </p:nvSpPr>
        <p:spPr>
          <a:xfrm>
            <a:off x="4132729" y="6221399"/>
            <a:ext cx="2015295" cy="461665"/>
          </a:xfrm>
          <a:prstGeom prst="rect">
            <a:avLst/>
          </a:prstGeom>
        </p:spPr>
        <p:txBody>
          <a:bodyPr wrap="none">
            <a:spAutoFit/>
          </a:bodyPr>
          <a:lstStyle/>
          <a:p>
            <a:r>
              <a:rPr lang="el-GR" sz="2400" b="1" dirty="0"/>
              <a:t>Δ</a:t>
            </a:r>
            <a:r>
              <a:rPr lang="en-US" sz="2400" b="1" dirty="0" smtClean="0"/>
              <a:t>d(</a:t>
            </a:r>
            <a:r>
              <a:rPr lang="en-US" sz="2400" b="1" dirty="0" err="1" smtClean="0"/>
              <a:t>Y</a:t>
            </a:r>
            <a:r>
              <a:rPr lang="en-US" sz="2400" b="1" baseline="-25000" dirty="0" err="1" smtClean="0"/>
              <a:t>cw</a:t>
            </a:r>
            <a:r>
              <a:rPr lang="en-US" sz="2400" b="1" dirty="0" smtClean="0"/>
              <a:t>)/d(</a:t>
            </a:r>
            <a:r>
              <a:rPr lang="en-US" sz="2400" b="1" dirty="0" err="1" smtClean="0"/>
              <a:t>Y</a:t>
            </a:r>
            <a:r>
              <a:rPr lang="en-US" sz="2400" b="1" baseline="-25000" dirty="0" err="1" smtClean="0"/>
              <a:t>typ</a:t>
            </a:r>
            <a:r>
              <a:rPr lang="en-US" sz="2400" b="1" dirty="0" smtClean="0"/>
              <a:t>)</a:t>
            </a:r>
            <a:endParaRPr lang="en-US" sz="2400" b="1" dirty="0"/>
          </a:p>
        </p:txBody>
      </p:sp>
      <p:sp>
        <p:nvSpPr>
          <p:cNvPr id="6" name="Rectangle 5"/>
          <p:cNvSpPr/>
          <p:nvPr>
            <p:custDataLst>
              <p:tags r:id="rId5"/>
            </p:custDataLst>
          </p:nvPr>
        </p:nvSpPr>
        <p:spPr>
          <a:xfrm>
            <a:off x="130943" y="3865106"/>
            <a:ext cx="2097305" cy="461665"/>
          </a:xfrm>
          <a:prstGeom prst="rect">
            <a:avLst/>
          </a:prstGeom>
        </p:spPr>
        <p:txBody>
          <a:bodyPr wrap="none">
            <a:spAutoFit/>
          </a:bodyPr>
          <a:lstStyle/>
          <a:p>
            <a:r>
              <a:rPr lang="el-GR" sz="2400" b="1" dirty="0"/>
              <a:t>Δ</a:t>
            </a:r>
            <a:r>
              <a:rPr lang="en-US" sz="2400" b="1" dirty="0" smtClean="0"/>
              <a:t>d(</a:t>
            </a:r>
            <a:r>
              <a:rPr lang="en-US" sz="2400" b="1" dirty="0" err="1" smtClean="0"/>
              <a:t>Y</a:t>
            </a:r>
            <a:r>
              <a:rPr lang="en-US" sz="2400" b="1" baseline="-25000" dirty="0" err="1" smtClean="0"/>
              <a:t>rcw</a:t>
            </a:r>
            <a:r>
              <a:rPr lang="en-US" sz="2400" b="1" dirty="0"/>
              <a:t>)/</a:t>
            </a:r>
            <a:r>
              <a:rPr lang="en-US" sz="2400" b="1" dirty="0" smtClean="0"/>
              <a:t>d(</a:t>
            </a:r>
            <a:r>
              <a:rPr lang="en-US" sz="2400" b="1" dirty="0" err="1" smtClean="0"/>
              <a:t>Y</a:t>
            </a:r>
            <a:r>
              <a:rPr lang="en-US" sz="2400" b="1" baseline="-25000" dirty="0" err="1" smtClean="0"/>
              <a:t>typ</a:t>
            </a:r>
            <a:r>
              <a:rPr lang="en-US" sz="2400" b="1" dirty="0" smtClean="0"/>
              <a:t>)</a:t>
            </a:r>
            <a:endParaRPr lang="en-US" sz="2400" b="1" dirty="0"/>
          </a:p>
        </p:txBody>
      </p:sp>
      <p:grpSp>
        <p:nvGrpSpPr>
          <p:cNvPr id="3" name="Group 2"/>
          <p:cNvGrpSpPr/>
          <p:nvPr>
            <p:custDataLst>
              <p:tags r:id="rId6"/>
            </p:custDataLst>
          </p:nvPr>
        </p:nvGrpSpPr>
        <p:grpSpPr>
          <a:xfrm>
            <a:off x="2514600" y="3357575"/>
            <a:ext cx="3664834" cy="2667000"/>
            <a:chOff x="2514600" y="3151511"/>
            <a:chExt cx="3664834" cy="2667000"/>
          </a:xfrm>
        </p:grpSpPr>
        <p:cxnSp>
          <p:nvCxnSpPr>
            <p:cNvPr id="8" name="Straight Connector 7"/>
            <p:cNvCxnSpPr/>
            <p:nvPr>
              <p:custDataLst>
                <p:tags r:id="rId16"/>
              </p:custDataLst>
            </p:nvPr>
          </p:nvCxnSpPr>
          <p:spPr>
            <a:xfrm>
              <a:off x="2514600" y="3837311"/>
              <a:ext cx="301022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17"/>
              </p:custDataLst>
            </p:nvPr>
          </p:nvCxnSpPr>
          <p:spPr>
            <a:xfrm>
              <a:off x="5257800" y="3608711"/>
              <a:ext cx="0" cy="22098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p:cNvSpPr/>
            <p:nvPr>
              <p:custDataLst>
                <p:tags r:id="rId18"/>
              </p:custDataLst>
            </p:nvPr>
          </p:nvSpPr>
          <p:spPr>
            <a:xfrm>
              <a:off x="4990771" y="3151511"/>
              <a:ext cx="494046" cy="369332"/>
            </a:xfrm>
            <a:prstGeom prst="rect">
              <a:avLst/>
            </a:prstGeom>
          </p:spPr>
          <p:txBody>
            <a:bodyPr wrap="none">
              <a:spAutoFit/>
            </a:bodyPr>
            <a:lstStyle/>
            <a:p>
              <a:r>
                <a:rPr lang="en-US" dirty="0" err="1" smtClean="0"/>
                <a:t>A</a:t>
              </a:r>
              <a:r>
                <a:rPr lang="en-US" baseline="-25000" dirty="0" err="1" smtClean="0"/>
                <a:t>cw</a:t>
              </a:r>
              <a:endParaRPr lang="en-US" dirty="0"/>
            </a:p>
          </p:txBody>
        </p:sp>
        <p:sp>
          <p:nvSpPr>
            <p:cNvPr id="16" name="Rectangle 15"/>
            <p:cNvSpPr/>
            <p:nvPr>
              <p:custDataLst>
                <p:tags r:id="rId19"/>
              </p:custDataLst>
            </p:nvPr>
          </p:nvSpPr>
          <p:spPr>
            <a:xfrm>
              <a:off x="5634733" y="3659042"/>
              <a:ext cx="544701" cy="369332"/>
            </a:xfrm>
            <a:prstGeom prst="rect">
              <a:avLst/>
            </a:prstGeom>
          </p:spPr>
          <p:txBody>
            <a:bodyPr wrap="none">
              <a:spAutoFit/>
            </a:bodyPr>
            <a:lstStyle/>
            <a:p>
              <a:r>
                <a:rPr lang="en-US" dirty="0" err="1" smtClean="0"/>
                <a:t>A</a:t>
              </a:r>
              <a:r>
                <a:rPr lang="en-US" baseline="-25000" dirty="0" err="1" smtClean="0"/>
                <a:t>rcw</a:t>
              </a:r>
              <a:endParaRPr lang="en-US" dirty="0"/>
            </a:p>
          </p:txBody>
        </p:sp>
      </p:grpSp>
      <p:grpSp>
        <p:nvGrpSpPr>
          <p:cNvPr id="9" name="Group 8"/>
          <p:cNvGrpSpPr/>
          <p:nvPr>
            <p:custDataLst>
              <p:tags r:id="rId7"/>
            </p:custDataLst>
          </p:nvPr>
        </p:nvGrpSpPr>
        <p:grpSpPr>
          <a:xfrm>
            <a:off x="130944" y="773805"/>
            <a:ext cx="8708256" cy="1716111"/>
            <a:chOff x="130944" y="773805"/>
            <a:chExt cx="8708256" cy="1716111"/>
          </a:xfrm>
        </p:grpSpPr>
        <p:sp>
          <p:nvSpPr>
            <p:cNvPr id="20" name="Rectangle 19"/>
            <p:cNvSpPr/>
            <p:nvPr>
              <p:custDataLst>
                <p:tags r:id="rId14"/>
              </p:custDataLst>
            </p:nvPr>
          </p:nvSpPr>
          <p:spPr>
            <a:xfrm>
              <a:off x="130944" y="773805"/>
              <a:ext cx="8708256" cy="1286221"/>
            </a:xfrm>
            <a:prstGeom prst="rect">
              <a:avLst/>
            </a:prstGeom>
            <a:solidFill>
              <a:schemeClr val="bg1"/>
            </a:solidFill>
            <a:ln w="28575">
              <a:solidFill>
                <a:schemeClr val="tx1"/>
              </a:solidFill>
            </a:ln>
          </p:spPr>
          <p:txBody>
            <a:bodyPr vert="horz" lIns="91440" tIns="45720" rIns="91440" bIns="45720" rtlCol="0" anchor="ctr">
              <a:noAutofit/>
            </a:bodyPr>
            <a:lstStyle/>
            <a:p>
              <a:pPr eaLnBrk="0" hangingPunct="0">
                <a:lnSpc>
                  <a:spcPts val="3200"/>
                </a:lnSpc>
                <a:spcBef>
                  <a:spcPts val="1200"/>
                </a:spcBef>
                <a:spcAft>
                  <a:spcPts val="1200"/>
                </a:spcAft>
                <a:buClr>
                  <a:srgbClr val="C00000"/>
                </a:buClr>
              </a:pPr>
              <a:r>
                <a:rPr lang="en-US" sz="2400" b="1" dirty="0" err="1"/>
                <a:t>G</a:t>
              </a:r>
              <a:r>
                <a:rPr lang="en-US" sz="2400" b="1" baseline="-25000" dirty="0" err="1"/>
                <a:t>tbc</a:t>
              </a:r>
              <a:r>
                <a:rPr lang="en-US" sz="2400" b="1" dirty="0"/>
                <a:t> = </a:t>
              </a:r>
              <a:r>
                <a:rPr lang="en-US" sz="2400" b="1" dirty="0" smtClean="0">
                  <a:latin typeface="Arial" pitchFamily="34" charset="0"/>
                  <a:cs typeface="Arial" pitchFamily="34" charset="0"/>
                </a:rPr>
                <a:t>Set of paths that can </a:t>
              </a:r>
              <a:r>
                <a:rPr lang="en-US" sz="2400" b="1" dirty="0">
                  <a:latin typeface="Arial" pitchFamily="34" charset="0"/>
                  <a:cs typeface="Arial" pitchFamily="34" charset="0"/>
                </a:rPr>
                <a:t>be safely signed off using </a:t>
              </a:r>
              <a:r>
                <a:rPr lang="en-US" sz="2400" b="1" dirty="0" smtClean="0">
                  <a:latin typeface="Arial" pitchFamily="34" charset="0"/>
                  <a:cs typeface="Arial" pitchFamily="34" charset="0"/>
                </a:rPr>
                <a:t>TBC:</a:t>
              </a:r>
              <a:r>
                <a:rPr lang="en-US" sz="2400" b="1" dirty="0">
                  <a:latin typeface="Arial" pitchFamily="34" charset="0"/>
                  <a:cs typeface="Arial" pitchFamily="34" charset="0"/>
                </a:rPr>
                <a:t/>
              </a:r>
              <a:br>
                <a:rPr lang="en-US" sz="2400" b="1" dirty="0">
                  <a:latin typeface="Arial" pitchFamily="34" charset="0"/>
                  <a:cs typeface="Arial" pitchFamily="34" charset="0"/>
                </a:rPr>
              </a:br>
              <a:r>
                <a:rPr lang="en-US" sz="2400" b="1" dirty="0">
                  <a:latin typeface="Arial" pitchFamily="34" charset="0"/>
                  <a:cs typeface="Arial" pitchFamily="34" charset="0"/>
                </a:rPr>
                <a:t> </a:t>
              </a:r>
              <a:r>
                <a:rPr lang="en-US" sz="2400" b="1" dirty="0" smtClean="0">
                  <a:latin typeface="Arial" pitchFamily="34" charset="0"/>
                  <a:cs typeface="Arial" pitchFamily="34" charset="0"/>
                </a:rPr>
                <a:t>        ( </a:t>
              </a:r>
              <a:r>
                <a:rPr lang="en-US" sz="2400" dirty="0" smtClean="0">
                  <a:latin typeface="Arial" pitchFamily="34" charset="0"/>
                  <a:cs typeface="Arial" pitchFamily="34" charset="0"/>
                </a:rPr>
                <a:t>(Path with </a:t>
              </a:r>
              <a:r>
                <a:rPr lang="el-GR" sz="2400" dirty="0" smtClean="0">
                  <a:latin typeface="Arial" pitchFamily="34" charset="0"/>
                  <a:cs typeface="Arial" pitchFamily="34" charset="0"/>
                </a:rPr>
                <a:t>Δ</a:t>
              </a:r>
              <a:r>
                <a:rPr lang="en-US" sz="2400" dirty="0" err="1" smtClean="0">
                  <a:latin typeface="Arial" pitchFamily="34" charset="0"/>
                  <a:cs typeface="Arial" pitchFamily="34" charset="0"/>
                </a:rPr>
                <a:t>d</a:t>
              </a:r>
              <a:r>
                <a:rPr lang="en-US" sz="2400" baseline="-25000" dirty="0" err="1" smtClean="0">
                  <a:latin typeface="Arial" pitchFamily="34" charset="0"/>
                  <a:cs typeface="Arial" pitchFamily="34" charset="0"/>
                </a:rPr>
                <a:t>cw</a:t>
              </a:r>
              <a:r>
                <a:rPr lang="en-US" sz="2400" dirty="0" smtClean="0">
                  <a:latin typeface="Arial" pitchFamily="34" charset="0"/>
                  <a:cs typeface="Arial" pitchFamily="34" charset="0"/>
                </a:rPr>
                <a:t> </a:t>
              </a:r>
              <a:r>
                <a:rPr lang="en-US" sz="2400" dirty="0">
                  <a:latin typeface="Arial" pitchFamily="34" charset="0"/>
                  <a:cs typeface="Arial" pitchFamily="34" charset="0"/>
                </a:rPr>
                <a:t>larger than </a:t>
              </a:r>
              <a:r>
                <a:rPr lang="en-US" sz="2400" b="1" dirty="0" err="1" smtClean="0">
                  <a:solidFill>
                    <a:srgbClr val="FF0000"/>
                  </a:solidFill>
                  <a:latin typeface="Arial" pitchFamily="34" charset="0"/>
                  <a:cs typeface="Arial" pitchFamily="34" charset="0"/>
                </a:rPr>
                <a:t>A</a:t>
              </a:r>
              <a:r>
                <a:rPr lang="en-US" sz="2400" b="1" baseline="-25000" dirty="0" err="1" smtClean="0">
                  <a:solidFill>
                    <a:srgbClr val="FF0000"/>
                  </a:solidFill>
                  <a:latin typeface="Arial" pitchFamily="34" charset="0"/>
                  <a:cs typeface="Arial" pitchFamily="34" charset="0"/>
                </a:rPr>
                <a:t>cw</a:t>
              </a:r>
              <a:r>
                <a:rPr lang="en-US" sz="2400" dirty="0" smtClean="0">
                  <a:latin typeface="Arial" pitchFamily="34" charset="0"/>
                  <a:cs typeface="Arial" pitchFamily="34" charset="0"/>
                </a:rPr>
                <a:t>) </a:t>
              </a:r>
              <a:r>
                <a:rPr lang="en-US" sz="2400" dirty="0">
                  <a:latin typeface="Arial" pitchFamily="34" charset="0"/>
                  <a:cs typeface="Arial" pitchFamily="34" charset="0"/>
                </a:rPr>
                <a:t> </a:t>
              </a:r>
              <a:r>
                <a:rPr lang="en-US" sz="2400" dirty="0" smtClean="0">
                  <a:latin typeface="Arial" pitchFamily="34" charset="0"/>
                  <a:cs typeface="Arial" pitchFamily="34" charset="0"/>
                </a:rPr>
                <a:t>                                              </a:t>
              </a:r>
              <a:r>
                <a:rPr lang="en-US" sz="2400" b="1" dirty="0" smtClean="0">
                  <a:latin typeface="Arial" pitchFamily="34" charset="0"/>
                  <a:cs typeface="Arial" pitchFamily="34" charset="0"/>
                </a:rPr>
                <a:t>OR     </a:t>
              </a:r>
              <a:r>
                <a:rPr lang="en-US" sz="2400" dirty="0" smtClean="0">
                  <a:latin typeface="Arial" pitchFamily="34" charset="0"/>
                  <a:cs typeface="Arial" pitchFamily="34" charset="0"/>
                </a:rPr>
                <a:t> (Path </a:t>
              </a:r>
              <a:r>
                <a:rPr lang="en-US" sz="2400" dirty="0">
                  <a:latin typeface="Arial" pitchFamily="34" charset="0"/>
                  <a:cs typeface="Arial" pitchFamily="34" charset="0"/>
                </a:rPr>
                <a:t>with </a:t>
              </a:r>
              <a:r>
                <a:rPr lang="el-GR" sz="2400" dirty="0" smtClean="0">
                  <a:latin typeface="Arial" pitchFamily="34" charset="0"/>
                  <a:cs typeface="Arial" pitchFamily="34" charset="0"/>
                </a:rPr>
                <a:t>Δ</a:t>
              </a:r>
              <a:r>
                <a:rPr lang="en-US" sz="2400" dirty="0" err="1" smtClean="0">
                  <a:latin typeface="Arial" pitchFamily="34" charset="0"/>
                  <a:cs typeface="Arial" pitchFamily="34" charset="0"/>
                </a:rPr>
                <a:t>d</a:t>
              </a:r>
              <a:r>
                <a:rPr lang="en-US" sz="2400" baseline="-25000" dirty="0" err="1" smtClean="0">
                  <a:latin typeface="Arial" pitchFamily="34" charset="0"/>
                  <a:cs typeface="Arial" pitchFamily="34" charset="0"/>
                </a:rPr>
                <a:t>rcw</a:t>
              </a:r>
              <a:r>
                <a:rPr lang="en-US" sz="2400" dirty="0" smtClean="0">
                  <a:latin typeface="Arial" pitchFamily="34" charset="0"/>
                  <a:cs typeface="Arial" pitchFamily="34" charset="0"/>
                </a:rPr>
                <a:t> </a:t>
              </a:r>
              <a:r>
                <a:rPr lang="en-US" sz="2400" dirty="0">
                  <a:latin typeface="Arial" pitchFamily="34" charset="0"/>
                  <a:cs typeface="Arial" pitchFamily="34" charset="0"/>
                </a:rPr>
                <a:t>larger than </a:t>
              </a:r>
              <a:r>
                <a:rPr lang="en-US" sz="2400" b="1" dirty="0" err="1" smtClean="0">
                  <a:solidFill>
                    <a:srgbClr val="FF0000"/>
                  </a:solidFill>
                  <a:latin typeface="Arial" pitchFamily="34" charset="0"/>
                  <a:cs typeface="Arial" pitchFamily="34" charset="0"/>
                </a:rPr>
                <a:t>A</a:t>
              </a:r>
              <a:r>
                <a:rPr lang="en-US" sz="2400" b="1" baseline="-25000" dirty="0" err="1" smtClean="0">
                  <a:solidFill>
                    <a:srgbClr val="FF0000"/>
                  </a:solidFill>
                  <a:latin typeface="Arial" pitchFamily="34" charset="0"/>
                  <a:cs typeface="Arial" pitchFamily="34" charset="0"/>
                </a:rPr>
                <a:t>rcw</a:t>
              </a:r>
              <a:r>
                <a:rPr lang="en-US" sz="2400" dirty="0" smtClean="0">
                  <a:latin typeface="Arial" pitchFamily="34" charset="0"/>
                  <a:cs typeface="Arial" pitchFamily="34" charset="0"/>
                </a:rPr>
                <a:t>) </a:t>
              </a:r>
              <a:r>
                <a:rPr lang="en-US" sz="2400" b="1" dirty="0" smtClean="0">
                  <a:latin typeface="Arial" pitchFamily="34" charset="0"/>
                  <a:cs typeface="Arial" pitchFamily="34" charset="0"/>
                </a:rPr>
                <a:t>)</a:t>
              </a:r>
              <a:r>
                <a:rPr lang="en-US" sz="2400" dirty="0" smtClean="0">
                  <a:latin typeface="Arial" pitchFamily="34" charset="0"/>
                  <a:cs typeface="Arial" pitchFamily="34" charset="0"/>
                </a:rPr>
                <a:t> </a:t>
              </a:r>
              <a:endParaRPr lang="en-US" sz="2400" dirty="0">
                <a:latin typeface="Arial" pitchFamily="34" charset="0"/>
                <a:cs typeface="Arial" pitchFamily="34" charset="0"/>
              </a:endParaRPr>
            </a:p>
          </p:txBody>
        </p:sp>
        <p:cxnSp>
          <p:nvCxnSpPr>
            <p:cNvPr id="23" name="Straight Arrow Connector 22"/>
            <p:cNvCxnSpPr/>
            <p:nvPr>
              <p:custDataLst>
                <p:tags r:id="rId15"/>
              </p:custDataLst>
            </p:nvPr>
          </p:nvCxnSpPr>
          <p:spPr>
            <a:xfrm>
              <a:off x="3048000" y="2060027"/>
              <a:ext cx="228600" cy="4298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Rectangle 24"/>
          <p:cNvSpPr/>
          <p:nvPr>
            <p:custDataLst>
              <p:tags r:id="rId8"/>
            </p:custDataLst>
          </p:nvPr>
        </p:nvSpPr>
        <p:spPr>
          <a:xfrm>
            <a:off x="7201437" y="3858846"/>
            <a:ext cx="365806" cy="461665"/>
          </a:xfrm>
          <a:prstGeom prst="rect">
            <a:avLst/>
          </a:prstGeom>
        </p:spPr>
        <p:txBody>
          <a:bodyPr wrap="none">
            <a:spAutoFit/>
          </a:bodyPr>
          <a:lstStyle/>
          <a:p>
            <a:r>
              <a:rPr lang="el-GR" sz="2400" b="1" dirty="0">
                <a:sym typeface="Wingdings" panose="05000000000000000000" pitchFamily="2" charset="2"/>
              </a:rPr>
              <a:t>α</a:t>
            </a:r>
            <a:endParaRPr lang="en-US" sz="2400" b="1" dirty="0"/>
          </a:p>
        </p:txBody>
      </p:sp>
      <p:grpSp>
        <p:nvGrpSpPr>
          <p:cNvPr id="7" name="Group 6"/>
          <p:cNvGrpSpPr/>
          <p:nvPr>
            <p:custDataLst>
              <p:tags r:id="rId9"/>
            </p:custDataLst>
          </p:nvPr>
        </p:nvGrpSpPr>
        <p:grpSpPr>
          <a:xfrm>
            <a:off x="2581835" y="2357594"/>
            <a:ext cx="3739503" cy="3663903"/>
            <a:chOff x="3274963" y="2133600"/>
            <a:chExt cx="3739503" cy="3663903"/>
          </a:xfrm>
        </p:grpSpPr>
        <p:sp>
          <p:nvSpPr>
            <p:cNvPr id="17" name="Rectangle 16"/>
            <p:cNvSpPr/>
            <p:nvPr>
              <p:custDataLst>
                <p:tags r:id="rId11"/>
              </p:custDataLst>
            </p:nvPr>
          </p:nvSpPr>
          <p:spPr>
            <a:xfrm>
              <a:off x="3276600" y="2133600"/>
              <a:ext cx="3737866" cy="16764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custDataLst>
                <p:tags r:id="rId12"/>
              </p:custDataLst>
            </p:nvPr>
          </p:nvSpPr>
          <p:spPr>
            <a:xfrm flipV="1">
              <a:off x="5941961" y="3810000"/>
              <a:ext cx="1070868" cy="1987503"/>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custDataLst>
                <p:tags r:id="rId13"/>
              </p:custDataLst>
            </p:nvPr>
          </p:nvSpPr>
          <p:spPr>
            <a:xfrm>
              <a:off x="3274963" y="2134300"/>
              <a:ext cx="3739503" cy="3649756"/>
            </a:xfrm>
            <a:custGeom>
              <a:avLst/>
              <a:gdLst>
                <a:gd name="connsiteX0" fmla="*/ 0 w 3738282"/>
                <a:gd name="connsiteY0" fmla="*/ 0 h 3648635"/>
                <a:gd name="connsiteX1" fmla="*/ 0 w 3738282"/>
                <a:gd name="connsiteY1" fmla="*/ 1658470 h 3648635"/>
                <a:gd name="connsiteX2" fmla="*/ 2698376 w 3738282"/>
                <a:gd name="connsiteY2" fmla="*/ 1667435 h 3648635"/>
                <a:gd name="connsiteX3" fmla="*/ 2707341 w 3738282"/>
                <a:gd name="connsiteY3" fmla="*/ 3648635 h 3648635"/>
                <a:gd name="connsiteX4" fmla="*/ 3738282 w 3738282"/>
                <a:gd name="connsiteY4" fmla="*/ 3648635 h 3648635"/>
                <a:gd name="connsiteX5" fmla="*/ 3738282 w 3738282"/>
                <a:gd name="connsiteY5" fmla="*/ 17929 h 3648635"/>
                <a:gd name="connsiteX6" fmla="*/ 0 w 3738282"/>
                <a:gd name="connsiteY6" fmla="*/ 0 h 3648635"/>
                <a:gd name="connsiteX0" fmla="*/ 0 w 3738282"/>
                <a:gd name="connsiteY0" fmla="*/ 1121 h 3649756"/>
                <a:gd name="connsiteX1" fmla="*/ 0 w 3738282"/>
                <a:gd name="connsiteY1" fmla="*/ 1659591 h 3649756"/>
                <a:gd name="connsiteX2" fmla="*/ 2698376 w 3738282"/>
                <a:gd name="connsiteY2" fmla="*/ 1668556 h 3649756"/>
                <a:gd name="connsiteX3" fmla="*/ 2707341 w 3738282"/>
                <a:gd name="connsiteY3" fmla="*/ 3649756 h 3649756"/>
                <a:gd name="connsiteX4" fmla="*/ 3738282 w 3738282"/>
                <a:gd name="connsiteY4" fmla="*/ 3649756 h 3649756"/>
                <a:gd name="connsiteX5" fmla="*/ 3725582 w 3738282"/>
                <a:gd name="connsiteY5" fmla="*/ 0 h 3649756"/>
                <a:gd name="connsiteX6" fmla="*/ 0 w 3738282"/>
                <a:gd name="connsiteY6" fmla="*/ 1121 h 3649756"/>
                <a:gd name="connsiteX0" fmla="*/ 0 w 3739503"/>
                <a:gd name="connsiteY0" fmla="*/ 1121 h 3649756"/>
                <a:gd name="connsiteX1" fmla="*/ 0 w 3739503"/>
                <a:gd name="connsiteY1" fmla="*/ 1659591 h 3649756"/>
                <a:gd name="connsiteX2" fmla="*/ 2698376 w 3739503"/>
                <a:gd name="connsiteY2" fmla="*/ 1668556 h 3649756"/>
                <a:gd name="connsiteX3" fmla="*/ 2707341 w 3739503"/>
                <a:gd name="connsiteY3" fmla="*/ 3649756 h 3649756"/>
                <a:gd name="connsiteX4" fmla="*/ 3738282 w 3739503"/>
                <a:gd name="connsiteY4" fmla="*/ 3649756 h 3649756"/>
                <a:gd name="connsiteX5" fmla="*/ 3738282 w 3739503"/>
                <a:gd name="connsiteY5" fmla="*/ 0 h 3649756"/>
                <a:gd name="connsiteX6" fmla="*/ 0 w 3739503"/>
                <a:gd name="connsiteY6" fmla="*/ 1121 h 364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9503" h="3649756">
                  <a:moveTo>
                    <a:pt x="0" y="1121"/>
                  </a:moveTo>
                  <a:lnTo>
                    <a:pt x="0" y="1659591"/>
                  </a:lnTo>
                  <a:lnTo>
                    <a:pt x="2698376" y="1668556"/>
                  </a:lnTo>
                  <a:cubicBezTo>
                    <a:pt x="2701364" y="2328956"/>
                    <a:pt x="2704353" y="2989356"/>
                    <a:pt x="2707341" y="3649756"/>
                  </a:cubicBezTo>
                  <a:lnTo>
                    <a:pt x="3738282" y="3649756"/>
                  </a:lnTo>
                  <a:cubicBezTo>
                    <a:pt x="3734049" y="2433171"/>
                    <a:pt x="3742515" y="1216585"/>
                    <a:pt x="3738282" y="0"/>
                  </a:cubicBezTo>
                  <a:lnTo>
                    <a:pt x="0" y="1121"/>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custDataLst>
              <p:tags r:id="rId10"/>
            </p:custDataLst>
          </p:nvPr>
        </p:nvSpPr>
        <p:spPr>
          <a:xfrm rot="19705198">
            <a:off x="3975300" y="4331472"/>
            <a:ext cx="1273578" cy="8159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62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1">
                                            <p:txEl>
                                              <p:pRg st="0" end="0"/>
                                            </p:txEl>
                                          </p:spTgt>
                                        </p:tgtEl>
                                      </p:cBhvr>
                                    </p:animEffect>
                                    <p:set>
                                      <p:cBhvr>
                                        <p:cTn id="7" dur="1" fill="hold">
                                          <p:stCondLst>
                                            <p:cond delay="499"/>
                                          </p:stCondLst>
                                        </p:cTn>
                                        <p:tgtEl>
                                          <p:spTgt spid="21">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xEl>
                                              <p:pRg st="1" end="1"/>
                                            </p:txEl>
                                          </p:spTgt>
                                        </p:tgtEl>
                                      </p:cBhvr>
                                    </p:animEffect>
                                    <p:set>
                                      <p:cBhvr>
                                        <p:cTn id="10" dur="1" fill="hold">
                                          <p:stCondLst>
                                            <p:cond delay="499"/>
                                          </p:stCondLst>
                                        </p:cTn>
                                        <p:tgtEl>
                                          <p:spTgt spid="21">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
                                            <p:txEl>
                                              <p:pRg st="2" end="2"/>
                                            </p:txEl>
                                          </p:spTgt>
                                        </p:tgtEl>
                                      </p:cBhvr>
                                    </p:animEffect>
                                    <p:set>
                                      <p:cBhvr>
                                        <p:cTn id="13" dur="1" fill="hold">
                                          <p:stCondLst>
                                            <p:cond delay="499"/>
                                          </p:stCondLst>
                                        </p:cTn>
                                        <p:tgtEl>
                                          <p:spTgt spid="21">
                                            <p:txEl>
                                              <p:pRg st="2" end="2"/>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deoff_rc.pdf - Adobe Acrobat Pro"/>
          <p:cNvPicPr>
            <a:picLocks noChangeAspect="1"/>
          </p:cNvPicPr>
          <p:nvPr>
            <p:custDataLst>
              <p:tags r:id="rId1"/>
            </p:custDataLst>
          </p:nvPr>
        </p:nvPicPr>
        <p:blipFill rotWithShape="1">
          <a:blip r:embed="rId26" cstate="print">
            <a:extLst>
              <a:ext uri="{28A0092B-C50C-407E-A947-70E740481C1C}">
                <a14:useLocalDpi xmlns:a14="http://schemas.microsoft.com/office/drawing/2010/main" val="0"/>
              </a:ext>
            </a:extLst>
          </a:blip>
          <a:srcRect l="24272" t="19617" r="22499" b="9729"/>
          <a:stretch/>
        </p:blipFill>
        <p:spPr>
          <a:xfrm>
            <a:off x="357951" y="903142"/>
            <a:ext cx="4052124" cy="3116408"/>
          </a:xfrm>
          <a:prstGeom prst="rect">
            <a:avLst/>
          </a:prstGeom>
        </p:spPr>
      </p:pic>
      <p:pic>
        <p:nvPicPr>
          <p:cNvPr id="3" name="Picture 2" descr="tradeoff_c.pdf - Adobe Acrobat Pro"/>
          <p:cNvPicPr>
            <a:picLocks noChangeAspect="1"/>
          </p:cNvPicPr>
          <p:nvPr>
            <p:custDataLst>
              <p:tags r:id="rId2"/>
            </p:custDataLst>
          </p:nvPr>
        </p:nvPicPr>
        <p:blipFill rotWithShape="1">
          <a:blip r:embed="rId27">
            <a:extLst>
              <a:ext uri="{28A0092B-C50C-407E-A947-70E740481C1C}">
                <a14:useLocalDpi xmlns:a14="http://schemas.microsoft.com/office/drawing/2010/main" val="0"/>
              </a:ext>
            </a:extLst>
          </a:blip>
          <a:srcRect l="28646" t="21235" r="26666" b="19977"/>
          <a:stretch/>
        </p:blipFill>
        <p:spPr>
          <a:xfrm>
            <a:off x="4600574" y="885825"/>
            <a:ext cx="4086226" cy="3114675"/>
          </a:xfrm>
          <a:prstGeom prst="rect">
            <a:avLst/>
          </a:prstGeom>
        </p:spPr>
      </p:pic>
      <p:sp>
        <p:nvSpPr>
          <p:cNvPr id="2" name="Title 1"/>
          <p:cNvSpPr>
            <a:spLocks noGrp="1"/>
          </p:cNvSpPr>
          <p:nvPr>
            <p:ph type="title"/>
            <p:custDataLst>
              <p:tags r:id="rId3"/>
            </p:custDataLst>
          </p:nvPr>
        </p:nvSpPr>
        <p:spPr>
          <a:xfrm>
            <a:off x="50442" y="88005"/>
            <a:ext cx="9067800" cy="563562"/>
          </a:xfrm>
        </p:spPr>
        <p:txBody>
          <a:bodyPr/>
          <a:lstStyle/>
          <a:p>
            <a:r>
              <a:rPr lang="en-US" dirty="0" smtClean="0"/>
              <a:t>Determining  </a:t>
            </a:r>
            <a:r>
              <a:rPr lang="el-GR" dirty="0" smtClean="0"/>
              <a:t>α</a:t>
            </a:r>
            <a:r>
              <a:rPr lang="en-US" dirty="0" smtClean="0"/>
              <a:t>,  </a:t>
            </a:r>
            <a:r>
              <a:rPr lang="en-US" dirty="0" err="1" smtClean="0"/>
              <a:t>A</a:t>
            </a:r>
            <a:r>
              <a:rPr lang="en-US" baseline="-25000" dirty="0" err="1" smtClean="0"/>
              <a:t>rcw</a:t>
            </a:r>
            <a:r>
              <a:rPr lang="en-US" dirty="0" smtClean="0"/>
              <a:t> and  </a:t>
            </a:r>
            <a:r>
              <a:rPr lang="en-US" dirty="0" err="1" smtClean="0"/>
              <a:t>A</a:t>
            </a:r>
            <a:r>
              <a:rPr lang="en-US" baseline="-25000" dirty="0" err="1" smtClean="0"/>
              <a:t>cw</a:t>
            </a:r>
            <a:r>
              <a:rPr lang="en-US" dirty="0" smtClean="0"/>
              <a:t> </a:t>
            </a:r>
            <a:endParaRPr lang="en-US" dirty="0"/>
          </a:p>
        </p:txBody>
      </p:sp>
      <p:sp>
        <p:nvSpPr>
          <p:cNvPr id="6" name="TextBox 5"/>
          <p:cNvSpPr txBox="1"/>
          <p:nvPr>
            <p:custDataLst>
              <p:tags r:id="rId4"/>
            </p:custDataLst>
          </p:nvPr>
        </p:nvSpPr>
        <p:spPr>
          <a:xfrm>
            <a:off x="5438773" y="3800419"/>
            <a:ext cx="2667000" cy="381000"/>
          </a:xfrm>
          <a:prstGeom prst="rect">
            <a:avLst/>
          </a:prstGeom>
          <a:noFill/>
        </p:spPr>
        <p:txBody>
          <a:bodyPr wrap="none" rtlCol="0">
            <a:noAutofit/>
          </a:bodyPr>
          <a:lstStyle/>
          <a:p>
            <a:r>
              <a:rPr lang="el-GR" dirty="0">
                <a:latin typeface="+mj-lt"/>
              </a:rPr>
              <a:t>Δ</a:t>
            </a:r>
            <a:r>
              <a:rPr lang="en-US" dirty="0">
                <a:latin typeface="+mj-lt"/>
              </a:rPr>
              <a:t>d </a:t>
            </a:r>
            <a:r>
              <a:rPr lang="en-US" dirty="0" smtClean="0">
                <a:latin typeface="+mj-lt"/>
              </a:rPr>
              <a:t>at </a:t>
            </a:r>
            <a:r>
              <a:rPr lang="en-US" dirty="0" smtClean="0">
                <a:latin typeface="+mj-lt"/>
                <a:cs typeface="Arial" pitchFamily="34" charset="0"/>
              </a:rPr>
              <a:t>C-worst corner (%)</a:t>
            </a:r>
          </a:p>
        </p:txBody>
      </p:sp>
      <p:sp>
        <p:nvSpPr>
          <p:cNvPr id="8" name="TextBox 7"/>
          <p:cNvSpPr txBox="1"/>
          <p:nvPr>
            <p:custDataLst>
              <p:tags r:id="rId5"/>
            </p:custDataLst>
          </p:nvPr>
        </p:nvSpPr>
        <p:spPr>
          <a:xfrm>
            <a:off x="1028163" y="3800419"/>
            <a:ext cx="2667000" cy="381000"/>
          </a:xfrm>
          <a:prstGeom prst="rect">
            <a:avLst/>
          </a:prstGeom>
          <a:solidFill>
            <a:schemeClr val="bg1"/>
          </a:solidFill>
        </p:spPr>
        <p:txBody>
          <a:bodyPr wrap="none" rtlCol="0">
            <a:noAutofit/>
          </a:bodyPr>
          <a:lstStyle/>
          <a:p>
            <a:r>
              <a:rPr lang="el-GR" sz="2000" b="1" dirty="0">
                <a:latin typeface="+mj-lt"/>
              </a:rPr>
              <a:t>Δ</a:t>
            </a:r>
            <a:r>
              <a:rPr lang="en-US" sz="2000" b="1" dirty="0">
                <a:latin typeface="+mj-lt"/>
              </a:rPr>
              <a:t>d </a:t>
            </a:r>
            <a:r>
              <a:rPr lang="en-US" sz="2000" b="1" dirty="0" smtClean="0">
                <a:latin typeface="+mj-lt"/>
              </a:rPr>
              <a:t>at R</a:t>
            </a:r>
            <a:r>
              <a:rPr lang="en-US" sz="2000" b="1" dirty="0" smtClean="0">
                <a:latin typeface="+mj-lt"/>
                <a:cs typeface="Arial" pitchFamily="34" charset="0"/>
              </a:rPr>
              <a:t>C-worst corner (%)</a:t>
            </a:r>
          </a:p>
        </p:txBody>
      </p:sp>
      <p:sp>
        <p:nvSpPr>
          <p:cNvPr id="11" name="Content Placeholder 2"/>
          <p:cNvSpPr txBox="1">
            <a:spLocks/>
          </p:cNvSpPr>
          <p:nvPr>
            <p:custDataLst>
              <p:tags r:id="rId6"/>
            </p:custDataLst>
          </p:nvPr>
        </p:nvSpPr>
        <p:spPr>
          <a:xfrm>
            <a:off x="57712" y="4494726"/>
            <a:ext cx="8728898" cy="1981200"/>
          </a:xfrm>
          <a:prstGeom prst="rect">
            <a:avLst/>
          </a:prstGeom>
        </p:spPr>
        <p:txBody>
          <a:bodyPr vert="horz" lIns="91440" tIns="45720" rIns="91440" bIns="45720" rtlCol="0">
            <a:normAutofit fontScale="77500" lnSpcReduction="20000"/>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pPr>
            <a:r>
              <a:rPr lang="en-US" sz="2600" b="1" dirty="0" smtClean="0"/>
              <a:t>Assumption: critical paths in different </a:t>
            </a:r>
            <a:r>
              <a:rPr lang="en-US" sz="2600" b="1" dirty="0"/>
              <a:t>designs </a:t>
            </a:r>
            <a:r>
              <a:rPr lang="en-US" sz="2600" b="1" dirty="0" smtClean="0"/>
              <a:t>have similar trends</a:t>
            </a:r>
          </a:p>
          <a:p>
            <a:pPr>
              <a:lnSpc>
                <a:spcPct val="120000"/>
              </a:lnSpc>
            </a:pPr>
            <a:r>
              <a:rPr lang="en-US" sz="2600" b="1" dirty="0" smtClean="0"/>
              <a:t>Extract </a:t>
            </a:r>
            <a:r>
              <a:rPr lang="en-US" sz="2600" b="1" dirty="0" err="1" smtClean="0">
                <a:sym typeface="Wingdings" panose="05000000000000000000" pitchFamily="2" charset="2"/>
              </a:rPr>
              <a:t>A</a:t>
            </a:r>
            <a:r>
              <a:rPr lang="en-US" sz="2600" b="1" baseline="-25000" dirty="0" err="1" smtClean="0">
                <a:sym typeface="Wingdings" panose="05000000000000000000" pitchFamily="2" charset="2"/>
              </a:rPr>
              <a:t>rcw</a:t>
            </a:r>
            <a:r>
              <a:rPr lang="en-US" sz="2600" b="1" dirty="0" smtClean="0">
                <a:sym typeface="Wingdings" panose="05000000000000000000" pitchFamily="2" charset="2"/>
              </a:rPr>
              <a:t> </a:t>
            </a:r>
            <a:r>
              <a:rPr lang="en-US" sz="2600" b="1" dirty="0">
                <a:sym typeface="Wingdings" panose="05000000000000000000" pitchFamily="2" charset="2"/>
              </a:rPr>
              <a:t>and </a:t>
            </a:r>
            <a:r>
              <a:rPr lang="en-US" sz="2600" b="1" dirty="0" err="1" smtClean="0">
                <a:sym typeface="Wingdings" panose="05000000000000000000" pitchFamily="2" charset="2"/>
              </a:rPr>
              <a:t>A</a:t>
            </a:r>
            <a:r>
              <a:rPr lang="en-US" sz="2600" b="1" baseline="-25000" dirty="0" err="1" smtClean="0">
                <a:sym typeface="Wingdings" panose="05000000000000000000" pitchFamily="2" charset="2"/>
              </a:rPr>
              <a:t>cw</a:t>
            </a:r>
            <a:r>
              <a:rPr lang="en-US" sz="2600" b="1" dirty="0" smtClean="0">
                <a:sym typeface="Wingdings" panose="05000000000000000000" pitchFamily="2" charset="2"/>
              </a:rPr>
              <a:t> from a set of representative paths</a:t>
            </a:r>
          </a:p>
          <a:p>
            <a:pPr lvl="1">
              <a:lnSpc>
                <a:spcPct val="120000"/>
              </a:lnSpc>
            </a:pPr>
            <a:r>
              <a:rPr lang="en-US" sz="2300" b="1" dirty="0" smtClean="0">
                <a:sym typeface="Wingdings" panose="05000000000000000000" pitchFamily="2" charset="2"/>
              </a:rPr>
              <a:t>Plot  </a:t>
            </a:r>
            <a:r>
              <a:rPr lang="el-GR" sz="2300" b="1" dirty="0" smtClean="0"/>
              <a:t>α</a:t>
            </a:r>
            <a:r>
              <a:rPr lang="en-US" sz="2300" b="1" dirty="0" smtClean="0"/>
              <a:t> vs. </a:t>
            </a:r>
            <a:r>
              <a:rPr lang="el-GR" sz="2300" b="1" dirty="0" smtClean="0"/>
              <a:t>Δ</a:t>
            </a:r>
            <a:r>
              <a:rPr lang="en-US" sz="2300" b="1" dirty="0" smtClean="0"/>
              <a:t>delay, find </a:t>
            </a:r>
            <a:r>
              <a:rPr lang="en-US" sz="2300" b="1" dirty="0" err="1" smtClean="0"/>
              <a:t>A</a:t>
            </a:r>
            <a:r>
              <a:rPr lang="en-US" sz="2300" b="1" baseline="-25000" dirty="0" err="1" smtClean="0"/>
              <a:t>rcw</a:t>
            </a:r>
            <a:r>
              <a:rPr lang="en-US" sz="2300" b="1" dirty="0" smtClean="0"/>
              <a:t> and </a:t>
            </a:r>
            <a:r>
              <a:rPr lang="en-US" sz="2300" b="1" dirty="0" err="1" smtClean="0"/>
              <a:t>A</a:t>
            </a:r>
            <a:r>
              <a:rPr lang="en-US" sz="2300" b="1" baseline="-25000" dirty="0" err="1" smtClean="0"/>
              <a:t>cw</a:t>
            </a:r>
            <a:r>
              <a:rPr lang="en-US" sz="2300" b="1" dirty="0" smtClean="0"/>
              <a:t> for a given </a:t>
            </a:r>
            <a:r>
              <a:rPr lang="el-GR" sz="2300" b="1" dirty="0"/>
              <a:t>α</a:t>
            </a:r>
            <a:r>
              <a:rPr lang="en-US" sz="2300" b="1" dirty="0"/>
              <a:t> </a:t>
            </a:r>
            <a:endParaRPr lang="en-US" sz="2300" b="1" dirty="0" smtClean="0">
              <a:sym typeface="Wingdings" panose="05000000000000000000" pitchFamily="2" charset="2"/>
            </a:endParaRPr>
          </a:p>
          <a:p>
            <a:pPr lvl="1">
              <a:lnSpc>
                <a:spcPct val="120000"/>
              </a:lnSpc>
            </a:pPr>
            <a:r>
              <a:rPr lang="en-US" sz="2300" b="1" dirty="0" smtClean="0">
                <a:sym typeface="Wingdings" panose="05000000000000000000" pitchFamily="2" charset="2"/>
              </a:rPr>
              <a:t>Add +1% margin on </a:t>
            </a:r>
            <a:r>
              <a:rPr lang="en-US" sz="2300" b="1" dirty="0" err="1">
                <a:sym typeface="Wingdings" panose="05000000000000000000" pitchFamily="2" charset="2"/>
              </a:rPr>
              <a:t>A</a:t>
            </a:r>
            <a:r>
              <a:rPr lang="en-US" sz="2300" b="1" baseline="-25000" dirty="0" err="1">
                <a:sym typeface="Wingdings" panose="05000000000000000000" pitchFamily="2" charset="2"/>
              </a:rPr>
              <a:t>rcw</a:t>
            </a:r>
            <a:r>
              <a:rPr lang="en-US" sz="2300" b="1" dirty="0">
                <a:sym typeface="Wingdings" panose="05000000000000000000" pitchFamily="2" charset="2"/>
              </a:rPr>
              <a:t> and </a:t>
            </a:r>
            <a:r>
              <a:rPr lang="en-US" sz="2300" b="1" dirty="0" err="1" smtClean="0">
                <a:sym typeface="Wingdings" panose="05000000000000000000" pitchFamily="2" charset="2"/>
              </a:rPr>
              <a:t>A</a:t>
            </a:r>
            <a:r>
              <a:rPr lang="en-US" sz="2300" b="1" baseline="-25000" dirty="0" err="1" smtClean="0">
                <a:sym typeface="Wingdings" panose="05000000000000000000" pitchFamily="2" charset="2"/>
              </a:rPr>
              <a:t>cw</a:t>
            </a:r>
            <a:r>
              <a:rPr lang="en-US" sz="2300" b="1" dirty="0" smtClean="0">
                <a:sym typeface="Wingdings" panose="05000000000000000000" pitchFamily="2" charset="2"/>
              </a:rPr>
              <a:t> to account for sampling error</a:t>
            </a:r>
            <a:endParaRPr lang="en-US" sz="2300" b="1" dirty="0" smtClean="0"/>
          </a:p>
          <a:p>
            <a:pPr>
              <a:lnSpc>
                <a:spcPct val="120000"/>
              </a:lnSpc>
            </a:pPr>
            <a:r>
              <a:rPr lang="en-US" sz="2600" b="1" dirty="0" smtClean="0"/>
              <a:t>Smaller </a:t>
            </a:r>
            <a:r>
              <a:rPr lang="el-GR" sz="2600" b="1" dirty="0" smtClean="0"/>
              <a:t>α</a:t>
            </a:r>
            <a:r>
              <a:rPr lang="en-US" sz="2600" b="1" dirty="0" smtClean="0"/>
              <a:t> </a:t>
            </a:r>
            <a:r>
              <a:rPr lang="en-US" sz="2600" b="1" dirty="0" smtClean="0">
                <a:sym typeface="Wingdings" panose="05000000000000000000" pitchFamily="2" charset="2"/>
              </a:rPr>
              <a:t> larger thresholds (</a:t>
            </a:r>
            <a:r>
              <a:rPr lang="en-US" sz="2600" b="1" dirty="0" err="1" smtClean="0">
                <a:sym typeface="Wingdings" panose="05000000000000000000" pitchFamily="2" charset="2"/>
              </a:rPr>
              <a:t>A</a:t>
            </a:r>
            <a:r>
              <a:rPr lang="en-US" sz="2600" b="1" baseline="-25000" dirty="0" err="1" smtClean="0">
                <a:sym typeface="Wingdings" panose="05000000000000000000" pitchFamily="2" charset="2"/>
              </a:rPr>
              <a:t>rcw</a:t>
            </a:r>
            <a:r>
              <a:rPr lang="en-US" sz="2600" b="1" dirty="0" smtClean="0">
                <a:sym typeface="Wingdings" panose="05000000000000000000" pitchFamily="2" charset="2"/>
              </a:rPr>
              <a:t> and </a:t>
            </a:r>
            <a:r>
              <a:rPr lang="en-US" sz="2600" b="1" dirty="0" err="1" smtClean="0">
                <a:sym typeface="Wingdings" panose="05000000000000000000" pitchFamily="2" charset="2"/>
              </a:rPr>
              <a:t>A</a:t>
            </a:r>
            <a:r>
              <a:rPr lang="en-US" sz="2600" b="1" baseline="-25000" dirty="0" err="1" smtClean="0">
                <a:sym typeface="Wingdings" panose="05000000000000000000" pitchFamily="2" charset="2"/>
              </a:rPr>
              <a:t>cw</a:t>
            </a:r>
            <a:r>
              <a:rPr lang="en-US" sz="2600" b="1" dirty="0" smtClean="0">
                <a:sym typeface="Wingdings" panose="05000000000000000000" pitchFamily="2" charset="2"/>
              </a:rPr>
              <a:t>)  fewer paths in G</a:t>
            </a:r>
            <a:r>
              <a:rPr lang="en-US" sz="2600" b="1" baseline="-25000" dirty="0" smtClean="0">
                <a:sym typeface="Wingdings" panose="05000000000000000000" pitchFamily="2" charset="2"/>
              </a:rPr>
              <a:t>TBC</a:t>
            </a:r>
          </a:p>
        </p:txBody>
      </p:sp>
      <p:sp>
        <p:nvSpPr>
          <p:cNvPr id="12" name="TextBox 11"/>
          <p:cNvSpPr txBox="1"/>
          <p:nvPr>
            <p:custDataLst>
              <p:tags r:id="rId7"/>
            </p:custDataLst>
          </p:nvPr>
        </p:nvSpPr>
        <p:spPr>
          <a:xfrm>
            <a:off x="5438773" y="3786351"/>
            <a:ext cx="2667000" cy="381000"/>
          </a:xfrm>
          <a:prstGeom prst="rect">
            <a:avLst/>
          </a:prstGeom>
          <a:solidFill>
            <a:schemeClr val="bg1"/>
          </a:solidFill>
        </p:spPr>
        <p:txBody>
          <a:bodyPr wrap="none" rtlCol="0">
            <a:noAutofit/>
          </a:bodyPr>
          <a:lstStyle/>
          <a:p>
            <a:r>
              <a:rPr lang="el-GR" sz="2000" b="1" dirty="0">
                <a:latin typeface="+mj-lt"/>
              </a:rPr>
              <a:t>Δ</a:t>
            </a:r>
            <a:r>
              <a:rPr lang="en-US" sz="2000" b="1" dirty="0">
                <a:latin typeface="+mj-lt"/>
              </a:rPr>
              <a:t>d </a:t>
            </a:r>
            <a:r>
              <a:rPr lang="en-US" sz="2000" b="1" dirty="0" smtClean="0">
                <a:latin typeface="+mj-lt"/>
              </a:rPr>
              <a:t>at </a:t>
            </a:r>
            <a:r>
              <a:rPr lang="en-US" sz="2000" b="1" dirty="0" smtClean="0">
                <a:latin typeface="+mj-lt"/>
                <a:cs typeface="Arial" pitchFamily="34" charset="0"/>
              </a:rPr>
              <a:t>C-worst corner (%)</a:t>
            </a:r>
          </a:p>
        </p:txBody>
      </p:sp>
      <p:sp>
        <p:nvSpPr>
          <p:cNvPr id="13" name="Oval 12"/>
          <p:cNvSpPr/>
          <p:nvPr>
            <p:custDataLst>
              <p:tags r:id="rId8"/>
            </p:custDataLst>
          </p:nvPr>
        </p:nvSpPr>
        <p:spPr>
          <a:xfrm>
            <a:off x="2047875" y="1905000"/>
            <a:ext cx="571499" cy="381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custDataLst>
              <p:tags r:id="rId9"/>
            </p:custDataLst>
          </p:nvPr>
        </p:nvCxnSpPr>
        <p:spPr>
          <a:xfrm>
            <a:off x="2628900" y="2095500"/>
            <a:ext cx="4095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custDataLst>
              <p:tags r:id="rId10"/>
            </p:custDataLst>
          </p:nvPr>
        </p:nvSpPr>
        <p:spPr>
          <a:xfrm>
            <a:off x="6062662" y="1504950"/>
            <a:ext cx="571499" cy="381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custDataLst>
              <p:tags r:id="rId11"/>
            </p:custDataLst>
          </p:nvPr>
        </p:nvCxnSpPr>
        <p:spPr>
          <a:xfrm>
            <a:off x="6643687" y="1695450"/>
            <a:ext cx="40957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custDataLst>
              <p:tags r:id="rId12"/>
            </p:custDataLst>
          </p:nvPr>
        </p:nvSpPr>
        <p:spPr>
          <a:xfrm>
            <a:off x="1400176" y="2405006"/>
            <a:ext cx="571499" cy="381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custDataLst>
              <p:tags r:id="rId13"/>
            </p:custDataLst>
          </p:nvPr>
        </p:nvCxnSpPr>
        <p:spPr>
          <a:xfrm flipH="1">
            <a:off x="1009650" y="2595506"/>
            <a:ext cx="39052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custDataLst>
              <p:tags r:id="rId14"/>
            </p:custDataLst>
          </p:nvPr>
        </p:nvSpPr>
        <p:spPr>
          <a:xfrm>
            <a:off x="5857875" y="2095500"/>
            <a:ext cx="571499" cy="381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custDataLst>
              <p:tags r:id="rId15"/>
            </p:custDataLst>
          </p:nvPr>
        </p:nvCxnSpPr>
        <p:spPr>
          <a:xfrm flipH="1">
            <a:off x="5467349" y="2286000"/>
            <a:ext cx="39052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custDataLst>
              <p:tags r:id="rId16"/>
            </p:custDataLst>
          </p:nvPr>
        </p:nvGrpSpPr>
        <p:grpSpPr>
          <a:xfrm>
            <a:off x="838200" y="3124200"/>
            <a:ext cx="990600" cy="457200"/>
            <a:chOff x="838200" y="3124200"/>
            <a:chExt cx="990600" cy="457200"/>
          </a:xfrm>
        </p:grpSpPr>
        <p:cxnSp>
          <p:nvCxnSpPr>
            <p:cNvPr id="7" name="Straight Arrow Connector 6"/>
            <p:cNvCxnSpPr/>
            <p:nvPr>
              <p:custDataLst>
                <p:tags r:id="rId22"/>
              </p:custDataLst>
            </p:nvPr>
          </p:nvCxnSpPr>
          <p:spPr>
            <a:xfrm>
              <a:off x="838200" y="3124200"/>
              <a:ext cx="9906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custDataLst>
                <p:tags r:id="rId23"/>
              </p:custDataLst>
            </p:nvPr>
          </p:nvCxnSpPr>
          <p:spPr>
            <a:xfrm>
              <a:off x="1828800" y="3200400"/>
              <a:ext cx="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custDataLst>
              <p:tags r:id="rId17"/>
            </p:custDataLst>
          </p:nvPr>
        </p:nvGrpSpPr>
        <p:grpSpPr>
          <a:xfrm>
            <a:off x="5105400" y="3124200"/>
            <a:ext cx="2133600" cy="457200"/>
            <a:chOff x="-304800" y="3124200"/>
            <a:chExt cx="2133600" cy="457200"/>
          </a:xfrm>
        </p:grpSpPr>
        <p:cxnSp>
          <p:nvCxnSpPr>
            <p:cNvPr id="24" name="Straight Arrow Connector 23"/>
            <p:cNvCxnSpPr/>
            <p:nvPr>
              <p:custDataLst>
                <p:tags r:id="rId20"/>
              </p:custDataLst>
            </p:nvPr>
          </p:nvCxnSpPr>
          <p:spPr>
            <a:xfrm>
              <a:off x="-304800" y="3124200"/>
              <a:ext cx="21336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custDataLst>
                <p:tags r:id="rId21"/>
              </p:custDataLst>
            </p:nvPr>
          </p:nvCxnSpPr>
          <p:spPr>
            <a:xfrm>
              <a:off x="1828800" y="3200400"/>
              <a:ext cx="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 name="TextBox 4"/>
          <p:cNvSpPr txBox="1"/>
          <p:nvPr>
            <p:custDataLst>
              <p:tags r:id="rId18"/>
            </p:custDataLst>
          </p:nvPr>
        </p:nvSpPr>
        <p:spPr>
          <a:xfrm>
            <a:off x="1876424" y="3200400"/>
            <a:ext cx="914400" cy="381000"/>
          </a:xfrm>
          <a:prstGeom prst="rect">
            <a:avLst/>
          </a:prstGeom>
          <a:noFill/>
        </p:spPr>
        <p:txBody>
          <a:bodyPr wrap="none" rtlCol="0">
            <a:noAutofit/>
          </a:bodyPr>
          <a:lstStyle/>
          <a:p>
            <a:r>
              <a:rPr lang="en-US" sz="2400" dirty="0" err="1" smtClean="0">
                <a:solidFill>
                  <a:srgbClr val="FF0000"/>
                </a:solidFill>
                <a:latin typeface="Arial" pitchFamily="34" charset="0"/>
                <a:cs typeface="Arial" pitchFamily="34" charset="0"/>
              </a:rPr>
              <a:t>A</a:t>
            </a:r>
            <a:r>
              <a:rPr lang="en-US" sz="2400" baseline="-25000" dirty="0" err="1" smtClean="0">
                <a:solidFill>
                  <a:srgbClr val="FF0000"/>
                </a:solidFill>
                <a:latin typeface="Arial" pitchFamily="34" charset="0"/>
                <a:cs typeface="Arial" pitchFamily="34" charset="0"/>
              </a:rPr>
              <a:t>rcw</a:t>
            </a:r>
            <a:endParaRPr lang="en-US" sz="2400" baseline="-25000" dirty="0" smtClean="0">
              <a:solidFill>
                <a:srgbClr val="FF0000"/>
              </a:solidFill>
              <a:latin typeface="Arial" pitchFamily="34" charset="0"/>
              <a:cs typeface="Arial" pitchFamily="34" charset="0"/>
            </a:endParaRPr>
          </a:p>
        </p:txBody>
      </p:sp>
      <p:sp>
        <p:nvSpPr>
          <p:cNvPr id="26" name="TextBox 25"/>
          <p:cNvSpPr txBox="1"/>
          <p:nvPr>
            <p:custDataLst>
              <p:tags r:id="rId19"/>
            </p:custDataLst>
          </p:nvPr>
        </p:nvSpPr>
        <p:spPr>
          <a:xfrm>
            <a:off x="7315200" y="3200400"/>
            <a:ext cx="914400" cy="381000"/>
          </a:xfrm>
          <a:prstGeom prst="rect">
            <a:avLst/>
          </a:prstGeom>
          <a:noFill/>
        </p:spPr>
        <p:txBody>
          <a:bodyPr wrap="none" rtlCol="0">
            <a:noAutofit/>
          </a:bodyPr>
          <a:lstStyle/>
          <a:p>
            <a:r>
              <a:rPr lang="en-US" sz="2400" dirty="0" err="1" smtClean="0">
                <a:solidFill>
                  <a:srgbClr val="FF0000"/>
                </a:solidFill>
                <a:latin typeface="Arial" pitchFamily="34" charset="0"/>
                <a:cs typeface="Arial" pitchFamily="34" charset="0"/>
              </a:rPr>
              <a:t>A</a:t>
            </a:r>
            <a:r>
              <a:rPr lang="en-US" sz="2400" baseline="-25000" dirty="0" err="1" smtClean="0">
                <a:solidFill>
                  <a:srgbClr val="FF0000"/>
                </a:solidFill>
                <a:latin typeface="Arial" pitchFamily="34" charset="0"/>
                <a:cs typeface="Arial" pitchFamily="34" charset="0"/>
              </a:rPr>
              <a:t>cw</a:t>
            </a:r>
            <a:endParaRPr lang="en-US" sz="2400" baseline="-2500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64087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7563" y="88005"/>
            <a:ext cx="9067800" cy="563562"/>
          </a:xfrm>
        </p:spPr>
        <p:txBody>
          <a:bodyPr/>
          <a:lstStyle/>
          <a:p>
            <a:r>
              <a:rPr lang="en-US" dirty="0" smtClean="0"/>
              <a:t>Benefits of Tightened BEOL Corners</a:t>
            </a:r>
            <a:endParaRPr lang="en-US" dirty="0"/>
          </a:p>
        </p:txBody>
      </p:sp>
      <p:sp>
        <p:nvSpPr>
          <p:cNvPr id="5" name="Content Placeholder 2"/>
          <p:cNvSpPr txBox="1">
            <a:spLocks/>
          </p:cNvSpPr>
          <p:nvPr>
            <p:custDataLst>
              <p:tags r:id="rId2"/>
            </p:custDataLst>
          </p:nvPr>
        </p:nvSpPr>
        <p:spPr>
          <a:xfrm>
            <a:off x="61173" y="1371599"/>
            <a:ext cx="4665373" cy="2414789"/>
          </a:xfrm>
          <a:prstGeom prst="rect">
            <a:avLst/>
          </a:prstGeom>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2400" b="1" dirty="0" smtClean="0">
                <a:solidFill>
                  <a:srgbClr val="FF0000"/>
                </a:solidFill>
                <a:sym typeface="Wingdings" panose="05000000000000000000" pitchFamily="2" charset="2"/>
              </a:rPr>
              <a:t>WNS</a:t>
            </a:r>
            <a:r>
              <a:rPr lang="en-US" sz="2400" b="1" dirty="0" smtClean="0">
                <a:sym typeface="Wingdings" panose="05000000000000000000" pitchFamily="2" charset="2"/>
              </a:rPr>
              <a:t> and </a:t>
            </a:r>
            <a:r>
              <a:rPr lang="en-US" sz="2400" b="1" dirty="0" smtClean="0">
                <a:solidFill>
                  <a:srgbClr val="0000FF"/>
                </a:solidFill>
                <a:sym typeface="Wingdings" panose="05000000000000000000" pitchFamily="2" charset="2"/>
              </a:rPr>
              <a:t>TNS</a:t>
            </a:r>
            <a:r>
              <a:rPr lang="en-US" sz="2400" b="1" dirty="0" smtClean="0">
                <a:sym typeface="Wingdings" panose="05000000000000000000" pitchFamily="2" charset="2"/>
              </a:rPr>
              <a:t> are reduced by up to </a:t>
            </a:r>
            <a:r>
              <a:rPr lang="en-US" sz="2400" b="1" dirty="0" smtClean="0">
                <a:solidFill>
                  <a:srgbClr val="FF0000"/>
                </a:solidFill>
                <a:sym typeface="Wingdings" panose="05000000000000000000" pitchFamily="2" charset="2"/>
              </a:rPr>
              <a:t>100ps</a:t>
            </a:r>
            <a:r>
              <a:rPr lang="en-US" sz="2400" b="1" dirty="0" smtClean="0">
                <a:sym typeface="Wingdings" panose="05000000000000000000" pitchFamily="2" charset="2"/>
              </a:rPr>
              <a:t> and </a:t>
            </a:r>
            <a:r>
              <a:rPr lang="en-US" sz="2400" b="1" dirty="0" smtClean="0">
                <a:solidFill>
                  <a:srgbClr val="0000FF"/>
                </a:solidFill>
                <a:sym typeface="Wingdings" panose="05000000000000000000" pitchFamily="2" charset="2"/>
              </a:rPr>
              <a:t>53ns</a:t>
            </a:r>
          </a:p>
          <a:p>
            <a:pPr lvl="1">
              <a:spcBef>
                <a:spcPts val="600"/>
              </a:spcBef>
            </a:pPr>
            <a:r>
              <a:rPr lang="en-US" sz="2000" b="1" dirty="0" smtClean="0">
                <a:sym typeface="Wingdings" panose="05000000000000000000" pitchFamily="2" charset="2"/>
              </a:rPr>
              <a:t>#Timing violations reduced by 24% to 100%</a:t>
            </a:r>
          </a:p>
          <a:p>
            <a:pPr lvl="1">
              <a:spcBef>
                <a:spcPts val="600"/>
              </a:spcBef>
            </a:pPr>
            <a:r>
              <a:rPr lang="en-US" sz="2000" b="1" dirty="0">
                <a:sym typeface="Wingdings" panose="05000000000000000000" pitchFamily="2" charset="2"/>
              </a:rPr>
              <a:t>TBC-0.6 </a:t>
            </a:r>
            <a:r>
              <a:rPr lang="en-US" sz="2000" b="1" dirty="0" smtClean="0">
                <a:sym typeface="Wingdings" panose="05000000000000000000" pitchFamily="2" charset="2"/>
              </a:rPr>
              <a:t>:  more benefits</a:t>
            </a:r>
            <a:r>
              <a:rPr lang="en-US" sz="2000" b="1" dirty="0">
                <a:sym typeface="Wingdings" panose="05000000000000000000" pitchFamily="2" charset="2"/>
              </a:rPr>
              <a:t> </a:t>
            </a:r>
            <a:endParaRPr lang="en-US" sz="2000" b="1" dirty="0" smtClean="0">
              <a:sym typeface="Wingdings" panose="05000000000000000000" pitchFamily="2" charset="2"/>
            </a:endParaRPr>
          </a:p>
          <a:p>
            <a:pPr lvl="1">
              <a:spcBef>
                <a:spcPts val="600"/>
              </a:spcBef>
            </a:pPr>
            <a:r>
              <a:rPr lang="en-US" sz="1800" b="1" dirty="0" smtClean="0">
                <a:sym typeface="Wingdings" panose="05000000000000000000" pitchFamily="2" charset="2"/>
              </a:rPr>
              <a:t>Tradeoff between reduced margin vs. #paths which use TBC</a:t>
            </a:r>
            <a:endParaRPr lang="en-US" sz="1800" b="1" dirty="0">
              <a:sym typeface="Wingdings" panose="05000000000000000000" pitchFamily="2" charset="2"/>
            </a:endParaRPr>
          </a:p>
        </p:txBody>
      </p:sp>
      <p:sp>
        <p:nvSpPr>
          <p:cNvPr id="8" name="TextBox 7"/>
          <p:cNvSpPr txBox="1"/>
          <p:nvPr>
            <p:custDataLst>
              <p:tags r:id="rId3"/>
            </p:custDataLst>
          </p:nvPr>
        </p:nvSpPr>
        <p:spPr>
          <a:xfrm>
            <a:off x="61173" y="735168"/>
            <a:ext cx="3084576" cy="381000"/>
          </a:xfrm>
          <a:prstGeom prst="rect">
            <a:avLst/>
          </a:prstGeom>
          <a:noFill/>
        </p:spPr>
        <p:txBody>
          <a:bodyPr wrap="none" rtlCol="0">
            <a:noAutofit/>
          </a:bodyPr>
          <a:lstStyle/>
          <a:p>
            <a:r>
              <a:rPr lang="en-US" sz="2800" b="1" dirty="0" smtClean="0">
                <a:latin typeface="Arial" pitchFamily="34" charset="0"/>
                <a:cs typeface="Arial" pitchFamily="34" charset="0"/>
              </a:rPr>
              <a:t>Correlation factor, </a:t>
            </a:r>
            <a:r>
              <a:rPr lang="el-GR" sz="2800" b="1" dirty="0" smtClean="0">
                <a:latin typeface="Arial" pitchFamily="34" charset="0"/>
                <a:cs typeface="Arial" pitchFamily="34" charset="0"/>
              </a:rPr>
              <a:t>γ</a:t>
            </a:r>
            <a:r>
              <a:rPr lang="en-US" sz="2800" b="1" dirty="0" smtClean="0">
                <a:latin typeface="Arial" pitchFamily="34" charset="0"/>
                <a:cs typeface="Arial" pitchFamily="34" charset="0"/>
              </a:rPr>
              <a:t> = 0.5</a:t>
            </a:r>
          </a:p>
        </p:txBody>
      </p:sp>
      <p:graphicFrame>
        <p:nvGraphicFramePr>
          <p:cNvPr id="9" name="Chart 8"/>
          <p:cNvGraphicFramePr>
            <a:graphicFrameLocks/>
          </p:cNvGraphicFramePr>
          <p:nvPr>
            <p:custDataLst>
              <p:tags r:id="rId4"/>
            </p:custDataLst>
            <p:extLst>
              <p:ext uri="{D42A27DB-BD31-4B8C-83A1-F6EECF244321}">
                <p14:modId xmlns:p14="http://schemas.microsoft.com/office/powerpoint/2010/main" val="3602874456"/>
              </p:ext>
            </p:extLst>
          </p:nvPr>
        </p:nvGraphicFramePr>
        <p:xfrm>
          <a:off x="76200" y="3733800"/>
          <a:ext cx="4388223" cy="259556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Chart 9"/>
          <p:cNvGraphicFramePr>
            <a:graphicFrameLocks/>
          </p:cNvGraphicFramePr>
          <p:nvPr>
            <p:custDataLst>
              <p:tags r:id="rId5"/>
            </p:custDataLst>
            <p:extLst>
              <p:ext uri="{D42A27DB-BD31-4B8C-83A1-F6EECF244321}">
                <p14:modId xmlns:p14="http://schemas.microsoft.com/office/powerpoint/2010/main" val="1647873444"/>
              </p:ext>
            </p:extLst>
          </p:nvPr>
        </p:nvGraphicFramePr>
        <p:xfrm>
          <a:off x="4648200" y="3733800"/>
          <a:ext cx="4388223" cy="260032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1" name="Chart 10"/>
          <p:cNvGraphicFramePr>
            <a:graphicFrameLocks/>
          </p:cNvGraphicFramePr>
          <p:nvPr>
            <p:custDataLst>
              <p:tags r:id="rId6"/>
            </p:custDataLst>
            <p:extLst>
              <p:ext uri="{D42A27DB-BD31-4B8C-83A1-F6EECF244321}">
                <p14:modId xmlns:p14="http://schemas.microsoft.com/office/powerpoint/2010/main" val="1671148393"/>
              </p:ext>
            </p:extLst>
          </p:nvPr>
        </p:nvGraphicFramePr>
        <p:xfrm>
          <a:off x="4648200" y="838200"/>
          <a:ext cx="4388223" cy="2590800"/>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1125258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Modeling of IC Variability</a:t>
            </a:r>
          </a:p>
          <a:p>
            <a:r>
              <a:rPr lang="en-US" b="1" dirty="0">
                <a:solidFill>
                  <a:srgbClr val="FF0000"/>
                </a:solidFill>
              </a:rPr>
              <a:t>Tolerance of IC </a:t>
            </a:r>
            <a:r>
              <a:rPr lang="en-US" b="1" dirty="0" smtClean="0">
                <a:solidFill>
                  <a:srgbClr val="FF0000"/>
                </a:solidFill>
              </a:rPr>
              <a:t>Variability</a:t>
            </a:r>
          </a:p>
          <a:p>
            <a:r>
              <a:rPr lang="en-US" dirty="0" smtClean="0"/>
              <a:t>Margining </a:t>
            </a:r>
            <a:r>
              <a:rPr lang="en-US" dirty="0"/>
              <a:t>of IC Variability</a:t>
            </a:r>
          </a:p>
          <a:p>
            <a:r>
              <a:rPr lang="en-US" dirty="0" smtClean="0"/>
              <a:t>Conclusions</a:t>
            </a:r>
            <a:endParaRPr lang="en-US" dirty="0"/>
          </a:p>
          <a:p>
            <a:pPr marL="0" indent="0">
              <a:buNone/>
            </a:pPr>
            <a:endParaRPr lang="en-US" dirty="0"/>
          </a:p>
        </p:txBody>
      </p:sp>
    </p:spTree>
    <p:extLst>
      <p:ext uri="{BB962C8B-B14F-4D97-AF65-F5344CB8AC3E}">
        <p14:creationId xmlns:p14="http://schemas.microsoft.com/office/powerpoint/2010/main" val="3291842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3763"/>
            <a:ext cx="9067800" cy="563562"/>
          </a:xfrm>
        </p:spPr>
        <p:txBody>
          <a:bodyPr/>
          <a:lstStyle/>
          <a:p>
            <a:r>
              <a:rPr lang="en-US" dirty="0" smtClean="0"/>
              <a:t>How to Minimize Cost of Resilience ?</a:t>
            </a:r>
            <a:endParaRPr lang="en-US" dirty="0"/>
          </a:p>
        </p:txBody>
      </p:sp>
      <p:sp>
        <p:nvSpPr>
          <p:cNvPr id="3" name="Content Placeholder 2"/>
          <p:cNvSpPr>
            <a:spLocks noGrp="1"/>
          </p:cNvSpPr>
          <p:nvPr>
            <p:ph idx="1"/>
          </p:nvPr>
        </p:nvSpPr>
        <p:spPr>
          <a:xfrm>
            <a:off x="0" y="693966"/>
            <a:ext cx="9144000" cy="2104317"/>
          </a:xfrm>
        </p:spPr>
        <p:txBody>
          <a:bodyPr>
            <a:normAutofit/>
          </a:bodyPr>
          <a:lstStyle/>
          <a:p>
            <a:pPr>
              <a:spcBef>
                <a:spcPts val="300"/>
              </a:spcBef>
            </a:pPr>
            <a:r>
              <a:rPr lang="en-US" sz="2400" dirty="0" smtClean="0"/>
              <a:t>Additional circuits </a:t>
            </a:r>
            <a:r>
              <a:rPr lang="en-US" altLang="zh-TW" sz="2400" b="1" dirty="0">
                <a:sym typeface="Symbol"/>
              </a:rPr>
              <a:t></a:t>
            </a:r>
            <a:r>
              <a:rPr lang="en-US" sz="2400" dirty="0" smtClean="0"/>
              <a:t> area and power penalties</a:t>
            </a:r>
          </a:p>
          <a:p>
            <a:pPr>
              <a:spcBef>
                <a:spcPts val="300"/>
              </a:spcBef>
            </a:pPr>
            <a:r>
              <a:rPr lang="en-US" sz="2400" dirty="0" smtClean="0"/>
              <a:t>Recovery from errors </a:t>
            </a:r>
            <a:r>
              <a:rPr lang="en-US" altLang="zh-TW" sz="2400" b="1" dirty="0" smtClean="0">
                <a:sym typeface="Symbol"/>
              </a:rPr>
              <a:t></a:t>
            </a:r>
            <a:r>
              <a:rPr lang="en-US" sz="2400" dirty="0" smtClean="0"/>
              <a:t> throughput degradation</a:t>
            </a:r>
          </a:p>
          <a:p>
            <a:pPr>
              <a:spcBef>
                <a:spcPts val="300"/>
              </a:spcBef>
            </a:pPr>
            <a:r>
              <a:rPr lang="en-US" sz="2400" dirty="0" smtClean="0"/>
              <a:t>Large hold margin </a:t>
            </a:r>
            <a:r>
              <a:rPr lang="en-US" altLang="zh-TW" sz="2400" b="1" dirty="0" smtClean="0">
                <a:sym typeface="Symbol"/>
              </a:rPr>
              <a:t> </a:t>
            </a:r>
            <a:r>
              <a:rPr lang="en-US" altLang="zh-TW" sz="2400" dirty="0" smtClean="0">
                <a:sym typeface="Symbol"/>
              </a:rPr>
              <a:t>short-path padding cost</a:t>
            </a:r>
            <a:endParaRPr lang="en-US" sz="2400" dirty="0" smtClean="0"/>
          </a:p>
          <a:p>
            <a:pPr>
              <a:spcBef>
                <a:spcPts val="300"/>
              </a:spcBef>
            </a:pPr>
            <a:r>
              <a:rPr lang="en-US" sz="2400" b="1" dirty="0" smtClean="0">
                <a:solidFill>
                  <a:srgbClr val="C00000"/>
                </a:solidFill>
              </a:rPr>
              <a:t>Want benefits (e.g., energy) to maximally outweigh costs   </a:t>
            </a:r>
            <a:endParaRPr lang="en-US" sz="2400" b="1" dirty="0">
              <a:solidFill>
                <a:srgbClr val="C00000"/>
              </a:solidFill>
            </a:endParaRPr>
          </a:p>
        </p:txBody>
      </p:sp>
      <p:grpSp>
        <p:nvGrpSpPr>
          <p:cNvPr id="17" name="Group 16"/>
          <p:cNvGrpSpPr/>
          <p:nvPr/>
        </p:nvGrpSpPr>
        <p:grpSpPr>
          <a:xfrm>
            <a:off x="110324" y="4587803"/>
            <a:ext cx="8828606" cy="2039543"/>
            <a:chOff x="110324" y="4587803"/>
            <a:chExt cx="8828606" cy="2039543"/>
          </a:xfrm>
        </p:grpSpPr>
        <p:grpSp>
          <p:nvGrpSpPr>
            <p:cNvPr id="16" name="Group 15"/>
            <p:cNvGrpSpPr/>
            <p:nvPr/>
          </p:nvGrpSpPr>
          <p:grpSpPr>
            <a:xfrm>
              <a:off x="110324" y="4587803"/>
              <a:ext cx="8828606" cy="1665406"/>
              <a:chOff x="110324" y="4587803"/>
              <a:chExt cx="8828606" cy="166540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24" y="4587803"/>
                <a:ext cx="3539985" cy="155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834" y="4622574"/>
                <a:ext cx="2805545" cy="163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1579" y="4622574"/>
                <a:ext cx="2397351" cy="155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1395953" y="6326738"/>
              <a:ext cx="816323" cy="300608"/>
            </a:xfrm>
            <a:prstGeom prst="rect">
              <a:avLst/>
            </a:prstGeom>
            <a:solidFill>
              <a:schemeClr val="bg1"/>
            </a:solidFill>
          </p:spPr>
          <p:txBody>
            <a:bodyPr wrap="square" lIns="0" rIns="0" rtlCol="0" anchor="ctr">
              <a:spAutoFit/>
            </a:bodyPr>
            <a:lstStyle/>
            <a:p>
              <a:pPr algn="ctr"/>
              <a:r>
                <a:rPr lang="en-US" sz="2000" dirty="0" smtClean="0">
                  <a:latin typeface="Arial" panose="020B0604020202020204" pitchFamily="34" charset="0"/>
                  <a:cs typeface="Arial" panose="020B0604020202020204" pitchFamily="34" charset="0"/>
                </a:rPr>
                <a:t>Razor</a:t>
              </a: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4339522" y="6326738"/>
              <a:ext cx="1446167" cy="300608"/>
            </a:xfrm>
            <a:prstGeom prst="rect">
              <a:avLst/>
            </a:prstGeom>
            <a:solidFill>
              <a:schemeClr val="bg1"/>
            </a:solidFill>
          </p:spPr>
          <p:txBody>
            <a:bodyPr wrap="square" lIns="0" rIns="0" rtlCol="0" anchor="ctr">
              <a:spAutoFit/>
            </a:bodyPr>
            <a:lstStyle/>
            <a:p>
              <a:pPr algn="ctr"/>
              <a:r>
                <a:rPr lang="en-US" sz="2000" dirty="0" smtClean="0">
                  <a:latin typeface="Arial" panose="020B0604020202020204" pitchFamily="34" charset="0"/>
                  <a:cs typeface="Arial" panose="020B0604020202020204" pitchFamily="34" charset="0"/>
                </a:rPr>
                <a:t>Razor-Lite</a:t>
              </a:r>
              <a:endParaRPr lang="en-US" sz="2000" dirty="0">
                <a:latin typeface="Arial" panose="020B0604020202020204" pitchFamily="34" charset="0"/>
                <a:cs typeface="Arial" panose="020B0604020202020204" pitchFamily="34" charset="0"/>
              </a:endParaRPr>
            </a:p>
          </p:txBody>
        </p:sp>
        <p:sp>
          <p:nvSpPr>
            <p:cNvPr id="9" name="TextBox 8"/>
            <p:cNvSpPr txBox="1"/>
            <p:nvPr/>
          </p:nvSpPr>
          <p:spPr>
            <a:xfrm>
              <a:off x="7082905" y="6315159"/>
              <a:ext cx="1314697" cy="300608"/>
            </a:xfrm>
            <a:prstGeom prst="rect">
              <a:avLst/>
            </a:prstGeom>
            <a:solidFill>
              <a:schemeClr val="bg1"/>
            </a:solidFill>
          </p:spPr>
          <p:txBody>
            <a:bodyPr wrap="square" lIns="0" rIns="0" rtlCol="0" anchor="ctr">
              <a:spAutoFit/>
            </a:bodyPr>
            <a:lstStyle/>
            <a:p>
              <a:pPr algn="ctr"/>
              <a:r>
                <a:rPr lang="en-US" sz="2000" dirty="0" smtClean="0">
                  <a:latin typeface="Arial" panose="020B0604020202020204" pitchFamily="34" charset="0"/>
                  <a:cs typeface="Arial" panose="020B0604020202020204" pitchFamily="34" charset="0"/>
                </a:rPr>
                <a:t>TIMBER</a:t>
              </a:r>
              <a:endParaRPr lang="en-US" sz="2000" dirty="0">
                <a:latin typeface="Arial" panose="020B0604020202020204" pitchFamily="34" charset="0"/>
                <a:cs typeface="Arial" panose="020B0604020202020204" pitchFamily="34" charset="0"/>
              </a:endParaRPr>
            </a:p>
          </p:txBody>
        </p:sp>
      </p:grpSp>
      <p:grpSp>
        <p:nvGrpSpPr>
          <p:cNvPr id="15" name="Group 14"/>
          <p:cNvGrpSpPr/>
          <p:nvPr/>
        </p:nvGrpSpPr>
        <p:grpSpPr>
          <a:xfrm>
            <a:off x="618259" y="4682629"/>
            <a:ext cx="7390170" cy="1542005"/>
            <a:chOff x="618259" y="4549279"/>
            <a:chExt cx="7390170" cy="1542005"/>
          </a:xfrm>
        </p:grpSpPr>
        <p:sp>
          <p:nvSpPr>
            <p:cNvPr id="10" name="Rectangle 9"/>
            <p:cNvSpPr/>
            <p:nvPr/>
          </p:nvSpPr>
          <p:spPr bwMode="auto">
            <a:xfrm>
              <a:off x="618259" y="5313434"/>
              <a:ext cx="744682" cy="568908"/>
            </a:xfrm>
            <a:prstGeom prst="rect">
              <a:avLst/>
            </a:prstGeom>
            <a:noFill/>
            <a:ln w="254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1" name="Rectangle 10"/>
            <p:cNvSpPr/>
            <p:nvPr/>
          </p:nvSpPr>
          <p:spPr bwMode="auto">
            <a:xfrm>
              <a:off x="2071861" y="4965452"/>
              <a:ext cx="752129" cy="388572"/>
            </a:xfrm>
            <a:prstGeom prst="rect">
              <a:avLst/>
            </a:prstGeom>
            <a:noFill/>
            <a:ln w="254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2" name="Rectangle 11"/>
            <p:cNvSpPr/>
            <p:nvPr/>
          </p:nvSpPr>
          <p:spPr bwMode="auto">
            <a:xfrm>
              <a:off x="4862686" y="4549279"/>
              <a:ext cx="1621743" cy="388572"/>
            </a:xfrm>
            <a:prstGeom prst="rect">
              <a:avLst/>
            </a:prstGeom>
            <a:noFill/>
            <a:ln w="254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3" name="Rectangle 12"/>
            <p:cNvSpPr/>
            <p:nvPr/>
          </p:nvSpPr>
          <p:spPr bwMode="auto">
            <a:xfrm>
              <a:off x="6672436" y="5297038"/>
              <a:ext cx="1335993" cy="794246"/>
            </a:xfrm>
            <a:prstGeom prst="rect">
              <a:avLst/>
            </a:prstGeom>
            <a:noFill/>
            <a:ln w="254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grpSp>
      <p:graphicFrame>
        <p:nvGraphicFramePr>
          <p:cNvPr id="14" name="Table 13"/>
          <p:cNvGraphicFramePr>
            <a:graphicFrameLocks noGrp="1"/>
          </p:cNvGraphicFramePr>
          <p:nvPr>
            <p:extLst>
              <p:ext uri="{D42A27DB-BD31-4B8C-83A1-F6EECF244321}">
                <p14:modId xmlns:p14="http://schemas.microsoft.com/office/powerpoint/2010/main" val="3711446104"/>
              </p:ext>
            </p:extLst>
          </p:nvPr>
        </p:nvGraphicFramePr>
        <p:xfrm>
          <a:off x="676700" y="2903965"/>
          <a:ext cx="7769225" cy="1463040"/>
        </p:xfrm>
        <a:graphic>
          <a:graphicData uri="http://schemas.openxmlformats.org/drawingml/2006/table">
            <a:tbl>
              <a:tblPr firstRow="1" bandRow="1">
                <a:tableStyleId>{5C22544A-7EE6-4342-B048-85BDC9FD1C3A}</a:tableStyleId>
              </a:tblPr>
              <a:tblGrid>
                <a:gridCol w="1948498"/>
                <a:gridCol w="1730692"/>
                <a:gridCol w="1646555"/>
                <a:gridCol w="2443480"/>
              </a:tblGrid>
              <a:tr h="234560">
                <a:tc>
                  <a:txBody>
                    <a:bodyPr/>
                    <a:lstStyle/>
                    <a:p>
                      <a:pPr algn="ctr"/>
                      <a:endParaRPr lang="en-US" dirty="0"/>
                    </a:p>
                  </a:txBody>
                  <a:tcPr/>
                </a:tc>
                <a:tc>
                  <a:txBody>
                    <a:bodyPr/>
                    <a:lstStyle/>
                    <a:p>
                      <a:pPr algn="ctr"/>
                      <a:r>
                        <a:rPr lang="en-US" dirty="0" smtClean="0"/>
                        <a:t>Razor</a:t>
                      </a:r>
                      <a:endParaRPr lang="en-US" dirty="0"/>
                    </a:p>
                  </a:txBody>
                  <a:tcPr/>
                </a:tc>
                <a:tc>
                  <a:txBody>
                    <a:bodyPr/>
                    <a:lstStyle/>
                    <a:p>
                      <a:pPr algn="ctr"/>
                      <a:r>
                        <a:rPr lang="en-US" dirty="0" smtClean="0"/>
                        <a:t>Razor-Lite</a:t>
                      </a:r>
                      <a:endParaRPr lang="en-US" dirty="0"/>
                    </a:p>
                  </a:txBody>
                  <a:tcPr/>
                </a:tc>
                <a:tc>
                  <a:txBody>
                    <a:bodyPr/>
                    <a:lstStyle/>
                    <a:p>
                      <a:pPr algn="ctr"/>
                      <a:r>
                        <a:rPr lang="en-US" dirty="0" smtClean="0"/>
                        <a:t>TIMBER</a:t>
                      </a:r>
                      <a:endParaRPr lang="en-US" dirty="0"/>
                    </a:p>
                  </a:txBody>
                  <a:tcPr/>
                </a:tc>
              </a:tr>
              <a:tr h="234560">
                <a:tc>
                  <a:txBody>
                    <a:bodyPr/>
                    <a:lstStyle/>
                    <a:p>
                      <a:pPr algn="ctr"/>
                      <a:r>
                        <a:rPr lang="en-US" dirty="0" smtClean="0"/>
                        <a:t>Power penalty</a:t>
                      </a:r>
                      <a:endParaRPr lang="en-US" dirty="0"/>
                    </a:p>
                  </a:txBody>
                  <a:tcPr/>
                </a:tc>
                <a:tc>
                  <a:txBody>
                    <a:bodyPr/>
                    <a:lstStyle/>
                    <a:p>
                      <a:pPr algn="ctr"/>
                      <a:r>
                        <a:rPr lang="en-US" dirty="0" smtClean="0"/>
                        <a:t>30% [Das08]</a:t>
                      </a:r>
                      <a:endParaRPr lang="en-US" dirty="0"/>
                    </a:p>
                  </a:txBody>
                  <a:tcPr/>
                </a:tc>
                <a:tc>
                  <a:txBody>
                    <a:bodyPr/>
                    <a:lstStyle/>
                    <a:p>
                      <a:pPr algn="ctr"/>
                      <a:r>
                        <a:rPr lang="en-US" dirty="0" smtClean="0"/>
                        <a:t>~0% [Kim13]</a:t>
                      </a:r>
                      <a:endParaRPr lang="en-US" dirty="0"/>
                    </a:p>
                  </a:txBody>
                  <a:tcPr/>
                </a:tc>
                <a:tc>
                  <a:txBody>
                    <a:bodyPr/>
                    <a:lstStyle/>
                    <a:p>
                      <a:pPr algn="ctr"/>
                      <a:r>
                        <a:rPr lang="en-US" dirty="0" smtClean="0"/>
                        <a:t>100% [Choudhury09]</a:t>
                      </a:r>
                      <a:endParaRPr lang="en-US" dirty="0"/>
                    </a:p>
                  </a:txBody>
                  <a:tcPr/>
                </a:tc>
              </a:tr>
              <a:tr h="234560">
                <a:tc>
                  <a:txBody>
                    <a:bodyPr/>
                    <a:lstStyle/>
                    <a:p>
                      <a:pPr algn="ctr"/>
                      <a:r>
                        <a:rPr lang="en-US" dirty="0" smtClean="0"/>
                        <a:t>Area penalty</a:t>
                      </a:r>
                      <a:endParaRPr lang="en-US" dirty="0"/>
                    </a:p>
                  </a:txBody>
                  <a:tcPr/>
                </a:tc>
                <a:tc>
                  <a:txBody>
                    <a:bodyPr/>
                    <a:lstStyle/>
                    <a:p>
                      <a:pPr algn="ctr"/>
                      <a:r>
                        <a:rPr lang="en-US" dirty="0" smtClean="0"/>
                        <a:t>182% [Kim13]</a:t>
                      </a:r>
                      <a:endParaRPr lang="en-US" dirty="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t>33% [Kim13]</a:t>
                      </a:r>
                    </a:p>
                  </a:txBody>
                  <a:tcPr/>
                </a:tc>
                <a:tc>
                  <a:txBody>
                    <a:bodyPr/>
                    <a:lstStyle/>
                    <a:p>
                      <a:pPr algn="ctr"/>
                      <a:r>
                        <a:rPr lang="en-US" dirty="0" smtClean="0"/>
                        <a:t>255% [Chen13]</a:t>
                      </a:r>
                      <a:endParaRPr lang="en-US" dirty="0"/>
                    </a:p>
                  </a:txBody>
                  <a:tcPr/>
                </a:tc>
              </a:tr>
              <a:tr h="234560">
                <a:tc>
                  <a:txBody>
                    <a:bodyPr/>
                    <a:lstStyle/>
                    <a:p>
                      <a:pPr algn="ctr"/>
                      <a:r>
                        <a:rPr lang="en-US" dirty="0" smtClean="0"/>
                        <a:t>#</a:t>
                      </a:r>
                      <a:r>
                        <a:rPr lang="en-US" baseline="0" dirty="0" smtClean="0"/>
                        <a:t>recovery cycles</a:t>
                      </a:r>
                      <a:endParaRPr lang="en-US" dirty="0"/>
                    </a:p>
                  </a:txBody>
                  <a:tcPr/>
                </a:tc>
                <a:tc>
                  <a:txBody>
                    <a:bodyPr/>
                    <a:lstStyle/>
                    <a:p>
                      <a:pPr algn="ctr"/>
                      <a:r>
                        <a:rPr lang="en-US" dirty="0" smtClean="0"/>
                        <a:t>5 [Wan09]</a:t>
                      </a:r>
                      <a:endParaRPr lang="en-US" dirty="0"/>
                    </a:p>
                  </a:txBody>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t>11 [Kim13]</a:t>
                      </a:r>
                    </a:p>
                  </a:txBody>
                  <a:tcPr/>
                </a:tc>
                <a:tc>
                  <a:txBody>
                    <a:bodyPr/>
                    <a:lstStyle/>
                    <a:p>
                      <a:pPr algn="ctr"/>
                      <a:r>
                        <a:rPr lang="en-US" dirty="0" smtClean="0"/>
                        <a:t>0 [Choudhury09]</a:t>
                      </a:r>
                      <a:endParaRPr lang="en-US" dirty="0"/>
                    </a:p>
                  </a:txBody>
                  <a:tcPr/>
                </a:tc>
              </a:tr>
            </a:tbl>
          </a:graphicData>
        </a:graphic>
      </p:graphicFrame>
    </p:spTree>
    <p:extLst>
      <p:ext uri="{BB962C8B-B14F-4D97-AF65-F5344CB8AC3E}">
        <p14:creationId xmlns:p14="http://schemas.microsoft.com/office/powerpoint/2010/main" val="1217333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63" y="100884"/>
            <a:ext cx="9067800" cy="563562"/>
          </a:xfrm>
        </p:spPr>
        <p:txBody>
          <a:bodyPr/>
          <a:lstStyle/>
          <a:p>
            <a:r>
              <a:rPr lang="en-US" dirty="0" smtClean="0"/>
              <a:t>Tradeoff: Resilience Cost vs. </a:t>
            </a:r>
            <a:r>
              <a:rPr lang="en-US" dirty="0" err="1" smtClean="0"/>
              <a:t>Datapath</a:t>
            </a:r>
            <a:r>
              <a:rPr lang="en-US" dirty="0" smtClean="0"/>
              <a:t> Cost</a:t>
            </a:r>
            <a:endParaRPr lang="en-US" dirty="0"/>
          </a:p>
        </p:txBody>
      </p:sp>
      <p:grpSp>
        <p:nvGrpSpPr>
          <p:cNvPr id="29" name="Group 28"/>
          <p:cNvGrpSpPr/>
          <p:nvPr/>
        </p:nvGrpSpPr>
        <p:grpSpPr>
          <a:xfrm>
            <a:off x="163005" y="1136983"/>
            <a:ext cx="8821982" cy="2631294"/>
            <a:chOff x="214521" y="1297870"/>
            <a:chExt cx="8821982" cy="2631294"/>
          </a:xfrm>
        </p:grpSpPr>
        <p:pic>
          <p:nvPicPr>
            <p:cNvPr id="4" name="Picture 8"/>
            <p:cNvPicPr>
              <a:picLocks noChangeAspect="1" noChangeArrowheads="1"/>
            </p:cNvPicPr>
            <p:nvPr>
              <p:custDataLst>
                <p:tags r:id="rId1"/>
              </p:custDataLst>
            </p:nvPr>
          </p:nvPicPr>
          <p:blipFill>
            <a:blip r:embed="rId8" cstate="print"/>
            <a:srcRect r="37778"/>
            <a:stretch>
              <a:fillRect/>
            </a:stretch>
          </p:blipFill>
          <p:spPr bwMode="auto">
            <a:xfrm>
              <a:off x="4849568" y="1297870"/>
              <a:ext cx="4186935" cy="2631294"/>
            </a:xfrm>
            <a:prstGeom prst="rect">
              <a:avLst/>
            </a:prstGeom>
            <a:noFill/>
            <a:ln w="9525">
              <a:noFill/>
              <a:miter lim="800000"/>
              <a:headEnd/>
              <a:tailEnd/>
            </a:ln>
          </p:spPr>
        </p:pic>
        <p:grpSp>
          <p:nvGrpSpPr>
            <p:cNvPr id="27" name="Group 26"/>
            <p:cNvGrpSpPr/>
            <p:nvPr/>
          </p:nvGrpSpPr>
          <p:grpSpPr>
            <a:xfrm>
              <a:off x="214521" y="1734421"/>
              <a:ext cx="3950559" cy="1789182"/>
              <a:chOff x="185493" y="1342543"/>
              <a:chExt cx="3950559" cy="1789182"/>
            </a:xfrm>
          </p:grpSpPr>
          <p:sp>
            <p:nvSpPr>
              <p:cNvPr id="5" name="TextBox 4"/>
              <p:cNvSpPr txBox="1"/>
              <p:nvPr/>
            </p:nvSpPr>
            <p:spPr>
              <a:xfrm>
                <a:off x="211011" y="1342543"/>
                <a:ext cx="2800140"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#Razor FFs </a:t>
                </a:r>
              </a:p>
              <a:p>
                <a:r>
                  <a:rPr lang="en-US" sz="2000" dirty="0" smtClean="0">
                    <a:latin typeface="Arial" panose="020B0604020202020204" pitchFamily="34" charset="0"/>
                    <a:cs typeface="Arial" panose="020B0604020202020204" pitchFamily="34" charset="0"/>
                  </a:rPr>
                  <a:t>(resilience cost)</a:t>
                </a:r>
              </a:p>
            </p:txBody>
          </p:sp>
          <p:sp>
            <p:nvSpPr>
              <p:cNvPr id="6" name="TextBox 5"/>
              <p:cNvSpPr txBox="1"/>
              <p:nvPr/>
            </p:nvSpPr>
            <p:spPr>
              <a:xfrm>
                <a:off x="185493" y="2423839"/>
                <a:ext cx="2314165" cy="707886"/>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Power/area of </a:t>
                </a:r>
                <a:r>
                  <a:rPr lang="en-US" sz="2000" dirty="0" err="1" smtClean="0">
                    <a:latin typeface="Arial" panose="020B0604020202020204" pitchFamily="34" charset="0"/>
                    <a:cs typeface="Arial" panose="020B0604020202020204" pitchFamily="34" charset="0"/>
                  </a:rPr>
                  <a:t>fanin</a:t>
                </a:r>
                <a:r>
                  <a:rPr lang="en-US" sz="2000" dirty="0" smtClean="0">
                    <a:latin typeface="Arial" panose="020B0604020202020204" pitchFamily="34" charset="0"/>
                    <a:cs typeface="Arial" panose="020B0604020202020204" pitchFamily="34" charset="0"/>
                  </a:rPr>
                  <a:t> circuits</a:t>
                </a:r>
              </a:p>
            </p:txBody>
          </p:sp>
          <p:sp>
            <p:nvSpPr>
              <p:cNvPr id="7" name="Down Arrow 13"/>
              <p:cNvSpPr>
                <a:spLocks noChangeArrowheads="1"/>
              </p:cNvSpPr>
              <p:nvPr>
                <p:custDataLst>
                  <p:tags r:id="rId2"/>
                </p:custDataLst>
              </p:nvPr>
            </p:nvSpPr>
            <p:spPr bwMode="auto">
              <a:xfrm rot="10800000">
                <a:off x="3717696" y="1557222"/>
                <a:ext cx="279400" cy="401638"/>
              </a:xfrm>
              <a:prstGeom prst="downArrow">
                <a:avLst>
                  <a:gd name="adj1" fmla="val 50000"/>
                  <a:gd name="adj2" fmla="val 50113"/>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eaLnBrk="0" fontAlgn="base" latinLnBrk="1" hangingPunct="0">
                  <a:spcBef>
                    <a:spcPct val="0"/>
                  </a:spcBef>
                  <a:spcAft>
                    <a:spcPct val="0"/>
                  </a:spcAft>
                  <a:defRPr/>
                </a:pPr>
                <a:endParaRPr lang="en-US" sz="1600" b="1">
                  <a:solidFill>
                    <a:prstClr val="black"/>
                  </a:solidFill>
                  <a:latin typeface="Arial Narrow" pitchFamily="34" charset="0"/>
                  <a:ea typeface="Gulim" pitchFamily="50" charset="-127"/>
                </a:endParaRPr>
              </a:p>
            </p:txBody>
          </p:sp>
          <p:sp>
            <p:nvSpPr>
              <p:cNvPr id="8" name="Down Arrow 13"/>
              <p:cNvSpPr>
                <a:spLocks noChangeArrowheads="1"/>
              </p:cNvSpPr>
              <p:nvPr>
                <p:custDataLst>
                  <p:tags r:id="rId3"/>
                </p:custDataLst>
              </p:nvPr>
            </p:nvSpPr>
            <p:spPr bwMode="auto">
              <a:xfrm rot="10800000" flipV="1">
                <a:off x="3710442" y="2696574"/>
                <a:ext cx="279400" cy="401638"/>
              </a:xfrm>
              <a:prstGeom prst="downArrow">
                <a:avLst>
                  <a:gd name="adj1" fmla="val 50000"/>
                  <a:gd name="adj2" fmla="val 50113"/>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eaLnBrk="0" fontAlgn="base" latinLnBrk="1" hangingPunct="0">
                  <a:spcBef>
                    <a:spcPct val="0"/>
                  </a:spcBef>
                  <a:spcAft>
                    <a:spcPct val="0"/>
                  </a:spcAft>
                  <a:defRPr/>
                </a:pPr>
                <a:endParaRPr lang="en-US" sz="1600" b="1">
                  <a:solidFill>
                    <a:prstClr val="black"/>
                  </a:solidFill>
                  <a:latin typeface="Arial Narrow" pitchFamily="34" charset="0"/>
                  <a:ea typeface="Gulim" pitchFamily="50" charset="-127"/>
                </a:endParaRPr>
              </a:p>
            </p:txBody>
          </p:sp>
          <p:sp>
            <p:nvSpPr>
              <p:cNvPr id="9" name="Down Arrow 13"/>
              <p:cNvSpPr>
                <a:spLocks noChangeArrowheads="1"/>
              </p:cNvSpPr>
              <p:nvPr>
                <p:custDataLst>
                  <p:tags r:id="rId4"/>
                </p:custDataLst>
              </p:nvPr>
            </p:nvSpPr>
            <p:spPr bwMode="auto">
              <a:xfrm rot="10800000" flipV="1">
                <a:off x="2984742" y="1564482"/>
                <a:ext cx="279400" cy="401638"/>
              </a:xfrm>
              <a:prstGeom prst="downArrow">
                <a:avLst>
                  <a:gd name="adj1" fmla="val 50000"/>
                  <a:gd name="adj2" fmla="val 50113"/>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fontAlgn="base" latinLnBrk="1" hangingPunct="0">
                  <a:spcBef>
                    <a:spcPct val="0"/>
                  </a:spcBef>
                  <a:spcAft>
                    <a:spcPct val="0"/>
                  </a:spcAft>
                  <a:defRPr/>
                </a:pPr>
                <a:endParaRPr lang="en-US" sz="1600" b="1">
                  <a:solidFill>
                    <a:prstClr val="black"/>
                  </a:solidFill>
                  <a:latin typeface="Arial Narrow" pitchFamily="34" charset="0"/>
                  <a:ea typeface="Gulim" pitchFamily="50" charset="-127"/>
                </a:endParaRPr>
              </a:p>
            </p:txBody>
          </p:sp>
          <p:sp>
            <p:nvSpPr>
              <p:cNvPr id="10" name="Down Arrow 13"/>
              <p:cNvSpPr>
                <a:spLocks noChangeArrowheads="1"/>
              </p:cNvSpPr>
              <p:nvPr>
                <p:custDataLst>
                  <p:tags r:id="rId5"/>
                </p:custDataLst>
              </p:nvPr>
            </p:nvSpPr>
            <p:spPr bwMode="auto">
              <a:xfrm rot="10800000">
                <a:off x="2977488" y="2616750"/>
                <a:ext cx="279400" cy="401638"/>
              </a:xfrm>
              <a:prstGeom prst="downArrow">
                <a:avLst>
                  <a:gd name="adj1" fmla="val 50000"/>
                  <a:gd name="adj2" fmla="val 50113"/>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fontAlgn="base" latinLnBrk="1" hangingPunct="0">
                  <a:spcBef>
                    <a:spcPct val="0"/>
                  </a:spcBef>
                  <a:spcAft>
                    <a:spcPct val="0"/>
                  </a:spcAft>
                  <a:defRPr/>
                </a:pPr>
                <a:endParaRPr lang="en-US" sz="1600" b="1">
                  <a:solidFill>
                    <a:prstClr val="black"/>
                  </a:solidFill>
                  <a:latin typeface="Arial Narrow" pitchFamily="34" charset="0"/>
                  <a:ea typeface="Gulim" pitchFamily="50" charset="-127"/>
                </a:endParaRPr>
              </a:p>
            </p:txBody>
          </p:sp>
          <p:sp>
            <p:nvSpPr>
              <p:cNvPr id="11" name="TextBox 10"/>
              <p:cNvSpPr txBox="1"/>
              <p:nvPr/>
            </p:nvSpPr>
            <p:spPr>
              <a:xfrm>
                <a:off x="2785673" y="2059409"/>
                <a:ext cx="1350379" cy="461665"/>
              </a:xfrm>
              <a:prstGeom prst="rect">
                <a:avLst/>
              </a:prstGeom>
              <a:noFill/>
            </p:spPr>
            <p:txBody>
              <a:bodyPr wrap="square" rtlCol="0">
                <a:spAutoFit/>
              </a:bodyPr>
              <a:lstStyle/>
              <a:p>
                <a:r>
                  <a:rPr lang="en-US" sz="2400" b="1" i="1" dirty="0" smtClean="0">
                    <a:solidFill>
                      <a:srgbClr val="C00000"/>
                    </a:solidFill>
                    <a:latin typeface="Calibri" panose="020F0502020204030204" pitchFamily="34" charset="0"/>
                  </a:rPr>
                  <a:t>Tradeoff</a:t>
                </a:r>
                <a:endParaRPr lang="en-US" sz="2400" b="1" i="1" dirty="0">
                  <a:solidFill>
                    <a:srgbClr val="C00000"/>
                  </a:solidFill>
                  <a:latin typeface="Calibri" panose="020F0502020204030204" pitchFamily="34" charset="0"/>
                </a:endParaRPr>
              </a:p>
            </p:txBody>
          </p:sp>
        </p:grpSp>
      </p:grpSp>
      <p:grpSp>
        <p:nvGrpSpPr>
          <p:cNvPr id="23" name="Group 22"/>
          <p:cNvGrpSpPr/>
          <p:nvPr/>
        </p:nvGrpSpPr>
        <p:grpSpPr>
          <a:xfrm>
            <a:off x="228853" y="3857169"/>
            <a:ext cx="4778588" cy="2743200"/>
            <a:chOff x="838441" y="3755571"/>
            <a:chExt cx="4778588" cy="2743200"/>
          </a:xfrm>
        </p:grpSpPr>
        <p:graphicFrame>
          <p:nvGraphicFramePr>
            <p:cNvPr id="15" name="Chart 14"/>
            <p:cNvGraphicFramePr>
              <a:graphicFrameLocks/>
            </p:cNvGraphicFramePr>
            <p:nvPr>
              <p:extLst>
                <p:ext uri="{D42A27DB-BD31-4B8C-83A1-F6EECF244321}">
                  <p14:modId xmlns:p14="http://schemas.microsoft.com/office/powerpoint/2010/main" val="162168061"/>
                </p:ext>
              </p:extLst>
            </p:nvPr>
          </p:nvGraphicFramePr>
          <p:xfrm>
            <a:off x="838441" y="3755571"/>
            <a:ext cx="4778588"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13" name="Oval 12"/>
            <p:cNvSpPr/>
            <p:nvPr/>
          </p:nvSpPr>
          <p:spPr bwMode="auto">
            <a:xfrm>
              <a:off x="3819596" y="5703809"/>
              <a:ext cx="406023" cy="348955"/>
            </a:xfrm>
            <a:prstGeom prst="ellipse">
              <a:avLst/>
            </a:prstGeom>
            <a:noFill/>
            <a:ln w="3810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18" name="Straight Arrow Connector 17"/>
            <p:cNvCxnSpPr>
              <a:stCxn id="13" idx="0"/>
            </p:cNvCxnSpPr>
            <p:nvPr/>
          </p:nvCxnSpPr>
          <p:spPr bwMode="auto">
            <a:xfrm>
              <a:off x="4022608" y="5703809"/>
              <a:ext cx="461780"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0" name="Oval 19"/>
            <p:cNvSpPr/>
            <p:nvPr/>
          </p:nvSpPr>
          <p:spPr bwMode="auto">
            <a:xfrm>
              <a:off x="3826856" y="4722276"/>
              <a:ext cx="406023" cy="323608"/>
            </a:xfrm>
            <a:prstGeom prst="ellipse">
              <a:avLst/>
            </a:prstGeom>
            <a:noFill/>
            <a:ln w="3810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21" name="Straight Arrow Connector 20"/>
            <p:cNvCxnSpPr/>
            <p:nvPr/>
          </p:nvCxnSpPr>
          <p:spPr bwMode="auto">
            <a:xfrm flipH="1">
              <a:off x="3628542" y="4704680"/>
              <a:ext cx="415839"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2" name="TextBox 21"/>
            <p:cNvSpPr txBox="1"/>
            <p:nvPr/>
          </p:nvSpPr>
          <p:spPr>
            <a:xfrm>
              <a:off x="1323635" y="5999122"/>
              <a:ext cx="4274454" cy="338554"/>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300             100                  50                    0  </a:t>
              </a:r>
              <a:endParaRPr lang="en-US" sz="1600" dirty="0">
                <a:latin typeface="Arial" panose="020B0604020202020204" pitchFamily="34" charset="0"/>
                <a:cs typeface="Arial" panose="020B0604020202020204" pitchFamily="34" charset="0"/>
              </a:endParaRPr>
            </a:p>
          </p:txBody>
        </p:sp>
      </p:grpSp>
      <p:sp>
        <p:nvSpPr>
          <p:cNvPr id="25" name="TextBox 24"/>
          <p:cNvSpPr txBox="1"/>
          <p:nvPr/>
        </p:nvSpPr>
        <p:spPr>
          <a:xfrm>
            <a:off x="5192304" y="4650003"/>
            <a:ext cx="3955515" cy="1815882"/>
          </a:xfrm>
          <a:prstGeom prst="rect">
            <a:avLst/>
          </a:prstGeom>
          <a:noFill/>
        </p:spPr>
        <p:txBody>
          <a:bodyPr wrap="square" rtlCol="0">
            <a:spAutoFit/>
          </a:bodyPr>
          <a:lstStyle/>
          <a:p>
            <a:r>
              <a:rPr lang="en-US" sz="2400" b="1" dirty="0" smtClean="0">
                <a:solidFill>
                  <a:srgbClr val="C00000"/>
                </a:solidFill>
                <a:latin typeface="Arial" panose="020B0604020202020204" pitchFamily="34" charset="0"/>
                <a:cs typeface="Arial" panose="020B0604020202020204" pitchFamily="34" charset="0"/>
              </a:rPr>
              <a:t>We seek to minimize total energy via this </a:t>
            </a:r>
            <a:r>
              <a:rPr lang="en-US" sz="2800" b="1" dirty="0" smtClean="0">
                <a:solidFill>
                  <a:srgbClr val="C00000"/>
                </a:solidFill>
                <a:latin typeface="Calibri" panose="020F0502020204030204" pitchFamily="34" charset="0"/>
                <a:cs typeface="Arial" panose="020B0604020202020204" pitchFamily="34" charset="0"/>
              </a:rPr>
              <a:t>tradeoff</a:t>
            </a:r>
            <a:r>
              <a:rPr lang="en-US" sz="2800" b="1" i="1" dirty="0" smtClean="0">
                <a:solidFill>
                  <a:srgbClr val="C00000"/>
                </a:solidFill>
                <a:latin typeface="Calibri" panose="020F0502020204030204" pitchFamily="34" charset="0"/>
                <a:cs typeface="Arial" panose="020B0604020202020204" pitchFamily="34" charset="0"/>
              </a:rPr>
              <a:t>    </a:t>
            </a:r>
            <a:r>
              <a:rPr lang="en-US" sz="2000" b="1" dirty="0" smtClean="0">
                <a:latin typeface="Calibri" panose="020F0502020204030204" pitchFamily="34" charset="0"/>
                <a:cs typeface="Arial" panose="020B0604020202020204" pitchFamily="34" charset="0"/>
              </a:rPr>
              <a:t>(joint work with Seokhyeong Kang and Jiajia Li; extensions ongoing in collaboration with NXP)</a:t>
            </a:r>
            <a:endParaRPr lang="en-US" sz="2400" b="1" dirty="0">
              <a:solidFill>
                <a:srgbClr val="C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889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067800" cy="563562"/>
          </a:xfrm>
        </p:spPr>
        <p:txBody>
          <a:bodyPr/>
          <a:lstStyle/>
          <a:p>
            <a:pPr eaLnBrk="0" hangingPunct="0"/>
            <a:r>
              <a:rPr lang="en-US" dirty="0" smtClean="0"/>
              <a:t>IC Variability </a:t>
            </a:r>
            <a:endParaRPr lang="en-US" dirty="0"/>
          </a:p>
        </p:txBody>
      </p:sp>
      <p:sp>
        <p:nvSpPr>
          <p:cNvPr id="32" name="Content Placeholder 2"/>
          <p:cNvSpPr>
            <a:spLocks noGrp="1"/>
          </p:cNvSpPr>
          <p:nvPr>
            <p:ph idx="1"/>
          </p:nvPr>
        </p:nvSpPr>
        <p:spPr>
          <a:xfrm>
            <a:off x="152400" y="762000"/>
            <a:ext cx="8839200" cy="5715000"/>
          </a:xfrm>
        </p:spPr>
        <p:txBody>
          <a:bodyPr>
            <a:normAutofit/>
          </a:bodyPr>
          <a:lstStyle/>
          <a:p>
            <a:r>
              <a:rPr lang="en-US" b="1" dirty="0" smtClean="0"/>
              <a:t>In manufacturing process</a:t>
            </a:r>
          </a:p>
          <a:p>
            <a:pPr lvl="1"/>
            <a:r>
              <a:rPr lang="en-US" dirty="0" smtClean="0"/>
              <a:t>FEOL</a:t>
            </a:r>
          </a:p>
          <a:p>
            <a:pPr lvl="1"/>
            <a:r>
              <a:rPr lang="en-US" dirty="0" smtClean="0"/>
              <a:t>BEOL</a:t>
            </a:r>
          </a:p>
          <a:p>
            <a:r>
              <a:rPr lang="en-US" b="1" dirty="0" smtClean="0"/>
              <a:t>During operation</a:t>
            </a:r>
          </a:p>
          <a:p>
            <a:pPr lvl="1"/>
            <a:r>
              <a:rPr lang="en-US" dirty="0" smtClean="0"/>
              <a:t>Voltage</a:t>
            </a:r>
          </a:p>
          <a:p>
            <a:pPr lvl="1"/>
            <a:r>
              <a:rPr lang="en-US" dirty="0" smtClean="0"/>
              <a:t>Temperature</a:t>
            </a:r>
          </a:p>
          <a:p>
            <a:r>
              <a:rPr lang="en-US" b="1" dirty="0" smtClean="0"/>
              <a:t>Across lifetime</a:t>
            </a:r>
          </a:p>
          <a:p>
            <a:pPr lvl="1"/>
            <a:r>
              <a:rPr lang="en-US" dirty="0" smtClean="0"/>
              <a:t>Aging</a:t>
            </a:r>
          </a:p>
          <a:p>
            <a:pPr lvl="1"/>
            <a:r>
              <a:rPr lang="en-US" dirty="0" smtClean="0"/>
              <a:t>Breakdown</a:t>
            </a:r>
          </a:p>
        </p:txBody>
      </p:sp>
    </p:spTree>
    <p:extLst>
      <p:ext uri="{BB962C8B-B14F-4D97-AF65-F5344CB8AC3E}">
        <p14:creationId xmlns:p14="http://schemas.microsoft.com/office/powerpoint/2010/main" val="38803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xEl>
                                              <p:pRg st="1" end="1"/>
                                            </p:txEl>
                                          </p:spTgt>
                                        </p:tgtEl>
                                        <p:attrNameLst>
                                          <p:attrName>style.visibility</p:attrName>
                                        </p:attrNameLst>
                                      </p:cBhvr>
                                      <p:to>
                                        <p:strVal val="visible"/>
                                      </p:to>
                                    </p:set>
                                    <p:animEffect transition="in" filter="fade">
                                      <p:cBhvr>
                                        <p:cTn id="10" dur="500"/>
                                        <p:tgtEl>
                                          <p:spTgt spid="3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xEl>
                                              <p:pRg st="2" end="2"/>
                                            </p:txEl>
                                          </p:spTgt>
                                        </p:tgtEl>
                                        <p:attrNameLst>
                                          <p:attrName>style.visibility</p:attrName>
                                        </p:attrNameLst>
                                      </p:cBhvr>
                                      <p:to>
                                        <p:strVal val="visible"/>
                                      </p:to>
                                    </p:set>
                                    <p:animEffect transition="in" filter="fade">
                                      <p:cBhvr>
                                        <p:cTn id="13" dur="500"/>
                                        <p:tgtEl>
                                          <p:spTgt spid="3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2">
                                            <p:txEl>
                                              <p:pRg st="3" end="3"/>
                                            </p:txEl>
                                          </p:spTgt>
                                        </p:tgtEl>
                                        <p:attrNameLst>
                                          <p:attrName>style.visibility</p:attrName>
                                        </p:attrNameLst>
                                      </p:cBhvr>
                                      <p:to>
                                        <p:strVal val="visible"/>
                                      </p:to>
                                    </p:set>
                                    <p:animEffect transition="in" filter="fade">
                                      <p:cBhvr>
                                        <p:cTn id="18" dur="500"/>
                                        <p:tgtEl>
                                          <p:spTgt spid="3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xEl>
                                              <p:pRg st="4" end="4"/>
                                            </p:txEl>
                                          </p:spTgt>
                                        </p:tgtEl>
                                        <p:attrNameLst>
                                          <p:attrName>style.visibility</p:attrName>
                                        </p:attrNameLst>
                                      </p:cBhvr>
                                      <p:to>
                                        <p:strVal val="visible"/>
                                      </p:to>
                                    </p:set>
                                    <p:animEffect transition="in" filter="fade">
                                      <p:cBhvr>
                                        <p:cTn id="21" dur="500"/>
                                        <p:tgtEl>
                                          <p:spTgt spid="32">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xEl>
                                              <p:pRg st="5" end="5"/>
                                            </p:txEl>
                                          </p:spTgt>
                                        </p:tgtEl>
                                        <p:attrNameLst>
                                          <p:attrName>style.visibility</p:attrName>
                                        </p:attrNameLst>
                                      </p:cBhvr>
                                      <p:to>
                                        <p:strVal val="visible"/>
                                      </p:to>
                                    </p:set>
                                    <p:animEffect transition="in" filter="fade">
                                      <p:cBhvr>
                                        <p:cTn id="24" dur="500"/>
                                        <p:tgtEl>
                                          <p:spTgt spid="3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xEl>
                                              <p:pRg st="6" end="6"/>
                                            </p:txEl>
                                          </p:spTgt>
                                        </p:tgtEl>
                                        <p:attrNameLst>
                                          <p:attrName>style.visibility</p:attrName>
                                        </p:attrNameLst>
                                      </p:cBhvr>
                                      <p:to>
                                        <p:strVal val="visible"/>
                                      </p:to>
                                    </p:set>
                                    <p:animEffect transition="in" filter="fade">
                                      <p:cBhvr>
                                        <p:cTn id="29" dur="500"/>
                                        <p:tgtEl>
                                          <p:spTgt spid="32">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xEl>
                                              <p:pRg st="7" end="7"/>
                                            </p:txEl>
                                          </p:spTgt>
                                        </p:tgtEl>
                                        <p:attrNameLst>
                                          <p:attrName>style.visibility</p:attrName>
                                        </p:attrNameLst>
                                      </p:cBhvr>
                                      <p:to>
                                        <p:strVal val="visible"/>
                                      </p:to>
                                    </p:set>
                                    <p:animEffect transition="in" filter="fade">
                                      <p:cBhvr>
                                        <p:cTn id="32" dur="500"/>
                                        <p:tgtEl>
                                          <p:spTgt spid="32">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xEl>
                                              <p:pRg st="8" end="8"/>
                                            </p:txEl>
                                          </p:spTgt>
                                        </p:tgtEl>
                                        <p:attrNameLst>
                                          <p:attrName>style.visibility</p:attrName>
                                        </p:attrNameLst>
                                      </p:cBhvr>
                                      <p:to>
                                        <p:strVal val="visible"/>
                                      </p:to>
                                    </p:set>
                                    <p:animEffect transition="in" filter="fade">
                                      <p:cBhvr>
                                        <p:cTn id="35" dur="500"/>
                                        <p:tgtEl>
                                          <p:spTgt spid="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21" y="75126"/>
            <a:ext cx="9067800" cy="563562"/>
          </a:xfrm>
        </p:spPr>
        <p:txBody>
          <a:bodyPr/>
          <a:lstStyle/>
          <a:p>
            <a:r>
              <a:rPr lang="en-US" dirty="0"/>
              <a:t>Selective-Endpoint </a:t>
            </a:r>
            <a:r>
              <a:rPr lang="en-US" dirty="0" smtClean="0"/>
              <a:t>Optimization (</a:t>
            </a:r>
            <a:r>
              <a:rPr lang="en-US" dirty="0" err="1" smtClean="0"/>
              <a:t>SEOpt</a:t>
            </a:r>
            <a:r>
              <a:rPr lang="en-US" dirty="0" smtClean="0"/>
              <a:t>)</a:t>
            </a:r>
            <a:endParaRPr lang="en-US" dirty="0"/>
          </a:p>
        </p:txBody>
      </p:sp>
      <p:sp>
        <p:nvSpPr>
          <p:cNvPr id="3" name="Content Placeholder 2"/>
          <p:cNvSpPr>
            <a:spLocks noGrp="1"/>
          </p:cNvSpPr>
          <p:nvPr>
            <p:ph idx="1"/>
          </p:nvPr>
        </p:nvSpPr>
        <p:spPr>
          <a:xfrm>
            <a:off x="215694" y="722489"/>
            <a:ext cx="8836025" cy="1195333"/>
          </a:xfrm>
        </p:spPr>
        <p:txBody>
          <a:bodyPr>
            <a:normAutofit fontScale="92500" lnSpcReduction="10000"/>
          </a:bodyPr>
          <a:lstStyle/>
          <a:p>
            <a:pPr marL="230188" lvl="1" indent="-230188"/>
            <a:r>
              <a:rPr lang="en-US" sz="2600" dirty="0"/>
              <a:t>Optimize </a:t>
            </a:r>
            <a:r>
              <a:rPr lang="en-US" sz="2600" dirty="0" err="1"/>
              <a:t>fanin</a:t>
            </a:r>
            <a:r>
              <a:rPr lang="en-US" sz="2600" dirty="0"/>
              <a:t> cone </a:t>
            </a:r>
            <a:r>
              <a:rPr lang="en-US" sz="2600" dirty="0" smtClean="0"/>
              <a:t>of an endpoint w</a:t>
            </a:r>
            <a:r>
              <a:rPr lang="en-US" sz="2600" dirty="0"/>
              <a:t>/ tighter constraints</a:t>
            </a:r>
            <a:br>
              <a:rPr lang="en-US" sz="2600" dirty="0"/>
            </a:br>
            <a:r>
              <a:rPr lang="en-US" altLang="zh-TW" sz="2600" b="1" dirty="0">
                <a:sym typeface="Symbol"/>
              </a:rPr>
              <a:t></a:t>
            </a:r>
            <a:r>
              <a:rPr lang="en-US" sz="2600" dirty="0"/>
              <a:t> Allows replacement of Razor FF w/ normal FF</a:t>
            </a:r>
          </a:p>
          <a:p>
            <a:pPr marL="230188" lvl="1" indent="-230188"/>
            <a:r>
              <a:rPr lang="en-US" sz="2600" dirty="0" smtClean="0">
                <a:solidFill>
                  <a:srgbClr val="C00000"/>
                </a:solidFill>
              </a:rPr>
              <a:t>Pick endpoints based on heuristic sensitivity functions</a:t>
            </a:r>
            <a:endParaRPr lang="en-US" sz="2600" dirty="0">
              <a:solidFill>
                <a:srgbClr val="C00000"/>
              </a:solidFill>
            </a:endParaRPr>
          </a:p>
          <a:p>
            <a:endParaRPr lang="en-US" dirty="0"/>
          </a:p>
        </p:txBody>
      </p:sp>
      <p:grpSp>
        <p:nvGrpSpPr>
          <p:cNvPr id="17" name="Group 16"/>
          <p:cNvGrpSpPr/>
          <p:nvPr/>
        </p:nvGrpSpPr>
        <p:grpSpPr>
          <a:xfrm>
            <a:off x="4945578" y="1901309"/>
            <a:ext cx="4039729" cy="4765530"/>
            <a:chOff x="4972862" y="1537211"/>
            <a:chExt cx="4162136" cy="5316750"/>
          </a:xfrm>
        </p:grpSpPr>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72862" y="1768193"/>
              <a:ext cx="4162136" cy="269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3997" y="4280919"/>
              <a:ext cx="3971255" cy="257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546408" y="1537211"/>
              <a:ext cx="3489471" cy="707886"/>
            </a:xfrm>
            <a:prstGeom prst="rect">
              <a:avLst/>
            </a:prstGeom>
            <a:noFill/>
          </p:spPr>
          <p:txBody>
            <a:bodyPr wrap="square" rtlCol="0">
              <a:spAutoFit/>
            </a:bodyPr>
            <a:lstStyle/>
            <a:p>
              <a:r>
                <a:rPr lang="en-US" sz="2000" dirty="0" smtClean="0">
                  <a:solidFill>
                    <a:schemeClr val="tx2"/>
                  </a:solidFill>
                </a:rPr>
                <a:t>Vary #endpoints </a:t>
              </a:r>
              <a:r>
                <a:rPr lang="en-US" sz="2000" dirty="0" smtClean="0">
                  <a:solidFill>
                    <a:schemeClr val="tx2"/>
                  </a:solidFill>
                  <a:sym typeface="Wingdings" panose="05000000000000000000" pitchFamily="2" charset="2"/>
                </a:rPr>
                <a:t> compare area/power penalty</a:t>
              </a:r>
              <a:endParaRPr lang="en-US" sz="2000" dirty="0">
                <a:solidFill>
                  <a:schemeClr val="tx2"/>
                </a:solidFill>
              </a:endParaRPr>
            </a:p>
          </p:txBody>
        </p:sp>
      </p:grpSp>
      <p:sp>
        <p:nvSpPr>
          <p:cNvPr id="14" name="Rectangle 13"/>
          <p:cNvSpPr/>
          <p:nvPr/>
        </p:nvSpPr>
        <p:spPr bwMode="auto">
          <a:xfrm>
            <a:off x="297743" y="4839554"/>
            <a:ext cx="4187037" cy="878959"/>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grpSp>
        <p:nvGrpSpPr>
          <p:cNvPr id="16" name="Group 15"/>
          <p:cNvGrpSpPr/>
          <p:nvPr/>
        </p:nvGrpSpPr>
        <p:grpSpPr>
          <a:xfrm>
            <a:off x="210310" y="1918292"/>
            <a:ext cx="4484551" cy="4786659"/>
            <a:chOff x="210310" y="1800308"/>
            <a:chExt cx="4484551" cy="4786659"/>
          </a:xfrm>
        </p:grpSpPr>
        <mc:AlternateContent xmlns:mc="http://schemas.openxmlformats.org/markup-compatibility/2006" xmlns:a14="http://schemas.microsoft.com/office/drawing/2010/main">
          <mc:Choice Requires="a14">
            <p:sp>
              <p:nvSpPr>
                <p:cNvPr id="4" name="TextBox 3"/>
                <p:cNvSpPr txBox="1"/>
                <p:nvPr/>
              </p:nvSpPr>
              <p:spPr>
                <a:xfrm>
                  <a:off x="224988" y="2210636"/>
                  <a:ext cx="216809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𝑆𝐹</m:t>
                        </m:r>
                        <m:r>
                          <a:rPr lang="en-US" sz="2000" b="0" i="1" smtClean="0">
                            <a:latin typeface="Cambria Math"/>
                          </a:rPr>
                          <m:t>1=|</m:t>
                        </m:r>
                        <m:r>
                          <a:rPr lang="en-US" sz="2000" b="0" i="1" smtClean="0">
                            <a:latin typeface="Cambria Math"/>
                          </a:rPr>
                          <m:t>𝑠𝑙𝑎𝑐𝑘</m:t>
                        </m:r>
                        <m:d>
                          <m:dPr>
                            <m:ctrlPr>
                              <a:rPr lang="en-US" sz="2000" b="0" i="1" smtClean="0">
                                <a:latin typeface="Cambria Math"/>
                              </a:rPr>
                            </m:ctrlPr>
                          </m:dPr>
                          <m:e>
                            <m:r>
                              <a:rPr lang="en-US" sz="2000" b="0" i="1" smtClean="0">
                                <a:latin typeface="Cambria Math"/>
                              </a:rPr>
                              <m:t>𝑝</m:t>
                            </m:r>
                          </m:e>
                        </m:d>
                        <m:r>
                          <a:rPr lang="en-US" sz="2000" b="0" i="1" smtClean="0">
                            <a:latin typeface="Cambria Math"/>
                          </a:rPr>
                          <m:t>|</m:t>
                        </m:r>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224988" y="2210636"/>
                  <a:ext cx="2168093" cy="400110"/>
                </a:xfrm>
                <a:prstGeom prst="rect">
                  <a:avLst/>
                </a:prstGeom>
                <a:blipFill rotWithShape="1">
                  <a:blip r:embed="rId5"/>
                  <a:stretch>
                    <a:fillRect b="-18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17734" y="2697082"/>
                  <a:ext cx="355494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𝑆𝐹</m:t>
                        </m:r>
                        <m:r>
                          <a:rPr lang="en-US" sz="2000" b="0" i="1" smtClean="0">
                            <a:latin typeface="Cambria Math"/>
                          </a:rPr>
                          <m:t>2=|</m:t>
                        </m:r>
                        <m:r>
                          <a:rPr lang="en-US" sz="2000" b="0" i="1" smtClean="0">
                            <a:latin typeface="Cambria Math"/>
                          </a:rPr>
                          <m:t>𝑠𝑙𝑎𝑐𝑘</m:t>
                        </m:r>
                        <m:d>
                          <m:dPr>
                            <m:ctrlPr>
                              <a:rPr lang="en-US" sz="2000" b="0" i="1" smtClean="0">
                                <a:latin typeface="Cambria Math"/>
                              </a:rPr>
                            </m:ctrlPr>
                          </m:dPr>
                          <m:e>
                            <m:r>
                              <a:rPr lang="en-US" sz="2000" b="0" i="1" smtClean="0">
                                <a:latin typeface="Cambria Math"/>
                              </a:rPr>
                              <m:t>𝑝</m:t>
                            </m:r>
                          </m:e>
                        </m:d>
                        <m:r>
                          <a:rPr lang="en-US" sz="2000" b="0" i="1" smtClean="0">
                            <a:latin typeface="Cambria Math"/>
                          </a:rPr>
                          <m:t>|×</m:t>
                        </m:r>
                        <m:r>
                          <a:rPr lang="en-US" sz="2000" b="0" i="1" smtClean="0">
                            <a:latin typeface="Cambria Math"/>
                          </a:rPr>
                          <m:t>𝑛𝑢𝑚𝑐𝑟𝑖</m:t>
                        </m:r>
                        <m:r>
                          <a:rPr lang="en-US" sz="2000" b="0" i="1" smtClean="0">
                            <a:latin typeface="Cambria Math"/>
                          </a:rPr>
                          <m:t>(</m:t>
                        </m:r>
                        <m:r>
                          <a:rPr lang="en-US" sz="2000" b="0" i="1" smtClean="0">
                            <a:latin typeface="Cambria Math"/>
                          </a:rPr>
                          <m:t>𝑝</m:t>
                        </m:r>
                        <m:r>
                          <a:rPr lang="en-US" sz="2000" b="0" i="1" smtClean="0">
                            <a:latin typeface="Cambria Math"/>
                          </a:rPr>
                          <m:t>)</m:t>
                        </m:r>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17734" y="2697082"/>
                  <a:ext cx="3554948" cy="400110"/>
                </a:xfrm>
                <a:prstGeom prst="rect">
                  <a:avLst/>
                </a:prstGeom>
                <a:blipFill rotWithShape="1">
                  <a:blip r:embed="rId6"/>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10480" y="3154500"/>
                  <a:ext cx="3715248" cy="7331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𝑆𝐹</m:t>
                        </m:r>
                        <m:r>
                          <a:rPr lang="en-US" sz="2000" b="0" i="1" smtClean="0">
                            <a:latin typeface="Cambria Math"/>
                          </a:rPr>
                          <m:t>3=|</m:t>
                        </m:r>
                        <m:r>
                          <a:rPr lang="en-US" sz="2000" b="0" i="1" smtClean="0">
                            <a:latin typeface="Cambria Math"/>
                          </a:rPr>
                          <m:t>𝑠𝑙𝑎𝑐𝑘</m:t>
                        </m:r>
                        <m:d>
                          <m:dPr>
                            <m:ctrlPr>
                              <a:rPr lang="en-US" sz="2000" b="0" i="1" smtClean="0">
                                <a:latin typeface="Cambria Math"/>
                              </a:rPr>
                            </m:ctrlPr>
                          </m:dPr>
                          <m:e>
                            <m:r>
                              <a:rPr lang="en-US" sz="2000" b="0" i="1" smtClean="0">
                                <a:latin typeface="Cambria Math"/>
                              </a:rPr>
                              <m:t>𝑝</m:t>
                            </m:r>
                          </m:e>
                        </m:d>
                        <m:r>
                          <a:rPr lang="en-US" sz="2000" b="0" i="1" smtClean="0">
                            <a:latin typeface="Cambria Math"/>
                          </a:rPr>
                          <m:t>|×</m:t>
                        </m:r>
                        <m:f>
                          <m:fPr>
                            <m:ctrlPr>
                              <a:rPr lang="en-US" sz="2000" b="0" i="1" smtClean="0">
                                <a:latin typeface="Cambria Math"/>
                              </a:rPr>
                            </m:ctrlPr>
                          </m:fPr>
                          <m:num>
                            <m:r>
                              <a:rPr lang="en-US" sz="2000" b="0" i="1" smtClean="0">
                                <a:latin typeface="Cambria Math"/>
                              </a:rPr>
                              <m:t>𝑛𝑢𝑚</m:t>
                            </m:r>
                            <m:r>
                              <a:rPr lang="en-US" sz="2000" b="0" i="1" baseline="-25000" smtClean="0">
                                <a:latin typeface="Cambria Math"/>
                              </a:rPr>
                              <m:t>𝑐𝑟𝑖</m:t>
                            </m:r>
                            <m:r>
                              <a:rPr lang="en-US" sz="2000" b="0" i="1" smtClean="0">
                                <a:latin typeface="Cambria Math"/>
                              </a:rPr>
                              <m:t>(</m:t>
                            </m:r>
                            <m:r>
                              <a:rPr lang="en-US" sz="2000" b="0" i="1" smtClean="0">
                                <a:latin typeface="Cambria Math"/>
                              </a:rPr>
                              <m:t>𝑝</m:t>
                            </m:r>
                            <m:r>
                              <a:rPr lang="en-US" sz="2000" b="0" i="1" smtClean="0">
                                <a:latin typeface="Cambria Math"/>
                              </a:rPr>
                              <m:t>)</m:t>
                            </m:r>
                          </m:num>
                          <m:den>
                            <m:r>
                              <a:rPr lang="en-US" sz="2000" b="0" i="1" smtClean="0">
                                <a:latin typeface="Cambria Math"/>
                              </a:rPr>
                              <m:t>𝑛𝑢𝑚</m:t>
                            </m:r>
                            <m:r>
                              <a:rPr lang="en-US" sz="2000" b="0" i="1" baseline="-25000" smtClean="0">
                                <a:latin typeface="Cambria Math"/>
                              </a:rPr>
                              <m:t>𝑡𝑜𝑡𝑎𝑙</m:t>
                            </m:r>
                            <m:r>
                              <a:rPr lang="en-US" sz="2000" b="0" i="1" smtClean="0">
                                <a:latin typeface="Cambria Math"/>
                              </a:rPr>
                              <m:t>(</m:t>
                            </m:r>
                            <m:r>
                              <a:rPr lang="en-US" sz="2000" b="0" i="1" smtClean="0">
                                <a:latin typeface="Cambria Math"/>
                              </a:rPr>
                              <m:t>𝑝</m:t>
                            </m:r>
                            <m:r>
                              <a:rPr lang="en-US" sz="2000" b="0" i="1" smtClean="0">
                                <a:latin typeface="Cambria Math"/>
                              </a:rPr>
                              <m:t>)</m:t>
                            </m:r>
                          </m:den>
                        </m:f>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210480" y="3154500"/>
                  <a:ext cx="3715248" cy="733149"/>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32254" y="3872387"/>
                  <a:ext cx="4330288" cy="878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𝑆𝐹</m:t>
                        </m:r>
                        <m:r>
                          <a:rPr lang="en-US" sz="2000" b="0" i="1" smtClean="0">
                            <a:latin typeface="Cambria Math"/>
                          </a:rPr>
                          <m:t>4=|</m:t>
                        </m:r>
                        <m:r>
                          <a:rPr lang="en-US" sz="2000" b="0" i="1" smtClean="0">
                            <a:latin typeface="Cambria Math"/>
                          </a:rPr>
                          <m:t>𝑠𝑙𝑎𝑐𝑘</m:t>
                        </m:r>
                        <m:d>
                          <m:dPr>
                            <m:ctrlPr>
                              <a:rPr lang="en-US" sz="2000" b="0" i="1" smtClean="0">
                                <a:latin typeface="Cambria Math"/>
                              </a:rPr>
                            </m:ctrlPr>
                          </m:dPr>
                          <m:e>
                            <m:r>
                              <a:rPr lang="en-US" sz="2000" b="0" i="1" smtClean="0">
                                <a:latin typeface="Cambria Math"/>
                              </a:rPr>
                              <m:t>𝑝</m:t>
                            </m:r>
                          </m:e>
                        </m:d>
                        <m:r>
                          <a:rPr lang="en-US" sz="2000" b="0" i="1" smtClean="0">
                            <a:latin typeface="Cambria Math"/>
                          </a:rPr>
                          <m:t>|×</m:t>
                        </m:r>
                        <m:nary>
                          <m:naryPr>
                            <m:chr m:val="∑"/>
                            <m:supHide m:val="on"/>
                            <m:ctrlPr>
                              <a:rPr lang="en-US" sz="2000" b="0" i="1" smtClean="0">
                                <a:latin typeface="Cambria Math"/>
                              </a:rPr>
                            </m:ctrlPr>
                          </m:naryPr>
                          <m:sub>
                            <m:r>
                              <m:rPr>
                                <m:brk m:alnAt="7"/>
                              </m:rPr>
                              <a:rPr lang="en-US" sz="2000" b="0" i="1" smtClean="0">
                                <a:latin typeface="Cambria Math"/>
                              </a:rPr>
                              <m:t>𝑐</m:t>
                            </m:r>
                            <m:r>
                              <a:rPr lang="en-US" sz="2000" b="0" i="1" smtClean="0">
                                <a:latin typeface="Cambria Math"/>
                                <a:ea typeface="Cambria Math"/>
                              </a:rPr>
                              <m:t>𝜖</m:t>
                            </m:r>
                            <m:r>
                              <a:rPr lang="en-US" sz="2000" b="0" i="1" smtClean="0">
                                <a:latin typeface="Cambria Math"/>
                                <a:ea typeface="Cambria Math"/>
                              </a:rPr>
                              <m:t>𝑓𝑎𝑛𝑖𝑛</m:t>
                            </m:r>
                            <m:r>
                              <a:rPr lang="en-US" sz="2000" b="0" i="1" smtClean="0">
                                <a:latin typeface="Cambria Math"/>
                                <a:ea typeface="Cambria Math"/>
                              </a:rPr>
                              <m:t>(</m:t>
                            </m:r>
                            <m:r>
                              <a:rPr lang="en-US" sz="2000" b="0" i="1" smtClean="0">
                                <a:latin typeface="Cambria Math"/>
                                <a:ea typeface="Cambria Math"/>
                              </a:rPr>
                              <m:t>𝑝</m:t>
                            </m:r>
                            <m:r>
                              <a:rPr lang="en-US" sz="2000" b="0" i="1" smtClean="0">
                                <a:latin typeface="Cambria Math"/>
                                <a:ea typeface="Cambria Math"/>
                              </a:rPr>
                              <m:t>)</m:t>
                            </m:r>
                          </m:sub>
                          <m:sup/>
                          <m:e>
                            <m:r>
                              <a:rPr lang="en-US" sz="2000" b="0" i="1" smtClean="0">
                                <a:latin typeface="Cambria Math"/>
                              </a:rPr>
                              <m:t>𝑃𝑤𝑟</m:t>
                            </m:r>
                            <m:r>
                              <a:rPr lang="en-US" sz="2000" b="0" i="1" smtClean="0">
                                <a:latin typeface="Cambria Math"/>
                              </a:rPr>
                              <m:t>(</m:t>
                            </m:r>
                            <m:r>
                              <a:rPr lang="en-US" sz="2000" b="0" i="1" smtClean="0">
                                <a:latin typeface="Cambria Math"/>
                              </a:rPr>
                              <m:t>𝑐</m:t>
                            </m:r>
                            <m:r>
                              <a:rPr lang="en-US" sz="2000" b="0" i="1" smtClean="0">
                                <a:latin typeface="Cambria Math"/>
                              </a:rPr>
                              <m:t>)</m:t>
                            </m:r>
                          </m:e>
                        </m:nary>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32254" y="3872387"/>
                  <a:ext cx="4330288" cy="878959"/>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54028" y="4707056"/>
                  <a:ext cx="4311245" cy="8789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𝑆𝐹</m:t>
                        </m:r>
                        <m:r>
                          <a:rPr lang="en-US" sz="2000" b="0" i="1" smtClean="0">
                            <a:latin typeface="Cambria Math"/>
                          </a:rPr>
                          <m:t>5=</m:t>
                        </m:r>
                        <m:nary>
                          <m:naryPr>
                            <m:chr m:val="∑"/>
                            <m:supHide m:val="on"/>
                            <m:ctrlPr>
                              <a:rPr lang="en-US" sz="2000" b="0" i="1" smtClean="0">
                                <a:latin typeface="Cambria Math"/>
                              </a:rPr>
                            </m:ctrlPr>
                          </m:naryPr>
                          <m:sub>
                            <m:r>
                              <m:rPr>
                                <m:brk m:alnAt="7"/>
                              </m:rPr>
                              <a:rPr lang="en-US" sz="2000" b="0" i="1" smtClean="0">
                                <a:latin typeface="Cambria Math"/>
                              </a:rPr>
                              <m:t>𝑐</m:t>
                            </m:r>
                            <m:r>
                              <a:rPr lang="en-US" sz="2000" b="0" i="1" smtClean="0">
                                <a:latin typeface="Cambria Math"/>
                                <a:ea typeface="Cambria Math"/>
                              </a:rPr>
                              <m:t>𝜖</m:t>
                            </m:r>
                            <m:r>
                              <a:rPr lang="en-US" sz="2000" b="0" i="1" smtClean="0">
                                <a:latin typeface="Cambria Math"/>
                                <a:ea typeface="Cambria Math"/>
                              </a:rPr>
                              <m:t>𝑓𝑎𝑛𝑖𝑛</m:t>
                            </m:r>
                            <m:r>
                              <a:rPr lang="en-US" sz="2000" b="0" i="1" smtClean="0">
                                <a:latin typeface="Cambria Math"/>
                                <a:ea typeface="Cambria Math"/>
                              </a:rPr>
                              <m:t>(</m:t>
                            </m:r>
                            <m:r>
                              <a:rPr lang="en-US" sz="2000" b="0" i="1" smtClean="0">
                                <a:latin typeface="Cambria Math"/>
                                <a:ea typeface="Cambria Math"/>
                              </a:rPr>
                              <m:t>𝑝</m:t>
                            </m:r>
                            <m:r>
                              <a:rPr lang="en-US" sz="2000" b="0" i="1" smtClean="0">
                                <a:latin typeface="Cambria Math"/>
                                <a:ea typeface="Cambria Math"/>
                              </a:rPr>
                              <m:t>)</m:t>
                            </m:r>
                          </m:sub>
                          <m:sup/>
                          <m:e>
                            <m:r>
                              <a:rPr lang="en-US" sz="2000" b="0" i="1" smtClean="0">
                                <a:latin typeface="Cambria Math"/>
                              </a:rPr>
                              <m:t>|</m:t>
                            </m:r>
                            <m:r>
                              <a:rPr lang="en-US" sz="2000" b="0" i="1" smtClean="0">
                                <a:latin typeface="Cambria Math"/>
                              </a:rPr>
                              <m:t>𝑠𝑙𝑎𝑐𝑘</m:t>
                            </m:r>
                            <m:d>
                              <m:dPr>
                                <m:ctrlPr>
                                  <a:rPr lang="en-US" sz="2000" b="0" i="1" smtClean="0">
                                    <a:latin typeface="Cambria Math"/>
                                  </a:rPr>
                                </m:ctrlPr>
                              </m:dPr>
                              <m:e>
                                <m:r>
                                  <a:rPr lang="en-US" sz="2000" b="0" i="1" smtClean="0">
                                    <a:latin typeface="Cambria Math"/>
                                  </a:rPr>
                                  <m:t>𝑐</m:t>
                                </m:r>
                              </m:e>
                            </m:d>
                            <m:r>
                              <a:rPr lang="en-US" sz="2000" b="0" i="1" smtClean="0">
                                <a:latin typeface="Cambria Math"/>
                              </a:rPr>
                              <m:t>|</m:t>
                            </m:r>
                          </m:e>
                        </m:nary>
                        <m:r>
                          <a:rPr lang="en-US" sz="2000" i="1" smtClean="0">
                            <a:latin typeface="Cambria Math"/>
                          </a:rPr>
                          <m:t>×</m:t>
                        </m:r>
                        <m:r>
                          <a:rPr lang="en-US" sz="2000" b="0" i="1" smtClean="0">
                            <a:latin typeface="Cambria Math"/>
                          </a:rPr>
                          <m:t>𝑃𝑤𝑟</m:t>
                        </m:r>
                        <m:r>
                          <a:rPr lang="en-US" sz="2000" b="0" i="1" smtClean="0">
                            <a:latin typeface="Cambria Math"/>
                          </a:rPr>
                          <m:t>(</m:t>
                        </m:r>
                        <m:r>
                          <a:rPr lang="en-US" sz="2000" b="0" i="1" smtClean="0">
                            <a:latin typeface="Cambria Math"/>
                          </a:rPr>
                          <m:t>𝑐</m:t>
                        </m:r>
                        <m:r>
                          <a:rPr lang="en-US" sz="2000" b="0" i="1" smtClean="0">
                            <a:latin typeface="Cambria Math"/>
                          </a:rPr>
                          <m:t>)</m:t>
                        </m:r>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254028" y="4707056"/>
                  <a:ext cx="4311245" cy="878959"/>
                </a:xfrm>
                <a:prstGeom prst="rect">
                  <a:avLst/>
                </a:prstGeom>
                <a:blipFill rotWithShape="1">
                  <a:blip r:embed="rId9"/>
                  <a:stretch>
                    <a:fillRect/>
                  </a:stretch>
                </a:blipFill>
              </p:spPr>
              <p:txBody>
                <a:bodyPr/>
                <a:lstStyle/>
                <a:p>
                  <a:r>
                    <a:rPr lang="en-US">
                      <a:noFill/>
                    </a:rPr>
                    <a:t> </a:t>
                  </a:r>
                </a:p>
              </p:txBody>
            </p:sp>
          </mc:Fallback>
        </mc:AlternateContent>
        <p:sp>
          <p:nvSpPr>
            <p:cNvPr id="9" name="TextBox 8"/>
            <p:cNvSpPr txBox="1"/>
            <p:nvPr/>
          </p:nvSpPr>
          <p:spPr>
            <a:xfrm>
              <a:off x="210310" y="1800308"/>
              <a:ext cx="4384057" cy="461665"/>
            </a:xfrm>
            <a:prstGeom prst="rect">
              <a:avLst/>
            </a:prstGeom>
            <a:noFill/>
          </p:spPr>
          <p:txBody>
            <a:bodyPr wrap="square" rtlCol="0">
              <a:spAutoFit/>
            </a:bodyPr>
            <a:lstStyle/>
            <a:p>
              <a:r>
                <a:rPr lang="en-US" sz="2400" dirty="0" smtClean="0"/>
                <a:t>Candidate Sensitivity Functions</a:t>
              </a:r>
              <a:endParaRPr lang="en-US" sz="2400" dirty="0"/>
            </a:p>
          </p:txBody>
        </p:sp>
        <p:sp>
          <p:nvSpPr>
            <p:cNvPr id="15" name="TextBox 14"/>
            <p:cNvSpPr txBox="1"/>
            <p:nvPr/>
          </p:nvSpPr>
          <p:spPr>
            <a:xfrm>
              <a:off x="493598" y="5685142"/>
              <a:ext cx="4201263" cy="901825"/>
            </a:xfrm>
            <a:prstGeom prst="rect">
              <a:avLst/>
            </a:prstGeom>
            <a:noFill/>
          </p:spPr>
          <p:txBody>
            <a:bodyPr wrap="square" rtlCol="0">
              <a:spAutoFit/>
            </a:bodyPr>
            <a:lstStyle/>
            <a:p>
              <a:r>
                <a:rPr lang="en-US" i="1" dirty="0" smtClean="0">
                  <a:solidFill>
                    <a:schemeClr val="tx2"/>
                  </a:solidFill>
                </a:rPr>
                <a:t>p        </a:t>
              </a:r>
              <a:r>
                <a:rPr lang="en-US" dirty="0" smtClean="0">
                  <a:solidFill>
                    <a:schemeClr val="tx2"/>
                  </a:solidFill>
                </a:rPr>
                <a:t> negative slack endpoint</a:t>
              </a:r>
            </a:p>
            <a:p>
              <a:r>
                <a:rPr lang="en-US" i="1" dirty="0" smtClean="0">
                  <a:solidFill>
                    <a:schemeClr val="tx2"/>
                  </a:solidFill>
                </a:rPr>
                <a:t>c        </a:t>
              </a:r>
              <a:r>
                <a:rPr lang="en-US" dirty="0" smtClean="0">
                  <a:solidFill>
                    <a:schemeClr val="tx2"/>
                  </a:solidFill>
                </a:rPr>
                <a:t> cells within </a:t>
              </a:r>
              <a:r>
                <a:rPr lang="en-US" dirty="0" err="1" smtClean="0">
                  <a:solidFill>
                    <a:schemeClr val="tx2"/>
                  </a:solidFill>
                </a:rPr>
                <a:t>fanin</a:t>
              </a:r>
              <a:r>
                <a:rPr lang="en-US" dirty="0" smtClean="0">
                  <a:solidFill>
                    <a:schemeClr val="tx2"/>
                  </a:solidFill>
                </a:rPr>
                <a:t> cone</a:t>
              </a:r>
            </a:p>
            <a:p>
              <a:r>
                <a:rPr lang="en-US" i="1" dirty="0" err="1" smtClean="0">
                  <a:solidFill>
                    <a:schemeClr val="tx2"/>
                  </a:solidFill>
                </a:rPr>
                <a:t>Num</a:t>
              </a:r>
              <a:r>
                <a:rPr lang="en-US" i="1" baseline="-25000" dirty="0" err="1" smtClean="0">
                  <a:solidFill>
                    <a:schemeClr val="tx2"/>
                  </a:solidFill>
                </a:rPr>
                <a:t>cri</a:t>
              </a:r>
              <a:r>
                <a:rPr lang="en-US" dirty="0" smtClean="0">
                  <a:solidFill>
                    <a:schemeClr val="tx2"/>
                  </a:solidFill>
                </a:rPr>
                <a:t>  number of negative slack cells</a:t>
              </a:r>
              <a:endParaRPr lang="en-US" baseline="-25000" dirty="0" smtClean="0">
                <a:solidFill>
                  <a:schemeClr val="tx2"/>
                </a:solidFill>
              </a:endParaRPr>
            </a:p>
            <a:p>
              <a:endParaRPr lang="en-US" dirty="0">
                <a:solidFill>
                  <a:schemeClr val="tx2"/>
                </a:solidFill>
              </a:endParaRPr>
            </a:p>
          </p:txBody>
        </p:sp>
      </p:grpSp>
    </p:spTree>
    <p:extLst>
      <p:ext uri="{BB962C8B-B14F-4D97-AF65-F5344CB8AC3E}">
        <p14:creationId xmlns:p14="http://schemas.microsoft.com/office/powerpoint/2010/main" val="261994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Skew Optimization (</a:t>
            </a:r>
            <a:r>
              <a:rPr lang="en-US" dirty="0" err="1" smtClean="0"/>
              <a:t>SkewOpt</a:t>
            </a:r>
            <a:r>
              <a:rPr lang="en-US" dirty="0" smtClean="0"/>
              <a:t>)</a:t>
            </a:r>
            <a:endParaRPr lang="en-US" dirty="0"/>
          </a:p>
        </p:txBody>
      </p:sp>
      <p:sp>
        <p:nvSpPr>
          <p:cNvPr id="3" name="Content Placeholder 2"/>
          <p:cNvSpPr>
            <a:spLocks noGrp="1"/>
          </p:cNvSpPr>
          <p:nvPr>
            <p:ph idx="1"/>
          </p:nvPr>
        </p:nvSpPr>
        <p:spPr>
          <a:xfrm>
            <a:off x="113394" y="771525"/>
            <a:ext cx="8987064" cy="2907266"/>
          </a:xfrm>
        </p:spPr>
        <p:txBody>
          <a:bodyPr>
            <a:normAutofit lnSpcReduction="10000"/>
          </a:bodyPr>
          <a:lstStyle/>
          <a:p>
            <a:pPr>
              <a:spcBef>
                <a:spcPts val="500"/>
              </a:spcBef>
            </a:pPr>
            <a:r>
              <a:rPr lang="en-US" sz="2800" dirty="0" smtClean="0"/>
              <a:t>Increase slacks on timing-critical and/or frequently-exercised paths</a:t>
            </a:r>
          </a:p>
          <a:p>
            <a:pPr marL="796925" lvl="1" indent="-514350">
              <a:spcBef>
                <a:spcPts val="500"/>
              </a:spcBef>
              <a:buFont typeface="+mj-lt"/>
              <a:buAutoNum type="arabicPeriod"/>
            </a:pPr>
            <a:r>
              <a:rPr lang="en-US" sz="2400" dirty="0" smtClean="0"/>
              <a:t>Generate sequential graph </a:t>
            </a:r>
          </a:p>
          <a:p>
            <a:pPr marL="796925" lvl="1" indent="-514350">
              <a:spcBef>
                <a:spcPts val="500"/>
              </a:spcBef>
              <a:buFont typeface="+mj-lt"/>
              <a:buAutoNum type="arabicPeriod"/>
            </a:pPr>
            <a:r>
              <a:rPr lang="en-US" sz="2400" dirty="0"/>
              <a:t>F</a:t>
            </a:r>
            <a:r>
              <a:rPr lang="en-US" sz="2400" dirty="0" smtClean="0"/>
              <a:t>ind cycle of paths with minimum total weight </a:t>
            </a:r>
            <a:br>
              <a:rPr lang="en-US" sz="2400" dirty="0" smtClean="0"/>
            </a:br>
            <a:r>
              <a:rPr lang="en-US" sz="2400" dirty="0" smtClean="0">
                <a:sym typeface="Wingdings" panose="05000000000000000000" pitchFamily="2" charset="2"/>
              </a:rPr>
              <a:t> adjust clock latencies </a:t>
            </a:r>
            <a:br>
              <a:rPr lang="en-US" sz="2400" dirty="0" smtClean="0">
                <a:sym typeface="Wingdings" panose="05000000000000000000" pitchFamily="2" charset="2"/>
              </a:rPr>
            </a:br>
            <a:r>
              <a:rPr lang="en-US" sz="2400" dirty="0" smtClean="0">
                <a:sym typeface="Wingdings" panose="05000000000000000000" pitchFamily="2" charset="2"/>
              </a:rPr>
              <a:t> contract the cycle into one vertex </a:t>
            </a:r>
            <a:endParaRPr lang="en-US" sz="2400" dirty="0">
              <a:sym typeface="Wingdings" panose="05000000000000000000" pitchFamily="2" charset="2"/>
            </a:endParaRPr>
          </a:p>
          <a:p>
            <a:pPr marL="796925" lvl="1" indent="-514350">
              <a:spcBef>
                <a:spcPts val="500"/>
              </a:spcBef>
              <a:buFont typeface="+mj-lt"/>
              <a:buAutoNum type="arabicPeriod"/>
            </a:pPr>
            <a:r>
              <a:rPr lang="en-US" sz="2400" dirty="0" smtClean="0">
                <a:sym typeface="Wingdings" panose="05000000000000000000" pitchFamily="2" charset="2"/>
              </a:rPr>
              <a:t>Iterate Step 2 until all endpoints are optimized</a:t>
            </a:r>
            <a:endParaRPr lang="en-US" sz="2400" dirty="0"/>
          </a:p>
        </p:txBody>
      </p:sp>
      <p:grpSp>
        <p:nvGrpSpPr>
          <p:cNvPr id="41" name="Group 40"/>
          <p:cNvGrpSpPr/>
          <p:nvPr/>
        </p:nvGrpSpPr>
        <p:grpSpPr>
          <a:xfrm>
            <a:off x="436510" y="3945491"/>
            <a:ext cx="4223697" cy="2706010"/>
            <a:chOff x="436510" y="3945491"/>
            <a:chExt cx="4223697" cy="2706010"/>
          </a:xfrm>
        </p:grpSpPr>
        <p:sp>
          <p:nvSpPr>
            <p:cNvPr id="21" name="TextBox 20"/>
            <p:cNvSpPr txBox="1"/>
            <p:nvPr/>
          </p:nvSpPr>
          <p:spPr>
            <a:xfrm>
              <a:off x="1422272" y="4930420"/>
              <a:ext cx="679395" cy="384499"/>
            </a:xfrm>
            <a:prstGeom prst="rect">
              <a:avLst/>
            </a:prstGeom>
            <a:noFill/>
          </p:spPr>
          <p:txBody>
            <a:bodyPr wrap="square" rtlCol="0">
              <a:spAutoFit/>
            </a:bodyPr>
            <a:lstStyle/>
            <a:p>
              <a:r>
                <a:rPr lang="en-US" sz="2000" dirty="0" smtClean="0">
                  <a:solidFill>
                    <a:schemeClr val="tx2"/>
                  </a:solidFill>
                  <a:latin typeface="Arial" panose="020B0604020202020204" pitchFamily="34" charset="0"/>
                </a:rPr>
                <a:t>FF1</a:t>
              </a:r>
              <a:endParaRPr lang="en-US" sz="2000" dirty="0">
                <a:solidFill>
                  <a:schemeClr val="tx2"/>
                </a:solidFill>
                <a:latin typeface="Arial" panose="020B0604020202020204" pitchFamily="34" charset="0"/>
              </a:endParaRPr>
            </a:p>
          </p:txBody>
        </p:sp>
        <p:sp>
          <p:nvSpPr>
            <p:cNvPr id="22" name="TextBox 21"/>
            <p:cNvSpPr txBox="1"/>
            <p:nvPr/>
          </p:nvSpPr>
          <p:spPr>
            <a:xfrm>
              <a:off x="2571254" y="4920895"/>
              <a:ext cx="679395" cy="384499"/>
            </a:xfrm>
            <a:prstGeom prst="rect">
              <a:avLst/>
            </a:prstGeom>
            <a:noFill/>
          </p:spPr>
          <p:txBody>
            <a:bodyPr wrap="square" rtlCol="0">
              <a:spAutoFit/>
            </a:bodyPr>
            <a:lstStyle/>
            <a:p>
              <a:r>
                <a:rPr lang="en-US" sz="2000" dirty="0" smtClean="0">
                  <a:solidFill>
                    <a:schemeClr val="tx2"/>
                  </a:solidFill>
                  <a:latin typeface="Arial" panose="020B0604020202020204" pitchFamily="34" charset="0"/>
                </a:rPr>
                <a:t>FF2</a:t>
              </a:r>
              <a:endParaRPr lang="en-US" sz="2000" dirty="0">
                <a:solidFill>
                  <a:schemeClr val="tx2"/>
                </a:solidFill>
                <a:latin typeface="Arial" panose="020B0604020202020204" pitchFamily="34" charset="0"/>
              </a:endParaRPr>
            </a:p>
          </p:txBody>
        </p:sp>
        <p:sp>
          <p:nvSpPr>
            <p:cNvPr id="23" name="TextBox 22"/>
            <p:cNvSpPr txBox="1"/>
            <p:nvPr/>
          </p:nvSpPr>
          <p:spPr>
            <a:xfrm>
              <a:off x="3759153" y="4911370"/>
              <a:ext cx="679395" cy="384499"/>
            </a:xfrm>
            <a:prstGeom prst="rect">
              <a:avLst/>
            </a:prstGeom>
            <a:noFill/>
          </p:spPr>
          <p:txBody>
            <a:bodyPr wrap="square" rtlCol="0">
              <a:spAutoFit/>
            </a:bodyPr>
            <a:lstStyle/>
            <a:p>
              <a:r>
                <a:rPr lang="en-US" sz="2000" dirty="0" smtClean="0">
                  <a:solidFill>
                    <a:schemeClr val="tx2"/>
                  </a:solidFill>
                  <a:latin typeface="Arial" panose="020B0604020202020204" pitchFamily="34" charset="0"/>
                </a:rPr>
                <a:t>FF3</a:t>
              </a:r>
              <a:endParaRPr lang="en-US" sz="2000" dirty="0">
                <a:solidFill>
                  <a:schemeClr val="tx2"/>
                </a:solidFill>
                <a:latin typeface="Arial" panose="020B0604020202020204" pitchFamily="34" charset="0"/>
              </a:endParaRPr>
            </a:p>
          </p:txBody>
        </p:sp>
        <p:sp>
          <p:nvSpPr>
            <p:cNvPr id="32" name="TextBox 31"/>
            <p:cNvSpPr txBox="1"/>
            <p:nvPr/>
          </p:nvSpPr>
          <p:spPr>
            <a:xfrm>
              <a:off x="2039867" y="5225503"/>
              <a:ext cx="574649" cy="369332"/>
            </a:xfrm>
            <a:prstGeom prst="rect">
              <a:avLst/>
            </a:prstGeom>
            <a:noFill/>
          </p:spPr>
          <p:txBody>
            <a:bodyPr wrap="square" rtlCol="0">
              <a:spAutoFit/>
            </a:bodyPr>
            <a:lstStyle/>
            <a:p>
              <a:r>
                <a:rPr lang="en-US" dirty="0" smtClean="0"/>
                <a:t>W</a:t>
              </a:r>
              <a:r>
                <a:rPr lang="en-US" baseline="-25000" dirty="0" smtClean="0"/>
                <a:t>12</a:t>
              </a:r>
              <a:endParaRPr lang="en-US" baseline="-25000" dirty="0"/>
            </a:p>
          </p:txBody>
        </p:sp>
        <p:sp>
          <p:nvSpPr>
            <p:cNvPr id="33" name="TextBox 32"/>
            <p:cNvSpPr txBox="1"/>
            <p:nvPr/>
          </p:nvSpPr>
          <p:spPr>
            <a:xfrm>
              <a:off x="3192392" y="5225503"/>
              <a:ext cx="574649" cy="369332"/>
            </a:xfrm>
            <a:prstGeom prst="rect">
              <a:avLst/>
            </a:prstGeom>
            <a:noFill/>
          </p:spPr>
          <p:txBody>
            <a:bodyPr wrap="square" rtlCol="0">
              <a:spAutoFit/>
            </a:bodyPr>
            <a:lstStyle/>
            <a:p>
              <a:r>
                <a:rPr lang="en-US" dirty="0" smtClean="0"/>
                <a:t>W</a:t>
              </a:r>
              <a:r>
                <a:rPr lang="en-US" baseline="-25000" dirty="0" smtClean="0"/>
                <a:t>23</a:t>
              </a:r>
              <a:endParaRPr lang="en-US" baseline="-25000" dirty="0"/>
            </a:p>
          </p:txBody>
        </p:sp>
        <p:sp>
          <p:nvSpPr>
            <p:cNvPr id="4" name="Rectangle 3"/>
            <p:cNvSpPr/>
            <p:nvPr/>
          </p:nvSpPr>
          <p:spPr>
            <a:xfrm>
              <a:off x="1568782" y="5261281"/>
              <a:ext cx="291362" cy="60412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 name="Isosceles Triangle 4"/>
            <p:cNvSpPr/>
            <p:nvPr/>
          </p:nvSpPr>
          <p:spPr>
            <a:xfrm flipH="1">
              <a:off x="1601508" y="5750401"/>
              <a:ext cx="233578" cy="101057"/>
            </a:xfrm>
            <a:prstGeom prst="triangl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 name="Rectangle 5"/>
            <p:cNvSpPr/>
            <p:nvPr/>
          </p:nvSpPr>
          <p:spPr>
            <a:xfrm>
              <a:off x="2740311" y="5261281"/>
              <a:ext cx="291362" cy="60412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 name="Isosceles Triangle 6"/>
            <p:cNvSpPr/>
            <p:nvPr/>
          </p:nvSpPr>
          <p:spPr>
            <a:xfrm flipH="1">
              <a:off x="2773037" y="5750401"/>
              <a:ext cx="233578" cy="101057"/>
            </a:xfrm>
            <a:prstGeom prst="triangl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8" name="Rectangle 7"/>
            <p:cNvSpPr/>
            <p:nvPr/>
          </p:nvSpPr>
          <p:spPr>
            <a:xfrm>
              <a:off x="3924713" y="5261281"/>
              <a:ext cx="291362" cy="60412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9" name="Isosceles Triangle 8"/>
            <p:cNvSpPr/>
            <p:nvPr/>
          </p:nvSpPr>
          <p:spPr>
            <a:xfrm flipH="1">
              <a:off x="3944834" y="5750401"/>
              <a:ext cx="233578" cy="101057"/>
            </a:xfrm>
            <a:prstGeom prst="triangl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cxnSp>
          <p:nvCxnSpPr>
            <p:cNvPr id="11" name="Straight Connector 10"/>
            <p:cNvCxnSpPr/>
            <p:nvPr/>
          </p:nvCxnSpPr>
          <p:spPr>
            <a:xfrm>
              <a:off x="1414884" y="6107309"/>
              <a:ext cx="2658088" cy="10740"/>
            </a:xfrm>
            <a:prstGeom prst="line">
              <a:avLst/>
            </a:prstGeom>
            <a:ln w="28575">
              <a:solidFill>
                <a:srgbClr val="C00000"/>
              </a:solidFill>
            </a:ln>
            <a:effectLst/>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1726883" y="5874370"/>
              <a:ext cx="0" cy="219680"/>
            </a:xfrm>
            <a:prstGeom prst="line">
              <a:avLst/>
            </a:prstGeom>
            <a:ln w="28575">
              <a:solidFill>
                <a:srgbClr val="C00000"/>
              </a:solidFill>
            </a:ln>
            <a:effectLst/>
          </p:spPr>
          <p:style>
            <a:lnRef idx="2">
              <a:schemeClr val="dk1"/>
            </a:lnRef>
            <a:fillRef idx="0">
              <a:schemeClr val="dk1"/>
            </a:fillRef>
            <a:effectRef idx="1">
              <a:schemeClr val="dk1"/>
            </a:effectRef>
            <a:fontRef idx="minor">
              <a:schemeClr val="tx1"/>
            </a:fontRef>
          </p:style>
        </p:cxnSp>
        <p:sp>
          <p:nvSpPr>
            <p:cNvPr id="13" name="Isosceles Triangle 12"/>
            <p:cNvSpPr/>
            <p:nvPr/>
          </p:nvSpPr>
          <p:spPr>
            <a:xfrm rot="5400000" flipH="1">
              <a:off x="1176872" y="6007868"/>
              <a:ext cx="259540" cy="197612"/>
            </a:xfrm>
            <a:prstGeom prst="triangl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4" name="TextBox 13"/>
            <p:cNvSpPr txBox="1"/>
            <p:nvPr/>
          </p:nvSpPr>
          <p:spPr>
            <a:xfrm>
              <a:off x="436510" y="5915208"/>
              <a:ext cx="757192" cy="354920"/>
            </a:xfrm>
            <a:prstGeom prst="rect">
              <a:avLst/>
            </a:prstGeom>
            <a:noFill/>
            <a:effectLst/>
          </p:spPr>
          <p:txBody>
            <a:bodyPr wrap="square" rtlCol="0">
              <a:spAutoFit/>
            </a:bodyPr>
            <a:lstStyle/>
            <a:p>
              <a:r>
                <a:rPr lang="en-US" dirty="0" smtClean="0">
                  <a:solidFill>
                    <a:srgbClr val="C00000"/>
                  </a:solidFill>
                  <a:latin typeface="Arial" panose="020B0604020202020204" pitchFamily="34" charset="0"/>
                </a:rPr>
                <a:t>Clock</a:t>
              </a:r>
              <a:endParaRPr lang="en-US" dirty="0">
                <a:solidFill>
                  <a:srgbClr val="C00000"/>
                </a:solidFill>
                <a:latin typeface="Arial" pitchFamily="34" charset="0"/>
              </a:endParaRPr>
            </a:p>
          </p:txBody>
        </p:sp>
        <p:cxnSp>
          <p:nvCxnSpPr>
            <p:cNvPr id="15" name="Straight Connector 14"/>
            <p:cNvCxnSpPr/>
            <p:nvPr/>
          </p:nvCxnSpPr>
          <p:spPr>
            <a:xfrm>
              <a:off x="2898412" y="5874370"/>
              <a:ext cx="0" cy="219680"/>
            </a:xfrm>
            <a:prstGeom prst="line">
              <a:avLst/>
            </a:prstGeom>
            <a:ln w="28575">
              <a:solidFill>
                <a:srgbClr val="C00000"/>
              </a:solidFill>
            </a:ln>
            <a:effectLst/>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4070209" y="5874370"/>
              <a:ext cx="0" cy="219680"/>
            </a:xfrm>
            <a:prstGeom prst="line">
              <a:avLst/>
            </a:prstGeom>
            <a:ln w="28575">
              <a:solidFill>
                <a:srgbClr val="C00000"/>
              </a:solidFill>
            </a:ln>
            <a:effectLst/>
          </p:spPr>
          <p:style>
            <a:lnRef idx="2">
              <a:schemeClr val="dk1"/>
            </a:lnRef>
            <a:fillRef idx="0">
              <a:schemeClr val="dk1"/>
            </a:fillRef>
            <a:effectRef idx="1">
              <a:schemeClr val="dk1"/>
            </a:effectRef>
            <a:fontRef idx="minor">
              <a:schemeClr val="tx1"/>
            </a:fontRef>
          </p:style>
        </p:cxnSp>
        <p:grpSp>
          <p:nvGrpSpPr>
            <p:cNvPr id="17" name="Group 16"/>
            <p:cNvGrpSpPr/>
            <p:nvPr/>
          </p:nvGrpSpPr>
          <p:grpSpPr>
            <a:xfrm>
              <a:off x="971550" y="4295773"/>
              <a:ext cx="3688657" cy="1297673"/>
              <a:chOff x="771444" y="3276882"/>
              <a:chExt cx="3876815" cy="1556354"/>
            </a:xfrm>
          </p:grpSpPr>
          <p:cxnSp>
            <p:nvCxnSpPr>
              <p:cNvPr id="18" name="Straight Connector 17"/>
              <p:cNvCxnSpPr/>
              <p:nvPr/>
            </p:nvCxnSpPr>
            <p:spPr>
              <a:xfrm>
                <a:off x="1743384" y="4801862"/>
                <a:ext cx="905706" cy="0"/>
              </a:xfrm>
              <a:prstGeom prst="line">
                <a:avLst/>
              </a:prstGeom>
              <a:ln w="28575">
                <a:solidFill>
                  <a:schemeClr val="tx1"/>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9" name="Freeform 18"/>
              <p:cNvSpPr/>
              <p:nvPr/>
            </p:nvSpPr>
            <p:spPr>
              <a:xfrm flipV="1">
                <a:off x="771444" y="3276882"/>
                <a:ext cx="3876815" cy="1556354"/>
              </a:xfrm>
              <a:custGeom>
                <a:avLst/>
                <a:gdLst>
                  <a:gd name="connsiteX0" fmla="*/ 1089354 w 1172731"/>
                  <a:gd name="connsiteY0" fmla="*/ 0 h 520489"/>
                  <a:gd name="connsiteX1" fmla="*/ 1162182 w 1172731"/>
                  <a:gd name="connsiteY1" fmla="*/ 323681 h 520489"/>
                  <a:gd name="connsiteX2" fmla="*/ 887053 w 1172731"/>
                  <a:gd name="connsiteY2" fmla="*/ 485522 h 520489"/>
                  <a:gd name="connsiteX3" fmla="*/ 142586 w 1172731"/>
                  <a:gd name="connsiteY3" fmla="*/ 493614 h 520489"/>
                  <a:gd name="connsiteX4" fmla="*/ 5021 w 1172731"/>
                  <a:gd name="connsiteY4" fmla="*/ 186117 h 520489"/>
                  <a:gd name="connsiteX5" fmla="*/ 223506 w 1172731"/>
                  <a:gd name="connsiteY5" fmla="*/ 64736 h 520489"/>
                  <a:gd name="connsiteX0" fmla="*/ 1057017 w 1140394"/>
                  <a:gd name="connsiteY0" fmla="*/ 0 h 516403"/>
                  <a:gd name="connsiteX1" fmla="*/ 1129845 w 1140394"/>
                  <a:gd name="connsiteY1" fmla="*/ 323681 h 516403"/>
                  <a:gd name="connsiteX2" fmla="*/ 854716 w 1140394"/>
                  <a:gd name="connsiteY2" fmla="*/ 485522 h 516403"/>
                  <a:gd name="connsiteX3" fmla="*/ 110249 w 1140394"/>
                  <a:gd name="connsiteY3" fmla="*/ 493614 h 516403"/>
                  <a:gd name="connsiteX4" fmla="*/ 11850 w 1140394"/>
                  <a:gd name="connsiteY4" fmla="*/ 242761 h 516403"/>
                  <a:gd name="connsiteX5" fmla="*/ 191169 w 1140394"/>
                  <a:gd name="connsiteY5" fmla="*/ 64736 h 516403"/>
                  <a:gd name="connsiteX0" fmla="*/ 1061344 w 1144721"/>
                  <a:gd name="connsiteY0" fmla="*/ 0 h 516403"/>
                  <a:gd name="connsiteX1" fmla="*/ 1134172 w 1144721"/>
                  <a:gd name="connsiteY1" fmla="*/ 323681 h 516403"/>
                  <a:gd name="connsiteX2" fmla="*/ 859043 w 1144721"/>
                  <a:gd name="connsiteY2" fmla="*/ 485522 h 516403"/>
                  <a:gd name="connsiteX3" fmla="*/ 114576 w 1144721"/>
                  <a:gd name="connsiteY3" fmla="*/ 493614 h 516403"/>
                  <a:gd name="connsiteX4" fmla="*/ 16177 w 1144721"/>
                  <a:gd name="connsiteY4" fmla="*/ 242761 h 516403"/>
                  <a:gd name="connsiteX5" fmla="*/ 195496 w 1144721"/>
                  <a:gd name="connsiteY5" fmla="*/ 64736 h 516403"/>
                  <a:gd name="connsiteX0" fmla="*/ 1045181 w 1128558"/>
                  <a:gd name="connsiteY0" fmla="*/ 0 h 522206"/>
                  <a:gd name="connsiteX1" fmla="*/ 1118009 w 1128558"/>
                  <a:gd name="connsiteY1" fmla="*/ 323681 h 522206"/>
                  <a:gd name="connsiteX2" fmla="*/ 842880 w 1128558"/>
                  <a:gd name="connsiteY2" fmla="*/ 485522 h 522206"/>
                  <a:gd name="connsiteX3" fmla="*/ 186535 w 1128558"/>
                  <a:gd name="connsiteY3" fmla="*/ 501706 h 522206"/>
                  <a:gd name="connsiteX4" fmla="*/ 14 w 1128558"/>
                  <a:gd name="connsiteY4" fmla="*/ 242761 h 522206"/>
                  <a:gd name="connsiteX5" fmla="*/ 179333 w 1128558"/>
                  <a:gd name="connsiteY5" fmla="*/ 64736 h 522206"/>
                  <a:gd name="connsiteX0" fmla="*/ 1201842 w 1219690"/>
                  <a:gd name="connsiteY0" fmla="*/ 0 h 489838"/>
                  <a:gd name="connsiteX1" fmla="*/ 1118009 w 1219690"/>
                  <a:gd name="connsiteY1" fmla="*/ 291313 h 489838"/>
                  <a:gd name="connsiteX2" fmla="*/ 842880 w 1219690"/>
                  <a:gd name="connsiteY2" fmla="*/ 453154 h 489838"/>
                  <a:gd name="connsiteX3" fmla="*/ 186535 w 1219690"/>
                  <a:gd name="connsiteY3" fmla="*/ 469338 h 489838"/>
                  <a:gd name="connsiteX4" fmla="*/ 14 w 1219690"/>
                  <a:gd name="connsiteY4" fmla="*/ 210393 h 489838"/>
                  <a:gd name="connsiteX5" fmla="*/ 179333 w 1219690"/>
                  <a:gd name="connsiteY5" fmla="*/ 32368 h 489838"/>
                  <a:gd name="connsiteX0" fmla="*/ 1201842 w 1252273"/>
                  <a:gd name="connsiteY0" fmla="*/ 0 h 490181"/>
                  <a:gd name="connsiteX1" fmla="*/ 1215923 w 1252273"/>
                  <a:gd name="connsiteY1" fmla="*/ 283221 h 490181"/>
                  <a:gd name="connsiteX2" fmla="*/ 842880 w 1252273"/>
                  <a:gd name="connsiteY2" fmla="*/ 453154 h 490181"/>
                  <a:gd name="connsiteX3" fmla="*/ 186535 w 1252273"/>
                  <a:gd name="connsiteY3" fmla="*/ 469338 h 490181"/>
                  <a:gd name="connsiteX4" fmla="*/ 14 w 1252273"/>
                  <a:gd name="connsiteY4" fmla="*/ 210393 h 490181"/>
                  <a:gd name="connsiteX5" fmla="*/ 179333 w 1252273"/>
                  <a:gd name="connsiteY5" fmla="*/ 32368 h 490181"/>
                  <a:gd name="connsiteX0" fmla="*/ 1162677 w 1238006"/>
                  <a:gd name="connsiteY0" fmla="*/ 0 h 457813"/>
                  <a:gd name="connsiteX1" fmla="*/ 1215923 w 1238006"/>
                  <a:gd name="connsiteY1" fmla="*/ 250853 h 457813"/>
                  <a:gd name="connsiteX2" fmla="*/ 842880 w 1238006"/>
                  <a:gd name="connsiteY2" fmla="*/ 420786 h 457813"/>
                  <a:gd name="connsiteX3" fmla="*/ 186535 w 1238006"/>
                  <a:gd name="connsiteY3" fmla="*/ 436970 h 457813"/>
                  <a:gd name="connsiteX4" fmla="*/ 14 w 1238006"/>
                  <a:gd name="connsiteY4" fmla="*/ 178025 h 457813"/>
                  <a:gd name="connsiteX5" fmla="*/ 179333 w 1238006"/>
                  <a:gd name="connsiteY5" fmla="*/ 0 h 457813"/>
                  <a:gd name="connsiteX0" fmla="*/ 1162677 w 1190576"/>
                  <a:gd name="connsiteY0" fmla="*/ 0 h 454816"/>
                  <a:gd name="connsiteX1" fmla="*/ 1132420 w 1190576"/>
                  <a:gd name="connsiteY1" fmla="*/ 327900 h 454816"/>
                  <a:gd name="connsiteX2" fmla="*/ 842880 w 1190576"/>
                  <a:gd name="connsiteY2" fmla="*/ 420786 h 454816"/>
                  <a:gd name="connsiteX3" fmla="*/ 186535 w 1190576"/>
                  <a:gd name="connsiteY3" fmla="*/ 436970 h 454816"/>
                  <a:gd name="connsiteX4" fmla="*/ 14 w 1190576"/>
                  <a:gd name="connsiteY4" fmla="*/ 178025 h 454816"/>
                  <a:gd name="connsiteX5" fmla="*/ 179333 w 1190576"/>
                  <a:gd name="connsiteY5" fmla="*/ 0 h 454816"/>
                  <a:gd name="connsiteX0" fmla="*/ 1162677 w 1192299"/>
                  <a:gd name="connsiteY0" fmla="*/ 0 h 460522"/>
                  <a:gd name="connsiteX1" fmla="*/ 1132420 w 1192299"/>
                  <a:gd name="connsiteY1" fmla="*/ 327900 h 460522"/>
                  <a:gd name="connsiteX2" fmla="*/ 803912 w 1192299"/>
                  <a:gd name="connsiteY2" fmla="*/ 436195 h 460522"/>
                  <a:gd name="connsiteX3" fmla="*/ 186535 w 1192299"/>
                  <a:gd name="connsiteY3" fmla="*/ 436970 h 460522"/>
                  <a:gd name="connsiteX4" fmla="*/ 14 w 1192299"/>
                  <a:gd name="connsiteY4" fmla="*/ 178025 h 460522"/>
                  <a:gd name="connsiteX5" fmla="*/ 179333 w 1192299"/>
                  <a:gd name="connsiteY5" fmla="*/ 0 h 460522"/>
                  <a:gd name="connsiteX0" fmla="*/ 1162677 w 1192299"/>
                  <a:gd name="connsiteY0" fmla="*/ 0 h 442104"/>
                  <a:gd name="connsiteX1" fmla="*/ 1132420 w 1192299"/>
                  <a:gd name="connsiteY1" fmla="*/ 327900 h 442104"/>
                  <a:gd name="connsiteX2" fmla="*/ 803912 w 1192299"/>
                  <a:gd name="connsiteY2" fmla="*/ 436195 h 442104"/>
                  <a:gd name="connsiteX3" fmla="*/ 208802 w 1192299"/>
                  <a:gd name="connsiteY3" fmla="*/ 401015 h 442104"/>
                  <a:gd name="connsiteX4" fmla="*/ 14 w 1192299"/>
                  <a:gd name="connsiteY4" fmla="*/ 178025 h 442104"/>
                  <a:gd name="connsiteX5" fmla="*/ 179333 w 1192299"/>
                  <a:gd name="connsiteY5" fmla="*/ 0 h 442104"/>
                  <a:gd name="connsiteX0" fmla="*/ 1090417 w 1120039"/>
                  <a:gd name="connsiteY0" fmla="*/ 0 h 442813"/>
                  <a:gd name="connsiteX1" fmla="*/ 1060160 w 1120039"/>
                  <a:gd name="connsiteY1" fmla="*/ 327900 h 442813"/>
                  <a:gd name="connsiteX2" fmla="*/ 731652 w 1120039"/>
                  <a:gd name="connsiteY2" fmla="*/ 436195 h 442813"/>
                  <a:gd name="connsiteX3" fmla="*/ 136542 w 1120039"/>
                  <a:gd name="connsiteY3" fmla="*/ 401015 h 442813"/>
                  <a:gd name="connsiteX4" fmla="*/ 123 w 1120039"/>
                  <a:gd name="connsiteY4" fmla="*/ 157480 h 442813"/>
                  <a:gd name="connsiteX5" fmla="*/ 107073 w 1120039"/>
                  <a:gd name="connsiteY5" fmla="*/ 0 h 442813"/>
                  <a:gd name="connsiteX0" fmla="*/ 1090308 w 1119930"/>
                  <a:gd name="connsiteY0" fmla="*/ 30819 h 473632"/>
                  <a:gd name="connsiteX1" fmla="*/ 1060051 w 1119930"/>
                  <a:gd name="connsiteY1" fmla="*/ 358719 h 473632"/>
                  <a:gd name="connsiteX2" fmla="*/ 731543 w 1119930"/>
                  <a:gd name="connsiteY2" fmla="*/ 467014 h 473632"/>
                  <a:gd name="connsiteX3" fmla="*/ 136433 w 1119930"/>
                  <a:gd name="connsiteY3" fmla="*/ 431834 h 473632"/>
                  <a:gd name="connsiteX4" fmla="*/ 14 w 1119930"/>
                  <a:gd name="connsiteY4" fmla="*/ 188299 h 473632"/>
                  <a:gd name="connsiteX5" fmla="*/ 179333 w 1119930"/>
                  <a:gd name="connsiteY5" fmla="*/ 0 h 473632"/>
                  <a:gd name="connsiteX0" fmla="*/ 1090308 w 1125436"/>
                  <a:gd name="connsiteY0" fmla="*/ 30819 h 486602"/>
                  <a:gd name="connsiteX1" fmla="*/ 1060051 w 1125436"/>
                  <a:gd name="connsiteY1" fmla="*/ 358719 h 486602"/>
                  <a:gd name="connsiteX2" fmla="*/ 620206 w 1125436"/>
                  <a:gd name="connsiteY2" fmla="*/ 482423 h 486602"/>
                  <a:gd name="connsiteX3" fmla="*/ 136433 w 1125436"/>
                  <a:gd name="connsiteY3" fmla="*/ 431834 h 486602"/>
                  <a:gd name="connsiteX4" fmla="*/ 14 w 1125436"/>
                  <a:gd name="connsiteY4" fmla="*/ 188299 h 486602"/>
                  <a:gd name="connsiteX5" fmla="*/ 179333 w 1125436"/>
                  <a:gd name="connsiteY5" fmla="*/ 0 h 486602"/>
                  <a:gd name="connsiteX0" fmla="*/ 1090308 w 1126935"/>
                  <a:gd name="connsiteY0" fmla="*/ 30819 h 510523"/>
                  <a:gd name="connsiteX1" fmla="*/ 1060051 w 1126935"/>
                  <a:gd name="connsiteY1" fmla="*/ 358719 h 510523"/>
                  <a:gd name="connsiteX2" fmla="*/ 592371 w 1126935"/>
                  <a:gd name="connsiteY2" fmla="*/ 508105 h 510523"/>
                  <a:gd name="connsiteX3" fmla="*/ 136433 w 1126935"/>
                  <a:gd name="connsiteY3" fmla="*/ 431834 h 510523"/>
                  <a:gd name="connsiteX4" fmla="*/ 14 w 1126935"/>
                  <a:gd name="connsiteY4" fmla="*/ 188299 h 510523"/>
                  <a:gd name="connsiteX5" fmla="*/ 179333 w 1126935"/>
                  <a:gd name="connsiteY5" fmla="*/ 0 h 510523"/>
                  <a:gd name="connsiteX0" fmla="*/ 1090308 w 1126935"/>
                  <a:gd name="connsiteY0" fmla="*/ 30819 h 508207"/>
                  <a:gd name="connsiteX1" fmla="*/ 1060051 w 1126935"/>
                  <a:gd name="connsiteY1" fmla="*/ 358719 h 508207"/>
                  <a:gd name="connsiteX2" fmla="*/ 592371 w 1126935"/>
                  <a:gd name="connsiteY2" fmla="*/ 508105 h 508207"/>
                  <a:gd name="connsiteX3" fmla="*/ 136433 w 1126935"/>
                  <a:gd name="connsiteY3" fmla="*/ 431834 h 508207"/>
                  <a:gd name="connsiteX4" fmla="*/ 14 w 1126935"/>
                  <a:gd name="connsiteY4" fmla="*/ 188299 h 508207"/>
                  <a:gd name="connsiteX5" fmla="*/ 179333 w 1126935"/>
                  <a:gd name="connsiteY5" fmla="*/ 0 h 508207"/>
                  <a:gd name="connsiteX0" fmla="*/ 1090308 w 1107004"/>
                  <a:gd name="connsiteY0" fmla="*/ 30819 h 508578"/>
                  <a:gd name="connsiteX1" fmla="*/ 976548 w 1107004"/>
                  <a:gd name="connsiteY1" fmla="*/ 404947 h 508578"/>
                  <a:gd name="connsiteX2" fmla="*/ 592371 w 1107004"/>
                  <a:gd name="connsiteY2" fmla="*/ 508105 h 508578"/>
                  <a:gd name="connsiteX3" fmla="*/ 136433 w 1107004"/>
                  <a:gd name="connsiteY3" fmla="*/ 431834 h 508578"/>
                  <a:gd name="connsiteX4" fmla="*/ 14 w 1107004"/>
                  <a:gd name="connsiteY4" fmla="*/ 188299 h 508578"/>
                  <a:gd name="connsiteX5" fmla="*/ 179333 w 1107004"/>
                  <a:gd name="connsiteY5" fmla="*/ 0 h 508578"/>
                  <a:gd name="connsiteX0" fmla="*/ 1090308 w 1107004"/>
                  <a:gd name="connsiteY0" fmla="*/ 30819 h 508123"/>
                  <a:gd name="connsiteX1" fmla="*/ 976548 w 1107004"/>
                  <a:gd name="connsiteY1" fmla="*/ 404947 h 508123"/>
                  <a:gd name="connsiteX2" fmla="*/ 592371 w 1107004"/>
                  <a:gd name="connsiteY2" fmla="*/ 508105 h 508123"/>
                  <a:gd name="connsiteX3" fmla="*/ 130866 w 1107004"/>
                  <a:gd name="connsiteY3" fmla="*/ 411287 h 508123"/>
                  <a:gd name="connsiteX4" fmla="*/ 14 w 1107004"/>
                  <a:gd name="connsiteY4" fmla="*/ 188299 h 508123"/>
                  <a:gd name="connsiteX5" fmla="*/ 179333 w 1107004"/>
                  <a:gd name="connsiteY5" fmla="*/ 0 h 508123"/>
                  <a:gd name="connsiteX0" fmla="*/ 1023506 w 1051079"/>
                  <a:gd name="connsiteY0" fmla="*/ 56501 h 508123"/>
                  <a:gd name="connsiteX1" fmla="*/ 976548 w 1051079"/>
                  <a:gd name="connsiteY1" fmla="*/ 404947 h 508123"/>
                  <a:gd name="connsiteX2" fmla="*/ 592371 w 1051079"/>
                  <a:gd name="connsiteY2" fmla="*/ 508105 h 508123"/>
                  <a:gd name="connsiteX3" fmla="*/ 130866 w 1051079"/>
                  <a:gd name="connsiteY3" fmla="*/ 411287 h 508123"/>
                  <a:gd name="connsiteX4" fmla="*/ 14 w 1051079"/>
                  <a:gd name="connsiteY4" fmla="*/ 188299 h 508123"/>
                  <a:gd name="connsiteX5" fmla="*/ 179333 w 1051079"/>
                  <a:gd name="connsiteY5" fmla="*/ 0 h 508123"/>
                  <a:gd name="connsiteX0" fmla="*/ 956704 w 1011137"/>
                  <a:gd name="connsiteY0" fmla="*/ 61637 h 508123"/>
                  <a:gd name="connsiteX1" fmla="*/ 976548 w 1011137"/>
                  <a:gd name="connsiteY1" fmla="*/ 404947 h 508123"/>
                  <a:gd name="connsiteX2" fmla="*/ 592371 w 1011137"/>
                  <a:gd name="connsiteY2" fmla="*/ 508105 h 508123"/>
                  <a:gd name="connsiteX3" fmla="*/ 130866 w 1011137"/>
                  <a:gd name="connsiteY3" fmla="*/ 411287 h 508123"/>
                  <a:gd name="connsiteX4" fmla="*/ 14 w 1011137"/>
                  <a:gd name="connsiteY4" fmla="*/ 188299 h 508123"/>
                  <a:gd name="connsiteX5" fmla="*/ 179333 w 1011137"/>
                  <a:gd name="connsiteY5" fmla="*/ 0 h 508123"/>
                  <a:gd name="connsiteX0" fmla="*/ 945570 w 1006691"/>
                  <a:gd name="connsiteY0" fmla="*/ 41091 h 508123"/>
                  <a:gd name="connsiteX1" fmla="*/ 976548 w 1006691"/>
                  <a:gd name="connsiteY1" fmla="*/ 404947 h 508123"/>
                  <a:gd name="connsiteX2" fmla="*/ 592371 w 1006691"/>
                  <a:gd name="connsiteY2" fmla="*/ 508105 h 508123"/>
                  <a:gd name="connsiteX3" fmla="*/ 130866 w 1006691"/>
                  <a:gd name="connsiteY3" fmla="*/ 411287 h 508123"/>
                  <a:gd name="connsiteX4" fmla="*/ 14 w 1006691"/>
                  <a:gd name="connsiteY4" fmla="*/ 188299 h 508123"/>
                  <a:gd name="connsiteX5" fmla="*/ 179333 w 1006691"/>
                  <a:gd name="connsiteY5" fmla="*/ 0 h 508123"/>
                  <a:gd name="connsiteX0" fmla="*/ 945570 w 1020131"/>
                  <a:gd name="connsiteY0" fmla="*/ 41091 h 508123"/>
                  <a:gd name="connsiteX1" fmla="*/ 976548 w 1020131"/>
                  <a:gd name="connsiteY1" fmla="*/ 404947 h 508123"/>
                  <a:gd name="connsiteX2" fmla="*/ 592371 w 1020131"/>
                  <a:gd name="connsiteY2" fmla="*/ 508105 h 508123"/>
                  <a:gd name="connsiteX3" fmla="*/ 130866 w 1020131"/>
                  <a:gd name="connsiteY3" fmla="*/ 411287 h 508123"/>
                  <a:gd name="connsiteX4" fmla="*/ 14 w 1020131"/>
                  <a:gd name="connsiteY4" fmla="*/ 188299 h 508123"/>
                  <a:gd name="connsiteX5" fmla="*/ 179333 w 1020131"/>
                  <a:gd name="connsiteY5" fmla="*/ 0 h 508123"/>
                  <a:gd name="connsiteX0" fmla="*/ 945570 w 1041146"/>
                  <a:gd name="connsiteY0" fmla="*/ 41091 h 508123"/>
                  <a:gd name="connsiteX1" fmla="*/ 976548 w 1041146"/>
                  <a:gd name="connsiteY1" fmla="*/ 404947 h 508123"/>
                  <a:gd name="connsiteX2" fmla="*/ 592371 w 1041146"/>
                  <a:gd name="connsiteY2" fmla="*/ 508105 h 508123"/>
                  <a:gd name="connsiteX3" fmla="*/ 130866 w 1041146"/>
                  <a:gd name="connsiteY3" fmla="*/ 411287 h 508123"/>
                  <a:gd name="connsiteX4" fmla="*/ 14 w 1041146"/>
                  <a:gd name="connsiteY4" fmla="*/ 188299 h 508123"/>
                  <a:gd name="connsiteX5" fmla="*/ 179333 w 1041146"/>
                  <a:gd name="connsiteY5" fmla="*/ 0 h 508123"/>
                  <a:gd name="connsiteX0" fmla="*/ 945570 w 1050190"/>
                  <a:gd name="connsiteY0" fmla="*/ 41091 h 508123"/>
                  <a:gd name="connsiteX1" fmla="*/ 976548 w 1050190"/>
                  <a:gd name="connsiteY1" fmla="*/ 404947 h 508123"/>
                  <a:gd name="connsiteX2" fmla="*/ 592371 w 1050190"/>
                  <a:gd name="connsiteY2" fmla="*/ 508105 h 508123"/>
                  <a:gd name="connsiteX3" fmla="*/ 130866 w 1050190"/>
                  <a:gd name="connsiteY3" fmla="*/ 411287 h 508123"/>
                  <a:gd name="connsiteX4" fmla="*/ 14 w 1050190"/>
                  <a:gd name="connsiteY4" fmla="*/ 188299 h 508123"/>
                  <a:gd name="connsiteX5" fmla="*/ 179333 w 1050190"/>
                  <a:gd name="connsiteY5" fmla="*/ 0 h 508123"/>
                  <a:gd name="connsiteX0" fmla="*/ 945570 w 1040867"/>
                  <a:gd name="connsiteY0" fmla="*/ 41091 h 508123"/>
                  <a:gd name="connsiteX1" fmla="*/ 1037758 w 1040867"/>
                  <a:gd name="connsiteY1" fmla="*/ 267177 h 508123"/>
                  <a:gd name="connsiteX2" fmla="*/ 976548 w 1040867"/>
                  <a:gd name="connsiteY2" fmla="*/ 404947 h 508123"/>
                  <a:gd name="connsiteX3" fmla="*/ 592371 w 1040867"/>
                  <a:gd name="connsiteY3" fmla="*/ 508105 h 508123"/>
                  <a:gd name="connsiteX4" fmla="*/ 130866 w 1040867"/>
                  <a:gd name="connsiteY4" fmla="*/ 411287 h 508123"/>
                  <a:gd name="connsiteX5" fmla="*/ 14 w 1040867"/>
                  <a:gd name="connsiteY5" fmla="*/ 188299 h 508123"/>
                  <a:gd name="connsiteX6" fmla="*/ 179333 w 104086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9407"/>
                  <a:gd name="connsiteY0" fmla="*/ 41091 h 508123"/>
                  <a:gd name="connsiteX1" fmla="*/ 1098993 w 1099407"/>
                  <a:gd name="connsiteY1" fmla="*/ 205539 h 508123"/>
                  <a:gd name="connsiteX2" fmla="*/ 976548 w 1099407"/>
                  <a:gd name="connsiteY2" fmla="*/ 404947 h 508123"/>
                  <a:gd name="connsiteX3" fmla="*/ 592371 w 1099407"/>
                  <a:gd name="connsiteY3" fmla="*/ 508105 h 508123"/>
                  <a:gd name="connsiteX4" fmla="*/ 130866 w 1099407"/>
                  <a:gd name="connsiteY4" fmla="*/ 411287 h 508123"/>
                  <a:gd name="connsiteX5" fmla="*/ 14 w 1099407"/>
                  <a:gd name="connsiteY5" fmla="*/ 188299 h 508123"/>
                  <a:gd name="connsiteX6" fmla="*/ 179333 w 1099407"/>
                  <a:gd name="connsiteY6" fmla="*/ 0 h 508123"/>
                  <a:gd name="connsiteX0" fmla="*/ 945570 w 1098993"/>
                  <a:gd name="connsiteY0" fmla="*/ 41091 h 508123"/>
                  <a:gd name="connsiteX1" fmla="*/ 1098993 w 1098993"/>
                  <a:gd name="connsiteY1" fmla="*/ 205539 h 508123"/>
                  <a:gd name="connsiteX2" fmla="*/ 976548 w 1098993"/>
                  <a:gd name="connsiteY2" fmla="*/ 404947 h 508123"/>
                  <a:gd name="connsiteX3" fmla="*/ 592371 w 1098993"/>
                  <a:gd name="connsiteY3" fmla="*/ 508105 h 508123"/>
                  <a:gd name="connsiteX4" fmla="*/ 130866 w 1098993"/>
                  <a:gd name="connsiteY4" fmla="*/ 411287 h 508123"/>
                  <a:gd name="connsiteX5" fmla="*/ 14 w 1098993"/>
                  <a:gd name="connsiteY5" fmla="*/ 188299 h 508123"/>
                  <a:gd name="connsiteX6" fmla="*/ 179333 w 1098993"/>
                  <a:gd name="connsiteY6" fmla="*/ 0 h 508123"/>
                  <a:gd name="connsiteX0" fmla="*/ 945570 w 1093427"/>
                  <a:gd name="connsiteY0" fmla="*/ 41091 h 508123"/>
                  <a:gd name="connsiteX1" fmla="*/ 1093427 w 1093427"/>
                  <a:gd name="connsiteY1" fmla="*/ 215812 h 508123"/>
                  <a:gd name="connsiteX2" fmla="*/ 976548 w 1093427"/>
                  <a:gd name="connsiteY2" fmla="*/ 404947 h 508123"/>
                  <a:gd name="connsiteX3" fmla="*/ 592371 w 1093427"/>
                  <a:gd name="connsiteY3" fmla="*/ 508105 h 508123"/>
                  <a:gd name="connsiteX4" fmla="*/ 130866 w 1093427"/>
                  <a:gd name="connsiteY4" fmla="*/ 411287 h 508123"/>
                  <a:gd name="connsiteX5" fmla="*/ 14 w 1093427"/>
                  <a:gd name="connsiteY5" fmla="*/ 188299 h 508123"/>
                  <a:gd name="connsiteX6" fmla="*/ 179333 w 1093427"/>
                  <a:gd name="connsiteY6" fmla="*/ 0 h 508123"/>
                  <a:gd name="connsiteX0" fmla="*/ 945570 w 1093427"/>
                  <a:gd name="connsiteY0" fmla="*/ 41091 h 508123"/>
                  <a:gd name="connsiteX1" fmla="*/ 1093427 w 1093427"/>
                  <a:gd name="connsiteY1" fmla="*/ 215812 h 508123"/>
                  <a:gd name="connsiteX2" fmla="*/ 976548 w 1093427"/>
                  <a:gd name="connsiteY2" fmla="*/ 404947 h 508123"/>
                  <a:gd name="connsiteX3" fmla="*/ 592371 w 1093427"/>
                  <a:gd name="connsiteY3" fmla="*/ 508105 h 508123"/>
                  <a:gd name="connsiteX4" fmla="*/ 130866 w 1093427"/>
                  <a:gd name="connsiteY4" fmla="*/ 411287 h 508123"/>
                  <a:gd name="connsiteX5" fmla="*/ 14 w 1093427"/>
                  <a:gd name="connsiteY5" fmla="*/ 188299 h 508123"/>
                  <a:gd name="connsiteX6" fmla="*/ 179333 w 1093427"/>
                  <a:gd name="connsiteY6" fmla="*/ 0 h 508123"/>
                  <a:gd name="connsiteX0" fmla="*/ 945570 w 1093427"/>
                  <a:gd name="connsiteY0" fmla="*/ 41091 h 508123"/>
                  <a:gd name="connsiteX1" fmla="*/ 1093427 w 1093427"/>
                  <a:gd name="connsiteY1" fmla="*/ 215812 h 508123"/>
                  <a:gd name="connsiteX2" fmla="*/ 976548 w 1093427"/>
                  <a:gd name="connsiteY2" fmla="*/ 404947 h 508123"/>
                  <a:gd name="connsiteX3" fmla="*/ 592371 w 1093427"/>
                  <a:gd name="connsiteY3" fmla="*/ 508105 h 508123"/>
                  <a:gd name="connsiteX4" fmla="*/ 130866 w 1093427"/>
                  <a:gd name="connsiteY4" fmla="*/ 411287 h 508123"/>
                  <a:gd name="connsiteX5" fmla="*/ 14 w 1093427"/>
                  <a:gd name="connsiteY5" fmla="*/ 188299 h 508123"/>
                  <a:gd name="connsiteX6" fmla="*/ 179333 w 1093427"/>
                  <a:gd name="connsiteY6" fmla="*/ 0 h 508123"/>
                  <a:gd name="connsiteX0" fmla="*/ 945570 w 1093427"/>
                  <a:gd name="connsiteY0" fmla="*/ 41091 h 508123"/>
                  <a:gd name="connsiteX1" fmla="*/ 1093427 w 1093427"/>
                  <a:gd name="connsiteY1" fmla="*/ 215812 h 508123"/>
                  <a:gd name="connsiteX2" fmla="*/ 976548 w 1093427"/>
                  <a:gd name="connsiteY2" fmla="*/ 404947 h 508123"/>
                  <a:gd name="connsiteX3" fmla="*/ 592371 w 1093427"/>
                  <a:gd name="connsiteY3" fmla="*/ 508105 h 508123"/>
                  <a:gd name="connsiteX4" fmla="*/ 130866 w 1093427"/>
                  <a:gd name="connsiteY4" fmla="*/ 411287 h 508123"/>
                  <a:gd name="connsiteX5" fmla="*/ 14 w 1093427"/>
                  <a:gd name="connsiteY5" fmla="*/ 188299 h 508123"/>
                  <a:gd name="connsiteX6" fmla="*/ 179333 w 1093427"/>
                  <a:gd name="connsiteY6" fmla="*/ 0 h 508123"/>
                  <a:gd name="connsiteX0" fmla="*/ 945570 w 1093427"/>
                  <a:gd name="connsiteY0" fmla="*/ 41091 h 508328"/>
                  <a:gd name="connsiteX1" fmla="*/ 1093427 w 1093427"/>
                  <a:gd name="connsiteY1" fmla="*/ 215812 h 508328"/>
                  <a:gd name="connsiteX2" fmla="*/ 943147 w 1093427"/>
                  <a:gd name="connsiteY2" fmla="*/ 425493 h 508328"/>
                  <a:gd name="connsiteX3" fmla="*/ 592371 w 1093427"/>
                  <a:gd name="connsiteY3" fmla="*/ 508105 h 508328"/>
                  <a:gd name="connsiteX4" fmla="*/ 130866 w 1093427"/>
                  <a:gd name="connsiteY4" fmla="*/ 411287 h 508328"/>
                  <a:gd name="connsiteX5" fmla="*/ 14 w 1093427"/>
                  <a:gd name="connsiteY5" fmla="*/ 188299 h 508328"/>
                  <a:gd name="connsiteX6" fmla="*/ 179333 w 1093427"/>
                  <a:gd name="connsiteY6" fmla="*/ 0 h 508328"/>
                  <a:gd name="connsiteX0" fmla="*/ 945570 w 1093427"/>
                  <a:gd name="connsiteY0" fmla="*/ 41091 h 508328"/>
                  <a:gd name="connsiteX1" fmla="*/ 1093427 w 1093427"/>
                  <a:gd name="connsiteY1" fmla="*/ 215812 h 508328"/>
                  <a:gd name="connsiteX2" fmla="*/ 943147 w 1093427"/>
                  <a:gd name="connsiteY2" fmla="*/ 425493 h 508328"/>
                  <a:gd name="connsiteX3" fmla="*/ 592371 w 1093427"/>
                  <a:gd name="connsiteY3" fmla="*/ 508105 h 508328"/>
                  <a:gd name="connsiteX4" fmla="*/ 130866 w 1093427"/>
                  <a:gd name="connsiteY4" fmla="*/ 411287 h 508328"/>
                  <a:gd name="connsiteX5" fmla="*/ 14 w 1093427"/>
                  <a:gd name="connsiteY5" fmla="*/ 188299 h 508328"/>
                  <a:gd name="connsiteX6" fmla="*/ 179333 w 1093427"/>
                  <a:gd name="connsiteY6" fmla="*/ 0 h 508328"/>
                  <a:gd name="connsiteX0" fmla="*/ 934436 w 1093427"/>
                  <a:gd name="connsiteY0" fmla="*/ 15409 h 508328"/>
                  <a:gd name="connsiteX1" fmla="*/ 1093427 w 1093427"/>
                  <a:gd name="connsiteY1" fmla="*/ 215812 h 508328"/>
                  <a:gd name="connsiteX2" fmla="*/ 943147 w 1093427"/>
                  <a:gd name="connsiteY2" fmla="*/ 425493 h 508328"/>
                  <a:gd name="connsiteX3" fmla="*/ 592371 w 1093427"/>
                  <a:gd name="connsiteY3" fmla="*/ 508105 h 508328"/>
                  <a:gd name="connsiteX4" fmla="*/ 130866 w 1093427"/>
                  <a:gd name="connsiteY4" fmla="*/ 411287 h 508328"/>
                  <a:gd name="connsiteX5" fmla="*/ 14 w 1093427"/>
                  <a:gd name="connsiteY5" fmla="*/ 188299 h 508328"/>
                  <a:gd name="connsiteX6" fmla="*/ 179333 w 1093427"/>
                  <a:gd name="connsiteY6" fmla="*/ 0 h 508328"/>
                  <a:gd name="connsiteX0" fmla="*/ 934436 w 1093427"/>
                  <a:gd name="connsiteY0" fmla="*/ 15409 h 508328"/>
                  <a:gd name="connsiteX1" fmla="*/ 1093427 w 1093427"/>
                  <a:gd name="connsiteY1" fmla="*/ 215812 h 508328"/>
                  <a:gd name="connsiteX2" fmla="*/ 943147 w 1093427"/>
                  <a:gd name="connsiteY2" fmla="*/ 425493 h 508328"/>
                  <a:gd name="connsiteX3" fmla="*/ 592371 w 1093427"/>
                  <a:gd name="connsiteY3" fmla="*/ 508105 h 508328"/>
                  <a:gd name="connsiteX4" fmla="*/ 130866 w 1093427"/>
                  <a:gd name="connsiteY4" fmla="*/ 411287 h 508328"/>
                  <a:gd name="connsiteX5" fmla="*/ 14 w 1093427"/>
                  <a:gd name="connsiteY5" fmla="*/ 188299 h 508328"/>
                  <a:gd name="connsiteX6" fmla="*/ 179333 w 1093427"/>
                  <a:gd name="connsiteY6" fmla="*/ 0 h 508328"/>
                  <a:gd name="connsiteX0" fmla="*/ 934436 w 1093427"/>
                  <a:gd name="connsiteY0" fmla="*/ 15409 h 508283"/>
                  <a:gd name="connsiteX1" fmla="*/ 1093427 w 1093427"/>
                  <a:gd name="connsiteY1" fmla="*/ 215812 h 508283"/>
                  <a:gd name="connsiteX2" fmla="*/ 943147 w 1093427"/>
                  <a:gd name="connsiteY2" fmla="*/ 425493 h 508283"/>
                  <a:gd name="connsiteX3" fmla="*/ 592371 w 1093427"/>
                  <a:gd name="connsiteY3" fmla="*/ 508105 h 508283"/>
                  <a:gd name="connsiteX4" fmla="*/ 130866 w 1093427"/>
                  <a:gd name="connsiteY4" fmla="*/ 411287 h 508283"/>
                  <a:gd name="connsiteX5" fmla="*/ 14 w 1093427"/>
                  <a:gd name="connsiteY5" fmla="*/ 188299 h 508283"/>
                  <a:gd name="connsiteX6" fmla="*/ 179333 w 1093427"/>
                  <a:gd name="connsiteY6" fmla="*/ 0 h 508283"/>
                  <a:gd name="connsiteX0" fmla="*/ 934436 w 1093427"/>
                  <a:gd name="connsiteY0" fmla="*/ 15409 h 508214"/>
                  <a:gd name="connsiteX1" fmla="*/ 1093427 w 1093427"/>
                  <a:gd name="connsiteY1" fmla="*/ 215812 h 508214"/>
                  <a:gd name="connsiteX2" fmla="*/ 943147 w 1093427"/>
                  <a:gd name="connsiteY2" fmla="*/ 425493 h 508214"/>
                  <a:gd name="connsiteX3" fmla="*/ 558970 w 1093427"/>
                  <a:gd name="connsiteY3" fmla="*/ 508105 h 508214"/>
                  <a:gd name="connsiteX4" fmla="*/ 130866 w 1093427"/>
                  <a:gd name="connsiteY4" fmla="*/ 411287 h 508214"/>
                  <a:gd name="connsiteX5" fmla="*/ 14 w 1093427"/>
                  <a:gd name="connsiteY5" fmla="*/ 188299 h 508214"/>
                  <a:gd name="connsiteX6" fmla="*/ 179333 w 1093427"/>
                  <a:gd name="connsiteY6" fmla="*/ 0 h 508214"/>
                  <a:gd name="connsiteX0" fmla="*/ 934436 w 1087860"/>
                  <a:gd name="connsiteY0" fmla="*/ 15409 h 508225"/>
                  <a:gd name="connsiteX1" fmla="*/ 1087860 w 1087860"/>
                  <a:gd name="connsiteY1" fmla="*/ 195266 h 508225"/>
                  <a:gd name="connsiteX2" fmla="*/ 943147 w 1087860"/>
                  <a:gd name="connsiteY2" fmla="*/ 425493 h 508225"/>
                  <a:gd name="connsiteX3" fmla="*/ 558970 w 1087860"/>
                  <a:gd name="connsiteY3" fmla="*/ 508105 h 508225"/>
                  <a:gd name="connsiteX4" fmla="*/ 130866 w 1087860"/>
                  <a:gd name="connsiteY4" fmla="*/ 411287 h 508225"/>
                  <a:gd name="connsiteX5" fmla="*/ 14 w 1087860"/>
                  <a:gd name="connsiteY5" fmla="*/ 188299 h 508225"/>
                  <a:gd name="connsiteX6" fmla="*/ 179333 w 1087860"/>
                  <a:gd name="connsiteY6" fmla="*/ 0 h 508225"/>
                  <a:gd name="connsiteX0" fmla="*/ 934436 w 1076727"/>
                  <a:gd name="connsiteY0" fmla="*/ 15409 h 508225"/>
                  <a:gd name="connsiteX1" fmla="*/ 1076727 w 1076727"/>
                  <a:gd name="connsiteY1" fmla="*/ 195266 h 508225"/>
                  <a:gd name="connsiteX2" fmla="*/ 943147 w 1076727"/>
                  <a:gd name="connsiteY2" fmla="*/ 425493 h 508225"/>
                  <a:gd name="connsiteX3" fmla="*/ 558970 w 1076727"/>
                  <a:gd name="connsiteY3" fmla="*/ 508105 h 508225"/>
                  <a:gd name="connsiteX4" fmla="*/ 130866 w 1076727"/>
                  <a:gd name="connsiteY4" fmla="*/ 411287 h 508225"/>
                  <a:gd name="connsiteX5" fmla="*/ 14 w 1076727"/>
                  <a:gd name="connsiteY5" fmla="*/ 188299 h 508225"/>
                  <a:gd name="connsiteX6" fmla="*/ 179333 w 1076727"/>
                  <a:gd name="connsiteY6" fmla="*/ 0 h 508225"/>
                  <a:gd name="connsiteX0" fmla="*/ 934436 w 1076727"/>
                  <a:gd name="connsiteY0" fmla="*/ 15409 h 508225"/>
                  <a:gd name="connsiteX1" fmla="*/ 1076727 w 1076727"/>
                  <a:gd name="connsiteY1" fmla="*/ 195266 h 508225"/>
                  <a:gd name="connsiteX2" fmla="*/ 943147 w 1076727"/>
                  <a:gd name="connsiteY2" fmla="*/ 425493 h 508225"/>
                  <a:gd name="connsiteX3" fmla="*/ 558970 w 1076727"/>
                  <a:gd name="connsiteY3" fmla="*/ 508105 h 508225"/>
                  <a:gd name="connsiteX4" fmla="*/ 130866 w 1076727"/>
                  <a:gd name="connsiteY4" fmla="*/ 411287 h 508225"/>
                  <a:gd name="connsiteX5" fmla="*/ 14 w 1076727"/>
                  <a:gd name="connsiteY5" fmla="*/ 188299 h 508225"/>
                  <a:gd name="connsiteX6" fmla="*/ 179333 w 1076727"/>
                  <a:gd name="connsiteY6" fmla="*/ 0 h 508225"/>
                  <a:gd name="connsiteX0" fmla="*/ 934436 w 1076727"/>
                  <a:gd name="connsiteY0" fmla="*/ 15409 h 508225"/>
                  <a:gd name="connsiteX1" fmla="*/ 1076727 w 1076727"/>
                  <a:gd name="connsiteY1" fmla="*/ 195266 h 508225"/>
                  <a:gd name="connsiteX2" fmla="*/ 943147 w 1076727"/>
                  <a:gd name="connsiteY2" fmla="*/ 425493 h 508225"/>
                  <a:gd name="connsiteX3" fmla="*/ 558970 w 1076727"/>
                  <a:gd name="connsiteY3" fmla="*/ 508105 h 508225"/>
                  <a:gd name="connsiteX4" fmla="*/ 130866 w 1076727"/>
                  <a:gd name="connsiteY4" fmla="*/ 411287 h 508225"/>
                  <a:gd name="connsiteX5" fmla="*/ 14 w 1076727"/>
                  <a:gd name="connsiteY5" fmla="*/ 188299 h 508225"/>
                  <a:gd name="connsiteX6" fmla="*/ 179333 w 1076727"/>
                  <a:gd name="connsiteY6" fmla="*/ 0 h 508225"/>
                  <a:gd name="connsiteX0" fmla="*/ 934436 w 1076727"/>
                  <a:gd name="connsiteY0" fmla="*/ 15409 h 508225"/>
                  <a:gd name="connsiteX1" fmla="*/ 1076727 w 1076727"/>
                  <a:gd name="connsiteY1" fmla="*/ 195266 h 508225"/>
                  <a:gd name="connsiteX2" fmla="*/ 943147 w 1076727"/>
                  <a:gd name="connsiteY2" fmla="*/ 425493 h 508225"/>
                  <a:gd name="connsiteX3" fmla="*/ 558970 w 1076727"/>
                  <a:gd name="connsiteY3" fmla="*/ 508105 h 508225"/>
                  <a:gd name="connsiteX4" fmla="*/ 130866 w 1076727"/>
                  <a:gd name="connsiteY4" fmla="*/ 411287 h 508225"/>
                  <a:gd name="connsiteX5" fmla="*/ 14 w 1076727"/>
                  <a:gd name="connsiteY5" fmla="*/ 188299 h 508225"/>
                  <a:gd name="connsiteX6" fmla="*/ 179333 w 1076727"/>
                  <a:gd name="connsiteY6" fmla="*/ 0 h 508225"/>
                  <a:gd name="connsiteX0" fmla="*/ 934436 w 1076727"/>
                  <a:gd name="connsiteY0" fmla="*/ 15409 h 508225"/>
                  <a:gd name="connsiteX1" fmla="*/ 1076727 w 1076727"/>
                  <a:gd name="connsiteY1" fmla="*/ 195266 h 508225"/>
                  <a:gd name="connsiteX2" fmla="*/ 943147 w 1076727"/>
                  <a:gd name="connsiteY2" fmla="*/ 425493 h 508225"/>
                  <a:gd name="connsiteX3" fmla="*/ 558970 w 1076727"/>
                  <a:gd name="connsiteY3" fmla="*/ 508105 h 508225"/>
                  <a:gd name="connsiteX4" fmla="*/ 130866 w 1076727"/>
                  <a:gd name="connsiteY4" fmla="*/ 411287 h 508225"/>
                  <a:gd name="connsiteX5" fmla="*/ 14 w 1076727"/>
                  <a:gd name="connsiteY5" fmla="*/ 188299 h 508225"/>
                  <a:gd name="connsiteX6" fmla="*/ 179333 w 1076727"/>
                  <a:gd name="connsiteY6" fmla="*/ 0 h 508225"/>
                  <a:gd name="connsiteX0" fmla="*/ 934436 w 1065593"/>
                  <a:gd name="connsiteY0" fmla="*/ 15409 h 508219"/>
                  <a:gd name="connsiteX1" fmla="*/ 1065593 w 1065593"/>
                  <a:gd name="connsiteY1" fmla="*/ 205539 h 508219"/>
                  <a:gd name="connsiteX2" fmla="*/ 943147 w 1065593"/>
                  <a:gd name="connsiteY2" fmla="*/ 425493 h 508219"/>
                  <a:gd name="connsiteX3" fmla="*/ 558970 w 1065593"/>
                  <a:gd name="connsiteY3" fmla="*/ 508105 h 508219"/>
                  <a:gd name="connsiteX4" fmla="*/ 130866 w 1065593"/>
                  <a:gd name="connsiteY4" fmla="*/ 411287 h 508219"/>
                  <a:gd name="connsiteX5" fmla="*/ 14 w 1065593"/>
                  <a:gd name="connsiteY5" fmla="*/ 188299 h 508219"/>
                  <a:gd name="connsiteX6" fmla="*/ 179333 w 1065593"/>
                  <a:gd name="connsiteY6" fmla="*/ 0 h 508219"/>
                  <a:gd name="connsiteX0" fmla="*/ 934436 w 1065593"/>
                  <a:gd name="connsiteY0" fmla="*/ 15409 h 508219"/>
                  <a:gd name="connsiteX1" fmla="*/ 1065593 w 1065593"/>
                  <a:gd name="connsiteY1" fmla="*/ 205539 h 508219"/>
                  <a:gd name="connsiteX2" fmla="*/ 943147 w 1065593"/>
                  <a:gd name="connsiteY2" fmla="*/ 425493 h 508219"/>
                  <a:gd name="connsiteX3" fmla="*/ 558970 w 1065593"/>
                  <a:gd name="connsiteY3" fmla="*/ 508105 h 508219"/>
                  <a:gd name="connsiteX4" fmla="*/ 130866 w 1065593"/>
                  <a:gd name="connsiteY4" fmla="*/ 411287 h 508219"/>
                  <a:gd name="connsiteX5" fmla="*/ 14 w 1065593"/>
                  <a:gd name="connsiteY5" fmla="*/ 188299 h 508219"/>
                  <a:gd name="connsiteX6" fmla="*/ 179333 w 1065593"/>
                  <a:gd name="connsiteY6" fmla="*/ 0 h 508219"/>
                  <a:gd name="connsiteX0" fmla="*/ 934436 w 1065593"/>
                  <a:gd name="connsiteY0" fmla="*/ 15409 h 508219"/>
                  <a:gd name="connsiteX1" fmla="*/ 1065593 w 1065593"/>
                  <a:gd name="connsiteY1" fmla="*/ 205539 h 508219"/>
                  <a:gd name="connsiteX2" fmla="*/ 943147 w 1065593"/>
                  <a:gd name="connsiteY2" fmla="*/ 425493 h 508219"/>
                  <a:gd name="connsiteX3" fmla="*/ 558970 w 1065593"/>
                  <a:gd name="connsiteY3" fmla="*/ 508105 h 508219"/>
                  <a:gd name="connsiteX4" fmla="*/ 130866 w 1065593"/>
                  <a:gd name="connsiteY4" fmla="*/ 411287 h 508219"/>
                  <a:gd name="connsiteX5" fmla="*/ 14 w 1065593"/>
                  <a:gd name="connsiteY5" fmla="*/ 188299 h 508219"/>
                  <a:gd name="connsiteX6" fmla="*/ 179333 w 1065593"/>
                  <a:gd name="connsiteY6" fmla="*/ 0 h 508219"/>
                  <a:gd name="connsiteX0" fmla="*/ 934436 w 1065593"/>
                  <a:gd name="connsiteY0" fmla="*/ 15409 h 508219"/>
                  <a:gd name="connsiteX1" fmla="*/ 1065593 w 1065593"/>
                  <a:gd name="connsiteY1" fmla="*/ 205539 h 508219"/>
                  <a:gd name="connsiteX2" fmla="*/ 943147 w 1065593"/>
                  <a:gd name="connsiteY2" fmla="*/ 425493 h 508219"/>
                  <a:gd name="connsiteX3" fmla="*/ 558970 w 1065593"/>
                  <a:gd name="connsiteY3" fmla="*/ 508105 h 508219"/>
                  <a:gd name="connsiteX4" fmla="*/ 130866 w 1065593"/>
                  <a:gd name="connsiteY4" fmla="*/ 411287 h 508219"/>
                  <a:gd name="connsiteX5" fmla="*/ 14 w 1065593"/>
                  <a:gd name="connsiteY5" fmla="*/ 188299 h 508219"/>
                  <a:gd name="connsiteX6" fmla="*/ 179333 w 1065593"/>
                  <a:gd name="connsiteY6" fmla="*/ 0 h 508219"/>
                  <a:gd name="connsiteX0" fmla="*/ 934436 w 1065593"/>
                  <a:gd name="connsiteY0" fmla="*/ 15409 h 508219"/>
                  <a:gd name="connsiteX1" fmla="*/ 1065593 w 1065593"/>
                  <a:gd name="connsiteY1" fmla="*/ 205539 h 508219"/>
                  <a:gd name="connsiteX2" fmla="*/ 943147 w 1065593"/>
                  <a:gd name="connsiteY2" fmla="*/ 425493 h 508219"/>
                  <a:gd name="connsiteX3" fmla="*/ 558970 w 1065593"/>
                  <a:gd name="connsiteY3" fmla="*/ 508105 h 508219"/>
                  <a:gd name="connsiteX4" fmla="*/ 130866 w 1065593"/>
                  <a:gd name="connsiteY4" fmla="*/ 411287 h 508219"/>
                  <a:gd name="connsiteX5" fmla="*/ 14 w 1065593"/>
                  <a:gd name="connsiteY5" fmla="*/ 188299 h 508219"/>
                  <a:gd name="connsiteX6" fmla="*/ 179333 w 1065593"/>
                  <a:gd name="connsiteY6" fmla="*/ 0 h 508219"/>
                  <a:gd name="connsiteX0" fmla="*/ 934436 w 1065593"/>
                  <a:gd name="connsiteY0" fmla="*/ 15409 h 503615"/>
                  <a:gd name="connsiteX1" fmla="*/ 1065593 w 1065593"/>
                  <a:gd name="connsiteY1" fmla="*/ 205539 h 503615"/>
                  <a:gd name="connsiteX2" fmla="*/ 943147 w 1065593"/>
                  <a:gd name="connsiteY2" fmla="*/ 425493 h 503615"/>
                  <a:gd name="connsiteX3" fmla="*/ 546524 w 1065593"/>
                  <a:gd name="connsiteY3" fmla="*/ 503488 h 503615"/>
                  <a:gd name="connsiteX4" fmla="*/ 130866 w 1065593"/>
                  <a:gd name="connsiteY4" fmla="*/ 411287 h 503615"/>
                  <a:gd name="connsiteX5" fmla="*/ 14 w 1065593"/>
                  <a:gd name="connsiteY5" fmla="*/ 188299 h 503615"/>
                  <a:gd name="connsiteX6" fmla="*/ 179333 w 1065593"/>
                  <a:gd name="connsiteY6" fmla="*/ 0 h 503615"/>
                  <a:gd name="connsiteX0" fmla="*/ 934436 w 1065593"/>
                  <a:gd name="connsiteY0" fmla="*/ 15409 h 503488"/>
                  <a:gd name="connsiteX1" fmla="*/ 1065593 w 1065593"/>
                  <a:gd name="connsiteY1" fmla="*/ 205539 h 503488"/>
                  <a:gd name="connsiteX2" fmla="*/ 938999 w 1065593"/>
                  <a:gd name="connsiteY2" fmla="*/ 411641 h 503488"/>
                  <a:gd name="connsiteX3" fmla="*/ 546524 w 1065593"/>
                  <a:gd name="connsiteY3" fmla="*/ 503488 h 503488"/>
                  <a:gd name="connsiteX4" fmla="*/ 130866 w 1065593"/>
                  <a:gd name="connsiteY4" fmla="*/ 411287 h 503488"/>
                  <a:gd name="connsiteX5" fmla="*/ 14 w 1065593"/>
                  <a:gd name="connsiteY5" fmla="*/ 188299 h 503488"/>
                  <a:gd name="connsiteX6" fmla="*/ 179333 w 1065593"/>
                  <a:gd name="connsiteY6" fmla="*/ 0 h 503488"/>
                  <a:gd name="connsiteX0" fmla="*/ 934436 w 1065593"/>
                  <a:gd name="connsiteY0" fmla="*/ 15409 h 503735"/>
                  <a:gd name="connsiteX1" fmla="*/ 1065593 w 1065593"/>
                  <a:gd name="connsiteY1" fmla="*/ 205539 h 503735"/>
                  <a:gd name="connsiteX2" fmla="*/ 897514 w 1065593"/>
                  <a:gd name="connsiteY2" fmla="*/ 430110 h 503735"/>
                  <a:gd name="connsiteX3" fmla="*/ 546524 w 1065593"/>
                  <a:gd name="connsiteY3" fmla="*/ 503488 h 503735"/>
                  <a:gd name="connsiteX4" fmla="*/ 130866 w 1065593"/>
                  <a:gd name="connsiteY4" fmla="*/ 411287 h 503735"/>
                  <a:gd name="connsiteX5" fmla="*/ 14 w 1065593"/>
                  <a:gd name="connsiteY5" fmla="*/ 188299 h 503735"/>
                  <a:gd name="connsiteX6" fmla="*/ 179333 w 1065593"/>
                  <a:gd name="connsiteY6" fmla="*/ 0 h 503735"/>
                  <a:gd name="connsiteX0" fmla="*/ 934436 w 1065593"/>
                  <a:gd name="connsiteY0" fmla="*/ 15409 h 503735"/>
                  <a:gd name="connsiteX1" fmla="*/ 1065593 w 1065593"/>
                  <a:gd name="connsiteY1" fmla="*/ 205539 h 503735"/>
                  <a:gd name="connsiteX2" fmla="*/ 885068 w 1065593"/>
                  <a:gd name="connsiteY2" fmla="*/ 430110 h 503735"/>
                  <a:gd name="connsiteX3" fmla="*/ 546524 w 1065593"/>
                  <a:gd name="connsiteY3" fmla="*/ 503488 h 503735"/>
                  <a:gd name="connsiteX4" fmla="*/ 130866 w 1065593"/>
                  <a:gd name="connsiteY4" fmla="*/ 411287 h 503735"/>
                  <a:gd name="connsiteX5" fmla="*/ 14 w 1065593"/>
                  <a:gd name="connsiteY5" fmla="*/ 188299 h 503735"/>
                  <a:gd name="connsiteX6" fmla="*/ 179333 w 1065593"/>
                  <a:gd name="connsiteY6" fmla="*/ 0 h 503735"/>
                  <a:gd name="connsiteX0" fmla="*/ 934436 w 1065593"/>
                  <a:gd name="connsiteY0" fmla="*/ 15409 h 503678"/>
                  <a:gd name="connsiteX1" fmla="*/ 1065593 w 1065593"/>
                  <a:gd name="connsiteY1" fmla="*/ 205539 h 503678"/>
                  <a:gd name="connsiteX2" fmla="*/ 885068 w 1065593"/>
                  <a:gd name="connsiteY2" fmla="*/ 430110 h 503678"/>
                  <a:gd name="connsiteX3" fmla="*/ 546524 w 1065593"/>
                  <a:gd name="connsiteY3" fmla="*/ 503488 h 503678"/>
                  <a:gd name="connsiteX4" fmla="*/ 130866 w 1065593"/>
                  <a:gd name="connsiteY4" fmla="*/ 411287 h 503678"/>
                  <a:gd name="connsiteX5" fmla="*/ 14 w 1065593"/>
                  <a:gd name="connsiteY5" fmla="*/ 188299 h 503678"/>
                  <a:gd name="connsiteX6" fmla="*/ 179333 w 1065593"/>
                  <a:gd name="connsiteY6" fmla="*/ 0 h 503678"/>
                  <a:gd name="connsiteX0" fmla="*/ 934436 w 1065593"/>
                  <a:gd name="connsiteY0" fmla="*/ 15409 h 503735"/>
                  <a:gd name="connsiteX1" fmla="*/ 1065593 w 1065593"/>
                  <a:gd name="connsiteY1" fmla="*/ 205539 h 503735"/>
                  <a:gd name="connsiteX2" fmla="*/ 885068 w 1065593"/>
                  <a:gd name="connsiteY2" fmla="*/ 430110 h 503735"/>
                  <a:gd name="connsiteX3" fmla="*/ 505039 w 1065593"/>
                  <a:gd name="connsiteY3" fmla="*/ 503488 h 503735"/>
                  <a:gd name="connsiteX4" fmla="*/ 130866 w 1065593"/>
                  <a:gd name="connsiteY4" fmla="*/ 411287 h 503735"/>
                  <a:gd name="connsiteX5" fmla="*/ 14 w 1065593"/>
                  <a:gd name="connsiteY5" fmla="*/ 188299 h 503735"/>
                  <a:gd name="connsiteX6" fmla="*/ 179333 w 1065593"/>
                  <a:gd name="connsiteY6" fmla="*/ 0 h 503735"/>
                  <a:gd name="connsiteX0" fmla="*/ 927501 w 1058658"/>
                  <a:gd name="connsiteY0" fmla="*/ 15409 h 503735"/>
                  <a:gd name="connsiteX1" fmla="*/ 1058658 w 1058658"/>
                  <a:gd name="connsiteY1" fmla="*/ 205539 h 503735"/>
                  <a:gd name="connsiteX2" fmla="*/ 878133 w 1058658"/>
                  <a:gd name="connsiteY2" fmla="*/ 430110 h 503735"/>
                  <a:gd name="connsiteX3" fmla="*/ 498104 w 1058658"/>
                  <a:gd name="connsiteY3" fmla="*/ 503488 h 503735"/>
                  <a:gd name="connsiteX4" fmla="*/ 123931 w 1058658"/>
                  <a:gd name="connsiteY4" fmla="*/ 411287 h 503735"/>
                  <a:gd name="connsiteX5" fmla="*/ 15 w 1058658"/>
                  <a:gd name="connsiteY5" fmla="*/ 188299 h 503735"/>
                  <a:gd name="connsiteX6" fmla="*/ 172398 w 1058658"/>
                  <a:gd name="connsiteY6" fmla="*/ 0 h 503735"/>
                  <a:gd name="connsiteX0" fmla="*/ 906699 w 1037856"/>
                  <a:gd name="connsiteY0" fmla="*/ 15409 h 503735"/>
                  <a:gd name="connsiteX1" fmla="*/ 1037856 w 1037856"/>
                  <a:gd name="connsiteY1" fmla="*/ 205539 h 503735"/>
                  <a:gd name="connsiteX2" fmla="*/ 857331 w 1037856"/>
                  <a:gd name="connsiteY2" fmla="*/ 430110 h 503735"/>
                  <a:gd name="connsiteX3" fmla="*/ 477302 w 1037856"/>
                  <a:gd name="connsiteY3" fmla="*/ 503488 h 503735"/>
                  <a:gd name="connsiteX4" fmla="*/ 103129 w 1037856"/>
                  <a:gd name="connsiteY4" fmla="*/ 411287 h 503735"/>
                  <a:gd name="connsiteX5" fmla="*/ 21 w 1037856"/>
                  <a:gd name="connsiteY5" fmla="*/ 188299 h 503735"/>
                  <a:gd name="connsiteX6" fmla="*/ 151596 w 1037856"/>
                  <a:gd name="connsiteY6" fmla="*/ 0 h 503735"/>
                  <a:gd name="connsiteX0" fmla="*/ 920566 w 1051723"/>
                  <a:gd name="connsiteY0" fmla="*/ 15409 h 503735"/>
                  <a:gd name="connsiteX1" fmla="*/ 1051723 w 1051723"/>
                  <a:gd name="connsiteY1" fmla="*/ 205539 h 503735"/>
                  <a:gd name="connsiteX2" fmla="*/ 871198 w 1051723"/>
                  <a:gd name="connsiteY2" fmla="*/ 430110 h 503735"/>
                  <a:gd name="connsiteX3" fmla="*/ 491169 w 1051723"/>
                  <a:gd name="connsiteY3" fmla="*/ 503488 h 503735"/>
                  <a:gd name="connsiteX4" fmla="*/ 116996 w 1051723"/>
                  <a:gd name="connsiteY4" fmla="*/ 411287 h 503735"/>
                  <a:gd name="connsiteX5" fmla="*/ 16 w 1051723"/>
                  <a:gd name="connsiteY5" fmla="*/ 190872 h 503735"/>
                  <a:gd name="connsiteX6" fmla="*/ 165463 w 1051723"/>
                  <a:gd name="connsiteY6" fmla="*/ 0 h 503735"/>
                  <a:gd name="connsiteX0" fmla="*/ 922877 w 1054034"/>
                  <a:gd name="connsiteY0" fmla="*/ 15409 h 503735"/>
                  <a:gd name="connsiteX1" fmla="*/ 1054034 w 1054034"/>
                  <a:gd name="connsiteY1" fmla="*/ 205539 h 503735"/>
                  <a:gd name="connsiteX2" fmla="*/ 873509 w 1054034"/>
                  <a:gd name="connsiteY2" fmla="*/ 430110 h 503735"/>
                  <a:gd name="connsiteX3" fmla="*/ 493480 w 1054034"/>
                  <a:gd name="connsiteY3" fmla="*/ 503488 h 503735"/>
                  <a:gd name="connsiteX4" fmla="*/ 119307 w 1054034"/>
                  <a:gd name="connsiteY4" fmla="*/ 411287 h 503735"/>
                  <a:gd name="connsiteX5" fmla="*/ 15 w 1054034"/>
                  <a:gd name="connsiteY5" fmla="*/ 214030 h 503735"/>
                  <a:gd name="connsiteX6" fmla="*/ 167774 w 1054034"/>
                  <a:gd name="connsiteY6" fmla="*/ 0 h 503735"/>
                  <a:gd name="connsiteX0" fmla="*/ 922877 w 1054034"/>
                  <a:gd name="connsiteY0" fmla="*/ 15409 h 503735"/>
                  <a:gd name="connsiteX1" fmla="*/ 1054034 w 1054034"/>
                  <a:gd name="connsiteY1" fmla="*/ 205539 h 503735"/>
                  <a:gd name="connsiteX2" fmla="*/ 873509 w 1054034"/>
                  <a:gd name="connsiteY2" fmla="*/ 430110 h 503735"/>
                  <a:gd name="connsiteX3" fmla="*/ 493480 w 1054034"/>
                  <a:gd name="connsiteY3" fmla="*/ 503488 h 503735"/>
                  <a:gd name="connsiteX4" fmla="*/ 119307 w 1054034"/>
                  <a:gd name="connsiteY4" fmla="*/ 411287 h 503735"/>
                  <a:gd name="connsiteX5" fmla="*/ 15 w 1054034"/>
                  <a:gd name="connsiteY5" fmla="*/ 214030 h 503735"/>
                  <a:gd name="connsiteX6" fmla="*/ 167774 w 1054034"/>
                  <a:gd name="connsiteY6" fmla="*/ 0 h 503735"/>
                  <a:gd name="connsiteX0" fmla="*/ 922877 w 1054034"/>
                  <a:gd name="connsiteY0" fmla="*/ 15409 h 503735"/>
                  <a:gd name="connsiteX1" fmla="*/ 1054034 w 1054034"/>
                  <a:gd name="connsiteY1" fmla="*/ 205539 h 503735"/>
                  <a:gd name="connsiteX2" fmla="*/ 873509 w 1054034"/>
                  <a:gd name="connsiteY2" fmla="*/ 430110 h 503735"/>
                  <a:gd name="connsiteX3" fmla="*/ 493480 w 1054034"/>
                  <a:gd name="connsiteY3" fmla="*/ 503488 h 503735"/>
                  <a:gd name="connsiteX4" fmla="*/ 119307 w 1054034"/>
                  <a:gd name="connsiteY4" fmla="*/ 411287 h 503735"/>
                  <a:gd name="connsiteX5" fmla="*/ 15 w 1054034"/>
                  <a:gd name="connsiteY5" fmla="*/ 214030 h 503735"/>
                  <a:gd name="connsiteX6" fmla="*/ 167774 w 1054034"/>
                  <a:gd name="connsiteY6" fmla="*/ 0 h 503735"/>
                  <a:gd name="connsiteX0" fmla="*/ 922877 w 1054034"/>
                  <a:gd name="connsiteY0" fmla="*/ 15409 h 503735"/>
                  <a:gd name="connsiteX1" fmla="*/ 1054034 w 1054034"/>
                  <a:gd name="connsiteY1" fmla="*/ 205539 h 503735"/>
                  <a:gd name="connsiteX2" fmla="*/ 873509 w 1054034"/>
                  <a:gd name="connsiteY2" fmla="*/ 430110 h 503735"/>
                  <a:gd name="connsiteX3" fmla="*/ 493480 w 1054034"/>
                  <a:gd name="connsiteY3" fmla="*/ 503488 h 503735"/>
                  <a:gd name="connsiteX4" fmla="*/ 119307 w 1054034"/>
                  <a:gd name="connsiteY4" fmla="*/ 411287 h 503735"/>
                  <a:gd name="connsiteX5" fmla="*/ 15 w 1054034"/>
                  <a:gd name="connsiteY5" fmla="*/ 214030 h 503735"/>
                  <a:gd name="connsiteX6" fmla="*/ 167774 w 1054034"/>
                  <a:gd name="connsiteY6" fmla="*/ 0 h 503735"/>
                  <a:gd name="connsiteX0" fmla="*/ 922877 w 1054034"/>
                  <a:gd name="connsiteY0" fmla="*/ 15409 h 503716"/>
                  <a:gd name="connsiteX1" fmla="*/ 1054034 w 1054034"/>
                  <a:gd name="connsiteY1" fmla="*/ 205539 h 503716"/>
                  <a:gd name="connsiteX2" fmla="*/ 873509 w 1054034"/>
                  <a:gd name="connsiteY2" fmla="*/ 430110 h 503716"/>
                  <a:gd name="connsiteX3" fmla="*/ 493480 w 1054034"/>
                  <a:gd name="connsiteY3" fmla="*/ 503488 h 503716"/>
                  <a:gd name="connsiteX4" fmla="*/ 119307 w 1054034"/>
                  <a:gd name="connsiteY4" fmla="*/ 411287 h 503716"/>
                  <a:gd name="connsiteX5" fmla="*/ 15 w 1054034"/>
                  <a:gd name="connsiteY5" fmla="*/ 214030 h 503716"/>
                  <a:gd name="connsiteX6" fmla="*/ 167774 w 1054034"/>
                  <a:gd name="connsiteY6" fmla="*/ 0 h 50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34" h="503716">
                    <a:moveTo>
                      <a:pt x="922877" y="15409"/>
                    </a:moveTo>
                    <a:cubicBezTo>
                      <a:pt x="997685" y="71052"/>
                      <a:pt x="1048872" y="98668"/>
                      <a:pt x="1054034" y="205539"/>
                    </a:cubicBezTo>
                    <a:cubicBezTo>
                      <a:pt x="1053629" y="317546"/>
                      <a:pt x="971559" y="383025"/>
                      <a:pt x="873509" y="430110"/>
                    </a:cubicBezTo>
                    <a:cubicBezTo>
                      <a:pt x="775459" y="477195"/>
                      <a:pt x="619180" y="506625"/>
                      <a:pt x="493480" y="503488"/>
                    </a:cubicBezTo>
                    <a:cubicBezTo>
                      <a:pt x="367780" y="500351"/>
                      <a:pt x="201551" y="459530"/>
                      <a:pt x="119307" y="411287"/>
                    </a:cubicBezTo>
                    <a:cubicBezTo>
                      <a:pt x="37063" y="363044"/>
                      <a:pt x="1215" y="286858"/>
                      <a:pt x="15" y="214030"/>
                    </a:cubicBezTo>
                    <a:cubicBezTo>
                      <a:pt x="-1185" y="141202"/>
                      <a:pt x="65275" y="24950"/>
                      <a:pt x="167774" y="0"/>
                    </a:cubicBezTo>
                  </a:path>
                </a:pathLst>
              </a:custGeom>
              <a:ln w="28575">
                <a:solidFill>
                  <a:schemeClr val="tx1"/>
                </a:solidFill>
                <a:headEnd type="none" w="med" len="med"/>
                <a:tailEnd type="arrow"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cxnSp>
            <p:nvCxnSpPr>
              <p:cNvPr id="20" name="Straight Connector 19"/>
              <p:cNvCxnSpPr/>
              <p:nvPr/>
            </p:nvCxnSpPr>
            <p:spPr>
              <a:xfrm>
                <a:off x="2957204" y="4815371"/>
                <a:ext cx="942479" cy="0"/>
              </a:xfrm>
              <a:prstGeom prst="line">
                <a:avLst/>
              </a:prstGeom>
              <a:ln w="28575">
                <a:solidFill>
                  <a:schemeClr val="tx1"/>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grpSp>
        <p:cxnSp>
          <p:nvCxnSpPr>
            <p:cNvPr id="28" name="Straight Arrow Connector 27"/>
            <p:cNvCxnSpPr/>
            <p:nvPr/>
          </p:nvCxnSpPr>
          <p:spPr bwMode="auto">
            <a:xfrm>
              <a:off x="700356" y="6451054"/>
              <a:ext cx="353060" cy="0"/>
            </a:xfrm>
            <a:prstGeom prst="straightConnector1">
              <a:avLst/>
            </a:prstGeom>
            <a:solidFill>
              <a:schemeClr val="accent1"/>
            </a:solidFill>
            <a:ln w="28575" cap="sq" cmpd="sng" algn="ctr">
              <a:solidFill>
                <a:schemeClr val="tx1"/>
              </a:solidFill>
              <a:prstDash val="solid"/>
              <a:round/>
              <a:headEnd type="none" w="med" len="med"/>
              <a:tailEnd type="arrow"/>
            </a:ln>
            <a:effectLst/>
          </p:spPr>
        </p:cxnSp>
        <p:sp>
          <p:nvSpPr>
            <p:cNvPr id="29" name="TextBox 28"/>
            <p:cNvSpPr txBox="1"/>
            <p:nvPr/>
          </p:nvSpPr>
          <p:spPr>
            <a:xfrm>
              <a:off x="995954" y="6272644"/>
              <a:ext cx="1342150" cy="369332"/>
            </a:xfrm>
            <a:prstGeom prst="rect">
              <a:avLst/>
            </a:prstGeom>
            <a:noFill/>
          </p:spPr>
          <p:txBody>
            <a:bodyPr wrap="square" rtlCol="0">
              <a:spAutoFit/>
            </a:bodyPr>
            <a:lstStyle/>
            <a:p>
              <a:r>
                <a:rPr lang="en-US" dirty="0" smtClean="0">
                  <a:latin typeface="Arial" panose="020B0604020202020204" pitchFamily="34" charset="0"/>
                </a:rPr>
                <a:t>Data path</a:t>
              </a:r>
              <a:endParaRPr lang="en-US" dirty="0">
                <a:latin typeface="Arial" panose="020B0604020202020204" pitchFamily="34" charset="0"/>
              </a:endParaRPr>
            </a:p>
          </p:txBody>
        </p:sp>
        <p:cxnSp>
          <p:nvCxnSpPr>
            <p:cNvPr id="30" name="Straight Connector 29"/>
            <p:cNvCxnSpPr/>
            <p:nvPr/>
          </p:nvCxnSpPr>
          <p:spPr bwMode="auto">
            <a:xfrm>
              <a:off x="2228268" y="6460651"/>
              <a:ext cx="309985" cy="0"/>
            </a:xfrm>
            <a:prstGeom prst="line">
              <a:avLst/>
            </a:prstGeom>
            <a:solidFill>
              <a:schemeClr val="accent1"/>
            </a:solidFill>
            <a:ln w="28575" cap="sq" cmpd="sng" algn="ctr">
              <a:solidFill>
                <a:srgbClr val="C00000"/>
              </a:solidFill>
              <a:prstDash val="solid"/>
              <a:round/>
              <a:headEnd type="none" w="med" len="med"/>
              <a:tailEnd type="none" w="med" len="med"/>
            </a:ln>
            <a:effectLst/>
          </p:spPr>
        </p:cxnSp>
        <p:sp>
          <p:nvSpPr>
            <p:cNvPr id="31" name="TextBox 30"/>
            <p:cNvSpPr txBox="1"/>
            <p:nvPr/>
          </p:nvSpPr>
          <p:spPr>
            <a:xfrm>
              <a:off x="2521220" y="6282169"/>
              <a:ext cx="1377032" cy="369332"/>
            </a:xfrm>
            <a:prstGeom prst="rect">
              <a:avLst/>
            </a:prstGeom>
            <a:noFill/>
          </p:spPr>
          <p:txBody>
            <a:bodyPr wrap="square" rtlCol="0">
              <a:spAutoFit/>
            </a:bodyPr>
            <a:lstStyle/>
            <a:p>
              <a:r>
                <a:rPr lang="en-US" dirty="0" smtClean="0">
                  <a:solidFill>
                    <a:srgbClr val="C00000"/>
                  </a:solidFill>
                  <a:latin typeface="Arial" panose="020B0604020202020204" pitchFamily="34" charset="0"/>
                </a:rPr>
                <a:t>Clock tree</a:t>
              </a:r>
              <a:endParaRPr lang="en-US" dirty="0">
                <a:solidFill>
                  <a:srgbClr val="C00000"/>
                </a:solidFill>
                <a:latin typeface="Arial" panose="020B0604020202020204" pitchFamily="34" charset="0"/>
              </a:endParaRPr>
            </a:p>
          </p:txBody>
        </p:sp>
        <p:sp>
          <p:nvSpPr>
            <p:cNvPr id="34" name="TextBox 33"/>
            <p:cNvSpPr txBox="1"/>
            <p:nvPr/>
          </p:nvSpPr>
          <p:spPr>
            <a:xfrm>
              <a:off x="2347753" y="3945491"/>
              <a:ext cx="574649" cy="369332"/>
            </a:xfrm>
            <a:prstGeom prst="rect">
              <a:avLst/>
            </a:prstGeom>
            <a:noFill/>
          </p:spPr>
          <p:txBody>
            <a:bodyPr wrap="square" rtlCol="0">
              <a:spAutoFit/>
            </a:bodyPr>
            <a:lstStyle/>
            <a:p>
              <a:r>
                <a:rPr lang="en-US" dirty="0" smtClean="0"/>
                <a:t>W</a:t>
              </a:r>
              <a:r>
                <a:rPr lang="en-US" baseline="-25000" dirty="0" smtClean="0"/>
                <a:t>31</a:t>
              </a:r>
              <a:endParaRPr lang="en-US" baseline="-25000" dirty="0"/>
            </a:p>
          </p:txBody>
        </p:sp>
      </p:grpSp>
      <mc:AlternateContent xmlns:mc="http://schemas.openxmlformats.org/markup-compatibility/2006" xmlns:a14="http://schemas.microsoft.com/office/drawing/2010/main">
        <mc:Choice Requires="a14">
          <p:sp>
            <p:nvSpPr>
              <p:cNvPr id="35" name="TextBox 34"/>
              <p:cNvSpPr txBox="1"/>
              <p:nvPr/>
            </p:nvSpPr>
            <p:spPr>
              <a:xfrm>
                <a:off x="5095875" y="4751194"/>
                <a:ext cx="2585388" cy="6674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𝑊</m:t>
                          </m:r>
                        </m:e>
                        <m:sub>
                          <m:r>
                            <a:rPr lang="en-US" b="0" i="1" smtClean="0">
                              <a:latin typeface="Cambria Math"/>
                            </a:rPr>
                            <m:t>𝑝𝑞</m:t>
                          </m:r>
                        </m:sub>
                      </m:sSub>
                      <m:r>
                        <a:rPr lang="en-US" b="0" i="1" smtClean="0">
                          <a:latin typeface="Cambria Math"/>
                        </a:rPr>
                        <m:t>=</m:t>
                      </m:r>
                      <m:f>
                        <m:fPr>
                          <m:ctrlPr>
                            <a:rPr lang="en-US" b="0" i="1" smtClean="0">
                              <a:latin typeface="Cambria Math"/>
                            </a:rPr>
                          </m:ctrlPr>
                        </m:fPr>
                        <m:num>
                          <m:r>
                            <a:rPr lang="en-US" b="0" i="1" smtClean="0">
                              <a:latin typeface="Cambria Math"/>
                            </a:rPr>
                            <m:t>𝑆𝑙𝑎𝑐𝑘</m:t>
                          </m:r>
                          <m:r>
                            <a:rPr lang="en-US" b="0" i="1" baseline="-25000" smtClean="0">
                              <a:latin typeface="Cambria Math"/>
                            </a:rPr>
                            <m:t>𝑝</m:t>
                          </m:r>
                          <m:r>
                            <a:rPr lang="en-US" b="0" i="1" baseline="-25000" smtClean="0">
                              <a:latin typeface="Cambria Math"/>
                            </a:rPr>
                            <m:t>,</m:t>
                          </m:r>
                          <m:r>
                            <a:rPr lang="en-US" b="0" i="1" baseline="-25000" smtClean="0">
                              <a:latin typeface="Cambria Math"/>
                            </a:rPr>
                            <m:t>𝑞</m:t>
                          </m:r>
                        </m:num>
                        <m:den>
                          <m:r>
                            <a:rPr lang="en-US" b="0" i="1" smtClean="0">
                              <a:latin typeface="Cambria Math"/>
                            </a:rPr>
                            <m:t>1+</m:t>
                          </m:r>
                          <m:r>
                            <m:rPr>
                              <m:sty m:val="p"/>
                            </m:rPr>
                            <a:rPr lang="el-GR" b="0" i="1" smtClean="0">
                              <a:latin typeface="Cambria Math"/>
                            </a:rPr>
                            <m:t>β</m:t>
                          </m:r>
                          <m:r>
                            <a:rPr lang="el-GR" b="0" i="1" smtClean="0">
                              <a:latin typeface="Cambria Math"/>
                            </a:rPr>
                            <m:t>×</m:t>
                          </m:r>
                          <m:r>
                            <a:rPr lang="en-US" b="0" i="1" smtClean="0">
                              <a:latin typeface="Cambria Math"/>
                            </a:rPr>
                            <m:t>𝑇𝐺</m:t>
                          </m:r>
                          <m:r>
                            <a:rPr lang="en-US" b="0" i="1" smtClean="0">
                              <a:latin typeface="Cambria Math"/>
                            </a:rPr>
                            <m:t>(</m:t>
                          </m:r>
                          <m:r>
                            <a:rPr lang="en-US" b="0" i="1" smtClean="0">
                              <a:latin typeface="Cambria Math"/>
                            </a:rPr>
                            <m:t>𝑝</m:t>
                          </m:r>
                          <m:r>
                            <a:rPr lang="en-US" b="0" i="1" smtClean="0">
                              <a:latin typeface="Cambria Math"/>
                            </a:rPr>
                            <m:t>,</m:t>
                          </m:r>
                          <m:r>
                            <a:rPr lang="en-US" b="0" i="1" smtClean="0">
                              <a:latin typeface="Cambria Math"/>
                            </a:rPr>
                            <m:t>𝑞</m:t>
                          </m:r>
                          <m:r>
                            <a:rPr lang="en-US" b="0" i="1" smtClean="0">
                              <a:latin typeface="Cambria Math"/>
                            </a:rPr>
                            <m:t>)</m:t>
                          </m:r>
                        </m:den>
                      </m:f>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5095875" y="4751194"/>
                <a:ext cx="2585388" cy="667427"/>
              </a:xfrm>
              <a:prstGeom prst="rect">
                <a:avLst/>
              </a:prstGeom>
              <a:blipFill rotWithShape="1">
                <a:blip r:embed="rId3"/>
                <a:stretch>
                  <a:fillRect/>
                </a:stretch>
              </a:blipFill>
            </p:spPr>
            <p:txBody>
              <a:bodyPr/>
              <a:lstStyle/>
              <a:p>
                <a:r>
                  <a:rPr lang="en-US">
                    <a:noFill/>
                  </a:rPr>
                  <a:t> </a:t>
                </a:r>
              </a:p>
            </p:txBody>
          </p:sp>
        </mc:Fallback>
      </mc:AlternateContent>
      <p:grpSp>
        <p:nvGrpSpPr>
          <p:cNvPr id="24" name="Group 23"/>
          <p:cNvGrpSpPr/>
          <p:nvPr/>
        </p:nvGrpSpPr>
        <p:grpSpPr>
          <a:xfrm>
            <a:off x="6188721" y="4152913"/>
            <a:ext cx="2671695" cy="940670"/>
            <a:chOff x="6188721" y="4152913"/>
            <a:chExt cx="2671695" cy="940670"/>
          </a:xfrm>
        </p:grpSpPr>
        <p:sp>
          <p:nvSpPr>
            <p:cNvPr id="36" name="Oval 35"/>
            <p:cNvSpPr/>
            <p:nvPr/>
          </p:nvSpPr>
          <p:spPr bwMode="auto">
            <a:xfrm>
              <a:off x="6188721" y="4746290"/>
              <a:ext cx="1117815" cy="347293"/>
            </a:xfrm>
            <a:prstGeom prst="ellipse">
              <a:avLst/>
            </a:prstGeom>
            <a:noFill/>
            <a:ln w="25400" cap="flat" cmpd="sng" algn="ctr">
              <a:solidFill>
                <a:schemeClr val="tx2"/>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39" name="TextBox 38"/>
            <p:cNvSpPr txBox="1"/>
            <p:nvPr/>
          </p:nvSpPr>
          <p:spPr>
            <a:xfrm>
              <a:off x="6316837" y="4152913"/>
              <a:ext cx="2543579" cy="369332"/>
            </a:xfrm>
            <a:prstGeom prst="rect">
              <a:avLst/>
            </a:prstGeom>
            <a:noFill/>
          </p:spPr>
          <p:txBody>
            <a:bodyPr wrap="square" rtlCol="0" anchor="ctr">
              <a:spAutoFit/>
            </a:bodyPr>
            <a:lstStyle/>
            <a:p>
              <a:r>
                <a:rPr lang="en-US" dirty="0" smtClean="0">
                  <a:solidFill>
                    <a:schemeClr val="tx2"/>
                  </a:solidFill>
                </a:rPr>
                <a:t>Setup slack of path p-q</a:t>
              </a:r>
              <a:endParaRPr lang="en-US" dirty="0">
                <a:solidFill>
                  <a:schemeClr val="tx2"/>
                </a:solidFill>
              </a:endParaRPr>
            </a:p>
          </p:txBody>
        </p:sp>
        <p:cxnSp>
          <p:nvCxnSpPr>
            <p:cNvPr id="40" name="Straight Arrow Connector 39"/>
            <p:cNvCxnSpPr/>
            <p:nvPr/>
          </p:nvCxnSpPr>
          <p:spPr bwMode="auto">
            <a:xfrm flipV="1">
              <a:off x="6922620" y="4453985"/>
              <a:ext cx="186958" cy="307969"/>
            </a:xfrm>
            <a:prstGeom prst="straightConnector1">
              <a:avLst/>
            </a:prstGeom>
            <a:solidFill>
              <a:schemeClr val="accent1"/>
            </a:solidFill>
            <a:ln w="28575" cap="flat" cmpd="sng" algn="ctr">
              <a:solidFill>
                <a:schemeClr val="tx2"/>
              </a:solidFill>
              <a:prstDash val="sysDash"/>
              <a:round/>
              <a:headEnd type="none" w="med" len="med"/>
              <a:tailEnd type="arrow"/>
            </a:ln>
            <a:effectLst/>
          </p:spPr>
        </p:cxnSp>
      </p:grpSp>
      <p:grpSp>
        <p:nvGrpSpPr>
          <p:cNvPr id="25" name="Group 24"/>
          <p:cNvGrpSpPr/>
          <p:nvPr/>
        </p:nvGrpSpPr>
        <p:grpSpPr>
          <a:xfrm>
            <a:off x="5163463" y="5109802"/>
            <a:ext cx="1911029" cy="787675"/>
            <a:chOff x="5163463" y="5109802"/>
            <a:chExt cx="1911029" cy="787675"/>
          </a:xfrm>
        </p:grpSpPr>
        <p:sp>
          <p:nvSpPr>
            <p:cNvPr id="38" name="Oval 37"/>
            <p:cNvSpPr/>
            <p:nvPr/>
          </p:nvSpPr>
          <p:spPr bwMode="auto">
            <a:xfrm>
              <a:off x="6228976" y="5109802"/>
              <a:ext cx="294355" cy="287019"/>
            </a:xfrm>
            <a:prstGeom prst="ellipse">
              <a:avLst/>
            </a:prstGeom>
            <a:noFill/>
            <a:ln w="25400" cap="flat" cmpd="sng" algn="ctr">
              <a:solidFill>
                <a:schemeClr val="tx2"/>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42" name="Straight Arrow Connector 41"/>
            <p:cNvCxnSpPr/>
            <p:nvPr/>
          </p:nvCxnSpPr>
          <p:spPr bwMode="auto">
            <a:xfrm flipH="1">
              <a:off x="6228976" y="5393614"/>
              <a:ext cx="76200" cy="214056"/>
            </a:xfrm>
            <a:prstGeom prst="straightConnector1">
              <a:avLst/>
            </a:prstGeom>
            <a:solidFill>
              <a:schemeClr val="accent1"/>
            </a:solidFill>
            <a:ln w="28575" cap="flat" cmpd="sng" algn="ctr">
              <a:solidFill>
                <a:schemeClr val="tx2"/>
              </a:solidFill>
              <a:prstDash val="sysDash"/>
              <a:round/>
              <a:headEnd type="none" w="med" len="med"/>
              <a:tailEnd type="arrow"/>
            </a:ln>
            <a:effectLst/>
          </p:spPr>
        </p:cxnSp>
        <p:sp>
          <p:nvSpPr>
            <p:cNvPr id="45" name="TextBox 44"/>
            <p:cNvSpPr txBox="1"/>
            <p:nvPr/>
          </p:nvSpPr>
          <p:spPr>
            <a:xfrm>
              <a:off x="5163463" y="5528145"/>
              <a:ext cx="1911029" cy="369332"/>
            </a:xfrm>
            <a:prstGeom prst="rect">
              <a:avLst/>
            </a:prstGeom>
            <a:noFill/>
          </p:spPr>
          <p:txBody>
            <a:bodyPr wrap="square" rtlCol="0" anchor="ctr">
              <a:spAutoFit/>
            </a:bodyPr>
            <a:lstStyle/>
            <a:p>
              <a:r>
                <a:rPr lang="en-US" dirty="0" smtClean="0">
                  <a:solidFill>
                    <a:schemeClr val="tx2"/>
                  </a:solidFill>
                </a:rPr>
                <a:t>Weighting factor</a:t>
              </a:r>
              <a:endParaRPr lang="en-US" dirty="0">
                <a:solidFill>
                  <a:schemeClr val="tx2"/>
                </a:solidFill>
              </a:endParaRPr>
            </a:p>
          </p:txBody>
        </p:sp>
      </p:grpSp>
      <p:grpSp>
        <p:nvGrpSpPr>
          <p:cNvPr id="26" name="Group 25"/>
          <p:cNvGrpSpPr/>
          <p:nvPr/>
        </p:nvGrpSpPr>
        <p:grpSpPr>
          <a:xfrm>
            <a:off x="6598294" y="5079665"/>
            <a:ext cx="2518396" cy="1241495"/>
            <a:chOff x="6598294" y="5079665"/>
            <a:chExt cx="2518396" cy="1241495"/>
          </a:xfrm>
        </p:grpSpPr>
        <p:sp>
          <p:nvSpPr>
            <p:cNvPr id="37" name="Oval 36"/>
            <p:cNvSpPr/>
            <p:nvPr/>
          </p:nvSpPr>
          <p:spPr bwMode="auto">
            <a:xfrm>
              <a:off x="6657196" y="5079665"/>
              <a:ext cx="923814" cy="347293"/>
            </a:xfrm>
            <a:prstGeom prst="ellipse">
              <a:avLst/>
            </a:prstGeom>
            <a:noFill/>
            <a:ln w="25400" cap="flat" cmpd="sng" algn="ctr">
              <a:solidFill>
                <a:schemeClr val="tx2"/>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46" name="Straight Arrow Connector 45"/>
            <p:cNvCxnSpPr/>
            <p:nvPr/>
          </p:nvCxnSpPr>
          <p:spPr bwMode="auto">
            <a:xfrm>
              <a:off x="7315464" y="5391698"/>
              <a:ext cx="365799" cy="560130"/>
            </a:xfrm>
            <a:prstGeom prst="straightConnector1">
              <a:avLst/>
            </a:prstGeom>
            <a:solidFill>
              <a:schemeClr val="accent1"/>
            </a:solidFill>
            <a:ln w="28575" cap="flat" cmpd="sng" algn="ctr">
              <a:solidFill>
                <a:schemeClr val="tx2"/>
              </a:solidFill>
              <a:prstDash val="sysDash"/>
              <a:round/>
              <a:headEnd type="none" w="med" len="med"/>
              <a:tailEnd type="arrow"/>
            </a:ln>
            <a:effectLst/>
          </p:spPr>
        </p:cxnSp>
        <p:sp>
          <p:nvSpPr>
            <p:cNvPr id="49" name="TextBox 48"/>
            <p:cNvSpPr txBox="1"/>
            <p:nvPr/>
          </p:nvSpPr>
          <p:spPr>
            <a:xfrm>
              <a:off x="6598294" y="5951828"/>
              <a:ext cx="2518396" cy="369332"/>
            </a:xfrm>
            <a:prstGeom prst="rect">
              <a:avLst/>
            </a:prstGeom>
            <a:noFill/>
          </p:spPr>
          <p:txBody>
            <a:bodyPr wrap="square" rtlCol="0" anchor="ctr">
              <a:spAutoFit/>
            </a:bodyPr>
            <a:lstStyle/>
            <a:p>
              <a:r>
                <a:rPr lang="en-US" dirty="0" smtClean="0">
                  <a:solidFill>
                    <a:schemeClr val="tx2"/>
                  </a:solidFill>
                </a:rPr>
                <a:t>Toggle rate of path p-q</a:t>
              </a:r>
              <a:endParaRPr lang="en-US" dirty="0">
                <a:solidFill>
                  <a:schemeClr val="tx2"/>
                </a:solidFill>
              </a:endParaRPr>
            </a:p>
          </p:txBody>
        </p:sp>
      </p:grpSp>
      <p:grpSp>
        <p:nvGrpSpPr>
          <p:cNvPr id="27" name="Group 26"/>
          <p:cNvGrpSpPr/>
          <p:nvPr/>
        </p:nvGrpSpPr>
        <p:grpSpPr>
          <a:xfrm>
            <a:off x="25865" y="3863457"/>
            <a:ext cx="3746284" cy="1537218"/>
            <a:chOff x="25865" y="3863457"/>
            <a:chExt cx="3746284" cy="1537218"/>
          </a:xfrm>
        </p:grpSpPr>
        <p:cxnSp>
          <p:nvCxnSpPr>
            <p:cNvPr id="53" name="Straight Arrow Connector 52"/>
            <p:cNvCxnSpPr/>
            <p:nvPr/>
          </p:nvCxnSpPr>
          <p:spPr bwMode="auto">
            <a:xfrm>
              <a:off x="2832151" y="4126464"/>
              <a:ext cx="301574" cy="0"/>
            </a:xfrm>
            <a:prstGeom prst="straightConnector1">
              <a:avLst/>
            </a:prstGeom>
            <a:solidFill>
              <a:schemeClr val="accent1"/>
            </a:solidFill>
            <a:ln w="25400" cap="flat" cmpd="sng" algn="ctr">
              <a:solidFill>
                <a:srgbClr val="C00000"/>
              </a:solidFill>
              <a:prstDash val="sysDash"/>
              <a:round/>
              <a:headEnd type="none" w="med" len="med"/>
              <a:tailEnd type="arrow"/>
            </a:ln>
            <a:effectLst/>
          </p:spPr>
        </p:cxnSp>
        <p:sp>
          <p:nvSpPr>
            <p:cNvPr id="55" name="TextBox 54"/>
            <p:cNvSpPr txBox="1"/>
            <p:nvPr/>
          </p:nvSpPr>
          <p:spPr>
            <a:xfrm>
              <a:off x="3111994" y="3964541"/>
              <a:ext cx="474916" cy="369332"/>
            </a:xfrm>
            <a:prstGeom prst="rect">
              <a:avLst/>
            </a:prstGeom>
            <a:noFill/>
          </p:spPr>
          <p:txBody>
            <a:bodyPr wrap="square" rtlCol="0">
              <a:spAutoFit/>
            </a:bodyPr>
            <a:lstStyle/>
            <a:p>
              <a:r>
                <a:rPr lang="en-US" dirty="0" smtClean="0">
                  <a:solidFill>
                    <a:srgbClr val="C00000"/>
                  </a:solidFill>
                </a:rPr>
                <a:t>W’</a:t>
              </a:r>
              <a:endParaRPr lang="en-US" dirty="0">
                <a:solidFill>
                  <a:srgbClr val="C00000"/>
                </a:solidFill>
              </a:endParaRPr>
            </a:p>
          </p:txBody>
        </p:sp>
        <p:sp>
          <p:nvSpPr>
            <p:cNvPr id="58" name="Freeform 57"/>
            <p:cNvSpPr/>
            <p:nvPr/>
          </p:nvSpPr>
          <p:spPr bwMode="auto">
            <a:xfrm>
              <a:off x="2457450" y="5105400"/>
              <a:ext cx="152649" cy="285750"/>
            </a:xfrm>
            <a:custGeom>
              <a:avLst/>
              <a:gdLst>
                <a:gd name="connsiteX0" fmla="*/ 28575 w 152649"/>
                <a:gd name="connsiteY0" fmla="*/ 285750 h 285750"/>
                <a:gd name="connsiteX1" fmla="*/ 152400 w 152649"/>
                <a:gd name="connsiteY1" fmla="*/ 161925 h 285750"/>
                <a:gd name="connsiteX2" fmla="*/ 0 w 152649"/>
                <a:gd name="connsiteY2" fmla="*/ 0 h 285750"/>
              </a:gdLst>
              <a:ahLst/>
              <a:cxnLst>
                <a:cxn ang="0">
                  <a:pos x="connsiteX0" y="connsiteY0"/>
                </a:cxn>
                <a:cxn ang="0">
                  <a:pos x="connsiteX1" y="connsiteY1"/>
                </a:cxn>
                <a:cxn ang="0">
                  <a:pos x="connsiteX2" y="connsiteY2"/>
                </a:cxn>
              </a:cxnLst>
              <a:rect l="l" t="t" r="r" b="b"/>
              <a:pathLst>
                <a:path w="152649" h="285750">
                  <a:moveTo>
                    <a:pt x="28575" y="285750"/>
                  </a:moveTo>
                  <a:cubicBezTo>
                    <a:pt x="92868" y="247650"/>
                    <a:pt x="157162" y="209550"/>
                    <a:pt x="152400" y="161925"/>
                  </a:cubicBezTo>
                  <a:cubicBezTo>
                    <a:pt x="147638" y="114300"/>
                    <a:pt x="73819" y="57150"/>
                    <a:pt x="0" y="0"/>
                  </a:cubicBezTo>
                </a:path>
              </a:pathLst>
            </a:custGeom>
            <a:noFill/>
            <a:ln w="25400" cap="flat" cmpd="sng" algn="ctr">
              <a:solidFill>
                <a:srgbClr val="C00000"/>
              </a:solidFill>
              <a:prstDash val="sysDash"/>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59" name="TextBox 58"/>
            <p:cNvSpPr txBox="1"/>
            <p:nvPr/>
          </p:nvSpPr>
          <p:spPr>
            <a:xfrm>
              <a:off x="2030342" y="4901653"/>
              <a:ext cx="574649" cy="369332"/>
            </a:xfrm>
            <a:prstGeom prst="rect">
              <a:avLst/>
            </a:prstGeom>
            <a:noFill/>
          </p:spPr>
          <p:txBody>
            <a:bodyPr wrap="square" rtlCol="0">
              <a:spAutoFit/>
            </a:bodyPr>
            <a:lstStyle/>
            <a:p>
              <a:r>
                <a:rPr lang="en-US" dirty="0" smtClean="0">
                  <a:solidFill>
                    <a:srgbClr val="C00000"/>
                  </a:solidFill>
                </a:rPr>
                <a:t>W’</a:t>
              </a:r>
              <a:endParaRPr lang="en-US" dirty="0">
                <a:solidFill>
                  <a:srgbClr val="C00000"/>
                </a:solidFill>
              </a:endParaRPr>
            </a:p>
          </p:txBody>
        </p:sp>
        <p:sp>
          <p:nvSpPr>
            <p:cNvPr id="60" name="Freeform 59"/>
            <p:cNvSpPr/>
            <p:nvPr/>
          </p:nvSpPr>
          <p:spPr bwMode="auto">
            <a:xfrm>
              <a:off x="3619500" y="5114925"/>
              <a:ext cx="152649" cy="285750"/>
            </a:xfrm>
            <a:custGeom>
              <a:avLst/>
              <a:gdLst>
                <a:gd name="connsiteX0" fmla="*/ 28575 w 152649"/>
                <a:gd name="connsiteY0" fmla="*/ 285750 h 285750"/>
                <a:gd name="connsiteX1" fmla="*/ 152400 w 152649"/>
                <a:gd name="connsiteY1" fmla="*/ 161925 h 285750"/>
                <a:gd name="connsiteX2" fmla="*/ 0 w 152649"/>
                <a:gd name="connsiteY2" fmla="*/ 0 h 285750"/>
              </a:gdLst>
              <a:ahLst/>
              <a:cxnLst>
                <a:cxn ang="0">
                  <a:pos x="connsiteX0" y="connsiteY0"/>
                </a:cxn>
                <a:cxn ang="0">
                  <a:pos x="connsiteX1" y="connsiteY1"/>
                </a:cxn>
                <a:cxn ang="0">
                  <a:pos x="connsiteX2" y="connsiteY2"/>
                </a:cxn>
              </a:cxnLst>
              <a:rect l="l" t="t" r="r" b="b"/>
              <a:pathLst>
                <a:path w="152649" h="285750">
                  <a:moveTo>
                    <a:pt x="28575" y="285750"/>
                  </a:moveTo>
                  <a:cubicBezTo>
                    <a:pt x="92868" y="247650"/>
                    <a:pt x="157162" y="209550"/>
                    <a:pt x="152400" y="161925"/>
                  </a:cubicBezTo>
                  <a:cubicBezTo>
                    <a:pt x="147638" y="114300"/>
                    <a:pt x="73819" y="57150"/>
                    <a:pt x="0" y="0"/>
                  </a:cubicBezTo>
                </a:path>
              </a:pathLst>
            </a:custGeom>
            <a:noFill/>
            <a:ln w="25400" cap="flat" cmpd="sng" algn="ctr">
              <a:solidFill>
                <a:srgbClr val="C00000"/>
              </a:solidFill>
              <a:prstDash val="sysDash"/>
              <a:round/>
              <a:headEnd type="none" w="med" len="med"/>
              <a:tailEnd type="arrow"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61" name="TextBox 60"/>
            <p:cNvSpPr txBox="1"/>
            <p:nvPr/>
          </p:nvSpPr>
          <p:spPr>
            <a:xfrm>
              <a:off x="3192392" y="4911178"/>
              <a:ext cx="574649" cy="369332"/>
            </a:xfrm>
            <a:prstGeom prst="rect">
              <a:avLst/>
            </a:prstGeom>
            <a:noFill/>
          </p:spPr>
          <p:txBody>
            <a:bodyPr wrap="square" rtlCol="0">
              <a:spAutoFit/>
            </a:bodyPr>
            <a:lstStyle/>
            <a:p>
              <a:r>
                <a:rPr lang="en-US" dirty="0" smtClean="0">
                  <a:solidFill>
                    <a:srgbClr val="C00000"/>
                  </a:solidFill>
                </a:rPr>
                <a:t>W’</a:t>
              </a:r>
              <a:endParaRPr lang="en-US" dirty="0">
                <a:solidFill>
                  <a:srgbClr val="C00000"/>
                </a:solidFill>
              </a:endParaRPr>
            </a:p>
          </p:txBody>
        </p:sp>
        <p:sp>
          <p:nvSpPr>
            <p:cNvPr id="62" name="TextBox 61"/>
            <p:cNvSpPr txBox="1"/>
            <p:nvPr/>
          </p:nvSpPr>
          <p:spPr>
            <a:xfrm>
              <a:off x="25865" y="3863457"/>
              <a:ext cx="1888078" cy="646331"/>
            </a:xfrm>
            <a:prstGeom prst="rect">
              <a:avLst/>
            </a:prstGeom>
            <a:noFill/>
          </p:spPr>
          <p:txBody>
            <a:bodyPr wrap="square" rtlCol="0">
              <a:spAutoFit/>
            </a:bodyPr>
            <a:lstStyle/>
            <a:p>
              <a:r>
                <a:rPr lang="en-US" dirty="0" smtClean="0">
                  <a:solidFill>
                    <a:srgbClr val="C00000"/>
                  </a:solidFill>
                </a:rPr>
                <a:t>W’ = average weight on cycle</a:t>
              </a:r>
              <a:endParaRPr lang="en-US" dirty="0">
                <a:solidFill>
                  <a:srgbClr val="C00000"/>
                </a:solidFill>
              </a:endParaRPr>
            </a:p>
          </p:txBody>
        </p:sp>
      </p:grpSp>
    </p:spTree>
    <p:extLst>
      <p:ext uri="{BB962C8B-B14F-4D97-AF65-F5344CB8AC3E}">
        <p14:creationId xmlns:p14="http://schemas.microsoft.com/office/powerpoint/2010/main" val="363184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Optimization Flow</a:t>
            </a:r>
            <a:endParaRPr lang="en-US" dirty="0"/>
          </a:p>
        </p:txBody>
      </p:sp>
      <p:sp>
        <p:nvSpPr>
          <p:cNvPr id="3" name="Content Placeholder 2"/>
          <p:cNvSpPr>
            <a:spLocks noGrp="1"/>
          </p:cNvSpPr>
          <p:nvPr>
            <p:ph idx="1"/>
          </p:nvPr>
        </p:nvSpPr>
        <p:spPr>
          <a:xfrm>
            <a:off x="92227" y="743856"/>
            <a:ext cx="8016533" cy="887445"/>
          </a:xfrm>
        </p:spPr>
        <p:txBody>
          <a:bodyPr>
            <a:noAutofit/>
          </a:bodyPr>
          <a:lstStyle/>
          <a:p>
            <a:r>
              <a:rPr lang="en-US" sz="2400" dirty="0"/>
              <a:t>Iteratively optimize with </a:t>
            </a:r>
            <a:r>
              <a:rPr lang="en-US" sz="2400" b="1" dirty="0" err="1">
                <a:solidFill>
                  <a:schemeClr val="tx2"/>
                </a:solidFill>
              </a:rPr>
              <a:t>SEOpt</a:t>
            </a:r>
            <a:r>
              <a:rPr lang="en-US" sz="2400" dirty="0">
                <a:solidFill>
                  <a:schemeClr val="accent6"/>
                </a:solidFill>
              </a:rPr>
              <a:t> </a:t>
            </a:r>
            <a:r>
              <a:rPr lang="en-US" sz="2400" dirty="0"/>
              <a:t>and </a:t>
            </a:r>
            <a:r>
              <a:rPr lang="en-US" sz="2400" b="1" dirty="0" err="1">
                <a:solidFill>
                  <a:srgbClr val="C00000"/>
                </a:solidFill>
              </a:rPr>
              <a:t>SkewOpt</a:t>
            </a:r>
            <a:endParaRPr lang="en-US" sz="2400" b="1" dirty="0">
              <a:solidFill>
                <a:srgbClr val="C00000"/>
              </a:solidFill>
            </a:endParaRPr>
          </a:p>
        </p:txBody>
      </p:sp>
      <p:grpSp>
        <p:nvGrpSpPr>
          <p:cNvPr id="13" name="Group 12"/>
          <p:cNvGrpSpPr/>
          <p:nvPr/>
        </p:nvGrpSpPr>
        <p:grpSpPr>
          <a:xfrm>
            <a:off x="1492710" y="1520293"/>
            <a:ext cx="7239054" cy="1607409"/>
            <a:chOff x="1492710" y="1434568"/>
            <a:chExt cx="7239054" cy="1607409"/>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376" y="1434568"/>
              <a:ext cx="3445388" cy="160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bwMode="auto">
            <a:xfrm>
              <a:off x="1492710" y="1443149"/>
              <a:ext cx="3129631" cy="592437"/>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Narrow" pitchFamily="34" charset="0"/>
                </a:rPr>
                <a:t>Initial</a:t>
              </a:r>
              <a:r>
                <a:rPr kumimoji="0" lang="en-US" sz="2000" b="1" i="0" u="none" strike="noStrike" cap="none" normalizeH="0" dirty="0" smtClean="0">
                  <a:ln>
                    <a:noFill/>
                  </a:ln>
                  <a:effectLst/>
                  <a:latin typeface="Arial Narrow" pitchFamily="34" charset="0"/>
                </a:rPr>
                <a:t> </a:t>
              </a:r>
              <a:r>
                <a:rPr lang="en-US" sz="2000" b="1" dirty="0" smtClean="0">
                  <a:latin typeface="Arial Narrow" pitchFamily="34" charset="0"/>
                </a:rPr>
                <a:t>p</a:t>
              </a:r>
              <a:r>
                <a:rPr kumimoji="0" lang="en-US" sz="2000" b="1" i="0" u="none" strike="noStrike" cap="none" normalizeH="0" baseline="0" dirty="0" smtClean="0">
                  <a:ln>
                    <a:noFill/>
                  </a:ln>
                  <a:effectLst/>
                  <a:latin typeface="Arial Narrow" pitchFamily="34" charset="0"/>
                </a:rPr>
                <a:t>lacement </a:t>
              </a:r>
              <a:br>
                <a:rPr kumimoji="0" lang="en-US" sz="2000" b="1" i="0" u="none" strike="noStrike" cap="none" normalizeH="0" baseline="0" dirty="0" smtClean="0">
                  <a:ln>
                    <a:noFill/>
                  </a:ln>
                  <a:effectLst/>
                  <a:latin typeface="Arial Narrow" pitchFamily="34" charset="0"/>
                </a:rPr>
              </a:br>
              <a:r>
                <a:rPr kumimoji="0" lang="en-US" sz="2000" b="1" i="0" u="none" strike="noStrike" cap="none" normalizeH="0" baseline="0" dirty="0" smtClean="0">
                  <a:ln>
                    <a:noFill/>
                  </a:ln>
                  <a:effectLst/>
                  <a:latin typeface="Arial Narrow" pitchFamily="34" charset="0"/>
                </a:rPr>
                <a:t>(all FFs = error-tolerant FFs)</a:t>
              </a:r>
            </a:p>
          </p:txBody>
        </p:sp>
      </p:grpSp>
      <p:grpSp>
        <p:nvGrpSpPr>
          <p:cNvPr id="18" name="Group 17"/>
          <p:cNvGrpSpPr/>
          <p:nvPr/>
        </p:nvGrpSpPr>
        <p:grpSpPr>
          <a:xfrm>
            <a:off x="1469529" y="3328060"/>
            <a:ext cx="3175993" cy="3396009"/>
            <a:chOff x="1469529" y="3242335"/>
            <a:chExt cx="3175993" cy="3396009"/>
          </a:xfrm>
        </p:grpSpPr>
        <p:sp>
          <p:nvSpPr>
            <p:cNvPr id="2058" name="Diamond 2057"/>
            <p:cNvSpPr/>
            <p:nvPr/>
          </p:nvSpPr>
          <p:spPr bwMode="auto">
            <a:xfrm>
              <a:off x="1469529" y="5511517"/>
              <a:ext cx="3175993" cy="550817"/>
            </a:xfrm>
            <a:prstGeom prst="diamond">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Energy &lt; min energy?</a:t>
              </a:r>
            </a:p>
          </p:txBody>
        </p:sp>
        <p:sp>
          <p:nvSpPr>
            <p:cNvPr id="45" name="Rectangle 44"/>
            <p:cNvSpPr/>
            <p:nvPr/>
          </p:nvSpPr>
          <p:spPr bwMode="auto">
            <a:xfrm>
              <a:off x="1643131" y="6267055"/>
              <a:ext cx="2828789" cy="371289"/>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Narrow" pitchFamily="34" charset="0"/>
                </a:rPr>
                <a:t>Save current solution</a:t>
              </a:r>
            </a:p>
          </p:txBody>
        </p:sp>
        <p:cxnSp>
          <p:nvCxnSpPr>
            <p:cNvPr id="49" name="Straight Arrow Connector 48"/>
            <p:cNvCxnSpPr>
              <a:stCxn id="27" idx="2"/>
              <a:endCxn id="2058" idx="0"/>
            </p:cNvCxnSpPr>
            <p:nvPr/>
          </p:nvCxnSpPr>
          <p:spPr bwMode="auto">
            <a:xfrm>
              <a:off x="3057525" y="5278221"/>
              <a:ext cx="1" cy="233296"/>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50" name="Straight Arrow Connector 49"/>
            <p:cNvCxnSpPr>
              <a:stCxn id="2058" idx="2"/>
              <a:endCxn id="45" idx="0"/>
            </p:cNvCxnSpPr>
            <p:nvPr/>
          </p:nvCxnSpPr>
          <p:spPr bwMode="auto">
            <a:xfrm>
              <a:off x="3057526" y="6062334"/>
              <a:ext cx="0" cy="20472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065" name="Elbow Connector 2064"/>
            <p:cNvCxnSpPr>
              <a:stCxn id="2058" idx="3"/>
              <a:endCxn id="26" idx="3"/>
            </p:cNvCxnSpPr>
            <p:nvPr/>
          </p:nvCxnSpPr>
          <p:spPr bwMode="auto">
            <a:xfrm flipH="1" flipV="1">
              <a:off x="4613358" y="3242335"/>
              <a:ext cx="32164" cy="2544591"/>
            </a:xfrm>
            <a:prstGeom prst="bentConnector3">
              <a:avLst>
                <a:gd name="adj1" fmla="val -710732"/>
              </a:avLst>
            </a:prstGeom>
            <a:solidFill>
              <a:schemeClr val="accent1"/>
            </a:solidFill>
            <a:ln w="25400" cap="flat" cmpd="sng" algn="ctr">
              <a:solidFill>
                <a:schemeClr val="tx1"/>
              </a:solidFill>
              <a:prstDash val="solid"/>
              <a:round/>
              <a:headEnd type="none" w="med" len="med"/>
              <a:tailEnd type="arrow"/>
            </a:ln>
            <a:effectLst/>
          </p:spPr>
        </p:cxnSp>
      </p:grpSp>
      <p:grpSp>
        <p:nvGrpSpPr>
          <p:cNvPr id="15" name="Group 14"/>
          <p:cNvGrpSpPr/>
          <p:nvPr/>
        </p:nvGrpSpPr>
        <p:grpSpPr>
          <a:xfrm>
            <a:off x="384862" y="2737196"/>
            <a:ext cx="8346902" cy="2059695"/>
            <a:chOff x="384862" y="2651471"/>
            <a:chExt cx="8346902" cy="2059695"/>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376" y="3113615"/>
              <a:ext cx="3445388" cy="159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bwMode="auto">
            <a:xfrm>
              <a:off x="1501692" y="2944648"/>
              <a:ext cx="3111666" cy="595374"/>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tx2"/>
                  </a:solidFill>
                  <a:latin typeface="Arial Narrow" pitchFamily="34" charset="0"/>
                </a:rPr>
                <a:t>Margin insertion</a:t>
              </a:r>
              <a:r>
                <a:rPr kumimoji="0" lang="en-US" sz="2000" b="1" i="0" u="none" strike="noStrike" cap="none" normalizeH="0" baseline="0" dirty="0" smtClean="0">
                  <a:ln>
                    <a:noFill/>
                  </a:ln>
                  <a:solidFill>
                    <a:schemeClr val="tx2"/>
                  </a:solidFill>
                  <a:effectLst/>
                  <a:latin typeface="Arial Narrow" pitchFamily="34" charset="0"/>
                </a:rPr>
                <a:t> on </a:t>
              </a:r>
              <a:r>
                <a:rPr lang="en-US" sz="2000" b="1" i="1" dirty="0">
                  <a:solidFill>
                    <a:schemeClr val="tx2"/>
                  </a:solidFill>
                  <a:latin typeface="Arial Narrow" pitchFamily="34" charset="0"/>
                </a:rPr>
                <a:t>K</a:t>
              </a:r>
              <a:r>
                <a:rPr kumimoji="0" lang="en-US" sz="2000" b="1" i="0" u="none" strike="noStrike" cap="none" normalizeH="0" dirty="0" smtClean="0">
                  <a:ln>
                    <a:noFill/>
                  </a:ln>
                  <a:solidFill>
                    <a:schemeClr val="tx2"/>
                  </a:solidFill>
                  <a:effectLst/>
                  <a:latin typeface="Arial Narrow" pitchFamily="34" charset="0"/>
                </a:rPr>
                <a:t> paths based on sensitivity function</a:t>
              </a:r>
              <a:endParaRPr kumimoji="0" lang="en-US" sz="2000" b="1" i="0" u="none" strike="noStrike" cap="none" normalizeH="0" baseline="0" dirty="0" smtClean="0">
                <a:ln>
                  <a:noFill/>
                </a:ln>
                <a:solidFill>
                  <a:schemeClr val="tx2"/>
                </a:solidFill>
                <a:effectLst/>
                <a:latin typeface="Arial Narrow" pitchFamily="34" charset="0"/>
              </a:endParaRPr>
            </a:p>
          </p:txBody>
        </p:sp>
        <p:cxnSp>
          <p:nvCxnSpPr>
            <p:cNvPr id="28" name="Straight Arrow Connector 27"/>
            <p:cNvCxnSpPr>
              <a:stCxn id="30" idx="2"/>
              <a:endCxn id="26" idx="0"/>
            </p:cNvCxnSpPr>
            <p:nvPr/>
          </p:nvCxnSpPr>
          <p:spPr bwMode="auto">
            <a:xfrm flipH="1">
              <a:off x="3057525" y="2651471"/>
              <a:ext cx="544" cy="29317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9" name="Straight Arrow Connector 28"/>
            <p:cNvCxnSpPr>
              <a:stCxn id="26" idx="2"/>
              <a:endCxn id="37" idx="0"/>
            </p:cNvCxnSpPr>
            <p:nvPr/>
          </p:nvCxnSpPr>
          <p:spPr bwMode="auto">
            <a:xfrm>
              <a:off x="3057525" y="3540022"/>
              <a:ext cx="1" cy="262905"/>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7" name="Rectangle 36"/>
            <p:cNvSpPr/>
            <p:nvPr/>
          </p:nvSpPr>
          <p:spPr bwMode="auto">
            <a:xfrm>
              <a:off x="1510625" y="3802927"/>
              <a:ext cx="3093801" cy="595374"/>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tx2"/>
                  </a:solidFill>
                  <a:latin typeface="Arial Narrow" pitchFamily="34" charset="0"/>
                </a:rPr>
                <a:t>Replace error-tolerant FFs </a:t>
              </a:r>
              <a:br>
                <a:rPr lang="en-US" sz="2000" b="1" dirty="0" smtClean="0">
                  <a:solidFill>
                    <a:schemeClr val="tx2"/>
                  </a:solidFill>
                  <a:latin typeface="Arial Narrow" pitchFamily="34" charset="0"/>
                </a:rPr>
              </a:br>
              <a:r>
                <a:rPr lang="en-US" sz="2000" b="1" dirty="0" smtClean="0">
                  <a:solidFill>
                    <a:schemeClr val="tx2"/>
                  </a:solidFill>
                  <a:latin typeface="Arial Narrow" pitchFamily="34" charset="0"/>
                </a:rPr>
                <a:t>w/ normal FFs</a:t>
              </a:r>
              <a:endParaRPr kumimoji="0" lang="en-US" sz="2000" b="1" i="0" u="none" strike="noStrike" cap="none" normalizeH="0" baseline="0" dirty="0" smtClean="0">
                <a:ln>
                  <a:noFill/>
                </a:ln>
                <a:solidFill>
                  <a:schemeClr val="tx2"/>
                </a:solidFill>
                <a:effectLst/>
                <a:latin typeface="Arial Narrow" pitchFamily="34" charset="0"/>
              </a:endParaRPr>
            </a:p>
          </p:txBody>
        </p:sp>
        <p:sp>
          <p:nvSpPr>
            <p:cNvPr id="2078" name="Left Brace 2077"/>
            <p:cNvSpPr/>
            <p:nvPr/>
          </p:nvSpPr>
          <p:spPr bwMode="auto">
            <a:xfrm>
              <a:off x="1164168" y="2942193"/>
              <a:ext cx="300564" cy="1455596"/>
            </a:xfrm>
            <a:prstGeom prst="leftBrace">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079" name="TextBox 2078"/>
            <p:cNvSpPr txBox="1"/>
            <p:nvPr/>
          </p:nvSpPr>
          <p:spPr>
            <a:xfrm>
              <a:off x="384862" y="3454005"/>
              <a:ext cx="811427" cy="369332"/>
            </a:xfrm>
            <a:prstGeom prst="rect">
              <a:avLst/>
            </a:prstGeom>
            <a:noFill/>
          </p:spPr>
          <p:txBody>
            <a:bodyPr wrap="square" rtlCol="0">
              <a:spAutoFit/>
            </a:bodyPr>
            <a:lstStyle/>
            <a:p>
              <a:r>
                <a:rPr lang="en-US" b="1" dirty="0" smtClean="0">
                  <a:solidFill>
                    <a:schemeClr val="tx2"/>
                  </a:solidFill>
                </a:rPr>
                <a:t>SEOpt</a:t>
              </a:r>
              <a:endParaRPr lang="en-US" b="1" dirty="0">
                <a:solidFill>
                  <a:schemeClr val="tx2"/>
                </a:solidFill>
              </a:endParaRPr>
            </a:p>
          </p:txBody>
        </p:sp>
      </p:grpSp>
      <p:grpSp>
        <p:nvGrpSpPr>
          <p:cNvPr id="16" name="Group 15"/>
          <p:cNvGrpSpPr/>
          <p:nvPr/>
        </p:nvGrpSpPr>
        <p:grpSpPr>
          <a:xfrm>
            <a:off x="126745" y="4474501"/>
            <a:ext cx="8605019" cy="2141666"/>
            <a:chOff x="126745" y="4388776"/>
            <a:chExt cx="8605019" cy="2141666"/>
          </a:xfrm>
        </p:grpSpPr>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6376" y="4932891"/>
              <a:ext cx="3445388" cy="159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bwMode="auto">
            <a:xfrm>
              <a:off x="1501691" y="4680256"/>
              <a:ext cx="3111668" cy="597965"/>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Arial Narrow" pitchFamily="34" charset="0"/>
                </a:rPr>
                <a:t>Activity </a:t>
              </a:r>
              <a:r>
                <a:rPr kumimoji="0" lang="en-US" sz="2000" b="1" i="0" u="none" strike="noStrike" cap="none" normalizeH="0" dirty="0" smtClean="0">
                  <a:ln>
                    <a:noFill/>
                  </a:ln>
                  <a:solidFill>
                    <a:srgbClr val="C00000"/>
                  </a:solidFill>
                  <a:effectLst/>
                  <a:latin typeface="Arial Narrow" pitchFamily="34" charset="0"/>
                </a:rPr>
                <a:t>aware </a:t>
              </a:r>
              <a:r>
                <a:rPr kumimoji="0" lang="en-US" sz="2000" b="1" i="0" u="none" strike="noStrike" cap="none" normalizeH="0" baseline="0" dirty="0" smtClean="0">
                  <a:ln>
                    <a:noFill/>
                  </a:ln>
                  <a:solidFill>
                    <a:srgbClr val="C00000"/>
                  </a:solidFill>
                  <a:effectLst/>
                  <a:latin typeface="Arial Narrow" pitchFamily="34" charset="0"/>
                </a:rPr>
                <a:t>clock skew optimization</a:t>
              </a:r>
              <a:r>
                <a:rPr kumimoji="0" lang="en-US" sz="2000" b="1" i="0" u="none" strike="noStrike" cap="none" normalizeH="0" dirty="0" smtClean="0">
                  <a:ln>
                    <a:noFill/>
                  </a:ln>
                  <a:solidFill>
                    <a:srgbClr val="C00000"/>
                  </a:solidFill>
                  <a:effectLst/>
                  <a:latin typeface="Arial Narrow" pitchFamily="34" charset="0"/>
                </a:rPr>
                <a:t> </a:t>
              </a:r>
              <a:endParaRPr kumimoji="0" lang="en-US" sz="2000" b="1" i="0" u="none" strike="noStrike" cap="none" normalizeH="0" baseline="0" dirty="0" smtClean="0">
                <a:ln>
                  <a:noFill/>
                </a:ln>
                <a:solidFill>
                  <a:srgbClr val="C00000"/>
                </a:solidFill>
                <a:effectLst/>
                <a:latin typeface="Arial Narrow" pitchFamily="34" charset="0"/>
              </a:endParaRPr>
            </a:p>
          </p:txBody>
        </p:sp>
        <p:cxnSp>
          <p:nvCxnSpPr>
            <p:cNvPr id="38" name="Straight Arrow Connector 37"/>
            <p:cNvCxnSpPr>
              <a:stCxn id="37" idx="2"/>
              <a:endCxn id="27" idx="0"/>
            </p:cNvCxnSpPr>
            <p:nvPr/>
          </p:nvCxnSpPr>
          <p:spPr bwMode="auto">
            <a:xfrm flipH="1">
              <a:off x="3057525" y="4388776"/>
              <a:ext cx="1" cy="29148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69" name="Left Brace 68"/>
            <p:cNvSpPr/>
            <p:nvPr/>
          </p:nvSpPr>
          <p:spPr bwMode="auto">
            <a:xfrm>
              <a:off x="1164168" y="4684794"/>
              <a:ext cx="300564" cy="561195"/>
            </a:xfrm>
            <a:prstGeom prst="leftBrace">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71" name="TextBox 70"/>
            <p:cNvSpPr txBox="1"/>
            <p:nvPr/>
          </p:nvSpPr>
          <p:spPr>
            <a:xfrm>
              <a:off x="126745" y="4766327"/>
              <a:ext cx="1080010" cy="369332"/>
            </a:xfrm>
            <a:prstGeom prst="rect">
              <a:avLst/>
            </a:prstGeom>
            <a:noFill/>
          </p:spPr>
          <p:txBody>
            <a:bodyPr wrap="square" rtlCol="0">
              <a:spAutoFit/>
            </a:bodyPr>
            <a:lstStyle/>
            <a:p>
              <a:r>
                <a:rPr lang="en-US" b="1" dirty="0" smtClean="0">
                  <a:solidFill>
                    <a:srgbClr val="C00000"/>
                  </a:solidFill>
                </a:rPr>
                <a:t>SkewOpt</a:t>
              </a:r>
              <a:endParaRPr lang="en-US" b="1" dirty="0">
                <a:solidFill>
                  <a:srgbClr val="C00000"/>
                </a:solidFill>
              </a:endParaRPr>
            </a:p>
          </p:txBody>
        </p:sp>
      </p:grpSp>
      <p:grpSp>
        <p:nvGrpSpPr>
          <p:cNvPr id="14" name="Group 13"/>
          <p:cNvGrpSpPr/>
          <p:nvPr/>
        </p:nvGrpSpPr>
        <p:grpSpPr>
          <a:xfrm>
            <a:off x="1493253" y="2111786"/>
            <a:ext cx="3129631" cy="625410"/>
            <a:chOff x="1493253" y="2026061"/>
            <a:chExt cx="3129631" cy="625410"/>
          </a:xfrm>
        </p:grpSpPr>
        <p:sp>
          <p:nvSpPr>
            <p:cNvPr id="30" name="Rectangle 29"/>
            <p:cNvSpPr/>
            <p:nvPr/>
          </p:nvSpPr>
          <p:spPr bwMode="auto">
            <a:xfrm>
              <a:off x="1493253" y="2283614"/>
              <a:ext cx="3129631" cy="367857"/>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Narrow" pitchFamily="34" charset="0"/>
                </a:rPr>
                <a:t>OR-tree insertion</a:t>
              </a:r>
            </a:p>
          </p:txBody>
        </p:sp>
        <p:cxnSp>
          <p:nvCxnSpPr>
            <p:cNvPr id="31" name="Straight Arrow Connector 30"/>
            <p:cNvCxnSpPr>
              <a:stCxn id="23" idx="2"/>
              <a:endCxn id="30" idx="0"/>
            </p:cNvCxnSpPr>
            <p:nvPr/>
          </p:nvCxnSpPr>
          <p:spPr bwMode="auto">
            <a:xfrm>
              <a:off x="3057526" y="2026061"/>
              <a:ext cx="543" cy="257553"/>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312843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 of Low-Cost Resilience</a:t>
            </a:r>
            <a:endParaRPr lang="en-US" dirty="0"/>
          </a:p>
        </p:txBody>
      </p:sp>
      <p:sp>
        <p:nvSpPr>
          <p:cNvPr id="3" name="Content Placeholder 2"/>
          <p:cNvSpPr>
            <a:spLocks noGrp="1"/>
          </p:cNvSpPr>
          <p:nvPr>
            <p:ph idx="1"/>
          </p:nvPr>
        </p:nvSpPr>
        <p:spPr>
          <a:xfrm>
            <a:off x="115139" y="772432"/>
            <a:ext cx="9103765" cy="2152649"/>
          </a:xfrm>
        </p:spPr>
        <p:txBody>
          <a:bodyPr>
            <a:normAutofit fontScale="92500" lnSpcReduction="10000"/>
          </a:bodyPr>
          <a:lstStyle/>
          <a:p>
            <a:pPr>
              <a:spcBef>
                <a:spcPts val="500"/>
              </a:spcBef>
            </a:pPr>
            <a:r>
              <a:rPr lang="en-US" sz="2400" dirty="0"/>
              <a:t>Reference flows</a:t>
            </a:r>
          </a:p>
          <a:p>
            <a:pPr lvl="1">
              <a:spcBef>
                <a:spcPts val="500"/>
              </a:spcBef>
            </a:pPr>
            <a:r>
              <a:rPr lang="en-US" sz="2200" dirty="0"/>
              <a:t>Pure-margin (PM): </a:t>
            </a:r>
            <a:r>
              <a:rPr lang="en-US" sz="2200" dirty="0" smtClean="0"/>
              <a:t>conventional method </a:t>
            </a:r>
            <a:r>
              <a:rPr lang="en-US" sz="2200" dirty="0"/>
              <a:t>w/ only margin insertion</a:t>
            </a:r>
          </a:p>
          <a:p>
            <a:pPr lvl="1">
              <a:spcBef>
                <a:spcPts val="500"/>
              </a:spcBef>
            </a:pPr>
            <a:r>
              <a:rPr lang="en-US" sz="2200" dirty="0"/>
              <a:t>Brute-force (BF): </a:t>
            </a:r>
            <a:r>
              <a:rPr lang="en-US" sz="2200" dirty="0" smtClean="0"/>
              <a:t>use error-tolerant </a:t>
            </a:r>
            <a:r>
              <a:rPr lang="en-US" sz="2200" dirty="0"/>
              <a:t>FFs </a:t>
            </a:r>
            <a:r>
              <a:rPr lang="en-US" sz="2200" dirty="0" smtClean="0"/>
              <a:t>for timing-critical </a:t>
            </a:r>
            <a:r>
              <a:rPr lang="en-US" sz="2200" dirty="0"/>
              <a:t>endpoints </a:t>
            </a:r>
            <a:endParaRPr lang="en-US" sz="2400" dirty="0" smtClean="0"/>
          </a:p>
          <a:p>
            <a:pPr>
              <a:spcBef>
                <a:spcPts val="500"/>
              </a:spcBef>
            </a:pPr>
            <a:r>
              <a:rPr lang="en-US" sz="2400" dirty="0" smtClean="0"/>
              <a:t>Proposed method (CO) achieves up to </a:t>
            </a:r>
            <a:r>
              <a:rPr lang="en-US" sz="2400" b="1" dirty="0" smtClean="0">
                <a:solidFill>
                  <a:srgbClr val="C00000"/>
                </a:solidFill>
              </a:rPr>
              <a:t>21%</a:t>
            </a:r>
            <a:r>
              <a:rPr lang="en-US" sz="2400" dirty="0" smtClean="0"/>
              <a:t> energy reduction compared to reference methods</a:t>
            </a:r>
          </a:p>
          <a:p>
            <a:pPr>
              <a:spcBef>
                <a:spcPts val="500"/>
              </a:spcBef>
            </a:pPr>
            <a:r>
              <a:rPr lang="en-US" sz="2400" dirty="0"/>
              <a:t>R</a:t>
            </a:r>
            <a:r>
              <a:rPr lang="en-US" sz="2400" dirty="0" smtClean="0"/>
              <a:t>esilience benefits increase with larger process variation</a:t>
            </a:r>
            <a:endParaRPr lang="en-US" sz="2400" dirty="0"/>
          </a:p>
          <a:p>
            <a:pPr>
              <a:spcBef>
                <a:spcPts val="500"/>
              </a:spcBef>
            </a:pPr>
            <a:endParaRPr lang="en-US" sz="2400" dirty="0"/>
          </a:p>
          <a:p>
            <a:endParaRPr lang="en-US" sz="2400" dirty="0" smtClean="0"/>
          </a:p>
          <a:p>
            <a:pPr lvl="1"/>
            <a:endParaRPr lang="en-US" sz="2400" dirty="0"/>
          </a:p>
        </p:txBody>
      </p:sp>
      <p:grpSp>
        <p:nvGrpSpPr>
          <p:cNvPr id="4" name="Group 3"/>
          <p:cNvGrpSpPr/>
          <p:nvPr/>
        </p:nvGrpSpPr>
        <p:grpSpPr>
          <a:xfrm>
            <a:off x="72277" y="3162299"/>
            <a:ext cx="8790963" cy="3434240"/>
            <a:chOff x="72277" y="3162299"/>
            <a:chExt cx="8790963" cy="3434240"/>
          </a:xfrm>
        </p:grpSpPr>
        <p:graphicFrame>
          <p:nvGraphicFramePr>
            <p:cNvPr id="31" name="Chart 30"/>
            <p:cNvGraphicFramePr>
              <a:graphicFrameLocks/>
            </p:cNvGraphicFramePr>
            <p:nvPr>
              <p:extLst>
                <p:ext uri="{D42A27DB-BD31-4B8C-83A1-F6EECF244321}">
                  <p14:modId xmlns:p14="http://schemas.microsoft.com/office/powerpoint/2010/main" val="87681548"/>
                </p:ext>
              </p:extLst>
            </p:nvPr>
          </p:nvGraphicFramePr>
          <p:xfrm>
            <a:off x="4467225" y="3171825"/>
            <a:ext cx="4396015" cy="2864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p:cNvGraphicFramePr>
              <a:graphicFrameLocks/>
            </p:cNvGraphicFramePr>
            <p:nvPr>
              <p:extLst>
                <p:ext uri="{D42A27DB-BD31-4B8C-83A1-F6EECF244321}">
                  <p14:modId xmlns:p14="http://schemas.microsoft.com/office/powerpoint/2010/main" val="3889948651"/>
                </p:ext>
              </p:extLst>
            </p:nvPr>
          </p:nvGraphicFramePr>
          <p:xfrm>
            <a:off x="72277" y="3162299"/>
            <a:ext cx="4472827" cy="2883965"/>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3352598" y="5895353"/>
              <a:ext cx="1130502" cy="307777"/>
            </a:xfrm>
            <a:prstGeom prst="rect">
              <a:avLst/>
            </a:prstGeom>
            <a:noFill/>
          </p:spPr>
          <p:txBody>
            <a:bodyPr wrap="none" rtlCol="0">
              <a:spAutoFit/>
            </a:bodyPr>
            <a:lstStyle/>
            <a:p>
              <a:r>
                <a:rPr lang="en-US" sz="1400" dirty="0" smtClean="0"/>
                <a:t>Large margin</a:t>
              </a:r>
              <a:endParaRPr lang="en-US" sz="1400" dirty="0"/>
            </a:p>
          </p:txBody>
        </p:sp>
        <p:cxnSp>
          <p:nvCxnSpPr>
            <p:cNvPr id="17" name="Straight Connector 16"/>
            <p:cNvCxnSpPr/>
            <p:nvPr/>
          </p:nvCxnSpPr>
          <p:spPr>
            <a:xfrm flipV="1">
              <a:off x="1808877" y="5637434"/>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3247823" y="5637434"/>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1914451" y="5901157"/>
              <a:ext cx="1352422" cy="307777"/>
            </a:xfrm>
            <a:prstGeom prst="rect">
              <a:avLst/>
            </a:prstGeom>
            <a:noFill/>
          </p:spPr>
          <p:txBody>
            <a:bodyPr wrap="none" rtlCol="0">
              <a:spAutoFit/>
            </a:bodyPr>
            <a:lstStyle/>
            <a:p>
              <a:r>
                <a:rPr lang="en-US" sz="1400" dirty="0" smtClean="0"/>
                <a:t>Medium margin</a:t>
              </a:r>
              <a:endParaRPr lang="en-US" sz="1400" dirty="0"/>
            </a:p>
          </p:txBody>
        </p:sp>
        <p:sp>
          <p:nvSpPr>
            <p:cNvPr id="20" name="TextBox 19"/>
            <p:cNvSpPr txBox="1"/>
            <p:nvPr/>
          </p:nvSpPr>
          <p:spPr>
            <a:xfrm>
              <a:off x="590348" y="5892376"/>
              <a:ext cx="1129605" cy="307777"/>
            </a:xfrm>
            <a:prstGeom prst="rect">
              <a:avLst/>
            </a:prstGeom>
            <a:noFill/>
          </p:spPr>
          <p:txBody>
            <a:bodyPr wrap="none" rtlCol="0">
              <a:spAutoFit/>
            </a:bodyPr>
            <a:lstStyle/>
            <a:p>
              <a:r>
                <a:rPr lang="en-US" sz="1400" dirty="0" smtClean="0"/>
                <a:t>Small margin</a:t>
              </a:r>
              <a:endParaRPr lang="en-US" sz="1400" dirty="0"/>
            </a:p>
          </p:txBody>
        </p:sp>
        <p:sp>
          <p:nvSpPr>
            <p:cNvPr id="24" name="TextBox 23"/>
            <p:cNvSpPr txBox="1"/>
            <p:nvPr/>
          </p:nvSpPr>
          <p:spPr>
            <a:xfrm>
              <a:off x="3813074" y="4006390"/>
              <a:ext cx="730351" cy="369332"/>
            </a:xfrm>
            <a:prstGeom prst="rect">
              <a:avLst/>
            </a:prstGeom>
            <a:noFill/>
          </p:spPr>
          <p:txBody>
            <a:bodyPr wrap="square" rtlCol="0">
              <a:spAutoFit/>
            </a:bodyPr>
            <a:lstStyle/>
            <a:p>
              <a:r>
                <a:rPr lang="en-US" sz="1800" b="1" dirty="0" smtClean="0">
                  <a:latin typeface="Arial"/>
                  <a:cs typeface="Arial"/>
                </a:rPr>
                <a:t>MUL</a:t>
              </a:r>
            </a:p>
          </p:txBody>
        </p:sp>
        <p:sp>
          <p:nvSpPr>
            <p:cNvPr id="5" name="TextBox 4"/>
            <p:cNvSpPr txBox="1"/>
            <p:nvPr/>
          </p:nvSpPr>
          <p:spPr>
            <a:xfrm>
              <a:off x="5171404" y="3348070"/>
              <a:ext cx="676946" cy="369332"/>
            </a:xfrm>
            <a:prstGeom prst="rect">
              <a:avLst/>
            </a:prstGeom>
            <a:noFill/>
          </p:spPr>
          <p:txBody>
            <a:bodyPr wrap="square" rtlCol="0">
              <a:spAutoFit/>
            </a:bodyPr>
            <a:lstStyle/>
            <a:p>
              <a:r>
                <a:rPr lang="en-US" sz="1800" b="1" dirty="0" smtClean="0">
                  <a:latin typeface="Arial"/>
                  <a:cs typeface="Arial"/>
                </a:rPr>
                <a:t>EXU</a:t>
              </a:r>
            </a:p>
          </p:txBody>
        </p:sp>
        <p:sp>
          <p:nvSpPr>
            <p:cNvPr id="25" name="TextBox 24"/>
            <p:cNvSpPr txBox="1"/>
            <p:nvPr/>
          </p:nvSpPr>
          <p:spPr>
            <a:xfrm>
              <a:off x="7667625" y="5904878"/>
              <a:ext cx="1130502" cy="307777"/>
            </a:xfrm>
            <a:prstGeom prst="rect">
              <a:avLst/>
            </a:prstGeom>
            <a:noFill/>
          </p:spPr>
          <p:txBody>
            <a:bodyPr wrap="none" rtlCol="0">
              <a:spAutoFit/>
            </a:bodyPr>
            <a:lstStyle/>
            <a:p>
              <a:r>
                <a:rPr lang="en-US" sz="1400" dirty="0" smtClean="0"/>
                <a:t>Large margin</a:t>
              </a:r>
              <a:endParaRPr lang="en-US" sz="1400" dirty="0"/>
            </a:p>
          </p:txBody>
        </p:sp>
        <p:cxnSp>
          <p:nvCxnSpPr>
            <p:cNvPr id="26" name="Straight Connector 25"/>
            <p:cNvCxnSpPr/>
            <p:nvPr/>
          </p:nvCxnSpPr>
          <p:spPr>
            <a:xfrm flipV="1">
              <a:off x="6219154" y="5627909"/>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7600950" y="5627909"/>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6258053" y="5910682"/>
              <a:ext cx="1352422" cy="307777"/>
            </a:xfrm>
            <a:prstGeom prst="rect">
              <a:avLst/>
            </a:prstGeom>
            <a:noFill/>
          </p:spPr>
          <p:txBody>
            <a:bodyPr wrap="none" rtlCol="0">
              <a:spAutoFit/>
            </a:bodyPr>
            <a:lstStyle/>
            <a:p>
              <a:r>
                <a:rPr lang="en-US" sz="1400" dirty="0" smtClean="0"/>
                <a:t>Medium margin</a:t>
              </a:r>
              <a:endParaRPr lang="en-US" sz="1400" dirty="0"/>
            </a:p>
          </p:txBody>
        </p:sp>
        <p:sp>
          <p:nvSpPr>
            <p:cNvPr id="29" name="TextBox 28"/>
            <p:cNvSpPr txBox="1"/>
            <p:nvPr/>
          </p:nvSpPr>
          <p:spPr>
            <a:xfrm>
              <a:off x="5038725" y="5901901"/>
              <a:ext cx="1129605" cy="307777"/>
            </a:xfrm>
            <a:prstGeom prst="rect">
              <a:avLst/>
            </a:prstGeom>
            <a:noFill/>
          </p:spPr>
          <p:txBody>
            <a:bodyPr wrap="none" rtlCol="0">
              <a:spAutoFit/>
            </a:bodyPr>
            <a:lstStyle/>
            <a:p>
              <a:r>
                <a:rPr lang="en-US" sz="1400" dirty="0" smtClean="0"/>
                <a:t>Small margin</a:t>
              </a:r>
              <a:endParaRPr lang="en-US" sz="1400" dirty="0"/>
            </a:p>
          </p:txBody>
        </p:sp>
        <p:sp>
          <p:nvSpPr>
            <p:cNvPr id="36" name="TextBox 35"/>
            <p:cNvSpPr txBox="1"/>
            <p:nvPr/>
          </p:nvSpPr>
          <p:spPr>
            <a:xfrm>
              <a:off x="575872" y="6227207"/>
              <a:ext cx="5560207" cy="369332"/>
            </a:xfrm>
            <a:prstGeom prst="rect">
              <a:avLst/>
            </a:prstGeom>
            <a:noFill/>
          </p:spPr>
          <p:txBody>
            <a:bodyPr wrap="square" rtlCol="0">
              <a:spAutoFit/>
            </a:bodyPr>
            <a:lstStyle/>
            <a:p>
              <a:r>
                <a:rPr lang="en-US" dirty="0" smtClean="0"/>
                <a:t>Small/medium/large margin </a:t>
              </a:r>
              <a:r>
                <a:rPr lang="en-US" altLang="zh-TW" b="1" dirty="0" smtClean="0">
                  <a:latin typeface="Arial" pitchFamily="34" charset="0"/>
                  <a:sym typeface="Symbol"/>
                </a:rPr>
                <a:t> </a:t>
              </a:r>
              <a:r>
                <a:rPr lang="en-US" altLang="zh-TW" dirty="0" smtClean="0">
                  <a:latin typeface="Arial" pitchFamily="34" charset="0"/>
                  <a:sym typeface="Symbol"/>
                </a:rPr>
                <a:t>1</a:t>
              </a:r>
              <a:r>
                <a:rPr lang="el-GR" altLang="zh-TW" dirty="0" smtClean="0">
                  <a:latin typeface="Arial" pitchFamily="34" charset="0"/>
                  <a:sym typeface="Symbol"/>
                </a:rPr>
                <a:t>σ</a:t>
              </a:r>
              <a:r>
                <a:rPr lang="en-US" altLang="zh-TW" dirty="0" smtClean="0">
                  <a:latin typeface="Arial" pitchFamily="34" charset="0"/>
                  <a:sym typeface="Symbol"/>
                </a:rPr>
                <a:t>/2</a:t>
              </a:r>
              <a:r>
                <a:rPr lang="el-GR" altLang="zh-TW" dirty="0" smtClean="0">
                  <a:latin typeface="Arial" pitchFamily="34" charset="0"/>
                  <a:sym typeface="Symbol"/>
                </a:rPr>
                <a:t>σ</a:t>
              </a:r>
              <a:r>
                <a:rPr lang="en-US" altLang="zh-TW" dirty="0" smtClean="0">
                  <a:latin typeface="Arial" pitchFamily="34" charset="0"/>
                  <a:sym typeface="Symbol"/>
                </a:rPr>
                <a:t>/3</a:t>
              </a:r>
              <a:r>
                <a:rPr lang="el-GR" altLang="zh-TW" dirty="0" smtClean="0">
                  <a:latin typeface="Arial" pitchFamily="34" charset="0"/>
                  <a:sym typeface="Symbol"/>
                </a:rPr>
                <a:t>σ</a:t>
              </a:r>
              <a:r>
                <a:rPr lang="en-US" altLang="zh-TW" dirty="0" smtClean="0">
                  <a:latin typeface="Arial" pitchFamily="34" charset="0"/>
                  <a:sym typeface="Symbol"/>
                </a:rPr>
                <a:t> for SS corner </a:t>
              </a:r>
              <a:endParaRPr lang="en-US" dirty="0"/>
            </a:p>
          </p:txBody>
        </p:sp>
      </p:grpSp>
      <p:sp>
        <p:nvSpPr>
          <p:cNvPr id="37" name="TextBox 36"/>
          <p:cNvSpPr txBox="1"/>
          <p:nvPr/>
        </p:nvSpPr>
        <p:spPr>
          <a:xfrm>
            <a:off x="6473519" y="6244024"/>
            <a:ext cx="2568738" cy="30777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p>
            <a:r>
              <a:rPr lang="en-US" sz="1600" dirty="0" smtClean="0">
                <a:latin typeface="Arial" pitchFamily="34" charset="0"/>
                <a:cs typeface="Arial" pitchFamily="34" charset="0"/>
              </a:rPr>
              <a:t>Technology: foundry 28nm</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678575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Benefit of Resilience with AVS</a:t>
            </a:r>
            <a:endParaRPr lang="en-US" dirty="0"/>
          </a:p>
        </p:txBody>
      </p:sp>
      <p:sp>
        <p:nvSpPr>
          <p:cNvPr id="3" name="Content Placeholder 2"/>
          <p:cNvSpPr>
            <a:spLocks noGrp="1"/>
          </p:cNvSpPr>
          <p:nvPr>
            <p:ph idx="1"/>
          </p:nvPr>
        </p:nvSpPr>
        <p:spPr>
          <a:xfrm>
            <a:off x="156936" y="770784"/>
            <a:ext cx="8836025" cy="2438235"/>
          </a:xfrm>
        </p:spPr>
        <p:txBody>
          <a:bodyPr>
            <a:normAutofit fontScale="92500" lnSpcReduction="10000"/>
          </a:bodyPr>
          <a:lstStyle/>
          <a:p>
            <a:r>
              <a:rPr lang="en-US" sz="2400" dirty="0" smtClean="0"/>
              <a:t>Adaptive voltage scaling allows a lower supply voltage for resilient designs, thus reduced power</a:t>
            </a:r>
          </a:p>
          <a:p>
            <a:r>
              <a:rPr lang="en-US" sz="2400" dirty="0" smtClean="0"/>
              <a:t>Proposed method trades off between timing-error penalty vs. reduced power at a lower supply voltage</a:t>
            </a:r>
          </a:p>
          <a:p>
            <a:r>
              <a:rPr lang="en-US" sz="2400" dirty="0"/>
              <a:t>Proposed method achieves </a:t>
            </a:r>
            <a:r>
              <a:rPr lang="en-US" sz="2400" dirty="0" smtClean="0"/>
              <a:t>an average of 17% </a:t>
            </a:r>
            <a:r>
              <a:rPr lang="en-US" sz="2400" dirty="0"/>
              <a:t>energy reduction </a:t>
            </a:r>
            <a:r>
              <a:rPr lang="en-US" sz="2400" dirty="0" smtClean="0"/>
              <a:t>compared </a:t>
            </a:r>
            <a:r>
              <a:rPr lang="en-US" sz="2400" dirty="0"/>
              <a:t>to pure-margin </a:t>
            </a:r>
            <a:r>
              <a:rPr lang="en-US" sz="2400" dirty="0" smtClean="0"/>
              <a:t>designs</a:t>
            </a:r>
            <a:r>
              <a:rPr lang="en-US" sz="2400" dirty="0"/>
              <a:t/>
            </a:r>
            <a:br>
              <a:rPr lang="en-US" sz="2400" dirty="0"/>
            </a:br>
            <a:r>
              <a:rPr lang="en-US" altLang="zh-TW" sz="2400" b="1" dirty="0">
                <a:sym typeface="Symbol"/>
              </a:rPr>
              <a:t> </a:t>
            </a:r>
            <a:r>
              <a:rPr lang="en-US" sz="2400" dirty="0" smtClean="0">
                <a:solidFill>
                  <a:srgbClr val="C00000"/>
                </a:solidFill>
              </a:rPr>
              <a:t>Resilience benefits increase in the context of AVS strategy</a:t>
            </a:r>
          </a:p>
          <a:p>
            <a:endParaRPr lang="en-US" sz="2400" dirty="0"/>
          </a:p>
        </p:txBody>
      </p:sp>
      <p:grpSp>
        <p:nvGrpSpPr>
          <p:cNvPr id="26" name="Group 25"/>
          <p:cNvGrpSpPr/>
          <p:nvPr/>
        </p:nvGrpSpPr>
        <p:grpSpPr>
          <a:xfrm>
            <a:off x="100012" y="3419475"/>
            <a:ext cx="8979224" cy="2895264"/>
            <a:chOff x="100012" y="3419475"/>
            <a:chExt cx="8979224" cy="2895264"/>
          </a:xfrm>
        </p:grpSpPr>
        <p:graphicFrame>
          <p:nvGraphicFramePr>
            <p:cNvPr id="20" name="Chart 19"/>
            <p:cNvGraphicFramePr>
              <a:graphicFrameLocks/>
            </p:cNvGraphicFramePr>
            <p:nvPr>
              <p:extLst>
                <p:ext uri="{D42A27DB-BD31-4B8C-83A1-F6EECF244321}">
                  <p14:modId xmlns:p14="http://schemas.microsoft.com/office/powerpoint/2010/main" val="2174244057"/>
                </p:ext>
              </p:extLst>
            </p:nvPr>
          </p:nvGraphicFramePr>
          <p:xfrm>
            <a:off x="4443736" y="3419475"/>
            <a:ext cx="4635500" cy="2890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a:graphicFrameLocks/>
            </p:cNvGraphicFramePr>
            <p:nvPr>
              <p:extLst>
                <p:ext uri="{D42A27DB-BD31-4B8C-83A1-F6EECF244321}">
                  <p14:modId xmlns:p14="http://schemas.microsoft.com/office/powerpoint/2010/main" val="882232751"/>
                </p:ext>
              </p:extLst>
            </p:nvPr>
          </p:nvGraphicFramePr>
          <p:xfrm>
            <a:off x="100012" y="3428664"/>
            <a:ext cx="4619625" cy="288607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3555865" y="5333160"/>
              <a:ext cx="735972" cy="369332"/>
            </a:xfrm>
            <a:prstGeom prst="rect">
              <a:avLst/>
            </a:prstGeom>
            <a:noFill/>
          </p:spPr>
          <p:txBody>
            <a:bodyPr wrap="square" rtlCol="0">
              <a:spAutoFit/>
            </a:bodyPr>
            <a:lstStyle/>
            <a:p>
              <a:r>
                <a:rPr lang="en-US" sz="1800" b="1" dirty="0" smtClean="0">
                  <a:latin typeface="Arial"/>
                  <a:cs typeface="Arial"/>
                </a:rPr>
                <a:t>MUL</a:t>
              </a:r>
            </a:p>
          </p:txBody>
        </p:sp>
        <p:sp>
          <p:nvSpPr>
            <p:cNvPr id="8" name="TextBox 7"/>
            <p:cNvSpPr txBox="1"/>
            <p:nvPr/>
          </p:nvSpPr>
          <p:spPr>
            <a:xfrm>
              <a:off x="8026400" y="5333160"/>
              <a:ext cx="735972" cy="369332"/>
            </a:xfrm>
            <a:prstGeom prst="rect">
              <a:avLst/>
            </a:prstGeom>
            <a:noFill/>
          </p:spPr>
          <p:txBody>
            <a:bodyPr wrap="square" rtlCol="0">
              <a:spAutoFit/>
            </a:bodyPr>
            <a:lstStyle/>
            <a:p>
              <a:r>
                <a:rPr lang="en-US" sz="1800" b="1" dirty="0" smtClean="0">
                  <a:latin typeface="Arial"/>
                  <a:cs typeface="Arial"/>
                </a:rPr>
                <a:t>EXU</a:t>
              </a:r>
            </a:p>
          </p:txBody>
        </p:sp>
        <p:sp>
          <p:nvSpPr>
            <p:cNvPr id="10" name="Oval 9"/>
            <p:cNvSpPr/>
            <p:nvPr/>
          </p:nvSpPr>
          <p:spPr bwMode="auto">
            <a:xfrm>
              <a:off x="537881" y="5238462"/>
              <a:ext cx="303138" cy="286753"/>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5" name="TextBox 14"/>
            <p:cNvSpPr txBox="1"/>
            <p:nvPr/>
          </p:nvSpPr>
          <p:spPr>
            <a:xfrm>
              <a:off x="2460744" y="3619950"/>
              <a:ext cx="2000289" cy="584775"/>
            </a:xfrm>
            <a:prstGeom prst="rect">
              <a:avLst/>
            </a:prstGeom>
            <a:noFill/>
          </p:spPr>
          <p:txBody>
            <a:bodyPr wrap="square" rtlCol="0">
              <a:spAutoFit/>
            </a:bodyPr>
            <a:lstStyle/>
            <a:p>
              <a:r>
                <a:rPr lang="en-US" sz="1600" dirty="0" smtClean="0"/>
                <a:t>Minimum achievable energy</a:t>
              </a:r>
              <a:endParaRPr lang="en-US" sz="1600" dirty="0"/>
            </a:p>
          </p:txBody>
        </p:sp>
        <p:sp>
          <p:nvSpPr>
            <p:cNvPr id="16" name="Oval 15"/>
            <p:cNvSpPr/>
            <p:nvPr/>
          </p:nvSpPr>
          <p:spPr bwMode="auto">
            <a:xfrm>
              <a:off x="2200327" y="3712172"/>
              <a:ext cx="275580" cy="215442"/>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1" name="Oval 20"/>
            <p:cNvSpPr/>
            <p:nvPr/>
          </p:nvSpPr>
          <p:spPr bwMode="auto">
            <a:xfrm>
              <a:off x="537881" y="5209887"/>
              <a:ext cx="303138" cy="286753"/>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2" name="Oval 21"/>
            <p:cNvSpPr/>
            <p:nvPr/>
          </p:nvSpPr>
          <p:spPr bwMode="auto">
            <a:xfrm>
              <a:off x="4267582" y="3927998"/>
              <a:ext cx="303138" cy="286753"/>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3" name="Oval 22"/>
            <p:cNvSpPr/>
            <p:nvPr/>
          </p:nvSpPr>
          <p:spPr bwMode="auto">
            <a:xfrm>
              <a:off x="4820032" y="4820743"/>
              <a:ext cx="303138" cy="286753"/>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4" name="Oval 23"/>
            <p:cNvSpPr/>
            <p:nvPr/>
          </p:nvSpPr>
          <p:spPr bwMode="auto">
            <a:xfrm>
              <a:off x="4820032" y="5269133"/>
              <a:ext cx="303138" cy="286753"/>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5" name="Oval 24"/>
            <p:cNvSpPr/>
            <p:nvPr/>
          </p:nvSpPr>
          <p:spPr bwMode="auto">
            <a:xfrm>
              <a:off x="8677657" y="4823554"/>
              <a:ext cx="303138" cy="286753"/>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grpSp>
      <p:sp>
        <p:nvSpPr>
          <p:cNvPr id="27" name="TextBox 26"/>
          <p:cNvSpPr txBox="1"/>
          <p:nvPr/>
        </p:nvSpPr>
        <p:spPr>
          <a:xfrm>
            <a:off x="6473519" y="6282124"/>
            <a:ext cx="2568738" cy="30777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p>
            <a:r>
              <a:rPr lang="en-US" sz="1600" dirty="0" smtClean="0">
                <a:latin typeface="Arial" pitchFamily="34" charset="0"/>
                <a:cs typeface="Arial" pitchFamily="34" charset="0"/>
              </a:rPr>
              <a:t>Technology: foundry 28nm</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396627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Modeling of IC Variability</a:t>
            </a:r>
          </a:p>
          <a:p>
            <a:r>
              <a:rPr lang="en-US" dirty="0"/>
              <a:t>Tolerance of IC </a:t>
            </a:r>
            <a:r>
              <a:rPr lang="en-US" dirty="0" smtClean="0"/>
              <a:t>Variability</a:t>
            </a:r>
          </a:p>
          <a:p>
            <a:r>
              <a:rPr lang="en-US" b="1" dirty="0" smtClean="0">
                <a:solidFill>
                  <a:srgbClr val="FF0000"/>
                </a:solidFill>
              </a:rPr>
              <a:t>Margining </a:t>
            </a:r>
            <a:r>
              <a:rPr lang="en-US" b="1" dirty="0">
                <a:solidFill>
                  <a:srgbClr val="FF0000"/>
                </a:solidFill>
              </a:rPr>
              <a:t>of IC Variability</a:t>
            </a:r>
          </a:p>
          <a:p>
            <a:r>
              <a:rPr lang="en-US" dirty="0" smtClean="0"/>
              <a:t>Conclusions</a:t>
            </a:r>
            <a:endParaRPr lang="en-US" dirty="0"/>
          </a:p>
          <a:p>
            <a:pPr marL="0" indent="0">
              <a:buNone/>
            </a:pPr>
            <a:endParaRPr lang="en-US" dirty="0"/>
          </a:p>
        </p:txBody>
      </p:sp>
    </p:spTree>
    <p:extLst>
      <p:ext uri="{BB962C8B-B14F-4D97-AF65-F5344CB8AC3E}">
        <p14:creationId xmlns:p14="http://schemas.microsoft.com/office/powerpoint/2010/main" val="3907593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321" y="100884"/>
            <a:ext cx="9067800" cy="563562"/>
          </a:xfrm>
        </p:spPr>
        <p:txBody>
          <a:bodyPr/>
          <a:lstStyle/>
          <a:p>
            <a:r>
              <a:rPr lang="en-US" dirty="0" smtClean="0"/>
              <a:t>Breaking Chicken-Egg Loops </a:t>
            </a:r>
            <a:r>
              <a:rPr lang="en-US" dirty="0" smtClean="0">
                <a:sym typeface="Wingdings" panose="05000000000000000000" pitchFamily="2" charset="2"/>
              </a:rPr>
              <a:t> Less Margin</a:t>
            </a:r>
            <a:endParaRPr lang="en-US" dirty="0"/>
          </a:p>
        </p:txBody>
      </p:sp>
      <p:sp>
        <p:nvSpPr>
          <p:cNvPr id="3" name="Content Placeholder 2"/>
          <p:cNvSpPr>
            <a:spLocks noGrp="1"/>
          </p:cNvSpPr>
          <p:nvPr>
            <p:ph idx="1"/>
            <p:custDataLst>
              <p:tags r:id="rId2"/>
            </p:custDataLst>
          </p:nvPr>
        </p:nvSpPr>
        <p:spPr>
          <a:xfrm>
            <a:off x="36512" y="798490"/>
            <a:ext cx="9144000" cy="1406373"/>
          </a:xfrm>
        </p:spPr>
        <p:txBody>
          <a:bodyPr>
            <a:noAutofit/>
          </a:bodyPr>
          <a:lstStyle/>
          <a:p>
            <a:r>
              <a:rPr lang="en-US" sz="2200" dirty="0" smtClean="0"/>
              <a:t>Example:  Interaction between reliability margin and AVS designs </a:t>
            </a:r>
          </a:p>
          <a:p>
            <a:r>
              <a:rPr lang="en-US" sz="2200" dirty="0" smtClean="0"/>
              <a:t>Bias temperature instability (BTI) aging </a:t>
            </a:r>
            <a:r>
              <a:rPr lang="en-US" sz="2200" dirty="0" smtClean="0">
                <a:sym typeface="Wingdings"/>
              </a:rPr>
              <a:t> higher </a:t>
            </a:r>
            <a:r>
              <a:rPr lang="en-US" sz="2200" dirty="0"/>
              <a:t>|</a:t>
            </a:r>
            <a:r>
              <a:rPr lang="en-US" sz="2200" dirty="0" err="1"/>
              <a:t>ΔV</a:t>
            </a:r>
            <a:r>
              <a:rPr lang="en-US" sz="2200" baseline="-25000" dirty="0" err="1"/>
              <a:t>th</a:t>
            </a:r>
            <a:r>
              <a:rPr lang="en-US" sz="2200" dirty="0"/>
              <a:t>| </a:t>
            </a:r>
            <a:r>
              <a:rPr lang="en-US" sz="2200" dirty="0" smtClean="0">
                <a:sym typeface="Wingdings"/>
              </a:rPr>
              <a:t> lower </a:t>
            </a:r>
            <a:r>
              <a:rPr lang="en-US" sz="2200" dirty="0" err="1" smtClean="0">
                <a:sym typeface="Wingdings"/>
              </a:rPr>
              <a:t>f</a:t>
            </a:r>
            <a:r>
              <a:rPr lang="en-US" sz="2200" baseline="-25000" dirty="0" err="1" smtClean="0">
                <a:sym typeface="Wingdings"/>
              </a:rPr>
              <a:t>max</a:t>
            </a:r>
            <a:endParaRPr lang="en-US" sz="2200" baseline="-25000" dirty="0" smtClean="0">
              <a:sym typeface="Wingdings"/>
            </a:endParaRPr>
          </a:p>
          <a:p>
            <a:r>
              <a:rPr lang="en-US" sz="2200" dirty="0" smtClean="0"/>
              <a:t>AVS can be used to compensate for performance degradation</a:t>
            </a:r>
          </a:p>
        </p:txBody>
      </p:sp>
      <p:grpSp>
        <p:nvGrpSpPr>
          <p:cNvPr id="9" name="Group 8"/>
          <p:cNvGrpSpPr/>
          <p:nvPr>
            <p:custDataLst>
              <p:tags r:id="rId3"/>
            </p:custDataLst>
          </p:nvPr>
        </p:nvGrpSpPr>
        <p:grpSpPr>
          <a:xfrm>
            <a:off x="323528" y="2768621"/>
            <a:ext cx="4536504" cy="3846041"/>
            <a:chOff x="323528" y="2420888"/>
            <a:chExt cx="4536504" cy="3846041"/>
          </a:xfrm>
        </p:grpSpPr>
        <p:sp>
          <p:nvSpPr>
            <p:cNvPr id="4" name="Rectangle 3"/>
            <p:cNvSpPr/>
            <p:nvPr>
              <p:custDataLst>
                <p:tags r:id="rId41"/>
              </p:custDataLst>
            </p:nvPr>
          </p:nvSpPr>
          <p:spPr bwMode="auto">
            <a:xfrm>
              <a:off x="323528" y="2420888"/>
              <a:ext cx="1527442" cy="1224136"/>
            </a:xfrm>
            <a:prstGeom prst="rect">
              <a:avLst/>
            </a:prstGeom>
            <a:ln>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ahoma" charset="0"/>
                </a:rPr>
                <a:t>Circuit </a:t>
              </a:r>
              <a:endParaRPr kumimoji="0" lang="en-US" sz="1600" b="0" i="0" u="none" strike="noStrike" cap="none" normalizeH="0" baseline="0" dirty="0" smtClean="0">
                <a:ln>
                  <a:noFill/>
                </a:ln>
                <a:solidFill>
                  <a:schemeClr val="bg1"/>
                </a:solidFill>
                <a:effectLst/>
                <a:latin typeface="Tahoma" charset="0"/>
              </a:endParaRPr>
            </a:p>
          </p:txBody>
        </p:sp>
        <p:sp>
          <p:nvSpPr>
            <p:cNvPr id="6" name="Rectangle 5"/>
            <p:cNvSpPr/>
            <p:nvPr>
              <p:custDataLst>
                <p:tags r:id="rId42"/>
              </p:custDataLst>
            </p:nvPr>
          </p:nvSpPr>
          <p:spPr>
            <a:xfrm>
              <a:off x="1187624" y="5805264"/>
              <a:ext cx="2280943" cy="461665"/>
            </a:xfrm>
            <a:prstGeom prst="rect">
              <a:avLst/>
            </a:prstGeom>
          </p:spPr>
          <p:txBody>
            <a:bodyPr wrap="none">
              <a:spAutoFit/>
            </a:bodyPr>
            <a:lstStyle/>
            <a:p>
              <a:r>
                <a:rPr lang="en-US" sz="2400" b="1" dirty="0"/>
                <a:t>Closed-loop AVS</a:t>
              </a:r>
            </a:p>
          </p:txBody>
        </p:sp>
        <p:sp>
          <p:nvSpPr>
            <p:cNvPr id="7" name="Rectangle 6"/>
            <p:cNvSpPr/>
            <p:nvPr>
              <p:custDataLst>
                <p:tags r:id="rId43"/>
              </p:custDataLst>
            </p:nvPr>
          </p:nvSpPr>
          <p:spPr bwMode="auto">
            <a:xfrm>
              <a:off x="2843808" y="2420888"/>
              <a:ext cx="2016224" cy="1224136"/>
            </a:xfrm>
            <a:prstGeom prst="rect">
              <a:avLst/>
            </a:prstGeom>
            <a:ln>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bg1"/>
                  </a:solidFill>
                  <a:latin typeface="Tahoma" charset="0"/>
                </a:rPr>
                <a:t>On-chip aging monitor</a:t>
              </a:r>
              <a:endParaRPr kumimoji="0" lang="en-US" sz="1600" b="0" i="0" u="none" strike="noStrike" cap="none" normalizeH="0" baseline="0" dirty="0" smtClean="0">
                <a:ln>
                  <a:noFill/>
                </a:ln>
                <a:solidFill>
                  <a:schemeClr val="bg1"/>
                </a:solidFill>
                <a:effectLst/>
                <a:latin typeface="Tahoma" charset="0"/>
              </a:endParaRPr>
            </a:p>
          </p:txBody>
        </p:sp>
        <p:sp>
          <p:nvSpPr>
            <p:cNvPr id="8" name="Right Arrow 7"/>
            <p:cNvSpPr/>
            <p:nvPr>
              <p:custDataLst>
                <p:tags r:id="rId44"/>
              </p:custDataLst>
            </p:nvPr>
          </p:nvSpPr>
          <p:spPr>
            <a:xfrm>
              <a:off x="2051720" y="2780928"/>
              <a:ext cx="549879" cy="36004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600"/>
            </a:p>
          </p:txBody>
        </p:sp>
        <p:sp>
          <p:nvSpPr>
            <p:cNvPr id="12" name="Right Arrow 11"/>
            <p:cNvSpPr/>
            <p:nvPr>
              <p:custDataLst>
                <p:tags r:id="rId45"/>
              </p:custDataLst>
            </p:nvPr>
          </p:nvSpPr>
          <p:spPr>
            <a:xfrm rot="16200000" flipH="1">
              <a:off x="3775720" y="3865240"/>
              <a:ext cx="512440" cy="36004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600"/>
            </a:p>
          </p:txBody>
        </p:sp>
        <p:sp>
          <p:nvSpPr>
            <p:cNvPr id="13" name="Rectangle 12"/>
            <p:cNvSpPr/>
            <p:nvPr>
              <p:custDataLst>
                <p:tags r:id="rId46"/>
              </p:custDataLst>
            </p:nvPr>
          </p:nvSpPr>
          <p:spPr bwMode="auto">
            <a:xfrm>
              <a:off x="2843808" y="4437112"/>
              <a:ext cx="2016224" cy="1152128"/>
            </a:xfrm>
            <a:prstGeom prst="rect">
              <a:avLst/>
            </a:prstGeom>
            <a:ln>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bg1"/>
                  </a:solidFill>
                  <a:latin typeface="Tahoma" charset="0"/>
                </a:rPr>
                <a:t>Circuit performance</a:t>
              </a:r>
              <a:endParaRPr kumimoji="0" lang="en-US" sz="1600" b="0" i="0" u="none" strike="noStrike" cap="none" normalizeH="0" baseline="0" dirty="0" smtClean="0">
                <a:ln>
                  <a:noFill/>
                </a:ln>
                <a:solidFill>
                  <a:schemeClr val="bg1"/>
                </a:solidFill>
                <a:effectLst/>
                <a:latin typeface="Tahoma" charset="0"/>
              </a:endParaRPr>
            </a:p>
          </p:txBody>
        </p:sp>
      </p:grpSp>
      <p:grpSp>
        <p:nvGrpSpPr>
          <p:cNvPr id="19" name="Group 18"/>
          <p:cNvGrpSpPr/>
          <p:nvPr>
            <p:custDataLst>
              <p:tags r:id="rId4"/>
            </p:custDataLst>
          </p:nvPr>
        </p:nvGrpSpPr>
        <p:grpSpPr>
          <a:xfrm>
            <a:off x="323528" y="4136773"/>
            <a:ext cx="2278071" cy="1800200"/>
            <a:chOff x="323528" y="3789040"/>
            <a:chExt cx="2278071" cy="1800200"/>
          </a:xfrm>
        </p:grpSpPr>
        <p:grpSp>
          <p:nvGrpSpPr>
            <p:cNvPr id="14" name="Group 13"/>
            <p:cNvGrpSpPr/>
            <p:nvPr/>
          </p:nvGrpSpPr>
          <p:grpSpPr>
            <a:xfrm>
              <a:off x="323528" y="3789040"/>
              <a:ext cx="1527442" cy="1800200"/>
              <a:chOff x="323528" y="3789040"/>
              <a:chExt cx="1527442" cy="1800200"/>
            </a:xfrm>
          </p:grpSpPr>
          <p:sp>
            <p:nvSpPr>
              <p:cNvPr id="10" name="Rectangle 9"/>
              <p:cNvSpPr/>
              <p:nvPr>
                <p:custDataLst>
                  <p:tags r:id="rId39"/>
                </p:custDataLst>
              </p:nvPr>
            </p:nvSpPr>
            <p:spPr bwMode="auto">
              <a:xfrm>
                <a:off x="323528" y="4437112"/>
                <a:ext cx="1527442" cy="1152128"/>
              </a:xfrm>
              <a:prstGeom prst="rect">
                <a:avLst/>
              </a:prstGeom>
              <a:ln>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bg1"/>
                    </a:solidFill>
                    <a:latin typeface="Tahoma" charset="0"/>
                  </a:rPr>
                  <a:t>Voltage regulator</a:t>
                </a:r>
                <a:endParaRPr kumimoji="0" lang="en-US" sz="1600" b="0" i="0" u="none" strike="noStrike" cap="none" normalizeH="0" baseline="0" dirty="0" smtClean="0">
                  <a:ln>
                    <a:noFill/>
                  </a:ln>
                  <a:solidFill>
                    <a:schemeClr val="bg1"/>
                  </a:solidFill>
                  <a:effectLst/>
                  <a:latin typeface="Tahoma" charset="0"/>
                </a:endParaRPr>
              </a:p>
            </p:txBody>
          </p:sp>
          <p:sp>
            <p:nvSpPr>
              <p:cNvPr id="11" name="Right Arrow 10"/>
              <p:cNvSpPr/>
              <p:nvPr>
                <p:custDataLst>
                  <p:tags r:id="rId40"/>
                </p:custDataLst>
              </p:nvPr>
            </p:nvSpPr>
            <p:spPr>
              <a:xfrm rot="5400000" flipH="1">
                <a:off x="967408" y="3865240"/>
                <a:ext cx="512440" cy="36004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600"/>
              </a:p>
            </p:txBody>
          </p:sp>
        </p:grpSp>
        <p:sp>
          <p:nvSpPr>
            <p:cNvPr id="15" name="Right Arrow 14"/>
            <p:cNvSpPr/>
            <p:nvPr>
              <p:custDataLst>
                <p:tags r:id="rId38"/>
              </p:custDataLst>
            </p:nvPr>
          </p:nvSpPr>
          <p:spPr>
            <a:xfrm rot="10800000">
              <a:off x="2051720" y="4869160"/>
              <a:ext cx="549879" cy="36004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600"/>
            </a:p>
          </p:txBody>
        </p:sp>
      </p:grpSp>
      <p:cxnSp>
        <p:nvCxnSpPr>
          <p:cNvPr id="18" name="Straight Arrow Connector 17"/>
          <p:cNvCxnSpPr/>
          <p:nvPr>
            <p:custDataLst>
              <p:tags r:id="rId5"/>
            </p:custDataLst>
          </p:nvPr>
        </p:nvCxnSpPr>
        <p:spPr>
          <a:xfrm>
            <a:off x="5724128" y="4568821"/>
            <a:ext cx="25202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custDataLst>
              <p:tags r:id="rId6"/>
            </p:custDataLst>
          </p:nvPr>
        </p:nvCxnSpPr>
        <p:spPr>
          <a:xfrm flipV="1">
            <a:off x="5868144" y="3272677"/>
            <a:ext cx="0" cy="14401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custDataLst>
              <p:tags r:id="rId7"/>
            </p:custDataLst>
          </p:nvPr>
        </p:nvCxnSpPr>
        <p:spPr>
          <a:xfrm>
            <a:off x="5724128" y="6441029"/>
            <a:ext cx="25202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custDataLst>
              <p:tags r:id="rId8"/>
            </p:custDataLst>
          </p:nvPr>
        </p:nvCxnSpPr>
        <p:spPr>
          <a:xfrm flipV="1">
            <a:off x="5868144" y="5504925"/>
            <a:ext cx="0" cy="10801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6" name="Freeform 75"/>
          <p:cNvSpPr/>
          <p:nvPr>
            <p:custDataLst>
              <p:tags r:id="rId9"/>
            </p:custDataLst>
          </p:nvPr>
        </p:nvSpPr>
        <p:spPr>
          <a:xfrm>
            <a:off x="5868145" y="3704725"/>
            <a:ext cx="1872208" cy="829733"/>
          </a:xfrm>
          <a:custGeom>
            <a:avLst/>
            <a:gdLst>
              <a:gd name="connsiteX0" fmla="*/ 0 w 2088835"/>
              <a:gd name="connsiteY0" fmla="*/ 0 h 859488"/>
              <a:gd name="connsiteX1" fmla="*/ 1227666 w 2088835"/>
              <a:gd name="connsiteY1" fmla="*/ 719667 h 859488"/>
              <a:gd name="connsiteX2" fmla="*/ 2032000 w 2088835"/>
              <a:gd name="connsiteY2" fmla="*/ 846667 h 859488"/>
              <a:gd name="connsiteX3" fmla="*/ 2023533 w 2088835"/>
              <a:gd name="connsiteY3" fmla="*/ 855133 h 859488"/>
              <a:gd name="connsiteX0" fmla="*/ 0 w 2118913"/>
              <a:gd name="connsiteY0" fmla="*/ 0 h 879133"/>
              <a:gd name="connsiteX1" fmla="*/ 821266 w 2118913"/>
              <a:gd name="connsiteY1" fmla="*/ 448734 h 879133"/>
              <a:gd name="connsiteX2" fmla="*/ 2032000 w 2118913"/>
              <a:gd name="connsiteY2" fmla="*/ 846667 h 879133"/>
              <a:gd name="connsiteX3" fmla="*/ 2023533 w 2118913"/>
              <a:gd name="connsiteY3" fmla="*/ 855133 h 879133"/>
              <a:gd name="connsiteX0" fmla="*/ 0 w 2025780"/>
              <a:gd name="connsiteY0" fmla="*/ 0 h 963800"/>
              <a:gd name="connsiteX1" fmla="*/ 728133 w 2025780"/>
              <a:gd name="connsiteY1" fmla="*/ 533401 h 963800"/>
              <a:gd name="connsiteX2" fmla="*/ 1938867 w 2025780"/>
              <a:gd name="connsiteY2" fmla="*/ 931334 h 963800"/>
              <a:gd name="connsiteX3" fmla="*/ 1930400 w 2025780"/>
              <a:gd name="connsiteY3" fmla="*/ 939800 h 963800"/>
              <a:gd name="connsiteX0" fmla="*/ 0 w 2025780"/>
              <a:gd name="connsiteY0" fmla="*/ 0 h 963800"/>
              <a:gd name="connsiteX1" fmla="*/ 728133 w 2025780"/>
              <a:gd name="connsiteY1" fmla="*/ 533401 h 963800"/>
              <a:gd name="connsiteX2" fmla="*/ 1938867 w 2025780"/>
              <a:gd name="connsiteY2" fmla="*/ 931334 h 963800"/>
              <a:gd name="connsiteX3" fmla="*/ 1930400 w 2025780"/>
              <a:gd name="connsiteY3" fmla="*/ 939800 h 963800"/>
              <a:gd name="connsiteX0" fmla="*/ 0 w 1979479"/>
              <a:gd name="connsiteY0" fmla="*/ 0 h 943573"/>
              <a:gd name="connsiteX1" fmla="*/ 728133 w 1979479"/>
              <a:gd name="connsiteY1" fmla="*/ 533401 h 943573"/>
              <a:gd name="connsiteX2" fmla="*/ 1353922 w 1979479"/>
              <a:gd name="connsiteY2" fmla="*/ 812883 h 943573"/>
              <a:gd name="connsiteX3" fmla="*/ 1938867 w 1979479"/>
              <a:gd name="connsiteY3" fmla="*/ 931334 h 943573"/>
              <a:gd name="connsiteX4" fmla="*/ 1930400 w 1979479"/>
              <a:gd name="connsiteY4" fmla="*/ 939800 h 943573"/>
              <a:gd name="connsiteX0" fmla="*/ 0 w 1979479"/>
              <a:gd name="connsiteY0" fmla="*/ 0 h 943573"/>
              <a:gd name="connsiteX1" fmla="*/ 931333 w 1979479"/>
              <a:gd name="connsiteY1" fmla="*/ 330201 h 943573"/>
              <a:gd name="connsiteX2" fmla="*/ 1353922 w 1979479"/>
              <a:gd name="connsiteY2" fmla="*/ 812883 h 943573"/>
              <a:gd name="connsiteX3" fmla="*/ 1938867 w 1979479"/>
              <a:gd name="connsiteY3" fmla="*/ 931334 h 943573"/>
              <a:gd name="connsiteX4" fmla="*/ 1930400 w 1979479"/>
              <a:gd name="connsiteY4" fmla="*/ 939800 h 943573"/>
              <a:gd name="connsiteX0" fmla="*/ 0 w 1979479"/>
              <a:gd name="connsiteY0" fmla="*/ 0 h 943573"/>
              <a:gd name="connsiteX1" fmla="*/ 558799 w 1979479"/>
              <a:gd name="connsiteY1" fmla="*/ 491068 h 943573"/>
              <a:gd name="connsiteX2" fmla="*/ 1353922 w 1979479"/>
              <a:gd name="connsiteY2" fmla="*/ 812883 h 943573"/>
              <a:gd name="connsiteX3" fmla="*/ 1938867 w 1979479"/>
              <a:gd name="connsiteY3" fmla="*/ 931334 h 943573"/>
              <a:gd name="connsiteX4" fmla="*/ 1930400 w 1979479"/>
              <a:gd name="connsiteY4" fmla="*/ 939800 h 943573"/>
              <a:gd name="connsiteX0" fmla="*/ 0 w 2074334"/>
              <a:gd name="connsiteY0" fmla="*/ 0 h 944955"/>
              <a:gd name="connsiteX1" fmla="*/ 558799 w 2074334"/>
              <a:gd name="connsiteY1" fmla="*/ 491068 h 944955"/>
              <a:gd name="connsiteX2" fmla="*/ 1353922 w 2074334"/>
              <a:gd name="connsiteY2" fmla="*/ 812883 h 944955"/>
              <a:gd name="connsiteX3" fmla="*/ 1938867 w 2074334"/>
              <a:gd name="connsiteY3" fmla="*/ 931334 h 944955"/>
              <a:gd name="connsiteX4" fmla="*/ 2074334 w 2074334"/>
              <a:gd name="connsiteY4" fmla="*/ 508000 h 944955"/>
              <a:gd name="connsiteX0" fmla="*/ 0 w 2074334"/>
              <a:gd name="connsiteY0" fmla="*/ 0 h 822092"/>
              <a:gd name="connsiteX1" fmla="*/ 558799 w 2074334"/>
              <a:gd name="connsiteY1" fmla="*/ 491068 h 822092"/>
              <a:gd name="connsiteX2" fmla="*/ 1353922 w 2074334"/>
              <a:gd name="connsiteY2" fmla="*/ 812883 h 822092"/>
              <a:gd name="connsiteX3" fmla="*/ 1600200 w 2074334"/>
              <a:gd name="connsiteY3" fmla="*/ 516467 h 822092"/>
              <a:gd name="connsiteX4" fmla="*/ 2074334 w 2074334"/>
              <a:gd name="connsiteY4" fmla="*/ 508000 h 822092"/>
              <a:gd name="connsiteX0" fmla="*/ 0 w 2074334"/>
              <a:gd name="connsiteY0" fmla="*/ 0 h 522878"/>
              <a:gd name="connsiteX1" fmla="*/ 558799 w 2074334"/>
              <a:gd name="connsiteY1" fmla="*/ 491068 h 522878"/>
              <a:gd name="connsiteX2" fmla="*/ 1091455 w 2074334"/>
              <a:gd name="connsiteY2" fmla="*/ 398017 h 522878"/>
              <a:gd name="connsiteX3" fmla="*/ 1600200 w 2074334"/>
              <a:gd name="connsiteY3" fmla="*/ 516467 h 522878"/>
              <a:gd name="connsiteX4" fmla="*/ 2074334 w 2074334"/>
              <a:gd name="connsiteY4" fmla="*/ 508000 h 522878"/>
              <a:gd name="connsiteX0" fmla="*/ 0 w 2125134"/>
              <a:gd name="connsiteY0" fmla="*/ 0 h 558800"/>
              <a:gd name="connsiteX1" fmla="*/ 558799 w 2125134"/>
              <a:gd name="connsiteY1" fmla="*/ 491068 h 558800"/>
              <a:gd name="connsiteX2" fmla="*/ 1091455 w 2125134"/>
              <a:gd name="connsiteY2" fmla="*/ 398017 h 558800"/>
              <a:gd name="connsiteX3" fmla="*/ 1600200 w 2125134"/>
              <a:gd name="connsiteY3" fmla="*/ 516467 h 558800"/>
              <a:gd name="connsiteX4" fmla="*/ 2125134 w 2125134"/>
              <a:gd name="connsiteY4" fmla="*/ 558800 h 558800"/>
              <a:gd name="connsiteX0" fmla="*/ 0 w 2125134"/>
              <a:gd name="connsiteY0" fmla="*/ 0 h 558800"/>
              <a:gd name="connsiteX1" fmla="*/ 423332 w 2125134"/>
              <a:gd name="connsiteY1" fmla="*/ 160868 h 558800"/>
              <a:gd name="connsiteX2" fmla="*/ 1091455 w 2125134"/>
              <a:gd name="connsiteY2" fmla="*/ 398017 h 558800"/>
              <a:gd name="connsiteX3" fmla="*/ 1600200 w 2125134"/>
              <a:gd name="connsiteY3" fmla="*/ 516467 h 558800"/>
              <a:gd name="connsiteX4" fmla="*/ 2125134 w 2125134"/>
              <a:gd name="connsiteY4" fmla="*/ 558800 h 558800"/>
              <a:gd name="connsiteX0" fmla="*/ 0 w 2159001"/>
              <a:gd name="connsiteY0" fmla="*/ 0 h 838200"/>
              <a:gd name="connsiteX1" fmla="*/ 457199 w 2159001"/>
              <a:gd name="connsiteY1" fmla="*/ 440268 h 838200"/>
              <a:gd name="connsiteX2" fmla="*/ 1125322 w 2159001"/>
              <a:gd name="connsiteY2" fmla="*/ 677417 h 838200"/>
              <a:gd name="connsiteX3" fmla="*/ 1634067 w 2159001"/>
              <a:gd name="connsiteY3" fmla="*/ 795867 h 838200"/>
              <a:gd name="connsiteX4" fmla="*/ 2159001 w 2159001"/>
              <a:gd name="connsiteY4" fmla="*/ 838200 h 838200"/>
              <a:gd name="connsiteX0" fmla="*/ 0 w 2159001"/>
              <a:gd name="connsiteY0" fmla="*/ 0 h 838200"/>
              <a:gd name="connsiteX1" fmla="*/ 457199 w 2159001"/>
              <a:gd name="connsiteY1" fmla="*/ 440268 h 838200"/>
              <a:gd name="connsiteX2" fmla="*/ 1066055 w 2159001"/>
              <a:gd name="connsiteY2" fmla="*/ 677417 h 838200"/>
              <a:gd name="connsiteX3" fmla="*/ 1634067 w 2159001"/>
              <a:gd name="connsiteY3" fmla="*/ 795867 h 838200"/>
              <a:gd name="connsiteX4" fmla="*/ 2159001 w 2159001"/>
              <a:gd name="connsiteY4" fmla="*/ 838200 h 838200"/>
              <a:gd name="connsiteX0" fmla="*/ 0 w 2159001"/>
              <a:gd name="connsiteY0" fmla="*/ 0 h 838200"/>
              <a:gd name="connsiteX1" fmla="*/ 414866 w 2159001"/>
              <a:gd name="connsiteY1" fmla="*/ 372534 h 838200"/>
              <a:gd name="connsiteX2" fmla="*/ 1066055 w 2159001"/>
              <a:gd name="connsiteY2" fmla="*/ 677417 h 838200"/>
              <a:gd name="connsiteX3" fmla="*/ 1634067 w 2159001"/>
              <a:gd name="connsiteY3" fmla="*/ 795867 h 838200"/>
              <a:gd name="connsiteX4" fmla="*/ 2159001 w 2159001"/>
              <a:gd name="connsiteY4" fmla="*/ 838200 h 838200"/>
              <a:gd name="connsiteX0" fmla="*/ 0 w 2159001"/>
              <a:gd name="connsiteY0" fmla="*/ 0 h 829733"/>
              <a:gd name="connsiteX1" fmla="*/ 414866 w 2159001"/>
              <a:gd name="connsiteY1" fmla="*/ 364067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47133 w 2159001"/>
              <a:gd name="connsiteY1" fmla="*/ 330201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72533 w 2159001"/>
              <a:gd name="connsiteY1" fmla="*/ 321734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72533 w 2159001"/>
              <a:gd name="connsiteY1" fmla="*/ 321734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55599 w 2159001"/>
              <a:gd name="connsiteY1" fmla="*/ 364067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80999 w 2159001"/>
              <a:gd name="connsiteY1" fmla="*/ 338667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80999 w 2159001"/>
              <a:gd name="connsiteY1" fmla="*/ 338667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47132 w 2159001"/>
              <a:gd name="connsiteY1" fmla="*/ 355600 h 829733"/>
              <a:gd name="connsiteX2" fmla="*/ 1066055 w 2159001"/>
              <a:gd name="connsiteY2" fmla="*/ 668950 h 829733"/>
              <a:gd name="connsiteX3" fmla="*/ 1634067 w 2159001"/>
              <a:gd name="connsiteY3" fmla="*/ 787400 h 829733"/>
              <a:gd name="connsiteX4" fmla="*/ 2159001 w 2159001"/>
              <a:gd name="connsiteY4" fmla="*/ 829733 h 829733"/>
              <a:gd name="connsiteX0" fmla="*/ 0 w 2159001"/>
              <a:gd name="connsiteY0" fmla="*/ 0 h 829733"/>
              <a:gd name="connsiteX1" fmla="*/ 347132 w 2159001"/>
              <a:gd name="connsiteY1" fmla="*/ 355600 h 829733"/>
              <a:gd name="connsiteX2" fmla="*/ 905188 w 2159001"/>
              <a:gd name="connsiteY2" fmla="*/ 626617 h 829733"/>
              <a:gd name="connsiteX3" fmla="*/ 1634067 w 2159001"/>
              <a:gd name="connsiteY3" fmla="*/ 787400 h 829733"/>
              <a:gd name="connsiteX4" fmla="*/ 2159001 w 2159001"/>
              <a:gd name="connsiteY4" fmla="*/ 829733 h 829733"/>
              <a:gd name="connsiteX0" fmla="*/ 0 w 2159001"/>
              <a:gd name="connsiteY0" fmla="*/ 0 h 829733"/>
              <a:gd name="connsiteX1" fmla="*/ 321732 w 2159001"/>
              <a:gd name="connsiteY1" fmla="*/ 313267 h 829733"/>
              <a:gd name="connsiteX2" fmla="*/ 905188 w 2159001"/>
              <a:gd name="connsiteY2" fmla="*/ 626617 h 829733"/>
              <a:gd name="connsiteX3" fmla="*/ 1634067 w 2159001"/>
              <a:gd name="connsiteY3" fmla="*/ 787400 h 829733"/>
              <a:gd name="connsiteX4" fmla="*/ 2159001 w 2159001"/>
              <a:gd name="connsiteY4" fmla="*/ 829733 h 829733"/>
              <a:gd name="connsiteX0" fmla="*/ 0 w 2159001"/>
              <a:gd name="connsiteY0" fmla="*/ 0 h 829733"/>
              <a:gd name="connsiteX1" fmla="*/ 364066 w 2159001"/>
              <a:gd name="connsiteY1" fmla="*/ 347133 h 829733"/>
              <a:gd name="connsiteX2" fmla="*/ 905188 w 2159001"/>
              <a:gd name="connsiteY2" fmla="*/ 626617 h 829733"/>
              <a:gd name="connsiteX3" fmla="*/ 1634067 w 2159001"/>
              <a:gd name="connsiteY3" fmla="*/ 787400 h 829733"/>
              <a:gd name="connsiteX4" fmla="*/ 2159001 w 2159001"/>
              <a:gd name="connsiteY4" fmla="*/ 829733 h 829733"/>
              <a:gd name="connsiteX0" fmla="*/ 0 w 2159001"/>
              <a:gd name="connsiteY0" fmla="*/ 0 h 829733"/>
              <a:gd name="connsiteX1" fmla="*/ 364066 w 2159001"/>
              <a:gd name="connsiteY1" fmla="*/ 347133 h 829733"/>
              <a:gd name="connsiteX2" fmla="*/ 905188 w 2159001"/>
              <a:gd name="connsiteY2" fmla="*/ 626617 h 829733"/>
              <a:gd name="connsiteX3" fmla="*/ 1634067 w 2159001"/>
              <a:gd name="connsiteY3" fmla="*/ 787400 h 829733"/>
              <a:gd name="connsiteX4" fmla="*/ 2159001 w 2159001"/>
              <a:gd name="connsiteY4" fmla="*/ 829733 h 829733"/>
              <a:gd name="connsiteX0" fmla="*/ 0 w 2159001"/>
              <a:gd name="connsiteY0" fmla="*/ 0 h 829733"/>
              <a:gd name="connsiteX1" fmla="*/ 364066 w 2159001"/>
              <a:gd name="connsiteY1" fmla="*/ 347133 h 829733"/>
              <a:gd name="connsiteX2" fmla="*/ 905188 w 2159001"/>
              <a:gd name="connsiteY2" fmla="*/ 626617 h 829733"/>
              <a:gd name="connsiteX3" fmla="*/ 1634067 w 2159001"/>
              <a:gd name="connsiteY3" fmla="*/ 787400 h 829733"/>
              <a:gd name="connsiteX4" fmla="*/ 2159001 w 2159001"/>
              <a:gd name="connsiteY4" fmla="*/ 829733 h 829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1" h="829733">
                <a:moveTo>
                  <a:pt x="0" y="0"/>
                </a:moveTo>
                <a:cubicBezTo>
                  <a:pt x="300566" y="280811"/>
                  <a:pt x="162401" y="191897"/>
                  <a:pt x="364066" y="347133"/>
                </a:cubicBezTo>
                <a:cubicBezTo>
                  <a:pt x="565731" y="502369"/>
                  <a:pt x="703399" y="560295"/>
                  <a:pt x="905188" y="626617"/>
                </a:cubicBezTo>
                <a:cubicBezTo>
                  <a:pt x="1106977" y="692939"/>
                  <a:pt x="1425098" y="753547"/>
                  <a:pt x="1634067" y="787400"/>
                </a:cubicBezTo>
                <a:cubicBezTo>
                  <a:pt x="1843036" y="821253"/>
                  <a:pt x="2159001" y="829733"/>
                  <a:pt x="2159001" y="8297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7" name="Straight Connector 76"/>
          <p:cNvCxnSpPr/>
          <p:nvPr>
            <p:custDataLst>
              <p:tags r:id="rId10"/>
            </p:custDataLst>
          </p:nvPr>
        </p:nvCxnSpPr>
        <p:spPr>
          <a:xfrm>
            <a:off x="5864200" y="4188564"/>
            <a:ext cx="2164184"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101" name="Rectangle 100"/>
          <p:cNvSpPr/>
          <p:nvPr>
            <p:custDataLst>
              <p:tags r:id="rId11"/>
            </p:custDataLst>
          </p:nvPr>
        </p:nvSpPr>
        <p:spPr>
          <a:xfrm>
            <a:off x="5364088" y="2624605"/>
            <a:ext cx="1512167" cy="646331"/>
          </a:xfrm>
          <a:prstGeom prst="rect">
            <a:avLst/>
          </a:prstGeom>
        </p:spPr>
        <p:txBody>
          <a:bodyPr wrap="square">
            <a:spAutoFit/>
          </a:bodyPr>
          <a:lstStyle/>
          <a:p>
            <a:pPr fontAlgn="base">
              <a:spcBef>
                <a:spcPct val="0"/>
              </a:spcBef>
              <a:spcAft>
                <a:spcPct val="0"/>
              </a:spcAft>
            </a:pPr>
            <a:r>
              <a:rPr lang="en-US" dirty="0">
                <a:latin typeface="Tahoma" charset="0"/>
              </a:rPr>
              <a:t>Circuit </a:t>
            </a:r>
            <a:r>
              <a:rPr lang="en-US" dirty="0" smtClean="0">
                <a:latin typeface="Tahoma" charset="0"/>
              </a:rPr>
              <a:t>frequency</a:t>
            </a:r>
            <a:endParaRPr lang="en-US" sz="1200" dirty="0">
              <a:latin typeface="Tahoma" charset="0"/>
            </a:endParaRPr>
          </a:p>
        </p:txBody>
      </p:sp>
      <p:sp>
        <p:nvSpPr>
          <p:cNvPr id="102" name="Rectangle 101"/>
          <p:cNvSpPr/>
          <p:nvPr>
            <p:custDataLst>
              <p:tags r:id="rId12"/>
            </p:custDataLst>
          </p:nvPr>
        </p:nvSpPr>
        <p:spPr>
          <a:xfrm>
            <a:off x="5508104" y="5072877"/>
            <a:ext cx="648072" cy="369332"/>
          </a:xfrm>
          <a:prstGeom prst="rect">
            <a:avLst/>
          </a:prstGeom>
        </p:spPr>
        <p:txBody>
          <a:bodyPr wrap="square">
            <a:spAutoFit/>
          </a:bodyPr>
          <a:lstStyle/>
          <a:p>
            <a:pPr fontAlgn="base">
              <a:spcBef>
                <a:spcPct val="0"/>
              </a:spcBef>
              <a:spcAft>
                <a:spcPct val="0"/>
              </a:spcAft>
            </a:pPr>
            <a:r>
              <a:rPr lang="en-US" dirty="0" err="1" smtClean="0">
                <a:latin typeface="Tahoma" charset="0"/>
              </a:rPr>
              <a:t>Vdd</a:t>
            </a:r>
            <a:endParaRPr lang="en-US" sz="1200" dirty="0">
              <a:latin typeface="Tahoma" charset="0"/>
            </a:endParaRPr>
          </a:p>
        </p:txBody>
      </p:sp>
      <p:sp>
        <p:nvSpPr>
          <p:cNvPr id="104" name="Rectangle 103"/>
          <p:cNvSpPr/>
          <p:nvPr>
            <p:custDataLst>
              <p:tags r:id="rId13"/>
            </p:custDataLst>
          </p:nvPr>
        </p:nvSpPr>
        <p:spPr>
          <a:xfrm>
            <a:off x="8316416" y="6225005"/>
            <a:ext cx="648072" cy="369332"/>
          </a:xfrm>
          <a:prstGeom prst="rect">
            <a:avLst/>
          </a:prstGeom>
        </p:spPr>
        <p:txBody>
          <a:bodyPr wrap="square">
            <a:spAutoFit/>
          </a:bodyPr>
          <a:lstStyle/>
          <a:p>
            <a:pPr fontAlgn="base">
              <a:spcBef>
                <a:spcPct val="0"/>
              </a:spcBef>
              <a:spcAft>
                <a:spcPct val="0"/>
              </a:spcAft>
            </a:pPr>
            <a:r>
              <a:rPr lang="en-US" dirty="0" smtClean="0">
                <a:latin typeface="Tahoma" charset="0"/>
              </a:rPr>
              <a:t>time</a:t>
            </a:r>
            <a:endParaRPr lang="en-US" sz="1200" dirty="0">
              <a:latin typeface="Tahoma" charset="0"/>
            </a:endParaRPr>
          </a:p>
        </p:txBody>
      </p:sp>
      <p:sp>
        <p:nvSpPr>
          <p:cNvPr id="105" name="Rectangle 104"/>
          <p:cNvSpPr/>
          <p:nvPr>
            <p:custDataLst>
              <p:tags r:id="rId14"/>
            </p:custDataLst>
          </p:nvPr>
        </p:nvSpPr>
        <p:spPr>
          <a:xfrm>
            <a:off x="8316416" y="4352797"/>
            <a:ext cx="648072" cy="369332"/>
          </a:xfrm>
          <a:prstGeom prst="rect">
            <a:avLst/>
          </a:prstGeom>
        </p:spPr>
        <p:txBody>
          <a:bodyPr wrap="square">
            <a:spAutoFit/>
          </a:bodyPr>
          <a:lstStyle/>
          <a:p>
            <a:pPr fontAlgn="base">
              <a:spcBef>
                <a:spcPct val="0"/>
              </a:spcBef>
              <a:spcAft>
                <a:spcPct val="0"/>
              </a:spcAft>
            </a:pPr>
            <a:r>
              <a:rPr lang="en-US" dirty="0" smtClean="0">
                <a:latin typeface="Tahoma" charset="0"/>
              </a:rPr>
              <a:t>time</a:t>
            </a:r>
            <a:endParaRPr lang="en-US" sz="1200" dirty="0">
              <a:latin typeface="Tahoma" charset="0"/>
            </a:endParaRPr>
          </a:p>
        </p:txBody>
      </p:sp>
      <p:cxnSp>
        <p:nvCxnSpPr>
          <p:cNvPr id="108" name="Straight Arrow Connector 107"/>
          <p:cNvCxnSpPr/>
          <p:nvPr>
            <p:custDataLst>
              <p:tags r:id="rId15"/>
            </p:custDataLst>
          </p:nvPr>
        </p:nvCxnSpPr>
        <p:spPr>
          <a:xfrm>
            <a:off x="7218910" y="2871674"/>
            <a:ext cx="360040" cy="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10" name="Rectangle 109"/>
          <p:cNvSpPr/>
          <p:nvPr>
            <p:custDataLst>
              <p:tags r:id="rId16"/>
            </p:custDataLst>
          </p:nvPr>
        </p:nvSpPr>
        <p:spPr>
          <a:xfrm>
            <a:off x="7602260" y="2696613"/>
            <a:ext cx="1512167" cy="369332"/>
          </a:xfrm>
          <a:prstGeom prst="rect">
            <a:avLst/>
          </a:prstGeom>
        </p:spPr>
        <p:txBody>
          <a:bodyPr wrap="square">
            <a:spAutoFit/>
          </a:bodyPr>
          <a:lstStyle/>
          <a:p>
            <a:pPr fontAlgn="base">
              <a:spcBef>
                <a:spcPct val="0"/>
              </a:spcBef>
              <a:spcAft>
                <a:spcPct val="0"/>
              </a:spcAft>
            </a:pPr>
            <a:r>
              <a:rPr lang="en-US" dirty="0" smtClean="0">
                <a:latin typeface="Tahoma" charset="0"/>
              </a:rPr>
              <a:t>Without AVS</a:t>
            </a:r>
            <a:endParaRPr lang="en-US" sz="1200" dirty="0">
              <a:latin typeface="Tahoma" charset="0"/>
            </a:endParaRPr>
          </a:p>
        </p:txBody>
      </p:sp>
      <p:grpSp>
        <p:nvGrpSpPr>
          <p:cNvPr id="17" name="Group 16"/>
          <p:cNvGrpSpPr/>
          <p:nvPr>
            <p:custDataLst>
              <p:tags r:id="rId17"/>
            </p:custDataLst>
          </p:nvPr>
        </p:nvGrpSpPr>
        <p:grpSpPr>
          <a:xfrm>
            <a:off x="5868144" y="3056653"/>
            <a:ext cx="3275856" cy="3096344"/>
            <a:chOff x="5868144" y="2708920"/>
            <a:chExt cx="3275856" cy="3096344"/>
          </a:xfrm>
        </p:grpSpPr>
        <p:sp>
          <p:nvSpPr>
            <p:cNvPr id="47" name="Arc 46"/>
            <p:cNvSpPr/>
            <p:nvPr>
              <p:custDataLst>
                <p:tags r:id="rId20"/>
              </p:custDataLst>
            </p:nvPr>
          </p:nvSpPr>
          <p:spPr>
            <a:xfrm rot="10382286">
              <a:off x="6368658" y="2738952"/>
              <a:ext cx="1250608" cy="1066104"/>
            </a:xfrm>
            <a:prstGeom prst="arc">
              <a:avLst>
                <a:gd name="adj1" fmla="val 18016798"/>
                <a:gd name="adj2" fmla="val 0"/>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8" name="Straight Connector 57"/>
            <p:cNvCxnSpPr/>
            <p:nvPr>
              <p:custDataLst>
                <p:tags r:id="rId21"/>
              </p:custDataLst>
            </p:nvPr>
          </p:nvCxnSpPr>
          <p:spPr>
            <a:xfrm>
              <a:off x="5868144" y="5805264"/>
              <a:ext cx="504056" cy="0"/>
            </a:xfrm>
            <a:prstGeom prst="line">
              <a:avLst/>
            </a:prstGeom>
            <a:ln w="38100" cmpd="sng">
              <a:solidFill>
                <a:srgbClr val="D83A36"/>
              </a:solidFill>
            </a:ln>
          </p:spPr>
          <p:style>
            <a:lnRef idx="2">
              <a:schemeClr val="accent1"/>
            </a:lnRef>
            <a:fillRef idx="0">
              <a:schemeClr val="accent1"/>
            </a:fillRef>
            <a:effectRef idx="1">
              <a:schemeClr val="accent1"/>
            </a:effectRef>
            <a:fontRef idx="minor">
              <a:schemeClr val="tx1"/>
            </a:fontRef>
          </p:style>
        </p:cxnSp>
        <p:sp>
          <p:nvSpPr>
            <p:cNvPr id="70" name="Arc 69"/>
            <p:cNvSpPr/>
            <p:nvPr>
              <p:custDataLst>
                <p:tags r:id="rId22"/>
              </p:custDataLst>
            </p:nvPr>
          </p:nvSpPr>
          <p:spPr>
            <a:xfrm rot="10382286">
              <a:off x="6766590" y="2722019"/>
              <a:ext cx="1250608" cy="1066104"/>
            </a:xfrm>
            <a:prstGeom prst="arc">
              <a:avLst>
                <a:gd name="adj1" fmla="val 17607714"/>
                <a:gd name="adj2" fmla="val 0"/>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6" name="Group 15"/>
            <p:cNvGrpSpPr/>
            <p:nvPr/>
          </p:nvGrpSpPr>
          <p:grpSpPr>
            <a:xfrm>
              <a:off x="6372200" y="2708920"/>
              <a:ext cx="2771800" cy="3092880"/>
              <a:chOff x="6372200" y="2708920"/>
              <a:chExt cx="2771800" cy="3092880"/>
            </a:xfrm>
          </p:grpSpPr>
          <p:cxnSp>
            <p:nvCxnSpPr>
              <p:cNvPr id="49" name="Straight Connector 48"/>
              <p:cNvCxnSpPr/>
              <p:nvPr>
                <p:custDataLst>
                  <p:tags r:id="rId23"/>
                </p:custDataLst>
              </p:nvPr>
            </p:nvCxnSpPr>
            <p:spPr>
              <a:xfrm flipV="1">
                <a:off x="6372200" y="3356992"/>
                <a:ext cx="0" cy="432048"/>
              </a:xfrm>
              <a:prstGeom prst="line">
                <a:avLst/>
              </a:prstGeom>
              <a:ln>
                <a:solidFill>
                  <a:srgbClr val="D83A36"/>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custDataLst>
                  <p:tags r:id="rId24"/>
                </p:custDataLst>
              </p:nvPr>
            </p:nvCxnSpPr>
            <p:spPr>
              <a:xfrm>
                <a:off x="6372200" y="5517232"/>
                <a:ext cx="360040" cy="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custDataLst>
                  <p:tags r:id="rId25"/>
                </p:custDataLst>
              </p:nvPr>
            </p:nvCxnSpPr>
            <p:spPr>
              <a:xfrm flipV="1">
                <a:off x="6372200" y="5517232"/>
                <a:ext cx="0" cy="284568"/>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custDataLst>
                  <p:tags r:id="rId26"/>
                </p:custDataLst>
              </p:nvPr>
            </p:nvCxnSpPr>
            <p:spPr>
              <a:xfrm flipV="1">
                <a:off x="6372200" y="3933056"/>
                <a:ext cx="1495" cy="1465560"/>
              </a:xfrm>
              <a:prstGeom prst="line">
                <a:avLst/>
              </a:prstGeom>
              <a:ln w="381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custDataLst>
                  <p:tags r:id="rId27"/>
                </p:custDataLst>
              </p:nvPr>
            </p:nvCxnSpPr>
            <p:spPr>
              <a:xfrm flipV="1">
                <a:off x="6770133" y="3331592"/>
                <a:ext cx="0" cy="432048"/>
              </a:xfrm>
              <a:prstGeom prst="line">
                <a:avLst/>
              </a:prstGeom>
              <a:ln>
                <a:solidFill>
                  <a:srgbClr val="D83A36"/>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custDataLst>
                  <p:tags r:id="rId28"/>
                </p:custDataLst>
              </p:nvPr>
            </p:nvCxnSpPr>
            <p:spPr>
              <a:xfrm flipV="1">
                <a:off x="7236296" y="3356992"/>
                <a:ext cx="0" cy="432048"/>
              </a:xfrm>
              <a:prstGeom prst="line">
                <a:avLst/>
              </a:prstGeom>
              <a:ln>
                <a:solidFill>
                  <a:srgbClr val="D83A36"/>
                </a:solidFill>
              </a:ln>
            </p:spPr>
            <p:style>
              <a:lnRef idx="2">
                <a:schemeClr val="accent1"/>
              </a:lnRef>
              <a:fillRef idx="0">
                <a:schemeClr val="accent1"/>
              </a:fillRef>
              <a:effectRef idx="1">
                <a:schemeClr val="accent1"/>
              </a:effectRef>
              <a:fontRef idx="minor">
                <a:schemeClr val="tx1"/>
              </a:fontRef>
            </p:style>
          </p:cxnSp>
          <p:sp>
            <p:nvSpPr>
              <p:cNvPr id="80" name="Arc 79"/>
              <p:cNvSpPr/>
              <p:nvPr>
                <p:custDataLst>
                  <p:tags r:id="rId29"/>
                </p:custDataLst>
              </p:nvPr>
            </p:nvSpPr>
            <p:spPr>
              <a:xfrm rot="10382286">
                <a:off x="7223977" y="2713886"/>
                <a:ext cx="1334953" cy="1066104"/>
              </a:xfrm>
              <a:prstGeom prst="arc">
                <a:avLst>
                  <a:gd name="adj1" fmla="val 17750299"/>
                  <a:gd name="adj2" fmla="val 0"/>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3" name="Straight Connector 82"/>
              <p:cNvCxnSpPr/>
              <p:nvPr>
                <p:custDataLst>
                  <p:tags r:id="rId30"/>
                </p:custDataLst>
              </p:nvPr>
            </p:nvCxnSpPr>
            <p:spPr>
              <a:xfrm flipV="1">
                <a:off x="6732240" y="3933056"/>
                <a:ext cx="1495" cy="1224136"/>
              </a:xfrm>
              <a:prstGeom prst="line">
                <a:avLst/>
              </a:prstGeom>
              <a:ln w="381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custDataLst>
                  <p:tags r:id="rId31"/>
                </p:custDataLst>
              </p:nvPr>
            </p:nvCxnSpPr>
            <p:spPr>
              <a:xfrm>
                <a:off x="6732240" y="5229200"/>
                <a:ext cx="504056" cy="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custDataLst>
                  <p:tags r:id="rId32"/>
                </p:custDataLst>
              </p:nvPr>
            </p:nvCxnSpPr>
            <p:spPr>
              <a:xfrm flipV="1">
                <a:off x="6732240" y="5229200"/>
                <a:ext cx="0" cy="284568"/>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33"/>
                </p:custDataLst>
              </p:nvPr>
            </p:nvCxnSpPr>
            <p:spPr>
              <a:xfrm>
                <a:off x="7236296" y="4941168"/>
                <a:ext cx="432048" cy="0"/>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custDataLst>
                  <p:tags r:id="rId34"/>
                </p:custDataLst>
              </p:nvPr>
            </p:nvCxnSpPr>
            <p:spPr>
              <a:xfrm flipV="1">
                <a:off x="7236296" y="4941168"/>
                <a:ext cx="0" cy="279565"/>
              </a:xfrm>
              <a:prstGeom prst="line">
                <a:avLst/>
              </a:prstGeom>
              <a:ln w="38100" cmpd="sng">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custDataLst>
                  <p:tags r:id="rId35"/>
                </p:custDataLst>
              </p:nvPr>
            </p:nvCxnSpPr>
            <p:spPr>
              <a:xfrm flipV="1">
                <a:off x="7236296" y="3933056"/>
                <a:ext cx="0" cy="944570"/>
              </a:xfrm>
              <a:prstGeom prst="line">
                <a:avLst/>
              </a:prstGeom>
              <a:ln w="3810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custDataLst>
                  <p:tags r:id="rId36"/>
                </p:custDataLst>
              </p:nvPr>
            </p:nvCxnSpPr>
            <p:spPr>
              <a:xfrm>
                <a:off x="7248483" y="2883981"/>
                <a:ext cx="360040" cy="0"/>
              </a:xfrm>
              <a:prstGeom prst="straightConnector1">
                <a:avLst/>
              </a:prstGeom>
              <a:ln>
                <a:solidFill>
                  <a:srgbClr val="FF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112" name="Rectangle 111"/>
              <p:cNvSpPr/>
              <p:nvPr>
                <p:custDataLst>
                  <p:tags r:id="rId37"/>
                </p:custDataLst>
              </p:nvPr>
            </p:nvSpPr>
            <p:spPr>
              <a:xfrm>
                <a:off x="7631833" y="2708920"/>
                <a:ext cx="1512167" cy="369332"/>
              </a:xfrm>
              <a:prstGeom prst="rect">
                <a:avLst/>
              </a:prstGeom>
            </p:spPr>
            <p:txBody>
              <a:bodyPr wrap="square">
                <a:spAutoFit/>
              </a:bodyPr>
              <a:lstStyle/>
              <a:p>
                <a:pPr fontAlgn="base">
                  <a:spcBef>
                    <a:spcPct val="0"/>
                  </a:spcBef>
                  <a:spcAft>
                    <a:spcPct val="0"/>
                  </a:spcAft>
                </a:pPr>
                <a:r>
                  <a:rPr lang="en-US" dirty="0" smtClean="0">
                    <a:latin typeface="Tahoma" charset="0"/>
                  </a:rPr>
                  <a:t>With AVS</a:t>
                </a:r>
                <a:endParaRPr lang="en-US" sz="1200" dirty="0">
                  <a:latin typeface="Tahoma" charset="0"/>
                </a:endParaRPr>
              </a:p>
            </p:txBody>
          </p:sp>
        </p:grpSp>
      </p:grpSp>
      <p:cxnSp>
        <p:nvCxnSpPr>
          <p:cNvPr id="113" name="Straight Connector 112"/>
          <p:cNvCxnSpPr/>
          <p:nvPr>
            <p:custDataLst>
              <p:tags r:id="rId18"/>
            </p:custDataLst>
          </p:nvPr>
        </p:nvCxnSpPr>
        <p:spPr>
          <a:xfrm>
            <a:off x="5870335" y="6182506"/>
            <a:ext cx="1798009" cy="0"/>
          </a:xfrm>
          <a:prstGeom prst="line">
            <a:avLst/>
          </a:prstGeom>
          <a:ln w="3810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45" name="Rectangle 44"/>
          <p:cNvSpPr/>
          <p:nvPr>
            <p:custDataLst>
              <p:tags r:id="rId19"/>
            </p:custDataLst>
          </p:nvPr>
        </p:nvSpPr>
        <p:spPr>
          <a:xfrm>
            <a:off x="8028384" y="3920749"/>
            <a:ext cx="900607" cy="369332"/>
          </a:xfrm>
          <a:prstGeom prst="rect">
            <a:avLst/>
          </a:prstGeom>
        </p:spPr>
        <p:txBody>
          <a:bodyPr wrap="square">
            <a:spAutoFit/>
          </a:bodyPr>
          <a:lstStyle/>
          <a:p>
            <a:pPr fontAlgn="base">
              <a:spcBef>
                <a:spcPct val="0"/>
              </a:spcBef>
              <a:spcAft>
                <a:spcPct val="0"/>
              </a:spcAft>
            </a:pPr>
            <a:r>
              <a:rPr lang="en-US" dirty="0" smtClean="0">
                <a:latin typeface="Tahoma" charset="0"/>
              </a:rPr>
              <a:t>target</a:t>
            </a:r>
            <a:endParaRPr lang="en-US" sz="1200" dirty="0">
              <a:latin typeface="Tahoma" charset="0"/>
            </a:endParaRPr>
          </a:p>
        </p:txBody>
      </p:sp>
    </p:spTree>
    <p:extLst>
      <p:ext uri="{BB962C8B-B14F-4D97-AF65-F5344CB8AC3E}">
        <p14:creationId xmlns:p14="http://schemas.microsoft.com/office/powerpoint/2010/main" val="3437949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113763"/>
            <a:ext cx="9067800" cy="563562"/>
          </a:xfrm>
        </p:spPr>
        <p:txBody>
          <a:bodyPr/>
          <a:lstStyle/>
          <a:p>
            <a:r>
              <a:rPr lang="en-US" dirty="0" err="1" smtClean="0"/>
              <a:t>Derated</a:t>
            </a:r>
            <a:r>
              <a:rPr lang="en-US" dirty="0" smtClean="0"/>
              <a:t> Library Characterization and AVS</a:t>
            </a:r>
            <a:endParaRPr lang="en-US" dirty="0"/>
          </a:p>
        </p:txBody>
      </p:sp>
      <p:sp>
        <p:nvSpPr>
          <p:cNvPr id="3" name="Content Placeholder 2"/>
          <p:cNvSpPr>
            <a:spLocks noGrp="1"/>
          </p:cNvSpPr>
          <p:nvPr>
            <p:ph idx="1"/>
            <p:custDataLst>
              <p:tags r:id="rId2"/>
            </p:custDataLst>
          </p:nvPr>
        </p:nvSpPr>
        <p:spPr>
          <a:xfrm>
            <a:off x="0" y="908720"/>
            <a:ext cx="9002332" cy="5663977"/>
          </a:xfrm>
        </p:spPr>
        <p:txBody>
          <a:bodyPr>
            <a:normAutofit/>
          </a:bodyPr>
          <a:lstStyle/>
          <a:p>
            <a:r>
              <a:rPr lang="en-US" sz="2400" dirty="0" smtClean="0"/>
              <a:t>V</a:t>
            </a:r>
            <a:r>
              <a:rPr lang="en-US" sz="2400" baseline="-25000" dirty="0" smtClean="0"/>
              <a:t>BTI</a:t>
            </a:r>
            <a:r>
              <a:rPr lang="en-US" sz="2400" dirty="0" smtClean="0"/>
              <a:t> = Voltage for BTI aging estimation</a:t>
            </a:r>
            <a:endParaRPr lang="en-US" sz="2400" dirty="0"/>
          </a:p>
          <a:p>
            <a:r>
              <a:rPr lang="en-US" sz="2400" dirty="0" err="1"/>
              <a:t>V</a:t>
            </a:r>
            <a:r>
              <a:rPr lang="en-US" sz="2400" baseline="-25000" dirty="0" err="1"/>
              <a:t>lib</a:t>
            </a:r>
            <a:r>
              <a:rPr lang="en-US" sz="2400" dirty="0"/>
              <a:t> </a:t>
            </a:r>
            <a:r>
              <a:rPr lang="en-US" sz="2400" dirty="0" smtClean="0"/>
              <a:t> = Voltage for circuit performance estimation (library characterization)</a:t>
            </a:r>
            <a:endParaRPr lang="en-US" sz="2400" dirty="0"/>
          </a:p>
          <a:p>
            <a:r>
              <a:rPr lang="en-US" sz="2400" dirty="0" smtClean="0"/>
              <a:t>V</a:t>
            </a:r>
            <a:r>
              <a:rPr lang="en-US" sz="2400" baseline="-25000" dirty="0" smtClean="0"/>
              <a:t>BTI</a:t>
            </a:r>
            <a:r>
              <a:rPr lang="en-US" sz="2400" dirty="0" smtClean="0"/>
              <a:t> </a:t>
            </a:r>
            <a:r>
              <a:rPr lang="en-US" sz="2400" dirty="0"/>
              <a:t>and </a:t>
            </a:r>
            <a:r>
              <a:rPr lang="en-US" sz="2400" dirty="0" err="1"/>
              <a:t>V</a:t>
            </a:r>
            <a:r>
              <a:rPr lang="en-US" sz="2400" baseline="-25000" dirty="0" err="1"/>
              <a:t>lib</a:t>
            </a:r>
            <a:r>
              <a:rPr lang="en-US" sz="2400" dirty="0"/>
              <a:t> are required in </a:t>
            </a:r>
            <a:r>
              <a:rPr lang="en-US" sz="2400" dirty="0" smtClean="0"/>
              <a:t>signoff </a:t>
            </a:r>
          </a:p>
          <a:p>
            <a:r>
              <a:rPr lang="en-US" sz="2400" dirty="0" smtClean="0">
                <a:solidFill>
                  <a:srgbClr val="FF0000"/>
                </a:solidFill>
              </a:rPr>
              <a:t>V</a:t>
            </a:r>
            <a:r>
              <a:rPr lang="en-US" sz="2400" baseline="-25000" dirty="0" smtClean="0">
                <a:solidFill>
                  <a:srgbClr val="FF0000"/>
                </a:solidFill>
              </a:rPr>
              <a:t>BTI</a:t>
            </a:r>
            <a:r>
              <a:rPr lang="en-US" sz="2400" dirty="0" smtClean="0">
                <a:solidFill>
                  <a:srgbClr val="FF0000"/>
                </a:solidFill>
              </a:rPr>
              <a:t> and </a:t>
            </a:r>
            <a:r>
              <a:rPr lang="en-US" sz="2400" dirty="0" err="1" smtClean="0">
                <a:solidFill>
                  <a:srgbClr val="FF0000"/>
                </a:solidFill>
              </a:rPr>
              <a:t>V</a:t>
            </a:r>
            <a:r>
              <a:rPr lang="en-US" sz="2400" baseline="-25000" dirty="0" err="1" smtClean="0">
                <a:solidFill>
                  <a:srgbClr val="FF0000"/>
                </a:solidFill>
              </a:rPr>
              <a:t>lib</a:t>
            </a:r>
            <a:r>
              <a:rPr lang="en-US" sz="2400" dirty="0" smtClean="0">
                <a:solidFill>
                  <a:srgbClr val="FF0000"/>
                </a:solidFill>
              </a:rPr>
              <a:t> selection should consider BTI + AVS interaction</a:t>
            </a:r>
          </a:p>
          <a:p>
            <a:r>
              <a:rPr lang="en-US" sz="2400" dirty="0" smtClean="0"/>
              <a:t>Aging </a:t>
            </a:r>
            <a:r>
              <a:rPr lang="en-US" sz="2400" dirty="0"/>
              <a:t>and </a:t>
            </a:r>
            <a:r>
              <a:rPr lang="en-US" sz="2400" dirty="0" err="1"/>
              <a:t>V</a:t>
            </a:r>
            <a:r>
              <a:rPr lang="en-US" sz="2400" baseline="-25000" dirty="0" err="1"/>
              <a:t>final</a:t>
            </a:r>
            <a:r>
              <a:rPr lang="en-US" sz="2400" dirty="0"/>
              <a:t> are </a:t>
            </a:r>
            <a:r>
              <a:rPr lang="en-US" sz="2400" dirty="0" smtClean="0"/>
              <a:t>unknowns </a:t>
            </a:r>
            <a:r>
              <a:rPr lang="en-US" sz="2400" dirty="0"/>
              <a:t>before </a:t>
            </a:r>
            <a:r>
              <a:rPr lang="en-US" sz="2400" dirty="0" smtClean="0"/>
              <a:t>circuit implementation</a:t>
            </a:r>
            <a:endParaRPr lang="en-US" sz="2400" dirty="0"/>
          </a:p>
        </p:txBody>
      </p:sp>
      <p:grpSp>
        <p:nvGrpSpPr>
          <p:cNvPr id="32" name="Group 31"/>
          <p:cNvGrpSpPr/>
          <p:nvPr>
            <p:custDataLst>
              <p:tags r:id="rId3"/>
            </p:custDataLst>
          </p:nvPr>
        </p:nvGrpSpPr>
        <p:grpSpPr>
          <a:xfrm>
            <a:off x="2324891" y="5634338"/>
            <a:ext cx="4593667" cy="963014"/>
            <a:chOff x="2324891" y="5634338"/>
            <a:chExt cx="4593667" cy="963014"/>
          </a:xfrm>
        </p:grpSpPr>
        <p:cxnSp>
          <p:nvCxnSpPr>
            <p:cNvPr id="11" name="Straight Arrow Connector 10"/>
            <p:cNvCxnSpPr>
              <a:stCxn id="14" idx="1"/>
              <a:endCxn id="15" idx="3"/>
            </p:cNvCxnSpPr>
            <p:nvPr>
              <p:custDataLst>
                <p:tags r:id="rId27"/>
              </p:custDataLst>
            </p:nvPr>
          </p:nvCxnSpPr>
          <p:spPr bwMode="auto">
            <a:xfrm flipH="1">
              <a:off x="6156176" y="6115149"/>
              <a:ext cx="762382" cy="696"/>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5" idx="1"/>
            </p:cNvCxnSpPr>
            <p:nvPr>
              <p:custDataLst>
                <p:tags r:id="rId28"/>
              </p:custDataLst>
            </p:nvPr>
          </p:nvCxnSpPr>
          <p:spPr bwMode="auto">
            <a:xfrm flipH="1" flipV="1">
              <a:off x="3472505" y="6112361"/>
              <a:ext cx="416872" cy="3484"/>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custDataLst>
                <p:tags r:id="rId29"/>
              </p:custDataLst>
            </p:nvPr>
          </p:nvSpPr>
          <p:spPr bwMode="auto">
            <a:xfrm>
              <a:off x="3889377" y="5634338"/>
              <a:ext cx="2266799" cy="96301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dirty="0">
                  <a:solidFill>
                    <a:schemeClr val="tx1"/>
                  </a:solidFill>
                  <a:cs typeface="Arial" pitchFamily="34" charset="0"/>
                </a:rPr>
                <a:t>BTI degradation and AVS</a:t>
              </a:r>
              <a:endParaRPr lang="en-US" sz="2000" baseline="-25000" dirty="0">
                <a:solidFill>
                  <a:schemeClr val="tx1"/>
                </a:solidFill>
                <a:cs typeface="Arial" pitchFamily="34" charset="0"/>
              </a:endParaRPr>
            </a:p>
          </p:txBody>
        </p:sp>
        <p:sp>
          <p:nvSpPr>
            <p:cNvPr id="16" name="Rounded Rectangle 15"/>
            <p:cNvSpPr/>
            <p:nvPr>
              <p:custDataLst>
                <p:tags r:id="rId30"/>
              </p:custDataLst>
            </p:nvPr>
          </p:nvSpPr>
          <p:spPr bwMode="auto">
            <a:xfrm>
              <a:off x="2324891" y="5695659"/>
              <a:ext cx="1147613" cy="74978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err="1" smtClean="0">
                  <a:solidFill>
                    <a:schemeClr val="tx1"/>
                  </a:solidFill>
                  <a:cs typeface="Arial" pitchFamily="34" charset="0"/>
                </a:rPr>
                <a:t>V</a:t>
              </a:r>
              <a:r>
                <a:rPr lang="en-US" sz="2000" baseline="-25000" dirty="0" err="1" smtClean="0">
                  <a:solidFill>
                    <a:schemeClr val="tx1"/>
                  </a:solidFill>
                  <a:cs typeface="Arial" pitchFamily="34" charset="0"/>
                </a:rPr>
                <a:t>final</a:t>
              </a:r>
              <a:endParaRPr lang="en-US" sz="2000" baseline="-25000" dirty="0">
                <a:solidFill>
                  <a:schemeClr val="tx1"/>
                </a:solidFill>
                <a:cs typeface="Arial" pitchFamily="34" charset="0"/>
              </a:endParaRPr>
            </a:p>
          </p:txBody>
        </p:sp>
      </p:grpSp>
      <p:grpSp>
        <p:nvGrpSpPr>
          <p:cNvPr id="33" name="Group 32"/>
          <p:cNvGrpSpPr/>
          <p:nvPr>
            <p:custDataLst>
              <p:tags r:id="rId4"/>
            </p:custDataLst>
          </p:nvPr>
        </p:nvGrpSpPr>
        <p:grpSpPr>
          <a:xfrm>
            <a:off x="755576" y="4282496"/>
            <a:ext cx="2922950" cy="2246567"/>
            <a:chOff x="755576" y="4282496"/>
            <a:chExt cx="2922950" cy="2246567"/>
          </a:xfrm>
        </p:grpSpPr>
        <p:sp>
          <p:nvSpPr>
            <p:cNvPr id="5" name="Rounded Rectangle 4"/>
            <p:cNvSpPr/>
            <p:nvPr>
              <p:custDataLst>
                <p:tags r:id="rId22"/>
              </p:custDataLst>
            </p:nvPr>
          </p:nvSpPr>
          <p:spPr bwMode="auto">
            <a:xfrm>
              <a:off x="2220271" y="5613434"/>
              <a:ext cx="1458255" cy="91562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sp>
          <p:nvSpPr>
            <p:cNvPr id="6" name="Rounded Rectangle 5"/>
            <p:cNvSpPr/>
            <p:nvPr>
              <p:custDataLst>
                <p:tags r:id="rId23"/>
              </p:custDataLst>
            </p:nvPr>
          </p:nvSpPr>
          <p:spPr bwMode="auto">
            <a:xfrm>
              <a:off x="755576" y="4282496"/>
              <a:ext cx="1149221" cy="1247318"/>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sp>
          <p:nvSpPr>
            <p:cNvPr id="17" name="TextBox 44"/>
            <p:cNvSpPr txBox="1">
              <a:spLocks noChangeArrowheads="1"/>
            </p:cNvSpPr>
            <p:nvPr>
              <p:custDataLst>
                <p:tags r:id="rId24"/>
              </p:custDataLst>
            </p:nvPr>
          </p:nvSpPr>
          <p:spPr bwMode="auto">
            <a:xfrm>
              <a:off x="1383303" y="5695659"/>
              <a:ext cx="422361" cy="707886"/>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4000" dirty="0" smtClean="0">
                  <a:latin typeface="+mn-lt"/>
                  <a:cs typeface="Arial" pitchFamily="34" charset="0"/>
                </a:rPr>
                <a:t>?</a:t>
              </a:r>
            </a:p>
          </p:txBody>
        </p:sp>
        <p:sp>
          <p:nvSpPr>
            <p:cNvPr id="18" name="Notched Right Arrow 17"/>
            <p:cNvSpPr/>
            <p:nvPr>
              <p:custDataLst>
                <p:tags r:id="rId25"/>
              </p:custDataLst>
            </p:nvPr>
          </p:nvSpPr>
          <p:spPr bwMode="auto">
            <a:xfrm rot="1527660">
              <a:off x="1742232" y="6088669"/>
              <a:ext cx="420093" cy="245282"/>
            </a:xfrm>
            <a:prstGeom prst="notchedRightArrow">
              <a:avLst/>
            </a:prstGeom>
          </p:spPr>
          <p:style>
            <a:lnRef idx="1">
              <a:schemeClr val="dk1"/>
            </a:lnRef>
            <a:fillRef idx="3">
              <a:schemeClr val="dk1"/>
            </a:fillRef>
            <a:effectRef idx="2">
              <a:schemeClr val="dk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sp>
          <p:nvSpPr>
            <p:cNvPr id="19" name="Notched Right Arrow 18"/>
            <p:cNvSpPr/>
            <p:nvPr>
              <p:custDataLst>
                <p:tags r:id="rId26"/>
              </p:custDataLst>
            </p:nvPr>
          </p:nvSpPr>
          <p:spPr bwMode="auto">
            <a:xfrm rot="13994926">
              <a:off x="1162359" y="5576788"/>
              <a:ext cx="337264" cy="307425"/>
            </a:xfrm>
            <a:prstGeom prst="notchedRightArrow">
              <a:avLst/>
            </a:prstGeom>
          </p:spPr>
          <p:style>
            <a:lnRef idx="1">
              <a:schemeClr val="dk1"/>
            </a:lnRef>
            <a:fillRef idx="3">
              <a:schemeClr val="dk1"/>
            </a:fillRef>
            <a:effectRef idx="2">
              <a:schemeClr val="dk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grpSp>
      <p:grpSp>
        <p:nvGrpSpPr>
          <p:cNvPr id="28" name="Group 27"/>
          <p:cNvGrpSpPr/>
          <p:nvPr>
            <p:custDataLst>
              <p:tags r:id="rId5"/>
            </p:custDataLst>
          </p:nvPr>
        </p:nvGrpSpPr>
        <p:grpSpPr>
          <a:xfrm>
            <a:off x="860196" y="3948020"/>
            <a:ext cx="2296834" cy="915630"/>
            <a:chOff x="860196" y="3948020"/>
            <a:chExt cx="2296834" cy="915630"/>
          </a:xfrm>
        </p:grpSpPr>
        <p:sp>
          <p:nvSpPr>
            <p:cNvPr id="8" name="Rounded Rectangle 7"/>
            <p:cNvSpPr/>
            <p:nvPr>
              <p:custDataLst>
                <p:tags r:id="rId18"/>
              </p:custDataLst>
            </p:nvPr>
          </p:nvSpPr>
          <p:spPr bwMode="auto">
            <a:xfrm>
              <a:off x="860196" y="4364723"/>
              <a:ext cx="939980" cy="49892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smtClean="0">
                  <a:solidFill>
                    <a:schemeClr val="tx1"/>
                  </a:solidFill>
                  <a:cs typeface="Arial" pitchFamily="34" charset="0"/>
                </a:rPr>
                <a:t>V</a:t>
              </a:r>
              <a:r>
                <a:rPr lang="en-US" sz="2000" baseline="-25000" dirty="0" smtClean="0">
                  <a:solidFill>
                    <a:schemeClr val="tx1"/>
                  </a:solidFill>
                  <a:cs typeface="Arial" pitchFamily="34" charset="0"/>
                </a:rPr>
                <a:t>BTI</a:t>
              </a:r>
              <a:endParaRPr lang="en-US" sz="2000" baseline="-25000" dirty="0">
                <a:solidFill>
                  <a:schemeClr val="tx1"/>
                </a:solidFill>
                <a:cs typeface="Arial" pitchFamily="34" charset="0"/>
              </a:endParaRPr>
            </a:p>
          </p:txBody>
        </p:sp>
        <p:sp>
          <p:nvSpPr>
            <p:cNvPr id="10" name="Rounded Rectangle 9"/>
            <p:cNvSpPr/>
            <p:nvPr>
              <p:custDataLst>
                <p:tags r:id="rId19"/>
              </p:custDataLst>
            </p:nvPr>
          </p:nvSpPr>
          <p:spPr bwMode="auto">
            <a:xfrm>
              <a:off x="2218660" y="4364723"/>
              <a:ext cx="938370" cy="49892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smtClean="0">
                  <a:solidFill>
                    <a:schemeClr val="tx1"/>
                  </a:solidFill>
                  <a:cs typeface="Arial" pitchFamily="34" charset="0"/>
                  <a:sym typeface="Symbol"/>
                </a:rPr>
                <a:t>|</a:t>
              </a:r>
              <a:r>
                <a:rPr lang="en-US" sz="2000" dirty="0" err="1" smtClean="0">
                  <a:solidFill>
                    <a:schemeClr val="tx1"/>
                  </a:solidFill>
                  <a:cs typeface="Arial" pitchFamily="34" charset="0"/>
                </a:rPr>
                <a:t>V</a:t>
              </a:r>
              <a:r>
                <a:rPr lang="en-US" sz="2000" baseline="-25000" dirty="0" err="1" smtClean="0">
                  <a:solidFill>
                    <a:schemeClr val="tx1"/>
                  </a:solidFill>
                  <a:cs typeface="Arial" pitchFamily="34" charset="0"/>
                </a:rPr>
                <a:t>t</a:t>
              </a:r>
              <a:r>
                <a:rPr lang="en-US" sz="2000" dirty="0" smtClean="0">
                  <a:solidFill>
                    <a:schemeClr val="tx1"/>
                  </a:solidFill>
                  <a:cs typeface="Arial" pitchFamily="34" charset="0"/>
                </a:rPr>
                <a:t>|</a:t>
              </a:r>
              <a:endParaRPr lang="en-US" sz="2000" dirty="0">
                <a:solidFill>
                  <a:schemeClr val="tx1"/>
                </a:solidFill>
                <a:cs typeface="Arial" pitchFamily="34" charset="0"/>
              </a:endParaRPr>
            </a:p>
          </p:txBody>
        </p:sp>
        <p:cxnSp>
          <p:nvCxnSpPr>
            <p:cNvPr id="20" name="Straight Arrow Connector 19"/>
            <p:cNvCxnSpPr>
              <a:stCxn id="8" idx="3"/>
              <a:endCxn id="10" idx="1"/>
            </p:cNvCxnSpPr>
            <p:nvPr>
              <p:custDataLst>
                <p:tags r:id="rId20"/>
              </p:custDataLst>
            </p:nvPr>
          </p:nvCxnSpPr>
          <p:spPr bwMode="auto">
            <a:xfrm>
              <a:off x="1800176" y="4612793"/>
              <a:ext cx="418484" cy="0"/>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54"/>
            <p:cNvSpPr txBox="1">
              <a:spLocks noChangeArrowheads="1"/>
            </p:cNvSpPr>
            <p:nvPr>
              <p:custDataLst>
                <p:tags r:id="rId21"/>
              </p:custDataLst>
            </p:nvPr>
          </p:nvSpPr>
          <p:spPr bwMode="auto">
            <a:xfrm>
              <a:off x="2112429" y="3948020"/>
              <a:ext cx="849536" cy="400110"/>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000" dirty="0" smtClean="0">
                  <a:latin typeface="+mn-lt"/>
                  <a:cs typeface="Arial" pitchFamily="34" charset="0"/>
                </a:rPr>
                <a:t>Step 1</a:t>
              </a:r>
            </a:p>
          </p:txBody>
        </p:sp>
      </p:grpSp>
      <p:grpSp>
        <p:nvGrpSpPr>
          <p:cNvPr id="29" name="Group 28"/>
          <p:cNvGrpSpPr/>
          <p:nvPr>
            <p:custDataLst>
              <p:tags r:id="rId6"/>
            </p:custDataLst>
          </p:nvPr>
        </p:nvGrpSpPr>
        <p:grpSpPr>
          <a:xfrm>
            <a:off x="860196" y="3948020"/>
            <a:ext cx="4283025" cy="1498177"/>
            <a:chOff x="860196" y="3948020"/>
            <a:chExt cx="4283025" cy="1498177"/>
          </a:xfrm>
        </p:grpSpPr>
        <p:sp>
          <p:nvSpPr>
            <p:cNvPr id="7" name="Rounded Rectangle 6"/>
            <p:cNvSpPr/>
            <p:nvPr>
              <p:custDataLst>
                <p:tags r:id="rId13"/>
              </p:custDataLst>
            </p:nvPr>
          </p:nvSpPr>
          <p:spPr bwMode="auto">
            <a:xfrm>
              <a:off x="860196" y="4947269"/>
              <a:ext cx="939980" cy="49892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err="1" smtClean="0">
                  <a:solidFill>
                    <a:schemeClr val="tx1"/>
                  </a:solidFill>
                  <a:cs typeface="Arial" pitchFamily="34" charset="0"/>
                </a:rPr>
                <a:t>V</a:t>
              </a:r>
              <a:r>
                <a:rPr lang="en-US" sz="2000" baseline="-25000" dirty="0" err="1" smtClean="0">
                  <a:solidFill>
                    <a:schemeClr val="tx1"/>
                  </a:solidFill>
                  <a:cs typeface="Arial" pitchFamily="34" charset="0"/>
                </a:rPr>
                <a:t>lib</a:t>
              </a:r>
              <a:endParaRPr lang="en-US" sz="2000" baseline="-25000" dirty="0">
                <a:solidFill>
                  <a:schemeClr val="tx1"/>
                </a:solidFill>
                <a:cs typeface="Arial" pitchFamily="34" charset="0"/>
              </a:endParaRPr>
            </a:p>
          </p:txBody>
        </p:sp>
        <p:sp>
          <p:nvSpPr>
            <p:cNvPr id="9" name="Rounded Rectangle 8"/>
            <p:cNvSpPr/>
            <p:nvPr>
              <p:custDataLst>
                <p:tags r:id="rId14"/>
              </p:custDataLst>
            </p:nvPr>
          </p:nvSpPr>
          <p:spPr bwMode="auto">
            <a:xfrm>
              <a:off x="3577124" y="4364723"/>
              <a:ext cx="1566097" cy="108147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dirty="0" err="1">
                  <a:solidFill>
                    <a:schemeClr val="tx1"/>
                  </a:solidFill>
                  <a:cs typeface="Arial" pitchFamily="34" charset="0"/>
                </a:rPr>
                <a:t>Derated</a:t>
              </a:r>
              <a:r>
                <a:rPr lang="en-US" sz="2000" dirty="0">
                  <a:solidFill>
                    <a:schemeClr val="tx1"/>
                  </a:solidFill>
                  <a:cs typeface="Arial" pitchFamily="34" charset="0"/>
                </a:rPr>
                <a:t> library</a:t>
              </a:r>
              <a:endParaRPr lang="en-US" sz="2000" baseline="-25000" dirty="0">
                <a:solidFill>
                  <a:schemeClr val="tx1"/>
                </a:solidFill>
                <a:cs typeface="Arial" pitchFamily="34" charset="0"/>
              </a:endParaRPr>
            </a:p>
          </p:txBody>
        </p:sp>
        <p:cxnSp>
          <p:nvCxnSpPr>
            <p:cNvPr id="21" name="Straight Arrow Connector 20"/>
            <p:cNvCxnSpPr>
              <a:stCxn id="7" idx="3"/>
            </p:cNvCxnSpPr>
            <p:nvPr>
              <p:custDataLst>
                <p:tags r:id="rId15"/>
              </p:custDataLst>
            </p:nvPr>
          </p:nvCxnSpPr>
          <p:spPr bwMode="auto">
            <a:xfrm>
              <a:off x="1800176" y="5196732"/>
              <a:ext cx="1776948" cy="0"/>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3"/>
            </p:cNvCxnSpPr>
            <p:nvPr>
              <p:custDataLst>
                <p:tags r:id="rId16"/>
              </p:custDataLst>
            </p:nvPr>
          </p:nvCxnSpPr>
          <p:spPr bwMode="auto">
            <a:xfrm>
              <a:off x="3157030" y="4612793"/>
              <a:ext cx="420093" cy="0"/>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55"/>
            <p:cNvSpPr txBox="1">
              <a:spLocks noChangeArrowheads="1"/>
            </p:cNvSpPr>
            <p:nvPr>
              <p:custDataLst>
                <p:tags r:id="rId17"/>
              </p:custDataLst>
            </p:nvPr>
          </p:nvSpPr>
          <p:spPr bwMode="auto">
            <a:xfrm>
              <a:off x="3678526" y="3948020"/>
              <a:ext cx="849536" cy="400110"/>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000" dirty="0" smtClean="0">
                  <a:latin typeface="+mn-lt"/>
                  <a:cs typeface="Arial" pitchFamily="34" charset="0"/>
                </a:rPr>
                <a:t>Step 2</a:t>
              </a:r>
            </a:p>
          </p:txBody>
        </p:sp>
      </p:grpSp>
      <p:grpSp>
        <p:nvGrpSpPr>
          <p:cNvPr id="31" name="Group 30"/>
          <p:cNvGrpSpPr/>
          <p:nvPr>
            <p:custDataLst>
              <p:tags r:id="rId7"/>
            </p:custDataLst>
          </p:nvPr>
        </p:nvGrpSpPr>
        <p:grpSpPr>
          <a:xfrm>
            <a:off x="5143219" y="3948020"/>
            <a:ext cx="3029181" cy="2568501"/>
            <a:chOff x="5143219" y="3948020"/>
            <a:chExt cx="3029181" cy="2568501"/>
          </a:xfrm>
        </p:grpSpPr>
        <p:sp>
          <p:nvSpPr>
            <p:cNvPr id="13" name="Rounded Rectangle 12"/>
            <p:cNvSpPr/>
            <p:nvPr>
              <p:custDataLst>
                <p:tags r:id="rId8"/>
              </p:custDataLst>
            </p:nvPr>
          </p:nvSpPr>
          <p:spPr bwMode="auto">
            <a:xfrm>
              <a:off x="5561703" y="4364723"/>
              <a:ext cx="2610697" cy="108147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a:solidFill>
                    <a:schemeClr val="tx1"/>
                  </a:solidFill>
                  <a:cs typeface="Arial" pitchFamily="34" charset="0"/>
                </a:rPr>
                <a:t>Circuit implementation and signoff</a:t>
              </a:r>
              <a:endParaRPr lang="en-US" sz="2000" baseline="-25000">
                <a:solidFill>
                  <a:schemeClr val="tx1"/>
                </a:solidFill>
                <a:cs typeface="Arial" pitchFamily="34" charset="0"/>
              </a:endParaRPr>
            </a:p>
          </p:txBody>
        </p:sp>
        <p:sp>
          <p:nvSpPr>
            <p:cNvPr id="14" name="Rounded Rectangle 13"/>
            <p:cNvSpPr/>
            <p:nvPr>
              <p:custDataLst>
                <p:tags r:id="rId9"/>
              </p:custDataLst>
            </p:nvPr>
          </p:nvSpPr>
          <p:spPr bwMode="auto">
            <a:xfrm>
              <a:off x="6918558" y="5713777"/>
              <a:ext cx="1253842" cy="80274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a:solidFill>
                    <a:schemeClr val="tx1"/>
                  </a:solidFill>
                  <a:cs typeface="Arial" pitchFamily="34" charset="0"/>
                </a:rPr>
                <a:t>circuit</a:t>
              </a:r>
              <a:endParaRPr lang="en-US" sz="2000" baseline="-25000">
                <a:solidFill>
                  <a:schemeClr val="tx1"/>
                </a:solidFill>
                <a:cs typeface="Arial" pitchFamily="34" charset="0"/>
              </a:endParaRPr>
            </a:p>
          </p:txBody>
        </p:sp>
        <p:cxnSp>
          <p:nvCxnSpPr>
            <p:cNvPr id="23" name="Straight Arrow Connector 22"/>
            <p:cNvCxnSpPr/>
            <p:nvPr>
              <p:custDataLst>
                <p:tags r:id="rId10"/>
              </p:custDataLst>
            </p:nvPr>
          </p:nvCxnSpPr>
          <p:spPr bwMode="auto">
            <a:xfrm>
              <a:off x="5143219" y="4947269"/>
              <a:ext cx="418484" cy="0"/>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4" idx="0"/>
            </p:cNvCxnSpPr>
            <p:nvPr>
              <p:custDataLst>
                <p:tags r:id="rId11"/>
              </p:custDataLst>
            </p:nvPr>
          </p:nvCxnSpPr>
          <p:spPr bwMode="auto">
            <a:xfrm>
              <a:off x="7544673" y="5446196"/>
              <a:ext cx="1609" cy="267582"/>
            </a:xfrm>
            <a:prstGeom prst="straightConnector1">
              <a:avLst/>
            </a:prstGeom>
            <a:solidFill>
              <a:schemeClr val="accent3">
                <a:lumMod val="75000"/>
              </a:schemeClr>
            </a:solid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56"/>
            <p:cNvSpPr txBox="1">
              <a:spLocks noChangeArrowheads="1"/>
            </p:cNvSpPr>
            <p:nvPr>
              <p:custDataLst>
                <p:tags r:id="rId12"/>
              </p:custDataLst>
            </p:nvPr>
          </p:nvSpPr>
          <p:spPr bwMode="auto">
            <a:xfrm>
              <a:off x="6189430" y="3948020"/>
              <a:ext cx="849536" cy="400110"/>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000" smtClean="0">
                  <a:latin typeface="+mn-lt"/>
                  <a:cs typeface="Arial" pitchFamily="34" charset="0"/>
                </a:rPr>
                <a:t>Step 3</a:t>
              </a:r>
            </a:p>
          </p:txBody>
        </p:sp>
      </p:grpSp>
    </p:spTree>
    <p:extLst>
      <p:ext uri="{BB962C8B-B14F-4D97-AF65-F5344CB8AC3E}">
        <p14:creationId xmlns:p14="http://schemas.microsoft.com/office/powerpoint/2010/main" val="1732781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321" y="100884"/>
            <a:ext cx="9067800" cy="563562"/>
          </a:xfrm>
        </p:spPr>
        <p:txBody>
          <a:bodyPr/>
          <a:lstStyle/>
          <a:p>
            <a:r>
              <a:rPr lang="en-US" dirty="0" smtClean="0"/>
              <a:t>Library Characterization for AVS</a:t>
            </a:r>
            <a:endParaRPr lang="en-US" dirty="0"/>
          </a:p>
        </p:txBody>
      </p:sp>
      <p:sp>
        <p:nvSpPr>
          <p:cNvPr id="3" name="Content Placeholder 2"/>
          <p:cNvSpPr>
            <a:spLocks noGrp="1"/>
          </p:cNvSpPr>
          <p:nvPr>
            <p:ph idx="1"/>
            <p:custDataLst>
              <p:tags r:id="rId2"/>
            </p:custDataLst>
          </p:nvPr>
        </p:nvSpPr>
        <p:spPr>
          <a:xfrm>
            <a:off x="323528" y="908720"/>
            <a:ext cx="8567489" cy="5663977"/>
          </a:xfrm>
        </p:spPr>
        <p:txBody>
          <a:bodyPr/>
          <a:lstStyle/>
          <a:p>
            <a:r>
              <a:rPr lang="en-US" dirty="0" smtClean="0"/>
              <a:t>V</a:t>
            </a:r>
            <a:r>
              <a:rPr lang="en-US" baseline="-25000" dirty="0" smtClean="0"/>
              <a:t>BTI</a:t>
            </a:r>
            <a:r>
              <a:rPr lang="en-US" dirty="0" smtClean="0"/>
              <a:t> = Voltage for BTI aging estimation</a:t>
            </a:r>
            <a:endParaRPr lang="en-US" dirty="0"/>
          </a:p>
          <a:p>
            <a:r>
              <a:rPr lang="en-US" dirty="0" err="1"/>
              <a:t>V</a:t>
            </a:r>
            <a:r>
              <a:rPr lang="en-US" baseline="-25000" dirty="0" err="1"/>
              <a:t>lib</a:t>
            </a:r>
            <a:r>
              <a:rPr lang="en-US" dirty="0"/>
              <a:t> </a:t>
            </a:r>
            <a:r>
              <a:rPr lang="en-US" dirty="0" smtClean="0"/>
              <a:t> = Voltage for circuit performance estimation (library characterization)</a:t>
            </a:r>
            <a:endParaRPr lang="en-US" dirty="0"/>
          </a:p>
          <a:p>
            <a:r>
              <a:rPr lang="en-US" dirty="0" smtClean="0"/>
              <a:t>V</a:t>
            </a:r>
            <a:r>
              <a:rPr lang="en-US" baseline="-25000" dirty="0" smtClean="0"/>
              <a:t>BTI</a:t>
            </a:r>
            <a:r>
              <a:rPr lang="en-US" dirty="0" smtClean="0"/>
              <a:t> </a:t>
            </a:r>
            <a:r>
              <a:rPr lang="en-US" dirty="0"/>
              <a:t>and </a:t>
            </a:r>
            <a:r>
              <a:rPr lang="en-US" dirty="0" err="1"/>
              <a:t>V</a:t>
            </a:r>
            <a:r>
              <a:rPr lang="en-US" baseline="-25000" dirty="0" err="1"/>
              <a:t>lib</a:t>
            </a:r>
            <a:r>
              <a:rPr lang="en-US" dirty="0"/>
              <a:t> are required in </a:t>
            </a:r>
            <a:r>
              <a:rPr lang="en-US" dirty="0" smtClean="0"/>
              <a:t>signoff </a:t>
            </a:r>
          </a:p>
          <a:p>
            <a:r>
              <a:rPr lang="en-US" dirty="0" smtClean="0">
                <a:solidFill>
                  <a:srgbClr val="FF0000"/>
                </a:solidFill>
              </a:rPr>
              <a:t>V</a:t>
            </a:r>
            <a:r>
              <a:rPr lang="en-US" baseline="-25000" dirty="0" smtClean="0">
                <a:solidFill>
                  <a:srgbClr val="FF0000"/>
                </a:solidFill>
              </a:rPr>
              <a:t>BTI</a:t>
            </a:r>
            <a:r>
              <a:rPr lang="en-US" dirty="0" smtClean="0">
                <a:solidFill>
                  <a:srgbClr val="FF0000"/>
                </a:solidFill>
              </a:rPr>
              <a:t> and </a:t>
            </a:r>
            <a:r>
              <a:rPr lang="en-US" dirty="0" err="1" smtClean="0">
                <a:solidFill>
                  <a:srgbClr val="FF0000"/>
                </a:solidFill>
              </a:rPr>
              <a:t>V</a:t>
            </a:r>
            <a:r>
              <a:rPr lang="en-US" baseline="-25000" dirty="0" err="1" smtClean="0">
                <a:solidFill>
                  <a:srgbClr val="FF0000"/>
                </a:solidFill>
              </a:rPr>
              <a:t>lib</a:t>
            </a:r>
            <a:r>
              <a:rPr lang="en-US" dirty="0" smtClean="0">
                <a:solidFill>
                  <a:srgbClr val="FF0000"/>
                </a:solidFill>
              </a:rPr>
              <a:t> depend on aging during AVS</a:t>
            </a:r>
          </a:p>
          <a:p>
            <a:r>
              <a:rPr lang="en-US" dirty="0" smtClean="0"/>
              <a:t>Aging </a:t>
            </a:r>
            <a:r>
              <a:rPr lang="en-US" dirty="0"/>
              <a:t>and </a:t>
            </a:r>
            <a:r>
              <a:rPr lang="en-US" dirty="0" err="1"/>
              <a:t>V</a:t>
            </a:r>
            <a:r>
              <a:rPr lang="en-US" baseline="-25000" dirty="0" err="1"/>
              <a:t>final</a:t>
            </a:r>
            <a:r>
              <a:rPr lang="en-US" dirty="0"/>
              <a:t> are </a:t>
            </a:r>
            <a:r>
              <a:rPr lang="en-US" dirty="0" smtClean="0"/>
              <a:t>unknowns </a:t>
            </a:r>
            <a:r>
              <a:rPr lang="en-US" dirty="0"/>
              <a:t>before </a:t>
            </a:r>
            <a:r>
              <a:rPr lang="en-US" dirty="0" smtClean="0"/>
              <a:t/>
            </a:r>
            <a:br>
              <a:rPr lang="en-US" dirty="0" smtClean="0"/>
            </a:br>
            <a:r>
              <a:rPr lang="en-US" dirty="0" smtClean="0"/>
              <a:t>circuit implementation</a:t>
            </a:r>
            <a:endParaRPr lang="en-US" dirty="0"/>
          </a:p>
        </p:txBody>
      </p:sp>
      <p:grpSp>
        <p:nvGrpSpPr>
          <p:cNvPr id="4" name="Group 3"/>
          <p:cNvGrpSpPr>
            <a:grpSpLocks/>
          </p:cNvGrpSpPr>
          <p:nvPr>
            <p:custDataLst>
              <p:tags r:id="rId3"/>
            </p:custDataLst>
          </p:nvPr>
        </p:nvGrpSpPr>
        <p:grpSpPr bwMode="auto">
          <a:xfrm>
            <a:off x="755576" y="3948020"/>
            <a:ext cx="7416824" cy="2649332"/>
            <a:chOff x="1447800" y="685800"/>
            <a:chExt cx="5410200" cy="2424514"/>
          </a:xfrm>
          <a:solidFill>
            <a:schemeClr val="accent3">
              <a:lumMod val="75000"/>
            </a:schemeClr>
          </a:solidFill>
        </p:grpSpPr>
        <p:sp>
          <p:nvSpPr>
            <p:cNvPr id="5" name="Rounded Rectangle 4"/>
            <p:cNvSpPr/>
            <p:nvPr>
              <p:custDataLst>
                <p:tags r:id="rId7"/>
              </p:custDataLst>
            </p:nvPr>
          </p:nvSpPr>
          <p:spPr>
            <a:xfrm>
              <a:off x="2516221" y="2209890"/>
              <a:ext cx="1063724" cy="83793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sp>
          <p:nvSpPr>
            <p:cNvPr id="6" name="Rounded Rectangle 5"/>
            <p:cNvSpPr/>
            <p:nvPr>
              <p:custDataLst>
                <p:tags r:id="rId8"/>
              </p:custDataLst>
            </p:nvPr>
          </p:nvSpPr>
          <p:spPr>
            <a:xfrm>
              <a:off x="1447800" y="991893"/>
              <a:ext cx="838299" cy="114147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sp>
          <p:nvSpPr>
            <p:cNvPr id="7" name="Rounded Rectangle 6"/>
            <p:cNvSpPr/>
            <p:nvPr>
              <p:custDataLst>
                <p:tags r:id="rId9"/>
              </p:custDataLst>
            </p:nvPr>
          </p:nvSpPr>
          <p:spPr>
            <a:xfrm>
              <a:off x="1524115" y="1600254"/>
              <a:ext cx="685668" cy="45658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err="1" smtClean="0">
                  <a:solidFill>
                    <a:schemeClr val="tx1"/>
                  </a:solidFill>
                  <a:cs typeface="Arial" pitchFamily="34" charset="0"/>
                </a:rPr>
                <a:t>V</a:t>
              </a:r>
              <a:r>
                <a:rPr lang="en-US" sz="2000" baseline="-25000" dirty="0" err="1" smtClean="0">
                  <a:solidFill>
                    <a:schemeClr val="tx1"/>
                  </a:solidFill>
                  <a:cs typeface="Arial" pitchFamily="34" charset="0"/>
                </a:rPr>
                <a:t>lib</a:t>
              </a:r>
              <a:endParaRPr lang="en-US" sz="2000" baseline="-25000" dirty="0">
                <a:solidFill>
                  <a:schemeClr val="tx1"/>
                </a:solidFill>
                <a:cs typeface="Arial" pitchFamily="34" charset="0"/>
              </a:endParaRPr>
            </a:p>
          </p:txBody>
        </p:sp>
        <p:sp>
          <p:nvSpPr>
            <p:cNvPr id="8" name="Rounded Rectangle 7"/>
            <p:cNvSpPr/>
            <p:nvPr>
              <p:custDataLst>
                <p:tags r:id="rId10"/>
              </p:custDataLst>
            </p:nvPr>
          </p:nvSpPr>
          <p:spPr>
            <a:xfrm>
              <a:off x="1524115" y="1067142"/>
              <a:ext cx="685668" cy="45658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smtClean="0">
                  <a:solidFill>
                    <a:schemeClr val="tx1"/>
                  </a:solidFill>
                  <a:cs typeface="Arial" pitchFamily="34" charset="0"/>
                </a:rPr>
                <a:t>V</a:t>
              </a:r>
              <a:r>
                <a:rPr lang="en-US" sz="2000" baseline="-25000" dirty="0" smtClean="0">
                  <a:solidFill>
                    <a:schemeClr val="tx1"/>
                  </a:solidFill>
                  <a:cs typeface="Arial" pitchFamily="34" charset="0"/>
                </a:rPr>
                <a:t>BTI</a:t>
              </a:r>
              <a:endParaRPr lang="en-US" sz="2000" baseline="-25000" dirty="0">
                <a:solidFill>
                  <a:schemeClr val="tx1"/>
                </a:solidFill>
                <a:cs typeface="Arial" pitchFamily="34" charset="0"/>
              </a:endParaRPr>
            </a:p>
          </p:txBody>
        </p:sp>
        <p:sp>
          <p:nvSpPr>
            <p:cNvPr id="9" name="Rounded Rectangle 8"/>
            <p:cNvSpPr/>
            <p:nvPr>
              <p:custDataLst>
                <p:tags r:id="rId11"/>
              </p:custDataLst>
            </p:nvPr>
          </p:nvSpPr>
          <p:spPr>
            <a:xfrm>
              <a:off x="3505977" y="1067142"/>
              <a:ext cx="1142389" cy="98970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a:solidFill>
                    <a:schemeClr val="tx1"/>
                  </a:solidFill>
                  <a:cs typeface="Arial" pitchFamily="34" charset="0"/>
                </a:rPr>
                <a:t>Derated library</a:t>
              </a:r>
              <a:endParaRPr lang="en-US" sz="2000" baseline="-25000">
                <a:solidFill>
                  <a:schemeClr val="tx1"/>
                </a:solidFill>
                <a:cs typeface="Arial" pitchFamily="34" charset="0"/>
              </a:endParaRPr>
            </a:p>
          </p:txBody>
        </p:sp>
        <p:sp>
          <p:nvSpPr>
            <p:cNvPr id="10" name="Rounded Rectangle 9"/>
            <p:cNvSpPr/>
            <p:nvPr>
              <p:custDataLst>
                <p:tags r:id="rId12"/>
              </p:custDataLst>
            </p:nvPr>
          </p:nvSpPr>
          <p:spPr>
            <a:xfrm>
              <a:off x="2515046" y="1067142"/>
              <a:ext cx="684494" cy="45658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smtClean="0">
                  <a:solidFill>
                    <a:schemeClr val="tx1"/>
                  </a:solidFill>
                  <a:cs typeface="Arial" pitchFamily="34" charset="0"/>
                  <a:sym typeface="Symbol"/>
                </a:rPr>
                <a:t>|</a:t>
              </a:r>
              <a:r>
                <a:rPr lang="en-US" sz="2000" dirty="0" err="1" smtClean="0">
                  <a:solidFill>
                    <a:schemeClr val="tx1"/>
                  </a:solidFill>
                  <a:cs typeface="Arial" pitchFamily="34" charset="0"/>
                </a:rPr>
                <a:t>V</a:t>
              </a:r>
              <a:r>
                <a:rPr lang="en-US" sz="2000" baseline="-25000" dirty="0" err="1" smtClean="0">
                  <a:solidFill>
                    <a:schemeClr val="tx1"/>
                  </a:solidFill>
                  <a:cs typeface="Arial" pitchFamily="34" charset="0"/>
                </a:rPr>
                <a:t>t</a:t>
              </a:r>
              <a:r>
                <a:rPr lang="en-US" sz="2000" dirty="0" smtClean="0">
                  <a:solidFill>
                    <a:schemeClr val="tx1"/>
                  </a:solidFill>
                  <a:cs typeface="Arial" pitchFamily="34" charset="0"/>
                </a:rPr>
                <a:t>|</a:t>
              </a:r>
              <a:endParaRPr lang="en-US" sz="2000" dirty="0">
                <a:solidFill>
                  <a:schemeClr val="tx1"/>
                </a:solidFill>
                <a:cs typeface="Arial" pitchFamily="34" charset="0"/>
              </a:endParaRPr>
            </a:p>
          </p:txBody>
        </p:sp>
        <p:cxnSp>
          <p:nvCxnSpPr>
            <p:cNvPr id="11" name="Straight Arrow Connector 10"/>
            <p:cNvCxnSpPr>
              <a:stCxn id="14" idx="1"/>
              <a:endCxn id="15" idx="3"/>
            </p:cNvCxnSpPr>
            <p:nvPr>
              <p:custDataLst>
                <p:tags r:id="rId13"/>
              </p:custDataLst>
            </p:nvPr>
          </p:nvCxnSpPr>
          <p:spPr>
            <a:xfrm flipH="1">
              <a:off x="5387266" y="2669030"/>
              <a:ext cx="556119" cy="637"/>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5" idx="1"/>
            </p:cNvCxnSpPr>
            <p:nvPr>
              <p:custDataLst>
                <p:tags r:id="rId14"/>
              </p:custDataLst>
            </p:nvPr>
          </p:nvCxnSpPr>
          <p:spPr>
            <a:xfrm flipH="1" flipV="1">
              <a:off x="3429663" y="2666479"/>
              <a:ext cx="304087" cy="3188"/>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custDataLst>
                <p:tags r:id="rId15"/>
              </p:custDataLst>
            </p:nvPr>
          </p:nvSpPr>
          <p:spPr>
            <a:xfrm>
              <a:off x="4953628" y="1067142"/>
              <a:ext cx="1904372" cy="98970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a:solidFill>
                    <a:schemeClr val="tx1"/>
                  </a:solidFill>
                  <a:cs typeface="Arial" pitchFamily="34" charset="0"/>
                </a:rPr>
                <a:t>Circuit implementation and signoff</a:t>
              </a:r>
              <a:endParaRPr lang="en-US" sz="2000" baseline="-25000">
                <a:solidFill>
                  <a:schemeClr val="tx1"/>
                </a:solidFill>
                <a:cs typeface="Arial" pitchFamily="34" charset="0"/>
              </a:endParaRPr>
            </a:p>
          </p:txBody>
        </p:sp>
        <p:sp>
          <p:nvSpPr>
            <p:cNvPr id="14" name="Rounded Rectangle 13"/>
            <p:cNvSpPr/>
            <p:nvPr>
              <p:custDataLst>
                <p:tags r:id="rId16"/>
              </p:custDataLst>
            </p:nvPr>
          </p:nvSpPr>
          <p:spPr>
            <a:xfrm>
              <a:off x="5943385" y="2301718"/>
              <a:ext cx="914615" cy="7346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a:solidFill>
                    <a:schemeClr val="tx1"/>
                  </a:solidFill>
                  <a:cs typeface="Arial" pitchFamily="34" charset="0"/>
                </a:rPr>
                <a:t>circuit</a:t>
              </a:r>
              <a:endParaRPr lang="en-US" sz="2000" baseline="-25000">
                <a:solidFill>
                  <a:schemeClr val="tx1"/>
                </a:solidFill>
                <a:cs typeface="Arial" pitchFamily="34" charset="0"/>
              </a:endParaRPr>
            </a:p>
          </p:txBody>
        </p:sp>
        <p:sp>
          <p:nvSpPr>
            <p:cNvPr id="15" name="Rounded Rectangle 14"/>
            <p:cNvSpPr/>
            <p:nvPr>
              <p:custDataLst>
                <p:tags r:id="rId17"/>
              </p:custDataLst>
            </p:nvPr>
          </p:nvSpPr>
          <p:spPr>
            <a:xfrm>
              <a:off x="3733750" y="2229020"/>
              <a:ext cx="1653516" cy="88129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000">
                  <a:solidFill>
                    <a:schemeClr val="tx1"/>
                  </a:solidFill>
                  <a:cs typeface="Arial" pitchFamily="34" charset="0"/>
                </a:rPr>
                <a:t>BTI degradation and AVS</a:t>
              </a:r>
              <a:endParaRPr lang="en-US" sz="2000" baseline="-25000">
                <a:solidFill>
                  <a:schemeClr val="tx1"/>
                </a:solidFill>
                <a:cs typeface="Arial" pitchFamily="34" charset="0"/>
              </a:endParaRPr>
            </a:p>
          </p:txBody>
        </p:sp>
        <p:sp>
          <p:nvSpPr>
            <p:cNvPr id="16" name="Rounded Rectangle 15"/>
            <p:cNvSpPr/>
            <p:nvPr>
              <p:custDataLst>
                <p:tags r:id="rId18"/>
              </p:custDataLst>
            </p:nvPr>
          </p:nvSpPr>
          <p:spPr>
            <a:xfrm>
              <a:off x="2592536" y="2285137"/>
              <a:ext cx="837126" cy="68615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lgn="ctr" eaLnBrk="0" hangingPunct="0">
                <a:defRPr/>
              </a:pPr>
              <a:r>
                <a:rPr lang="en-US" sz="2000" dirty="0" err="1" smtClean="0">
                  <a:solidFill>
                    <a:schemeClr val="tx1"/>
                  </a:solidFill>
                  <a:cs typeface="Arial" pitchFamily="34" charset="0"/>
                </a:rPr>
                <a:t>V</a:t>
              </a:r>
              <a:r>
                <a:rPr lang="en-US" sz="2000" baseline="-25000" dirty="0" err="1" smtClean="0">
                  <a:solidFill>
                    <a:schemeClr val="tx1"/>
                  </a:solidFill>
                  <a:cs typeface="Arial" pitchFamily="34" charset="0"/>
                </a:rPr>
                <a:t>final</a:t>
              </a:r>
              <a:endParaRPr lang="en-US" sz="2000" baseline="-25000" dirty="0">
                <a:solidFill>
                  <a:schemeClr val="tx1"/>
                </a:solidFill>
                <a:cs typeface="Arial" pitchFamily="34" charset="0"/>
              </a:endParaRPr>
            </a:p>
          </p:txBody>
        </p:sp>
        <p:sp>
          <p:nvSpPr>
            <p:cNvPr id="17" name="TextBox 44"/>
            <p:cNvSpPr txBox="1">
              <a:spLocks noChangeArrowheads="1"/>
            </p:cNvSpPr>
            <p:nvPr>
              <p:custDataLst>
                <p:tags r:id="rId19"/>
              </p:custDataLst>
            </p:nvPr>
          </p:nvSpPr>
          <p:spPr bwMode="auto">
            <a:xfrm>
              <a:off x="1905695" y="2285137"/>
              <a:ext cx="308091" cy="647816"/>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4000" dirty="0" smtClean="0">
                  <a:latin typeface="+mn-lt"/>
                  <a:cs typeface="Arial" pitchFamily="34" charset="0"/>
                </a:rPr>
                <a:t>?</a:t>
              </a:r>
            </a:p>
          </p:txBody>
        </p:sp>
        <p:sp>
          <p:nvSpPr>
            <p:cNvPr id="18" name="Notched Right Arrow 17"/>
            <p:cNvSpPr/>
            <p:nvPr>
              <p:custDataLst>
                <p:tags r:id="rId20"/>
              </p:custDataLst>
            </p:nvPr>
          </p:nvSpPr>
          <p:spPr>
            <a:xfrm rot="1527660">
              <a:off x="2167516" y="2644797"/>
              <a:ext cx="306437" cy="224468"/>
            </a:xfrm>
            <a:prstGeom prst="notchedRightArrow">
              <a:avLst/>
            </a:prstGeom>
          </p:spPr>
          <p:style>
            <a:lnRef idx="1">
              <a:schemeClr val="dk1"/>
            </a:lnRef>
            <a:fillRef idx="3">
              <a:schemeClr val="dk1"/>
            </a:fillRef>
            <a:effectRef idx="2">
              <a:schemeClr val="dk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sp>
          <p:nvSpPr>
            <p:cNvPr id="19" name="Notched Right Arrow 18"/>
            <p:cNvSpPr/>
            <p:nvPr>
              <p:custDataLst>
                <p:tags r:id="rId21"/>
              </p:custDataLst>
            </p:nvPr>
          </p:nvSpPr>
          <p:spPr>
            <a:xfrm rot="13994926">
              <a:off x="1713214" y="2204897"/>
              <a:ext cx="308644" cy="224251"/>
            </a:xfrm>
            <a:prstGeom prst="notchedRightArrow">
              <a:avLst/>
            </a:prstGeom>
          </p:spPr>
          <p:style>
            <a:lnRef idx="1">
              <a:schemeClr val="dk1"/>
            </a:lnRef>
            <a:fillRef idx="3">
              <a:schemeClr val="dk1"/>
            </a:fillRef>
            <a:effectRef idx="2">
              <a:schemeClr val="dk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000">
                <a:solidFill>
                  <a:schemeClr val="tx1"/>
                </a:solidFill>
                <a:cs typeface="Arial" pitchFamily="34" charset="0"/>
              </a:endParaRPr>
            </a:p>
          </p:txBody>
        </p:sp>
        <p:cxnSp>
          <p:nvCxnSpPr>
            <p:cNvPr id="20" name="Straight Arrow Connector 19"/>
            <p:cNvCxnSpPr>
              <a:stCxn id="8" idx="3"/>
              <a:endCxn id="10" idx="1"/>
            </p:cNvCxnSpPr>
            <p:nvPr>
              <p:custDataLst>
                <p:tags r:id="rId22"/>
              </p:custDataLst>
            </p:nvPr>
          </p:nvCxnSpPr>
          <p:spPr>
            <a:xfrm>
              <a:off x="2209783" y="1294161"/>
              <a:ext cx="305263"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3"/>
            </p:cNvCxnSpPr>
            <p:nvPr>
              <p:custDataLst>
                <p:tags r:id="rId23"/>
              </p:custDataLst>
            </p:nvPr>
          </p:nvCxnSpPr>
          <p:spPr>
            <a:xfrm>
              <a:off x="2209783" y="1828548"/>
              <a:ext cx="1296194"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3"/>
            </p:cNvCxnSpPr>
            <p:nvPr>
              <p:custDataLst>
                <p:tags r:id="rId24"/>
              </p:custDataLst>
            </p:nvPr>
          </p:nvCxnSpPr>
          <p:spPr>
            <a:xfrm>
              <a:off x="3199540" y="1294161"/>
              <a:ext cx="306437"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custDataLst>
                <p:tags r:id="rId25"/>
              </p:custDataLst>
            </p:nvPr>
          </p:nvCxnSpPr>
          <p:spPr>
            <a:xfrm>
              <a:off x="4648365" y="1600254"/>
              <a:ext cx="305263" cy="0"/>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4" idx="0"/>
            </p:cNvCxnSpPr>
            <p:nvPr>
              <p:custDataLst>
                <p:tags r:id="rId26"/>
              </p:custDataLst>
            </p:nvPr>
          </p:nvCxnSpPr>
          <p:spPr>
            <a:xfrm>
              <a:off x="6400105" y="2056843"/>
              <a:ext cx="1174" cy="244875"/>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54"/>
            <p:cNvSpPr txBox="1">
              <a:spLocks noChangeArrowheads="1"/>
            </p:cNvSpPr>
            <p:nvPr>
              <p:custDataLst>
                <p:tags r:id="rId27"/>
              </p:custDataLst>
            </p:nvPr>
          </p:nvSpPr>
          <p:spPr bwMode="auto">
            <a:xfrm>
              <a:off x="2437556" y="685800"/>
              <a:ext cx="619694" cy="366157"/>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000" dirty="0" smtClean="0">
                  <a:latin typeface="+mn-lt"/>
                  <a:cs typeface="Arial" pitchFamily="34" charset="0"/>
                </a:rPr>
                <a:t>Step 1</a:t>
              </a:r>
            </a:p>
          </p:txBody>
        </p:sp>
        <p:sp>
          <p:nvSpPr>
            <p:cNvPr id="26" name="TextBox 55"/>
            <p:cNvSpPr txBox="1">
              <a:spLocks noChangeArrowheads="1"/>
            </p:cNvSpPr>
            <p:nvPr>
              <p:custDataLst>
                <p:tags r:id="rId28"/>
              </p:custDataLst>
            </p:nvPr>
          </p:nvSpPr>
          <p:spPr bwMode="auto">
            <a:xfrm>
              <a:off x="3579945" y="685800"/>
              <a:ext cx="619694" cy="366157"/>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000" dirty="0" smtClean="0">
                  <a:latin typeface="+mn-lt"/>
                  <a:cs typeface="Arial" pitchFamily="34" charset="0"/>
                </a:rPr>
                <a:t>Step 2</a:t>
              </a:r>
            </a:p>
          </p:txBody>
        </p:sp>
        <p:sp>
          <p:nvSpPr>
            <p:cNvPr id="27" name="TextBox 56"/>
            <p:cNvSpPr txBox="1">
              <a:spLocks noChangeArrowheads="1"/>
            </p:cNvSpPr>
            <p:nvPr>
              <p:custDataLst>
                <p:tags r:id="rId29"/>
              </p:custDataLst>
            </p:nvPr>
          </p:nvSpPr>
          <p:spPr bwMode="auto">
            <a:xfrm>
              <a:off x="5411523" y="685800"/>
              <a:ext cx="619694" cy="366157"/>
            </a:xfrm>
            <a:prstGeom prst="rect">
              <a:avLst/>
            </a:prstGeom>
            <a:noFill/>
            <a:ln>
              <a:noFill/>
            </a:ln>
            <a:extLst/>
          </p:spPr>
          <p:txBody>
            <a:bodyPr wrap="non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000" smtClean="0">
                  <a:latin typeface="+mn-lt"/>
                  <a:cs typeface="Arial" pitchFamily="34" charset="0"/>
                </a:rPr>
                <a:t>Step 3</a:t>
              </a:r>
            </a:p>
          </p:txBody>
        </p:sp>
      </p:grpSp>
      <p:sp>
        <p:nvSpPr>
          <p:cNvPr id="28" name="Right Brace 27"/>
          <p:cNvSpPr/>
          <p:nvPr>
            <p:custDataLst>
              <p:tags r:id="rId4"/>
            </p:custDataLst>
          </p:nvPr>
        </p:nvSpPr>
        <p:spPr>
          <a:xfrm>
            <a:off x="5796136" y="2204864"/>
            <a:ext cx="288032" cy="1584176"/>
          </a:xfrm>
          <a:prstGeom prst="rightBrace">
            <a:avLst/>
          </a:prstGeom>
          <a:ln w="38100" cmpd="sng">
            <a:solidFill>
              <a:srgbClr val="D83A3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custDataLst>
              <p:tags r:id="rId5"/>
            </p:custDataLst>
          </p:nvPr>
        </p:nvSpPr>
        <p:spPr>
          <a:xfrm>
            <a:off x="6115079" y="2276872"/>
            <a:ext cx="3059832" cy="1384995"/>
          </a:xfrm>
          <a:prstGeom prst="rect">
            <a:avLst/>
          </a:prstGeom>
        </p:spPr>
        <p:txBody>
          <a:bodyPr wrap="square">
            <a:spAutoFit/>
          </a:bodyPr>
          <a:lstStyle/>
          <a:p>
            <a:r>
              <a:rPr lang="en-US" sz="2800" b="1" dirty="0" smtClean="0">
                <a:solidFill>
                  <a:srgbClr val="FF0000"/>
                </a:solidFill>
              </a:rPr>
              <a:t>No obvious guideline to define V</a:t>
            </a:r>
            <a:r>
              <a:rPr lang="en-US" sz="2800" b="1" baseline="-25000" dirty="0" smtClean="0">
                <a:solidFill>
                  <a:srgbClr val="FF0000"/>
                </a:solidFill>
              </a:rPr>
              <a:t>BTI</a:t>
            </a:r>
            <a:r>
              <a:rPr lang="en-US" sz="2800" b="1" dirty="0" smtClean="0">
                <a:solidFill>
                  <a:srgbClr val="FF0000"/>
                </a:solidFill>
              </a:rPr>
              <a:t> and </a:t>
            </a:r>
            <a:r>
              <a:rPr lang="en-US" sz="2800" b="1" dirty="0" err="1" smtClean="0">
                <a:solidFill>
                  <a:srgbClr val="FF0000"/>
                </a:solidFill>
              </a:rPr>
              <a:t>V</a:t>
            </a:r>
            <a:r>
              <a:rPr lang="en-US" sz="2800" b="1" baseline="-25000" dirty="0" err="1" smtClean="0">
                <a:solidFill>
                  <a:srgbClr val="FF0000"/>
                </a:solidFill>
              </a:rPr>
              <a:t>lib</a:t>
            </a:r>
            <a:r>
              <a:rPr lang="en-US" sz="2800" b="1" dirty="0" smtClean="0">
                <a:solidFill>
                  <a:srgbClr val="FF0000"/>
                </a:solidFill>
              </a:rPr>
              <a:t> </a:t>
            </a:r>
            <a:endParaRPr lang="en-US" sz="2800" b="1" dirty="0">
              <a:solidFill>
                <a:srgbClr val="FF0000"/>
              </a:solidFill>
            </a:endParaRPr>
          </a:p>
        </p:txBody>
      </p:sp>
      <p:sp>
        <p:nvSpPr>
          <p:cNvPr id="30" name="Rectangle 29"/>
          <p:cNvSpPr/>
          <p:nvPr>
            <p:custDataLst>
              <p:tags r:id="rId6"/>
            </p:custDataLst>
          </p:nvPr>
        </p:nvSpPr>
        <p:spPr>
          <a:xfrm>
            <a:off x="38637" y="1052736"/>
            <a:ext cx="9118242" cy="5112568"/>
          </a:xfrm>
          <a:prstGeom prst="rect">
            <a:avLst/>
          </a:prstGeom>
          <a:solidFill>
            <a:schemeClr val="bg1"/>
          </a:solidFill>
          <a:ln w="57150" cmpd="sng">
            <a:solidFill>
              <a:schemeClr val="tx1"/>
            </a:solidFill>
          </a:ln>
        </p:spPr>
        <p:txBody>
          <a:bodyPr wrap="square">
            <a:noAutofit/>
          </a:bodyPr>
          <a:lstStyle/>
          <a:p>
            <a:r>
              <a:rPr lang="en-US" sz="4000" b="1" dirty="0" smtClean="0"/>
              <a:t>Inconsistency </a:t>
            </a:r>
            <a:r>
              <a:rPr lang="en-US" sz="4000" b="1" dirty="0"/>
              <a:t>among </a:t>
            </a:r>
            <a:r>
              <a:rPr lang="en-US" sz="4000" b="1" dirty="0" err="1" smtClean="0"/>
              <a:t>V</a:t>
            </a:r>
            <a:r>
              <a:rPr lang="en-US" sz="4000" b="1" baseline="-25000" dirty="0" err="1" smtClean="0"/>
              <a:t>final</a:t>
            </a:r>
            <a:r>
              <a:rPr lang="en-US" sz="4000" b="1" dirty="0" smtClean="0"/>
              <a:t> </a:t>
            </a:r>
            <a:r>
              <a:rPr lang="en-US" sz="4000" b="1" dirty="0"/>
              <a:t>, </a:t>
            </a:r>
            <a:r>
              <a:rPr lang="en-US" sz="4000" b="1" dirty="0" err="1"/>
              <a:t>V</a:t>
            </a:r>
            <a:r>
              <a:rPr lang="en-US" sz="4000" b="1" baseline="-25000" dirty="0" err="1"/>
              <a:t>lib</a:t>
            </a:r>
            <a:r>
              <a:rPr lang="en-US" sz="4000" b="1" dirty="0"/>
              <a:t> </a:t>
            </a:r>
            <a:r>
              <a:rPr lang="en-US" sz="4000" b="1" dirty="0" smtClean="0"/>
              <a:t>, V</a:t>
            </a:r>
            <a:r>
              <a:rPr lang="en-US" sz="4000" b="1" baseline="-25000" dirty="0" smtClean="0"/>
              <a:t>BTI</a:t>
            </a:r>
          </a:p>
          <a:p>
            <a:pPr marL="571500" indent="-571500">
              <a:buFont typeface="Arial"/>
              <a:buChar char="•"/>
            </a:pPr>
            <a:r>
              <a:rPr lang="en-US" sz="4000" dirty="0">
                <a:solidFill>
                  <a:srgbClr val="FF0000"/>
                </a:solidFill>
              </a:rPr>
              <a:t>What is the </a:t>
            </a:r>
            <a:r>
              <a:rPr lang="en-US" sz="4000" dirty="0" smtClean="0">
                <a:solidFill>
                  <a:srgbClr val="FF0000"/>
                </a:solidFill>
              </a:rPr>
              <a:t>design overhead </a:t>
            </a:r>
            <a:r>
              <a:rPr lang="en-US" sz="4000" dirty="0">
                <a:solidFill>
                  <a:srgbClr val="FF0000"/>
                </a:solidFill>
              </a:rPr>
              <a:t>when timing libraries are </a:t>
            </a:r>
            <a:r>
              <a:rPr lang="en-US" sz="4000" dirty="0" smtClean="0">
                <a:solidFill>
                  <a:srgbClr val="FF0000"/>
                </a:solidFill>
              </a:rPr>
              <a:t>not properly characterized?</a:t>
            </a:r>
            <a:endParaRPr lang="en-US" sz="4000" dirty="0">
              <a:solidFill>
                <a:srgbClr val="FF0000"/>
              </a:solidFill>
            </a:endParaRPr>
          </a:p>
          <a:p>
            <a:pPr marL="571500" indent="-571500">
              <a:buFont typeface="Arial"/>
              <a:buChar char="•"/>
            </a:pPr>
            <a:r>
              <a:rPr lang="en-US" sz="4000" dirty="0" smtClean="0">
                <a:solidFill>
                  <a:srgbClr val="FF0000"/>
                </a:solidFill>
              </a:rPr>
              <a:t>Can we define </a:t>
            </a:r>
            <a:r>
              <a:rPr lang="en-US" sz="4000" dirty="0">
                <a:solidFill>
                  <a:srgbClr val="FF0000"/>
                </a:solidFill>
              </a:rPr>
              <a:t>BTI- and AVS-aware </a:t>
            </a:r>
            <a:r>
              <a:rPr lang="en-US" sz="4000" dirty="0" smtClean="0">
                <a:solidFill>
                  <a:srgbClr val="FF0000"/>
                </a:solidFill>
              </a:rPr>
              <a:t>signoff corners </a:t>
            </a:r>
            <a:r>
              <a:rPr lang="en-US" sz="4000" dirty="0">
                <a:solidFill>
                  <a:srgbClr val="FF0000"/>
                </a:solidFill>
              </a:rPr>
              <a:t>that </a:t>
            </a:r>
            <a:r>
              <a:rPr lang="en-US" sz="4000" dirty="0" smtClean="0">
                <a:solidFill>
                  <a:srgbClr val="FF0000"/>
                </a:solidFill>
              </a:rPr>
              <a:t>ensure product goals with small design, lifetime energy overheads</a:t>
            </a:r>
            <a:r>
              <a:rPr lang="en-US" sz="4000" dirty="0" smtClean="0">
                <a:solidFill>
                  <a:srgbClr val="FF0000"/>
                </a:solidFill>
              </a:rPr>
              <a:t>? </a:t>
            </a:r>
            <a:r>
              <a:rPr lang="en-US" sz="1500" b="1" dirty="0" smtClean="0"/>
              <a:t>Joint work with Wei-Ting Jonas Chan, Tuck-Boon Chan, Siddhartha Nath</a:t>
            </a:r>
            <a:endParaRPr lang="en-US" sz="1500" b="1" dirty="0"/>
          </a:p>
        </p:txBody>
      </p:sp>
    </p:spTree>
    <p:extLst>
      <p:ext uri="{BB962C8B-B14F-4D97-AF65-F5344CB8AC3E}">
        <p14:creationId xmlns:p14="http://schemas.microsoft.com/office/powerpoint/2010/main" val="171499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100884"/>
            <a:ext cx="9067800" cy="563562"/>
          </a:xfrm>
        </p:spPr>
        <p:txBody>
          <a:bodyPr/>
          <a:lstStyle/>
          <a:p>
            <a:r>
              <a:rPr lang="en-US" dirty="0" smtClean="0"/>
              <a:t>Power vs. Area Across Different Signoffs</a:t>
            </a:r>
            <a:endParaRPr lang="en-US" dirty="0"/>
          </a:p>
        </p:txBody>
      </p:sp>
      <p:pic>
        <p:nvPicPr>
          <p:cNvPr id="4" name="Picture 3" descr="Screen Clipping"/>
          <p:cNvPicPr>
            <a:picLocks noChangeAspect="1"/>
          </p:cNvPicPr>
          <p:nvPr>
            <p:custDataLst>
              <p:tags r:id="rId2"/>
            </p:custDataLst>
          </p:nvPr>
        </p:nvPicPr>
        <p:blipFill rotWithShape="1">
          <a:blip r:embed="rId15">
            <a:extLst>
              <a:ext uri="{28A0092B-C50C-407E-A947-70E740481C1C}">
                <a14:useLocalDpi xmlns:a14="http://schemas.microsoft.com/office/drawing/2010/main" val="0"/>
              </a:ext>
            </a:extLst>
          </a:blip>
          <a:srcRect t="4635"/>
          <a:stretch/>
        </p:blipFill>
        <p:spPr>
          <a:xfrm>
            <a:off x="467545" y="1754814"/>
            <a:ext cx="4680520" cy="3614976"/>
          </a:xfrm>
          <a:prstGeom prst="rect">
            <a:avLst/>
          </a:prstGeom>
        </p:spPr>
      </p:pic>
      <p:sp>
        <p:nvSpPr>
          <p:cNvPr id="10" name="TextBox 9"/>
          <p:cNvSpPr txBox="1"/>
          <p:nvPr>
            <p:custDataLst>
              <p:tags r:id="rId3"/>
            </p:custDataLst>
          </p:nvPr>
        </p:nvSpPr>
        <p:spPr>
          <a:xfrm>
            <a:off x="611560" y="5355213"/>
            <a:ext cx="4032448" cy="954107"/>
          </a:xfrm>
          <a:prstGeom prst="rect">
            <a:avLst/>
          </a:prstGeom>
          <a:noFill/>
        </p:spPr>
        <p:txBody>
          <a:bodyPr wrap="square" rtlCol="0">
            <a:spAutoFit/>
          </a:bodyPr>
          <a:lstStyle/>
          <a:p>
            <a:r>
              <a:rPr lang="en-US" sz="2800" dirty="0" smtClean="0">
                <a:solidFill>
                  <a:schemeClr val="accent2"/>
                </a:solidFill>
              </a:rPr>
              <a:t>“Knee” point for balanced area and power tradeoff</a:t>
            </a:r>
          </a:p>
        </p:txBody>
      </p:sp>
      <p:sp>
        <p:nvSpPr>
          <p:cNvPr id="11" name="Oval 10"/>
          <p:cNvSpPr/>
          <p:nvPr>
            <p:custDataLst>
              <p:tags r:id="rId4"/>
            </p:custDataLst>
          </p:nvPr>
        </p:nvSpPr>
        <p:spPr>
          <a:xfrm>
            <a:off x="1331640" y="3410997"/>
            <a:ext cx="864096" cy="1224136"/>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p:cNvCxnSpPr/>
          <p:nvPr>
            <p:custDataLst>
              <p:tags r:id="rId5"/>
            </p:custDataLst>
          </p:nvPr>
        </p:nvCxnSpPr>
        <p:spPr>
          <a:xfrm flipV="1">
            <a:off x="1259632" y="4563125"/>
            <a:ext cx="288032" cy="7920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custDataLst>
              <p:tags r:id="rId6"/>
            </p:custDataLst>
          </p:nvPr>
        </p:nvSpPr>
        <p:spPr>
          <a:xfrm>
            <a:off x="1206422" y="2084014"/>
            <a:ext cx="3467923" cy="2561943"/>
          </a:xfrm>
          <a:custGeom>
            <a:avLst/>
            <a:gdLst>
              <a:gd name="connsiteX0" fmla="*/ 0 w 3305109"/>
              <a:gd name="connsiteY0" fmla="*/ 0 h 1719430"/>
              <a:gd name="connsiteX1" fmla="*/ 716378 w 3305109"/>
              <a:gd name="connsiteY1" fmla="*/ 1188449 h 1719430"/>
              <a:gd name="connsiteX2" fmla="*/ 1383912 w 3305109"/>
              <a:gd name="connsiteY2" fmla="*/ 1709413 h 1719430"/>
              <a:gd name="connsiteX3" fmla="*/ 2556168 w 3305109"/>
              <a:gd name="connsiteY3" fmla="*/ 1481491 h 1719430"/>
              <a:gd name="connsiteX4" fmla="*/ 3305109 w 3305109"/>
              <a:gd name="connsiteY4" fmla="*/ 879127 h 1719430"/>
              <a:gd name="connsiteX0" fmla="*/ 0 w 3305109"/>
              <a:gd name="connsiteY0" fmla="*/ 0 h 2623016"/>
              <a:gd name="connsiteX1" fmla="*/ 716378 w 3305109"/>
              <a:gd name="connsiteY1" fmla="*/ 1188449 h 2623016"/>
              <a:gd name="connsiteX2" fmla="*/ 862910 w 3305109"/>
              <a:gd name="connsiteY2" fmla="*/ 2621100 h 2623016"/>
              <a:gd name="connsiteX3" fmla="*/ 2556168 w 3305109"/>
              <a:gd name="connsiteY3" fmla="*/ 1481491 h 2623016"/>
              <a:gd name="connsiteX4" fmla="*/ 3305109 w 3305109"/>
              <a:gd name="connsiteY4" fmla="*/ 879127 h 2623016"/>
              <a:gd name="connsiteX0" fmla="*/ 0 w 3305109"/>
              <a:gd name="connsiteY0" fmla="*/ 0 h 2640155"/>
              <a:gd name="connsiteX1" fmla="*/ 716378 w 3305109"/>
              <a:gd name="connsiteY1" fmla="*/ 1188449 h 2640155"/>
              <a:gd name="connsiteX2" fmla="*/ 862910 w 3305109"/>
              <a:gd name="connsiteY2" fmla="*/ 2621100 h 2640155"/>
              <a:gd name="connsiteX3" fmla="*/ 2279385 w 3305109"/>
              <a:gd name="connsiteY3" fmla="*/ 1937335 h 2640155"/>
              <a:gd name="connsiteX4" fmla="*/ 3305109 w 3305109"/>
              <a:gd name="connsiteY4" fmla="*/ 879127 h 2640155"/>
              <a:gd name="connsiteX0" fmla="*/ 0 w 3630736"/>
              <a:gd name="connsiteY0" fmla="*/ 0 h 2638819"/>
              <a:gd name="connsiteX1" fmla="*/ 716378 w 3630736"/>
              <a:gd name="connsiteY1" fmla="*/ 1188449 h 2638819"/>
              <a:gd name="connsiteX2" fmla="*/ 862910 w 3630736"/>
              <a:gd name="connsiteY2" fmla="*/ 2621100 h 2638819"/>
              <a:gd name="connsiteX3" fmla="*/ 2279385 w 3630736"/>
              <a:gd name="connsiteY3" fmla="*/ 1937335 h 2638819"/>
              <a:gd name="connsiteX4" fmla="*/ 3630736 w 3630736"/>
              <a:gd name="connsiteY4" fmla="*/ 1172169 h 2638819"/>
              <a:gd name="connsiteX0" fmla="*/ 0 w 3630736"/>
              <a:gd name="connsiteY0" fmla="*/ 0 h 2647823"/>
              <a:gd name="connsiteX1" fmla="*/ 716378 w 3630736"/>
              <a:gd name="connsiteY1" fmla="*/ 1188449 h 2647823"/>
              <a:gd name="connsiteX2" fmla="*/ 862910 w 3630736"/>
              <a:gd name="connsiteY2" fmla="*/ 2621100 h 2647823"/>
              <a:gd name="connsiteX3" fmla="*/ 2360791 w 3630736"/>
              <a:gd name="connsiteY3" fmla="*/ 2051296 h 2647823"/>
              <a:gd name="connsiteX4" fmla="*/ 3630736 w 3630736"/>
              <a:gd name="connsiteY4" fmla="*/ 1172169 h 2647823"/>
              <a:gd name="connsiteX0" fmla="*/ 0 w 3630736"/>
              <a:gd name="connsiteY0" fmla="*/ 0 h 2640241"/>
              <a:gd name="connsiteX1" fmla="*/ 309345 w 3630736"/>
              <a:gd name="connsiteY1" fmla="*/ 1351251 h 2640241"/>
              <a:gd name="connsiteX2" fmla="*/ 862910 w 3630736"/>
              <a:gd name="connsiteY2" fmla="*/ 2621100 h 2640241"/>
              <a:gd name="connsiteX3" fmla="*/ 2360791 w 3630736"/>
              <a:gd name="connsiteY3" fmla="*/ 2051296 h 2640241"/>
              <a:gd name="connsiteX4" fmla="*/ 3630736 w 3630736"/>
              <a:gd name="connsiteY4" fmla="*/ 1172169 h 2640241"/>
              <a:gd name="connsiteX0" fmla="*/ 0 w 3467923"/>
              <a:gd name="connsiteY0" fmla="*/ 0 h 2689082"/>
              <a:gd name="connsiteX1" fmla="*/ 146532 w 3467923"/>
              <a:gd name="connsiteY1" fmla="*/ 1400092 h 2689082"/>
              <a:gd name="connsiteX2" fmla="*/ 700097 w 3467923"/>
              <a:gd name="connsiteY2" fmla="*/ 2669941 h 2689082"/>
              <a:gd name="connsiteX3" fmla="*/ 2197978 w 3467923"/>
              <a:gd name="connsiteY3" fmla="*/ 2100137 h 2689082"/>
              <a:gd name="connsiteX4" fmla="*/ 3467923 w 3467923"/>
              <a:gd name="connsiteY4" fmla="*/ 1221010 h 2689082"/>
              <a:gd name="connsiteX0" fmla="*/ 0 w 3467923"/>
              <a:gd name="connsiteY0" fmla="*/ 0 h 2689082"/>
              <a:gd name="connsiteX1" fmla="*/ 146532 w 3467923"/>
              <a:gd name="connsiteY1" fmla="*/ 1400092 h 2689082"/>
              <a:gd name="connsiteX2" fmla="*/ 700097 w 3467923"/>
              <a:gd name="connsiteY2" fmla="*/ 2669941 h 2689082"/>
              <a:gd name="connsiteX3" fmla="*/ 2197978 w 3467923"/>
              <a:gd name="connsiteY3" fmla="*/ 2100137 h 2689082"/>
              <a:gd name="connsiteX4" fmla="*/ 3467923 w 3467923"/>
              <a:gd name="connsiteY4" fmla="*/ 1221010 h 2689082"/>
              <a:gd name="connsiteX0" fmla="*/ 0 w 3467923"/>
              <a:gd name="connsiteY0" fmla="*/ 0 h 2689082"/>
              <a:gd name="connsiteX1" fmla="*/ 227939 w 3467923"/>
              <a:gd name="connsiteY1" fmla="*/ 1400092 h 2689082"/>
              <a:gd name="connsiteX2" fmla="*/ 700097 w 3467923"/>
              <a:gd name="connsiteY2" fmla="*/ 2669941 h 2689082"/>
              <a:gd name="connsiteX3" fmla="*/ 2197978 w 3467923"/>
              <a:gd name="connsiteY3" fmla="*/ 2100137 h 2689082"/>
              <a:gd name="connsiteX4" fmla="*/ 3467923 w 3467923"/>
              <a:gd name="connsiteY4" fmla="*/ 1221010 h 2689082"/>
              <a:gd name="connsiteX0" fmla="*/ 0 w 3467923"/>
              <a:gd name="connsiteY0" fmla="*/ 0 h 2563624"/>
              <a:gd name="connsiteX1" fmla="*/ 227939 w 3467923"/>
              <a:gd name="connsiteY1" fmla="*/ 1400092 h 2563624"/>
              <a:gd name="connsiteX2" fmla="*/ 667534 w 3467923"/>
              <a:gd name="connsiteY2" fmla="*/ 2539700 h 2563624"/>
              <a:gd name="connsiteX3" fmla="*/ 2197978 w 3467923"/>
              <a:gd name="connsiteY3" fmla="*/ 2100137 h 2563624"/>
              <a:gd name="connsiteX4" fmla="*/ 3467923 w 3467923"/>
              <a:gd name="connsiteY4" fmla="*/ 1221010 h 2563624"/>
              <a:gd name="connsiteX0" fmla="*/ 0 w 3467923"/>
              <a:gd name="connsiteY0" fmla="*/ 0 h 2561943"/>
              <a:gd name="connsiteX1" fmla="*/ 227939 w 3467923"/>
              <a:gd name="connsiteY1" fmla="*/ 1432653 h 2561943"/>
              <a:gd name="connsiteX2" fmla="*/ 667534 w 3467923"/>
              <a:gd name="connsiteY2" fmla="*/ 2539700 h 2561943"/>
              <a:gd name="connsiteX3" fmla="*/ 2197978 w 3467923"/>
              <a:gd name="connsiteY3" fmla="*/ 2100137 h 2561943"/>
              <a:gd name="connsiteX4" fmla="*/ 3467923 w 3467923"/>
              <a:gd name="connsiteY4" fmla="*/ 1221010 h 2561943"/>
              <a:gd name="connsiteX0" fmla="*/ 0 w 3467923"/>
              <a:gd name="connsiteY0" fmla="*/ 0 h 2561943"/>
              <a:gd name="connsiteX1" fmla="*/ 227939 w 3467923"/>
              <a:gd name="connsiteY1" fmla="*/ 1432653 h 2561943"/>
              <a:gd name="connsiteX2" fmla="*/ 667534 w 3467923"/>
              <a:gd name="connsiteY2" fmla="*/ 2539700 h 2561943"/>
              <a:gd name="connsiteX3" fmla="*/ 2197978 w 3467923"/>
              <a:gd name="connsiteY3" fmla="*/ 2100137 h 2561943"/>
              <a:gd name="connsiteX4" fmla="*/ 3467923 w 3467923"/>
              <a:gd name="connsiteY4" fmla="*/ 1221010 h 256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923" h="2561943">
                <a:moveTo>
                  <a:pt x="0" y="0"/>
                </a:moveTo>
                <a:cubicBezTo>
                  <a:pt x="63768" y="630854"/>
                  <a:pt x="165527" y="993090"/>
                  <a:pt x="227939" y="1432653"/>
                </a:cubicBezTo>
                <a:cubicBezTo>
                  <a:pt x="290351" y="1872216"/>
                  <a:pt x="339194" y="2428453"/>
                  <a:pt x="667534" y="2539700"/>
                </a:cubicBezTo>
                <a:cubicBezTo>
                  <a:pt x="995874" y="2650947"/>
                  <a:pt x="1731247" y="2319919"/>
                  <a:pt x="2197978" y="2100137"/>
                </a:cubicBezTo>
                <a:cubicBezTo>
                  <a:pt x="2664710" y="1880355"/>
                  <a:pt x="3467923" y="1221010"/>
                  <a:pt x="3467923" y="1221010"/>
                </a:cubicBez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8" name="Group 17"/>
          <p:cNvGrpSpPr/>
          <p:nvPr>
            <p:custDataLst>
              <p:tags r:id="rId7"/>
            </p:custDataLst>
          </p:nvPr>
        </p:nvGrpSpPr>
        <p:grpSpPr>
          <a:xfrm>
            <a:off x="971600" y="1732429"/>
            <a:ext cx="8020000" cy="4938631"/>
            <a:chOff x="971600" y="1842157"/>
            <a:chExt cx="8020000" cy="4938631"/>
          </a:xfrm>
        </p:grpSpPr>
        <p:sp>
          <p:nvSpPr>
            <p:cNvPr id="14" name="TextBox 27"/>
            <p:cNvSpPr txBox="1"/>
            <p:nvPr>
              <p:custDataLst>
                <p:tags r:id="rId11"/>
              </p:custDataLst>
            </p:nvPr>
          </p:nvSpPr>
          <p:spPr>
            <a:xfrm>
              <a:off x="5008530" y="3733800"/>
              <a:ext cx="3983070" cy="3046988"/>
            </a:xfrm>
            <a:prstGeom prst="rect">
              <a:avLst/>
            </a:prstGeom>
            <a:noFill/>
          </p:spPr>
          <p:txBody>
            <a:bodyPr wrap="square" rtlCol="0">
              <a:spAutoFit/>
            </a:bodyPr>
            <a:lstStyle/>
            <a:p>
              <a:pPr eaLnBrk="0" latinLnBrk="0" hangingPunct="0"/>
              <a:r>
                <a:rPr lang="en-US" sz="2400" u="sng" dirty="0" smtClean="0">
                  <a:solidFill>
                    <a:srgbClr val="0000FF"/>
                  </a:solidFill>
                  <a:cs typeface="Arial" pitchFamily="34" charset="0"/>
                </a:rPr>
                <a:t>Optimistic signoff corner </a:t>
              </a:r>
              <a:endParaRPr lang="en-US" sz="2400" u="sng" dirty="0">
                <a:solidFill>
                  <a:srgbClr val="0000FF"/>
                </a:solidFill>
                <a:cs typeface="Arial" pitchFamily="34" charset="0"/>
              </a:endParaRPr>
            </a:p>
            <a:p>
              <a:pPr marL="228600" indent="-228600" eaLnBrk="0" latinLnBrk="0" hangingPunct="0">
                <a:buFont typeface="Arial"/>
                <a:buChar char="•"/>
              </a:pPr>
              <a:r>
                <a:rPr lang="en-US" sz="2400" dirty="0" smtClean="0">
                  <a:solidFill>
                    <a:srgbClr val="0000FF"/>
                  </a:solidFill>
                  <a:cs typeface="Arial" pitchFamily="34" charset="0"/>
                </a:rPr>
                <a:t>AVS increases supply voltage aggressively to compensate aging</a:t>
              </a:r>
            </a:p>
            <a:p>
              <a:pPr marL="228600" indent="-228600" eaLnBrk="0" latinLnBrk="0" hangingPunct="0">
                <a:buFont typeface="Arial"/>
                <a:buChar char="•"/>
              </a:pPr>
              <a:r>
                <a:rPr lang="en-US" sz="2400" dirty="0" smtClean="0">
                  <a:solidFill>
                    <a:srgbClr val="0000FF"/>
                  </a:solidFill>
                  <a:cs typeface="Arial" pitchFamily="34" charset="0"/>
                </a:rPr>
                <a:t>Large lifetime energy overhead</a:t>
              </a:r>
            </a:p>
            <a:p>
              <a:pPr marL="228600" indent="-228600" eaLnBrk="0" latinLnBrk="0" hangingPunct="0">
                <a:buFont typeface="Arial"/>
                <a:buChar char="•"/>
              </a:pPr>
              <a:r>
                <a:rPr lang="en-US" sz="2400" dirty="0" smtClean="0">
                  <a:solidFill>
                    <a:srgbClr val="0000FF"/>
                  </a:solidFill>
                  <a:cs typeface="Arial" pitchFamily="34" charset="0"/>
                </a:rPr>
                <a:t>May fail to meet timing if desired supply voltage &gt; </a:t>
              </a:r>
              <a:r>
                <a:rPr lang="en-US" sz="2400" dirty="0" err="1" smtClean="0">
                  <a:solidFill>
                    <a:srgbClr val="0000FF"/>
                  </a:solidFill>
                  <a:cs typeface="Arial" pitchFamily="34" charset="0"/>
                </a:rPr>
                <a:t>V</a:t>
              </a:r>
              <a:r>
                <a:rPr lang="en-US" sz="2400" baseline="-25000" dirty="0" err="1" smtClean="0">
                  <a:solidFill>
                    <a:srgbClr val="0000FF"/>
                  </a:solidFill>
                  <a:cs typeface="Arial" pitchFamily="34" charset="0"/>
                </a:rPr>
                <a:t>max</a:t>
              </a:r>
              <a:endParaRPr lang="en-US" sz="2400" baseline="-25000" dirty="0">
                <a:solidFill>
                  <a:srgbClr val="0000FF"/>
                </a:solidFill>
                <a:cs typeface="Arial" pitchFamily="34" charset="0"/>
              </a:endParaRPr>
            </a:p>
          </p:txBody>
        </p:sp>
        <p:sp>
          <p:nvSpPr>
            <p:cNvPr id="16" name="Oval 15"/>
            <p:cNvSpPr/>
            <p:nvPr>
              <p:custDataLst>
                <p:tags r:id="rId12"/>
              </p:custDataLst>
            </p:nvPr>
          </p:nvSpPr>
          <p:spPr>
            <a:xfrm>
              <a:off x="971600" y="1842157"/>
              <a:ext cx="1162000" cy="1568840"/>
            </a:xfrm>
            <a:prstGeom prst="ellipse">
              <a:avLst/>
            </a:prstGeom>
            <a:noFill/>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11"/>
          <p:cNvGrpSpPr/>
          <p:nvPr>
            <p:custDataLst>
              <p:tags r:id="rId8"/>
            </p:custDataLst>
          </p:nvPr>
        </p:nvGrpSpPr>
        <p:grpSpPr>
          <a:xfrm>
            <a:off x="2177427" y="1634893"/>
            <a:ext cx="6966573" cy="2924035"/>
            <a:chOff x="2177427" y="1634893"/>
            <a:chExt cx="6966573" cy="2924035"/>
          </a:xfrm>
        </p:grpSpPr>
        <p:sp>
          <p:nvSpPr>
            <p:cNvPr id="15" name="Rectangle 28"/>
            <p:cNvSpPr/>
            <p:nvPr>
              <p:custDataLst>
                <p:tags r:id="rId9"/>
              </p:custDataLst>
            </p:nvPr>
          </p:nvSpPr>
          <p:spPr>
            <a:xfrm>
              <a:off x="5004048" y="1634893"/>
              <a:ext cx="4139952" cy="1938992"/>
            </a:xfrm>
            <a:prstGeom prst="rect">
              <a:avLst/>
            </a:prstGeom>
            <a:noFill/>
          </p:spPr>
          <p:txBody>
            <a:bodyPr wrap="square" rtlCol="0">
              <a:spAutoFit/>
            </a:bodyPr>
            <a:lstStyle/>
            <a:p>
              <a:pPr eaLnBrk="0" hangingPunct="0"/>
              <a:r>
                <a:rPr lang="en-US" sz="2400" u="sng" dirty="0">
                  <a:solidFill>
                    <a:srgbClr val="FF6600"/>
                  </a:solidFill>
                  <a:cs typeface="Arial" pitchFamily="34" charset="0"/>
                </a:rPr>
                <a:t>Pessimistic signoff corner </a:t>
              </a:r>
              <a:endParaRPr lang="en-US" sz="2400" u="sng" dirty="0" smtClean="0">
                <a:solidFill>
                  <a:srgbClr val="FF6600"/>
                </a:solidFill>
                <a:cs typeface="Arial" pitchFamily="34" charset="0"/>
              </a:endParaRPr>
            </a:p>
            <a:p>
              <a:pPr marL="342900" indent="-342900" eaLnBrk="0" hangingPunct="0">
                <a:buFont typeface="Arial"/>
                <a:buChar char="•"/>
              </a:pPr>
              <a:r>
                <a:rPr lang="en-US" sz="2400" dirty="0" err="1" smtClean="0">
                  <a:solidFill>
                    <a:srgbClr val="FF6600"/>
                  </a:solidFill>
                  <a:cs typeface="Arial" pitchFamily="34" charset="0"/>
                </a:rPr>
                <a:t>Ovestimate</a:t>
              </a:r>
              <a:r>
                <a:rPr lang="en-US" sz="2400" dirty="0" smtClean="0">
                  <a:solidFill>
                    <a:srgbClr val="FF6600"/>
                  </a:solidFill>
                  <a:cs typeface="Arial" pitchFamily="34" charset="0"/>
                </a:rPr>
                <a:t> aging and/or underestimate circuit performance</a:t>
              </a:r>
            </a:p>
            <a:p>
              <a:pPr marL="342900" indent="-342900" eaLnBrk="0" hangingPunct="0">
                <a:buFont typeface="Arial"/>
                <a:buChar char="•"/>
              </a:pPr>
              <a:r>
                <a:rPr lang="en-US" sz="2400" dirty="0" smtClean="0">
                  <a:solidFill>
                    <a:srgbClr val="FF6600"/>
                  </a:solidFill>
                  <a:cs typeface="Arial" pitchFamily="34" charset="0"/>
                </a:rPr>
                <a:t>Large area overhead</a:t>
              </a:r>
              <a:endParaRPr lang="en-US" sz="2400" dirty="0">
                <a:solidFill>
                  <a:srgbClr val="FF6600"/>
                </a:solidFill>
                <a:cs typeface="Arial" pitchFamily="34" charset="0"/>
              </a:endParaRPr>
            </a:p>
          </p:txBody>
        </p:sp>
        <p:sp>
          <p:nvSpPr>
            <p:cNvPr id="17" name="Oval 16"/>
            <p:cNvSpPr/>
            <p:nvPr>
              <p:custDataLst>
                <p:tags r:id="rId10"/>
              </p:custDataLst>
            </p:nvPr>
          </p:nvSpPr>
          <p:spPr>
            <a:xfrm rot="20738582">
              <a:off x="2177427" y="3341522"/>
              <a:ext cx="2687414" cy="1217406"/>
            </a:xfrm>
            <a:prstGeom prst="ellipse">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45200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122238"/>
            <a:ext cx="9067800" cy="563562"/>
          </a:xfrm>
        </p:spPr>
        <p:txBody>
          <a:bodyPr/>
          <a:lstStyle/>
          <a:p>
            <a:pPr eaLnBrk="0" hangingPunct="0"/>
            <a:r>
              <a:rPr lang="en-US" dirty="0" smtClean="0"/>
              <a:t>Challenge: Value of Technology</a:t>
            </a:r>
            <a:endParaRPr lang="en-US" dirty="0"/>
          </a:p>
        </p:txBody>
      </p:sp>
      <p:sp>
        <p:nvSpPr>
          <p:cNvPr id="6" name="Freeform 5"/>
          <p:cNvSpPr/>
          <p:nvPr>
            <p:custDataLst>
              <p:tags r:id="rId2"/>
            </p:custDataLst>
          </p:nvPr>
        </p:nvSpPr>
        <p:spPr>
          <a:xfrm>
            <a:off x="2502131" y="3458095"/>
            <a:ext cx="4779818" cy="1521229"/>
          </a:xfrm>
          <a:custGeom>
            <a:avLst/>
            <a:gdLst>
              <a:gd name="connsiteX0" fmla="*/ 0 w 4779818"/>
              <a:gd name="connsiteY0" fmla="*/ 1521229 h 1521229"/>
              <a:gd name="connsiteX1" fmla="*/ 1978429 w 4779818"/>
              <a:gd name="connsiteY1" fmla="*/ 1313410 h 1521229"/>
              <a:gd name="connsiteX2" fmla="*/ 2942705 w 4779818"/>
              <a:gd name="connsiteY2" fmla="*/ 1055716 h 1521229"/>
              <a:gd name="connsiteX3" fmla="*/ 3865418 w 4779818"/>
              <a:gd name="connsiteY3" fmla="*/ 665018 h 1521229"/>
              <a:gd name="connsiteX4" fmla="*/ 4779818 w 4779818"/>
              <a:gd name="connsiteY4" fmla="*/ 0 h 152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9818" h="1521229">
                <a:moveTo>
                  <a:pt x="0" y="1521229"/>
                </a:moveTo>
                <a:cubicBezTo>
                  <a:pt x="743989" y="1456112"/>
                  <a:pt x="1487978" y="1390995"/>
                  <a:pt x="1978429" y="1313410"/>
                </a:cubicBezTo>
                <a:cubicBezTo>
                  <a:pt x="2468880" y="1235825"/>
                  <a:pt x="2628207" y="1163781"/>
                  <a:pt x="2942705" y="1055716"/>
                </a:cubicBezTo>
                <a:cubicBezTo>
                  <a:pt x="3257203" y="947651"/>
                  <a:pt x="3559233" y="840971"/>
                  <a:pt x="3865418" y="665018"/>
                </a:cubicBezTo>
                <a:cubicBezTo>
                  <a:pt x="4171603" y="489065"/>
                  <a:pt x="4627418" y="106680"/>
                  <a:pt x="4779818" y="0"/>
                </a:cubicBezTo>
              </a:path>
            </a:pathLst>
          </a:custGeom>
          <a:noFill/>
        </p:spPr>
        <p:txBody>
          <a:bodyPr rtlCol="0" anchor="ctr"/>
          <a:lstStyle/>
          <a:p>
            <a:pPr algn="ctr" eaLnBrk="0" hangingPunct="0"/>
            <a:endParaRPr lang="en-US"/>
          </a:p>
        </p:txBody>
      </p:sp>
      <p:sp>
        <p:nvSpPr>
          <p:cNvPr id="11" name="Right Brace 10"/>
          <p:cNvSpPr/>
          <p:nvPr>
            <p:custDataLst>
              <p:tags r:id="rId3"/>
            </p:custDataLst>
          </p:nvPr>
        </p:nvSpPr>
        <p:spPr>
          <a:xfrm>
            <a:off x="9448800" y="-2288090"/>
            <a:ext cx="338051" cy="16237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a:p>
        </p:txBody>
      </p:sp>
      <p:sp>
        <p:nvSpPr>
          <p:cNvPr id="75" name="Line 20"/>
          <p:cNvSpPr>
            <a:spLocks noChangeShapeType="1"/>
          </p:cNvSpPr>
          <p:nvPr>
            <p:custDataLst>
              <p:tags r:id="rId4"/>
            </p:custDataLst>
          </p:nvPr>
        </p:nvSpPr>
        <p:spPr bwMode="auto">
          <a:xfrm>
            <a:off x="762000" y="1208151"/>
            <a:ext cx="0" cy="52578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76" name="Line 21"/>
          <p:cNvSpPr>
            <a:spLocks noChangeShapeType="1"/>
          </p:cNvSpPr>
          <p:nvPr>
            <p:custDataLst>
              <p:tags r:id="rId5"/>
            </p:custDataLst>
          </p:nvPr>
        </p:nvSpPr>
        <p:spPr bwMode="auto">
          <a:xfrm flipH="1">
            <a:off x="520700" y="6250051"/>
            <a:ext cx="76073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77" name="Text Box 22"/>
          <p:cNvSpPr txBox="1">
            <a:spLocks noChangeArrowheads="1"/>
          </p:cNvSpPr>
          <p:nvPr>
            <p:custDataLst>
              <p:tags r:id="rId6"/>
            </p:custDataLst>
          </p:nvPr>
        </p:nvSpPr>
        <p:spPr bwMode="auto">
          <a:xfrm flipV="1">
            <a:off x="238165" y="1238314"/>
            <a:ext cx="553998" cy="465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0" hangingPunct="0"/>
            <a:r>
              <a:rPr lang="en-US" b="1" dirty="0" smtClean="0">
                <a:latin typeface="Arial" pitchFamily="34" charset="0"/>
                <a:cs typeface="Arial" pitchFamily="34" charset="0"/>
              </a:rPr>
              <a:t>Design quality (e.g., frequency)</a:t>
            </a:r>
            <a:endParaRPr lang="en-US" b="1" dirty="0">
              <a:latin typeface="Arial" pitchFamily="34" charset="0"/>
              <a:cs typeface="Arial" pitchFamily="34" charset="0"/>
            </a:endParaRPr>
          </a:p>
        </p:txBody>
      </p:sp>
      <p:sp>
        <p:nvSpPr>
          <p:cNvPr id="78" name="Text Box 23"/>
          <p:cNvSpPr txBox="1">
            <a:spLocks noChangeArrowheads="1"/>
          </p:cNvSpPr>
          <p:nvPr>
            <p:custDataLst>
              <p:tags r:id="rId7"/>
            </p:custDataLst>
          </p:nvPr>
        </p:nvSpPr>
        <p:spPr bwMode="auto">
          <a:xfrm>
            <a:off x="5322888" y="5737288"/>
            <a:ext cx="3544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0" hangingPunct="0"/>
            <a:r>
              <a:rPr lang="en-US" b="1" dirty="0">
                <a:latin typeface="Arial" pitchFamily="34" charset="0"/>
                <a:cs typeface="Arial" pitchFamily="34" charset="0"/>
              </a:rPr>
              <a:t>Technology generation</a:t>
            </a:r>
          </a:p>
        </p:txBody>
      </p:sp>
      <p:grpSp>
        <p:nvGrpSpPr>
          <p:cNvPr id="15" name="Group 14"/>
          <p:cNvGrpSpPr/>
          <p:nvPr>
            <p:custDataLst>
              <p:tags r:id="rId8"/>
            </p:custDataLst>
          </p:nvPr>
        </p:nvGrpSpPr>
        <p:grpSpPr>
          <a:xfrm>
            <a:off x="1638300" y="914400"/>
            <a:ext cx="6337300" cy="5056251"/>
            <a:chOff x="1638300" y="914400"/>
            <a:chExt cx="6337300" cy="5056251"/>
          </a:xfrm>
        </p:grpSpPr>
        <p:grpSp>
          <p:nvGrpSpPr>
            <p:cNvPr id="3" name="Group 8"/>
            <p:cNvGrpSpPr>
              <a:grpSpLocks/>
            </p:cNvGrpSpPr>
            <p:nvPr>
              <p:custDataLst>
                <p:tags r:id="rId31"/>
              </p:custDataLst>
            </p:nvPr>
          </p:nvGrpSpPr>
          <p:grpSpPr bwMode="auto">
            <a:xfrm>
              <a:off x="7658100" y="914400"/>
              <a:ext cx="317500" cy="3662902"/>
              <a:chOff x="2184" y="1136"/>
              <a:chExt cx="520" cy="800"/>
            </a:xfrm>
          </p:grpSpPr>
          <p:sp>
            <p:nvSpPr>
              <p:cNvPr id="64" name="Line 9"/>
              <p:cNvSpPr>
                <a:spLocks noChangeShapeType="1"/>
              </p:cNvSpPr>
              <p:nvPr>
                <p:custDataLst>
                  <p:tags r:id="rId52"/>
                </p:custDataLst>
              </p:nvPr>
            </p:nvSpPr>
            <p:spPr bwMode="auto">
              <a:xfrm>
                <a:off x="2444" y="1144"/>
                <a:ext cx="0" cy="7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65" name="Line 10"/>
              <p:cNvSpPr>
                <a:spLocks noChangeShapeType="1"/>
              </p:cNvSpPr>
              <p:nvPr>
                <p:custDataLst>
                  <p:tags r:id="rId53"/>
                </p:custDataLst>
              </p:nvPr>
            </p:nvSpPr>
            <p:spPr bwMode="auto">
              <a:xfrm>
                <a:off x="2184" y="1136"/>
                <a:ext cx="5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66" name="Line 11"/>
              <p:cNvSpPr>
                <a:spLocks noChangeShapeType="1"/>
              </p:cNvSpPr>
              <p:nvPr>
                <p:custDataLst>
                  <p:tags r:id="rId54"/>
                </p:custDataLst>
              </p:nvPr>
            </p:nvSpPr>
            <p:spPr bwMode="auto">
              <a:xfrm>
                <a:off x="2184" y="1936"/>
                <a:ext cx="5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grpSp>
        <p:grpSp>
          <p:nvGrpSpPr>
            <p:cNvPr id="5" name="Group 12"/>
            <p:cNvGrpSpPr>
              <a:grpSpLocks/>
            </p:cNvGrpSpPr>
            <p:nvPr>
              <p:custDataLst>
                <p:tags r:id="rId32"/>
              </p:custDataLst>
            </p:nvPr>
          </p:nvGrpSpPr>
          <p:grpSpPr bwMode="auto">
            <a:xfrm>
              <a:off x="5219700" y="4611751"/>
              <a:ext cx="279400" cy="774700"/>
              <a:chOff x="3456" y="2792"/>
              <a:chExt cx="176" cy="488"/>
            </a:xfrm>
          </p:grpSpPr>
          <p:sp>
            <p:nvSpPr>
              <p:cNvPr id="68" name="Line 13"/>
              <p:cNvSpPr>
                <a:spLocks noChangeShapeType="1"/>
              </p:cNvSpPr>
              <p:nvPr>
                <p:custDataLst>
                  <p:tags r:id="rId49"/>
                </p:custDataLst>
              </p:nvPr>
            </p:nvSpPr>
            <p:spPr bwMode="auto">
              <a:xfrm>
                <a:off x="3544" y="2797"/>
                <a:ext cx="0" cy="4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69" name="Line 14"/>
              <p:cNvSpPr>
                <a:spLocks noChangeShapeType="1"/>
              </p:cNvSpPr>
              <p:nvPr>
                <p:custDataLst>
                  <p:tags r:id="rId50"/>
                </p:custDataLst>
              </p:nvPr>
            </p:nvSpPr>
            <p:spPr bwMode="auto">
              <a:xfrm>
                <a:off x="3456" y="2792"/>
                <a:ext cx="1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70" name="Line 15"/>
              <p:cNvSpPr>
                <a:spLocks noChangeShapeType="1"/>
              </p:cNvSpPr>
              <p:nvPr>
                <p:custDataLst>
                  <p:tags r:id="rId51"/>
                </p:custDataLst>
              </p:nvPr>
            </p:nvSpPr>
            <p:spPr bwMode="auto">
              <a:xfrm>
                <a:off x="3456" y="3280"/>
                <a:ext cx="1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grpSp>
        <p:grpSp>
          <p:nvGrpSpPr>
            <p:cNvPr id="7" name="Group 16"/>
            <p:cNvGrpSpPr>
              <a:grpSpLocks/>
            </p:cNvGrpSpPr>
            <p:nvPr>
              <p:custDataLst>
                <p:tags r:id="rId33"/>
              </p:custDataLst>
            </p:nvPr>
          </p:nvGrpSpPr>
          <p:grpSpPr bwMode="auto">
            <a:xfrm>
              <a:off x="4025900" y="5234051"/>
              <a:ext cx="241300" cy="444500"/>
              <a:chOff x="2704" y="3184"/>
              <a:chExt cx="152" cy="280"/>
            </a:xfrm>
          </p:grpSpPr>
          <p:sp>
            <p:nvSpPr>
              <p:cNvPr id="72" name="Line 17"/>
              <p:cNvSpPr>
                <a:spLocks noChangeShapeType="1"/>
              </p:cNvSpPr>
              <p:nvPr>
                <p:custDataLst>
                  <p:tags r:id="rId46"/>
                </p:custDataLst>
              </p:nvPr>
            </p:nvSpPr>
            <p:spPr bwMode="auto">
              <a:xfrm>
                <a:off x="2780" y="3187"/>
                <a:ext cx="0" cy="2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73" name="Line 18"/>
              <p:cNvSpPr>
                <a:spLocks noChangeShapeType="1"/>
              </p:cNvSpPr>
              <p:nvPr>
                <p:custDataLst>
                  <p:tags r:id="rId47"/>
                </p:custDataLst>
              </p:nvPr>
            </p:nvSpPr>
            <p:spPr bwMode="auto">
              <a:xfrm>
                <a:off x="2704" y="3184"/>
                <a:ext cx="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74" name="Line 19"/>
              <p:cNvSpPr>
                <a:spLocks noChangeShapeType="1"/>
              </p:cNvSpPr>
              <p:nvPr>
                <p:custDataLst>
                  <p:tags r:id="rId48"/>
                </p:custDataLst>
              </p:nvPr>
            </p:nvSpPr>
            <p:spPr bwMode="auto">
              <a:xfrm>
                <a:off x="2704" y="3464"/>
                <a:ext cx="1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grpSp>
        <p:grpSp>
          <p:nvGrpSpPr>
            <p:cNvPr id="9" name="Group 24"/>
            <p:cNvGrpSpPr>
              <a:grpSpLocks/>
            </p:cNvGrpSpPr>
            <p:nvPr>
              <p:custDataLst>
                <p:tags r:id="rId34"/>
              </p:custDataLst>
            </p:nvPr>
          </p:nvGrpSpPr>
          <p:grpSpPr bwMode="auto">
            <a:xfrm>
              <a:off x="6438900" y="3163951"/>
              <a:ext cx="317500" cy="1536700"/>
              <a:chOff x="2184" y="1136"/>
              <a:chExt cx="520" cy="800"/>
            </a:xfrm>
          </p:grpSpPr>
          <p:sp>
            <p:nvSpPr>
              <p:cNvPr id="80" name="Line 25"/>
              <p:cNvSpPr>
                <a:spLocks noChangeShapeType="1"/>
              </p:cNvSpPr>
              <p:nvPr>
                <p:custDataLst>
                  <p:tags r:id="rId43"/>
                </p:custDataLst>
              </p:nvPr>
            </p:nvSpPr>
            <p:spPr bwMode="auto">
              <a:xfrm>
                <a:off x="2444" y="1144"/>
                <a:ext cx="0" cy="7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81" name="Line 26"/>
              <p:cNvSpPr>
                <a:spLocks noChangeShapeType="1"/>
              </p:cNvSpPr>
              <p:nvPr>
                <p:custDataLst>
                  <p:tags r:id="rId44"/>
                </p:custDataLst>
              </p:nvPr>
            </p:nvSpPr>
            <p:spPr bwMode="auto">
              <a:xfrm>
                <a:off x="2184" y="1136"/>
                <a:ext cx="5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82" name="Line 27"/>
              <p:cNvSpPr>
                <a:spLocks noChangeShapeType="1"/>
              </p:cNvSpPr>
              <p:nvPr>
                <p:custDataLst>
                  <p:tags r:id="rId45"/>
                </p:custDataLst>
              </p:nvPr>
            </p:nvSpPr>
            <p:spPr bwMode="auto">
              <a:xfrm>
                <a:off x="2184" y="1936"/>
                <a:ext cx="5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grpSp>
        <p:grpSp>
          <p:nvGrpSpPr>
            <p:cNvPr id="10" name="Group 28"/>
            <p:cNvGrpSpPr>
              <a:grpSpLocks/>
            </p:cNvGrpSpPr>
            <p:nvPr>
              <p:custDataLst>
                <p:tags r:id="rId35"/>
              </p:custDataLst>
            </p:nvPr>
          </p:nvGrpSpPr>
          <p:grpSpPr bwMode="auto">
            <a:xfrm>
              <a:off x="1638300" y="5780151"/>
              <a:ext cx="101600" cy="190500"/>
              <a:chOff x="2184" y="1136"/>
              <a:chExt cx="520" cy="800"/>
            </a:xfrm>
          </p:grpSpPr>
          <p:sp>
            <p:nvSpPr>
              <p:cNvPr id="84" name="Line 29"/>
              <p:cNvSpPr>
                <a:spLocks noChangeShapeType="1"/>
              </p:cNvSpPr>
              <p:nvPr>
                <p:custDataLst>
                  <p:tags r:id="rId40"/>
                </p:custDataLst>
              </p:nvPr>
            </p:nvSpPr>
            <p:spPr bwMode="auto">
              <a:xfrm>
                <a:off x="2444" y="1144"/>
                <a:ext cx="0" cy="7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85" name="Line 30"/>
              <p:cNvSpPr>
                <a:spLocks noChangeShapeType="1"/>
              </p:cNvSpPr>
              <p:nvPr>
                <p:custDataLst>
                  <p:tags r:id="rId41"/>
                </p:custDataLst>
              </p:nvPr>
            </p:nvSpPr>
            <p:spPr bwMode="auto">
              <a:xfrm>
                <a:off x="2184" y="1136"/>
                <a:ext cx="5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86" name="Line 31"/>
              <p:cNvSpPr>
                <a:spLocks noChangeShapeType="1"/>
              </p:cNvSpPr>
              <p:nvPr>
                <p:custDataLst>
                  <p:tags r:id="rId42"/>
                </p:custDataLst>
              </p:nvPr>
            </p:nvSpPr>
            <p:spPr bwMode="auto">
              <a:xfrm>
                <a:off x="2184" y="1936"/>
                <a:ext cx="5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grpSp>
        <p:grpSp>
          <p:nvGrpSpPr>
            <p:cNvPr id="13" name="Group 32"/>
            <p:cNvGrpSpPr>
              <a:grpSpLocks/>
            </p:cNvGrpSpPr>
            <p:nvPr>
              <p:custDataLst>
                <p:tags r:id="rId36"/>
              </p:custDataLst>
            </p:nvPr>
          </p:nvGrpSpPr>
          <p:grpSpPr bwMode="auto">
            <a:xfrm>
              <a:off x="2819400" y="5564251"/>
              <a:ext cx="190500" cy="342900"/>
              <a:chOff x="1944" y="3392"/>
              <a:chExt cx="120" cy="216"/>
            </a:xfrm>
          </p:grpSpPr>
          <p:sp>
            <p:nvSpPr>
              <p:cNvPr id="88" name="Line 33"/>
              <p:cNvSpPr>
                <a:spLocks noChangeShapeType="1"/>
              </p:cNvSpPr>
              <p:nvPr>
                <p:custDataLst>
                  <p:tags r:id="rId37"/>
                </p:custDataLst>
              </p:nvPr>
            </p:nvSpPr>
            <p:spPr bwMode="auto">
              <a:xfrm>
                <a:off x="2004" y="3394"/>
                <a:ext cx="0" cy="2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89" name="Line 34"/>
              <p:cNvSpPr>
                <a:spLocks noChangeShapeType="1"/>
              </p:cNvSpPr>
              <p:nvPr>
                <p:custDataLst>
                  <p:tags r:id="rId38"/>
                </p:custDataLst>
              </p:nvPr>
            </p:nvSpPr>
            <p:spPr bwMode="auto">
              <a:xfrm>
                <a:off x="1944" y="3392"/>
                <a:ext cx="1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sp>
            <p:nvSpPr>
              <p:cNvPr id="90" name="Line 35"/>
              <p:cNvSpPr>
                <a:spLocks noChangeShapeType="1"/>
              </p:cNvSpPr>
              <p:nvPr>
                <p:custDataLst>
                  <p:tags r:id="rId39"/>
                </p:custDataLst>
              </p:nvPr>
            </p:nvSpPr>
            <p:spPr bwMode="auto">
              <a:xfrm>
                <a:off x="1944" y="3608"/>
                <a:ext cx="1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hangingPunct="0"/>
                <a:endParaRPr lang="en-US"/>
              </a:p>
            </p:txBody>
          </p:sp>
        </p:grpSp>
      </p:grpSp>
      <p:grpSp>
        <p:nvGrpSpPr>
          <p:cNvPr id="16" name="Group 15"/>
          <p:cNvGrpSpPr/>
          <p:nvPr>
            <p:custDataLst>
              <p:tags r:id="rId9"/>
            </p:custDataLst>
          </p:nvPr>
        </p:nvGrpSpPr>
        <p:grpSpPr>
          <a:xfrm>
            <a:off x="1676400" y="4581784"/>
            <a:ext cx="6477000" cy="1412616"/>
            <a:chOff x="1676400" y="4581784"/>
            <a:chExt cx="6477000" cy="1412616"/>
          </a:xfrm>
        </p:grpSpPr>
        <p:sp>
          <p:nvSpPr>
            <p:cNvPr id="104" name="Text Box 49"/>
            <p:cNvSpPr txBox="1">
              <a:spLocks noChangeArrowheads="1"/>
            </p:cNvSpPr>
            <p:nvPr>
              <p:custDataLst>
                <p:tags r:id="rId29"/>
              </p:custDataLst>
            </p:nvPr>
          </p:nvSpPr>
          <p:spPr bwMode="auto">
            <a:xfrm>
              <a:off x="6400800" y="4800600"/>
              <a:ext cx="1752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0" hangingPunct="0"/>
              <a:r>
                <a:rPr lang="en-US" sz="2000" b="1" dirty="0" smtClean="0">
                  <a:solidFill>
                    <a:srgbClr val="0000FF"/>
                  </a:solidFill>
                  <a:latin typeface="Arial" pitchFamily="34" charset="0"/>
                  <a:cs typeface="Arial" pitchFamily="34" charset="0"/>
                </a:rPr>
                <a:t>Design with margins</a:t>
              </a:r>
              <a:endParaRPr lang="en-US" sz="2000" b="1" dirty="0">
                <a:solidFill>
                  <a:srgbClr val="0000FF"/>
                </a:solidFill>
                <a:latin typeface="Arial" pitchFamily="34" charset="0"/>
                <a:cs typeface="Arial" pitchFamily="34" charset="0"/>
              </a:endParaRPr>
            </a:p>
          </p:txBody>
        </p:sp>
        <p:sp>
          <p:nvSpPr>
            <p:cNvPr id="77824" name="Freeform 77823"/>
            <p:cNvSpPr/>
            <p:nvPr>
              <p:custDataLst>
                <p:tags r:id="rId30"/>
              </p:custDataLst>
            </p:nvPr>
          </p:nvSpPr>
          <p:spPr>
            <a:xfrm>
              <a:off x="1676400" y="4581784"/>
              <a:ext cx="6299200" cy="1412616"/>
            </a:xfrm>
            <a:custGeom>
              <a:avLst/>
              <a:gdLst>
                <a:gd name="connsiteX0" fmla="*/ 0 w 6299200"/>
                <a:gd name="connsiteY0" fmla="*/ 1412616 h 1412616"/>
                <a:gd name="connsiteX1" fmla="*/ 1209040 w 6299200"/>
                <a:gd name="connsiteY1" fmla="*/ 1341496 h 1412616"/>
                <a:gd name="connsiteX2" fmla="*/ 2560320 w 6299200"/>
                <a:gd name="connsiteY2" fmla="*/ 1097656 h 1412616"/>
                <a:gd name="connsiteX3" fmla="*/ 3810000 w 6299200"/>
                <a:gd name="connsiteY3" fmla="*/ 813176 h 1412616"/>
                <a:gd name="connsiteX4" fmla="*/ 5049520 w 6299200"/>
                <a:gd name="connsiteY4" fmla="*/ 122296 h 1412616"/>
                <a:gd name="connsiteX5" fmla="*/ 6299200 w 6299200"/>
                <a:gd name="connsiteY5" fmla="*/ 376 h 1412616"/>
                <a:gd name="connsiteX6" fmla="*/ 6299200 w 6299200"/>
                <a:gd name="connsiteY6" fmla="*/ 376 h 1412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9200" h="1412616">
                  <a:moveTo>
                    <a:pt x="0" y="1412616"/>
                  </a:moveTo>
                  <a:cubicBezTo>
                    <a:pt x="391160" y="1403302"/>
                    <a:pt x="782320" y="1393989"/>
                    <a:pt x="1209040" y="1341496"/>
                  </a:cubicBezTo>
                  <a:cubicBezTo>
                    <a:pt x="1635760" y="1289003"/>
                    <a:pt x="2126827" y="1185709"/>
                    <a:pt x="2560320" y="1097656"/>
                  </a:cubicBezTo>
                  <a:cubicBezTo>
                    <a:pt x="2993813" y="1009603"/>
                    <a:pt x="3395133" y="975736"/>
                    <a:pt x="3810000" y="813176"/>
                  </a:cubicBezTo>
                  <a:cubicBezTo>
                    <a:pt x="4224867" y="650616"/>
                    <a:pt x="4634653" y="257763"/>
                    <a:pt x="5049520" y="122296"/>
                  </a:cubicBezTo>
                  <a:cubicBezTo>
                    <a:pt x="5464387" y="-13171"/>
                    <a:pt x="6299200" y="376"/>
                    <a:pt x="6299200" y="376"/>
                  </a:cubicBezTo>
                  <a:lnTo>
                    <a:pt x="6299200" y="376"/>
                  </a:lnTo>
                </a:path>
              </a:pathLst>
            </a:custGeom>
            <a:noFill/>
            <a:ln w="28575">
              <a:solidFill>
                <a:srgbClr val="0000FF"/>
              </a:solidFill>
            </a:ln>
          </p:spPr>
          <p:txBody>
            <a:bodyPr rtlCol="0" anchor="ctr"/>
            <a:lstStyle/>
            <a:p>
              <a:pPr algn="ctr" eaLnBrk="0" hangingPunct="0"/>
              <a:endParaRPr lang="en-US"/>
            </a:p>
          </p:txBody>
        </p:sp>
      </p:grpSp>
      <p:sp>
        <p:nvSpPr>
          <p:cNvPr id="77830" name="Freeform 77829"/>
          <p:cNvSpPr/>
          <p:nvPr>
            <p:custDataLst>
              <p:tags r:id="rId10"/>
            </p:custDataLst>
          </p:nvPr>
        </p:nvSpPr>
        <p:spPr>
          <a:xfrm>
            <a:off x="6654800" y="3952240"/>
            <a:ext cx="1076960" cy="782320"/>
          </a:xfrm>
          <a:custGeom>
            <a:avLst/>
            <a:gdLst>
              <a:gd name="connsiteX0" fmla="*/ 0 w 1076960"/>
              <a:gd name="connsiteY0" fmla="*/ 782320 h 782320"/>
              <a:gd name="connsiteX1" fmla="*/ 1076960 w 1076960"/>
              <a:gd name="connsiteY1" fmla="*/ 0 h 782320"/>
            </a:gdLst>
            <a:ahLst/>
            <a:cxnLst>
              <a:cxn ang="0">
                <a:pos x="connsiteX0" y="connsiteY0"/>
              </a:cxn>
              <a:cxn ang="0">
                <a:pos x="connsiteX1" y="connsiteY1"/>
              </a:cxn>
            </a:cxnLst>
            <a:rect l="l" t="t" r="r" b="b"/>
            <a:pathLst>
              <a:path w="1076960" h="782320">
                <a:moveTo>
                  <a:pt x="0" y="782320"/>
                </a:moveTo>
                <a:lnTo>
                  <a:pt x="1076960" y="0"/>
                </a:lnTo>
              </a:path>
            </a:pathLst>
          </a:custGeom>
          <a:noFill/>
        </p:spPr>
        <p:txBody>
          <a:bodyPr rtlCol="0" anchor="ctr"/>
          <a:lstStyle/>
          <a:p>
            <a:pPr algn="ctr" eaLnBrk="0" hangingPunct="0"/>
            <a:endParaRPr lang="en-US"/>
          </a:p>
        </p:txBody>
      </p:sp>
      <p:sp>
        <p:nvSpPr>
          <p:cNvPr id="77840" name="TextBox 77839"/>
          <p:cNvSpPr txBox="1"/>
          <p:nvPr>
            <p:custDataLst>
              <p:tags r:id="rId11"/>
            </p:custDataLst>
          </p:nvPr>
        </p:nvSpPr>
        <p:spPr>
          <a:xfrm>
            <a:off x="816428" y="1422560"/>
            <a:ext cx="6737737" cy="52322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sz="2800" b="1" dirty="0" smtClean="0">
                <a:solidFill>
                  <a:srgbClr val="0000FF"/>
                </a:solidFill>
                <a:latin typeface="Arial" pitchFamily="34" charset="0"/>
                <a:cs typeface="Arial" pitchFamily="34" charset="0"/>
              </a:rPr>
              <a:t>Margin </a:t>
            </a:r>
            <a:r>
              <a:rPr lang="en-US" sz="2800" b="1" dirty="0" smtClean="0">
                <a:solidFill>
                  <a:srgbClr val="0000FF"/>
                </a:solidFill>
                <a:latin typeface="Arial" pitchFamily="34" charset="0"/>
                <a:cs typeface="Arial" pitchFamily="34" charset="0"/>
                <a:sym typeface="Symbol"/>
              </a:rPr>
              <a:t> lost </a:t>
            </a:r>
            <a:r>
              <a:rPr lang="en-US" sz="2800" b="1" dirty="0" smtClean="0">
                <a:solidFill>
                  <a:srgbClr val="0000FF"/>
                </a:solidFill>
                <a:latin typeface="Arial" pitchFamily="34" charset="0"/>
                <a:cs typeface="Arial" pitchFamily="34" charset="0"/>
              </a:rPr>
              <a:t>benefits of technology</a:t>
            </a:r>
            <a:endParaRPr lang="en-US" sz="2800" b="1" dirty="0">
              <a:solidFill>
                <a:srgbClr val="0000FF"/>
              </a:solidFill>
              <a:latin typeface="Arial" pitchFamily="34" charset="0"/>
              <a:cs typeface="Arial" pitchFamily="34" charset="0"/>
            </a:endParaRPr>
          </a:p>
        </p:txBody>
      </p:sp>
      <p:grpSp>
        <p:nvGrpSpPr>
          <p:cNvPr id="17" name="Group 16"/>
          <p:cNvGrpSpPr/>
          <p:nvPr>
            <p:custDataLst>
              <p:tags r:id="rId12"/>
            </p:custDataLst>
          </p:nvPr>
        </p:nvGrpSpPr>
        <p:grpSpPr>
          <a:xfrm>
            <a:off x="1388097" y="2307822"/>
            <a:ext cx="7588055" cy="2288118"/>
            <a:chOff x="1388097" y="2307822"/>
            <a:chExt cx="7588055" cy="2288118"/>
          </a:xfrm>
        </p:grpSpPr>
        <p:sp>
          <p:nvSpPr>
            <p:cNvPr id="77834" name="Right Brace 77833"/>
            <p:cNvSpPr/>
            <p:nvPr>
              <p:custDataLst>
                <p:tags r:id="rId23"/>
              </p:custDataLst>
            </p:nvPr>
          </p:nvSpPr>
          <p:spPr>
            <a:xfrm flipH="1">
              <a:off x="2545108" y="2344462"/>
              <a:ext cx="369541" cy="2215641"/>
            </a:xfrm>
            <a:prstGeom prst="rightBrace">
              <a:avLst>
                <a:gd name="adj1" fmla="val 8333"/>
                <a:gd name="adj2" fmla="val 53243"/>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en-US"/>
            </a:p>
          </p:txBody>
        </p:sp>
        <p:cxnSp>
          <p:nvCxnSpPr>
            <p:cNvPr id="77836" name="Straight Connector 77835"/>
            <p:cNvCxnSpPr/>
            <p:nvPr>
              <p:custDataLst>
                <p:tags r:id="rId24"/>
              </p:custDataLst>
            </p:nvPr>
          </p:nvCxnSpPr>
          <p:spPr>
            <a:xfrm flipH="1">
              <a:off x="2545109" y="2307822"/>
              <a:ext cx="643104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custDataLst>
                <p:tags r:id="rId25"/>
              </p:custDataLst>
            </p:nvPr>
          </p:nvCxnSpPr>
          <p:spPr>
            <a:xfrm flipH="1">
              <a:off x="2514600" y="4595940"/>
              <a:ext cx="643104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77837" name="Rectangle 77836"/>
            <p:cNvSpPr/>
            <p:nvPr>
              <p:custDataLst>
                <p:tags r:id="rId26"/>
              </p:custDataLst>
            </p:nvPr>
          </p:nvSpPr>
          <p:spPr>
            <a:xfrm>
              <a:off x="1388097" y="3272135"/>
              <a:ext cx="1355103" cy="461665"/>
            </a:xfrm>
            <a:prstGeom prst="rect">
              <a:avLst/>
            </a:prstGeom>
          </p:spPr>
          <p:txBody>
            <a:bodyPr wrap="square">
              <a:spAutoFit/>
            </a:bodyPr>
            <a:lstStyle/>
            <a:p>
              <a:pPr eaLnBrk="0" hangingPunct="0"/>
              <a:r>
                <a:rPr lang="en-US" sz="2400" b="1" dirty="0" smtClean="0">
                  <a:solidFill>
                    <a:schemeClr val="tx2">
                      <a:lumMod val="60000"/>
                      <a:lumOff val="40000"/>
                    </a:schemeClr>
                  </a:solidFill>
                  <a:latin typeface="Arial" pitchFamily="34" charset="0"/>
                  <a:cs typeface="Arial" pitchFamily="34" charset="0"/>
                </a:rPr>
                <a:t>margin</a:t>
              </a:r>
              <a:endParaRPr lang="en-US" sz="2400" b="1" dirty="0">
                <a:solidFill>
                  <a:schemeClr val="tx2">
                    <a:lumMod val="60000"/>
                    <a:lumOff val="40000"/>
                  </a:schemeClr>
                </a:solidFill>
                <a:latin typeface="Arial" pitchFamily="34" charset="0"/>
                <a:cs typeface="Arial" pitchFamily="34" charset="0"/>
              </a:endParaRPr>
            </a:p>
          </p:txBody>
        </p:sp>
        <p:cxnSp>
          <p:nvCxnSpPr>
            <p:cNvPr id="8" name="Straight Arrow Connector 7"/>
            <p:cNvCxnSpPr/>
            <p:nvPr>
              <p:custDataLst>
                <p:tags r:id="rId27"/>
              </p:custDataLst>
            </p:nvPr>
          </p:nvCxnSpPr>
          <p:spPr>
            <a:xfrm>
              <a:off x="4572000" y="2307822"/>
              <a:ext cx="0" cy="226948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custDataLst>
                <p:tags r:id="rId28"/>
              </p:custDataLst>
            </p:nvPr>
          </p:nvSpPr>
          <p:spPr>
            <a:xfrm>
              <a:off x="4572000" y="3258040"/>
              <a:ext cx="241419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sz="2000" dirty="0" smtClean="0">
                  <a:solidFill>
                    <a:srgbClr val="0000FF"/>
                  </a:solidFill>
                  <a:latin typeface="Arial" pitchFamily="34" charset="0"/>
                  <a:cs typeface="Arial" pitchFamily="34" charset="0"/>
                </a:rPr>
                <a:t>Lost benefits!</a:t>
              </a:r>
              <a:endParaRPr lang="en-US" sz="2000" dirty="0">
                <a:solidFill>
                  <a:srgbClr val="0000FF"/>
                </a:solidFill>
                <a:latin typeface="Arial" pitchFamily="34" charset="0"/>
                <a:cs typeface="Arial" pitchFamily="34" charset="0"/>
              </a:endParaRPr>
            </a:p>
          </p:txBody>
        </p:sp>
      </p:grpSp>
      <p:grpSp>
        <p:nvGrpSpPr>
          <p:cNvPr id="4" name="Group 3"/>
          <p:cNvGrpSpPr/>
          <p:nvPr>
            <p:custDataLst>
              <p:tags r:id="rId13"/>
            </p:custDataLst>
          </p:nvPr>
        </p:nvGrpSpPr>
        <p:grpSpPr>
          <a:xfrm>
            <a:off x="1358900" y="2020951"/>
            <a:ext cx="6622365" cy="3898900"/>
            <a:chOff x="1358900" y="2020951"/>
            <a:chExt cx="6622365" cy="3898900"/>
          </a:xfrm>
        </p:grpSpPr>
        <p:grpSp>
          <p:nvGrpSpPr>
            <p:cNvPr id="14" name="Group 36"/>
            <p:cNvGrpSpPr>
              <a:grpSpLocks/>
            </p:cNvGrpSpPr>
            <p:nvPr>
              <p:custDataLst>
                <p:tags r:id="rId14"/>
              </p:custDataLst>
            </p:nvPr>
          </p:nvGrpSpPr>
          <p:grpSpPr bwMode="auto">
            <a:xfrm>
              <a:off x="1358900" y="2020951"/>
              <a:ext cx="6604000" cy="3898900"/>
              <a:chOff x="1024" y="1160"/>
              <a:chExt cx="4160" cy="2456"/>
            </a:xfrm>
          </p:grpSpPr>
          <p:sp>
            <p:nvSpPr>
              <p:cNvPr id="92" name="Freeform 37"/>
              <p:cNvSpPr>
                <a:spLocks/>
              </p:cNvSpPr>
              <p:nvPr>
                <p:custDataLst>
                  <p:tags r:id="rId16"/>
                </p:custDataLst>
              </p:nvPr>
            </p:nvSpPr>
            <p:spPr bwMode="auto">
              <a:xfrm>
                <a:off x="1024" y="1160"/>
                <a:ext cx="4160" cy="2448"/>
              </a:xfrm>
              <a:custGeom>
                <a:avLst/>
                <a:gdLst>
                  <a:gd name="T0" fmla="*/ 0 w 4160"/>
                  <a:gd name="T1" fmla="*/ 2448 h 2448"/>
                  <a:gd name="T2" fmla="*/ 792 w 4160"/>
                  <a:gd name="T3" fmla="*/ 2376 h 2448"/>
                  <a:gd name="T4" fmla="*/ 1552 w 4160"/>
                  <a:gd name="T5" fmla="*/ 2240 h 2448"/>
                  <a:gd name="T6" fmla="*/ 2496 w 4160"/>
                  <a:gd name="T7" fmla="*/ 1896 h 2448"/>
                  <a:gd name="T8" fmla="*/ 3056 w 4160"/>
                  <a:gd name="T9" fmla="*/ 1472 h 2448"/>
                  <a:gd name="T10" fmla="*/ 3544 w 4160"/>
                  <a:gd name="T11" fmla="*/ 904 h 2448"/>
                  <a:gd name="T12" fmla="*/ 3968 w 4160"/>
                  <a:gd name="T13" fmla="*/ 320 h 2448"/>
                  <a:gd name="T14" fmla="*/ 4160 w 4160"/>
                  <a:gd name="T15" fmla="*/ 0 h 2448"/>
                  <a:gd name="T16" fmla="*/ 0 60000 65536"/>
                  <a:gd name="T17" fmla="*/ 0 60000 65536"/>
                  <a:gd name="T18" fmla="*/ 0 60000 65536"/>
                  <a:gd name="T19" fmla="*/ 0 60000 65536"/>
                  <a:gd name="T20" fmla="*/ 0 60000 65536"/>
                  <a:gd name="T21" fmla="*/ 0 60000 65536"/>
                  <a:gd name="T22" fmla="*/ 0 60000 65536"/>
                  <a:gd name="T23" fmla="*/ 0 60000 65536"/>
                  <a:gd name="T24" fmla="*/ 0 w 4160"/>
                  <a:gd name="T25" fmla="*/ 0 h 2448"/>
                  <a:gd name="T26" fmla="*/ 4160 w 4160"/>
                  <a:gd name="T27" fmla="*/ 2448 h 24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0" h="2448">
                    <a:moveTo>
                      <a:pt x="0" y="2448"/>
                    </a:moveTo>
                    <a:cubicBezTo>
                      <a:pt x="266" y="2429"/>
                      <a:pt x="533" y="2411"/>
                      <a:pt x="792" y="2376"/>
                    </a:cubicBezTo>
                    <a:cubicBezTo>
                      <a:pt x="1051" y="2341"/>
                      <a:pt x="1268" y="2320"/>
                      <a:pt x="1552" y="2240"/>
                    </a:cubicBezTo>
                    <a:cubicBezTo>
                      <a:pt x="1836" y="2160"/>
                      <a:pt x="2245" y="2024"/>
                      <a:pt x="2496" y="1896"/>
                    </a:cubicBezTo>
                    <a:cubicBezTo>
                      <a:pt x="2747" y="1768"/>
                      <a:pt x="2881" y="1637"/>
                      <a:pt x="3056" y="1472"/>
                    </a:cubicBezTo>
                    <a:cubicBezTo>
                      <a:pt x="3231" y="1307"/>
                      <a:pt x="3392" y="1096"/>
                      <a:pt x="3544" y="904"/>
                    </a:cubicBezTo>
                    <a:cubicBezTo>
                      <a:pt x="3696" y="712"/>
                      <a:pt x="3865" y="471"/>
                      <a:pt x="3968" y="320"/>
                    </a:cubicBezTo>
                    <a:cubicBezTo>
                      <a:pt x="4071" y="169"/>
                      <a:pt x="4115" y="84"/>
                      <a:pt x="4160" y="0"/>
                    </a:cubicBezTo>
                  </a:path>
                </a:pathLst>
              </a:custGeom>
              <a:noFill/>
              <a:ln w="381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sp>
            <p:nvSpPr>
              <p:cNvPr id="93" name="Oval 38"/>
              <p:cNvSpPr>
                <a:spLocks noChangeArrowheads="1"/>
              </p:cNvSpPr>
              <p:nvPr>
                <p:custDataLst>
                  <p:tags r:id="rId17"/>
                </p:custDataLst>
              </p:nvPr>
            </p:nvSpPr>
            <p:spPr bwMode="auto">
              <a:xfrm>
                <a:off x="1208" y="3560"/>
                <a:ext cx="56" cy="56"/>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94" name="Oval 39"/>
              <p:cNvSpPr>
                <a:spLocks noChangeArrowheads="1"/>
              </p:cNvSpPr>
              <p:nvPr>
                <p:custDataLst>
                  <p:tags r:id="rId18"/>
                </p:custDataLst>
              </p:nvPr>
            </p:nvSpPr>
            <p:spPr bwMode="auto">
              <a:xfrm>
                <a:off x="1979" y="3480"/>
                <a:ext cx="56" cy="56"/>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95" name="Oval 40"/>
              <p:cNvSpPr>
                <a:spLocks noChangeArrowheads="1"/>
              </p:cNvSpPr>
              <p:nvPr>
                <p:custDataLst>
                  <p:tags r:id="rId19"/>
                </p:custDataLst>
              </p:nvPr>
            </p:nvSpPr>
            <p:spPr bwMode="auto">
              <a:xfrm>
                <a:off x="2750" y="3304"/>
                <a:ext cx="56" cy="56"/>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96" name="Oval 41"/>
              <p:cNvSpPr>
                <a:spLocks noChangeArrowheads="1"/>
              </p:cNvSpPr>
              <p:nvPr>
                <p:custDataLst>
                  <p:tags r:id="rId20"/>
                </p:custDataLst>
              </p:nvPr>
            </p:nvSpPr>
            <p:spPr bwMode="auto">
              <a:xfrm>
                <a:off x="3521" y="3008"/>
                <a:ext cx="56" cy="56"/>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97" name="Oval 42"/>
              <p:cNvSpPr>
                <a:spLocks noChangeArrowheads="1"/>
              </p:cNvSpPr>
              <p:nvPr>
                <p:custDataLst>
                  <p:tags r:id="rId21"/>
                </p:custDataLst>
              </p:nvPr>
            </p:nvSpPr>
            <p:spPr bwMode="auto">
              <a:xfrm>
                <a:off x="4292" y="2344"/>
                <a:ext cx="56" cy="56"/>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98" name="Oval 43"/>
              <p:cNvSpPr>
                <a:spLocks noChangeArrowheads="1"/>
              </p:cNvSpPr>
              <p:nvPr>
                <p:custDataLst>
                  <p:tags r:id="rId22"/>
                </p:custDataLst>
              </p:nvPr>
            </p:nvSpPr>
            <p:spPr bwMode="auto">
              <a:xfrm>
                <a:off x="5064" y="1296"/>
                <a:ext cx="56" cy="56"/>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grpSp>
        <p:sp>
          <p:nvSpPr>
            <p:cNvPr id="55" name="TextBox 54"/>
            <p:cNvSpPr txBox="1"/>
            <p:nvPr>
              <p:custDataLst>
                <p:tags r:id="rId15"/>
              </p:custDataLst>
            </p:nvPr>
          </p:nvSpPr>
          <p:spPr>
            <a:xfrm rot="18314799">
              <a:off x="6932768" y="2714856"/>
              <a:ext cx="1450664" cy="646331"/>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altLang="zh-TW" b="1" dirty="0" smtClean="0">
                  <a:solidFill>
                    <a:schemeClr val="accent2"/>
                  </a:solidFill>
                  <a:latin typeface="Arial" pitchFamily="34" charset="0"/>
                  <a:cs typeface="Arial" pitchFamily="34" charset="0"/>
                </a:rPr>
                <a:t>Nominal</a:t>
              </a:r>
              <a:r>
                <a:rPr lang="en-US" b="1" dirty="0" smtClean="0">
                  <a:solidFill>
                    <a:schemeClr val="accent2"/>
                  </a:solidFill>
                  <a:latin typeface="Arial" pitchFamily="34" charset="0"/>
                  <a:cs typeface="Arial" pitchFamily="34" charset="0"/>
                </a:rPr>
                <a:t> Scaling</a:t>
              </a:r>
              <a:endParaRPr lang="en-US" b="1" dirty="0">
                <a:solidFill>
                  <a:schemeClr val="accent2"/>
                </a:solidFill>
                <a:latin typeface="Arial" pitchFamily="34" charset="0"/>
                <a:cs typeface="Arial" pitchFamily="34" charset="0"/>
              </a:endParaRPr>
            </a:p>
          </p:txBody>
        </p:sp>
      </p:grpSp>
    </p:spTree>
    <p:extLst>
      <p:ext uri="{BB962C8B-B14F-4D97-AF65-F5344CB8AC3E}">
        <p14:creationId xmlns:p14="http://schemas.microsoft.com/office/powerpoint/2010/main" val="141247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7840"/>
                                        </p:tgtEl>
                                        <p:attrNameLst>
                                          <p:attrName>style.visibility</p:attrName>
                                        </p:attrNameLst>
                                      </p:cBhvr>
                                      <p:to>
                                        <p:strVal val="visible"/>
                                      </p:to>
                                    </p:set>
                                    <p:animEffect transition="in" filter="fade">
                                      <p:cBhvr>
                                        <p:cTn id="21" dur="500"/>
                                        <p:tgtEl>
                                          <p:spTgt spid="77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latin typeface="Arial" pitchFamily="34" charset="0"/>
                <a:cs typeface="Arial" pitchFamily="34" charset="0"/>
              </a:rPr>
              <a:t>Heuristics #1</a:t>
            </a:r>
            <a:endParaRPr lang="en-US" dirty="0">
              <a:latin typeface="Arial" pitchFamily="34" charset="0"/>
              <a:cs typeface="Arial" pitchFamily="34" charset="0"/>
            </a:endParaRPr>
          </a:p>
        </p:txBody>
      </p:sp>
      <p:sp>
        <p:nvSpPr>
          <p:cNvPr id="3" name="Content Placeholder 2"/>
          <p:cNvSpPr>
            <a:spLocks noGrp="1"/>
          </p:cNvSpPr>
          <p:nvPr>
            <p:ph idx="1"/>
            <p:custDataLst>
              <p:tags r:id="rId2"/>
            </p:custDataLst>
          </p:nvPr>
        </p:nvSpPr>
        <p:spPr>
          <a:xfrm>
            <a:off x="179512" y="908720"/>
            <a:ext cx="8813215" cy="1657218"/>
          </a:xfrm>
        </p:spPr>
        <p:txBody>
          <a:bodyPr>
            <a:noAutofit/>
          </a:bodyPr>
          <a:lstStyle/>
          <a:p>
            <a:pPr marL="230188" indent="-230188"/>
            <a:r>
              <a:rPr lang="en-US" sz="2800" dirty="0" smtClean="0"/>
              <a:t>Model </a:t>
            </a:r>
            <a:r>
              <a:rPr lang="en-US" sz="2800" dirty="0"/>
              <a:t>BTI degradation with </a:t>
            </a:r>
            <a:r>
              <a:rPr lang="en-US" sz="2800" dirty="0" err="1" smtClean="0"/>
              <a:t>V</a:t>
            </a:r>
            <a:r>
              <a:rPr lang="en-US" sz="2800" baseline="-25000" dirty="0" err="1" smtClean="0"/>
              <a:t>final</a:t>
            </a:r>
            <a:r>
              <a:rPr lang="en-US" sz="2800" baseline="-25000" dirty="0" smtClean="0"/>
              <a:t> </a:t>
            </a:r>
            <a:r>
              <a:rPr lang="en-US" sz="2800" dirty="0" smtClean="0"/>
              <a:t>throughout lifetime</a:t>
            </a:r>
            <a:endParaRPr lang="en-US" sz="2800" dirty="0"/>
          </a:p>
          <a:p>
            <a:pPr lvl="1"/>
            <a:r>
              <a:rPr lang="en-US" sz="2800" dirty="0" smtClean="0"/>
              <a:t>Aging of a flat </a:t>
            </a:r>
            <a:r>
              <a:rPr lang="en-US" sz="2800" dirty="0" err="1" smtClean="0"/>
              <a:t>V</a:t>
            </a:r>
            <a:r>
              <a:rPr lang="en-US" sz="2800" baseline="-25000" dirty="0" err="1" smtClean="0"/>
              <a:t>final</a:t>
            </a:r>
            <a:r>
              <a:rPr lang="en-US" sz="2800" dirty="0" smtClean="0"/>
              <a:t> ≈ aging of an adaptive </a:t>
            </a:r>
            <a:r>
              <a:rPr lang="en-US" sz="2800" dirty="0" err="1" smtClean="0"/>
              <a:t>V</a:t>
            </a:r>
            <a:r>
              <a:rPr lang="en-US" sz="2800" baseline="-25000" dirty="0" err="1" smtClean="0"/>
              <a:t>dd</a:t>
            </a:r>
            <a:r>
              <a:rPr lang="en-US" sz="2800" baseline="-25000" dirty="0" smtClean="0"/>
              <a:t> </a:t>
            </a:r>
          </a:p>
          <a:p>
            <a:pPr lvl="1"/>
            <a:r>
              <a:rPr lang="en-US" sz="2800" dirty="0" smtClean="0"/>
              <a:t>But slightly pessimistic</a:t>
            </a:r>
          </a:p>
        </p:txBody>
      </p:sp>
      <p:grpSp>
        <p:nvGrpSpPr>
          <p:cNvPr id="23" name="Group 22"/>
          <p:cNvGrpSpPr/>
          <p:nvPr>
            <p:custDataLst>
              <p:tags r:id="rId3"/>
            </p:custDataLst>
          </p:nvPr>
        </p:nvGrpSpPr>
        <p:grpSpPr>
          <a:xfrm>
            <a:off x="611560" y="3068960"/>
            <a:ext cx="7704856" cy="3289588"/>
            <a:chOff x="755576" y="1052737"/>
            <a:chExt cx="7704856" cy="3289588"/>
          </a:xfrm>
        </p:grpSpPr>
        <p:pic>
          <p:nvPicPr>
            <p:cNvPr id="9218" name="Picture 2"/>
            <p:cNvPicPr>
              <a:picLocks noChangeAspect="1" noChangeArrowheads="1"/>
            </p:cNvPicPr>
            <p:nvPr>
              <p:custDataLst>
                <p:tags r:id="rId5"/>
              </p:custDataLst>
            </p:nvPr>
          </p:nvPicPr>
          <p:blipFill>
            <a:blip r:embed="rId24" cstate="print"/>
            <a:srcRect/>
            <a:stretch>
              <a:fillRect/>
            </a:stretch>
          </p:blipFill>
          <p:spPr bwMode="auto">
            <a:xfrm>
              <a:off x="755576" y="1052737"/>
              <a:ext cx="4176464" cy="3289588"/>
            </a:xfrm>
            <a:prstGeom prst="rect">
              <a:avLst/>
            </a:prstGeom>
            <a:noFill/>
            <a:ln w="9525">
              <a:noFill/>
              <a:miter lim="800000"/>
              <a:headEnd/>
              <a:tailEnd/>
            </a:ln>
          </p:spPr>
        </p:pic>
        <p:cxnSp>
          <p:nvCxnSpPr>
            <p:cNvPr id="6" name="Straight Arrow Connector 5"/>
            <p:cNvCxnSpPr/>
            <p:nvPr>
              <p:custDataLst>
                <p:tags r:id="rId6"/>
              </p:custDataLst>
            </p:nvPr>
          </p:nvCxnSpPr>
          <p:spPr>
            <a:xfrm>
              <a:off x="5220072" y="3779748"/>
              <a:ext cx="25202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custDataLst>
                <p:tags r:id="rId7"/>
              </p:custDataLst>
            </p:nvPr>
          </p:nvCxnSpPr>
          <p:spPr>
            <a:xfrm flipV="1">
              <a:off x="5364088" y="2276872"/>
              <a:ext cx="0" cy="16468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custDataLst>
                <p:tags r:id="rId8"/>
              </p:custDataLst>
            </p:nvPr>
          </p:nvCxnSpPr>
          <p:spPr>
            <a:xfrm>
              <a:off x="5868144" y="3203684"/>
              <a:ext cx="360040" cy="0"/>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custDataLst>
                <p:tags r:id="rId9"/>
              </p:custDataLst>
            </p:nvPr>
          </p:nvCxnSpPr>
          <p:spPr>
            <a:xfrm>
              <a:off x="5364088" y="3491716"/>
              <a:ext cx="504056" cy="0"/>
            </a:xfrm>
            <a:prstGeom prst="line">
              <a:avLst/>
            </a:prstGeom>
            <a:ln w="38100" cmpd="sng">
              <a:solidFill>
                <a:srgbClr val="D83A36"/>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custDataLst>
                <p:tags r:id="rId10"/>
              </p:custDataLst>
            </p:nvPr>
          </p:nvCxnSpPr>
          <p:spPr>
            <a:xfrm flipV="1">
              <a:off x="5868144" y="3203684"/>
              <a:ext cx="0" cy="284568"/>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custDataLst>
                <p:tags r:id="rId11"/>
              </p:custDataLst>
            </p:nvPr>
          </p:nvCxnSpPr>
          <p:spPr>
            <a:xfrm>
              <a:off x="6228184" y="2915652"/>
              <a:ext cx="504056" cy="0"/>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custDataLst>
                <p:tags r:id="rId12"/>
              </p:custDataLst>
            </p:nvPr>
          </p:nvCxnSpPr>
          <p:spPr>
            <a:xfrm flipV="1">
              <a:off x="6228184" y="2915652"/>
              <a:ext cx="0" cy="284568"/>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custDataLst>
                <p:tags r:id="rId13"/>
              </p:custDataLst>
            </p:nvPr>
          </p:nvCxnSpPr>
          <p:spPr>
            <a:xfrm>
              <a:off x="6732240" y="2627620"/>
              <a:ext cx="432048" cy="0"/>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custDataLst>
                <p:tags r:id="rId14"/>
              </p:custDataLst>
            </p:nvPr>
          </p:nvCxnSpPr>
          <p:spPr>
            <a:xfrm flipV="1">
              <a:off x="6732240" y="2627620"/>
              <a:ext cx="0" cy="279565"/>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sp>
          <p:nvSpPr>
            <p:cNvPr id="15" name="Rectangle 14"/>
            <p:cNvSpPr/>
            <p:nvPr>
              <p:custDataLst>
                <p:tags r:id="rId15"/>
              </p:custDataLst>
            </p:nvPr>
          </p:nvSpPr>
          <p:spPr>
            <a:xfrm>
              <a:off x="5004048" y="1772816"/>
              <a:ext cx="648072" cy="369332"/>
            </a:xfrm>
            <a:prstGeom prst="rect">
              <a:avLst/>
            </a:prstGeom>
          </p:spPr>
          <p:txBody>
            <a:bodyPr wrap="square">
              <a:spAutoFit/>
            </a:bodyPr>
            <a:lstStyle/>
            <a:p>
              <a:pPr fontAlgn="base">
                <a:spcBef>
                  <a:spcPct val="0"/>
                </a:spcBef>
                <a:spcAft>
                  <a:spcPct val="0"/>
                </a:spcAft>
              </a:pPr>
              <a:r>
                <a:rPr lang="en-US" dirty="0" err="1" smtClean="0">
                  <a:latin typeface="Tahoma" charset="0"/>
                </a:rPr>
                <a:t>V</a:t>
              </a:r>
              <a:r>
                <a:rPr lang="en-US" baseline="-25000" dirty="0" err="1" smtClean="0">
                  <a:latin typeface="Tahoma" charset="0"/>
                </a:rPr>
                <a:t>dd</a:t>
              </a:r>
              <a:endParaRPr lang="en-US" sz="1200" baseline="-25000" dirty="0">
                <a:latin typeface="Tahoma" charset="0"/>
              </a:endParaRPr>
            </a:p>
          </p:txBody>
        </p:sp>
        <p:sp>
          <p:nvSpPr>
            <p:cNvPr id="16" name="Rectangle 15"/>
            <p:cNvSpPr/>
            <p:nvPr>
              <p:custDataLst>
                <p:tags r:id="rId16"/>
              </p:custDataLst>
            </p:nvPr>
          </p:nvSpPr>
          <p:spPr>
            <a:xfrm>
              <a:off x="7812360" y="3563724"/>
              <a:ext cx="648072" cy="369332"/>
            </a:xfrm>
            <a:prstGeom prst="rect">
              <a:avLst/>
            </a:prstGeom>
          </p:spPr>
          <p:txBody>
            <a:bodyPr wrap="square">
              <a:spAutoFit/>
            </a:bodyPr>
            <a:lstStyle/>
            <a:p>
              <a:pPr fontAlgn="base">
                <a:spcBef>
                  <a:spcPct val="0"/>
                </a:spcBef>
                <a:spcAft>
                  <a:spcPct val="0"/>
                </a:spcAft>
              </a:pPr>
              <a:r>
                <a:rPr lang="en-US" dirty="0" smtClean="0">
                  <a:latin typeface="Tahoma" charset="0"/>
                </a:rPr>
                <a:t>time</a:t>
              </a:r>
              <a:endParaRPr lang="en-US" sz="1200" dirty="0">
                <a:latin typeface="Tahoma" charset="0"/>
              </a:endParaRPr>
            </a:p>
          </p:txBody>
        </p:sp>
        <p:cxnSp>
          <p:nvCxnSpPr>
            <p:cNvPr id="17" name="Straight Connector 16"/>
            <p:cNvCxnSpPr/>
            <p:nvPr>
              <p:custDataLst>
                <p:tags r:id="rId17"/>
              </p:custDataLst>
            </p:nvPr>
          </p:nvCxnSpPr>
          <p:spPr>
            <a:xfrm>
              <a:off x="5366279" y="2492896"/>
              <a:ext cx="1798009" cy="0"/>
            </a:xfrm>
            <a:prstGeom prst="line">
              <a:avLst/>
            </a:prstGeom>
            <a:ln w="38100" cmpd="sng">
              <a:solidFill>
                <a:schemeClr val="accent1"/>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custDataLst>
                <p:tags r:id="rId18"/>
              </p:custDataLst>
            </p:nvPr>
          </p:nvCxnSpPr>
          <p:spPr>
            <a:xfrm flipH="1">
              <a:off x="5004048" y="2492896"/>
              <a:ext cx="1152128" cy="1440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custDataLst>
                <p:tags r:id="rId19"/>
              </p:custDataLst>
            </p:nvPr>
          </p:nvCxnSpPr>
          <p:spPr>
            <a:xfrm flipH="1" flipV="1">
              <a:off x="5012432" y="2789312"/>
              <a:ext cx="783704" cy="3516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custDataLst>
                <p:tags r:id="rId20"/>
              </p:custDataLst>
            </p:nvPr>
          </p:nvSpPr>
          <p:spPr>
            <a:xfrm>
              <a:off x="2123728" y="1412776"/>
              <a:ext cx="792088" cy="369332"/>
            </a:xfrm>
            <a:prstGeom prst="rect">
              <a:avLst/>
            </a:prstGeom>
          </p:spPr>
          <p:txBody>
            <a:bodyPr wrap="square">
              <a:spAutoFit/>
            </a:bodyPr>
            <a:lstStyle/>
            <a:p>
              <a:pPr fontAlgn="base">
                <a:spcBef>
                  <a:spcPct val="0"/>
                </a:spcBef>
                <a:spcAft>
                  <a:spcPct val="0"/>
                </a:spcAft>
              </a:pPr>
              <a:r>
                <a:rPr lang="en-US" dirty="0" smtClean="0">
                  <a:latin typeface="Tahoma" charset="0"/>
                </a:rPr>
                <a:t>NBTI</a:t>
              </a:r>
              <a:endParaRPr lang="en-US" sz="1200" dirty="0">
                <a:latin typeface="Tahoma" charset="0"/>
              </a:endParaRPr>
            </a:p>
          </p:txBody>
        </p:sp>
        <p:sp>
          <p:nvSpPr>
            <p:cNvPr id="25" name="Rectangle 24"/>
            <p:cNvSpPr/>
            <p:nvPr>
              <p:custDataLst>
                <p:tags r:id="rId21"/>
              </p:custDataLst>
            </p:nvPr>
          </p:nvSpPr>
          <p:spPr>
            <a:xfrm>
              <a:off x="2267744" y="3429000"/>
              <a:ext cx="864096" cy="369332"/>
            </a:xfrm>
            <a:prstGeom prst="rect">
              <a:avLst/>
            </a:prstGeom>
          </p:spPr>
          <p:txBody>
            <a:bodyPr wrap="square">
              <a:spAutoFit/>
            </a:bodyPr>
            <a:lstStyle/>
            <a:p>
              <a:pPr fontAlgn="base">
                <a:spcBef>
                  <a:spcPct val="0"/>
                </a:spcBef>
                <a:spcAft>
                  <a:spcPct val="0"/>
                </a:spcAft>
              </a:pPr>
              <a:r>
                <a:rPr lang="en-US" dirty="0" smtClean="0">
                  <a:latin typeface="Tahoma" charset="0"/>
                </a:rPr>
                <a:t>PBTI</a:t>
              </a:r>
              <a:endParaRPr lang="en-US" sz="1200" dirty="0">
                <a:latin typeface="Tahoma" charset="0"/>
              </a:endParaRPr>
            </a:p>
          </p:txBody>
        </p:sp>
      </p:grpSp>
      <p:sp>
        <p:nvSpPr>
          <p:cNvPr id="26" name="TextBox 25"/>
          <p:cNvSpPr txBox="1"/>
          <p:nvPr>
            <p:custDataLst>
              <p:tags r:id="rId4"/>
            </p:custDataLst>
          </p:nvPr>
        </p:nvSpPr>
        <p:spPr>
          <a:xfrm>
            <a:off x="2548519" y="2421922"/>
            <a:ext cx="3384376" cy="648072"/>
          </a:xfrm>
          <a:prstGeom prst="rect">
            <a:avLst/>
          </a:prstGeom>
          <a:solidFill>
            <a:schemeClr val="bg1"/>
          </a:solidFill>
          <a:ln w="57150" cmpd="sng">
            <a:solidFill>
              <a:schemeClr val="accent2"/>
            </a:solidFill>
          </a:ln>
        </p:spPr>
        <p:txBody>
          <a:bodyPr wrap="square" rtlCol="0" anchor="t">
            <a:noAutofit/>
          </a:bodyPr>
          <a:lstStyle/>
          <a:p>
            <a:pPr algn="ctr">
              <a:spcBef>
                <a:spcPts val="3600"/>
              </a:spcBef>
              <a:spcAft>
                <a:spcPts val="3600"/>
              </a:spcAft>
            </a:pPr>
            <a:r>
              <a:rPr lang="en-US" sz="3200" b="1" dirty="0" smtClean="0">
                <a:solidFill>
                  <a:srgbClr val="FF0000"/>
                </a:solidFill>
              </a:rPr>
              <a:t>V</a:t>
            </a:r>
            <a:r>
              <a:rPr lang="en-US" sz="3200" b="1" baseline="-25000" dirty="0" smtClean="0">
                <a:solidFill>
                  <a:srgbClr val="FF0000"/>
                </a:solidFill>
              </a:rPr>
              <a:t>BTI</a:t>
            </a:r>
            <a:r>
              <a:rPr lang="en-US" sz="3200" b="1" dirty="0" smtClean="0">
                <a:solidFill>
                  <a:srgbClr val="FF0000"/>
                </a:solidFill>
              </a:rPr>
              <a:t> = </a:t>
            </a:r>
            <a:r>
              <a:rPr lang="en-US" sz="3200" b="1" dirty="0" err="1" smtClean="0">
                <a:solidFill>
                  <a:srgbClr val="FF0000"/>
                </a:solidFill>
              </a:rPr>
              <a:t>V</a:t>
            </a:r>
            <a:r>
              <a:rPr lang="en-US" sz="3200" b="1" baseline="-25000" dirty="0" err="1" smtClean="0">
                <a:solidFill>
                  <a:srgbClr val="FF0000"/>
                </a:solidFill>
              </a:rPr>
              <a:t>lib</a:t>
            </a:r>
            <a:r>
              <a:rPr lang="en-US" sz="3200" b="1" dirty="0">
                <a:solidFill>
                  <a:srgbClr val="FF0000"/>
                </a:solidFill>
              </a:rPr>
              <a:t> ≈ </a:t>
            </a:r>
            <a:r>
              <a:rPr lang="en-US" sz="3200" b="1" dirty="0" err="1" smtClean="0">
                <a:solidFill>
                  <a:srgbClr val="FF0000"/>
                </a:solidFill>
              </a:rPr>
              <a:t>V</a:t>
            </a:r>
            <a:r>
              <a:rPr lang="en-US" sz="3200" b="1" baseline="-25000" dirty="0" err="1" smtClean="0">
                <a:solidFill>
                  <a:srgbClr val="FF0000"/>
                </a:solidFill>
              </a:rPr>
              <a:t>final</a:t>
            </a:r>
            <a:endParaRPr lang="en-US" sz="3200" b="1" baseline="-25000" dirty="0">
              <a:solidFill>
                <a:srgbClr val="FF0000"/>
              </a:solidFill>
            </a:endParaRPr>
          </a:p>
        </p:txBody>
      </p:sp>
    </p:spTree>
    <p:extLst>
      <p:ext uri="{BB962C8B-B14F-4D97-AF65-F5344CB8AC3E}">
        <p14:creationId xmlns:p14="http://schemas.microsoft.com/office/powerpoint/2010/main" val="104286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err="1" smtClean="0"/>
              <a:t>V</a:t>
            </a:r>
            <a:r>
              <a:rPr lang="en-US" baseline="-25000" dirty="0" err="1" smtClean="0"/>
              <a:t>final</a:t>
            </a:r>
            <a:r>
              <a:rPr lang="en-US" dirty="0" smtClean="0"/>
              <a:t> Estimation</a:t>
            </a:r>
            <a:endParaRPr lang="en-US" dirty="0"/>
          </a:p>
        </p:txBody>
      </p:sp>
      <p:sp>
        <p:nvSpPr>
          <p:cNvPr id="3" name="Content Placeholder 2"/>
          <p:cNvSpPr>
            <a:spLocks noGrp="1"/>
          </p:cNvSpPr>
          <p:nvPr>
            <p:ph idx="1"/>
            <p:custDataLst>
              <p:tags r:id="rId2"/>
            </p:custDataLst>
          </p:nvPr>
        </p:nvSpPr>
        <p:spPr>
          <a:xfrm>
            <a:off x="251520" y="1052736"/>
            <a:ext cx="8711505" cy="5663977"/>
          </a:xfrm>
        </p:spPr>
        <p:txBody>
          <a:bodyPr>
            <a:normAutofit/>
          </a:bodyPr>
          <a:lstStyle/>
          <a:p>
            <a:r>
              <a:rPr lang="en-US" sz="2800" dirty="0"/>
              <a:t>Problem: </a:t>
            </a:r>
            <a:r>
              <a:rPr lang="en-US" sz="2800" dirty="0" err="1"/>
              <a:t>V</a:t>
            </a:r>
            <a:r>
              <a:rPr lang="en-US" sz="2800" baseline="-25000" dirty="0" err="1"/>
              <a:t>final</a:t>
            </a:r>
            <a:r>
              <a:rPr lang="en-US" sz="2800" dirty="0"/>
              <a:t> is not available at early design stage (design has not been implemented)</a:t>
            </a:r>
          </a:p>
          <a:p>
            <a:r>
              <a:rPr lang="en-US" sz="2800" dirty="0" err="1" smtClean="0"/>
              <a:t>V</a:t>
            </a:r>
            <a:r>
              <a:rPr lang="en-US" sz="2800" baseline="-25000" dirty="0" err="1" smtClean="0"/>
              <a:t>final</a:t>
            </a:r>
            <a:r>
              <a:rPr lang="en-US" sz="2800" baseline="-25000" dirty="0" smtClean="0"/>
              <a:t> </a:t>
            </a:r>
            <a:r>
              <a:rPr lang="en-US" sz="2800" dirty="0" smtClean="0"/>
              <a:t>= </a:t>
            </a:r>
            <a:r>
              <a:rPr lang="en-US" sz="2800" dirty="0" err="1" smtClean="0"/>
              <a:t>V</a:t>
            </a:r>
            <a:r>
              <a:rPr lang="en-US" sz="2800" baseline="-25000" dirty="0" err="1" smtClean="0"/>
              <a:t>dd</a:t>
            </a:r>
            <a:r>
              <a:rPr lang="en-US" sz="2800" dirty="0" smtClean="0"/>
              <a:t> @ end of life (to compensate BTI aging)</a:t>
            </a:r>
            <a:endParaRPr lang="en-US" sz="2800" dirty="0"/>
          </a:p>
          <a:p>
            <a:pPr lvl="1"/>
            <a:r>
              <a:rPr lang="en-US" sz="2800" dirty="0" smtClean="0"/>
              <a:t>Gates </a:t>
            </a:r>
            <a:r>
              <a:rPr lang="en-US" sz="2800" dirty="0"/>
              <a:t>along critical path</a:t>
            </a:r>
          </a:p>
          <a:p>
            <a:pPr lvl="1"/>
            <a:r>
              <a:rPr lang="en-US" sz="2800" dirty="0"/>
              <a:t>Timing slack at t = 0 </a:t>
            </a:r>
            <a:endParaRPr lang="en-US" sz="2800" dirty="0" smtClean="0"/>
          </a:p>
          <a:p>
            <a:pPr lvl="1"/>
            <a:r>
              <a:rPr lang="en-US" sz="2800" dirty="0" smtClean="0"/>
              <a:t>Circuit activity (BTI aging)</a:t>
            </a:r>
          </a:p>
          <a:p>
            <a:r>
              <a:rPr lang="en-US" sz="2800" dirty="0" smtClean="0"/>
              <a:t>BTI aging depends on circuit activity</a:t>
            </a:r>
          </a:p>
          <a:p>
            <a:pPr lvl="1"/>
            <a:r>
              <a:rPr lang="en-US" sz="2800" dirty="0" smtClean="0"/>
              <a:t>Assume DC or AC stress in </a:t>
            </a:r>
            <a:r>
              <a:rPr lang="en-US" sz="2800" dirty="0" err="1" smtClean="0"/>
              <a:t>derated</a:t>
            </a:r>
            <a:r>
              <a:rPr lang="en-US" sz="2800" dirty="0" smtClean="0"/>
              <a:t> library characterization</a:t>
            </a:r>
            <a:endParaRPr lang="en-US" sz="2800" dirty="0"/>
          </a:p>
        </p:txBody>
      </p:sp>
      <p:grpSp>
        <p:nvGrpSpPr>
          <p:cNvPr id="8" name="Group 7"/>
          <p:cNvGrpSpPr/>
          <p:nvPr>
            <p:custDataLst>
              <p:tags r:id="rId3"/>
            </p:custDataLst>
          </p:nvPr>
        </p:nvGrpSpPr>
        <p:grpSpPr>
          <a:xfrm>
            <a:off x="5076056" y="2492896"/>
            <a:ext cx="446830" cy="1613793"/>
            <a:chOff x="5076056" y="2492896"/>
            <a:chExt cx="446830" cy="1613793"/>
          </a:xfrm>
        </p:grpSpPr>
        <p:sp>
          <p:nvSpPr>
            <p:cNvPr id="4" name="TextBox 3"/>
            <p:cNvSpPr txBox="1"/>
            <p:nvPr>
              <p:custDataLst>
                <p:tags r:id="rId4"/>
              </p:custDataLst>
            </p:nvPr>
          </p:nvSpPr>
          <p:spPr>
            <a:xfrm>
              <a:off x="5076056" y="3645024"/>
              <a:ext cx="445104" cy="461665"/>
            </a:xfrm>
            <a:prstGeom prst="rect">
              <a:avLst/>
            </a:prstGeom>
            <a:noFill/>
          </p:spPr>
          <p:txBody>
            <a:bodyPr wrap="none" rtlCol="0">
              <a:spAutoFit/>
            </a:bodyPr>
            <a:lstStyle/>
            <a:p>
              <a:r>
                <a:rPr lang="en-US" sz="2400" b="1" dirty="0" smtClean="0">
                  <a:solidFill>
                    <a:srgbClr val="3366FF"/>
                  </a:solidFill>
                  <a:latin typeface="Zapf Dingbats"/>
                  <a:ea typeface="Zapf Dingbats"/>
                  <a:cs typeface="Zapf Dingbats"/>
                  <a:sym typeface="Zapf Dingbats"/>
                </a:rPr>
                <a:t>✔</a:t>
              </a:r>
              <a:endParaRPr lang="en-US" sz="2400" b="1" dirty="0">
                <a:solidFill>
                  <a:srgbClr val="3366FF"/>
                </a:solidFill>
              </a:endParaRPr>
            </a:p>
          </p:txBody>
        </p:sp>
        <p:sp>
          <p:nvSpPr>
            <p:cNvPr id="6" name="TextBox 5"/>
            <p:cNvSpPr txBox="1"/>
            <p:nvPr>
              <p:custDataLst>
                <p:tags r:id="rId5"/>
              </p:custDataLst>
            </p:nvPr>
          </p:nvSpPr>
          <p:spPr>
            <a:xfrm>
              <a:off x="5148064" y="2492896"/>
              <a:ext cx="374822" cy="584776"/>
            </a:xfrm>
            <a:prstGeom prst="rect">
              <a:avLst/>
            </a:prstGeom>
            <a:noFill/>
          </p:spPr>
          <p:txBody>
            <a:bodyPr wrap="none" rtlCol="0">
              <a:spAutoFit/>
            </a:bodyPr>
            <a:lstStyle/>
            <a:p>
              <a:r>
                <a:rPr lang="en-US" sz="3200" b="1" dirty="0">
                  <a:solidFill>
                    <a:srgbClr val="FF0000"/>
                  </a:solidFill>
                  <a:ea typeface="Zapf Dingbats"/>
                  <a:cs typeface="Zapf Dingbats"/>
                  <a:sym typeface="Zapf Dingbats"/>
                </a:rPr>
                <a:t>?</a:t>
              </a:r>
              <a:endParaRPr lang="en-US" sz="3200" b="1" dirty="0">
                <a:solidFill>
                  <a:srgbClr val="FF0000"/>
                </a:solidFill>
              </a:endParaRPr>
            </a:p>
          </p:txBody>
        </p:sp>
        <p:sp>
          <p:nvSpPr>
            <p:cNvPr id="7" name="TextBox 6"/>
            <p:cNvSpPr txBox="1"/>
            <p:nvPr>
              <p:custDataLst>
                <p:tags r:id="rId6"/>
              </p:custDataLst>
            </p:nvPr>
          </p:nvSpPr>
          <p:spPr>
            <a:xfrm>
              <a:off x="5148064" y="2996952"/>
              <a:ext cx="374822" cy="584776"/>
            </a:xfrm>
            <a:prstGeom prst="rect">
              <a:avLst/>
            </a:prstGeom>
            <a:noFill/>
          </p:spPr>
          <p:txBody>
            <a:bodyPr wrap="none" rtlCol="0">
              <a:spAutoFit/>
            </a:bodyPr>
            <a:lstStyle/>
            <a:p>
              <a:r>
                <a:rPr lang="en-US" sz="3200" b="1" dirty="0">
                  <a:solidFill>
                    <a:srgbClr val="FF0000"/>
                  </a:solidFill>
                  <a:ea typeface="Zapf Dingbats"/>
                  <a:cs typeface="Zapf Dingbats"/>
                  <a:sym typeface="Zapf Dingbats"/>
                </a:rPr>
                <a:t>?</a:t>
              </a:r>
              <a:endParaRPr lang="en-US" sz="3200" b="1" dirty="0">
                <a:solidFill>
                  <a:srgbClr val="FF0000"/>
                </a:solidFill>
              </a:endParaRPr>
            </a:p>
          </p:txBody>
        </p:sp>
      </p:grpSp>
    </p:spTree>
    <p:extLst>
      <p:ext uri="{BB962C8B-B14F-4D97-AF65-F5344CB8AC3E}">
        <p14:creationId xmlns:p14="http://schemas.microsoft.com/office/powerpoint/2010/main" val="3176644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Observation and Heuristic #2</a:t>
            </a:r>
            <a:endParaRPr lang="en-US" dirty="0"/>
          </a:p>
        </p:txBody>
      </p:sp>
      <p:sp>
        <p:nvSpPr>
          <p:cNvPr id="3" name="Content Placeholder 2"/>
          <p:cNvSpPr>
            <a:spLocks noGrp="1"/>
          </p:cNvSpPr>
          <p:nvPr>
            <p:ph idx="1"/>
            <p:custDataLst>
              <p:tags r:id="rId2"/>
            </p:custDataLst>
          </p:nvPr>
        </p:nvSpPr>
        <p:spPr>
          <a:xfrm>
            <a:off x="252011" y="838200"/>
            <a:ext cx="8567489" cy="1728191"/>
          </a:xfrm>
        </p:spPr>
        <p:txBody>
          <a:bodyPr>
            <a:noAutofit/>
          </a:bodyPr>
          <a:lstStyle/>
          <a:p>
            <a:r>
              <a:rPr lang="en-US" sz="2400" dirty="0"/>
              <a:t>Observation #2: </a:t>
            </a:r>
            <a:r>
              <a:rPr lang="en-US" sz="2400" dirty="0" err="1"/>
              <a:t>V</a:t>
            </a:r>
            <a:r>
              <a:rPr lang="en-US" sz="2400" baseline="-25000" dirty="0" err="1"/>
              <a:t>final</a:t>
            </a:r>
            <a:r>
              <a:rPr lang="en-US" sz="2400" dirty="0"/>
              <a:t> is not sensitive to </a:t>
            </a:r>
            <a:r>
              <a:rPr lang="en-US" sz="2400" dirty="0" smtClean="0"/>
              <a:t>gate types</a:t>
            </a:r>
            <a:endParaRPr lang="en-US" sz="2400" dirty="0"/>
          </a:p>
          <a:p>
            <a:r>
              <a:rPr lang="en-US" sz="2400" dirty="0"/>
              <a:t>Heuristic </a:t>
            </a:r>
            <a:r>
              <a:rPr lang="en-US" sz="2400" dirty="0" smtClean="0"/>
              <a:t>#</a:t>
            </a:r>
            <a:r>
              <a:rPr lang="en-US" sz="2400" dirty="0"/>
              <a:t>2: </a:t>
            </a:r>
            <a:r>
              <a:rPr lang="en-US" sz="2400" dirty="0" smtClean="0"/>
              <a:t>use </a:t>
            </a:r>
            <a:r>
              <a:rPr lang="en-US" sz="2400" dirty="0"/>
              <a:t>average </a:t>
            </a:r>
            <a:r>
              <a:rPr lang="en-US" sz="2400" dirty="0" err="1" smtClean="0"/>
              <a:t>V</a:t>
            </a:r>
            <a:r>
              <a:rPr lang="en-US" sz="2400" baseline="-25000" dirty="0" err="1" smtClean="0"/>
              <a:t>final</a:t>
            </a:r>
            <a:r>
              <a:rPr lang="en-US" sz="2400" baseline="-25000" dirty="0" smtClean="0"/>
              <a:t> </a:t>
            </a:r>
            <a:r>
              <a:rPr lang="en-US" sz="2400" dirty="0" smtClean="0"/>
              <a:t>of different gate types</a:t>
            </a:r>
            <a:endParaRPr lang="en-US" sz="2400" dirty="0"/>
          </a:p>
          <a:p>
            <a:pPr lvl="1"/>
            <a:r>
              <a:rPr lang="en-US" sz="2000" dirty="0" err="1" smtClean="0"/>
              <a:t>V</a:t>
            </a:r>
            <a:r>
              <a:rPr lang="en-US" sz="2000" baseline="-25000" dirty="0" err="1" smtClean="0"/>
              <a:t>final</a:t>
            </a:r>
            <a:r>
              <a:rPr lang="en-US" sz="2000" dirty="0" smtClean="0"/>
              <a:t> is a function of timing slack</a:t>
            </a:r>
          </a:p>
          <a:p>
            <a:pPr lvl="1"/>
            <a:r>
              <a:rPr lang="en-US" sz="2000" dirty="0" smtClean="0"/>
              <a:t>Assume timing slack = 0 </a:t>
            </a:r>
            <a:endParaRPr lang="en-US" sz="2000" dirty="0"/>
          </a:p>
        </p:txBody>
      </p:sp>
      <p:pic>
        <p:nvPicPr>
          <p:cNvPr id="4" name="Picture 14" descr="Screen Clippi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55576" y="2852936"/>
            <a:ext cx="4824536" cy="375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8" descr="畫面剪輯"/>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868144" y="4869160"/>
            <a:ext cx="2491835" cy="1319852"/>
          </a:xfrm>
          <a:prstGeom prst="rect">
            <a:avLst/>
          </a:prstGeom>
        </p:spPr>
      </p:pic>
      <p:cxnSp>
        <p:nvCxnSpPr>
          <p:cNvPr id="8" name="Straight Arrow Connector 7"/>
          <p:cNvCxnSpPr/>
          <p:nvPr>
            <p:custDataLst>
              <p:tags r:id="rId5"/>
            </p:custDataLst>
          </p:nvPr>
        </p:nvCxnSpPr>
        <p:spPr>
          <a:xfrm>
            <a:off x="3995936" y="4005064"/>
            <a:ext cx="0" cy="648072"/>
          </a:xfrm>
          <a:prstGeom prst="straightConnector1">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6"/>
            </p:custDataLst>
          </p:nvPr>
        </p:nvCxnSpPr>
        <p:spPr>
          <a:xfrm flipV="1">
            <a:off x="3995936" y="5237584"/>
            <a:ext cx="8384" cy="855712"/>
          </a:xfrm>
          <a:prstGeom prst="straightConnector1">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custDataLst>
              <p:tags r:id="rId7"/>
            </p:custDataLst>
          </p:nvPr>
        </p:nvSpPr>
        <p:spPr>
          <a:xfrm>
            <a:off x="3491880" y="3501008"/>
            <a:ext cx="1043876" cy="523220"/>
          </a:xfrm>
          <a:prstGeom prst="rect">
            <a:avLst/>
          </a:prstGeom>
          <a:noFill/>
        </p:spPr>
        <p:txBody>
          <a:bodyPr wrap="none" rtlCol="0">
            <a:spAutoFit/>
          </a:bodyPr>
          <a:lstStyle/>
          <a:p>
            <a:r>
              <a:rPr lang="en-US" sz="2800" dirty="0" smtClean="0">
                <a:solidFill>
                  <a:schemeClr val="accent2"/>
                </a:solidFill>
              </a:rPr>
              <a:t>10mV</a:t>
            </a:r>
            <a:endParaRPr lang="en-US" sz="2800" dirty="0">
              <a:solidFill>
                <a:schemeClr val="accent2"/>
              </a:solidFill>
            </a:endParaRPr>
          </a:p>
        </p:txBody>
      </p:sp>
    </p:spTree>
    <p:extLst>
      <p:ext uri="{BB962C8B-B14F-4D97-AF65-F5344CB8AC3E}">
        <p14:creationId xmlns:p14="http://schemas.microsoft.com/office/powerpoint/2010/main" val="130135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321" y="88005"/>
            <a:ext cx="9067800" cy="563562"/>
          </a:xfrm>
        </p:spPr>
        <p:txBody>
          <a:bodyPr/>
          <a:lstStyle/>
          <a:p>
            <a:r>
              <a:rPr lang="en-US" dirty="0" smtClean="0"/>
              <a:t>Proposed Library Characterization Flow</a:t>
            </a:r>
            <a:endParaRPr lang="en-US" dirty="0"/>
          </a:p>
        </p:txBody>
      </p:sp>
      <p:sp>
        <p:nvSpPr>
          <p:cNvPr id="3" name="Content Placeholder 2"/>
          <p:cNvSpPr>
            <a:spLocks noGrp="1"/>
          </p:cNvSpPr>
          <p:nvPr>
            <p:ph idx="1"/>
            <p:custDataLst>
              <p:tags r:id="rId2"/>
            </p:custDataLst>
          </p:nvPr>
        </p:nvSpPr>
        <p:spPr>
          <a:xfrm>
            <a:off x="4572000" y="1340768"/>
            <a:ext cx="4391025" cy="3312368"/>
          </a:xfrm>
        </p:spPr>
        <p:txBody>
          <a:bodyPr>
            <a:noAutofit/>
          </a:bodyPr>
          <a:lstStyle/>
          <a:p>
            <a:r>
              <a:rPr lang="en-US" sz="2800" dirty="0" smtClean="0"/>
              <a:t>Heuristic: </a:t>
            </a:r>
            <a:r>
              <a:rPr lang="en-US" sz="2800" dirty="0"/>
              <a:t>obtain </a:t>
            </a:r>
            <a:r>
              <a:rPr lang="en-US" sz="2800" dirty="0" err="1"/>
              <a:t>V</a:t>
            </a:r>
            <a:r>
              <a:rPr lang="en-US" sz="2800" baseline="-25000" dirty="0" err="1"/>
              <a:t>heur</a:t>
            </a:r>
            <a:r>
              <a:rPr lang="en-US" sz="2800" dirty="0"/>
              <a:t> by averaging </a:t>
            </a:r>
            <a:r>
              <a:rPr lang="en-US" sz="2800" dirty="0" err="1"/>
              <a:t>V</a:t>
            </a:r>
            <a:r>
              <a:rPr lang="en-US" sz="2800" baseline="-25000" dirty="0" err="1"/>
              <a:t>final</a:t>
            </a:r>
            <a:r>
              <a:rPr lang="en-US" sz="2800" dirty="0"/>
              <a:t> of different </a:t>
            </a:r>
            <a:r>
              <a:rPr lang="en-US" sz="2800" dirty="0" smtClean="0"/>
              <a:t>cells</a:t>
            </a:r>
          </a:p>
          <a:p>
            <a:endParaRPr lang="en-US" sz="2800" dirty="0"/>
          </a:p>
          <a:p>
            <a:r>
              <a:rPr lang="en-US" sz="2800" dirty="0" smtClean="0"/>
              <a:t>Heuristic: </a:t>
            </a:r>
            <a:r>
              <a:rPr lang="en-US" sz="2800" dirty="0"/>
              <a:t>use a “flat” </a:t>
            </a:r>
            <a:r>
              <a:rPr lang="en-US" sz="2800" dirty="0" err="1"/>
              <a:t>V</a:t>
            </a:r>
            <a:r>
              <a:rPr lang="en-US" sz="2800" baseline="-25000" dirty="0" err="1"/>
              <a:t>heur</a:t>
            </a:r>
            <a:r>
              <a:rPr lang="en-US" sz="2800" dirty="0"/>
              <a:t> to estimate BTI degradation</a:t>
            </a:r>
          </a:p>
          <a:p>
            <a:endParaRPr lang="en-US" sz="2800" dirty="0"/>
          </a:p>
        </p:txBody>
      </p:sp>
      <p:sp>
        <p:nvSpPr>
          <p:cNvPr id="4" name="TextBox 219"/>
          <p:cNvSpPr txBox="1"/>
          <p:nvPr>
            <p:custDataLst>
              <p:tags r:id="rId3"/>
            </p:custDataLst>
          </p:nvPr>
        </p:nvSpPr>
        <p:spPr>
          <a:xfrm>
            <a:off x="517525" y="1445875"/>
            <a:ext cx="3886200" cy="954107"/>
          </a:xfrm>
          <a:prstGeom prst="rect">
            <a:avLst/>
          </a:prstGeom>
          <a:solidFill>
            <a:schemeClr val="accent3">
              <a:lumMod val="40000"/>
              <a:lumOff val="60000"/>
            </a:schemeClr>
          </a:solidFill>
          <a:ln w="38100" cmpd="sng">
            <a:solidFill>
              <a:schemeClr val="tx1"/>
            </a:solidFill>
          </a:ln>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algn="ctr" rtl="0" eaLnBrk="0" fontAlgn="base" hangingPunct="0">
              <a:spcBef>
                <a:spcPct val="0"/>
              </a:spcBef>
              <a:spcAft>
                <a:spcPct val="0"/>
              </a:spcAft>
              <a:defRPr sz="2300" b="1" kern="1200">
                <a:solidFill>
                  <a:schemeClr val="dk1"/>
                </a:solidFill>
                <a:latin typeface="+mn-lt"/>
                <a:ea typeface="+mn-ea"/>
                <a:cs typeface="+mn-cs"/>
              </a:defRPr>
            </a:lvl1pPr>
            <a:lvl2pPr marL="457200" algn="ctr" rtl="0" eaLnBrk="0" fontAlgn="base" hangingPunct="0">
              <a:spcBef>
                <a:spcPct val="0"/>
              </a:spcBef>
              <a:spcAft>
                <a:spcPct val="0"/>
              </a:spcAft>
              <a:defRPr sz="2300" b="1" kern="1200">
                <a:solidFill>
                  <a:schemeClr val="dk1"/>
                </a:solidFill>
                <a:latin typeface="+mn-lt"/>
                <a:ea typeface="+mn-ea"/>
                <a:cs typeface="+mn-cs"/>
              </a:defRPr>
            </a:lvl2pPr>
            <a:lvl3pPr marL="914400" algn="ctr" rtl="0" eaLnBrk="0" fontAlgn="base" hangingPunct="0">
              <a:spcBef>
                <a:spcPct val="0"/>
              </a:spcBef>
              <a:spcAft>
                <a:spcPct val="0"/>
              </a:spcAft>
              <a:defRPr sz="2300" b="1" kern="1200">
                <a:solidFill>
                  <a:schemeClr val="dk1"/>
                </a:solidFill>
                <a:latin typeface="+mn-lt"/>
                <a:ea typeface="+mn-ea"/>
                <a:cs typeface="+mn-cs"/>
              </a:defRPr>
            </a:lvl3pPr>
            <a:lvl4pPr marL="1371600" algn="ctr" rtl="0" eaLnBrk="0" fontAlgn="base" hangingPunct="0">
              <a:spcBef>
                <a:spcPct val="0"/>
              </a:spcBef>
              <a:spcAft>
                <a:spcPct val="0"/>
              </a:spcAft>
              <a:defRPr sz="2300" b="1" kern="1200">
                <a:solidFill>
                  <a:schemeClr val="dk1"/>
                </a:solidFill>
                <a:latin typeface="+mn-lt"/>
                <a:ea typeface="+mn-ea"/>
                <a:cs typeface="+mn-cs"/>
              </a:defRPr>
            </a:lvl4pPr>
            <a:lvl5pPr marL="1828800" algn="ctr" rtl="0" eaLnBrk="0" fontAlgn="base" hangingPunct="0">
              <a:spcBef>
                <a:spcPct val="0"/>
              </a:spcBef>
              <a:spcAft>
                <a:spcPct val="0"/>
              </a:spcAft>
              <a:defRPr sz="2300" b="1" kern="1200">
                <a:solidFill>
                  <a:schemeClr val="dk1"/>
                </a:solidFill>
                <a:latin typeface="+mn-lt"/>
                <a:ea typeface="+mn-ea"/>
                <a:cs typeface="+mn-cs"/>
              </a:defRPr>
            </a:lvl5pPr>
            <a:lvl6pPr marL="2286000" algn="l" defTabSz="914400" rtl="0" eaLnBrk="1" latinLnBrk="0" hangingPunct="1">
              <a:defRPr sz="2300" b="1" kern="1200">
                <a:solidFill>
                  <a:schemeClr val="dk1"/>
                </a:solidFill>
                <a:latin typeface="+mn-lt"/>
                <a:ea typeface="+mn-ea"/>
                <a:cs typeface="+mn-cs"/>
              </a:defRPr>
            </a:lvl6pPr>
            <a:lvl7pPr marL="2743200" algn="l" defTabSz="914400" rtl="0" eaLnBrk="1" latinLnBrk="0" hangingPunct="1">
              <a:defRPr sz="2300" b="1" kern="1200">
                <a:solidFill>
                  <a:schemeClr val="dk1"/>
                </a:solidFill>
                <a:latin typeface="+mn-lt"/>
                <a:ea typeface="+mn-ea"/>
                <a:cs typeface="+mn-cs"/>
              </a:defRPr>
            </a:lvl7pPr>
            <a:lvl8pPr marL="3200400" algn="l" defTabSz="914400" rtl="0" eaLnBrk="1" latinLnBrk="0" hangingPunct="1">
              <a:defRPr sz="2300" b="1" kern="1200">
                <a:solidFill>
                  <a:schemeClr val="dk1"/>
                </a:solidFill>
                <a:latin typeface="+mn-lt"/>
                <a:ea typeface="+mn-ea"/>
                <a:cs typeface="+mn-cs"/>
              </a:defRPr>
            </a:lvl8pPr>
            <a:lvl9pPr marL="3657600" algn="l" defTabSz="914400" rtl="0" eaLnBrk="1" latinLnBrk="0" hangingPunct="1">
              <a:defRPr sz="2300" b="1" kern="1200">
                <a:solidFill>
                  <a:schemeClr val="dk1"/>
                </a:solidFill>
                <a:latin typeface="+mn-lt"/>
                <a:ea typeface="+mn-ea"/>
                <a:cs typeface="+mn-cs"/>
              </a:defRPr>
            </a:lvl9pPr>
          </a:lstStyle>
          <a:p>
            <a:pPr>
              <a:defRPr/>
            </a:pPr>
            <a:r>
              <a:rPr lang="en-US" sz="2800" dirty="0">
                <a:latin typeface="Arial" pitchFamily="34" charset="0"/>
                <a:cs typeface="Arial" pitchFamily="34" charset="0"/>
              </a:rPr>
              <a:t>Obtain </a:t>
            </a:r>
            <a:r>
              <a:rPr lang="en-US" sz="2800" dirty="0" err="1">
                <a:latin typeface="Arial" pitchFamily="34" charset="0"/>
                <a:cs typeface="Arial" pitchFamily="34" charset="0"/>
              </a:rPr>
              <a:t>V</a:t>
            </a:r>
            <a:r>
              <a:rPr lang="en-US" sz="2800" baseline="-25000" dirty="0" err="1">
                <a:latin typeface="Arial" pitchFamily="34" charset="0"/>
                <a:cs typeface="Arial" pitchFamily="34" charset="0"/>
              </a:rPr>
              <a:t>heur</a:t>
            </a:r>
            <a:r>
              <a:rPr lang="en-US" sz="2800" dirty="0">
                <a:latin typeface="Arial" pitchFamily="34" charset="0"/>
                <a:cs typeface="Arial" pitchFamily="34" charset="0"/>
              </a:rPr>
              <a:t> (average of standard cells)</a:t>
            </a:r>
          </a:p>
        </p:txBody>
      </p:sp>
      <p:sp>
        <p:nvSpPr>
          <p:cNvPr id="5" name="TextBox 220"/>
          <p:cNvSpPr txBox="1"/>
          <p:nvPr>
            <p:custDataLst>
              <p:tags r:id="rId4"/>
            </p:custDataLst>
          </p:nvPr>
        </p:nvSpPr>
        <p:spPr>
          <a:xfrm>
            <a:off x="457200" y="3296469"/>
            <a:ext cx="3886200" cy="954107"/>
          </a:xfrm>
          <a:prstGeom prst="rect">
            <a:avLst/>
          </a:prstGeom>
          <a:solidFill>
            <a:schemeClr val="accent3">
              <a:lumMod val="40000"/>
              <a:lumOff val="60000"/>
            </a:schemeClr>
          </a:solidFill>
          <a:ln w="38100" cmpd="sng">
            <a:solidFill>
              <a:schemeClr val="tx1"/>
            </a:solidFill>
          </a:ln>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algn="ctr" rtl="0" eaLnBrk="0" fontAlgn="base" hangingPunct="0">
              <a:spcBef>
                <a:spcPct val="0"/>
              </a:spcBef>
              <a:spcAft>
                <a:spcPct val="0"/>
              </a:spcAft>
              <a:defRPr sz="2300" b="1" kern="1200">
                <a:solidFill>
                  <a:schemeClr val="dk1"/>
                </a:solidFill>
                <a:latin typeface="+mn-lt"/>
                <a:ea typeface="+mn-ea"/>
                <a:cs typeface="+mn-cs"/>
              </a:defRPr>
            </a:lvl1pPr>
            <a:lvl2pPr marL="457200" algn="ctr" rtl="0" eaLnBrk="0" fontAlgn="base" hangingPunct="0">
              <a:spcBef>
                <a:spcPct val="0"/>
              </a:spcBef>
              <a:spcAft>
                <a:spcPct val="0"/>
              </a:spcAft>
              <a:defRPr sz="2300" b="1" kern="1200">
                <a:solidFill>
                  <a:schemeClr val="dk1"/>
                </a:solidFill>
                <a:latin typeface="+mn-lt"/>
                <a:ea typeface="+mn-ea"/>
                <a:cs typeface="+mn-cs"/>
              </a:defRPr>
            </a:lvl2pPr>
            <a:lvl3pPr marL="914400" algn="ctr" rtl="0" eaLnBrk="0" fontAlgn="base" hangingPunct="0">
              <a:spcBef>
                <a:spcPct val="0"/>
              </a:spcBef>
              <a:spcAft>
                <a:spcPct val="0"/>
              </a:spcAft>
              <a:defRPr sz="2300" b="1" kern="1200">
                <a:solidFill>
                  <a:schemeClr val="dk1"/>
                </a:solidFill>
                <a:latin typeface="+mn-lt"/>
                <a:ea typeface="+mn-ea"/>
                <a:cs typeface="+mn-cs"/>
              </a:defRPr>
            </a:lvl3pPr>
            <a:lvl4pPr marL="1371600" algn="ctr" rtl="0" eaLnBrk="0" fontAlgn="base" hangingPunct="0">
              <a:spcBef>
                <a:spcPct val="0"/>
              </a:spcBef>
              <a:spcAft>
                <a:spcPct val="0"/>
              </a:spcAft>
              <a:defRPr sz="2300" b="1" kern="1200">
                <a:solidFill>
                  <a:schemeClr val="dk1"/>
                </a:solidFill>
                <a:latin typeface="+mn-lt"/>
                <a:ea typeface="+mn-ea"/>
                <a:cs typeface="+mn-cs"/>
              </a:defRPr>
            </a:lvl4pPr>
            <a:lvl5pPr marL="1828800" algn="ctr" rtl="0" eaLnBrk="0" fontAlgn="base" hangingPunct="0">
              <a:spcBef>
                <a:spcPct val="0"/>
              </a:spcBef>
              <a:spcAft>
                <a:spcPct val="0"/>
              </a:spcAft>
              <a:defRPr sz="2300" b="1" kern="1200">
                <a:solidFill>
                  <a:schemeClr val="dk1"/>
                </a:solidFill>
                <a:latin typeface="+mn-lt"/>
                <a:ea typeface="+mn-ea"/>
                <a:cs typeface="+mn-cs"/>
              </a:defRPr>
            </a:lvl5pPr>
            <a:lvl6pPr marL="2286000" algn="l" defTabSz="914400" rtl="0" eaLnBrk="1" latinLnBrk="0" hangingPunct="1">
              <a:defRPr sz="2300" b="1" kern="1200">
                <a:solidFill>
                  <a:schemeClr val="dk1"/>
                </a:solidFill>
                <a:latin typeface="+mn-lt"/>
                <a:ea typeface="+mn-ea"/>
                <a:cs typeface="+mn-cs"/>
              </a:defRPr>
            </a:lvl6pPr>
            <a:lvl7pPr marL="2743200" algn="l" defTabSz="914400" rtl="0" eaLnBrk="1" latinLnBrk="0" hangingPunct="1">
              <a:defRPr sz="2300" b="1" kern="1200">
                <a:solidFill>
                  <a:schemeClr val="dk1"/>
                </a:solidFill>
                <a:latin typeface="+mn-lt"/>
                <a:ea typeface="+mn-ea"/>
                <a:cs typeface="+mn-cs"/>
              </a:defRPr>
            </a:lvl7pPr>
            <a:lvl8pPr marL="3200400" algn="l" defTabSz="914400" rtl="0" eaLnBrk="1" latinLnBrk="0" hangingPunct="1">
              <a:defRPr sz="2300" b="1" kern="1200">
                <a:solidFill>
                  <a:schemeClr val="dk1"/>
                </a:solidFill>
                <a:latin typeface="+mn-lt"/>
                <a:ea typeface="+mn-ea"/>
                <a:cs typeface="+mn-cs"/>
              </a:defRPr>
            </a:lvl8pPr>
            <a:lvl9pPr marL="3657600" algn="l" defTabSz="914400" rtl="0" eaLnBrk="1" latinLnBrk="0" hangingPunct="1">
              <a:defRPr sz="2300" b="1" kern="1200">
                <a:solidFill>
                  <a:schemeClr val="dk1"/>
                </a:solidFill>
                <a:latin typeface="+mn-lt"/>
                <a:ea typeface="+mn-ea"/>
                <a:cs typeface="+mn-cs"/>
              </a:defRPr>
            </a:lvl9pPr>
          </a:lstStyle>
          <a:p>
            <a:pPr>
              <a:defRPr/>
            </a:pPr>
            <a:r>
              <a:rPr lang="en-US" sz="2800" dirty="0">
                <a:latin typeface="Arial" pitchFamily="34" charset="0"/>
                <a:cs typeface="Arial" pitchFamily="34" charset="0"/>
              </a:rPr>
              <a:t>Obtain derated library with V</a:t>
            </a:r>
            <a:r>
              <a:rPr lang="en-US" sz="2800" baseline="-25000" dirty="0">
                <a:latin typeface="Arial" pitchFamily="34" charset="0"/>
                <a:cs typeface="Arial" pitchFamily="34" charset="0"/>
              </a:rPr>
              <a:t>BTI </a:t>
            </a:r>
            <a:r>
              <a:rPr lang="en-US" sz="2800" dirty="0">
                <a:latin typeface="Arial" pitchFamily="34" charset="0"/>
                <a:cs typeface="Arial" pitchFamily="34" charset="0"/>
              </a:rPr>
              <a:t>= </a:t>
            </a:r>
            <a:r>
              <a:rPr lang="en-US" sz="2800" dirty="0" err="1">
                <a:latin typeface="Arial" pitchFamily="34" charset="0"/>
                <a:cs typeface="Arial" pitchFamily="34" charset="0"/>
              </a:rPr>
              <a:t>V</a:t>
            </a:r>
            <a:r>
              <a:rPr lang="en-US" sz="2800" baseline="-25000" dirty="0" err="1">
                <a:latin typeface="Arial" pitchFamily="34" charset="0"/>
                <a:cs typeface="Arial" pitchFamily="34" charset="0"/>
              </a:rPr>
              <a:t>lib</a:t>
            </a:r>
            <a:r>
              <a:rPr lang="en-US" sz="2800" baseline="-25000" dirty="0">
                <a:latin typeface="Arial" pitchFamily="34" charset="0"/>
                <a:cs typeface="Arial" pitchFamily="34" charset="0"/>
              </a:rPr>
              <a:t> </a:t>
            </a:r>
            <a:r>
              <a:rPr lang="en-US" sz="2800" dirty="0">
                <a:latin typeface="Arial" pitchFamily="34" charset="0"/>
                <a:cs typeface="Arial" pitchFamily="34" charset="0"/>
              </a:rPr>
              <a:t>= </a:t>
            </a:r>
            <a:r>
              <a:rPr lang="en-US" sz="2800" dirty="0" err="1">
                <a:latin typeface="Arial" pitchFamily="34" charset="0"/>
                <a:cs typeface="Arial" pitchFamily="34" charset="0"/>
              </a:rPr>
              <a:t>V</a:t>
            </a:r>
            <a:r>
              <a:rPr lang="en-US" sz="2800" baseline="-25000" dirty="0" err="1">
                <a:latin typeface="Arial" pitchFamily="34" charset="0"/>
                <a:cs typeface="Arial" pitchFamily="34" charset="0"/>
              </a:rPr>
              <a:t>heur</a:t>
            </a:r>
            <a:endParaRPr lang="en-US" sz="2800" baseline="-25000" dirty="0">
              <a:latin typeface="Arial" pitchFamily="34" charset="0"/>
              <a:cs typeface="Arial" pitchFamily="34" charset="0"/>
            </a:endParaRPr>
          </a:p>
        </p:txBody>
      </p:sp>
      <p:sp>
        <p:nvSpPr>
          <p:cNvPr id="6" name="Down Arrow 5"/>
          <p:cNvSpPr/>
          <p:nvPr>
            <p:custDataLst>
              <p:tags r:id="rId5"/>
            </p:custDataLst>
          </p:nvPr>
        </p:nvSpPr>
        <p:spPr>
          <a:xfrm>
            <a:off x="2286000" y="2492896"/>
            <a:ext cx="425450" cy="754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800">
              <a:solidFill>
                <a:srgbClr val="FFFFFF"/>
              </a:solidFill>
              <a:latin typeface="Arial" pitchFamily="34" charset="0"/>
              <a:cs typeface="Arial" pitchFamily="34" charset="0"/>
            </a:endParaRPr>
          </a:p>
        </p:txBody>
      </p:sp>
      <p:sp>
        <p:nvSpPr>
          <p:cNvPr id="7" name="TextBox 223"/>
          <p:cNvSpPr txBox="1"/>
          <p:nvPr>
            <p:custDataLst>
              <p:tags r:id="rId6"/>
            </p:custDataLst>
          </p:nvPr>
        </p:nvSpPr>
        <p:spPr>
          <a:xfrm>
            <a:off x="457200" y="5229200"/>
            <a:ext cx="3886200" cy="954087"/>
          </a:xfrm>
          <a:prstGeom prst="rect">
            <a:avLst/>
          </a:prstGeom>
          <a:solidFill>
            <a:schemeClr val="accent3">
              <a:lumMod val="40000"/>
              <a:lumOff val="60000"/>
            </a:schemeClr>
          </a:solidFill>
          <a:ln w="38100" cmpd="sng">
            <a:solidFill>
              <a:schemeClr val="tx1"/>
            </a:solidFill>
          </a:ln>
        </p:spPr>
        <p:style>
          <a:lnRef idx="1">
            <a:schemeClr val="accent5"/>
          </a:lnRef>
          <a:fillRef idx="2">
            <a:schemeClr val="accent5"/>
          </a:fillRef>
          <a:effectRef idx="1">
            <a:schemeClr val="accent5"/>
          </a:effectRef>
          <a:fontRef idx="minor">
            <a:schemeClr val="dk1"/>
          </a:fontRef>
        </p:style>
        <p:txBody>
          <a:bodyPr>
            <a:spAutoFit/>
          </a:bodyPr>
          <a:lstStyle>
            <a:defPPr>
              <a:defRPr lang="en-US"/>
            </a:defPPr>
            <a:lvl1pPr algn="ctr" rtl="0" eaLnBrk="0" fontAlgn="base" hangingPunct="0">
              <a:spcBef>
                <a:spcPct val="0"/>
              </a:spcBef>
              <a:spcAft>
                <a:spcPct val="0"/>
              </a:spcAft>
              <a:defRPr sz="2300" b="1" kern="1200">
                <a:solidFill>
                  <a:schemeClr val="dk1"/>
                </a:solidFill>
                <a:latin typeface="+mn-lt"/>
                <a:ea typeface="+mn-ea"/>
                <a:cs typeface="+mn-cs"/>
              </a:defRPr>
            </a:lvl1pPr>
            <a:lvl2pPr marL="457200" algn="ctr" rtl="0" eaLnBrk="0" fontAlgn="base" hangingPunct="0">
              <a:spcBef>
                <a:spcPct val="0"/>
              </a:spcBef>
              <a:spcAft>
                <a:spcPct val="0"/>
              </a:spcAft>
              <a:defRPr sz="2300" b="1" kern="1200">
                <a:solidFill>
                  <a:schemeClr val="dk1"/>
                </a:solidFill>
                <a:latin typeface="+mn-lt"/>
                <a:ea typeface="+mn-ea"/>
                <a:cs typeface="+mn-cs"/>
              </a:defRPr>
            </a:lvl2pPr>
            <a:lvl3pPr marL="914400" algn="ctr" rtl="0" eaLnBrk="0" fontAlgn="base" hangingPunct="0">
              <a:spcBef>
                <a:spcPct val="0"/>
              </a:spcBef>
              <a:spcAft>
                <a:spcPct val="0"/>
              </a:spcAft>
              <a:defRPr sz="2300" b="1" kern="1200">
                <a:solidFill>
                  <a:schemeClr val="dk1"/>
                </a:solidFill>
                <a:latin typeface="+mn-lt"/>
                <a:ea typeface="+mn-ea"/>
                <a:cs typeface="+mn-cs"/>
              </a:defRPr>
            </a:lvl3pPr>
            <a:lvl4pPr marL="1371600" algn="ctr" rtl="0" eaLnBrk="0" fontAlgn="base" hangingPunct="0">
              <a:spcBef>
                <a:spcPct val="0"/>
              </a:spcBef>
              <a:spcAft>
                <a:spcPct val="0"/>
              </a:spcAft>
              <a:defRPr sz="2300" b="1" kern="1200">
                <a:solidFill>
                  <a:schemeClr val="dk1"/>
                </a:solidFill>
                <a:latin typeface="+mn-lt"/>
                <a:ea typeface="+mn-ea"/>
                <a:cs typeface="+mn-cs"/>
              </a:defRPr>
            </a:lvl4pPr>
            <a:lvl5pPr marL="1828800" algn="ctr" rtl="0" eaLnBrk="0" fontAlgn="base" hangingPunct="0">
              <a:spcBef>
                <a:spcPct val="0"/>
              </a:spcBef>
              <a:spcAft>
                <a:spcPct val="0"/>
              </a:spcAft>
              <a:defRPr sz="2300" b="1" kern="1200">
                <a:solidFill>
                  <a:schemeClr val="dk1"/>
                </a:solidFill>
                <a:latin typeface="+mn-lt"/>
                <a:ea typeface="+mn-ea"/>
                <a:cs typeface="+mn-cs"/>
              </a:defRPr>
            </a:lvl5pPr>
            <a:lvl6pPr marL="2286000" algn="l" defTabSz="914400" rtl="0" eaLnBrk="1" latinLnBrk="0" hangingPunct="1">
              <a:defRPr sz="2300" b="1" kern="1200">
                <a:solidFill>
                  <a:schemeClr val="dk1"/>
                </a:solidFill>
                <a:latin typeface="+mn-lt"/>
                <a:ea typeface="+mn-ea"/>
                <a:cs typeface="+mn-cs"/>
              </a:defRPr>
            </a:lvl6pPr>
            <a:lvl7pPr marL="2743200" algn="l" defTabSz="914400" rtl="0" eaLnBrk="1" latinLnBrk="0" hangingPunct="1">
              <a:defRPr sz="2300" b="1" kern="1200">
                <a:solidFill>
                  <a:schemeClr val="dk1"/>
                </a:solidFill>
                <a:latin typeface="+mn-lt"/>
                <a:ea typeface="+mn-ea"/>
                <a:cs typeface="+mn-cs"/>
              </a:defRPr>
            </a:lvl7pPr>
            <a:lvl8pPr marL="3200400" algn="l" defTabSz="914400" rtl="0" eaLnBrk="1" latinLnBrk="0" hangingPunct="1">
              <a:defRPr sz="2300" b="1" kern="1200">
                <a:solidFill>
                  <a:schemeClr val="dk1"/>
                </a:solidFill>
                <a:latin typeface="+mn-lt"/>
                <a:ea typeface="+mn-ea"/>
                <a:cs typeface="+mn-cs"/>
              </a:defRPr>
            </a:lvl8pPr>
            <a:lvl9pPr marL="3657600" algn="l" defTabSz="914400" rtl="0" eaLnBrk="1" latinLnBrk="0" hangingPunct="1">
              <a:defRPr sz="2300" b="1" kern="1200">
                <a:solidFill>
                  <a:schemeClr val="dk1"/>
                </a:solidFill>
                <a:latin typeface="+mn-lt"/>
                <a:ea typeface="+mn-ea"/>
                <a:cs typeface="+mn-cs"/>
              </a:defRPr>
            </a:lvl9pPr>
          </a:lstStyle>
          <a:p>
            <a:r>
              <a:rPr lang="en-US" sz="2800" dirty="0">
                <a:solidFill>
                  <a:srgbClr val="000000"/>
                </a:solidFill>
                <a:latin typeface="Arial" pitchFamily="34" charset="0"/>
                <a:cs typeface="Arial" pitchFamily="34" charset="0"/>
              </a:rPr>
              <a:t>Signoff circuit with derated library</a:t>
            </a:r>
            <a:endParaRPr lang="en-US" sz="2800" baseline="-25000" dirty="0">
              <a:solidFill>
                <a:srgbClr val="000000"/>
              </a:solidFill>
              <a:latin typeface="Arial" pitchFamily="34" charset="0"/>
              <a:cs typeface="Arial" pitchFamily="34" charset="0"/>
            </a:endParaRPr>
          </a:p>
        </p:txBody>
      </p:sp>
      <p:sp>
        <p:nvSpPr>
          <p:cNvPr id="8" name="Down Arrow 7"/>
          <p:cNvSpPr/>
          <p:nvPr>
            <p:custDataLst>
              <p:tags r:id="rId7"/>
            </p:custDataLst>
          </p:nvPr>
        </p:nvSpPr>
        <p:spPr>
          <a:xfrm>
            <a:off x="2286000" y="4337770"/>
            <a:ext cx="423863" cy="754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endParaRPr lang="en-US" sz="280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79706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100884"/>
            <a:ext cx="9067800" cy="563562"/>
          </a:xfrm>
        </p:spPr>
        <p:txBody>
          <a:bodyPr/>
          <a:lstStyle/>
          <a:p>
            <a:r>
              <a:rPr lang="en-US" dirty="0" smtClean="0"/>
              <a:t>Power vs. Area for All Designs</a:t>
            </a:r>
            <a:endParaRPr lang="en-US" dirty="0"/>
          </a:p>
        </p:txBody>
      </p:sp>
      <p:sp>
        <p:nvSpPr>
          <p:cNvPr id="3" name="Content Placeholder 2"/>
          <p:cNvSpPr>
            <a:spLocks noGrp="1"/>
          </p:cNvSpPr>
          <p:nvPr>
            <p:ph idx="1"/>
            <p:custDataLst>
              <p:tags r:id="rId2"/>
            </p:custDataLst>
          </p:nvPr>
        </p:nvSpPr>
        <p:spPr>
          <a:xfrm>
            <a:off x="395536" y="1052737"/>
            <a:ext cx="8567489" cy="720080"/>
          </a:xfrm>
        </p:spPr>
        <p:txBody>
          <a:bodyPr/>
          <a:lstStyle/>
          <a:p>
            <a:r>
              <a:rPr lang="en-US" sz="2800" dirty="0" smtClean="0"/>
              <a:t>4 designs x {DC, AC} x {</a:t>
            </a:r>
            <a:r>
              <a:rPr lang="en-US" sz="2800" dirty="0" err="1" smtClean="0"/>
              <a:t>derating</a:t>
            </a:r>
            <a:r>
              <a:rPr lang="en-US" sz="2800" dirty="0" smtClean="0"/>
              <a:t> methods})</a:t>
            </a:r>
          </a:p>
          <a:p>
            <a:endParaRPr lang="en-US" dirty="0"/>
          </a:p>
        </p:txBody>
      </p:sp>
      <p:pic>
        <p:nvPicPr>
          <p:cNvPr id="4" name="Picture 3" descr="Screen Clipping"/>
          <p:cNvPicPr>
            <a:picLocks noChangeAspect="1"/>
          </p:cNvPicPr>
          <p:nvPr>
            <p:custDataLst>
              <p:tags r:id="rId3"/>
            </p:custDataLst>
          </p:nvPr>
        </p:nvPicPr>
        <p:blipFill rotWithShape="1">
          <a:blip r:embed="rId20">
            <a:extLst>
              <a:ext uri="{28A0092B-C50C-407E-A947-70E740481C1C}">
                <a14:useLocalDpi xmlns:a14="http://schemas.microsoft.com/office/drawing/2010/main" val="0"/>
              </a:ext>
            </a:extLst>
          </a:blip>
          <a:srcRect t="4635"/>
          <a:stretch/>
        </p:blipFill>
        <p:spPr>
          <a:xfrm>
            <a:off x="467545" y="1754814"/>
            <a:ext cx="4680520" cy="3614976"/>
          </a:xfrm>
          <a:prstGeom prst="rect">
            <a:avLst/>
          </a:prstGeom>
        </p:spPr>
      </p:pic>
      <p:sp>
        <p:nvSpPr>
          <p:cNvPr id="5" name="Diamond 4"/>
          <p:cNvSpPr/>
          <p:nvPr>
            <p:custDataLst>
              <p:tags r:id="rId4"/>
            </p:custDataLst>
          </p:nvPr>
        </p:nvSpPr>
        <p:spPr>
          <a:xfrm>
            <a:off x="2366265" y="2721643"/>
            <a:ext cx="144016" cy="180020"/>
          </a:xfrm>
          <a:prstGeom prst="diamond">
            <a:avLst/>
          </a:prstGeom>
          <a:solidFill>
            <a:schemeClr val="bg2">
              <a:lumMod val="75000"/>
            </a:schemeClr>
          </a:solidFill>
          <a:ln w="12700" cmpd="sng"/>
        </p:spPr>
        <p:style>
          <a:lnRef idx="1">
            <a:schemeClr val="dk1"/>
          </a:lnRef>
          <a:fillRef idx="3">
            <a:schemeClr val="dk1"/>
          </a:fillRef>
          <a:effectRef idx="2">
            <a:schemeClr val="dk1"/>
          </a:effectRef>
          <a:fontRef idx="minor">
            <a:schemeClr val="lt1"/>
          </a:fontRef>
        </p:style>
        <p:txBody>
          <a:bodyPr rtlCol="0" anchor="ctr"/>
          <a:lstStyle/>
          <a:p>
            <a:pPr algn="ctr"/>
            <a:endParaRPr lang="en-US" sz="1400">
              <a:ln w="38100" cmpd="sng">
                <a:solidFill>
                  <a:schemeClr val="tx1"/>
                </a:solidFill>
              </a:ln>
              <a:solidFill>
                <a:schemeClr val="bg2">
                  <a:lumMod val="75000"/>
                </a:schemeClr>
              </a:solidFill>
            </a:endParaRPr>
          </a:p>
        </p:txBody>
      </p:sp>
      <p:sp>
        <p:nvSpPr>
          <p:cNvPr id="6" name="TextBox 5"/>
          <p:cNvSpPr txBox="1"/>
          <p:nvPr>
            <p:custDataLst>
              <p:tags r:id="rId5"/>
            </p:custDataLst>
          </p:nvPr>
        </p:nvSpPr>
        <p:spPr>
          <a:xfrm>
            <a:off x="2557583" y="2646913"/>
            <a:ext cx="1866088" cy="369332"/>
          </a:xfrm>
          <a:prstGeom prst="rect">
            <a:avLst/>
          </a:prstGeom>
          <a:solidFill>
            <a:schemeClr val="bg1"/>
          </a:solidFill>
        </p:spPr>
        <p:txBody>
          <a:bodyPr wrap="none" rtlCol="0">
            <a:spAutoFit/>
          </a:bodyPr>
          <a:lstStyle/>
          <a:p>
            <a:r>
              <a:rPr lang="en-US" dirty="0" smtClean="0"/>
              <a:t>Proposed method</a:t>
            </a:r>
          </a:p>
        </p:txBody>
      </p:sp>
      <p:sp>
        <p:nvSpPr>
          <p:cNvPr id="8" name="TextBox 7"/>
          <p:cNvSpPr txBox="1"/>
          <p:nvPr>
            <p:custDataLst>
              <p:tags r:id="rId6"/>
            </p:custDataLst>
          </p:nvPr>
        </p:nvSpPr>
        <p:spPr>
          <a:xfrm>
            <a:off x="2557583" y="1936812"/>
            <a:ext cx="2312621" cy="646331"/>
          </a:xfrm>
          <a:prstGeom prst="rect">
            <a:avLst/>
          </a:prstGeom>
          <a:solidFill>
            <a:schemeClr val="bg1"/>
          </a:solidFill>
        </p:spPr>
        <p:txBody>
          <a:bodyPr wrap="none" rtlCol="0">
            <a:spAutoFit/>
          </a:bodyPr>
          <a:lstStyle/>
          <a:p>
            <a:r>
              <a:rPr lang="en-US" dirty="0" smtClean="0"/>
              <a:t>Circuit signed off using</a:t>
            </a:r>
          </a:p>
          <a:p>
            <a:r>
              <a:rPr lang="en-US" dirty="0" smtClean="0"/>
              <a:t>other </a:t>
            </a:r>
            <a:r>
              <a:rPr lang="en-US" dirty="0" err="1" smtClean="0"/>
              <a:t>derated</a:t>
            </a:r>
            <a:r>
              <a:rPr lang="en-US" dirty="0" smtClean="0"/>
              <a:t> libraries</a:t>
            </a:r>
          </a:p>
        </p:txBody>
      </p:sp>
      <p:sp>
        <p:nvSpPr>
          <p:cNvPr id="9" name="Oval 8"/>
          <p:cNvSpPr/>
          <p:nvPr>
            <p:custDataLst>
              <p:tags r:id="rId7"/>
            </p:custDataLst>
          </p:nvPr>
        </p:nvSpPr>
        <p:spPr>
          <a:xfrm>
            <a:off x="2362200" y="2115962"/>
            <a:ext cx="148081" cy="144016"/>
          </a:xfrm>
          <a:prstGeom prst="ellipse">
            <a:avLst/>
          </a:prstGeom>
          <a:solidFill>
            <a:schemeClr val="accent1">
              <a:lumMod val="60000"/>
              <a:lumOff val="40000"/>
            </a:schemeClr>
          </a:solidFill>
          <a:ln w="12700" cmpd="sng">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0" name="TextBox 9"/>
          <p:cNvSpPr txBox="1"/>
          <p:nvPr>
            <p:custDataLst>
              <p:tags r:id="rId8"/>
            </p:custDataLst>
          </p:nvPr>
        </p:nvSpPr>
        <p:spPr>
          <a:xfrm>
            <a:off x="611560" y="5355213"/>
            <a:ext cx="4032448" cy="954107"/>
          </a:xfrm>
          <a:prstGeom prst="rect">
            <a:avLst/>
          </a:prstGeom>
          <a:noFill/>
        </p:spPr>
        <p:txBody>
          <a:bodyPr wrap="square" rtlCol="0">
            <a:spAutoFit/>
          </a:bodyPr>
          <a:lstStyle/>
          <a:p>
            <a:r>
              <a:rPr lang="en-US" sz="2800" dirty="0" smtClean="0">
                <a:solidFill>
                  <a:schemeClr val="accent2"/>
                </a:solidFill>
              </a:rPr>
              <a:t>“Knee” point for balanced area and power tradeoff</a:t>
            </a:r>
          </a:p>
        </p:txBody>
      </p:sp>
      <p:sp>
        <p:nvSpPr>
          <p:cNvPr id="11" name="Oval 10"/>
          <p:cNvSpPr/>
          <p:nvPr>
            <p:custDataLst>
              <p:tags r:id="rId9"/>
            </p:custDataLst>
          </p:nvPr>
        </p:nvSpPr>
        <p:spPr>
          <a:xfrm>
            <a:off x="1331640" y="3410997"/>
            <a:ext cx="864096" cy="1224136"/>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Arrow Connector 12"/>
          <p:cNvCxnSpPr/>
          <p:nvPr>
            <p:custDataLst>
              <p:tags r:id="rId10"/>
            </p:custDataLst>
          </p:nvPr>
        </p:nvCxnSpPr>
        <p:spPr>
          <a:xfrm flipV="1">
            <a:off x="1259632" y="4563125"/>
            <a:ext cx="288032" cy="79208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Freeform 6"/>
          <p:cNvSpPr/>
          <p:nvPr>
            <p:custDataLst>
              <p:tags r:id="rId11"/>
            </p:custDataLst>
          </p:nvPr>
        </p:nvSpPr>
        <p:spPr>
          <a:xfrm>
            <a:off x="1206422" y="2084014"/>
            <a:ext cx="3467923" cy="2561943"/>
          </a:xfrm>
          <a:custGeom>
            <a:avLst/>
            <a:gdLst>
              <a:gd name="connsiteX0" fmla="*/ 0 w 3305109"/>
              <a:gd name="connsiteY0" fmla="*/ 0 h 1719430"/>
              <a:gd name="connsiteX1" fmla="*/ 716378 w 3305109"/>
              <a:gd name="connsiteY1" fmla="*/ 1188449 h 1719430"/>
              <a:gd name="connsiteX2" fmla="*/ 1383912 w 3305109"/>
              <a:gd name="connsiteY2" fmla="*/ 1709413 h 1719430"/>
              <a:gd name="connsiteX3" fmla="*/ 2556168 w 3305109"/>
              <a:gd name="connsiteY3" fmla="*/ 1481491 h 1719430"/>
              <a:gd name="connsiteX4" fmla="*/ 3305109 w 3305109"/>
              <a:gd name="connsiteY4" fmla="*/ 879127 h 1719430"/>
              <a:gd name="connsiteX0" fmla="*/ 0 w 3305109"/>
              <a:gd name="connsiteY0" fmla="*/ 0 h 2623016"/>
              <a:gd name="connsiteX1" fmla="*/ 716378 w 3305109"/>
              <a:gd name="connsiteY1" fmla="*/ 1188449 h 2623016"/>
              <a:gd name="connsiteX2" fmla="*/ 862910 w 3305109"/>
              <a:gd name="connsiteY2" fmla="*/ 2621100 h 2623016"/>
              <a:gd name="connsiteX3" fmla="*/ 2556168 w 3305109"/>
              <a:gd name="connsiteY3" fmla="*/ 1481491 h 2623016"/>
              <a:gd name="connsiteX4" fmla="*/ 3305109 w 3305109"/>
              <a:gd name="connsiteY4" fmla="*/ 879127 h 2623016"/>
              <a:gd name="connsiteX0" fmla="*/ 0 w 3305109"/>
              <a:gd name="connsiteY0" fmla="*/ 0 h 2640155"/>
              <a:gd name="connsiteX1" fmla="*/ 716378 w 3305109"/>
              <a:gd name="connsiteY1" fmla="*/ 1188449 h 2640155"/>
              <a:gd name="connsiteX2" fmla="*/ 862910 w 3305109"/>
              <a:gd name="connsiteY2" fmla="*/ 2621100 h 2640155"/>
              <a:gd name="connsiteX3" fmla="*/ 2279385 w 3305109"/>
              <a:gd name="connsiteY3" fmla="*/ 1937335 h 2640155"/>
              <a:gd name="connsiteX4" fmla="*/ 3305109 w 3305109"/>
              <a:gd name="connsiteY4" fmla="*/ 879127 h 2640155"/>
              <a:gd name="connsiteX0" fmla="*/ 0 w 3630736"/>
              <a:gd name="connsiteY0" fmla="*/ 0 h 2638819"/>
              <a:gd name="connsiteX1" fmla="*/ 716378 w 3630736"/>
              <a:gd name="connsiteY1" fmla="*/ 1188449 h 2638819"/>
              <a:gd name="connsiteX2" fmla="*/ 862910 w 3630736"/>
              <a:gd name="connsiteY2" fmla="*/ 2621100 h 2638819"/>
              <a:gd name="connsiteX3" fmla="*/ 2279385 w 3630736"/>
              <a:gd name="connsiteY3" fmla="*/ 1937335 h 2638819"/>
              <a:gd name="connsiteX4" fmla="*/ 3630736 w 3630736"/>
              <a:gd name="connsiteY4" fmla="*/ 1172169 h 2638819"/>
              <a:gd name="connsiteX0" fmla="*/ 0 w 3630736"/>
              <a:gd name="connsiteY0" fmla="*/ 0 h 2647823"/>
              <a:gd name="connsiteX1" fmla="*/ 716378 w 3630736"/>
              <a:gd name="connsiteY1" fmla="*/ 1188449 h 2647823"/>
              <a:gd name="connsiteX2" fmla="*/ 862910 w 3630736"/>
              <a:gd name="connsiteY2" fmla="*/ 2621100 h 2647823"/>
              <a:gd name="connsiteX3" fmla="*/ 2360791 w 3630736"/>
              <a:gd name="connsiteY3" fmla="*/ 2051296 h 2647823"/>
              <a:gd name="connsiteX4" fmla="*/ 3630736 w 3630736"/>
              <a:gd name="connsiteY4" fmla="*/ 1172169 h 2647823"/>
              <a:gd name="connsiteX0" fmla="*/ 0 w 3630736"/>
              <a:gd name="connsiteY0" fmla="*/ 0 h 2640241"/>
              <a:gd name="connsiteX1" fmla="*/ 309345 w 3630736"/>
              <a:gd name="connsiteY1" fmla="*/ 1351251 h 2640241"/>
              <a:gd name="connsiteX2" fmla="*/ 862910 w 3630736"/>
              <a:gd name="connsiteY2" fmla="*/ 2621100 h 2640241"/>
              <a:gd name="connsiteX3" fmla="*/ 2360791 w 3630736"/>
              <a:gd name="connsiteY3" fmla="*/ 2051296 h 2640241"/>
              <a:gd name="connsiteX4" fmla="*/ 3630736 w 3630736"/>
              <a:gd name="connsiteY4" fmla="*/ 1172169 h 2640241"/>
              <a:gd name="connsiteX0" fmla="*/ 0 w 3467923"/>
              <a:gd name="connsiteY0" fmla="*/ 0 h 2689082"/>
              <a:gd name="connsiteX1" fmla="*/ 146532 w 3467923"/>
              <a:gd name="connsiteY1" fmla="*/ 1400092 h 2689082"/>
              <a:gd name="connsiteX2" fmla="*/ 700097 w 3467923"/>
              <a:gd name="connsiteY2" fmla="*/ 2669941 h 2689082"/>
              <a:gd name="connsiteX3" fmla="*/ 2197978 w 3467923"/>
              <a:gd name="connsiteY3" fmla="*/ 2100137 h 2689082"/>
              <a:gd name="connsiteX4" fmla="*/ 3467923 w 3467923"/>
              <a:gd name="connsiteY4" fmla="*/ 1221010 h 2689082"/>
              <a:gd name="connsiteX0" fmla="*/ 0 w 3467923"/>
              <a:gd name="connsiteY0" fmla="*/ 0 h 2689082"/>
              <a:gd name="connsiteX1" fmla="*/ 146532 w 3467923"/>
              <a:gd name="connsiteY1" fmla="*/ 1400092 h 2689082"/>
              <a:gd name="connsiteX2" fmla="*/ 700097 w 3467923"/>
              <a:gd name="connsiteY2" fmla="*/ 2669941 h 2689082"/>
              <a:gd name="connsiteX3" fmla="*/ 2197978 w 3467923"/>
              <a:gd name="connsiteY3" fmla="*/ 2100137 h 2689082"/>
              <a:gd name="connsiteX4" fmla="*/ 3467923 w 3467923"/>
              <a:gd name="connsiteY4" fmla="*/ 1221010 h 2689082"/>
              <a:gd name="connsiteX0" fmla="*/ 0 w 3467923"/>
              <a:gd name="connsiteY0" fmla="*/ 0 h 2689082"/>
              <a:gd name="connsiteX1" fmla="*/ 227939 w 3467923"/>
              <a:gd name="connsiteY1" fmla="*/ 1400092 h 2689082"/>
              <a:gd name="connsiteX2" fmla="*/ 700097 w 3467923"/>
              <a:gd name="connsiteY2" fmla="*/ 2669941 h 2689082"/>
              <a:gd name="connsiteX3" fmla="*/ 2197978 w 3467923"/>
              <a:gd name="connsiteY3" fmla="*/ 2100137 h 2689082"/>
              <a:gd name="connsiteX4" fmla="*/ 3467923 w 3467923"/>
              <a:gd name="connsiteY4" fmla="*/ 1221010 h 2689082"/>
              <a:gd name="connsiteX0" fmla="*/ 0 w 3467923"/>
              <a:gd name="connsiteY0" fmla="*/ 0 h 2563624"/>
              <a:gd name="connsiteX1" fmla="*/ 227939 w 3467923"/>
              <a:gd name="connsiteY1" fmla="*/ 1400092 h 2563624"/>
              <a:gd name="connsiteX2" fmla="*/ 667534 w 3467923"/>
              <a:gd name="connsiteY2" fmla="*/ 2539700 h 2563624"/>
              <a:gd name="connsiteX3" fmla="*/ 2197978 w 3467923"/>
              <a:gd name="connsiteY3" fmla="*/ 2100137 h 2563624"/>
              <a:gd name="connsiteX4" fmla="*/ 3467923 w 3467923"/>
              <a:gd name="connsiteY4" fmla="*/ 1221010 h 2563624"/>
              <a:gd name="connsiteX0" fmla="*/ 0 w 3467923"/>
              <a:gd name="connsiteY0" fmla="*/ 0 h 2561943"/>
              <a:gd name="connsiteX1" fmla="*/ 227939 w 3467923"/>
              <a:gd name="connsiteY1" fmla="*/ 1432653 h 2561943"/>
              <a:gd name="connsiteX2" fmla="*/ 667534 w 3467923"/>
              <a:gd name="connsiteY2" fmla="*/ 2539700 h 2561943"/>
              <a:gd name="connsiteX3" fmla="*/ 2197978 w 3467923"/>
              <a:gd name="connsiteY3" fmla="*/ 2100137 h 2561943"/>
              <a:gd name="connsiteX4" fmla="*/ 3467923 w 3467923"/>
              <a:gd name="connsiteY4" fmla="*/ 1221010 h 2561943"/>
              <a:gd name="connsiteX0" fmla="*/ 0 w 3467923"/>
              <a:gd name="connsiteY0" fmla="*/ 0 h 2561943"/>
              <a:gd name="connsiteX1" fmla="*/ 227939 w 3467923"/>
              <a:gd name="connsiteY1" fmla="*/ 1432653 h 2561943"/>
              <a:gd name="connsiteX2" fmla="*/ 667534 w 3467923"/>
              <a:gd name="connsiteY2" fmla="*/ 2539700 h 2561943"/>
              <a:gd name="connsiteX3" fmla="*/ 2197978 w 3467923"/>
              <a:gd name="connsiteY3" fmla="*/ 2100137 h 2561943"/>
              <a:gd name="connsiteX4" fmla="*/ 3467923 w 3467923"/>
              <a:gd name="connsiteY4" fmla="*/ 1221010 h 256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923" h="2561943">
                <a:moveTo>
                  <a:pt x="0" y="0"/>
                </a:moveTo>
                <a:cubicBezTo>
                  <a:pt x="63768" y="630854"/>
                  <a:pt x="165527" y="993090"/>
                  <a:pt x="227939" y="1432653"/>
                </a:cubicBezTo>
                <a:cubicBezTo>
                  <a:pt x="290351" y="1872216"/>
                  <a:pt x="339194" y="2428453"/>
                  <a:pt x="667534" y="2539700"/>
                </a:cubicBezTo>
                <a:cubicBezTo>
                  <a:pt x="995874" y="2650947"/>
                  <a:pt x="1731247" y="2319919"/>
                  <a:pt x="2197978" y="2100137"/>
                </a:cubicBezTo>
                <a:cubicBezTo>
                  <a:pt x="2664710" y="1880355"/>
                  <a:pt x="3467923" y="1221010"/>
                  <a:pt x="3467923" y="1221010"/>
                </a:cubicBezTo>
              </a:path>
            </a:pathLst>
          </a:cu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8" name="Group 17"/>
          <p:cNvGrpSpPr/>
          <p:nvPr>
            <p:custDataLst>
              <p:tags r:id="rId12"/>
            </p:custDataLst>
          </p:nvPr>
        </p:nvGrpSpPr>
        <p:grpSpPr>
          <a:xfrm>
            <a:off x="971600" y="1842157"/>
            <a:ext cx="8020000" cy="4569299"/>
            <a:chOff x="971600" y="1842157"/>
            <a:chExt cx="8020000" cy="4569299"/>
          </a:xfrm>
        </p:grpSpPr>
        <p:sp>
          <p:nvSpPr>
            <p:cNvPr id="14" name="TextBox 27"/>
            <p:cNvSpPr txBox="1"/>
            <p:nvPr>
              <p:custDataLst>
                <p:tags r:id="rId16"/>
              </p:custDataLst>
            </p:nvPr>
          </p:nvSpPr>
          <p:spPr>
            <a:xfrm>
              <a:off x="5008530" y="3733800"/>
              <a:ext cx="3983070" cy="2677656"/>
            </a:xfrm>
            <a:prstGeom prst="rect">
              <a:avLst/>
            </a:prstGeom>
            <a:noFill/>
          </p:spPr>
          <p:txBody>
            <a:bodyPr wrap="square" rtlCol="0">
              <a:spAutoFit/>
            </a:bodyPr>
            <a:lstStyle/>
            <a:p>
              <a:pPr eaLnBrk="0" latinLnBrk="0" hangingPunct="0"/>
              <a:r>
                <a:rPr lang="en-US" sz="2400" u="sng" dirty="0" smtClean="0">
                  <a:solidFill>
                    <a:srgbClr val="0000FF"/>
                  </a:solidFill>
                  <a:cs typeface="Arial" pitchFamily="34" charset="0"/>
                </a:rPr>
                <a:t>Optimistic signoff corner </a:t>
              </a:r>
              <a:endParaRPr lang="en-US" sz="2400" u="sng" dirty="0">
                <a:solidFill>
                  <a:srgbClr val="0000FF"/>
                </a:solidFill>
                <a:cs typeface="Arial" pitchFamily="34" charset="0"/>
              </a:endParaRPr>
            </a:p>
            <a:p>
              <a:pPr marL="228600" indent="-228600" eaLnBrk="0" latinLnBrk="0" hangingPunct="0">
                <a:buFont typeface="Arial"/>
                <a:buChar char="•"/>
              </a:pPr>
              <a:r>
                <a:rPr lang="en-US" sz="2400" dirty="0" smtClean="0">
                  <a:solidFill>
                    <a:srgbClr val="0000FF"/>
                  </a:solidFill>
                  <a:cs typeface="Arial" pitchFamily="34" charset="0"/>
                </a:rPr>
                <a:t>AVS increases supply voltage aggressively to compensate aging</a:t>
              </a:r>
            </a:p>
            <a:p>
              <a:pPr marL="228600" indent="-228600" eaLnBrk="0" latinLnBrk="0" hangingPunct="0">
                <a:buFont typeface="Arial"/>
                <a:buChar char="•"/>
              </a:pPr>
              <a:r>
                <a:rPr lang="en-US" sz="2400" dirty="0" smtClean="0">
                  <a:solidFill>
                    <a:srgbClr val="0000FF"/>
                  </a:solidFill>
                  <a:cs typeface="Arial" pitchFamily="34" charset="0"/>
                </a:rPr>
                <a:t>Consume more power</a:t>
              </a:r>
            </a:p>
            <a:p>
              <a:pPr marL="228600" indent="-228600" eaLnBrk="0" latinLnBrk="0" hangingPunct="0">
                <a:buFont typeface="Arial"/>
                <a:buChar char="•"/>
              </a:pPr>
              <a:r>
                <a:rPr lang="en-US" sz="2400" dirty="0" smtClean="0">
                  <a:solidFill>
                    <a:srgbClr val="0000FF"/>
                  </a:solidFill>
                  <a:cs typeface="Arial" pitchFamily="34" charset="0"/>
                </a:rPr>
                <a:t>May fail to meet timing if desired supply voltage &gt; </a:t>
              </a:r>
              <a:r>
                <a:rPr lang="en-US" sz="2400" dirty="0" err="1" smtClean="0">
                  <a:solidFill>
                    <a:srgbClr val="0000FF"/>
                  </a:solidFill>
                  <a:cs typeface="Arial" pitchFamily="34" charset="0"/>
                </a:rPr>
                <a:t>V</a:t>
              </a:r>
              <a:r>
                <a:rPr lang="en-US" sz="2400" baseline="-25000" dirty="0" err="1" smtClean="0">
                  <a:solidFill>
                    <a:srgbClr val="0000FF"/>
                  </a:solidFill>
                  <a:cs typeface="Arial" pitchFamily="34" charset="0"/>
                </a:rPr>
                <a:t>max</a:t>
              </a:r>
              <a:endParaRPr lang="en-US" sz="2400" baseline="-25000" dirty="0">
                <a:solidFill>
                  <a:srgbClr val="0000FF"/>
                </a:solidFill>
                <a:cs typeface="Arial" pitchFamily="34" charset="0"/>
              </a:endParaRPr>
            </a:p>
          </p:txBody>
        </p:sp>
        <p:sp>
          <p:nvSpPr>
            <p:cNvPr id="16" name="Oval 15"/>
            <p:cNvSpPr/>
            <p:nvPr>
              <p:custDataLst>
                <p:tags r:id="rId17"/>
              </p:custDataLst>
            </p:nvPr>
          </p:nvSpPr>
          <p:spPr>
            <a:xfrm>
              <a:off x="971600" y="1842157"/>
              <a:ext cx="1162000" cy="1568840"/>
            </a:xfrm>
            <a:prstGeom prst="ellipse">
              <a:avLst/>
            </a:prstGeom>
            <a:noFill/>
            <a:ln>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2" name="Group 11"/>
          <p:cNvGrpSpPr/>
          <p:nvPr>
            <p:custDataLst>
              <p:tags r:id="rId13"/>
            </p:custDataLst>
          </p:nvPr>
        </p:nvGrpSpPr>
        <p:grpSpPr>
          <a:xfrm>
            <a:off x="2177427" y="1842157"/>
            <a:ext cx="6966573" cy="2716771"/>
            <a:chOff x="2177427" y="1842157"/>
            <a:chExt cx="6966573" cy="2716771"/>
          </a:xfrm>
        </p:grpSpPr>
        <p:sp>
          <p:nvSpPr>
            <p:cNvPr id="15" name="Rectangle 28"/>
            <p:cNvSpPr/>
            <p:nvPr>
              <p:custDataLst>
                <p:tags r:id="rId14"/>
              </p:custDataLst>
            </p:nvPr>
          </p:nvSpPr>
          <p:spPr>
            <a:xfrm>
              <a:off x="5004048" y="1842157"/>
              <a:ext cx="4139952" cy="1938992"/>
            </a:xfrm>
            <a:prstGeom prst="rect">
              <a:avLst/>
            </a:prstGeom>
            <a:noFill/>
          </p:spPr>
          <p:txBody>
            <a:bodyPr wrap="square" rtlCol="0">
              <a:spAutoFit/>
            </a:bodyPr>
            <a:lstStyle/>
            <a:p>
              <a:pPr eaLnBrk="0" hangingPunct="0"/>
              <a:r>
                <a:rPr lang="en-US" sz="2400" u="sng" dirty="0">
                  <a:solidFill>
                    <a:srgbClr val="FF6600"/>
                  </a:solidFill>
                  <a:cs typeface="Arial" pitchFamily="34" charset="0"/>
                </a:rPr>
                <a:t>Pessimistic signoff corner </a:t>
              </a:r>
              <a:endParaRPr lang="en-US" sz="2400" u="sng" dirty="0" smtClean="0">
                <a:solidFill>
                  <a:srgbClr val="FF6600"/>
                </a:solidFill>
                <a:cs typeface="Arial" pitchFamily="34" charset="0"/>
              </a:endParaRPr>
            </a:p>
            <a:p>
              <a:pPr marL="342900" indent="-342900" eaLnBrk="0" hangingPunct="0">
                <a:buFont typeface="Arial"/>
                <a:buChar char="•"/>
              </a:pPr>
              <a:r>
                <a:rPr lang="en-US" sz="2400" dirty="0" err="1" smtClean="0">
                  <a:solidFill>
                    <a:srgbClr val="FF6600"/>
                  </a:solidFill>
                  <a:cs typeface="Arial" pitchFamily="34" charset="0"/>
                </a:rPr>
                <a:t>Ovestimate</a:t>
              </a:r>
              <a:r>
                <a:rPr lang="en-US" sz="2400" dirty="0" smtClean="0">
                  <a:solidFill>
                    <a:srgbClr val="FF6600"/>
                  </a:solidFill>
                  <a:cs typeface="Arial" pitchFamily="34" charset="0"/>
                </a:rPr>
                <a:t> aging and/or underestimate circuit performance</a:t>
              </a:r>
            </a:p>
            <a:p>
              <a:pPr marL="342900" indent="-342900" eaLnBrk="0" hangingPunct="0">
                <a:buFont typeface="Arial"/>
                <a:buChar char="•"/>
              </a:pPr>
              <a:r>
                <a:rPr lang="en-US" sz="2400" dirty="0" smtClean="0">
                  <a:solidFill>
                    <a:srgbClr val="FF6600"/>
                  </a:solidFill>
                  <a:cs typeface="Arial" pitchFamily="34" charset="0"/>
                </a:rPr>
                <a:t>Large area overhead</a:t>
              </a:r>
              <a:endParaRPr lang="en-US" sz="2400" dirty="0">
                <a:solidFill>
                  <a:srgbClr val="FF6600"/>
                </a:solidFill>
                <a:cs typeface="Arial" pitchFamily="34" charset="0"/>
              </a:endParaRPr>
            </a:p>
          </p:txBody>
        </p:sp>
        <p:sp>
          <p:nvSpPr>
            <p:cNvPr id="17" name="Oval 16"/>
            <p:cNvSpPr/>
            <p:nvPr>
              <p:custDataLst>
                <p:tags r:id="rId15"/>
              </p:custDataLst>
            </p:nvPr>
          </p:nvSpPr>
          <p:spPr>
            <a:xfrm rot="20738582">
              <a:off x="2177427" y="3341522"/>
              <a:ext cx="2687414" cy="1217406"/>
            </a:xfrm>
            <a:prstGeom prst="ellipse">
              <a:avLst/>
            </a:prstGeom>
            <a:no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974761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91739" y="762000"/>
            <a:ext cx="6648586" cy="2990050"/>
          </a:xfrm>
        </p:spPr>
        <p:txBody>
          <a:bodyPr wrap="square">
            <a:noAutofit/>
          </a:bodyPr>
          <a:lstStyle/>
          <a:p>
            <a:pPr marL="173038" indent="-173038">
              <a:lnSpc>
                <a:spcPct val="110000"/>
              </a:lnSpc>
              <a:spcBef>
                <a:spcPts val="600"/>
              </a:spcBef>
            </a:pPr>
            <a:r>
              <a:rPr lang="en-US" altLang="zh-TW" sz="2000" dirty="0" smtClean="0">
                <a:latin typeface="Arial" pitchFamily="34" charset="0"/>
                <a:cs typeface="Arial" pitchFamily="34" charset="0"/>
              </a:rPr>
              <a:t>Signoff mode = (voltage, frequency) pair</a:t>
            </a:r>
          </a:p>
          <a:p>
            <a:pPr marL="173038" indent="-173038">
              <a:lnSpc>
                <a:spcPct val="110000"/>
              </a:lnSpc>
              <a:spcBef>
                <a:spcPts val="600"/>
              </a:spcBef>
            </a:pPr>
            <a:r>
              <a:rPr lang="en-US" altLang="zh-TW" sz="2000" dirty="0" smtClean="0">
                <a:latin typeface="Arial" pitchFamily="34" charset="0"/>
                <a:cs typeface="Arial" pitchFamily="34" charset="0"/>
              </a:rPr>
              <a:t>Multi-mode </a:t>
            </a:r>
            <a:r>
              <a:rPr lang="en-US" altLang="zh-TW" sz="2000" dirty="0">
                <a:latin typeface="Arial" pitchFamily="34" charset="0"/>
                <a:cs typeface="Arial" pitchFamily="34" charset="0"/>
              </a:rPr>
              <a:t>operation </a:t>
            </a:r>
            <a:r>
              <a:rPr lang="en-US" altLang="zh-TW" sz="2000" dirty="0" smtClean="0">
                <a:latin typeface="Arial" pitchFamily="34" charset="0"/>
                <a:cs typeface="Arial" pitchFamily="34" charset="0"/>
                <a:sym typeface="Symbol"/>
              </a:rPr>
              <a:t>requires </a:t>
            </a:r>
            <a:r>
              <a:rPr lang="en-US" altLang="zh-TW" sz="2000" dirty="0" smtClean="0">
                <a:latin typeface="Arial" pitchFamily="34" charset="0"/>
                <a:cs typeface="Arial" pitchFamily="34" charset="0"/>
              </a:rPr>
              <a:t>multi-mode </a:t>
            </a:r>
            <a:r>
              <a:rPr lang="en-US" altLang="zh-TW" sz="2000" dirty="0">
                <a:latin typeface="Arial" pitchFamily="34" charset="0"/>
                <a:cs typeface="Arial" pitchFamily="34" charset="0"/>
              </a:rPr>
              <a:t>signoff </a:t>
            </a:r>
          </a:p>
          <a:p>
            <a:pPr marL="347663" lvl="1" indent="-174625">
              <a:lnSpc>
                <a:spcPct val="110000"/>
              </a:lnSpc>
              <a:spcBef>
                <a:spcPts val="600"/>
              </a:spcBef>
            </a:pPr>
            <a:r>
              <a:rPr lang="en-US" altLang="zh-TW" sz="2000" dirty="0">
                <a:latin typeface="Arial" pitchFamily="34" charset="0"/>
                <a:cs typeface="Arial" pitchFamily="34" charset="0"/>
              </a:rPr>
              <a:t>Example: nominal mode and overdrive mode</a:t>
            </a:r>
          </a:p>
          <a:p>
            <a:pPr marL="173038" indent="-173038">
              <a:lnSpc>
                <a:spcPct val="110000"/>
              </a:lnSpc>
              <a:spcBef>
                <a:spcPts val="600"/>
              </a:spcBef>
            </a:pPr>
            <a:r>
              <a:rPr lang="en-US" altLang="zh-TW" sz="2000" dirty="0" smtClean="0">
                <a:latin typeface="Arial" pitchFamily="34" charset="0"/>
                <a:cs typeface="Arial" pitchFamily="34" charset="0"/>
              </a:rPr>
              <a:t>Selection of signoff modes affects area, power</a:t>
            </a:r>
          </a:p>
          <a:p>
            <a:pPr marL="173038" indent="-173038">
              <a:lnSpc>
                <a:spcPct val="110000"/>
              </a:lnSpc>
              <a:spcBef>
                <a:spcPts val="600"/>
              </a:spcBef>
            </a:pPr>
            <a:r>
              <a:rPr lang="en-US" altLang="zh-TW" sz="2000" dirty="0" smtClean="0">
                <a:latin typeface="Arial" pitchFamily="34" charset="0"/>
                <a:cs typeface="Arial" pitchFamily="34" charset="0"/>
                <a:sym typeface="Wingdings" pitchFamily="2" charset="2"/>
              </a:rPr>
              <a:t>ASP-DAC 2013: Optimization of signoff modes</a:t>
            </a:r>
          </a:p>
          <a:p>
            <a:pPr marL="0" indent="0">
              <a:lnSpc>
                <a:spcPct val="110000"/>
              </a:lnSpc>
              <a:spcBef>
                <a:spcPts val="600"/>
              </a:spcBef>
              <a:buNone/>
            </a:pPr>
            <a:r>
              <a:rPr lang="en-US" altLang="zh-TW" sz="2000" dirty="0">
                <a:latin typeface="Arial" pitchFamily="34" charset="0"/>
                <a:cs typeface="Arial" pitchFamily="34" charset="0"/>
                <a:sym typeface="Wingdings" pitchFamily="2" charset="2"/>
              </a:rPr>
              <a:t> </a:t>
            </a:r>
            <a:r>
              <a:rPr lang="en-US" altLang="zh-TW" sz="2000" dirty="0" smtClean="0">
                <a:latin typeface="Arial" pitchFamily="34" charset="0"/>
                <a:cs typeface="Arial" pitchFamily="34" charset="0"/>
                <a:sym typeface="Wingdings" pitchFamily="2" charset="2"/>
              </a:rPr>
              <a:t> </a:t>
            </a:r>
            <a:r>
              <a:rPr lang="en-US" altLang="zh-TW" sz="2000" dirty="0" smtClean="0">
                <a:latin typeface="Arial" pitchFamily="34" charset="0"/>
                <a:cs typeface="Arial" pitchFamily="34" charset="0"/>
                <a:sym typeface="Symbol"/>
              </a:rPr>
              <a:t></a:t>
            </a:r>
            <a:r>
              <a:rPr lang="en-US" altLang="zh-TW" sz="2000" dirty="0" smtClean="0">
                <a:latin typeface="Arial" pitchFamily="34" charset="0"/>
                <a:cs typeface="Arial" pitchFamily="34" charset="0"/>
                <a:sym typeface="Wingdings" pitchFamily="2" charset="2"/>
              </a:rPr>
              <a:t> </a:t>
            </a:r>
            <a:r>
              <a:rPr lang="en-US" altLang="zh-TW" sz="2000" dirty="0">
                <a:latin typeface="Arial" pitchFamily="34" charset="0"/>
                <a:cs typeface="Arial" pitchFamily="34" charset="0"/>
                <a:sym typeface="Wingdings" pitchFamily="2" charset="2"/>
              </a:rPr>
              <a:t>I</a:t>
            </a:r>
            <a:r>
              <a:rPr lang="en-US" altLang="zh-TW" sz="2000" dirty="0" smtClean="0">
                <a:latin typeface="Arial" pitchFamily="34" charset="0"/>
                <a:cs typeface="Arial" pitchFamily="34" charset="0"/>
                <a:sym typeface="Wingdings" pitchFamily="2" charset="2"/>
              </a:rPr>
              <a:t>mprove performance, power, or area</a:t>
            </a:r>
          </a:p>
          <a:p>
            <a:pPr marL="0" indent="0">
              <a:lnSpc>
                <a:spcPct val="110000"/>
              </a:lnSpc>
              <a:spcBef>
                <a:spcPts val="600"/>
              </a:spcBef>
              <a:buNone/>
            </a:pPr>
            <a:r>
              <a:rPr lang="en-US" altLang="zh-TW" sz="2000" dirty="0">
                <a:latin typeface="Arial" pitchFamily="34" charset="0"/>
                <a:cs typeface="Arial" pitchFamily="34" charset="0"/>
                <a:sym typeface="Wingdings" pitchFamily="2" charset="2"/>
              </a:rPr>
              <a:t> </a:t>
            </a:r>
            <a:r>
              <a:rPr lang="en-US" altLang="zh-TW" sz="2000" dirty="0" smtClean="0">
                <a:latin typeface="Arial" pitchFamily="34" charset="0"/>
                <a:cs typeface="Arial" pitchFamily="34" charset="0"/>
                <a:sym typeface="Wingdings" pitchFamily="2" charset="2"/>
              </a:rPr>
              <a:t> </a:t>
            </a:r>
            <a:r>
              <a:rPr lang="en-US" altLang="zh-TW" sz="2000" dirty="0" smtClean="0">
                <a:latin typeface="Arial" pitchFamily="34" charset="0"/>
                <a:cs typeface="Arial" pitchFamily="34" charset="0"/>
                <a:sym typeface="Symbol"/>
              </a:rPr>
              <a:t> </a:t>
            </a:r>
            <a:r>
              <a:rPr lang="en-US" altLang="zh-TW" sz="2000" dirty="0" smtClean="0">
                <a:latin typeface="Arial" pitchFamily="34" charset="0"/>
                <a:cs typeface="Arial" pitchFamily="34" charset="0"/>
                <a:sym typeface="Wingdings" pitchFamily="2" charset="2"/>
              </a:rPr>
              <a:t>Reduce overdesign</a:t>
            </a:r>
            <a:endParaRPr lang="en-US" altLang="zh-TW" sz="2000" dirty="0" smtClean="0">
              <a:latin typeface="Arial" pitchFamily="34" charset="0"/>
              <a:cs typeface="Arial" pitchFamily="34" charset="0"/>
            </a:endParaRPr>
          </a:p>
        </p:txBody>
      </p:sp>
      <p:grpSp>
        <p:nvGrpSpPr>
          <p:cNvPr id="2" name="Group 6"/>
          <p:cNvGrpSpPr/>
          <p:nvPr/>
        </p:nvGrpSpPr>
        <p:grpSpPr>
          <a:xfrm>
            <a:off x="6096004" y="1487086"/>
            <a:ext cx="3099180" cy="1750115"/>
            <a:chOff x="5942599" y="810587"/>
            <a:chExt cx="3409096" cy="2117639"/>
          </a:xfrm>
        </p:grpSpPr>
        <p:cxnSp>
          <p:nvCxnSpPr>
            <p:cNvPr id="8" name="Straight Arrow Connector 7"/>
            <p:cNvCxnSpPr/>
            <p:nvPr/>
          </p:nvCxnSpPr>
          <p:spPr bwMode="auto">
            <a:xfrm flipV="1">
              <a:off x="5942599" y="954128"/>
              <a:ext cx="8810" cy="1414157"/>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a:off x="5960220" y="2368286"/>
              <a:ext cx="3136478" cy="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0" name="Rounded Rectangle 9"/>
            <p:cNvSpPr/>
            <p:nvPr/>
          </p:nvSpPr>
          <p:spPr bwMode="auto">
            <a:xfrm>
              <a:off x="5970487" y="1981630"/>
              <a:ext cx="688086" cy="378792"/>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latin typeface="Arial" pitchFamily="34" charset="0"/>
                  <a:cs typeface="Arial" pitchFamily="34" charset="0"/>
                </a:rPr>
                <a:t>NOM</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ounded Rectangle 10"/>
            <p:cNvSpPr/>
            <p:nvPr/>
          </p:nvSpPr>
          <p:spPr bwMode="auto">
            <a:xfrm>
              <a:off x="6706554" y="1295042"/>
              <a:ext cx="381372" cy="1060618"/>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latin typeface="Arial" pitchFamily="34" charset="0"/>
                  <a:cs typeface="Arial" pitchFamily="34" charset="0"/>
                </a:rPr>
                <a:t>OD</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ounded Rectangle 11"/>
            <p:cNvSpPr/>
            <p:nvPr/>
          </p:nvSpPr>
          <p:spPr bwMode="auto">
            <a:xfrm>
              <a:off x="7092992" y="1976867"/>
              <a:ext cx="625533" cy="378792"/>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latin typeface="Arial" pitchFamily="34" charset="0"/>
                  <a:cs typeface="Arial" pitchFamily="34" charset="0"/>
                </a:rPr>
                <a:t>NOM</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ounded Rectangle 12"/>
            <p:cNvSpPr/>
            <p:nvPr/>
          </p:nvSpPr>
          <p:spPr bwMode="auto">
            <a:xfrm>
              <a:off x="7859454" y="1292554"/>
              <a:ext cx="528620" cy="1060618"/>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600" b="1" dirty="0" smtClean="0">
                  <a:latin typeface="Arial" pitchFamily="34" charset="0"/>
                  <a:cs typeface="Arial" pitchFamily="34" charset="0"/>
                </a:rPr>
                <a:t>OD</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4" name="Flowchart: Connector 13"/>
            <p:cNvSpPr/>
            <p:nvPr/>
          </p:nvSpPr>
          <p:spPr bwMode="auto">
            <a:xfrm>
              <a:off x="8603319" y="1888483"/>
              <a:ext cx="35241" cy="113638"/>
            </a:xfrm>
            <a:prstGeom prst="flowChartConnector">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5" name="Flowchart: Connector 14"/>
            <p:cNvSpPr/>
            <p:nvPr/>
          </p:nvSpPr>
          <p:spPr bwMode="auto">
            <a:xfrm>
              <a:off x="8716600" y="1888483"/>
              <a:ext cx="35241" cy="113638"/>
            </a:xfrm>
            <a:prstGeom prst="flowChartConnector">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6" name="Flowchart: Connector 15"/>
            <p:cNvSpPr/>
            <p:nvPr/>
          </p:nvSpPr>
          <p:spPr bwMode="auto">
            <a:xfrm>
              <a:off x="8832388" y="1888483"/>
              <a:ext cx="35241" cy="113638"/>
            </a:xfrm>
            <a:prstGeom prst="flowChartConnector">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Box 16"/>
            <p:cNvSpPr txBox="1"/>
            <p:nvPr/>
          </p:nvSpPr>
          <p:spPr>
            <a:xfrm>
              <a:off x="8695090" y="2393847"/>
              <a:ext cx="656605" cy="409650"/>
            </a:xfrm>
            <a:prstGeom prst="rect">
              <a:avLst/>
            </a:prstGeom>
            <a:noFill/>
          </p:spPr>
          <p:txBody>
            <a:bodyPr wrap="square" rtlCol="0">
              <a:spAutoFit/>
            </a:bodyPr>
            <a:lstStyle/>
            <a:p>
              <a:pPr eaLnBrk="0" latinLnBrk="0" hangingPunct="0"/>
              <a:r>
                <a:rPr lang="en-US" sz="1600" b="0" dirty="0" smtClean="0">
                  <a:latin typeface="Arial" pitchFamily="34" charset="0"/>
                  <a:cs typeface="Arial" pitchFamily="34" charset="0"/>
                </a:rPr>
                <a:t>time</a:t>
              </a:r>
              <a:endParaRPr lang="en-US" sz="1600" b="0" dirty="0">
                <a:latin typeface="Arial" pitchFamily="34" charset="0"/>
                <a:cs typeface="Arial" pitchFamily="34" charset="0"/>
              </a:endParaRPr>
            </a:p>
          </p:txBody>
        </p:sp>
        <p:sp>
          <p:nvSpPr>
            <p:cNvPr id="18" name="TextBox 17"/>
            <p:cNvSpPr txBox="1"/>
            <p:nvPr/>
          </p:nvSpPr>
          <p:spPr>
            <a:xfrm>
              <a:off x="5993455" y="810587"/>
              <a:ext cx="558157" cy="409650"/>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V</a:t>
              </a:r>
              <a:r>
                <a:rPr lang="en-US" sz="1600" baseline="-25000" dirty="0" smtClean="0">
                  <a:latin typeface="Arial" pitchFamily="34" charset="0"/>
                  <a:cs typeface="Arial" pitchFamily="34" charset="0"/>
                </a:rPr>
                <a:t>dd</a:t>
              </a:r>
              <a:endParaRPr lang="en-US" sz="1600" baseline="-25000" dirty="0">
                <a:latin typeface="Arial" pitchFamily="34" charset="0"/>
                <a:cs typeface="Arial" pitchFamily="34" charset="0"/>
              </a:endParaRPr>
            </a:p>
          </p:txBody>
        </p:sp>
        <p:cxnSp>
          <p:nvCxnSpPr>
            <p:cNvPr id="19" name="Straight Arrow Connector 18"/>
            <p:cNvCxnSpPr/>
            <p:nvPr/>
          </p:nvCxnSpPr>
          <p:spPr bwMode="auto">
            <a:xfrm>
              <a:off x="6054240" y="2486630"/>
              <a:ext cx="529775" cy="0"/>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cxnSp>
          <p:nvCxnSpPr>
            <p:cNvPr id="20" name="Straight Arrow Connector 19"/>
            <p:cNvCxnSpPr/>
            <p:nvPr/>
          </p:nvCxnSpPr>
          <p:spPr bwMode="auto">
            <a:xfrm>
              <a:off x="6750550" y="2486630"/>
              <a:ext cx="321649" cy="12473"/>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cxnSp>
          <p:nvCxnSpPr>
            <p:cNvPr id="21" name="Straight Arrow Connector 20"/>
            <p:cNvCxnSpPr/>
            <p:nvPr/>
          </p:nvCxnSpPr>
          <p:spPr bwMode="auto">
            <a:xfrm>
              <a:off x="7128961" y="2499103"/>
              <a:ext cx="529775" cy="0"/>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cxnSp>
          <p:nvCxnSpPr>
            <p:cNvPr id="22" name="Straight Arrow Connector 21"/>
            <p:cNvCxnSpPr/>
            <p:nvPr/>
          </p:nvCxnSpPr>
          <p:spPr bwMode="auto">
            <a:xfrm>
              <a:off x="7866862" y="2486630"/>
              <a:ext cx="529775" cy="0"/>
            </a:xfrm>
            <a:prstGeom prst="straightConnector1">
              <a:avLst/>
            </a:prstGeom>
            <a:solidFill>
              <a:schemeClr val="accent1"/>
            </a:solidFill>
            <a:ln w="25400" cap="flat" cmpd="sng" algn="ctr">
              <a:solidFill>
                <a:schemeClr val="tx1"/>
              </a:solidFill>
              <a:prstDash val="solid"/>
              <a:round/>
              <a:headEnd type="arrow" w="med" len="med"/>
              <a:tailEnd type="arrow"/>
            </a:ln>
            <a:effectLst/>
          </p:spPr>
        </p:cxnSp>
        <p:sp>
          <p:nvSpPr>
            <p:cNvPr id="23" name="TextBox 22"/>
            <p:cNvSpPr txBox="1"/>
            <p:nvPr/>
          </p:nvSpPr>
          <p:spPr>
            <a:xfrm>
              <a:off x="6033809" y="2518576"/>
              <a:ext cx="627952" cy="409650"/>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t</a:t>
              </a:r>
              <a:r>
                <a:rPr lang="en-US" sz="1600" baseline="-25000" dirty="0" smtClean="0">
                  <a:latin typeface="Arial" pitchFamily="34" charset="0"/>
                  <a:cs typeface="Arial" pitchFamily="34" charset="0"/>
                </a:rPr>
                <a:t>nom</a:t>
              </a:r>
              <a:endParaRPr lang="en-US" sz="1600" baseline="-25000" dirty="0">
                <a:latin typeface="Arial" pitchFamily="34" charset="0"/>
                <a:cs typeface="Arial" pitchFamily="34" charset="0"/>
              </a:endParaRPr>
            </a:p>
          </p:txBody>
        </p:sp>
        <p:sp>
          <p:nvSpPr>
            <p:cNvPr id="24" name="TextBox 23"/>
            <p:cNvSpPr txBox="1"/>
            <p:nvPr/>
          </p:nvSpPr>
          <p:spPr>
            <a:xfrm>
              <a:off x="6704599" y="2518576"/>
              <a:ext cx="522035" cy="409650"/>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t</a:t>
              </a:r>
              <a:r>
                <a:rPr lang="en-US" sz="1600" baseline="-25000" dirty="0" smtClean="0">
                  <a:latin typeface="Arial" pitchFamily="34" charset="0"/>
                  <a:cs typeface="Arial" pitchFamily="34" charset="0"/>
                </a:rPr>
                <a:t>OD</a:t>
              </a:r>
              <a:endParaRPr lang="en-US" sz="1600" baseline="-25000" dirty="0">
                <a:latin typeface="Arial" pitchFamily="34" charset="0"/>
                <a:cs typeface="Arial" pitchFamily="34" charset="0"/>
              </a:endParaRPr>
            </a:p>
          </p:txBody>
        </p:sp>
        <p:sp>
          <p:nvSpPr>
            <p:cNvPr id="25" name="TextBox 24"/>
            <p:cNvSpPr txBox="1"/>
            <p:nvPr/>
          </p:nvSpPr>
          <p:spPr>
            <a:xfrm>
              <a:off x="7118855" y="2518576"/>
              <a:ext cx="627952" cy="409650"/>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t</a:t>
              </a:r>
              <a:r>
                <a:rPr lang="en-US" sz="1600" baseline="-25000" dirty="0" smtClean="0">
                  <a:latin typeface="Arial" pitchFamily="34" charset="0"/>
                  <a:cs typeface="Arial" pitchFamily="34" charset="0"/>
                </a:rPr>
                <a:t>nom</a:t>
              </a:r>
              <a:endParaRPr lang="en-US" sz="1600" baseline="-25000" dirty="0">
                <a:latin typeface="Arial" pitchFamily="34" charset="0"/>
                <a:cs typeface="Arial" pitchFamily="34" charset="0"/>
              </a:endParaRPr>
            </a:p>
          </p:txBody>
        </p:sp>
        <p:sp>
          <p:nvSpPr>
            <p:cNvPr id="26" name="TextBox 25"/>
            <p:cNvSpPr txBox="1"/>
            <p:nvPr/>
          </p:nvSpPr>
          <p:spPr>
            <a:xfrm>
              <a:off x="7910913" y="2518576"/>
              <a:ext cx="535389" cy="409650"/>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t</a:t>
              </a:r>
              <a:r>
                <a:rPr lang="en-US" sz="1600" baseline="-25000" dirty="0" smtClean="0">
                  <a:latin typeface="Arial" pitchFamily="34" charset="0"/>
                  <a:cs typeface="Arial" pitchFamily="34" charset="0"/>
                </a:rPr>
                <a:t>OD</a:t>
              </a:r>
              <a:endParaRPr lang="en-US" sz="1600" baseline="-25000" dirty="0">
                <a:latin typeface="Arial" pitchFamily="34" charset="0"/>
                <a:cs typeface="Arial" pitchFamily="34" charset="0"/>
              </a:endParaRPr>
            </a:p>
          </p:txBody>
        </p:sp>
      </p:grpSp>
      <p:sp>
        <p:nvSpPr>
          <p:cNvPr id="31" name="Title 30"/>
          <p:cNvSpPr>
            <a:spLocks noGrp="1"/>
          </p:cNvSpPr>
          <p:nvPr>
            <p:ph type="title"/>
          </p:nvPr>
        </p:nvSpPr>
        <p:spPr>
          <a:xfrm>
            <a:off x="24684" y="64314"/>
            <a:ext cx="9067800" cy="563562"/>
          </a:xfrm>
        </p:spPr>
        <p:txBody>
          <a:bodyPr/>
          <a:lstStyle/>
          <a:p>
            <a:r>
              <a:rPr lang="en-US" altLang="zh-TW" dirty="0" smtClean="0">
                <a:solidFill>
                  <a:srgbClr val="FF0000"/>
                </a:solidFill>
              </a:rPr>
              <a:t>Also</a:t>
            </a:r>
            <a:r>
              <a:rPr lang="en-US" altLang="zh-TW" dirty="0" smtClean="0"/>
              <a:t>: Multi-Mode Signoff Choices Matter !</a:t>
            </a:r>
            <a:endParaRPr lang="en-US" dirty="0"/>
          </a:p>
        </p:txBody>
      </p:sp>
      <p:grpSp>
        <p:nvGrpSpPr>
          <p:cNvPr id="40" name="Group 39"/>
          <p:cNvGrpSpPr/>
          <p:nvPr/>
        </p:nvGrpSpPr>
        <p:grpSpPr>
          <a:xfrm>
            <a:off x="134415" y="3819530"/>
            <a:ext cx="3741093" cy="2567104"/>
            <a:chOff x="134415" y="3819530"/>
            <a:chExt cx="3741093" cy="2567104"/>
          </a:xfrm>
        </p:grpSpPr>
        <p:cxnSp>
          <p:nvCxnSpPr>
            <p:cNvPr id="39" name="Straight Connector 38"/>
            <p:cNvCxnSpPr/>
            <p:nvPr/>
          </p:nvCxnSpPr>
          <p:spPr>
            <a:xfrm>
              <a:off x="762000" y="4231617"/>
              <a:ext cx="212441"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15" y="3819530"/>
              <a:ext cx="3256485" cy="256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Down Arrow 29"/>
            <p:cNvSpPr/>
            <p:nvPr/>
          </p:nvSpPr>
          <p:spPr bwMode="auto">
            <a:xfrm rot="3412381">
              <a:off x="3379324" y="4259622"/>
              <a:ext cx="406400" cy="585969"/>
            </a:xfrm>
            <a:prstGeom prst="downArrow">
              <a:avLst/>
            </a:prstGeom>
            <a:solidFill>
              <a:schemeClr val="accent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Narrow" pitchFamily="34" charset="0"/>
              </a:endParaRPr>
            </a:p>
          </p:txBody>
        </p:sp>
        <p:cxnSp>
          <p:nvCxnSpPr>
            <p:cNvPr id="33" name="Straight Arrow Connector 32"/>
            <p:cNvCxnSpPr/>
            <p:nvPr/>
          </p:nvCxnSpPr>
          <p:spPr>
            <a:xfrm>
              <a:off x="881400" y="4258342"/>
              <a:ext cx="0" cy="1249625"/>
            </a:xfrm>
            <a:prstGeom prst="straightConnector1">
              <a:avLst/>
            </a:prstGeom>
            <a:ln w="38100">
              <a:solidFill>
                <a:srgbClr val="FF0000"/>
              </a:solidFill>
              <a:headEnd type="arrow"/>
              <a:tailEnd type="arrow"/>
            </a:ln>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856800" y="4929492"/>
              <a:ext cx="762000"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latinLnBrk="0"/>
              <a:r>
                <a:rPr lang="en-US" b="1" dirty="0" smtClean="0">
                  <a:solidFill>
                    <a:srgbClr val="FF0000"/>
                  </a:solidFill>
                  <a:latin typeface="Arial" pitchFamily="34" charset="0"/>
                  <a:cs typeface="Arial" pitchFamily="34" charset="0"/>
                </a:rPr>
                <a:t>12%</a:t>
              </a:r>
              <a:endParaRPr lang="en-US" b="1" dirty="0">
                <a:solidFill>
                  <a:srgbClr val="FF0000"/>
                </a:solidFill>
                <a:latin typeface="Arial" pitchFamily="34" charset="0"/>
                <a:cs typeface="Arial" pitchFamily="34" charset="0"/>
              </a:endParaRPr>
            </a:p>
          </p:txBody>
        </p:sp>
        <p:cxnSp>
          <p:nvCxnSpPr>
            <p:cNvPr id="37" name="Straight Connector 36"/>
            <p:cNvCxnSpPr/>
            <p:nvPr/>
          </p:nvCxnSpPr>
          <p:spPr>
            <a:xfrm>
              <a:off x="803108" y="5527017"/>
              <a:ext cx="2092492"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8665" y="3895730"/>
              <a:ext cx="3065309" cy="338554"/>
            </a:xfrm>
            <a:prstGeom prst="rect">
              <a:avLst/>
            </a:prstGeom>
            <a:noFill/>
          </p:spPr>
          <p:txBody>
            <a:bodyPr wrap="square" rtlCol="0">
              <a:spAutoFit/>
            </a:bodyPr>
            <a:lstStyle/>
            <a:p>
              <a:pPr eaLnBrk="0" latinLnBrk="0"/>
              <a:r>
                <a:rPr lang="en-US" sz="1600" dirty="0">
                  <a:solidFill>
                    <a:srgbClr val="FF0000"/>
                  </a:solidFill>
                  <a:latin typeface="Arial" pitchFamily="34" charset="0"/>
                  <a:cs typeface="Arial" pitchFamily="34" charset="0"/>
                </a:rPr>
                <a:t>F</a:t>
              </a:r>
              <a:r>
                <a:rPr lang="en-US" sz="1600" dirty="0" smtClean="0">
                  <a:solidFill>
                    <a:srgbClr val="FF0000"/>
                  </a:solidFill>
                  <a:latin typeface="Arial" pitchFamily="34" charset="0"/>
                  <a:cs typeface="Arial" pitchFamily="34" charset="0"/>
                </a:rPr>
                <a:t>ix </a:t>
              </a:r>
              <a:r>
                <a:rPr lang="en-US" sz="1600" dirty="0" err="1" smtClean="0">
                  <a:solidFill>
                    <a:srgbClr val="FF0000"/>
                  </a:solidFill>
                  <a:latin typeface="Arial" pitchFamily="34" charset="0"/>
                  <a:cs typeface="Arial" pitchFamily="34" charset="0"/>
                </a:rPr>
                <a:t>f</a:t>
              </a:r>
              <a:r>
                <a:rPr lang="en-US" sz="1600" baseline="-25000" dirty="0" err="1" smtClean="0">
                  <a:solidFill>
                    <a:srgbClr val="FF0000"/>
                  </a:solidFill>
                  <a:latin typeface="Arial" pitchFamily="34" charset="0"/>
                  <a:cs typeface="Arial" pitchFamily="34" charset="0"/>
                </a:rPr>
                <a:t>OD</a:t>
              </a:r>
              <a:r>
                <a:rPr lang="en-US" sz="1600" baseline="-25000" dirty="0" smtClean="0">
                  <a:solidFill>
                    <a:srgbClr val="FF0000"/>
                  </a:solidFill>
                  <a:latin typeface="Arial" pitchFamily="34" charset="0"/>
                  <a:cs typeface="Arial" pitchFamily="34" charset="0"/>
                </a:rPr>
                <a:t>,</a:t>
              </a:r>
              <a:r>
                <a:rPr lang="en-US" sz="1600" dirty="0" smtClean="0">
                  <a:solidFill>
                    <a:srgbClr val="FF0000"/>
                  </a:solidFill>
                  <a:latin typeface="Arial" pitchFamily="34" charset="0"/>
                  <a:cs typeface="Arial" pitchFamily="34" charset="0"/>
                </a:rPr>
                <a:t> still 14% power range</a:t>
              </a:r>
              <a:endParaRPr lang="en-US" sz="1600" baseline="-25000" dirty="0">
                <a:solidFill>
                  <a:srgbClr val="FF0000"/>
                </a:solidFill>
                <a:latin typeface="Arial" pitchFamily="34" charset="0"/>
                <a:cs typeface="Arial" pitchFamily="34" charset="0"/>
              </a:endParaRPr>
            </a:p>
          </p:txBody>
        </p:sp>
      </p:grpSp>
      <p:grpSp>
        <p:nvGrpSpPr>
          <p:cNvPr id="41" name="Group 40"/>
          <p:cNvGrpSpPr/>
          <p:nvPr/>
        </p:nvGrpSpPr>
        <p:grpSpPr>
          <a:xfrm>
            <a:off x="4056274" y="3325733"/>
            <a:ext cx="5032058" cy="3341767"/>
            <a:chOff x="4056274" y="3325733"/>
            <a:chExt cx="5032058" cy="3341767"/>
          </a:xfrm>
        </p:grpSpPr>
        <p:sp>
          <p:nvSpPr>
            <p:cNvPr id="28" name="TextBox 27"/>
            <p:cNvSpPr txBox="1"/>
            <p:nvPr/>
          </p:nvSpPr>
          <p:spPr>
            <a:xfrm>
              <a:off x="4258355" y="3325733"/>
              <a:ext cx="4818360" cy="369332"/>
            </a:xfrm>
            <a:prstGeom prst="rect">
              <a:avLst/>
            </a:prstGeom>
            <a:noFill/>
          </p:spPr>
          <p:txBody>
            <a:bodyPr wrap="square" rtlCol="0">
              <a:spAutoFit/>
            </a:bodyPr>
            <a:lstStyle/>
            <a:p>
              <a:pPr eaLnBrk="0" latinLnBrk="0">
                <a:buClr>
                  <a:srgbClr val="C00000"/>
                </a:buClr>
              </a:pPr>
              <a:r>
                <a:rPr lang="en-US" b="0" u="sng" dirty="0" smtClean="0">
                  <a:solidFill>
                    <a:schemeClr val="tx2">
                      <a:lumMod val="50000"/>
                    </a:schemeClr>
                  </a:solidFill>
                  <a:latin typeface="Arial" pitchFamily="34" charset="0"/>
                  <a:cs typeface="Arial" pitchFamily="34" charset="0"/>
                </a:rPr>
                <a:t>Power of circuits w/ different overdrive modes</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6274" y="3631975"/>
              <a:ext cx="5032058" cy="30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308827" y="4740088"/>
              <a:ext cx="2514885" cy="483285"/>
            </a:xfrm>
            <a:prstGeom prst="rect">
              <a:avLst/>
            </a:prstGeom>
            <a:solidFill>
              <a:schemeClr val="bg1"/>
            </a:solidFill>
          </p:spPr>
          <p:txBody>
            <a:bodyPr wrap="square" rtlCol="0" anchor="ctr">
              <a:spAutoFit/>
            </a:bodyPr>
            <a:lstStyle/>
            <a:p>
              <a:pPr eaLnBrk="0" latinLnBrk="0"/>
              <a:r>
                <a:rPr lang="en-US" sz="1600" dirty="0" smtClean="0">
                  <a:solidFill>
                    <a:srgbClr val="FF0000"/>
                  </a:solidFill>
                  <a:latin typeface="Arial" pitchFamily="34" charset="0"/>
                  <a:cs typeface="Arial" pitchFamily="34" charset="0"/>
                </a:rPr>
                <a:t>Different overdrive modes </a:t>
              </a:r>
              <a:r>
                <a:rPr lang="en-US" altLang="zh-TW" sz="1600" dirty="0" smtClean="0">
                  <a:solidFill>
                    <a:srgbClr val="FF0000"/>
                  </a:solidFill>
                  <a:latin typeface="Arial" pitchFamily="34" charset="0"/>
                  <a:cs typeface="Arial" pitchFamily="34" charset="0"/>
                  <a:sym typeface="Symbol"/>
                </a:rPr>
                <a:t> 26% power range</a:t>
              </a:r>
              <a:endParaRPr lang="en-US" sz="1600" dirty="0">
                <a:solidFill>
                  <a:srgbClr val="FF0000"/>
                </a:solidFill>
                <a:latin typeface="Arial" pitchFamily="34" charset="0"/>
                <a:cs typeface="Arial" pitchFamily="34" charset="0"/>
              </a:endParaRPr>
            </a:p>
          </p:txBody>
        </p:sp>
        <p:sp>
          <p:nvSpPr>
            <p:cNvPr id="100" name="TextBox 99"/>
            <p:cNvSpPr txBox="1"/>
            <p:nvPr/>
          </p:nvSpPr>
          <p:spPr>
            <a:xfrm>
              <a:off x="7692475" y="5727038"/>
              <a:ext cx="1288613" cy="523220"/>
            </a:xfrm>
            <a:prstGeom prst="rect">
              <a:avLst/>
            </a:prstGeom>
            <a:noFill/>
          </p:spPr>
          <p:txBody>
            <a:bodyPr wrap="square" rtlCol="0" anchor="ctr">
              <a:spAutoFit/>
            </a:bodyPr>
            <a:lstStyle/>
            <a:p>
              <a:pPr eaLnBrk="0" latinLnBrk="0"/>
              <a:r>
                <a:rPr lang="en-US" sz="1400" b="1" dirty="0" smtClean="0">
                  <a:solidFill>
                    <a:schemeClr val="tx2"/>
                  </a:solidFill>
                </a:rPr>
                <a:t>f</a:t>
              </a:r>
              <a:r>
                <a:rPr lang="en-US" sz="1400" b="1" baseline="-25000" dirty="0" smtClean="0">
                  <a:solidFill>
                    <a:schemeClr val="tx2"/>
                  </a:solidFill>
                </a:rPr>
                <a:t>nom</a:t>
              </a:r>
              <a:r>
                <a:rPr lang="en-US" sz="1400" b="1" dirty="0" smtClean="0">
                  <a:solidFill>
                    <a:schemeClr val="tx2"/>
                  </a:solidFill>
                </a:rPr>
                <a:t>  = </a:t>
              </a:r>
              <a:r>
                <a:rPr lang="en-US" sz="1400" b="1" dirty="0">
                  <a:solidFill>
                    <a:schemeClr val="tx2"/>
                  </a:solidFill>
                </a:rPr>
                <a:t>8</a:t>
              </a:r>
              <a:r>
                <a:rPr lang="en-US" sz="1400" b="1" dirty="0" smtClean="0">
                  <a:solidFill>
                    <a:schemeClr val="tx2"/>
                  </a:solidFill>
                </a:rPr>
                <a:t>00MHz </a:t>
              </a:r>
            </a:p>
            <a:p>
              <a:pPr eaLnBrk="0" latinLnBrk="0"/>
              <a:r>
                <a:rPr lang="en-US" sz="1400" b="1" dirty="0" smtClean="0">
                  <a:solidFill>
                    <a:schemeClr val="tx2"/>
                  </a:solidFill>
                </a:rPr>
                <a:t>V</a:t>
              </a:r>
              <a:r>
                <a:rPr lang="en-US" sz="1400" b="1" baseline="-25000" dirty="0" smtClean="0">
                  <a:solidFill>
                    <a:schemeClr val="tx2"/>
                  </a:solidFill>
                </a:rPr>
                <a:t>nom</a:t>
              </a:r>
              <a:r>
                <a:rPr lang="en-US" sz="1400" b="1" dirty="0" smtClean="0">
                  <a:solidFill>
                    <a:schemeClr val="tx2"/>
                  </a:solidFill>
                </a:rPr>
                <a:t> = 0.8V</a:t>
              </a:r>
              <a:endParaRPr lang="en-US" sz="1400" b="1" dirty="0">
                <a:solidFill>
                  <a:schemeClr val="tx2"/>
                </a:solidFill>
              </a:endParaRPr>
            </a:p>
          </p:txBody>
        </p:sp>
      </p:grpSp>
    </p:spTree>
    <p:extLst>
      <p:ext uri="{BB962C8B-B14F-4D97-AF65-F5344CB8AC3E}">
        <p14:creationId xmlns:p14="http://schemas.microsoft.com/office/powerpoint/2010/main" val="124881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 name="Group 154"/>
          <p:cNvGrpSpPr/>
          <p:nvPr>
            <p:custDataLst>
              <p:tags r:id="rId1"/>
            </p:custDataLst>
          </p:nvPr>
        </p:nvGrpSpPr>
        <p:grpSpPr>
          <a:xfrm>
            <a:off x="1638300" y="1866900"/>
            <a:ext cx="5257800" cy="3810000"/>
            <a:chOff x="1638300" y="2019300"/>
            <a:chExt cx="5257800" cy="3810000"/>
          </a:xfrm>
        </p:grpSpPr>
        <p:pic>
          <p:nvPicPr>
            <p:cNvPr id="70659" name="Picture 3"/>
            <p:cNvPicPr>
              <a:picLocks noChangeAspect="1" noChangeArrowheads="1"/>
            </p:cNvPicPr>
            <p:nvPr>
              <p:custDataLst>
                <p:tags r:id="rId38"/>
              </p:custDataLst>
            </p:nvPr>
          </p:nvPicPr>
          <p:blipFill>
            <a:blip r:embed="rId42" cstate="print"/>
            <a:srcRect/>
            <a:stretch>
              <a:fillRect/>
            </a:stretch>
          </p:blipFill>
          <p:spPr bwMode="auto">
            <a:xfrm>
              <a:off x="1638300" y="2019300"/>
              <a:ext cx="5257800" cy="3810000"/>
            </a:xfrm>
            <a:prstGeom prst="rect">
              <a:avLst/>
            </a:prstGeom>
            <a:noFill/>
            <a:ln w="9525">
              <a:noFill/>
              <a:miter lim="800000"/>
              <a:headEnd/>
              <a:tailEnd/>
            </a:ln>
          </p:spPr>
        </p:pic>
        <p:sp>
          <p:nvSpPr>
            <p:cNvPr id="127" name="Rectangle 126"/>
            <p:cNvSpPr/>
            <p:nvPr>
              <p:custDataLst>
                <p:tags r:id="rId39"/>
              </p:custDataLst>
            </p:nvPr>
          </p:nvSpPr>
          <p:spPr>
            <a:xfrm>
              <a:off x="4008120" y="2240280"/>
              <a:ext cx="245364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custDataLst>
              <p:tags r:id="rId2"/>
            </p:custDataLst>
          </p:nvPr>
        </p:nvSpPr>
        <p:spPr>
          <a:xfrm>
            <a:off x="63321" y="88005"/>
            <a:ext cx="9067800" cy="563562"/>
          </a:xfrm>
        </p:spPr>
        <p:txBody>
          <a:bodyPr/>
          <a:lstStyle/>
          <a:p>
            <a:r>
              <a:rPr lang="en-US" dirty="0" smtClean="0">
                <a:solidFill>
                  <a:srgbClr val="FF0000"/>
                </a:solidFill>
              </a:rPr>
              <a:t>Also</a:t>
            </a:r>
            <a:r>
              <a:rPr lang="en-US" dirty="0" smtClean="0"/>
              <a:t>: Tunable Monitors </a:t>
            </a:r>
            <a:r>
              <a:rPr lang="en-US" dirty="0" smtClean="0">
                <a:sym typeface="Symbol"/>
              </a:rPr>
              <a:t> Less Margin</a:t>
            </a:r>
            <a:endParaRPr lang="en-US" dirty="0"/>
          </a:p>
        </p:txBody>
      </p:sp>
      <p:sp>
        <p:nvSpPr>
          <p:cNvPr id="15" name="Rectangle 14"/>
          <p:cNvSpPr/>
          <p:nvPr>
            <p:custDataLst>
              <p:tags r:id="rId3"/>
            </p:custDataLst>
          </p:nvPr>
        </p:nvSpPr>
        <p:spPr>
          <a:xfrm>
            <a:off x="152400" y="838200"/>
            <a:ext cx="2895600" cy="1015663"/>
          </a:xfrm>
          <a:prstGeom prst="rect">
            <a:avLst/>
          </a:prstGeom>
          <a:solidFill>
            <a:schemeClr val="bg1"/>
          </a:solidFill>
          <a:ln w="19050">
            <a:solidFill>
              <a:schemeClr val="accent6">
                <a:lumMod val="50000"/>
              </a:schemeClr>
            </a:solidFill>
          </a:ln>
        </p:spPr>
        <p:txBody>
          <a:bodyPr wrap="square">
            <a:spAutoFit/>
          </a:bodyPr>
          <a:lstStyle/>
          <a:p>
            <a:r>
              <a:rPr lang="en-US" sz="2000" b="1" kern="0" dirty="0" smtClean="0">
                <a:solidFill>
                  <a:schemeClr val="accent6">
                    <a:lumMod val="50000"/>
                  </a:schemeClr>
                </a:solidFill>
                <a:latin typeface="Arial" pitchFamily="34" charset="0"/>
                <a:cs typeface="Arial" pitchFamily="34" charset="0"/>
              </a:rPr>
              <a:t>Aggressive </a:t>
            </a:r>
            <a:r>
              <a:rPr lang="en-US" sz="2000" b="1" kern="0" dirty="0" err="1" smtClean="0">
                <a:solidFill>
                  <a:schemeClr val="accent6">
                    <a:lumMod val="50000"/>
                  </a:schemeClr>
                </a:solidFill>
                <a:latin typeface="Arial" pitchFamily="34" charset="0"/>
                <a:cs typeface="Arial" pitchFamily="34" charset="0"/>
              </a:rPr>
              <a:t>config</a:t>
            </a:r>
            <a:r>
              <a:rPr lang="en-US" sz="2000" b="1" kern="0" dirty="0" smtClean="0">
                <a:solidFill>
                  <a:schemeClr val="accent6">
                    <a:lumMod val="50000"/>
                  </a:schemeClr>
                </a:solidFill>
                <a:latin typeface="Arial" pitchFamily="34" charset="0"/>
                <a:cs typeface="Arial" pitchFamily="34" charset="0"/>
              </a:rPr>
              <a:t>.</a:t>
            </a:r>
            <a:br>
              <a:rPr lang="en-US" sz="2000" b="1" kern="0" dirty="0" smtClean="0">
                <a:solidFill>
                  <a:schemeClr val="accent6">
                    <a:lumMod val="50000"/>
                  </a:schemeClr>
                </a:solidFill>
                <a:latin typeface="Arial" pitchFamily="34" charset="0"/>
                <a:cs typeface="Arial" pitchFamily="34" charset="0"/>
              </a:rPr>
            </a:br>
            <a:r>
              <a:rPr lang="en-US" sz="2000" b="1" kern="0" dirty="0" smtClean="0">
                <a:solidFill>
                  <a:schemeClr val="accent6">
                    <a:lumMod val="50000"/>
                  </a:schemeClr>
                </a:solidFill>
                <a:latin typeface="Arial" pitchFamily="34" charset="0"/>
                <a:cs typeface="Arial" pitchFamily="34" charset="0"/>
                <a:sym typeface="Wingdings" pitchFamily="2" charset="2"/>
              </a:rPr>
              <a:t> </a:t>
            </a:r>
            <a:r>
              <a:rPr lang="en-US" sz="2000" b="1" kern="0" dirty="0" err="1" smtClean="0">
                <a:solidFill>
                  <a:schemeClr val="accent6">
                    <a:lumMod val="50000"/>
                  </a:schemeClr>
                </a:solidFill>
                <a:latin typeface="Arial" pitchFamily="34" charset="0"/>
                <a:cs typeface="Arial" pitchFamily="34" charset="0"/>
                <a:sym typeface="Wingdings" pitchFamily="2" charset="2"/>
              </a:rPr>
              <a:t>V</a:t>
            </a:r>
            <a:r>
              <a:rPr lang="en-US" sz="2000" b="1" kern="0" baseline="-25000" dirty="0" err="1" smtClean="0">
                <a:solidFill>
                  <a:schemeClr val="accent6">
                    <a:lumMod val="50000"/>
                  </a:schemeClr>
                </a:solidFill>
                <a:latin typeface="Arial" pitchFamily="34" charset="0"/>
                <a:cs typeface="Arial" pitchFamily="34" charset="0"/>
                <a:sym typeface="Wingdings" pitchFamily="2" charset="2"/>
              </a:rPr>
              <a:t>min_est</a:t>
            </a:r>
            <a:r>
              <a:rPr lang="en-US" sz="2000" b="1" kern="0" dirty="0" smtClean="0">
                <a:solidFill>
                  <a:schemeClr val="accent6">
                    <a:lumMod val="50000"/>
                  </a:schemeClr>
                </a:solidFill>
                <a:latin typeface="Arial" pitchFamily="34" charset="0"/>
                <a:cs typeface="Arial" pitchFamily="34" charset="0"/>
                <a:sym typeface="Wingdings" pitchFamily="2" charset="2"/>
              </a:rPr>
              <a:t> &lt; </a:t>
            </a:r>
            <a:r>
              <a:rPr lang="en-US" sz="2000" b="1" kern="0" dirty="0" err="1" smtClean="0">
                <a:solidFill>
                  <a:schemeClr val="accent6">
                    <a:lumMod val="50000"/>
                  </a:schemeClr>
                </a:solidFill>
                <a:latin typeface="Arial" pitchFamily="34" charset="0"/>
                <a:cs typeface="Arial" pitchFamily="34" charset="0"/>
                <a:sym typeface="Wingdings" pitchFamily="2" charset="2"/>
              </a:rPr>
              <a:t>V</a:t>
            </a:r>
            <a:r>
              <a:rPr lang="en-US" sz="2000" b="1" kern="0" baseline="-25000" dirty="0" err="1" smtClean="0">
                <a:solidFill>
                  <a:schemeClr val="accent6">
                    <a:lumMod val="50000"/>
                  </a:schemeClr>
                </a:solidFill>
                <a:latin typeface="Arial" pitchFamily="34" charset="0"/>
                <a:cs typeface="Arial" pitchFamily="34" charset="0"/>
                <a:sym typeface="Wingdings" pitchFamily="2" charset="2"/>
              </a:rPr>
              <a:t>min_chip</a:t>
            </a:r>
            <a:r>
              <a:rPr lang="en-US" sz="2000" b="1" kern="0" dirty="0" smtClean="0">
                <a:solidFill>
                  <a:schemeClr val="accent6">
                    <a:lumMod val="50000"/>
                  </a:schemeClr>
                </a:solidFill>
                <a:latin typeface="Arial" pitchFamily="34" charset="0"/>
                <a:cs typeface="Arial" pitchFamily="34" charset="0"/>
                <a:sym typeface="Wingdings" pitchFamily="2" charset="2"/>
              </a:rPr>
              <a:t> </a:t>
            </a:r>
          </a:p>
          <a:p>
            <a:r>
              <a:rPr lang="en-US" sz="2000" b="1" kern="0" dirty="0" smtClean="0">
                <a:solidFill>
                  <a:schemeClr val="accent6">
                    <a:lumMod val="50000"/>
                  </a:schemeClr>
                </a:solidFill>
                <a:latin typeface="Arial" pitchFamily="34" charset="0"/>
                <a:cs typeface="Arial" pitchFamily="34" charset="0"/>
                <a:sym typeface="Wingdings" pitchFamily="2" charset="2"/>
              </a:rPr>
              <a:t> Some chips will fail</a:t>
            </a:r>
            <a:endParaRPr lang="en-US" sz="2000" b="1" kern="0" dirty="0" smtClean="0">
              <a:solidFill>
                <a:schemeClr val="accent6">
                  <a:lumMod val="50000"/>
                </a:schemeClr>
              </a:solidFill>
              <a:latin typeface="Arial" pitchFamily="34" charset="0"/>
              <a:cs typeface="Arial" pitchFamily="34" charset="0"/>
            </a:endParaRPr>
          </a:p>
        </p:txBody>
      </p:sp>
      <p:grpSp>
        <p:nvGrpSpPr>
          <p:cNvPr id="89" name="Group 88"/>
          <p:cNvGrpSpPr/>
          <p:nvPr>
            <p:custDataLst>
              <p:tags r:id="rId4"/>
            </p:custDataLst>
          </p:nvPr>
        </p:nvGrpSpPr>
        <p:grpSpPr>
          <a:xfrm>
            <a:off x="4090988" y="3081338"/>
            <a:ext cx="866774" cy="1800225"/>
            <a:chOff x="2843214" y="1957388"/>
            <a:chExt cx="866774" cy="1800225"/>
          </a:xfrm>
        </p:grpSpPr>
        <p:cxnSp>
          <p:nvCxnSpPr>
            <p:cNvPr id="59" name="Straight Connector 58"/>
            <p:cNvCxnSpPr/>
            <p:nvPr>
              <p:custDataLst>
                <p:tags r:id="rId29"/>
              </p:custDataLst>
            </p:nvPr>
          </p:nvCxnSpPr>
          <p:spPr>
            <a:xfrm flipH="1">
              <a:off x="3200400" y="2308860"/>
              <a:ext cx="114300" cy="110109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custDataLst>
                <p:tags r:id="rId30"/>
              </p:custDataLst>
            </p:nvPr>
          </p:nvCxnSpPr>
          <p:spPr>
            <a:xfrm flipH="1">
              <a:off x="3314700" y="1957388"/>
              <a:ext cx="147638" cy="35909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custDataLst>
                <p:tags r:id="rId31"/>
              </p:custDataLst>
            </p:nvPr>
          </p:nvCxnSpPr>
          <p:spPr>
            <a:xfrm>
              <a:off x="3455728" y="1985963"/>
              <a:ext cx="73285" cy="50006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custDataLst>
                <p:tags r:id="rId32"/>
              </p:custDataLst>
            </p:nvPr>
          </p:nvCxnSpPr>
          <p:spPr>
            <a:xfrm>
              <a:off x="3529013" y="2476500"/>
              <a:ext cx="76200" cy="54292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custDataLst>
                <p:tags r:id="rId33"/>
              </p:custDataLst>
            </p:nvPr>
          </p:nvCxnSpPr>
          <p:spPr>
            <a:xfrm>
              <a:off x="3600450" y="3000375"/>
              <a:ext cx="66675" cy="4572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custDataLst>
                <p:tags r:id="rId34"/>
              </p:custDataLst>
            </p:nvPr>
          </p:nvCxnSpPr>
          <p:spPr>
            <a:xfrm>
              <a:off x="3662363" y="3429000"/>
              <a:ext cx="47625" cy="32861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custDataLst>
                <p:tags r:id="rId35"/>
              </p:custDataLst>
            </p:nvPr>
          </p:nvCxnSpPr>
          <p:spPr>
            <a:xfrm flipH="1">
              <a:off x="3038475" y="3390900"/>
              <a:ext cx="166688" cy="2286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custDataLst>
                <p:tags r:id="rId36"/>
              </p:custDataLst>
            </p:nvPr>
          </p:nvCxnSpPr>
          <p:spPr>
            <a:xfrm flipH="1">
              <a:off x="2928939" y="3667125"/>
              <a:ext cx="66674" cy="523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custDataLst>
                <p:tags r:id="rId37"/>
              </p:custDataLst>
            </p:nvPr>
          </p:nvCxnSpPr>
          <p:spPr>
            <a:xfrm flipH="1">
              <a:off x="2843214" y="3714750"/>
              <a:ext cx="95249" cy="381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70660" name="Picture 4"/>
          <p:cNvPicPr>
            <a:picLocks noChangeAspect="1" noChangeArrowheads="1"/>
          </p:cNvPicPr>
          <p:nvPr>
            <p:custDataLst>
              <p:tags r:id="rId5"/>
            </p:custDataLst>
          </p:nvPr>
        </p:nvPicPr>
        <p:blipFill>
          <a:blip r:embed="rId43" cstate="print"/>
          <a:srcRect/>
          <a:stretch>
            <a:fillRect/>
          </a:stretch>
        </p:blipFill>
        <p:spPr bwMode="auto">
          <a:xfrm>
            <a:off x="6629400" y="3581400"/>
            <a:ext cx="2343418" cy="838200"/>
          </a:xfrm>
          <a:prstGeom prst="rect">
            <a:avLst/>
          </a:prstGeom>
          <a:noFill/>
          <a:ln w="9525">
            <a:noFill/>
            <a:miter lim="800000"/>
            <a:headEnd/>
            <a:tailEnd/>
          </a:ln>
        </p:spPr>
      </p:pic>
      <p:cxnSp>
        <p:nvCxnSpPr>
          <p:cNvPr id="137" name="Straight Connector 136"/>
          <p:cNvCxnSpPr/>
          <p:nvPr>
            <p:custDataLst>
              <p:tags r:id="rId6"/>
            </p:custDataLst>
          </p:nvPr>
        </p:nvCxnSpPr>
        <p:spPr>
          <a:xfrm>
            <a:off x="3421380" y="2057400"/>
            <a:ext cx="0" cy="278130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custDataLst>
              <p:tags r:id="rId7"/>
            </p:custDataLst>
          </p:nvPr>
        </p:nvCxnSpPr>
        <p:spPr bwMode="auto">
          <a:xfrm>
            <a:off x="2804160" y="1859280"/>
            <a:ext cx="510540" cy="2293620"/>
          </a:xfrm>
          <a:prstGeom prst="straightConnector1">
            <a:avLst/>
          </a:prstGeom>
          <a:solidFill>
            <a:schemeClr val="accent1"/>
          </a:solidFill>
          <a:ln w="38100" cap="flat" cmpd="sng" algn="ctr">
            <a:solidFill>
              <a:schemeClr val="accent6">
                <a:lumMod val="50000"/>
              </a:schemeClr>
            </a:solidFill>
            <a:prstDash val="solid"/>
            <a:round/>
            <a:headEnd type="none" w="med" len="med"/>
            <a:tailEnd type="arrow"/>
          </a:ln>
          <a:effectLst/>
        </p:spPr>
      </p:cxnSp>
      <p:grpSp>
        <p:nvGrpSpPr>
          <p:cNvPr id="123" name="Group 122"/>
          <p:cNvGrpSpPr/>
          <p:nvPr>
            <p:custDataLst>
              <p:tags r:id="rId8"/>
            </p:custDataLst>
          </p:nvPr>
        </p:nvGrpSpPr>
        <p:grpSpPr>
          <a:xfrm>
            <a:off x="2940844" y="2950369"/>
            <a:ext cx="1019175" cy="1914525"/>
            <a:chOff x="1683544" y="1845469"/>
            <a:chExt cx="1019175" cy="1914525"/>
          </a:xfrm>
        </p:grpSpPr>
        <p:cxnSp>
          <p:nvCxnSpPr>
            <p:cNvPr id="90" name="Straight Connector 89"/>
            <p:cNvCxnSpPr/>
            <p:nvPr>
              <p:custDataLst>
                <p:tags r:id="rId22"/>
              </p:custDataLst>
            </p:nvPr>
          </p:nvCxnSpPr>
          <p:spPr>
            <a:xfrm flipH="1">
              <a:off x="1931196" y="2743200"/>
              <a:ext cx="228598" cy="931069"/>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custDataLst>
                <p:tags r:id="rId23"/>
              </p:custDataLst>
            </p:nvPr>
          </p:nvCxnSpPr>
          <p:spPr>
            <a:xfrm flipV="1">
              <a:off x="2157414" y="1845469"/>
              <a:ext cx="140492" cy="892969"/>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custDataLst>
                <p:tags r:id="rId24"/>
              </p:custDataLst>
            </p:nvPr>
          </p:nvCxnSpPr>
          <p:spPr>
            <a:xfrm flipH="1" flipV="1">
              <a:off x="2314576" y="1990727"/>
              <a:ext cx="116680" cy="676273"/>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custDataLst>
                <p:tags r:id="rId25"/>
              </p:custDataLst>
            </p:nvPr>
          </p:nvCxnSpPr>
          <p:spPr>
            <a:xfrm flipH="1" flipV="1">
              <a:off x="2433639" y="2671764"/>
              <a:ext cx="76199" cy="645317"/>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custDataLst>
                <p:tags r:id="rId26"/>
              </p:custDataLst>
            </p:nvPr>
          </p:nvCxnSpPr>
          <p:spPr>
            <a:xfrm flipH="1" flipV="1">
              <a:off x="2512219" y="3340894"/>
              <a:ext cx="38100" cy="326232"/>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custDataLst>
                <p:tags r:id="rId27"/>
              </p:custDataLst>
            </p:nvPr>
          </p:nvCxnSpPr>
          <p:spPr>
            <a:xfrm flipH="1" flipV="1">
              <a:off x="2547939" y="3674270"/>
              <a:ext cx="154780" cy="85724"/>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custDataLst>
                <p:tags r:id="rId28"/>
              </p:custDataLst>
            </p:nvPr>
          </p:nvCxnSpPr>
          <p:spPr>
            <a:xfrm flipH="1">
              <a:off x="1683544" y="3683794"/>
              <a:ext cx="228600" cy="59531"/>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p:custDataLst>
              <p:tags r:id="rId9"/>
            </p:custDataLst>
          </p:nvPr>
        </p:nvGrpSpPr>
        <p:grpSpPr>
          <a:xfrm>
            <a:off x="3200400" y="838200"/>
            <a:ext cx="2971800" cy="4021931"/>
            <a:chOff x="3200400" y="838200"/>
            <a:chExt cx="2971800" cy="4021931"/>
          </a:xfrm>
        </p:grpSpPr>
        <p:grpSp>
          <p:nvGrpSpPr>
            <p:cNvPr id="58" name="Group 57"/>
            <p:cNvGrpSpPr/>
            <p:nvPr/>
          </p:nvGrpSpPr>
          <p:grpSpPr>
            <a:xfrm>
              <a:off x="3462338" y="3088481"/>
              <a:ext cx="852487" cy="1771650"/>
              <a:chOff x="2205038" y="1983581"/>
              <a:chExt cx="852487" cy="1771650"/>
            </a:xfrm>
          </p:grpSpPr>
          <p:cxnSp>
            <p:nvCxnSpPr>
              <p:cNvPr id="18" name="Straight Connector 17"/>
              <p:cNvCxnSpPr/>
              <p:nvPr>
                <p:custDataLst>
                  <p:tags r:id="rId15"/>
                </p:custDataLst>
              </p:nvPr>
            </p:nvCxnSpPr>
            <p:spPr>
              <a:xfrm flipV="1">
                <a:off x="2307431" y="3302795"/>
                <a:ext cx="240507" cy="414336"/>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custDataLst>
                  <p:tags r:id="rId16"/>
                </p:custDataLst>
              </p:nvPr>
            </p:nvCxnSpPr>
            <p:spPr>
              <a:xfrm flipH="1">
                <a:off x="2540794" y="2070100"/>
                <a:ext cx="123031" cy="1244600"/>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17"/>
                </p:custDataLst>
              </p:nvPr>
            </p:nvCxnSpPr>
            <p:spPr>
              <a:xfrm flipV="1">
                <a:off x="2667000" y="1983581"/>
                <a:ext cx="57150" cy="73820"/>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custDataLst>
                  <p:tags r:id="rId18"/>
                </p:custDataLst>
              </p:nvPr>
            </p:nvCxnSpPr>
            <p:spPr>
              <a:xfrm flipH="1" flipV="1">
                <a:off x="2800351" y="1985963"/>
                <a:ext cx="116680" cy="1166812"/>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19"/>
                </p:custDataLst>
              </p:nvPr>
            </p:nvCxnSpPr>
            <p:spPr>
              <a:xfrm flipH="1" flipV="1">
                <a:off x="2909888" y="3131344"/>
                <a:ext cx="147637" cy="623887"/>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20"/>
                </p:custDataLst>
              </p:nvPr>
            </p:nvCxnSpPr>
            <p:spPr>
              <a:xfrm flipH="1" flipV="1">
                <a:off x="2695577" y="2000252"/>
                <a:ext cx="52386" cy="2379"/>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21"/>
                </p:custDataLst>
              </p:nvPr>
            </p:nvCxnSpPr>
            <p:spPr>
              <a:xfrm flipV="1">
                <a:off x="2205038" y="3698081"/>
                <a:ext cx="109537" cy="52388"/>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grpSp>
        <p:cxnSp>
          <p:nvCxnSpPr>
            <p:cNvPr id="125" name="Straight Arrow Connector 124"/>
            <p:cNvCxnSpPr>
              <a:stCxn id="132" idx="2"/>
            </p:cNvCxnSpPr>
            <p:nvPr>
              <p:custDataLst>
                <p:tags r:id="rId13"/>
              </p:custDataLst>
            </p:nvPr>
          </p:nvCxnSpPr>
          <p:spPr bwMode="auto">
            <a:xfrm flipH="1">
              <a:off x="4038600" y="2209800"/>
              <a:ext cx="647700" cy="838200"/>
            </a:xfrm>
            <a:prstGeom prst="straightConnector1">
              <a:avLst/>
            </a:prstGeom>
            <a:solidFill>
              <a:schemeClr val="accent1"/>
            </a:solidFill>
            <a:ln w="38100" cap="flat" cmpd="sng" algn="ctr">
              <a:solidFill>
                <a:srgbClr val="0033CC"/>
              </a:solidFill>
              <a:prstDash val="solid"/>
              <a:round/>
              <a:headEnd type="none" w="med" len="med"/>
              <a:tailEnd type="arrow"/>
            </a:ln>
            <a:effectLst/>
          </p:spPr>
        </p:cxnSp>
        <p:sp>
          <p:nvSpPr>
            <p:cNvPr id="132" name="Rectangle 131"/>
            <p:cNvSpPr/>
            <p:nvPr>
              <p:custDataLst>
                <p:tags r:id="rId14"/>
              </p:custDataLst>
            </p:nvPr>
          </p:nvSpPr>
          <p:spPr>
            <a:xfrm>
              <a:off x="3200400" y="838200"/>
              <a:ext cx="2971800" cy="1371600"/>
            </a:xfrm>
            <a:prstGeom prst="rect">
              <a:avLst/>
            </a:prstGeom>
            <a:solidFill>
              <a:schemeClr val="bg1"/>
            </a:solidFill>
            <a:ln w="28575">
              <a:solidFill>
                <a:srgbClr val="0033CC"/>
              </a:solidFill>
            </a:ln>
          </p:spPr>
          <p:txBody>
            <a:bodyPr wrap="square">
              <a:noAutofit/>
            </a:bodyPr>
            <a:lstStyle/>
            <a:p>
              <a:r>
                <a:rPr lang="en-US" sz="2000" b="1" kern="0" dirty="0" smtClean="0">
                  <a:solidFill>
                    <a:srgbClr val="0033CC"/>
                  </a:solidFill>
                  <a:latin typeface="Arial" pitchFamily="34" charset="0"/>
                  <a:cs typeface="Arial" pitchFamily="34" charset="0"/>
                </a:rPr>
                <a:t>Optimized </a:t>
              </a:r>
              <a:r>
                <a:rPr lang="en-US" sz="2000" b="1" kern="0" dirty="0" err="1" smtClean="0">
                  <a:solidFill>
                    <a:srgbClr val="0033CC"/>
                  </a:solidFill>
                  <a:latin typeface="Arial" pitchFamily="34" charset="0"/>
                  <a:cs typeface="Arial" pitchFamily="34" charset="0"/>
                </a:rPr>
                <a:t>config</a:t>
              </a:r>
              <a:r>
                <a:rPr lang="en-US" sz="2000" b="1" kern="0" dirty="0" smtClean="0">
                  <a:solidFill>
                    <a:srgbClr val="0033CC"/>
                  </a:solidFill>
                  <a:latin typeface="Arial" pitchFamily="34" charset="0"/>
                  <a:cs typeface="Arial" pitchFamily="34" charset="0"/>
                </a:rPr>
                <a:t>.</a:t>
              </a:r>
            </a:p>
            <a:p>
              <a:pPr marL="174625" indent="-174625">
                <a:buFont typeface="Arial" pitchFamily="34" charset="0"/>
                <a:buChar char="•"/>
              </a:pPr>
              <a:r>
                <a:rPr lang="en-US" sz="2000" b="1" kern="0" dirty="0" smtClean="0">
                  <a:solidFill>
                    <a:srgbClr val="0033CC"/>
                  </a:solidFill>
                  <a:latin typeface="Arial" pitchFamily="34" charset="0"/>
                  <a:cs typeface="Arial" pitchFamily="34" charset="0"/>
                  <a:sym typeface="Wingdings" pitchFamily="2" charset="2"/>
                </a:rPr>
                <a:t>Increase % high resistance </a:t>
              </a:r>
              <a:r>
                <a:rPr lang="en-US" sz="2000" b="1" kern="0" dirty="0" err="1" smtClean="0">
                  <a:solidFill>
                    <a:srgbClr val="0033CC"/>
                  </a:solidFill>
                  <a:latin typeface="Arial" pitchFamily="34" charset="0"/>
                  <a:cs typeface="Arial" pitchFamily="34" charset="0"/>
                  <a:sym typeface="Wingdings" pitchFamily="2" charset="2"/>
                </a:rPr>
                <a:t>passgates</a:t>
              </a:r>
              <a:endParaRPr lang="en-US" sz="2000" b="1" kern="0" dirty="0" smtClean="0">
                <a:solidFill>
                  <a:srgbClr val="0033CC"/>
                </a:solidFill>
                <a:latin typeface="Arial" pitchFamily="34" charset="0"/>
                <a:cs typeface="Arial" pitchFamily="34" charset="0"/>
                <a:sym typeface="Wingdings" pitchFamily="2" charset="2"/>
              </a:endParaRPr>
            </a:p>
            <a:p>
              <a:pPr marL="174625" indent="-174625">
                <a:buFont typeface="Arial" pitchFamily="34" charset="0"/>
                <a:buChar char="•"/>
              </a:pPr>
              <a:r>
                <a:rPr lang="en-US" sz="2000" b="1" kern="0" dirty="0" err="1" smtClean="0">
                  <a:solidFill>
                    <a:srgbClr val="0033CC"/>
                  </a:solidFill>
                  <a:latin typeface="Arial" pitchFamily="34" charset="0"/>
                  <a:cs typeface="Arial" pitchFamily="34" charset="0"/>
                  <a:sym typeface="Wingdings" pitchFamily="2" charset="2"/>
                </a:rPr>
                <a:t>V</a:t>
              </a:r>
              <a:r>
                <a:rPr lang="en-US" sz="2000" b="1" kern="0" baseline="-25000" dirty="0" err="1" smtClean="0">
                  <a:solidFill>
                    <a:srgbClr val="0033CC"/>
                  </a:solidFill>
                  <a:latin typeface="Arial" pitchFamily="34" charset="0"/>
                  <a:cs typeface="Arial" pitchFamily="34" charset="0"/>
                  <a:sym typeface="Wingdings" pitchFamily="2" charset="2"/>
                </a:rPr>
                <a:t>min_est</a:t>
              </a:r>
              <a:r>
                <a:rPr lang="en-US" sz="2000" b="1" kern="0" dirty="0" smtClean="0">
                  <a:solidFill>
                    <a:srgbClr val="0033CC"/>
                  </a:solidFill>
                  <a:latin typeface="Arial" pitchFamily="34" charset="0"/>
                  <a:cs typeface="Arial" pitchFamily="34" charset="0"/>
                  <a:sym typeface="Wingdings" pitchFamily="2" charset="2"/>
                </a:rPr>
                <a:t> ≈ </a:t>
              </a:r>
              <a:r>
                <a:rPr lang="en-US" sz="2000" b="1" kern="0" dirty="0" err="1" smtClean="0">
                  <a:solidFill>
                    <a:srgbClr val="0033CC"/>
                  </a:solidFill>
                  <a:latin typeface="Arial" pitchFamily="34" charset="0"/>
                  <a:cs typeface="Arial" pitchFamily="34" charset="0"/>
                  <a:sym typeface="Wingdings" pitchFamily="2" charset="2"/>
                </a:rPr>
                <a:t>V</a:t>
              </a:r>
              <a:r>
                <a:rPr lang="en-US" sz="2000" b="1" kern="0" baseline="-25000" dirty="0" err="1" smtClean="0">
                  <a:solidFill>
                    <a:srgbClr val="0033CC"/>
                  </a:solidFill>
                  <a:latin typeface="Arial" pitchFamily="34" charset="0"/>
                  <a:cs typeface="Arial" pitchFamily="34" charset="0"/>
                  <a:sym typeface="Wingdings" pitchFamily="2" charset="2"/>
                </a:rPr>
                <a:t>min_chip</a:t>
              </a:r>
              <a:r>
                <a:rPr lang="en-US" sz="2000" b="1" kern="0" dirty="0" smtClean="0">
                  <a:solidFill>
                    <a:srgbClr val="0033CC"/>
                  </a:solidFill>
                  <a:latin typeface="Arial" pitchFamily="34" charset="0"/>
                  <a:cs typeface="Arial" pitchFamily="34" charset="0"/>
                  <a:sym typeface="Wingdings" pitchFamily="2" charset="2"/>
                </a:rPr>
                <a:t> </a:t>
              </a:r>
            </a:p>
          </p:txBody>
        </p:sp>
      </p:grpSp>
      <p:grpSp>
        <p:nvGrpSpPr>
          <p:cNvPr id="168" name="Group 167"/>
          <p:cNvGrpSpPr/>
          <p:nvPr>
            <p:custDataLst>
              <p:tags r:id="rId10"/>
            </p:custDataLst>
          </p:nvPr>
        </p:nvGrpSpPr>
        <p:grpSpPr>
          <a:xfrm>
            <a:off x="4838700" y="838200"/>
            <a:ext cx="4152900" cy="2933700"/>
            <a:chOff x="4838700" y="838200"/>
            <a:chExt cx="4152900" cy="2933700"/>
          </a:xfrm>
        </p:grpSpPr>
        <p:sp>
          <p:nvSpPr>
            <p:cNvPr id="145" name="Rectangle 144"/>
            <p:cNvSpPr/>
            <p:nvPr>
              <p:custDataLst>
                <p:tags r:id="rId11"/>
              </p:custDataLst>
            </p:nvPr>
          </p:nvSpPr>
          <p:spPr>
            <a:xfrm>
              <a:off x="6324600" y="838200"/>
              <a:ext cx="2667000" cy="2590800"/>
            </a:xfrm>
            <a:prstGeom prst="rect">
              <a:avLst/>
            </a:prstGeom>
            <a:solidFill>
              <a:schemeClr val="bg1"/>
            </a:solidFill>
            <a:ln w="28575">
              <a:solidFill>
                <a:schemeClr val="tx1"/>
              </a:solidFill>
            </a:ln>
          </p:spPr>
          <p:txBody>
            <a:bodyPr wrap="square">
              <a:noAutofit/>
            </a:bodyPr>
            <a:lstStyle/>
            <a:p>
              <a:r>
                <a:rPr lang="en-US" sz="2000" b="1" kern="0" dirty="0" smtClean="0">
                  <a:latin typeface="Arial" pitchFamily="34" charset="0"/>
                  <a:cs typeface="Arial" pitchFamily="34" charset="0"/>
                </a:rPr>
                <a:t>Default </a:t>
              </a:r>
              <a:r>
                <a:rPr lang="en-US" sz="2000" b="1" kern="0" dirty="0" err="1" smtClean="0">
                  <a:latin typeface="Arial" pitchFamily="34" charset="0"/>
                  <a:cs typeface="Arial" pitchFamily="34" charset="0"/>
                </a:rPr>
                <a:t>config</a:t>
              </a:r>
              <a:r>
                <a:rPr lang="en-US" sz="2000" b="1" kern="0" dirty="0" smtClean="0">
                  <a:latin typeface="Arial" pitchFamily="34" charset="0"/>
                  <a:cs typeface="Arial" pitchFamily="34" charset="0"/>
                </a:rPr>
                <a:t>.</a:t>
              </a:r>
            </a:p>
            <a:p>
              <a:pPr marL="174625" indent="-174625">
                <a:spcBef>
                  <a:spcPts val="600"/>
                </a:spcBef>
                <a:buFont typeface="Arial" pitchFamily="34" charset="0"/>
                <a:buChar char="•"/>
              </a:pPr>
              <a:r>
                <a:rPr lang="en-US" sz="2000" b="1" kern="0" dirty="0" smtClean="0">
                  <a:latin typeface="Arial" pitchFamily="34" charset="0"/>
                  <a:cs typeface="Arial" pitchFamily="34" charset="0"/>
                  <a:sym typeface="Wingdings" pitchFamily="2" charset="2"/>
                </a:rPr>
                <a:t>Low resistance </a:t>
              </a:r>
              <a:r>
                <a:rPr lang="en-US" sz="2000" b="1" kern="0" dirty="0" err="1" smtClean="0">
                  <a:latin typeface="Arial" pitchFamily="34" charset="0"/>
                  <a:cs typeface="Arial" pitchFamily="34" charset="0"/>
                  <a:sym typeface="Wingdings" pitchFamily="2" charset="2"/>
                </a:rPr>
                <a:t>passgates</a:t>
              </a:r>
              <a:endParaRPr lang="en-US" sz="2000" b="1" kern="0" dirty="0" smtClean="0">
                <a:latin typeface="Arial" pitchFamily="34" charset="0"/>
                <a:cs typeface="Arial" pitchFamily="34" charset="0"/>
                <a:sym typeface="Wingdings" pitchFamily="2" charset="2"/>
              </a:endParaRPr>
            </a:p>
            <a:p>
              <a:pPr marL="174625" indent="-174625">
                <a:spcBef>
                  <a:spcPts val="600"/>
                </a:spcBef>
                <a:buFont typeface="Arial" pitchFamily="34" charset="0"/>
                <a:buChar char="•"/>
              </a:pPr>
              <a:r>
                <a:rPr lang="en-US" sz="2000" b="1" kern="0" dirty="0" err="1" smtClean="0">
                  <a:latin typeface="Arial" pitchFamily="34" charset="0"/>
                  <a:cs typeface="Arial" pitchFamily="34" charset="0"/>
                  <a:sym typeface="Wingdings" pitchFamily="2" charset="2"/>
                </a:rPr>
                <a:t>Guardband</a:t>
              </a:r>
              <a:r>
                <a:rPr lang="en-US" sz="2000" b="1" kern="0" dirty="0" smtClean="0">
                  <a:latin typeface="Arial" pitchFamily="34" charset="0"/>
                  <a:cs typeface="Arial" pitchFamily="34" charset="0"/>
                  <a:sym typeface="Wingdings" pitchFamily="2" charset="2"/>
                </a:rPr>
                <a:t> for worst-case</a:t>
              </a:r>
            </a:p>
            <a:p>
              <a:pPr marL="174625" indent="-174625">
                <a:spcBef>
                  <a:spcPts val="600"/>
                </a:spcBef>
                <a:buFont typeface="Arial" pitchFamily="34" charset="0"/>
                <a:buChar char="•"/>
              </a:pPr>
              <a:r>
                <a:rPr lang="en-US" sz="2000" b="1" kern="0" dirty="0" err="1" smtClean="0">
                  <a:latin typeface="Arial" pitchFamily="34" charset="0"/>
                  <a:cs typeface="Arial" pitchFamily="34" charset="0"/>
                  <a:sym typeface="Wingdings" pitchFamily="2" charset="2"/>
                </a:rPr>
                <a:t>V</a:t>
              </a:r>
              <a:r>
                <a:rPr lang="en-US" sz="2000" b="1" kern="0" baseline="-25000" dirty="0" err="1" smtClean="0">
                  <a:latin typeface="Arial" pitchFamily="34" charset="0"/>
                  <a:cs typeface="Arial" pitchFamily="34" charset="0"/>
                  <a:sym typeface="Wingdings" pitchFamily="2" charset="2"/>
                </a:rPr>
                <a:t>min_est</a:t>
              </a:r>
              <a:r>
                <a:rPr lang="en-US" sz="2000" b="1" kern="0" dirty="0" smtClean="0">
                  <a:latin typeface="Arial" pitchFamily="34" charset="0"/>
                  <a:cs typeface="Arial" pitchFamily="34" charset="0"/>
                  <a:sym typeface="Wingdings" pitchFamily="2" charset="2"/>
                </a:rPr>
                <a:t> &gt; </a:t>
              </a:r>
              <a:r>
                <a:rPr lang="en-US" sz="2000" b="1" kern="0" dirty="0" err="1" smtClean="0">
                  <a:latin typeface="Arial" pitchFamily="34" charset="0"/>
                  <a:cs typeface="Arial" pitchFamily="34" charset="0"/>
                  <a:sym typeface="Wingdings" pitchFamily="2" charset="2"/>
                </a:rPr>
                <a:t>V</a:t>
              </a:r>
              <a:r>
                <a:rPr lang="en-US" sz="2000" b="1" kern="0" baseline="-25000" dirty="0" err="1" smtClean="0">
                  <a:latin typeface="Arial" pitchFamily="34" charset="0"/>
                  <a:cs typeface="Arial" pitchFamily="34" charset="0"/>
                  <a:sym typeface="Wingdings" pitchFamily="2" charset="2"/>
                </a:rPr>
                <a:t>min_chip</a:t>
              </a:r>
              <a:endParaRPr lang="en-US" sz="2000" b="1" kern="0" baseline="-25000" dirty="0" smtClean="0">
                <a:latin typeface="Arial" pitchFamily="34" charset="0"/>
                <a:cs typeface="Arial" pitchFamily="34" charset="0"/>
                <a:sym typeface="Wingdings" pitchFamily="2" charset="2"/>
              </a:endParaRPr>
            </a:p>
            <a:p>
              <a:pPr marL="174625" indent="-174625">
                <a:spcBef>
                  <a:spcPts val="600"/>
                </a:spcBef>
                <a:buFont typeface="Arial" pitchFamily="34" charset="0"/>
                <a:buChar char="•"/>
              </a:pPr>
              <a:r>
                <a:rPr lang="en-US" sz="2000" b="1" kern="0" dirty="0" smtClean="0">
                  <a:latin typeface="Arial" pitchFamily="34" charset="0"/>
                  <a:cs typeface="Arial" pitchFamily="34" charset="0"/>
                  <a:sym typeface="Wingdings" pitchFamily="2" charset="2"/>
                </a:rPr>
                <a:t>13mV margin</a:t>
              </a:r>
              <a:endParaRPr lang="en-US" sz="2000" b="1" dirty="0"/>
            </a:p>
          </p:txBody>
        </p:sp>
        <p:cxnSp>
          <p:nvCxnSpPr>
            <p:cNvPr id="149" name="Straight Arrow Connector 148"/>
            <p:cNvCxnSpPr/>
            <p:nvPr>
              <p:custDataLst>
                <p:tags r:id="rId12"/>
              </p:custDataLst>
            </p:nvPr>
          </p:nvCxnSpPr>
          <p:spPr bwMode="auto">
            <a:xfrm flipH="1">
              <a:off x="4838700" y="2438400"/>
              <a:ext cx="1485900" cy="13335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217428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54"/>
          <p:cNvGrpSpPr/>
          <p:nvPr>
            <p:custDataLst>
              <p:tags r:id="rId1"/>
            </p:custDataLst>
          </p:nvPr>
        </p:nvGrpSpPr>
        <p:grpSpPr>
          <a:xfrm>
            <a:off x="1638300" y="1866900"/>
            <a:ext cx="5257800" cy="3810000"/>
            <a:chOff x="1638300" y="2019300"/>
            <a:chExt cx="5257800" cy="3810000"/>
          </a:xfrm>
        </p:grpSpPr>
        <p:pic>
          <p:nvPicPr>
            <p:cNvPr id="70659" name="Picture 3"/>
            <p:cNvPicPr>
              <a:picLocks noChangeAspect="1" noChangeArrowheads="1"/>
            </p:cNvPicPr>
            <p:nvPr>
              <p:custDataLst>
                <p:tags r:id="rId38"/>
              </p:custDataLst>
            </p:nvPr>
          </p:nvPicPr>
          <p:blipFill>
            <a:blip r:embed="rId42" cstate="print"/>
            <a:srcRect/>
            <a:stretch>
              <a:fillRect/>
            </a:stretch>
          </p:blipFill>
          <p:spPr bwMode="auto">
            <a:xfrm>
              <a:off x="1638300" y="2019300"/>
              <a:ext cx="5257800" cy="3810000"/>
            </a:xfrm>
            <a:prstGeom prst="rect">
              <a:avLst/>
            </a:prstGeom>
            <a:noFill/>
            <a:ln w="9525">
              <a:noFill/>
              <a:miter lim="800000"/>
              <a:headEnd/>
              <a:tailEnd/>
            </a:ln>
          </p:spPr>
        </p:pic>
        <p:sp>
          <p:nvSpPr>
            <p:cNvPr id="127" name="Rectangle 126"/>
            <p:cNvSpPr/>
            <p:nvPr>
              <p:custDataLst>
                <p:tags r:id="rId39"/>
              </p:custDataLst>
            </p:nvPr>
          </p:nvSpPr>
          <p:spPr>
            <a:xfrm>
              <a:off x="4008120" y="2240280"/>
              <a:ext cx="245364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custDataLst>
              <p:tags r:id="rId2"/>
            </p:custDataLst>
          </p:nvPr>
        </p:nvSpPr>
        <p:spPr>
          <a:xfrm>
            <a:off x="76200" y="100884"/>
            <a:ext cx="9067800" cy="563562"/>
          </a:xfrm>
        </p:spPr>
        <p:txBody>
          <a:bodyPr/>
          <a:lstStyle/>
          <a:p>
            <a:r>
              <a:rPr lang="en-US" dirty="0">
                <a:solidFill>
                  <a:srgbClr val="FF0000"/>
                </a:solidFill>
              </a:rPr>
              <a:t>Also</a:t>
            </a:r>
            <a:r>
              <a:rPr lang="en-US" dirty="0"/>
              <a:t>: Tunable Monitors </a:t>
            </a:r>
            <a:r>
              <a:rPr lang="en-US" dirty="0">
                <a:sym typeface="Symbol"/>
              </a:rPr>
              <a:t> Less Margin</a:t>
            </a:r>
            <a:endParaRPr lang="en-US" dirty="0"/>
          </a:p>
        </p:txBody>
      </p:sp>
      <p:sp>
        <p:nvSpPr>
          <p:cNvPr id="15" name="Rectangle 14"/>
          <p:cNvSpPr/>
          <p:nvPr>
            <p:custDataLst>
              <p:tags r:id="rId3"/>
            </p:custDataLst>
          </p:nvPr>
        </p:nvSpPr>
        <p:spPr>
          <a:xfrm>
            <a:off x="152400" y="838200"/>
            <a:ext cx="2895600" cy="1015663"/>
          </a:xfrm>
          <a:prstGeom prst="rect">
            <a:avLst/>
          </a:prstGeom>
          <a:solidFill>
            <a:schemeClr val="bg1"/>
          </a:solidFill>
          <a:ln w="19050">
            <a:solidFill>
              <a:schemeClr val="accent6">
                <a:lumMod val="50000"/>
              </a:schemeClr>
            </a:solidFill>
          </a:ln>
        </p:spPr>
        <p:txBody>
          <a:bodyPr wrap="square">
            <a:spAutoFit/>
          </a:bodyPr>
          <a:lstStyle/>
          <a:p>
            <a:r>
              <a:rPr lang="en-US" sz="2000" b="1" kern="0" dirty="0" smtClean="0">
                <a:solidFill>
                  <a:schemeClr val="accent6">
                    <a:lumMod val="50000"/>
                  </a:schemeClr>
                </a:solidFill>
                <a:latin typeface="Arial" pitchFamily="34" charset="0"/>
                <a:cs typeface="Arial" pitchFamily="34" charset="0"/>
              </a:rPr>
              <a:t>Aggressive </a:t>
            </a:r>
            <a:r>
              <a:rPr lang="en-US" sz="2000" b="1" kern="0" dirty="0" err="1" smtClean="0">
                <a:solidFill>
                  <a:schemeClr val="accent6">
                    <a:lumMod val="50000"/>
                  </a:schemeClr>
                </a:solidFill>
                <a:latin typeface="Arial" pitchFamily="34" charset="0"/>
                <a:cs typeface="Arial" pitchFamily="34" charset="0"/>
              </a:rPr>
              <a:t>config</a:t>
            </a:r>
            <a:r>
              <a:rPr lang="en-US" sz="2000" b="1" kern="0" dirty="0" smtClean="0">
                <a:solidFill>
                  <a:schemeClr val="accent6">
                    <a:lumMod val="50000"/>
                  </a:schemeClr>
                </a:solidFill>
                <a:latin typeface="Arial" pitchFamily="34" charset="0"/>
                <a:cs typeface="Arial" pitchFamily="34" charset="0"/>
              </a:rPr>
              <a:t>.</a:t>
            </a:r>
            <a:br>
              <a:rPr lang="en-US" sz="2000" b="1" kern="0" dirty="0" smtClean="0">
                <a:solidFill>
                  <a:schemeClr val="accent6">
                    <a:lumMod val="50000"/>
                  </a:schemeClr>
                </a:solidFill>
                <a:latin typeface="Arial" pitchFamily="34" charset="0"/>
                <a:cs typeface="Arial" pitchFamily="34" charset="0"/>
              </a:rPr>
            </a:br>
            <a:r>
              <a:rPr lang="en-US" sz="2000" b="1" kern="0" dirty="0" smtClean="0">
                <a:solidFill>
                  <a:schemeClr val="accent6">
                    <a:lumMod val="50000"/>
                  </a:schemeClr>
                </a:solidFill>
                <a:latin typeface="Arial" pitchFamily="34" charset="0"/>
                <a:cs typeface="Arial" pitchFamily="34" charset="0"/>
                <a:sym typeface="Wingdings" pitchFamily="2" charset="2"/>
              </a:rPr>
              <a:t> </a:t>
            </a:r>
            <a:r>
              <a:rPr lang="en-US" sz="2000" b="1" kern="0" dirty="0" err="1" smtClean="0">
                <a:solidFill>
                  <a:schemeClr val="accent6">
                    <a:lumMod val="50000"/>
                  </a:schemeClr>
                </a:solidFill>
                <a:latin typeface="Arial" pitchFamily="34" charset="0"/>
                <a:cs typeface="Arial" pitchFamily="34" charset="0"/>
                <a:sym typeface="Wingdings" pitchFamily="2" charset="2"/>
              </a:rPr>
              <a:t>V</a:t>
            </a:r>
            <a:r>
              <a:rPr lang="en-US" sz="2000" b="1" kern="0" baseline="-25000" dirty="0" err="1" smtClean="0">
                <a:solidFill>
                  <a:schemeClr val="accent6">
                    <a:lumMod val="50000"/>
                  </a:schemeClr>
                </a:solidFill>
                <a:latin typeface="Arial" pitchFamily="34" charset="0"/>
                <a:cs typeface="Arial" pitchFamily="34" charset="0"/>
                <a:sym typeface="Wingdings" pitchFamily="2" charset="2"/>
              </a:rPr>
              <a:t>min_est</a:t>
            </a:r>
            <a:r>
              <a:rPr lang="en-US" sz="2000" b="1" kern="0" dirty="0" smtClean="0">
                <a:solidFill>
                  <a:schemeClr val="accent6">
                    <a:lumMod val="50000"/>
                  </a:schemeClr>
                </a:solidFill>
                <a:latin typeface="Arial" pitchFamily="34" charset="0"/>
                <a:cs typeface="Arial" pitchFamily="34" charset="0"/>
                <a:sym typeface="Wingdings" pitchFamily="2" charset="2"/>
              </a:rPr>
              <a:t> &lt; </a:t>
            </a:r>
            <a:r>
              <a:rPr lang="en-US" sz="2000" b="1" kern="0" dirty="0" err="1" smtClean="0">
                <a:solidFill>
                  <a:schemeClr val="accent6">
                    <a:lumMod val="50000"/>
                  </a:schemeClr>
                </a:solidFill>
                <a:latin typeface="Arial" pitchFamily="34" charset="0"/>
                <a:cs typeface="Arial" pitchFamily="34" charset="0"/>
                <a:sym typeface="Wingdings" pitchFamily="2" charset="2"/>
              </a:rPr>
              <a:t>V</a:t>
            </a:r>
            <a:r>
              <a:rPr lang="en-US" sz="2000" b="1" kern="0" baseline="-25000" dirty="0" err="1" smtClean="0">
                <a:solidFill>
                  <a:schemeClr val="accent6">
                    <a:lumMod val="50000"/>
                  </a:schemeClr>
                </a:solidFill>
                <a:latin typeface="Arial" pitchFamily="34" charset="0"/>
                <a:cs typeface="Arial" pitchFamily="34" charset="0"/>
                <a:sym typeface="Wingdings" pitchFamily="2" charset="2"/>
              </a:rPr>
              <a:t>min_chip</a:t>
            </a:r>
            <a:r>
              <a:rPr lang="en-US" sz="2000" b="1" kern="0" dirty="0" smtClean="0">
                <a:solidFill>
                  <a:schemeClr val="accent6">
                    <a:lumMod val="50000"/>
                  </a:schemeClr>
                </a:solidFill>
                <a:latin typeface="Arial" pitchFamily="34" charset="0"/>
                <a:cs typeface="Arial" pitchFamily="34" charset="0"/>
                <a:sym typeface="Wingdings" pitchFamily="2" charset="2"/>
              </a:rPr>
              <a:t> </a:t>
            </a:r>
          </a:p>
          <a:p>
            <a:r>
              <a:rPr lang="en-US" sz="2000" b="1" kern="0" dirty="0" smtClean="0">
                <a:solidFill>
                  <a:schemeClr val="accent6">
                    <a:lumMod val="50000"/>
                  </a:schemeClr>
                </a:solidFill>
                <a:latin typeface="Arial" pitchFamily="34" charset="0"/>
                <a:cs typeface="Arial" pitchFamily="34" charset="0"/>
                <a:sym typeface="Wingdings" pitchFamily="2" charset="2"/>
              </a:rPr>
              <a:t> Some chips will fail</a:t>
            </a:r>
            <a:endParaRPr lang="en-US" sz="2000" b="1" kern="0" dirty="0" smtClean="0">
              <a:solidFill>
                <a:schemeClr val="accent6">
                  <a:lumMod val="50000"/>
                </a:schemeClr>
              </a:solidFill>
              <a:latin typeface="Arial" pitchFamily="34" charset="0"/>
              <a:cs typeface="Arial" pitchFamily="34" charset="0"/>
            </a:endParaRPr>
          </a:p>
        </p:txBody>
      </p:sp>
      <p:grpSp>
        <p:nvGrpSpPr>
          <p:cNvPr id="4" name="Group 57"/>
          <p:cNvGrpSpPr/>
          <p:nvPr>
            <p:custDataLst>
              <p:tags r:id="rId4"/>
            </p:custDataLst>
          </p:nvPr>
        </p:nvGrpSpPr>
        <p:grpSpPr>
          <a:xfrm>
            <a:off x="3462338" y="3088481"/>
            <a:ext cx="852487" cy="1771650"/>
            <a:chOff x="2205038" y="1983581"/>
            <a:chExt cx="852487" cy="1771650"/>
          </a:xfrm>
        </p:grpSpPr>
        <p:cxnSp>
          <p:nvCxnSpPr>
            <p:cNvPr id="18" name="Straight Connector 17"/>
            <p:cNvCxnSpPr/>
            <p:nvPr>
              <p:custDataLst>
                <p:tags r:id="rId31"/>
              </p:custDataLst>
            </p:nvPr>
          </p:nvCxnSpPr>
          <p:spPr>
            <a:xfrm flipV="1">
              <a:off x="2307431" y="3302795"/>
              <a:ext cx="240507" cy="414336"/>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custDataLst>
                <p:tags r:id="rId32"/>
              </p:custDataLst>
            </p:nvPr>
          </p:nvCxnSpPr>
          <p:spPr>
            <a:xfrm flipH="1">
              <a:off x="2540794" y="2070100"/>
              <a:ext cx="123031" cy="1244600"/>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33"/>
              </p:custDataLst>
            </p:nvPr>
          </p:nvCxnSpPr>
          <p:spPr>
            <a:xfrm flipV="1">
              <a:off x="2667000" y="1983581"/>
              <a:ext cx="57150" cy="73820"/>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custDataLst>
                <p:tags r:id="rId34"/>
              </p:custDataLst>
            </p:nvPr>
          </p:nvCxnSpPr>
          <p:spPr>
            <a:xfrm flipH="1" flipV="1">
              <a:off x="2800351" y="1985963"/>
              <a:ext cx="116680" cy="1166812"/>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custDataLst>
                <p:tags r:id="rId35"/>
              </p:custDataLst>
            </p:nvPr>
          </p:nvCxnSpPr>
          <p:spPr>
            <a:xfrm flipH="1" flipV="1">
              <a:off x="2909888" y="3131344"/>
              <a:ext cx="147637" cy="623887"/>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custDataLst>
                <p:tags r:id="rId36"/>
              </p:custDataLst>
            </p:nvPr>
          </p:nvCxnSpPr>
          <p:spPr>
            <a:xfrm flipH="1" flipV="1">
              <a:off x="2695577" y="2000252"/>
              <a:ext cx="52386" cy="2379"/>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37"/>
              </p:custDataLst>
            </p:nvPr>
          </p:nvCxnSpPr>
          <p:spPr>
            <a:xfrm flipV="1">
              <a:off x="2205038" y="3698081"/>
              <a:ext cx="109537" cy="52388"/>
            </a:xfrm>
            <a:prstGeom prst="line">
              <a:avLst/>
            </a:prstGeom>
            <a:ln w="38100">
              <a:solidFill>
                <a:srgbClr val="0033CC"/>
              </a:solidFill>
              <a:prstDash val="sysDash"/>
            </a:ln>
          </p:spPr>
          <p:style>
            <a:lnRef idx="1">
              <a:schemeClr val="accent1"/>
            </a:lnRef>
            <a:fillRef idx="0">
              <a:schemeClr val="accent1"/>
            </a:fillRef>
            <a:effectRef idx="0">
              <a:schemeClr val="accent1"/>
            </a:effectRef>
            <a:fontRef idx="minor">
              <a:schemeClr val="tx1"/>
            </a:fontRef>
          </p:style>
        </p:cxnSp>
      </p:grpSp>
      <p:grpSp>
        <p:nvGrpSpPr>
          <p:cNvPr id="5" name="Group 88"/>
          <p:cNvGrpSpPr/>
          <p:nvPr>
            <p:custDataLst>
              <p:tags r:id="rId5"/>
            </p:custDataLst>
          </p:nvPr>
        </p:nvGrpSpPr>
        <p:grpSpPr>
          <a:xfrm>
            <a:off x="4090988" y="3081338"/>
            <a:ext cx="866774" cy="1800225"/>
            <a:chOff x="2843214" y="1957388"/>
            <a:chExt cx="866774" cy="1800225"/>
          </a:xfrm>
        </p:grpSpPr>
        <p:cxnSp>
          <p:nvCxnSpPr>
            <p:cNvPr id="59" name="Straight Connector 58"/>
            <p:cNvCxnSpPr/>
            <p:nvPr>
              <p:custDataLst>
                <p:tags r:id="rId22"/>
              </p:custDataLst>
            </p:nvPr>
          </p:nvCxnSpPr>
          <p:spPr>
            <a:xfrm flipH="1">
              <a:off x="3200400" y="2308860"/>
              <a:ext cx="114300" cy="110109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custDataLst>
                <p:tags r:id="rId23"/>
              </p:custDataLst>
            </p:nvPr>
          </p:nvCxnSpPr>
          <p:spPr>
            <a:xfrm flipH="1">
              <a:off x="3314700" y="1957388"/>
              <a:ext cx="147638" cy="35909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custDataLst>
                <p:tags r:id="rId24"/>
              </p:custDataLst>
            </p:nvPr>
          </p:nvCxnSpPr>
          <p:spPr>
            <a:xfrm>
              <a:off x="3455728" y="1985963"/>
              <a:ext cx="73285" cy="500062"/>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custDataLst>
                <p:tags r:id="rId25"/>
              </p:custDataLst>
            </p:nvPr>
          </p:nvCxnSpPr>
          <p:spPr>
            <a:xfrm>
              <a:off x="3529013" y="2476500"/>
              <a:ext cx="76200" cy="54292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custDataLst>
                <p:tags r:id="rId26"/>
              </p:custDataLst>
            </p:nvPr>
          </p:nvCxnSpPr>
          <p:spPr>
            <a:xfrm>
              <a:off x="3600450" y="3000375"/>
              <a:ext cx="66675" cy="4572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custDataLst>
                <p:tags r:id="rId27"/>
              </p:custDataLst>
            </p:nvPr>
          </p:nvCxnSpPr>
          <p:spPr>
            <a:xfrm>
              <a:off x="3662363" y="3429000"/>
              <a:ext cx="47625" cy="32861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custDataLst>
                <p:tags r:id="rId28"/>
              </p:custDataLst>
            </p:nvPr>
          </p:nvCxnSpPr>
          <p:spPr>
            <a:xfrm flipH="1">
              <a:off x="3038475" y="3390900"/>
              <a:ext cx="166688" cy="2286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custDataLst>
                <p:tags r:id="rId29"/>
              </p:custDataLst>
            </p:nvPr>
          </p:nvCxnSpPr>
          <p:spPr>
            <a:xfrm flipH="1">
              <a:off x="2928939" y="3667125"/>
              <a:ext cx="66674" cy="523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custDataLst>
                <p:tags r:id="rId30"/>
              </p:custDataLst>
            </p:nvPr>
          </p:nvCxnSpPr>
          <p:spPr>
            <a:xfrm flipH="1">
              <a:off x="2843214" y="3714750"/>
              <a:ext cx="95249" cy="381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70660" name="Picture 4"/>
          <p:cNvPicPr>
            <a:picLocks noChangeAspect="1" noChangeArrowheads="1"/>
          </p:cNvPicPr>
          <p:nvPr>
            <p:custDataLst>
              <p:tags r:id="rId6"/>
            </p:custDataLst>
          </p:nvPr>
        </p:nvPicPr>
        <p:blipFill>
          <a:blip r:embed="rId43" cstate="print"/>
          <a:srcRect/>
          <a:stretch>
            <a:fillRect/>
          </a:stretch>
        </p:blipFill>
        <p:spPr bwMode="auto">
          <a:xfrm>
            <a:off x="6629400" y="3581400"/>
            <a:ext cx="2343418" cy="838200"/>
          </a:xfrm>
          <a:prstGeom prst="rect">
            <a:avLst/>
          </a:prstGeom>
          <a:noFill/>
          <a:ln w="9525">
            <a:noFill/>
            <a:miter lim="800000"/>
            <a:headEnd/>
            <a:tailEnd/>
          </a:ln>
        </p:spPr>
      </p:pic>
      <p:cxnSp>
        <p:nvCxnSpPr>
          <p:cNvPr id="125" name="Straight Arrow Connector 124"/>
          <p:cNvCxnSpPr>
            <a:stCxn id="132" idx="2"/>
          </p:cNvCxnSpPr>
          <p:nvPr>
            <p:custDataLst>
              <p:tags r:id="rId7"/>
            </p:custDataLst>
          </p:nvPr>
        </p:nvCxnSpPr>
        <p:spPr bwMode="auto">
          <a:xfrm flipH="1">
            <a:off x="4038600" y="2209800"/>
            <a:ext cx="647700" cy="838200"/>
          </a:xfrm>
          <a:prstGeom prst="straightConnector1">
            <a:avLst/>
          </a:prstGeom>
          <a:solidFill>
            <a:schemeClr val="accent1"/>
          </a:solidFill>
          <a:ln w="38100" cap="flat" cmpd="sng" algn="ctr">
            <a:solidFill>
              <a:srgbClr val="0033CC"/>
            </a:solidFill>
            <a:prstDash val="solid"/>
            <a:round/>
            <a:headEnd type="none" w="med" len="med"/>
            <a:tailEnd type="arrow"/>
          </a:ln>
          <a:effectLst/>
        </p:spPr>
      </p:cxnSp>
      <p:cxnSp>
        <p:nvCxnSpPr>
          <p:cNvPr id="137" name="Straight Connector 136"/>
          <p:cNvCxnSpPr/>
          <p:nvPr>
            <p:custDataLst>
              <p:tags r:id="rId8"/>
            </p:custDataLst>
          </p:nvPr>
        </p:nvCxnSpPr>
        <p:spPr>
          <a:xfrm>
            <a:off x="3421380" y="2057400"/>
            <a:ext cx="0" cy="278130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custDataLst>
              <p:tags r:id="rId9"/>
            </p:custDataLst>
          </p:nvPr>
        </p:nvCxnSpPr>
        <p:spPr bwMode="auto">
          <a:xfrm>
            <a:off x="2804160" y="1859280"/>
            <a:ext cx="510540" cy="2293620"/>
          </a:xfrm>
          <a:prstGeom prst="straightConnector1">
            <a:avLst/>
          </a:prstGeom>
          <a:solidFill>
            <a:schemeClr val="accent1"/>
          </a:solidFill>
          <a:ln w="38100" cap="flat" cmpd="sng" algn="ctr">
            <a:solidFill>
              <a:schemeClr val="accent6">
                <a:lumMod val="50000"/>
              </a:schemeClr>
            </a:solidFill>
            <a:prstDash val="solid"/>
            <a:round/>
            <a:headEnd type="none" w="med" len="med"/>
            <a:tailEnd type="arrow"/>
          </a:ln>
          <a:effectLst/>
        </p:spPr>
      </p:cxnSp>
      <p:sp>
        <p:nvSpPr>
          <p:cNvPr id="145" name="Rectangle 144"/>
          <p:cNvSpPr/>
          <p:nvPr>
            <p:custDataLst>
              <p:tags r:id="rId10"/>
            </p:custDataLst>
          </p:nvPr>
        </p:nvSpPr>
        <p:spPr>
          <a:xfrm>
            <a:off x="6324600" y="838200"/>
            <a:ext cx="2667000" cy="2590800"/>
          </a:xfrm>
          <a:prstGeom prst="rect">
            <a:avLst/>
          </a:prstGeom>
          <a:solidFill>
            <a:schemeClr val="bg1"/>
          </a:solidFill>
          <a:ln w="28575">
            <a:solidFill>
              <a:schemeClr val="tx1"/>
            </a:solidFill>
          </a:ln>
        </p:spPr>
        <p:txBody>
          <a:bodyPr wrap="square">
            <a:noAutofit/>
          </a:bodyPr>
          <a:lstStyle/>
          <a:p>
            <a:r>
              <a:rPr lang="en-US" sz="2000" b="1" kern="0" dirty="0" smtClean="0">
                <a:latin typeface="Arial" pitchFamily="34" charset="0"/>
                <a:cs typeface="Arial" pitchFamily="34" charset="0"/>
              </a:rPr>
              <a:t>Default </a:t>
            </a:r>
            <a:r>
              <a:rPr lang="en-US" sz="2000" b="1" kern="0" dirty="0" err="1" smtClean="0">
                <a:latin typeface="Arial" pitchFamily="34" charset="0"/>
                <a:cs typeface="Arial" pitchFamily="34" charset="0"/>
              </a:rPr>
              <a:t>config</a:t>
            </a:r>
            <a:r>
              <a:rPr lang="en-US" sz="2000" b="1" kern="0" dirty="0" smtClean="0">
                <a:latin typeface="Arial" pitchFamily="34" charset="0"/>
                <a:cs typeface="Arial" pitchFamily="34" charset="0"/>
              </a:rPr>
              <a:t>.</a:t>
            </a:r>
          </a:p>
          <a:p>
            <a:pPr marL="174625" indent="-174625">
              <a:spcBef>
                <a:spcPts val="600"/>
              </a:spcBef>
              <a:buFont typeface="Arial" pitchFamily="34" charset="0"/>
              <a:buChar char="•"/>
            </a:pPr>
            <a:r>
              <a:rPr lang="en-US" sz="2000" b="1" kern="0" dirty="0" smtClean="0">
                <a:latin typeface="Arial" pitchFamily="34" charset="0"/>
                <a:cs typeface="Arial" pitchFamily="34" charset="0"/>
                <a:sym typeface="Wingdings" pitchFamily="2" charset="2"/>
              </a:rPr>
              <a:t>Low resistance </a:t>
            </a:r>
            <a:r>
              <a:rPr lang="en-US" sz="2000" b="1" kern="0" dirty="0" err="1" smtClean="0">
                <a:latin typeface="Arial" pitchFamily="34" charset="0"/>
                <a:cs typeface="Arial" pitchFamily="34" charset="0"/>
                <a:sym typeface="Wingdings" pitchFamily="2" charset="2"/>
              </a:rPr>
              <a:t>passgates</a:t>
            </a:r>
            <a:endParaRPr lang="en-US" sz="2000" b="1" kern="0" dirty="0" smtClean="0">
              <a:latin typeface="Arial" pitchFamily="34" charset="0"/>
              <a:cs typeface="Arial" pitchFamily="34" charset="0"/>
              <a:sym typeface="Wingdings" pitchFamily="2" charset="2"/>
            </a:endParaRPr>
          </a:p>
          <a:p>
            <a:pPr marL="174625" indent="-174625">
              <a:spcBef>
                <a:spcPts val="600"/>
              </a:spcBef>
              <a:buFont typeface="Arial" pitchFamily="34" charset="0"/>
              <a:buChar char="•"/>
            </a:pPr>
            <a:r>
              <a:rPr lang="en-US" sz="2000" b="1" kern="0" dirty="0" err="1" smtClean="0">
                <a:latin typeface="Arial" pitchFamily="34" charset="0"/>
                <a:cs typeface="Arial" pitchFamily="34" charset="0"/>
                <a:sym typeface="Wingdings" pitchFamily="2" charset="2"/>
              </a:rPr>
              <a:t>Guardband</a:t>
            </a:r>
            <a:r>
              <a:rPr lang="en-US" sz="2000" b="1" kern="0" dirty="0" smtClean="0">
                <a:latin typeface="Arial" pitchFamily="34" charset="0"/>
                <a:cs typeface="Arial" pitchFamily="34" charset="0"/>
                <a:sym typeface="Wingdings" pitchFamily="2" charset="2"/>
              </a:rPr>
              <a:t> for worst-case</a:t>
            </a:r>
          </a:p>
          <a:p>
            <a:pPr marL="174625" indent="-174625">
              <a:spcBef>
                <a:spcPts val="600"/>
              </a:spcBef>
              <a:buFont typeface="Arial" pitchFamily="34" charset="0"/>
              <a:buChar char="•"/>
            </a:pPr>
            <a:r>
              <a:rPr lang="en-US" sz="2000" b="1" kern="0" dirty="0" err="1" smtClean="0">
                <a:latin typeface="Arial" pitchFamily="34" charset="0"/>
                <a:cs typeface="Arial" pitchFamily="34" charset="0"/>
                <a:sym typeface="Wingdings" pitchFamily="2" charset="2"/>
              </a:rPr>
              <a:t>V</a:t>
            </a:r>
            <a:r>
              <a:rPr lang="en-US" sz="2000" b="1" kern="0" baseline="-25000" dirty="0" err="1" smtClean="0">
                <a:latin typeface="Arial" pitchFamily="34" charset="0"/>
                <a:cs typeface="Arial" pitchFamily="34" charset="0"/>
                <a:sym typeface="Wingdings" pitchFamily="2" charset="2"/>
              </a:rPr>
              <a:t>min_est</a:t>
            </a:r>
            <a:r>
              <a:rPr lang="en-US" sz="2000" b="1" kern="0" dirty="0" smtClean="0">
                <a:latin typeface="Arial" pitchFamily="34" charset="0"/>
                <a:cs typeface="Arial" pitchFamily="34" charset="0"/>
                <a:sym typeface="Wingdings" pitchFamily="2" charset="2"/>
              </a:rPr>
              <a:t> &gt; </a:t>
            </a:r>
            <a:r>
              <a:rPr lang="en-US" sz="2000" b="1" kern="0" dirty="0" err="1" smtClean="0">
                <a:latin typeface="Arial" pitchFamily="34" charset="0"/>
                <a:cs typeface="Arial" pitchFamily="34" charset="0"/>
                <a:sym typeface="Wingdings" pitchFamily="2" charset="2"/>
              </a:rPr>
              <a:t>V</a:t>
            </a:r>
            <a:r>
              <a:rPr lang="en-US" sz="2000" b="1" kern="0" baseline="-25000" dirty="0" err="1" smtClean="0">
                <a:latin typeface="Arial" pitchFamily="34" charset="0"/>
                <a:cs typeface="Arial" pitchFamily="34" charset="0"/>
                <a:sym typeface="Wingdings" pitchFamily="2" charset="2"/>
              </a:rPr>
              <a:t>min_chip</a:t>
            </a:r>
            <a:endParaRPr lang="en-US" sz="2000" b="1" kern="0" baseline="-25000" dirty="0" smtClean="0">
              <a:latin typeface="Arial" pitchFamily="34" charset="0"/>
              <a:cs typeface="Arial" pitchFamily="34" charset="0"/>
              <a:sym typeface="Wingdings" pitchFamily="2" charset="2"/>
            </a:endParaRPr>
          </a:p>
          <a:p>
            <a:pPr marL="174625" indent="-174625">
              <a:spcBef>
                <a:spcPts val="600"/>
              </a:spcBef>
              <a:buFont typeface="Arial" pitchFamily="34" charset="0"/>
              <a:buChar char="•"/>
            </a:pPr>
            <a:r>
              <a:rPr lang="en-US" sz="2000" b="1" kern="0" dirty="0" smtClean="0">
                <a:latin typeface="Arial" pitchFamily="34" charset="0"/>
                <a:cs typeface="Arial" pitchFamily="34" charset="0"/>
                <a:sym typeface="Wingdings" pitchFamily="2" charset="2"/>
              </a:rPr>
              <a:t>13mV margin</a:t>
            </a:r>
            <a:endParaRPr lang="en-US" sz="2000" b="1" dirty="0"/>
          </a:p>
        </p:txBody>
      </p:sp>
      <p:grpSp>
        <p:nvGrpSpPr>
          <p:cNvPr id="6" name="Group 122"/>
          <p:cNvGrpSpPr/>
          <p:nvPr>
            <p:custDataLst>
              <p:tags r:id="rId11"/>
            </p:custDataLst>
          </p:nvPr>
        </p:nvGrpSpPr>
        <p:grpSpPr>
          <a:xfrm>
            <a:off x="2940844" y="2950369"/>
            <a:ext cx="1019175" cy="1914525"/>
            <a:chOff x="1683544" y="1845469"/>
            <a:chExt cx="1019175" cy="1914525"/>
          </a:xfrm>
        </p:grpSpPr>
        <p:cxnSp>
          <p:nvCxnSpPr>
            <p:cNvPr id="90" name="Straight Connector 89"/>
            <p:cNvCxnSpPr/>
            <p:nvPr>
              <p:custDataLst>
                <p:tags r:id="rId15"/>
              </p:custDataLst>
            </p:nvPr>
          </p:nvCxnSpPr>
          <p:spPr>
            <a:xfrm flipH="1">
              <a:off x="1931196" y="2743200"/>
              <a:ext cx="228598" cy="931069"/>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custDataLst>
                <p:tags r:id="rId16"/>
              </p:custDataLst>
            </p:nvPr>
          </p:nvCxnSpPr>
          <p:spPr>
            <a:xfrm flipV="1">
              <a:off x="2157414" y="1845469"/>
              <a:ext cx="140492" cy="892969"/>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custDataLst>
                <p:tags r:id="rId17"/>
              </p:custDataLst>
            </p:nvPr>
          </p:nvCxnSpPr>
          <p:spPr>
            <a:xfrm flipH="1" flipV="1">
              <a:off x="2314576" y="1990727"/>
              <a:ext cx="116680" cy="676273"/>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custDataLst>
                <p:tags r:id="rId18"/>
              </p:custDataLst>
            </p:nvPr>
          </p:nvCxnSpPr>
          <p:spPr>
            <a:xfrm flipH="1" flipV="1">
              <a:off x="2433639" y="2671764"/>
              <a:ext cx="76199" cy="645317"/>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custDataLst>
                <p:tags r:id="rId19"/>
              </p:custDataLst>
            </p:nvPr>
          </p:nvCxnSpPr>
          <p:spPr>
            <a:xfrm flipH="1" flipV="1">
              <a:off x="2512219" y="3340894"/>
              <a:ext cx="38100" cy="326232"/>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custDataLst>
                <p:tags r:id="rId20"/>
              </p:custDataLst>
            </p:nvPr>
          </p:nvCxnSpPr>
          <p:spPr>
            <a:xfrm flipH="1" flipV="1">
              <a:off x="2547939" y="3674270"/>
              <a:ext cx="154780" cy="85724"/>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custDataLst>
                <p:tags r:id="rId21"/>
              </p:custDataLst>
            </p:nvPr>
          </p:nvCxnSpPr>
          <p:spPr>
            <a:xfrm flipH="1">
              <a:off x="1683544" y="3683794"/>
              <a:ext cx="228600" cy="59531"/>
            </a:xfrm>
            <a:prstGeom prst="line">
              <a:avLst/>
            </a:prstGeom>
            <a:ln w="381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32" name="Rectangle 131"/>
          <p:cNvSpPr/>
          <p:nvPr>
            <p:custDataLst>
              <p:tags r:id="rId12"/>
            </p:custDataLst>
          </p:nvPr>
        </p:nvSpPr>
        <p:spPr>
          <a:xfrm>
            <a:off x="3200400" y="838200"/>
            <a:ext cx="2971800" cy="1371600"/>
          </a:xfrm>
          <a:prstGeom prst="rect">
            <a:avLst/>
          </a:prstGeom>
          <a:solidFill>
            <a:schemeClr val="bg1"/>
          </a:solidFill>
          <a:ln w="28575">
            <a:solidFill>
              <a:srgbClr val="0033CC"/>
            </a:solidFill>
          </a:ln>
        </p:spPr>
        <p:txBody>
          <a:bodyPr wrap="square">
            <a:noAutofit/>
          </a:bodyPr>
          <a:lstStyle/>
          <a:p>
            <a:r>
              <a:rPr lang="en-US" sz="2000" b="1" kern="0" dirty="0" smtClean="0">
                <a:solidFill>
                  <a:srgbClr val="0033CC"/>
                </a:solidFill>
                <a:latin typeface="Arial" pitchFamily="34" charset="0"/>
                <a:cs typeface="Arial" pitchFamily="34" charset="0"/>
              </a:rPr>
              <a:t>Optimized </a:t>
            </a:r>
            <a:r>
              <a:rPr lang="en-US" sz="2000" b="1" kern="0" dirty="0" err="1" smtClean="0">
                <a:solidFill>
                  <a:srgbClr val="0033CC"/>
                </a:solidFill>
                <a:latin typeface="Arial" pitchFamily="34" charset="0"/>
                <a:cs typeface="Arial" pitchFamily="34" charset="0"/>
              </a:rPr>
              <a:t>config</a:t>
            </a:r>
            <a:r>
              <a:rPr lang="en-US" sz="2000" b="1" kern="0" dirty="0" smtClean="0">
                <a:solidFill>
                  <a:srgbClr val="0033CC"/>
                </a:solidFill>
                <a:latin typeface="Arial" pitchFamily="34" charset="0"/>
                <a:cs typeface="Arial" pitchFamily="34" charset="0"/>
              </a:rPr>
              <a:t>.</a:t>
            </a:r>
          </a:p>
          <a:p>
            <a:pPr marL="174625" indent="-174625">
              <a:buFont typeface="Arial" pitchFamily="34" charset="0"/>
              <a:buChar char="•"/>
            </a:pPr>
            <a:r>
              <a:rPr lang="en-US" sz="2000" b="1" kern="0" dirty="0" smtClean="0">
                <a:solidFill>
                  <a:srgbClr val="0033CC"/>
                </a:solidFill>
                <a:latin typeface="Arial" pitchFamily="34" charset="0"/>
                <a:cs typeface="Arial" pitchFamily="34" charset="0"/>
                <a:sym typeface="Wingdings" pitchFamily="2" charset="2"/>
              </a:rPr>
              <a:t>Increase % high resistance </a:t>
            </a:r>
            <a:r>
              <a:rPr lang="en-US" sz="2000" b="1" kern="0" dirty="0" err="1" smtClean="0">
                <a:solidFill>
                  <a:srgbClr val="0033CC"/>
                </a:solidFill>
                <a:latin typeface="Arial" pitchFamily="34" charset="0"/>
                <a:cs typeface="Arial" pitchFamily="34" charset="0"/>
                <a:sym typeface="Wingdings" pitchFamily="2" charset="2"/>
              </a:rPr>
              <a:t>passgates</a:t>
            </a:r>
            <a:endParaRPr lang="en-US" sz="2000" b="1" kern="0" dirty="0" smtClean="0">
              <a:solidFill>
                <a:srgbClr val="0033CC"/>
              </a:solidFill>
              <a:latin typeface="Arial" pitchFamily="34" charset="0"/>
              <a:cs typeface="Arial" pitchFamily="34" charset="0"/>
              <a:sym typeface="Wingdings" pitchFamily="2" charset="2"/>
            </a:endParaRPr>
          </a:p>
          <a:p>
            <a:pPr marL="174625" indent="-174625">
              <a:buFont typeface="Arial" pitchFamily="34" charset="0"/>
              <a:buChar char="•"/>
            </a:pPr>
            <a:r>
              <a:rPr lang="en-US" sz="2000" b="1" kern="0" dirty="0" err="1" smtClean="0">
                <a:solidFill>
                  <a:srgbClr val="0033CC"/>
                </a:solidFill>
                <a:latin typeface="Arial" pitchFamily="34" charset="0"/>
                <a:cs typeface="Arial" pitchFamily="34" charset="0"/>
                <a:sym typeface="Wingdings" pitchFamily="2" charset="2"/>
              </a:rPr>
              <a:t>V</a:t>
            </a:r>
            <a:r>
              <a:rPr lang="en-US" sz="2000" b="1" kern="0" baseline="-25000" dirty="0" err="1" smtClean="0">
                <a:solidFill>
                  <a:srgbClr val="0033CC"/>
                </a:solidFill>
                <a:latin typeface="Arial" pitchFamily="34" charset="0"/>
                <a:cs typeface="Arial" pitchFamily="34" charset="0"/>
                <a:sym typeface="Wingdings" pitchFamily="2" charset="2"/>
              </a:rPr>
              <a:t>min_est</a:t>
            </a:r>
            <a:r>
              <a:rPr lang="en-US" sz="2000" b="1" kern="0" dirty="0" smtClean="0">
                <a:solidFill>
                  <a:srgbClr val="0033CC"/>
                </a:solidFill>
                <a:latin typeface="Arial" pitchFamily="34" charset="0"/>
                <a:cs typeface="Arial" pitchFamily="34" charset="0"/>
                <a:sym typeface="Wingdings" pitchFamily="2" charset="2"/>
              </a:rPr>
              <a:t> ≈ </a:t>
            </a:r>
            <a:r>
              <a:rPr lang="en-US" sz="2000" b="1" kern="0" dirty="0" err="1" smtClean="0">
                <a:solidFill>
                  <a:srgbClr val="0033CC"/>
                </a:solidFill>
                <a:latin typeface="Arial" pitchFamily="34" charset="0"/>
                <a:cs typeface="Arial" pitchFamily="34" charset="0"/>
                <a:sym typeface="Wingdings" pitchFamily="2" charset="2"/>
              </a:rPr>
              <a:t>V</a:t>
            </a:r>
            <a:r>
              <a:rPr lang="en-US" sz="2000" b="1" kern="0" baseline="-25000" dirty="0" err="1" smtClean="0">
                <a:solidFill>
                  <a:srgbClr val="0033CC"/>
                </a:solidFill>
                <a:latin typeface="Arial" pitchFamily="34" charset="0"/>
                <a:cs typeface="Arial" pitchFamily="34" charset="0"/>
                <a:sym typeface="Wingdings" pitchFamily="2" charset="2"/>
              </a:rPr>
              <a:t>min_chip</a:t>
            </a:r>
            <a:r>
              <a:rPr lang="en-US" sz="2000" b="1" kern="0" dirty="0" smtClean="0">
                <a:solidFill>
                  <a:srgbClr val="0033CC"/>
                </a:solidFill>
                <a:latin typeface="Arial" pitchFamily="34" charset="0"/>
                <a:cs typeface="Arial" pitchFamily="34" charset="0"/>
                <a:sym typeface="Wingdings" pitchFamily="2" charset="2"/>
              </a:rPr>
              <a:t> </a:t>
            </a:r>
          </a:p>
        </p:txBody>
      </p:sp>
      <p:cxnSp>
        <p:nvCxnSpPr>
          <p:cNvPr id="149" name="Straight Arrow Connector 148"/>
          <p:cNvCxnSpPr/>
          <p:nvPr>
            <p:custDataLst>
              <p:tags r:id="rId13"/>
            </p:custDataLst>
          </p:nvPr>
        </p:nvCxnSpPr>
        <p:spPr bwMode="auto">
          <a:xfrm flipH="1">
            <a:off x="4838700" y="2438400"/>
            <a:ext cx="1485900" cy="13335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65" name="Content Placeholder 164"/>
          <p:cNvSpPr>
            <a:spLocks noGrp="1"/>
          </p:cNvSpPr>
          <p:nvPr>
            <p:ph idx="1"/>
            <p:custDataLst>
              <p:tags r:id="rId14"/>
            </p:custDataLst>
          </p:nvPr>
        </p:nvSpPr>
        <p:spPr>
          <a:xfrm>
            <a:off x="1066800" y="3505200"/>
            <a:ext cx="6324600" cy="2819400"/>
          </a:xfrm>
          <a:solidFill>
            <a:schemeClr val="bg1"/>
          </a:solidFill>
          <a:ln w="28575">
            <a:solidFill>
              <a:srgbClr val="FF0000"/>
            </a:solidFill>
          </a:ln>
        </p:spPr>
        <p:txBody>
          <a:bodyPr>
            <a:noAutofit/>
          </a:bodyPr>
          <a:lstStyle/>
          <a:p>
            <a:pPr>
              <a:buNone/>
            </a:pPr>
            <a:r>
              <a:rPr lang="en-US" sz="2800" b="1" u="sng" dirty="0" smtClean="0"/>
              <a:t>Benefits of </a:t>
            </a:r>
            <a:r>
              <a:rPr lang="en-US" sz="2800" b="1" u="sng" dirty="0" err="1" smtClean="0"/>
              <a:t>tunability</a:t>
            </a:r>
            <a:r>
              <a:rPr lang="en-US" sz="2800" b="1" dirty="0" smtClean="0"/>
              <a:t> </a:t>
            </a:r>
          </a:p>
          <a:p>
            <a:r>
              <a:rPr lang="en-US" sz="2800" b="1" dirty="0" smtClean="0"/>
              <a:t>Compensate for difference between model vs. silicon</a:t>
            </a:r>
          </a:p>
          <a:p>
            <a:r>
              <a:rPr lang="en-US" sz="2800" b="1" dirty="0" smtClean="0"/>
              <a:t>Recover margin when variation is reduced due to improved process</a:t>
            </a:r>
          </a:p>
        </p:txBody>
      </p:sp>
    </p:spTree>
    <p:extLst>
      <p:ext uri="{BB962C8B-B14F-4D97-AF65-F5344CB8AC3E}">
        <p14:creationId xmlns:p14="http://schemas.microsoft.com/office/powerpoint/2010/main" val="246014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Modeling of IC Variability</a:t>
            </a:r>
          </a:p>
          <a:p>
            <a:r>
              <a:rPr lang="en-US" dirty="0" smtClean="0"/>
              <a:t>Margining </a:t>
            </a:r>
            <a:r>
              <a:rPr lang="en-US" dirty="0"/>
              <a:t>of IC Variability</a:t>
            </a:r>
          </a:p>
          <a:p>
            <a:r>
              <a:rPr lang="en-US" dirty="0" smtClean="0"/>
              <a:t>Tolerance of </a:t>
            </a:r>
            <a:r>
              <a:rPr lang="en-US" dirty="0"/>
              <a:t>IC Variability</a:t>
            </a:r>
          </a:p>
          <a:p>
            <a:r>
              <a:rPr lang="en-US" b="1" dirty="0" smtClean="0">
                <a:solidFill>
                  <a:srgbClr val="FF0000"/>
                </a:solidFill>
              </a:rPr>
              <a:t>Conclusions</a:t>
            </a:r>
            <a:endParaRPr lang="en-US" b="1" dirty="0">
              <a:solidFill>
                <a:srgbClr val="FF0000"/>
              </a:solidFill>
            </a:endParaRPr>
          </a:p>
          <a:p>
            <a:pPr marL="0" indent="0">
              <a:buNone/>
            </a:pPr>
            <a:endParaRPr lang="en-US" dirty="0"/>
          </a:p>
        </p:txBody>
      </p:sp>
    </p:spTree>
    <p:extLst>
      <p:ext uri="{BB962C8B-B14F-4D97-AF65-F5344CB8AC3E}">
        <p14:creationId xmlns:p14="http://schemas.microsoft.com/office/powerpoint/2010/main" val="3662660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156936" y="770784"/>
            <a:ext cx="8987064" cy="6087216"/>
          </a:xfrm>
        </p:spPr>
        <p:txBody>
          <a:bodyPr>
            <a:normAutofit/>
          </a:bodyPr>
          <a:lstStyle/>
          <a:p>
            <a:r>
              <a:rPr lang="en-US" b="1" dirty="0" smtClean="0"/>
              <a:t>Variability severely challenges IC value</a:t>
            </a:r>
          </a:p>
          <a:p>
            <a:pPr lvl="1"/>
            <a:r>
              <a:rPr lang="en-US" dirty="0" smtClean="0"/>
              <a:t>In manufacturing </a:t>
            </a:r>
            <a:r>
              <a:rPr lang="en-US" u="sng" dirty="0" smtClean="0"/>
              <a:t>process</a:t>
            </a:r>
            <a:r>
              <a:rPr lang="en-US" dirty="0" smtClean="0"/>
              <a:t>, during </a:t>
            </a:r>
            <a:r>
              <a:rPr lang="en-US" u="sng" dirty="0" smtClean="0"/>
              <a:t>operation</a:t>
            </a:r>
            <a:r>
              <a:rPr lang="en-US" dirty="0" smtClean="0"/>
              <a:t>, across </a:t>
            </a:r>
            <a:r>
              <a:rPr lang="en-US" u="sng" dirty="0" smtClean="0"/>
              <a:t>lifetime</a:t>
            </a:r>
            <a:endParaRPr lang="en-US" u="sng" dirty="0"/>
          </a:p>
          <a:p>
            <a:r>
              <a:rPr lang="en-US" b="1" dirty="0" smtClean="0"/>
              <a:t>Benefit of “next node” is increasingly hard to find</a:t>
            </a:r>
          </a:p>
          <a:p>
            <a:pPr lvl="1"/>
            <a:r>
              <a:rPr lang="en-US" dirty="0" smtClean="0"/>
              <a:t>Entire node is a “20/20/20” value proposition</a:t>
            </a:r>
          </a:p>
          <a:p>
            <a:pPr lvl="1"/>
            <a:r>
              <a:rPr lang="en-US" dirty="0" smtClean="0"/>
              <a:t>5-10% in P/P/A metrics is now substantial at leading edge</a:t>
            </a:r>
          </a:p>
          <a:p>
            <a:r>
              <a:rPr lang="en-US" b="1" dirty="0" smtClean="0"/>
              <a:t>Variability is connected to </a:t>
            </a:r>
            <a:r>
              <a:rPr lang="en-US" b="1" dirty="0" err="1" smtClean="0"/>
              <a:t>tapeout</a:t>
            </a:r>
            <a:r>
              <a:rPr lang="en-US" b="1" dirty="0" smtClean="0"/>
              <a:t>, IC properties by </a:t>
            </a:r>
            <a:r>
              <a:rPr lang="en-US" b="1" u="sng" dirty="0" smtClean="0"/>
              <a:t>models</a:t>
            </a:r>
            <a:r>
              <a:rPr lang="en-US" b="1" dirty="0" smtClean="0"/>
              <a:t>, </a:t>
            </a:r>
            <a:r>
              <a:rPr lang="en-US" b="1" u="sng" dirty="0" smtClean="0"/>
              <a:t>margins</a:t>
            </a:r>
            <a:r>
              <a:rPr lang="en-US" b="1" dirty="0" smtClean="0"/>
              <a:t>, </a:t>
            </a:r>
            <a:r>
              <a:rPr lang="en-US" b="1" u="sng" dirty="0" smtClean="0"/>
              <a:t>tolerances</a:t>
            </a:r>
            <a:r>
              <a:rPr lang="en-US" b="1" dirty="0" smtClean="0"/>
              <a:t> used in signoff</a:t>
            </a:r>
          </a:p>
          <a:p>
            <a:r>
              <a:rPr lang="en-US" b="1" dirty="0" smtClean="0"/>
              <a:t>Some takeaways from this talk</a:t>
            </a:r>
          </a:p>
          <a:p>
            <a:pPr lvl="1"/>
            <a:r>
              <a:rPr lang="en-US" dirty="0" smtClean="0"/>
              <a:t>Substantial benefit from tightening BEOL corners (= signoff)</a:t>
            </a:r>
          </a:p>
          <a:p>
            <a:pPr lvl="1"/>
            <a:r>
              <a:rPr lang="en-US" dirty="0" smtClean="0"/>
              <a:t>“Minimum cost of resilience” is a rich optimization challenge</a:t>
            </a:r>
          </a:p>
          <a:p>
            <a:pPr lvl="1"/>
            <a:r>
              <a:rPr lang="en-US" dirty="0" smtClean="0"/>
              <a:t>Chicken-egg loops in signoff definition can be broken</a:t>
            </a:r>
            <a:endParaRPr lang="en-US" dirty="0"/>
          </a:p>
          <a:p>
            <a:pPr lvl="1"/>
            <a:r>
              <a:rPr lang="en-US" b="1" dirty="0" smtClean="0">
                <a:solidFill>
                  <a:srgbClr val="C00000"/>
                </a:solidFill>
              </a:rPr>
              <a:t>Holistic approaches will provide “equivalent scaling” that extends the value trajectory of Moore’s Law</a:t>
            </a:r>
            <a:endParaRPr lang="en-US" b="1" dirty="0">
              <a:solidFill>
                <a:srgbClr val="C00000"/>
              </a:solidFill>
            </a:endParaRPr>
          </a:p>
          <a:p>
            <a:endParaRPr lang="en-US" sz="2400" dirty="0"/>
          </a:p>
        </p:txBody>
      </p:sp>
    </p:spTree>
    <p:extLst>
      <p:ext uri="{BB962C8B-B14F-4D97-AF65-F5344CB8AC3E}">
        <p14:creationId xmlns:p14="http://schemas.microsoft.com/office/powerpoint/2010/main" val="3621535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3763"/>
            <a:ext cx="9067800" cy="563562"/>
          </a:xfrm>
        </p:spPr>
        <p:txBody>
          <a:bodyPr/>
          <a:lstStyle/>
          <a:p>
            <a:r>
              <a:rPr lang="en-US" dirty="0" smtClean="0"/>
              <a:t>Solutions: Modeling, Margining, Tolerance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3805174"/>
              </p:ext>
            </p:extLst>
          </p:nvPr>
        </p:nvGraphicFramePr>
        <p:xfrm>
          <a:off x="258345" y="2717460"/>
          <a:ext cx="8666710" cy="3558545"/>
        </p:xfrm>
        <a:graphic>
          <a:graphicData uri="http://schemas.openxmlformats.org/drawingml/2006/table">
            <a:tbl>
              <a:tblPr firstRow="1" bandRow="1">
                <a:tableStyleId>{5C22544A-7EE6-4342-B048-85BDC9FD1C3A}</a:tableStyleId>
              </a:tblPr>
              <a:tblGrid>
                <a:gridCol w="3867146"/>
                <a:gridCol w="1733342"/>
                <a:gridCol w="1637709"/>
                <a:gridCol w="1428513"/>
              </a:tblGrid>
              <a:tr h="611820">
                <a:tc>
                  <a:txBody>
                    <a:bodyPr/>
                    <a:lstStyle/>
                    <a:p>
                      <a:pPr algn="ctr"/>
                      <a:r>
                        <a:rPr lang="en-US" sz="2400" b="1" dirty="0" smtClean="0"/>
                        <a:t>Solutions</a:t>
                      </a:r>
                      <a:endParaRPr lang="en-US" sz="2400" b="1" dirty="0"/>
                    </a:p>
                  </a:txBody>
                  <a:tcPr/>
                </a:tc>
                <a:tc>
                  <a:txBody>
                    <a:bodyPr/>
                    <a:lstStyle/>
                    <a:p>
                      <a:pPr algn="ctr"/>
                      <a:r>
                        <a:rPr lang="en-US" sz="2400" b="1" dirty="0" smtClean="0"/>
                        <a:t>Modeling</a:t>
                      </a:r>
                      <a:endParaRPr lang="en-US" sz="2400" b="1" dirty="0"/>
                    </a:p>
                  </a:txBody>
                  <a:tcPr/>
                </a:tc>
                <a:tc>
                  <a:txBody>
                    <a:bodyPr/>
                    <a:lstStyle/>
                    <a:p>
                      <a:pPr algn="ctr"/>
                      <a:r>
                        <a:rPr lang="en-US" sz="2400" b="1" dirty="0" smtClean="0"/>
                        <a:t>Margining</a:t>
                      </a:r>
                      <a:endParaRPr lang="en-US" sz="2400" b="1" dirty="0"/>
                    </a:p>
                  </a:txBody>
                  <a:tcPr/>
                </a:tc>
                <a:tc>
                  <a:txBody>
                    <a:bodyPr/>
                    <a:lstStyle/>
                    <a:p>
                      <a:pPr algn="ctr"/>
                      <a:r>
                        <a:rPr lang="en-US" sz="2400" b="1" dirty="0" smtClean="0"/>
                        <a:t>Tolerance</a:t>
                      </a:r>
                      <a:endParaRPr lang="en-US" sz="2400" b="1" dirty="0"/>
                    </a:p>
                  </a:txBody>
                  <a:tcPr/>
                </a:tc>
              </a:tr>
              <a:tr h="611820">
                <a:tc>
                  <a:txBody>
                    <a:bodyPr/>
                    <a:lstStyle/>
                    <a:p>
                      <a:r>
                        <a:rPr lang="en-US" sz="2400" b="1" i="0" u="none" strike="noStrike" kern="1200" baseline="0" dirty="0" smtClean="0">
                          <a:solidFill>
                            <a:schemeClr val="dk1"/>
                          </a:solidFill>
                          <a:latin typeface="+mn-lt"/>
                          <a:ea typeface="+mn-ea"/>
                          <a:cs typeface="+mn-cs"/>
                        </a:rPr>
                        <a:t>BEOL Corner Optimization</a:t>
                      </a:r>
                      <a:endParaRPr lang="en-US" sz="2400" b="1" dirty="0"/>
                    </a:p>
                  </a:txBody>
                  <a:tcPr/>
                </a:tc>
                <a:tc>
                  <a:txBody>
                    <a:bodyPr/>
                    <a:lstStyle/>
                    <a:p>
                      <a:pPr algn="ctr"/>
                      <a:r>
                        <a:rPr lang="en-US" sz="2400" b="1" dirty="0" smtClean="0"/>
                        <a:t>√</a:t>
                      </a:r>
                      <a:endParaRPr lang="en-US" sz="2400" b="1" dirty="0"/>
                    </a:p>
                  </a:txBody>
                  <a:tcPr/>
                </a:tc>
                <a:tc>
                  <a:txBody>
                    <a:bodyPr/>
                    <a:lstStyle/>
                    <a:p>
                      <a:pPr algn="ctr"/>
                      <a:endParaRPr lang="en-US" sz="2400" b="1"/>
                    </a:p>
                  </a:txBody>
                  <a:tcPr/>
                </a:tc>
                <a:tc>
                  <a:txBody>
                    <a:bodyPr/>
                    <a:lstStyle/>
                    <a:p>
                      <a:pPr algn="ctr"/>
                      <a:endParaRPr lang="en-US" sz="2400" b="1" dirty="0"/>
                    </a:p>
                  </a:txBody>
                  <a:tcPr/>
                </a:tc>
              </a:tr>
              <a:tr h="611820">
                <a:tc>
                  <a:txBody>
                    <a:bodyPr/>
                    <a:lstStyle/>
                    <a:p>
                      <a:r>
                        <a:rPr lang="en-US" sz="2400" b="1" i="0" u="none" strike="noStrike" kern="1200" baseline="0" dirty="0" smtClean="0">
                          <a:solidFill>
                            <a:schemeClr val="dk1"/>
                          </a:solidFill>
                          <a:latin typeface="+mn-lt"/>
                          <a:ea typeface="+mn-ea"/>
                          <a:cs typeface="+mn-cs"/>
                        </a:rPr>
                        <a:t>Process-Aware </a:t>
                      </a:r>
                      <a:r>
                        <a:rPr lang="en-US" sz="2400" b="1" i="1" u="none" strike="noStrike" kern="1200" baseline="0" dirty="0" err="1" smtClean="0">
                          <a:solidFill>
                            <a:schemeClr val="dk1"/>
                          </a:solidFill>
                          <a:latin typeface="+mn-lt"/>
                          <a:ea typeface="+mn-ea"/>
                          <a:cs typeface="+mn-cs"/>
                        </a:rPr>
                        <a:t>V</a:t>
                      </a:r>
                      <a:r>
                        <a:rPr lang="en-US" sz="2400" b="1" i="1" u="none" strike="noStrike" kern="1200" baseline="-25000" dirty="0" err="1" smtClean="0">
                          <a:solidFill>
                            <a:schemeClr val="dk1"/>
                          </a:solidFill>
                          <a:latin typeface="+mn-lt"/>
                          <a:ea typeface="+mn-ea"/>
                          <a:cs typeface="+mn-cs"/>
                        </a:rPr>
                        <a:t>dd</a:t>
                      </a:r>
                      <a:r>
                        <a:rPr lang="en-US" sz="2400" b="1" i="1" u="none" strike="noStrike" kern="1200" baseline="0" dirty="0" smtClean="0">
                          <a:solidFill>
                            <a:schemeClr val="dk1"/>
                          </a:solidFill>
                          <a:latin typeface="+mn-lt"/>
                          <a:ea typeface="+mn-ea"/>
                          <a:cs typeface="+mn-cs"/>
                        </a:rPr>
                        <a:t> </a:t>
                      </a:r>
                      <a:r>
                        <a:rPr lang="en-US" sz="2400" b="1" i="0" u="none" strike="noStrike" kern="1200" baseline="0" dirty="0" smtClean="0">
                          <a:solidFill>
                            <a:schemeClr val="dk1"/>
                          </a:solidFill>
                          <a:latin typeface="+mn-lt"/>
                          <a:ea typeface="+mn-ea"/>
                          <a:cs typeface="+mn-cs"/>
                        </a:rPr>
                        <a:t>Scaling</a:t>
                      </a:r>
                      <a:endParaRPr lang="en-US" sz="2400" b="1" dirty="0"/>
                    </a:p>
                  </a:txBody>
                  <a:tcPr/>
                </a:tc>
                <a:tc>
                  <a:txBody>
                    <a:bodyPr/>
                    <a:lstStyle/>
                    <a:p>
                      <a:pPr algn="ctr"/>
                      <a:endParaRPr lang="en-US" sz="2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a:t>
                      </a:r>
                    </a:p>
                  </a:txBody>
                  <a:tcPr/>
                </a:tc>
                <a:tc>
                  <a:txBody>
                    <a:bodyPr/>
                    <a:lstStyle/>
                    <a:p>
                      <a:pPr algn="ctr"/>
                      <a:endParaRPr lang="en-US" sz="2400" b="1"/>
                    </a:p>
                  </a:txBody>
                  <a:tcPr/>
                </a:tc>
              </a:tr>
              <a:tr h="611820">
                <a:tc>
                  <a:txBody>
                    <a:bodyPr/>
                    <a:lstStyle/>
                    <a:p>
                      <a:r>
                        <a:rPr lang="en-US" sz="2400" b="1" i="1" u="none" strike="noStrike" kern="1200" baseline="0" dirty="0" smtClean="0">
                          <a:solidFill>
                            <a:schemeClr val="dk1"/>
                          </a:solidFill>
                          <a:latin typeface="+mn-lt"/>
                          <a:ea typeface="+mn-ea"/>
                          <a:cs typeface="+mn-cs"/>
                        </a:rPr>
                        <a:t>{</a:t>
                      </a:r>
                      <a:r>
                        <a:rPr lang="en-US" sz="2400" b="1" i="0" u="none" strike="noStrike" kern="1200" baseline="0" dirty="0" smtClean="0">
                          <a:solidFill>
                            <a:schemeClr val="dk1"/>
                          </a:solidFill>
                          <a:latin typeface="+mn-lt"/>
                          <a:ea typeface="+mn-ea"/>
                          <a:cs typeface="+mn-cs"/>
                        </a:rPr>
                        <a:t>BTI, EM</a:t>
                      </a:r>
                      <a:r>
                        <a:rPr lang="en-US" sz="2400" b="1" i="1" u="none" strike="noStrike" kern="1200" baseline="0" dirty="0" smtClean="0">
                          <a:solidFill>
                            <a:schemeClr val="dk1"/>
                          </a:solidFill>
                          <a:latin typeface="+mn-lt"/>
                          <a:ea typeface="+mn-ea"/>
                          <a:cs typeface="+mn-cs"/>
                        </a:rPr>
                        <a:t>}</a:t>
                      </a:r>
                      <a:r>
                        <a:rPr lang="en-US" sz="2400" b="1" i="0" u="none" strike="noStrike" kern="1200" baseline="0" dirty="0" smtClean="0">
                          <a:solidFill>
                            <a:schemeClr val="dk1"/>
                          </a:solidFill>
                          <a:latin typeface="+mn-lt"/>
                          <a:ea typeface="+mn-ea"/>
                          <a:cs typeface="+mn-cs"/>
                        </a:rPr>
                        <a:t>-AVS Interactions</a:t>
                      </a:r>
                      <a:endParaRPr lang="en-US" sz="2400" b="1" dirty="0"/>
                    </a:p>
                  </a:txBody>
                  <a:tcPr/>
                </a:tc>
                <a:tc>
                  <a:txBody>
                    <a:bodyPr/>
                    <a:lstStyle/>
                    <a:p>
                      <a:pPr algn="ctr"/>
                      <a:endParaRPr lang="en-US" sz="2400" b="1" dirty="0"/>
                    </a:p>
                  </a:txBody>
                  <a:tcPr/>
                </a:tc>
                <a:tc>
                  <a:txBody>
                    <a:bodyPr/>
                    <a:lstStyle/>
                    <a:p>
                      <a:pPr algn="ctr"/>
                      <a:r>
                        <a:rPr lang="en-US" sz="2400" b="1" dirty="0" smtClean="0"/>
                        <a:t>√</a:t>
                      </a:r>
                      <a:endParaRPr lang="en-US" sz="2400" b="1" dirty="0"/>
                    </a:p>
                  </a:txBody>
                  <a:tcPr/>
                </a:tc>
                <a:tc>
                  <a:txBody>
                    <a:bodyPr/>
                    <a:lstStyle/>
                    <a:p>
                      <a:pPr algn="ctr"/>
                      <a:endParaRPr lang="en-US" sz="2400" b="1" dirty="0"/>
                    </a:p>
                  </a:txBody>
                  <a:tcPr/>
                </a:tc>
              </a:tr>
              <a:tr h="611820">
                <a:tc>
                  <a:txBody>
                    <a:bodyPr/>
                    <a:lstStyle/>
                    <a:p>
                      <a:r>
                        <a:rPr lang="en-US" sz="2400" b="1" i="0" u="none" strike="noStrike" kern="1200" baseline="0" dirty="0" smtClean="0">
                          <a:solidFill>
                            <a:schemeClr val="dk1"/>
                          </a:solidFill>
                          <a:latin typeface="+mn-lt"/>
                          <a:ea typeface="+mn-ea"/>
                          <a:cs typeface="+mn-cs"/>
                        </a:rPr>
                        <a:t>Overdrive Signoff</a:t>
                      </a:r>
                      <a:endParaRPr lang="en-US" sz="2400" b="1" dirty="0"/>
                    </a:p>
                  </a:txBody>
                  <a:tcPr/>
                </a:tc>
                <a:tc>
                  <a:txBody>
                    <a:bodyPr/>
                    <a:lstStyle/>
                    <a:p>
                      <a:pPr algn="ctr"/>
                      <a:endParaRPr lang="en-US" sz="2400" b="1"/>
                    </a:p>
                  </a:txBody>
                  <a:tcPr/>
                </a:tc>
                <a:tc>
                  <a:txBody>
                    <a:bodyPr/>
                    <a:lstStyle/>
                    <a:p>
                      <a:pPr algn="ctr"/>
                      <a:r>
                        <a:rPr lang="en-US" sz="2400" b="1" dirty="0" smtClean="0"/>
                        <a:t>√</a:t>
                      </a:r>
                      <a:endParaRPr lang="en-US" sz="2400" b="1" dirty="0"/>
                    </a:p>
                  </a:txBody>
                  <a:tcPr/>
                </a:tc>
                <a:tc>
                  <a:txBody>
                    <a:bodyPr/>
                    <a:lstStyle/>
                    <a:p>
                      <a:pPr algn="ctr"/>
                      <a:endParaRPr lang="en-US" sz="2400" b="1" dirty="0"/>
                    </a:p>
                  </a:txBody>
                  <a:tcPr/>
                </a:tc>
              </a:tr>
              <a:tr h="499445">
                <a:tc>
                  <a:txBody>
                    <a:bodyPr/>
                    <a:lstStyle/>
                    <a:p>
                      <a:r>
                        <a:rPr lang="en-US" sz="2400" b="1" i="0" u="none" strike="noStrike" kern="1200" baseline="0" dirty="0" smtClean="0">
                          <a:solidFill>
                            <a:schemeClr val="dk1"/>
                          </a:solidFill>
                          <a:latin typeface="+mn-lt"/>
                          <a:ea typeface="+mn-ea"/>
                          <a:cs typeface="+mn-cs"/>
                        </a:rPr>
                        <a:t>Min Cost of Resilience</a:t>
                      </a:r>
                      <a:endParaRPr lang="en-US" sz="2400" b="1" dirty="0"/>
                    </a:p>
                  </a:txBody>
                  <a:tcPr/>
                </a:tc>
                <a:tc>
                  <a:txBody>
                    <a:bodyPr/>
                    <a:lstStyle/>
                    <a:p>
                      <a:pPr algn="ctr"/>
                      <a:endParaRPr lang="en-US" sz="2400" b="1"/>
                    </a:p>
                  </a:txBody>
                  <a:tcPr/>
                </a:tc>
                <a:tc>
                  <a:txBody>
                    <a:bodyPr/>
                    <a:lstStyle/>
                    <a:p>
                      <a:pPr algn="ctr"/>
                      <a:endParaRPr lang="en-US" sz="2400" b="1" dirty="0"/>
                    </a:p>
                  </a:txBody>
                  <a:tcPr/>
                </a:tc>
                <a:tc>
                  <a:txBody>
                    <a:bodyPr/>
                    <a:lstStyle/>
                    <a:p>
                      <a:pPr algn="ctr"/>
                      <a:r>
                        <a:rPr lang="en-US" sz="2400" b="1" dirty="0" smtClean="0"/>
                        <a:t>√</a:t>
                      </a:r>
                      <a:endParaRPr lang="en-US" sz="2400" b="1" dirty="0"/>
                    </a:p>
                  </a:txBody>
                  <a:tcPr/>
                </a:tc>
              </a:tr>
            </a:tbl>
          </a:graphicData>
        </a:graphic>
      </p:graphicFrame>
      <p:sp>
        <p:nvSpPr>
          <p:cNvPr id="5" name="Content Placeholder 2"/>
          <p:cNvSpPr txBox="1">
            <a:spLocks/>
          </p:cNvSpPr>
          <p:nvPr/>
        </p:nvSpPr>
        <p:spPr>
          <a:xfrm>
            <a:off x="152400" y="762000"/>
            <a:ext cx="8839200" cy="5715000"/>
          </a:xfrm>
          <a:prstGeom prst="rect">
            <a:avLst/>
          </a:prstGeom>
        </p:spPr>
        <p:txBody>
          <a:bodyPr vert="horz" lIns="91440" tIns="45720" rIns="91440" bIns="45720" rtlCol="0">
            <a:normAutofit/>
          </a:bodyPr>
          <a:lstStyle>
            <a:lvl1pPr marL="231775" indent="-231775" algn="l" defTabSz="914400" rtl="0" eaLnBrk="1" latinLnBrk="0" hangingPunct="1">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457200" indent="-225425" algn="l" defTabSz="914400" rtl="0" eaLnBrk="1" latinLnBrk="0" hangingPunct="1">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688975" indent="-231775" algn="l" defTabSz="914400" rtl="0" eaLnBrk="1" latinLnBrk="0" hangingPunct="1">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14400" indent="-225425" algn="l" defTabSz="914400" rtl="0" eaLnBrk="1" latinLnBrk="0" hangingPunct="1">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082675" indent="-168275" algn="l" defTabSz="914400" rtl="0" eaLnBrk="1" latinLnBrk="0" hangingPunct="1">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a:t>
            </a:r>
            <a:r>
              <a:rPr lang="en-US" dirty="0" smtClean="0"/>
              <a:t>olistic mitigation of variability spans models, margins, tolerance mechanisms</a:t>
            </a:r>
          </a:p>
          <a:p>
            <a:pPr lvl="1"/>
            <a:r>
              <a:rPr lang="en-US" u="sng" dirty="0" smtClean="0"/>
              <a:t>Signoff</a:t>
            </a:r>
            <a:r>
              <a:rPr lang="en-US" dirty="0" smtClean="0"/>
              <a:t> criteria, monitors, </a:t>
            </a:r>
            <a:r>
              <a:rPr lang="en-US" dirty="0" err="1" smtClean="0"/>
              <a:t>adaptivity</a:t>
            </a:r>
            <a:r>
              <a:rPr lang="en-US" dirty="0" smtClean="0"/>
              <a:t>/resilience, approximate computing, …</a:t>
            </a:r>
          </a:p>
        </p:txBody>
      </p:sp>
      <p:sp>
        <p:nvSpPr>
          <p:cNvPr id="3" name="Oval 2"/>
          <p:cNvSpPr/>
          <p:nvPr/>
        </p:nvSpPr>
        <p:spPr>
          <a:xfrm>
            <a:off x="4610637" y="3200936"/>
            <a:ext cx="787757" cy="734096"/>
          </a:xfrm>
          <a:prstGeom prst="ellipse">
            <a:avLst/>
          </a:prstGeom>
          <a:noFill/>
          <a:ln w="57150">
            <a:solidFill>
              <a:srgbClr val="FF0000"/>
            </a:solidFill>
          </a:ln>
        </p:spPr>
        <p:txBody>
          <a:bodyPr wrap="square" rtlCol="0" anchor="ctr">
            <a:spAutoFit/>
          </a:bodyPr>
          <a:lstStyle/>
          <a:p>
            <a:pPr algn="ctr"/>
            <a:endParaRPr lang="en-US" dirty="0" smtClean="0">
              <a:solidFill>
                <a:srgbClr val="000000"/>
              </a:solidFill>
              <a:latin typeface="Arial" pitchFamily="34" charset="0"/>
              <a:cs typeface="Arial" pitchFamily="34" charset="0"/>
            </a:endParaRPr>
          </a:p>
        </p:txBody>
      </p:sp>
      <p:sp>
        <p:nvSpPr>
          <p:cNvPr id="6" name="Oval 5"/>
          <p:cNvSpPr/>
          <p:nvPr/>
        </p:nvSpPr>
        <p:spPr>
          <a:xfrm>
            <a:off x="7802451" y="5658654"/>
            <a:ext cx="787757" cy="734096"/>
          </a:xfrm>
          <a:prstGeom prst="ellipse">
            <a:avLst/>
          </a:prstGeom>
          <a:noFill/>
          <a:ln w="57150">
            <a:solidFill>
              <a:srgbClr val="FF0000"/>
            </a:solidFill>
          </a:ln>
        </p:spPr>
        <p:txBody>
          <a:bodyPr wrap="square" rtlCol="0" anchor="ctr">
            <a:spAutoFit/>
          </a:bodyPr>
          <a:lstStyle/>
          <a:p>
            <a:pPr algn="ctr"/>
            <a:endParaRPr lang="en-US" dirty="0" smtClean="0">
              <a:solidFill>
                <a:srgbClr val="000000"/>
              </a:solidFill>
              <a:latin typeface="Arial" pitchFamily="34" charset="0"/>
              <a:cs typeface="Arial" pitchFamily="34" charset="0"/>
            </a:endParaRPr>
          </a:p>
        </p:txBody>
      </p:sp>
      <p:sp>
        <p:nvSpPr>
          <p:cNvPr id="7" name="Oval 6"/>
          <p:cNvSpPr/>
          <p:nvPr/>
        </p:nvSpPr>
        <p:spPr>
          <a:xfrm>
            <a:off x="6267702" y="4445880"/>
            <a:ext cx="787757" cy="734096"/>
          </a:xfrm>
          <a:prstGeom prst="ellipse">
            <a:avLst/>
          </a:prstGeom>
          <a:noFill/>
          <a:ln w="57150">
            <a:solidFill>
              <a:srgbClr val="FF0000"/>
            </a:solidFill>
          </a:ln>
        </p:spPr>
        <p:txBody>
          <a:bodyPr wrap="square" rtlCol="0" anchor="ctr">
            <a:spAutoFit/>
          </a:bodyPr>
          <a:lstStyle/>
          <a:p>
            <a:pPr algn="ctr"/>
            <a:endParaRPr lang="en-US"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5911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346704"/>
            <a:ext cx="9067800" cy="563562"/>
          </a:xfrm>
        </p:spPr>
        <p:txBody>
          <a:bodyPr/>
          <a:lstStyle/>
          <a:p>
            <a:pPr algn="ctr"/>
            <a:r>
              <a:rPr lang="en-US" sz="4000" dirty="0" smtClean="0"/>
              <a:t>Thank You !</a:t>
            </a:r>
            <a:endParaRPr lang="en-US" sz="4000" dirty="0"/>
          </a:p>
        </p:txBody>
      </p:sp>
    </p:spTree>
    <p:extLst>
      <p:ext uri="{BB962C8B-B14F-4D97-AF65-F5344CB8AC3E}">
        <p14:creationId xmlns:p14="http://schemas.microsoft.com/office/powerpoint/2010/main" val="3540648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a:xfrm>
            <a:off x="156936" y="770784"/>
            <a:ext cx="8836025" cy="2438235"/>
          </a:xfrm>
        </p:spPr>
        <p:txBody>
          <a:bodyPr>
            <a:normAutofit/>
          </a:bodyPr>
          <a:lstStyle/>
          <a:p>
            <a:endParaRPr lang="en-US" sz="2400" dirty="0"/>
          </a:p>
        </p:txBody>
      </p:sp>
    </p:spTree>
    <p:extLst>
      <p:ext uri="{BB962C8B-B14F-4D97-AF65-F5344CB8AC3E}">
        <p14:creationId xmlns:p14="http://schemas.microsoft.com/office/powerpoint/2010/main" val="227757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1" y="13600"/>
            <a:ext cx="8489702" cy="708695"/>
          </a:xfrm>
        </p:spPr>
        <p:txBody>
          <a:bodyPr/>
          <a:lstStyle/>
          <a:p>
            <a:r>
              <a:rPr lang="en-US" dirty="0" smtClean="0"/>
              <a:t>Power Penalty to Fix EM with AVS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988392589"/>
              </p:ext>
            </p:extLst>
          </p:nvPr>
        </p:nvGraphicFramePr>
        <p:xfrm>
          <a:off x="0" y="2019846"/>
          <a:ext cx="9144000" cy="4953000"/>
        </p:xfrm>
        <a:graphic>
          <a:graphicData uri="http://schemas.openxmlformats.org/drawingml/2006/chart">
            <c:chart xmlns:c="http://schemas.openxmlformats.org/drawingml/2006/chart" xmlns:r="http://schemas.openxmlformats.org/officeDocument/2006/relationships" r:id="rId6"/>
          </a:graphicData>
        </a:graphic>
      </p:graphicFrame>
      <p:sp>
        <p:nvSpPr>
          <p:cNvPr id="5" name="Rectangle 4"/>
          <p:cNvSpPr/>
          <p:nvPr/>
        </p:nvSpPr>
        <p:spPr>
          <a:xfrm>
            <a:off x="179512" y="829161"/>
            <a:ext cx="8856984" cy="1015663"/>
          </a:xfrm>
          <a:prstGeom prst="rect">
            <a:avLst/>
          </a:prstGeom>
        </p:spPr>
        <p:txBody>
          <a:bodyPr wrap="square">
            <a:spAutoFit/>
          </a:bodyPr>
          <a:lstStyle/>
          <a:p>
            <a:pPr marL="285750" indent="-285750">
              <a:buFont typeface="Arial" panose="020B0604020202020204" pitchFamily="34" charset="0"/>
              <a:buChar char="•"/>
            </a:pPr>
            <a:r>
              <a:rPr lang="en-US" sz="2000" dirty="0" smtClean="0"/>
              <a:t>Core power increases due to elevated voltage </a:t>
            </a:r>
            <a:endParaRPr lang="en-US" sz="2000" dirty="0"/>
          </a:p>
          <a:p>
            <a:pPr marL="285750" indent="-285750">
              <a:buFont typeface="Arial" panose="020B0604020202020204" pitchFamily="34" charset="0"/>
              <a:buChar char="•"/>
            </a:pPr>
            <a:r>
              <a:rPr lang="en-US" sz="2000" dirty="0" smtClean="0"/>
              <a:t>P/G power increases due to both elevated voltage and mesh degradation</a:t>
            </a:r>
          </a:p>
          <a:p>
            <a:pPr marL="285750" indent="-285750">
              <a:buFont typeface="Arial" panose="020B0604020202020204" pitchFamily="34" charset="0"/>
              <a:buChar char="•"/>
            </a:pPr>
            <a:r>
              <a:rPr lang="en-US" sz="2000" dirty="0" smtClean="0"/>
              <a:t>A tradeoff between invested guardband in signoff</a:t>
            </a:r>
            <a:endParaRPr lang="en-US" sz="2000" dirty="0"/>
          </a:p>
        </p:txBody>
      </p:sp>
      <p:sp>
        <p:nvSpPr>
          <p:cNvPr id="3" name="TextBox 2"/>
          <p:cNvSpPr txBox="1"/>
          <p:nvPr/>
        </p:nvSpPr>
        <p:spPr>
          <a:xfrm>
            <a:off x="1295636" y="4778499"/>
            <a:ext cx="2088232" cy="646331"/>
          </a:xfrm>
          <a:prstGeom prst="rect">
            <a:avLst/>
          </a:prstGeom>
          <a:noFill/>
        </p:spPr>
        <p:txBody>
          <a:bodyPr wrap="square" rtlCol="0">
            <a:spAutoFit/>
          </a:bodyPr>
          <a:lstStyle/>
          <a:p>
            <a:r>
              <a:rPr lang="en-US" dirty="0" smtClean="0">
                <a:solidFill>
                  <a:schemeClr val="accent6">
                    <a:lumMod val="75000"/>
                  </a:schemeClr>
                </a:solidFill>
              </a:rPr>
              <a:t>Highest </a:t>
            </a:r>
            <a:br>
              <a:rPr lang="en-US" dirty="0" smtClean="0">
                <a:solidFill>
                  <a:schemeClr val="accent6">
                    <a:lumMod val="75000"/>
                  </a:schemeClr>
                </a:solidFill>
              </a:rPr>
            </a:br>
            <a:r>
              <a:rPr lang="en-US" dirty="0" smtClean="0">
                <a:solidFill>
                  <a:schemeClr val="accent6">
                    <a:lumMod val="75000"/>
                  </a:schemeClr>
                </a:solidFill>
              </a:rPr>
              <a:t>invested guardband </a:t>
            </a:r>
            <a:endParaRPr lang="en-US" dirty="0">
              <a:solidFill>
                <a:schemeClr val="accent6">
                  <a:lumMod val="75000"/>
                </a:schemeClr>
              </a:solidFill>
            </a:endParaRPr>
          </a:p>
        </p:txBody>
      </p:sp>
      <p:cxnSp>
        <p:nvCxnSpPr>
          <p:cNvPr id="7" name="Straight Arrow Connector 6"/>
          <p:cNvCxnSpPr/>
          <p:nvPr/>
        </p:nvCxnSpPr>
        <p:spPr bwMode="auto">
          <a:xfrm>
            <a:off x="2159732" y="5013176"/>
            <a:ext cx="360040" cy="0"/>
          </a:xfrm>
          <a:prstGeom prst="straightConnector1">
            <a:avLst/>
          </a:prstGeom>
          <a:solidFill>
            <a:schemeClr val="accent1"/>
          </a:solidFill>
          <a:ln w="25400" cap="sq" cmpd="sng" algn="ctr">
            <a:solidFill>
              <a:schemeClr val="tx1"/>
            </a:solidFill>
            <a:prstDash val="solid"/>
            <a:round/>
            <a:headEnd type="none" w="med" len="med"/>
            <a:tailEnd type="arrow"/>
          </a:ln>
          <a:effectLst/>
        </p:spPr>
      </p:cxnSp>
      <p:grpSp>
        <p:nvGrpSpPr>
          <p:cNvPr id="12" name="Group 11"/>
          <p:cNvGrpSpPr/>
          <p:nvPr/>
        </p:nvGrpSpPr>
        <p:grpSpPr>
          <a:xfrm>
            <a:off x="3563888" y="3854661"/>
            <a:ext cx="2592288" cy="646331"/>
            <a:chOff x="3563888" y="3854661"/>
            <a:chExt cx="2592288" cy="646331"/>
          </a:xfrm>
        </p:grpSpPr>
        <p:sp>
          <p:nvSpPr>
            <p:cNvPr id="8" name="TextBox 7"/>
            <p:cNvSpPr txBox="1"/>
            <p:nvPr/>
          </p:nvSpPr>
          <p:spPr>
            <a:xfrm>
              <a:off x="4067944" y="3854661"/>
              <a:ext cx="2088232" cy="646331"/>
            </a:xfrm>
            <a:prstGeom prst="rect">
              <a:avLst/>
            </a:prstGeom>
            <a:noFill/>
          </p:spPr>
          <p:txBody>
            <a:bodyPr wrap="square" rtlCol="0">
              <a:spAutoFit/>
            </a:bodyPr>
            <a:lstStyle>
              <a:defPPr>
                <a:defRPr lang="en-US"/>
              </a:defPPr>
              <a:lvl1pPr>
                <a:defRPr>
                  <a:solidFill>
                    <a:schemeClr val="accent6">
                      <a:lumMod val="75000"/>
                    </a:schemeClr>
                  </a:solidFill>
                </a:defRPr>
              </a:lvl1pPr>
            </a:lstStyle>
            <a:p>
              <a:r>
                <a:rPr lang="en-US" dirty="0"/>
                <a:t>Least </a:t>
              </a:r>
              <a:br>
                <a:rPr lang="en-US" dirty="0"/>
              </a:br>
              <a:r>
                <a:rPr lang="en-US" dirty="0"/>
                <a:t>invested guardband </a:t>
              </a:r>
            </a:p>
          </p:txBody>
        </p:sp>
        <p:cxnSp>
          <p:nvCxnSpPr>
            <p:cNvPr id="9" name="Straight Arrow Connector 8"/>
            <p:cNvCxnSpPr/>
            <p:nvPr/>
          </p:nvCxnSpPr>
          <p:spPr bwMode="auto">
            <a:xfrm flipH="1">
              <a:off x="3563888" y="4136306"/>
              <a:ext cx="387660" cy="0"/>
            </a:xfrm>
            <a:prstGeom prst="straightConnector1">
              <a:avLst/>
            </a:prstGeom>
            <a:solidFill>
              <a:schemeClr val="accent1"/>
            </a:solidFill>
            <a:ln w="25400" cap="sq" cmpd="sng" algn="ctr">
              <a:solidFill>
                <a:schemeClr val="tx1"/>
              </a:solidFill>
              <a:prstDash val="solid"/>
              <a:round/>
              <a:headEnd type="none" w="med" len="med"/>
              <a:tailEnd type="arrow"/>
            </a:ln>
            <a:effectLst/>
          </p:spPr>
        </p:cxnSp>
      </p:grpSp>
      <p:cxnSp>
        <p:nvCxnSpPr>
          <p:cNvPr id="13" name="Straight Connector 12"/>
          <p:cNvCxnSpPr/>
          <p:nvPr/>
        </p:nvCxnSpPr>
        <p:spPr bwMode="auto">
          <a:xfrm>
            <a:off x="2915816" y="3517826"/>
            <a:ext cx="3312368" cy="0"/>
          </a:xfrm>
          <a:prstGeom prst="line">
            <a:avLst/>
          </a:prstGeom>
          <a:solidFill>
            <a:schemeClr val="accent1"/>
          </a:solidFill>
          <a:ln w="25400" cap="sq" cmpd="sng" algn="ctr">
            <a:solidFill>
              <a:schemeClr val="tx1"/>
            </a:solidFill>
            <a:prstDash val="dash"/>
            <a:round/>
            <a:headEnd type="none" w="med" len="med"/>
            <a:tailEnd type="none" w="med" len="med"/>
          </a:ln>
          <a:effectLst/>
        </p:spPr>
      </p:cxnSp>
      <p:cxnSp>
        <p:nvCxnSpPr>
          <p:cNvPr id="14" name="Straight Arrow Connector 13"/>
          <p:cNvCxnSpPr/>
          <p:nvPr/>
        </p:nvCxnSpPr>
        <p:spPr bwMode="auto">
          <a:xfrm flipH="1">
            <a:off x="2915816" y="3517826"/>
            <a:ext cx="15984" cy="1260165"/>
          </a:xfrm>
          <a:prstGeom prst="straightConnector1">
            <a:avLst/>
          </a:prstGeom>
          <a:solidFill>
            <a:schemeClr val="accent1"/>
          </a:solidFill>
          <a:ln w="76200" cap="sq" cmpd="sng" algn="ctr">
            <a:solidFill>
              <a:srgbClr val="FF0000"/>
            </a:solidFill>
            <a:prstDash val="solid"/>
            <a:round/>
            <a:headEnd type="arrow" w="med" len="med"/>
            <a:tailEnd type="arrow" w="med" len="med"/>
          </a:ln>
          <a:effectLst/>
        </p:spPr>
      </p:cxnSp>
      <p:sp>
        <p:nvSpPr>
          <p:cNvPr id="15" name="TextBox 14"/>
          <p:cNvSpPr txBox="1"/>
          <p:nvPr/>
        </p:nvSpPr>
        <p:spPr>
          <a:xfrm>
            <a:off x="1835696" y="2564904"/>
            <a:ext cx="3963000" cy="523220"/>
          </a:xfrm>
          <a:prstGeom prst="rect">
            <a:avLst/>
          </a:prstGeom>
          <a:noFill/>
        </p:spPr>
        <p:txBody>
          <a:bodyPr wrap="square" rtlCol="0">
            <a:spAutoFit/>
          </a:bodyPr>
          <a:lstStyle/>
          <a:p>
            <a:r>
              <a:rPr lang="en-US" sz="2800" b="1" dirty="0" smtClean="0">
                <a:solidFill>
                  <a:srgbClr val="FF0000"/>
                </a:solidFill>
                <a:latin typeface="Calibri" panose="020F0502020204030204" pitchFamily="34" charset="0"/>
              </a:rPr>
              <a:t>14% power penalty</a:t>
            </a:r>
            <a:endParaRPr lang="en-US" sz="2800" b="1" dirty="0">
              <a:solidFill>
                <a:srgbClr val="FF0000"/>
              </a:solidFill>
              <a:latin typeface="Calibri" panose="020F0502020204030204" pitchFamily="34"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7061874"/>
      </p:ext>
    </p:extLst>
  </p:cSld>
  <p:clrMapOvr>
    <a:masterClrMapping/>
  </p:clrMapOvr>
  <mc:AlternateContent xmlns:mc="http://schemas.openxmlformats.org/markup-compatibility/2006" xmlns:p14="http://schemas.microsoft.com/office/powerpoint/2010/main">
    <mc:Choice Requires="p14">
      <p:transition spd="slow" p14:dur="2000" advTm="52663"/>
    </mc:Choice>
    <mc:Fallback xmlns="">
      <p:transition spd="slow" advTm="5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Homogeneous Corners</a:t>
            </a:r>
            <a:endParaRPr lang="en-US" dirty="0"/>
          </a:p>
        </p:txBody>
      </p:sp>
      <p:sp>
        <p:nvSpPr>
          <p:cNvPr id="3" name="Content Placeholder 2"/>
          <p:cNvSpPr>
            <a:spLocks noGrp="1"/>
          </p:cNvSpPr>
          <p:nvPr>
            <p:ph idx="1"/>
            <p:custDataLst>
              <p:tags r:id="rId2"/>
            </p:custDataLst>
          </p:nvPr>
        </p:nvSpPr>
        <p:spPr>
          <a:xfrm>
            <a:off x="150646" y="838200"/>
            <a:ext cx="6554954" cy="1259224"/>
          </a:xfrm>
        </p:spPr>
        <p:txBody>
          <a:bodyPr>
            <a:noAutofit/>
          </a:bodyPr>
          <a:lstStyle/>
          <a:p>
            <a:pPr marL="231775" lvl="1" indent="-231775"/>
            <a:r>
              <a:rPr lang="en-US" sz="2000" dirty="0" smtClean="0"/>
              <a:t>(1) Define RC </a:t>
            </a:r>
            <a:r>
              <a:rPr lang="en-US" sz="2000" dirty="0"/>
              <a:t>corners </a:t>
            </a:r>
            <a:r>
              <a:rPr lang="en-US" sz="2000" dirty="0" smtClean="0"/>
              <a:t>of each layer separately</a:t>
            </a:r>
          </a:p>
          <a:p>
            <a:pPr marL="231775" lvl="1" indent="-231775"/>
            <a:r>
              <a:rPr lang="en-US" sz="2000" dirty="0" smtClean="0"/>
              <a:t>(2) Use corners from each layer to construct a</a:t>
            </a:r>
            <a:br>
              <a:rPr lang="en-US" sz="2000" dirty="0" smtClean="0"/>
            </a:br>
            <a:r>
              <a:rPr lang="en-US" sz="2000" dirty="0" smtClean="0"/>
              <a:t>      homogeneous corner for an interconnect stack</a:t>
            </a:r>
            <a:endParaRPr lang="en-US" sz="2000" dirty="0"/>
          </a:p>
        </p:txBody>
      </p:sp>
      <p:sp>
        <p:nvSpPr>
          <p:cNvPr id="52" name="Oval 51"/>
          <p:cNvSpPr/>
          <p:nvPr>
            <p:custDataLst>
              <p:tags r:id="rId3"/>
            </p:custDataLst>
          </p:nvPr>
        </p:nvSpPr>
        <p:spPr>
          <a:xfrm>
            <a:off x="5506221" y="3410781"/>
            <a:ext cx="1788967" cy="1803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custDataLst>
              <p:tags r:id="rId4"/>
            </p:custDataLst>
          </p:nvPr>
        </p:nvGrpSpPr>
        <p:grpSpPr>
          <a:xfrm>
            <a:off x="243234" y="2881028"/>
            <a:ext cx="3183315" cy="1523739"/>
            <a:chOff x="609599" y="1219461"/>
            <a:chExt cx="3183315" cy="1523739"/>
          </a:xfrm>
        </p:grpSpPr>
        <p:sp>
          <p:nvSpPr>
            <p:cNvPr id="62" name="TextBox 61"/>
            <p:cNvSpPr txBox="1"/>
            <p:nvPr>
              <p:custDataLst>
                <p:tags r:id="rId40"/>
              </p:custDataLst>
            </p:nvPr>
          </p:nvSpPr>
          <p:spPr>
            <a:xfrm>
              <a:off x="3258373" y="2225198"/>
              <a:ext cx="351378" cy="369332"/>
            </a:xfrm>
            <a:prstGeom prst="rect">
              <a:avLst/>
            </a:prstGeom>
          </p:spPr>
          <p:txBody>
            <a:bodyPr wrap="none">
              <a:spAutoFit/>
            </a:bodyPr>
            <a:lstStyle>
              <a:defPPr>
                <a:defRPr lang="en-US"/>
              </a:defPPr>
              <a:lvl1pPr>
                <a:defRPr b="0">
                  <a:latin typeface="Arial" charset="0"/>
                  <a:cs typeface="Arial" charset="0"/>
                </a:defRPr>
              </a:lvl1pPr>
            </a:lstStyle>
            <a:p>
              <a:r>
                <a:rPr lang="en-US" dirty="0"/>
                <a:t>C</a:t>
              </a:r>
            </a:p>
          </p:txBody>
        </p:sp>
        <p:cxnSp>
          <p:nvCxnSpPr>
            <p:cNvPr id="5" name="Straight Arrow Connector 4"/>
            <p:cNvCxnSpPr/>
            <p:nvPr>
              <p:custDataLst>
                <p:tags r:id="rId41"/>
              </p:custDataLst>
            </p:nvPr>
          </p:nvCxnSpPr>
          <p:spPr>
            <a:xfrm>
              <a:off x="806020" y="2431272"/>
              <a:ext cx="243852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custDataLst>
                <p:tags r:id="rId42"/>
              </p:custDataLst>
            </p:nvPr>
          </p:nvCxnSpPr>
          <p:spPr>
            <a:xfrm flipV="1">
              <a:off x="2070325" y="1686112"/>
              <a:ext cx="0" cy="9046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Rectangle 58"/>
            <p:cNvSpPr/>
            <p:nvPr>
              <p:custDataLst>
                <p:tags r:id="rId43"/>
              </p:custDataLst>
            </p:nvPr>
          </p:nvSpPr>
          <p:spPr>
            <a:xfrm>
              <a:off x="915282" y="2145268"/>
              <a:ext cx="532518"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116" name="TextBox 115"/>
            <p:cNvSpPr txBox="1"/>
            <p:nvPr>
              <p:custDataLst>
                <p:tags r:id="rId44"/>
              </p:custDataLst>
            </p:nvPr>
          </p:nvSpPr>
          <p:spPr>
            <a:xfrm>
              <a:off x="668920" y="1219461"/>
              <a:ext cx="1247551" cy="370582"/>
            </a:xfrm>
            <a:prstGeom prst="rect">
              <a:avLst/>
            </a:prstGeom>
            <a:noFill/>
          </p:spPr>
          <p:txBody>
            <a:bodyPr wrap="none" rtlCol="0">
              <a:noAutofit/>
            </a:bodyPr>
            <a:lstStyle/>
            <a:p>
              <a:r>
                <a:rPr lang="en-US" sz="2000" dirty="0" smtClean="0">
                  <a:latin typeface="Arial" pitchFamily="34" charset="0"/>
                  <a:cs typeface="Arial" pitchFamily="34" charset="0"/>
                </a:rPr>
                <a:t>Layer M2</a:t>
              </a:r>
              <a:endParaRPr lang="en-US" sz="1600" dirty="0" smtClean="0">
                <a:latin typeface="Arial" pitchFamily="34" charset="0"/>
                <a:cs typeface="Arial" pitchFamily="34" charset="0"/>
              </a:endParaRPr>
            </a:p>
          </p:txBody>
        </p:sp>
        <p:sp>
          <p:nvSpPr>
            <p:cNvPr id="229" name="Rectangle 228"/>
            <p:cNvSpPr/>
            <p:nvPr>
              <p:custDataLst>
                <p:tags r:id="rId45"/>
              </p:custDataLst>
            </p:nvPr>
          </p:nvSpPr>
          <p:spPr>
            <a:xfrm>
              <a:off x="2687346" y="2135337"/>
              <a:ext cx="455574"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48" name="Freeform 47"/>
            <p:cNvSpPr/>
            <p:nvPr>
              <p:custDataLst>
                <p:tags r:id="rId46"/>
              </p:custDataLst>
            </p:nvPr>
          </p:nvSpPr>
          <p:spPr>
            <a:xfrm>
              <a:off x="1963271" y="1837765"/>
              <a:ext cx="77096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p:cNvSpPr/>
            <p:nvPr>
              <p:custDataLst>
                <p:tags r:id="rId47"/>
              </p:custDataLst>
            </p:nvPr>
          </p:nvSpPr>
          <p:spPr>
            <a:xfrm flipH="1">
              <a:off x="1416425" y="1837765"/>
              <a:ext cx="74571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custDataLst>
                <p:tags r:id="rId48"/>
              </p:custDataLst>
            </p:nvPr>
          </p:nvSpPr>
          <p:spPr>
            <a:xfrm>
              <a:off x="609599" y="1633352"/>
              <a:ext cx="3183315" cy="11098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custDataLst>
              <p:tags r:id="rId5"/>
            </p:custDataLst>
          </p:nvPr>
        </p:nvGrpSpPr>
        <p:grpSpPr>
          <a:xfrm>
            <a:off x="230236" y="4643360"/>
            <a:ext cx="3166935" cy="1452640"/>
            <a:chOff x="4357940" y="1290560"/>
            <a:chExt cx="3166935" cy="1452640"/>
          </a:xfrm>
        </p:grpSpPr>
        <p:sp>
          <p:nvSpPr>
            <p:cNvPr id="235" name="TextBox 234"/>
            <p:cNvSpPr txBox="1"/>
            <p:nvPr>
              <p:custDataLst>
                <p:tags r:id="rId31"/>
              </p:custDataLst>
            </p:nvPr>
          </p:nvSpPr>
          <p:spPr>
            <a:xfrm>
              <a:off x="7029452" y="2221468"/>
              <a:ext cx="351378" cy="369332"/>
            </a:xfrm>
            <a:prstGeom prst="rect">
              <a:avLst/>
            </a:prstGeom>
          </p:spPr>
          <p:txBody>
            <a:bodyPr wrap="none">
              <a:spAutoFit/>
            </a:bodyPr>
            <a:lstStyle>
              <a:defPPr>
                <a:defRPr lang="en-US"/>
              </a:defPPr>
              <a:lvl1pPr>
                <a:defRPr b="0">
                  <a:latin typeface="Arial" charset="0"/>
                  <a:cs typeface="Arial" charset="0"/>
                </a:defRPr>
              </a:lvl1pPr>
            </a:lstStyle>
            <a:p>
              <a:r>
                <a:rPr lang="en-US" dirty="0"/>
                <a:t>C</a:t>
              </a:r>
            </a:p>
          </p:txBody>
        </p:sp>
        <p:cxnSp>
          <p:nvCxnSpPr>
            <p:cNvPr id="236" name="Straight Arrow Connector 235"/>
            <p:cNvCxnSpPr/>
            <p:nvPr>
              <p:custDataLst>
                <p:tags r:id="rId32"/>
              </p:custDataLst>
            </p:nvPr>
          </p:nvCxnSpPr>
          <p:spPr>
            <a:xfrm>
              <a:off x="4577099" y="2427542"/>
              <a:ext cx="243852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custDataLst>
                <p:tags r:id="rId33"/>
              </p:custDataLst>
            </p:nvPr>
          </p:nvCxnSpPr>
          <p:spPr>
            <a:xfrm flipV="1">
              <a:off x="5841404" y="1682382"/>
              <a:ext cx="0" cy="9046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8" name="Rectangle 237"/>
            <p:cNvSpPr/>
            <p:nvPr>
              <p:custDataLst>
                <p:tags r:id="rId34"/>
              </p:custDataLst>
            </p:nvPr>
          </p:nvSpPr>
          <p:spPr>
            <a:xfrm>
              <a:off x="4686361" y="2141538"/>
              <a:ext cx="532518"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239" name="TextBox 238"/>
            <p:cNvSpPr txBox="1"/>
            <p:nvPr>
              <p:custDataLst>
                <p:tags r:id="rId35"/>
              </p:custDataLst>
            </p:nvPr>
          </p:nvSpPr>
          <p:spPr>
            <a:xfrm>
              <a:off x="4398973" y="1290560"/>
              <a:ext cx="1237811" cy="370582"/>
            </a:xfrm>
            <a:prstGeom prst="rect">
              <a:avLst/>
            </a:prstGeom>
            <a:noFill/>
          </p:spPr>
          <p:txBody>
            <a:bodyPr wrap="none" rtlCol="0">
              <a:noAutofit/>
            </a:bodyPr>
            <a:lstStyle/>
            <a:p>
              <a:r>
                <a:rPr lang="en-US" sz="2000" dirty="0" smtClean="0">
                  <a:latin typeface="Arial" pitchFamily="34" charset="0"/>
                  <a:cs typeface="Arial" pitchFamily="34" charset="0"/>
                </a:rPr>
                <a:t>Layer M1</a:t>
              </a:r>
              <a:endParaRPr lang="en-US" sz="1600" dirty="0" smtClean="0">
                <a:latin typeface="Arial" pitchFamily="34" charset="0"/>
                <a:cs typeface="Arial" pitchFamily="34" charset="0"/>
              </a:endParaRPr>
            </a:p>
          </p:txBody>
        </p:sp>
        <p:sp>
          <p:nvSpPr>
            <p:cNvPr id="240" name="Rectangle 239"/>
            <p:cNvSpPr/>
            <p:nvPr>
              <p:custDataLst>
                <p:tags r:id="rId36"/>
              </p:custDataLst>
            </p:nvPr>
          </p:nvSpPr>
          <p:spPr>
            <a:xfrm>
              <a:off x="6458425" y="2131607"/>
              <a:ext cx="455574"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241" name="Freeform 240"/>
            <p:cNvSpPr/>
            <p:nvPr>
              <p:custDataLst>
                <p:tags r:id="rId37"/>
              </p:custDataLst>
            </p:nvPr>
          </p:nvSpPr>
          <p:spPr>
            <a:xfrm>
              <a:off x="5734350" y="1834035"/>
              <a:ext cx="77096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eeform 241"/>
            <p:cNvSpPr/>
            <p:nvPr>
              <p:custDataLst>
                <p:tags r:id="rId38"/>
              </p:custDataLst>
            </p:nvPr>
          </p:nvSpPr>
          <p:spPr>
            <a:xfrm flipH="1">
              <a:off x="5187504" y="1834035"/>
              <a:ext cx="74571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275"/>
            <p:cNvSpPr/>
            <p:nvPr>
              <p:custDataLst>
                <p:tags r:id="rId39"/>
              </p:custDataLst>
            </p:nvPr>
          </p:nvSpPr>
          <p:spPr>
            <a:xfrm>
              <a:off x="4357940" y="1633352"/>
              <a:ext cx="3166935" cy="11098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custDataLst>
              <p:tags r:id="rId6"/>
            </p:custDataLst>
          </p:nvPr>
        </p:nvGrpSpPr>
        <p:grpSpPr>
          <a:xfrm>
            <a:off x="4217301" y="1981200"/>
            <a:ext cx="4556492" cy="4343400"/>
            <a:chOff x="4217301" y="1981200"/>
            <a:chExt cx="4556492" cy="4343400"/>
          </a:xfrm>
        </p:grpSpPr>
        <p:sp>
          <p:nvSpPr>
            <p:cNvPr id="214" name="TextBox 213"/>
            <p:cNvSpPr txBox="1"/>
            <p:nvPr>
              <p:custDataLst>
                <p:tags r:id="rId23"/>
              </p:custDataLst>
            </p:nvPr>
          </p:nvSpPr>
          <p:spPr>
            <a:xfrm>
              <a:off x="4402123" y="1981200"/>
              <a:ext cx="4360877" cy="324257"/>
            </a:xfrm>
            <a:prstGeom prst="rect">
              <a:avLst/>
            </a:prstGeom>
            <a:noFill/>
          </p:spPr>
          <p:txBody>
            <a:bodyPr wrap="square" rtlCol="0">
              <a:noAutofit/>
            </a:bodyPr>
            <a:lstStyle/>
            <a:p>
              <a:r>
                <a:rPr lang="en-US" sz="2000" dirty="0" smtClean="0">
                  <a:solidFill>
                    <a:srgbClr val="0000FF"/>
                  </a:solidFill>
                  <a:latin typeface="Arial" pitchFamily="34" charset="0"/>
                  <a:cs typeface="Arial" pitchFamily="34" charset="0"/>
                </a:rPr>
                <a:t>Interconnect stack with M1 and M2</a:t>
              </a:r>
            </a:p>
          </p:txBody>
        </p:sp>
        <p:cxnSp>
          <p:nvCxnSpPr>
            <p:cNvPr id="120" name="Straight Arrow Connector 119"/>
            <p:cNvCxnSpPr/>
            <p:nvPr>
              <p:custDataLst>
                <p:tags r:id="rId24"/>
              </p:custDataLst>
            </p:nvPr>
          </p:nvCxnSpPr>
          <p:spPr>
            <a:xfrm>
              <a:off x="5099385" y="4312919"/>
              <a:ext cx="26463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custDataLst>
                <p:tags r:id="rId25"/>
              </p:custDataLst>
            </p:nvPr>
          </p:nvCxnSpPr>
          <p:spPr>
            <a:xfrm flipV="1">
              <a:off x="6399932" y="3070278"/>
              <a:ext cx="0" cy="23295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6" name="TextBox 245"/>
            <p:cNvSpPr txBox="1"/>
            <p:nvPr>
              <p:custDataLst>
                <p:tags r:id="rId26"/>
              </p:custDataLst>
            </p:nvPr>
          </p:nvSpPr>
          <p:spPr>
            <a:xfrm>
              <a:off x="7639031" y="4312483"/>
              <a:ext cx="761655" cy="369333"/>
            </a:xfrm>
            <a:prstGeom prst="rect">
              <a:avLst/>
            </a:prstGeom>
          </p:spPr>
          <p:txBody>
            <a:bodyPr wrap="square">
              <a:spAutoFit/>
            </a:bodyPr>
            <a:lstStyle>
              <a:defPPr>
                <a:defRPr lang="en-US"/>
              </a:defPPr>
              <a:lvl1pPr>
                <a:defRPr b="0">
                  <a:latin typeface="Arial" charset="0"/>
                  <a:cs typeface="Arial" charset="0"/>
                </a:defRPr>
              </a:lvl1pPr>
            </a:lstStyle>
            <a:p>
              <a:r>
                <a:rPr lang="en-US" dirty="0" smtClean="0"/>
                <a:t>M1 C</a:t>
              </a:r>
              <a:endParaRPr lang="en-US" dirty="0"/>
            </a:p>
          </p:txBody>
        </p:sp>
        <p:sp>
          <p:nvSpPr>
            <p:cNvPr id="247" name="TextBox 246"/>
            <p:cNvSpPr txBox="1"/>
            <p:nvPr>
              <p:custDataLst>
                <p:tags r:id="rId27"/>
              </p:custDataLst>
            </p:nvPr>
          </p:nvSpPr>
          <p:spPr>
            <a:xfrm>
              <a:off x="5984984" y="2611511"/>
              <a:ext cx="831440" cy="369333"/>
            </a:xfrm>
            <a:prstGeom prst="rect">
              <a:avLst/>
            </a:prstGeom>
          </p:spPr>
          <p:txBody>
            <a:bodyPr wrap="square">
              <a:spAutoFit/>
            </a:bodyPr>
            <a:lstStyle>
              <a:defPPr>
                <a:defRPr lang="en-US"/>
              </a:defPPr>
              <a:lvl1pPr>
                <a:defRPr b="0">
                  <a:latin typeface="Arial" charset="0"/>
                  <a:cs typeface="Arial" charset="0"/>
                </a:defRPr>
              </a:lvl1pPr>
            </a:lstStyle>
            <a:p>
              <a:r>
                <a:rPr lang="en-US" dirty="0" smtClean="0"/>
                <a:t>M2 C</a:t>
              </a:r>
              <a:endParaRPr lang="en-US" dirty="0"/>
            </a:p>
          </p:txBody>
        </p:sp>
        <p:sp>
          <p:nvSpPr>
            <p:cNvPr id="248" name="Rectangle 247"/>
            <p:cNvSpPr/>
            <p:nvPr>
              <p:custDataLst>
                <p:tags r:id="rId28"/>
              </p:custDataLst>
            </p:nvPr>
          </p:nvSpPr>
          <p:spPr>
            <a:xfrm>
              <a:off x="4400757" y="3477681"/>
              <a:ext cx="673429" cy="541430"/>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cxnSp>
          <p:nvCxnSpPr>
            <p:cNvPr id="251" name="Straight Arrow Connector 250"/>
            <p:cNvCxnSpPr/>
            <p:nvPr>
              <p:custDataLst>
                <p:tags r:id="rId29"/>
              </p:custDataLst>
            </p:nvPr>
          </p:nvCxnSpPr>
          <p:spPr>
            <a:xfrm>
              <a:off x="4820584" y="3824144"/>
              <a:ext cx="694023" cy="19496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3" name="Rounded Rectangle 282"/>
            <p:cNvSpPr/>
            <p:nvPr>
              <p:custDataLst>
                <p:tags r:id="rId30"/>
              </p:custDataLst>
            </p:nvPr>
          </p:nvSpPr>
          <p:spPr>
            <a:xfrm>
              <a:off x="4217301" y="2376116"/>
              <a:ext cx="4556492" cy="3948484"/>
            </a:xfrm>
            <a:prstGeom prst="roundRect">
              <a:avLst>
                <a:gd name="adj" fmla="val 84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custDataLst>
              <p:tags r:id="rId7"/>
            </p:custDataLst>
          </p:nvPr>
        </p:nvGrpSpPr>
        <p:grpSpPr>
          <a:xfrm>
            <a:off x="6714092" y="3014948"/>
            <a:ext cx="2059460" cy="1074764"/>
            <a:chOff x="6714092" y="3014948"/>
            <a:chExt cx="2059460" cy="1074764"/>
          </a:xfrm>
        </p:grpSpPr>
        <p:cxnSp>
          <p:nvCxnSpPr>
            <p:cNvPr id="432" name="Straight Arrow Connector 431"/>
            <p:cNvCxnSpPr/>
            <p:nvPr>
              <p:custDataLst>
                <p:tags r:id="rId19"/>
              </p:custDataLst>
            </p:nvPr>
          </p:nvCxnSpPr>
          <p:spPr>
            <a:xfrm flipV="1">
              <a:off x="7325263" y="3832695"/>
              <a:ext cx="266528" cy="22551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custDataLst>
                <p:tags r:id="rId20"/>
              </p:custDataLst>
            </p:nvPr>
          </p:nvCxnSpPr>
          <p:spPr>
            <a:xfrm flipH="1" flipV="1">
              <a:off x="6714092" y="3204119"/>
              <a:ext cx="661313" cy="88559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custDataLst>
                <p:tags r:id="rId21"/>
              </p:custDataLst>
            </p:nvPr>
          </p:nvCxnSpPr>
          <p:spPr>
            <a:xfrm flipH="1" flipV="1">
              <a:off x="6968497" y="3014948"/>
              <a:ext cx="670534" cy="90668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5" name="Rectangle 144"/>
            <p:cNvSpPr/>
            <p:nvPr>
              <p:custDataLst>
                <p:tags r:id="rId22"/>
              </p:custDataLst>
            </p:nvPr>
          </p:nvSpPr>
          <p:spPr>
            <a:xfrm>
              <a:off x="7592331" y="3518982"/>
              <a:ext cx="1181221" cy="369332"/>
            </a:xfrm>
            <a:prstGeom prst="rect">
              <a:avLst/>
            </a:prstGeom>
          </p:spPr>
          <p:txBody>
            <a:bodyPr wrap="none">
              <a:spAutoFit/>
            </a:bodyPr>
            <a:lstStyle/>
            <a:p>
              <a:pPr marL="0" lvl="1" indent="0">
                <a:buNone/>
              </a:pPr>
              <a:r>
                <a:rPr lang="en-US" b="1" dirty="0" smtClean="0">
                  <a:solidFill>
                    <a:srgbClr val="FF0000"/>
                  </a:solidFill>
                  <a:sym typeface="Wingdings" panose="05000000000000000000" pitchFamily="2" charset="2"/>
                </a:rPr>
                <a:t>Pessimism</a:t>
              </a:r>
              <a:endParaRPr lang="en-US" b="1" dirty="0">
                <a:solidFill>
                  <a:srgbClr val="FF0000"/>
                </a:solidFill>
              </a:endParaRPr>
            </a:p>
          </p:txBody>
        </p:sp>
      </p:grpSp>
      <p:sp>
        <p:nvSpPr>
          <p:cNvPr id="288" name="Content Placeholder 2"/>
          <p:cNvSpPr txBox="1">
            <a:spLocks/>
          </p:cNvSpPr>
          <p:nvPr>
            <p:custDataLst>
              <p:tags r:id="rId8"/>
            </p:custDataLst>
          </p:nvPr>
        </p:nvSpPr>
        <p:spPr>
          <a:xfrm>
            <a:off x="243234" y="1981200"/>
            <a:ext cx="3947766" cy="933857"/>
          </a:xfrm>
          <a:prstGeom prst="rect">
            <a:avLst/>
          </a:prstGeom>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smtClean="0"/>
              <a:t>Example: worst-case capacitance corner</a:t>
            </a:r>
          </a:p>
        </p:txBody>
      </p:sp>
      <p:sp>
        <p:nvSpPr>
          <p:cNvPr id="47" name="Oval 46"/>
          <p:cNvSpPr/>
          <p:nvPr>
            <p:custDataLst>
              <p:tags r:id="rId9"/>
            </p:custDataLst>
          </p:nvPr>
        </p:nvSpPr>
        <p:spPr>
          <a:xfrm>
            <a:off x="2287653" y="4039899"/>
            <a:ext cx="160434" cy="1747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custDataLst>
              <p:tags r:id="rId10"/>
            </p:custDataLst>
          </p:nvPr>
        </p:nvSpPr>
        <p:spPr>
          <a:xfrm>
            <a:off x="2240764" y="5688935"/>
            <a:ext cx="160434" cy="174735"/>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custDataLst>
              <p:tags r:id="rId11"/>
            </p:custDataLst>
          </p:nvPr>
        </p:nvSpPr>
        <p:spPr>
          <a:xfrm>
            <a:off x="2438400" y="3146572"/>
            <a:ext cx="3419475" cy="815828"/>
          </a:xfrm>
          <a:custGeom>
            <a:avLst/>
            <a:gdLst>
              <a:gd name="connsiteX0" fmla="*/ 0 w 3419475"/>
              <a:gd name="connsiteY0" fmla="*/ 815828 h 815828"/>
              <a:gd name="connsiteX1" fmla="*/ 1943100 w 3419475"/>
              <a:gd name="connsiteY1" fmla="*/ 25253 h 815828"/>
              <a:gd name="connsiteX2" fmla="*/ 3419475 w 3419475"/>
              <a:gd name="connsiteY2" fmla="*/ 272903 h 815828"/>
            </a:gdLst>
            <a:ahLst/>
            <a:cxnLst>
              <a:cxn ang="0">
                <a:pos x="connsiteX0" y="connsiteY0"/>
              </a:cxn>
              <a:cxn ang="0">
                <a:pos x="connsiteX1" y="connsiteY1"/>
              </a:cxn>
              <a:cxn ang="0">
                <a:pos x="connsiteX2" y="connsiteY2"/>
              </a:cxn>
            </a:cxnLst>
            <a:rect l="l" t="t" r="r" b="b"/>
            <a:pathLst>
              <a:path w="3419475" h="815828">
                <a:moveTo>
                  <a:pt x="0" y="815828"/>
                </a:moveTo>
                <a:cubicBezTo>
                  <a:pt x="686594" y="465784"/>
                  <a:pt x="1373188" y="115740"/>
                  <a:pt x="1943100" y="25253"/>
                </a:cubicBezTo>
                <a:cubicBezTo>
                  <a:pt x="2513012" y="-65234"/>
                  <a:pt x="2966243" y="103834"/>
                  <a:pt x="3419475" y="272903"/>
                </a:cubicBezTo>
              </a:path>
            </a:pathLst>
          </a:custGeom>
          <a:noFill/>
          <a:ln>
            <a:solidFill>
              <a:schemeClr val="accent6">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custDataLst>
              <p:tags r:id="rId12"/>
            </p:custDataLst>
          </p:nvPr>
        </p:nvGrpSpPr>
        <p:grpSpPr>
          <a:xfrm>
            <a:off x="5477646" y="2438400"/>
            <a:ext cx="3239875" cy="3048000"/>
            <a:chOff x="5477646" y="2438400"/>
            <a:chExt cx="3239875" cy="3048000"/>
          </a:xfrm>
        </p:grpSpPr>
        <p:sp>
          <p:nvSpPr>
            <p:cNvPr id="65" name="Rectangle 64"/>
            <p:cNvSpPr/>
            <p:nvPr>
              <p:custDataLst>
                <p:tags r:id="rId14"/>
              </p:custDataLst>
            </p:nvPr>
          </p:nvSpPr>
          <p:spPr>
            <a:xfrm>
              <a:off x="7127925" y="2438400"/>
              <a:ext cx="1589596" cy="646331"/>
            </a:xfrm>
            <a:prstGeom prst="rect">
              <a:avLst/>
            </a:prstGeom>
          </p:spPr>
          <p:txBody>
            <a:bodyPr wrap="square">
              <a:spAutoFit/>
            </a:bodyPr>
            <a:lstStyle/>
            <a:p>
              <a:r>
                <a:rPr lang="en-US" dirty="0" smtClean="0"/>
                <a:t>Homogeneous </a:t>
              </a:r>
              <a:r>
                <a:rPr lang="en-US" dirty="0" err="1" smtClean="0"/>
                <a:t>C</a:t>
              </a:r>
              <a:r>
                <a:rPr lang="en-US" baseline="-25000" dirty="0" err="1" smtClean="0"/>
                <a:t>w</a:t>
              </a:r>
              <a:r>
                <a:rPr lang="en-US" dirty="0" smtClean="0"/>
                <a:t> corner</a:t>
              </a:r>
              <a:endParaRPr lang="en-US" dirty="0"/>
            </a:p>
          </p:txBody>
        </p:sp>
        <p:cxnSp>
          <p:nvCxnSpPr>
            <p:cNvPr id="261" name="Straight Arrow Connector 260"/>
            <p:cNvCxnSpPr/>
            <p:nvPr>
              <p:custDataLst>
                <p:tags r:id="rId15"/>
              </p:custDataLst>
            </p:nvPr>
          </p:nvCxnSpPr>
          <p:spPr>
            <a:xfrm flipH="1">
              <a:off x="7359530" y="3141316"/>
              <a:ext cx="279501" cy="223416"/>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5" name="Oval 284"/>
            <p:cNvSpPr/>
            <p:nvPr>
              <p:custDataLst>
                <p:tags r:id="rId16"/>
              </p:custDataLst>
            </p:nvPr>
          </p:nvSpPr>
          <p:spPr>
            <a:xfrm>
              <a:off x="7214971" y="3344247"/>
              <a:ext cx="160434" cy="1747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custDataLst>
                <p:tags r:id="rId17"/>
              </p:custDataLst>
            </p:nvPr>
          </p:nvCxnSpPr>
          <p:spPr>
            <a:xfrm>
              <a:off x="5477646" y="3402832"/>
              <a:ext cx="1793774" cy="1"/>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18"/>
              </p:custDataLst>
            </p:nvPr>
          </p:nvCxnSpPr>
          <p:spPr>
            <a:xfrm flipH="1" flipV="1">
              <a:off x="7299033" y="3431615"/>
              <a:ext cx="16167" cy="2054785"/>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grpSp>
      <p:sp>
        <p:nvSpPr>
          <p:cNvPr id="55" name="Freeform 54"/>
          <p:cNvSpPr/>
          <p:nvPr>
            <p:custDataLst>
              <p:tags r:id="rId13"/>
            </p:custDataLst>
          </p:nvPr>
        </p:nvSpPr>
        <p:spPr>
          <a:xfrm flipV="1">
            <a:off x="2367871" y="5318002"/>
            <a:ext cx="4905426" cy="854198"/>
          </a:xfrm>
          <a:custGeom>
            <a:avLst/>
            <a:gdLst>
              <a:gd name="connsiteX0" fmla="*/ 0 w 3419475"/>
              <a:gd name="connsiteY0" fmla="*/ 815828 h 815828"/>
              <a:gd name="connsiteX1" fmla="*/ 1943100 w 3419475"/>
              <a:gd name="connsiteY1" fmla="*/ 25253 h 815828"/>
              <a:gd name="connsiteX2" fmla="*/ 3419475 w 3419475"/>
              <a:gd name="connsiteY2" fmla="*/ 272903 h 815828"/>
              <a:gd name="connsiteX0" fmla="*/ 0 w 3596464"/>
              <a:gd name="connsiteY0" fmla="*/ 877275 h 2964878"/>
              <a:gd name="connsiteX1" fmla="*/ 1943100 w 3596464"/>
              <a:gd name="connsiteY1" fmla="*/ 86700 h 2964878"/>
              <a:gd name="connsiteX2" fmla="*/ 3596464 w 3596464"/>
              <a:gd name="connsiteY2" fmla="*/ 2964879 h 2964878"/>
              <a:gd name="connsiteX0" fmla="*/ 0 w 3646021"/>
              <a:gd name="connsiteY0" fmla="*/ 841212 h 2290337"/>
              <a:gd name="connsiteX1" fmla="*/ 1943100 w 3646021"/>
              <a:gd name="connsiteY1" fmla="*/ 50637 h 2290337"/>
              <a:gd name="connsiteX2" fmla="*/ 3646021 w 3646021"/>
              <a:gd name="connsiteY2" fmla="*/ 2290337 h 2290337"/>
              <a:gd name="connsiteX0" fmla="*/ 0 w 3646021"/>
              <a:gd name="connsiteY0" fmla="*/ 841212 h 2290337"/>
              <a:gd name="connsiteX1" fmla="*/ 1943100 w 3646021"/>
              <a:gd name="connsiteY1" fmla="*/ 50637 h 2290337"/>
              <a:gd name="connsiteX2" fmla="*/ 3646021 w 3646021"/>
              <a:gd name="connsiteY2" fmla="*/ 2290337 h 2290337"/>
            </a:gdLst>
            <a:ahLst/>
            <a:cxnLst>
              <a:cxn ang="0">
                <a:pos x="connsiteX0" y="connsiteY0"/>
              </a:cxn>
              <a:cxn ang="0">
                <a:pos x="connsiteX1" y="connsiteY1"/>
              </a:cxn>
              <a:cxn ang="0">
                <a:pos x="connsiteX2" y="connsiteY2"/>
              </a:cxn>
            </a:cxnLst>
            <a:rect l="l" t="t" r="r" b="b"/>
            <a:pathLst>
              <a:path w="3646021" h="2290337">
                <a:moveTo>
                  <a:pt x="0" y="841212"/>
                </a:moveTo>
                <a:cubicBezTo>
                  <a:pt x="686594" y="491168"/>
                  <a:pt x="1335430" y="-190884"/>
                  <a:pt x="1943100" y="50637"/>
                </a:cubicBezTo>
                <a:cubicBezTo>
                  <a:pt x="2550770" y="292158"/>
                  <a:pt x="3298983" y="1559409"/>
                  <a:pt x="3646021" y="2290337"/>
                </a:cubicBezTo>
              </a:path>
            </a:pathLst>
          </a:custGeom>
          <a:noFill/>
          <a:ln>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17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par>
                                <p:cTn id="11" presetID="10" presetClass="entr" presetSubtype="0" fill="hold"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500"/>
                                        <p:tgtEl>
                                          <p:spTgt spid="1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8"/>
                                        </p:tgtEl>
                                        <p:attrNameLst>
                                          <p:attrName>style.visibility</p:attrName>
                                        </p:attrNameLst>
                                      </p:cBhvr>
                                      <p:to>
                                        <p:strVal val="visible"/>
                                      </p:to>
                                    </p:set>
                                    <p:animEffect transition="in" filter="fade">
                                      <p:cBhvr>
                                        <p:cTn id="16" dur="500"/>
                                        <p:tgtEl>
                                          <p:spTgt spid="28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88" grpId="0"/>
      <p:bldP spid="47" grpId="0" animBg="1"/>
      <p:bldP spid="49" grpId="0" animBg="1"/>
      <p:bldP spid="4" grpId="0" animBg="1"/>
      <p:bldP spid="5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Homogeneous Corners</a:t>
            </a:r>
            <a:endParaRPr lang="en-US" dirty="0"/>
          </a:p>
        </p:txBody>
      </p:sp>
      <p:sp>
        <p:nvSpPr>
          <p:cNvPr id="3" name="Content Placeholder 2"/>
          <p:cNvSpPr>
            <a:spLocks noGrp="1"/>
          </p:cNvSpPr>
          <p:nvPr>
            <p:ph idx="1"/>
            <p:custDataLst>
              <p:tags r:id="rId2"/>
            </p:custDataLst>
          </p:nvPr>
        </p:nvSpPr>
        <p:spPr>
          <a:xfrm>
            <a:off x="150646" y="838200"/>
            <a:ext cx="6554954" cy="1259224"/>
          </a:xfrm>
        </p:spPr>
        <p:txBody>
          <a:bodyPr>
            <a:noAutofit/>
          </a:bodyPr>
          <a:lstStyle/>
          <a:p>
            <a:pPr marL="231775" lvl="1" indent="-231775"/>
            <a:r>
              <a:rPr lang="en-US" sz="2000" dirty="0" smtClean="0"/>
              <a:t>(1) Define RC </a:t>
            </a:r>
            <a:r>
              <a:rPr lang="en-US" sz="2000" dirty="0"/>
              <a:t>corners </a:t>
            </a:r>
            <a:r>
              <a:rPr lang="en-US" sz="2000" dirty="0" smtClean="0"/>
              <a:t>of each layer separately</a:t>
            </a:r>
          </a:p>
          <a:p>
            <a:pPr marL="231775" lvl="1" indent="-231775"/>
            <a:r>
              <a:rPr lang="en-US" sz="2000" dirty="0" smtClean="0"/>
              <a:t>(2) Use corners from each layer to construct a</a:t>
            </a:r>
            <a:br>
              <a:rPr lang="en-US" sz="2000" dirty="0" smtClean="0"/>
            </a:br>
            <a:r>
              <a:rPr lang="en-US" sz="2000" dirty="0" smtClean="0"/>
              <a:t>      homogeneous corner for an interconnect stack</a:t>
            </a:r>
            <a:endParaRPr lang="en-US" sz="2000" dirty="0"/>
          </a:p>
        </p:txBody>
      </p:sp>
      <p:sp>
        <p:nvSpPr>
          <p:cNvPr id="214" name="TextBox 213"/>
          <p:cNvSpPr txBox="1"/>
          <p:nvPr>
            <p:custDataLst>
              <p:tags r:id="rId3"/>
            </p:custDataLst>
          </p:nvPr>
        </p:nvSpPr>
        <p:spPr>
          <a:xfrm>
            <a:off x="4402123" y="1981200"/>
            <a:ext cx="4360877" cy="324257"/>
          </a:xfrm>
          <a:prstGeom prst="rect">
            <a:avLst/>
          </a:prstGeom>
          <a:noFill/>
        </p:spPr>
        <p:txBody>
          <a:bodyPr wrap="square" rtlCol="0">
            <a:noAutofit/>
          </a:bodyPr>
          <a:lstStyle/>
          <a:p>
            <a:r>
              <a:rPr lang="en-US" sz="2000" dirty="0" smtClean="0">
                <a:solidFill>
                  <a:srgbClr val="0000FF"/>
                </a:solidFill>
                <a:latin typeface="Arial" pitchFamily="34" charset="0"/>
                <a:cs typeface="Arial" pitchFamily="34" charset="0"/>
              </a:rPr>
              <a:t>Interconnect stack with M1 and M2</a:t>
            </a:r>
          </a:p>
        </p:txBody>
      </p:sp>
      <p:sp>
        <p:nvSpPr>
          <p:cNvPr id="52" name="Oval 51"/>
          <p:cNvSpPr/>
          <p:nvPr>
            <p:custDataLst>
              <p:tags r:id="rId4"/>
            </p:custDataLst>
          </p:nvPr>
        </p:nvSpPr>
        <p:spPr>
          <a:xfrm>
            <a:off x="5506221" y="3410781"/>
            <a:ext cx="1788967" cy="1803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Arrow Connector 119"/>
          <p:cNvCxnSpPr/>
          <p:nvPr>
            <p:custDataLst>
              <p:tags r:id="rId5"/>
            </p:custDataLst>
          </p:nvPr>
        </p:nvCxnSpPr>
        <p:spPr>
          <a:xfrm>
            <a:off x="5099385" y="4312919"/>
            <a:ext cx="26463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custDataLst>
              <p:tags r:id="rId6"/>
            </p:custDataLst>
          </p:nvPr>
        </p:nvCxnSpPr>
        <p:spPr>
          <a:xfrm flipV="1">
            <a:off x="6399932" y="3070278"/>
            <a:ext cx="0" cy="23295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2" name="Straight Arrow Connector 431"/>
          <p:cNvCxnSpPr/>
          <p:nvPr>
            <p:custDataLst>
              <p:tags r:id="rId7"/>
            </p:custDataLst>
          </p:nvPr>
        </p:nvCxnSpPr>
        <p:spPr>
          <a:xfrm flipV="1">
            <a:off x="7325263" y="3832695"/>
            <a:ext cx="266528" cy="225513"/>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custDataLst>
              <p:tags r:id="rId8"/>
            </p:custDataLst>
          </p:nvPr>
        </p:nvCxnSpPr>
        <p:spPr>
          <a:xfrm flipH="1" flipV="1">
            <a:off x="6714092" y="3204119"/>
            <a:ext cx="661313" cy="88559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46" name="TextBox 245"/>
          <p:cNvSpPr txBox="1"/>
          <p:nvPr>
            <p:custDataLst>
              <p:tags r:id="rId9"/>
            </p:custDataLst>
          </p:nvPr>
        </p:nvSpPr>
        <p:spPr>
          <a:xfrm>
            <a:off x="7639031" y="4312483"/>
            <a:ext cx="761655" cy="369333"/>
          </a:xfrm>
          <a:prstGeom prst="rect">
            <a:avLst/>
          </a:prstGeom>
        </p:spPr>
        <p:txBody>
          <a:bodyPr wrap="square">
            <a:spAutoFit/>
          </a:bodyPr>
          <a:lstStyle>
            <a:defPPr>
              <a:defRPr lang="en-US"/>
            </a:defPPr>
            <a:lvl1pPr>
              <a:defRPr b="0">
                <a:latin typeface="Arial" charset="0"/>
                <a:cs typeface="Arial" charset="0"/>
              </a:defRPr>
            </a:lvl1pPr>
          </a:lstStyle>
          <a:p>
            <a:r>
              <a:rPr lang="en-US" dirty="0" smtClean="0"/>
              <a:t>M1 C</a:t>
            </a:r>
            <a:endParaRPr lang="en-US" dirty="0"/>
          </a:p>
        </p:txBody>
      </p:sp>
      <p:sp>
        <p:nvSpPr>
          <p:cNvPr id="247" name="TextBox 246"/>
          <p:cNvSpPr txBox="1"/>
          <p:nvPr>
            <p:custDataLst>
              <p:tags r:id="rId10"/>
            </p:custDataLst>
          </p:nvPr>
        </p:nvSpPr>
        <p:spPr>
          <a:xfrm>
            <a:off x="5984984" y="2611511"/>
            <a:ext cx="831440" cy="369333"/>
          </a:xfrm>
          <a:prstGeom prst="rect">
            <a:avLst/>
          </a:prstGeom>
        </p:spPr>
        <p:txBody>
          <a:bodyPr wrap="square">
            <a:spAutoFit/>
          </a:bodyPr>
          <a:lstStyle>
            <a:defPPr>
              <a:defRPr lang="en-US"/>
            </a:defPPr>
            <a:lvl1pPr>
              <a:defRPr b="0">
                <a:latin typeface="Arial" charset="0"/>
                <a:cs typeface="Arial" charset="0"/>
              </a:defRPr>
            </a:lvl1pPr>
          </a:lstStyle>
          <a:p>
            <a:r>
              <a:rPr lang="en-US" dirty="0" smtClean="0"/>
              <a:t>M2 C</a:t>
            </a:r>
            <a:endParaRPr lang="en-US" dirty="0"/>
          </a:p>
        </p:txBody>
      </p:sp>
      <p:sp>
        <p:nvSpPr>
          <p:cNvPr id="248" name="Rectangle 247"/>
          <p:cNvSpPr/>
          <p:nvPr>
            <p:custDataLst>
              <p:tags r:id="rId11"/>
            </p:custDataLst>
          </p:nvPr>
        </p:nvSpPr>
        <p:spPr>
          <a:xfrm>
            <a:off x="4400757" y="3477681"/>
            <a:ext cx="673429" cy="541430"/>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cxnSp>
        <p:nvCxnSpPr>
          <p:cNvPr id="251" name="Straight Arrow Connector 250"/>
          <p:cNvCxnSpPr/>
          <p:nvPr>
            <p:custDataLst>
              <p:tags r:id="rId12"/>
            </p:custDataLst>
          </p:nvPr>
        </p:nvCxnSpPr>
        <p:spPr>
          <a:xfrm>
            <a:off x="4820584" y="3824144"/>
            <a:ext cx="694023" cy="19496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Rectangle 64"/>
          <p:cNvSpPr/>
          <p:nvPr>
            <p:custDataLst>
              <p:tags r:id="rId13"/>
            </p:custDataLst>
          </p:nvPr>
        </p:nvSpPr>
        <p:spPr>
          <a:xfrm>
            <a:off x="7127925" y="2438400"/>
            <a:ext cx="1589596" cy="646331"/>
          </a:xfrm>
          <a:prstGeom prst="rect">
            <a:avLst/>
          </a:prstGeom>
        </p:spPr>
        <p:txBody>
          <a:bodyPr wrap="square">
            <a:spAutoFit/>
          </a:bodyPr>
          <a:lstStyle/>
          <a:p>
            <a:r>
              <a:rPr lang="en-US" dirty="0" smtClean="0"/>
              <a:t>Homogeneous </a:t>
            </a:r>
            <a:r>
              <a:rPr lang="en-US" dirty="0" err="1" smtClean="0"/>
              <a:t>C</a:t>
            </a:r>
            <a:r>
              <a:rPr lang="en-US" baseline="-25000" dirty="0" err="1" smtClean="0"/>
              <a:t>w</a:t>
            </a:r>
            <a:r>
              <a:rPr lang="en-US" dirty="0" smtClean="0"/>
              <a:t> corner</a:t>
            </a:r>
            <a:endParaRPr lang="en-US" dirty="0"/>
          </a:p>
        </p:txBody>
      </p:sp>
      <p:cxnSp>
        <p:nvCxnSpPr>
          <p:cNvPr id="261" name="Straight Arrow Connector 260"/>
          <p:cNvCxnSpPr/>
          <p:nvPr>
            <p:custDataLst>
              <p:tags r:id="rId14"/>
            </p:custDataLst>
          </p:nvPr>
        </p:nvCxnSpPr>
        <p:spPr>
          <a:xfrm flipH="1">
            <a:off x="7359530" y="3141316"/>
            <a:ext cx="279501" cy="223416"/>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custDataLst>
              <p:tags r:id="rId15"/>
            </p:custDataLst>
          </p:nvPr>
        </p:nvCxnSpPr>
        <p:spPr>
          <a:xfrm flipH="1" flipV="1">
            <a:off x="6968497" y="3014948"/>
            <a:ext cx="670534" cy="90668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40" name="Group 139"/>
          <p:cNvGrpSpPr/>
          <p:nvPr>
            <p:custDataLst>
              <p:tags r:id="rId16"/>
            </p:custDataLst>
          </p:nvPr>
        </p:nvGrpSpPr>
        <p:grpSpPr>
          <a:xfrm>
            <a:off x="243234" y="2881028"/>
            <a:ext cx="3183315" cy="1523739"/>
            <a:chOff x="609599" y="1219461"/>
            <a:chExt cx="3183315" cy="1523739"/>
          </a:xfrm>
        </p:grpSpPr>
        <p:sp>
          <p:nvSpPr>
            <p:cNvPr id="62" name="TextBox 61"/>
            <p:cNvSpPr txBox="1"/>
            <p:nvPr>
              <p:custDataLst>
                <p:tags r:id="rId38"/>
              </p:custDataLst>
            </p:nvPr>
          </p:nvSpPr>
          <p:spPr>
            <a:xfrm>
              <a:off x="3258373" y="2225198"/>
              <a:ext cx="351378" cy="369332"/>
            </a:xfrm>
            <a:prstGeom prst="rect">
              <a:avLst/>
            </a:prstGeom>
          </p:spPr>
          <p:txBody>
            <a:bodyPr wrap="none">
              <a:spAutoFit/>
            </a:bodyPr>
            <a:lstStyle>
              <a:defPPr>
                <a:defRPr lang="en-US"/>
              </a:defPPr>
              <a:lvl1pPr>
                <a:defRPr b="0">
                  <a:latin typeface="Arial" charset="0"/>
                  <a:cs typeface="Arial" charset="0"/>
                </a:defRPr>
              </a:lvl1pPr>
            </a:lstStyle>
            <a:p>
              <a:r>
                <a:rPr lang="en-US" dirty="0"/>
                <a:t>C</a:t>
              </a:r>
            </a:p>
          </p:txBody>
        </p:sp>
        <p:cxnSp>
          <p:nvCxnSpPr>
            <p:cNvPr id="5" name="Straight Arrow Connector 4"/>
            <p:cNvCxnSpPr/>
            <p:nvPr>
              <p:custDataLst>
                <p:tags r:id="rId39"/>
              </p:custDataLst>
            </p:nvPr>
          </p:nvCxnSpPr>
          <p:spPr>
            <a:xfrm>
              <a:off x="806020" y="2431272"/>
              <a:ext cx="243852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custDataLst>
                <p:tags r:id="rId40"/>
              </p:custDataLst>
            </p:nvPr>
          </p:nvCxnSpPr>
          <p:spPr>
            <a:xfrm flipV="1">
              <a:off x="2070325" y="1686112"/>
              <a:ext cx="0" cy="9046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Rectangle 58"/>
            <p:cNvSpPr/>
            <p:nvPr>
              <p:custDataLst>
                <p:tags r:id="rId41"/>
              </p:custDataLst>
            </p:nvPr>
          </p:nvSpPr>
          <p:spPr>
            <a:xfrm>
              <a:off x="915282" y="2145268"/>
              <a:ext cx="532518"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116" name="TextBox 115"/>
            <p:cNvSpPr txBox="1"/>
            <p:nvPr>
              <p:custDataLst>
                <p:tags r:id="rId42"/>
              </p:custDataLst>
            </p:nvPr>
          </p:nvSpPr>
          <p:spPr>
            <a:xfrm>
              <a:off x="668920" y="1219461"/>
              <a:ext cx="1247551" cy="370582"/>
            </a:xfrm>
            <a:prstGeom prst="rect">
              <a:avLst/>
            </a:prstGeom>
            <a:noFill/>
          </p:spPr>
          <p:txBody>
            <a:bodyPr wrap="none" rtlCol="0">
              <a:noAutofit/>
            </a:bodyPr>
            <a:lstStyle/>
            <a:p>
              <a:r>
                <a:rPr lang="en-US" sz="2000" dirty="0" smtClean="0">
                  <a:latin typeface="Arial" pitchFamily="34" charset="0"/>
                  <a:cs typeface="Arial" pitchFamily="34" charset="0"/>
                </a:rPr>
                <a:t>Layer M2</a:t>
              </a:r>
              <a:endParaRPr lang="en-US" sz="1600" dirty="0" smtClean="0">
                <a:latin typeface="Arial" pitchFamily="34" charset="0"/>
                <a:cs typeface="Arial" pitchFamily="34" charset="0"/>
              </a:endParaRPr>
            </a:p>
          </p:txBody>
        </p:sp>
        <p:sp>
          <p:nvSpPr>
            <p:cNvPr id="229" name="Rectangle 228"/>
            <p:cNvSpPr/>
            <p:nvPr>
              <p:custDataLst>
                <p:tags r:id="rId43"/>
              </p:custDataLst>
            </p:nvPr>
          </p:nvSpPr>
          <p:spPr>
            <a:xfrm>
              <a:off x="2687346" y="2135337"/>
              <a:ext cx="455574"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48" name="Freeform 47"/>
            <p:cNvSpPr/>
            <p:nvPr>
              <p:custDataLst>
                <p:tags r:id="rId44"/>
              </p:custDataLst>
            </p:nvPr>
          </p:nvSpPr>
          <p:spPr>
            <a:xfrm>
              <a:off x="1963271" y="1837765"/>
              <a:ext cx="77096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reeform 232"/>
            <p:cNvSpPr/>
            <p:nvPr>
              <p:custDataLst>
                <p:tags r:id="rId45"/>
              </p:custDataLst>
            </p:nvPr>
          </p:nvSpPr>
          <p:spPr>
            <a:xfrm flipH="1">
              <a:off x="1416425" y="1837765"/>
              <a:ext cx="74571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custDataLst>
                <p:tags r:id="rId46"/>
              </p:custDataLst>
            </p:nvPr>
          </p:nvSpPr>
          <p:spPr>
            <a:xfrm>
              <a:off x="609599" y="1633352"/>
              <a:ext cx="3183315" cy="11098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p:cNvGrpSpPr/>
          <p:nvPr>
            <p:custDataLst>
              <p:tags r:id="rId17"/>
            </p:custDataLst>
          </p:nvPr>
        </p:nvGrpSpPr>
        <p:grpSpPr>
          <a:xfrm>
            <a:off x="230236" y="4643360"/>
            <a:ext cx="3166935" cy="1452640"/>
            <a:chOff x="4357940" y="1290560"/>
            <a:chExt cx="3166935" cy="1452640"/>
          </a:xfrm>
        </p:grpSpPr>
        <p:sp>
          <p:nvSpPr>
            <p:cNvPr id="235" name="TextBox 234"/>
            <p:cNvSpPr txBox="1"/>
            <p:nvPr>
              <p:custDataLst>
                <p:tags r:id="rId29"/>
              </p:custDataLst>
            </p:nvPr>
          </p:nvSpPr>
          <p:spPr>
            <a:xfrm>
              <a:off x="7029452" y="2221468"/>
              <a:ext cx="351378" cy="369332"/>
            </a:xfrm>
            <a:prstGeom prst="rect">
              <a:avLst/>
            </a:prstGeom>
          </p:spPr>
          <p:txBody>
            <a:bodyPr wrap="none">
              <a:spAutoFit/>
            </a:bodyPr>
            <a:lstStyle>
              <a:defPPr>
                <a:defRPr lang="en-US"/>
              </a:defPPr>
              <a:lvl1pPr>
                <a:defRPr b="0">
                  <a:latin typeface="Arial" charset="0"/>
                  <a:cs typeface="Arial" charset="0"/>
                </a:defRPr>
              </a:lvl1pPr>
            </a:lstStyle>
            <a:p>
              <a:r>
                <a:rPr lang="en-US" dirty="0"/>
                <a:t>C</a:t>
              </a:r>
            </a:p>
          </p:txBody>
        </p:sp>
        <p:cxnSp>
          <p:nvCxnSpPr>
            <p:cNvPr id="236" name="Straight Arrow Connector 235"/>
            <p:cNvCxnSpPr/>
            <p:nvPr>
              <p:custDataLst>
                <p:tags r:id="rId30"/>
              </p:custDataLst>
            </p:nvPr>
          </p:nvCxnSpPr>
          <p:spPr>
            <a:xfrm>
              <a:off x="4577099" y="2427542"/>
              <a:ext cx="243852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custDataLst>
                <p:tags r:id="rId31"/>
              </p:custDataLst>
            </p:nvPr>
          </p:nvCxnSpPr>
          <p:spPr>
            <a:xfrm flipV="1">
              <a:off x="5841404" y="1682382"/>
              <a:ext cx="0" cy="9046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8" name="Rectangle 237"/>
            <p:cNvSpPr/>
            <p:nvPr>
              <p:custDataLst>
                <p:tags r:id="rId32"/>
              </p:custDataLst>
            </p:nvPr>
          </p:nvSpPr>
          <p:spPr>
            <a:xfrm>
              <a:off x="4686361" y="2141538"/>
              <a:ext cx="532518"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239" name="TextBox 238"/>
            <p:cNvSpPr txBox="1"/>
            <p:nvPr>
              <p:custDataLst>
                <p:tags r:id="rId33"/>
              </p:custDataLst>
            </p:nvPr>
          </p:nvSpPr>
          <p:spPr>
            <a:xfrm>
              <a:off x="4398973" y="1290560"/>
              <a:ext cx="1237811" cy="370582"/>
            </a:xfrm>
            <a:prstGeom prst="rect">
              <a:avLst/>
            </a:prstGeom>
            <a:noFill/>
          </p:spPr>
          <p:txBody>
            <a:bodyPr wrap="none" rtlCol="0">
              <a:noAutofit/>
            </a:bodyPr>
            <a:lstStyle/>
            <a:p>
              <a:r>
                <a:rPr lang="en-US" sz="2000" dirty="0" smtClean="0">
                  <a:latin typeface="Arial" pitchFamily="34" charset="0"/>
                  <a:cs typeface="Arial" pitchFamily="34" charset="0"/>
                </a:rPr>
                <a:t>Layer M1</a:t>
              </a:r>
              <a:endParaRPr lang="en-US" sz="1600" dirty="0" smtClean="0">
                <a:latin typeface="Arial" pitchFamily="34" charset="0"/>
                <a:cs typeface="Arial" pitchFamily="34" charset="0"/>
              </a:endParaRPr>
            </a:p>
          </p:txBody>
        </p:sp>
        <p:sp>
          <p:nvSpPr>
            <p:cNvPr id="240" name="Rectangle 239"/>
            <p:cNvSpPr/>
            <p:nvPr>
              <p:custDataLst>
                <p:tags r:id="rId34"/>
              </p:custDataLst>
            </p:nvPr>
          </p:nvSpPr>
          <p:spPr>
            <a:xfrm>
              <a:off x="6458425" y="2131607"/>
              <a:ext cx="455574" cy="369332"/>
            </a:xfrm>
            <a:prstGeom prst="rect">
              <a:avLst/>
            </a:prstGeom>
          </p:spPr>
          <p:txBody>
            <a:bodyPr wrap="non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241" name="Freeform 240"/>
            <p:cNvSpPr/>
            <p:nvPr>
              <p:custDataLst>
                <p:tags r:id="rId35"/>
              </p:custDataLst>
            </p:nvPr>
          </p:nvSpPr>
          <p:spPr>
            <a:xfrm>
              <a:off x="5734350" y="1834035"/>
              <a:ext cx="77096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Freeform 241"/>
            <p:cNvSpPr/>
            <p:nvPr>
              <p:custDataLst>
                <p:tags r:id="rId36"/>
              </p:custDataLst>
            </p:nvPr>
          </p:nvSpPr>
          <p:spPr>
            <a:xfrm flipH="1">
              <a:off x="5187504" y="1834035"/>
              <a:ext cx="745714" cy="573741"/>
            </a:xfrm>
            <a:custGeom>
              <a:avLst/>
              <a:gdLst>
                <a:gd name="connsiteX0" fmla="*/ 0 w 770964"/>
                <a:gd name="connsiteY0" fmla="*/ 71717 h 573741"/>
                <a:gd name="connsiteX1" fmla="*/ 98611 w 770964"/>
                <a:gd name="connsiteY1" fmla="*/ 0 h 573741"/>
                <a:gd name="connsiteX2" fmla="*/ 197223 w 770964"/>
                <a:gd name="connsiteY2" fmla="*/ 71717 h 573741"/>
                <a:gd name="connsiteX3" fmla="*/ 286870 w 770964"/>
                <a:gd name="connsiteY3" fmla="*/ 304800 h 573741"/>
                <a:gd name="connsiteX4" fmla="*/ 439270 w 770964"/>
                <a:gd name="connsiteY4" fmla="*/ 475129 h 573741"/>
                <a:gd name="connsiteX5" fmla="*/ 770964 w 770964"/>
                <a:gd name="connsiteY5" fmla="*/ 573741 h 573741"/>
                <a:gd name="connsiteX6" fmla="*/ 770964 w 770964"/>
                <a:gd name="connsiteY6" fmla="*/ 573741 h 57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0964" h="573741">
                  <a:moveTo>
                    <a:pt x="0" y="71717"/>
                  </a:moveTo>
                  <a:cubicBezTo>
                    <a:pt x="32870" y="35858"/>
                    <a:pt x="65741" y="0"/>
                    <a:pt x="98611" y="0"/>
                  </a:cubicBezTo>
                  <a:cubicBezTo>
                    <a:pt x="131481" y="0"/>
                    <a:pt x="165847" y="20917"/>
                    <a:pt x="197223" y="71717"/>
                  </a:cubicBezTo>
                  <a:cubicBezTo>
                    <a:pt x="228599" y="122517"/>
                    <a:pt x="246529" y="237565"/>
                    <a:pt x="286870" y="304800"/>
                  </a:cubicBezTo>
                  <a:cubicBezTo>
                    <a:pt x="327211" y="372035"/>
                    <a:pt x="358588" y="430306"/>
                    <a:pt x="439270" y="475129"/>
                  </a:cubicBezTo>
                  <a:cubicBezTo>
                    <a:pt x="519952" y="519952"/>
                    <a:pt x="770964" y="573741"/>
                    <a:pt x="770964" y="573741"/>
                  </a:cubicBezTo>
                  <a:lnTo>
                    <a:pt x="770964" y="57374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ounded Rectangle 275"/>
            <p:cNvSpPr/>
            <p:nvPr>
              <p:custDataLst>
                <p:tags r:id="rId37"/>
              </p:custDataLst>
            </p:nvPr>
          </p:nvSpPr>
          <p:spPr>
            <a:xfrm>
              <a:off x="4357940" y="1633352"/>
              <a:ext cx="3166935" cy="11098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Rounded Rectangle 282"/>
          <p:cNvSpPr/>
          <p:nvPr>
            <p:custDataLst>
              <p:tags r:id="rId18"/>
            </p:custDataLst>
          </p:nvPr>
        </p:nvSpPr>
        <p:spPr>
          <a:xfrm>
            <a:off x="4217301" y="2376116"/>
            <a:ext cx="4556492" cy="3948484"/>
          </a:xfrm>
          <a:prstGeom prst="roundRect">
            <a:avLst>
              <a:gd name="adj" fmla="val 84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custDataLst>
              <p:tags r:id="rId19"/>
            </p:custDataLst>
          </p:nvPr>
        </p:nvSpPr>
        <p:spPr>
          <a:xfrm>
            <a:off x="7214971" y="3344247"/>
            <a:ext cx="160434" cy="1747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custDataLst>
              <p:tags r:id="rId20"/>
            </p:custDataLst>
          </p:nvPr>
        </p:nvSpPr>
        <p:spPr>
          <a:xfrm>
            <a:off x="7592331" y="3518982"/>
            <a:ext cx="1181221" cy="369332"/>
          </a:xfrm>
          <a:prstGeom prst="rect">
            <a:avLst/>
          </a:prstGeom>
        </p:spPr>
        <p:txBody>
          <a:bodyPr wrap="none">
            <a:spAutoFit/>
          </a:bodyPr>
          <a:lstStyle/>
          <a:p>
            <a:pPr marL="0" lvl="1" indent="0">
              <a:buNone/>
            </a:pPr>
            <a:r>
              <a:rPr lang="en-US" b="1" dirty="0" smtClean="0">
                <a:solidFill>
                  <a:srgbClr val="FF0000"/>
                </a:solidFill>
                <a:sym typeface="Wingdings" panose="05000000000000000000" pitchFamily="2" charset="2"/>
              </a:rPr>
              <a:t>Pessimism</a:t>
            </a:r>
            <a:endParaRPr lang="en-US" b="1" dirty="0">
              <a:solidFill>
                <a:srgbClr val="FF0000"/>
              </a:solidFill>
            </a:endParaRPr>
          </a:p>
        </p:txBody>
      </p:sp>
      <p:sp>
        <p:nvSpPr>
          <p:cNvPr id="288" name="Content Placeholder 2"/>
          <p:cNvSpPr txBox="1">
            <a:spLocks/>
          </p:cNvSpPr>
          <p:nvPr>
            <p:custDataLst>
              <p:tags r:id="rId21"/>
            </p:custDataLst>
          </p:nvPr>
        </p:nvSpPr>
        <p:spPr>
          <a:xfrm>
            <a:off x="243234" y="1981200"/>
            <a:ext cx="3266167" cy="933857"/>
          </a:xfrm>
          <a:prstGeom prst="rect">
            <a:avLst/>
          </a:prstGeom>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dirty="0" smtClean="0"/>
              <a:t>Example</a:t>
            </a:r>
            <a:r>
              <a:rPr lang="en-US" dirty="0"/>
              <a:t>: worst-case capacitance corner</a:t>
            </a:r>
            <a:endParaRPr lang="en-US" dirty="0" smtClean="0"/>
          </a:p>
        </p:txBody>
      </p:sp>
      <p:sp>
        <p:nvSpPr>
          <p:cNvPr id="47" name="Oval 46"/>
          <p:cNvSpPr/>
          <p:nvPr>
            <p:custDataLst>
              <p:tags r:id="rId22"/>
            </p:custDataLst>
          </p:nvPr>
        </p:nvSpPr>
        <p:spPr>
          <a:xfrm>
            <a:off x="2287653" y="4039899"/>
            <a:ext cx="160434" cy="174735"/>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custDataLst>
              <p:tags r:id="rId23"/>
            </p:custDataLst>
          </p:nvPr>
        </p:nvSpPr>
        <p:spPr>
          <a:xfrm>
            <a:off x="2240764" y="5688935"/>
            <a:ext cx="160434" cy="174735"/>
          </a:xfrm>
          <a:prstGeom prst="ellipse">
            <a:avLst/>
          </a:prstGeom>
          <a:solidFill>
            <a:srgbClr val="7030A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custDataLst>
              <p:tags r:id="rId24"/>
            </p:custDataLst>
          </p:nvPr>
        </p:nvSpPr>
        <p:spPr>
          <a:xfrm>
            <a:off x="2438400" y="3098947"/>
            <a:ext cx="3419475" cy="815828"/>
          </a:xfrm>
          <a:custGeom>
            <a:avLst/>
            <a:gdLst>
              <a:gd name="connsiteX0" fmla="*/ 0 w 3419475"/>
              <a:gd name="connsiteY0" fmla="*/ 815828 h 815828"/>
              <a:gd name="connsiteX1" fmla="*/ 1943100 w 3419475"/>
              <a:gd name="connsiteY1" fmla="*/ 25253 h 815828"/>
              <a:gd name="connsiteX2" fmla="*/ 3419475 w 3419475"/>
              <a:gd name="connsiteY2" fmla="*/ 272903 h 815828"/>
            </a:gdLst>
            <a:ahLst/>
            <a:cxnLst>
              <a:cxn ang="0">
                <a:pos x="connsiteX0" y="connsiteY0"/>
              </a:cxn>
              <a:cxn ang="0">
                <a:pos x="connsiteX1" y="connsiteY1"/>
              </a:cxn>
              <a:cxn ang="0">
                <a:pos x="connsiteX2" y="connsiteY2"/>
              </a:cxn>
            </a:cxnLst>
            <a:rect l="l" t="t" r="r" b="b"/>
            <a:pathLst>
              <a:path w="3419475" h="815828">
                <a:moveTo>
                  <a:pt x="0" y="815828"/>
                </a:moveTo>
                <a:cubicBezTo>
                  <a:pt x="686594" y="465784"/>
                  <a:pt x="1373188" y="115740"/>
                  <a:pt x="1943100" y="25253"/>
                </a:cubicBezTo>
                <a:cubicBezTo>
                  <a:pt x="2513012" y="-65234"/>
                  <a:pt x="2966243" y="103834"/>
                  <a:pt x="3419475" y="272903"/>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custDataLst>
              <p:tags r:id="rId25"/>
            </p:custDataLst>
          </p:nvPr>
        </p:nvCxnSpPr>
        <p:spPr>
          <a:xfrm>
            <a:off x="5477646" y="3402832"/>
            <a:ext cx="1793774" cy="1"/>
          </a:xfrm>
          <a:prstGeom prst="line">
            <a:avLst/>
          </a:prstGeom>
          <a:ln w="28575">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26"/>
            </p:custDataLst>
          </p:nvPr>
        </p:nvCxnSpPr>
        <p:spPr>
          <a:xfrm flipV="1">
            <a:off x="7299033" y="3431615"/>
            <a:ext cx="0" cy="1549582"/>
          </a:xfrm>
          <a:prstGeom prst="line">
            <a:avLst/>
          </a:prstGeom>
          <a:ln w="28575">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55" name="Freeform 54"/>
          <p:cNvSpPr/>
          <p:nvPr>
            <p:custDataLst>
              <p:tags r:id="rId27"/>
            </p:custDataLst>
          </p:nvPr>
        </p:nvSpPr>
        <p:spPr>
          <a:xfrm flipV="1">
            <a:off x="2367871" y="5045630"/>
            <a:ext cx="4905426" cy="854198"/>
          </a:xfrm>
          <a:custGeom>
            <a:avLst/>
            <a:gdLst>
              <a:gd name="connsiteX0" fmla="*/ 0 w 3419475"/>
              <a:gd name="connsiteY0" fmla="*/ 815828 h 815828"/>
              <a:gd name="connsiteX1" fmla="*/ 1943100 w 3419475"/>
              <a:gd name="connsiteY1" fmla="*/ 25253 h 815828"/>
              <a:gd name="connsiteX2" fmla="*/ 3419475 w 3419475"/>
              <a:gd name="connsiteY2" fmla="*/ 272903 h 815828"/>
              <a:gd name="connsiteX0" fmla="*/ 0 w 3596464"/>
              <a:gd name="connsiteY0" fmla="*/ 877275 h 2964878"/>
              <a:gd name="connsiteX1" fmla="*/ 1943100 w 3596464"/>
              <a:gd name="connsiteY1" fmla="*/ 86700 h 2964878"/>
              <a:gd name="connsiteX2" fmla="*/ 3596464 w 3596464"/>
              <a:gd name="connsiteY2" fmla="*/ 2964879 h 2964878"/>
              <a:gd name="connsiteX0" fmla="*/ 0 w 3646021"/>
              <a:gd name="connsiteY0" fmla="*/ 841212 h 2290337"/>
              <a:gd name="connsiteX1" fmla="*/ 1943100 w 3646021"/>
              <a:gd name="connsiteY1" fmla="*/ 50637 h 2290337"/>
              <a:gd name="connsiteX2" fmla="*/ 3646021 w 3646021"/>
              <a:gd name="connsiteY2" fmla="*/ 2290337 h 2290337"/>
              <a:gd name="connsiteX0" fmla="*/ 0 w 3646021"/>
              <a:gd name="connsiteY0" fmla="*/ 841212 h 2290337"/>
              <a:gd name="connsiteX1" fmla="*/ 1943100 w 3646021"/>
              <a:gd name="connsiteY1" fmla="*/ 50637 h 2290337"/>
              <a:gd name="connsiteX2" fmla="*/ 3646021 w 3646021"/>
              <a:gd name="connsiteY2" fmla="*/ 2290337 h 2290337"/>
            </a:gdLst>
            <a:ahLst/>
            <a:cxnLst>
              <a:cxn ang="0">
                <a:pos x="connsiteX0" y="connsiteY0"/>
              </a:cxn>
              <a:cxn ang="0">
                <a:pos x="connsiteX1" y="connsiteY1"/>
              </a:cxn>
              <a:cxn ang="0">
                <a:pos x="connsiteX2" y="connsiteY2"/>
              </a:cxn>
            </a:cxnLst>
            <a:rect l="l" t="t" r="r" b="b"/>
            <a:pathLst>
              <a:path w="3646021" h="2290337">
                <a:moveTo>
                  <a:pt x="0" y="841212"/>
                </a:moveTo>
                <a:cubicBezTo>
                  <a:pt x="686594" y="491168"/>
                  <a:pt x="1335430" y="-190884"/>
                  <a:pt x="1943100" y="50637"/>
                </a:cubicBezTo>
                <a:cubicBezTo>
                  <a:pt x="2550770" y="292158"/>
                  <a:pt x="3298983" y="1559409"/>
                  <a:pt x="3646021" y="2290337"/>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ontent Placeholder 2"/>
          <p:cNvSpPr txBox="1">
            <a:spLocks/>
          </p:cNvSpPr>
          <p:nvPr>
            <p:custDataLst>
              <p:tags r:id="rId28"/>
            </p:custDataLst>
          </p:nvPr>
        </p:nvSpPr>
        <p:spPr>
          <a:xfrm>
            <a:off x="449395" y="3945451"/>
            <a:ext cx="8313605" cy="1746624"/>
          </a:xfrm>
          <a:prstGeom prst="rect">
            <a:avLst/>
          </a:prstGeom>
          <a:solidFill>
            <a:schemeClr val="bg1"/>
          </a:solidFill>
          <a:ln w="38100">
            <a:solidFill>
              <a:srgbClr val="FF0000"/>
            </a:solidFill>
          </a:ln>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3200" dirty="0" smtClean="0">
                <a:sym typeface="Wingdings" panose="05000000000000000000" pitchFamily="2" charset="2"/>
              </a:rPr>
              <a:t>When variations in different layers are not fully correlated, pessimism of homogeneous corners increase with </a:t>
            </a:r>
            <a:r>
              <a:rPr lang="en-US" sz="3200" dirty="0" smtClean="0"/>
              <a:t>#layers</a:t>
            </a:r>
          </a:p>
        </p:txBody>
      </p:sp>
    </p:spTree>
    <p:extLst>
      <p:ext uri="{BB962C8B-B14F-4D97-AF65-F5344CB8AC3E}">
        <p14:creationId xmlns:p14="http://schemas.microsoft.com/office/powerpoint/2010/main" val="34871177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Correlation Matrix</a:t>
            </a:r>
            <a:endParaRPr lang="en-US" dirty="0"/>
          </a:p>
        </p:txBody>
      </p:sp>
      <p:sp>
        <p:nvSpPr>
          <p:cNvPr id="3" name="Content Placeholder 2"/>
          <p:cNvSpPr>
            <a:spLocks noGrp="1"/>
          </p:cNvSpPr>
          <p:nvPr>
            <p:ph idx="1"/>
            <p:custDataLst>
              <p:tags r:id="rId2"/>
            </p:custDataLst>
          </p:nvPr>
        </p:nvSpPr>
        <p:spPr>
          <a:xfrm>
            <a:off x="98611" y="762000"/>
            <a:ext cx="8664389" cy="990600"/>
          </a:xfrm>
        </p:spPr>
        <p:txBody>
          <a:bodyPr>
            <a:noAutofit/>
          </a:bodyPr>
          <a:lstStyle/>
          <a:p>
            <a:pPr>
              <a:spcBef>
                <a:spcPts val="600"/>
              </a:spcBef>
              <a:spcAft>
                <a:spcPts val="600"/>
              </a:spcAft>
            </a:pPr>
            <a:r>
              <a:rPr lang="en-US" sz="2400" dirty="0" smtClean="0"/>
              <a:t>Let </a:t>
            </a:r>
            <a:r>
              <a:rPr lang="el-GR" sz="2400" dirty="0" smtClean="0">
                <a:solidFill>
                  <a:srgbClr val="0000FF"/>
                </a:solidFill>
              </a:rPr>
              <a:t>Σ</a:t>
            </a:r>
            <a:r>
              <a:rPr lang="en-US" sz="2400" dirty="0" smtClean="0">
                <a:solidFill>
                  <a:srgbClr val="0000FF"/>
                </a:solidFill>
              </a:rPr>
              <a:t> </a:t>
            </a:r>
            <a:r>
              <a:rPr lang="en-US" sz="2400" dirty="0" smtClean="0"/>
              <a:t>be the </a:t>
            </a:r>
            <a:r>
              <a:rPr lang="en-US" sz="2400" dirty="0"/>
              <a:t>correlation matrix for variation </a:t>
            </a:r>
            <a:r>
              <a:rPr lang="en-US" sz="2400" dirty="0" smtClean="0"/>
              <a:t>sources</a:t>
            </a:r>
          </a:p>
        </p:txBody>
      </p:sp>
      <p:graphicFrame>
        <p:nvGraphicFramePr>
          <p:cNvPr id="26" name="Content Placeholder 51"/>
          <p:cNvGraphicFramePr>
            <a:graphicFrameLocks/>
          </p:cNvGraphicFramePr>
          <p:nvPr>
            <p:custDataLst>
              <p:tags r:id="rId3"/>
            </p:custDataLst>
            <p:extLst>
              <p:ext uri="{D42A27DB-BD31-4B8C-83A1-F6EECF244321}">
                <p14:modId xmlns:p14="http://schemas.microsoft.com/office/powerpoint/2010/main" val="1394144697"/>
              </p:ext>
            </p:extLst>
          </p:nvPr>
        </p:nvGraphicFramePr>
        <p:xfrm>
          <a:off x="914400" y="1219200"/>
          <a:ext cx="6858012" cy="3899742"/>
        </p:xfrm>
        <a:graphic>
          <a:graphicData uri="http://schemas.openxmlformats.org/drawingml/2006/table">
            <a:tbl>
              <a:tblPr firstRow="1" bandRow="1">
                <a:tableStyleId>{5940675A-B579-460E-94D1-54222C63F5DA}</a:tableStyleId>
              </a:tblPr>
              <a:tblGrid>
                <a:gridCol w="489858"/>
                <a:gridCol w="489858"/>
                <a:gridCol w="489858"/>
                <a:gridCol w="489858"/>
                <a:gridCol w="489858"/>
                <a:gridCol w="489858"/>
                <a:gridCol w="489858"/>
                <a:gridCol w="489858"/>
                <a:gridCol w="489858"/>
                <a:gridCol w="489858"/>
                <a:gridCol w="489858"/>
                <a:gridCol w="489858"/>
                <a:gridCol w="489858"/>
                <a:gridCol w="489858"/>
              </a:tblGrid>
              <a:tr h="278553">
                <a:tc rowSpan="2" gridSpan="2">
                  <a:txBody>
                    <a:bodyPr/>
                    <a:lstStyle/>
                    <a:p>
                      <a:pPr algn="ctr"/>
                      <a:endParaRPr lang="en-US" sz="1200" dirty="0"/>
                    </a:p>
                  </a:txBody>
                  <a:tcPr>
                    <a:solidFill>
                      <a:schemeClr val="accent1">
                        <a:lumMod val="20000"/>
                        <a:lumOff val="80000"/>
                      </a:schemeClr>
                    </a:solidFill>
                  </a:tcPr>
                </a:tc>
                <a:tc rowSpan="2" hMerge="1">
                  <a:txBody>
                    <a:bodyPr/>
                    <a:lstStyle/>
                    <a:p>
                      <a:pPr algn="ctr"/>
                      <a:endParaRPr lang="en-US" sz="1200" dirty="0"/>
                    </a:p>
                  </a:txBody>
                  <a:tcPr/>
                </a:tc>
                <a:tc gridSpan="3">
                  <a:txBody>
                    <a:bodyPr/>
                    <a:lstStyle/>
                    <a:p>
                      <a:pPr algn="ctr"/>
                      <a:r>
                        <a:rPr lang="en-US" sz="1200" dirty="0" smtClean="0"/>
                        <a:t>M1</a:t>
                      </a:r>
                      <a:endParaRPr lang="en-US" sz="1200" dirty="0"/>
                    </a:p>
                  </a:txBody>
                  <a:tcPr>
                    <a:solidFill>
                      <a:schemeClr val="accent1">
                        <a:lumMod val="20000"/>
                        <a:lumOff val="80000"/>
                      </a:schemeClr>
                    </a:solidFill>
                  </a:tcPr>
                </a:tc>
                <a:tc hMerge="1">
                  <a:txBody>
                    <a:bodyPr/>
                    <a:lstStyle/>
                    <a:p>
                      <a:pPr algn="ctr"/>
                      <a:endParaRPr lang="en-US" sz="1200"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gridSpan="3">
                  <a:txBody>
                    <a:bodyPr/>
                    <a:lstStyle/>
                    <a:p>
                      <a:pPr algn="ctr"/>
                      <a:r>
                        <a:rPr lang="en-US" sz="1200" dirty="0" smtClean="0"/>
                        <a:t>M2</a:t>
                      </a:r>
                      <a:endParaRPr lang="en-US" sz="1200" dirty="0"/>
                    </a:p>
                  </a:txBody>
                  <a:tcPr>
                    <a:solidFill>
                      <a:schemeClr val="accent1">
                        <a:lumMod val="20000"/>
                        <a:lumOff val="80000"/>
                      </a:schemeClr>
                    </a:solidFill>
                  </a:tcPr>
                </a:tc>
                <a:tc hMerge="1">
                  <a:txBody>
                    <a:bodyPr/>
                    <a:lstStyle/>
                    <a:p>
                      <a:pPr algn="ctr"/>
                      <a:endParaRPr lang="en-US" sz="1200"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gridSpan="3">
                  <a:txBody>
                    <a:bodyPr/>
                    <a:lstStyle/>
                    <a:p>
                      <a:pPr algn="ctr"/>
                      <a:r>
                        <a:rPr lang="en-US" sz="1200" dirty="0" smtClean="0"/>
                        <a:t>M3</a:t>
                      </a:r>
                      <a:endParaRPr lang="en-US" sz="1200" dirty="0"/>
                    </a:p>
                  </a:txBody>
                  <a:tcPr>
                    <a:solidFill>
                      <a:schemeClr val="accent1">
                        <a:lumMod val="20000"/>
                        <a:lumOff val="80000"/>
                      </a:schemeClr>
                    </a:solidFill>
                  </a:tcPr>
                </a:tc>
                <a:tc hMerge="1">
                  <a:txBody>
                    <a:bodyPr/>
                    <a:lstStyle/>
                    <a:p>
                      <a:pPr algn="ctr"/>
                      <a:endParaRPr lang="en-US" sz="1200" dirty="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dirty="0" smtClean="0"/>
                    </a:p>
                  </a:txBody>
                  <a:tcPr/>
                </a:tc>
                <a:tc gridSpan="3">
                  <a:txBody>
                    <a:bodyPr/>
                    <a:lstStyle/>
                    <a:p>
                      <a:pPr algn="ctr"/>
                      <a:r>
                        <a:rPr lang="en-US" sz="1200" dirty="0" smtClean="0"/>
                        <a:t>M4</a:t>
                      </a:r>
                      <a:endParaRPr lang="en-US" sz="1200" dirty="0"/>
                    </a:p>
                  </a:txBody>
                  <a:tcPr>
                    <a:solidFill>
                      <a:schemeClr val="accent1">
                        <a:lumMod val="20000"/>
                        <a:lumOff val="80000"/>
                      </a:schemeClr>
                    </a:solidFill>
                  </a:tcPr>
                </a:tc>
                <a:tc hMerge="1">
                  <a:txBody>
                    <a:bodyPr/>
                    <a:lstStyle/>
                    <a:p>
                      <a:pPr algn="ctr"/>
                      <a:endParaRPr lang="en-US" sz="1200" dirty="0"/>
                    </a:p>
                  </a:txBody>
                  <a:tcPr/>
                </a:tc>
                <a:tc hMerge="1">
                  <a:txBody>
                    <a:bodyPr/>
                    <a:lstStyle/>
                    <a:p>
                      <a:pPr algn="ctr"/>
                      <a:endParaRPr lang="en-US" sz="1200" dirty="0"/>
                    </a:p>
                  </a:txBody>
                  <a:tcPr/>
                </a:tc>
              </a:tr>
              <a:tr h="278553">
                <a:tc gridSpan="2" vMerge="1">
                  <a:txBody>
                    <a:bodyPr/>
                    <a:lstStyle/>
                    <a:p>
                      <a:pPr algn="ctr"/>
                      <a:endParaRPr lang="en-US" sz="1200" dirty="0"/>
                    </a:p>
                  </a:txBody>
                  <a:tcPr/>
                </a:tc>
                <a:tc hMerge="1" vMerge="1">
                  <a:txBody>
                    <a:bodyPr/>
                    <a:lstStyle/>
                    <a:p>
                      <a:pPr algn="ctr"/>
                      <a:endParaRPr lang="en-US" sz="1200" dirty="0"/>
                    </a:p>
                  </a:txBody>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Δ</a:t>
                      </a:r>
                      <a:r>
                        <a:rPr lang="en-US" sz="1200" dirty="0" smtClean="0"/>
                        <a:t>H</a:t>
                      </a:r>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Δ</a:t>
                      </a:r>
                      <a:r>
                        <a:rPr lang="en-US" sz="1200" dirty="0" smtClean="0"/>
                        <a:t>H</a:t>
                      </a:r>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Δ</a:t>
                      </a:r>
                      <a:r>
                        <a:rPr lang="en-US" sz="1200" dirty="0" smtClean="0"/>
                        <a:t>H</a:t>
                      </a:r>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200" dirty="0" smtClean="0"/>
                        <a:t>Δ</a:t>
                      </a:r>
                      <a:r>
                        <a:rPr lang="en-US" sz="1200" dirty="0" smtClean="0"/>
                        <a:t>H</a:t>
                      </a:r>
                    </a:p>
                  </a:txBody>
                  <a:tcPr>
                    <a:solidFill>
                      <a:schemeClr val="accent1">
                        <a:lumMod val="20000"/>
                        <a:lumOff val="80000"/>
                      </a:schemeClr>
                    </a:solidFill>
                  </a:tcPr>
                </a:tc>
              </a:tr>
              <a:tr h="278553">
                <a:tc rowSpan="3">
                  <a:txBody>
                    <a:bodyPr/>
                    <a:lstStyle/>
                    <a:p>
                      <a:pPr algn="ctr"/>
                      <a:r>
                        <a:rPr lang="en-US" sz="1200" dirty="0" smtClean="0"/>
                        <a:t>M1</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H</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rowSpan="3">
                  <a:txBody>
                    <a:bodyPr/>
                    <a:lstStyle/>
                    <a:p>
                      <a:pPr algn="ctr"/>
                      <a:r>
                        <a:rPr lang="en-US" sz="1200" dirty="0" smtClean="0"/>
                        <a:t>M2</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solidFill>
                      <a:schemeClr val="bg1"/>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H</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rowSpan="3">
                  <a:txBody>
                    <a:bodyPr/>
                    <a:lstStyle/>
                    <a:p>
                      <a:pPr algn="ctr"/>
                      <a:r>
                        <a:rPr lang="en-US" sz="1200" dirty="0" smtClean="0"/>
                        <a:t>M3</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H</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l-GR" sz="1200" dirty="0" smtClean="0"/>
                        <a:t>γ</a:t>
                      </a:r>
                      <a:endParaRPr lang="en-US" sz="1200" dirty="0"/>
                    </a:p>
                  </a:txBody>
                  <a:tcPr>
                    <a:solidFill>
                      <a:srgbClr val="FFFF00"/>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rowSpan="3">
                  <a:txBody>
                    <a:bodyPr/>
                    <a:lstStyle/>
                    <a:p>
                      <a:pPr algn="ctr"/>
                      <a:r>
                        <a:rPr lang="en-US" sz="1200" dirty="0" smtClean="0"/>
                        <a:t>M4</a:t>
                      </a:r>
                      <a:endParaRPr lang="en-US" sz="1200" dirty="0"/>
                    </a:p>
                  </a:txBody>
                  <a:tcPr>
                    <a:solidFill>
                      <a:schemeClr val="accent1">
                        <a:lumMod val="20000"/>
                        <a:lumOff val="80000"/>
                      </a:schemeClr>
                    </a:solidFill>
                  </a:tcPr>
                </a:tc>
                <a:tc>
                  <a:txBody>
                    <a:bodyPr/>
                    <a:lstStyle/>
                    <a:p>
                      <a:pPr algn="ctr"/>
                      <a:r>
                        <a:rPr lang="el-GR" sz="1200" dirty="0" smtClean="0"/>
                        <a:t>Δ</a:t>
                      </a:r>
                      <a:r>
                        <a:rPr lang="en-US" sz="1200" dirty="0" smtClean="0"/>
                        <a:t>W</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T</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c>
                  <a:txBody>
                    <a:bodyPr/>
                    <a:lstStyle/>
                    <a:p>
                      <a:pPr algn="ctr"/>
                      <a:r>
                        <a:rPr lang="en-US" sz="1200" dirty="0" smtClean="0"/>
                        <a:t>0</a:t>
                      </a:r>
                      <a:endParaRPr lang="en-US" sz="1200" dirty="0"/>
                    </a:p>
                  </a:txBody>
                  <a:tcPr/>
                </a:tc>
              </a:tr>
              <a:tr h="278553">
                <a:tc vMerge="1">
                  <a:txBody>
                    <a:bodyPr/>
                    <a:lstStyle/>
                    <a:p>
                      <a:pPr algn="ctr"/>
                      <a:endParaRPr lang="en-US" sz="1200" dirty="0"/>
                    </a:p>
                  </a:txBody>
                  <a:tcPr/>
                </a:tc>
                <a:tc>
                  <a:txBody>
                    <a:bodyPr/>
                    <a:lstStyle/>
                    <a:p>
                      <a:pPr algn="ctr"/>
                      <a:r>
                        <a:rPr lang="el-GR" sz="1200" dirty="0" smtClean="0"/>
                        <a:t>Δ</a:t>
                      </a:r>
                      <a:r>
                        <a:rPr lang="en-US" sz="1200" dirty="0" smtClean="0"/>
                        <a:t>H</a:t>
                      </a:r>
                      <a:endParaRPr lang="en-US" sz="1200" dirty="0"/>
                    </a:p>
                  </a:txBody>
                  <a:tcPr>
                    <a:solidFill>
                      <a:schemeClr val="accent1">
                        <a:lumMod val="20000"/>
                        <a:lumOff val="80000"/>
                      </a:schemeClr>
                    </a:solidFill>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0</a:t>
                      </a:r>
                      <a:endParaRPr lang="en-US" sz="1200" dirty="0"/>
                    </a:p>
                  </a:txBody>
                  <a:tcPr/>
                </a:tc>
                <a:tc>
                  <a:txBody>
                    <a:bodyPr/>
                    <a:lstStyle/>
                    <a:p>
                      <a:pPr algn="ctr"/>
                      <a:r>
                        <a:rPr lang="en-US" sz="1200" dirty="0" smtClean="0"/>
                        <a:t>1</a:t>
                      </a:r>
                      <a:endParaRPr lang="en-US" sz="1200" dirty="0"/>
                    </a:p>
                  </a:txBody>
                  <a:tcPr>
                    <a:solidFill>
                      <a:schemeClr val="accent6">
                        <a:lumMod val="75000"/>
                      </a:schemeClr>
                    </a:solidFill>
                  </a:tcPr>
                </a:tc>
              </a:tr>
            </a:tbl>
          </a:graphicData>
        </a:graphic>
      </p:graphicFrame>
      <p:sp>
        <p:nvSpPr>
          <p:cNvPr id="25" name="Rounded Rectangle 24"/>
          <p:cNvSpPr/>
          <p:nvPr>
            <p:custDataLst>
              <p:tags r:id="rId4"/>
            </p:custDataLst>
          </p:nvPr>
        </p:nvSpPr>
        <p:spPr>
          <a:xfrm>
            <a:off x="1905000" y="1752600"/>
            <a:ext cx="5867400" cy="3352800"/>
          </a:xfrm>
          <a:prstGeom prst="roundRect">
            <a:avLst>
              <a:gd name="adj" fmla="val 1694"/>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custDataLst>
              <p:tags r:id="rId5"/>
            </p:custDataLst>
          </p:nvPr>
        </p:nvSpPr>
        <p:spPr>
          <a:xfrm>
            <a:off x="7848600" y="3059958"/>
            <a:ext cx="670376" cy="584775"/>
          </a:xfrm>
          <a:prstGeom prst="rect">
            <a:avLst/>
          </a:prstGeom>
        </p:spPr>
        <p:txBody>
          <a:bodyPr wrap="none">
            <a:spAutoFit/>
          </a:bodyPr>
          <a:lstStyle/>
          <a:p>
            <a:r>
              <a:rPr lang="en-US" sz="3200" dirty="0" smtClean="0">
                <a:solidFill>
                  <a:srgbClr val="0000FF"/>
                </a:solidFill>
              </a:rPr>
              <a:t>= </a:t>
            </a:r>
            <a:r>
              <a:rPr lang="el-GR" sz="3200" dirty="0" smtClean="0">
                <a:solidFill>
                  <a:srgbClr val="0000FF"/>
                </a:solidFill>
              </a:rPr>
              <a:t>Σ</a:t>
            </a:r>
            <a:endParaRPr lang="en-US" sz="3200" dirty="0"/>
          </a:p>
        </p:txBody>
      </p:sp>
      <p:cxnSp>
        <p:nvCxnSpPr>
          <p:cNvPr id="30" name="Straight Connector 29"/>
          <p:cNvCxnSpPr/>
          <p:nvPr>
            <p:custDataLst>
              <p:tags r:id="rId6"/>
            </p:custDataLst>
          </p:nvPr>
        </p:nvCxnSpPr>
        <p:spPr>
          <a:xfrm flipH="1">
            <a:off x="2819402" y="4204542"/>
            <a:ext cx="152398" cy="12192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7"/>
            </p:custDataLst>
          </p:nvPr>
        </p:nvCxnSpPr>
        <p:spPr>
          <a:xfrm flipH="1">
            <a:off x="2819401" y="4204542"/>
            <a:ext cx="1676398" cy="12192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p:cNvSpPr txBox="1"/>
          <p:nvPr>
            <p:custDataLst>
              <p:tags r:id="rId8"/>
            </p:custDataLst>
          </p:nvPr>
        </p:nvSpPr>
        <p:spPr>
          <a:xfrm>
            <a:off x="381000" y="5423742"/>
            <a:ext cx="4191000" cy="1219200"/>
          </a:xfrm>
          <a:prstGeom prst="rect">
            <a:avLst/>
          </a:prstGeom>
          <a:noFill/>
          <a:ln>
            <a:solidFill>
              <a:schemeClr val="tx1"/>
            </a:solidFill>
          </a:ln>
        </p:spPr>
        <p:txBody>
          <a:bodyPr wrap="square" rtlCol="0">
            <a:noAutofit/>
          </a:bodyPr>
          <a:lstStyle/>
          <a:p>
            <a:r>
              <a:rPr lang="en-US" sz="2000" dirty="0" smtClean="0">
                <a:latin typeface="Arial" pitchFamily="34" charset="0"/>
                <a:cs typeface="Arial" pitchFamily="34" charset="0"/>
              </a:rPr>
              <a:t>Correlation for variation sources with the same variation type and in the process module, </a:t>
            </a:r>
            <a:r>
              <a:rPr lang="el-GR" sz="2000" dirty="0" smtClean="0"/>
              <a:t>γ</a:t>
            </a:r>
            <a:r>
              <a:rPr lang="en-US" sz="2000" dirty="0">
                <a:latin typeface="Arial" pitchFamily="34" charset="0"/>
                <a:cs typeface="Arial" pitchFamily="34" charset="0"/>
              </a:rPr>
              <a:t> </a:t>
            </a:r>
            <a:r>
              <a:rPr lang="en-US" sz="2000" dirty="0" smtClean="0">
                <a:latin typeface="Arial" pitchFamily="34" charset="0"/>
                <a:cs typeface="Arial" pitchFamily="34" charset="0"/>
                <a:sym typeface="Symbol"/>
              </a:rPr>
              <a:t> 0.5</a:t>
            </a:r>
            <a:endParaRPr lang="en-US" sz="2000" dirty="0"/>
          </a:p>
        </p:txBody>
      </p:sp>
      <p:cxnSp>
        <p:nvCxnSpPr>
          <p:cNvPr id="42" name="Straight Connector 41"/>
          <p:cNvCxnSpPr/>
          <p:nvPr>
            <p:custDataLst>
              <p:tags r:id="rId9"/>
            </p:custDataLst>
          </p:nvPr>
        </p:nvCxnSpPr>
        <p:spPr>
          <a:xfrm>
            <a:off x="7429499" y="4204542"/>
            <a:ext cx="342900" cy="12192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p:cNvSpPr txBox="1"/>
          <p:nvPr>
            <p:custDataLst>
              <p:tags r:id="rId10"/>
            </p:custDataLst>
          </p:nvPr>
        </p:nvSpPr>
        <p:spPr>
          <a:xfrm>
            <a:off x="4838700" y="5423742"/>
            <a:ext cx="4229100" cy="748458"/>
          </a:xfrm>
          <a:prstGeom prst="rect">
            <a:avLst/>
          </a:prstGeom>
          <a:noFill/>
          <a:ln>
            <a:solidFill>
              <a:schemeClr val="tx1"/>
            </a:solidFill>
          </a:ln>
        </p:spPr>
        <p:txBody>
          <a:bodyPr wrap="square" rtlCol="0">
            <a:noAutofit/>
          </a:bodyPr>
          <a:lstStyle/>
          <a:p>
            <a:r>
              <a:rPr lang="en-US" sz="2000" dirty="0" smtClean="0">
                <a:latin typeface="Arial" pitchFamily="34" charset="0"/>
                <a:cs typeface="Arial" pitchFamily="34" charset="0"/>
              </a:rPr>
              <a:t>Variation sources in different process modules are independent</a:t>
            </a:r>
          </a:p>
        </p:txBody>
      </p:sp>
    </p:spTree>
    <p:extLst>
      <p:ext uri="{BB962C8B-B14F-4D97-AF65-F5344CB8AC3E}">
        <p14:creationId xmlns:p14="http://schemas.microsoft.com/office/powerpoint/2010/main" val="524815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Wiring Structure in Timing-Critical Paths (2)</a:t>
            </a:r>
            <a:endParaRPr lang="en-US" dirty="0"/>
          </a:p>
        </p:txBody>
      </p:sp>
      <p:sp>
        <p:nvSpPr>
          <p:cNvPr id="5" name="Content Placeholder 2"/>
          <p:cNvSpPr txBox="1">
            <a:spLocks/>
          </p:cNvSpPr>
          <p:nvPr>
            <p:custDataLst>
              <p:tags r:id="rId2"/>
            </p:custDataLst>
          </p:nvPr>
        </p:nvSpPr>
        <p:spPr bwMode="auto">
          <a:xfrm>
            <a:off x="171450" y="847725"/>
            <a:ext cx="8515350" cy="8477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0" fontAlgn="base" hangingPunct="0">
              <a:lnSpc>
                <a:spcPct val="85000"/>
              </a:lnSpc>
              <a:spcBef>
                <a:spcPct val="30000"/>
              </a:spcBef>
              <a:spcAft>
                <a:spcPct val="0"/>
              </a:spcAft>
              <a:buClr>
                <a:srgbClr val="C00000"/>
              </a:buClr>
              <a:buChar char="•"/>
              <a:defRPr sz="2800">
                <a:solidFill>
                  <a:schemeClr val="tx1"/>
                </a:solidFill>
                <a:latin typeface="Arial" pitchFamily="34" charset="0"/>
                <a:ea typeface="+mn-ea"/>
                <a:cs typeface="Arial" pitchFamily="34" charset="0"/>
              </a:defRPr>
            </a:lvl1pPr>
            <a:lvl2pPr marL="573088" indent="-290513" algn="l" rtl="0" eaLnBrk="0" fontAlgn="base" hangingPunct="0">
              <a:lnSpc>
                <a:spcPct val="85000"/>
              </a:lnSpc>
              <a:spcBef>
                <a:spcPct val="30000"/>
              </a:spcBef>
              <a:spcAft>
                <a:spcPct val="0"/>
              </a:spcAft>
              <a:buClr>
                <a:srgbClr val="C00000"/>
              </a:buClr>
              <a:buChar char="•"/>
              <a:defRPr sz="2400">
                <a:solidFill>
                  <a:schemeClr val="tx1"/>
                </a:solidFill>
                <a:latin typeface="Arial" pitchFamily="34" charset="0"/>
                <a:cs typeface="Arial" pitchFamily="34" charset="0"/>
              </a:defRPr>
            </a:lvl2pPr>
            <a:lvl3pPr marL="803275" indent="-230188" algn="l" rtl="0" eaLnBrk="0" fontAlgn="base" hangingPunct="0">
              <a:lnSpc>
                <a:spcPct val="85000"/>
              </a:lnSpc>
              <a:spcBef>
                <a:spcPct val="30000"/>
              </a:spcBef>
              <a:spcAft>
                <a:spcPct val="0"/>
              </a:spcAft>
              <a:buClr>
                <a:srgbClr val="C00000"/>
              </a:buClr>
              <a:buChar char="•"/>
              <a:defRPr sz="2000">
                <a:solidFill>
                  <a:schemeClr val="tx1"/>
                </a:solidFill>
                <a:latin typeface="Arial" pitchFamily="34" charset="0"/>
                <a:cs typeface="Arial" pitchFamily="34" charset="0"/>
              </a:defRPr>
            </a:lvl3pPr>
            <a:lvl4pPr marL="1025525" indent="-222250" algn="l" rtl="0" eaLnBrk="0" fontAlgn="base" hangingPunct="0">
              <a:spcBef>
                <a:spcPct val="20000"/>
              </a:spcBef>
              <a:spcAft>
                <a:spcPct val="0"/>
              </a:spcAft>
              <a:buClr>
                <a:srgbClr val="C00000"/>
              </a:buClr>
              <a:buSzPct val="50000"/>
              <a:buFont typeface="Arial" pitchFamily="34" charset="0"/>
              <a:buChar char="•"/>
              <a:defRPr>
                <a:solidFill>
                  <a:schemeClr val="tx1"/>
                </a:solidFill>
                <a:latin typeface="Arial Narrow" pitchFamily="34" charset="0"/>
                <a:cs typeface="Arial" charset="0"/>
              </a:defRPr>
            </a:lvl4pPr>
            <a:lvl5pPr marL="1255713" indent="-230188" algn="l" rtl="0" eaLnBrk="0" fontAlgn="base" hangingPunct="0">
              <a:spcBef>
                <a:spcPct val="20000"/>
              </a:spcBef>
              <a:spcAft>
                <a:spcPct val="0"/>
              </a:spcAft>
              <a:buChar char="•"/>
              <a:defRPr sz="1600">
                <a:solidFill>
                  <a:schemeClr val="tx1"/>
                </a:solidFill>
                <a:latin typeface="Arial Narrow" pitchFamily="34" charset="0"/>
                <a:cs typeface="Arial" charset="0"/>
              </a:defRPr>
            </a:lvl5pPr>
            <a:lvl6pPr marL="2514600" indent="-228600" algn="l" rtl="0" eaLnBrk="0" fontAlgn="base" hangingPunct="0">
              <a:spcBef>
                <a:spcPct val="20000"/>
              </a:spcBef>
              <a:spcAft>
                <a:spcPct val="0"/>
              </a:spcAft>
              <a:buChar char="•"/>
              <a:defRPr sz="1600">
                <a:solidFill>
                  <a:schemeClr val="tx1"/>
                </a:solidFill>
                <a:latin typeface="Arial Narrow" pitchFamily="34" charset="0"/>
              </a:defRPr>
            </a:lvl6pPr>
            <a:lvl7pPr marL="2971800" indent="-228600" algn="l" rtl="0" eaLnBrk="0" fontAlgn="base" hangingPunct="0">
              <a:spcBef>
                <a:spcPct val="20000"/>
              </a:spcBef>
              <a:spcAft>
                <a:spcPct val="0"/>
              </a:spcAft>
              <a:buChar char="•"/>
              <a:defRPr sz="1600">
                <a:solidFill>
                  <a:schemeClr val="tx1"/>
                </a:solidFill>
                <a:latin typeface="Arial Narrow" pitchFamily="34" charset="0"/>
              </a:defRPr>
            </a:lvl7pPr>
            <a:lvl8pPr marL="3429000" indent="-228600" algn="l" rtl="0" eaLnBrk="0" fontAlgn="base" hangingPunct="0">
              <a:spcBef>
                <a:spcPct val="20000"/>
              </a:spcBef>
              <a:spcAft>
                <a:spcPct val="0"/>
              </a:spcAft>
              <a:buChar char="•"/>
              <a:defRPr sz="1600">
                <a:solidFill>
                  <a:schemeClr val="tx1"/>
                </a:solidFill>
                <a:latin typeface="Arial Narrow" pitchFamily="34" charset="0"/>
              </a:defRPr>
            </a:lvl8pPr>
            <a:lvl9pPr marL="3886200" indent="-228600" algn="l" rtl="0" eaLnBrk="0" fontAlgn="base" hangingPunct="0">
              <a:spcBef>
                <a:spcPct val="20000"/>
              </a:spcBef>
              <a:spcAft>
                <a:spcPct val="0"/>
              </a:spcAft>
              <a:buChar char="•"/>
              <a:defRPr sz="1600">
                <a:solidFill>
                  <a:schemeClr val="tx1"/>
                </a:solidFill>
                <a:latin typeface="Arial Narrow" pitchFamily="34" charset="0"/>
              </a:defRPr>
            </a:lvl9pPr>
          </a:lstStyle>
          <a:p>
            <a:pPr>
              <a:lnSpc>
                <a:spcPct val="100000"/>
              </a:lnSpc>
            </a:pPr>
            <a:r>
              <a:rPr lang="en-US" dirty="0" smtClean="0"/>
              <a:t>92</a:t>
            </a:r>
            <a:r>
              <a:rPr lang="en-US" dirty="0"/>
              <a:t>% of paths have </a:t>
            </a:r>
            <a:r>
              <a:rPr lang="en-US" dirty="0" smtClean="0"/>
              <a:t>&lt; </a:t>
            </a:r>
            <a:r>
              <a:rPr lang="en-US" dirty="0"/>
              <a:t>60</a:t>
            </a:r>
            <a:r>
              <a:rPr lang="en-US" dirty="0" smtClean="0"/>
              <a:t>% of </a:t>
            </a:r>
            <a:r>
              <a:rPr lang="en-US" dirty="0" err="1" smtClean="0"/>
              <a:t>wirelength</a:t>
            </a:r>
            <a:r>
              <a:rPr lang="en-US" dirty="0" smtClean="0"/>
              <a:t> on any single layer</a:t>
            </a:r>
          </a:p>
        </p:txBody>
      </p:sp>
      <p:grpSp>
        <p:nvGrpSpPr>
          <p:cNvPr id="4" name="Group 3"/>
          <p:cNvGrpSpPr/>
          <p:nvPr>
            <p:custDataLst>
              <p:tags r:id="rId3"/>
            </p:custDataLst>
          </p:nvPr>
        </p:nvGrpSpPr>
        <p:grpSpPr>
          <a:xfrm>
            <a:off x="4531863" y="2217709"/>
            <a:ext cx="4374776" cy="3415938"/>
            <a:chOff x="180737" y="2352675"/>
            <a:chExt cx="4082893" cy="3129379"/>
          </a:xfrm>
        </p:grpSpPr>
        <p:pic>
          <p:nvPicPr>
            <p:cNvPr id="11" name="Picture 10" descr="wl_cdf.pdf - Adobe Acrobat Pro"/>
            <p:cNvPicPr>
              <a:picLocks noChangeAspect="1"/>
            </p:cNvPicPr>
            <p:nvPr>
              <p:custDataLst>
                <p:tags r:id="rId5"/>
              </p:custDataLst>
            </p:nvPr>
          </p:nvPicPr>
          <p:blipFill rotWithShape="1">
            <a:blip r:embed="rId16" cstate="print">
              <a:extLst>
                <a:ext uri="{28A0092B-C50C-407E-A947-70E740481C1C}">
                  <a14:useLocalDpi xmlns:a14="http://schemas.microsoft.com/office/drawing/2010/main" val="0"/>
                </a:ext>
              </a:extLst>
            </a:blip>
            <a:srcRect/>
            <a:stretch/>
          </p:blipFill>
          <p:spPr>
            <a:xfrm>
              <a:off x="550068" y="2352675"/>
              <a:ext cx="3638550" cy="2790825"/>
            </a:xfrm>
            <a:prstGeom prst="rect">
              <a:avLst/>
            </a:prstGeom>
          </p:spPr>
        </p:pic>
        <p:sp>
          <p:nvSpPr>
            <p:cNvPr id="12" name="TextBox 11"/>
            <p:cNvSpPr txBox="1"/>
            <p:nvPr>
              <p:custDataLst>
                <p:tags r:id="rId6"/>
              </p:custDataLst>
            </p:nvPr>
          </p:nvSpPr>
          <p:spPr>
            <a:xfrm>
              <a:off x="550069" y="5143500"/>
              <a:ext cx="3713561" cy="338554"/>
            </a:xfrm>
            <a:prstGeom prst="rect">
              <a:avLst/>
            </a:prstGeom>
            <a:noFill/>
          </p:spPr>
          <p:txBody>
            <a:bodyPr wrap="square" rtlCol="0">
              <a:spAutoFit/>
            </a:bodyPr>
            <a:lstStyle/>
            <a:p>
              <a:r>
                <a:rPr lang="en-US" sz="1600" dirty="0" smtClean="0"/>
                <a:t>Max. </a:t>
              </a:r>
              <a:r>
                <a:rPr lang="en-US" sz="1600" dirty="0" err="1" smtClean="0"/>
                <a:t>wirelength</a:t>
              </a:r>
              <a:r>
                <a:rPr lang="en-US" sz="1600" dirty="0" smtClean="0"/>
                <a:t> </a:t>
              </a:r>
              <a:r>
                <a:rPr lang="en-US" sz="1600" dirty="0"/>
                <a:t>ratio </a:t>
              </a:r>
              <a:r>
                <a:rPr lang="en-US" sz="1600" dirty="0" smtClean="0"/>
                <a:t>across all layers (%)</a:t>
              </a:r>
              <a:endParaRPr lang="en-US" sz="1600" dirty="0"/>
            </a:p>
          </p:txBody>
        </p:sp>
        <p:sp>
          <p:nvSpPr>
            <p:cNvPr id="13" name="TextBox 12"/>
            <p:cNvSpPr txBox="1"/>
            <p:nvPr>
              <p:custDataLst>
                <p:tags r:id="rId7"/>
              </p:custDataLst>
            </p:nvPr>
          </p:nvSpPr>
          <p:spPr>
            <a:xfrm rot="16200000">
              <a:off x="-774493" y="3477697"/>
              <a:ext cx="2279791" cy="369332"/>
            </a:xfrm>
            <a:prstGeom prst="rect">
              <a:avLst/>
            </a:prstGeom>
            <a:noFill/>
          </p:spPr>
          <p:txBody>
            <a:bodyPr wrap="none" rtlCol="0">
              <a:spAutoFit/>
            </a:bodyPr>
            <a:lstStyle/>
            <a:p>
              <a:r>
                <a:rPr lang="en-US" dirty="0" smtClean="0"/>
                <a:t>Cumulative probability </a:t>
              </a:r>
              <a:endParaRPr lang="en-US" dirty="0"/>
            </a:p>
          </p:txBody>
        </p:sp>
        <p:cxnSp>
          <p:nvCxnSpPr>
            <p:cNvPr id="15" name="Straight Connector 14"/>
            <p:cNvCxnSpPr/>
            <p:nvPr>
              <p:custDataLst>
                <p:tags r:id="rId8"/>
              </p:custDataLst>
            </p:nvPr>
          </p:nvCxnSpPr>
          <p:spPr bwMode="auto">
            <a:xfrm>
              <a:off x="2676525" y="2630559"/>
              <a:ext cx="0" cy="2265291"/>
            </a:xfrm>
            <a:prstGeom prst="line">
              <a:avLst/>
            </a:prstGeom>
            <a:solidFill>
              <a:schemeClr val="accent1"/>
            </a:solidFill>
            <a:ln w="25400" cap="flat" cmpd="sng" algn="ctr">
              <a:solidFill>
                <a:srgbClr val="FF0000"/>
              </a:solidFill>
              <a:prstDash val="dash"/>
              <a:round/>
              <a:headEnd type="none" w="med" len="med"/>
              <a:tailEnd type="none" w="med" len="med"/>
            </a:ln>
            <a:effectLst/>
          </p:spPr>
        </p:cxnSp>
        <p:cxnSp>
          <p:nvCxnSpPr>
            <p:cNvPr id="16" name="Straight Connector 15"/>
            <p:cNvCxnSpPr/>
            <p:nvPr>
              <p:custDataLst>
                <p:tags r:id="rId9"/>
              </p:custDataLst>
            </p:nvPr>
          </p:nvCxnSpPr>
          <p:spPr bwMode="auto">
            <a:xfrm>
              <a:off x="804862" y="2630559"/>
              <a:ext cx="1871663" cy="0"/>
            </a:xfrm>
            <a:prstGeom prst="line">
              <a:avLst/>
            </a:prstGeom>
            <a:solidFill>
              <a:schemeClr val="accent1"/>
            </a:solidFill>
            <a:ln w="25400" cap="flat" cmpd="sng" algn="ctr">
              <a:solidFill>
                <a:srgbClr val="FF0000"/>
              </a:solidFill>
              <a:prstDash val="dash"/>
              <a:round/>
              <a:headEnd type="none" w="med" len="med"/>
              <a:tailEnd type="none" w="med" len="med"/>
            </a:ln>
            <a:effectLst/>
          </p:spPr>
        </p:cxnSp>
        <p:sp>
          <p:nvSpPr>
            <p:cNvPr id="22" name="TextBox 21"/>
            <p:cNvSpPr txBox="1"/>
            <p:nvPr>
              <p:custDataLst>
                <p:tags r:id="rId10"/>
              </p:custDataLst>
            </p:nvPr>
          </p:nvSpPr>
          <p:spPr>
            <a:xfrm>
              <a:off x="1173953" y="2895600"/>
              <a:ext cx="554960" cy="369332"/>
            </a:xfrm>
            <a:prstGeom prst="rect">
              <a:avLst/>
            </a:prstGeom>
            <a:noFill/>
          </p:spPr>
          <p:txBody>
            <a:bodyPr wrap="none" rtlCol="0">
              <a:spAutoFit/>
            </a:bodyPr>
            <a:lstStyle/>
            <a:p>
              <a:r>
                <a:rPr lang="en-US" dirty="0" smtClean="0"/>
                <a:t>0.92</a:t>
              </a:r>
              <a:endParaRPr lang="en-US" dirty="0"/>
            </a:p>
          </p:txBody>
        </p:sp>
        <p:cxnSp>
          <p:nvCxnSpPr>
            <p:cNvPr id="24" name="Straight Arrow Connector 23"/>
            <p:cNvCxnSpPr/>
            <p:nvPr>
              <p:custDataLst>
                <p:tags r:id="rId11"/>
              </p:custDataLst>
            </p:nvPr>
          </p:nvCxnSpPr>
          <p:spPr bwMode="auto">
            <a:xfrm flipH="1" flipV="1">
              <a:off x="902491" y="2688677"/>
              <a:ext cx="271462" cy="265041"/>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6" name="Straight Arrow Connector 25"/>
            <p:cNvCxnSpPr/>
            <p:nvPr>
              <p:custDataLst>
                <p:tags r:id="rId12"/>
              </p:custDataLst>
            </p:nvPr>
          </p:nvCxnSpPr>
          <p:spPr bwMode="auto">
            <a:xfrm flipH="1">
              <a:off x="2817020" y="4495801"/>
              <a:ext cx="362188" cy="400049"/>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28" name="TextBox 27"/>
            <p:cNvSpPr txBox="1"/>
            <p:nvPr>
              <p:custDataLst>
                <p:tags r:id="rId13"/>
              </p:custDataLst>
            </p:nvPr>
          </p:nvSpPr>
          <p:spPr>
            <a:xfrm>
              <a:off x="2896919" y="4126469"/>
              <a:ext cx="564578" cy="369332"/>
            </a:xfrm>
            <a:prstGeom prst="rect">
              <a:avLst/>
            </a:prstGeom>
            <a:noFill/>
          </p:spPr>
          <p:txBody>
            <a:bodyPr wrap="none" rtlCol="0">
              <a:spAutoFit/>
            </a:bodyPr>
            <a:lstStyle/>
            <a:p>
              <a:r>
                <a:rPr lang="en-US" dirty="0" smtClean="0"/>
                <a:t>60%</a:t>
              </a:r>
              <a:endParaRPr lang="en-US" dirty="0"/>
            </a:p>
          </p:txBody>
        </p:sp>
      </p:grpSp>
      <p:sp>
        <p:nvSpPr>
          <p:cNvPr id="17" name="Content Placeholder 2"/>
          <p:cNvSpPr txBox="1">
            <a:spLocks/>
          </p:cNvSpPr>
          <p:nvPr>
            <p:custDataLst>
              <p:tags r:id="rId4"/>
            </p:custDataLst>
          </p:nvPr>
        </p:nvSpPr>
        <p:spPr bwMode="auto">
          <a:xfrm>
            <a:off x="171450" y="1981200"/>
            <a:ext cx="4257675" cy="3810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0" fontAlgn="base" hangingPunct="0">
              <a:lnSpc>
                <a:spcPct val="85000"/>
              </a:lnSpc>
              <a:spcBef>
                <a:spcPct val="30000"/>
              </a:spcBef>
              <a:spcAft>
                <a:spcPct val="0"/>
              </a:spcAft>
              <a:buClr>
                <a:srgbClr val="C00000"/>
              </a:buClr>
              <a:buChar char="•"/>
              <a:defRPr sz="2800">
                <a:solidFill>
                  <a:schemeClr val="tx1"/>
                </a:solidFill>
                <a:latin typeface="Arial" pitchFamily="34" charset="0"/>
                <a:ea typeface="+mn-ea"/>
                <a:cs typeface="Arial" pitchFamily="34" charset="0"/>
              </a:defRPr>
            </a:lvl1pPr>
            <a:lvl2pPr marL="573088" indent="-290513" algn="l" rtl="0" eaLnBrk="0" fontAlgn="base" hangingPunct="0">
              <a:lnSpc>
                <a:spcPct val="85000"/>
              </a:lnSpc>
              <a:spcBef>
                <a:spcPct val="30000"/>
              </a:spcBef>
              <a:spcAft>
                <a:spcPct val="0"/>
              </a:spcAft>
              <a:buClr>
                <a:srgbClr val="C00000"/>
              </a:buClr>
              <a:buChar char="•"/>
              <a:defRPr sz="2400">
                <a:solidFill>
                  <a:schemeClr val="tx1"/>
                </a:solidFill>
                <a:latin typeface="Arial" pitchFamily="34" charset="0"/>
                <a:cs typeface="Arial" pitchFamily="34" charset="0"/>
              </a:defRPr>
            </a:lvl2pPr>
            <a:lvl3pPr marL="803275" indent="-230188" algn="l" rtl="0" eaLnBrk="0" fontAlgn="base" hangingPunct="0">
              <a:lnSpc>
                <a:spcPct val="85000"/>
              </a:lnSpc>
              <a:spcBef>
                <a:spcPct val="30000"/>
              </a:spcBef>
              <a:spcAft>
                <a:spcPct val="0"/>
              </a:spcAft>
              <a:buClr>
                <a:srgbClr val="C00000"/>
              </a:buClr>
              <a:buChar char="•"/>
              <a:defRPr sz="2000">
                <a:solidFill>
                  <a:schemeClr val="tx1"/>
                </a:solidFill>
                <a:latin typeface="Arial" pitchFamily="34" charset="0"/>
                <a:cs typeface="Arial" pitchFamily="34" charset="0"/>
              </a:defRPr>
            </a:lvl3pPr>
            <a:lvl4pPr marL="1025525" indent="-222250" algn="l" rtl="0" eaLnBrk="0" fontAlgn="base" hangingPunct="0">
              <a:spcBef>
                <a:spcPct val="20000"/>
              </a:spcBef>
              <a:spcAft>
                <a:spcPct val="0"/>
              </a:spcAft>
              <a:buClr>
                <a:srgbClr val="C00000"/>
              </a:buClr>
              <a:buSzPct val="50000"/>
              <a:buFont typeface="Arial" pitchFamily="34" charset="0"/>
              <a:buChar char="•"/>
              <a:defRPr>
                <a:solidFill>
                  <a:schemeClr val="tx1"/>
                </a:solidFill>
                <a:latin typeface="Arial Narrow" pitchFamily="34" charset="0"/>
                <a:cs typeface="Arial" charset="0"/>
              </a:defRPr>
            </a:lvl4pPr>
            <a:lvl5pPr marL="1255713" indent="-230188" algn="l" rtl="0" eaLnBrk="0" fontAlgn="base" hangingPunct="0">
              <a:spcBef>
                <a:spcPct val="20000"/>
              </a:spcBef>
              <a:spcAft>
                <a:spcPct val="0"/>
              </a:spcAft>
              <a:buChar char="•"/>
              <a:defRPr sz="1600">
                <a:solidFill>
                  <a:schemeClr val="tx1"/>
                </a:solidFill>
                <a:latin typeface="Arial Narrow" pitchFamily="34" charset="0"/>
                <a:cs typeface="Arial" charset="0"/>
              </a:defRPr>
            </a:lvl5pPr>
            <a:lvl6pPr marL="2514600" indent="-228600" algn="l" rtl="0" eaLnBrk="0" fontAlgn="base" hangingPunct="0">
              <a:spcBef>
                <a:spcPct val="20000"/>
              </a:spcBef>
              <a:spcAft>
                <a:spcPct val="0"/>
              </a:spcAft>
              <a:buChar char="•"/>
              <a:defRPr sz="1600">
                <a:solidFill>
                  <a:schemeClr val="tx1"/>
                </a:solidFill>
                <a:latin typeface="Arial Narrow" pitchFamily="34" charset="0"/>
              </a:defRPr>
            </a:lvl6pPr>
            <a:lvl7pPr marL="2971800" indent="-228600" algn="l" rtl="0" eaLnBrk="0" fontAlgn="base" hangingPunct="0">
              <a:spcBef>
                <a:spcPct val="20000"/>
              </a:spcBef>
              <a:spcAft>
                <a:spcPct val="0"/>
              </a:spcAft>
              <a:buChar char="•"/>
              <a:defRPr sz="1600">
                <a:solidFill>
                  <a:schemeClr val="tx1"/>
                </a:solidFill>
                <a:latin typeface="Arial Narrow" pitchFamily="34" charset="0"/>
              </a:defRPr>
            </a:lvl7pPr>
            <a:lvl8pPr marL="3429000" indent="-228600" algn="l" rtl="0" eaLnBrk="0" fontAlgn="base" hangingPunct="0">
              <a:spcBef>
                <a:spcPct val="20000"/>
              </a:spcBef>
              <a:spcAft>
                <a:spcPct val="0"/>
              </a:spcAft>
              <a:buChar char="•"/>
              <a:defRPr sz="1600">
                <a:solidFill>
                  <a:schemeClr val="tx1"/>
                </a:solidFill>
                <a:latin typeface="Arial Narrow" pitchFamily="34" charset="0"/>
              </a:defRPr>
            </a:lvl8pPr>
            <a:lvl9pPr marL="3886200" indent="-228600" algn="l" rtl="0" eaLnBrk="0" fontAlgn="base" hangingPunct="0">
              <a:spcBef>
                <a:spcPct val="20000"/>
              </a:spcBef>
              <a:spcAft>
                <a:spcPct val="0"/>
              </a:spcAft>
              <a:buChar char="•"/>
              <a:defRPr sz="1600">
                <a:solidFill>
                  <a:schemeClr val="tx1"/>
                </a:solidFill>
                <a:latin typeface="Arial Narrow" pitchFamily="34" charset="0"/>
              </a:defRPr>
            </a:lvl9pPr>
          </a:lstStyle>
          <a:p>
            <a:pPr>
              <a:lnSpc>
                <a:spcPct val="100000"/>
              </a:lnSpc>
            </a:pPr>
            <a:r>
              <a:rPr lang="en-US" dirty="0" smtClean="0"/>
              <a:t>Variations in different layers are not fully correlated</a:t>
            </a:r>
          </a:p>
          <a:p>
            <a:pPr>
              <a:lnSpc>
                <a:spcPct val="100000"/>
              </a:lnSpc>
            </a:pPr>
            <a:r>
              <a:rPr lang="en-US" dirty="0" smtClean="0"/>
              <a:t>Averaging uncorrelated variation </a:t>
            </a:r>
            <a:r>
              <a:rPr lang="en-US" dirty="0" smtClean="0">
                <a:sym typeface="Wingdings" panose="05000000000000000000" pitchFamily="2" charset="2"/>
              </a:rPr>
              <a:t> smaller RC variation</a:t>
            </a:r>
            <a:endParaRPr lang="en-US" dirty="0" smtClean="0"/>
          </a:p>
        </p:txBody>
      </p:sp>
    </p:spTree>
    <p:extLst>
      <p:ext uri="{BB962C8B-B14F-4D97-AF65-F5344CB8AC3E}">
        <p14:creationId xmlns:p14="http://schemas.microsoft.com/office/powerpoint/2010/main" val="1116506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dl.ucsd.edu:1 (tuck) - VNC Viewer"/>
          <p:cNvPicPr>
            <a:picLocks noChangeAspect="1"/>
          </p:cNvPicPr>
          <p:nvPr>
            <p:custDataLst>
              <p:tags r:id="rId1"/>
            </p:custDataLst>
          </p:nvPr>
        </p:nvPicPr>
        <p:blipFill rotWithShape="1">
          <a:blip r:embed="rId23" cstate="print">
            <a:clrChange>
              <a:clrFrom>
                <a:srgbClr val="C6CBC6"/>
              </a:clrFrom>
              <a:clrTo>
                <a:srgbClr val="C6CBC6">
                  <a:alpha val="0"/>
                </a:srgbClr>
              </a:clrTo>
            </a:clrChange>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rcRect/>
          <a:stretch/>
        </p:blipFill>
        <p:spPr>
          <a:xfrm>
            <a:off x="429739" y="2910893"/>
            <a:ext cx="3723161" cy="2931199"/>
          </a:xfrm>
          <a:prstGeom prst="rect">
            <a:avLst/>
          </a:prstGeom>
        </p:spPr>
      </p:pic>
      <p:pic>
        <p:nvPicPr>
          <p:cNvPr id="20" name="Picture 19" descr="hdl.ucsd.edu:1 (tuck) - VNC Viewer"/>
          <p:cNvPicPr>
            <a:picLocks noChangeAspect="1"/>
          </p:cNvPicPr>
          <p:nvPr>
            <p:custDataLst>
              <p:tags r:id="rId2"/>
            </p:custDataLst>
          </p:nvPr>
        </p:nvPicPr>
        <p:blipFill rotWithShape="1">
          <a:blip r:embed="rId25" cstate="print">
            <a:clrChange>
              <a:clrFrom>
                <a:srgbClr val="C6CBC6"/>
              </a:clrFrom>
              <a:clrTo>
                <a:srgbClr val="C6CBC6">
                  <a:alpha val="0"/>
                </a:srgbClr>
              </a:clrTo>
            </a:clrChange>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val="0"/>
              </a:ext>
            </a:extLst>
          </a:blip>
          <a:srcRect/>
          <a:stretch/>
        </p:blipFill>
        <p:spPr>
          <a:xfrm>
            <a:off x="4879461" y="2902100"/>
            <a:ext cx="3659217" cy="2931199"/>
          </a:xfrm>
          <a:prstGeom prst="rect">
            <a:avLst/>
          </a:prstGeom>
        </p:spPr>
      </p:pic>
      <p:sp>
        <p:nvSpPr>
          <p:cNvPr id="2" name="Title 1"/>
          <p:cNvSpPr>
            <a:spLocks noGrp="1"/>
          </p:cNvSpPr>
          <p:nvPr>
            <p:ph type="title"/>
            <p:custDataLst>
              <p:tags r:id="rId3"/>
            </p:custDataLst>
          </p:nvPr>
        </p:nvSpPr>
        <p:spPr/>
        <p:txBody>
          <a:bodyPr/>
          <a:lstStyle/>
          <a:p>
            <a:r>
              <a:rPr lang="en-US" dirty="0" smtClean="0"/>
              <a:t>Delay Variation</a:t>
            </a:r>
            <a:endParaRPr lang="en-US" dirty="0"/>
          </a:p>
        </p:txBody>
      </p:sp>
      <p:sp>
        <p:nvSpPr>
          <p:cNvPr id="10" name="Rectangle 9"/>
          <p:cNvSpPr/>
          <p:nvPr>
            <p:custDataLst>
              <p:tags r:id="rId4"/>
            </p:custDataLst>
          </p:nvPr>
        </p:nvSpPr>
        <p:spPr>
          <a:xfrm>
            <a:off x="307731" y="4254805"/>
            <a:ext cx="316112" cy="369332"/>
          </a:xfrm>
          <a:prstGeom prst="rect">
            <a:avLst/>
          </a:prstGeom>
        </p:spPr>
        <p:txBody>
          <a:bodyPr wrap="none">
            <a:spAutoFit/>
          </a:bodyPr>
          <a:lstStyle/>
          <a:p>
            <a:r>
              <a:rPr lang="el-GR" dirty="0"/>
              <a:t>α</a:t>
            </a:r>
            <a:endParaRPr lang="en-US" dirty="0"/>
          </a:p>
        </p:txBody>
      </p:sp>
      <p:sp>
        <p:nvSpPr>
          <p:cNvPr id="11" name="Rectangle 10"/>
          <p:cNvSpPr/>
          <p:nvPr>
            <p:custDataLst>
              <p:tags r:id="rId5"/>
            </p:custDataLst>
          </p:nvPr>
        </p:nvSpPr>
        <p:spPr>
          <a:xfrm>
            <a:off x="4707209" y="4253915"/>
            <a:ext cx="316112" cy="369332"/>
          </a:xfrm>
          <a:prstGeom prst="rect">
            <a:avLst/>
          </a:prstGeom>
        </p:spPr>
        <p:txBody>
          <a:bodyPr wrap="none">
            <a:spAutoFit/>
          </a:bodyPr>
          <a:lstStyle/>
          <a:p>
            <a:r>
              <a:rPr lang="el-GR" dirty="0"/>
              <a:t>α</a:t>
            </a:r>
            <a:endParaRPr lang="en-US" dirty="0"/>
          </a:p>
        </p:txBody>
      </p:sp>
      <p:cxnSp>
        <p:nvCxnSpPr>
          <p:cNvPr id="13" name="Straight Connector 12"/>
          <p:cNvCxnSpPr/>
          <p:nvPr>
            <p:custDataLst>
              <p:tags r:id="rId6"/>
            </p:custDataLst>
          </p:nvPr>
        </p:nvCxnSpPr>
        <p:spPr>
          <a:xfrm>
            <a:off x="841131" y="3721825"/>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7"/>
            </p:custDataLst>
          </p:nvPr>
        </p:nvCxnSpPr>
        <p:spPr>
          <a:xfrm>
            <a:off x="5215907" y="3703896"/>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custDataLst>
              <p:tags r:id="rId8"/>
            </p:custDataLst>
          </p:nvPr>
        </p:nvSpPr>
        <p:spPr>
          <a:xfrm>
            <a:off x="764931" y="5842092"/>
            <a:ext cx="3280063" cy="711108"/>
          </a:xfrm>
          <a:prstGeom prst="rect">
            <a:avLst/>
          </a:prstGeom>
          <a:noFill/>
        </p:spPr>
        <p:txBody>
          <a:bodyPr wrap="square" rtlCol="0">
            <a:noAutofit/>
          </a:bodyPr>
          <a:lstStyle/>
          <a:p>
            <a:pPr algn="ctr"/>
            <a:r>
              <a:rPr lang="el-GR" dirty="0" smtClean="0"/>
              <a:t>Δ</a:t>
            </a:r>
            <a:r>
              <a:rPr lang="en-US" dirty="0" smtClean="0"/>
              <a:t>delay at </a:t>
            </a:r>
            <a:r>
              <a:rPr lang="en-US" dirty="0" smtClean="0">
                <a:solidFill>
                  <a:srgbClr val="FF0000"/>
                </a:solidFill>
              </a:rPr>
              <a:t>C-worst</a:t>
            </a:r>
            <a:r>
              <a:rPr lang="en-US" dirty="0" smtClean="0"/>
              <a:t> </a:t>
            </a:r>
            <a:br>
              <a:rPr lang="en-US" dirty="0" smtClean="0"/>
            </a:br>
            <a:r>
              <a:rPr lang="en-US" dirty="0" smtClean="0"/>
              <a:t>[d(</a:t>
            </a:r>
            <a:r>
              <a:rPr lang="en-US" dirty="0" err="1" smtClean="0"/>
              <a:t>Y</a:t>
            </a:r>
            <a:r>
              <a:rPr lang="en-US" baseline="-25000" dirty="0" err="1" smtClean="0"/>
              <a:t>cw</a:t>
            </a:r>
            <a:r>
              <a:rPr lang="en-US" dirty="0" smtClean="0"/>
              <a:t>) – d(</a:t>
            </a:r>
            <a:r>
              <a:rPr lang="en-US" dirty="0" err="1" smtClean="0"/>
              <a:t>Y</a:t>
            </a:r>
            <a:r>
              <a:rPr lang="en-US" baseline="-25000" dirty="0" err="1" smtClean="0"/>
              <a:t>typ</a:t>
            </a:r>
            <a:r>
              <a:rPr lang="en-US" dirty="0" smtClean="0"/>
              <a:t>)] / d(</a:t>
            </a:r>
            <a:r>
              <a:rPr lang="en-US" dirty="0" err="1" smtClean="0"/>
              <a:t>Y</a:t>
            </a:r>
            <a:r>
              <a:rPr lang="en-US" baseline="-25000" dirty="0" err="1" smtClean="0"/>
              <a:t>typ</a:t>
            </a:r>
            <a:r>
              <a:rPr lang="en-US" dirty="0"/>
              <a:t>)</a:t>
            </a:r>
            <a:endParaRPr lang="en-US" baseline="-25000" dirty="0" smtClean="0">
              <a:latin typeface="Arial" pitchFamily="34" charset="0"/>
              <a:cs typeface="Arial" pitchFamily="34" charset="0"/>
            </a:endParaRPr>
          </a:p>
        </p:txBody>
      </p:sp>
      <p:sp>
        <p:nvSpPr>
          <p:cNvPr id="16" name="Rectangle 15"/>
          <p:cNvSpPr/>
          <p:nvPr>
            <p:custDataLst>
              <p:tags r:id="rId9"/>
            </p:custDataLst>
          </p:nvPr>
        </p:nvSpPr>
        <p:spPr>
          <a:xfrm>
            <a:off x="293264" y="762000"/>
            <a:ext cx="8469736" cy="1200329"/>
          </a:xfrm>
          <a:prstGeom prst="rect">
            <a:avLst/>
          </a:prstGeom>
        </p:spPr>
        <p:txBody>
          <a:bodyPr vert="horz" lIns="91440" tIns="45720" rIns="91440" bIns="45720" rtlCol="0">
            <a:normAutofit/>
          </a:bodyPr>
          <a:lstStyle/>
          <a:p>
            <a:pPr marL="231775" indent="-231775" eaLnBrk="0" hangingPunct="0">
              <a:spcBef>
                <a:spcPct val="20000"/>
              </a:spcBef>
              <a:buClr>
                <a:srgbClr val="C00000"/>
              </a:buClr>
              <a:buFont typeface="Arial" pitchFamily="34" charset="0"/>
              <a:buChar char="•"/>
            </a:pPr>
            <a:r>
              <a:rPr lang="en-US" sz="2000" dirty="0">
                <a:latin typeface="Arial" pitchFamily="34" charset="0"/>
                <a:cs typeface="Arial" pitchFamily="34" charset="0"/>
              </a:rPr>
              <a:t>Some paths have </a:t>
            </a:r>
            <a:r>
              <a:rPr lang="el-GR" sz="2000" dirty="0">
                <a:latin typeface="Arial" pitchFamily="34" charset="0"/>
                <a:cs typeface="Arial" pitchFamily="34" charset="0"/>
              </a:rPr>
              <a:t>α</a:t>
            </a:r>
            <a:r>
              <a:rPr lang="en-US" sz="2000" dirty="0">
                <a:latin typeface="Arial" pitchFamily="34" charset="0"/>
                <a:cs typeface="Arial" pitchFamily="34" charset="0"/>
              </a:rPr>
              <a:t> &gt; 1.0 </a:t>
            </a:r>
            <a:r>
              <a:rPr lang="en-US" sz="2000" dirty="0">
                <a:latin typeface="Arial" pitchFamily="34" charset="0"/>
                <a:cs typeface="Arial" pitchFamily="34" charset="0"/>
                <a:sym typeface="Wingdings" panose="05000000000000000000" pitchFamily="2" charset="2"/>
              </a:rPr>
              <a:t> </a:t>
            </a:r>
            <a:r>
              <a:rPr lang="en-US" sz="2000" dirty="0" smtClean="0">
                <a:latin typeface="Arial" pitchFamily="34" charset="0"/>
                <a:cs typeface="Arial" pitchFamily="34" charset="0"/>
                <a:sym typeface="Wingdings" panose="05000000000000000000" pitchFamily="2" charset="2"/>
              </a:rPr>
              <a:t>a </a:t>
            </a:r>
            <a:r>
              <a:rPr lang="en-US" sz="2000" dirty="0" smtClean="0">
                <a:latin typeface="Arial" pitchFamily="34" charset="0"/>
                <a:cs typeface="Arial" pitchFamily="34" charset="0"/>
              </a:rPr>
              <a:t>CBC can underestimate delay variations</a:t>
            </a:r>
          </a:p>
          <a:p>
            <a:pPr marL="231775" indent="-231775" eaLnBrk="0" hangingPunct="0">
              <a:spcBef>
                <a:spcPct val="20000"/>
              </a:spcBef>
              <a:buClr>
                <a:srgbClr val="C00000"/>
              </a:buClr>
              <a:buFont typeface="Arial" pitchFamily="34" charset="0"/>
              <a:buChar char="•"/>
            </a:pPr>
            <a:r>
              <a:rPr lang="en-US" sz="2000" dirty="0" smtClean="0">
                <a:latin typeface="Arial" pitchFamily="34" charset="0"/>
                <a:cs typeface="Arial" pitchFamily="34" charset="0"/>
              </a:rPr>
              <a:t>But </a:t>
            </a:r>
            <a:r>
              <a:rPr lang="en-US" sz="2000" dirty="0">
                <a:latin typeface="Arial" pitchFamily="34" charset="0"/>
                <a:cs typeface="Arial" pitchFamily="34" charset="0"/>
              </a:rPr>
              <a:t>these paths have larger delays at the other corner</a:t>
            </a:r>
          </a:p>
        </p:txBody>
      </p:sp>
      <p:cxnSp>
        <p:nvCxnSpPr>
          <p:cNvPr id="38" name="Straight Arrow Connector 37"/>
          <p:cNvCxnSpPr/>
          <p:nvPr>
            <p:custDataLst>
              <p:tags r:id="rId10"/>
            </p:custDataLst>
          </p:nvPr>
        </p:nvCxnSpPr>
        <p:spPr>
          <a:xfrm>
            <a:off x="2404962" y="2754703"/>
            <a:ext cx="1" cy="5218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custDataLst>
              <p:tags r:id="rId11"/>
            </p:custDataLst>
          </p:nvPr>
        </p:nvSpPr>
        <p:spPr>
          <a:xfrm>
            <a:off x="293265" y="1685193"/>
            <a:ext cx="4278736" cy="1058008"/>
          </a:xfrm>
          <a:prstGeom prst="rect">
            <a:avLst/>
          </a:prstGeom>
          <a:noFill/>
          <a:ln w="28575">
            <a:solidFill>
              <a:schemeClr val="tx1"/>
            </a:solidFill>
          </a:ln>
        </p:spPr>
        <p:txBody>
          <a:bodyPr wrap="square" rtlCol="0">
            <a:noAutofit/>
          </a:bodyPr>
          <a:lstStyle/>
          <a:p>
            <a:r>
              <a:rPr lang="en-US" sz="2000" dirty="0" smtClean="0">
                <a:latin typeface="Arial" pitchFamily="34" charset="0"/>
                <a:cs typeface="Arial" pitchFamily="34" charset="0"/>
              </a:rPr>
              <a:t>C-worst corner </a:t>
            </a:r>
            <a:r>
              <a:rPr lang="en-US" sz="2000" dirty="0">
                <a:latin typeface="Arial" pitchFamily="34" charset="0"/>
                <a:cs typeface="Arial" pitchFamily="34" charset="0"/>
              </a:rPr>
              <a:t>underestimates delay variations, but these paths are dominated by the RC-worst corner</a:t>
            </a:r>
          </a:p>
        </p:txBody>
      </p:sp>
      <p:sp>
        <p:nvSpPr>
          <p:cNvPr id="55" name="Rounded Rectangle 54"/>
          <p:cNvSpPr/>
          <p:nvPr>
            <p:custDataLst>
              <p:tags r:id="rId12"/>
            </p:custDataLst>
          </p:nvPr>
        </p:nvSpPr>
        <p:spPr>
          <a:xfrm>
            <a:off x="1828800" y="2910893"/>
            <a:ext cx="990600" cy="74670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custDataLst>
              <p:tags r:id="rId13"/>
            </p:custDataLst>
          </p:nvPr>
        </p:nvCxnSpPr>
        <p:spPr>
          <a:xfrm>
            <a:off x="2895600" y="3200400"/>
            <a:ext cx="3124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custDataLst>
              <p:tags r:id="rId14"/>
            </p:custDataLst>
          </p:nvPr>
        </p:nvSpPr>
        <p:spPr>
          <a:xfrm>
            <a:off x="6172200" y="4419483"/>
            <a:ext cx="2901369" cy="1058008"/>
          </a:xfrm>
          <a:prstGeom prst="rect">
            <a:avLst/>
          </a:prstGeom>
          <a:noFill/>
          <a:ln w="28575">
            <a:solidFill>
              <a:schemeClr val="tx1"/>
            </a:solidFill>
          </a:ln>
        </p:spPr>
        <p:txBody>
          <a:bodyPr wrap="square" rtlCol="0">
            <a:noAutofit/>
          </a:bodyPr>
          <a:lstStyle/>
          <a:p>
            <a:r>
              <a:rPr lang="el-GR" sz="2000" dirty="0">
                <a:latin typeface="Arial" pitchFamily="34" charset="0"/>
                <a:cs typeface="Arial" pitchFamily="34" charset="0"/>
              </a:rPr>
              <a:t>α</a:t>
            </a:r>
            <a:r>
              <a:rPr lang="en-US" sz="2000" dirty="0">
                <a:latin typeface="Arial" pitchFamily="34" charset="0"/>
                <a:cs typeface="Arial" pitchFamily="34" charset="0"/>
              </a:rPr>
              <a:t> </a:t>
            </a:r>
            <a:r>
              <a:rPr lang="en-US" sz="2000" dirty="0" smtClean="0">
                <a:latin typeface="Arial" pitchFamily="34" charset="0"/>
                <a:cs typeface="Arial" pitchFamily="34" charset="0"/>
              </a:rPr>
              <a:t>&lt; 1.0 </a:t>
            </a:r>
            <a:r>
              <a:rPr lang="en-US" sz="2000" dirty="0" smtClean="0">
                <a:latin typeface="Arial" pitchFamily="34" charset="0"/>
                <a:cs typeface="Arial" pitchFamily="34" charset="0"/>
                <a:sym typeface="Wingdings" panose="05000000000000000000" pitchFamily="2" charset="2"/>
              </a:rPr>
              <a:t></a:t>
            </a:r>
            <a:r>
              <a:rPr lang="en-US" sz="2000" dirty="0" smtClean="0">
                <a:latin typeface="Arial" pitchFamily="34" charset="0"/>
                <a:cs typeface="Arial" pitchFamily="34" charset="0"/>
              </a:rPr>
              <a:t> delay variations are covered by the RC-worst corner</a:t>
            </a:r>
          </a:p>
        </p:txBody>
      </p:sp>
      <p:sp>
        <p:nvSpPr>
          <p:cNvPr id="60" name="Rounded Rectangle 59"/>
          <p:cNvSpPr/>
          <p:nvPr>
            <p:custDataLst>
              <p:tags r:id="rId15"/>
            </p:custDataLst>
          </p:nvPr>
        </p:nvSpPr>
        <p:spPr>
          <a:xfrm>
            <a:off x="6071557" y="3761117"/>
            <a:ext cx="2063151" cy="534838"/>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custDataLst>
              <p:tags r:id="rId16"/>
            </p:custDataLst>
          </p:nvPr>
        </p:nvSpPr>
        <p:spPr>
          <a:xfrm>
            <a:off x="5001176" y="1833735"/>
            <a:ext cx="121717" cy="12859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custDataLst>
              <p:tags r:id="rId17"/>
            </p:custDataLst>
          </p:nvPr>
        </p:nvSpPr>
        <p:spPr>
          <a:xfrm>
            <a:off x="5001176" y="2362739"/>
            <a:ext cx="121717" cy="1285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custDataLst>
              <p:tags r:id="rId18"/>
            </p:custDataLst>
          </p:nvPr>
        </p:nvSpPr>
        <p:spPr>
          <a:xfrm>
            <a:off x="5257800" y="2237670"/>
            <a:ext cx="3867529" cy="646331"/>
          </a:xfrm>
          <a:prstGeom prst="rect">
            <a:avLst/>
          </a:prstGeom>
        </p:spPr>
        <p:txBody>
          <a:bodyPr wrap="square">
            <a:spAutoFit/>
          </a:bodyPr>
          <a:lstStyle/>
          <a:p>
            <a:r>
              <a:rPr lang="en-US" dirty="0" smtClean="0"/>
              <a:t>Dominated by </a:t>
            </a:r>
            <a:r>
              <a:rPr lang="en-US" dirty="0" smtClean="0">
                <a:solidFill>
                  <a:srgbClr val="FF0000"/>
                </a:solidFill>
              </a:rPr>
              <a:t>C-worst</a:t>
            </a:r>
            <a:r>
              <a:rPr lang="en-US" dirty="0" smtClean="0"/>
              <a:t>:</a:t>
            </a:r>
            <a:br>
              <a:rPr lang="en-US" dirty="0" smtClean="0"/>
            </a:br>
            <a:r>
              <a:rPr lang="el-GR" dirty="0" smtClean="0"/>
              <a:t>Δ</a:t>
            </a:r>
            <a:r>
              <a:rPr lang="en-US" dirty="0"/>
              <a:t>delay at </a:t>
            </a:r>
            <a:r>
              <a:rPr lang="en-US" dirty="0" smtClean="0">
                <a:solidFill>
                  <a:srgbClr val="FF0000"/>
                </a:solidFill>
              </a:rPr>
              <a:t>C-worst</a:t>
            </a:r>
            <a:r>
              <a:rPr lang="en-US" dirty="0" smtClean="0"/>
              <a:t>  &gt; </a:t>
            </a:r>
            <a:r>
              <a:rPr lang="el-GR" dirty="0" smtClean="0"/>
              <a:t>Δ</a:t>
            </a:r>
            <a:r>
              <a:rPr lang="en-US" dirty="0"/>
              <a:t>delay at </a:t>
            </a:r>
            <a:r>
              <a:rPr lang="en-US" dirty="0" smtClean="0"/>
              <a:t>RC-worst </a:t>
            </a:r>
            <a:endParaRPr lang="en-US" dirty="0">
              <a:latin typeface="Arial" pitchFamily="34" charset="0"/>
              <a:cs typeface="Arial" pitchFamily="34" charset="0"/>
            </a:endParaRPr>
          </a:p>
        </p:txBody>
      </p:sp>
      <p:sp>
        <p:nvSpPr>
          <p:cNvPr id="66" name="Rectangle 65"/>
          <p:cNvSpPr/>
          <p:nvPr>
            <p:custDataLst>
              <p:tags r:id="rId19"/>
            </p:custDataLst>
          </p:nvPr>
        </p:nvSpPr>
        <p:spPr>
          <a:xfrm>
            <a:off x="5257800" y="1524000"/>
            <a:ext cx="3867529" cy="646331"/>
          </a:xfrm>
          <a:prstGeom prst="rect">
            <a:avLst/>
          </a:prstGeom>
        </p:spPr>
        <p:txBody>
          <a:bodyPr wrap="square">
            <a:spAutoFit/>
          </a:bodyPr>
          <a:lstStyle/>
          <a:p>
            <a:r>
              <a:rPr lang="en-US" dirty="0" smtClean="0"/>
              <a:t>Dominated by </a:t>
            </a:r>
            <a:r>
              <a:rPr lang="en-US" dirty="0" smtClean="0">
                <a:solidFill>
                  <a:srgbClr val="0000FF"/>
                </a:solidFill>
              </a:rPr>
              <a:t>RC-worst:</a:t>
            </a:r>
            <a:r>
              <a:rPr lang="en-US" dirty="0" smtClean="0"/>
              <a:t> </a:t>
            </a:r>
            <a:br>
              <a:rPr lang="en-US" dirty="0" smtClean="0"/>
            </a:br>
            <a:r>
              <a:rPr lang="el-GR" dirty="0" smtClean="0"/>
              <a:t>Δ</a:t>
            </a:r>
            <a:r>
              <a:rPr lang="en-US" dirty="0"/>
              <a:t>delay at </a:t>
            </a:r>
            <a:r>
              <a:rPr lang="en-US" dirty="0">
                <a:solidFill>
                  <a:srgbClr val="0000FF"/>
                </a:solidFill>
              </a:rPr>
              <a:t>RC-worst</a:t>
            </a:r>
            <a:r>
              <a:rPr lang="en-US" dirty="0"/>
              <a:t>  &gt; </a:t>
            </a:r>
            <a:r>
              <a:rPr lang="el-GR" dirty="0"/>
              <a:t>Δ</a:t>
            </a:r>
            <a:r>
              <a:rPr lang="en-US" dirty="0"/>
              <a:t>delay at C-worst </a:t>
            </a:r>
            <a:endParaRPr lang="en-US" dirty="0">
              <a:latin typeface="Arial" pitchFamily="34" charset="0"/>
              <a:cs typeface="Arial" pitchFamily="34" charset="0"/>
            </a:endParaRPr>
          </a:p>
        </p:txBody>
      </p:sp>
      <p:sp>
        <p:nvSpPr>
          <p:cNvPr id="67" name="TextBox 66"/>
          <p:cNvSpPr txBox="1"/>
          <p:nvPr>
            <p:custDataLst>
              <p:tags r:id="rId20"/>
            </p:custDataLst>
          </p:nvPr>
        </p:nvSpPr>
        <p:spPr>
          <a:xfrm>
            <a:off x="5069037" y="5842092"/>
            <a:ext cx="3280063" cy="711108"/>
          </a:xfrm>
          <a:prstGeom prst="rect">
            <a:avLst/>
          </a:prstGeom>
          <a:noFill/>
        </p:spPr>
        <p:txBody>
          <a:bodyPr wrap="square" rtlCol="0">
            <a:noAutofit/>
          </a:bodyPr>
          <a:lstStyle/>
          <a:p>
            <a:pPr algn="ctr"/>
            <a:r>
              <a:rPr lang="el-GR" dirty="0" smtClean="0"/>
              <a:t>Δ</a:t>
            </a:r>
            <a:r>
              <a:rPr lang="en-US" dirty="0" smtClean="0"/>
              <a:t>delay at </a:t>
            </a:r>
            <a:r>
              <a:rPr lang="en-US" dirty="0" smtClean="0">
                <a:solidFill>
                  <a:srgbClr val="0000FF"/>
                </a:solidFill>
              </a:rPr>
              <a:t>RC-worst </a:t>
            </a:r>
            <a:r>
              <a:rPr lang="en-US" dirty="0" smtClean="0"/>
              <a:t/>
            </a:r>
            <a:br>
              <a:rPr lang="en-US" dirty="0" smtClean="0"/>
            </a:br>
            <a:r>
              <a:rPr lang="en-US" dirty="0" smtClean="0"/>
              <a:t>[d(</a:t>
            </a:r>
            <a:r>
              <a:rPr lang="en-US" dirty="0" err="1" smtClean="0"/>
              <a:t>Y</a:t>
            </a:r>
            <a:r>
              <a:rPr lang="en-US" baseline="-25000" dirty="0" err="1" smtClean="0"/>
              <a:t>cw</a:t>
            </a:r>
            <a:r>
              <a:rPr lang="en-US" dirty="0" smtClean="0"/>
              <a:t>) – d(</a:t>
            </a:r>
            <a:r>
              <a:rPr lang="en-US" dirty="0" err="1" smtClean="0"/>
              <a:t>Y</a:t>
            </a:r>
            <a:r>
              <a:rPr lang="en-US" baseline="-25000" dirty="0" err="1" smtClean="0"/>
              <a:t>typ</a:t>
            </a:r>
            <a:r>
              <a:rPr lang="en-US" dirty="0" smtClean="0"/>
              <a:t>)] / d(</a:t>
            </a:r>
            <a:r>
              <a:rPr lang="en-US" dirty="0" err="1" smtClean="0"/>
              <a:t>Y</a:t>
            </a:r>
            <a:r>
              <a:rPr lang="en-US" baseline="-25000" dirty="0" err="1" smtClean="0"/>
              <a:t>typ</a:t>
            </a:r>
            <a:r>
              <a:rPr lang="en-US" dirty="0"/>
              <a:t>)</a:t>
            </a:r>
            <a:endParaRPr lang="en-US" baseline="-25000" dirty="0" smtClean="0">
              <a:latin typeface="Arial" pitchFamily="34" charset="0"/>
              <a:cs typeface="Arial" pitchFamily="34" charset="0"/>
            </a:endParaRPr>
          </a:p>
        </p:txBody>
      </p:sp>
    </p:spTree>
    <p:extLst>
      <p:ext uri="{BB962C8B-B14F-4D97-AF65-F5344CB8AC3E}">
        <p14:creationId xmlns:p14="http://schemas.microsoft.com/office/powerpoint/2010/main" val="15391105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dl.ucsd.edu:1 (tuck) - VNC Viewer"/>
          <p:cNvPicPr>
            <a:picLocks noChangeAspect="1"/>
          </p:cNvPicPr>
          <p:nvPr>
            <p:custDataLst>
              <p:tags r:id="rId1"/>
            </p:custDataLst>
          </p:nvPr>
        </p:nvPicPr>
        <p:blipFill rotWithShape="1">
          <a:blip r:embed="rId24" cstate="print">
            <a:clrChange>
              <a:clrFrom>
                <a:srgbClr val="C6CBC6"/>
              </a:clrFrom>
              <a:clrTo>
                <a:srgbClr val="C6CBC6">
                  <a:alpha val="0"/>
                </a:srgbClr>
              </a:clrTo>
            </a:clrChange>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rcRect/>
          <a:stretch/>
        </p:blipFill>
        <p:spPr>
          <a:xfrm>
            <a:off x="429739" y="2910893"/>
            <a:ext cx="3723161" cy="2931199"/>
          </a:xfrm>
          <a:prstGeom prst="rect">
            <a:avLst/>
          </a:prstGeom>
        </p:spPr>
      </p:pic>
      <p:pic>
        <p:nvPicPr>
          <p:cNvPr id="20" name="Picture 19" descr="hdl.ucsd.edu:1 (tuck) - VNC Viewer"/>
          <p:cNvPicPr>
            <a:picLocks noChangeAspect="1"/>
          </p:cNvPicPr>
          <p:nvPr>
            <p:custDataLst>
              <p:tags r:id="rId2"/>
            </p:custDataLst>
          </p:nvPr>
        </p:nvPicPr>
        <p:blipFill rotWithShape="1">
          <a:blip r:embed="rId26" cstate="print">
            <a:clrChange>
              <a:clrFrom>
                <a:srgbClr val="C6CBC6"/>
              </a:clrFrom>
              <a:clrTo>
                <a:srgbClr val="C6CBC6">
                  <a:alpha val="0"/>
                </a:srgbClr>
              </a:clrTo>
            </a:clrChange>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val="0"/>
              </a:ext>
            </a:extLst>
          </a:blip>
          <a:srcRect/>
          <a:stretch/>
        </p:blipFill>
        <p:spPr>
          <a:xfrm>
            <a:off x="4879461" y="2902100"/>
            <a:ext cx="3659217" cy="2931199"/>
          </a:xfrm>
          <a:prstGeom prst="rect">
            <a:avLst/>
          </a:prstGeom>
        </p:spPr>
      </p:pic>
      <p:sp>
        <p:nvSpPr>
          <p:cNvPr id="2" name="Title 1"/>
          <p:cNvSpPr>
            <a:spLocks noGrp="1"/>
          </p:cNvSpPr>
          <p:nvPr>
            <p:ph type="title"/>
            <p:custDataLst>
              <p:tags r:id="rId3"/>
            </p:custDataLst>
          </p:nvPr>
        </p:nvSpPr>
        <p:spPr/>
        <p:txBody>
          <a:bodyPr/>
          <a:lstStyle/>
          <a:p>
            <a:r>
              <a:rPr lang="en-US" dirty="0" smtClean="0"/>
              <a:t>Delay Variation</a:t>
            </a:r>
            <a:endParaRPr lang="en-US" dirty="0"/>
          </a:p>
        </p:txBody>
      </p:sp>
      <p:sp>
        <p:nvSpPr>
          <p:cNvPr id="10" name="Rectangle 9"/>
          <p:cNvSpPr/>
          <p:nvPr>
            <p:custDataLst>
              <p:tags r:id="rId4"/>
            </p:custDataLst>
          </p:nvPr>
        </p:nvSpPr>
        <p:spPr>
          <a:xfrm>
            <a:off x="307731" y="4254805"/>
            <a:ext cx="316112" cy="369332"/>
          </a:xfrm>
          <a:prstGeom prst="rect">
            <a:avLst/>
          </a:prstGeom>
        </p:spPr>
        <p:txBody>
          <a:bodyPr wrap="none">
            <a:spAutoFit/>
          </a:bodyPr>
          <a:lstStyle/>
          <a:p>
            <a:r>
              <a:rPr lang="el-GR" dirty="0"/>
              <a:t>α</a:t>
            </a:r>
            <a:endParaRPr lang="en-US" dirty="0"/>
          </a:p>
        </p:txBody>
      </p:sp>
      <p:sp>
        <p:nvSpPr>
          <p:cNvPr id="11" name="Rectangle 10"/>
          <p:cNvSpPr/>
          <p:nvPr>
            <p:custDataLst>
              <p:tags r:id="rId5"/>
            </p:custDataLst>
          </p:nvPr>
        </p:nvSpPr>
        <p:spPr>
          <a:xfrm>
            <a:off x="4707209" y="4253915"/>
            <a:ext cx="316112" cy="369332"/>
          </a:xfrm>
          <a:prstGeom prst="rect">
            <a:avLst/>
          </a:prstGeom>
        </p:spPr>
        <p:txBody>
          <a:bodyPr wrap="none">
            <a:spAutoFit/>
          </a:bodyPr>
          <a:lstStyle/>
          <a:p>
            <a:r>
              <a:rPr lang="el-GR" dirty="0"/>
              <a:t>α</a:t>
            </a:r>
            <a:endParaRPr lang="en-US" dirty="0"/>
          </a:p>
        </p:txBody>
      </p:sp>
      <p:cxnSp>
        <p:nvCxnSpPr>
          <p:cNvPr id="13" name="Straight Connector 12"/>
          <p:cNvCxnSpPr/>
          <p:nvPr>
            <p:custDataLst>
              <p:tags r:id="rId6"/>
            </p:custDataLst>
          </p:nvPr>
        </p:nvCxnSpPr>
        <p:spPr>
          <a:xfrm>
            <a:off x="841131" y="3721825"/>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custDataLst>
              <p:tags r:id="rId7"/>
            </p:custDataLst>
          </p:nvPr>
        </p:nvCxnSpPr>
        <p:spPr>
          <a:xfrm>
            <a:off x="5215907" y="3703896"/>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custDataLst>
              <p:tags r:id="rId8"/>
            </p:custDataLst>
          </p:nvPr>
        </p:nvSpPr>
        <p:spPr>
          <a:xfrm>
            <a:off x="764931" y="5842092"/>
            <a:ext cx="3280063" cy="711108"/>
          </a:xfrm>
          <a:prstGeom prst="rect">
            <a:avLst/>
          </a:prstGeom>
          <a:noFill/>
        </p:spPr>
        <p:txBody>
          <a:bodyPr wrap="square" rtlCol="0">
            <a:noAutofit/>
          </a:bodyPr>
          <a:lstStyle/>
          <a:p>
            <a:pPr algn="ctr"/>
            <a:r>
              <a:rPr lang="el-GR" dirty="0" smtClean="0"/>
              <a:t>Δ</a:t>
            </a:r>
            <a:r>
              <a:rPr lang="en-US" dirty="0" smtClean="0"/>
              <a:t>delay at </a:t>
            </a:r>
            <a:r>
              <a:rPr lang="en-US" dirty="0" smtClean="0">
                <a:solidFill>
                  <a:srgbClr val="FF0000"/>
                </a:solidFill>
              </a:rPr>
              <a:t>C-worst</a:t>
            </a:r>
            <a:r>
              <a:rPr lang="en-US" dirty="0" smtClean="0"/>
              <a:t> </a:t>
            </a:r>
            <a:br>
              <a:rPr lang="en-US" dirty="0" smtClean="0"/>
            </a:br>
            <a:r>
              <a:rPr lang="en-US" dirty="0" smtClean="0"/>
              <a:t>[d(</a:t>
            </a:r>
            <a:r>
              <a:rPr lang="en-US" dirty="0" err="1" smtClean="0"/>
              <a:t>Y</a:t>
            </a:r>
            <a:r>
              <a:rPr lang="en-US" baseline="-25000" dirty="0" err="1" smtClean="0"/>
              <a:t>cw</a:t>
            </a:r>
            <a:r>
              <a:rPr lang="en-US" dirty="0" smtClean="0"/>
              <a:t>) – d(</a:t>
            </a:r>
            <a:r>
              <a:rPr lang="en-US" dirty="0" err="1" smtClean="0"/>
              <a:t>Y</a:t>
            </a:r>
            <a:r>
              <a:rPr lang="en-US" baseline="-25000" dirty="0" err="1" smtClean="0"/>
              <a:t>typ</a:t>
            </a:r>
            <a:r>
              <a:rPr lang="en-US" dirty="0" smtClean="0"/>
              <a:t>)] / d(</a:t>
            </a:r>
            <a:r>
              <a:rPr lang="en-US" dirty="0" err="1" smtClean="0"/>
              <a:t>Y</a:t>
            </a:r>
            <a:r>
              <a:rPr lang="en-US" baseline="-25000" dirty="0" err="1" smtClean="0"/>
              <a:t>typ</a:t>
            </a:r>
            <a:r>
              <a:rPr lang="en-US" dirty="0"/>
              <a:t>)</a:t>
            </a:r>
            <a:endParaRPr lang="en-US" baseline="-25000" dirty="0" smtClean="0">
              <a:latin typeface="Arial" pitchFamily="34" charset="0"/>
              <a:cs typeface="Arial" pitchFamily="34" charset="0"/>
            </a:endParaRPr>
          </a:p>
        </p:txBody>
      </p:sp>
      <p:sp>
        <p:nvSpPr>
          <p:cNvPr id="16" name="Rectangle 15"/>
          <p:cNvSpPr/>
          <p:nvPr>
            <p:custDataLst>
              <p:tags r:id="rId9"/>
            </p:custDataLst>
          </p:nvPr>
        </p:nvSpPr>
        <p:spPr>
          <a:xfrm>
            <a:off x="293264" y="762000"/>
            <a:ext cx="8469736" cy="1200329"/>
          </a:xfrm>
          <a:prstGeom prst="rect">
            <a:avLst/>
          </a:prstGeom>
        </p:spPr>
        <p:txBody>
          <a:bodyPr vert="horz" lIns="91440" tIns="45720" rIns="91440" bIns="45720" rtlCol="0">
            <a:normAutofit/>
          </a:bodyPr>
          <a:lstStyle/>
          <a:p>
            <a:pPr marL="231775" indent="-231775" eaLnBrk="0" hangingPunct="0">
              <a:spcBef>
                <a:spcPct val="20000"/>
              </a:spcBef>
              <a:buClr>
                <a:srgbClr val="C00000"/>
              </a:buClr>
              <a:buFont typeface="Arial" pitchFamily="34" charset="0"/>
              <a:buChar char="•"/>
            </a:pPr>
            <a:r>
              <a:rPr lang="en-US" sz="2000" dirty="0">
                <a:latin typeface="Arial" pitchFamily="34" charset="0"/>
                <a:cs typeface="Arial" pitchFamily="34" charset="0"/>
              </a:rPr>
              <a:t>Some paths have </a:t>
            </a:r>
            <a:r>
              <a:rPr lang="el-GR" sz="2000" dirty="0">
                <a:latin typeface="Arial" pitchFamily="34" charset="0"/>
                <a:cs typeface="Arial" pitchFamily="34" charset="0"/>
              </a:rPr>
              <a:t>α</a:t>
            </a:r>
            <a:r>
              <a:rPr lang="en-US" sz="2000" dirty="0">
                <a:latin typeface="Arial" pitchFamily="34" charset="0"/>
                <a:cs typeface="Arial" pitchFamily="34" charset="0"/>
              </a:rPr>
              <a:t> &gt; 1.0 </a:t>
            </a:r>
            <a:r>
              <a:rPr lang="en-US" sz="2000" dirty="0">
                <a:latin typeface="Arial" pitchFamily="34" charset="0"/>
                <a:cs typeface="Arial" pitchFamily="34" charset="0"/>
                <a:sym typeface="Wingdings" panose="05000000000000000000" pitchFamily="2" charset="2"/>
              </a:rPr>
              <a:t> </a:t>
            </a:r>
            <a:r>
              <a:rPr lang="en-US" sz="2000" dirty="0" smtClean="0">
                <a:latin typeface="Arial" pitchFamily="34" charset="0"/>
                <a:cs typeface="Arial" pitchFamily="34" charset="0"/>
                <a:sym typeface="Wingdings" panose="05000000000000000000" pitchFamily="2" charset="2"/>
              </a:rPr>
              <a:t>a </a:t>
            </a:r>
            <a:r>
              <a:rPr lang="en-US" sz="2000" dirty="0" smtClean="0">
                <a:latin typeface="Arial" pitchFamily="34" charset="0"/>
                <a:cs typeface="Arial" pitchFamily="34" charset="0"/>
              </a:rPr>
              <a:t>CBC can underestimate delay variations</a:t>
            </a:r>
          </a:p>
          <a:p>
            <a:pPr marL="231775" indent="-231775" eaLnBrk="0" hangingPunct="0">
              <a:spcBef>
                <a:spcPct val="20000"/>
              </a:spcBef>
              <a:buClr>
                <a:srgbClr val="C00000"/>
              </a:buClr>
              <a:buFont typeface="Arial" pitchFamily="34" charset="0"/>
              <a:buChar char="•"/>
            </a:pPr>
            <a:r>
              <a:rPr lang="en-US" sz="2000" dirty="0" smtClean="0">
                <a:latin typeface="Arial" pitchFamily="34" charset="0"/>
                <a:cs typeface="Arial" pitchFamily="34" charset="0"/>
              </a:rPr>
              <a:t>But </a:t>
            </a:r>
            <a:r>
              <a:rPr lang="en-US" sz="2000" dirty="0">
                <a:latin typeface="Arial" pitchFamily="34" charset="0"/>
                <a:cs typeface="Arial" pitchFamily="34" charset="0"/>
              </a:rPr>
              <a:t>these paths have larger delays at the other corner</a:t>
            </a:r>
          </a:p>
        </p:txBody>
      </p:sp>
      <p:cxnSp>
        <p:nvCxnSpPr>
          <p:cNvPr id="38" name="Straight Arrow Connector 37"/>
          <p:cNvCxnSpPr/>
          <p:nvPr>
            <p:custDataLst>
              <p:tags r:id="rId10"/>
            </p:custDataLst>
          </p:nvPr>
        </p:nvCxnSpPr>
        <p:spPr>
          <a:xfrm>
            <a:off x="2404962" y="2754703"/>
            <a:ext cx="1" cy="5218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custDataLst>
              <p:tags r:id="rId11"/>
            </p:custDataLst>
          </p:nvPr>
        </p:nvSpPr>
        <p:spPr>
          <a:xfrm>
            <a:off x="293265" y="1685193"/>
            <a:ext cx="4278736" cy="1058008"/>
          </a:xfrm>
          <a:prstGeom prst="rect">
            <a:avLst/>
          </a:prstGeom>
          <a:noFill/>
          <a:ln w="28575">
            <a:solidFill>
              <a:schemeClr val="tx1"/>
            </a:solidFill>
          </a:ln>
        </p:spPr>
        <p:txBody>
          <a:bodyPr wrap="square" rtlCol="0">
            <a:noAutofit/>
          </a:bodyPr>
          <a:lstStyle/>
          <a:p>
            <a:r>
              <a:rPr lang="en-US" sz="2000" dirty="0" smtClean="0">
                <a:latin typeface="Arial" pitchFamily="34" charset="0"/>
                <a:cs typeface="Arial" pitchFamily="34" charset="0"/>
              </a:rPr>
              <a:t>C-worst corner </a:t>
            </a:r>
            <a:r>
              <a:rPr lang="en-US" sz="2000" dirty="0">
                <a:latin typeface="Arial" pitchFamily="34" charset="0"/>
                <a:cs typeface="Arial" pitchFamily="34" charset="0"/>
              </a:rPr>
              <a:t>underestimates delay variations, but these paths are dominated by the RC-worst corner</a:t>
            </a:r>
          </a:p>
        </p:txBody>
      </p:sp>
      <p:sp>
        <p:nvSpPr>
          <p:cNvPr id="55" name="Rounded Rectangle 54"/>
          <p:cNvSpPr/>
          <p:nvPr>
            <p:custDataLst>
              <p:tags r:id="rId12"/>
            </p:custDataLst>
          </p:nvPr>
        </p:nvSpPr>
        <p:spPr>
          <a:xfrm>
            <a:off x="1828800" y="2910893"/>
            <a:ext cx="990600" cy="746707"/>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p:nvPr>
            <p:custDataLst>
              <p:tags r:id="rId13"/>
            </p:custDataLst>
          </p:nvPr>
        </p:nvCxnSpPr>
        <p:spPr>
          <a:xfrm>
            <a:off x="2895600" y="3200400"/>
            <a:ext cx="3124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custDataLst>
              <p:tags r:id="rId14"/>
            </p:custDataLst>
          </p:nvPr>
        </p:nvSpPr>
        <p:spPr>
          <a:xfrm>
            <a:off x="6172200" y="4419483"/>
            <a:ext cx="2901369" cy="1058008"/>
          </a:xfrm>
          <a:prstGeom prst="rect">
            <a:avLst/>
          </a:prstGeom>
          <a:noFill/>
          <a:ln w="28575">
            <a:solidFill>
              <a:schemeClr val="tx1"/>
            </a:solidFill>
          </a:ln>
        </p:spPr>
        <p:txBody>
          <a:bodyPr wrap="square" rtlCol="0">
            <a:noAutofit/>
          </a:bodyPr>
          <a:lstStyle/>
          <a:p>
            <a:r>
              <a:rPr lang="el-GR" sz="2000" dirty="0">
                <a:latin typeface="Arial" pitchFamily="34" charset="0"/>
                <a:cs typeface="Arial" pitchFamily="34" charset="0"/>
              </a:rPr>
              <a:t>α</a:t>
            </a:r>
            <a:r>
              <a:rPr lang="en-US" sz="2000" dirty="0">
                <a:latin typeface="Arial" pitchFamily="34" charset="0"/>
                <a:cs typeface="Arial" pitchFamily="34" charset="0"/>
              </a:rPr>
              <a:t> </a:t>
            </a:r>
            <a:r>
              <a:rPr lang="en-US" sz="2000" dirty="0" smtClean="0">
                <a:latin typeface="Arial" pitchFamily="34" charset="0"/>
                <a:cs typeface="Arial" pitchFamily="34" charset="0"/>
              </a:rPr>
              <a:t>&lt; 1.0 </a:t>
            </a:r>
            <a:r>
              <a:rPr lang="en-US" sz="2000" dirty="0" smtClean="0">
                <a:latin typeface="Arial" pitchFamily="34" charset="0"/>
                <a:cs typeface="Arial" pitchFamily="34" charset="0"/>
                <a:sym typeface="Wingdings" panose="05000000000000000000" pitchFamily="2" charset="2"/>
              </a:rPr>
              <a:t></a:t>
            </a:r>
            <a:r>
              <a:rPr lang="en-US" sz="2000" dirty="0" smtClean="0">
                <a:latin typeface="Arial" pitchFamily="34" charset="0"/>
                <a:cs typeface="Arial" pitchFamily="34" charset="0"/>
              </a:rPr>
              <a:t> delay variations are covered by the RC-worst corner</a:t>
            </a:r>
          </a:p>
        </p:txBody>
      </p:sp>
      <p:sp>
        <p:nvSpPr>
          <p:cNvPr id="60" name="Rounded Rectangle 59"/>
          <p:cNvSpPr/>
          <p:nvPr>
            <p:custDataLst>
              <p:tags r:id="rId15"/>
            </p:custDataLst>
          </p:nvPr>
        </p:nvSpPr>
        <p:spPr>
          <a:xfrm>
            <a:off x="6071557" y="3761117"/>
            <a:ext cx="2063151" cy="534838"/>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custDataLst>
              <p:tags r:id="rId16"/>
            </p:custDataLst>
          </p:nvPr>
        </p:nvSpPr>
        <p:spPr>
          <a:xfrm>
            <a:off x="5001176" y="1833735"/>
            <a:ext cx="121717" cy="128593"/>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custDataLst>
              <p:tags r:id="rId17"/>
            </p:custDataLst>
          </p:nvPr>
        </p:nvSpPr>
        <p:spPr>
          <a:xfrm>
            <a:off x="5001176" y="2362739"/>
            <a:ext cx="121717" cy="12859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custDataLst>
              <p:tags r:id="rId18"/>
            </p:custDataLst>
          </p:nvPr>
        </p:nvSpPr>
        <p:spPr>
          <a:xfrm>
            <a:off x="5257800" y="2237670"/>
            <a:ext cx="3867529" cy="646331"/>
          </a:xfrm>
          <a:prstGeom prst="rect">
            <a:avLst/>
          </a:prstGeom>
        </p:spPr>
        <p:txBody>
          <a:bodyPr wrap="square">
            <a:spAutoFit/>
          </a:bodyPr>
          <a:lstStyle/>
          <a:p>
            <a:r>
              <a:rPr lang="en-US" dirty="0" smtClean="0"/>
              <a:t>Dominated by </a:t>
            </a:r>
            <a:r>
              <a:rPr lang="en-US" dirty="0" smtClean="0">
                <a:solidFill>
                  <a:srgbClr val="FF0000"/>
                </a:solidFill>
              </a:rPr>
              <a:t>C-worst</a:t>
            </a:r>
            <a:r>
              <a:rPr lang="en-US" dirty="0" smtClean="0"/>
              <a:t>:</a:t>
            </a:r>
            <a:br>
              <a:rPr lang="en-US" dirty="0" smtClean="0"/>
            </a:br>
            <a:r>
              <a:rPr lang="el-GR" dirty="0" smtClean="0"/>
              <a:t>Δ</a:t>
            </a:r>
            <a:r>
              <a:rPr lang="en-US" dirty="0"/>
              <a:t>delay at </a:t>
            </a:r>
            <a:r>
              <a:rPr lang="en-US" dirty="0" smtClean="0">
                <a:solidFill>
                  <a:srgbClr val="FF0000"/>
                </a:solidFill>
              </a:rPr>
              <a:t>C-worst</a:t>
            </a:r>
            <a:r>
              <a:rPr lang="en-US" dirty="0" smtClean="0"/>
              <a:t>  &gt; </a:t>
            </a:r>
            <a:r>
              <a:rPr lang="el-GR" dirty="0" smtClean="0"/>
              <a:t>Δ</a:t>
            </a:r>
            <a:r>
              <a:rPr lang="en-US" dirty="0"/>
              <a:t>delay at </a:t>
            </a:r>
            <a:r>
              <a:rPr lang="en-US" dirty="0" smtClean="0"/>
              <a:t>RC-worst </a:t>
            </a:r>
            <a:endParaRPr lang="en-US" dirty="0">
              <a:latin typeface="Arial" pitchFamily="34" charset="0"/>
              <a:cs typeface="Arial" pitchFamily="34" charset="0"/>
            </a:endParaRPr>
          </a:p>
        </p:txBody>
      </p:sp>
      <p:sp>
        <p:nvSpPr>
          <p:cNvPr id="66" name="Rectangle 65"/>
          <p:cNvSpPr/>
          <p:nvPr>
            <p:custDataLst>
              <p:tags r:id="rId19"/>
            </p:custDataLst>
          </p:nvPr>
        </p:nvSpPr>
        <p:spPr>
          <a:xfrm>
            <a:off x="5257800" y="1524000"/>
            <a:ext cx="3867529" cy="646331"/>
          </a:xfrm>
          <a:prstGeom prst="rect">
            <a:avLst/>
          </a:prstGeom>
        </p:spPr>
        <p:txBody>
          <a:bodyPr wrap="square">
            <a:spAutoFit/>
          </a:bodyPr>
          <a:lstStyle/>
          <a:p>
            <a:r>
              <a:rPr lang="en-US" dirty="0" smtClean="0"/>
              <a:t>Dominated by </a:t>
            </a:r>
            <a:r>
              <a:rPr lang="en-US" dirty="0" smtClean="0">
                <a:solidFill>
                  <a:srgbClr val="0000FF"/>
                </a:solidFill>
              </a:rPr>
              <a:t>RC-worst:</a:t>
            </a:r>
            <a:r>
              <a:rPr lang="en-US" dirty="0" smtClean="0"/>
              <a:t> </a:t>
            </a:r>
            <a:br>
              <a:rPr lang="en-US" dirty="0" smtClean="0"/>
            </a:br>
            <a:r>
              <a:rPr lang="el-GR" dirty="0" smtClean="0"/>
              <a:t>Δ</a:t>
            </a:r>
            <a:r>
              <a:rPr lang="en-US" dirty="0"/>
              <a:t>delay at </a:t>
            </a:r>
            <a:r>
              <a:rPr lang="en-US" dirty="0">
                <a:solidFill>
                  <a:srgbClr val="0000FF"/>
                </a:solidFill>
              </a:rPr>
              <a:t>RC-worst</a:t>
            </a:r>
            <a:r>
              <a:rPr lang="en-US" dirty="0"/>
              <a:t>  &gt; </a:t>
            </a:r>
            <a:r>
              <a:rPr lang="el-GR" dirty="0"/>
              <a:t>Δ</a:t>
            </a:r>
            <a:r>
              <a:rPr lang="en-US" dirty="0"/>
              <a:t>delay at C-worst </a:t>
            </a:r>
            <a:endParaRPr lang="en-US" dirty="0">
              <a:latin typeface="Arial" pitchFamily="34" charset="0"/>
              <a:cs typeface="Arial" pitchFamily="34" charset="0"/>
            </a:endParaRPr>
          </a:p>
        </p:txBody>
      </p:sp>
      <p:sp>
        <p:nvSpPr>
          <p:cNvPr id="67" name="TextBox 66"/>
          <p:cNvSpPr txBox="1"/>
          <p:nvPr>
            <p:custDataLst>
              <p:tags r:id="rId20"/>
            </p:custDataLst>
          </p:nvPr>
        </p:nvSpPr>
        <p:spPr>
          <a:xfrm>
            <a:off x="5069037" y="5842092"/>
            <a:ext cx="3280063" cy="711108"/>
          </a:xfrm>
          <a:prstGeom prst="rect">
            <a:avLst/>
          </a:prstGeom>
          <a:noFill/>
        </p:spPr>
        <p:txBody>
          <a:bodyPr wrap="square" rtlCol="0">
            <a:noAutofit/>
          </a:bodyPr>
          <a:lstStyle/>
          <a:p>
            <a:pPr algn="ctr"/>
            <a:r>
              <a:rPr lang="el-GR" dirty="0" smtClean="0"/>
              <a:t>Δ</a:t>
            </a:r>
            <a:r>
              <a:rPr lang="en-US" dirty="0" smtClean="0"/>
              <a:t>delay at </a:t>
            </a:r>
            <a:r>
              <a:rPr lang="en-US" dirty="0" smtClean="0">
                <a:solidFill>
                  <a:srgbClr val="0000FF"/>
                </a:solidFill>
              </a:rPr>
              <a:t>RC-worst </a:t>
            </a:r>
            <a:r>
              <a:rPr lang="en-US" dirty="0" smtClean="0"/>
              <a:t/>
            </a:r>
            <a:br>
              <a:rPr lang="en-US" dirty="0" smtClean="0"/>
            </a:br>
            <a:r>
              <a:rPr lang="en-US" dirty="0" smtClean="0"/>
              <a:t>[d(</a:t>
            </a:r>
            <a:r>
              <a:rPr lang="en-US" dirty="0" err="1" smtClean="0"/>
              <a:t>Y</a:t>
            </a:r>
            <a:r>
              <a:rPr lang="en-US" baseline="-25000" dirty="0" err="1" smtClean="0"/>
              <a:t>cw</a:t>
            </a:r>
            <a:r>
              <a:rPr lang="en-US" dirty="0" smtClean="0"/>
              <a:t>) – d(</a:t>
            </a:r>
            <a:r>
              <a:rPr lang="en-US" dirty="0" err="1" smtClean="0"/>
              <a:t>Y</a:t>
            </a:r>
            <a:r>
              <a:rPr lang="en-US" baseline="-25000" dirty="0" err="1" smtClean="0"/>
              <a:t>typ</a:t>
            </a:r>
            <a:r>
              <a:rPr lang="en-US" dirty="0" smtClean="0"/>
              <a:t>)] / d(</a:t>
            </a:r>
            <a:r>
              <a:rPr lang="en-US" dirty="0" err="1" smtClean="0"/>
              <a:t>Y</a:t>
            </a:r>
            <a:r>
              <a:rPr lang="en-US" baseline="-25000" dirty="0" err="1" smtClean="0"/>
              <a:t>typ</a:t>
            </a:r>
            <a:r>
              <a:rPr lang="en-US" dirty="0"/>
              <a:t>)</a:t>
            </a:r>
            <a:endParaRPr lang="en-US" baseline="-25000" dirty="0" smtClean="0">
              <a:latin typeface="Arial" pitchFamily="34" charset="0"/>
              <a:cs typeface="Arial" pitchFamily="34" charset="0"/>
            </a:endParaRPr>
          </a:p>
        </p:txBody>
      </p:sp>
      <p:sp>
        <p:nvSpPr>
          <p:cNvPr id="22" name="TextBox 21"/>
          <p:cNvSpPr txBox="1"/>
          <p:nvPr>
            <p:custDataLst>
              <p:tags r:id="rId21"/>
            </p:custDataLst>
          </p:nvPr>
        </p:nvSpPr>
        <p:spPr>
          <a:xfrm>
            <a:off x="429738" y="4599288"/>
            <a:ext cx="8449613" cy="1577429"/>
          </a:xfrm>
          <a:prstGeom prst="rect">
            <a:avLst/>
          </a:prstGeom>
          <a:solidFill>
            <a:schemeClr val="bg1"/>
          </a:solidFill>
          <a:ln w="28575">
            <a:solidFill>
              <a:schemeClr val="tx1"/>
            </a:solidFill>
          </a:ln>
        </p:spPr>
        <p:txBody>
          <a:bodyPr vert="horz" lIns="91440" tIns="45720" rIns="91440" bIns="45720" rtlCol="0" anchor="ctr">
            <a:normAutofit fontScale="92500"/>
          </a:bodyPr>
          <a:lstStyle>
            <a:defPPr>
              <a:defRPr lang="en-US"/>
            </a:defPPr>
            <a:lvl1pPr marL="231775" indent="-231775" eaLnBrk="0" hangingPunct="0">
              <a:spcBef>
                <a:spcPct val="20000"/>
              </a:spcBef>
              <a:buClr>
                <a:srgbClr val="C00000"/>
              </a:buClr>
              <a:buFont typeface="Arial" pitchFamily="34" charset="0"/>
              <a:buChar char="•"/>
              <a:defRPr sz="2000">
                <a:latin typeface="Arial" pitchFamily="34" charset="0"/>
                <a:cs typeface="Arial" pitchFamily="34" charset="0"/>
              </a:defRPr>
            </a:lvl1pPr>
          </a:lstStyle>
          <a:p>
            <a:r>
              <a:rPr lang="en-US" b="1" dirty="0"/>
              <a:t>Paths are more sensitive to </a:t>
            </a:r>
            <a:r>
              <a:rPr lang="en-US" b="1" dirty="0" smtClean="0"/>
              <a:t>R or to C</a:t>
            </a:r>
            <a:endParaRPr lang="en-US" b="1" dirty="0"/>
          </a:p>
          <a:p>
            <a:r>
              <a:rPr lang="en-US" b="1" dirty="0"/>
              <a:t>Using </a:t>
            </a:r>
            <a:r>
              <a:rPr lang="en-US" b="1" dirty="0" smtClean="0"/>
              <a:t>RC-worst </a:t>
            </a:r>
            <a:r>
              <a:rPr lang="en-US" b="1" dirty="0"/>
              <a:t>or C-worst </a:t>
            </a:r>
            <a:r>
              <a:rPr lang="en-US" b="1" dirty="0" smtClean="0"/>
              <a:t>only will </a:t>
            </a:r>
            <a:r>
              <a:rPr lang="en-US" b="1" dirty="0"/>
              <a:t>underestimate delay variations</a:t>
            </a:r>
          </a:p>
          <a:p>
            <a:r>
              <a:rPr lang="en-US" b="1" dirty="0"/>
              <a:t>Need </a:t>
            </a:r>
            <a:r>
              <a:rPr lang="en-US" b="1" dirty="0" smtClean="0"/>
              <a:t>both RC- </a:t>
            </a:r>
            <a:r>
              <a:rPr lang="en-US" b="1" dirty="0"/>
              <a:t>and C-worst corners to cover </a:t>
            </a:r>
            <a:r>
              <a:rPr lang="en-US" b="1" dirty="0" smtClean="0"/>
              <a:t>process variations</a:t>
            </a:r>
            <a:endParaRPr lang="en-US" b="1" dirty="0"/>
          </a:p>
          <a:p>
            <a:r>
              <a:rPr lang="en-US" b="1" dirty="0"/>
              <a:t>In the following discussions, </a:t>
            </a:r>
            <a:r>
              <a:rPr lang="el-GR" b="1" dirty="0"/>
              <a:t>α</a:t>
            </a:r>
            <a:r>
              <a:rPr lang="en-US" b="1" dirty="0"/>
              <a:t> is defined at the dominant </a:t>
            </a:r>
            <a:r>
              <a:rPr lang="en-US" b="1" dirty="0" smtClean="0"/>
              <a:t>corner</a:t>
            </a:r>
            <a:endParaRPr lang="en-US" b="1" dirty="0"/>
          </a:p>
        </p:txBody>
      </p:sp>
    </p:spTree>
    <p:extLst>
      <p:ext uri="{BB962C8B-B14F-4D97-AF65-F5344CB8AC3E}">
        <p14:creationId xmlns:p14="http://schemas.microsoft.com/office/powerpoint/2010/main" val="161200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Non-Homogeneous Corner</a:t>
            </a:r>
            <a:endParaRPr lang="en-US" dirty="0"/>
          </a:p>
        </p:txBody>
      </p:sp>
      <p:sp>
        <p:nvSpPr>
          <p:cNvPr id="3" name="Content Placeholder 2"/>
          <p:cNvSpPr>
            <a:spLocks noGrp="1"/>
          </p:cNvSpPr>
          <p:nvPr>
            <p:ph idx="1"/>
            <p:custDataLst>
              <p:tags r:id="rId2"/>
            </p:custDataLst>
          </p:nvPr>
        </p:nvSpPr>
        <p:spPr>
          <a:xfrm>
            <a:off x="228600" y="838200"/>
            <a:ext cx="8686800" cy="1464668"/>
          </a:xfrm>
        </p:spPr>
        <p:txBody>
          <a:bodyPr>
            <a:normAutofit/>
          </a:bodyPr>
          <a:lstStyle/>
          <a:p>
            <a:r>
              <a:rPr lang="en-US" dirty="0" smtClean="0"/>
              <a:t>Each layer can have different skewed variations</a:t>
            </a:r>
          </a:p>
        </p:txBody>
      </p:sp>
      <p:sp>
        <p:nvSpPr>
          <p:cNvPr id="66" name="TextBox 65"/>
          <p:cNvSpPr txBox="1"/>
          <p:nvPr>
            <p:custDataLst>
              <p:tags r:id="rId3"/>
            </p:custDataLst>
          </p:nvPr>
        </p:nvSpPr>
        <p:spPr>
          <a:xfrm>
            <a:off x="4675866" y="1415480"/>
            <a:ext cx="3057709" cy="765048"/>
          </a:xfrm>
          <a:prstGeom prst="rect">
            <a:avLst/>
          </a:prstGeom>
          <a:noFill/>
        </p:spPr>
        <p:txBody>
          <a:bodyPr wrap="square" rtlCol="0">
            <a:noAutofit/>
          </a:bodyPr>
          <a:lstStyle/>
          <a:p>
            <a:r>
              <a:rPr lang="en-US" sz="2000" dirty="0" smtClean="0">
                <a:solidFill>
                  <a:srgbClr val="0000FF"/>
                </a:solidFill>
                <a:latin typeface="Arial" pitchFamily="34" charset="0"/>
                <a:cs typeface="Arial" pitchFamily="34" charset="0"/>
              </a:rPr>
              <a:t>Interconnect stack with M1 and M2</a:t>
            </a:r>
          </a:p>
        </p:txBody>
      </p:sp>
      <p:sp>
        <p:nvSpPr>
          <p:cNvPr id="67" name="Oval 66"/>
          <p:cNvSpPr/>
          <p:nvPr>
            <p:custDataLst>
              <p:tags r:id="rId4"/>
            </p:custDataLst>
          </p:nvPr>
        </p:nvSpPr>
        <p:spPr>
          <a:xfrm>
            <a:off x="2467721" y="1483503"/>
            <a:ext cx="1788967" cy="180340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custDataLst>
              <p:tags r:id="rId5"/>
            </p:custDataLst>
          </p:nvPr>
        </p:nvCxnSpPr>
        <p:spPr>
          <a:xfrm>
            <a:off x="2060885" y="2385641"/>
            <a:ext cx="2646357"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custDataLst>
              <p:tags r:id="rId6"/>
            </p:custDataLst>
          </p:nvPr>
        </p:nvCxnSpPr>
        <p:spPr>
          <a:xfrm flipV="1">
            <a:off x="3361432" y="1143000"/>
            <a:ext cx="0" cy="23295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custDataLst>
              <p:tags r:id="rId7"/>
            </p:custDataLst>
          </p:nvPr>
        </p:nvSpPr>
        <p:spPr>
          <a:xfrm>
            <a:off x="1318144" y="2226663"/>
            <a:ext cx="761655" cy="369333"/>
          </a:xfrm>
          <a:prstGeom prst="rect">
            <a:avLst/>
          </a:prstGeom>
        </p:spPr>
        <p:txBody>
          <a:bodyPr wrap="square">
            <a:spAutoFit/>
          </a:bodyPr>
          <a:lstStyle>
            <a:defPPr>
              <a:defRPr lang="en-US"/>
            </a:defPPr>
            <a:lvl1pPr>
              <a:defRPr b="0">
                <a:latin typeface="Arial" charset="0"/>
                <a:cs typeface="Arial" charset="0"/>
              </a:defRPr>
            </a:lvl1pPr>
          </a:lstStyle>
          <a:p>
            <a:r>
              <a:rPr lang="en-US" dirty="0" smtClean="0"/>
              <a:t>M1 C</a:t>
            </a:r>
            <a:endParaRPr lang="en-US" dirty="0"/>
          </a:p>
        </p:txBody>
      </p:sp>
      <p:sp>
        <p:nvSpPr>
          <p:cNvPr id="73" name="TextBox 72"/>
          <p:cNvSpPr txBox="1"/>
          <p:nvPr>
            <p:custDataLst>
              <p:tags r:id="rId8"/>
            </p:custDataLst>
          </p:nvPr>
        </p:nvSpPr>
        <p:spPr>
          <a:xfrm>
            <a:off x="2968342" y="3449634"/>
            <a:ext cx="831440" cy="369333"/>
          </a:xfrm>
          <a:prstGeom prst="rect">
            <a:avLst/>
          </a:prstGeom>
        </p:spPr>
        <p:txBody>
          <a:bodyPr wrap="square">
            <a:spAutoFit/>
          </a:bodyPr>
          <a:lstStyle>
            <a:defPPr>
              <a:defRPr lang="en-US"/>
            </a:defPPr>
            <a:lvl1pPr>
              <a:defRPr b="0">
                <a:latin typeface="Arial" charset="0"/>
                <a:cs typeface="Arial" charset="0"/>
              </a:defRPr>
            </a:lvl1pPr>
          </a:lstStyle>
          <a:p>
            <a:r>
              <a:rPr lang="en-US" dirty="0" smtClean="0"/>
              <a:t>M2 C</a:t>
            </a:r>
            <a:endParaRPr lang="en-US" dirty="0"/>
          </a:p>
        </p:txBody>
      </p:sp>
      <p:sp>
        <p:nvSpPr>
          <p:cNvPr id="74" name="Rectangle 73"/>
          <p:cNvSpPr/>
          <p:nvPr>
            <p:custDataLst>
              <p:tags r:id="rId9"/>
            </p:custDataLst>
          </p:nvPr>
        </p:nvSpPr>
        <p:spPr>
          <a:xfrm>
            <a:off x="1673915" y="1428672"/>
            <a:ext cx="523513" cy="369332"/>
          </a:xfrm>
          <a:prstGeom prst="rect">
            <a:avLst/>
          </a:prstGeom>
        </p:spPr>
        <p:txBody>
          <a:bodyPr wrap="square">
            <a:spAutoFit/>
          </a:bodyPr>
          <a:lstStyle/>
          <a:p>
            <a:r>
              <a:rPr lang="en-US" b="0" dirty="0" smtClean="0">
                <a:latin typeface="Arial" charset="0"/>
                <a:cs typeface="Arial" charset="0"/>
              </a:rPr>
              <a:t>3</a:t>
            </a:r>
            <a:r>
              <a:rPr lang="el-GR" b="0" dirty="0" smtClean="0">
                <a:latin typeface="Arial" charset="0"/>
                <a:cs typeface="Arial" charset="0"/>
              </a:rPr>
              <a:t>σ</a:t>
            </a:r>
            <a:endParaRPr lang="en-US" baseline="-25000" dirty="0"/>
          </a:p>
        </p:txBody>
      </p:sp>
      <p:sp>
        <p:nvSpPr>
          <p:cNvPr id="75" name="Rectangle 74"/>
          <p:cNvSpPr/>
          <p:nvPr>
            <p:custDataLst>
              <p:tags r:id="rId10"/>
            </p:custDataLst>
          </p:nvPr>
        </p:nvSpPr>
        <p:spPr>
          <a:xfrm>
            <a:off x="2467721" y="1500322"/>
            <a:ext cx="1788967" cy="18034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p:cNvCxnSpPr>
            <a:stCxn id="74" idx="3"/>
            <a:endCxn id="67" idx="1"/>
          </p:cNvCxnSpPr>
          <p:nvPr>
            <p:custDataLst>
              <p:tags r:id="rId11"/>
            </p:custDataLst>
          </p:nvPr>
        </p:nvCxnSpPr>
        <p:spPr>
          <a:xfrm>
            <a:off x="2197428" y="1613338"/>
            <a:ext cx="532281" cy="134268"/>
          </a:xfrm>
          <a:prstGeom prst="straightConnector1">
            <a:avLst/>
          </a:prstGeom>
          <a:ln w="28575">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7" name="Rectangle 76"/>
          <p:cNvSpPr/>
          <p:nvPr>
            <p:custDataLst>
              <p:tags r:id="rId12"/>
            </p:custDataLst>
          </p:nvPr>
        </p:nvSpPr>
        <p:spPr>
          <a:xfrm>
            <a:off x="4386006" y="2683537"/>
            <a:ext cx="2852994" cy="923330"/>
          </a:xfrm>
          <a:prstGeom prst="rect">
            <a:avLst/>
          </a:prstGeom>
        </p:spPr>
        <p:txBody>
          <a:bodyPr wrap="square">
            <a:spAutoFit/>
          </a:bodyPr>
          <a:lstStyle/>
          <a:p>
            <a:r>
              <a:rPr lang="en-US" dirty="0" smtClean="0"/>
              <a:t>Non-homogeneous corner</a:t>
            </a:r>
            <a:br>
              <a:rPr lang="en-US" dirty="0" smtClean="0"/>
            </a:br>
            <a:r>
              <a:rPr lang="en-US" dirty="0" smtClean="0"/>
              <a:t>M1 == </a:t>
            </a:r>
            <a:r>
              <a:rPr lang="en-US" dirty="0" err="1" smtClean="0"/>
              <a:t>C</a:t>
            </a:r>
            <a:r>
              <a:rPr lang="en-US" baseline="-25000" dirty="0" err="1" smtClean="0"/>
              <a:t>w</a:t>
            </a:r>
            <a:r>
              <a:rPr lang="en-US" dirty="0" smtClean="0"/>
              <a:t> (3</a:t>
            </a:r>
            <a:r>
              <a:rPr lang="el-GR" dirty="0" smtClean="0">
                <a:latin typeface="Arial" charset="0"/>
                <a:cs typeface="Arial" charset="0"/>
              </a:rPr>
              <a:t>σ</a:t>
            </a:r>
            <a:r>
              <a:rPr lang="en-US" dirty="0" smtClean="0">
                <a:latin typeface="Arial" charset="0"/>
                <a:cs typeface="Arial" charset="0"/>
              </a:rPr>
              <a:t>)</a:t>
            </a:r>
          </a:p>
          <a:p>
            <a:r>
              <a:rPr lang="en-US" sz="1600" dirty="0" smtClean="0">
                <a:latin typeface="Arial" charset="0"/>
                <a:cs typeface="Arial" charset="0"/>
              </a:rPr>
              <a:t>M2 == </a:t>
            </a:r>
            <a:r>
              <a:rPr lang="en-US" sz="1600" dirty="0" err="1" smtClean="0">
                <a:latin typeface="Arial" charset="0"/>
                <a:cs typeface="Arial" charset="0"/>
              </a:rPr>
              <a:t>C</a:t>
            </a:r>
            <a:r>
              <a:rPr lang="en-US" sz="1600" baseline="-25000" dirty="0" err="1" smtClean="0">
                <a:latin typeface="Arial" charset="0"/>
                <a:cs typeface="Arial" charset="0"/>
              </a:rPr>
              <a:t>typ</a:t>
            </a:r>
            <a:r>
              <a:rPr lang="en-US" sz="1600" dirty="0" smtClean="0">
                <a:latin typeface="Arial" charset="0"/>
                <a:cs typeface="Arial" charset="0"/>
              </a:rPr>
              <a:t> </a:t>
            </a:r>
            <a:endParaRPr lang="en-US" sz="1600" dirty="0"/>
          </a:p>
        </p:txBody>
      </p:sp>
      <p:cxnSp>
        <p:nvCxnSpPr>
          <p:cNvPr id="79" name="Straight Arrow Connector 78"/>
          <p:cNvCxnSpPr/>
          <p:nvPr>
            <p:custDataLst>
              <p:tags r:id="rId13"/>
            </p:custDataLst>
          </p:nvPr>
        </p:nvCxnSpPr>
        <p:spPr>
          <a:xfrm flipH="1" flipV="1">
            <a:off x="4413541" y="2496913"/>
            <a:ext cx="186990" cy="218653"/>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8" name="Oval 87"/>
          <p:cNvSpPr/>
          <p:nvPr>
            <p:custDataLst>
              <p:tags r:id="rId14"/>
            </p:custDataLst>
          </p:nvPr>
        </p:nvSpPr>
        <p:spPr>
          <a:xfrm>
            <a:off x="4240813" y="2298273"/>
            <a:ext cx="160434" cy="1747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2"/>
          <p:cNvSpPr txBox="1">
            <a:spLocks/>
          </p:cNvSpPr>
          <p:nvPr>
            <p:custDataLst>
              <p:tags r:id="rId15"/>
            </p:custDataLst>
          </p:nvPr>
        </p:nvSpPr>
        <p:spPr>
          <a:xfrm>
            <a:off x="304161" y="3939988"/>
            <a:ext cx="8405750" cy="2384612"/>
          </a:xfrm>
          <a:prstGeom prst="rect">
            <a:avLst/>
          </a:prstGeom>
          <a:solidFill>
            <a:schemeClr val="bg1"/>
          </a:solidFill>
          <a:ln w="38100">
            <a:solidFill>
              <a:srgbClr val="FF0000"/>
            </a:solidFill>
          </a:ln>
        </p:spPr>
        <p:txBody>
          <a:bodyPr vert="horz" lIns="91440" tIns="45720" rIns="91440" bIns="45720" rtlCol="0">
            <a:no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Less pessimism </a:t>
            </a:r>
            <a:r>
              <a:rPr lang="en-US" dirty="0"/>
              <a:t>with non-homogeneous </a:t>
            </a:r>
            <a:r>
              <a:rPr lang="en-US" dirty="0" smtClean="0"/>
              <a:t>corners</a:t>
            </a:r>
          </a:p>
          <a:p>
            <a:r>
              <a:rPr lang="en-US" dirty="0" smtClean="0"/>
              <a:t>Challenge:</a:t>
            </a:r>
          </a:p>
          <a:p>
            <a:pPr lvl="1"/>
            <a:r>
              <a:rPr lang="en-US" dirty="0" smtClean="0"/>
              <a:t>Many feasible combinations</a:t>
            </a:r>
          </a:p>
          <a:p>
            <a:pPr lvl="1"/>
            <a:r>
              <a:rPr lang="en-US" dirty="0" smtClean="0"/>
              <a:t>A corner can only cover certain paths</a:t>
            </a:r>
          </a:p>
          <a:p>
            <a:pPr lvl="1"/>
            <a:r>
              <a:rPr lang="en-US" dirty="0" smtClean="0"/>
              <a:t>How to choose the best combinations?</a:t>
            </a:r>
            <a:endParaRPr lang="en-US" dirty="0"/>
          </a:p>
        </p:txBody>
      </p:sp>
    </p:spTree>
    <p:extLst>
      <p:ext uri="{BB962C8B-B14F-4D97-AF65-F5344CB8AC3E}">
        <p14:creationId xmlns:p14="http://schemas.microsoft.com/office/powerpoint/2010/main" val="1059767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b="1" dirty="0" smtClean="0">
                <a:solidFill>
                  <a:srgbClr val="FF0000"/>
                </a:solidFill>
              </a:rPr>
              <a:t>Modeling of IC Variability</a:t>
            </a:r>
          </a:p>
          <a:p>
            <a:r>
              <a:rPr lang="en-US" dirty="0"/>
              <a:t>Tolerance of IC </a:t>
            </a:r>
            <a:r>
              <a:rPr lang="en-US" dirty="0" smtClean="0"/>
              <a:t>Variability</a:t>
            </a:r>
          </a:p>
          <a:p>
            <a:r>
              <a:rPr lang="en-US" dirty="0" smtClean="0"/>
              <a:t>Margining </a:t>
            </a:r>
            <a:r>
              <a:rPr lang="en-US" dirty="0"/>
              <a:t>of IC Variability</a:t>
            </a:r>
          </a:p>
          <a:p>
            <a:r>
              <a:rPr lang="en-US" dirty="0" smtClean="0"/>
              <a:t>Conclusions</a:t>
            </a:r>
            <a:endParaRPr lang="en-US" dirty="0"/>
          </a:p>
          <a:p>
            <a:pPr marL="0" indent="0">
              <a:buNone/>
            </a:pPr>
            <a:endParaRPr lang="en-US" dirty="0"/>
          </a:p>
        </p:txBody>
      </p:sp>
    </p:spTree>
    <p:extLst>
      <p:ext uri="{BB962C8B-B14F-4D97-AF65-F5344CB8AC3E}">
        <p14:creationId xmlns:p14="http://schemas.microsoft.com/office/powerpoint/2010/main" val="18439700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zilla Firefox"/>
          <p:cNvPicPr>
            <a:picLocks noGrp="1" noChangeAspect="1"/>
          </p:cNvPicPr>
          <p:nvPr>
            <p:ph idx="1"/>
            <p:custDataLst>
              <p:tags r:id="rId1"/>
            </p:custDataLst>
          </p:nvPr>
        </p:nvPicPr>
        <p:blipFill rotWithShape="1">
          <a:blip r:embed="rId14" cstate="print">
            <a:extLst>
              <a:ext uri="{28A0092B-C50C-407E-A947-70E740481C1C}">
                <a14:useLocalDpi xmlns:a14="http://schemas.microsoft.com/office/drawing/2010/main" val="0"/>
              </a:ext>
            </a:extLst>
          </a:blip>
          <a:srcRect/>
          <a:stretch/>
        </p:blipFill>
        <p:spPr>
          <a:xfrm>
            <a:off x="1981200" y="838200"/>
            <a:ext cx="4894730" cy="3863789"/>
          </a:xfrm>
        </p:spPr>
      </p:pic>
      <p:sp>
        <p:nvSpPr>
          <p:cNvPr id="2" name="Title 1"/>
          <p:cNvSpPr>
            <a:spLocks noGrp="1"/>
          </p:cNvSpPr>
          <p:nvPr>
            <p:ph type="title"/>
            <p:custDataLst>
              <p:tags r:id="rId2"/>
            </p:custDataLst>
          </p:nvPr>
        </p:nvSpPr>
        <p:spPr/>
        <p:txBody>
          <a:bodyPr/>
          <a:lstStyle/>
          <a:p>
            <a:r>
              <a:rPr lang="en-US" dirty="0" smtClean="0"/>
              <a:t>Opportunities for Tightened BEOL Corners</a:t>
            </a:r>
            <a:endParaRPr lang="en-US" dirty="0"/>
          </a:p>
        </p:txBody>
      </p:sp>
      <p:sp>
        <p:nvSpPr>
          <p:cNvPr id="5" name="TextBox 4"/>
          <p:cNvSpPr txBox="1"/>
          <p:nvPr>
            <p:custDataLst>
              <p:tags r:id="rId3"/>
            </p:custDataLst>
          </p:nvPr>
        </p:nvSpPr>
        <p:spPr>
          <a:xfrm>
            <a:off x="457200" y="4771465"/>
            <a:ext cx="8305800" cy="1600200"/>
          </a:xfrm>
          <a:prstGeom prst="rect">
            <a:avLst/>
          </a:prstGeom>
        </p:spPr>
        <p:txBody>
          <a:bodyPr vert="horz" lIns="91440" tIns="45720" rIns="91440" bIns="45720" rtlCol="0">
            <a:normAutofit/>
          </a:bodyPr>
          <a:lstStyle>
            <a:lvl1pPr marL="231775" indent="-231775" eaLnBrk="0" hangingPunct="0">
              <a:spcBef>
                <a:spcPct val="20000"/>
              </a:spcBef>
              <a:buClr>
                <a:srgbClr val="C00000"/>
              </a:buClr>
              <a:buFont typeface="Arial" pitchFamily="34" charset="0"/>
              <a:buChar char="•"/>
              <a:defRPr sz="2400">
                <a:latin typeface="Arial" pitchFamily="34" charset="0"/>
                <a:cs typeface="Arial" pitchFamily="34" charset="0"/>
              </a:defRPr>
            </a:lvl1pPr>
            <a:lvl2pPr marL="515938" indent="-284163" eaLnBrk="0" hangingPunct="0">
              <a:spcBef>
                <a:spcPct val="20000"/>
              </a:spcBef>
              <a:buClr>
                <a:srgbClr val="C00000"/>
              </a:buClr>
              <a:buFont typeface="Arial" pitchFamily="34" charset="0"/>
              <a:buChar char="•"/>
              <a:defRPr sz="2400">
                <a:latin typeface="Arial" pitchFamily="34" charset="0"/>
                <a:cs typeface="Arial" pitchFamily="34" charset="0"/>
              </a:defRPr>
            </a:lvl2pPr>
            <a:lvl3pPr marL="739775" indent="-223838" eaLnBrk="0" hangingPunct="0">
              <a:spcBef>
                <a:spcPct val="20000"/>
              </a:spcBef>
              <a:buClr>
                <a:srgbClr val="C00000"/>
              </a:buClr>
              <a:buFont typeface="Arial" pitchFamily="34" charset="0"/>
              <a:buChar char="•"/>
              <a:defRPr sz="2000">
                <a:latin typeface="Arial" pitchFamily="34" charset="0"/>
                <a:cs typeface="Arial" pitchFamily="34" charset="0"/>
              </a:defRPr>
            </a:lvl3pPr>
            <a:lvl4pPr marL="973138" indent="-233363" eaLnBrk="0" hangingPunct="0">
              <a:spcBef>
                <a:spcPct val="20000"/>
              </a:spcBef>
              <a:buClr>
                <a:srgbClr val="C00000"/>
              </a:buClr>
              <a:buFont typeface="Arial" pitchFamily="34" charset="0"/>
              <a:buChar char="•"/>
              <a:defRPr>
                <a:latin typeface="Arial" pitchFamily="34" charset="0"/>
                <a:cs typeface="Arial" pitchFamily="34" charset="0"/>
              </a:defRPr>
            </a:lvl4pPr>
            <a:lvl5pPr marL="1196975" indent="-223838" eaLnBrk="0" hangingPunct="0">
              <a:spcBef>
                <a:spcPct val="20000"/>
              </a:spcBef>
              <a:buClr>
                <a:srgbClr val="C00000"/>
              </a:buClr>
              <a:buFont typeface="Arial" pitchFamily="34" charset="0"/>
              <a:buChar char="•"/>
              <a:defRPr>
                <a:latin typeface="Arial" pitchFamily="34" charset="0"/>
                <a:cs typeface="Arial"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sym typeface="Wingdings" panose="05000000000000000000" pitchFamily="2" charset="2"/>
              </a:rPr>
              <a:t>CBC </a:t>
            </a:r>
            <a:r>
              <a:rPr lang="en-US" dirty="0" smtClean="0">
                <a:sym typeface="Wingdings" panose="05000000000000000000" pitchFamily="2" charset="2"/>
              </a:rPr>
              <a:t>can be pessimistic! </a:t>
            </a:r>
            <a:r>
              <a:rPr lang="en-US" dirty="0" smtClean="0">
                <a:solidFill>
                  <a:srgbClr val="FF0000"/>
                </a:solidFill>
              </a:rPr>
              <a:t>Most paths have </a:t>
            </a:r>
            <a:r>
              <a:rPr lang="el-GR" dirty="0" smtClean="0">
                <a:solidFill>
                  <a:srgbClr val="FF0000"/>
                </a:solidFill>
              </a:rPr>
              <a:t>α</a:t>
            </a:r>
            <a:r>
              <a:rPr lang="en-US" dirty="0" smtClean="0">
                <a:solidFill>
                  <a:srgbClr val="FF0000"/>
                </a:solidFill>
              </a:rPr>
              <a:t> &lt; 0.5 </a:t>
            </a:r>
          </a:p>
          <a:p>
            <a:r>
              <a:rPr lang="en-US" dirty="0" smtClean="0">
                <a:solidFill>
                  <a:srgbClr val="0000FF"/>
                </a:solidFill>
              </a:rPr>
              <a:t>Use tightened BEOL corners, e.g., scale BEOL variation in .</a:t>
            </a:r>
            <a:r>
              <a:rPr lang="en-US" dirty="0" err="1" smtClean="0">
                <a:solidFill>
                  <a:srgbClr val="0000FF"/>
                </a:solidFill>
              </a:rPr>
              <a:t>itf</a:t>
            </a:r>
            <a:r>
              <a:rPr lang="en-US" dirty="0" smtClean="0">
                <a:solidFill>
                  <a:srgbClr val="0000FF"/>
                </a:solidFill>
              </a:rPr>
              <a:t> with </a:t>
            </a:r>
            <a:r>
              <a:rPr lang="el-GR" dirty="0">
                <a:solidFill>
                  <a:srgbClr val="0000FF"/>
                </a:solidFill>
              </a:rPr>
              <a:t>α</a:t>
            </a:r>
            <a:r>
              <a:rPr lang="en-US" dirty="0" smtClean="0">
                <a:solidFill>
                  <a:srgbClr val="0000FF"/>
                </a:solidFill>
              </a:rPr>
              <a:t> = 0.5</a:t>
            </a:r>
          </a:p>
        </p:txBody>
      </p:sp>
      <p:sp>
        <p:nvSpPr>
          <p:cNvPr id="6" name="Rectangle 5"/>
          <p:cNvSpPr/>
          <p:nvPr>
            <p:custDataLst>
              <p:tags r:id="rId4"/>
            </p:custDataLst>
          </p:nvPr>
        </p:nvSpPr>
        <p:spPr>
          <a:xfrm>
            <a:off x="3352800" y="4400490"/>
            <a:ext cx="2639890" cy="400110"/>
          </a:xfrm>
          <a:prstGeom prst="rect">
            <a:avLst/>
          </a:prstGeom>
          <a:solidFill>
            <a:schemeClr val="bg1"/>
          </a:solidFill>
        </p:spPr>
        <p:txBody>
          <a:bodyPr wrap="none">
            <a:spAutoFit/>
          </a:bodyPr>
          <a:lstStyle/>
          <a:p>
            <a:r>
              <a:rPr lang="el-GR" sz="2000" dirty="0"/>
              <a:t>Δ</a:t>
            </a:r>
            <a:r>
              <a:rPr lang="en-US" sz="2000" dirty="0" err="1" smtClean="0"/>
              <a:t>d</a:t>
            </a:r>
            <a:r>
              <a:rPr lang="en-US" sz="2000" baseline="-25000" dirty="0" err="1" smtClean="0"/>
              <a:t>j</a:t>
            </a:r>
            <a:r>
              <a:rPr lang="en-US" sz="2000" dirty="0" smtClean="0"/>
              <a:t>(</a:t>
            </a:r>
            <a:r>
              <a:rPr lang="en-US" sz="2000" dirty="0" err="1" smtClean="0"/>
              <a:t>Y</a:t>
            </a:r>
            <a:r>
              <a:rPr lang="en-US" sz="2000" baseline="-25000" dirty="0" err="1" smtClean="0"/>
              <a:t>rcw</a:t>
            </a:r>
            <a:r>
              <a:rPr lang="en-US" sz="2000" dirty="0" smtClean="0"/>
              <a:t>)/</a:t>
            </a:r>
            <a:r>
              <a:rPr lang="en-US" sz="2000" dirty="0" err="1" smtClean="0"/>
              <a:t>d</a:t>
            </a:r>
            <a:r>
              <a:rPr lang="en-US" sz="2000" baseline="-25000" dirty="0" err="1" smtClean="0"/>
              <a:t>j</a:t>
            </a:r>
            <a:r>
              <a:rPr lang="en-US" sz="2000" dirty="0" smtClean="0"/>
              <a:t>(</a:t>
            </a:r>
            <a:r>
              <a:rPr lang="en-US" sz="2000" dirty="0" err="1" smtClean="0"/>
              <a:t>Y</a:t>
            </a:r>
            <a:r>
              <a:rPr lang="en-US" sz="2000" baseline="-25000" dirty="0" err="1" smtClean="0"/>
              <a:t>typ</a:t>
            </a:r>
            <a:r>
              <a:rPr lang="en-US" sz="2000" dirty="0" smtClean="0"/>
              <a:t>) x 100%</a:t>
            </a:r>
            <a:endParaRPr lang="en-US" sz="2000" dirty="0"/>
          </a:p>
        </p:txBody>
      </p:sp>
      <p:sp>
        <p:nvSpPr>
          <p:cNvPr id="8" name="Rectangle 7"/>
          <p:cNvSpPr/>
          <p:nvPr>
            <p:custDataLst>
              <p:tags r:id="rId5"/>
            </p:custDataLst>
          </p:nvPr>
        </p:nvSpPr>
        <p:spPr>
          <a:xfrm rot="16200000">
            <a:off x="1085851" y="2276445"/>
            <a:ext cx="2057400" cy="400110"/>
          </a:xfrm>
          <a:prstGeom prst="rect">
            <a:avLst/>
          </a:prstGeom>
          <a:solidFill>
            <a:schemeClr val="bg1"/>
          </a:solidFill>
        </p:spPr>
        <p:txBody>
          <a:bodyPr wrap="square">
            <a:spAutoFit/>
          </a:bodyPr>
          <a:lstStyle/>
          <a:p>
            <a:endParaRPr lang="en-US" sz="2000" dirty="0"/>
          </a:p>
        </p:txBody>
      </p:sp>
      <p:sp>
        <p:nvSpPr>
          <p:cNvPr id="7" name="Rectangle 6"/>
          <p:cNvSpPr/>
          <p:nvPr>
            <p:custDataLst>
              <p:tags r:id="rId6"/>
            </p:custDataLst>
          </p:nvPr>
        </p:nvSpPr>
        <p:spPr>
          <a:xfrm>
            <a:off x="257207" y="2276444"/>
            <a:ext cx="2057400" cy="400110"/>
          </a:xfrm>
          <a:prstGeom prst="rect">
            <a:avLst/>
          </a:prstGeom>
          <a:solidFill>
            <a:schemeClr val="bg1"/>
          </a:solidFill>
        </p:spPr>
        <p:txBody>
          <a:bodyPr wrap="square">
            <a:spAutoFit/>
          </a:bodyPr>
          <a:lstStyle/>
          <a:p>
            <a:r>
              <a:rPr lang="en-US" sz="2000" dirty="0" smtClean="0"/>
              <a:t>3</a:t>
            </a:r>
            <a:r>
              <a:rPr lang="el-GR" sz="2000" dirty="0" smtClean="0"/>
              <a:t>σ</a:t>
            </a:r>
            <a:r>
              <a:rPr lang="en-US" sz="2000" baseline="-25000" dirty="0" smtClean="0"/>
              <a:t>j</a:t>
            </a:r>
            <a:r>
              <a:rPr lang="en-US" sz="2000" dirty="0" smtClean="0"/>
              <a:t>/d(</a:t>
            </a:r>
            <a:r>
              <a:rPr lang="en-US" sz="2000" dirty="0" err="1" smtClean="0"/>
              <a:t>Y</a:t>
            </a:r>
            <a:r>
              <a:rPr lang="en-US" sz="2000" baseline="-25000" dirty="0" err="1" smtClean="0"/>
              <a:t>typ</a:t>
            </a:r>
            <a:r>
              <a:rPr lang="en-US" sz="2000" dirty="0" smtClean="0"/>
              <a:t>) x 100%</a:t>
            </a:r>
            <a:endParaRPr lang="en-US" sz="2000" dirty="0"/>
          </a:p>
        </p:txBody>
      </p:sp>
      <p:sp>
        <p:nvSpPr>
          <p:cNvPr id="18" name="Isosceles Triangle 17"/>
          <p:cNvSpPr/>
          <p:nvPr>
            <p:custDataLst>
              <p:tags r:id="rId7"/>
            </p:custDataLst>
          </p:nvPr>
        </p:nvSpPr>
        <p:spPr>
          <a:xfrm rot="14938876">
            <a:off x="3078837" y="1405357"/>
            <a:ext cx="3062527" cy="4095848"/>
          </a:xfrm>
          <a:prstGeom prst="triangle">
            <a:avLst/>
          </a:prstGeom>
          <a:solidFill>
            <a:schemeClr val="accent5">
              <a:alpha val="71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14" name="Group 13"/>
          <p:cNvGrpSpPr/>
          <p:nvPr>
            <p:custDataLst>
              <p:tags r:id="rId8"/>
            </p:custDataLst>
          </p:nvPr>
        </p:nvGrpSpPr>
        <p:grpSpPr>
          <a:xfrm>
            <a:off x="2819400" y="1600200"/>
            <a:ext cx="6248400" cy="1905000"/>
            <a:chOff x="2819400" y="1600200"/>
            <a:chExt cx="6248400" cy="1905000"/>
          </a:xfrm>
        </p:grpSpPr>
        <p:sp>
          <p:nvSpPr>
            <p:cNvPr id="3" name="Rectangle 2"/>
            <p:cNvSpPr/>
            <p:nvPr>
              <p:custDataLst>
                <p:tags r:id="rId9"/>
              </p:custDataLst>
            </p:nvPr>
          </p:nvSpPr>
          <p:spPr>
            <a:xfrm>
              <a:off x="4800600" y="1600200"/>
              <a:ext cx="4267200" cy="1200329"/>
            </a:xfrm>
            <a:prstGeom prst="rect">
              <a:avLst/>
            </a:prstGeom>
            <a:solidFill>
              <a:schemeClr val="bg1"/>
            </a:solidFill>
            <a:ln w="28575">
              <a:solidFill>
                <a:srgbClr val="FF0000"/>
              </a:solidFill>
            </a:ln>
          </p:spPr>
          <p:txBody>
            <a:bodyPr wrap="square">
              <a:spAutoFit/>
            </a:bodyPr>
            <a:lstStyle/>
            <a:p>
              <a:r>
                <a:rPr lang="en-US" sz="2400" b="1" dirty="0">
                  <a:solidFill>
                    <a:srgbClr val="FF0000"/>
                  </a:solidFill>
                </a:rPr>
                <a:t>Challenge: how to avoid </a:t>
              </a:r>
              <a:r>
                <a:rPr lang="en-US" sz="2400" b="1" dirty="0" smtClean="0">
                  <a:solidFill>
                    <a:srgbClr val="FF0000"/>
                  </a:solidFill>
                </a:rPr>
                <a:t>underestimating </a:t>
              </a:r>
              <a:r>
                <a:rPr lang="en-US" sz="2400" b="1" dirty="0">
                  <a:solidFill>
                    <a:srgbClr val="FF0000"/>
                  </a:solidFill>
                </a:rPr>
                <a:t>delay </a:t>
              </a:r>
              <a:r>
                <a:rPr lang="en-US" sz="2400" b="1" dirty="0" smtClean="0">
                  <a:solidFill>
                    <a:srgbClr val="FF0000"/>
                  </a:solidFill>
                </a:rPr>
                <a:t>variation to preserve parametric yield</a:t>
              </a:r>
              <a:endParaRPr lang="en-US" sz="2400" b="1" dirty="0">
                <a:solidFill>
                  <a:srgbClr val="FF0000"/>
                </a:solidFill>
              </a:endParaRPr>
            </a:p>
          </p:txBody>
        </p:sp>
        <p:cxnSp>
          <p:nvCxnSpPr>
            <p:cNvPr id="10" name="Straight Arrow Connector 9"/>
            <p:cNvCxnSpPr/>
            <p:nvPr>
              <p:custDataLst>
                <p:tags r:id="rId10"/>
              </p:custDataLst>
            </p:nvPr>
          </p:nvCxnSpPr>
          <p:spPr>
            <a:xfrm flipH="1">
              <a:off x="3962400" y="2200364"/>
              <a:ext cx="838200" cy="69523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custDataLst>
                <p:tags r:id="rId11"/>
              </p:custDataLst>
            </p:nvPr>
          </p:nvSpPr>
          <p:spPr>
            <a:xfrm>
              <a:off x="2819400" y="24384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220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Wiring Structure in Timing-Critical Paths</a:t>
            </a:r>
            <a:endParaRPr lang="en-US" dirty="0"/>
          </a:p>
        </p:txBody>
      </p:sp>
      <p:sp>
        <p:nvSpPr>
          <p:cNvPr id="5" name="Content Placeholder 2"/>
          <p:cNvSpPr txBox="1">
            <a:spLocks/>
          </p:cNvSpPr>
          <p:nvPr>
            <p:custDataLst>
              <p:tags r:id="rId2"/>
            </p:custDataLst>
          </p:nvPr>
        </p:nvSpPr>
        <p:spPr bwMode="auto">
          <a:xfrm>
            <a:off x="76200" y="3952875"/>
            <a:ext cx="4629150" cy="26765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0" fontAlgn="base" hangingPunct="0">
              <a:lnSpc>
                <a:spcPct val="85000"/>
              </a:lnSpc>
              <a:spcBef>
                <a:spcPct val="30000"/>
              </a:spcBef>
              <a:spcAft>
                <a:spcPct val="0"/>
              </a:spcAft>
              <a:buClr>
                <a:srgbClr val="C00000"/>
              </a:buClr>
              <a:buChar char="•"/>
              <a:defRPr sz="2800">
                <a:solidFill>
                  <a:schemeClr val="tx1"/>
                </a:solidFill>
                <a:latin typeface="Arial" pitchFamily="34" charset="0"/>
                <a:ea typeface="+mn-ea"/>
                <a:cs typeface="Arial" pitchFamily="34" charset="0"/>
              </a:defRPr>
            </a:lvl1pPr>
            <a:lvl2pPr marL="573088" indent="-290513" algn="l" rtl="0" eaLnBrk="0" fontAlgn="base" hangingPunct="0">
              <a:lnSpc>
                <a:spcPct val="85000"/>
              </a:lnSpc>
              <a:spcBef>
                <a:spcPct val="30000"/>
              </a:spcBef>
              <a:spcAft>
                <a:spcPct val="0"/>
              </a:spcAft>
              <a:buClr>
                <a:srgbClr val="C00000"/>
              </a:buClr>
              <a:buChar char="•"/>
              <a:defRPr sz="2400">
                <a:solidFill>
                  <a:schemeClr val="tx1"/>
                </a:solidFill>
                <a:latin typeface="Arial" pitchFamily="34" charset="0"/>
                <a:cs typeface="Arial" pitchFamily="34" charset="0"/>
              </a:defRPr>
            </a:lvl2pPr>
            <a:lvl3pPr marL="803275" indent="-230188" algn="l" rtl="0" eaLnBrk="0" fontAlgn="base" hangingPunct="0">
              <a:lnSpc>
                <a:spcPct val="85000"/>
              </a:lnSpc>
              <a:spcBef>
                <a:spcPct val="30000"/>
              </a:spcBef>
              <a:spcAft>
                <a:spcPct val="0"/>
              </a:spcAft>
              <a:buClr>
                <a:srgbClr val="C00000"/>
              </a:buClr>
              <a:buChar char="•"/>
              <a:defRPr sz="2000">
                <a:solidFill>
                  <a:schemeClr val="tx1"/>
                </a:solidFill>
                <a:latin typeface="Arial" pitchFamily="34" charset="0"/>
                <a:cs typeface="Arial" pitchFamily="34" charset="0"/>
              </a:defRPr>
            </a:lvl3pPr>
            <a:lvl4pPr marL="1025525" indent="-222250" algn="l" rtl="0" eaLnBrk="0" fontAlgn="base" hangingPunct="0">
              <a:spcBef>
                <a:spcPct val="20000"/>
              </a:spcBef>
              <a:spcAft>
                <a:spcPct val="0"/>
              </a:spcAft>
              <a:buClr>
                <a:srgbClr val="C00000"/>
              </a:buClr>
              <a:buSzPct val="50000"/>
              <a:buFont typeface="Arial" pitchFamily="34" charset="0"/>
              <a:buChar char="•"/>
              <a:defRPr>
                <a:solidFill>
                  <a:schemeClr val="tx1"/>
                </a:solidFill>
                <a:latin typeface="Arial Narrow" pitchFamily="34" charset="0"/>
                <a:cs typeface="Arial" charset="0"/>
              </a:defRPr>
            </a:lvl4pPr>
            <a:lvl5pPr marL="1255713" indent="-230188" algn="l" rtl="0" eaLnBrk="0" fontAlgn="base" hangingPunct="0">
              <a:spcBef>
                <a:spcPct val="20000"/>
              </a:spcBef>
              <a:spcAft>
                <a:spcPct val="0"/>
              </a:spcAft>
              <a:buChar char="•"/>
              <a:defRPr sz="1600">
                <a:solidFill>
                  <a:schemeClr val="tx1"/>
                </a:solidFill>
                <a:latin typeface="Arial Narrow" pitchFamily="34" charset="0"/>
                <a:cs typeface="Arial" charset="0"/>
              </a:defRPr>
            </a:lvl5pPr>
            <a:lvl6pPr marL="2514600" indent="-228600" algn="l" rtl="0" eaLnBrk="0" fontAlgn="base" hangingPunct="0">
              <a:spcBef>
                <a:spcPct val="20000"/>
              </a:spcBef>
              <a:spcAft>
                <a:spcPct val="0"/>
              </a:spcAft>
              <a:buChar char="•"/>
              <a:defRPr sz="1600">
                <a:solidFill>
                  <a:schemeClr val="tx1"/>
                </a:solidFill>
                <a:latin typeface="Arial Narrow" pitchFamily="34" charset="0"/>
              </a:defRPr>
            </a:lvl6pPr>
            <a:lvl7pPr marL="2971800" indent="-228600" algn="l" rtl="0" eaLnBrk="0" fontAlgn="base" hangingPunct="0">
              <a:spcBef>
                <a:spcPct val="20000"/>
              </a:spcBef>
              <a:spcAft>
                <a:spcPct val="0"/>
              </a:spcAft>
              <a:buChar char="•"/>
              <a:defRPr sz="1600">
                <a:solidFill>
                  <a:schemeClr val="tx1"/>
                </a:solidFill>
                <a:latin typeface="Arial Narrow" pitchFamily="34" charset="0"/>
              </a:defRPr>
            </a:lvl7pPr>
            <a:lvl8pPr marL="3429000" indent="-228600" algn="l" rtl="0" eaLnBrk="0" fontAlgn="base" hangingPunct="0">
              <a:spcBef>
                <a:spcPct val="20000"/>
              </a:spcBef>
              <a:spcAft>
                <a:spcPct val="0"/>
              </a:spcAft>
              <a:buChar char="•"/>
              <a:defRPr sz="1600">
                <a:solidFill>
                  <a:schemeClr val="tx1"/>
                </a:solidFill>
                <a:latin typeface="Arial Narrow" pitchFamily="34" charset="0"/>
              </a:defRPr>
            </a:lvl8pPr>
            <a:lvl9pPr marL="3886200" indent="-228600" algn="l" rtl="0" eaLnBrk="0" fontAlgn="base" hangingPunct="0">
              <a:spcBef>
                <a:spcPct val="20000"/>
              </a:spcBef>
              <a:spcAft>
                <a:spcPct val="0"/>
              </a:spcAft>
              <a:buChar char="•"/>
              <a:defRPr sz="1600">
                <a:solidFill>
                  <a:schemeClr val="tx1"/>
                </a:solidFill>
                <a:latin typeface="Arial Narrow" pitchFamily="34" charset="0"/>
              </a:defRPr>
            </a:lvl9pPr>
          </a:lstStyle>
          <a:p>
            <a:pPr latinLnBrk="0"/>
            <a:r>
              <a:rPr lang="en-US" b="0" kern="0" dirty="0" smtClean="0"/>
              <a:t>Critical paths are structurally similar</a:t>
            </a:r>
          </a:p>
          <a:p>
            <a:r>
              <a:rPr lang="en-US" kern="0" dirty="0"/>
              <a:t>Wires on critical paths are routed on many layers</a:t>
            </a:r>
          </a:p>
          <a:p>
            <a:r>
              <a:rPr lang="en-US" kern="0" dirty="0" smtClean="0"/>
              <a:t>Structure is an outcome of the design flow</a:t>
            </a:r>
            <a:endParaRPr lang="en-US" b="0" kern="0" dirty="0" smtClean="0"/>
          </a:p>
        </p:txBody>
      </p:sp>
      <p:pic>
        <p:nvPicPr>
          <p:cNvPr id="9" name="Content Placeholder 8" descr="netcard_wl_ratio.pdf - Adobe Acrobat Pro"/>
          <p:cNvPicPr>
            <a:picLocks noGrp="1" noChangeAspect="1"/>
          </p:cNvPicPr>
          <p:nvPr>
            <p:ph idx="1"/>
            <p:custDataLst>
              <p:tags r:id="rId3"/>
            </p:custDataLst>
          </p:nvPr>
        </p:nvPicPr>
        <p:blipFill rotWithShape="1">
          <a:blip r:embed="rId8" cstate="print">
            <a:extLst>
              <a:ext uri="{28A0092B-C50C-407E-A947-70E740481C1C}">
                <a14:useLocalDpi xmlns:a14="http://schemas.microsoft.com/office/drawing/2010/main" val="0"/>
              </a:ext>
            </a:extLst>
          </a:blip>
          <a:srcRect/>
          <a:stretch/>
        </p:blipFill>
        <p:spPr>
          <a:xfrm>
            <a:off x="4644276" y="1134316"/>
            <a:ext cx="4438650" cy="5280856"/>
          </a:xfrm>
        </p:spPr>
      </p:pic>
      <p:sp>
        <p:nvSpPr>
          <p:cNvPr id="10" name="Rectangle 9"/>
          <p:cNvSpPr/>
          <p:nvPr>
            <p:custDataLst>
              <p:tags r:id="rId4"/>
            </p:custDataLst>
          </p:nvPr>
        </p:nvSpPr>
        <p:spPr>
          <a:xfrm>
            <a:off x="179854" y="838200"/>
            <a:ext cx="4315946" cy="3046988"/>
          </a:xfrm>
          <a:prstGeom prst="rect">
            <a:avLst/>
          </a:prstGeom>
        </p:spPr>
        <p:txBody>
          <a:bodyPr wrap="square">
            <a:spAutoFit/>
          </a:bodyPr>
          <a:lstStyle/>
          <a:p>
            <a:pPr latinLnBrk="0"/>
            <a:r>
              <a:rPr lang="en-US" sz="2400" b="0" u="sng" kern="0" dirty="0" err="1"/>
              <a:t>Testcase</a:t>
            </a:r>
            <a:r>
              <a:rPr lang="en-US" sz="2400" b="0" u="sng" kern="0" dirty="0"/>
              <a:t>:</a:t>
            </a:r>
          </a:p>
          <a:p>
            <a:pPr marL="228600" lvl="1" indent="-228600" latinLnBrk="0">
              <a:buFont typeface="Arial" panose="020B0604020202020204" pitchFamily="34" charset="0"/>
              <a:buChar char="•"/>
            </a:pPr>
            <a:r>
              <a:rPr lang="en-US" sz="2400" b="0" kern="0" dirty="0"/>
              <a:t>45nm foundry </a:t>
            </a:r>
            <a:r>
              <a:rPr lang="en-US" sz="2400" b="0" kern="0" dirty="0" smtClean="0"/>
              <a:t>library </a:t>
            </a:r>
            <a:r>
              <a:rPr lang="en-US" sz="2400" b="1" i="1" kern="0" dirty="0" smtClean="0">
                <a:solidFill>
                  <a:srgbClr val="FF0000"/>
                </a:solidFill>
              </a:rPr>
              <a:t>(wire resistivity scaled by 8X)</a:t>
            </a:r>
          </a:p>
          <a:p>
            <a:pPr marL="228600" lvl="1" indent="-228600" latinLnBrk="0">
              <a:buFont typeface="Arial" panose="020B0604020202020204" pitchFamily="34" charset="0"/>
              <a:buChar char="•"/>
            </a:pPr>
            <a:r>
              <a:rPr lang="en-US" sz="2400" b="0" kern="0" dirty="0" err="1" smtClean="0"/>
              <a:t>Netlist</a:t>
            </a:r>
            <a:r>
              <a:rPr lang="en-US" sz="2400" b="0" kern="0" dirty="0"/>
              <a:t>: </a:t>
            </a:r>
            <a:r>
              <a:rPr lang="en-US" sz="2400" b="0" kern="0" dirty="0" smtClean="0"/>
              <a:t>NETCARD 1mm</a:t>
            </a:r>
            <a:r>
              <a:rPr lang="en-US" sz="2400" b="0" kern="0" baseline="30000" dirty="0" smtClean="0"/>
              <a:t>2</a:t>
            </a:r>
            <a:r>
              <a:rPr lang="en-US" sz="2400" b="0" kern="0" dirty="0"/>
              <a:t>, 570K </a:t>
            </a:r>
            <a:r>
              <a:rPr lang="en-US" sz="2400" b="0" kern="0" dirty="0" smtClean="0"/>
              <a:t>standard cell instances</a:t>
            </a:r>
          </a:p>
          <a:p>
            <a:pPr marL="228600" lvl="1" indent="-228600" latinLnBrk="0">
              <a:buFont typeface="Arial" panose="020B0604020202020204" pitchFamily="34" charset="0"/>
              <a:buChar char="•"/>
            </a:pPr>
            <a:r>
              <a:rPr lang="en-US" sz="2400" kern="0" dirty="0" smtClean="0"/>
              <a:t>9 metal layers</a:t>
            </a:r>
          </a:p>
          <a:p>
            <a:pPr marL="228600" lvl="1" indent="-228600" latinLnBrk="0">
              <a:buFont typeface="Arial" panose="020B0604020202020204" pitchFamily="34" charset="0"/>
              <a:buChar char="•"/>
            </a:pPr>
            <a:r>
              <a:rPr lang="en-US" sz="2400" kern="0" dirty="0" smtClean="0"/>
              <a:t>Extract critical paths from different PVT and BEOL corners</a:t>
            </a:r>
          </a:p>
        </p:txBody>
      </p:sp>
      <p:sp>
        <p:nvSpPr>
          <p:cNvPr id="3" name="TextBox 2"/>
          <p:cNvSpPr txBox="1"/>
          <p:nvPr>
            <p:custDataLst>
              <p:tags r:id="rId5"/>
            </p:custDataLst>
          </p:nvPr>
        </p:nvSpPr>
        <p:spPr>
          <a:xfrm>
            <a:off x="5410200" y="762000"/>
            <a:ext cx="2971800" cy="424703"/>
          </a:xfrm>
          <a:prstGeom prst="rect">
            <a:avLst/>
          </a:prstGeom>
          <a:noFill/>
        </p:spPr>
        <p:txBody>
          <a:bodyPr wrap="none" rtlCol="0">
            <a:noAutofit/>
          </a:bodyPr>
          <a:lstStyle/>
          <a:p>
            <a:r>
              <a:rPr lang="en-US" sz="2400" dirty="0" err="1" smtClean="0">
                <a:latin typeface="Arial" pitchFamily="34" charset="0"/>
                <a:cs typeface="Arial" pitchFamily="34" charset="0"/>
              </a:rPr>
              <a:t>Wirelength</a:t>
            </a:r>
            <a:r>
              <a:rPr lang="en-US" sz="2400" dirty="0" smtClean="0">
                <a:latin typeface="Arial" pitchFamily="34" charset="0"/>
                <a:cs typeface="Arial" pitchFamily="34" charset="0"/>
              </a:rPr>
              <a:t> ratio (%)</a:t>
            </a:r>
          </a:p>
        </p:txBody>
      </p:sp>
    </p:spTree>
    <p:extLst>
      <p:ext uri="{BB962C8B-B14F-4D97-AF65-F5344CB8AC3E}">
        <p14:creationId xmlns:p14="http://schemas.microsoft.com/office/powerpoint/2010/main" val="334363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Proposed Timing Signoff Flow</a:t>
            </a:r>
            <a:endParaRPr lang="en-US" dirty="0"/>
          </a:p>
        </p:txBody>
      </p:sp>
      <p:sp>
        <p:nvSpPr>
          <p:cNvPr id="3" name="Content Placeholder 2"/>
          <p:cNvSpPr>
            <a:spLocks noGrp="1"/>
          </p:cNvSpPr>
          <p:nvPr>
            <p:ph idx="1"/>
            <p:custDataLst>
              <p:tags r:id="rId2"/>
            </p:custDataLst>
          </p:nvPr>
        </p:nvSpPr>
        <p:spPr>
          <a:xfrm>
            <a:off x="186502" y="838200"/>
            <a:ext cx="4632028" cy="5486400"/>
          </a:xfrm>
        </p:spPr>
        <p:txBody>
          <a:bodyPr>
            <a:normAutofit/>
          </a:bodyPr>
          <a:lstStyle/>
          <a:p>
            <a:r>
              <a:rPr lang="en-US" sz="2400" dirty="0" smtClean="0"/>
              <a:t>Extract RC at RC-worst, C-worst and the typical corners</a:t>
            </a:r>
          </a:p>
          <a:p>
            <a:r>
              <a:rPr lang="en-US" sz="2400" dirty="0" smtClean="0"/>
              <a:t>Calculate </a:t>
            </a:r>
            <a:r>
              <a:rPr lang="el-GR" sz="2400" dirty="0" smtClean="0"/>
              <a:t>Δ</a:t>
            </a:r>
            <a:r>
              <a:rPr lang="en-US" sz="2400" dirty="0" smtClean="0"/>
              <a:t>delay of critical paths</a:t>
            </a:r>
          </a:p>
          <a:p>
            <a:r>
              <a:rPr lang="en-US" sz="2400" dirty="0" smtClean="0"/>
              <a:t>Put path j in the group </a:t>
            </a:r>
            <a:r>
              <a:rPr lang="en-US" sz="2400" dirty="0" err="1" smtClean="0"/>
              <a:t>G</a:t>
            </a:r>
            <a:r>
              <a:rPr lang="en-US" sz="2400" baseline="-25000" dirty="0" err="1" smtClean="0"/>
              <a:t>tbc</a:t>
            </a:r>
            <a:r>
              <a:rPr lang="en-US" sz="2400" dirty="0" smtClean="0"/>
              <a:t> if </a:t>
            </a:r>
            <a:br>
              <a:rPr lang="en-US" sz="2400" dirty="0" smtClean="0"/>
            </a:br>
            <a:r>
              <a:rPr lang="el-GR" sz="2400" dirty="0" smtClean="0"/>
              <a:t>Δ</a:t>
            </a:r>
            <a:r>
              <a:rPr lang="en-US" sz="2400" dirty="0" smtClean="0"/>
              <a:t>delay is larger than a threshold</a:t>
            </a:r>
            <a:endParaRPr lang="en-US" sz="2400" baseline="-25000" dirty="0"/>
          </a:p>
          <a:p>
            <a:r>
              <a:rPr lang="en-US" sz="2400" dirty="0" smtClean="0"/>
              <a:t>Fix only the paths in </a:t>
            </a:r>
            <a:r>
              <a:rPr lang="en-US" sz="2400" dirty="0" err="1" smtClean="0"/>
              <a:t>G</a:t>
            </a:r>
            <a:r>
              <a:rPr lang="en-US" sz="2400" baseline="-25000" dirty="0" err="1" smtClean="0"/>
              <a:t>tbc</a:t>
            </a:r>
            <a:r>
              <a:rPr lang="en-US" sz="2400" dirty="0" smtClean="0"/>
              <a:t> using tightened BEOL corners</a:t>
            </a:r>
          </a:p>
          <a:p>
            <a:r>
              <a:rPr lang="en-US" sz="2400" dirty="0" smtClean="0"/>
              <a:t>Since tightened corners have smaller delay variations, timing closure is easier</a:t>
            </a:r>
            <a:endParaRPr lang="en-US" sz="2400" dirty="0"/>
          </a:p>
        </p:txBody>
      </p:sp>
      <p:sp>
        <p:nvSpPr>
          <p:cNvPr id="5" name="Rounded Rectangle 4"/>
          <p:cNvSpPr/>
          <p:nvPr>
            <p:custDataLst>
              <p:tags r:id="rId3"/>
            </p:custDataLst>
          </p:nvPr>
        </p:nvSpPr>
        <p:spPr>
          <a:xfrm>
            <a:off x="5656531" y="1169077"/>
            <a:ext cx="2173548" cy="35492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Routed design</a:t>
            </a:r>
            <a:endParaRPr lang="en-US" sz="1600" dirty="0"/>
          </a:p>
        </p:txBody>
      </p:sp>
      <p:sp>
        <p:nvSpPr>
          <p:cNvPr id="6" name="Rounded Rectangle 5"/>
          <p:cNvSpPr/>
          <p:nvPr>
            <p:custDataLst>
              <p:tags r:id="rId4"/>
            </p:custDataLst>
          </p:nvPr>
        </p:nvSpPr>
        <p:spPr>
          <a:xfrm>
            <a:off x="5656531" y="1889095"/>
            <a:ext cx="2173548" cy="5906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Timing analysis at </a:t>
            </a:r>
            <a:r>
              <a:rPr lang="en-US" sz="1600" dirty="0" smtClean="0"/>
              <a:t>BEOL corners </a:t>
            </a:r>
            <a:r>
              <a:rPr lang="en-US" sz="1600" dirty="0" err="1" smtClean="0"/>
              <a:t>Y</a:t>
            </a:r>
            <a:r>
              <a:rPr lang="en-US" sz="1600" baseline="-25000" dirty="0" err="1" smtClean="0"/>
              <a:t>typ</a:t>
            </a:r>
            <a:r>
              <a:rPr lang="en-US" sz="1600" baseline="-25000" dirty="0" smtClean="0"/>
              <a:t>, </a:t>
            </a:r>
            <a:r>
              <a:rPr lang="en-US" sz="1600" dirty="0" err="1" smtClean="0"/>
              <a:t>Y</a:t>
            </a:r>
            <a:r>
              <a:rPr lang="en-US" sz="1600" baseline="-25000" dirty="0" err="1" smtClean="0"/>
              <a:t>cw</a:t>
            </a:r>
            <a:r>
              <a:rPr lang="en-US" sz="1600" baseline="-25000" dirty="0" smtClean="0"/>
              <a:t>, </a:t>
            </a:r>
            <a:r>
              <a:rPr lang="en-US" sz="1600" dirty="0" err="1" smtClean="0"/>
              <a:t>Y</a:t>
            </a:r>
            <a:r>
              <a:rPr lang="en-US" sz="1600" baseline="-25000" dirty="0" err="1" smtClean="0"/>
              <a:t>rcw</a:t>
            </a:r>
            <a:endParaRPr lang="en-US" sz="1600" baseline="-25000" dirty="0"/>
          </a:p>
        </p:txBody>
      </p:sp>
      <p:cxnSp>
        <p:nvCxnSpPr>
          <p:cNvPr id="7" name="Straight Arrow Connector 6"/>
          <p:cNvCxnSpPr>
            <a:stCxn id="5" idx="2"/>
            <a:endCxn id="6" idx="0"/>
          </p:cNvCxnSpPr>
          <p:nvPr>
            <p:custDataLst>
              <p:tags r:id="rId5"/>
            </p:custDataLst>
          </p:nvPr>
        </p:nvCxnSpPr>
        <p:spPr>
          <a:xfrm>
            <a:off x="6743305" y="1524000"/>
            <a:ext cx="0" cy="36509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8" name="Can 7"/>
          <p:cNvSpPr/>
          <p:nvPr>
            <p:custDataLst>
              <p:tags r:id="rId6"/>
            </p:custDataLst>
          </p:nvPr>
        </p:nvSpPr>
        <p:spPr>
          <a:xfrm>
            <a:off x="5656531" y="2846568"/>
            <a:ext cx="1086774" cy="59321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G</a:t>
            </a:r>
            <a:r>
              <a:rPr lang="en-US" sz="1600" baseline="-25000" dirty="0" smtClean="0">
                <a:sym typeface="Symbol"/>
              </a:rPr>
              <a:t>TBC </a:t>
            </a:r>
            <a:endParaRPr lang="en-US" sz="1600" dirty="0"/>
          </a:p>
        </p:txBody>
      </p:sp>
      <p:sp>
        <p:nvSpPr>
          <p:cNvPr id="9" name="Can 8"/>
          <p:cNvSpPr/>
          <p:nvPr>
            <p:custDataLst>
              <p:tags r:id="rId7"/>
            </p:custDataLst>
          </p:nvPr>
        </p:nvSpPr>
        <p:spPr>
          <a:xfrm>
            <a:off x="6851977" y="2846568"/>
            <a:ext cx="978102" cy="59321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G</a:t>
            </a:r>
            <a:r>
              <a:rPr lang="en-US" sz="1600" baseline="-25000" dirty="0" smtClean="0">
                <a:sym typeface="Symbol"/>
              </a:rPr>
              <a:t>CBC </a:t>
            </a:r>
            <a:endParaRPr lang="en-US" sz="1600" dirty="0"/>
          </a:p>
        </p:txBody>
      </p:sp>
      <p:cxnSp>
        <p:nvCxnSpPr>
          <p:cNvPr id="10" name="Elbow Connector 9"/>
          <p:cNvCxnSpPr>
            <a:stCxn id="6" idx="2"/>
            <a:endCxn id="8" idx="1"/>
          </p:cNvCxnSpPr>
          <p:nvPr>
            <p:custDataLst>
              <p:tags r:id="rId8"/>
            </p:custDataLst>
          </p:nvPr>
        </p:nvCxnSpPr>
        <p:spPr>
          <a:xfrm rot="5400000">
            <a:off x="6288216" y="2391479"/>
            <a:ext cx="366793" cy="543387"/>
          </a:xfrm>
          <a:prstGeom prst="bent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11" name="Elbow Connector 10"/>
          <p:cNvCxnSpPr>
            <a:stCxn id="6" idx="2"/>
            <a:endCxn id="9" idx="1"/>
          </p:cNvCxnSpPr>
          <p:nvPr>
            <p:custDataLst>
              <p:tags r:id="rId9"/>
            </p:custDataLst>
          </p:nvPr>
        </p:nvCxnSpPr>
        <p:spPr>
          <a:xfrm rot="16200000" flipH="1">
            <a:off x="6858771" y="2364310"/>
            <a:ext cx="366793" cy="597723"/>
          </a:xfrm>
          <a:prstGeom prst="bent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sp>
        <p:nvSpPr>
          <p:cNvPr id="12" name="Rounded Rectangle 11"/>
          <p:cNvSpPr/>
          <p:nvPr>
            <p:custDataLst>
              <p:tags r:id="rId10"/>
            </p:custDataLst>
          </p:nvPr>
        </p:nvSpPr>
        <p:spPr>
          <a:xfrm>
            <a:off x="8022590" y="2649747"/>
            <a:ext cx="740410" cy="987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ECO</a:t>
            </a:r>
          </a:p>
          <a:p>
            <a:pPr algn="ctr"/>
            <a:r>
              <a:rPr lang="en-US" sz="1600" dirty="0" smtClean="0"/>
              <a:t>using CBC</a:t>
            </a:r>
            <a:endParaRPr lang="en-US" sz="1600" dirty="0"/>
          </a:p>
        </p:txBody>
      </p:sp>
      <p:sp>
        <p:nvSpPr>
          <p:cNvPr id="13" name="Rounded Rectangle 12"/>
          <p:cNvSpPr/>
          <p:nvPr>
            <p:custDataLst>
              <p:tags r:id="rId11"/>
            </p:custDataLst>
          </p:nvPr>
        </p:nvSpPr>
        <p:spPr>
          <a:xfrm>
            <a:off x="5656531" y="3781323"/>
            <a:ext cx="1086774" cy="7716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Timing analysis using TBC</a:t>
            </a:r>
            <a:endParaRPr lang="en-US" sz="1600" dirty="0"/>
          </a:p>
        </p:txBody>
      </p:sp>
      <p:cxnSp>
        <p:nvCxnSpPr>
          <p:cNvPr id="14" name="Straight Arrow Connector 13"/>
          <p:cNvCxnSpPr>
            <a:stCxn id="13" idx="2"/>
            <a:endCxn id="15" idx="0"/>
          </p:cNvCxnSpPr>
          <p:nvPr>
            <p:custDataLst>
              <p:tags r:id="rId12"/>
            </p:custDataLst>
          </p:nvPr>
        </p:nvCxnSpPr>
        <p:spPr>
          <a:xfrm>
            <a:off x="6199918" y="4553009"/>
            <a:ext cx="0" cy="2922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15" name="Rounded Rectangle 14"/>
          <p:cNvSpPr/>
          <p:nvPr>
            <p:custDataLst>
              <p:tags r:id="rId13"/>
            </p:custDataLst>
          </p:nvPr>
        </p:nvSpPr>
        <p:spPr>
          <a:xfrm>
            <a:off x="5656531" y="4845226"/>
            <a:ext cx="1086774" cy="5898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violation = 0?</a:t>
            </a:r>
            <a:endParaRPr lang="en-US" sz="1600" dirty="0"/>
          </a:p>
        </p:txBody>
      </p:sp>
      <p:sp>
        <p:nvSpPr>
          <p:cNvPr id="16" name="Rounded Rectangle 15"/>
          <p:cNvSpPr/>
          <p:nvPr>
            <p:custDataLst>
              <p:tags r:id="rId14"/>
            </p:custDataLst>
          </p:nvPr>
        </p:nvSpPr>
        <p:spPr>
          <a:xfrm>
            <a:off x="6800802" y="3781323"/>
            <a:ext cx="1087168" cy="7716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Timing analysis using CBC</a:t>
            </a:r>
            <a:endParaRPr lang="en-US" sz="1600" dirty="0"/>
          </a:p>
        </p:txBody>
      </p:sp>
      <p:cxnSp>
        <p:nvCxnSpPr>
          <p:cNvPr id="17" name="Straight Arrow Connector 16"/>
          <p:cNvCxnSpPr>
            <a:stCxn id="16" idx="2"/>
            <a:endCxn id="18" idx="0"/>
          </p:cNvCxnSpPr>
          <p:nvPr>
            <p:custDataLst>
              <p:tags r:id="rId15"/>
            </p:custDataLst>
          </p:nvPr>
        </p:nvCxnSpPr>
        <p:spPr>
          <a:xfrm flipH="1">
            <a:off x="7341028" y="4553009"/>
            <a:ext cx="3358" cy="2922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18" name="Rounded Rectangle 17"/>
          <p:cNvSpPr/>
          <p:nvPr>
            <p:custDataLst>
              <p:tags r:id="rId16"/>
            </p:custDataLst>
          </p:nvPr>
        </p:nvSpPr>
        <p:spPr>
          <a:xfrm>
            <a:off x="6797444" y="4845226"/>
            <a:ext cx="1087168" cy="5898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violation = 0?</a:t>
            </a:r>
            <a:endParaRPr lang="en-US" sz="1600" dirty="0"/>
          </a:p>
        </p:txBody>
      </p:sp>
      <p:cxnSp>
        <p:nvCxnSpPr>
          <p:cNvPr id="19" name="Straight Arrow Connector 18"/>
          <p:cNvCxnSpPr>
            <a:stCxn id="18" idx="2"/>
          </p:cNvCxnSpPr>
          <p:nvPr>
            <p:custDataLst>
              <p:tags r:id="rId17"/>
            </p:custDataLst>
          </p:nvPr>
        </p:nvCxnSpPr>
        <p:spPr>
          <a:xfrm>
            <a:off x="7341028" y="5435125"/>
            <a:ext cx="3358" cy="287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Elbow Connector 19"/>
          <p:cNvCxnSpPr>
            <a:stCxn id="12" idx="0"/>
            <a:endCxn id="6" idx="3"/>
          </p:cNvCxnSpPr>
          <p:nvPr>
            <p:custDataLst>
              <p:tags r:id="rId18"/>
            </p:custDataLst>
          </p:nvPr>
        </p:nvCxnSpPr>
        <p:spPr>
          <a:xfrm rot="16200000" flipV="1">
            <a:off x="7878782" y="2135733"/>
            <a:ext cx="465311" cy="562716"/>
          </a:xfrm>
          <a:prstGeom prst="bentConnector2">
            <a:avLst/>
          </a:prstGeom>
          <a:ln>
            <a:tailEnd type="arrow"/>
          </a:ln>
        </p:spPr>
        <p:style>
          <a:lnRef idx="2">
            <a:schemeClr val="dk1"/>
          </a:lnRef>
          <a:fillRef idx="1">
            <a:schemeClr val="lt1"/>
          </a:fillRef>
          <a:effectRef idx="0">
            <a:schemeClr val="dk1"/>
          </a:effectRef>
          <a:fontRef idx="minor">
            <a:schemeClr val="dk1"/>
          </a:fontRef>
        </p:style>
      </p:cxnSp>
      <p:cxnSp>
        <p:nvCxnSpPr>
          <p:cNvPr id="21" name="Elbow Connector 20"/>
          <p:cNvCxnSpPr>
            <a:stCxn id="18" idx="3"/>
            <a:endCxn id="12" idx="2"/>
          </p:cNvCxnSpPr>
          <p:nvPr>
            <p:custDataLst>
              <p:tags r:id="rId19"/>
            </p:custDataLst>
          </p:nvPr>
        </p:nvCxnSpPr>
        <p:spPr>
          <a:xfrm flipV="1">
            <a:off x="7884612" y="3637516"/>
            <a:ext cx="508183" cy="1502660"/>
          </a:xfrm>
          <a:prstGeom prst="bentConnector2">
            <a:avLst/>
          </a:prstGeom>
          <a:ln>
            <a:tailEnd type="arrow"/>
          </a:ln>
        </p:spPr>
        <p:style>
          <a:lnRef idx="2">
            <a:schemeClr val="dk1"/>
          </a:lnRef>
          <a:fillRef idx="1">
            <a:schemeClr val="lt1"/>
          </a:fillRef>
          <a:effectRef idx="0">
            <a:schemeClr val="dk1"/>
          </a:effectRef>
          <a:fontRef idx="minor">
            <a:schemeClr val="dk1"/>
          </a:fontRef>
        </p:style>
      </p:cxnSp>
      <p:cxnSp>
        <p:nvCxnSpPr>
          <p:cNvPr id="22" name="Straight Arrow Connector 21"/>
          <p:cNvCxnSpPr>
            <a:stCxn id="9" idx="4"/>
            <a:endCxn id="12" idx="1"/>
          </p:cNvCxnSpPr>
          <p:nvPr>
            <p:custDataLst>
              <p:tags r:id="rId20"/>
            </p:custDataLst>
          </p:nvPr>
        </p:nvCxnSpPr>
        <p:spPr>
          <a:xfrm>
            <a:off x="7830079" y="3143175"/>
            <a:ext cx="192511" cy="45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p:cNvCxnSpPr>
            <a:stCxn id="9" idx="3"/>
            <a:endCxn id="16" idx="0"/>
          </p:cNvCxnSpPr>
          <p:nvPr>
            <p:custDataLst>
              <p:tags r:id="rId21"/>
            </p:custDataLst>
          </p:nvPr>
        </p:nvCxnSpPr>
        <p:spPr>
          <a:xfrm>
            <a:off x="7341029" y="3439780"/>
            <a:ext cx="3358" cy="34154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p:cNvCxnSpPr>
            <a:stCxn id="8" idx="3"/>
            <a:endCxn id="13" idx="0"/>
          </p:cNvCxnSpPr>
          <p:nvPr>
            <p:custDataLst>
              <p:tags r:id="rId22"/>
            </p:custDataLst>
          </p:nvPr>
        </p:nvCxnSpPr>
        <p:spPr>
          <a:xfrm>
            <a:off x="6199918" y="3439780"/>
            <a:ext cx="0" cy="34154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5" name="Rounded Rectangle 24"/>
          <p:cNvSpPr/>
          <p:nvPr>
            <p:custDataLst>
              <p:tags r:id="rId23"/>
            </p:custDataLst>
          </p:nvPr>
        </p:nvSpPr>
        <p:spPr>
          <a:xfrm>
            <a:off x="4724400" y="2649748"/>
            <a:ext cx="740410" cy="987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ECO</a:t>
            </a:r>
          </a:p>
          <a:p>
            <a:pPr algn="ctr"/>
            <a:r>
              <a:rPr lang="en-US" sz="1600" dirty="0" smtClean="0"/>
              <a:t>using TBC</a:t>
            </a:r>
            <a:endParaRPr lang="en-US" sz="1600" dirty="0"/>
          </a:p>
        </p:txBody>
      </p:sp>
      <p:cxnSp>
        <p:nvCxnSpPr>
          <p:cNvPr id="26" name="Straight Arrow Connector 25"/>
          <p:cNvCxnSpPr>
            <a:stCxn id="8" idx="2"/>
            <a:endCxn id="25" idx="3"/>
          </p:cNvCxnSpPr>
          <p:nvPr>
            <p:custDataLst>
              <p:tags r:id="rId24"/>
            </p:custDataLst>
          </p:nvPr>
        </p:nvCxnSpPr>
        <p:spPr>
          <a:xfrm flipH="1">
            <a:off x="5464810" y="3143175"/>
            <a:ext cx="191721" cy="4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7" name="Rounded Rectangle 26"/>
          <p:cNvSpPr/>
          <p:nvPr>
            <p:custDataLst>
              <p:tags r:id="rId25"/>
            </p:custDataLst>
          </p:nvPr>
        </p:nvSpPr>
        <p:spPr>
          <a:xfrm>
            <a:off x="5656531" y="5722743"/>
            <a:ext cx="2228028" cy="3022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done</a:t>
            </a:r>
            <a:endParaRPr lang="en-US" sz="1600" dirty="0"/>
          </a:p>
        </p:txBody>
      </p:sp>
      <p:cxnSp>
        <p:nvCxnSpPr>
          <p:cNvPr id="28" name="Straight Arrow Connector 27"/>
          <p:cNvCxnSpPr>
            <a:stCxn id="15" idx="2"/>
          </p:cNvCxnSpPr>
          <p:nvPr>
            <p:custDataLst>
              <p:tags r:id="rId26"/>
            </p:custDataLst>
          </p:nvPr>
        </p:nvCxnSpPr>
        <p:spPr>
          <a:xfrm>
            <a:off x="6199918" y="5435125"/>
            <a:ext cx="0" cy="287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Elbow Connector 28"/>
          <p:cNvCxnSpPr>
            <a:stCxn id="15" idx="1"/>
            <a:endCxn id="25" idx="2"/>
          </p:cNvCxnSpPr>
          <p:nvPr>
            <p:custDataLst>
              <p:tags r:id="rId27"/>
            </p:custDataLst>
          </p:nvPr>
        </p:nvCxnSpPr>
        <p:spPr>
          <a:xfrm rot="10800000">
            <a:off x="5094606" y="3637517"/>
            <a:ext cx="561926" cy="1502659"/>
          </a:xfrm>
          <a:prstGeom prst="bentConnector2">
            <a:avLst/>
          </a:prstGeom>
          <a:ln>
            <a:tailEnd type="arrow"/>
          </a:ln>
        </p:spPr>
        <p:style>
          <a:lnRef idx="2">
            <a:schemeClr val="dk1"/>
          </a:lnRef>
          <a:fillRef idx="1">
            <a:schemeClr val="lt1"/>
          </a:fillRef>
          <a:effectRef idx="0">
            <a:schemeClr val="dk1"/>
          </a:effectRef>
          <a:fontRef idx="minor">
            <a:schemeClr val="dk1"/>
          </a:fontRef>
        </p:style>
      </p:cxnSp>
      <p:cxnSp>
        <p:nvCxnSpPr>
          <p:cNvPr id="30" name="Elbow Connector 29"/>
          <p:cNvCxnSpPr>
            <a:stCxn id="25" idx="0"/>
            <a:endCxn id="6" idx="1"/>
          </p:cNvCxnSpPr>
          <p:nvPr>
            <p:custDataLst>
              <p:tags r:id="rId28"/>
            </p:custDataLst>
          </p:nvPr>
        </p:nvCxnSpPr>
        <p:spPr>
          <a:xfrm rot="5400000" flipH="1" flipV="1">
            <a:off x="5142912" y="2136129"/>
            <a:ext cx="465312" cy="561926"/>
          </a:xfrm>
          <a:prstGeom prst="bentConnector2">
            <a:avLst/>
          </a:prstGeom>
          <a:ln>
            <a:tailEnd type="arrow"/>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55966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grpId="0" nodeType="clickEffect">
                                  <p:stCondLst>
                                    <p:cond delay="0"/>
                                  </p:stCondLst>
                                  <p:childTnLst>
                                    <p:animClr clrSpc="rgb" dir="cw">
                                      <p:cBhvr>
                                        <p:cTn id="6" dur="500" fill="hold"/>
                                        <p:tgtEl>
                                          <p:spTgt spid="6"/>
                                        </p:tgtEl>
                                        <p:attrNameLst>
                                          <p:attrName>stroke.color</p:attrName>
                                        </p:attrNameLst>
                                      </p:cBhvr>
                                      <p:to>
                                        <a:schemeClr val="hlink"/>
                                      </p:to>
                                    </p:animClr>
                                    <p:set>
                                      <p:cBhvr>
                                        <p:cTn id="7" dur="500" fill="hold"/>
                                        <p:tgtEl>
                                          <p:spTgt spid="6"/>
                                        </p:tgtEl>
                                        <p:attrNameLst>
                                          <p:attrName>stroke.on</p:attrName>
                                        </p:attrNameLst>
                                      </p:cBhvr>
                                      <p:to>
                                        <p:strVal val="true"/>
                                      </p:to>
                                    </p:se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mph" presetSubtype="2" fill="hold" grpId="0" nodeType="clickEffect">
                                  <p:stCondLst>
                                    <p:cond delay="0"/>
                                  </p:stCondLst>
                                  <p:childTnLst>
                                    <p:animClr clrSpc="rgb" dir="cw">
                                      <p:cBhvr>
                                        <p:cTn id="17" dur="500" fill="hold"/>
                                        <p:tgtEl>
                                          <p:spTgt spid="8"/>
                                        </p:tgtEl>
                                        <p:attrNameLst>
                                          <p:attrName>stroke.color</p:attrName>
                                        </p:attrNameLst>
                                      </p:cBhvr>
                                      <p:to>
                                        <a:schemeClr val="hlink"/>
                                      </p:to>
                                    </p:animClr>
                                    <p:set>
                                      <p:cBhvr>
                                        <p:cTn id="18" dur="500" fill="hold"/>
                                        <p:tgtEl>
                                          <p:spTgt spid="8"/>
                                        </p:tgtEl>
                                        <p:attrNameLst>
                                          <p:attrName>stroke.on</p:attrName>
                                        </p:attrNameLst>
                                      </p:cBhvr>
                                      <p:to>
                                        <p:strVal val="true"/>
                                      </p:to>
                                    </p:set>
                                  </p:childTnLst>
                                </p:cTn>
                              </p:par>
                              <p:par>
                                <p:cTn id="19" presetID="7" presetClass="emph" presetSubtype="2" fill="hold" grpId="0" nodeType="withEffect">
                                  <p:stCondLst>
                                    <p:cond delay="0"/>
                                  </p:stCondLst>
                                  <p:childTnLst>
                                    <p:animClr clrSpc="rgb" dir="cw">
                                      <p:cBhvr>
                                        <p:cTn id="20" dur="500" fill="hold"/>
                                        <p:tgtEl>
                                          <p:spTgt spid="9"/>
                                        </p:tgtEl>
                                        <p:attrNameLst>
                                          <p:attrName>stroke.color</p:attrName>
                                        </p:attrNameLst>
                                      </p:cBhvr>
                                      <p:to>
                                        <a:schemeClr val="hlink"/>
                                      </p:to>
                                    </p:animClr>
                                    <p:set>
                                      <p:cBhvr>
                                        <p:cTn id="21" dur="500" fill="hold"/>
                                        <p:tgtEl>
                                          <p:spTgt spid="9"/>
                                        </p:tgtEl>
                                        <p:attrNameLst>
                                          <p:attrName>stroke.on</p:attrName>
                                        </p:attrNameLst>
                                      </p:cBhvr>
                                      <p:to>
                                        <p:strVal val="true"/>
                                      </p:to>
                                    </p:se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7" presetClass="emph" presetSubtype="2" fill="hold" grpId="0" nodeType="clickEffect">
                                  <p:stCondLst>
                                    <p:cond delay="0"/>
                                  </p:stCondLst>
                                  <p:childTnLst>
                                    <p:animClr clrSpc="rgb" dir="cw">
                                      <p:cBhvr>
                                        <p:cTn id="28" dur="500" fill="hold"/>
                                        <p:tgtEl>
                                          <p:spTgt spid="13"/>
                                        </p:tgtEl>
                                        <p:attrNameLst>
                                          <p:attrName>stroke.color</p:attrName>
                                        </p:attrNameLst>
                                      </p:cBhvr>
                                      <p:to>
                                        <a:schemeClr val="hlink"/>
                                      </p:to>
                                    </p:animClr>
                                    <p:set>
                                      <p:cBhvr>
                                        <p:cTn id="29" dur="500" fill="hold"/>
                                        <p:tgtEl>
                                          <p:spTgt spid="13"/>
                                        </p:tgtEl>
                                        <p:attrNameLst>
                                          <p:attrName>stroke.on</p:attrName>
                                        </p:attrNameLst>
                                      </p:cBhvr>
                                      <p:to>
                                        <p:strVal val="true"/>
                                      </p:to>
                                    </p:set>
                                  </p:childTnLst>
                                </p:cTn>
                              </p:par>
                              <p:par>
                                <p:cTn id="30" presetID="10"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7" presetClass="emph" presetSubtype="2" fill="hold" grpId="0" nodeType="clickEffect">
                                  <p:stCondLst>
                                    <p:cond delay="0"/>
                                  </p:stCondLst>
                                  <p:childTnLst>
                                    <p:animClr clrSpc="rgb" dir="cw">
                                      <p:cBhvr>
                                        <p:cTn id="36" dur="500" fill="hold"/>
                                        <p:tgtEl>
                                          <p:spTgt spid="16"/>
                                        </p:tgtEl>
                                        <p:attrNameLst>
                                          <p:attrName>stroke.color</p:attrName>
                                        </p:attrNameLst>
                                      </p:cBhvr>
                                      <p:to>
                                        <a:schemeClr val="hlink"/>
                                      </p:to>
                                    </p:animClr>
                                    <p:set>
                                      <p:cBhvr>
                                        <p:cTn id="37" dur="500" fill="hold"/>
                                        <p:tgtEl>
                                          <p:spTgt spid="16"/>
                                        </p:tgtEl>
                                        <p:attrNameLst>
                                          <p:attrName>stroke.on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7" presetClass="emph" presetSubtype="2" fill="hold" grpId="0" nodeType="clickEffect">
                                  <p:stCondLst>
                                    <p:cond delay="0"/>
                                  </p:stCondLst>
                                  <p:childTnLst>
                                    <p:animClr clrSpc="rgb" dir="cw">
                                      <p:cBhvr>
                                        <p:cTn id="41" dur="500" fill="hold"/>
                                        <p:tgtEl>
                                          <p:spTgt spid="25"/>
                                        </p:tgtEl>
                                        <p:attrNameLst>
                                          <p:attrName>stroke.color</p:attrName>
                                        </p:attrNameLst>
                                      </p:cBhvr>
                                      <p:to>
                                        <a:schemeClr val="hlink"/>
                                      </p:to>
                                    </p:animClr>
                                    <p:set>
                                      <p:cBhvr>
                                        <p:cTn id="42" dur="500" fill="hold"/>
                                        <p:tgtEl>
                                          <p:spTgt spid="25"/>
                                        </p:tgtEl>
                                        <p:attrNameLst>
                                          <p:attrName>stroke.on</p:attrName>
                                        </p:attrNameLst>
                                      </p:cBhvr>
                                      <p:to>
                                        <p:strVal val="true"/>
                                      </p:to>
                                    </p:set>
                                  </p:childTnLst>
                                </p:cTn>
                              </p:par>
                              <p:par>
                                <p:cTn id="43" presetID="7" presetClass="emph" presetSubtype="2" fill="hold" grpId="0" nodeType="withEffect">
                                  <p:stCondLst>
                                    <p:cond delay="0"/>
                                  </p:stCondLst>
                                  <p:childTnLst>
                                    <p:animClr clrSpc="rgb" dir="cw">
                                      <p:cBhvr>
                                        <p:cTn id="44" dur="500" fill="hold"/>
                                        <p:tgtEl>
                                          <p:spTgt spid="12"/>
                                        </p:tgtEl>
                                        <p:attrNameLst>
                                          <p:attrName>stroke.color</p:attrName>
                                        </p:attrNameLst>
                                      </p:cBhvr>
                                      <p:to>
                                        <a:schemeClr val="hlink"/>
                                      </p:to>
                                    </p:animClr>
                                    <p:set>
                                      <p:cBhvr>
                                        <p:cTn id="45" dur="500" fill="hold"/>
                                        <p:tgtEl>
                                          <p:spTgt spid="12"/>
                                        </p:tgtEl>
                                        <p:attrNameLst>
                                          <p:attrName>stroke.on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fade">
                                      <p:cBhvr>
                                        <p:cTn id="5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3" grpId="0" animBg="1"/>
      <p:bldP spid="16"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Experiment Setup</a:t>
            </a:r>
            <a:endParaRPr lang="en-US" dirty="0"/>
          </a:p>
        </p:txBody>
      </p:sp>
      <p:graphicFrame>
        <p:nvGraphicFramePr>
          <p:cNvPr id="5" name="Table 4"/>
          <p:cNvGraphicFramePr>
            <a:graphicFrameLocks noGrp="1"/>
          </p:cNvGraphicFramePr>
          <p:nvPr>
            <p:custDataLst>
              <p:tags r:id="rId2"/>
            </p:custDataLst>
            <p:extLst>
              <p:ext uri="{D42A27DB-BD31-4B8C-83A1-F6EECF244321}">
                <p14:modId xmlns:p14="http://schemas.microsoft.com/office/powerpoint/2010/main" val="1876110036"/>
              </p:ext>
            </p:extLst>
          </p:nvPr>
        </p:nvGraphicFramePr>
        <p:xfrm>
          <a:off x="304800" y="1285220"/>
          <a:ext cx="8305800" cy="2194560"/>
        </p:xfrm>
        <a:graphic>
          <a:graphicData uri="http://schemas.openxmlformats.org/drawingml/2006/table">
            <a:tbl>
              <a:tblPr firstRow="1" bandRow="1">
                <a:tableStyleId>{5C22544A-7EE6-4342-B048-85BDC9FD1C3A}</a:tableStyleId>
              </a:tblPr>
              <a:tblGrid>
                <a:gridCol w="2076450"/>
                <a:gridCol w="2076450"/>
                <a:gridCol w="2076450"/>
                <a:gridCol w="2076450"/>
              </a:tblGrid>
              <a:tr h="30649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LEON3MP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NETCARD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SUPERBLUE12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97">
                <a:tc>
                  <a:txBody>
                    <a:bodyPr/>
                    <a:lstStyle/>
                    <a:p>
                      <a:pPr algn="ctr"/>
                      <a:r>
                        <a:rPr lang="en-US" dirty="0" smtClean="0"/>
                        <a:t>Clock period (ns)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97">
                <a:tc>
                  <a:txBody>
                    <a:bodyPr/>
                    <a:lstStyle/>
                    <a:p>
                      <a:pPr algn="ctr"/>
                      <a:r>
                        <a:rPr lang="en-US" dirty="0" smtClean="0"/>
                        <a:t>Gate</a:t>
                      </a:r>
                      <a:r>
                        <a:rPr lang="en-US" baseline="0" dirty="0" smtClean="0"/>
                        <a:t> count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232K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575K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1031K</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97">
                <a:tc>
                  <a:txBody>
                    <a:bodyPr/>
                    <a:lstStyle/>
                    <a:p>
                      <a:pPr algn="ctr"/>
                      <a:r>
                        <a:rPr lang="en-US" dirty="0" smtClean="0"/>
                        <a:t>Utilization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79</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97">
                <a:tc>
                  <a:txBody>
                    <a:bodyPr/>
                    <a:lstStyle/>
                    <a:p>
                      <a:pPr algn="ctr"/>
                      <a:r>
                        <a:rPr lang="en-US" dirty="0" smtClean="0"/>
                        <a:t>Core area (mm</a:t>
                      </a:r>
                      <a:r>
                        <a:rPr lang="en-US" baseline="30000" dirty="0" smtClean="0"/>
                        <a:t>2</a:t>
                      </a:r>
                      <a:r>
                        <a:rPr lang="en-US"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0.45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1.91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497">
                <a:tc>
                  <a:txBody>
                    <a:bodyPr/>
                    <a:lstStyle/>
                    <a:p>
                      <a:pPr algn="ctr"/>
                      <a:r>
                        <a:rPr lang="en-US" dirty="0" smtClean="0"/>
                        <a:t>Max. transition (</a:t>
                      </a:r>
                      <a:r>
                        <a:rPr lang="en-US" dirty="0" err="1" smtClean="0"/>
                        <a:t>ps</a:t>
                      </a:r>
                      <a:r>
                        <a:rPr lang="en-US" dirty="0" smtClean="0"/>
                        <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Rectangle 5"/>
          <p:cNvSpPr/>
          <p:nvPr>
            <p:custDataLst>
              <p:tags r:id="rId3"/>
            </p:custDataLst>
          </p:nvPr>
        </p:nvSpPr>
        <p:spPr>
          <a:xfrm>
            <a:off x="268223" y="762000"/>
            <a:ext cx="7810408" cy="892552"/>
          </a:xfrm>
          <a:prstGeom prst="rect">
            <a:avLst/>
          </a:prstGeom>
        </p:spPr>
        <p:txBody>
          <a:bodyPr wrap="none">
            <a:spAutoFit/>
          </a:bodyPr>
          <a:lstStyle/>
          <a:p>
            <a:pPr marL="0" lvl="1"/>
            <a:r>
              <a:rPr lang="en-US" sz="2400" dirty="0" err="1" smtClean="0"/>
              <a:t>Testcases</a:t>
            </a:r>
            <a:r>
              <a:rPr lang="en-US" sz="2400" dirty="0" smtClean="0"/>
              <a:t> for validation (</a:t>
            </a:r>
            <a:r>
              <a:rPr lang="en-US" sz="2400" kern="0" dirty="0" smtClean="0"/>
              <a:t>45nm library with 8X wire resistivity)</a:t>
            </a:r>
            <a:endParaRPr lang="en-US" sz="2400" kern="0" dirty="0"/>
          </a:p>
          <a:p>
            <a:endParaRPr lang="en-US" sz="2800" dirty="0"/>
          </a:p>
        </p:txBody>
      </p:sp>
      <p:graphicFrame>
        <p:nvGraphicFramePr>
          <p:cNvPr id="10" name="Content Placeholder 3"/>
          <p:cNvGraphicFramePr>
            <a:graphicFrameLocks/>
          </p:cNvGraphicFramePr>
          <p:nvPr>
            <p:custDataLst>
              <p:tags r:id="rId4"/>
            </p:custDataLst>
            <p:extLst>
              <p:ext uri="{D42A27DB-BD31-4B8C-83A1-F6EECF244321}">
                <p14:modId xmlns:p14="http://schemas.microsoft.com/office/powerpoint/2010/main" val="3036786869"/>
              </p:ext>
            </p:extLst>
          </p:nvPr>
        </p:nvGraphicFramePr>
        <p:xfrm>
          <a:off x="3173348" y="4520952"/>
          <a:ext cx="5486400" cy="1828800"/>
        </p:xfrm>
        <a:graphic>
          <a:graphicData uri="http://schemas.openxmlformats.org/drawingml/2006/table">
            <a:tbl>
              <a:tblPr firstRow="1" bandRow="1">
                <a:tableStyleId>{69CF1AB2-1976-4502-BF36-3FF5EA218861}</a:tableStyleId>
              </a:tblPr>
              <a:tblGrid>
                <a:gridCol w="1371600"/>
                <a:gridCol w="1371600"/>
                <a:gridCol w="1371600"/>
                <a:gridCol w="1371600"/>
              </a:tblGrid>
              <a:tr h="342900">
                <a:tc rowSpan="2">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l-GR" dirty="0" smtClean="0"/>
                        <a:t>α</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Correlation factor = 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342900">
                <a:tc vMerge="1">
                  <a:txBody>
                    <a:bodyPr/>
                    <a:lstStyle/>
                    <a:p>
                      <a:endParaRPr lang="en-US" dirty="0"/>
                    </a:p>
                  </a:txBody>
                  <a:tcPr/>
                </a:tc>
                <a:tc vMerge="1">
                  <a:txBody>
                    <a:bodyPr/>
                    <a:lstStyle/>
                    <a:p>
                      <a:endParaRPr lang="en-US" dirty="0"/>
                    </a:p>
                  </a:txBody>
                  <a:tcPr/>
                </a:tc>
                <a:tc>
                  <a:txBody>
                    <a:bodyPr/>
                    <a:lstStyle/>
                    <a:p>
                      <a:pPr algn="ctr"/>
                      <a:r>
                        <a:rPr lang="en-US" dirty="0" err="1" smtClean="0"/>
                        <a:t>A</a:t>
                      </a:r>
                      <a:r>
                        <a:rPr lang="en-US" baseline="-25000" dirty="0" err="1" smtClean="0"/>
                        <a:t>cw</a:t>
                      </a:r>
                      <a:r>
                        <a:rPr lang="en-US" baseline="0" dirty="0" smtClean="0"/>
                        <a:t> (%)</a:t>
                      </a:r>
                      <a:endParaRPr lang="en-US"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smtClean="0"/>
                        <a:t>A</a:t>
                      </a:r>
                      <a:r>
                        <a:rPr lang="en-US" baseline="-25000" dirty="0" err="1" smtClean="0"/>
                        <a:t>rcw</a:t>
                      </a:r>
                      <a:r>
                        <a:rPr lang="en-US" baseline="0" dirty="0" smtClean="0"/>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00">
                <a:tc>
                  <a:txBody>
                    <a:bodyPr/>
                    <a:lstStyle/>
                    <a:p>
                      <a:pPr algn="ctr"/>
                      <a:r>
                        <a:rPr lang="en-US" dirty="0" smtClean="0"/>
                        <a:t>TBC-0.5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7.3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TBC-0.6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9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TBC-0.7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Rectangle 10"/>
          <p:cNvSpPr/>
          <p:nvPr>
            <p:custDataLst>
              <p:tags r:id="rId5"/>
            </p:custDataLst>
          </p:nvPr>
        </p:nvSpPr>
        <p:spPr>
          <a:xfrm>
            <a:off x="381000" y="4800600"/>
            <a:ext cx="2743200" cy="1323439"/>
          </a:xfrm>
          <a:prstGeom prst="rect">
            <a:avLst/>
          </a:prstGeom>
        </p:spPr>
        <p:txBody>
          <a:bodyPr wrap="square">
            <a:spAutoFit/>
          </a:bodyPr>
          <a:lstStyle/>
          <a:p>
            <a:r>
              <a:rPr lang="en-US" sz="2000" dirty="0" smtClean="0"/>
              <a:t>Implement another NETCARD (clock period = 2.3ns) to obtain </a:t>
            </a:r>
            <a:r>
              <a:rPr lang="el-GR" sz="2000" dirty="0" smtClean="0"/>
              <a:t>α</a:t>
            </a:r>
            <a:r>
              <a:rPr lang="en-US" sz="2000" dirty="0" smtClean="0"/>
              <a:t>, </a:t>
            </a:r>
            <a:r>
              <a:rPr lang="en-US" sz="2000" dirty="0" err="1" smtClean="0"/>
              <a:t>A</a:t>
            </a:r>
            <a:r>
              <a:rPr lang="en-US" sz="2000" baseline="-25000" dirty="0" err="1" smtClean="0"/>
              <a:t>cw</a:t>
            </a:r>
            <a:r>
              <a:rPr lang="en-US" sz="2000" dirty="0" smtClean="0"/>
              <a:t> and </a:t>
            </a:r>
            <a:r>
              <a:rPr lang="en-US" sz="2000" dirty="0" err="1" smtClean="0"/>
              <a:t>A</a:t>
            </a:r>
            <a:r>
              <a:rPr lang="en-US" sz="2000" baseline="-25000" dirty="0" err="1" smtClean="0"/>
              <a:t>rcw</a:t>
            </a:r>
            <a:endParaRPr lang="en-US" sz="2000" baseline="-25000" dirty="0"/>
          </a:p>
        </p:txBody>
      </p:sp>
      <p:sp>
        <p:nvSpPr>
          <p:cNvPr id="12" name="Rectangle 11"/>
          <p:cNvSpPr/>
          <p:nvPr>
            <p:custDataLst>
              <p:tags r:id="rId6"/>
            </p:custDataLst>
          </p:nvPr>
        </p:nvSpPr>
        <p:spPr>
          <a:xfrm>
            <a:off x="228600" y="3613815"/>
            <a:ext cx="8610599" cy="830997"/>
          </a:xfrm>
          <a:prstGeom prst="rect">
            <a:avLst/>
          </a:prstGeom>
        </p:spPr>
        <p:txBody>
          <a:bodyPr wrap="square">
            <a:spAutoFit/>
          </a:bodyPr>
          <a:lstStyle/>
          <a:p>
            <a:pPr marL="0" lvl="1"/>
            <a:r>
              <a:rPr lang="en-US" sz="2400" dirty="0" smtClean="0"/>
              <a:t>Statistical models: (1) no correlation and (2) same kind of variation sources in the same process module have correlation factor = 0.5</a:t>
            </a:r>
            <a:endParaRPr lang="en-US" sz="2000" kern="0" dirty="0"/>
          </a:p>
        </p:txBody>
      </p:sp>
      <p:sp>
        <p:nvSpPr>
          <p:cNvPr id="8" name="Rectangle 7"/>
          <p:cNvSpPr/>
          <p:nvPr>
            <p:custDataLst>
              <p:tags r:id="rId7"/>
            </p:custDataLst>
          </p:nvPr>
        </p:nvSpPr>
        <p:spPr>
          <a:xfrm>
            <a:off x="2362200" y="1265288"/>
            <a:ext cx="6248400" cy="4355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custDataLst>
              <p:tags r:id="rId8"/>
            </p:custDataLst>
          </p:nvPr>
        </p:nvSpPr>
        <p:spPr>
          <a:xfrm>
            <a:off x="5881468" y="4469335"/>
            <a:ext cx="2805332" cy="40740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custDataLst>
              <p:tags r:id="rId9"/>
            </p:custDataLst>
          </p:nvPr>
        </p:nvSpPr>
        <p:spPr>
          <a:xfrm>
            <a:off x="3144128" y="5203199"/>
            <a:ext cx="2774266" cy="119760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76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3" grpId="0" animBg="1"/>
      <p:bldP spid="13"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Further Analysis</a:t>
            </a:r>
            <a:endParaRPr lang="en-US" dirty="0"/>
          </a:p>
        </p:txBody>
      </p:sp>
      <p:sp>
        <p:nvSpPr>
          <p:cNvPr id="3" name="Content Placeholder 2"/>
          <p:cNvSpPr>
            <a:spLocks noGrp="1"/>
          </p:cNvSpPr>
          <p:nvPr>
            <p:ph idx="1"/>
            <p:custDataLst>
              <p:tags r:id="rId2"/>
            </p:custDataLst>
          </p:nvPr>
        </p:nvSpPr>
        <p:spPr>
          <a:xfrm>
            <a:off x="228600" y="838200"/>
            <a:ext cx="8534400" cy="5105400"/>
          </a:xfrm>
        </p:spPr>
        <p:txBody>
          <a:bodyPr>
            <a:normAutofit/>
          </a:bodyPr>
          <a:lstStyle/>
          <a:p>
            <a:r>
              <a:rPr lang="en-US" sz="2400" dirty="0" smtClean="0"/>
              <a:t>Paths with small </a:t>
            </a:r>
            <a:r>
              <a:rPr lang="el-GR" sz="2400" dirty="0"/>
              <a:t>Δ</a:t>
            </a:r>
            <a:r>
              <a:rPr lang="en-US" sz="2400" dirty="0"/>
              <a:t>d(</a:t>
            </a:r>
            <a:r>
              <a:rPr lang="en-US" sz="2400" dirty="0" err="1"/>
              <a:t>Y</a:t>
            </a:r>
            <a:r>
              <a:rPr lang="en-US" sz="2400" baseline="-25000" dirty="0" err="1"/>
              <a:t>rcw</a:t>
            </a:r>
            <a:r>
              <a:rPr lang="en-US" sz="2400" dirty="0" smtClean="0"/>
              <a:t>) and </a:t>
            </a:r>
            <a:r>
              <a:rPr lang="el-GR" sz="2400" dirty="0"/>
              <a:t>Δ</a:t>
            </a:r>
            <a:r>
              <a:rPr lang="en-US" sz="2400" dirty="0" smtClean="0"/>
              <a:t>d(</a:t>
            </a:r>
            <a:r>
              <a:rPr lang="en-US" sz="2400" dirty="0" err="1" smtClean="0"/>
              <a:t>Y</a:t>
            </a:r>
            <a:r>
              <a:rPr lang="en-US" sz="2400" baseline="-25000" dirty="0" err="1" smtClean="0"/>
              <a:t>cw</a:t>
            </a:r>
            <a:r>
              <a:rPr lang="en-US" sz="2400" dirty="0" smtClean="0"/>
              <a:t>) have large </a:t>
            </a:r>
            <a:r>
              <a:rPr lang="el-GR" sz="2400" dirty="0" smtClean="0"/>
              <a:t>α</a:t>
            </a:r>
            <a:endParaRPr lang="en-US" sz="2400" dirty="0" smtClean="0"/>
          </a:p>
          <a:p>
            <a:r>
              <a:rPr lang="en-US" sz="2400" dirty="0" smtClean="0"/>
              <a:t>A path has small </a:t>
            </a:r>
            <a:r>
              <a:rPr lang="el-GR" sz="2400" dirty="0" smtClean="0"/>
              <a:t>Δ</a:t>
            </a:r>
            <a:r>
              <a:rPr lang="en-US" sz="2400" dirty="0" smtClean="0"/>
              <a:t>delays </a:t>
            </a:r>
            <a:br>
              <a:rPr lang="en-US" sz="2400" dirty="0" smtClean="0"/>
            </a:br>
            <a:r>
              <a:rPr lang="en-US" sz="2400" dirty="0" smtClean="0">
                <a:sym typeface="Wingdings" panose="05000000000000000000" pitchFamily="2" charset="2"/>
              </a:rPr>
              <a:t> the path is equally sensitive to R and C </a:t>
            </a:r>
          </a:p>
          <a:p>
            <a:r>
              <a:rPr lang="en-US" sz="2400" dirty="0" smtClean="0">
                <a:sym typeface="Wingdings" panose="05000000000000000000" pitchFamily="2" charset="2"/>
              </a:rPr>
              <a:t>Example:</a:t>
            </a:r>
            <a:br>
              <a:rPr lang="en-US" sz="2400" dirty="0" smtClean="0">
                <a:sym typeface="Wingdings" panose="05000000000000000000" pitchFamily="2" charset="2"/>
              </a:rPr>
            </a:br>
            <a:r>
              <a:rPr lang="en-US" sz="2400" dirty="0" smtClean="0">
                <a:sym typeface="Wingdings" panose="05000000000000000000" pitchFamily="2" charset="2"/>
              </a:rPr>
              <a:t>		 </a:t>
            </a:r>
            <a:r>
              <a:rPr lang="en-US" sz="2400" dirty="0" err="1" smtClean="0"/>
              <a:t>d</a:t>
            </a:r>
            <a:r>
              <a:rPr lang="en-US" sz="2400" baseline="-25000" dirty="0" err="1" smtClean="0"/>
              <a:t>j</a:t>
            </a:r>
            <a:r>
              <a:rPr lang="en-US" sz="2400" dirty="0" smtClean="0"/>
              <a:t> = </a:t>
            </a:r>
            <a:r>
              <a:rPr lang="en-US" sz="2400" dirty="0" err="1" smtClean="0"/>
              <a:t>d</a:t>
            </a:r>
            <a:r>
              <a:rPr lang="en-US" sz="2400" baseline="-25000" dirty="0" err="1" smtClean="0"/>
              <a:t>j</a:t>
            </a:r>
            <a:r>
              <a:rPr lang="en-US" sz="2400" dirty="0" smtClean="0"/>
              <a:t>(</a:t>
            </a:r>
            <a:r>
              <a:rPr lang="en-US" sz="2400" dirty="0" err="1" smtClean="0"/>
              <a:t>Y</a:t>
            </a:r>
            <a:r>
              <a:rPr lang="en-US" sz="2400" baseline="-25000" dirty="0" err="1" smtClean="0"/>
              <a:t>typ</a:t>
            </a:r>
            <a:r>
              <a:rPr lang="en-US" sz="2400" dirty="0" smtClean="0"/>
              <a:t>) + 0.5 </a:t>
            </a:r>
            <a:r>
              <a:rPr lang="el-GR" sz="2400" dirty="0" smtClean="0"/>
              <a:t>Δ</a:t>
            </a:r>
            <a:r>
              <a:rPr lang="en-US" sz="2400" dirty="0" smtClean="0"/>
              <a:t>d</a:t>
            </a:r>
            <a:r>
              <a:rPr lang="en-US" sz="2400" baseline="-25000" dirty="0" smtClean="0"/>
              <a:t>R-M1</a:t>
            </a:r>
            <a:r>
              <a:rPr lang="en-US" sz="2400" dirty="0" smtClean="0"/>
              <a:t> +</a:t>
            </a:r>
            <a:r>
              <a:rPr lang="en-US" sz="2400" dirty="0"/>
              <a:t> 0.5 </a:t>
            </a:r>
            <a:r>
              <a:rPr lang="el-GR" sz="2400" dirty="0" smtClean="0"/>
              <a:t>Δ</a:t>
            </a:r>
            <a:r>
              <a:rPr lang="en-US" sz="2400" dirty="0" smtClean="0"/>
              <a:t>d</a:t>
            </a:r>
            <a:r>
              <a:rPr lang="en-US" sz="2400" baseline="-25000" dirty="0" smtClean="0"/>
              <a:t>C-M1</a:t>
            </a:r>
            <a:endParaRPr lang="en-US" sz="2400" dirty="0">
              <a:sym typeface="Wingdings" panose="05000000000000000000" pitchFamily="2" charset="2"/>
            </a:endParaRPr>
          </a:p>
          <a:p>
            <a:endParaRPr lang="en-US" sz="2400" dirty="0" smtClean="0">
              <a:sym typeface="Wingdings" panose="05000000000000000000" pitchFamily="2" charset="2"/>
            </a:endParaRPr>
          </a:p>
          <a:p>
            <a:endParaRPr lang="en-US" sz="2400" dirty="0">
              <a:sym typeface="Wingdings" panose="05000000000000000000" pitchFamily="2" charset="2"/>
            </a:endParaRPr>
          </a:p>
          <a:p>
            <a:pPr marL="0" indent="0">
              <a:buNone/>
            </a:pPr>
            <a:endParaRPr lang="en-US" sz="2400" dirty="0">
              <a:sym typeface="Wingdings" panose="05000000000000000000" pitchFamily="2" charset="2"/>
            </a:endParaRPr>
          </a:p>
          <a:p>
            <a:r>
              <a:rPr lang="en-US" sz="2400" dirty="0" smtClean="0">
                <a:sym typeface="Wingdings" panose="05000000000000000000" pitchFamily="2" charset="2"/>
              </a:rPr>
              <a:t>For a given CBC = </a:t>
            </a:r>
            <a:r>
              <a:rPr lang="en-US" sz="2400" dirty="0" err="1" smtClean="0"/>
              <a:t>Y</a:t>
            </a:r>
            <a:r>
              <a:rPr lang="en-US" sz="2400" baseline="-25000" dirty="0" err="1" smtClean="0"/>
              <a:t>cw</a:t>
            </a:r>
            <a:r>
              <a:rPr lang="en-US" sz="2400" dirty="0" smtClean="0"/>
              <a:t>, </a:t>
            </a:r>
            <a:r>
              <a:rPr lang="el-GR" sz="2400" dirty="0"/>
              <a:t>Δ</a:t>
            </a:r>
            <a:r>
              <a:rPr lang="en-US" sz="2400" dirty="0"/>
              <a:t>d</a:t>
            </a:r>
            <a:r>
              <a:rPr lang="en-US" sz="2400" baseline="-25000" dirty="0"/>
              <a:t>R-M1 </a:t>
            </a:r>
            <a:r>
              <a:rPr lang="en-US" sz="2400" dirty="0" smtClean="0"/>
              <a:t>is small but</a:t>
            </a:r>
            <a:r>
              <a:rPr lang="el-GR" sz="2400" dirty="0"/>
              <a:t> Δ</a:t>
            </a:r>
            <a:r>
              <a:rPr lang="en-US" sz="2400" dirty="0" smtClean="0"/>
              <a:t>d</a:t>
            </a:r>
            <a:r>
              <a:rPr lang="en-US" sz="2400" baseline="-25000" dirty="0" smtClean="0"/>
              <a:t>C-M1</a:t>
            </a:r>
            <a:r>
              <a:rPr lang="en-US" sz="2400" dirty="0" smtClean="0"/>
              <a:t> is large</a:t>
            </a:r>
            <a:br>
              <a:rPr lang="en-US" sz="2400" dirty="0" smtClean="0"/>
            </a:br>
            <a:r>
              <a:rPr lang="en-US" sz="2400" dirty="0" smtClean="0">
                <a:sym typeface="Wingdings" panose="05000000000000000000" pitchFamily="2" charset="2"/>
              </a:rPr>
              <a:t> delay variation of </a:t>
            </a:r>
            <a:r>
              <a:rPr lang="el-GR" sz="2400" dirty="0" smtClean="0"/>
              <a:t>Δ</a:t>
            </a:r>
            <a:r>
              <a:rPr lang="en-US" sz="2400" dirty="0" smtClean="0"/>
              <a:t>d</a:t>
            </a:r>
            <a:r>
              <a:rPr lang="en-US" sz="2400" baseline="-25000" dirty="0" smtClean="0"/>
              <a:t>R-M1</a:t>
            </a:r>
            <a:r>
              <a:rPr lang="en-US" sz="2400" dirty="0" smtClean="0"/>
              <a:t> and</a:t>
            </a:r>
            <a:r>
              <a:rPr lang="en-US" sz="2400" dirty="0" smtClean="0">
                <a:sym typeface="Wingdings" panose="05000000000000000000" pitchFamily="2" charset="2"/>
              </a:rPr>
              <a:t> </a:t>
            </a:r>
            <a:r>
              <a:rPr lang="el-GR" sz="2400" dirty="0"/>
              <a:t>Δ</a:t>
            </a:r>
            <a:r>
              <a:rPr lang="en-US" sz="2400" dirty="0" smtClean="0"/>
              <a:t>d</a:t>
            </a:r>
            <a:r>
              <a:rPr lang="en-US" sz="2400" baseline="-25000" dirty="0" smtClean="0"/>
              <a:t>C-M1</a:t>
            </a:r>
            <a:r>
              <a:rPr lang="en-US" sz="2400" dirty="0" smtClean="0"/>
              <a:t> are</a:t>
            </a:r>
            <a:r>
              <a:rPr lang="en-US" sz="2400" dirty="0" smtClean="0">
                <a:sym typeface="Wingdings" panose="05000000000000000000" pitchFamily="2" charset="2"/>
              </a:rPr>
              <a:t> cancelled out</a:t>
            </a:r>
            <a:br>
              <a:rPr lang="en-US" sz="2400" dirty="0" smtClean="0">
                <a:sym typeface="Wingdings" panose="05000000000000000000" pitchFamily="2" charset="2"/>
              </a:rPr>
            </a:br>
            <a:r>
              <a:rPr lang="en-US" sz="2400" dirty="0" smtClean="0">
                <a:sym typeface="Wingdings" panose="05000000000000000000" pitchFamily="2" charset="2"/>
              </a:rPr>
              <a:t> </a:t>
            </a:r>
            <a:r>
              <a:rPr lang="el-GR" sz="2400" dirty="0"/>
              <a:t>Δ</a:t>
            </a:r>
            <a:r>
              <a:rPr lang="en-US" sz="2400" dirty="0" smtClean="0"/>
              <a:t>d(</a:t>
            </a:r>
            <a:r>
              <a:rPr lang="en-US" sz="2400" dirty="0" err="1" smtClean="0"/>
              <a:t>Y</a:t>
            </a:r>
            <a:r>
              <a:rPr lang="en-US" sz="2400" baseline="-25000" dirty="0" err="1" smtClean="0"/>
              <a:t>cw</a:t>
            </a:r>
            <a:r>
              <a:rPr lang="en-US" sz="2400" dirty="0" smtClean="0"/>
              <a:t>) </a:t>
            </a:r>
            <a:r>
              <a:rPr lang="en-US" sz="2400" dirty="0" smtClean="0">
                <a:sym typeface="Symbol"/>
              </a:rPr>
              <a:t> 0  </a:t>
            </a:r>
            <a:r>
              <a:rPr lang="en-US" sz="2400" dirty="0" smtClean="0"/>
              <a:t>&lt; </a:t>
            </a:r>
            <a:r>
              <a:rPr lang="el-GR" sz="2400" dirty="0" smtClean="0"/>
              <a:t>σ</a:t>
            </a:r>
            <a:r>
              <a:rPr lang="en-US" sz="2400" baseline="-25000" dirty="0" smtClean="0"/>
              <a:t>j</a:t>
            </a:r>
            <a:r>
              <a:rPr lang="en-US" sz="2400" dirty="0" smtClean="0"/>
              <a:t> </a:t>
            </a:r>
            <a:endParaRPr lang="en-US" sz="2400" dirty="0" smtClean="0">
              <a:sym typeface="Symbol"/>
            </a:endParaRPr>
          </a:p>
        </p:txBody>
      </p:sp>
      <p:cxnSp>
        <p:nvCxnSpPr>
          <p:cNvPr id="24" name="Straight Connector 23"/>
          <p:cNvCxnSpPr/>
          <p:nvPr>
            <p:custDataLst>
              <p:tags r:id="rId3"/>
            </p:custDataLst>
          </p:nvPr>
        </p:nvCxnSpPr>
        <p:spPr>
          <a:xfrm flipV="1">
            <a:off x="2989730" y="2940424"/>
            <a:ext cx="0" cy="322728"/>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custDataLst>
              <p:tags r:id="rId4"/>
            </p:custDataLst>
          </p:nvPr>
        </p:nvSpPr>
        <p:spPr>
          <a:xfrm>
            <a:off x="2416927" y="3277052"/>
            <a:ext cx="1145605" cy="646331"/>
          </a:xfrm>
          <a:prstGeom prst="rect">
            <a:avLst/>
          </a:prstGeom>
        </p:spPr>
        <p:txBody>
          <a:bodyPr wrap="square">
            <a:spAutoFit/>
          </a:bodyPr>
          <a:lstStyle/>
          <a:p>
            <a:r>
              <a:rPr lang="en-US" dirty="0" smtClean="0"/>
              <a:t>Nominal delay</a:t>
            </a:r>
            <a:endParaRPr lang="en-US" dirty="0"/>
          </a:p>
        </p:txBody>
      </p:sp>
      <p:cxnSp>
        <p:nvCxnSpPr>
          <p:cNvPr id="28" name="Straight Connector 27"/>
          <p:cNvCxnSpPr/>
          <p:nvPr>
            <p:custDataLst>
              <p:tags r:id="rId5"/>
            </p:custDataLst>
          </p:nvPr>
        </p:nvCxnSpPr>
        <p:spPr>
          <a:xfrm flipV="1">
            <a:off x="4419600" y="2931460"/>
            <a:ext cx="0" cy="322728"/>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custDataLst>
              <p:tags r:id="rId6"/>
            </p:custDataLst>
          </p:nvPr>
        </p:nvSpPr>
        <p:spPr>
          <a:xfrm>
            <a:off x="3810000" y="3277052"/>
            <a:ext cx="1905000" cy="923330"/>
          </a:xfrm>
          <a:prstGeom prst="rect">
            <a:avLst/>
          </a:prstGeom>
        </p:spPr>
        <p:txBody>
          <a:bodyPr wrap="square">
            <a:spAutoFit/>
          </a:bodyPr>
          <a:lstStyle/>
          <a:p>
            <a:r>
              <a:rPr lang="en-US" dirty="0" smtClean="0"/>
              <a:t>Delay sensitivity to unit change in M1 resistance</a:t>
            </a:r>
            <a:endParaRPr lang="en-US" dirty="0"/>
          </a:p>
        </p:txBody>
      </p:sp>
      <p:cxnSp>
        <p:nvCxnSpPr>
          <p:cNvPr id="30" name="Straight Connector 29"/>
          <p:cNvCxnSpPr/>
          <p:nvPr>
            <p:custDataLst>
              <p:tags r:id="rId7"/>
            </p:custDataLst>
          </p:nvPr>
        </p:nvCxnSpPr>
        <p:spPr>
          <a:xfrm flipV="1">
            <a:off x="6494929" y="2922078"/>
            <a:ext cx="0" cy="322728"/>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custDataLst>
              <p:tags r:id="rId8"/>
            </p:custDataLst>
          </p:nvPr>
        </p:nvSpPr>
        <p:spPr>
          <a:xfrm>
            <a:off x="5885329" y="3267670"/>
            <a:ext cx="1905000" cy="923330"/>
          </a:xfrm>
          <a:prstGeom prst="rect">
            <a:avLst/>
          </a:prstGeom>
        </p:spPr>
        <p:txBody>
          <a:bodyPr wrap="square">
            <a:spAutoFit/>
          </a:bodyPr>
          <a:lstStyle/>
          <a:p>
            <a:r>
              <a:rPr lang="en-US" dirty="0" smtClean="0"/>
              <a:t>Delay sensitivity to unit change in M1 capacitance</a:t>
            </a:r>
            <a:endParaRPr lang="en-US" dirty="0"/>
          </a:p>
        </p:txBody>
      </p:sp>
      <p:grpSp>
        <p:nvGrpSpPr>
          <p:cNvPr id="4" name="Group 3"/>
          <p:cNvGrpSpPr/>
          <p:nvPr>
            <p:custDataLst>
              <p:tags r:id="rId9"/>
            </p:custDataLst>
          </p:nvPr>
        </p:nvGrpSpPr>
        <p:grpSpPr>
          <a:xfrm>
            <a:off x="3733800" y="2057400"/>
            <a:ext cx="1981200" cy="493060"/>
            <a:chOff x="3733800" y="2057400"/>
            <a:chExt cx="1981200" cy="493060"/>
          </a:xfrm>
        </p:grpSpPr>
        <p:cxnSp>
          <p:nvCxnSpPr>
            <p:cNvPr id="10" name="Straight Connector 9"/>
            <p:cNvCxnSpPr/>
            <p:nvPr>
              <p:custDataLst>
                <p:tags r:id="rId10"/>
              </p:custDataLst>
            </p:nvPr>
          </p:nvCxnSpPr>
          <p:spPr>
            <a:xfrm>
              <a:off x="3733800" y="2057400"/>
              <a:ext cx="533400" cy="49306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custDataLst>
                <p:tags r:id="rId11"/>
              </p:custDataLst>
            </p:nvPr>
          </p:nvCxnSpPr>
          <p:spPr>
            <a:xfrm>
              <a:off x="3733800" y="2057400"/>
              <a:ext cx="1981200" cy="49306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0028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Scaling Factor Results</a:t>
            </a:r>
            <a:endParaRPr lang="en-US" dirty="0"/>
          </a:p>
        </p:txBody>
      </p:sp>
      <p:pic>
        <p:nvPicPr>
          <p:cNvPr id="4" name="Content Placeholder 3" descr="Mozilla Firefox"/>
          <p:cNvPicPr>
            <a:picLocks noGrp="1" noChangeAspect="1"/>
          </p:cNvPicPr>
          <p:nvPr>
            <p:ph idx="1"/>
            <p:custDataLst>
              <p:tags r:id="rId2"/>
            </p:custDataLst>
          </p:nvPr>
        </p:nvPicPr>
        <p:blipFill rotWithShape="1">
          <a:blip r:embed="rId17" cstate="print">
            <a:extLst>
              <a:ext uri="{28A0092B-C50C-407E-A947-70E740481C1C}">
                <a14:useLocalDpi xmlns:a14="http://schemas.microsoft.com/office/drawing/2010/main" val="0"/>
              </a:ext>
            </a:extLst>
          </a:blip>
          <a:srcRect/>
          <a:stretch/>
        </p:blipFill>
        <p:spPr>
          <a:xfrm>
            <a:off x="5179359" y="796748"/>
            <a:ext cx="3505200" cy="2771704"/>
          </a:xfrm>
        </p:spPr>
      </p:pic>
      <p:pic>
        <p:nvPicPr>
          <p:cNvPr id="5" name="Picture 4" descr="Mozilla Firefox"/>
          <p:cNvPicPr>
            <a:picLocks noChangeAspect="1"/>
          </p:cNvPicPr>
          <p:nvPr>
            <p:custDataLst>
              <p:tags r:id="rId3"/>
            </p:custDataLst>
          </p:nvPr>
        </p:nvPicPr>
        <p:blipFill rotWithShape="1">
          <a:blip r:embed="rId18" cstate="print">
            <a:extLst>
              <a:ext uri="{28A0092B-C50C-407E-A947-70E740481C1C}">
                <a14:useLocalDpi xmlns:a14="http://schemas.microsoft.com/office/drawing/2010/main" val="0"/>
              </a:ext>
            </a:extLst>
          </a:blip>
          <a:srcRect/>
          <a:stretch/>
        </p:blipFill>
        <p:spPr>
          <a:xfrm>
            <a:off x="762000" y="3674390"/>
            <a:ext cx="3429000" cy="2650210"/>
          </a:xfrm>
          <a:prstGeom prst="rect">
            <a:avLst/>
          </a:prstGeom>
        </p:spPr>
      </p:pic>
      <p:pic>
        <p:nvPicPr>
          <p:cNvPr id="6" name="Picture 5" descr="Mozilla Firefox"/>
          <p:cNvPicPr>
            <a:picLocks noChangeAspect="1"/>
          </p:cNvPicPr>
          <p:nvPr>
            <p:custDataLst>
              <p:tags r:id="rId4"/>
            </p:custDataLst>
          </p:nvPr>
        </p:nvPicPr>
        <p:blipFill rotWithShape="1">
          <a:blip r:embed="rId19" cstate="print">
            <a:extLst>
              <a:ext uri="{28A0092B-C50C-407E-A947-70E740481C1C}">
                <a14:useLocalDpi xmlns:a14="http://schemas.microsoft.com/office/drawing/2010/main" val="0"/>
              </a:ext>
            </a:extLst>
          </a:blip>
          <a:srcRect/>
          <a:stretch/>
        </p:blipFill>
        <p:spPr>
          <a:xfrm>
            <a:off x="5105400" y="3633669"/>
            <a:ext cx="3550024" cy="2783529"/>
          </a:xfrm>
          <a:prstGeom prst="rect">
            <a:avLst/>
          </a:prstGeom>
        </p:spPr>
      </p:pic>
      <p:sp>
        <p:nvSpPr>
          <p:cNvPr id="7" name="TextBox 6"/>
          <p:cNvSpPr txBox="1"/>
          <p:nvPr>
            <p:custDataLst>
              <p:tags r:id="rId5"/>
            </p:custDataLst>
          </p:nvPr>
        </p:nvSpPr>
        <p:spPr>
          <a:xfrm>
            <a:off x="7086600" y="1066800"/>
            <a:ext cx="1143000" cy="304800"/>
          </a:xfrm>
          <a:prstGeom prst="rect">
            <a:avLst/>
          </a:prstGeom>
          <a:noFill/>
        </p:spPr>
        <p:txBody>
          <a:bodyPr wrap="none" rtlCol="0">
            <a:noAutofit/>
          </a:bodyPr>
          <a:lstStyle/>
          <a:p>
            <a:r>
              <a:rPr lang="en-US" sz="1600" dirty="0" smtClean="0">
                <a:latin typeface="Arial" pitchFamily="34" charset="0"/>
                <a:cs typeface="Arial" pitchFamily="34" charset="0"/>
              </a:rPr>
              <a:t>LEON3MP</a:t>
            </a:r>
          </a:p>
        </p:txBody>
      </p:sp>
      <p:sp>
        <p:nvSpPr>
          <p:cNvPr id="8" name="TextBox 7"/>
          <p:cNvSpPr txBox="1"/>
          <p:nvPr>
            <p:custDataLst>
              <p:tags r:id="rId6"/>
            </p:custDataLst>
          </p:nvPr>
        </p:nvSpPr>
        <p:spPr>
          <a:xfrm>
            <a:off x="6524065" y="3810000"/>
            <a:ext cx="1143000" cy="304800"/>
          </a:xfrm>
          <a:prstGeom prst="rect">
            <a:avLst/>
          </a:prstGeom>
          <a:noFill/>
        </p:spPr>
        <p:txBody>
          <a:bodyPr wrap="none" rtlCol="0">
            <a:noAutofit/>
          </a:bodyPr>
          <a:lstStyle/>
          <a:p>
            <a:r>
              <a:rPr lang="en-US" sz="1600" dirty="0" smtClean="0">
                <a:latin typeface="Arial" pitchFamily="34" charset="0"/>
                <a:cs typeface="Arial" pitchFamily="34" charset="0"/>
              </a:rPr>
              <a:t>SUPERBLUE12</a:t>
            </a:r>
          </a:p>
        </p:txBody>
      </p:sp>
      <p:sp>
        <p:nvSpPr>
          <p:cNvPr id="9" name="TextBox 8"/>
          <p:cNvSpPr txBox="1"/>
          <p:nvPr>
            <p:custDataLst>
              <p:tags r:id="rId7"/>
            </p:custDataLst>
          </p:nvPr>
        </p:nvSpPr>
        <p:spPr>
          <a:xfrm>
            <a:off x="2476500" y="3819996"/>
            <a:ext cx="1143000" cy="304800"/>
          </a:xfrm>
          <a:prstGeom prst="rect">
            <a:avLst/>
          </a:prstGeom>
          <a:noFill/>
        </p:spPr>
        <p:txBody>
          <a:bodyPr wrap="none" rtlCol="0">
            <a:noAutofit/>
          </a:bodyPr>
          <a:lstStyle/>
          <a:p>
            <a:r>
              <a:rPr lang="en-US" sz="1600" dirty="0" smtClean="0">
                <a:latin typeface="Arial" pitchFamily="34" charset="0"/>
                <a:cs typeface="Arial" pitchFamily="34" charset="0"/>
              </a:rPr>
              <a:t>NETCARD</a:t>
            </a:r>
          </a:p>
        </p:txBody>
      </p:sp>
      <p:sp>
        <p:nvSpPr>
          <p:cNvPr id="10" name="Oval 9"/>
          <p:cNvSpPr/>
          <p:nvPr>
            <p:custDataLst>
              <p:tags r:id="rId8"/>
            </p:custDataLst>
          </p:nvPr>
        </p:nvSpPr>
        <p:spPr>
          <a:xfrm>
            <a:off x="2173941" y="4555102"/>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custDataLst>
              <p:tags r:id="rId9"/>
            </p:custDataLst>
          </p:nvPr>
        </p:nvSpPr>
        <p:spPr>
          <a:xfrm>
            <a:off x="1588993" y="5313260"/>
            <a:ext cx="1118347" cy="457200"/>
          </a:xfrm>
          <a:prstGeom prst="rect">
            <a:avLst/>
          </a:prstGeom>
          <a:noFill/>
        </p:spPr>
        <p:txBody>
          <a:bodyPr wrap="none" rtlCol="0">
            <a:noAutofit/>
          </a:bodyPr>
          <a:lstStyle/>
          <a:p>
            <a:r>
              <a:rPr lang="el-GR" sz="2400" dirty="0" smtClean="0">
                <a:solidFill>
                  <a:srgbClr val="FF0000"/>
                </a:solidFill>
                <a:latin typeface="Arial" pitchFamily="34" charset="0"/>
                <a:cs typeface="Arial" pitchFamily="34" charset="0"/>
              </a:rPr>
              <a:t>α</a:t>
            </a:r>
            <a:r>
              <a:rPr lang="en-US" sz="2400" dirty="0" smtClean="0">
                <a:solidFill>
                  <a:srgbClr val="FF0000"/>
                </a:solidFill>
                <a:latin typeface="Arial" pitchFamily="34" charset="0"/>
                <a:cs typeface="Arial" pitchFamily="34" charset="0"/>
              </a:rPr>
              <a:t> &gt; 0.5</a:t>
            </a:r>
          </a:p>
        </p:txBody>
      </p:sp>
      <p:sp>
        <p:nvSpPr>
          <p:cNvPr id="12" name="Oval 11"/>
          <p:cNvSpPr/>
          <p:nvPr>
            <p:custDataLst>
              <p:tags r:id="rId10"/>
            </p:custDataLst>
          </p:nvPr>
        </p:nvSpPr>
        <p:spPr>
          <a:xfrm>
            <a:off x="6172200" y="5025433"/>
            <a:ext cx="800100" cy="460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custDataLst>
              <p:tags r:id="rId11"/>
            </p:custDataLst>
          </p:nvPr>
        </p:nvSpPr>
        <p:spPr>
          <a:xfrm>
            <a:off x="5587252" y="5554916"/>
            <a:ext cx="1118347" cy="457200"/>
          </a:xfrm>
          <a:prstGeom prst="rect">
            <a:avLst/>
          </a:prstGeom>
          <a:noFill/>
        </p:spPr>
        <p:txBody>
          <a:bodyPr wrap="none" rtlCol="0">
            <a:noAutofit/>
          </a:bodyPr>
          <a:lstStyle/>
          <a:p>
            <a:r>
              <a:rPr lang="el-GR" sz="2400" dirty="0" smtClean="0">
                <a:solidFill>
                  <a:srgbClr val="FF0000"/>
                </a:solidFill>
                <a:latin typeface="Arial" pitchFamily="34" charset="0"/>
                <a:cs typeface="Arial" pitchFamily="34" charset="0"/>
              </a:rPr>
              <a:t>α</a:t>
            </a:r>
            <a:r>
              <a:rPr lang="en-US" sz="2400" dirty="0" smtClean="0">
                <a:solidFill>
                  <a:srgbClr val="FF0000"/>
                </a:solidFill>
                <a:latin typeface="Arial" pitchFamily="34" charset="0"/>
                <a:cs typeface="Arial" pitchFamily="34" charset="0"/>
              </a:rPr>
              <a:t> &gt; 0.5</a:t>
            </a:r>
          </a:p>
        </p:txBody>
      </p:sp>
      <p:sp>
        <p:nvSpPr>
          <p:cNvPr id="14" name="Oval 13"/>
          <p:cNvSpPr/>
          <p:nvPr>
            <p:custDataLst>
              <p:tags r:id="rId12"/>
            </p:custDataLst>
          </p:nvPr>
        </p:nvSpPr>
        <p:spPr>
          <a:xfrm>
            <a:off x="6705599" y="2133600"/>
            <a:ext cx="762002"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custDataLst>
              <p:tags r:id="rId13"/>
            </p:custDataLst>
          </p:nvPr>
        </p:nvSpPr>
        <p:spPr>
          <a:xfrm>
            <a:off x="5894294" y="2590800"/>
            <a:ext cx="1118347" cy="457200"/>
          </a:xfrm>
          <a:prstGeom prst="rect">
            <a:avLst/>
          </a:prstGeom>
          <a:noFill/>
        </p:spPr>
        <p:txBody>
          <a:bodyPr wrap="none" rtlCol="0">
            <a:noAutofit/>
          </a:bodyPr>
          <a:lstStyle/>
          <a:p>
            <a:r>
              <a:rPr lang="el-GR" sz="2400" dirty="0" smtClean="0">
                <a:solidFill>
                  <a:srgbClr val="FF0000"/>
                </a:solidFill>
                <a:latin typeface="Arial" pitchFamily="34" charset="0"/>
                <a:cs typeface="Arial" pitchFamily="34" charset="0"/>
              </a:rPr>
              <a:t>α</a:t>
            </a:r>
            <a:r>
              <a:rPr lang="en-US" sz="2400" dirty="0" smtClean="0">
                <a:solidFill>
                  <a:srgbClr val="FF0000"/>
                </a:solidFill>
                <a:latin typeface="Arial" pitchFamily="34" charset="0"/>
                <a:cs typeface="Arial" pitchFamily="34" charset="0"/>
              </a:rPr>
              <a:t> &gt; 0.5</a:t>
            </a:r>
          </a:p>
        </p:txBody>
      </p:sp>
      <p:sp>
        <p:nvSpPr>
          <p:cNvPr id="16" name="Content Placeholder 2"/>
          <p:cNvSpPr txBox="1">
            <a:spLocks/>
          </p:cNvSpPr>
          <p:nvPr>
            <p:custDataLst>
              <p:tags r:id="rId14"/>
            </p:custDataLst>
          </p:nvPr>
        </p:nvSpPr>
        <p:spPr>
          <a:xfrm>
            <a:off x="240924" y="914400"/>
            <a:ext cx="4864955" cy="1981200"/>
          </a:xfrm>
          <a:prstGeom prst="rect">
            <a:avLst/>
          </a:prstGeom>
        </p:spPr>
        <p:txBody>
          <a:bodyPr vert="horz" lIns="91440" tIns="45720" rIns="91440" bIns="45720" rtlCol="0">
            <a:normAutofit fontScale="92500"/>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Similar trends in different designs</a:t>
            </a:r>
          </a:p>
          <a:p>
            <a:r>
              <a:rPr lang="en-US" dirty="0" smtClean="0"/>
              <a:t>Large </a:t>
            </a:r>
            <a:r>
              <a:rPr lang="el-GR" dirty="0" smtClean="0"/>
              <a:t>α</a:t>
            </a:r>
            <a:r>
              <a:rPr lang="en-US" dirty="0" smtClean="0"/>
              <a:t> when </a:t>
            </a:r>
            <a:r>
              <a:rPr lang="el-GR" dirty="0" smtClean="0"/>
              <a:t>Δ</a:t>
            </a:r>
            <a:r>
              <a:rPr lang="en-US" dirty="0"/>
              <a:t>d(</a:t>
            </a:r>
            <a:r>
              <a:rPr lang="en-US" dirty="0" err="1"/>
              <a:t>Y</a:t>
            </a:r>
            <a:r>
              <a:rPr lang="en-US" baseline="-25000" dirty="0" err="1"/>
              <a:t>rcw</a:t>
            </a:r>
            <a:r>
              <a:rPr lang="en-US" dirty="0"/>
              <a:t>)/</a:t>
            </a:r>
            <a:r>
              <a:rPr lang="en-US" dirty="0" smtClean="0"/>
              <a:t>d(</a:t>
            </a:r>
            <a:r>
              <a:rPr lang="en-US" dirty="0" err="1" smtClean="0"/>
              <a:t>Y</a:t>
            </a:r>
            <a:r>
              <a:rPr lang="en-US" baseline="-25000" dirty="0" err="1" smtClean="0"/>
              <a:t>typ</a:t>
            </a:r>
            <a:r>
              <a:rPr lang="en-US" dirty="0" smtClean="0"/>
              <a:t>) and </a:t>
            </a:r>
            <a:r>
              <a:rPr lang="el-GR" dirty="0"/>
              <a:t>Δ</a:t>
            </a:r>
            <a:r>
              <a:rPr lang="en-US" dirty="0"/>
              <a:t>d(</a:t>
            </a:r>
            <a:r>
              <a:rPr lang="en-US" dirty="0" err="1"/>
              <a:t>Y</a:t>
            </a:r>
            <a:r>
              <a:rPr lang="en-US" baseline="-25000" dirty="0" err="1"/>
              <a:t>cw</a:t>
            </a:r>
            <a:r>
              <a:rPr lang="en-US" dirty="0"/>
              <a:t>)/</a:t>
            </a:r>
            <a:r>
              <a:rPr lang="en-US" dirty="0" smtClean="0"/>
              <a:t>d(</a:t>
            </a:r>
            <a:r>
              <a:rPr lang="en-US" dirty="0" err="1" smtClean="0"/>
              <a:t>Y</a:t>
            </a:r>
            <a:r>
              <a:rPr lang="en-US" baseline="-25000" dirty="0" err="1" smtClean="0"/>
              <a:t>typ</a:t>
            </a:r>
            <a:r>
              <a:rPr lang="en-US" dirty="0" smtClean="0"/>
              <a:t>) are small</a:t>
            </a:r>
          </a:p>
        </p:txBody>
      </p:sp>
    </p:spTree>
    <p:extLst>
      <p:ext uri="{BB962C8B-B14F-4D97-AF65-F5344CB8AC3E}">
        <p14:creationId xmlns:p14="http://schemas.microsoft.com/office/powerpoint/2010/main" val="21763049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Benefits of Tightened BEOL Corners (1)</a:t>
            </a:r>
            <a:endParaRPr lang="en-US" dirty="0"/>
          </a:p>
        </p:txBody>
      </p:sp>
      <p:sp>
        <p:nvSpPr>
          <p:cNvPr id="5" name="Content Placeholder 2"/>
          <p:cNvSpPr txBox="1">
            <a:spLocks/>
          </p:cNvSpPr>
          <p:nvPr>
            <p:custDataLst>
              <p:tags r:id="rId2"/>
            </p:custDataLst>
          </p:nvPr>
        </p:nvSpPr>
        <p:spPr>
          <a:xfrm>
            <a:off x="228600" y="1447800"/>
            <a:ext cx="3895725" cy="2133600"/>
          </a:xfrm>
          <a:prstGeom prst="rect">
            <a:avLst/>
          </a:prstGeom>
        </p:spPr>
        <p:txBody>
          <a:bodyPr vert="horz" lIns="91440" tIns="45720" rIns="91440" bIns="45720" rtlCol="0">
            <a:normAutofit/>
          </a:bodyPr>
          <a:lstStyle>
            <a:lvl1pPr marL="231775" indent="-231775" algn="l" defTabSz="914400" rtl="0" eaLnBrk="0" latinLnBrk="0" hangingPunct="0">
              <a:spcBef>
                <a:spcPct val="20000"/>
              </a:spcBef>
              <a:buClr>
                <a:srgbClr val="C00000"/>
              </a:buClr>
              <a:buFont typeface="Arial" pitchFamily="34" charset="0"/>
              <a:buChar char="•"/>
              <a:defRPr sz="2800" kern="1200">
                <a:solidFill>
                  <a:schemeClr val="tx1"/>
                </a:solidFill>
                <a:latin typeface="Arial" pitchFamily="34" charset="0"/>
                <a:ea typeface="+mn-ea"/>
                <a:cs typeface="Arial" pitchFamily="34" charset="0"/>
              </a:defRPr>
            </a:lvl1pPr>
            <a:lvl2pPr marL="515938" indent="-284163" algn="l" defTabSz="914400" rtl="0" eaLnBrk="0" latinLnBrk="0" hangingPunct="0">
              <a:spcBef>
                <a:spcPct val="20000"/>
              </a:spcBef>
              <a:buClr>
                <a:srgbClr val="C00000"/>
              </a:buClr>
              <a:buFont typeface="Arial" pitchFamily="34" charset="0"/>
              <a:buChar char="•"/>
              <a:defRPr sz="2400" kern="1200">
                <a:solidFill>
                  <a:schemeClr val="tx1"/>
                </a:solidFill>
                <a:latin typeface="Arial" pitchFamily="34" charset="0"/>
                <a:ea typeface="+mn-ea"/>
                <a:cs typeface="Arial" pitchFamily="34" charset="0"/>
              </a:defRPr>
            </a:lvl2pPr>
            <a:lvl3pPr marL="739775" indent="-223838" algn="l" defTabSz="914400" rtl="0" eaLnBrk="0" latinLnBrk="0" hangingPunct="0">
              <a:spcBef>
                <a:spcPct val="20000"/>
              </a:spcBef>
              <a:buClr>
                <a:srgbClr val="C00000"/>
              </a:buClr>
              <a:buFont typeface="Arial" pitchFamily="34" charset="0"/>
              <a:buChar char="•"/>
              <a:defRPr sz="2000" kern="1200">
                <a:solidFill>
                  <a:schemeClr val="tx1"/>
                </a:solidFill>
                <a:latin typeface="Arial" pitchFamily="34" charset="0"/>
                <a:ea typeface="+mn-ea"/>
                <a:cs typeface="Arial" pitchFamily="34" charset="0"/>
              </a:defRPr>
            </a:lvl3pPr>
            <a:lvl4pPr marL="973138" indent="-233363"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4pPr>
            <a:lvl5pPr marL="1196975" indent="-223838" algn="l" defTabSz="914400" rtl="0" eaLnBrk="0" latinLnBrk="0" hangingPunct="0">
              <a:spcBef>
                <a:spcPct val="20000"/>
              </a:spcBef>
              <a:buClr>
                <a:srgbClr val="C00000"/>
              </a:buClr>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ym typeface="Wingdings" panose="05000000000000000000" pitchFamily="2" charset="2"/>
              </a:rPr>
              <a:t>WNS and TNS are reduced by up to 120ps and 61ns</a:t>
            </a:r>
          </a:p>
          <a:p>
            <a:r>
              <a:rPr lang="en-US" sz="2400" dirty="0" smtClean="0">
                <a:sym typeface="Wingdings" panose="05000000000000000000" pitchFamily="2" charset="2"/>
              </a:rPr>
              <a:t>#Timing violations reduces by 31% to 100%</a:t>
            </a:r>
          </a:p>
        </p:txBody>
      </p:sp>
      <p:sp>
        <p:nvSpPr>
          <p:cNvPr id="8" name="TextBox 7"/>
          <p:cNvSpPr txBox="1"/>
          <p:nvPr>
            <p:custDataLst>
              <p:tags r:id="rId3"/>
            </p:custDataLst>
          </p:nvPr>
        </p:nvSpPr>
        <p:spPr>
          <a:xfrm>
            <a:off x="228600" y="838200"/>
            <a:ext cx="3084576" cy="381000"/>
          </a:xfrm>
          <a:prstGeom prst="rect">
            <a:avLst/>
          </a:prstGeom>
          <a:noFill/>
        </p:spPr>
        <p:txBody>
          <a:bodyPr wrap="none" rtlCol="0">
            <a:noAutofit/>
          </a:bodyPr>
          <a:lstStyle/>
          <a:p>
            <a:r>
              <a:rPr lang="en-US" sz="2400" dirty="0" smtClean="0">
                <a:latin typeface="Arial" pitchFamily="34" charset="0"/>
                <a:cs typeface="Arial" pitchFamily="34" charset="0"/>
              </a:rPr>
              <a:t>Correlation factor, </a:t>
            </a:r>
            <a:r>
              <a:rPr lang="el-GR" sz="2400" dirty="0" smtClean="0">
                <a:latin typeface="Arial" pitchFamily="34" charset="0"/>
                <a:cs typeface="Arial" pitchFamily="34" charset="0"/>
              </a:rPr>
              <a:t>γ</a:t>
            </a:r>
            <a:r>
              <a:rPr lang="en-US" sz="2400" dirty="0" smtClean="0">
                <a:latin typeface="Arial" pitchFamily="34" charset="0"/>
                <a:cs typeface="Arial" pitchFamily="34" charset="0"/>
              </a:rPr>
              <a:t> = 0 (variation sources are independent)</a:t>
            </a:r>
          </a:p>
        </p:txBody>
      </p:sp>
      <p:graphicFrame>
        <p:nvGraphicFramePr>
          <p:cNvPr id="9" name="Chart 8"/>
          <p:cNvGraphicFramePr>
            <a:graphicFrameLocks/>
          </p:cNvGraphicFramePr>
          <p:nvPr>
            <p:custDataLst>
              <p:tags r:id="rId4"/>
            </p:custDataLst>
            <p:extLst>
              <p:ext uri="{D42A27DB-BD31-4B8C-83A1-F6EECF244321}">
                <p14:modId xmlns:p14="http://schemas.microsoft.com/office/powerpoint/2010/main" val="1372348688"/>
              </p:ext>
            </p:extLst>
          </p:nvPr>
        </p:nvGraphicFramePr>
        <p:xfrm>
          <a:off x="88525" y="3803276"/>
          <a:ext cx="4145439" cy="251179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Chart 9"/>
          <p:cNvGraphicFramePr>
            <a:graphicFrameLocks/>
          </p:cNvGraphicFramePr>
          <p:nvPr>
            <p:custDataLst>
              <p:tags r:id="rId5"/>
            </p:custDataLst>
            <p:extLst>
              <p:ext uri="{D42A27DB-BD31-4B8C-83A1-F6EECF244321}">
                <p14:modId xmlns:p14="http://schemas.microsoft.com/office/powerpoint/2010/main" val="2065241582"/>
              </p:ext>
            </p:extLst>
          </p:nvPr>
        </p:nvGraphicFramePr>
        <p:xfrm>
          <a:off x="4724400" y="3810000"/>
          <a:ext cx="4145440" cy="251179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1" name="Chart 10"/>
          <p:cNvGraphicFramePr>
            <a:graphicFrameLocks/>
          </p:cNvGraphicFramePr>
          <p:nvPr>
            <p:custDataLst>
              <p:tags r:id="rId6"/>
            </p:custDataLst>
            <p:extLst>
              <p:ext uri="{D42A27DB-BD31-4B8C-83A1-F6EECF244321}">
                <p14:modId xmlns:p14="http://schemas.microsoft.com/office/powerpoint/2010/main" val="1370964503"/>
              </p:ext>
            </p:extLst>
          </p:nvPr>
        </p:nvGraphicFramePr>
        <p:xfrm>
          <a:off x="4648200" y="1247775"/>
          <a:ext cx="4378698" cy="2511798"/>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17229714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latin typeface="Arial" pitchFamily="34" charset="0"/>
                <a:cs typeface="Arial" pitchFamily="34" charset="0"/>
              </a:rPr>
              <a:t>Heuristics #1</a:t>
            </a:r>
            <a:endParaRPr lang="en-US" dirty="0">
              <a:latin typeface="Arial" pitchFamily="34" charset="0"/>
              <a:cs typeface="Arial" pitchFamily="34" charset="0"/>
            </a:endParaRPr>
          </a:p>
        </p:txBody>
      </p:sp>
      <p:sp>
        <p:nvSpPr>
          <p:cNvPr id="3" name="Content Placeholder 2"/>
          <p:cNvSpPr>
            <a:spLocks noGrp="1"/>
          </p:cNvSpPr>
          <p:nvPr>
            <p:ph idx="1"/>
            <p:custDataLst>
              <p:tags r:id="rId2"/>
            </p:custDataLst>
          </p:nvPr>
        </p:nvSpPr>
        <p:spPr>
          <a:xfrm>
            <a:off x="179512" y="908720"/>
            <a:ext cx="8813215" cy="1657218"/>
          </a:xfrm>
        </p:spPr>
        <p:txBody>
          <a:bodyPr>
            <a:noAutofit/>
          </a:bodyPr>
          <a:lstStyle/>
          <a:p>
            <a:pPr marL="230188" indent="-230188"/>
            <a:r>
              <a:rPr lang="en-US" sz="2800" dirty="0" smtClean="0"/>
              <a:t>Model </a:t>
            </a:r>
            <a:r>
              <a:rPr lang="en-US" sz="2800" dirty="0"/>
              <a:t>BTI degradation with </a:t>
            </a:r>
            <a:r>
              <a:rPr lang="en-US" sz="2800" dirty="0" err="1" smtClean="0"/>
              <a:t>V</a:t>
            </a:r>
            <a:r>
              <a:rPr lang="en-US" sz="2800" baseline="-25000" dirty="0" err="1" smtClean="0"/>
              <a:t>final</a:t>
            </a:r>
            <a:r>
              <a:rPr lang="en-US" sz="2800" baseline="-25000" dirty="0" smtClean="0"/>
              <a:t> </a:t>
            </a:r>
            <a:r>
              <a:rPr lang="en-US" sz="2800" dirty="0" smtClean="0"/>
              <a:t>throughout lifetime</a:t>
            </a:r>
            <a:endParaRPr lang="en-US" sz="2800" dirty="0"/>
          </a:p>
          <a:p>
            <a:pPr lvl="1"/>
            <a:r>
              <a:rPr lang="en-US" sz="2800" dirty="0" smtClean="0"/>
              <a:t>Aging of a flat </a:t>
            </a:r>
            <a:r>
              <a:rPr lang="en-US" sz="2800" dirty="0" err="1" smtClean="0"/>
              <a:t>V</a:t>
            </a:r>
            <a:r>
              <a:rPr lang="en-US" sz="2800" baseline="-25000" dirty="0" err="1" smtClean="0"/>
              <a:t>final</a:t>
            </a:r>
            <a:r>
              <a:rPr lang="en-US" sz="2800" dirty="0" smtClean="0"/>
              <a:t> ≈ aging of an adaptive </a:t>
            </a:r>
            <a:r>
              <a:rPr lang="en-US" sz="2800" dirty="0" err="1" smtClean="0"/>
              <a:t>V</a:t>
            </a:r>
            <a:r>
              <a:rPr lang="en-US" sz="2800" baseline="-25000" dirty="0" err="1" smtClean="0"/>
              <a:t>dd</a:t>
            </a:r>
            <a:r>
              <a:rPr lang="en-US" sz="2800" baseline="-25000" dirty="0" smtClean="0"/>
              <a:t> </a:t>
            </a:r>
          </a:p>
          <a:p>
            <a:pPr lvl="1"/>
            <a:r>
              <a:rPr lang="en-US" sz="2800" dirty="0" smtClean="0"/>
              <a:t>But slightly pessimistic</a:t>
            </a:r>
          </a:p>
        </p:txBody>
      </p:sp>
      <p:grpSp>
        <p:nvGrpSpPr>
          <p:cNvPr id="23" name="Group 22"/>
          <p:cNvGrpSpPr/>
          <p:nvPr>
            <p:custDataLst>
              <p:tags r:id="rId3"/>
            </p:custDataLst>
          </p:nvPr>
        </p:nvGrpSpPr>
        <p:grpSpPr>
          <a:xfrm>
            <a:off x="611560" y="3068960"/>
            <a:ext cx="7704856" cy="3289588"/>
            <a:chOff x="755576" y="1052737"/>
            <a:chExt cx="7704856" cy="3289588"/>
          </a:xfrm>
        </p:grpSpPr>
        <p:pic>
          <p:nvPicPr>
            <p:cNvPr id="9218" name="Picture 2"/>
            <p:cNvPicPr>
              <a:picLocks noChangeAspect="1" noChangeArrowheads="1"/>
            </p:cNvPicPr>
            <p:nvPr>
              <p:custDataLst>
                <p:tags r:id="rId5"/>
              </p:custDataLst>
            </p:nvPr>
          </p:nvPicPr>
          <p:blipFill>
            <a:blip r:embed="rId24" cstate="print"/>
            <a:srcRect/>
            <a:stretch>
              <a:fillRect/>
            </a:stretch>
          </p:blipFill>
          <p:spPr bwMode="auto">
            <a:xfrm>
              <a:off x="755576" y="1052737"/>
              <a:ext cx="4176464" cy="3289588"/>
            </a:xfrm>
            <a:prstGeom prst="rect">
              <a:avLst/>
            </a:prstGeom>
            <a:noFill/>
            <a:ln w="9525">
              <a:noFill/>
              <a:miter lim="800000"/>
              <a:headEnd/>
              <a:tailEnd/>
            </a:ln>
          </p:spPr>
        </p:pic>
        <p:cxnSp>
          <p:nvCxnSpPr>
            <p:cNvPr id="6" name="Straight Arrow Connector 5"/>
            <p:cNvCxnSpPr/>
            <p:nvPr>
              <p:custDataLst>
                <p:tags r:id="rId6"/>
              </p:custDataLst>
            </p:nvPr>
          </p:nvCxnSpPr>
          <p:spPr>
            <a:xfrm>
              <a:off x="5220072" y="3779748"/>
              <a:ext cx="25202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custDataLst>
                <p:tags r:id="rId7"/>
              </p:custDataLst>
            </p:nvPr>
          </p:nvCxnSpPr>
          <p:spPr>
            <a:xfrm flipV="1">
              <a:off x="5364088" y="2276872"/>
              <a:ext cx="0" cy="16468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custDataLst>
                <p:tags r:id="rId8"/>
              </p:custDataLst>
            </p:nvPr>
          </p:nvCxnSpPr>
          <p:spPr>
            <a:xfrm>
              <a:off x="5868144" y="3203684"/>
              <a:ext cx="360040" cy="0"/>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custDataLst>
                <p:tags r:id="rId9"/>
              </p:custDataLst>
            </p:nvPr>
          </p:nvCxnSpPr>
          <p:spPr>
            <a:xfrm>
              <a:off x="5364088" y="3491716"/>
              <a:ext cx="504056" cy="0"/>
            </a:xfrm>
            <a:prstGeom prst="line">
              <a:avLst/>
            </a:prstGeom>
            <a:ln w="38100" cmpd="sng">
              <a:solidFill>
                <a:srgbClr val="D83A36"/>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custDataLst>
                <p:tags r:id="rId10"/>
              </p:custDataLst>
            </p:nvPr>
          </p:nvCxnSpPr>
          <p:spPr>
            <a:xfrm flipV="1">
              <a:off x="5868144" y="3203684"/>
              <a:ext cx="0" cy="284568"/>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custDataLst>
                <p:tags r:id="rId11"/>
              </p:custDataLst>
            </p:nvPr>
          </p:nvCxnSpPr>
          <p:spPr>
            <a:xfrm>
              <a:off x="6228184" y="2915652"/>
              <a:ext cx="504056" cy="0"/>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custDataLst>
                <p:tags r:id="rId12"/>
              </p:custDataLst>
            </p:nvPr>
          </p:nvCxnSpPr>
          <p:spPr>
            <a:xfrm flipV="1">
              <a:off x="6228184" y="2915652"/>
              <a:ext cx="0" cy="284568"/>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custDataLst>
                <p:tags r:id="rId13"/>
              </p:custDataLst>
            </p:nvPr>
          </p:nvCxnSpPr>
          <p:spPr>
            <a:xfrm>
              <a:off x="6732240" y="2627620"/>
              <a:ext cx="432048" cy="0"/>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custDataLst>
                <p:tags r:id="rId14"/>
              </p:custDataLst>
            </p:nvPr>
          </p:nvCxnSpPr>
          <p:spPr>
            <a:xfrm flipV="1">
              <a:off x="6732240" y="2627620"/>
              <a:ext cx="0" cy="279565"/>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sp>
          <p:nvSpPr>
            <p:cNvPr id="15" name="Rectangle 14"/>
            <p:cNvSpPr/>
            <p:nvPr>
              <p:custDataLst>
                <p:tags r:id="rId15"/>
              </p:custDataLst>
            </p:nvPr>
          </p:nvSpPr>
          <p:spPr>
            <a:xfrm>
              <a:off x="5004048" y="1772816"/>
              <a:ext cx="648072" cy="369332"/>
            </a:xfrm>
            <a:prstGeom prst="rect">
              <a:avLst/>
            </a:prstGeom>
          </p:spPr>
          <p:txBody>
            <a:bodyPr wrap="square">
              <a:spAutoFit/>
            </a:bodyPr>
            <a:lstStyle/>
            <a:p>
              <a:pPr fontAlgn="base">
                <a:spcBef>
                  <a:spcPct val="0"/>
                </a:spcBef>
                <a:spcAft>
                  <a:spcPct val="0"/>
                </a:spcAft>
              </a:pPr>
              <a:r>
                <a:rPr lang="en-US" dirty="0" err="1" smtClean="0">
                  <a:latin typeface="Tahoma" charset="0"/>
                </a:rPr>
                <a:t>V</a:t>
              </a:r>
              <a:r>
                <a:rPr lang="en-US" baseline="-25000" dirty="0" err="1" smtClean="0">
                  <a:latin typeface="Tahoma" charset="0"/>
                </a:rPr>
                <a:t>dd</a:t>
              </a:r>
              <a:endParaRPr lang="en-US" sz="1200" baseline="-25000" dirty="0">
                <a:latin typeface="Tahoma" charset="0"/>
              </a:endParaRPr>
            </a:p>
          </p:txBody>
        </p:sp>
        <p:sp>
          <p:nvSpPr>
            <p:cNvPr id="16" name="Rectangle 15"/>
            <p:cNvSpPr/>
            <p:nvPr>
              <p:custDataLst>
                <p:tags r:id="rId16"/>
              </p:custDataLst>
            </p:nvPr>
          </p:nvSpPr>
          <p:spPr>
            <a:xfrm>
              <a:off x="7812360" y="3563724"/>
              <a:ext cx="648072" cy="369332"/>
            </a:xfrm>
            <a:prstGeom prst="rect">
              <a:avLst/>
            </a:prstGeom>
          </p:spPr>
          <p:txBody>
            <a:bodyPr wrap="square">
              <a:spAutoFit/>
            </a:bodyPr>
            <a:lstStyle/>
            <a:p>
              <a:pPr fontAlgn="base">
                <a:spcBef>
                  <a:spcPct val="0"/>
                </a:spcBef>
                <a:spcAft>
                  <a:spcPct val="0"/>
                </a:spcAft>
              </a:pPr>
              <a:r>
                <a:rPr lang="en-US" dirty="0" smtClean="0">
                  <a:latin typeface="Tahoma" charset="0"/>
                </a:rPr>
                <a:t>time</a:t>
              </a:r>
              <a:endParaRPr lang="en-US" sz="1200" dirty="0">
                <a:latin typeface="Tahoma" charset="0"/>
              </a:endParaRPr>
            </a:p>
          </p:txBody>
        </p:sp>
        <p:cxnSp>
          <p:nvCxnSpPr>
            <p:cNvPr id="17" name="Straight Connector 16"/>
            <p:cNvCxnSpPr/>
            <p:nvPr>
              <p:custDataLst>
                <p:tags r:id="rId17"/>
              </p:custDataLst>
            </p:nvPr>
          </p:nvCxnSpPr>
          <p:spPr>
            <a:xfrm>
              <a:off x="5366279" y="2492896"/>
              <a:ext cx="1798009" cy="0"/>
            </a:xfrm>
            <a:prstGeom prst="line">
              <a:avLst/>
            </a:prstGeom>
            <a:ln w="38100" cmpd="sng">
              <a:solidFill>
                <a:schemeClr val="accent1"/>
              </a:solidFill>
              <a:prstDash val="soli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custDataLst>
                <p:tags r:id="rId18"/>
              </p:custDataLst>
            </p:nvPr>
          </p:nvCxnSpPr>
          <p:spPr>
            <a:xfrm flipH="1">
              <a:off x="5004048" y="2492896"/>
              <a:ext cx="1152128" cy="1440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custDataLst>
                <p:tags r:id="rId19"/>
              </p:custDataLst>
            </p:nvPr>
          </p:nvCxnSpPr>
          <p:spPr>
            <a:xfrm flipH="1" flipV="1">
              <a:off x="5012432" y="2789312"/>
              <a:ext cx="783704" cy="3516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custDataLst>
                <p:tags r:id="rId20"/>
              </p:custDataLst>
            </p:nvPr>
          </p:nvSpPr>
          <p:spPr>
            <a:xfrm>
              <a:off x="2123728" y="1412776"/>
              <a:ext cx="792088" cy="369332"/>
            </a:xfrm>
            <a:prstGeom prst="rect">
              <a:avLst/>
            </a:prstGeom>
          </p:spPr>
          <p:txBody>
            <a:bodyPr wrap="square">
              <a:spAutoFit/>
            </a:bodyPr>
            <a:lstStyle/>
            <a:p>
              <a:pPr fontAlgn="base">
                <a:spcBef>
                  <a:spcPct val="0"/>
                </a:spcBef>
                <a:spcAft>
                  <a:spcPct val="0"/>
                </a:spcAft>
              </a:pPr>
              <a:r>
                <a:rPr lang="en-US" dirty="0" smtClean="0">
                  <a:latin typeface="Tahoma" charset="0"/>
                </a:rPr>
                <a:t>NBTI</a:t>
              </a:r>
              <a:endParaRPr lang="en-US" sz="1200" dirty="0">
                <a:latin typeface="Tahoma" charset="0"/>
              </a:endParaRPr>
            </a:p>
          </p:txBody>
        </p:sp>
        <p:sp>
          <p:nvSpPr>
            <p:cNvPr id="25" name="Rectangle 24"/>
            <p:cNvSpPr/>
            <p:nvPr>
              <p:custDataLst>
                <p:tags r:id="rId21"/>
              </p:custDataLst>
            </p:nvPr>
          </p:nvSpPr>
          <p:spPr>
            <a:xfrm>
              <a:off x="2267744" y="3429000"/>
              <a:ext cx="864096" cy="369332"/>
            </a:xfrm>
            <a:prstGeom prst="rect">
              <a:avLst/>
            </a:prstGeom>
          </p:spPr>
          <p:txBody>
            <a:bodyPr wrap="square">
              <a:spAutoFit/>
            </a:bodyPr>
            <a:lstStyle/>
            <a:p>
              <a:pPr fontAlgn="base">
                <a:spcBef>
                  <a:spcPct val="0"/>
                </a:spcBef>
                <a:spcAft>
                  <a:spcPct val="0"/>
                </a:spcAft>
              </a:pPr>
              <a:r>
                <a:rPr lang="en-US" dirty="0" smtClean="0">
                  <a:latin typeface="Tahoma" charset="0"/>
                </a:rPr>
                <a:t>PBTI</a:t>
              </a:r>
              <a:endParaRPr lang="en-US" sz="1200" dirty="0">
                <a:latin typeface="Tahoma" charset="0"/>
              </a:endParaRPr>
            </a:p>
          </p:txBody>
        </p:sp>
      </p:grpSp>
      <p:sp>
        <p:nvSpPr>
          <p:cNvPr id="26" name="TextBox 25"/>
          <p:cNvSpPr txBox="1"/>
          <p:nvPr>
            <p:custDataLst>
              <p:tags r:id="rId4"/>
            </p:custDataLst>
          </p:nvPr>
        </p:nvSpPr>
        <p:spPr>
          <a:xfrm>
            <a:off x="2548519" y="2421922"/>
            <a:ext cx="3384376" cy="648072"/>
          </a:xfrm>
          <a:prstGeom prst="rect">
            <a:avLst/>
          </a:prstGeom>
          <a:solidFill>
            <a:schemeClr val="bg1"/>
          </a:solidFill>
          <a:ln w="57150" cmpd="sng">
            <a:solidFill>
              <a:schemeClr val="accent2"/>
            </a:solidFill>
          </a:ln>
        </p:spPr>
        <p:txBody>
          <a:bodyPr wrap="square" rtlCol="0" anchor="t">
            <a:noAutofit/>
          </a:bodyPr>
          <a:lstStyle/>
          <a:p>
            <a:pPr algn="ctr">
              <a:spcBef>
                <a:spcPts val="3600"/>
              </a:spcBef>
              <a:spcAft>
                <a:spcPts val="3600"/>
              </a:spcAft>
            </a:pPr>
            <a:r>
              <a:rPr lang="en-US" sz="3200" b="1" dirty="0" smtClean="0">
                <a:solidFill>
                  <a:srgbClr val="FF0000"/>
                </a:solidFill>
              </a:rPr>
              <a:t>V</a:t>
            </a:r>
            <a:r>
              <a:rPr lang="en-US" sz="3200" b="1" baseline="-25000" dirty="0" smtClean="0">
                <a:solidFill>
                  <a:srgbClr val="FF0000"/>
                </a:solidFill>
              </a:rPr>
              <a:t>BTI</a:t>
            </a:r>
            <a:r>
              <a:rPr lang="en-US" sz="3200" b="1" dirty="0" smtClean="0">
                <a:solidFill>
                  <a:srgbClr val="FF0000"/>
                </a:solidFill>
              </a:rPr>
              <a:t> = </a:t>
            </a:r>
            <a:r>
              <a:rPr lang="en-US" sz="3200" b="1" dirty="0" err="1" smtClean="0">
                <a:solidFill>
                  <a:srgbClr val="FF0000"/>
                </a:solidFill>
              </a:rPr>
              <a:t>V</a:t>
            </a:r>
            <a:r>
              <a:rPr lang="en-US" sz="3200" b="1" baseline="-25000" dirty="0" err="1" smtClean="0">
                <a:solidFill>
                  <a:srgbClr val="FF0000"/>
                </a:solidFill>
              </a:rPr>
              <a:t>lib</a:t>
            </a:r>
            <a:r>
              <a:rPr lang="en-US" sz="3200" b="1" dirty="0">
                <a:solidFill>
                  <a:srgbClr val="FF0000"/>
                </a:solidFill>
              </a:rPr>
              <a:t> ≈ </a:t>
            </a:r>
            <a:r>
              <a:rPr lang="en-US" sz="3200" b="1" dirty="0" err="1" smtClean="0">
                <a:solidFill>
                  <a:srgbClr val="FF0000"/>
                </a:solidFill>
              </a:rPr>
              <a:t>V</a:t>
            </a:r>
            <a:r>
              <a:rPr lang="en-US" sz="3200" b="1" baseline="-25000" dirty="0" err="1" smtClean="0">
                <a:solidFill>
                  <a:srgbClr val="FF0000"/>
                </a:solidFill>
              </a:rPr>
              <a:t>final</a:t>
            </a:r>
            <a:endParaRPr lang="en-US" sz="3200" b="1" baseline="-25000" dirty="0">
              <a:solidFill>
                <a:srgbClr val="FF0000"/>
              </a:solidFill>
            </a:endParaRPr>
          </a:p>
        </p:txBody>
      </p:sp>
    </p:spTree>
    <p:extLst>
      <p:ext uri="{BB962C8B-B14F-4D97-AF65-F5344CB8AC3E}">
        <p14:creationId xmlns:p14="http://schemas.microsoft.com/office/powerpoint/2010/main" val="85524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err="1" smtClean="0"/>
              <a:t>V</a:t>
            </a:r>
            <a:r>
              <a:rPr lang="en-US" baseline="-25000" dirty="0" err="1" smtClean="0"/>
              <a:t>final</a:t>
            </a:r>
            <a:r>
              <a:rPr lang="en-US" dirty="0" smtClean="0"/>
              <a:t> Estimation</a:t>
            </a:r>
            <a:endParaRPr lang="en-US" dirty="0"/>
          </a:p>
        </p:txBody>
      </p:sp>
      <p:sp>
        <p:nvSpPr>
          <p:cNvPr id="3" name="Content Placeholder 2"/>
          <p:cNvSpPr>
            <a:spLocks noGrp="1"/>
          </p:cNvSpPr>
          <p:nvPr>
            <p:ph idx="1"/>
            <p:custDataLst>
              <p:tags r:id="rId2"/>
            </p:custDataLst>
          </p:nvPr>
        </p:nvSpPr>
        <p:spPr>
          <a:xfrm>
            <a:off x="251520" y="1052736"/>
            <a:ext cx="8711505" cy="5663977"/>
          </a:xfrm>
        </p:spPr>
        <p:txBody>
          <a:bodyPr>
            <a:normAutofit/>
          </a:bodyPr>
          <a:lstStyle/>
          <a:p>
            <a:r>
              <a:rPr lang="en-US" sz="2800" dirty="0"/>
              <a:t>Problem: </a:t>
            </a:r>
            <a:r>
              <a:rPr lang="en-US" sz="2800" dirty="0" err="1"/>
              <a:t>V</a:t>
            </a:r>
            <a:r>
              <a:rPr lang="en-US" sz="2800" baseline="-25000" dirty="0" err="1"/>
              <a:t>final</a:t>
            </a:r>
            <a:r>
              <a:rPr lang="en-US" sz="2800" dirty="0"/>
              <a:t> is not available at early design stage (design has not been implemented)</a:t>
            </a:r>
          </a:p>
          <a:p>
            <a:r>
              <a:rPr lang="en-US" sz="2800" dirty="0" err="1" smtClean="0"/>
              <a:t>V</a:t>
            </a:r>
            <a:r>
              <a:rPr lang="en-US" sz="2800" baseline="-25000" dirty="0" err="1" smtClean="0"/>
              <a:t>final</a:t>
            </a:r>
            <a:r>
              <a:rPr lang="en-US" sz="2800" baseline="-25000" dirty="0" smtClean="0"/>
              <a:t> </a:t>
            </a:r>
            <a:r>
              <a:rPr lang="en-US" sz="2800" dirty="0" smtClean="0"/>
              <a:t>= </a:t>
            </a:r>
            <a:r>
              <a:rPr lang="en-US" sz="2800" dirty="0" err="1" smtClean="0"/>
              <a:t>V</a:t>
            </a:r>
            <a:r>
              <a:rPr lang="en-US" sz="2800" baseline="-25000" dirty="0" err="1" smtClean="0"/>
              <a:t>dd</a:t>
            </a:r>
            <a:r>
              <a:rPr lang="en-US" sz="2800" dirty="0" smtClean="0"/>
              <a:t> @ end of life (to compensate BTI aging)</a:t>
            </a:r>
            <a:endParaRPr lang="en-US" sz="2800" dirty="0"/>
          </a:p>
          <a:p>
            <a:pPr lvl="1"/>
            <a:r>
              <a:rPr lang="en-US" sz="2800" dirty="0" smtClean="0"/>
              <a:t>Gates </a:t>
            </a:r>
            <a:r>
              <a:rPr lang="en-US" sz="2800" dirty="0"/>
              <a:t>along critical path</a:t>
            </a:r>
          </a:p>
          <a:p>
            <a:pPr lvl="1"/>
            <a:r>
              <a:rPr lang="en-US" sz="2800" dirty="0"/>
              <a:t>Timing slack at t = 0 </a:t>
            </a:r>
            <a:endParaRPr lang="en-US" sz="2800" dirty="0" smtClean="0"/>
          </a:p>
          <a:p>
            <a:r>
              <a:rPr lang="en-US" sz="2800" dirty="0" smtClean="0"/>
              <a:t>Circuit activity is not an issue </a:t>
            </a:r>
          </a:p>
          <a:p>
            <a:pPr lvl="1"/>
            <a:r>
              <a:rPr lang="en-US" sz="2400" dirty="0" smtClean="0"/>
              <a:t>Because BTI </a:t>
            </a:r>
            <a:r>
              <a:rPr lang="en-US" dirty="0" smtClean="0"/>
              <a:t>effect is not sensitive to circuit activity</a:t>
            </a:r>
            <a:endParaRPr lang="en-US" sz="2400" dirty="0" smtClean="0"/>
          </a:p>
          <a:p>
            <a:pPr lvl="1"/>
            <a:r>
              <a:rPr lang="en-US" dirty="0" smtClean="0"/>
              <a:t>DC or AC stress model is sufficient</a:t>
            </a:r>
            <a:endParaRPr lang="en-US" dirty="0"/>
          </a:p>
        </p:txBody>
      </p:sp>
    </p:spTree>
    <p:extLst>
      <p:ext uri="{BB962C8B-B14F-4D97-AF65-F5344CB8AC3E}">
        <p14:creationId xmlns:p14="http://schemas.microsoft.com/office/powerpoint/2010/main" val="3317610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Observation and Heuristic #2</a:t>
            </a:r>
            <a:endParaRPr lang="en-US" dirty="0"/>
          </a:p>
        </p:txBody>
      </p:sp>
      <p:sp>
        <p:nvSpPr>
          <p:cNvPr id="3" name="Content Placeholder 2"/>
          <p:cNvSpPr>
            <a:spLocks noGrp="1"/>
          </p:cNvSpPr>
          <p:nvPr>
            <p:ph idx="1"/>
            <p:custDataLst>
              <p:tags r:id="rId2"/>
            </p:custDataLst>
          </p:nvPr>
        </p:nvSpPr>
        <p:spPr>
          <a:xfrm>
            <a:off x="252011" y="838200"/>
            <a:ext cx="8567489" cy="1728191"/>
          </a:xfrm>
        </p:spPr>
        <p:txBody>
          <a:bodyPr>
            <a:noAutofit/>
          </a:bodyPr>
          <a:lstStyle/>
          <a:p>
            <a:r>
              <a:rPr lang="en-US" sz="2400" dirty="0"/>
              <a:t>Observation #2: </a:t>
            </a:r>
            <a:r>
              <a:rPr lang="en-US" sz="2400" dirty="0" err="1"/>
              <a:t>V</a:t>
            </a:r>
            <a:r>
              <a:rPr lang="en-US" sz="2400" baseline="-25000" dirty="0" err="1"/>
              <a:t>final</a:t>
            </a:r>
            <a:r>
              <a:rPr lang="en-US" sz="2400" dirty="0"/>
              <a:t> is not sensitive to </a:t>
            </a:r>
            <a:r>
              <a:rPr lang="en-US" sz="2400" dirty="0" smtClean="0"/>
              <a:t>gate types</a:t>
            </a:r>
            <a:endParaRPr lang="en-US" sz="2400" dirty="0"/>
          </a:p>
          <a:p>
            <a:r>
              <a:rPr lang="en-US" sz="2400" dirty="0"/>
              <a:t>Heuristic </a:t>
            </a:r>
            <a:r>
              <a:rPr lang="en-US" sz="2400" dirty="0" smtClean="0"/>
              <a:t>#</a:t>
            </a:r>
            <a:r>
              <a:rPr lang="en-US" sz="2400" dirty="0"/>
              <a:t>2: </a:t>
            </a:r>
            <a:r>
              <a:rPr lang="en-US" sz="2400" dirty="0" smtClean="0"/>
              <a:t>use </a:t>
            </a:r>
            <a:r>
              <a:rPr lang="en-US" sz="2400" dirty="0"/>
              <a:t>average </a:t>
            </a:r>
            <a:r>
              <a:rPr lang="en-US" sz="2400" dirty="0" err="1" smtClean="0"/>
              <a:t>V</a:t>
            </a:r>
            <a:r>
              <a:rPr lang="en-US" sz="2400" baseline="-25000" dirty="0" err="1" smtClean="0"/>
              <a:t>final</a:t>
            </a:r>
            <a:r>
              <a:rPr lang="en-US" sz="2400" baseline="-25000" dirty="0" smtClean="0"/>
              <a:t> </a:t>
            </a:r>
            <a:r>
              <a:rPr lang="en-US" sz="2400" dirty="0" smtClean="0"/>
              <a:t>of different gate types</a:t>
            </a:r>
            <a:endParaRPr lang="en-US" sz="2400" dirty="0"/>
          </a:p>
          <a:p>
            <a:pPr lvl="1"/>
            <a:r>
              <a:rPr lang="en-US" sz="2000" dirty="0" err="1" smtClean="0"/>
              <a:t>V</a:t>
            </a:r>
            <a:r>
              <a:rPr lang="en-US" sz="2000" baseline="-25000" dirty="0" err="1" smtClean="0"/>
              <a:t>final</a:t>
            </a:r>
            <a:r>
              <a:rPr lang="en-US" sz="2000" dirty="0" smtClean="0"/>
              <a:t> is a function of timing slack</a:t>
            </a:r>
          </a:p>
          <a:p>
            <a:pPr lvl="1"/>
            <a:r>
              <a:rPr lang="en-US" sz="2000" dirty="0" smtClean="0"/>
              <a:t>Assume timing slack = 0 </a:t>
            </a:r>
            <a:endParaRPr lang="en-US" sz="2000" dirty="0"/>
          </a:p>
        </p:txBody>
      </p:sp>
      <p:pic>
        <p:nvPicPr>
          <p:cNvPr id="4" name="Picture 14" descr="Screen Clippi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55576" y="2852936"/>
            <a:ext cx="4824536" cy="375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8" descr="畫面剪輯"/>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868144" y="4869160"/>
            <a:ext cx="2491835" cy="1319852"/>
          </a:xfrm>
          <a:prstGeom prst="rect">
            <a:avLst/>
          </a:prstGeom>
        </p:spPr>
      </p:pic>
      <p:cxnSp>
        <p:nvCxnSpPr>
          <p:cNvPr id="8" name="Straight Arrow Connector 7"/>
          <p:cNvCxnSpPr/>
          <p:nvPr>
            <p:custDataLst>
              <p:tags r:id="rId5"/>
            </p:custDataLst>
          </p:nvPr>
        </p:nvCxnSpPr>
        <p:spPr>
          <a:xfrm>
            <a:off x="3995936" y="4005064"/>
            <a:ext cx="0" cy="648072"/>
          </a:xfrm>
          <a:prstGeom prst="straightConnector1">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custDataLst>
              <p:tags r:id="rId6"/>
            </p:custDataLst>
          </p:nvPr>
        </p:nvCxnSpPr>
        <p:spPr>
          <a:xfrm flipV="1">
            <a:off x="3995936" y="5237584"/>
            <a:ext cx="8384" cy="855712"/>
          </a:xfrm>
          <a:prstGeom prst="straightConnector1">
            <a:avLst/>
          </a:prstGeom>
          <a:ln w="38100" cmpd="sng">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custDataLst>
              <p:tags r:id="rId7"/>
            </p:custDataLst>
          </p:nvPr>
        </p:nvSpPr>
        <p:spPr>
          <a:xfrm>
            <a:off x="3491880" y="3501008"/>
            <a:ext cx="1043876" cy="523220"/>
          </a:xfrm>
          <a:prstGeom prst="rect">
            <a:avLst/>
          </a:prstGeom>
          <a:noFill/>
        </p:spPr>
        <p:txBody>
          <a:bodyPr wrap="none" rtlCol="0">
            <a:spAutoFit/>
          </a:bodyPr>
          <a:lstStyle/>
          <a:p>
            <a:r>
              <a:rPr lang="en-US" sz="2800" dirty="0" smtClean="0">
                <a:solidFill>
                  <a:schemeClr val="accent2"/>
                </a:solidFill>
              </a:rPr>
              <a:t>10mV</a:t>
            </a:r>
            <a:endParaRPr lang="en-US" sz="2800" dirty="0">
              <a:solidFill>
                <a:schemeClr val="accent2"/>
              </a:solidFill>
            </a:endParaRPr>
          </a:p>
        </p:txBody>
      </p:sp>
    </p:spTree>
    <p:extLst>
      <p:ext uri="{BB962C8B-B14F-4D97-AF65-F5344CB8AC3E}">
        <p14:creationId xmlns:p14="http://schemas.microsoft.com/office/powerpoint/2010/main" val="38901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3321" y="126642"/>
            <a:ext cx="9067800" cy="563562"/>
          </a:xfrm>
        </p:spPr>
        <p:txBody>
          <a:bodyPr/>
          <a:lstStyle/>
          <a:p>
            <a:r>
              <a:rPr lang="en-US" dirty="0"/>
              <a:t>BEOL Corner Optimization</a:t>
            </a:r>
          </a:p>
        </p:txBody>
      </p:sp>
      <p:sp>
        <p:nvSpPr>
          <p:cNvPr id="3" name="Content Placeholder 2"/>
          <p:cNvSpPr>
            <a:spLocks noGrp="1"/>
          </p:cNvSpPr>
          <p:nvPr>
            <p:ph idx="1"/>
            <p:custDataLst>
              <p:tags r:id="rId2"/>
            </p:custDataLst>
          </p:nvPr>
        </p:nvSpPr>
        <p:spPr>
          <a:xfrm>
            <a:off x="76200" y="838200"/>
            <a:ext cx="8991600" cy="5858814"/>
          </a:xfrm>
        </p:spPr>
        <p:txBody>
          <a:bodyPr>
            <a:normAutofit fontScale="92500" lnSpcReduction="10000"/>
          </a:bodyPr>
          <a:lstStyle/>
          <a:p>
            <a:r>
              <a:rPr lang="en-US" b="1" dirty="0" smtClean="0"/>
              <a:t>20nm </a:t>
            </a:r>
            <a:r>
              <a:rPr lang="en-US" b="1" dirty="0"/>
              <a:t>and </a:t>
            </a:r>
            <a:r>
              <a:rPr lang="en-US" b="1" dirty="0" smtClean="0"/>
              <a:t>below: increased timing </a:t>
            </a:r>
            <a:r>
              <a:rPr lang="en-US" b="1" dirty="0"/>
              <a:t>variation due to interconnect R, </a:t>
            </a:r>
            <a:r>
              <a:rPr lang="en-US" b="1" dirty="0" smtClean="0"/>
              <a:t>C</a:t>
            </a:r>
          </a:p>
          <a:p>
            <a:pPr lvl="1"/>
            <a:r>
              <a:rPr lang="en-US" dirty="0"/>
              <a:t>D</a:t>
            </a:r>
            <a:r>
              <a:rPr lang="en-US" dirty="0" smtClean="0"/>
              <a:t>esign closure becomes much more difficult</a:t>
            </a:r>
          </a:p>
          <a:p>
            <a:endParaRPr lang="en-US" dirty="0" smtClean="0"/>
          </a:p>
          <a:p>
            <a:r>
              <a:rPr lang="en-US" dirty="0" smtClean="0"/>
              <a:t>Costs of BEOL variations</a:t>
            </a:r>
            <a:endParaRPr lang="en-US" dirty="0"/>
          </a:p>
          <a:p>
            <a:pPr lvl="1"/>
            <a:r>
              <a:rPr lang="en-US" dirty="0"/>
              <a:t>More design </a:t>
            </a:r>
            <a:r>
              <a:rPr lang="en-US" dirty="0" smtClean="0"/>
              <a:t>effort (e.g</a:t>
            </a:r>
            <a:r>
              <a:rPr lang="en-US" dirty="0"/>
              <a:t>., </a:t>
            </a:r>
            <a:r>
              <a:rPr lang="en-US" dirty="0" smtClean="0"/>
              <a:t>“last month” of manual ECO iteration)</a:t>
            </a:r>
            <a:endParaRPr lang="en-US" dirty="0"/>
          </a:p>
          <a:p>
            <a:pPr lvl="1"/>
            <a:r>
              <a:rPr lang="en-US" dirty="0" smtClean="0"/>
              <a:t>Compromised circuit performance at high </a:t>
            </a:r>
            <a:r>
              <a:rPr lang="en-US" dirty="0" err="1" smtClean="0"/>
              <a:t>V</a:t>
            </a:r>
            <a:r>
              <a:rPr lang="en-US" baseline="-25000" dirty="0" err="1" smtClean="0"/>
              <a:t>dd</a:t>
            </a:r>
            <a:endParaRPr lang="en-US" dirty="0" smtClean="0"/>
          </a:p>
          <a:p>
            <a:pPr lvl="1"/>
            <a:endParaRPr lang="en-US" dirty="0" smtClean="0"/>
          </a:p>
          <a:p>
            <a:r>
              <a:rPr lang="en-US" dirty="0" smtClean="0"/>
              <a:t>Recent work: </a:t>
            </a:r>
            <a:r>
              <a:rPr lang="en-US" dirty="0">
                <a:solidFill>
                  <a:srgbClr val="0000FF"/>
                </a:solidFill>
              </a:rPr>
              <a:t>reduce signoff margin </a:t>
            </a:r>
            <a:r>
              <a:rPr lang="en-US" dirty="0" smtClean="0">
                <a:solidFill>
                  <a:srgbClr val="0000FF"/>
                </a:solidFill>
              </a:rPr>
              <a:t>by using </a:t>
            </a:r>
            <a:r>
              <a:rPr lang="en-US" b="1" i="1" dirty="0" smtClean="0">
                <a:solidFill>
                  <a:srgbClr val="0000FF"/>
                </a:solidFill>
              </a:rPr>
              <a:t>tightened BEOL corners</a:t>
            </a:r>
            <a:r>
              <a:rPr lang="en-US" dirty="0" smtClean="0">
                <a:solidFill>
                  <a:srgbClr val="0000FF"/>
                </a:solidFill>
              </a:rPr>
              <a:t> without sacrificing parametric yield</a:t>
            </a:r>
            <a:endParaRPr lang="en-US" dirty="0"/>
          </a:p>
          <a:p>
            <a:pPr lvl="1"/>
            <a:r>
              <a:rPr lang="en-US" dirty="0"/>
              <a:t>Signoff at </a:t>
            </a:r>
            <a:r>
              <a:rPr lang="en-US" dirty="0" smtClean="0"/>
              <a:t>conventional </a:t>
            </a:r>
            <a:r>
              <a:rPr lang="en-US" dirty="0"/>
              <a:t>BEOL corners is pessimistic for most </a:t>
            </a:r>
            <a:r>
              <a:rPr lang="en-US" dirty="0" smtClean="0"/>
              <a:t>timing-critical </a:t>
            </a:r>
            <a:r>
              <a:rPr lang="en-US" dirty="0"/>
              <a:t>paths</a:t>
            </a:r>
          </a:p>
          <a:p>
            <a:pPr lvl="1"/>
            <a:r>
              <a:rPr lang="en-US" dirty="0" smtClean="0"/>
              <a:t>We identify paths </a:t>
            </a:r>
            <a:r>
              <a:rPr lang="en-US" dirty="0"/>
              <a:t>which can be </a:t>
            </a:r>
            <a:r>
              <a:rPr lang="en-US" b="1" dirty="0" smtClean="0">
                <a:solidFill>
                  <a:srgbClr val="0000FF"/>
                </a:solidFill>
              </a:rPr>
              <a:t>safely</a:t>
            </a:r>
            <a:r>
              <a:rPr lang="en-US" dirty="0" smtClean="0"/>
              <a:t> signed </a:t>
            </a:r>
            <a:r>
              <a:rPr lang="en-US" dirty="0"/>
              <a:t>off using </a:t>
            </a:r>
            <a:r>
              <a:rPr lang="en-US" b="1" i="1" dirty="0">
                <a:solidFill>
                  <a:srgbClr val="C00000"/>
                </a:solidFill>
              </a:rPr>
              <a:t>tightened BEOL corners</a:t>
            </a:r>
            <a:r>
              <a:rPr lang="en-US" dirty="0"/>
              <a:t> (TBC</a:t>
            </a:r>
            <a:r>
              <a:rPr lang="en-US" dirty="0" smtClean="0"/>
              <a:t>)</a:t>
            </a:r>
          </a:p>
          <a:p>
            <a:pPr lvl="1"/>
            <a:r>
              <a:rPr lang="en-US" dirty="0" smtClean="0"/>
              <a:t>Joint work with Sorin Dobre (Qualcomm) and Tuck-Boon Chan</a:t>
            </a:r>
          </a:p>
          <a:p>
            <a:pPr marL="0" indent="0">
              <a:buNone/>
            </a:pPr>
            <a:endParaRPr lang="en-US" dirty="0"/>
          </a:p>
        </p:txBody>
      </p:sp>
    </p:spTree>
    <p:extLst>
      <p:ext uri="{BB962C8B-B14F-4D97-AF65-F5344CB8AC3E}">
        <p14:creationId xmlns:p14="http://schemas.microsoft.com/office/powerpoint/2010/main" val="26602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en-US" dirty="0" smtClean="0">
                <a:cs typeface="Arial" pitchFamily="34" charset="0"/>
              </a:rPr>
              <a:t>Technology and Benchmark Circuits</a:t>
            </a:r>
            <a:endParaRPr lang="en-US" dirty="0">
              <a:cs typeface="Arial" pitchFamily="34" charset="0"/>
            </a:endParaRPr>
          </a:p>
        </p:txBody>
      </p:sp>
      <p:sp>
        <p:nvSpPr>
          <p:cNvPr id="5" name="Content Placeholder 2"/>
          <p:cNvSpPr>
            <a:spLocks noGrp="1"/>
          </p:cNvSpPr>
          <p:nvPr>
            <p:ph idx="1"/>
            <p:custDataLst>
              <p:tags r:id="rId2"/>
            </p:custDataLst>
          </p:nvPr>
        </p:nvSpPr>
        <p:spPr>
          <a:xfrm>
            <a:off x="251520" y="980728"/>
            <a:ext cx="6984776" cy="2592288"/>
          </a:xfrm>
        </p:spPr>
        <p:txBody>
          <a:bodyPr>
            <a:noAutofit/>
          </a:bodyPr>
          <a:lstStyle/>
          <a:p>
            <a:pPr marL="174625" indent="-174625" eaLnBrk="0" hangingPunct="0"/>
            <a:r>
              <a:rPr lang="en-US" sz="2400" dirty="0" smtClean="0">
                <a:cs typeface="Arial" pitchFamily="34" charset="0"/>
              </a:rPr>
              <a:t>NANGATE library with 32nm PTM technology </a:t>
            </a:r>
          </a:p>
          <a:p>
            <a:pPr marL="174625" indent="-174625" eaLnBrk="0" hangingPunct="0"/>
            <a:r>
              <a:rPr lang="en-US" sz="2400" dirty="0" smtClean="0">
                <a:cs typeface="Arial" pitchFamily="34" charset="0"/>
              </a:rPr>
              <a:t>Signoff </a:t>
            </a:r>
            <a:r>
              <a:rPr lang="en-US" sz="2400" dirty="0">
                <a:cs typeface="Arial" pitchFamily="34" charset="0"/>
              </a:rPr>
              <a:t>for setup time </a:t>
            </a:r>
            <a:r>
              <a:rPr lang="en-US" sz="2400" dirty="0" smtClean="0">
                <a:cs typeface="Arial" pitchFamily="34" charset="0"/>
              </a:rPr>
              <a:t>violation</a:t>
            </a:r>
          </a:p>
          <a:p>
            <a:pPr marL="174625" indent="-174625" eaLnBrk="0" hangingPunct="0"/>
            <a:r>
              <a:rPr lang="en-US" sz="2400" dirty="0" smtClean="0">
                <a:cs typeface="Arial" pitchFamily="34" charset="0"/>
              </a:rPr>
              <a:t>Temperature = 125</a:t>
            </a:r>
            <a:r>
              <a:rPr lang="en-US" sz="2400" dirty="0" smtClean="0">
                <a:cs typeface="Arial" pitchFamily="34" charset="0"/>
                <a:sym typeface="Symbol"/>
              </a:rPr>
              <a:t></a:t>
            </a:r>
            <a:r>
              <a:rPr lang="en-US" sz="2400" dirty="0" smtClean="0">
                <a:cs typeface="Arial" pitchFamily="34" charset="0"/>
              </a:rPr>
              <a:t>C</a:t>
            </a:r>
          </a:p>
          <a:p>
            <a:pPr marL="174625" indent="-174625" eaLnBrk="0" hangingPunct="0"/>
            <a:r>
              <a:rPr lang="en-US" sz="2400" dirty="0" smtClean="0">
                <a:cs typeface="Arial" pitchFamily="34" charset="0"/>
              </a:rPr>
              <a:t>Process corner = slow NMOS and PMOS</a:t>
            </a:r>
          </a:p>
          <a:p>
            <a:pPr marL="174625" indent="-174625" eaLnBrk="0" hangingPunct="0"/>
            <a:r>
              <a:rPr lang="en-US" sz="2400" dirty="0" smtClean="0">
                <a:cs typeface="Arial" pitchFamily="34" charset="0"/>
              </a:rPr>
              <a:t>BTI degradation = {DC, AC}</a:t>
            </a:r>
            <a:endParaRPr lang="en-US" sz="2400" dirty="0">
              <a:cs typeface="Arial" pitchFamily="34" charset="0"/>
            </a:endParaRPr>
          </a:p>
        </p:txBody>
      </p:sp>
      <p:sp>
        <p:nvSpPr>
          <p:cNvPr id="8" name="Content Placeholder 2"/>
          <p:cNvSpPr txBox="1">
            <a:spLocks/>
          </p:cNvSpPr>
          <p:nvPr>
            <p:custDataLst>
              <p:tags r:id="rId3"/>
            </p:custDataLst>
          </p:nvPr>
        </p:nvSpPr>
        <p:spPr>
          <a:xfrm>
            <a:off x="5715000" y="3140968"/>
            <a:ext cx="2376264" cy="5760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b="1"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hangingPunct="0">
              <a:buNone/>
            </a:pPr>
            <a:r>
              <a:rPr lang="en-US" dirty="0" smtClean="0">
                <a:cs typeface="Arial" pitchFamily="34" charset="0"/>
              </a:rPr>
              <a:t>Supply voltages</a:t>
            </a:r>
          </a:p>
        </p:txBody>
      </p:sp>
      <p:graphicFrame>
        <p:nvGraphicFramePr>
          <p:cNvPr id="4" name="Table 3"/>
          <p:cNvGraphicFramePr>
            <a:graphicFrameLocks noGrp="1"/>
          </p:cNvGraphicFramePr>
          <p:nvPr>
            <p:custDataLst>
              <p:tags r:id="rId4"/>
            </p:custDataLst>
            <p:extLst>
              <p:ext uri="{D42A27DB-BD31-4B8C-83A1-F6EECF244321}">
                <p14:modId xmlns:p14="http://schemas.microsoft.com/office/powerpoint/2010/main" val="839855237"/>
              </p:ext>
            </p:extLst>
          </p:nvPr>
        </p:nvGraphicFramePr>
        <p:xfrm>
          <a:off x="467544" y="3933056"/>
          <a:ext cx="4536504" cy="2286000"/>
        </p:xfrm>
        <a:graphic>
          <a:graphicData uri="http://schemas.openxmlformats.org/drawingml/2006/table">
            <a:tbl>
              <a:tblPr firstRow="1" bandRow="1">
                <a:tableStyleId>{3C2FFA5D-87B4-456A-9821-1D502468CF0F}</a:tableStyleId>
              </a:tblPr>
              <a:tblGrid>
                <a:gridCol w="2268252"/>
                <a:gridCol w="2268252"/>
              </a:tblGrid>
              <a:tr h="370840">
                <a:tc>
                  <a:txBody>
                    <a:bodyPr/>
                    <a:lstStyle/>
                    <a:p>
                      <a:r>
                        <a:rPr lang="en-US" sz="2400" dirty="0" smtClean="0"/>
                        <a:t>Circuit</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dirty="0" smtClean="0"/>
                        <a:t>Frequency (GHz)</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C5315</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dirty="0" smtClean="0"/>
                        <a:t>1.38</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c7552</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dirty="0" smtClean="0"/>
                        <a:t>1.25</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AES</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dirty="0" smtClean="0"/>
                        <a:t>0.89</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MPEG2</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sz="2400" dirty="0" smtClean="0"/>
                        <a:t>1.05</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custDataLst>
              <p:tags r:id="rId5"/>
            </p:custDataLst>
            <p:extLst>
              <p:ext uri="{D42A27DB-BD31-4B8C-83A1-F6EECF244321}">
                <p14:modId xmlns:p14="http://schemas.microsoft.com/office/powerpoint/2010/main" val="3355317982"/>
              </p:ext>
            </p:extLst>
          </p:nvPr>
        </p:nvGraphicFramePr>
        <p:xfrm>
          <a:off x="5562600" y="3657600"/>
          <a:ext cx="2664296" cy="2743200"/>
        </p:xfrm>
        <a:graphic>
          <a:graphicData uri="http://schemas.openxmlformats.org/drawingml/2006/table">
            <a:tbl>
              <a:tblPr firstRow="1" bandRow="1">
                <a:tableStyleId>{D113A9D2-9D6B-4929-AA2D-F23B5EE8CBE7}</a:tableStyleId>
              </a:tblPr>
              <a:tblGrid>
                <a:gridCol w="1800201"/>
                <a:gridCol w="864095"/>
              </a:tblGrid>
              <a:tr h="370840">
                <a:tc>
                  <a:txBody>
                    <a:bodyPr/>
                    <a:lstStyle/>
                    <a:p>
                      <a:r>
                        <a:rPr lang="en-US" sz="2400" dirty="0" err="1" smtClean="0"/>
                        <a:t>V</a:t>
                      </a:r>
                      <a:r>
                        <a:rPr lang="en-US" sz="2400" baseline="-25000" dirty="0" err="1" smtClean="0"/>
                        <a:t>max</a:t>
                      </a:r>
                      <a:endParaRPr lang="en-US" sz="2400" baseline="-250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dirty="0" smtClean="0"/>
                        <a:t>1.05V</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err="1" smtClean="0"/>
                        <a:t>V</a:t>
                      </a:r>
                      <a:r>
                        <a:rPr lang="en-US" sz="2400" baseline="-25000" dirty="0" err="1" smtClean="0"/>
                        <a:t>init</a:t>
                      </a:r>
                      <a:endParaRPr lang="en-US" sz="2400" baseline="-250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dirty="0" smtClean="0"/>
                        <a:t>0.90V</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V</a:t>
                      </a:r>
                      <a:r>
                        <a:rPr lang="en-US" sz="2400" baseline="-25000" dirty="0" smtClean="0"/>
                        <a:t>heur1</a:t>
                      </a:r>
                      <a:r>
                        <a:rPr lang="en-US" sz="2400" dirty="0" smtClean="0"/>
                        <a:t> (DC)</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dirty="0" smtClean="0"/>
                        <a:t>0.97V</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V</a:t>
                      </a:r>
                      <a:r>
                        <a:rPr lang="en-US" sz="2400" baseline="-25000" dirty="0" smtClean="0"/>
                        <a:t>heur1</a:t>
                      </a:r>
                      <a:r>
                        <a:rPr lang="en-US" sz="2400" dirty="0" smtClean="0"/>
                        <a:t> (AC)</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dirty="0" smtClean="0"/>
                        <a:t>0.95V</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V</a:t>
                      </a:r>
                      <a:r>
                        <a:rPr lang="en-US" sz="2400" baseline="-25000" dirty="0" smtClean="0"/>
                        <a:t>heur2</a:t>
                      </a:r>
                      <a:r>
                        <a:rPr lang="en-US" sz="2400" dirty="0" smtClean="0"/>
                        <a:t> (DC)</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dirty="0" smtClean="0"/>
                        <a:t>0.95V</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r>
                        <a:rPr lang="en-US" sz="2400" dirty="0" smtClean="0"/>
                        <a:t>V</a:t>
                      </a:r>
                      <a:r>
                        <a:rPr lang="en-US" sz="2400" baseline="-25000" dirty="0" smtClean="0"/>
                        <a:t>heur2</a:t>
                      </a:r>
                      <a:r>
                        <a:rPr lang="en-US" sz="2400" dirty="0" smtClean="0"/>
                        <a:t> (AC)</a:t>
                      </a:r>
                      <a:endParaRPr lang="en-US" sz="24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r>
                        <a:rPr lang="en-US" dirty="0" smtClean="0"/>
                        <a:t>0.93V</a:t>
                      </a:r>
                      <a:endParaRPr lang="en-US"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
        <p:nvSpPr>
          <p:cNvPr id="7" name="Rectangle 6"/>
          <p:cNvSpPr/>
          <p:nvPr>
            <p:custDataLst>
              <p:tags r:id="rId6"/>
            </p:custDataLst>
          </p:nvPr>
        </p:nvSpPr>
        <p:spPr>
          <a:xfrm>
            <a:off x="457200" y="1012259"/>
            <a:ext cx="6248400" cy="4355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custDataLst>
              <p:tags r:id="rId7"/>
            </p:custDataLst>
          </p:nvPr>
        </p:nvSpPr>
        <p:spPr>
          <a:xfrm>
            <a:off x="457200" y="2764859"/>
            <a:ext cx="6248400" cy="43554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custDataLst>
              <p:tags r:id="rId8"/>
            </p:custDataLst>
          </p:nvPr>
        </p:nvSpPr>
        <p:spPr>
          <a:xfrm>
            <a:off x="152400" y="4419600"/>
            <a:ext cx="4953000" cy="1905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814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1" grpId="0" animBg="1"/>
      <p:bldP spid="1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cs typeface="Arial" pitchFamily="34" charset="0"/>
              </a:rPr>
              <a:t>A Reference </a:t>
            </a:r>
            <a:r>
              <a:rPr lang="en-US" dirty="0">
                <a:cs typeface="Arial" pitchFamily="34" charset="0"/>
              </a:rPr>
              <a:t>Signoff Flow</a:t>
            </a:r>
            <a:endParaRPr lang="en-US" dirty="0"/>
          </a:p>
        </p:txBody>
      </p:sp>
      <p:sp>
        <p:nvSpPr>
          <p:cNvPr id="3" name="Content Placeholder 2"/>
          <p:cNvSpPr>
            <a:spLocks noGrp="1"/>
          </p:cNvSpPr>
          <p:nvPr>
            <p:ph idx="1"/>
            <p:custDataLst>
              <p:tags r:id="rId2"/>
            </p:custDataLst>
          </p:nvPr>
        </p:nvSpPr>
        <p:spPr>
          <a:xfrm>
            <a:off x="107504" y="1196752"/>
            <a:ext cx="4752528" cy="5040559"/>
          </a:xfrm>
        </p:spPr>
        <p:txBody>
          <a:bodyPr>
            <a:noAutofit/>
          </a:bodyPr>
          <a:lstStyle/>
          <a:p>
            <a:pPr marL="228600" indent="-228600"/>
            <a:r>
              <a:rPr lang="en-US" sz="2400" dirty="0" smtClean="0"/>
              <a:t>Basic idea: keep a consistent V</a:t>
            </a:r>
            <a:r>
              <a:rPr lang="en-US" sz="2400" baseline="-25000" dirty="0" smtClean="0"/>
              <a:t>BTI </a:t>
            </a:r>
            <a:r>
              <a:rPr lang="en-US" sz="2400" dirty="0" smtClean="0"/>
              <a:t>, V</a:t>
            </a:r>
            <a:r>
              <a:rPr lang="en-US" sz="2400" baseline="-25000" dirty="0" smtClean="0"/>
              <a:t>LIB</a:t>
            </a:r>
            <a:r>
              <a:rPr lang="en-US" sz="2400" dirty="0" smtClean="0"/>
              <a:t> and </a:t>
            </a:r>
            <a:r>
              <a:rPr lang="en-US" sz="2400" dirty="0" err="1" smtClean="0"/>
              <a:t>V</a:t>
            </a:r>
            <a:r>
              <a:rPr lang="en-US" sz="2400" baseline="-25000" dirty="0" err="1" smtClean="0"/>
              <a:t>dd</a:t>
            </a:r>
            <a:r>
              <a:rPr lang="en-US" sz="2400" dirty="0" smtClean="0"/>
              <a:t> throughout circuit lifetime</a:t>
            </a:r>
          </a:p>
          <a:p>
            <a:pPr marL="228600" indent="-228600"/>
            <a:r>
              <a:rPr lang="en-US" sz="2400" dirty="0" smtClean="0"/>
              <a:t>Signoff </a:t>
            </a:r>
            <a:r>
              <a:rPr lang="en-US" sz="2400" dirty="0"/>
              <a:t>flow:</a:t>
            </a:r>
          </a:p>
          <a:p>
            <a:pPr marL="520700" lvl="1" indent="-292100"/>
            <a:r>
              <a:rPr lang="en-US" sz="2000" dirty="0" smtClean="0"/>
              <a:t>Estimate </a:t>
            </a:r>
            <a:r>
              <a:rPr lang="en-US" sz="2000" dirty="0"/>
              <a:t>aging at each </a:t>
            </a:r>
            <a:r>
              <a:rPr lang="en-US" sz="2000" dirty="0" smtClean="0"/>
              <a:t>time step </a:t>
            </a:r>
          </a:p>
          <a:p>
            <a:pPr marL="520700" lvl="1" indent="-292100"/>
            <a:r>
              <a:rPr lang="en-US" sz="2000" dirty="0" smtClean="0"/>
              <a:t>Update </a:t>
            </a:r>
            <a:r>
              <a:rPr lang="en-US" sz="2000" dirty="0"/>
              <a:t>circuit timing </a:t>
            </a:r>
            <a:r>
              <a:rPr lang="en-US" sz="2000" dirty="0" smtClean="0"/>
              <a:t>and </a:t>
            </a:r>
            <a:r>
              <a:rPr lang="en-US" sz="2000" dirty="0" err="1" smtClean="0"/>
              <a:t>V</a:t>
            </a:r>
            <a:r>
              <a:rPr lang="en-US" sz="2000" baseline="-25000" dirty="0" err="1" smtClean="0"/>
              <a:t>dd</a:t>
            </a:r>
            <a:r>
              <a:rPr lang="en-US" sz="2000" dirty="0" smtClean="0"/>
              <a:t> </a:t>
            </a:r>
          </a:p>
          <a:p>
            <a:pPr marL="520700" lvl="1" indent="-292100"/>
            <a:r>
              <a:rPr lang="en-US" sz="2000" dirty="0" smtClean="0"/>
              <a:t>Repeat until t = </a:t>
            </a:r>
            <a:r>
              <a:rPr lang="en-US" sz="2000" dirty="0" err="1" smtClean="0"/>
              <a:t>t</a:t>
            </a:r>
            <a:r>
              <a:rPr lang="en-US" sz="2000" baseline="-25000" dirty="0" err="1" smtClean="0"/>
              <a:t>final</a:t>
            </a:r>
            <a:endParaRPr lang="en-US" sz="2000" baseline="-25000" dirty="0" smtClean="0"/>
          </a:p>
          <a:p>
            <a:pPr marL="520700" lvl="1" indent="-292100"/>
            <a:r>
              <a:rPr lang="en-US" sz="2000" dirty="0" smtClean="0"/>
              <a:t>Modify circuit and start over if </a:t>
            </a:r>
            <a:r>
              <a:rPr lang="en-US" sz="2000" dirty="0" err="1" smtClean="0"/>
              <a:t>V</a:t>
            </a:r>
            <a:r>
              <a:rPr lang="en-US" sz="2000" baseline="-25000" dirty="0" err="1" smtClean="0"/>
              <a:t>final</a:t>
            </a:r>
            <a:r>
              <a:rPr lang="en-US" sz="2000" dirty="0" smtClean="0"/>
              <a:t> &gt; maximum allowed voltage</a:t>
            </a:r>
            <a:endParaRPr lang="en-US" sz="2000" dirty="0"/>
          </a:p>
          <a:p>
            <a:pPr marL="228600" indent="-228600"/>
            <a:r>
              <a:rPr lang="en-US" sz="2400" dirty="0" smtClean="0"/>
              <a:t>No overhead in timing analysis, </a:t>
            </a:r>
            <a:r>
              <a:rPr lang="en-US" sz="2400" dirty="0">
                <a:solidFill>
                  <a:srgbClr val="FF0000"/>
                </a:solidFill>
              </a:rPr>
              <a:t>but </a:t>
            </a:r>
            <a:r>
              <a:rPr lang="en-US" sz="2400" dirty="0" smtClean="0">
                <a:solidFill>
                  <a:srgbClr val="FF0000"/>
                </a:solidFill>
              </a:rPr>
              <a:t>very slow</a:t>
            </a:r>
            <a:endParaRPr lang="en-US" sz="2400" dirty="0">
              <a:solidFill>
                <a:srgbClr val="FF0000"/>
              </a:solidFill>
            </a:endParaRPr>
          </a:p>
        </p:txBody>
      </p:sp>
      <p:pic>
        <p:nvPicPr>
          <p:cNvPr id="4" name="內容版面配置區 4" descr="畫面剪輯"/>
          <p:cNvPicPr>
            <a:picLocks noChangeAspect="1"/>
          </p:cNvPicPr>
          <p:nvPr>
            <p:custDataLst>
              <p:tags r:id="rId3"/>
            </p:custDataLst>
          </p:nvPr>
        </p:nvPicPr>
        <p:blipFill rotWithShape="1">
          <a:blip r:embed="rId9">
            <a:extLst>
              <a:ext uri="{28A0092B-C50C-407E-A947-70E740481C1C}">
                <a14:useLocalDpi xmlns:a14="http://schemas.microsoft.com/office/drawing/2010/main" val="0"/>
              </a:ext>
            </a:extLst>
          </a:blip>
          <a:srcRect l="6618" t="4970" r="6674" b="3701"/>
          <a:stretch/>
        </p:blipFill>
        <p:spPr>
          <a:xfrm>
            <a:off x="5014585" y="1292229"/>
            <a:ext cx="4021911" cy="4400260"/>
          </a:xfrm>
          <a:prstGeom prst="rect">
            <a:avLst/>
          </a:prstGeom>
        </p:spPr>
      </p:pic>
      <p:grpSp>
        <p:nvGrpSpPr>
          <p:cNvPr id="8" name="Group 7"/>
          <p:cNvGrpSpPr/>
          <p:nvPr/>
        </p:nvGrpSpPr>
        <p:grpSpPr>
          <a:xfrm>
            <a:off x="4932040" y="1844824"/>
            <a:ext cx="4032448" cy="3886691"/>
            <a:chOff x="4932040" y="1844824"/>
            <a:chExt cx="4032448" cy="3886691"/>
          </a:xfrm>
        </p:grpSpPr>
        <p:sp>
          <p:nvSpPr>
            <p:cNvPr id="5" name="Rectangle 4"/>
            <p:cNvSpPr/>
            <p:nvPr>
              <p:custDataLst>
                <p:tags r:id="rId5"/>
              </p:custDataLst>
            </p:nvPr>
          </p:nvSpPr>
          <p:spPr>
            <a:xfrm>
              <a:off x="4932040" y="1844824"/>
              <a:ext cx="4032448" cy="3168352"/>
            </a:xfrm>
            <a:prstGeom prst="rect">
              <a:avLst/>
            </a:prstGeom>
            <a:ln w="38100">
              <a:solidFill>
                <a:srgbClr val="FF0000"/>
              </a:solidFill>
              <a:prstDash val="dash"/>
            </a:ln>
          </p:spPr>
          <p:txBody>
            <a:bodyPr wrap="square" rtlCol="0" anchor="ctr">
              <a:noAutofit/>
            </a:bodyPr>
            <a:lstStyle/>
            <a:p>
              <a:pPr algn="ctr"/>
              <a:endParaRPr lang="en-US" dirty="0" smtClean="0">
                <a:solidFill>
                  <a:srgbClr val="000000"/>
                </a:solidFill>
                <a:latin typeface="Arial" pitchFamily="34" charset="0"/>
              </a:endParaRPr>
            </a:p>
            <a:p>
              <a:pPr algn="ctr"/>
              <a:endParaRPr lang="en-US" dirty="0">
                <a:solidFill>
                  <a:srgbClr val="000000"/>
                </a:solidFill>
                <a:latin typeface="Arial" pitchFamily="34" charset="0"/>
              </a:endParaRPr>
            </a:p>
            <a:p>
              <a:pPr algn="ctr"/>
              <a:endParaRPr lang="en-US" dirty="0" smtClean="0">
                <a:solidFill>
                  <a:srgbClr val="000000"/>
                </a:solidFill>
                <a:latin typeface="Arial" pitchFamily="34" charset="0"/>
              </a:endParaRPr>
            </a:p>
            <a:p>
              <a:pPr algn="ctr"/>
              <a:endParaRPr lang="en-US" dirty="0">
                <a:solidFill>
                  <a:srgbClr val="000000"/>
                </a:solidFill>
                <a:latin typeface="Arial" pitchFamily="34" charset="0"/>
              </a:endParaRPr>
            </a:p>
            <a:p>
              <a:pPr algn="ctr"/>
              <a:endParaRPr lang="en-US" dirty="0" smtClean="0">
                <a:solidFill>
                  <a:srgbClr val="000000"/>
                </a:solidFill>
                <a:latin typeface="Arial" pitchFamily="34" charset="0"/>
              </a:endParaRPr>
            </a:p>
            <a:p>
              <a:pPr algn="ctr"/>
              <a:endParaRPr lang="en-US" dirty="0">
                <a:solidFill>
                  <a:srgbClr val="000000"/>
                </a:solidFill>
                <a:latin typeface="Arial" pitchFamily="34" charset="0"/>
              </a:endParaRPr>
            </a:p>
            <a:p>
              <a:pPr algn="ctr"/>
              <a:endParaRPr lang="en-US" dirty="0" smtClean="0">
                <a:solidFill>
                  <a:srgbClr val="000000"/>
                </a:solidFill>
                <a:latin typeface="Arial" pitchFamily="34" charset="0"/>
              </a:endParaRPr>
            </a:p>
            <a:p>
              <a:pPr algn="ctr"/>
              <a:endParaRPr lang="en-US" dirty="0" smtClean="0">
                <a:solidFill>
                  <a:srgbClr val="000000"/>
                </a:solidFill>
                <a:latin typeface="Arial" pitchFamily="34" charset="0"/>
              </a:endParaRPr>
            </a:p>
          </p:txBody>
        </p:sp>
        <p:sp>
          <p:nvSpPr>
            <p:cNvPr id="6" name="TextBox 5"/>
            <p:cNvSpPr txBox="1"/>
            <p:nvPr>
              <p:custDataLst>
                <p:tags r:id="rId6"/>
              </p:custDataLst>
            </p:nvPr>
          </p:nvSpPr>
          <p:spPr>
            <a:xfrm>
              <a:off x="6660232" y="5085184"/>
              <a:ext cx="2160240" cy="646331"/>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r>
                <a:rPr lang="en-US" b="1" dirty="0" smtClean="0">
                  <a:solidFill>
                    <a:srgbClr val="FF0000"/>
                  </a:solidFill>
                  <a:latin typeface="Arial" pitchFamily="34" charset="0"/>
                  <a:cs typeface="Arial" pitchFamily="34" charset="0"/>
                </a:rPr>
                <a:t>Many STA runs</a:t>
              </a:r>
            </a:p>
            <a:p>
              <a:r>
                <a:rPr lang="en-US" b="1" dirty="0" smtClean="0">
                  <a:solidFill>
                    <a:srgbClr val="FF0000"/>
                  </a:solidFill>
                  <a:latin typeface="Arial" pitchFamily="34" charset="0"/>
                  <a:cs typeface="Arial" pitchFamily="34" charset="0"/>
                </a:rPr>
                <a:t>and library </a:t>
              </a:r>
              <a:endParaRPr lang="en-US" b="1" dirty="0">
                <a:solidFill>
                  <a:srgbClr val="FF0000"/>
                </a:solidFill>
                <a:latin typeface="Arial" pitchFamily="34" charset="0"/>
                <a:cs typeface="Arial" pitchFamily="34" charset="0"/>
              </a:endParaRPr>
            </a:p>
          </p:txBody>
        </p:sp>
      </p:grpSp>
      <p:sp>
        <p:nvSpPr>
          <p:cNvPr id="7" name="TextBox 6"/>
          <p:cNvSpPr txBox="1"/>
          <p:nvPr>
            <p:custDataLst>
              <p:tags r:id="rId4"/>
            </p:custDataLst>
          </p:nvPr>
        </p:nvSpPr>
        <p:spPr>
          <a:xfrm>
            <a:off x="5148064" y="5805264"/>
            <a:ext cx="3096344" cy="707886"/>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r>
              <a:rPr lang="en-US" sz="2000" dirty="0" err="1" smtClean="0">
                <a:latin typeface="Arial" pitchFamily="34" charset="0"/>
                <a:cs typeface="Arial" pitchFamily="34" charset="0"/>
              </a:rPr>
              <a:t>V</a:t>
            </a:r>
            <a:r>
              <a:rPr lang="en-US" sz="2000" baseline="-25000" dirty="0" err="1" smtClean="0">
                <a:latin typeface="Arial" pitchFamily="34" charset="0"/>
                <a:cs typeface="Arial" pitchFamily="34" charset="0"/>
              </a:rPr>
              <a:t>step</a:t>
            </a:r>
            <a:r>
              <a:rPr lang="en-US" sz="2000" dirty="0" smtClean="0">
                <a:latin typeface="Arial" pitchFamily="34" charset="0"/>
                <a:cs typeface="Arial" pitchFamily="34" charset="0"/>
              </a:rPr>
              <a:t>: AVS voltage step</a:t>
            </a:r>
          </a:p>
          <a:p>
            <a:r>
              <a:rPr lang="en-US" sz="2000" dirty="0" err="1" smtClean="0">
                <a:latin typeface="Arial" pitchFamily="34" charset="0"/>
                <a:cs typeface="Arial" pitchFamily="34" charset="0"/>
              </a:rPr>
              <a:t>V</a:t>
            </a:r>
            <a:r>
              <a:rPr lang="en-US" sz="2000" baseline="-25000" dirty="0" err="1" smtClean="0">
                <a:latin typeface="Arial" pitchFamily="34" charset="0"/>
                <a:cs typeface="Arial" pitchFamily="34" charset="0"/>
              </a:rPr>
              <a:t>final</a:t>
            </a:r>
            <a:r>
              <a:rPr lang="en-US" sz="2000" dirty="0" smtClean="0">
                <a:latin typeface="Arial" pitchFamily="34" charset="0"/>
                <a:cs typeface="Arial" pitchFamily="34" charset="0"/>
              </a:rPr>
              <a:t>: converged voltage</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07771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eaLnBrk="0" hangingPunct="0"/>
            <a:r>
              <a:rPr lang="en-US" dirty="0" smtClean="0">
                <a:cs typeface="Arial" pitchFamily="34" charset="0"/>
              </a:rPr>
              <a:t>Experiment Setup</a:t>
            </a:r>
            <a:endParaRPr lang="en-US" dirty="0">
              <a:cs typeface="Arial" pitchFamily="34" charset="0"/>
            </a:endParaRPr>
          </a:p>
        </p:txBody>
      </p:sp>
      <p:sp>
        <p:nvSpPr>
          <p:cNvPr id="30" name="TextBox 10"/>
          <p:cNvSpPr txBox="1">
            <a:spLocks noChangeArrowheads="1"/>
          </p:cNvSpPr>
          <p:nvPr>
            <p:custDataLst>
              <p:tags r:id="rId2"/>
            </p:custDataLst>
          </p:nvPr>
        </p:nvSpPr>
        <p:spPr bwMode="auto">
          <a:xfrm>
            <a:off x="228600" y="838200"/>
            <a:ext cx="8676456"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marL="292100" indent="-292100" algn="l">
              <a:buFont typeface="Arial"/>
              <a:buChar char="•"/>
            </a:pPr>
            <a:r>
              <a:rPr lang="en-US" sz="2400" b="0" dirty="0" smtClean="0">
                <a:latin typeface="Arial" pitchFamily="34" charset="0"/>
                <a:cs typeface="Arial" pitchFamily="34" charset="0"/>
              </a:rPr>
              <a:t>Characterize different </a:t>
            </a:r>
            <a:r>
              <a:rPr lang="en-US" sz="2400" b="0" dirty="0" err="1" smtClean="0">
                <a:latin typeface="Arial" pitchFamily="34" charset="0"/>
                <a:cs typeface="Arial" pitchFamily="34" charset="0"/>
              </a:rPr>
              <a:t>derated</a:t>
            </a:r>
            <a:r>
              <a:rPr lang="en-US" sz="2400" b="0" dirty="0" smtClean="0">
                <a:latin typeface="Arial" pitchFamily="34" charset="0"/>
                <a:cs typeface="Arial" pitchFamily="34" charset="0"/>
              </a:rPr>
              <a:t> libraries</a:t>
            </a:r>
          </a:p>
          <a:p>
            <a:pPr marL="749300" lvl="1" indent="-292100" algn="l">
              <a:buFont typeface="Arial"/>
              <a:buChar char="•"/>
            </a:pPr>
            <a:r>
              <a:rPr lang="en-US" sz="2400" b="0" dirty="0" smtClean="0">
                <a:latin typeface="Arial" pitchFamily="34" charset="0"/>
                <a:cs typeface="Arial" pitchFamily="34" charset="0"/>
              </a:rPr>
              <a:t>Evaluate impact of library characterization</a:t>
            </a:r>
          </a:p>
          <a:p>
            <a:pPr marL="292100" indent="-292100" algn="l">
              <a:buFont typeface="Arial"/>
              <a:buChar char="•"/>
            </a:pPr>
            <a:r>
              <a:rPr lang="en-US" sz="2400" b="0" dirty="0" smtClean="0">
                <a:latin typeface="Arial" pitchFamily="34" charset="0"/>
                <a:cs typeface="Arial" pitchFamily="34" charset="0"/>
              </a:rPr>
              <a:t>Seven setups</a:t>
            </a:r>
          </a:p>
          <a:p>
            <a:pPr marL="292100" algn="l"/>
            <a:r>
              <a:rPr lang="en-US" sz="2000" b="0" dirty="0" smtClean="0">
                <a:latin typeface="Arial" pitchFamily="34" charset="0"/>
                <a:cs typeface="Arial" pitchFamily="34" charset="0"/>
              </a:rPr>
              <a:t>1 </a:t>
            </a:r>
            <a:r>
              <a:rPr lang="en-US" sz="2000" b="0" dirty="0">
                <a:latin typeface="Arial" pitchFamily="34" charset="0"/>
                <a:cs typeface="Arial" pitchFamily="34" charset="0"/>
              </a:rPr>
              <a:t>: </a:t>
            </a:r>
            <a:r>
              <a:rPr lang="en-US" sz="2000" b="0" dirty="0" smtClean="0">
                <a:latin typeface="Arial" pitchFamily="34" charset="0"/>
                <a:cs typeface="Arial" pitchFamily="34" charset="0"/>
              </a:rPr>
              <a:t>V</a:t>
            </a:r>
            <a:r>
              <a:rPr lang="en-US" sz="2000" b="0" baseline="-25000" dirty="0" smtClean="0">
                <a:latin typeface="Arial" pitchFamily="34" charset="0"/>
                <a:cs typeface="Arial" pitchFamily="34" charset="0"/>
              </a:rPr>
              <a:t>BTI </a:t>
            </a:r>
            <a:r>
              <a:rPr lang="en-US" sz="2000" b="0" dirty="0">
                <a:latin typeface="Arial" pitchFamily="34" charset="0"/>
                <a:cs typeface="Arial" pitchFamily="34" charset="0"/>
              </a:rPr>
              <a:t>= </a:t>
            </a:r>
            <a:r>
              <a:rPr lang="en-US" sz="2000" b="0" dirty="0" err="1" smtClean="0">
                <a:latin typeface="Arial" pitchFamily="34" charset="0"/>
                <a:cs typeface="Arial" pitchFamily="34" charset="0"/>
              </a:rPr>
              <a:t>V</a:t>
            </a:r>
            <a:r>
              <a:rPr lang="en-US" sz="2000" b="0" baseline="-25000" dirty="0" err="1" smtClean="0">
                <a:latin typeface="Arial" pitchFamily="34" charset="0"/>
                <a:cs typeface="Arial" pitchFamily="34" charset="0"/>
              </a:rPr>
              <a:t>lib</a:t>
            </a:r>
            <a:r>
              <a:rPr lang="en-US" sz="2000" b="0" baseline="-25000" dirty="0" smtClean="0">
                <a:latin typeface="Arial" pitchFamily="34" charset="0"/>
                <a:cs typeface="Arial" pitchFamily="34" charset="0"/>
              </a:rPr>
              <a:t> </a:t>
            </a:r>
            <a:r>
              <a:rPr lang="en-US" sz="2000" b="0" dirty="0" smtClean="0">
                <a:latin typeface="Arial" pitchFamily="34" charset="0"/>
                <a:cs typeface="Arial" pitchFamily="34" charset="0"/>
              </a:rPr>
              <a:t>= </a:t>
            </a:r>
            <a:r>
              <a:rPr lang="en-US" sz="2000" b="0" dirty="0" err="1" smtClean="0">
                <a:latin typeface="Arial" pitchFamily="34" charset="0"/>
                <a:cs typeface="Arial" pitchFamily="34" charset="0"/>
              </a:rPr>
              <a:t>V</a:t>
            </a:r>
            <a:r>
              <a:rPr lang="en-US" sz="2000" b="0" baseline="-25000" dirty="0" err="1" smtClean="0">
                <a:latin typeface="Arial" pitchFamily="34" charset="0"/>
                <a:cs typeface="Arial" pitchFamily="34" charset="0"/>
              </a:rPr>
              <a:t>init</a:t>
            </a:r>
            <a:r>
              <a:rPr lang="en-US" sz="2000" b="0" dirty="0" smtClean="0">
                <a:latin typeface="Arial" pitchFamily="34" charset="0"/>
                <a:cs typeface="Arial" pitchFamily="34" charset="0"/>
              </a:rPr>
              <a:t> </a:t>
            </a:r>
            <a:r>
              <a:rPr lang="en-US" sz="2000" b="0" dirty="0">
                <a:latin typeface="Arial" pitchFamily="34" charset="0"/>
                <a:cs typeface="Arial" pitchFamily="34" charset="0"/>
                <a:sym typeface="Wingdings" pitchFamily="2" charset="2"/>
              </a:rPr>
              <a:t> </a:t>
            </a:r>
            <a:r>
              <a:rPr lang="en-US" sz="2000" b="0" dirty="0">
                <a:latin typeface="Arial" pitchFamily="34" charset="0"/>
                <a:cs typeface="Arial" pitchFamily="34" charset="0"/>
              </a:rPr>
              <a:t>Ignore AVS</a:t>
            </a:r>
          </a:p>
          <a:p>
            <a:pPr marL="292100" algn="l"/>
            <a:r>
              <a:rPr lang="en-US" sz="2000" b="0" dirty="0" smtClean="0">
                <a:latin typeface="Arial" pitchFamily="34" charset="0"/>
                <a:cs typeface="Arial" pitchFamily="34" charset="0"/>
              </a:rPr>
              <a:t>2 </a:t>
            </a:r>
            <a:r>
              <a:rPr lang="en-US" sz="2000" b="0" dirty="0">
                <a:latin typeface="Arial" pitchFamily="34" charset="0"/>
                <a:cs typeface="Arial" pitchFamily="34" charset="0"/>
              </a:rPr>
              <a:t>: </a:t>
            </a:r>
            <a:r>
              <a:rPr lang="en-US" sz="2000" b="0" dirty="0" smtClean="0">
                <a:latin typeface="Arial" pitchFamily="34" charset="0"/>
                <a:cs typeface="Arial" pitchFamily="34" charset="0"/>
              </a:rPr>
              <a:t>Most pessimistic </a:t>
            </a:r>
            <a:r>
              <a:rPr lang="en-US" sz="2000" b="0" dirty="0" err="1" smtClean="0">
                <a:latin typeface="Arial" pitchFamily="34" charset="0"/>
                <a:cs typeface="Arial" pitchFamily="34" charset="0"/>
              </a:rPr>
              <a:t>derated</a:t>
            </a:r>
            <a:r>
              <a:rPr lang="en-US" sz="2000" b="0" dirty="0" smtClean="0">
                <a:latin typeface="Arial" pitchFamily="34" charset="0"/>
                <a:cs typeface="Arial" pitchFamily="34" charset="0"/>
              </a:rPr>
              <a:t> </a:t>
            </a:r>
            <a:r>
              <a:rPr lang="en-US" sz="2000" b="0" dirty="0">
                <a:latin typeface="Arial" pitchFamily="34" charset="0"/>
                <a:cs typeface="Arial" pitchFamily="34" charset="0"/>
              </a:rPr>
              <a:t>library</a:t>
            </a:r>
          </a:p>
          <a:p>
            <a:pPr marL="292100" algn="l"/>
            <a:r>
              <a:rPr lang="en-US" sz="2000" b="0" dirty="0" smtClean="0">
                <a:latin typeface="Arial" pitchFamily="34" charset="0"/>
                <a:cs typeface="Arial" pitchFamily="34" charset="0"/>
              </a:rPr>
              <a:t>3 </a:t>
            </a:r>
            <a:r>
              <a:rPr lang="en-US" sz="2000" b="0" dirty="0">
                <a:latin typeface="Arial" pitchFamily="34" charset="0"/>
                <a:cs typeface="Arial" pitchFamily="34" charset="0"/>
              </a:rPr>
              <a:t>: V</a:t>
            </a:r>
            <a:r>
              <a:rPr lang="en-US" sz="2000" b="0" baseline="-25000" dirty="0">
                <a:latin typeface="Arial" pitchFamily="34" charset="0"/>
                <a:cs typeface="Arial" pitchFamily="34" charset="0"/>
              </a:rPr>
              <a:t>BTI </a:t>
            </a:r>
            <a:r>
              <a:rPr lang="en-US" sz="2000" b="0" dirty="0">
                <a:latin typeface="Arial" pitchFamily="34" charset="0"/>
                <a:cs typeface="Arial" pitchFamily="34" charset="0"/>
              </a:rPr>
              <a:t>= </a:t>
            </a:r>
            <a:r>
              <a:rPr lang="en-US" sz="2000" b="0" dirty="0" err="1">
                <a:latin typeface="Arial" pitchFamily="34" charset="0"/>
                <a:cs typeface="Arial" pitchFamily="34" charset="0"/>
              </a:rPr>
              <a:t>V</a:t>
            </a:r>
            <a:r>
              <a:rPr lang="en-US" sz="2000" b="0" baseline="-25000" dirty="0" err="1">
                <a:latin typeface="Arial" pitchFamily="34" charset="0"/>
                <a:cs typeface="Arial" pitchFamily="34" charset="0"/>
              </a:rPr>
              <a:t>lib</a:t>
            </a:r>
            <a:r>
              <a:rPr lang="en-US" sz="2000" b="0" baseline="-25000" dirty="0">
                <a:latin typeface="Arial" pitchFamily="34" charset="0"/>
                <a:cs typeface="Arial" pitchFamily="34" charset="0"/>
              </a:rPr>
              <a:t> </a:t>
            </a:r>
            <a:r>
              <a:rPr lang="en-US" sz="2000" b="0" dirty="0" smtClean="0">
                <a:latin typeface="Arial" pitchFamily="34" charset="0"/>
                <a:cs typeface="Arial" pitchFamily="34" charset="0"/>
              </a:rPr>
              <a:t>= </a:t>
            </a:r>
            <a:r>
              <a:rPr lang="en-US" sz="2000" b="0" dirty="0" err="1">
                <a:latin typeface="Arial" pitchFamily="34" charset="0"/>
                <a:cs typeface="Arial" pitchFamily="34" charset="0"/>
              </a:rPr>
              <a:t>V</a:t>
            </a:r>
            <a:r>
              <a:rPr lang="en-US" sz="2000" b="0" baseline="-25000" dirty="0" err="1">
                <a:latin typeface="Arial" pitchFamily="34" charset="0"/>
                <a:cs typeface="Arial" pitchFamily="34" charset="0"/>
              </a:rPr>
              <a:t>max</a:t>
            </a:r>
            <a:r>
              <a:rPr lang="en-US" sz="2000" b="0" dirty="0">
                <a:latin typeface="Arial" pitchFamily="34" charset="0"/>
                <a:cs typeface="Arial" pitchFamily="34" charset="0"/>
              </a:rPr>
              <a:t> </a:t>
            </a:r>
            <a:r>
              <a:rPr lang="en-US" sz="2000" b="0" dirty="0">
                <a:latin typeface="Arial" pitchFamily="34" charset="0"/>
                <a:cs typeface="Arial" pitchFamily="34" charset="0"/>
                <a:sym typeface="Wingdings" pitchFamily="2" charset="2"/>
              </a:rPr>
              <a:t> </a:t>
            </a:r>
            <a:r>
              <a:rPr lang="en-US" sz="2000" b="0" dirty="0" smtClean="0">
                <a:latin typeface="Arial" pitchFamily="34" charset="0"/>
                <a:cs typeface="Arial" pitchFamily="34" charset="0"/>
                <a:sym typeface="Wingdings" pitchFamily="2" charset="2"/>
              </a:rPr>
              <a:t>Extreme corner </a:t>
            </a:r>
            <a:r>
              <a:rPr lang="en-US" sz="2000" b="0" dirty="0" smtClean="0">
                <a:latin typeface="Arial" pitchFamily="34" charset="0"/>
                <a:cs typeface="Arial" pitchFamily="34" charset="0"/>
              </a:rPr>
              <a:t>for </a:t>
            </a:r>
            <a:r>
              <a:rPr lang="en-US" sz="2000" b="0" dirty="0">
                <a:latin typeface="Arial" pitchFamily="34" charset="0"/>
                <a:cs typeface="Arial" pitchFamily="34" charset="0"/>
              </a:rPr>
              <a:t>AVS</a:t>
            </a:r>
          </a:p>
          <a:p>
            <a:pPr marL="292100" algn="l"/>
            <a:r>
              <a:rPr lang="en-US" sz="2000" b="0" dirty="0" smtClean="0">
                <a:latin typeface="Arial" pitchFamily="34" charset="0"/>
                <a:cs typeface="Arial" pitchFamily="34" charset="0"/>
              </a:rPr>
              <a:t>4 </a:t>
            </a:r>
            <a:r>
              <a:rPr lang="en-US" sz="2000" b="0" dirty="0">
                <a:latin typeface="Arial" pitchFamily="34" charset="0"/>
                <a:cs typeface="Arial" pitchFamily="34" charset="0"/>
              </a:rPr>
              <a:t>: </a:t>
            </a:r>
            <a:r>
              <a:rPr lang="en-US" sz="2000" b="0" dirty="0" smtClean="0">
                <a:latin typeface="Arial" pitchFamily="34" charset="0"/>
                <a:cs typeface="Arial" pitchFamily="34" charset="0"/>
              </a:rPr>
              <a:t>V</a:t>
            </a:r>
            <a:r>
              <a:rPr lang="en-US" sz="2000" b="0" baseline="-25000" dirty="0" smtClean="0">
                <a:latin typeface="Arial" pitchFamily="34" charset="0"/>
                <a:cs typeface="Arial" pitchFamily="34" charset="0"/>
              </a:rPr>
              <a:t>BTI</a:t>
            </a:r>
            <a:r>
              <a:rPr lang="en-US" sz="2000" b="0" dirty="0" smtClean="0">
                <a:latin typeface="Arial" pitchFamily="34" charset="0"/>
                <a:cs typeface="Arial" pitchFamily="34" charset="0"/>
              </a:rPr>
              <a:t> </a:t>
            </a:r>
            <a:r>
              <a:rPr lang="en-US" sz="2000" b="0" dirty="0">
                <a:latin typeface="Arial" pitchFamily="34" charset="0"/>
                <a:cs typeface="Arial" pitchFamily="34" charset="0"/>
              </a:rPr>
              <a:t>= </a:t>
            </a:r>
            <a:r>
              <a:rPr lang="en-US" sz="2000" b="0" dirty="0" err="1">
                <a:latin typeface="Arial" pitchFamily="34" charset="0"/>
                <a:cs typeface="Arial" pitchFamily="34" charset="0"/>
              </a:rPr>
              <a:t>V</a:t>
            </a:r>
            <a:r>
              <a:rPr lang="en-US" sz="2000" b="0" baseline="-25000" dirty="0" err="1">
                <a:latin typeface="Arial" pitchFamily="34" charset="0"/>
                <a:cs typeface="Arial" pitchFamily="34" charset="0"/>
              </a:rPr>
              <a:t>final</a:t>
            </a:r>
            <a:r>
              <a:rPr lang="en-US" sz="2000" b="0" dirty="0">
                <a:latin typeface="Arial" pitchFamily="34" charset="0"/>
                <a:cs typeface="Arial" pitchFamily="34" charset="0"/>
              </a:rPr>
              <a:t> </a:t>
            </a:r>
            <a:r>
              <a:rPr lang="en-US" sz="2000" b="0" dirty="0">
                <a:latin typeface="Arial" pitchFamily="34" charset="0"/>
                <a:cs typeface="Arial" pitchFamily="34" charset="0"/>
                <a:sym typeface="Wingdings" pitchFamily="2" charset="2"/>
              </a:rPr>
              <a:t> </a:t>
            </a:r>
            <a:r>
              <a:rPr lang="en-US" sz="2000" b="0" dirty="0" smtClean="0">
                <a:latin typeface="Arial" pitchFamily="34" charset="0"/>
                <a:cs typeface="Arial" pitchFamily="34" charset="0"/>
                <a:sym typeface="Wingdings" pitchFamily="2" charset="2"/>
              </a:rPr>
              <a:t>Do not overestimate aging but ignores </a:t>
            </a:r>
            <a:r>
              <a:rPr lang="en-US" sz="2000" b="0" dirty="0">
                <a:latin typeface="Arial" pitchFamily="34" charset="0"/>
                <a:cs typeface="Arial" pitchFamily="34" charset="0"/>
                <a:sym typeface="Wingdings" pitchFamily="2" charset="2"/>
              </a:rPr>
              <a:t>AVS</a:t>
            </a:r>
            <a:endParaRPr lang="en-US" sz="2000" b="0" dirty="0">
              <a:latin typeface="Arial" pitchFamily="34" charset="0"/>
              <a:cs typeface="Arial" pitchFamily="34" charset="0"/>
            </a:endParaRPr>
          </a:p>
          <a:p>
            <a:pPr marL="292100" algn="l"/>
            <a:r>
              <a:rPr lang="en-US" sz="2000" b="0" dirty="0" smtClean="0">
                <a:latin typeface="Arial" pitchFamily="34" charset="0"/>
                <a:cs typeface="Arial" pitchFamily="34" charset="0"/>
              </a:rPr>
              <a:t>5 </a:t>
            </a:r>
            <a:r>
              <a:rPr lang="en-US" sz="2000" b="0" dirty="0">
                <a:latin typeface="Arial" pitchFamily="34" charset="0"/>
                <a:cs typeface="Arial" pitchFamily="34" charset="0"/>
              </a:rPr>
              <a:t>: No derated library (reference)</a:t>
            </a:r>
          </a:p>
          <a:p>
            <a:pPr marL="292100" algn="l"/>
            <a:r>
              <a:rPr lang="en-US" sz="2000" b="0" dirty="0" smtClean="0">
                <a:latin typeface="Arial" pitchFamily="34" charset="0"/>
                <a:cs typeface="Arial" pitchFamily="34" charset="0"/>
              </a:rPr>
              <a:t>6 </a:t>
            </a:r>
            <a:r>
              <a:rPr lang="en-US" sz="2000" b="0" dirty="0">
                <a:latin typeface="Arial" pitchFamily="34" charset="0"/>
                <a:cs typeface="Arial" pitchFamily="34" charset="0"/>
              </a:rPr>
              <a:t>: Proposed method with </a:t>
            </a:r>
            <a:r>
              <a:rPr lang="el-GR" sz="2000" b="0" dirty="0">
                <a:latin typeface="Arial" pitchFamily="34" charset="0"/>
                <a:cs typeface="Arial" pitchFamily="34" charset="0"/>
              </a:rPr>
              <a:t>α</a:t>
            </a:r>
            <a:r>
              <a:rPr lang="en-US" sz="2000" b="0" dirty="0">
                <a:latin typeface="Arial" pitchFamily="34" charset="0"/>
                <a:cs typeface="Arial" pitchFamily="34" charset="0"/>
              </a:rPr>
              <a:t>=</a:t>
            </a:r>
            <a:r>
              <a:rPr lang="en-US" sz="2000" b="0" dirty="0" smtClean="0">
                <a:latin typeface="Arial" pitchFamily="34" charset="0"/>
                <a:cs typeface="Arial" pitchFamily="34" charset="0"/>
              </a:rPr>
              <a:t>0</a:t>
            </a:r>
          </a:p>
          <a:p>
            <a:pPr marL="292100" algn="l"/>
            <a:r>
              <a:rPr lang="en-US" sz="2000" b="0" dirty="0" smtClean="0">
                <a:latin typeface="Arial" pitchFamily="34" charset="0"/>
                <a:cs typeface="Arial" pitchFamily="34" charset="0"/>
              </a:rPr>
              <a:t>7 : Proposed method with </a:t>
            </a:r>
            <a:r>
              <a:rPr lang="el-GR" sz="2000" b="0" dirty="0">
                <a:latin typeface="Arial" pitchFamily="34" charset="0"/>
                <a:cs typeface="Arial" pitchFamily="34" charset="0"/>
              </a:rPr>
              <a:t>α</a:t>
            </a:r>
            <a:r>
              <a:rPr lang="en-US" sz="2000" b="0" dirty="0">
                <a:latin typeface="Arial" pitchFamily="34" charset="0"/>
                <a:cs typeface="Arial" pitchFamily="34" charset="0"/>
              </a:rPr>
              <a:t>=</a:t>
            </a:r>
            <a:r>
              <a:rPr lang="en-US" sz="2000" b="0" dirty="0" smtClean="0">
                <a:latin typeface="Arial" pitchFamily="34" charset="0"/>
                <a:cs typeface="Arial" pitchFamily="34" charset="0"/>
              </a:rPr>
              <a:t>0.03</a:t>
            </a:r>
            <a:endParaRPr lang="en-US" sz="2000" b="0" dirty="0">
              <a:latin typeface="Arial" pitchFamily="34" charset="0"/>
              <a:cs typeface="Arial" pitchFamily="34" charset="0"/>
            </a:endParaRPr>
          </a:p>
        </p:txBody>
      </p:sp>
      <p:graphicFrame>
        <p:nvGraphicFramePr>
          <p:cNvPr id="3" name="Table 2"/>
          <p:cNvGraphicFramePr>
            <a:graphicFrameLocks noGrp="1"/>
          </p:cNvGraphicFramePr>
          <p:nvPr>
            <p:custDataLst>
              <p:tags r:id="rId3"/>
            </p:custDataLst>
            <p:extLst>
              <p:ext uri="{D42A27DB-BD31-4B8C-83A1-F6EECF244321}">
                <p14:modId xmlns:p14="http://schemas.microsoft.com/office/powerpoint/2010/main" val="1150487232"/>
              </p:ext>
            </p:extLst>
          </p:nvPr>
        </p:nvGraphicFramePr>
        <p:xfrm>
          <a:off x="264096" y="4267200"/>
          <a:ext cx="8640960" cy="1371600"/>
        </p:xfrm>
        <a:graphic>
          <a:graphicData uri="http://schemas.openxmlformats.org/drawingml/2006/table">
            <a:tbl>
              <a:tblPr firstRow="1" bandRow="1">
                <a:tableStyleId>{5C22544A-7EE6-4342-B048-85BDC9FD1C3A}</a:tableStyleId>
              </a:tblPr>
              <a:tblGrid>
                <a:gridCol w="1080120"/>
                <a:gridCol w="1080120"/>
                <a:gridCol w="1080120"/>
                <a:gridCol w="1080120"/>
                <a:gridCol w="1080120"/>
                <a:gridCol w="1080120"/>
                <a:gridCol w="1080120"/>
                <a:gridCol w="1080120"/>
              </a:tblGrid>
              <a:tr h="370840">
                <a:tc>
                  <a:txBody>
                    <a:bodyPr/>
                    <a:lstStyle/>
                    <a:p>
                      <a:pPr algn="ctr"/>
                      <a:r>
                        <a:rPr lang="en-US" sz="2400" b="1" dirty="0" smtClean="0"/>
                        <a:t>Case</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1</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2</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3</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4</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5</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6</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7</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pPr algn="ctr"/>
                      <a:r>
                        <a:rPr lang="en-US" sz="2400" b="1" dirty="0" err="1" smtClean="0"/>
                        <a:t>V</a:t>
                      </a:r>
                      <a:r>
                        <a:rPr lang="en-US" sz="2400" b="1" baseline="-25000" dirty="0" err="1" smtClean="0"/>
                        <a:t>lib</a:t>
                      </a:r>
                      <a:r>
                        <a:rPr lang="en-US" sz="2400" b="1" dirty="0" smtClean="0"/>
                        <a:t>(V)</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err="1" smtClean="0"/>
                        <a:t>V</a:t>
                      </a:r>
                      <a:r>
                        <a:rPr lang="en-US" sz="2400" b="1" baseline="-25000" dirty="0" err="1" smtClean="0"/>
                        <a:t>init</a:t>
                      </a:r>
                      <a:endParaRPr lang="en-US" sz="2400" b="1" baseline="-250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t>V</a:t>
                      </a:r>
                      <a:r>
                        <a:rPr lang="en-US" sz="2400" b="1" baseline="-25000" dirty="0" err="1" smtClean="0"/>
                        <a:t>init</a:t>
                      </a:r>
                      <a:endParaRPr lang="en-US" sz="2400" b="1" baseline="-25000" dirty="0" smtClean="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err="1" smtClean="0"/>
                        <a:t>V</a:t>
                      </a:r>
                      <a:r>
                        <a:rPr lang="en-US" sz="2400" b="1" baseline="-25000" dirty="0" err="1" smtClean="0"/>
                        <a:t>max</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t>V</a:t>
                      </a:r>
                      <a:r>
                        <a:rPr lang="en-US" sz="2400" b="1" baseline="-25000" dirty="0" err="1" smtClean="0"/>
                        <a:t>init</a:t>
                      </a:r>
                      <a:endParaRPr lang="en-US" sz="2400" b="1" baseline="-25000" dirty="0" smtClean="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N/A</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V</a:t>
                      </a:r>
                      <a:r>
                        <a:rPr lang="en-US" sz="2400" b="1" baseline="-25000" dirty="0" smtClean="0"/>
                        <a:t>heur1</a:t>
                      </a:r>
                      <a:endParaRPr lang="en-US" sz="2400" b="1" baseline="-250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V</a:t>
                      </a:r>
                      <a:r>
                        <a:rPr lang="en-US" sz="2400" b="1" baseline="-25000" dirty="0" smtClean="0"/>
                        <a:t>heur2</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370840">
                <a:tc>
                  <a:txBody>
                    <a:bodyPr/>
                    <a:lstStyle/>
                    <a:p>
                      <a:pPr algn="ctr"/>
                      <a:r>
                        <a:rPr lang="en-US" sz="2400" b="1" dirty="0" smtClean="0"/>
                        <a:t>V</a:t>
                      </a:r>
                      <a:r>
                        <a:rPr lang="en-US" sz="2400" b="1" baseline="-25000" dirty="0" smtClean="0"/>
                        <a:t>BTI</a:t>
                      </a:r>
                      <a:r>
                        <a:rPr lang="en-US" sz="2400" b="1" dirty="0" smtClean="0"/>
                        <a:t> (V)</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smtClean="0"/>
                        <a:t>V</a:t>
                      </a:r>
                      <a:r>
                        <a:rPr lang="en-US" sz="2400" b="1" baseline="-25000" dirty="0" err="1" smtClean="0"/>
                        <a:t>init</a:t>
                      </a:r>
                      <a:endParaRPr lang="en-US" sz="2400" b="1" baseline="-25000" dirty="0" smtClean="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err="1" smtClean="0"/>
                        <a:t>V</a:t>
                      </a:r>
                      <a:r>
                        <a:rPr lang="en-US" sz="2400" b="1" baseline="-25000" dirty="0" err="1" smtClean="0"/>
                        <a:t>max</a:t>
                      </a:r>
                      <a:endParaRPr lang="en-US" sz="2400" b="1" baseline="-25000"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err="1" smtClean="0"/>
                        <a:t>V</a:t>
                      </a:r>
                      <a:r>
                        <a:rPr lang="en-US" sz="2400" b="1" baseline="-25000" dirty="0" err="1" smtClean="0"/>
                        <a:t>max</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err="1" smtClean="0"/>
                        <a:t>V</a:t>
                      </a:r>
                      <a:r>
                        <a:rPr lang="en-US" sz="2400" b="1" baseline="-25000" dirty="0" err="1" smtClean="0"/>
                        <a:t>final</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N/A</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V</a:t>
                      </a:r>
                      <a:r>
                        <a:rPr lang="en-US" sz="2400" b="1" baseline="-25000" dirty="0" smtClean="0"/>
                        <a:t>heur1</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en-US" sz="2400" b="1" dirty="0" smtClean="0"/>
                        <a:t>V</a:t>
                      </a:r>
                      <a:r>
                        <a:rPr lang="en-US" sz="2400" b="1" baseline="-25000" dirty="0" smtClean="0"/>
                        <a:t>heur2</a:t>
                      </a:r>
                      <a:endParaRPr lang="en-US" sz="2400" b="1" dirty="0"/>
                    </a:p>
                  </a:txBody>
                  <a:tcP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93080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animEffect transition="in" filter="fade">
                                      <p:cBhvr>
                                        <p:cTn id="7" dur="500"/>
                                        <p:tgtEl>
                                          <p:spTgt spid="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animEffect transition="in" filter="fade">
                                      <p:cBhvr>
                                        <p:cTn id="15" dur="500"/>
                                        <p:tgtEl>
                                          <p:spTgt spid="30">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xEl>
                                              <p:pRg st="4" end="4"/>
                                            </p:txEl>
                                          </p:spTgt>
                                        </p:tgtEl>
                                        <p:attrNameLst>
                                          <p:attrName>style.visibility</p:attrName>
                                        </p:attrNameLst>
                                      </p:cBhvr>
                                      <p:to>
                                        <p:strVal val="visible"/>
                                      </p:to>
                                    </p:set>
                                    <p:animEffect transition="in" filter="fade">
                                      <p:cBhvr>
                                        <p:cTn id="18" dur="500"/>
                                        <p:tgtEl>
                                          <p:spTgt spid="30">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xEl>
                                              <p:pRg st="5" end="5"/>
                                            </p:txEl>
                                          </p:spTgt>
                                        </p:tgtEl>
                                        <p:attrNameLst>
                                          <p:attrName>style.visibility</p:attrName>
                                        </p:attrNameLst>
                                      </p:cBhvr>
                                      <p:to>
                                        <p:strVal val="visible"/>
                                      </p:to>
                                    </p:set>
                                    <p:animEffect transition="in" filter="fade">
                                      <p:cBhvr>
                                        <p:cTn id="21" dur="500"/>
                                        <p:tgtEl>
                                          <p:spTgt spid="3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xEl>
                                              <p:pRg st="6" end="6"/>
                                            </p:txEl>
                                          </p:spTgt>
                                        </p:tgtEl>
                                        <p:attrNameLst>
                                          <p:attrName>style.visibility</p:attrName>
                                        </p:attrNameLst>
                                      </p:cBhvr>
                                      <p:to>
                                        <p:strVal val="visible"/>
                                      </p:to>
                                    </p:set>
                                    <p:animEffect transition="in" filter="fade">
                                      <p:cBhvr>
                                        <p:cTn id="24" dur="500"/>
                                        <p:tgtEl>
                                          <p:spTgt spid="30">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xEl>
                                              <p:pRg st="7" end="7"/>
                                            </p:txEl>
                                          </p:spTgt>
                                        </p:tgtEl>
                                        <p:attrNameLst>
                                          <p:attrName>style.visibility</p:attrName>
                                        </p:attrNameLst>
                                      </p:cBhvr>
                                      <p:to>
                                        <p:strVal val="visible"/>
                                      </p:to>
                                    </p:set>
                                    <p:animEffect transition="in" filter="fade">
                                      <p:cBhvr>
                                        <p:cTn id="27" dur="500"/>
                                        <p:tgtEl>
                                          <p:spTgt spid="30">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xEl>
                                              <p:pRg st="8" end="8"/>
                                            </p:txEl>
                                          </p:spTgt>
                                        </p:tgtEl>
                                        <p:attrNameLst>
                                          <p:attrName>style.visibility</p:attrName>
                                        </p:attrNameLst>
                                      </p:cBhvr>
                                      <p:to>
                                        <p:strVal val="visible"/>
                                      </p:to>
                                    </p:set>
                                    <p:animEffect transition="in" filter="fade">
                                      <p:cBhvr>
                                        <p:cTn id="30" dur="500"/>
                                        <p:tgtEl>
                                          <p:spTgt spid="30">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xEl>
                                              <p:pRg st="9" end="9"/>
                                            </p:txEl>
                                          </p:spTgt>
                                        </p:tgtEl>
                                        <p:attrNameLst>
                                          <p:attrName>style.visibility</p:attrName>
                                        </p:attrNameLst>
                                      </p:cBhvr>
                                      <p:to>
                                        <p:strVal val="visible"/>
                                      </p:to>
                                    </p:set>
                                    <p:animEffect transition="in" filter="fade">
                                      <p:cBhvr>
                                        <p:cTn id="33" dur="500"/>
                                        <p:tgtEl>
                                          <p:spTgt spid="3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latin typeface="Arial" pitchFamily="34" charset="0"/>
                <a:cs typeface="Arial" pitchFamily="34" charset="0"/>
              </a:rPr>
              <a:t>“Chicken and Egg” Loop</a:t>
            </a:r>
            <a:endParaRPr lang="en-US" dirty="0"/>
          </a:p>
        </p:txBody>
      </p:sp>
      <p:sp>
        <p:nvSpPr>
          <p:cNvPr id="3" name="Content Placeholder 2"/>
          <p:cNvSpPr>
            <a:spLocks noGrp="1"/>
          </p:cNvSpPr>
          <p:nvPr>
            <p:ph idx="1"/>
            <p:custDataLst>
              <p:tags r:id="rId2"/>
            </p:custDataLst>
          </p:nvPr>
        </p:nvSpPr>
        <p:spPr>
          <a:xfrm>
            <a:off x="323528" y="1052736"/>
            <a:ext cx="8352928" cy="2304256"/>
          </a:xfrm>
        </p:spPr>
        <p:txBody>
          <a:bodyPr>
            <a:noAutofit/>
          </a:bodyPr>
          <a:lstStyle/>
          <a:p>
            <a:r>
              <a:rPr lang="en-US" dirty="0" smtClean="0"/>
              <a:t>“Chicken </a:t>
            </a:r>
            <a:r>
              <a:rPr lang="en-US" dirty="0"/>
              <a:t>and egg” </a:t>
            </a:r>
            <a:r>
              <a:rPr lang="en-US" dirty="0" smtClean="0"/>
              <a:t>loop in signoff</a:t>
            </a:r>
            <a:endParaRPr lang="en-US" dirty="0"/>
          </a:p>
          <a:p>
            <a:pPr lvl="1"/>
            <a:r>
              <a:rPr lang="en-US" dirty="0" err="1" smtClean="0"/>
              <a:t>Derated</a:t>
            </a:r>
            <a:r>
              <a:rPr lang="en-US" dirty="0" smtClean="0"/>
              <a:t> library characterization is related to BTI + AVS</a:t>
            </a:r>
            <a:endParaRPr lang="en-US" dirty="0"/>
          </a:p>
          <a:p>
            <a:pPr lvl="1"/>
            <a:r>
              <a:rPr lang="en-US" dirty="0" smtClean="0"/>
              <a:t>AVS affected by circuit implementation</a:t>
            </a:r>
          </a:p>
          <a:p>
            <a:pPr lvl="2"/>
            <a:r>
              <a:rPr lang="en-US" dirty="0" smtClean="0"/>
              <a:t>Timing constraints, critical paths, etc.</a:t>
            </a:r>
            <a:endParaRPr lang="en-US" dirty="0"/>
          </a:p>
          <a:p>
            <a:pPr lvl="1"/>
            <a:r>
              <a:rPr lang="en-US" dirty="0"/>
              <a:t>Circuit </a:t>
            </a:r>
            <a:r>
              <a:rPr lang="en-US" dirty="0" smtClean="0"/>
              <a:t>is affected by </a:t>
            </a:r>
            <a:r>
              <a:rPr lang="en-US" dirty="0"/>
              <a:t>library </a:t>
            </a:r>
            <a:r>
              <a:rPr lang="en-US" dirty="0" smtClean="0"/>
              <a:t>characterization</a:t>
            </a:r>
            <a:endParaRPr lang="en-US" dirty="0"/>
          </a:p>
        </p:txBody>
      </p:sp>
      <p:sp>
        <p:nvSpPr>
          <p:cNvPr id="5" name="Rectangle 4"/>
          <p:cNvSpPr/>
          <p:nvPr>
            <p:custDataLst>
              <p:tags r:id="rId3"/>
            </p:custDataLst>
          </p:nvPr>
        </p:nvSpPr>
        <p:spPr bwMode="auto">
          <a:xfrm>
            <a:off x="4788024" y="3573016"/>
            <a:ext cx="3168351" cy="5232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defRPr/>
            </a:pPr>
            <a:r>
              <a:rPr lang="en-US" sz="2800" dirty="0">
                <a:latin typeface="Arial" pitchFamily="34" charset="0"/>
                <a:cs typeface="Arial" pitchFamily="34" charset="0"/>
              </a:rPr>
              <a:t>Circuit</a:t>
            </a:r>
          </a:p>
        </p:txBody>
      </p:sp>
      <p:sp>
        <p:nvSpPr>
          <p:cNvPr id="6" name="TextBox 142"/>
          <p:cNvSpPr txBox="1"/>
          <p:nvPr>
            <p:custDataLst>
              <p:tags r:id="rId4"/>
            </p:custDataLst>
          </p:nvPr>
        </p:nvSpPr>
        <p:spPr bwMode="auto">
          <a:xfrm>
            <a:off x="4788024" y="5013176"/>
            <a:ext cx="3200365" cy="52322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defRPr/>
            </a:pPr>
            <a:r>
              <a:rPr lang="en-US" sz="2800" dirty="0">
                <a:latin typeface="Arial" pitchFamily="34" charset="0"/>
                <a:cs typeface="Arial" pitchFamily="34" charset="0"/>
              </a:rPr>
              <a:t>Derated Libraries</a:t>
            </a:r>
          </a:p>
        </p:txBody>
      </p:sp>
      <p:cxnSp>
        <p:nvCxnSpPr>
          <p:cNvPr id="7" name="Straight Arrow Connector 6"/>
          <p:cNvCxnSpPr>
            <a:cxnSpLocks noChangeShapeType="1"/>
          </p:cNvCxnSpPr>
          <p:nvPr>
            <p:custDataLst>
              <p:tags r:id="rId5"/>
            </p:custDataLst>
          </p:nvPr>
        </p:nvCxnSpPr>
        <p:spPr bwMode="auto">
          <a:xfrm flipH="1">
            <a:off x="3635896" y="3789040"/>
            <a:ext cx="1096963"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custDataLst>
              <p:tags r:id="rId6"/>
            </p:custDataLst>
          </p:nvPr>
        </p:nvCxnSpPr>
        <p:spPr bwMode="auto">
          <a:xfrm flipV="1">
            <a:off x="6372200" y="4149080"/>
            <a:ext cx="0" cy="7920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0" name="Group 19"/>
          <p:cNvGrpSpPr/>
          <p:nvPr>
            <p:custDataLst>
              <p:tags r:id="rId7"/>
            </p:custDataLst>
          </p:nvPr>
        </p:nvGrpSpPr>
        <p:grpSpPr>
          <a:xfrm>
            <a:off x="1187624" y="3573016"/>
            <a:ext cx="2377413" cy="1370047"/>
            <a:chOff x="1187624" y="3573016"/>
            <a:chExt cx="2377413" cy="1370047"/>
          </a:xfrm>
        </p:grpSpPr>
        <p:sp>
          <p:nvSpPr>
            <p:cNvPr id="4" name="Rectangle 3"/>
            <p:cNvSpPr/>
            <p:nvPr>
              <p:custDataLst>
                <p:tags r:id="rId10"/>
              </p:custDataLst>
            </p:nvPr>
          </p:nvSpPr>
          <p:spPr bwMode="auto">
            <a:xfrm>
              <a:off x="1187624" y="3573016"/>
              <a:ext cx="2377413" cy="52322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r>
                <a:rPr lang="en-US" sz="2800">
                  <a:solidFill>
                    <a:srgbClr val="FFFFFF"/>
                  </a:solidFill>
                  <a:latin typeface="Arial" pitchFamily="34" charset="0"/>
                  <a:cs typeface="Arial" pitchFamily="34" charset="0"/>
                </a:rPr>
                <a:t>V</a:t>
              </a:r>
              <a:r>
                <a:rPr lang="en-US" sz="2800" baseline="-25000">
                  <a:solidFill>
                    <a:srgbClr val="FFFFFF"/>
                  </a:solidFill>
                  <a:latin typeface="Arial" pitchFamily="34" charset="0"/>
                  <a:cs typeface="Arial" pitchFamily="34" charset="0"/>
                </a:rPr>
                <a:t>final</a:t>
              </a:r>
              <a:endParaRPr lang="en-US" sz="2800">
                <a:solidFill>
                  <a:srgbClr val="FFFFFF"/>
                </a:solidFill>
                <a:latin typeface="Arial" pitchFamily="34" charset="0"/>
                <a:cs typeface="Arial" pitchFamily="34" charset="0"/>
              </a:endParaRPr>
            </a:p>
          </p:txBody>
        </p:sp>
        <p:cxnSp>
          <p:nvCxnSpPr>
            <p:cNvPr id="9" name="Straight Arrow Connector 8"/>
            <p:cNvCxnSpPr>
              <a:cxnSpLocks noChangeShapeType="1"/>
            </p:cNvCxnSpPr>
            <p:nvPr>
              <p:custDataLst>
                <p:tags r:id="rId11"/>
              </p:custDataLst>
            </p:nvPr>
          </p:nvCxnSpPr>
          <p:spPr bwMode="auto">
            <a:xfrm>
              <a:off x="2411760" y="4221088"/>
              <a:ext cx="1" cy="721975"/>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10" name="Rectangle 9"/>
          <p:cNvSpPr/>
          <p:nvPr>
            <p:custDataLst>
              <p:tags r:id="rId8"/>
            </p:custDataLst>
          </p:nvPr>
        </p:nvSpPr>
        <p:spPr bwMode="auto">
          <a:xfrm>
            <a:off x="1187624" y="5013176"/>
            <a:ext cx="2377414" cy="523220"/>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defPPr>
              <a:defRPr lang="en-US"/>
            </a:defPPr>
            <a:lvl1pPr algn="ctr" rtl="0" eaLnBrk="0" fontAlgn="base" hangingPunct="0">
              <a:spcBef>
                <a:spcPct val="0"/>
              </a:spcBef>
              <a:spcAft>
                <a:spcPct val="0"/>
              </a:spcAft>
              <a:defRPr sz="2300" b="1" kern="1200">
                <a:solidFill>
                  <a:schemeClr val="lt1"/>
                </a:solidFill>
                <a:latin typeface="+mn-lt"/>
                <a:ea typeface="+mn-ea"/>
                <a:cs typeface="+mn-cs"/>
              </a:defRPr>
            </a:lvl1pPr>
            <a:lvl2pPr marL="457200" algn="ctr" rtl="0" eaLnBrk="0" fontAlgn="base" hangingPunct="0">
              <a:spcBef>
                <a:spcPct val="0"/>
              </a:spcBef>
              <a:spcAft>
                <a:spcPct val="0"/>
              </a:spcAft>
              <a:defRPr sz="2300" b="1" kern="1200">
                <a:solidFill>
                  <a:schemeClr val="lt1"/>
                </a:solidFill>
                <a:latin typeface="+mn-lt"/>
                <a:ea typeface="+mn-ea"/>
                <a:cs typeface="+mn-cs"/>
              </a:defRPr>
            </a:lvl2pPr>
            <a:lvl3pPr marL="914400" algn="ctr" rtl="0" eaLnBrk="0" fontAlgn="base" hangingPunct="0">
              <a:spcBef>
                <a:spcPct val="0"/>
              </a:spcBef>
              <a:spcAft>
                <a:spcPct val="0"/>
              </a:spcAft>
              <a:defRPr sz="2300" b="1" kern="1200">
                <a:solidFill>
                  <a:schemeClr val="lt1"/>
                </a:solidFill>
                <a:latin typeface="+mn-lt"/>
                <a:ea typeface="+mn-ea"/>
                <a:cs typeface="+mn-cs"/>
              </a:defRPr>
            </a:lvl3pPr>
            <a:lvl4pPr marL="1371600" algn="ctr" rtl="0" eaLnBrk="0" fontAlgn="base" hangingPunct="0">
              <a:spcBef>
                <a:spcPct val="0"/>
              </a:spcBef>
              <a:spcAft>
                <a:spcPct val="0"/>
              </a:spcAft>
              <a:defRPr sz="2300" b="1" kern="1200">
                <a:solidFill>
                  <a:schemeClr val="lt1"/>
                </a:solidFill>
                <a:latin typeface="+mn-lt"/>
                <a:ea typeface="+mn-ea"/>
                <a:cs typeface="+mn-cs"/>
              </a:defRPr>
            </a:lvl4pPr>
            <a:lvl5pPr marL="1828800" algn="ctr" rtl="0" eaLnBrk="0" fontAlgn="base" hangingPunct="0">
              <a:spcBef>
                <a:spcPct val="0"/>
              </a:spcBef>
              <a:spcAft>
                <a:spcPct val="0"/>
              </a:spcAft>
              <a:defRPr sz="2300" b="1" kern="1200">
                <a:solidFill>
                  <a:schemeClr val="lt1"/>
                </a:solidFill>
                <a:latin typeface="+mn-lt"/>
                <a:ea typeface="+mn-ea"/>
                <a:cs typeface="+mn-cs"/>
              </a:defRPr>
            </a:lvl5pPr>
            <a:lvl6pPr marL="2286000" algn="l" defTabSz="914400" rtl="0" eaLnBrk="1" latinLnBrk="0" hangingPunct="1">
              <a:defRPr sz="2300" b="1" kern="1200">
                <a:solidFill>
                  <a:schemeClr val="lt1"/>
                </a:solidFill>
                <a:latin typeface="+mn-lt"/>
                <a:ea typeface="+mn-ea"/>
                <a:cs typeface="+mn-cs"/>
              </a:defRPr>
            </a:lvl6pPr>
            <a:lvl7pPr marL="2743200" algn="l" defTabSz="914400" rtl="0" eaLnBrk="1" latinLnBrk="0" hangingPunct="1">
              <a:defRPr sz="2300" b="1" kern="1200">
                <a:solidFill>
                  <a:schemeClr val="lt1"/>
                </a:solidFill>
                <a:latin typeface="+mn-lt"/>
                <a:ea typeface="+mn-ea"/>
                <a:cs typeface="+mn-cs"/>
              </a:defRPr>
            </a:lvl7pPr>
            <a:lvl8pPr marL="3200400" algn="l" defTabSz="914400" rtl="0" eaLnBrk="1" latinLnBrk="0" hangingPunct="1">
              <a:defRPr sz="2300" b="1" kern="1200">
                <a:solidFill>
                  <a:schemeClr val="lt1"/>
                </a:solidFill>
                <a:latin typeface="+mn-lt"/>
                <a:ea typeface="+mn-ea"/>
                <a:cs typeface="+mn-cs"/>
              </a:defRPr>
            </a:lvl8pPr>
            <a:lvl9pPr marL="3657600" algn="l" defTabSz="914400" rtl="0" eaLnBrk="1" latinLnBrk="0" hangingPunct="1">
              <a:defRPr sz="2300" b="1" kern="1200">
                <a:solidFill>
                  <a:schemeClr val="lt1"/>
                </a:solidFill>
                <a:latin typeface="+mn-lt"/>
                <a:ea typeface="+mn-ea"/>
                <a:cs typeface="+mn-cs"/>
              </a:defRPr>
            </a:lvl9pPr>
          </a:lstStyle>
          <a:p>
            <a:pPr>
              <a:defRPr/>
            </a:pPr>
            <a:r>
              <a:rPr lang="en-US" sz="2800" dirty="0" err="1">
                <a:solidFill>
                  <a:srgbClr val="FFFFFF"/>
                </a:solidFill>
                <a:latin typeface="Arial" pitchFamily="34" charset="0"/>
                <a:cs typeface="Arial" pitchFamily="34" charset="0"/>
              </a:rPr>
              <a:t>V</a:t>
            </a:r>
            <a:r>
              <a:rPr lang="en-US" sz="2800" baseline="-25000" dirty="0" err="1">
                <a:solidFill>
                  <a:srgbClr val="FFFFFF"/>
                </a:solidFill>
                <a:latin typeface="Arial" pitchFamily="34" charset="0"/>
                <a:cs typeface="Arial" pitchFamily="34" charset="0"/>
              </a:rPr>
              <a:t>lib</a:t>
            </a:r>
            <a:r>
              <a:rPr lang="en-US" sz="2800" dirty="0">
                <a:solidFill>
                  <a:srgbClr val="FFFFFF"/>
                </a:solidFill>
                <a:latin typeface="Arial" pitchFamily="34" charset="0"/>
                <a:cs typeface="Arial" pitchFamily="34" charset="0"/>
              </a:rPr>
              <a:t> , V</a:t>
            </a:r>
            <a:r>
              <a:rPr lang="en-US" sz="2800" baseline="-25000" dirty="0">
                <a:solidFill>
                  <a:srgbClr val="FFFFFF"/>
                </a:solidFill>
                <a:latin typeface="Arial" pitchFamily="34" charset="0"/>
                <a:cs typeface="Arial" pitchFamily="34" charset="0"/>
              </a:rPr>
              <a:t>BTI</a:t>
            </a:r>
          </a:p>
        </p:txBody>
      </p:sp>
      <p:cxnSp>
        <p:nvCxnSpPr>
          <p:cNvPr id="11" name="Straight Arrow Connector 10"/>
          <p:cNvCxnSpPr>
            <a:cxnSpLocks noChangeShapeType="1"/>
          </p:cNvCxnSpPr>
          <p:nvPr>
            <p:custDataLst>
              <p:tags r:id="rId9"/>
            </p:custDataLst>
          </p:nvPr>
        </p:nvCxnSpPr>
        <p:spPr bwMode="auto">
          <a:xfrm>
            <a:off x="3635896" y="5301208"/>
            <a:ext cx="1045022" cy="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08609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pPr eaLnBrk="0" hangingPunct="0"/>
            <a:r>
              <a:rPr lang="en-US" dirty="0" smtClean="0">
                <a:cs typeface="Arial" pitchFamily="34" charset="0"/>
              </a:rPr>
              <a:t>Bias Temperature Instability (BTI)</a:t>
            </a:r>
            <a:endParaRPr lang="en-US" dirty="0">
              <a:cs typeface="Arial" pitchFamily="34" charset="0"/>
            </a:endParaRPr>
          </a:p>
        </p:txBody>
      </p:sp>
      <p:sp>
        <p:nvSpPr>
          <p:cNvPr id="62" name="TextBox 61"/>
          <p:cNvSpPr txBox="1"/>
          <p:nvPr>
            <p:custDataLst>
              <p:tags r:id="rId2"/>
            </p:custDataLst>
          </p:nvPr>
        </p:nvSpPr>
        <p:spPr>
          <a:xfrm>
            <a:off x="323528" y="980728"/>
            <a:ext cx="8315787" cy="1384995"/>
          </a:xfrm>
          <a:prstGeom prst="rect">
            <a:avLst/>
          </a:prstGeom>
          <a:noFill/>
        </p:spPr>
        <p:txBody>
          <a:bodyPr wrap="square" rtlCol="0">
            <a:spAutoFit/>
          </a:bodyPr>
          <a:lstStyle/>
          <a:p>
            <a:r>
              <a:rPr lang="en-US" sz="2800" dirty="0" smtClean="0"/>
              <a:t>|</a:t>
            </a:r>
            <a:r>
              <a:rPr lang="en-US" sz="2800" dirty="0" err="1" smtClean="0"/>
              <a:t>ΔV</a:t>
            </a:r>
            <a:r>
              <a:rPr lang="en-US" sz="2800" baseline="-25000" dirty="0" err="1" smtClean="0"/>
              <a:t>th</a:t>
            </a:r>
            <a:r>
              <a:rPr lang="en-US" sz="2800" dirty="0" smtClean="0"/>
              <a:t>| increases when device is on (stressed)</a:t>
            </a:r>
          </a:p>
          <a:p>
            <a:r>
              <a:rPr lang="en-US" sz="2800" dirty="0" smtClean="0"/>
              <a:t>|</a:t>
            </a:r>
            <a:r>
              <a:rPr lang="en-US" sz="2800" dirty="0" err="1"/>
              <a:t>ΔV</a:t>
            </a:r>
            <a:r>
              <a:rPr lang="en-US" sz="2800" baseline="-25000" dirty="0" err="1"/>
              <a:t>th</a:t>
            </a:r>
            <a:r>
              <a:rPr lang="en-US" sz="2800" dirty="0" smtClean="0"/>
              <a:t>| is partially recovered when </a:t>
            </a:r>
            <a:r>
              <a:rPr lang="en-US" sz="2800" dirty="0"/>
              <a:t>device is </a:t>
            </a:r>
            <a:r>
              <a:rPr lang="en-US" sz="2800" dirty="0" smtClean="0"/>
              <a:t>off (relaxed)</a:t>
            </a:r>
          </a:p>
          <a:p>
            <a:r>
              <a:rPr lang="en-US" sz="2800" dirty="0"/>
              <a:t>NBTI: PMOS         </a:t>
            </a:r>
            <a:r>
              <a:rPr lang="en-US" sz="2800" dirty="0" smtClean="0"/>
              <a:t>PBTI:NMOS</a:t>
            </a:r>
            <a:endParaRPr lang="en-US" sz="2800" dirty="0"/>
          </a:p>
        </p:txBody>
      </p:sp>
      <p:pic>
        <p:nvPicPr>
          <p:cNvPr id="11" name="Picture 10" descr="Screen Clipping"/>
          <p:cNvPicPr>
            <a:picLocks noChangeAspect="1"/>
          </p:cNvPicPr>
          <p:nvPr>
            <p:custDataLst>
              <p:tags r:id="rId3"/>
            </p:custDataLst>
          </p:nvPr>
        </p:nvPicPr>
        <p:blipFill rotWithShape="1">
          <a:blip r:embed="rId36">
            <a:extLst>
              <a:ext uri="{28A0092B-C50C-407E-A947-70E740481C1C}">
                <a14:useLocalDpi xmlns:a14="http://schemas.microsoft.com/office/drawing/2010/main" val="0"/>
              </a:ext>
            </a:extLst>
          </a:blip>
          <a:srcRect r="5206"/>
          <a:stretch/>
        </p:blipFill>
        <p:spPr>
          <a:xfrm>
            <a:off x="285022" y="3308590"/>
            <a:ext cx="4864126" cy="3454547"/>
          </a:xfrm>
          <a:prstGeom prst="rect">
            <a:avLst/>
          </a:prstGeom>
        </p:spPr>
      </p:pic>
      <p:cxnSp>
        <p:nvCxnSpPr>
          <p:cNvPr id="19" name="Straight Arrow Connector 18"/>
          <p:cNvCxnSpPr/>
          <p:nvPr>
            <p:custDataLst>
              <p:tags r:id="rId4"/>
            </p:custDataLst>
          </p:nvPr>
        </p:nvCxnSpPr>
        <p:spPr bwMode="auto">
          <a:xfrm>
            <a:off x="890420" y="3279079"/>
            <a:ext cx="4305058" cy="0"/>
          </a:xfrm>
          <a:prstGeom prst="straightConnector1">
            <a:avLst/>
          </a:prstGeom>
          <a:solidFill>
            <a:schemeClr val="accent1"/>
          </a:solidFill>
          <a:ln w="38100" cap="sq" cmpd="sng" algn="ctr">
            <a:solidFill>
              <a:srgbClr val="000000"/>
            </a:solidFill>
            <a:prstDash val="solid"/>
            <a:round/>
            <a:headEnd type="none" w="med" len="med"/>
            <a:tailEnd type="arrow"/>
          </a:ln>
          <a:effectLst/>
        </p:spPr>
      </p:cxnSp>
      <p:cxnSp>
        <p:nvCxnSpPr>
          <p:cNvPr id="10" name="Straight Connector 9"/>
          <p:cNvCxnSpPr/>
          <p:nvPr>
            <p:custDataLst>
              <p:tags r:id="rId5"/>
            </p:custDataLst>
          </p:nvPr>
        </p:nvCxnSpPr>
        <p:spPr>
          <a:xfrm>
            <a:off x="1226753" y="2574070"/>
            <a:ext cx="87446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custDataLst>
              <p:tags r:id="rId6"/>
            </p:custDataLst>
          </p:nvPr>
        </p:nvCxnSpPr>
        <p:spPr>
          <a:xfrm>
            <a:off x="2101219" y="3102827"/>
            <a:ext cx="87446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custDataLst>
              <p:tags r:id="rId7"/>
            </p:custDataLst>
          </p:nvPr>
        </p:nvCxnSpPr>
        <p:spPr>
          <a:xfrm>
            <a:off x="2975683" y="2574070"/>
            <a:ext cx="87446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custDataLst>
              <p:tags r:id="rId8"/>
            </p:custDataLst>
          </p:nvPr>
        </p:nvCxnSpPr>
        <p:spPr>
          <a:xfrm flipV="1">
            <a:off x="2101219" y="2574070"/>
            <a:ext cx="0" cy="52875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custDataLst>
              <p:tags r:id="rId9"/>
            </p:custDataLst>
          </p:nvPr>
        </p:nvCxnSpPr>
        <p:spPr>
          <a:xfrm flipV="1">
            <a:off x="2975683" y="2574070"/>
            <a:ext cx="0" cy="52875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custDataLst>
              <p:tags r:id="rId10"/>
            </p:custDataLst>
          </p:nvPr>
        </p:nvCxnSpPr>
        <p:spPr>
          <a:xfrm flipV="1">
            <a:off x="3850148" y="2574070"/>
            <a:ext cx="0" cy="52875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custDataLst>
              <p:tags r:id="rId11"/>
            </p:custDataLst>
          </p:nvPr>
        </p:nvCxnSpPr>
        <p:spPr>
          <a:xfrm flipV="1">
            <a:off x="1226753" y="2574070"/>
            <a:ext cx="0" cy="528757"/>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custDataLst>
              <p:tags r:id="rId12"/>
            </p:custDataLst>
          </p:nvPr>
        </p:nvCxnSpPr>
        <p:spPr>
          <a:xfrm>
            <a:off x="3850148" y="3102827"/>
            <a:ext cx="87446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custDataLst>
              <p:tags r:id="rId13"/>
            </p:custDataLst>
          </p:nvPr>
        </p:nvCxnSpPr>
        <p:spPr bwMode="auto">
          <a:xfrm flipV="1">
            <a:off x="1100053" y="2420888"/>
            <a:ext cx="0" cy="982533"/>
          </a:xfrm>
          <a:prstGeom prst="straightConnector1">
            <a:avLst/>
          </a:prstGeom>
          <a:solidFill>
            <a:schemeClr val="accent1"/>
          </a:solidFill>
          <a:ln w="38100" cap="sq" cmpd="sng" algn="ctr">
            <a:solidFill>
              <a:srgbClr val="000000"/>
            </a:solidFill>
            <a:prstDash val="solid"/>
            <a:round/>
            <a:headEnd type="none" w="med" len="med"/>
            <a:tailEnd type="arrow"/>
          </a:ln>
          <a:effectLst/>
        </p:spPr>
      </p:cxnSp>
      <p:sp>
        <p:nvSpPr>
          <p:cNvPr id="37" name="TextBox 36"/>
          <p:cNvSpPr txBox="1"/>
          <p:nvPr>
            <p:custDataLst>
              <p:tags r:id="rId14"/>
            </p:custDataLst>
          </p:nvPr>
        </p:nvSpPr>
        <p:spPr>
          <a:xfrm>
            <a:off x="179512" y="2549926"/>
            <a:ext cx="807199" cy="376668"/>
          </a:xfrm>
          <a:prstGeom prst="rect">
            <a:avLst/>
          </a:prstGeom>
          <a:noFill/>
        </p:spPr>
        <p:txBody>
          <a:bodyPr wrap="square" rtlCol="0">
            <a:spAutoFit/>
          </a:bodyPr>
          <a:lstStyle/>
          <a:p>
            <a:r>
              <a:rPr lang="en-US" sz="2400" dirty="0" smtClean="0"/>
              <a:t>|</a:t>
            </a:r>
            <a:r>
              <a:rPr lang="en-US" sz="2400" dirty="0" err="1" smtClean="0"/>
              <a:t>V</a:t>
            </a:r>
            <a:r>
              <a:rPr lang="en-US" sz="2400" baseline="-25000" dirty="0" err="1" smtClean="0"/>
              <a:t>gs</a:t>
            </a:r>
            <a:r>
              <a:rPr lang="en-US" sz="2400" dirty="0" smtClean="0"/>
              <a:t>|</a:t>
            </a:r>
            <a:endParaRPr lang="en-US" sz="2400" dirty="0"/>
          </a:p>
        </p:txBody>
      </p:sp>
      <p:sp>
        <p:nvSpPr>
          <p:cNvPr id="46" name="TextBox 45"/>
          <p:cNvSpPr txBox="1"/>
          <p:nvPr>
            <p:custDataLst>
              <p:tags r:id="rId15"/>
            </p:custDataLst>
          </p:nvPr>
        </p:nvSpPr>
        <p:spPr>
          <a:xfrm>
            <a:off x="4932040" y="3220328"/>
            <a:ext cx="936104" cy="461665"/>
          </a:xfrm>
          <a:prstGeom prst="rect">
            <a:avLst/>
          </a:prstGeom>
          <a:noFill/>
        </p:spPr>
        <p:txBody>
          <a:bodyPr wrap="square" rtlCol="0">
            <a:spAutoFit/>
          </a:bodyPr>
          <a:lstStyle/>
          <a:p>
            <a:r>
              <a:rPr lang="en-US" sz="2400" dirty="0" smtClean="0"/>
              <a:t>time</a:t>
            </a:r>
            <a:endParaRPr lang="en-US" sz="2400" dirty="0"/>
          </a:p>
        </p:txBody>
      </p:sp>
      <p:grpSp>
        <p:nvGrpSpPr>
          <p:cNvPr id="5" name="Group 4"/>
          <p:cNvGrpSpPr/>
          <p:nvPr>
            <p:custDataLst>
              <p:tags r:id="rId16"/>
            </p:custDataLst>
          </p:nvPr>
        </p:nvGrpSpPr>
        <p:grpSpPr>
          <a:xfrm>
            <a:off x="1226753" y="2691571"/>
            <a:ext cx="874466" cy="2291281"/>
            <a:chOff x="1226753" y="2691571"/>
            <a:chExt cx="874466" cy="2291281"/>
          </a:xfrm>
        </p:grpSpPr>
        <p:sp>
          <p:nvSpPr>
            <p:cNvPr id="18" name="TextBox 17"/>
            <p:cNvSpPr txBox="1"/>
            <p:nvPr>
              <p:custDataLst>
                <p:tags r:id="rId31"/>
              </p:custDataLst>
            </p:nvPr>
          </p:nvSpPr>
          <p:spPr>
            <a:xfrm>
              <a:off x="1294020" y="2691571"/>
              <a:ext cx="739932" cy="376669"/>
            </a:xfrm>
            <a:prstGeom prst="rect">
              <a:avLst/>
            </a:prstGeom>
            <a:noFill/>
          </p:spPr>
          <p:txBody>
            <a:bodyPr wrap="square" rtlCol="0">
              <a:spAutoFit/>
            </a:bodyPr>
            <a:lstStyle/>
            <a:p>
              <a:r>
                <a:rPr lang="en-US" sz="2400" dirty="0" smtClean="0">
                  <a:solidFill>
                    <a:srgbClr val="FF0000"/>
                  </a:solidFill>
                </a:rPr>
                <a:t>ON</a:t>
              </a:r>
              <a:endParaRPr lang="en-US" sz="2400" dirty="0">
                <a:solidFill>
                  <a:srgbClr val="FF0000"/>
                </a:solidFill>
              </a:endParaRPr>
            </a:p>
          </p:txBody>
        </p:sp>
        <p:cxnSp>
          <p:nvCxnSpPr>
            <p:cNvPr id="45" name="Straight Connector 44"/>
            <p:cNvCxnSpPr/>
            <p:nvPr>
              <p:custDataLst>
                <p:tags r:id="rId32"/>
              </p:custDataLst>
            </p:nvPr>
          </p:nvCxnSpPr>
          <p:spPr>
            <a:xfrm flipV="1">
              <a:off x="1226753" y="3161577"/>
              <a:ext cx="0" cy="1821275"/>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custDataLst>
                <p:tags r:id="rId33"/>
              </p:custDataLst>
            </p:nvPr>
          </p:nvCxnSpPr>
          <p:spPr>
            <a:xfrm flipV="1">
              <a:off x="2101219" y="3161577"/>
              <a:ext cx="0" cy="528757"/>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grpSp>
      <p:grpSp>
        <p:nvGrpSpPr>
          <p:cNvPr id="7" name="Group 6"/>
          <p:cNvGrpSpPr/>
          <p:nvPr>
            <p:custDataLst>
              <p:tags r:id="rId17"/>
            </p:custDataLst>
          </p:nvPr>
        </p:nvGrpSpPr>
        <p:grpSpPr>
          <a:xfrm>
            <a:off x="2168484" y="2691571"/>
            <a:ext cx="807199" cy="1645022"/>
            <a:chOff x="2168484" y="2691571"/>
            <a:chExt cx="807199" cy="1645022"/>
          </a:xfrm>
        </p:grpSpPr>
        <p:sp>
          <p:nvSpPr>
            <p:cNvPr id="34" name="TextBox 33"/>
            <p:cNvSpPr txBox="1"/>
            <p:nvPr>
              <p:custDataLst>
                <p:tags r:id="rId29"/>
              </p:custDataLst>
            </p:nvPr>
          </p:nvSpPr>
          <p:spPr>
            <a:xfrm>
              <a:off x="2168484" y="2691571"/>
              <a:ext cx="739932" cy="376669"/>
            </a:xfrm>
            <a:prstGeom prst="rect">
              <a:avLst/>
            </a:prstGeom>
            <a:noFill/>
          </p:spPr>
          <p:txBody>
            <a:bodyPr wrap="square" rtlCol="0">
              <a:spAutoFit/>
            </a:bodyPr>
            <a:lstStyle/>
            <a:p>
              <a:r>
                <a:rPr lang="en-US" sz="2400" dirty="0" smtClean="0">
                  <a:solidFill>
                    <a:srgbClr val="FF0000"/>
                  </a:solidFill>
                </a:rPr>
                <a:t>OFF</a:t>
              </a:r>
              <a:endParaRPr lang="en-US" sz="2400" dirty="0">
                <a:solidFill>
                  <a:srgbClr val="FF0000"/>
                </a:solidFill>
              </a:endParaRPr>
            </a:p>
          </p:txBody>
        </p:sp>
        <p:cxnSp>
          <p:nvCxnSpPr>
            <p:cNvPr id="53" name="Straight Connector 52"/>
            <p:cNvCxnSpPr/>
            <p:nvPr>
              <p:custDataLst>
                <p:tags r:id="rId30"/>
              </p:custDataLst>
            </p:nvPr>
          </p:nvCxnSpPr>
          <p:spPr>
            <a:xfrm flipV="1">
              <a:off x="2975683" y="3161577"/>
              <a:ext cx="0" cy="1175016"/>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grpSp>
      <p:grpSp>
        <p:nvGrpSpPr>
          <p:cNvPr id="8" name="Group 7"/>
          <p:cNvGrpSpPr/>
          <p:nvPr>
            <p:custDataLst>
              <p:tags r:id="rId18"/>
            </p:custDataLst>
          </p:nvPr>
        </p:nvGrpSpPr>
        <p:grpSpPr>
          <a:xfrm>
            <a:off x="3110216" y="2691571"/>
            <a:ext cx="1614397" cy="998763"/>
            <a:chOff x="3110216" y="2691571"/>
            <a:chExt cx="1614397" cy="998763"/>
          </a:xfrm>
        </p:grpSpPr>
        <p:sp>
          <p:nvSpPr>
            <p:cNvPr id="35" name="TextBox 34"/>
            <p:cNvSpPr txBox="1"/>
            <p:nvPr>
              <p:custDataLst>
                <p:tags r:id="rId26"/>
              </p:custDataLst>
            </p:nvPr>
          </p:nvSpPr>
          <p:spPr>
            <a:xfrm>
              <a:off x="3110216" y="2691571"/>
              <a:ext cx="739932" cy="376669"/>
            </a:xfrm>
            <a:prstGeom prst="rect">
              <a:avLst/>
            </a:prstGeom>
            <a:noFill/>
          </p:spPr>
          <p:txBody>
            <a:bodyPr wrap="square" rtlCol="0">
              <a:spAutoFit/>
            </a:bodyPr>
            <a:lstStyle/>
            <a:p>
              <a:r>
                <a:rPr lang="en-US" sz="2400" dirty="0" smtClean="0">
                  <a:solidFill>
                    <a:srgbClr val="FF0000"/>
                  </a:solidFill>
                </a:rPr>
                <a:t>ON</a:t>
              </a:r>
              <a:endParaRPr lang="en-US" sz="2400" dirty="0">
                <a:solidFill>
                  <a:srgbClr val="FF0000"/>
                </a:solidFill>
              </a:endParaRPr>
            </a:p>
          </p:txBody>
        </p:sp>
        <p:sp>
          <p:nvSpPr>
            <p:cNvPr id="36" name="TextBox 35"/>
            <p:cNvSpPr txBox="1"/>
            <p:nvPr>
              <p:custDataLst>
                <p:tags r:id="rId27"/>
              </p:custDataLst>
            </p:nvPr>
          </p:nvSpPr>
          <p:spPr>
            <a:xfrm>
              <a:off x="3984681" y="2691571"/>
              <a:ext cx="739932" cy="376669"/>
            </a:xfrm>
            <a:prstGeom prst="rect">
              <a:avLst/>
            </a:prstGeom>
            <a:noFill/>
          </p:spPr>
          <p:txBody>
            <a:bodyPr wrap="square" rtlCol="0">
              <a:spAutoFit/>
            </a:bodyPr>
            <a:lstStyle/>
            <a:p>
              <a:r>
                <a:rPr lang="en-US" sz="2400" dirty="0" smtClean="0">
                  <a:solidFill>
                    <a:srgbClr val="FF0000"/>
                  </a:solidFill>
                </a:rPr>
                <a:t>OFF</a:t>
              </a:r>
              <a:endParaRPr lang="en-US" sz="2400" dirty="0">
                <a:solidFill>
                  <a:srgbClr val="FF0000"/>
                </a:solidFill>
              </a:endParaRPr>
            </a:p>
          </p:txBody>
        </p:sp>
        <p:cxnSp>
          <p:nvCxnSpPr>
            <p:cNvPr id="60" name="Straight Connector 59"/>
            <p:cNvCxnSpPr/>
            <p:nvPr>
              <p:custDataLst>
                <p:tags r:id="rId28"/>
              </p:custDataLst>
            </p:nvPr>
          </p:nvCxnSpPr>
          <p:spPr>
            <a:xfrm flipV="1">
              <a:off x="3850148" y="3161577"/>
              <a:ext cx="0" cy="528757"/>
            </a:xfrm>
            <a:prstGeom prst="line">
              <a:avLst/>
            </a:prstGeom>
            <a:ln w="38100" cmpd="sng">
              <a:solidFill>
                <a:schemeClr val="accent2"/>
              </a:solidFill>
              <a:prstDash val="dash"/>
            </a:ln>
          </p:spPr>
          <p:style>
            <a:lnRef idx="2">
              <a:schemeClr val="accent1"/>
            </a:lnRef>
            <a:fillRef idx="0">
              <a:schemeClr val="accent1"/>
            </a:fillRef>
            <a:effectRef idx="1">
              <a:schemeClr val="accent1"/>
            </a:effectRef>
            <a:fontRef idx="minor">
              <a:schemeClr val="tx1"/>
            </a:fontRef>
          </p:style>
        </p:cxnSp>
      </p:grpSp>
      <p:sp>
        <p:nvSpPr>
          <p:cNvPr id="17" name="Rectangle 16"/>
          <p:cNvSpPr/>
          <p:nvPr>
            <p:custDataLst>
              <p:tags r:id="rId19"/>
            </p:custDataLst>
          </p:nvPr>
        </p:nvSpPr>
        <p:spPr>
          <a:xfrm>
            <a:off x="3818644" y="6410562"/>
            <a:ext cx="1993649" cy="341053"/>
          </a:xfrm>
          <a:prstGeom prst="rect">
            <a:avLst/>
          </a:prstGeom>
        </p:spPr>
        <p:txBody>
          <a:bodyPr wrap="none">
            <a:spAutoFit/>
          </a:bodyPr>
          <a:lstStyle/>
          <a:p>
            <a:r>
              <a:rPr lang="en-US" dirty="0" smtClean="0"/>
              <a:t>[VattikondaWC06]</a:t>
            </a:r>
            <a:endParaRPr lang="en-US" dirty="0"/>
          </a:p>
        </p:txBody>
      </p:sp>
      <p:sp>
        <p:nvSpPr>
          <p:cNvPr id="9" name="Rectangle 8"/>
          <p:cNvSpPr/>
          <p:nvPr>
            <p:custDataLst>
              <p:tags r:id="rId20"/>
            </p:custDataLst>
          </p:nvPr>
        </p:nvSpPr>
        <p:spPr>
          <a:xfrm>
            <a:off x="2051720" y="3933056"/>
            <a:ext cx="1008112" cy="136815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custDataLst>
              <p:tags r:id="rId21"/>
            </p:custDataLst>
          </p:nvPr>
        </p:nvSpPr>
        <p:spPr>
          <a:xfrm>
            <a:off x="2987824" y="3573015"/>
            <a:ext cx="1827644" cy="16008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custDataLst>
              <p:tags r:id="rId22"/>
            </p:custDataLst>
          </p:nvPr>
        </p:nvGrpSpPr>
        <p:grpSpPr>
          <a:xfrm>
            <a:off x="1294020" y="3573016"/>
            <a:ext cx="7820715" cy="2085605"/>
            <a:chOff x="1294020" y="3573016"/>
            <a:chExt cx="7820715" cy="2085605"/>
          </a:xfrm>
        </p:grpSpPr>
        <p:sp>
          <p:nvSpPr>
            <p:cNvPr id="16" name="TextBox 15"/>
            <p:cNvSpPr txBox="1"/>
            <p:nvPr>
              <p:custDataLst>
                <p:tags r:id="rId24"/>
              </p:custDataLst>
            </p:nvPr>
          </p:nvSpPr>
          <p:spPr>
            <a:xfrm>
              <a:off x="5342505" y="3573016"/>
              <a:ext cx="3772230" cy="954107"/>
            </a:xfrm>
            <a:prstGeom prst="rect">
              <a:avLst/>
            </a:prstGeom>
            <a:noFill/>
          </p:spPr>
          <p:txBody>
            <a:bodyPr wrap="square" rtlCol="0">
              <a:spAutoFit/>
            </a:bodyPr>
            <a:lstStyle/>
            <a:p>
              <a:r>
                <a:rPr lang="en-US" sz="2800" dirty="0">
                  <a:solidFill>
                    <a:schemeClr val="accent1"/>
                  </a:solidFill>
                </a:rPr>
                <a:t>Device </a:t>
              </a:r>
              <a:r>
                <a:rPr lang="en-US" sz="2800" dirty="0" smtClean="0">
                  <a:solidFill>
                    <a:schemeClr val="accent1"/>
                  </a:solidFill>
                </a:rPr>
                <a:t>aging (|</a:t>
              </a:r>
              <a:r>
                <a:rPr lang="en-US" sz="2800" dirty="0" err="1">
                  <a:solidFill>
                    <a:schemeClr val="accent1"/>
                  </a:solidFill>
                </a:rPr>
                <a:t>ΔV</a:t>
              </a:r>
              <a:r>
                <a:rPr lang="en-US" sz="2800" baseline="-25000" dirty="0" err="1">
                  <a:solidFill>
                    <a:schemeClr val="accent1"/>
                  </a:solidFill>
                </a:rPr>
                <a:t>th</a:t>
              </a:r>
              <a:r>
                <a:rPr lang="en-US" sz="2800" dirty="0" smtClean="0">
                  <a:solidFill>
                    <a:schemeClr val="accent1"/>
                  </a:solidFill>
                </a:rPr>
                <a:t>|) accumulates over time</a:t>
              </a:r>
            </a:p>
          </p:txBody>
        </p:sp>
        <p:cxnSp>
          <p:nvCxnSpPr>
            <p:cNvPr id="15" name="Straight Arrow Connector 14"/>
            <p:cNvCxnSpPr/>
            <p:nvPr>
              <p:custDataLst>
                <p:tags r:id="rId25"/>
              </p:custDataLst>
            </p:nvPr>
          </p:nvCxnSpPr>
          <p:spPr bwMode="auto">
            <a:xfrm flipV="1">
              <a:off x="1294020" y="4689098"/>
              <a:ext cx="4043764" cy="969523"/>
            </a:xfrm>
            <a:prstGeom prst="straightConnector1">
              <a:avLst/>
            </a:prstGeom>
            <a:solidFill>
              <a:schemeClr val="accent1"/>
            </a:solidFill>
            <a:ln w="57150" cap="sq" cmpd="sng" algn="ctr">
              <a:solidFill>
                <a:srgbClr val="0070C0"/>
              </a:solidFill>
              <a:prstDash val="dash"/>
              <a:round/>
              <a:headEnd type="none" w="med" len="med"/>
              <a:tailEnd type="arrow"/>
            </a:ln>
            <a:effectLst/>
          </p:spPr>
        </p:cxnSp>
      </p:grpSp>
      <p:sp>
        <p:nvSpPr>
          <p:cNvPr id="39" name="TextBox 38"/>
          <p:cNvSpPr txBox="1"/>
          <p:nvPr>
            <p:custDataLst>
              <p:tags r:id="rId23"/>
            </p:custDataLst>
          </p:nvPr>
        </p:nvSpPr>
        <p:spPr>
          <a:xfrm>
            <a:off x="8004175" y="13447"/>
            <a:ext cx="1063625" cy="304800"/>
          </a:xfrm>
          <a:prstGeom prst="rect">
            <a:avLst/>
          </a:prstGeom>
          <a:noFill/>
        </p:spPr>
        <p:txBody>
          <a:bodyPr wrap="none" rtlCol="0">
            <a:noAutofit/>
          </a:bodyPr>
          <a:lstStyle/>
          <a:p>
            <a:r>
              <a:rPr lang="en-US" dirty="0" smtClean="0">
                <a:solidFill>
                  <a:srgbClr val="0000FF"/>
                </a:solidFill>
                <a:latin typeface="Arial" pitchFamily="34" charset="0"/>
                <a:cs typeface="Arial" pitchFamily="34" charset="0"/>
              </a:rPr>
              <a:t>[TCAS’14]</a:t>
            </a:r>
          </a:p>
        </p:txBody>
      </p:sp>
    </p:spTree>
    <p:extLst>
      <p:ext uri="{BB962C8B-B14F-4D97-AF65-F5344CB8AC3E}">
        <p14:creationId xmlns:p14="http://schemas.microsoft.com/office/powerpoint/2010/main" val="166573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Observation #1</a:t>
            </a:r>
            <a:endParaRPr lang="en-US" dirty="0"/>
          </a:p>
        </p:txBody>
      </p:sp>
      <p:pic>
        <p:nvPicPr>
          <p:cNvPr id="6" name="Picture 5"/>
          <p:cNvPicPr>
            <a:picLocks noChangeAspect="1"/>
          </p:cNvPicPr>
          <p:nvPr>
            <p:custDataLst>
              <p:tags r:id="rId2"/>
            </p:custDataLst>
          </p:nvPr>
        </p:nvPicPr>
        <p:blipFill>
          <a:blip r:embed="rId15"/>
          <a:stretch>
            <a:fillRect/>
          </a:stretch>
        </p:blipFill>
        <p:spPr>
          <a:xfrm>
            <a:off x="107504" y="1115452"/>
            <a:ext cx="5281109" cy="2532726"/>
          </a:xfrm>
          <a:prstGeom prst="rect">
            <a:avLst/>
          </a:prstGeom>
        </p:spPr>
      </p:pic>
      <p:sp>
        <p:nvSpPr>
          <p:cNvPr id="7" name="Rectangle 6"/>
          <p:cNvSpPr/>
          <p:nvPr>
            <p:custDataLst>
              <p:tags r:id="rId3"/>
            </p:custDataLst>
          </p:nvPr>
        </p:nvSpPr>
        <p:spPr>
          <a:xfrm>
            <a:off x="179512" y="3284984"/>
            <a:ext cx="1036424" cy="369332"/>
          </a:xfrm>
          <a:prstGeom prst="rect">
            <a:avLst/>
          </a:prstGeom>
        </p:spPr>
        <p:txBody>
          <a:bodyPr wrap="none">
            <a:spAutoFit/>
          </a:bodyPr>
          <a:lstStyle/>
          <a:p>
            <a:r>
              <a:rPr lang="en-US" dirty="0" smtClean="0"/>
              <a:t>[Chan11]</a:t>
            </a:r>
            <a:endParaRPr lang="en-US" dirty="0"/>
          </a:p>
        </p:txBody>
      </p:sp>
      <p:sp>
        <p:nvSpPr>
          <p:cNvPr id="8" name="TextBox 7"/>
          <p:cNvSpPr txBox="1"/>
          <p:nvPr>
            <p:custDataLst>
              <p:tags r:id="rId4"/>
            </p:custDataLst>
          </p:nvPr>
        </p:nvSpPr>
        <p:spPr>
          <a:xfrm>
            <a:off x="5508104" y="1187460"/>
            <a:ext cx="3456384" cy="2308324"/>
          </a:xfrm>
          <a:prstGeom prst="rect">
            <a:avLst/>
          </a:prstGeom>
          <a:noFill/>
          <a:ln>
            <a:solidFill>
              <a:schemeClr val="tx1"/>
            </a:solidFill>
          </a:ln>
        </p:spPr>
        <p:txBody>
          <a:bodyPr wrap="square" rtlCol="0">
            <a:spAutoFit/>
          </a:bodyPr>
          <a:lstStyle/>
          <a:p>
            <a:pPr marL="166688" indent="-166688">
              <a:buFont typeface="Arial"/>
              <a:buChar char="•"/>
            </a:pPr>
            <a:r>
              <a:rPr lang="en-US" sz="2400" dirty="0"/>
              <a:t>BTI </a:t>
            </a:r>
            <a:r>
              <a:rPr lang="en-US" sz="2400" dirty="0" smtClean="0"/>
              <a:t>is a </a:t>
            </a:r>
            <a:r>
              <a:rPr lang="en-US" sz="2400" dirty="0"/>
              <a:t>“front-loaded</a:t>
            </a:r>
            <a:r>
              <a:rPr lang="en-US" sz="2400" dirty="0" smtClean="0"/>
              <a:t>” phenomenon</a:t>
            </a:r>
            <a:endParaRPr lang="en-US" sz="2400" dirty="0"/>
          </a:p>
          <a:p>
            <a:pPr marL="166688" indent="-166688">
              <a:buFont typeface="Arial"/>
              <a:buChar char="•"/>
            </a:pPr>
            <a:r>
              <a:rPr lang="en-US" sz="2400" dirty="0" smtClean="0"/>
              <a:t>50% BTI aging happens within the 1</a:t>
            </a:r>
            <a:r>
              <a:rPr lang="en-US" sz="2400" baseline="30000" dirty="0" smtClean="0"/>
              <a:t>st</a:t>
            </a:r>
            <a:r>
              <a:rPr lang="en-US" sz="2400" dirty="0" smtClean="0"/>
              <a:t> year of circuit lifetime (total lifetime = 10 years)</a:t>
            </a:r>
            <a:endParaRPr lang="en-US" sz="2400" dirty="0"/>
          </a:p>
        </p:txBody>
      </p:sp>
      <p:sp>
        <p:nvSpPr>
          <p:cNvPr id="10" name="TextBox 9"/>
          <p:cNvSpPr txBox="1"/>
          <p:nvPr>
            <p:custDataLst>
              <p:tags r:id="rId5"/>
            </p:custDataLst>
          </p:nvPr>
        </p:nvSpPr>
        <p:spPr>
          <a:xfrm>
            <a:off x="5508104" y="4509120"/>
            <a:ext cx="3456384" cy="1569660"/>
          </a:xfrm>
          <a:prstGeom prst="rect">
            <a:avLst/>
          </a:prstGeom>
          <a:noFill/>
          <a:ln>
            <a:solidFill>
              <a:schemeClr val="tx1"/>
            </a:solidFill>
          </a:ln>
        </p:spPr>
        <p:txBody>
          <a:bodyPr wrap="square" rtlCol="0">
            <a:spAutoFit/>
          </a:bodyPr>
          <a:lstStyle/>
          <a:p>
            <a:pPr marL="166688" indent="-166688">
              <a:buFont typeface="Arial"/>
              <a:buChar char="•"/>
            </a:pPr>
            <a:r>
              <a:rPr lang="en-US" sz="2400" dirty="0" smtClean="0"/>
              <a:t>Most </a:t>
            </a:r>
            <a:r>
              <a:rPr lang="en-US" sz="2400" dirty="0" err="1" smtClean="0"/>
              <a:t>V</a:t>
            </a:r>
            <a:r>
              <a:rPr lang="en-US" sz="2400" baseline="-25000" dirty="0" err="1" smtClean="0"/>
              <a:t>dd</a:t>
            </a:r>
            <a:r>
              <a:rPr lang="en-US" sz="2400" dirty="0" smtClean="0"/>
              <a:t> </a:t>
            </a:r>
            <a:r>
              <a:rPr lang="en-US" sz="2400" dirty="0"/>
              <a:t>increment </a:t>
            </a:r>
            <a:r>
              <a:rPr lang="en-US" sz="2400" dirty="0" smtClean="0"/>
              <a:t>happens in </a:t>
            </a:r>
            <a:r>
              <a:rPr lang="en-US" sz="2400" dirty="0"/>
              <a:t>early </a:t>
            </a:r>
            <a:r>
              <a:rPr lang="en-US" sz="2400" dirty="0" smtClean="0"/>
              <a:t>lifetime</a:t>
            </a:r>
          </a:p>
          <a:p>
            <a:pPr marL="166688" indent="-166688">
              <a:buFont typeface="Arial"/>
              <a:buChar char="•"/>
            </a:pPr>
            <a:r>
              <a:rPr lang="en-US" sz="2400" dirty="0" smtClean="0"/>
              <a:t>Gap between </a:t>
            </a:r>
            <a:r>
              <a:rPr lang="en-US" sz="2400" dirty="0" err="1" smtClean="0"/>
              <a:t>V</a:t>
            </a:r>
            <a:r>
              <a:rPr lang="en-US" sz="2400" baseline="-25000" dirty="0" err="1" smtClean="0"/>
              <a:t>dd</a:t>
            </a:r>
            <a:r>
              <a:rPr lang="en-US" sz="2400" dirty="0" smtClean="0"/>
              <a:t> and </a:t>
            </a:r>
            <a:r>
              <a:rPr lang="en-US" sz="2400" dirty="0" err="1" smtClean="0"/>
              <a:t>V</a:t>
            </a:r>
            <a:r>
              <a:rPr lang="en-US" sz="2400" baseline="-25000" dirty="0" err="1" smtClean="0"/>
              <a:t>final</a:t>
            </a:r>
            <a:r>
              <a:rPr lang="en-US" sz="2400" dirty="0" smtClean="0"/>
              <a:t> reduces rapidly</a:t>
            </a:r>
            <a:endParaRPr lang="en-US" sz="2400" dirty="0"/>
          </a:p>
        </p:txBody>
      </p:sp>
      <p:sp>
        <p:nvSpPr>
          <p:cNvPr id="15" name="Down Arrow 14"/>
          <p:cNvSpPr/>
          <p:nvPr>
            <p:custDataLst>
              <p:tags r:id="rId6"/>
            </p:custDataLst>
          </p:nvPr>
        </p:nvSpPr>
        <p:spPr>
          <a:xfrm>
            <a:off x="7020272" y="3645024"/>
            <a:ext cx="432048" cy="6480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custDataLst>
              <p:tags r:id="rId7"/>
            </p:custDataLst>
          </p:nvPr>
        </p:nvGrpSpPr>
        <p:grpSpPr>
          <a:xfrm>
            <a:off x="107504" y="3573016"/>
            <a:ext cx="5037366" cy="2625458"/>
            <a:chOff x="107504" y="3573016"/>
            <a:chExt cx="5037366" cy="2625458"/>
          </a:xfrm>
        </p:grpSpPr>
        <p:grpSp>
          <p:nvGrpSpPr>
            <p:cNvPr id="23" name="Group 22"/>
            <p:cNvGrpSpPr/>
            <p:nvPr/>
          </p:nvGrpSpPr>
          <p:grpSpPr>
            <a:xfrm>
              <a:off x="107504" y="3986480"/>
              <a:ext cx="5037366" cy="2211994"/>
              <a:chOff x="107504" y="3986480"/>
              <a:chExt cx="5037366" cy="2211994"/>
            </a:xfrm>
          </p:grpSpPr>
          <p:pic>
            <p:nvPicPr>
              <p:cNvPr id="9" name="Picture 8"/>
              <p:cNvPicPr>
                <a:picLocks noChangeAspect="1"/>
              </p:cNvPicPr>
              <p:nvPr>
                <p:custDataLst>
                  <p:tags r:id="rId10"/>
                </p:custDataLst>
              </p:nvPr>
            </p:nvPicPr>
            <p:blipFill>
              <a:blip r:embed="rId16"/>
              <a:stretch>
                <a:fillRect/>
              </a:stretch>
            </p:blipFill>
            <p:spPr>
              <a:xfrm>
                <a:off x="107504" y="3986480"/>
                <a:ext cx="5037366" cy="2211994"/>
              </a:xfrm>
              <a:prstGeom prst="rect">
                <a:avLst/>
              </a:prstGeom>
            </p:spPr>
          </p:pic>
          <p:cxnSp>
            <p:nvCxnSpPr>
              <p:cNvPr id="12" name="Straight Arrow Connector 11"/>
              <p:cNvCxnSpPr/>
              <p:nvPr>
                <p:custDataLst>
                  <p:tags r:id="rId11"/>
                </p:custDataLst>
              </p:nvPr>
            </p:nvCxnSpPr>
            <p:spPr>
              <a:xfrm flipV="1">
                <a:off x="1115616" y="4725144"/>
                <a:ext cx="0" cy="792088"/>
              </a:xfrm>
              <a:prstGeom prst="straightConnector1">
                <a:avLst/>
              </a:prstGeom>
              <a:ln w="3810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custDataLst>
                  <p:tags r:id="rId12"/>
                </p:custDataLst>
              </p:nvPr>
            </p:nvSpPr>
            <p:spPr>
              <a:xfrm>
                <a:off x="1187624" y="4941168"/>
                <a:ext cx="2999740" cy="646331"/>
              </a:xfrm>
              <a:prstGeom prst="rect">
                <a:avLst/>
              </a:prstGeom>
              <a:solidFill>
                <a:srgbClr val="FFFFFF"/>
              </a:solidFill>
              <a:ln>
                <a:solidFill>
                  <a:srgbClr val="000000"/>
                </a:solidFill>
              </a:ln>
            </p:spPr>
            <p:txBody>
              <a:bodyPr wrap="none" rtlCol="0">
                <a:spAutoFit/>
              </a:bodyPr>
              <a:lstStyle/>
              <a:p>
                <a:r>
                  <a:rPr lang="en-US" dirty="0" smtClean="0"/>
                  <a:t>≈70% </a:t>
                </a:r>
                <a:r>
                  <a:rPr lang="en-US" dirty="0" err="1" smtClean="0"/>
                  <a:t>V</a:t>
                </a:r>
                <a:r>
                  <a:rPr lang="en-US" baseline="-25000" dirty="0" err="1" smtClean="0"/>
                  <a:t>dd</a:t>
                </a:r>
                <a:r>
                  <a:rPr lang="en-US" dirty="0" smtClean="0"/>
                  <a:t> increment in 1 year</a:t>
                </a:r>
              </a:p>
              <a:p>
                <a:r>
                  <a:rPr lang="en-US" dirty="0" smtClean="0"/>
                  <a:t>(remaining 30% over 9 years)</a:t>
                </a:r>
                <a:endParaRPr lang="en-US" dirty="0"/>
              </a:p>
            </p:txBody>
          </p:sp>
        </p:grpSp>
        <p:sp>
          <p:nvSpPr>
            <p:cNvPr id="24" name="TextBox 23"/>
            <p:cNvSpPr txBox="1"/>
            <p:nvPr>
              <p:custDataLst>
                <p:tags r:id="rId8"/>
              </p:custDataLst>
            </p:nvPr>
          </p:nvSpPr>
          <p:spPr>
            <a:xfrm>
              <a:off x="3490889" y="3573016"/>
              <a:ext cx="721071" cy="461665"/>
            </a:xfrm>
            <a:prstGeom prst="rect">
              <a:avLst/>
            </a:prstGeom>
            <a:noFill/>
          </p:spPr>
          <p:txBody>
            <a:bodyPr wrap="none" rtlCol="0">
              <a:spAutoFit/>
            </a:bodyPr>
            <a:lstStyle/>
            <a:p>
              <a:r>
                <a:rPr lang="en-US" sz="2400" dirty="0" err="1" smtClean="0"/>
                <a:t>V</a:t>
              </a:r>
              <a:r>
                <a:rPr lang="en-US" sz="2400" baseline="-25000" dirty="0" err="1" smtClean="0"/>
                <a:t>final</a:t>
              </a:r>
              <a:endParaRPr lang="en-US" sz="2400" baseline="-25000" dirty="0"/>
            </a:p>
          </p:txBody>
        </p:sp>
        <p:cxnSp>
          <p:nvCxnSpPr>
            <p:cNvPr id="26" name="Straight Arrow Connector 25"/>
            <p:cNvCxnSpPr/>
            <p:nvPr>
              <p:custDataLst>
                <p:tags r:id="rId9"/>
              </p:custDataLst>
            </p:nvPr>
          </p:nvCxnSpPr>
          <p:spPr>
            <a:xfrm>
              <a:off x="4211960" y="4005064"/>
              <a:ext cx="216024" cy="14401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995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custDataLst>
              <p:tags r:id="rId1"/>
            </p:custDataLst>
          </p:nvPr>
        </p:nvSpPr>
        <p:spPr/>
        <p:txBody>
          <a:bodyPr>
            <a:normAutofit fontScale="90000"/>
          </a:bodyPr>
          <a:lstStyle/>
          <a:p>
            <a:r>
              <a:rPr lang="en-US" dirty="0" smtClean="0"/>
              <a:t>Results for DC Scenario</a:t>
            </a:r>
            <a:endParaRPr lang="en-US" dirty="0"/>
          </a:p>
        </p:txBody>
      </p:sp>
      <p:sp>
        <p:nvSpPr>
          <p:cNvPr id="5" name="TextBox 27"/>
          <p:cNvSpPr txBox="1"/>
          <p:nvPr>
            <p:custDataLst>
              <p:tags r:id="rId2"/>
            </p:custDataLst>
          </p:nvPr>
        </p:nvSpPr>
        <p:spPr>
          <a:xfrm>
            <a:off x="179512" y="4293096"/>
            <a:ext cx="4680520" cy="2308324"/>
          </a:xfrm>
          <a:prstGeom prst="rect">
            <a:avLst/>
          </a:prstGeom>
          <a:noFill/>
        </p:spPr>
        <p:txBody>
          <a:bodyPr wrap="square" rtlCol="0">
            <a:spAutoFit/>
          </a:bodyPr>
          <a:lstStyle/>
          <a:p>
            <a:pPr eaLnBrk="0" latinLnBrk="0" hangingPunct="0"/>
            <a:r>
              <a:rPr lang="en-US" sz="2400" u="sng" dirty="0" smtClean="0">
                <a:solidFill>
                  <a:srgbClr val="0000FF"/>
                </a:solidFill>
                <a:cs typeface="Arial" pitchFamily="34" charset="0"/>
              </a:rPr>
              <a:t>Optimistic signoff corner </a:t>
            </a:r>
            <a:endParaRPr lang="en-US" sz="2400" u="sng" dirty="0">
              <a:solidFill>
                <a:srgbClr val="0000FF"/>
              </a:solidFill>
              <a:cs typeface="Arial" pitchFamily="34" charset="0"/>
            </a:endParaRPr>
          </a:p>
          <a:p>
            <a:pPr marL="228600" indent="-228600" eaLnBrk="0" latinLnBrk="0" hangingPunct="0">
              <a:buFont typeface="Arial"/>
              <a:buChar char="•"/>
            </a:pPr>
            <a:r>
              <a:rPr lang="en-US" sz="2400" dirty="0" smtClean="0">
                <a:solidFill>
                  <a:srgbClr val="0000FF"/>
                </a:solidFill>
                <a:cs typeface="Arial" pitchFamily="34" charset="0"/>
              </a:rPr>
              <a:t>AVS increases supply voltage aggressively to compensate aging</a:t>
            </a:r>
          </a:p>
          <a:p>
            <a:pPr marL="228600" indent="-228600" eaLnBrk="0" latinLnBrk="0" hangingPunct="0">
              <a:buFont typeface="Arial"/>
              <a:buChar char="•"/>
            </a:pPr>
            <a:r>
              <a:rPr lang="en-US" sz="2400" dirty="0" smtClean="0">
                <a:solidFill>
                  <a:srgbClr val="0000FF"/>
                </a:solidFill>
                <a:cs typeface="Arial" pitchFamily="34" charset="0"/>
              </a:rPr>
              <a:t>Consume more power</a:t>
            </a:r>
          </a:p>
          <a:p>
            <a:pPr marL="228600" indent="-228600" eaLnBrk="0" latinLnBrk="0" hangingPunct="0">
              <a:buFont typeface="Arial"/>
              <a:buChar char="•"/>
            </a:pPr>
            <a:r>
              <a:rPr lang="en-US" sz="2400" dirty="0" smtClean="0">
                <a:solidFill>
                  <a:srgbClr val="0000FF"/>
                </a:solidFill>
                <a:cs typeface="Arial" pitchFamily="34" charset="0"/>
              </a:rPr>
              <a:t>May fail to meet timing if desired supply voltage &gt; </a:t>
            </a:r>
            <a:r>
              <a:rPr lang="en-US" sz="2400" dirty="0" err="1" smtClean="0">
                <a:solidFill>
                  <a:srgbClr val="0000FF"/>
                </a:solidFill>
                <a:cs typeface="Arial" pitchFamily="34" charset="0"/>
              </a:rPr>
              <a:t>V</a:t>
            </a:r>
            <a:r>
              <a:rPr lang="en-US" sz="2400" baseline="-25000" dirty="0" err="1" smtClean="0">
                <a:solidFill>
                  <a:srgbClr val="0000FF"/>
                </a:solidFill>
                <a:cs typeface="Arial" pitchFamily="34" charset="0"/>
              </a:rPr>
              <a:t>max</a:t>
            </a:r>
            <a:endParaRPr lang="en-US" sz="2400" baseline="-25000" dirty="0">
              <a:solidFill>
                <a:srgbClr val="0000FF"/>
              </a:solidFill>
              <a:cs typeface="Arial" pitchFamily="34" charset="0"/>
            </a:endParaRPr>
          </a:p>
        </p:txBody>
      </p:sp>
      <p:sp>
        <p:nvSpPr>
          <p:cNvPr id="6" name="Rectangle 28"/>
          <p:cNvSpPr/>
          <p:nvPr>
            <p:custDataLst>
              <p:tags r:id="rId3"/>
            </p:custDataLst>
          </p:nvPr>
        </p:nvSpPr>
        <p:spPr>
          <a:xfrm>
            <a:off x="5004048" y="4293096"/>
            <a:ext cx="4139952" cy="1938992"/>
          </a:xfrm>
          <a:prstGeom prst="rect">
            <a:avLst/>
          </a:prstGeom>
          <a:noFill/>
        </p:spPr>
        <p:txBody>
          <a:bodyPr wrap="square" rtlCol="0">
            <a:spAutoFit/>
          </a:bodyPr>
          <a:lstStyle/>
          <a:p>
            <a:pPr eaLnBrk="0" hangingPunct="0"/>
            <a:r>
              <a:rPr lang="en-US" sz="2400" u="sng" dirty="0">
                <a:solidFill>
                  <a:srgbClr val="FF6600"/>
                </a:solidFill>
                <a:cs typeface="Arial" pitchFamily="34" charset="0"/>
              </a:rPr>
              <a:t>Pessimistic signoff corner </a:t>
            </a:r>
            <a:endParaRPr lang="en-US" sz="2400" u="sng" dirty="0" smtClean="0">
              <a:solidFill>
                <a:srgbClr val="FF6600"/>
              </a:solidFill>
              <a:cs typeface="Arial" pitchFamily="34" charset="0"/>
            </a:endParaRPr>
          </a:p>
          <a:p>
            <a:pPr marL="342900" indent="-342900" eaLnBrk="0" hangingPunct="0">
              <a:buFont typeface="Arial"/>
              <a:buChar char="•"/>
            </a:pPr>
            <a:r>
              <a:rPr lang="en-US" sz="2400" dirty="0" err="1" smtClean="0">
                <a:solidFill>
                  <a:srgbClr val="FF6600"/>
                </a:solidFill>
                <a:cs typeface="Arial" pitchFamily="34" charset="0"/>
              </a:rPr>
              <a:t>Ovestimate</a:t>
            </a:r>
            <a:r>
              <a:rPr lang="en-US" sz="2400" dirty="0" smtClean="0">
                <a:solidFill>
                  <a:srgbClr val="FF6600"/>
                </a:solidFill>
                <a:cs typeface="Arial" pitchFamily="34" charset="0"/>
              </a:rPr>
              <a:t> aging and/or underestimate circuit performance</a:t>
            </a:r>
          </a:p>
          <a:p>
            <a:pPr marL="342900" indent="-342900" eaLnBrk="0" hangingPunct="0">
              <a:buFont typeface="Arial"/>
              <a:buChar char="•"/>
            </a:pPr>
            <a:r>
              <a:rPr lang="en-US" sz="2400" dirty="0" smtClean="0">
                <a:solidFill>
                  <a:srgbClr val="FF6600"/>
                </a:solidFill>
                <a:cs typeface="Arial" pitchFamily="34" charset="0"/>
              </a:rPr>
              <a:t>Large area overhead</a:t>
            </a:r>
            <a:endParaRPr lang="en-US" sz="2400" dirty="0">
              <a:solidFill>
                <a:srgbClr val="FF6600"/>
              </a:solidFill>
              <a:cs typeface="Arial" pitchFamily="34" charset="0"/>
            </a:endParaRPr>
          </a:p>
        </p:txBody>
      </p:sp>
      <p:grpSp>
        <p:nvGrpSpPr>
          <p:cNvPr id="20" name="群組 19"/>
          <p:cNvGrpSpPr/>
          <p:nvPr>
            <p:custDataLst>
              <p:tags r:id="rId4"/>
            </p:custDataLst>
          </p:nvPr>
        </p:nvGrpSpPr>
        <p:grpSpPr>
          <a:xfrm>
            <a:off x="323528" y="908720"/>
            <a:ext cx="4371511" cy="3394311"/>
            <a:chOff x="428429" y="1905000"/>
            <a:chExt cx="3591426" cy="2829320"/>
          </a:xfrm>
        </p:grpSpPr>
        <p:pic>
          <p:nvPicPr>
            <p:cNvPr id="14" name="圖片 13" descr="畫面剪輯"/>
            <p:cNvPicPr>
              <a:picLocks noChangeAspect="1"/>
            </p:cNvPicPr>
            <p:nvPr>
              <p:custDataLst>
                <p:tags r:id="rId7"/>
              </p:custDataLst>
            </p:nvPr>
          </p:nvPicPr>
          <p:blipFill>
            <a:blip r:embed="rId13">
              <a:extLst>
                <a:ext uri="{28A0092B-C50C-407E-A947-70E740481C1C}">
                  <a14:useLocalDpi xmlns:a14="http://schemas.microsoft.com/office/drawing/2010/main" val="0"/>
                </a:ext>
              </a:extLst>
            </a:blip>
            <a:stretch>
              <a:fillRect/>
            </a:stretch>
          </p:blipFill>
          <p:spPr>
            <a:xfrm>
              <a:off x="428429" y="1905000"/>
              <a:ext cx="3591426" cy="2829320"/>
            </a:xfrm>
            <a:prstGeom prst="rect">
              <a:avLst/>
            </a:prstGeom>
          </p:spPr>
        </p:pic>
        <p:sp>
          <p:nvSpPr>
            <p:cNvPr id="15" name="Oval 16"/>
            <p:cNvSpPr>
              <a:spLocks noChangeArrowheads="1"/>
            </p:cNvSpPr>
            <p:nvPr>
              <p:custDataLst>
                <p:tags r:id="rId8"/>
              </p:custDataLst>
            </p:nvPr>
          </p:nvSpPr>
          <p:spPr bwMode="auto">
            <a:xfrm>
              <a:off x="1741369" y="2972110"/>
              <a:ext cx="549863" cy="903650"/>
            </a:xfrm>
            <a:prstGeom prst="ellipse">
              <a:avLst/>
            </a:prstGeom>
            <a:noFill/>
            <a:ln w="57150" algn="ctr">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endParaRPr lang="en-US" sz="1200">
                <a:solidFill>
                  <a:srgbClr val="FFC000"/>
                </a:solidFill>
                <a:latin typeface="Arial" charset="0"/>
              </a:endParaRPr>
            </a:p>
          </p:txBody>
        </p:sp>
        <p:cxnSp>
          <p:nvCxnSpPr>
            <p:cNvPr id="16" name="Straight Arrow Connector 17"/>
            <p:cNvCxnSpPr/>
            <p:nvPr>
              <p:custDataLst>
                <p:tags r:id="rId9"/>
              </p:custDataLst>
            </p:nvPr>
          </p:nvCxnSpPr>
          <p:spPr>
            <a:xfrm flipV="1">
              <a:off x="2340620" y="2973566"/>
              <a:ext cx="1316980" cy="124139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8"/>
            <p:cNvCxnSpPr/>
            <p:nvPr>
              <p:custDataLst>
                <p:tags r:id="rId10"/>
              </p:custDataLst>
            </p:nvPr>
          </p:nvCxnSpPr>
          <p:spPr>
            <a:xfrm flipH="1" flipV="1">
              <a:off x="1632064" y="2326631"/>
              <a:ext cx="87668" cy="1291919"/>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19" name="Rectangle 15"/>
          <p:cNvSpPr>
            <a:spLocks noChangeArrowheads="1"/>
          </p:cNvSpPr>
          <p:nvPr>
            <p:custDataLst>
              <p:tags r:id="rId5"/>
            </p:custDataLst>
          </p:nvPr>
        </p:nvSpPr>
        <p:spPr bwMode="auto">
          <a:xfrm>
            <a:off x="2397412" y="1556792"/>
            <a:ext cx="1814548" cy="830997"/>
          </a:xfrm>
          <a:prstGeom prst="rect">
            <a:avLst/>
          </a:prstGeom>
          <a:noFill/>
          <a:ln>
            <a:noFill/>
          </a:ln>
        </p:spPr>
        <p:txBody>
          <a:bodyPr>
            <a:spAutoFit/>
          </a:bodyPr>
          <a:lstStyle>
            <a:defPPr>
              <a:defRPr lang="en-US"/>
            </a:defPPr>
            <a:lvl1pPr algn="ctr" rtl="0" eaLnBrk="0" fontAlgn="base" hangingPunct="0">
              <a:spcBef>
                <a:spcPct val="0"/>
              </a:spcBef>
              <a:spcAft>
                <a:spcPct val="0"/>
              </a:spcAft>
              <a:defRPr sz="23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3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3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3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300" b="1" kern="1200">
                <a:solidFill>
                  <a:schemeClr val="tx1"/>
                </a:solidFill>
                <a:latin typeface="Times New Roman" pitchFamily="18" charset="0"/>
                <a:ea typeface="+mn-ea"/>
                <a:cs typeface="+mn-cs"/>
              </a:defRPr>
            </a:lvl5pPr>
            <a:lvl6pPr marL="2286000" algn="l" defTabSz="914400" rtl="0" eaLnBrk="1" latinLnBrk="0" hangingPunct="1">
              <a:defRPr sz="2300" b="1" kern="1200">
                <a:solidFill>
                  <a:schemeClr val="tx1"/>
                </a:solidFill>
                <a:latin typeface="Times New Roman" pitchFamily="18" charset="0"/>
                <a:ea typeface="+mn-ea"/>
                <a:cs typeface="+mn-cs"/>
              </a:defRPr>
            </a:lvl6pPr>
            <a:lvl7pPr marL="2743200" algn="l" defTabSz="914400" rtl="0" eaLnBrk="1" latinLnBrk="0" hangingPunct="1">
              <a:defRPr sz="2300" b="1" kern="1200">
                <a:solidFill>
                  <a:schemeClr val="tx1"/>
                </a:solidFill>
                <a:latin typeface="Times New Roman" pitchFamily="18" charset="0"/>
                <a:ea typeface="+mn-ea"/>
                <a:cs typeface="+mn-cs"/>
              </a:defRPr>
            </a:lvl7pPr>
            <a:lvl8pPr marL="3200400" algn="l" defTabSz="914400" rtl="0" eaLnBrk="1" latinLnBrk="0" hangingPunct="1">
              <a:defRPr sz="2300" b="1" kern="1200">
                <a:solidFill>
                  <a:schemeClr val="tx1"/>
                </a:solidFill>
                <a:latin typeface="Times New Roman" pitchFamily="18" charset="0"/>
                <a:ea typeface="+mn-ea"/>
                <a:cs typeface="+mn-cs"/>
              </a:defRPr>
            </a:lvl8pPr>
            <a:lvl9pPr marL="3657600" algn="l" defTabSz="914400" rtl="0" eaLnBrk="1" latinLnBrk="0" hangingPunct="1">
              <a:defRPr sz="2300" b="1" kern="1200">
                <a:solidFill>
                  <a:schemeClr val="tx1"/>
                </a:solidFill>
                <a:latin typeface="Times New Roman" pitchFamily="18" charset="0"/>
                <a:ea typeface="+mn-ea"/>
                <a:cs typeface="+mn-cs"/>
              </a:defRPr>
            </a:lvl9pPr>
          </a:lstStyle>
          <a:p>
            <a:pPr algn="l">
              <a:defRPr/>
            </a:pPr>
            <a:r>
              <a:rPr lang="en-US" sz="2400" dirty="0">
                <a:solidFill>
                  <a:srgbClr val="008000"/>
                </a:solidFill>
                <a:latin typeface="+mn-lt"/>
                <a:cs typeface="Arial" charset="0"/>
              </a:rPr>
              <a:t>Good </a:t>
            </a:r>
            <a:r>
              <a:rPr lang="en-US" sz="2400" dirty="0" smtClean="0">
                <a:solidFill>
                  <a:srgbClr val="008000"/>
                </a:solidFill>
                <a:latin typeface="+mn-lt"/>
                <a:cs typeface="Arial" charset="0"/>
              </a:rPr>
              <a:t>corners</a:t>
            </a:r>
            <a:endParaRPr lang="en-US" sz="2400" dirty="0">
              <a:solidFill>
                <a:srgbClr val="008000"/>
              </a:solidFill>
              <a:latin typeface="+mn-lt"/>
              <a:cs typeface="Arial" charset="0"/>
            </a:endParaRPr>
          </a:p>
        </p:txBody>
      </p:sp>
      <p:sp>
        <p:nvSpPr>
          <p:cNvPr id="3" name="Rectangle 2"/>
          <p:cNvSpPr/>
          <p:nvPr>
            <p:custDataLst>
              <p:tags r:id="rId6"/>
            </p:custDataLst>
          </p:nvPr>
        </p:nvSpPr>
        <p:spPr>
          <a:xfrm>
            <a:off x="4977687" y="1268760"/>
            <a:ext cx="4139952" cy="2862323"/>
          </a:xfrm>
          <a:prstGeom prst="rect">
            <a:avLst/>
          </a:prstGeom>
        </p:spPr>
        <p:txBody>
          <a:bodyPr wrap="square">
            <a:spAutoFit/>
          </a:bodyPr>
          <a:lstStyle/>
          <a:p>
            <a:pPr marL="569913" indent="-277813"/>
            <a:r>
              <a:rPr lang="en-US" dirty="0" smtClean="0">
                <a:latin typeface="Arial" pitchFamily="34" charset="0"/>
                <a:cs typeface="Arial" pitchFamily="34" charset="0"/>
              </a:rPr>
              <a:t>1 </a:t>
            </a:r>
            <a:r>
              <a:rPr lang="en-US" dirty="0">
                <a:latin typeface="Arial" pitchFamily="34" charset="0"/>
                <a:cs typeface="Arial" pitchFamily="34" charset="0"/>
              </a:rPr>
              <a:t>: V</a:t>
            </a:r>
            <a:r>
              <a:rPr lang="en-US" baseline="-25000" dirty="0">
                <a:latin typeface="Arial" pitchFamily="34" charset="0"/>
                <a:cs typeface="Arial" pitchFamily="34" charset="0"/>
              </a:rPr>
              <a:t>BTI </a:t>
            </a:r>
            <a:r>
              <a:rPr lang="en-US" dirty="0">
                <a:latin typeface="Arial" pitchFamily="34" charset="0"/>
                <a:cs typeface="Arial" pitchFamily="34" charset="0"/>
              </a:rPr>
              <a:t>= </a:t>
            </a:r>
            <a:r>
              <a:rPr lang="en-US" dirty="0" err="1">
                <a:latin typeface="Arial" pitchFamily="34" charset="0"/>
                <a:cs typeface="Arial" pitchFamily="34" charset="0"/>
              </a:rPr>
              <a:t>V</a:t>
            </a:r>
            <a:r>
              <a:rPr lang="en-US" baseline="-25000" dirty="0" err="1">
                <a:latin typeface="Arial" pitchFamily="34" charset="0"/>
                <a:cs typeface="Arial" pitchFamily="34" charset="0"/>
              </a:rPr>
              <a:t>lib</a:t>
            </a:r>
            <a:r>
              <a:rPr lang="en-US" baseline="-25000" dirty="0">
                <a:latin typeface="Arial" pitchFamily="34" charset="0"/>
                <a:cs typeface="Arial" pitchFamily="34" charset="0"/>
              </a:rPr>
              <a:t> </a:t>
            </a:r>
            <a:r>
              <a:rPr lang="en-US" dirty="0">
                <a:latin typeface="Arial" pitchFamily="34" charset="0"/>
                <a:cs typeface="Arial" pitchFamily="34" charset="0"/>
              </a:rPr>
              <a:t>= </a:t>
            </a:r>
            <a:r>
              <a:rPr lang="en-US" dirty="0" err="1">
                <a:latin typeface="Arial" pitchFamily="34" charset="0"/>
                <a:cs typeface="Arial" pitchFamily="34" charset="0"/>
              </a:rPr>
              <a:t>V</a:t>
            </a:r>
            <a:r>
              <a:rPr lang="en-US" baseline="-25000" dirty="0" err="1">
                <a:latin typeface="Arial" pitchFamily="34" charset="0"/>
                <a:cs typeface="Arial" pitchFamily="34" charset="0"/>
              </a:rPr>
              <a:t>init</a:t>
            </a:r>
            <a:r>
              <a:rPr lang="en-US" dirty="0">
                <a:latin typeface="Arial" pitchFamily="34" charset="0"/>
                <a:cs typeface="Arial" pitchFamily="34" charset="0"/>
              </a:rPr>
              <a:t> </a:t>
            </a:r>
            <a:r>
              <a:rPr lang="en-US" dirty="0">
                <a:latin typeface="Arial" pitchFamily="34" charset="0"/>
                <a:cs typeface="Arial" pitchFamily="34" charset="0"/>
                <a:sym typeface="Wingdings" pitchFamily="2" charset="2"/>
              </a:rPr>
              <a:t> </a:t>
            </a:r>
            <a:r>
              <a:rPr lang="en-US" dirty="0">
                <a:latin typeface="Arial" pitchFamily="34" charset="0"/>
                <a:cs typeface="Arial" pitchFamily="34" charset="0"/>
              </a:rPr>
              <a:t>Ignore AVS</a:t>
            </a:r>
          </a:p>
          <a:p>
            <a:pPr marL="569913" indent="-277813"/>
            <a:r>
              <a:rPr lang="en-US" dirty="0">
                <a:latin typeface="Arial" pitchFamily="34" charset="0"/>
                <a:cs typeface="Arial" pitchFamily="34" charset="0"/>
              </a:rPr>
              <a:t>2 : Most pessimistic </a:t>
            </a:r>
            <a:r>
              <a:rPr lang="en-US" dirty="0" err="1">
                <a:latin typeface="Arial" pitchFamily="34" charset="0"/>
                <a:cs typeface="Arial" pitchFamily="34" charset="0"/>
              </a:rPr>
              <a:t>derated</a:t>
            </a:r>
            <a:r>
              <a:rPr lang="en-US" dirty="0">
                <a:latin typeface="Arial" pitchFamily="34" charset="0"/>
                <a:cs typeface="Arial" pitchFamily="34" charset="0"/>
              </a:rPr>
              <a:t> library</a:t>
            </a:r>
          </a:p>
          <a:p>
            <a:pPr marL="569913" indent="-277813"/>
            <a:r>
              <a:rPr lang="en-US" dirty="0">
                <a:latin typeface="Arial" pitchFamily="34" charset="0"/>
                <a:cs typeface="Arial" pitchFamily="34" charset="0"/>
              </a:rPr>
              <a:t>3 : V</a:t>
            </a:r>
            <a:r>
              <a:rPr lang="en-US" baseline="-25000" dirty="0">
                <a:latin typeface="Arial" pitchFamily="34" charset="0"/>
                <a:cs typeface="Arial" pitchFamily="34" charset="0"/>
              </a:rPr>
              <a:t>BTI </a:t>
            </a:r>
            <a:r>
              <a:rPr lang="en-US" dirty="0">
                <a:latin typeface="Arial" pitchFamily="34" charset="0"/>
                <a:cs typeface="Arial" pitchFamily="34" charset="0"/>
              </a:rPr>
              <a:t>= </a:t>
            </a:r>
            <a:r>
              <a:rPr lang="en-US" dirty="0" err="1">
                <a:latin typeface="Arial" pitchFamily="34" charset="0"/>
                <a:cs typeface="Arial" pitchFamily="34" charset="0"/>
              </a:rPr>
              <a:t>V</a:t>
            </a:r>
            <a:r>
              <a:rPr lang="en-US" baseline="-25000" dirty="0" err="1">
                <a:latin typeface="Arial" pitchFamily="34" charset="0"/>
                <a:cs typeface="Arial" pitchFamily="34" charset="0"/>
              </a:rPr>
              <a:t>lib</a:t>
            </a:r>
            <a:r>
              <a:rPr lang="en-US" baseline="-25000" dirty="0">
                <a:latin typeface="Arial" pitchFamily="34" charset="0"/>
                <a:cs typeface="Arial" pitchFamily="34" charset="0"/>
              </a:rPr>
              <a:t> </a:t>
            </a:r>
            <a:r>
              <a:rPr lang="en-US" dirty="0">
                <a:latin typeface="Arial" pitchFamily="34" charset="0"/>
                <a:cs typeface="Arial" pitchFamily="34" charset="0"/>
              </a:rPr>
              <a:t>= </a:t>
            </a:r>
            <a:r>
              <a:rPr lang="en-US" dirty="0" err="1">
                <a:latin typeface="Arial" pitchFamily="34" charset="0"/>
                <a:cs typeface="Arial" pitchFamily="34" charset="0"/>
              </a:rPr>
              <a:t>V</a:t>
            </a:r>
            <a:r>
              <a:rPr lang="en-US" baseline="-25000" dirty="0" err="1">
                <a:latin typeface="Arial" pitchFamily="34" charset="0"/>
                <a:cs typeface="Arial" pitchFamily="34" charset="0"/>
              </a:rPr>
              <a:t>max</a:t>
            </a:r>
            <a:r>
              <a:rPr lang="en-US" dirty="0">
                <a:latin typeface="Arial" pitchFamily="34" charset="0"/>
                <a:cs typeface="Arial" pitchFamily="34" charset="0"/>
              </a:rPr>
              <a:t> </a:t>
            </a:r>
            <a:r>
              <a:rPr lang="en-US" dirty="0">
                <a:latin typeface="Arial" pitchFamily="34" charset="0"/>
                <a:cs typeface="Arial" pitchFamily="34" charset="0"/>
                <a:sym typeface="Wingdings" pitchFamily="2" charset="2"/>
              </a:rPr>
              <a:t> Extreme corner </a:t>
            </a:r>
            <a:r>
              <a:rPr lang="en-US" dirty="0">
                <a:latin typeface="Arial" pitchFamily="34" charset="0"/>
                <a:cs typeface="Arial" pitchFamily="34" charset="0"/>
              </a:rPr>
              <a:t>for AVS</a:t>
            </a:r>
          </a:p>
          <a:p>
            <a:pPr marL="569913" indent="-277813"/>
            <a:r>
              <a:rPr lang="en-US" dirty="0">
                <a:latin typeface="Arial" pitchFamily="34" charset="0"/>
                <a:cs typeface="Arial" pitchFamily="34" charset="0"/>
              </a:rPr>
              <a:t>4 : </a:t>
            </a:r>
            <a:r>
              <a:rPr lang="en-US" dirty="0" err="1">
                <a:latin typeface="Arial" pitchFamily="34" charset="0"/>
                <a:cs typeface="Arial" pitchFamily="34" charset="0"/>
              </a:rPr>
              <a:t>V</a:t>
            </a:r>
            <a:r>
              <a:rPr lang="en-US" baseline="-25000" dirty="0" err="1">
                <a:latin typeface="Arial" pitchFamily="34" charset="0"/>
                <a:cs typeface="Arial" pitchFamily="34" charset="0"/>
              </a:rPr>
              <a:t>bti</a:t>
            </a:r>
            <a:r>
              <a:rPr lang="en-US" dirty="0">
                <a:latin typeface="Arial" pitchFamily="34" charset="0"/>
                <a:cs typeface="Arial" pitchFamily="34" charset="0"/>
              </a:rPr>
              <a:t> = </a:t>
            </a:r>
            <a:r>
              <a:rPr lang="en-US" dirty="0" err="1">
                <a:latin typeface="Arial" pitchFamily="34" charset="0"/>
                <a:cs typeface="Arial" pitchFamily="34" charset="0"/>
              </a:rPr>
              <a:t>V</a:t>
            </a:r>
            <a:r>
              <a:rPr lang="en-US" baseline="-25000" dirty="0" err="1">
                <a:latin typeface="Arial" pitchFamily="34" charset="0"/>
                <a:cs typeface="Arial" pitchFamily="34" charset="0"/>
              </a:rPr>
              <a:t>final</a:t>
            </a:r>
            <a:r>
              <a:rPr lang="en-US" dirty="0">
                <a:latin typeface="Arial" pitchFamily="34" charset="0"/>
                <a:cs typeface="Arial" pitchFamily="34" charset="0"/>
              </a:rPr>
              <a:t> </a:t>
            </a:r>
            <a:r>
              <a:rPr lang="en-US" dirty="0">
                <a:latin typeface="Arial" pitchFamily="34" charset="0"/>
                <a:cs typeface="Arial" pitchFamily="34" charset="0"/>
                <a:sym typeface="Wingdings" pitchFamily="2" charset="2"/>
              </a:rPr>
              <a:t> Do not overestimate aging but ignores AVS</a:t>
            </a:r>
            <a:endParaRPr lang="en-US" dirty="0">
              <a:latin typeface="Arial" pitchFamily="34" charset="0"/>
              <a:cs typeface="Arial" pitchFamily="34" charset="0"/>
            </a:endParaRPr>
          </a:p>
          <a:p>
            <a:pPr marL="569913" indent="-277813"/>
            <a:r>
              <a:rPr lang="en-US" dirty="0">
                <a:latin typeface="Arial" pitchFamily="34" charset="0"/>
                <a:cs typeface="Arial" pitchFamily="34" charset="0"/>
              </a:rPr>
              <a:t>5 : No </a:t>
            </a:r>
            <a:r>
              <a:rPr lang="en-US" dirty="0" err="1">
                <a:latin typeface="Arial" pitchFamily="34" charset="0"/>
                <a:cs typeface="Arial" pitchFamily="34" charset="0"/>
              </a:rPr>
              <a:t>derated</a:t>
            </a:r>
            <a:r>
              <a:rPr lang="en-US" dirty="0">
                <a:latin typeface="Arial" pitchFamily="34" charset="0"/>
                <a:cs typeface="Arial" pitchFamily="34" charset="0"/>
              </a:rPr>
              <a:t> library (reference)</a:t>
            </a:r>
          </a:p>
          <a:p>
            <a:pPr marL="569913" indent="-277813"/>
            <a:r>
              <a:rPr lang="en-US" dirty="0">
                <a:latin typeface="Arial" pitchFamily="34" charset="0"/>
                <a:cs typeface="Arial" pitchFamily="34" charset="0"/>
              </a:rPr>
              <a:t>6 : Proposed method with </a:t>
            </a:r>
            <a:r>
              <a:rPr lang="el-GR" dirty="0">
                <a:latin typeface="Arial" pitchFamily="34" charset="0"/>
                <a:cs typeface="Arial" pitchFamily="34" charset="0"/>
              </a:rPr>
              <a:t>α</a:t>
            </a:r>
            <a:r>
              <a:rPr lang="en-US" dirty="0">
                <a:latin typeface="Arial" pitchFamily="34" charset="0"/>
                <a:cs typeface="Arial" pitchFamily="34" charset="0"/>
              </a:rPr>
              <a:t>=0</a:t>
            </a:r>
          </a:p>
          <a:p>
            <a:pPr marL="569913" indent="-277813"/>
            <a:r>
              <a:rPr lang="en-US" dirty="0">
                <a:latin typeface="Arial" pitchFamily="34" charset="0"/>
                <a:cs typeface="Arial" pitchFamily="34" charset="0"/>
              </a:rPr>
              <a:t>7 : Proposed method with </a:t>
            </a:r>
            <a:r>
              <a:rPr lang="el-GR" dirty="0">
                <a:latin typeface="Arial" pitchFamily="34" charset="0"/>
                <a:cs typeface="Arial" pitchFamily="34" charset="0"/>
              </a:rPr>
              <a:t>α</a:t>
            </a:r>
            <a:r>
              <a:rPr lang="en-US" dirty="0">
                <a:latin typeface="Arial" pitchFamily="34" charset="0"/>
                <a:cs typeface="Arial" pitchFamily="34" charset="0"/>
              </a:rPr>
              <a:t>=0.03</a:t>
            </a:r>
          </a:p>
        </p:txBody>
      </p:sp>
    </p:spTree>
    <p:extLst>
      <p:ext uri="{BB962C8B-B14F-4D97-AF65-F5344CB8AC3E}">
        <p14:creationId xmlns:p14="http://schemas.microsoft.com/office/powerpoint/2010/main" val="169342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Problem: Signoff Corner Definition</a:t>
            </a:r>
            <a:endParaRPr lang="en-US" dirty="0"/>
          </a:p>
        </p:txBody>
      </p:sp>
      <p:sp>
        <p:nvSpPr>
          <p:cNvPr id="3" name="Content Placeholder 2"/>
          <p:cNvSpPr>
            <a:spLocks noGrp="1"/>
          </p:cNvSpPr>
          <p:nvPr>
            <p:ph idx="1"/>
            <p:custDataLst>
              <p:tags r:id="rId2"/>
            </p:custDataLst>
          </p:nvPr>
        </p:nvSpPr>
        <p:spPr>
          <a:xfrm>
            <a:off x="179512" y="980729"/>
            <a:ext cx="8496944" cy="2736303"/>
          </a:xfrm>
        </p:spPr>
        <p:txBody>
          <a:bodyPr>
            <a:normAutofit fontScale="92500" lnSpcReduction="20000"/>
          </a:bodyPr>
          <a:lstStyle/>
          <a:p>
            <a:r>
              <a:rPr lang="en-US" dirty="0" smtClean="0"/>
              <a:t>Timing signoff: ensure circuit meets performance target under PVT variations &amp; aging</a:t>
            </a:r>
          </a:p>
          <a:p>
            <a:r>
              <a:rPr lang="en-US" dirty="0" smtClean="0"/>
              <a:t>Conventional signoff approach: </a:t>
            </a:r>
          </a:p>
          <a:p>
            <a:pPr lvl="1"/>
            <a:r>
              <a:rPr lang="en-US" dirty="0" smtClean="0"/>
              <a:t>Analyze circuit timing at worst-case corners</a:t>
            </a:r>
          </a:p>
          <a:p>
            <a:pPr lvl="1"/>
            <a:r>
              <a:rPr lang="en-US" dirty="0" smtClean="0"/>
              <a:t>Fix timing violations, re-run timing analysis</a:t>
            </a:r>
          </a:p>
          <a:p>
            <a:r>
              <a:rPr lang="en-US" sz="2800" dirty="0" smtClean="0">
                <a:solidFill>
                  <a:srgbClr val="FF0000"/>
                </a:solidFill>
              </a:rPr>
              <a:t>With BTI aging and AVS, what is the </a:t>
            </a:r>
            <a:r>
              <a:rPr lang="en-US" sz="2800" dirty="0" err="1" smtClean="0">
                <a:solidFill>
                  <a:srgbClr val="FF0000"/>
                </a:solidFill>
              </a:rPr>
              <a:t>V</a:t>
            </a:r>
            <a:r>
              <a:rPr lang="en-US" sz="2800" baseline="-25000" dirty="0" err="1" smtClean="0">
                <a:solidFill>
                  <a:srgbClr val="FF0000"/>
                </a:solidFill>
              </a:rPr>
              <a:t>dd</a:t>
            </a:r>
            <a:r>
              <a:rPr lang="en-US" sz="2800" dirty="0" smtClean="0">
                <a:solidFill>
                  <a:srgbClr val="FF0000"/>
                </a:solidFill>
              </a:rPr>
              <a:t> of the worst-cast corner for timing analysis?</a:t>
            </a:r>
          </a:p>
        </p:txBody>
      </p:sp>
      <p:graphicFrame>
        <p:nvGraphicFramePr>
          <p:cNvPr id="5" name="Table 4"/>
          <p:cNvGraphicFramePr>
            <a:graphicFrameLocks noGrp="1"/>
          </p:cNvGraphicFramePr>
          <p:nvPr>
            <p:custDataLst>
              <p:tags r:id="rId3"/>
            </p:custDataLst>
            <p:extLst>
              <p:ext uri="{D42A27DB-BD31-4B8C-83A1-F6EECF244321}">
                <p14:modId xmlns:p14="http://schemas.microsoft.com/office/powerpoint/2010/main" val="2370687998"/>
              </p:ext>
            </p:extLst>
          </p:nvPr>
        </p:nvGraphicFramePr>
        <p:xfrm>
          <a:off x="251520" y="3789040"/>
          <a:ext cx="8712968" cy="2808312"/>
        </p:xfrm>
        <a:graphic>
          <a:graphicData uri="http://schemas.openxmlformats.org/drawingml/2006/table">
            <a:tbl>
              <a:tblPr firstRow="1" bandRow="1">
                <a:tableStyleId>{2D5ABB26-0587-4C30-8999-92F81FD0307C}</a:tableStyleId>
              </a:tblPr>
              <a:tblGrid>
                <a:gridCol w="1656184"/>
                <a:gridCol w="792088"/>
                <a:gridCol w="3096344"/>
                <a:gridCol w="3168352"/>
              </a:tblGrid>
              <a:tr h="495300">
                <a:tc rowSpan="2" gridSpan="2">
                  <a:txBody>
                    <a:bodyPr/>
                    <a:lstStyle/>
                    <a:p>
                      <a:pPr algn="ctr"/>
                      <a:endParaRPr lang="en-US" sz="2400" b="1"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rowSpan="2" hMerge="1">
                  <a:txBody>
                    <a:bodyPr/>
                    <a:lstStyle/>
                    <a:p>
                      <a:endParaRPr lang="en-US" sz="20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gridSpan="2">
                  <a:txBody>
                    <a:bodyPr/>
                    <a:lstStyle/>
                    <a:p>
                      <a:pPr algn="ctr"/>
                      <a:r>
                        <a:rPr lang="en-US" sz="2400" b="1" dirty="0" err="1" smtClean="0">
                          <a:solidFill>
                            <a:schemeClr val="tx1"/>
                          </a:solidFill>
                        </a:rPr>
                        <a:t>V</a:t>
                      </a:r>
                      <a:r>
                        <a:rPr lang="en-US" sz="2400" b="1" baseline="-25000" dirty="0" err="1" smtClean="0">
                          <a:solidFill>
                            <a:schemeClr val="tx1"/>
                          </a:solidFill>
                        </a:rPr>
                        <a:t>lib</a:t>
                      </a:r>
                      <a:r>
                        <a:rPr lang="en-US" sz="2400" b="1" dirty="0" smtClean="0">
                          <a:solidFill>
                            <a:schemeClr val="tx1"/>
                          </a:solidFill>
                        </a:rPr>
                        <a:t> for cir</a:t>
                      </a:r>
                      <a:r>
                        <a:rPr lang="en-US" sz="2400" b="1" baseline="0" dirty="0" smtClean="0">
                          <a:solidFill>
                            <a:schemeClr val="tx1"/>
                          </a:solidFill>
                        </a:rPr>
                        <a:t>cuit performance estimation</a:t>
                      </a:r>
                      <a:endParaRPr lang="en-US" sz="2400" b="1"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hMerge="1">
                  <a:txBody>
                    <a:bodyPr/>
                    <a:lstStyle/>
                    <a:p>
                      <a:endParaRPr lang="en-US" sz="20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r>
              <a:tr h="495300">
                <a:tc gridSpan="2" vMerge="1">
                  <a:txBody>
                    <a:bodyPr/>
                    <a:lstStyle/>
                    <a:p>
                      <a:endParaRPr lang="en-US" sz="20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hMerge="1" vMerge="1">
                  <a:txBody>
                    <a:bodyPr/>
                    <a:lstStyle/>
                    <a:p>
                      <a:endParaRPr lang="en-US" sz="20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pPr algn="ctr"/>
                      <a:r>
                        <a:rPr lang="en-US" sz="2400" b="1" dirty="0" smtClean="0">
                          <a:solidFill>
                            <a:schemeClr val="tx1"/>
                          </a:solidFill>
                        </a:rPr>
                        <a:t>Min </a:t>
                      </a:r>
                      <a:r>
                        <a:rPr lang="en-US" sz="2400" b="1" baseline="0" dirty="0" err="1" smtClean="0">
                          <a:solidFill>
                            <a:schemeClr val="tx1"/>
                          </a:solidFill>
                        </a:rPr>
                        <a:t>V</a:t>
                      </a:r>
                      <a:r>
                        <a:rPr lang="en-US" sz="2400" b="1" baseline="-25000" dirty="0" err="1" smtClean="0">
                          <a:solidFill>
                            <a:schemeClr val="tx1"/>
                          </a:solidFill>
                        </a:rPr>
                        <a:t>dd</a:t>
                      </a:r>
                      <a:endParaRPr lang="en-US" sz="2400" b="1" baseline="-25000"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algn="ctr"/>
                      <a:r>
                        <a:rPr lang="en-US" sz="2400" b="1" dirty="0" smtClean="0">
                          <a:solidFill>
                            <a:schemeClr val="tx1"/>
                          </a:solidFill>
                        </a:rPr>
                        <a:t>Max</a:t>
                      </a:r>
                      <a:r>
                        <a:rPr lang="en-US" sz="2400" b="1" baseline="0" dirty="0" smtClean="0">
                          <a:solidFill>
                            <a:schemeClr val="tx1"/>
                          </a:solidFill>
                        </a:rPr>
                        <a:t> </a:t>
                      </a:r>
                      <a:r>
                        <a:rPr lang="en-US" sz="2400" b="1" baseline="0" dirty="0" err="1" smtClean="0">
                          <a:solidFill>
                            <a:schemeClr val="tx1"/>
                          </a:solidFill>
                        </a:rPr>
                        <a:t>V</a:t>
                      </a:r>
                      <a:r>
                        <a:rPr lang="en-US" sz="2400" b="1" baseline="-25000" dirty="0" err="1" smtClean="0">
                          <a:solidFill>
                            <a:schemeClr val="tx1"/>
                          </a:solidFill>
                        </a:rPr>
                        <a:t>dd</a:t>
                      </a:r>
                      <a:endParaRPr lang="en-US" sz="2400" b="1" baseline="-25000"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r>
              <a:tr h="891540">
                <a:tc rowSpan="2">
                  <a:txBody>
                    <a:bodyPr/>
                    <a:lstStyle/>
                    <a:p>
                      <a:pPr algn="ctr"/>
                      <a:r>
                        <a:rPr lang="en-US" sz="2400" b="1" dirty="0" smtClean="0">
                          <a:solidFill>
                            <a:schemeClr val="tx1"/>
                          </a:solidFill>
                        </a:rPr>
                        <a:t>V</a:t>
                      </a:r>
                      <a:r>
                        <a:rPr lang="en-US" sz="2400" b="1" baseline="-25000" dirty="0" smtClean="0">
                          <a:solidFill>
                            <a:schemeClr val="tx1"/>
                          </a:solidFill>
                        </a:rPr>
                        <a:t>BTI</a:t>
                      </a:r>
                      <a:r>
                        <a:rPr lang="en-US" sz="2400" b="1" dirty="0" smtClean="0">
                          <a:solidFill>
                            <a:schemeClr val="tx1"/>
                          </a:solidFill>
                        </a:rPr>
                        <a:t> for aging</a:t>
                      </a:r>
                      <a:r>
                        <a:rPr lang="en-US" sz="2400" b="1" baseline="0" dirty="0" smtClean="0">
                          <a:solidFill>
                            <a:schemeClr val="tx1"/>
                          </a:solidFill>
                        </a:rPr>
                        <a:t> estimation</a:t>
                      </a:r>
                      <a:endParaRPr lang="en-US" sz="2400" b="1" dirty="0">
                        <a:solidFill>
                          <a:schemeClr val="tx1"/>
                        </a:solidFill>
                      </a:endParaRPr>
                    </a:p>
                  </a:txBody>
                  <a:tcPr anchor="ct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r>
                        <a:rPr lang="en-US" sz="2400" b="1" dirty="0" err="1" smtClean="0">
                          <a:solidFill>
                            <a:schemeClr val="tx1"/>
                          </a:solidFill>
                        </a:rPr>
                        <a:t>MinV</a:t>
                      </a:r>
                      <a:r>
                        <a:rPr lang="en-US" sz="2400" b="1" baseline="-25000" dirty="0" err="1" smtClean="0">
                          <a:solidFill>
                            <a:schemeClr val="tx1"/>
                          </a:solidFill>
                        </a:rPr>
                        <a:t>dd</a:t>
                      </a:r>
                      <a:endParaRPr lang="en-US" sz="2400" b="1" baseline="-25000"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endParaRPr lang="en-US" sz="2400" b="1"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rPr>
                        <a:t>Not applicable (Optimistic)</a:t>
                      </a: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r>
              <a:tr h="926172">
                <a:tc vMerge="1">
                  <a:txBody>
                    <a:bodyPr/>
                    <a:lstStyle/>
                    <a:p>
                      <a:endParaRPr lang="en-US" sz="20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solidFill>
                  </a:tcPr>
                </a:tc>
                <a:tc>
                  <a:txBody>
                    <a:bodyPr/>
                    <a:lstStyle/>
                    <a:p>
                      <a:r>
                        <a:rPr lang="en-US" sz="2400" b="1" dirty="0" smtClean="0">
                          <a:solidFill>
                            <a:schemeClr val="tx1"/>
                          </a:solidFill>
                        </a:rPr>
                        <a:t>Max</a:t>
                      </a:r>
                      <a:r>
                        <a:rPr lang="en-US" sz="2400" b="1" baseline="0" dirty="0" smtClean="0">
                          <a:solidFill>
                            <a:schemeClr val="tx1"/>
                          </a:solidFill>
                        </a:rPr>
                        <a:t> </a:t>
                      </a:r>
                      <a:r>
                        <a:rPr lang="en-US" sz="2400" b="1" baseline="0" dirty="0" err="1" smtClean="0">
                          <a:solidFill>
                            <a:schemeClr val="tx1"/>
                          </a:solidFill>
                        </a:rPr>
                        <a:t>V</a:t>
                      </a:r>
                      <a:r>
                        <a:rPr lang="en-US" sz="2400" b="1" baseline="-25000" dirty="0" err="1" smtClean="0">
                          <a:solidFill>
                            <a:schemeClr val="tx1"/>
                          </a:solidFill>
                        </a:rPr>
                        <a:t>dd</a:t>
                      </a:r>
                      <a:endParaRPr lang="en-US" sz="2400" b="1" baseline="-25000"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endParaRPr lang="en-US" sz="2400" b="1"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endParaRPr lang="en-US" sz="2400" b="1" dirty="0">
                        <a:solidFill>
                          <a:schemeClr val="tx1"/>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lumMod val="40000"/>
                        <a:lumOff val="60000"/>
                      </a:schemeClr>
                    </a:solidFill>
                  </a:tcPr>
                </a:tc>
              </a:tr>
            </a:tbl>
          </a:graphicData>
        </a:graphic>
      </p:graphicFrame>
      <p:sp>
        <p:nvSpPr>
          <p:cNvPr id="4" name="TextBox 3"/>
          <p:cNvSpPr txBox="1"/>
          <p:nvPr>
            <p:custDataLst>
              <p:tags r:id="rId4"/>
            </p:custDataLst>
          </p:nvPr>
        </p:nvSpPr>
        <p:spPr>
          <a:xfrm>
            <a:off x="5254228" y="4725144"/>
            <a:ext cx="469900" cy="830997"/>
          </a:xfrm>
          <a:prstGeom prst="rect">
            <a:avLst/>
          </a:prstGeom>
          <a:noFill/>
        </p:spPr>
        <p:txBody>
          <a:bodyPr wrap="none" rtlCol="0">
            <a:spAutoFit/>
          </a:bodyPr>
          <a:lstStyle/>
          <a:p>
            <a:r>
              <a:rPr lang="en-US" sz="4800" b="1" dirty="0" smtClean="0">
                <a:solidFill>
                  <a:srgbClr val="FF0000"/>
                </a:solidFill>
              </a:rPr>
              <a:t>?</a:t>
            </a:r>
            <a:endParaRPr lang="en-US" sz="4800" b="1" dirty="0">
              <a:solidFill>
                <a:srgbClr val="FF0000"/>
              </a:solidFill>
            </a:endParaRPr>
          </a:p>
        </p:txBody>
      </p:sp>
      <p:sp>
        <p:nvSpPr>
          <p:cNvPr id="6" name="TextBox 5"/>
          <p:cNvSpPr txBox="1"/>
          <p:nvPr>
            <p:custDataLst>
              <p:tags r:id="rId5"/>
            </p:custDataLst>
          </p:nvPr>
        </p:nvSpPr>
        <p:spPr>
          <a:xfrm>
            <a:off x="8494588" y="5733256"/>
            <a:ext cx="469900" cy="830997"/>
          </a:xfrm>
          <a:prstGeom prst="rect">
            <a:avLst/>
          </a:prstGeom>
          <a:noFill/>
        </p:spPr>
        <p:txBody>
          <a:bodyPr wrap="none" rtlCol="0">
            <a:spAutoFit/>
          </a:bodyPr>
          <a:lstStyle/>
          <a:p>
            <a:r>
              <a:rPr lang="en-US" sz="4800" b="1" dirty="0" smtClean="0">
                <a:solidFill>
                  <a:srgbClr val="FF0000"/>
                </a:solidFill>
              </a:rPr>
              <a:t>?</a:t>
            </a:r>
            <a:endParaRPr lang="en-US" sz="4800" b="1" dirty="0">
              <a:solidFill>
                <a:srgbClr val="FF0000"/>
              </a:solidFill>
            </a:endParaRPr>
          </a:p>
        </p:txBody>
      </p:sp>
      <p:sp>
        <p:nvSpPr>
          <p:cNvPr id="9" name="Rectangle 8"/>
          <p:cNvSpPr/>
          <p:nvPr>
            <p:custDataLst>
              <p:tags r:id="rId6"/>
            </p:custDataLst>
          </p:nvPr>
        </p:nvSpPr>
        <p:spPr>
          <a:xfrm>
            <a:off x="2771800" y="4797152"/>
            <a:ext cx="2952328" cy="830997"/>
          </a:xfrm>
          <a:prstGeom prst="rect">
            <a:avLst/>
          </a:prstGeom>
        </p:spPr>
        <p:txBody>
          <a:bodyPr wrap="square">
            <a:spAutoFit/>
          </a:bodyPr>
          <a:lstStyle/>
          <a:p>
            <a:pPr lvl="0"/>
            <a:r>
              <a:rPr lang="en-US" sz="2400" b="1" dirty="0" smtClean="0">
                <a:solidFill>
                  <a:srgbClr val="000000"/>
                </a:solidFill>
              </a:rPr>
              <a:t>Slowest circuit</a:t>
            </a:r>
            <a:endParaRPr lang="en-US" sz="2400" b="1" dirty="0">
              <a:solidFill>
                <a:srgbClr val="000000"/>
              </a:solidFill>
            </a:endParaRPr>
          </a:p>
          <a:p>
            <a:pPr lvl="0"/>
            <a:r>
              <a:rPr lang="en-US" sz="2400" b="1" dirty="0">
                <a:solidFill>
                  <a:srgbClr val="000000"/>
                </a:solidFill>
              </a:rPr>
              <a:t>Less aging</a:t>
            </a:r>
          </a:p>
        </p:txBody>
      </p:sp>
      <p:sp>
        <p:nvSpPr>
          <p:cNvPr id="10" name="Rectangle 9"/>
          <p:cNvSpPr/>
          <p:nvPr>
            <p:custDataLst>
              <p:tags r:id="rId7"/>
            </p:custDataLst>
          </p:nvPr>
        </p:nvSpPr>
        <p:spPr>
          <a:xfrm>
            <a:off x="5868144" y="5661248"/>
            <a:ext cx="2664296" cy="830997"/>
          </a:xfrm>
          <a:prstGeom prst="rect">
            <a:avLst/>
          </a:prstGeom>
        </p:spPr>
        <p:txBody>
          <a:bodyPr wrap="square">
            <a:spAutoFit/>
          </a:bodyPr>
          <a:lstStyle/>
          <a:p>
            <a:pPr lvl="0"/>
            <a:r>
              <a:rPr lang="en-US" sz="2400" b="1" dirty="0">
                <a:solidFill>
                  <a:srgbClr val="000000"/>
                </a:solidFill>
              </a:rPr>
              <a:t>Faster circuit</a:t>
            </a:r>
          </a:p>
          <a:p>
            <a:pPr lvl="0"/>
            <a:r>
              <a:rPr lang="en-US" sz="2400" b="1" dirty="0" smtClean="0">
                <a:solidFill>
                  <a:srgbClr val="000000"/>
                </a:solidFill>
              </a:rPr>
              <a:t>Worst-case </a:t>
            </a:r>
            <a:r>
              <a:rPr lang="en-US" sz="2400" b="1" dirty="0">
                <a:solidFill>
                  <a:srgbClr val="000000"/>
                </a:solidFill>
              </a:rPr>
              <a:t>aging</a:t>
            </a:r>
          </a:p>
        </p:txBody>
      </p:sp>
      <p:sp>
        <p:nvSpPr>
          <p:cNvPr id="11" name="Rectangle 10"/>
          <p:cNvSpPr/>
          <p:nvPr>
            <p:custDataLst>
              <p:tags r:id="rId8"/>
            </p:custDataLst>
          </p:nvPr>
        </p:nvSpPr>
        <p:spPr>
          <a:xfrm>
            <a:off x="2771800" y="5661248"/>
            <a:ext cx="2736304" cy="830997"/>
          </a:xfrm>
          <a:prstGeom prst="rect">
            <a:avLst/>
          </a:prstGeom>
        </p:spPr>
        <p:txBody>
          <a:bodyPr wrap="square">
            <a:spAutoFit/>
          </a:bodyPr>
          <a:lstStyle/>
          <a:p>
            <a:pPr lvl="0"/>
            <a:r>
              <a:rPr lang="en-US" sz="2400" b="1" dirty="0" smtClean="0">
                <a:solidFill>
                  <a:srgbClr val="000000"/>
                </a:solidFill>
              </a:rPr>
              <a:t>Slowest </a:t>
            </a:r>
            <a:r>
              <a:rPr lang="en-US" sz="2400" b="1" dirty="0">
                <a:solidFill>
                  <a:srgbClr val="000000"/>
                </a:solidFill>
              </a:rPr>
              <a:t>circuit </a:t>
            </a:r>
          </a:p>
          <a:p>
            <a:pPr lvl="0"/>
            <a:r>
              <a:rPr lang="en-US" sz="2400" b="1" dirty="0" smtClean="0">
                <a:solidFill>
                  <a:srgbClr val="000000"/>
                </a:solidFill>
              </a:rPr>
              <a:t>Worst-case aging</a:t>
            </a:r>
            <a:endParaRPr lang="en-US" sz="2400" b="1" dirty="0">
              <a:solidFill>
                <a:srgbClr val="000000"/>
              </a:solidFill>
            </a:endParaRPr>
          </a:p>
        </p:txBody>
      </p:sp>
      <p:sp>
        <p:nvSpPr>
          <p:cNvPr id="8" name="TextBox 7"/>
          <p:cNvSpPr txBox="1"/>
          <p:nvPr>
            <p:custDataLst>
              <p:tags r:id="rId9"/>
            </p:custDataLst>
          </p:nvPr>
        </p:nvSpPr>
        <p:spPr>
          <a:xfrm>
            <a:off x="4207024" y="5733256"/>
            <a:ext cx="1584176" cy="830997"/>
          </a:xfrm>
          <a:prstGeom prst="rect">
            <a:avLst/>
          </a:prstGeom>
          <a:solidFill>
            <a:schemeClr val="bg1"/>
          </a:solidFill>
          <a:ln w="57150" cmpd="sng">
            <a:solidFill>
              <a:schemeClr val="accent2"/>
            </a:solidFill>
          </a:ln>
        </p:spPr>
        <p:txBody>
          <a:bodyPr wrap="square" rtlCol="0">
            <a:spAutoFit/>
          </a:bodyPr>
          <a:lstStyle/>
          <a:p>
            <a:r>
              <a:rPr lang="en-US" sz="2400" b="1" dirty="0" smtClean="0">
                <a:solidFill>
                  <a:srgbClr val="FF0000"/>
                </a:solidFill>
              </a:rPr>
              <a:t>Too pessimistic</a:t>
            </a:r>
            <a:endParaRPr lang="en-US" sz="2400" b="1" dirty="0">
              <a:solidFill>
                <a:srgbClr val="FF0000"/>
              </a:solidFill>
            </a:endParaRPr>
          </a:p>
        </p:txBody>
      </p:sp>
      <p:sp>
        <p:nvSpPr>
          <p:cNvPr id="14" name="TextBox 13"/>
          <p:cNvSpPr txBox="1"/>
          <p:nvPr>
            <p:custDataLst>
              <p:tags r:id="rId10"/>
            </p:custDataLst>
          </p:nvPr>
        </p:nvSpPr>
        <p:spPr>
          <a:xfrm>
            <a:off x="539552" y="2780928"/>
            <a:ext cx="7992888" cy="830997"/>
          </a:xfrm>
          <a:prstGeom prst="rect">
            <a:avLst/>
          </a:prstGeom>
          <a:solidFill>
            <a:schemeClr val="bg1"/>
          </a:solidFill>
          <a:ln w="57150" cmpd="sng">
            <a:solidFill>
              <a:schemeClr val="accent2"/>
            </a:solidFill>
          </a:ln>
        </p:spPr>
        <p:txBody>
          <a:bodyPr wrap="square" rtlCol="0">
            <a:spAutoFit/>
          </a:bodyPr>
          <a:lstStyle/>
          <a:p>
            <a:r>
              <a:rPr lang="en-US" sz="2400" b="1" dirty="0" smtClean="0">
                <a:solidFill>
                  <a:srgbClr val="FF0000"/>
                </a:solidFill>
              </a:rPr>
              <a:t>With BTI aging and AVS, the worst-case voltage corner is not obvious</a:t>
            </a:r>
            <a:endParaRPr lang="en-US" sz="2400" b="1" dirty="0">
              <a:solidFill>
                <a:srgbClr val="FF0000"/>
              </a:solidFill>
            </a:endParaRPr>
          </a:p>
        </p:txBody>
      </p:sp>
    </p:spTree>
    <p:extLst>
      <p:ext uri="{BB962C8B-B14F-4D97-AF65-F5344CB8AC3E}">
        <p14:creationId xmlns:p14="http://schemas.microsoft.com/office/powerpoint/2010/main" val="3607027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8"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AVS Signoff Corner Selection</a:t>
            </a:r>
          </a:p>
        </p:txBody>
      </p:sp>
      <p:graphicFrame>
        <p:nvGraphicFramePr>
          <p:cNvPr id="4" name="Chart 3"/>
          <p:cNvGraphicFramePr>
            <a:graphicFrameLocks/>
          </p:cNvGraphicFramePr>
          <p:nvPr>
            <p:extLst>
              <p:ext uri="{D42A27DB-BD31-4B8C-83A1-F6EECF244321}">
                <p14:modId xmlns:p14="http://schemas.microsoft.com/office/powerpoint/2010/main" val="2438944163"/>
              </p:ext>
            </p:extLst>
          </p:nvPr>
        </p:nvGraphicFramePr>
        <p:xfrm>
          <a:off x="0" y="1412776"/>
          <a:ext cx="9144000" cy="5049520"/>
        </p:xfrm>
        <a:graphic>
          <a:graphicData uri="http://schemas.openxmlformats.org/drawingml/2006/chart">
            <c:chart xmlns:c="http://schemas.openxmlformats.org/drawingml/2006/chart" xmlns:r="http://schemas.openxmlformats.org/officeDocument/2006/relationships" r:id="rId5"/>
          </a:graphicData>
        </a:graphic>
      </p:graphicFrame>
      <p:sp>
        <p:nvSpPr>
          <p:cNvPr id="3" name="Oval 2"/>
          <p:cNvSpPr/>
          <p:nvPr/>
        </p:nvSpPr>
        <p:spPr bwMode="auto">
          <a:xfrm>
            <a:off x="1835696" y="3645024"/>
            <a:ext cx="1152128" cy="936104"/>
          </a:xfrm>
          <a:prstGeom prst="ellipse">
            <a:avLst/>
          </a:prstGeom>
          <a:noFill/>
          <a:ln w="25400" cap="sq" cmpd="sng" algn="ctr">
            <a:solidFill>
              <a:srgbClr val="FF0000"/>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5" name="Oval 4"/>
          <p:cNvSpPr/>
          <p:nvPr/>
        </p:nvSpPr>
        <p:spPr bwMode="auto">
          <a:xfrm>
            <a:off x="7668344" y="2564904"/>
            <a:ext cx="1152128" cy="936104"/>
          </a:xfrm>
          <a:prstGeom prst="ellipse">
            <a:avLst/>
          </a:prstGeom>
          <a:noFill/>
          <a:ln w="25400" cap="sq" cmpd="sng" algn="ctr">
            <a:solidFill>
              <a:srgbClr val="FF0000"/>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charset="0"/>
            </a:endParaRPr>
          </a:p>
        </p:txBody>
      </p:sp>
      <p:sp>
        <p:nvSpPr>
          <p:cNvPr id="6" name="TextBox 5"/>
          <p:cNvSpPr txBox="1"/>
          <p:nvPr/>
        </p:nvSpPr>
        <p:spPr>
          <a:xfrm>
            <a:off x="1547664" y="3154732"/>
            <a:ext cx="2448272" cy="369332"/>
          </a:xfrm>
          <a:prstGeom prst="rect">
            <a:avLst/>
          </a:prstGeom>
          <a:noFill/>
        </p:spPr>
        <p:txBody>
          <a:bodyPr wrap="square" rtlCol="0">
            <a:spAutoFit/>
          </a:bodyPr>
          <a:lstStyle/>
          <a:p>
            <a:r>
              <a:rPr lang="en-US" dirty="0" smtClean="0">
                <a:solidFill>
                  <a:srgbClr val="FF0000"/>
                </a:solidFill>
              </a:rPr>
              <a:t>Optimistic about AVS</a:t>
            </a:r>
            <a:endParaRPr lang="en-US" dirty="0">
              <a:solidFill>
                <a:srgbClr val="FF0000"/>
              </a:solidFill>
            </a:endParaRPr>
          </a:p>
        </p:txBody>
      </p:sp>
      <p:sp>
        <p:nvSpPr>
          <p:cNvPr id="8" name="TextBox 7"/>
          <p:cNvSpPr txBox="1"/>
          <p:nvPr/>
        </p:nvSpPr>
        <p:spPr>
          <a:xfrm>
            <a:off x="6444208" y="3635519"/>
            <a:ext cx="2448272" cy="369332"/>
          </a:xfrm>
          <a:prstGeom prst="rect">
            <a:avLst/>
          </a:prstGeom>
          <a:noFill/>
        </p:spPr>
        <p:txBody>
          <a:bodyPr wrap="square" rtlCol="0">
            <a:spAutoFit/>
          </a:bodyPr>
          <a:lstStyle/>
          <a:p>
            <a:r>
              <a:rPr lang="en-US" dirty="0" smtClean="0">
                <a:solidFill>
                  <a:srgbClr val="FF0000"/>
                </a:solidFill>
              </a:rPr>
              <a:t>Pessimistic about AVS</a:t>
            </a:r>
            <a:endParaRPr lang="en-US" dirty="0">
              <a:solidFill>
                <a:srgbClr val="FF0000"/>
              </a:solidFill>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9432173"/>
      </p:ext>
    </p:extLst>
  </p:cSld>
  <p:clrMapOvr>
    <a:masterClrMapping/>
  </p:clrMapOvr>
  <mc:AlternateContent xmlns:mc="http://schemas.openxmlformats.org/markup-compatibility/2006" xmlns:p14="http://schemas.microsoft.com/office/powerpoint/2010/main">
    <mc:Choice Requires="p14">
      <p:transition spd="slow" p14:dur="2000" advTm="43921"/>
    </mc:Choice>
    <mc:Fallback xmlns="">
      <p:transition spd="slow" advTm="43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AVS Impact on EM Lifetime</a:t>
            </a:r>
            <a:endParaRPr lang="en-US" dirty="0"/>
          </a:p>
        </p:txBody>
      </p:sp>
      <p:grpSp>
        <p:nvGrpSpPr>
          <p:cNvPr id="8" name="Group 7"/>
          <p:cNvGrpSpPr/>
          <p:nvPr/>
        </p:nvGrpSpPr>
        <p:grpSpPr>
          <a:xfrm>
            <a:off x="0" y="2096624"/>
            <a:ext cx="9144000" cy="4876800"/>
            <a:chOff x="0" y="115424"/>
            <a:chExt cx="9144000" cy="4876800"/>
          </a:xfrm>
        </p:grpSpPr>
        <p:graphicFrame>
          <p:nvGraphicFramePr>
            <p:cNvPr id="6" name="Chart 5"/>
            <p:cNvGraphicFramePr>
              <a:graphicFrameLocks/>
            </p:cNvGraphicFramePr>
            <p:nvPr>
              <p:extLst>
                <p:ext uri="{D42A27DB-BD31-4B8C-83A1-F6EECF244321}">
                  <p14:modId xmlns:p14="http://schemas.microsoft.com/office/powerpoint/2010/main" val="1685059647"/>
                </p:ext>
              </p:extLst>
            </p:nvPr>
          </p:nvGraphicFramePr>
          <p:xfrm>
            <a:off x="0" y="115424"/>
            <a:ext cx="9144000" cy="4876800"/>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5740327" y="175492"/>
              <a:ext cx="2438400" cy="461665"/>
            </a:xfrm>
            <a:prstGeom prst="rect">
              <a:avLst/>
            </a:prstGeom>
            <a:noFill/>
          </p:spPr>
          <p:txBody>
            <a:bodyPr wrap="square" rtlCol="0">
              <a:spAutoFit/>
            </a:bodyPr>
            <a:lstStyle/>
            <a:p>
              <a:r>
                <a:rPr lang="en-US" sz="2400" dirty="0" err="1" smtClean="0"/>
                <a:t>V</a:t>
              </a:r>
              <a:r>
                <a:rPr lang="en-US" sz="2400" baseline="-25000" dirty="0" err="1" smtClean="0"/>
                <a:t>final</a:t>
              </a:r>
              <a:r>
                <a:rPr lang="en-US" sz="2400" dirty="0" smtClean="0"/>
                <a:t> (V)</a:t>
              </a:r>
              <a:endParaRPr lang="en-US" sz="2400" dirty="0"/>
            </a:p>
          </p:txBody>
        </p:sp>
      </p:grpSp>
      <mc:AlternateContent xmlns:mc="http://schemas.openxmlformats.org/markup-compatibility/2006" xmlns:a14="http://schemas.microsoft.com/office/drawing/2010/main">
        <mc:Choice Requires="a14">
          <p:sp>
            <p:nvSpPr>
              <p:cNvPr id="9" name="TextBox 8"/>
              <p:cNvSpPr txBox="1"/>
              <p:nvPr/>
            </p:nvSpPr>
            <p:spPr>
              <a:xfrm>
                <a:off x="2174691" y="1462528"/>
                <a:ext cx="3960187" cy="6941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𝑀𝑇𝑇𝐹</m:t>
                      </m:r>
                      <m:d>
                        <m:dPr>
                          <m:ctrlPr>
                            <a:rPr lang="en-US" sz="1600" b="0" i="1" smtClean="0">
                              <a:latin typeface="Cambria Math"/>
                            </a:rPr>
                          </m:ctrlPr>
                        </m:dPr>
                        <m:e>
                          <m:r>
                            <a:rPr lang="en-US" sz="1600" b="0" i="1" smtClean="0">
                              <a:latin typeface="Cambria Math"/>
                            </a:rPr>
                            <m:t>𝑖</m:t>
                          </m:r>
                        </m:e>
                      </m:d>
                      <m:r>
                        <a:rPr lang="en-US" sz="1600" b="0" i="1" smtClean="0">
                          <a:latin typeface="Cambria Math"/>
                        </a:rPr>
                        <m:t>=</m:t>
                      </m:r>
                      <m:r>
                        <a:rPr lang="en-US" sz="1600" b="0" i="1" smtClean="0">
                          <a:latin typeface="Cambria Math"/>
                        </a:rPr>
                        <m:t>𝑀𝑇𝑇𝐹</m:t>
                      </m:r>
                      <m:r>
                        <a:rPr lang="en-US" sz="1600" b="0" i="1" smtClean="0">
                          <a:latin typeface="Cambria Math"/>
                        </a:rPr>
                        <m:t>(</m:t>
                      </m:r>
                      <m:r>
                        <a:rPr lang="en-US" sz="1600" b="0" i="1" smtClean="0">
                          <a:latin typeface="Cambria Math"/>
                        </a:rPr>
                        <m:t>𝑖</m:t>
                      </m:r>
                      <m:r>
                        <a:rPr lang="en-US" sz="1600" b="0" i="1" smtClean="0">
                          <a:latin typeface="Cambria Math"/>
                        </a:rPr>
                        <m:t>−1)×</m:t>
                      </m:r>
                      <m:sSup>
                        <m:sSupPr>
                          <m:ctrlPr>
                            <a:rPr lang="en-US" sz="1600" b="0" i="1" smtClean="0">
                              <a:latin typeface="Cambria Math"/>
                              <a:ea typeface="Cambria Math"/>
                            </a:rPr>
                          </m:ctrlPr>
                        </m:sSupPr>
                        <m:e>
                          <m:d>
                            <m:dPr>
                              <m:ctrlPr>
                                <a:rPr lang="en-US" sz="1600" i="1">
                                  <a:latin typeface="Cambria Math"/>
                                  <a:ea typeface="Cambria Math"/>
                                </a:rPr>
                              </m:ctrlPr>
                            </m:dPr>
                            <m:e>
                              <m:f>
                                <m:fPr>
                                  <m:ctrlPr>
                                    <a:rPr lang="en-US" sz="1600" i="1">
                                      <a:latin typeface="Cambria Math"/>
                                      <a:ea typeface="Cambria Math"/>
                                    </a:rPr>
                                  </m:ctrlPr>
                                </m:fPr>
                                <m:num>
                                  <m:sSub>
                                    <m:sSubPr>
                                      <m:ctrlPr>
                                        <a:rPr lang="en-US" sz="1600" i="1">
                                          <a:latin typeface="Cambria Math"/>
                                          <a:ea typeface="Cambria Math"/>
                                        </a:rPr>
                                      </m:ctrlPr>
                                    </m:sSubPr>
                                    <m:e>
                                      <m:r>
                                        <a:rPr lang="en-US" sz="1600" b="0" i="1" smtClean="0">
                                          <a:latin typeface="Cambria Math"/>
                                          <a:ea typeface="Cambria Math"/>
                                        </a:rPr>
                                        <m:t>𝑉</m:t>
                                      </m:r>
                                    </m:e>
                                    <m:sub>
                                      <m:r>
                                        <a:rPr lang="en-US" sz="1600" b="0" i="1" smtClean="0">
                                          <a:latin typeface="Cambria Math"/>
                                          <a:ea typeface="Cambria Math"/>
                                        </a:rPr>
                                        <m:t>𝐷𝐷</m:t>
                                      </m:r>
                                    </m:sub>
                                  </m:sSub>
                                  <m:d>
                                    <m:dPr>
                                      <m:ctrlPr>
                                        <a:rPr lang="en-US" sz="1600" i="1">
                                          <a:latin typeface="Cambria Math"/>
                                          <a:ea typeface="Cambria Math"/>
                                        </a:rPr>
                                      </m:ctrlPr>
                                    </m:dPr>
                                    <m:e>
                                      <m:r>
                                        <a:rPr lang="en-US" sz="1600" b="0" i="1" smtClean="0">
                                          <a:latin typeface="Cambria Math"/>
                                          <a:ea typeface="Cambria Math"/>
                                        </a:rPr>
                                        <m:t>𝑖</m:t>
                                      </m:r>
                                      <m:r>
                                        <a:rPr lang="en-US" sz="1600" b="0" i="1" smtClean="0">
                                          <a:latin typeface="Cambria Math"/>
                                          <a:ea typeface="Cambria Math"/>
                                        </a:rPr>
                                        <m:t>−1</m:t>
                                      </m:r>
                                    </m:e>
                                  </m:d>
                                </m:num>
                                <m:den>
                                  <m:sSub>
                                    <m:sSubPr>
                                      <m:ctrlPr>
                                        <a:rPr lang="en-US" sz="1600" i="1">
                                          <a:latin typeface="Cambria Math"/>
                                          <a:ea typeface="Cambria Math"/>
                                        </a:rPr>
                                      </m:ctrlPr>
                                    </m:sSubPr>
                                    <m:e>
                                      <m:r>
                                        <a:rPr lang="en-US" sz="1600" b="0" i="1" smtClean="0">
                                          <a:latin typeface="Cambria Math"/>
                                          <a:ea typeface="Cambria Math"/>
                                        </a:rPr>
                                        <m:t>𝑉</m:t>
                                      </m:r>
                                    </m:e>
                                    <m:sub>
                                      <m:r>
                                        <a:rPr lang="en-US" sz="1600" b="0" i="1" smtClean="0">
                                          <a:latin typeface="Cambria Math"/>
                                          <a:ea typeface="Cambria Math"/>
                                        </a:rPr>
                                        <m:t>𝐷𝐷</m:t>
                                      </m:r>
                                    </m:sub>
                                  </m:sSub>
                                  <m:d>
                                    <m:dPr>
                                      <m:ctrlPr>
                                        <a:rPr lang="en-US" sz="1600" i="1" smtClean="0">
                                          <a:latin typeface="Cambria Math"/>
                                          <a:ea typeface="Cambria Math"/>
                                        </a:rPr>
                                      </m:ctrlPr>
                                    </m:dPr>
                                    <m:e>
                                      <m:r>
                                        <a:rPr lang="en-US" sz="1600" b="0" i="1" smtClean="0">
                                          <a:latin typeface="Cambria Math"/>
                                          <a:ea typeface="Cambria Math"/>
                                        </a:rPr>
                                        <m:t>𝑖</m:t>
                                      </m:r>
                                    </m:e>
                                  </m:d>
                                </m:den>
                              </m:f>
                            </m:e>
                          </m:d>
                        </m:e>
                        <m:sup>
                          <m:r>
                            <a:rPr lang="en-US" sz="1600" b="0" i="1" smtClean="0">
                              <a:latin typeface="Cambria Math"/>
                              <a:ea typeface="Cambria Math"/>
                            </a:rPr>
                            <m:t>2</m:t>
                          </m:r>
                        </m:sup>
                      </m:sSup>
                    </m:oMath>
                  </m:oMathPara>
                </a14:m>
                <a:endParaRPr lang="en-US" sz="1600" dirty="0"/>
              </a:p>
            </p:txBody>
          </p:sp>
        </mc:Choice>
        <mc:Fallback xmlns="">
          <p:sp>
            <p:nvSpPr>
              <p:cNvPr id="9" name="TextBox 8"/>
              <p:cNvSpPr txBox="1">
                <a:spLocks noRot="1" noChangeAspect="1" noMove="1" noResize="1" noEditPoints="1" noAdjustHandles="1" noChangeArrowheads="1" noChangeShapeType="1" noTextEdit="1"/>
              </p:cNvSpPr>
              <p:nvPr/>
            </p:nvSpPr>
            <p:spPr>
              <a:xfrm>
                <a:off x="2174691" y="1462528"/>
                <a:ext cx="3960187" cy="694164"/>
              </a:xfrm>
              <a:prstGeom prst="rect">
                <a:avLst/>
              </a:prstGeom>
              <a:blipFill rotWithShape="1">
                <a:blip r:embed="rId7"/>
                <a:stretch>
                  <a:fillRect/>
                </a:stretch>
              </a:blipFill>
            </p:spPr>
            <p:txBody>
              <a:bodyPr/>
              <a:lstStyle/>
              <a:p>
                <a:r>
                  <a:rPr lang="en-US">
                    <a:noFill/>
                  </a:rPr>
                  <a:t> </a:t>
                </a:r>
              </a:p>
            </p:txBody>
          </p:sp>
        </mc:Fallback>
      </mc:AlternateContent>
      <p:sp>
        <p:nvSpPr>
          <p:cNvPr id="3" name="Rectangle 2"/>
          <p:cNvSpPr/>
          <p:nvPr/>
        </p:nvSpPr>
        <p:spPr>
          <a:xfrm>
            <a:off x="826867" y="836712"/>
            <a:ext cx="7084055" cy="646331"/>
          </a:xfrm>
          <a:prstGeom prst="rect">
            <a:avLst/>
          </a:prstGeom>
        </p:spPr>
        <p:txBody>
          <a:bodyPr wrap="none">
            <a:spAutoFit/>
          </a:bodyPr>
          <a:lstStyle/>
          <a:p>
            <a:pPr marL="285750" indent="-285750">
              <a:buFont typeface="Arial" panose="020B0604020202020204" pitchFamily="34" charset="0"/>
              <a:buChar char="•"/>
            </a:pPr>
            <a:r>
              <a:rPr lang="en-US" dirty="0"/>
              <a:t>Assume </a:t>
            </a:r>
            <a:r>
              <a:rPr lang="en-US" dirty="0" smtClean="0"/>
              <a:t>no EM fix at signoff</a:t>
            </a:r>
          </a:p>
          <a:p>
            <a:pPr marL="285750" indent="-285750">
              <a:buFont typeface="Arial" panose="020B0604020202020204" pitchFamily="34" charset="0"/>
              <a:buChar char="•"/>
            </a:pPr>
            <a:r>
              <a:rPr lang="en-US" dirty="0" smtClean="0"/>
              <a:t>BTI degradation is checked at each step and MTTF is updated as</a:t>
            </a:r>
            <a:endParaRPr lang="en-US" dirty="0"/>
          </a:p>
        </p:txBody>
      </p:sp>
      <p:grpSp>
        <p:nvGrpSpPr>
          <p:cNvPr id="22" name="Group 21"/>
          <p:cNvGrpSpPr/>
          <p:nvPr/>
        </p:nvGrpSpPr>
        <p:grpSpPr>
          <a:xfrm>
            <a:off x="1479426" y="2780907"/>
            <a:ext cx="5756870" cy="1368173"/>
            <a:chOff x="1479426" y="2780907"/>
            <a:chExt cx="5756870" cy="1368173"/>
          </a:xfrm>
        </p:grpSpPr>
        <p:cxnSp>
          <p:nvCxnSpPr>
            <p:cNvPr id="5" name="Straight Connector 4"/>
            <p:cNvCxnSpPr/>
            <p:nvPr/>
          </p:nvCxnSpPr>
          <p:spPr bwMode="auto">
            <a:xfrm>
              <a:off x="1479426" y="3294333"/>
              <a:ext cx="5756870" cy="0"/>
            </a:xfrm>
            <a:prstGeom prst="line">
              <a:avLst/>
            </a:prstGeom>
            <a:solidFill>
              <a:schemeClr val="accent1"/>
            </a:solidFill>
            <a:ln w="25400" cap="sq" cmpd="sng" algn="ctr">
              <a:solidFill>
                <a:srgbClr val="FF0000"/>
              </a:solidFill>
              <a:prstDash val="dash"/>
              <a:round/>
              <a:headEnd type="none" w="med" len="med"/>
              <a:tailEnd type="triangle" w="med" len="med"/>
            </a:ln>
            <a:effectLst/>
          </p:spPr>
        </p:cxnSp>
        <p:cxnSp>
          <p:nvCxnSpPr>
            <p:cNvPr id="13" name="Straight Arrow Connector 12"/>
            <p:cNvCxnSpPr/>
            <p:nvPr/>
          </p:nvCxnSpPr>
          <p:spPr bwMode="auto">
            <a:xfrm>
              <a:off x="3275856" y="3294333"/>
              <a:ext cx="0" cy="854747"/>
            </a:xfrm>
            <a:prstGeom prst="straightConnector1">
              <a:avLst/>
            </a:prstGeom>
            <a:solidFill>
              <a:schemeClr val="accent1"/>
            </a:solidFill>
            <a:ln w="76200" cap="sq" cmpd="sng" algn="ctr">
              <a:solidFill>
                <a:srgbClr val="FF0000"/>
              </a:solidFill>
              <a:prstDash val="solid"/>
              <a:round/>
              <a:headEnd type="arrow" w="med" len="med"/>
              <a:tailEnd type="arrow" w="med" len="med"/>
            </a:ln>
            <a:effectLst/>
          </p:spPr>
        </p:cxnSp>
        <p:sp>
          <p:nvSpPr>
            <p:cNvPr id="15" name="TextBox 14"/>
            <p:cNvSpPr txBox="1"/>
            <p:nvPr/>
          </p:nvSpPr>
          <p:spPr>
            <a:xfrm>
              <a:off x="3273296" y="2780907"/>
              <a:ext cx="3963000" cy="523220"/>
            </a:xfrm>
            <a:prstGeom prst="rect">
              <a:avLst/>
            </a:prstGeom>
            <a:noFill/>
          </p:spPr>
          <p:txBody>
            <a:bodyPr wrap="square" rtlCol="0">
              <a:spAutoFit/>
            </a:bodyPr>
            <a:lstStyle/>
            <a:p>
              <a:r>
                <a:rPr lang="en-US" sz="2800" b="1" dirty="0" smtClean="0">
                  <a:solidFill>
                    <a:srgbClr val="FF0000"/>
                  </a:solidFill>
                  <a:latin typeface="Calibri" panose="020F0502020204030204" pitchFamily="34" charset="0"/>
                </a:rPr>
                <a:t>30% MTTF penalty</a:t>
              </a:r>
              <a:endParaRPr lang="en-US" sz="2800" b="1" dirty="0">
                <a:solidFill>
                  <a:srgbClr val="FF0000"/>
                </a:solidFill>
                <a:latin typeface="Calibri" panose="020F0502020204030204" pitchFamily="34" charset="0"/>
              </a:endParaRPr>
            </a:p>
          </p:txBody>
        </p:sp>
      </p:grpSp>
      <p:grpSp>
        <p:nvGrpSpPr>
          <p:cNvPr id="21" name="Group 20"/>
          <p:cNvGrpSpPr/>
          <p:nvPr/>
        </p:nvGrpSpPr>
        <p:grpSpPr>
          <a:xfrm>
            <a:off x="1490459" y="3573016"/>
            <a:ext cx="5898237" cy="1901825"/>
            <a:chOff x="1490459" y="3573016"/>
            <a:chExt cx="5898237" cy="1901825"/>
          </a:xfrm>
        </p:grpSpPr>
        <p:cxnSp>
          <p:nvCxnSpPr>
            <p:cNvPr id="17" name="Straight Connector 16"/>
            <p:cNvCxnSpPr/>
            <p:nvPr/>
          </p:nvCxnSpPr>
          <p:spPr bwMode="auto">
            <a:xfrm>
              <a:off x="1490459" y="5085184"/>
              <a:ext cx="5756870" cy="0"/>
            </a:xfrm>
            <a:prstGeom prst="line">
              <a:avLst/>
            </a:prstGeom>
            <a:solidFill>
              <a:schemeClr val="accent1"/>
            </a:solidFill>
            <a:ln w="25400" cap="sq" cmpd="sng" algn="ctr">
              <a:solidFill>
                <a:srgbClr val="FF0000"/>
              </a:solidFill>
              <a:prstDash val="dash"/>
              <a:round/>
              <a:headEnd type="none" w="med" len="med"/>
              <a:tailEnd type="triangle" w="med" len="med"/>
            </a:ln>
            <a:effectLst/>
          </p:spPr>
        </p:cxnSp>
        <p:cxnSp>
          <p:nvCxnSpPr>
            <p:cNvPr id="18" name="Straight Arrow Connector 17"/>
            <p:cNvCxnSpPr/>
            <p:nvPr/>
          </p:nvCxnSpPr>
          <p:spPr bwMode="auto">
            <a:xfrm>
              <a:off x="3275856" y="3573016"/>
              <a:ext cx="13624" cy="1533504"/>
            </a:xfrm>
            <a:prstGeom prst="straightConnector1">
              <a:avLst/>
            </a:prstGeom>
            <a:solidFill>
              <a:schemeClr val="accent1"/>
            </a:solidFill>
            <a:ln w="76200" cap="sq" cmpd="sng" algn="ctr">
              <a:solidFill>
                <a:srgbClr val="FF0000"/>
              </a:solidFill>
              <a:prstDash val="solid"/>
              <a:round/>
              <a:headEnd type="arrow" w="med" len="med"/>
              <a:tailEnd type="arrow" w="med" len="med"/>
            </a:ln>
            <a:effectLst/>
          </p:spPr>
        </p:cxnSp>
        <p:sp>
          <p:nvSpPr>
            <p:cNvPr id="20" name="TextBox 19"/>
            <p:cNvSpPr txBox="1"/>
            <p:nvPr/>
          </p:nvSpPr>
          <p:spPr>
            <a:xfrm>
              <a:off x="3425696" y="5013176"/>
              <a:ext cx="3963000" cy="461665"/>
            </a:xfrm>
            <a:prstGeom prst="rect">
              <a:avLst/>
            </a:prstGeom>
            <a:noFill/>
          </p:spPr>
          <p:txBody>
            <a:bodyPr wrap="square" rtlCol="0">
              <a:spAutoFit/>
            </a:bodyPr>
            <a:lstStyle/>
            <a:p>
              <a:r>
                <a:rPr lang="en-US" sz="2400" b="1" dirty="0" smtClean="0">
                  <a:solidFill>
                    <a:srgbClr val="FF0000"/>
                  </a:solidFill>
                  <a:latin typeface="Calibri" panose="020F0502020204030204" pitchFamily="34" charset="0"/>
                </a:rPr>
                <a:t>200mV voltage compensation</a:t>
              </a:r>
              <a:endParaRPr lang="en-US" sz="2400" b="1" dirty="0">
                <a:solidFill>
                  <a:srgbClr val="FF0000"/>
                </a:solidFill>
                <a:latin typeface="Calibri" panose="020F0502020204030204" pitchFamily="34" charset="0"/>
              </a:endParaRPr>
            </a:p>
          </p:txBody>
        </p:sp>
      </p:gr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37149521"/>
      </p:ext>
    </p:extLst>
  </p:cSld>
  <p:clrMapOvr>
    <a:masterClrMapping/>
  </p:clrMapOvr>
  <mc:AlternateContent xmlns:mc="http://schemas.openxmlformats.org/markup-compatibility/2006" xmlns:p14="http://schemas.microsoft.com/office/powerpoint/2010/main">
    <mc:Choice Requires="p14">
      <p:transition spd="slow" p14:dur="2000" advTm="102060"/>
    </mc:Choice>
    <mc:Fallback xmlns="">
      <p:transition spd="slow" advTm="10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126642"/>
            <a:ext cx="9067800" cy="563562"/>
          </a:xfrm>
        </p:spPr>
        <p:txBody>
          <a:bodyPr/>
          <a:lstStyle/>
          <a:p>
            <a:r>
              <a:rPr lang="en-US" dirty="0" smtClean="0"/>
              <a:t>Proposed Timing Signoff Flow</a:t>
            </a:r>
            <a:endParaRPr lang="en-US" dirty="0"/>
          </a:p>
        </p:txBody>
      </p:sp>
      <p:sp>
        <p:nvSpPr>
          <p:cNvPr id="31" name="Rounded Rectangle 30"/>
          <p:cNvSpPr/>
          <p:nvPr>
            <p:custDataLst>
              <p:tags r:id="rId2"/>
            </p:custDataLst>
          </p:nvPr>
        </p:nvSpPr>
        <p:spPr>
          <a:xfrm>
            <a:off x="874451" y="1142999"/>
            <a:ext cx="1968352" cy="35492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Routed design</a:t>
            </a:r>
            <a:endParaRPr lang="en-US" sz="1600" dirty="0"/>
          </a:p>
        </p:txBody>
      </p:sp>
      <p:sp>
        <p:nvSpPr>
          <p:cNvPr id="32" name="Rounded Rectangle 31"/>
          <p:cNvSpPr/>
          <p:nvPr>
            <p:custDataLst>
              <p:tags r:id="rId3"/>
            </p:custDataLst>
          </p:nvPr>
        </p:nvSpPr>
        <p:spPr>
          <a:xfrm>
            <a:off x="874451" y="3630766"/>
            <a:ext cx="1968351" cy="9412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Timing analysis using conventional BEOL corners (CBC)</a:t>
            </a:r>
            <a:endParaRPr lang="en-US" sz="1600" dirty="0"/>
          </a:p>
        </p:txBody>
      </p:sp>
      <p:sp>
        <p:nvSpPr>
          <p:cNvPr id="33" name="Rounded Rectangle 32"/>
          <p:cNvSpPr/>
          <p:nvPr>
            <p:custDataLst>
              <p:tags r:id="rId4"/>
            </p:custDataLst>
          </p:nvPr>
        </p:nvSpPr>
        <p:spPr>
          <a:xfrm>
            <a:off x="3221990" y="3513312"/>
            <a:ext cx="740410" cy="987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ECO</a:t>
            </a:r>
          </a:p>
          <a:p>
            <a:pPr algn="ctr"/>
            <a:r>
              <a:rPr lang="en-US" sz="1600" dirty="0" smtClean="0"/>
              <a:t>using CBC</a:t>
            </a:r>
            <a:endParaRPr lang="en-US" sz="1600" dirty="0"/>
          </a:p>
        </p:txBody>
      </p:sp>
      <p:sp>
        <p:nvSpPr>
          <p:cNvPr id="34" name="Rounded Rectangle 33"/>
          <p:cNvSpPr/>
          <p:nvPr>
            <p:custDataLst>
              <p:tags r:id="rId5"/>
            </p:custDataLst>
          </p:nvPr>
        </p:nvSpPr>
        <p:spPr>
          <a:xfrm>
            <a:off x="874451" y="4840002"/>
            <a:ext cx="1968351" cy="5898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violation = 0?</a:t>
            </a:r>
            <a:endParaRPr lang="en-US" sz="1600" dirty="0"/>
          </a:p>
        </p:txBody>
      </p:sp>
      <p:cxnSp>
        <p:nvCxnSpPr>
          <p:cNvPr id="35" name="Elbow Connector 34"/>
          <p:cNvCxnSpPr>
            <a:stCxn id="33" idx="0"/>
            <a:endCxn id="32" idx="0"/>
          </p:cNvCxnSpPr>
          <p:nvPr>
            <p:custDataLst>
              <p:tags r:id="rId6"/>
            </p:custDataLst>
          </p:nvPr>
        </p:nvCxnSpPr>
        <p:spPr>
          <a:xfrm rot="16200000" flipH="1" flipV="1">
            <a:off x="2666684" y="2705255"/>
            <a:ext cx="117454" cy="1733568"/>
          </a:xfrm>
          <a:prstGeom prst="bentConnector3">
            <a:avLst>
              <a:gd name="adj1" fmla="val -194629"/>
            </a:avLst>
          </a:prstGeom>
          <a:ln>
            <a:tailEnd type="arrow"/>
          </a:ln>
        </p:spPr>
        <p:style>
          <a:lnRef idx="2">
            <a:schemeClr val="dk1"/>
          </a:lnRef>
          <a:fillRef idx="1">
            <a:schemeClr val="lt1"/>
          </a:fillRef>
          <a:effectRef idx="0">
            <a:schemeClr val="dk1"/>
          </a:effectRef>
          <a:fontRef idx="minor">
            <a:schemeClr val="dk1"/>
          </a:fontRef>
        </p:style>
      </p:cxnSp>
      <p:cxnSp>
        <p:nvCxnSpPr>
          <p:cNvPr id="36" name="Elbow Connector 35"/>
          <p:cNvCxnSpPr>
            <a:stCxn id="34" idx="3"/>
            <a:endCxn id="33" idx="2"/>
          </p:cNvCxnSpPr>
          <p:nvPr>
            <p:custDataLst>
              <p:tags r:id="rId7"/>
            </p:custDataLst>
          </p:nvPr>
        </p:nvCxnSpPr>
        <p:spPr>
          <a:xfrm flipV="1">
            <a:off x="2842802" y="4501081"/>
            <a:ext cx="749393" cy="633871"/>
          </a:xfrm>
          <a:prstGeom prst="bentConnector2">
            <a:avLst/>
          </a:prstGeom>
          <a:ln>
            <a:tailEnd type="arrow"/>
          </a:ln>
        </p:spPr>
        <p:style>
          <a:lnRef idx="2">
            <a:schemeClr val="dk1"/>
          </a:lnRef>
          <a:fillRef idx="1">
            <a:schemeClr val="lt1"/>
          </a:fillRef>
          <a:effectRef idx="0">
            <a:schemeClr val="dk1"/>
          </a:effectRef>
          <a:fontRef idx="minor">
            <a:schemeClr val="dk1"/>
          </a:fontRef>
        </p:style>
      </p:cxnSp>
      <p:sp>
        <p:nvSpPr>
          <p:cNvPr id="37" name="Rounded Rectangle 36"/>
          <p:cNvSpPr/>
          <p:nvPr>
            <p:custDataLst>
              <p:tags r:id="rId8"/>
            </p:custDataLst>
          </p:nvPr>
        </p:nvSpPr>
        <p:spPr>
          <a:xfrm>
            <a:off x="874452" y="5717519"/>
            <a:ext cx="1968350" cy="3022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done</a:t>
            </a:r>
            <a:endParaRPr lang="en-US" sz="1600" dirty="0"/>
          </a:p>
        </p:txBody>
      </p:sp>
      <p:cxnSp>
        <p:nvCxnSpPr>
          <p:cNvPr id="38" name="Straight Arrow Connector 37"/>
          <p:cNvCxnSpPr>
            <a:stCxn id="34" idx="2"/>
            <a:endCxn id="37" idx="0"/>
          </p:cNvCxnSpPr>
          <p:nvPr>
            <p:custDataLst>
              <p:tags r:id="rId9"/>
            </p:custDataLst>
          </p:nvPr>
        </p:nvCxnSpPr>
        <p:spPr>
          <a:xfrm>
            <a:off x="1858627" y="5429901"/>
            <a:ext cx="0" cy="287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40" name="Straight Arrow Connector 39"/>
          <p:cNvCxnSpPr>
            <a:stCxn id="32" idx="2"/>
            <a:endCxn id="34" idx="0"/>
          </p:cNvCxnSpPr>
          <p:nvPr>
            <p:custDataLst>
              <p:tags r:id="rId10"/>
            </p:custDataLst>
          </p:nvPr>
        </p:nvCxnSpPr>
        <p:spPr>
          <a:xfrm>
            <a:off x="1858627" y="4572000"/>
            <a:ext cx="0" cy="268002"/>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51" name="Straight Arrow Connector 50"/>
          <p:cNvCxnSpPr>
            <a:stCxn id="31" idx="2"/>
            <a:endCxn id="32" idx="0"/>
          </p:cNvCxnSpPr>
          <p:nvPr>
            <p:custDataLst>
              <p:tags r:id="rId11"/>
            </p:custDataLst>
          </p:nvPr>
        </p:nvCxnSpPr>
        <p:spPr>
          <a:xfrm>
            <a:off x="1858627" y="1497922"/>
            <a:ext cx="0" cy="2132844"/>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54" name="TextBox 53"/>
          <p:cNvSpPr txBox="1"/>
          <p:nvPr>
            <p:custDataLst>
              <p:tags r:id="rId12"/>
            </p:custDataLst>
          </p:nvPr>
        </p:nvSpPr>
        <p:spPr>
          <a:xfrm>
            <a:off x="457200" y="6096000"/>
            <a:ext cx="3124200" cy="457200"/>
          </a:xfrm>
          <a:prstGeom prst="rect">
            <a:avLst/>
          </a:prstGeom>
          <a:noFill/>
        </p:spPr>
        <p:txBody>
          <a:bodyPr wrap="none" rtlCol="0">
            <a:noAutofit/>
          </a:bodyPr>
          <a:lstStyle/>
          <a:p>
            <a:r>
              <a:rPr lang="en-US" sz="2400" dirty="0" smtClean="0">
                <a:latin typeface="Arial" pitchFamily="34" charset="0"/>
                <a:cs typeface="Arial" pitchFamily="34" charset="0"/>
              </a:rPr>
              <a:t>Conventional Signoff</a:t>
            </a:r>
          </a:p>
        </p:txBody>
      </p:sp>
      <p:sp>
        <p:nvSpPr>
          <p:cNvPr id="69" name="Rectangle 68"/>
          <p:cNvSpPr/>
          <p:nvPr>
            <p:custDataLst>
              <p:tags r:id="rId13"/>
            </p:custDataLst>
          </p:nvPr>
        </p:nvSpPr>
        <p:spPr>
          <a:xfrm>
            <a:off x="5503658" y="1814833"/>
            <a:ext cx="2479129" cy="17076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custDataLst>
              <p:tags r:id="rId14"/>
            </p:custDataLst>
          </p:nvPr>
        </p:nvSpPr>
        <p:spPr>
          <a:xfrm>
            <a:off x="4572000" y="2564345"/>
            <a:ext cx="2174329" cy="2998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custDataLst>
              <p:tags r:id="rId15"/>
            </p:custDataLst>
          </p:nvPr>
        </p:nvSpPr>
        <p:spPr>
          <a:xfrm>
            <a:off x="2895600" y="5161900"/>
            <a:ext cx="533400" cy="273226"/>
          </a:xfrm>
          <a:prstGeom prst="rect">
            <a:avLst/>
          </a:prstGeom>
          <a:noFill/>
        </p:spPr>
        <p:txBody>
          <a:bodyPr wrap="none" rtlCol="0">
            <a:noAutofit/>
          </a:bodyPr>
          <a:lstStyle/>
          <a:p>
            <a:r>
              <a:rPr lang="en-US" dirty="0" smtClean="0">
                <a:latin typeface="Arial" pitchFamily="34" charset="0"/>
                <a:cs typeface="Arial" pitchFamily="34" charset="0"/>
              </a:rPr>
              <a:t>No</a:t>
            </a:r>
          </a:p>
        </p:txBody>
      </p:sp>
      <p:grpSp>
        <p:nvGrpSpPr>
          <p:cNvPr id="102" name="Group 101"/>
          <p:cNvGrpSpPr/>
          <p:nvPr>
            <p:custDataLst>
              <p:tags r:id="rId16"/>
            </p:custDataLst>
          </p:nvPr>
        </p:nvGrpSpPr>
        <p:grpSpPr>
          <a:xfrm>
            <a:off x="4724400" y="1169077"/>
            <a:ext cx="4038600" cy="5384123"/>
            <a:chOff x="4724400" y="1169077"/>
            <a:chExt cx="4038600" cy="5384123"/>
          </a:xfrm>
        </p:grpSpPr>
        <p:grpSp>
          <p:nvGrpSpPr>
            <p:cNvPr id="65" name="Group 64"/>
            <p:cNvGrpSpPr/>
            <p:nvPr>
              <p:custDataLst>
                <p:tags r:id="rId17"/>
              </p:custDataLst>
            </p:nvPr>
          </p:nvGrpSpPr>
          <p:grpSpPr>
            <a:xfrm>
              <a:off x="4724400" y="1169077"/>
              <a:ext cx="4038600" cy="5384123"/>
              <a:chOff x="4724400" y="1169077"/>
              <a:chExt cx="4038600" cy="5384123"/>
            </a:xfrm>
          </p:grpSpPr>
          <p:sp>
            <p:nvSpPr>
              <p:cNvPr id="5" name="Rounded Rectangle 4"/>
              <p:cNvSpPr/>
              <p:nvPr>
                <p:custDataLst>
                  <p:tags r:id="rId20"/>
                </p:custDataLst>
              </p:nvPr>
            </p:nvSpPr>
            <p:spPr>
              <a:xfrm>
                <a:off x="5656531" y="1169077"/>
                <a:ext cx="2173548" cy="35492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Routed design</a:t>
                </a:r>
                <a:endParaRPr lang="en-US" sz="1600" dirty="0"/>
              </a:p>
            </p:txBody>
          </p:sp>
          <p:sp>
            <p:nvSpPr>
              <p:cNvPr id="6" name="Rounded Rectangle 5"/>
              <p:cNvSpPr/>
              <p:nvPr>
                <p:custDataLst>
                  <p:tags r:id="rId21"/>
                </p:custDataLst>
              </p:nvPr>
            </p:nvSpPr>
            <p:spPr>
              <a:xfrm>
                <a:off x="5656531" y="1889095"/>
                <a:ext cx="2173548" cy="5906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Classify timing critical paths</a:t>
                </a:r>
                <a:endParaRPr lang="en-US" sz="1600" baseline="-25000" dirty="0"/>
              </a:p>
            </p:txBody>
          </p:sp>
          <p:cxnSp>
            <p:nvCxnSpPr>
              <p:cNvPr id="7" name="Straight Arrow Connector 6"/>
              <p:cNvCxnSpPr>
                <a:stCxn id="5" idx="2"/>
                <a:endCxn id="6" idx="0"/>
              </p:cNvCxnSpPr>
              <p:nvPr>
                <p:custDataLst>
                  <p:tags r:id="rId22"/>
                </p:custDataLst>
              </p:nvPr>
            </p:nvCxnSpPr>
            <p:spPr>
              <a:xfrm>
                <a:off x="6743305" y="1524000"/>
                <a:ext cx="0" cy="36509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8" name="Can 7"/>
              <p:cNvSpPr/>
              <p:nvPr>
                <p:custDataLst>
                  <p:tags r:id="rId23"/>
                </p:custDataLst>
              </p:nvPr>
            </p:nvSpPr>
            <p:spPr>
              <a:xfrm>
                <a:off x="5656531" y="2846568"/>
                <a:ext cx="1086774" cy="59321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G</a:t>
                </a:r>
                <a:r>
                  <a:rPr lang="en-US" sz="1600" baseline="-25000" dirty="0" smtClean="0">
                    <a:sym typeface="Symbol"/>
                  </a:rPr>
                  <a:t>TBC </a:t>
                </a:r>
                <a:endParaRPr lang="en-US" sz="1600" dirty="0"/>
              </a:p>
            </p:txBody>
          </p:sp>
          <p:sp>
            <p:nvSpPr>
              <p:cNvPr id="9" name="Can 8"/>
              <p:cNvSpPr/>
              <p:nvPr>
                <p:custDataLst>
                  <p:tags r:id="rId24"/>
                </p:custDataLst>
              </p:nvPr>
            </p:nvSpPr>
            <p:spPr>
              <a:xfrm>
                <a:off x="6851977" y="2846568"/>
                <a:ext cx="978102" cy="593212"/>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G</a:t>
                </a:r>
                <a:r>
                  <a:rPr lang="en-US" sz="1600" baseline="-25000" dirty="0" smtClean="0">
                    <a:sym typeface="Symbol"/>
                  </a:rPr>
                  <a:t>CBC </a:t>
                </a:r>
                <a:endParaRPr lang="en-US" sz="1600" dirty="0"/>
              </a:p>
            </p:txBody>
          </p:sp>
          <p:cxnSp>
            <p:nvCxnSpPr>
              <p:cNvPr id="10" name="Elbow Connector 9"/>
              <p:cNvCxnSpPr>
                <a:stCxn id="6" idx="2"/>
                <a:endCxn id="8" idx="1"/>
              </p:cNvCxnSpPr>
              <p:nvPr>
                <p:custDataLst>
                  <p:tags r:id="rId25"/>
                </p:custDataLst>
              </p:nvPr>
            </p:nvCxnSpPr>
            <p:spPr>
              <a:xfrm rot="5400000">
                <a:off x="6288216" y="2391479"/>
                <a:ext cx="366793" cy="543387"/>
              </a:xfrm>
              <a:prstGeom prst="bent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cxnSp>
            <p:nvCxnSpPr>
              <p:cNvPr id="11" name="Elbow Connector 10"/>
              <p:cNvCxnSpPr>
                <a:stCxn id="6" idx="2"/>
                <a:endCxn id="9" idx="1"/>
              </p:cNvCxnSpPr>
              <p:nvPr>
                <p:custDataLst>
                  <p:tags r:id="rId26"/>
                </p:custDataLst>
              </p:nvPr>
            </p:nvCxnSpPr>
            <p:spPr>
              <a:xfrm rot="16200000" flipH="1">
                <a:off x="6858771" y="2364310"/>
                <a:ext cx="366793" cy="597723"/>
              </a:xfrm>
              <a:prstGeom prst="bentConnector3">
                <a:avLst>
                  <a:gd name="adj1" fmla="val 50000"/>
                </a:avLst>
              </a:prstGeom>
              <a:ln>
                <a:tailEnd type="arrow"/>
              </a:ln>
            </p:spPr>
            <p:style>
              <a:lnRef idx="2">
                <a:schemeClr val="dk1"/>
              </a:lnRef>
              <a:fillRef idx="1">
                <a:schemeClr val="lt1"/>
              </a:fillRef>
              <a:effectRef idx="0">
                <a:schemeClr val="dk1"/>
              </a:effectRef>
              <a:fontRef idx="minor">
                <a:schemeClr val="dk1"/>
              </a:fontRef>
            </p:style>
          </p:cxnSp>
          <p:sp>
            <p:nvSpPr>
              <p:cNvPr id="12" name="Rounded Rectangle 11"/>
              <p:cNvSpPr/>
              <p:nvPr>
                <p:custDataLst>
                  <p:tags r:id="rId27"/>
                </p:custDataLst>
              </p:nvPr>
            </p:nvSpPr>
            <p:spPr>
              <a:xfrm>
                <a:off x="8022590" y="3508031"/>
                <a:ext cx="740410" cy="987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ECO</a:t>
                </a:r>
              </a:p>
              <a:p>
                <a:pPr algn="ctr"/>
                <a:r>
                  <a:rPr lang="en-US" sz="1600" dirty="0" smtClean="0"/>
                  <a:t>using CBC</a:t>
                </a:r>
                <a:endParaRPr lang="en-US" sz="1600" dirty="0"/>
              </a:p>
            </p:txBody>
          </p:sp>
          <p:sp>
            <p:nvSpPr>
              <p:cNvPr id="13" name="Rounded Rectangle 12"/>
              <p:cNvSpPr/>
              <p:nvPr>
                <p:custDataLst>
                  <p:tags r:id="rId28"/>
                </p:custDataLst>
              </p:nvPr>
            </p:nvSpPr>
            <p:spPr>
              <a:xfrm>
                <a:off x="5656531" y="3781323"/>
                <a:ext cx="1086774" cy="7716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Timing analysis using TBC</a:t>
                </a:r>
                <a:endParaRPr lang="en-US" sz="1600" dirty="0"/>
              </a:p>
            </p:txBody>
          </p:sp>
          <p:cxnSp>
            <p:nvCxnSpPr>
              <p:cNvPr id="14" name="Straight Arrow Connector 13"/>
              <p:cNvCxnSpPr>
                <a:stCxn id="13" idx="2"/>
                <a:endCxn id="15" idx="0"/>
              </p:cNvCxnSpPr>
              <p:nvPr>
                <p:custDataLst>
                  <p:tags r:id="rId29"/>
                </p:custDataLst>
              </p:nvPr>
            </p:nvCxnSpPr>
            <p:spPr>
              <a:xfrm>
                <a:off x="6199918" y="4553009"/>
                <a:ext cx="0" cy="2922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15" name="Rounded Rectangle 14"/>
              <p:cNvSpPr/>
              <p:nvPr>
                <p:custDataLst>
                  <p:tags r:id="rId30"/>
                </p:custDataLst>
              </p:nvPr>
            </p:nvSpPr>
            <p:spPr>
              <a:xfrm>
                <a:off x="5656531" y="4845226"/>
                <a:ext cx="1086774" cy="5898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violation = 0?</a:t>
                </a:r>
                <a:endParaRPr lang="en-US" sz="1600" dirty="0"/>
              </a:p>
            </p:txBody>
          </p:sp>
          <p:sp>
            <p:nvSpPr>
              <p:cNvPr id="16" name="Rounded Rectangle 15"/>
              <p:cNvSpPr/>
              <p:nvPr>
                <p:custDataLst>
                  <p:tags r:id="rId31"/>
                </p:custDataLst>
              </p:nvPr>
            </p:nvSpPr>
            <p:spPr>
              <a:xfrm>
                <a:off x="6800802" y="3781323"/>
                <a:ext cx="1087168" cy="77168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Timing analysis using CBC</a:t>
                </a:r>
                <a:endParaRPr lang="en-US" sz="1600" dirty="0"/>
              </a:p>
            </p:txBody>
          </p:sp>
          <p:cxnSp>
            <p:nvCxnSpPr>
              <p:cNvPr id="17" name="Straight Arrow Connector 16"/>
              <p:cNvCxnSpPr>
                <a:stCxn id="16" idx="2"/>
                <a:endCxn id="18" idx="0"/>
              </p:cNvCxnSpPr>
              <p:nvPr>
                <p:custDataLst>
                  <p:tags r:id="rId32"/>
                </p:custDataLst>
              </p:nvPr>
            </p:nvCxnSpPr>
            <p:spPr>
              <a:xfrm flipH="1">
                <a:off x="7341028" y="4553009"/>
                <a:ext cx="3358" cy="29221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18" name="Rounded Rectangle 17"/>
              <p:cNvSpPr/>
              <p:nvPr>
                <p:custDataLst>
                  <p:tags r:id="rId33"/>
                </p:custDataLst>
              </p:nvPr>
            </p:nvSpPr>
            <p:spPr>
              <a:xfrm>
                <a:off x="6797444" y="4845226"/>
                <a:ext cx="1087168" cy="58989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violation = 0?</a:t>
                </a:r>
                <a:endParaRPr lang="en-US" sz="1600" dirty="0"/>
              </a:p>
            </p:txBody>
          </p:sp>
          <p:cxnSp>
            <p:nvCxnSpPr>
              <p:cNvPr id="19" name="Straight Arrow Connector 18"/>
              <p:cNvCxnSpPr>
                <a:stCxn id="18" idx="2"/>
              </p:cNvCxnSpPr>
              <p:nvPr>
                <p:custDataLst>
                  <p:tags r:id="rId34"/>
                </p:custDataLst>
              </p:nvPr>
            </p:nvCxnSpPr>
            <p:spPr>
              <a:xfrm>
                <a:off x="7341028" y="5435125"/>
                <a:ext cx="3358" cy="287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0" name="Elbow Connector 19"/>
              <p:cNvCxnSpPr>
                <a:stCxn id="12" idx="0"/>
                <a:endCxn id="6" idx="3"/>
              </p:cNvCxnSpPr>
              <p:nvPr>
                <p:custDataLst>
                  <p:tags r:id="rId35"/>
                </p:custDataLst>
              </p:nvPr>
            </p:nvCxnSpPr>
            <p:spPr>
              <a:xfrm rot="16200000" flipV="1">
                <a:off x="7449640" y="2564876"/>
                <a:ext cx="1323595" cy="562716"/>
              </a:xfrm>
              <a:prstGeom prst="bentConnector2">
                <a:avLst/>
              </a:prstGeom>
              <a:ln>
                <a:tailEnd type="arrow"/>
              </a:ln>
            </p:spPr>
            <p:style>
              <a:lnRef idx="2">
                <a:schemeClr val="dk1"/>
              </a:lnRef>
              <a:fillRef idx="1">
                <a:schemeClr val="lt1"/>
              </a:fillRef>
              <a:effectRef idx="0">
                <a:schemeClr val="dk1"/>
              </a:effectRef>
              <a:fontRef idx="minor">
                <a:schemeClr val="dk1"/>
              </a:fontRef>
            </p:style>
          </p:cxnSp>
          <p:cxnSp>
            <p:nvCxnSpPr>
              <p:cNvPr id="21" name="Elbow Connector 20"/>
              <p:cNvCxnSpPr>
                <a:stCxn id="18" idx="3"/>
                <a:endCxn id="12" idx="2"/>
              </p:cNvCxnSpPr>
              <p:nvPr>
                <p:custDataLst>
                  <p:tags r:id="rId36"/>
                </p:custDataLst>
              </p:nvPr>
            </p:nvCxnSpPr>
            <p:spPr>
              <a:xfrm flipV="1">
                <a:off x="7884612" y="4495800"/>
                <a:ext cx="508183" cy="644376"/>
              </a:xfrm>
              <a:prstGeom prst="bentConnector2">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p:cNvCxnSpPr>
                <a:stCxn id="9" idx="3"/>
                <a:endCxn id="16" idx="0"/>
              </p:cNvCxnSpPr>
              <p:nvPr>
                <p:custDataLst>
                  <p:tags r:id="rId37"/>
                </p:custDataLst>
              </p:nvPr>
            </p:nvCxnSpPr>
            <p:spPr>
              <a:xfrm>
                <a:off x="7341029" y="3439780"/>
                <a:ext cx="3358" cy="34154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Straight Arrow Connector 23"/>
              <p:cNvCxnSpPr>
                <a:stCxn id="8" idx="3"/>
                <a:endCxn id="13" idx="0"/>
              </p:cNvCxnSpPr>
              <p:nvPr>
                <p:custDataLst>
                  <p:tags r:id="rId38"/>
                </p:custDataLst>
              </p:nvPr>
            </p:nvCxnSpPr>
            <p:spPr>
              <a:xfrm>
                <a:off x="6199918" y="3439780"/>
                <a:ext cx="0" cy="34154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5" name="Rounded Rectangle 24"/>
              <p:cNvSpPr/>
              <p:nvPr>
                <p:custDataLst>
                  <p:tags r:id="rId39"/>
                </p:custDataLst>
              </p:nvPr>
            </p:nvSpPr>
            <p:spPr>
              <a:xfrm>
                <a:off x="4724400" y="3508031"/>
                <a:ext cx="740410" cy="98776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t>ECO</a:t>
                </a:r>
              </a:p>
              <a:p>
                <a:pPr algn="ctr"/>
                <a:r>
                  <a:rPr lang="en-US" sz="1600" dirty="0" smtClean="0"/>
                  <a:t>using TBC</a:t>
                </a:r>
                <a:endParaRPr lang="en-US" sz="1600" dirty="0"/>
              </a:p>
            </p:txBody>
          </p:sp>
          <p:sp>
            <p:nvSpPr>
              <p:cNvPr id="27" name="Rounded Rectangle 26"/>
              <p:cNvSpPr/>
              <p:nvPr>
                <p:custDataLst>
                  <p:tags r:id="rId40"/>
                </p:custDataLst>
              </p:nvPr>
            </p:nvSpPr>
            <p:spPr>
              <a:xfrm>
                <a:off x="5656531" y="5722743"/>
                <a:ext cx="2228028" cy="30228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smtClean="0">
                    <a:sym typeface="Symbol"/>
                  </a:rPr>
                  <a:t>done</a:t>
                </a:r>
                <a:endParaRPr lang="en-US" sz="1600" dirty="0"/>
              </a:p>
            </p:txBody>
          </p:sp>
          <p:cxnSp>
            <p:nvCxnSpPr>
              <p:cNvPr id="28" name="Straight Arrow Connector 27"/>
              <p:cNvCxnSpPr>
                <a:stCxn id="15" idx="2"/>
              </p:cNvCxnSpPr>
              <p:nvPr>
                <p:custDataLst>
                  <p:tags r:id="rId41"/>
                </p:custDataLst>
              </p:nvPr>
            </p:nvCxnSpPr>
            <p:spPr>
              <a:xfrm>
                <a:off x="6199918" y="5435125"/>
                <a:ext cx="0" cy="2876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Elbow Connector 28"/>
              <p:cNvCxnSpPr>
                <a:stCxn id="15" idx="1"/>
                <a:endCxn id="25" idx="2"/>
              </p:cNvCxnSpPr>
              <p:nvPr>
                <p:custDataLst>
                  <p:tags r:id="rId42"/>
                </p:custDataLst>
              </p:nvPr>
            </p:nvCxnSpPr>
            <p:spPr>
              <a:xfrm rot="10800000">
                <a:off x="5094605" y="4495800"/>
                <a:ext cx="561926" cy="644376"/>
              </a:xfrm>
              <a:prstGeom prst="bentConnector2">
                <a:avLst/>
              </a:prstGeom>
              <a:ln>
                <a:tailEnd type="arrow"/>
              </a:ln>
            </p:spPr>
            <p:style>
              <a:lnRef idx="2">
                <a:schemeClr val="dk1"/>
              </a:lnRef>
              <a:fillRef idx="1">
                <a:schemeClr val="lt1"/>
              </a:fillRef>
              <a:effectRef idx="0">
                <a:schemeClr val="dk1"/>
              </a:effectRef>
              <a:fontRef idx="minor">
                <a:schemeClr val="dk1"/>
              </a:fontRef>
            </p:style>
          </p:cxnSp>
          <p:cxnSp>
            <p:nvCxnSpPr>
              <p:cNvPr id="30" name="Elbow Connector 29"/>
              <p:cNvCxnSpPr>
                <a:stCxn id="25" idx="0"/>
                <a:endCxn id="6" idx="1"/>
              </p:cNvCxnSpPr>
              <p:nvPr>
                <p:custDataLst>
                  <p:tags r:id="rId43"/>
                </p:custDataLst>
              </p:nvPr>
            </p:nvCxnSpPr>
            <p:spPr>
              <a:xfrm rot="5400000" flipH="1" flipV="1">
                <a:off x="4713771" y="2565271"/>
                <a:ext cx="1323595" cy="561926"/>
              </a:xfrm>
              <a:prstGeom prst="bentConnector2">
                <a:avLst/>
              </a:prstGeom>
              <a:ln>
                <a:tailEnd type="arrow"/>
              </a:ln>
            </p:spPr>
            <p:style>
              <a:lnRef idx="2">
                <a:schemeClr val="dk1"/>
              </a:lnRef>
              <a:fillRef idx="1">
                <a:schemeClr val="lt1"/>
              </a:fillRef>
              <a:effectRef idx="0">
                <a:schemeClr val="dk1"/>
              </a:effectRef>
              <a:fontRef idx="minor">
                <a:schemeClr val="dk1"/>
              </a:fontRef>
            </p:style>
          </p:cxnSp>
          <p:sp>
            <p:nvSpPr>
              <p:cNvPr id="55" name="TextBox 54"/>
              <p:cNvSpPr txBox="1"/>
              <p:nvPr>
                <p:custDataLst>
                  <p:tags r:id="rId44"/>
                </p:custDataLst>
              </p:nvPr>
            </p:nvSpPr>
            <p:spPr>
              <a:xfrm>
                <a:off x="5181600" y="6096000"/>
                <a:ext cx="3124200" cy="457200"/>
              </a:xfrm>
              <a:prstGeom prst="rect">
                <a:avLst/>
              </a:prstGeom>
              <a:noFill/>
            </p:spPr>
            <p:txBody>
              <a:bodyPr wrap="none" rtlCol="0">
                <a:noAutofit/>
              </a:bodyPr>
              <a:lstStyle/>
              <a:p>
                <a:pPr algn="ctr"/>
                <a:r>
                  <a:rPr lang="en-US" sz="2400" dirty="0" smtClean="0">
                    <a:latin typeface="Arial" pitchFamily="34" charset="0"/>
                    <a:cs typeface="Arial" pitchFamily="34" charset="0"/>
                  </a:rPr>
                  <a:t>This work</a:t>
                </a:r>
              </a:p>
            </p:txBody>
          </p:sp>
        </p:grpSp>
        <p:sp>
          <p:nvSpPr>
            <p:cNvPr id="72" name="TextBox 71"/>
            <p:cNvSpPr txBox="1"/>
            <p:nvPr>
              <p:custDataLst>
                <p:tags r:id="rId18"/>
              </p:custDataLst>
            </p:nvPr>
          </p:nvSpPr>
          <p:spPr>
            <a:xfrm>
              <a:off x="7924800" y="5181600"/>
              <a:ext cx="533400" cy="273226"/>
            </a:xfrm>
            <a:prstGeom prst="rect">
              <a:avLst/>
            </a:prstGeom>
            <a:noFill/>
          </p:spPr>
          <p:txBody>
            <a:bodyPr wrap="none" rtlCol="0">
              <a:noAutofit/>
            </a:bodyPr>
            <a:lstStyle/>
            <a:p>
              <a:r>
                <a:rPr lang="en-US" dirty="0" smtClean="0">
                  <a:latin typeface="Arial" pitchFamily="34" charset="0"/>
                  <a:cs typeface="Arial" pitchFamily="34" charset="0"/>
                </a:rPr>
                <a:t>No</a:t>
              </a:r>
            </a:p>
          </p:txBody>
        </p:sp>
        <p:sp>
          <p:nvSpPr>
            <p:cNvPr id="101" name="TextBox 100"/>
            <p:cNvSpPr txBox="1"/>
            <p:nvPr>
              <p:custDataLst>
                <p:tags r:id="rId19"/>
              </p:custDataLst>
            </p:nvPr>
          </p:nvSpPr>
          <p:spPr>
            <a:xfrm>
              <a:off x="5105400" y="5181600"/>
              <a:ext cx="533400" cy="273226"/>
            </a:xfrm>
            <a:prstGeom prst="rect">
              <a:avLst/>
            </a:prstGeom>
            <a:noFill/>
          </p:spPr>
          <p:txBody>
            <a:bodyPr wrap="none" rtlCol="0">
              <a:noAutofit/>
            </a:bodyPr>
            <a:lstStyle/>
            <a:p>
              <a:r>
                <a:rPr lang="en-US" dirty="0" smtClean="0">
                  <a:latin typeface="Arial" pitchFamily="34" charset="0"/>
                  <a:cs typeface="Arial" pitchFamily="34" charset="0"/>
                </a:rPr>
                <a:t>No</a:t>
              </a:r>
            </a:p>
          </p:txBody>
        </p:sp>
      </p:grpSp>
    </p:spTree>
    <p:extLst>
      <p:ext uri="{BB962C8B-B14F-4D97-AF65-F5344CB8AC3E}">
        <p14:creationId xmlns:p14="http://schemas.microsoft.com/office/powerpoint/2010/main" val="119803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69"/>
                                        </p:tgtEl>
                                      </p:cBhvr>
                                    </p:animEffect>
                                    <p:set>
                                      <p:cBhvr>
                                        <p:cTn id="17" dur="1" fill="hold">
                                          <p:stCondLst>
                                            <p:cond delay="499"/>
                                          </p:stCondLst>
                                        </p:cTn>
                                        <p:tgtEl>
                                          <p:spTgt spid="6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9" grpId="1" animBg="1"/>
      <p:bldP spid="7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656" y="1052736"/>
            <a:ext cx="9144000" cy="5628640"/>
            <a:chOff x="0" y="-1"/>
            <a:chExt cx="10433959" cy="7476607"/>
          </a:xfrm>
        </p:grpSpPr>
        <p:graphicFrame>
          <p:nvGraphicFramePr>
            <p:cNvPr id="2" name="Chart 1"/>
            <p:cNvGraphicFramePr>
              <a:graphicFrameLocks/>
            </p:cNvGraphicFramePr>
            <p:nvPr>
              <p:extLst>
                <p:ext uri="{D42A27DB-BD31-4B8C-83A1-F6EECF244321}">
                  <p14:modId xmlns:p14="http://schemas.microsoft.com/office/powerpoint/2010/main" val="3908975066"/>
                </p:ext>
              </p:extLst>
            </p:nvPr>
          </p:nvGraphicFramePr>
          <p:xfrm>
            <a:off x="0" y="-1"/>
            <a:ext cx="10433959" cy="74766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2"/>
            <p:cNvGraphicFramePr>
              <a:graphicFrameLocks/>
            </p:cNvGraphicFramePr>
            <p:nvPr>
              <p:extLst>
                <p:ext uri="{D42A27DB-BD31-4B8C-83A1-F6EECF244321}">
                  <p14:modId xmlns:p14="http://schemas.microsoft.com/office/powerpoint/2010/main" val="3851468098"/>
                </p:ext>
              </p:extLst>
            </p:nvPr>
          </p:nvGraphicFramePr>
          <p:xfrm>
            <a:off x="4827541" y="2367285"/>
            <a:ext cx="5403272" cy="3319550"/>
          </p:xfrm>
          <a:graphic>
            <a:graphicData uri="http://schemas.openxmlformats.org/drawingml/2006/chart">
              <c:chart xmlns:c="http://schemas.openxmlformats.org/drawingml/2006/chart" xmlns:r="http://schemas.openxmlformats.org/officeDocument/2006/relationships" r:id="rId7"/>
            </a:graphicData>
          </a:graphic>
        </p:graphicFrame>
      </p:grpSp>
      <p:sp>
        <p:nvSpPr>
          <p:cNvPr id="5" name="Title 1"/>
          <p:cNvSpPr>
            <a:spLocks noGrp="1"/>
          </p:cNvSpPr>
          <p:nvPr>
            <p:ph type="title"/>
          </p:nvPr>
        </p:nvSpPr>
        <p:spPr>
          <a:xfrm>
            <a:off x="133598" y="87010"/>
            <a:ext cx="8489702" cy="708695"/>
          </a:xfrm>
        </p:spPr>
        <p:txBody>
          <a:bodyPr/>
          <a:lstStyle/>
          <a:p>
            <a:r>
              <a:rPr lang="en-US" dirty="0"/>
              <a:t>EM Impact on </a:t>
            </a:r>
            <a:r>
              <a:rPr lang="en-US" dirty="0" smtClean="0"/>
              <a:t>AVS Scheduling</a:t>
            </a:r>
            <a:endParaRPr lang="en-US" dirty="0"/>
          </a:p>
        </p:txBody>
      </p:sp>
      <p:cxnSp>
        <p:nvCxnSpPr>
          <p:cNvPr id="7" name="Straight Connector 6"/>
          <p:cNvCxnSpPr/>
          <p:nvPr/>
        </p:nvCxnSpPr>
        <p:spPr bwMode="auto">
          <a:xfrm>
            <a:off x="5436096" y="3284984"/>
            <a:ext cx="3312368" cy="0"/>
          </a:xfrm>
          <a:prstGeom prst="line">
            <a:avLst/>
          </a:prstGeom>
          <a:solidFill>
            <a:schemeClr val="accent1"/>
          </a:solidFill>
          <a:ln w="25400" cap="sq" cmpd="sng" algn="ctr">
            <a:solidFill>
              <a:schemeClr val="tx1"/>
            </a:solidFill>
            <a:prstDash val="dash"/>
            <a:round/>
            <a:headEnd type="none" w="med" len="med"/>
            <a:tailEnd type="none" w="med" len="med"/>
          </a:ln>
          <a:effectLst/>
        </p:spPr>
      </p:cxnSp>
      <p:cxnSp>
        <p:nvCxnSpPr>
          <p:cNvPr id="8" name="Straight Arrow Connector 7"/>
          <p:cNvCxnSpPr/>
          <p:nvPr/>
        </p:nvCxnSpPr>
        <p:spPr bwMode="auto">
          <a:xfrm>
            <a:off x="8388424" y="3284984"/>
            <a:ext cx="13624" cy="936104"/>
          </a:xfrm>
          <a:prstGeom prst="straightConnector1">
            <a:avLst/>
          </a:prstGeom>
          <a:solidFill>
            <a:schemeClr val="accent1"/>
          </a:solidFill>
          <a:ln w="76200" cap="sq" cmpd="sng" algn="ctr">
            <a:solidFill>
              <a:srgbClr val="FF0000"/>
            </a:solidFill>
            <a:prstDash val="solid"/>
            <a:round/>
            <a:headEnd type="arrow" w="med" len="med"/>
            <a:tailEnd type="arrow" w="med" len="med"/>
          </a:ln>
          <a:effectLst/>
        </p:spPr>
      </p:cxnSp>
      <p:sp>
        <p:nvSpPr>
          <p:cNvPr id="9" name="TextBox 8"/>
          <p:cNvSpPr txBox="1"/>
          <p:nvPr/>
        </p:nvSpPr>
        <p:spPr>
          <a:xfrm>
            <a:off x="5508104" y="2632224"/>
            <a:ext cx="3963000" cy="523220"/>
          </a:xfrm>
          <a:prstGeom prst="rect">
            <a:avLst/>
          </a:prstGeom>
          <a:noFill/>
        </p:spPr>
        <p:txBody>
          <a:bodyPr wrap="square" rtlCol="0">
            <a:spAutoFit/>
          </a:bodyPr>
          <a:lstStyle/>
          <a:p>
            <a:r>
              <a:rPr lang="en-US" sz="2800" b="1" dirty="0" smtClean="0">
                <a:solidFill>
                  <a:srgbClr val="FF0000"/>
                </a:solidFill>
                <a:latin typeface="Calibri" panose="020F0502020204030204" pitchFamily="34" charset="0"/>
              </a:rPr>
              <a:t>1.2 years MTTF penalty</a:t>
            </a:r>
            <a:endParaRPr lang="en-US" sz="2800" b="1" dirty="0">
              <a:solidFill>
                <a:srgbClr val="FF0000"/>
              </a:solidFill>
              <a:latin typeface="Calibri" panose="020F0502020204030204" pitchFamily="34"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11594779"/>
      </p:ext>
    </p:extLst>
  </p:cSld>
  <p:clrMapOvr>
    <a:masterClrMapping/>
  </p:clrMapOvr>
  <mc:AlternateContent xmlns:mc="http://schemas.openxmlformats.org/markup-compatibility/2006" xmlns:p14="http://schemas.microsoft.com/office/powerpoint/2010/main">
    <mc:Choice Requires="p14">
      <p:transition spd="slow" p14:dur="2000" advTm="47342"/>
    </mc:Choice>
    <mc:Fallback xmlns="">
      <p:transition spd="slow" advTm="47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97970"/>
            <a:ext cx="9067800" cy="563562"/>
          </a:xfrm>
        </p:spPr>
        <p:txBody>
          <a:bodyPr/>
          <a:lstStyle/>
          <a:p>
            <a:r>
              <a:rPr lang="en-US" dirty="0" smtClean="0"/>
              <a:t>What is “Signoff”?</a:t>
            </a:r>
            <a:endParaRPr lang="en-US" dirty="0"/>
          </a:p>
        </p:txBody>
      </p:sp>
      <p:sp>
        <p:nvSpPr>
          <p:cNvPr id="3" name="Content Placeholder 2"/>
          <p:cNvSpPr>
            <a:spLocks noGrp="1"/>
          </p:cNvSpPr>
          <p:nvPr>
            <p:ph idx="1"/>
            <p:custDataLst>
              <p:tags r:id="rId2"/>
            </p:custDataLst>
          </p:nvPr>
        </p:nvSpPr>
        <p:spPr>
          <a:xfrm>
            <a:off x="152400" y="762000"/>
            <a:ext cx="8839200" cy="1905000"/>
          </a:xfrm>
        </p:spPr>
        <p:txBody>
          <a:bodyPr>
            <a:noAutofit/>
          </a:bodyPr>
          <a:lstStyle/>
          <a:p>
            <a:r>
              <a:rPr lang="en-US" spc="-110" dirty="0" smtClean="0">
                <a:solidFill>
                  <a:srgbClr val="0000FF"/>
                </a:solidFill>
              </a:rPr>
              <a:t>Foundation of contract between design house and foundry</a:t>
            </a:r>
            <a:endParaRPr lang="en-US" sz="3200" spc="-110" dirty="0" smtClean="0">
              <a:solidFill>
                <a:srgbClr val="0000FF"/>
              </a:solidFill>
            </a:endParaRPr>
          </a:p>
          <a:p>
            <a:pPr lvl="1"/>
            <a:r>
              <a:rPr lang="en-US" dirty="0" smtClean="0"/>
              <a:t>“chip should work”:  stack of models, margins, analyses</a:t>
            </a:r>
          </a:p>
          <a:p>
            <a:pPr lvl="1"/>
            <a:r>
              <a:rPr lang="en-US" dirty="0" smtClean="0"/>
              <a:t>Function, timing, signal integrity, power integrity, … </a:t>
            </a:r>
            <a:endParaRPr lang="en-US" dirty="0" smtClean="0">
              <a:latin typeface="+mn-lt"/>
            </a:endParaRPr>
          </a:p>
        </p:txBody>
      </p:sp>
      <p:cxnSp>
        <p:nvCxnSpPr>
          <p:cNvPr id="7" name="Straight Connector 89"/>
          <p:cNvCxnSpPr>
            <a:cxnSpLocks noChangeShapeType="1"/>
          </p:cNvCxnSpPr>
          <p:nvPr>
            <p:custDataLst>
              <p:tags r:id="rId3"/>
            </p:custDataLst>
          </p:nvPr>
        </p:nvCxnSpPr>
        <p:spPr bwMode="auto">
          <a:xfrm>
            <a:off x="2175880" y="4024884"/>
            <a:ext cx="1907199" cy="0"/>
          </a:xfrm>
          <a:prstGeom prst="line">
            <a:avLst/>
          </a:prstGeom>
          <a:noFill/>
          <a:ln w="25400" algn="ctr">
            <a:solidFill>
              <a:srgbClr val="000000"/>
            </a:solidFill>
            <a:round/>
            <a:headEnd/>
            <a:tailEnd/>
          </a:ln>
        </p:spPr>
      </p:cxnSp>
      <p:cxnSp>
        <p:nvCxnSpPr>
          <p:cNvPr id="8" name="Straight Arrow Connector 90"/>
          <p:cNvCxnSpPr>
            <a:cxnSpLocks noChangeShapeType="1"/>
          </p:cNvCxnSpPr>
          <p:nvPr>
            <p:custDataLst>
              <p:tags r:id="rId4"/>
            </p:custDataLst>
          </p:nvPr>
        </p:nvCxnSpPr>
        <p:spPr bwMode="auto">
          <a:xfrm flipV="1">
            <a:off x="2328280" y="3832889"/>
            <a:ext cx="0" cy="1490386"/>
          </a:xfrm>
          <a:prstGeom prst="straightConnector1">
            <a:avLst/>
          </a:prstGeom>
          <a:noFill/>
          <a:ln w="25400" algn="ctr">
            <a:solidFill>
              <a:srgbClr val="000000"/>
            </a:solidFill>
            <a:round/>
            <a:headEnd/>
            <a:tailEnd type="arrow" w="med" len="med"/>
          </a:ln>
        </p:spPr>
      </p:cxnSp>
      <p:sp>
        <p:nvSpPr>
          <p:cNvPr id="9" name="TextBox 8"/>
          <p:cNvSpPr txBox="1"/>
          <p:nvPr>
            <p:custDataLst>
              <p:tags r:id="rId5"/>
            </p:custDataLst>
          </p:nvPr>
        </p:nvSpPr>
        <p:spPr bwMode="auto">
          <a:xfrm>
            <a:off x="2883448" y="3754320"/>
            <a:ext cx="1287917" cy="338554"/>
          </a:xfrm>
          <a:prstGeom prst="rect">
            <a:avLst/>
          </a:prstGeom>
          <a:noFill/>
        </p:spPr>
        <p:txBody>
          <a:bodyPr wrap="none">
            <a:spAutoFit/>
          </a:bodyPr>
          <a:lstStyle/>
          <a:p>
            <a:pPr eaLnBrk="1" hangingPunct="1">
              <a:buFontTx/>
              <a:buNone/>
            </a:pPr>
            <a:r>
              <a:rPr lang="en-US" altLang="zh-TW" sz="1600" b="1" dirty="0">
                <a:solidFill>
                  <a:srgbClr val="000000"/>
                </a:solidFill>
                <a:ea typeface="新細明體" charset="-120"/>
              </a:rPr>
              <a:t>Nominal </a:t>
            </a:r>
            <a:r>
              <a:rPr lang="en-US" altLang="zh-TW" sz="1600" b="1" dirty="0" err="1">
                <a:solidFill>
                  <a:srgbClr val="000000"/>
                </a:solidFill>
                <a:ea typeface="新細明體" charset="-120"/>
              </a:rPr>
              <a:t>Vdd</a:t>
            </a:r>
            <a:endParaRPr lang="zh-TW" altLang="en-US" sz="1600" b="1" dirty="0">
              <a:solidFill>
                <a:srgbClr val="000000"/>
              </a:solidFill>
              <a:ea typeface="新細明體" charset="-120"/>
            </a:endParaRPr>
          </a:p>
        </p:txBody>
      </p:sp>
      <p:sp>
        <p:nvSpPr>
          <p:cNvPr id="10" name="TextBox 9"/>
          <p:cNvSpPr txBox="1"/>
          <p:nvPr>
            <p:custDataLst>
              <p:tags r:id="rId6"/>
            </p:custDataLst>
          </p:nvPr>
        </p:nvSpPr>
        <p:spPr bwMode="auto">
          <a:xfrm>
            <a:off x="2328280" y="4089803"/>
            <a:ext cx="1237243" cy="276999"/>
          </a:xfrm>
          <a:prstGeom prst="rect">
            <a:avLst/>
          </a:prstGeom>
          <a:noFill/>
        </p:spPr>
        <p:txBody>
          <a:bodyPr>
            <a:spAutoFit/>
          </a:bodyPr>
          <a:lstStyle/>
          <a:p>
            <a:pPr eaLnBrk="1" hangingPunct="1">
              <a:buFontTx/>
              <a:buNone/>
            </a:pPr>
            <a:r>
              <a:rPr lang="en-US" altLang="zh-TW" sz="1200" b="1" dirty="0">
                <a:solidFill>
                  <a:srgbClr val="000000"/>
                </a:solidFill>
                <a:ea typeface="新細明體" charset="-120"/>
              </a:rPr>
              <a:t>Static IR </a:t>
            </a:r>
            <a:r>
              <a:rPr lang="en-US" altLang="zh-TW" sz="1200" b="1" dirty="0" smtClean="0">
                <a:solidFill>
                  <a:srgbClr val="000000"/>
                </a:solidFill>
                <a:ea typeface="新細明體" charset="-120"/>
              </a:rPr>
              <a:t>drop</a:t>
            </a:r>
            <a:endParaRPr lang="zh-TW" altLang="en-US" sz="1200" b="1" dirty="0">
              <a:solidFill>
                <a:srgbClr val="000000"/>
              </a:solidFill>
              <a:ea typeface="新細明體" charset="-120"/>
            </a:endParaRPr>
          </a:p>
        </p:txBody>
      </p:sp>
      <p:sp>
        <p:nvSpPr>
          <p:cNvPr id="11" name="TextBox 10"/>
          <p:cNvSpPr txBox="1"/>
          <p:nvPr>
            <p:custDataLst>
              <p:tags r:id="rId7"/>
            </p:custDataLst>
          </p:nvPr>
        </p:nvSpPr>
        <p:spPr bwMode="auto">
          <a:xfrm>
            <a:off x="2334693" y="4349481"/>
            <a:ext cx="1031036" cy="461665"/>
          </a:xfrm>
          <a:prstGeom prst="rect">
            <a:avLst/>
          </a:prstGeom>
          <a:noFill/>
        </p:spPr>
        <p:txBody>
          <a:bodyPr>
            <a:spAutoFit/>
          </a:bodyPr>
          <a:lstStyle/>
          <a:p>
            <a:pPr eaLnBrk="1" hangingPunct="1">
              <a:buFontTx/>
              <a:buNone/>
            </a:pPr>
            <a:r>
              <a:rPr lang="en-US" altLang="zh-TW" sz="1200" b="1" dirty="0">
                <a:solidFill>
                  <a:srgbClr val="000000"/>
                </a:solidFill>
                <a:ea typeface="新細明體" charset="-120"/>
              </a:rPr>
              <a:t>Power grid IR gradient</a:t>
            </a:r>
            <a:endParaRPr lang="zh-TW" altLang="en-US" sz="1200" b="1" dirty="0">
              <a:solidFill>
                <a:srgbClr val="000000"/>
              </a:solidFill>
              <a:ea typeface="新細明體" charset="-120"/>
            </a:endParaRPr>
          </a:p>
        </p:txBody>
      </p:sp>
      <p:sp>
        <p:nvSpPr>
          <p:cNvPr id="12" name="TextBox 11"/>
          <p:cNvSpPr txBox="1"/>
          <p:nvPr>
            <p:custDataLst>
              <p:tags r:id="rId8"/>
            </p:custDataLst>
          </p:nvPr>
        </p:nvSpPr>
        <p:spPr bwMode="auto">
          <a:xfrm>
            <a:off x="2316027" y="4738998"/>
            <a:ext cx="1031036" cy="276999"/>
          </a:xfrm>
          <a:prstGeom prst="rect">
            <a:avLst/>
          </a:prstGeom>
          <a:noFill/>
        </p:spPr>
        <p:txBody>
          <a:bodyPr>
            <a:spAutoFit/>
          </a:bodyPr>
          <a:lstStyle/>
          <a:p>
            <a:pPr eaLnBrk="1" hangingPunct="1">
              <a:buFontTx/>
              <a:buNone/>
            </a:pPr>
            <a:r>
              <a:rPr lang="en-US" altLang="zh-TW" sz="1200" b="1" dirty="0">
                <a:solidFill>
                  <a:srgbClr val="000000"/>
                </a:solidFill>
                <a:ea typeface="新細明體" charset="-120"/>
              </a:rPr>
              <a:t>Dynamic IR </a:t>
            </a:r>
            <a:endParaRPr lang="zh-TW" altLang="en-US" sz="1200" b="1" dirty="0">
              <a:solidFill>
                <a:srgbClr val="000000"/>
              </a:solidFill>
              <a:ea typeface="新細明體" charset="-120"/>
            </a:endParaRPr>
          </a:p>
        </p:txBody>
      </p:sp>
      <p:sp>
        <p:nvSpPr>
          <p:cNvPr id="13" name="Rectangle 12"/>
          <p:cNvSpPr/>
          <p:nvPr>
            <p:custDataLst>
              <p:tags r:id="rId9"/>
            </p:custDataLst>
          </p:nvPr>
        </p:nvSpPr>
        <p:spPr bwMode="auto">
          <a:xfrm>
            <a:off x="3623680" y="4024884"/>
            <a:ext cx="257759" cy="389516"/>
          </a:xfrm>
          <a:prstGeom prst="rect">
            <a:avLst/>
          </a:prstGeom>
          <a:solidFill>
            <a:srgbClr val="4F81BD"/>
          </a:solidFill>
          <a:ln w="25400" cap="flat" cmpd="sng" algn="ctr">
            <a:solidFill>
              <a:sysClr val="windowText" lastClr="000000"/>
            </a:solidFill>
            <a:prstDash val="solid"/>
            <a:round/>
            <a:headEnd type="none" w="med" len="med"/>
            <a:tailEnd type="none" w="med" len="med"/>
          </a:ln>
          <a:effectLst/>
        </p:spPr>
        <p:txBody>
          <a:bodyPr wrap="none" anchor="ctr"/>
          <a:lstStyle/>
          <a:p>
            <a:pPr algn="ctr">
              <a:buFontTx/>
              <a:buNone/>
            </a:pPr>
            <a:endParaRPr lang="zh-TW" altLang="en-US" sz="1200" b="1">
              <a:solidFill>
                <a:srgbClr val="000000"/>
              </a:solidFill>
              <a:latin typeface="Arial Narrow" pitchFamily="34" charset="0"/>
              <a:ea typeface="新細明體" charset="-120"/>
            </a:endParaRPr>
          </a:p>
        </p:txBody>
      </p:sp>
      <p:sp>
        <p:nvSpPr>
          <p:cNvPr id="15" name="Rectangle 14"/>
          <p:cNvSpPr/>
          <p:nvPr>
            <p:custDataLst>
              <p:tags r:id="rId10"/>
            </p:custDataLst>
          </p:nvPr>
        </p:nvSpPr>
        <p:spPr bwMode="auto">
          <a:xfrm>
            <a:off x="3623680" y="4414401"/>
            <a:ext cx="257759" cy="259678"/>
          </a:xfrm>
          <a:prstGeom prst="rect">
            <a:avLst/>
          </a:prstGeom>
          <a:solidFill>
            <a:srgbClr val="8064A2"/>
          </a:solidFill>
          <a:ln w="25400" cap="flat" cmpd="sng" algn="ctr">
            <a:solidFill>
              <a:srgbClr val="8064A2">
                <a:shade val="50000"/>
              </a:srgbClr>
            </a:solidFill>
            <a:prstDash val="solid"/>
            <a:headEnd type="none" w="med" len="med"/>
            <a:tailEnd type="none" w="med" len="med"/>
          </a:ln>
          <a:effectLst/>
        </p:spPr>
        <p:txBody>
          <a:bodyPr wrap="none" anchor="ctr"/>
          <a:lstStyle/>
          <a:p>
            <a:pPr algn="ctr">
              <a:buFontTx/>
              <a:buNone/>
            </a:pPr>
            <a:endParaRPr lang="zh-TW" altLang="en-US" sz="1200" b="1">
              <a:solidFill>
                <a:srgbClr val="000000"/>
              </a:solidFill>
              <a:latin typeface="Arial Narrow" pitchFamily="34" charset="0"/>
              <a:ea typeface="新細明體" charset="-120"/>
            </a:endParaRPr>
          </a:p>
        </p:txBody>
      </p:sp>
      <p:sp>
        <p:nvSpPr>
          <p:cNvPr id="17" name="Rectangle 16"/>
          <p:cNvSpPr/>
          <p:nvPr>
            <p:custDataLst>
              <p:tags r:id="rId11"/>
            </p:custDataLst>
          </p:nvPr>
        </p:nvSpPr>
        <p:spPr bwMode="auto">
          <a:xfrm>
            <a:off x="3623680" y="4674079"/>
            <a:ext cx="257759" cy="259678"/>
          </a:xfrm>
          <a:prstGeom prst="rect">
            <a:avLst/>
          </a:prstGeom>
          <a:solidFill>
            <a:srgbClr val="9BBB59"/>
          </a:solidFill>
          <a:ln w="25400" cap="flat" cmpd="sng" algn="ctr">
            <a:solidFill>
              <a:srgbClr val="9BBB59">
                <a:shade val="50000"/>
              </a:srgbClr>
            </a:solidFill>
            <a:prstDash val="solid"/>
            <a:headEnd type="none" w="med" len="med"/>
            <a:tailEnd type="none" w="med" len="med"/>
          </a:ln>
          <a:effectLst/>
        </p:spPr>
        <p:txBody>
          <a:bodyPr wrap="none" anchor="ctr"/>
          <a:lstStyle/>
          <a:p>
            <a:pPr algn="ctr">
              <a:buFontTx/>
              <a:buNone/>
            </a:pPr>
            <a:endParaRPr lang="zh-TW" altLang="en-US" sz="1200" b="1">
              <a:solidFill>
                <a:srgbClr val="000000"/>
              </a:solidFill>
              <a:latin typeface="Arial Narrow" pitchFamily="34" charset="0"/>
              <a:ea typeface="新細明體" charset="-120"/>
            </a:endParaRPr>
          </a:p>
        </p:txBody>
      </p:sp>
      <p:sp>
        <p:nvSpPr>
          <p:cNvPr id="18" name="Rectangle 17"/>
          <p:cNvSpPr/>
          <p:nvPr>
            <p:custDataLst>
              <p:tags r:id="rId12"/>
            </p:custDataLst>
          </p:nvPr>
        </p:nvSpPr>
        <p:spPr bwMode="auto">
          <a:xfrm>
            <a:off x="3623680" y="4933758"/>
            <a:ext cx="257759" cy="389517"/>
          </a:xfrm>
          <a:prstGeom prst="rect">
            <a:avLst/>
          </a:prstGeom>
          <a:solidFill>
            <a:srgbClr val="C0504D"/>
          </a:solidFill>
          <a:ln w="25400" cap="flat" cmpd="sng" algn="ctr">
            <a:solidFill>
              <a:srgbClr val="C0504D">
                <a:shade val="50000"/>
              </a:srgbClr>
            </a:solidFill>
            <a:prstDash val="solid"/>
            <a:headEnd type="none" w="med" len="med"/>
            <a:tailEnd type="none" w="med" len="med"/>
          </a:ln>
          <a:effectLst/>
        </p:spPr>
        <p:txBody>
          <a:bodyPr wrap="none" anchor="ctr"/>
          <a:lstStyle/>
          <a:p>
            <a:pPr algn="ctr">
              <a:buFontTx/>
              <a:buNone/>
            </a:pPr>
            <a:endParaRPr lang="zh-TW" altLang="en-US" sz="1200" b="1">
              <a:solidFill>
                <a:srgbClr val="000000"/>
              </a:solidFill>
              <a:latin typeface="Arial Narrow" pitchFamily="34" charset="0"/>
              <a:ea typeface="新細明體" charset="-120"/>
            </a:endParaRPr>
          </a:p>
        </p:txBody>
      </p:sp>
      <p:sp>
        <p:nvSpPr>
          <p:cNvPr id="19" name="TextBox 18"/>
          <p:cNvSpPr txBox="1"/>
          <p:nvPr>
            <p:custDataLst>
              <p:tags r:id="rId13"/>
            </p:custDataLst>
          </p:nvPr>
        </p:nvSpPr>
        <p:spPr bwMode="auto">
          <a:xfrm>
            <a:off x="2312921" y="4998676"/>
            <a:ext cx="955588" cy="276999"/>
          </a:xfrm>
          <a:prstGeom prst="rect">
            <a:avLst/>
          </a:prstGeom>
          <a:noFill/>
        </p:spPr>
        <p:txBody>
          <a:bodyPr wrap="square">
            <a:spAutoFit/>
          </a:bodyPr>
          <a:lstStyle/>
          <a:p>
            <a:pPr eaLnBrk="1" hangingPunct="1">
              <a:buFontTx/>
              <a:buNone/>
            </a:pPr>
            <a:r>
              <a:rPr lang="en-US" altLang="zh-TW" sz="1200" b="1" dirty="0">
                <a:solidFill>
                  <a:srgbClr val="000000"/>
                </a:solidFill>
                <a:ea typeface="新細明體" charset="-120"/>
              </a:rPr>
              <a:t>HCI/NBTI</a:t>
            </a:r>
            <a:endParaRPr lang="zh-TW" altLang="en-US" sz="1200" b="1" dirty="0">
              <a:solidFill>
                <a:srgbClr val="000000"/>
              </a:solidFill>
              <a:ea typeface="新細明體" charset="-120"/>
            </a:endParaRPr>
          </a:p>
        </p:txBody>
      </p:sp>
      <p:sp>
        <p:nvSpPr>
          <p:cNvPr id="20" name="TextBox 19"/>
          <p:cNvSpPr txBox="1"/>
          <p:nvPr>
            <p:custDataLst>
              <p:tags r:id="rId14"/>
            </p:custDataLst>
          </p:nvPr>
        </p:nvSpPr>
        <p:spPr bwMode="auto">
          <a:xfrm>
            <a:off x="2957787" y="5312388"/>
            <a:ext cx="1221065" cy="338554"/>
          </a:xfrm>
          <a:prstGeom prst="rect">
            <a:avLst/>
          </a:prstGeom>
          <a:noFill/>
        </p:spPr>
        <p:txBody>
          <a:bodyPr wrap="square">
            <a:spAutoFit/>
          </a:bodyPr>
          <a:lstStyle/>
          <a:p>
            <a:pPr eaLnBrk="1" hangingPunct="1">
              <a:buFontTx/>
              <a:buNone/>
            </a:pPr>
            <a:r>
              <a:rPr lang="en-US" altLang="zh-TW" sz="1600" b="1" dirty="0" smtClean="0">
                <a:solidFill>
                  <a:srgbClr val="FF0000"/>
                </a:solidFill>
                <a:ea typeface="新細明體" charset="-120"/>
              </a:rPr>
              <a:t>Signoff </a:t>
            </a:r>
            <a:r>
              <a:rPr lang="en-US" altLang="zh-TW" sz="1600" b="1" dirty="0" err="1" smtClean="0">
                <a:solidFill>
                  <a:srgbClr val="FF0000"/>
                </a:solidFill>
                <a:ea typeface="新細明體" charset="-120"/>
              </a:rPr>
              <a:t>Vdd</a:t>
            </a:r>
            <a:endParaRPr lang="zh-TW" altLang="en-US" sz="1600" b="1" dirty="0">
              <a:solidFill>
                <a:srgbClr val="000000"/>
              </a:solidFill>
              <a:ea typeface="新細明體" charset="-120"/>
            </a:endParaRPr>
          </a:p>
        </p:txBody>
      </p:sp>
      <p:cxnSp>
        <p:nvCxnSpPr>
          <p:cNvPr id="21" name="Straight Connector 101"/>
          <p:cNvCxnSpPr>
            <a:cxnSpLocks noChangeShapeType="1"/>
          </p:cNvCxnSpPr>
          <p:nvPr>
            <p:custDataLst>
              <p:tags r:id="rId15"/>
            </p:custDataLst>
          </p:nvPr>
        </p:nvCxnSpPr>
        <p:spPr bwMode="auto">
          <a:xfrm>
            <a:off x="3395080" y="5323274"/>
            <a:ext cx="670097" cy="0"/>
          </a:xfrm>
          <a:prstGeom prst="line">
            <a:avLst/>
          </a:prstGeom>
          <a:noFill/>
          <a:ln w="25400" algn="ctr">
            <a:solidFill>
              <a:srgbClr val="FF0000"/>
            </a:solidFill>
            <a:round/>
            <a:headEnd/>
            <a:tailEnd/>
          </a:ln>
        </p:spPr>
      </p:cxnSp>
      <p:sp>
        <p:nvSpPr>
          <p:cNvPr id="22" name="TextBox 21"/>
          <p:cNvSpPr txBox="1"/>
          <p:nvPr>
            <p:custDataLst>
              <p:tags r:id="rId16"/>
            </p:custDataLst>
          </p:nvPr>
        </p:nvSpPr>
        <p:spPr bwMode="auto">
          <a:xfrm>
            <a:off x="2328280" y="3419231"/>
            <a:ext cx="1167307" cy="340879"/>
          </a:xfrm>
          <a:prstGeom prst="rect">
            <a:avLst/>
          </a:prstGeom>
          <a:noFill/>
        </p:spPr>
        <p:txBody>
          <a:bodyPr wrap="none">
            <a:spAutoFit/>
          </a:bodyPr>
          <a:lstStyle/>
          <a:p>
            <a:pPr>
              <a:defRPr/>
            </a:pPr>
            <a:r>
              <a:rPr lang="en-US" altLang="zh-TW" sz="2000" b="1" dirty="0" smtClean="0"/>
              <a:t>Voltage</a:t>
            </a:r>
            <a:endParaRPr lang="zh-TW" altLang="en-US" sz="2000" b="1" dirty="0"/>
          </a:p>
        </p:txBody>
      </p:sp>
      <p:sp>
        <p:nvSpPr>
          <p:cNvPr id="36" name="Content Placeholder 2"/>
          <p:cNvSpPr txBox="1">
            <a:spLocks/>
          </p:cNvSpPr>
          <p:nvPr>
            <p:custDataLst>
              <p:tags r:id="rId17"/>
            </p:custDataLst>
          </p:nvPr>
        </p:nvSpPr>
        <p:spPr>
          <a:xfrm>
            <a:off x="1752600" y="2286000"/>
            <a:ext cx="5170714" cy="738427"/>
          </a:xfrm>
          <a:prstGeom prst="rect">
            <a:avLst/>
          </a:prstGeom>
        </p:spPr>
        <p:txBody>
          <a:bodyPr vert="horz" lIns="91440" tIns="45720" rIns="91440" bIns="45720" rtlCol="0">
            <a:noAutofit/>
          </a:bodyPr>
          <a:lstStyle/>
          <a:p>
            <a:pPr lvl="0">
              <a:spcBef>
                <a:spcPct val="20000"/>
              </a:spcBef>
              <a:buClr>
                <a:srgbClr val="C00000"/>
              </a:buClr>
            </a:pPr>
            <a:r>
              <a:rPr lang="en-US" sz="2800" b="1" spc="-110" dirty="0" smtClean="0">
                <a:solidFill>
                  <a:srgbClr val="FF0000"/>
                </a:solidFill>
                <a:latin typeface="Arial" pitchFamily="34" charset="0"/>
                <a:cs typeface="Arial" pitchFamily="34" charset="0"/>
              </a:rPr>
              <a:t>Problem:  Margins = pessimism  </a:t>
            </a:r>
          </a:p>
          <a:p>
            <a:pPr lvl="0">
              <a:spcBef>
                <a:spcPct val="20000"/>
              </a:spcBef>
              <a:buClr>
                <a:srgbClr val="C00000"/>
              </a:buClr>
            </a:pPr>
            <a:r>
              <a:rPr lang="en-US" sz="2800" b="1" spc="-110" dirty="0">
                <a:solidFill>
                  <a:srgbClr val="FF0000"/>
                </a:solidFill>
                <a:latin typeface="Arial" pitchFamily="34" charset="0"/>
                <a:cs typeface="Arial" pitchFamily="34" charset="0"/>
                <a:sym typeface="Symbol"/>
              </a:rPr>
              <a:t> </a:t>
            </a:r>
            <a:r>
              <a:rPr lang="en-US" sz="2800" b="1" spc="-110" dirty="0" smtClean="0">
                <a:solidFill>
                  <a:srgbClr val="FF0000"/>
                </a:solidFill>
                <a:latin typeface="Arial" pitchFamily="34" charset="0"/>
                <a:cs typeface="Arial" pitchFamily="34" charset="0"/>
                <a:sym typeface="Symbol"/>
              </a:rPr>
              <a:t>  overdesign, schedule delay</a:t>
            </a:r>
            <a:endParaRPr lang="en-US" sz="2800" b="1" spc="-110" dirty="0" smtClean="0">
              <a:solidFill>
                <a:srgbClr val="FF0000"/>
              </a:solidFill>
              <a:latin typeface="Arial" pitchFamily="34" charset="0"/>
              <a:cs typeface="Arial" pitchFamily="34" charset="0"/>
            </a:endParaRPr>
          </a:p>
        </p:txBody>
      </p:sp>
      <p:sp>
        <p:nvSpPr>
          <p:cNvPr id="38" name="TextBox 37"/>
          <p:cNvSpPr txBox="1"/>
          <p:nvPr>
            <p:custDataLst>
              <p:tags r:id="rId18"/>
            </p:custDataLst>
          </p:nvPr>
        </p:nvSpPr>
        <p:spPr>
          <a:xfrm>
            <a:off x="4359435" y="4999975"/>
            <a:ext cx="3962400"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algn="ctr"/>
            <a:r>
              <a:rPr lang="en-US" b="1" dirty="0" smtClean="0">
                <a:solidFill>
                  <a:srgbClr val="0000FF"/>
                </a:solidFill>
                <a:latin typeface="Arial" pitchFamily="34" charset="0"/>
                <a:cs typeface="Arial" pitchFamily="34" charset="0"/>
              </a:rPr>
              <a:t>“margin stack” for voltage signoff</a:t>
            </a:r>
            <a:endParaRPr lang="en-US" b="1" dirty="0">
              <a:solidFill>
                <a:srgbClr val="0000FF"/>
              </a:solidFill>
              <a:latin typeface="Arial" pitchFamily="34" charset="0"/>
              <a:cs typeface="Arial" pitchFamily="34" charset="0"/>
            </a:endParaRPr>
          </a:p>
        </p:txBody>
      </p:sp>
      <p:cxnSp>
        <p:nvCxnSpPr>
          <p:cNvPr id="40" name="Straight Arrow Connector 39"/>
          <p:cNvCxnSpPr/>
          <p:nvPr>
            <p:custDataLst>
              <p:tags r:id="rId19"/>
            </p:custDataLst>
          </p:nvPr>
        </p:nvCxnSpPr>
        <p:spPr>
          <a:xfrm flipH="1" flipV="1">
            <a:off x="4207035" y="4923775"/>
            <a:ext cx="304800" cy="152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Rectangle 1897"/>
          <p:cNvSpPr>
            <a:spLocks noChangeArrowheads="1"/>
          </p:cNvSpPr>
          <p:nvPr>
            <p:custDataLst>
              <p:tags r:id="rId20"/>
            </p:custDataLst>
          </p:nvPr>
        </p:nvSpPr>
        <p:spPr bwMode="auto">
          <a:xfrm>
            <a:off x="2149635" y="3431103"/>
            <a:ext cx="2743200" cy="349672"/>
          </a:xfrm>
          <a:prstGeom prst="rect">
            <a:avLst/>
          </a:prstGeom>
          <a:solidFill>
            <a:schemeClr val="accent3">
              <a:lumMod val="50000"/>
            </a:schemeClr>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22859" tIns="11430" rIns="22859" bIns="11430" anchor="ctr"/>
          <a:lstStyle/>
          <a:p>
            <a:pPr marL="342886" indent="-342886" algn="ctr" defTabSz="914364">
              <a:spcBef>
                <a:spcPct val="20000"/>
              </a:spcBef>
              <a:defRPr/>
            </a:pPr>
            <a:r>
              <a:rPr lang="en-US" altLang="ko-KR" sz="2400" i="1" dirty="0" smtClean="0">
                <a:solidFill>
                  <a:schemeClr val="bg1"/>
                </a:solidFill>
                <a:effectLst>
                  <a:outerShdw blurRad="38100" dist="38100" dir="2700000" algn="tl">
                    <a:srgbClr val="000000">
                      <a:alpha val="43137"/>
                    </a:srgbClr>
                  </a:outerShdw>
                </a:effectLst>
                <a:latin typeface="Arial" pitchFamily="34" charset="0"/>
                <a:ea typeface="굴림" pitchFamily="50" charset="-127"/>
                <a:cs typeface="Arial" pitchFamily="34" charset="0"/>
              </a:rPr>
              <a:t>Operating voltage</a:t>
            </a:r>
            <a:endParaRPr lang="en-US" altLang="ko-KR" sz="2400" i="1" dirty="0">
              <a:solidFill>
                <a:schemeClr val="bg1"/>
              </a:solidFill>
              <a:effectLst>
                <a:outerShdw blurRad="38100" dist="38100" dir="2700000" algn="tl">
                  <a:srgbClr val="000000">
                    <a:alpha val="43137"/>
                  </a:srgbClr>
                </a:outerShdw>
              </a:effectLst>
              <a:latin typeface="Arial" pitchFamily="34" charset="0"/>
              <a:ea typeface="굴림" pitchFamily="50" charset="-127"/>
              <a:cs typeface="Arial" pitchFamily="34" charset="0"/>
            </a:endParaRPr>
          </a:p>
        </p:txBody>
      </p:sp>
    </p:spTree>
    <p:extLst>
      <p:ext uri="{BB962C8B-B14F-4D97-AF65-F5344CB8AC3E}">
        <p14:creationId xmlns:p14="http://schemas.microsoft.com/office/powerpoint/2010/main" val="110669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5" grpId="0" animBg="1"/>
      <p:bldP spid="17" grpId="0" animBg="1"/>
      <p:bldP spid="18" grpId="0" animBg="1"/>
      <p:bldP spid="19" grpId="0"/>
      <p:bldP spid="20" grpId="0"/>
      <p:bldP spid="22" grpId="0"/>
      <p:bldP spid="36" grpId="0"/>
      <p:bldP spid="38" grpId="0"/>
      <p:bldP spid="4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Statistical </a:t>
            </a:r>
            <a:r>
              <a:rPr lang="en-US" dirty="0" smtClean="0"/>
              <a:t>Timing Analysis (1)</a:t>
            </a:r>
            <a:endParaRPr lang="en-US" dirty="0"/>
          </a:p>
        </p:txBody>
      </p:sp>
      <p:sp>
        <p:nvSpPr>
          <p:cNvPr id="3" name="Content Placeholder 2"/>
          <p:cNvSpPr>
            <a:spLocks noGrp="1"/>
          </p:cNvSpPr>
          <p:nvPr>
            <p:ph idx="1"/>
            <p:custDataLst>
              <p:tags r:id="rId2"/>
            </p:custDataLst>
          </p:nvPr>
        </p:nvSpPr>
        <p:spPr>
          <a:xfrm>
            <a:off x="228600" y="875179"/>
            <a:ext cx="8686800" cy="2858621"/>
          </a:xfrm>
        </p:spPr>
        <p:txBody>
          <a:bodyPr>
            <a:noAutofit/>
          </a:bodyPr>
          <a:lstStyle/>
          <a:p>
            <a:pPr>
              <a:spcBef>
                <a:spcPts val="600"/>
              </a:spcBef>
            </a:pPr>
            <a:r>
              <a:rPr lang="en-US" sz="2400" dirty="0" smtClean="0"/>
              <a:t>Delay sensitivity of path </a:t>
            </a:r>
            <a:r>
              <a:rPr lang="en-US" sz="2400" dirty="0" err="1" smtClean="0"/>
              <a:t>p</a:t>
            </a:r>
            <a:r>
              <a:rPr lang="en-US" sz="2400" baseline="-25000" dirty="0" err="1" smtClean="0"/>
              <a:t>j</a:t>
            </a:r>
            <a:r>
              <a:rPr lang="en-US" sz="2400" dirty="0" smtClean="0"/>
              <a:t> to variation source </a:t>
            </a:r>
            <a:r>
              <a:rPr lang="en-US" sz="2400" dirty="0" err="1" smtClean="0"/>
              <a:t>z</a:t>
            </a:r>
            <a:r>
              <a:rPr lang="en-US" sz="2400" baseline="-25000" dirty="0" err="1" smtClean="0"/>
              <a:t>v</a:t>
            </a:r>
            <a:r>
              <a:rPr lang="en-US" sz="2400" baseline="-25000" dirty="0"/>
              <a:t/>
            </a:r>
            <a:br>
              <a:rPr lang="en-US" sz="2400" baseline="-25000" dirty="0"/>
            </a:br>
            <a:r>
              <a:rPr lang="en-US" sz="2400" baseline="-25000" dirty="0" smtClean="0"/>
              <a:t>	</a:t>
            </a:r>
          </a:p>
          <a:p>
            <a:pPr>
              <a:spcBef>
                <a:spcPts val="600"/>
              </a:spcBef>
            </a:pPr>
            <a:endParaRPr lang="en-US" sz="2400" dirty="0" smtClean="0"/>
          </a:p>
          <a:p>
            <a:pPr>
              <a:spcBef>
                <a:spcPts val="600"/>
              </a:spcBef>
            </a:pPr>
            <a:r>
              <a:rPr lang="en-US" sz="2400" b="1" dirty="0" smtClean="0"/>
              <a:t>Assumptions:</a:t>
            </a:r>
            <a:r>
              <a:rPr lang="en-US" sz="2400" dirty="0" smtClean="0"/>
              <a:t> </a:t>
            </a:r>
          </a:p>
          <a:p>
            <a:pPr lvl="1">
              <a:spcBef>
                <a:spcPts val="600"/>
              </a:spcBef>
            </a:pPr>
            <a:r>
              <a:rPr lang="el-GR" sz="2000" dirty="0" smtClean="0"/>
              <a:t>Δ</a:t>
            </a:r>
            <a:r>
              <a:rPr lang="en-US" sz="2000" dirty="0" err="1" smtClean="0"/>
              <a:t>d</a:t>
            </a:r>
            <a:r>
              <a:rPr lang="en-US" sz="2000" baseline="-25000" dirty="0" err="1" smtClean="0"/>
              <a:t>j</a:t>
            </a:r>
            <a:r>
              <a:rPr lang="en-US" sz="2000" baseline="-25000" dirty="0" err="1"/>
              <a:t>,v</a:t>
            </a:r>
            <a:r>
              <a:rPr lang="en-US" sz="2000" dirty="0"/>
              <a:t> is linear with respect to variation </a:t>
            </a:r>
            <a:r>
              <a:rPr lang="en-US" sz="2000" dirty="0" smtClean="0"/>
              <a:t>sources</a:t>
            </a:r>
          </a:p>
          <a:p>
            <a:pPr lvl="1">
              <a:spcBef>
                <a:spcPts val="600"/>
              </a:spcBef>
            </a:pPr>
            <a:r>
              <a:rPr lang="en-US" sz="2000" dirty="0"/>
              <a:t>Variation sources are normal </a:t>
            </a:r>
            <a:r>
              <a:rPr lang="en-US" sz="2000" dirty="0" smtClean="0"/>
              <a:t>distributions</a:t>
            </a:r>
          </a:p>
          <a:p>
            <a:pPr>
              <a:spcBef>
                <a:spcPts val="600"/>
              </a:spcBef>
            </a:pPr>
            <a:r>
              <a:rPr lang="en-US" sz="2400" dirty="0" smtClean="0"/>
              <a:t>Obtain </a:t>
            </a:r>
            <a:r>
              <a:rPr lang="el-GR" sz="2400" dirty="0" smtClean="0">
                <a:solidFill>
                  <a:srgbClr val="0000FF"/>
                </a:solidFill>
              </a:rPr>
              <a:t>Δ</a:t>
            </a:r>
            <a:r>
              <a:rPr lang="en-US" sz="2400" dirty="0" err="1" smtClean="0">
                <a:solidFill>
                  <a:srgbClr val="0000FF"/>
                </a:solidFill>
              </a:rPr>
              <a:t>d</a:t>
            </a:r>
            <a:r>
              <a:rPr lang="en-US" sz="2400" baseline="-25000" dirty="0" err="1" smtClean="0">
                <a:solidFill>
                  <a:srgbClr val="0000FF"/>
                </a:solidFill>
              </a:rPr>
              <a:t>j,v</a:t>
            </a:r>
            <a:r>
              <a:rPr lang="en-US" sz="2400" baseline="-25000" dirty="0" smtClean="0"/>
              <a:t> </a:t>
            </a:r>
            <a:r>
              <a:rPr lang="en-US" sz="2400" dirty="0" smtClean="0"/>
              <a:t>using 28 runs of </a:t>
            </a:r>
            <a:br>
              <a:rPr lang="en-US" sz="2400" dirty="0" smtClean="0"/>
            </a:br>
            <a:r>
              <a:rPr lang="en-US" sz="2400" dirty="0" smtClean="0"/>
              <a:t>RC extraction and </a:t>
            </a:r>
            <a:br>
              <a:rPr lang="en-US" sz="2400" dirty="0" smtClean="0"/>
            </a:br>
            <a:r>
              <a:rPr lang="en-US" sz="2400" dirty="0" smtClean="0"/>
              <a:t>static timing analysis (STA) </a:t>
            </a:r>
          </a:p>
        </p:txBody>
      </p:sp>
      <p:grpSp>
        <p:nvGrpSpPr>
          <p:cNvPr id="4" name="Group 3"/>
          <p:cNvGrpSpPr/>
          <p:nvPr>
            <p:custDataLst>
              <p:tags r:id="rId3"/>
            </p:custDataLst>
          </p:nvPr>
        </p:nvGrpSpPr>
        <p:grpSpPr>
          <a:xfrm>
            <a:off x="4504765" y="3334312"/>
            <a:ext cx="4410635" cy="2685488"/>
            <a:chOff x="1752600" y="3791512"/>
            <a:chExt cx="4410635" cy="2685488"/>
          </a:xfrm>
        </p:grpSpPr>
        <p:sp>
          <p:nvSpPr>
            <p:cNvPr id="6" name="Rounded Rectangle 5"/>
            <p:cNvSpPr/>
            <p:nvPr>
              <p:custDataLst>
                <p:tags r:id="rId8"/>
              </p:custDataLst>
            </p:nvPr>
          </p:nvSpPr>
          <p:spPr>
            <a:xfrm>
              <a:off x="1752600" y="3791512"/>
              <a:ext cx="1974020" cy="11603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28 .itf files </a:t>
              </a:r>
              <a:br>
                <a:rPr lang="en-US" sz="2000" dirty="0" smtClean="0"/>
              </a:br>
              <a:r>
                <a:rPr lang="en-US" sz="2000" dirty="0" smtClean="0"/>
                <a:t>(27 variation sources + </a:t>
              </a:r>
              <a:r>
                <a:rPr lang="en-US" sz="2000" dirty="0" err="1" smtClean="0"/>
                <a:t>Y</a:t>
              </a:r>
              <a:r>
                <a:rPr lang="en-US" sz="2000" baseline="-25000" dirty="0" err="1" smtClean="0"/>
                <a:t>typ</a:t>
              </a:r>
              <a:r>
                <a:rPr lang="en-US" sz="2000" dirty="0" smtClean="0"/>
                <a:t>)</a:t>
              </a:r>
              <a:endParaRPr lang="en-US" sz="2000" dirty="0"/>
            </a:p>
          </p:txBody>
        </p:sp>
        <p:grpSp>
          <p:nvGrpSpPr>
            <p:cNvPr id="13" name="Group 12"/>
            <p:cNvGrpSpPr/>
            <p:nvPr/>
          </p:nvGrpSpPr>
          <p:grpSpPr>
            <a:xfrm>
              <a:off x="4105835" y="3791512"/>
              <a:ext cx="2057400" cy="688041"/>
              <a:chOff x="4105835" y="972112"/>
              <a:chExt cx="2057400" cy="688041"/>
            </a:xfrm>
          </p:grpSpPr>
          <p:sp>
            <p:nvSpPr>
              <p:cNvPr id="7" name="Rounded Rectangle 6"/>
              <p:cNvSpPr/>
              <p:nvPr>
                <p:custDataLst>
                  <p:tags r:id="rId15"/>
                </p:custDataLst>
              </p:nvPr>
            </p:nvSpPr>
            <p:spPr>
              <a:xfrm>
                <a:off x="4105835" y="972112"/>
                <a:ext cx="2057400" cy="4527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Routed </a:t>
                </a:r>
                <a:r>
                  <a:rPr lang="en-US" sz="2000" dirty="0" err="1" smtClean="0"/>
                  <a:t>Netlist</a:t>
                </a:r>
                <a:endParaRPr lang="en-US" sz="2000" dirty="0"/>
              </a:p>
            </p:txBody>
          </p:sp>
          <p:cxnSp>
            <p:nvCxnSpPr>
              <p:cNvPr id="12" name="Straight Arrow Connector 11"/>
              <p:cNvCxnSpPr>
                <a:stCxn id="7" idx="2"/>
                <a:endCxn id="10" idx="0"/>
              </p:cNvCxnSpPr>
              <p:nvPr>
                <p:custDataLst>
                  <p:tags r:id="rId16"/>
                </p:custDataLst>
              </p:nvPr>
            </p:nvCxnSpPr>
            <p:spPr>
              <a:xfrm>
                <a:off x="5134535" y="1424830"/>
                <a:ext cx="0" cy="2353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726620" y="4479553"/>
              <a:ext cx="2436615" cy="472327"/>
              <a:chOff x="3726620" y="1660153"/>
              <a:chExt cx="2436615" cy="472327"/>
            </a:xfrm>
          </p:grpSpPr>
          <p:sp>
            <p:nvSpPr>
              <p:cNvPr id="10" name="Rounded Rectangle 9"/>
              <p:cNvSpPr/>
              <p:nvPr>
                <p:custDataLst>
                  <p:tags r:id="rId13"/>
                </p:custDataLst>
              </p:nvPr>
            </p:nvSpPr>
            <p:spPr>
              <a:xfrm>
                <a:off x="4105835" y="1660153"/>
                <a:ext cx="2057400" cy="47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RC extraction</a:t>
                </a:r>
                <a:endParaRPr lang="en-US" sz="2000" dirty="0"/>
              </a:p>
            </p:txBody>
          </p:sp>
          <p:cxnSp>
            <p:nvCxnSpPr>
              <p:cNvPr id="15" name="Straight Arrow Connector 14"/>
              <p:cNvCxnSpPr>
                <a:endCxn id="10" idx="1"/>
              </p:cNvCxnSpPr>
              <p:nvPr>
                <p:custDataLst>
                  <p:tags r:id="rId14"/>
                </p:custDataLst>
              </p:nvPr>
            </p:nvCxnSpPr>
            <p:spPr>
              <a:xfrm>
                <a:off x="3726620" y="1896317"/>
                <a:ext cx="37921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105835" y="5028080"/>
              <a:ext cx="2057400" cy="1448920"/>
              <a:chOff x="4105835" y="2208680"/>
              <a:chExt cx="2057400" cy="1448920"/>
            </a:xfrm>
          </p:grpSpPr>
          <p:sp>
            <p:nvSpPr>
              <p:cNvPr id="11" name="Rounded Rectangle 10"/>
              <p:cNvSpPr/>
              <p:nvPr>
                <p:custDataLst>
                  <p:tags r:id="rId9"/>
                </p:custDataLst>
              </p:nvPr>
            </p:nvSpPr>
            <p:spPr>
              <a:xfrm>
                <a:off x="4105835" y="2436159"/>
                <a:ext cx="2057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STA</a:t>
                </a:r>
                <a:endParaRPr lang="en-US" sz="2000" dirty="0"/>
              </a:p>
            </p:txBody>
          </p:sp>
          <p:cxnSp>
            <p:nvCxnSpPr>
              <p:cNvPr id="18" name="Straight Arrow Connector 17"/>
              <p:cNvCxnSpPr>
                <a:stCxn id="10" idx="2"/>
                <a:endCxn id="11" idx="0"/>
              </p:cNvCxnSpPr>
              <p:nvPr>
                <p:custDataLst>
                  <p:tags r:id="rId10"/>
                </p:custDataLst>
              </p:nvPr>
            </p:nvCxnSpPr>
            <p:spPr>
              <a:xfrm>
                <a:off x="5134535" y="2208680"/>
                <a:ext cx="0" cy="2274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custDataLst>
                  <p:tags r:id="rId11"/>
                </p:custDataLst>
              </p:nvPr>
            </p:nvSpPr>
            <p:spPr>
              <a:xfrm>
                <a:off x="4105835" y="3198159"/>
                <a:ext cx="2057400" cy="459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t>Δ</a:t>
                </a:r>
                <a:r>
                  <a:rPr lang="en-US" sz="2000" dirty="0" err="1" smtClean="0"/>
                  <a:t>d</a:t>
                </a:r>
                <a:r>
                  <a:rPr lang="en-US" sz="2000" baseline="-25000" dirty="0" err="1" smtClean="0"/>
                  <a:t>j,v</a:t>
                </a:r>
                <a:endParaRPr lang="en-US" sz="2000" dirty="0"/>
              </a:p>
            </p:txBody>
          </p:sp>
          <p:cxnSp>
            <p:nvCxnSpPr>
              <p:cNvPr id="33" name="Straight Arrow Connector 32"/>
              <p:cNvCxnSpPr>
                <a:stCxn id="11" idx="2"/>
                <a:endCxn id="21" idx="0"/>
              </p:cNvCxnSpPr>
              <p:nvPr>
                <p:custDataLst>
                  <p:tags r:id="rId12"/>
                </p:custDataLst>
              </p:nvPr>
            </p:nvCxnSpPr>
            <p:spPr>
              <a:xfrm>
                <a:off x="5134535" y="2893359"/>
                <a:ext cx="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8" name="Rectangle 7"/>
          <p:cNvSpPr/>
          <p:nvPr>
            <p:custDataLst>
              <p:tags r:id="rId4"/>
            </p:custDataLst>
          </p:nvPr>
        </p:nvSpPr>
        <p:spPr>
          <a:xfrm>
            <a:off x="2007678" y="1447800"/>
            <a:ext cx="3631122" cy="461665"/>
          </a:xfrm>
          <a:prstGeom prst="rect">
            <a:avLst/>
          </a:prstGeom>
        </p:spPr>
        <p:txBody>
          <a:bodyPr wrap="none">
            <a:spAutoFit/>
          </a:bodyPr>
          <a:lstStyle/>
          <a:p>
            <a:pPr>
              <a:spcBef>
                <a:spcPts val="600"/>
              </a:spcBef>
            </a:pPr>
            <a:r>
              <a:rPr lang="el-GR" sz="2400" dirty="0">
                <a:solidFill>
                  <a:srgbClr val="0000FF"/>
                </a:solidFill>
              </a:rPr>
              <a:t>Δ</a:t>
            </a:r>
            <a:r>
              <a:rPr lang="en-US" sz="2400" dirty="0" err="1">
                <a:solidFill>
                  <a:srgbClr val="0000FF"/>
                </a:solidFill>
              </a:rPr>
              <a:t>d</a:t>
            </a:r>
            <a:r>
              <a:rPr lang="en-US" sz="2400" baseline="-25000" dirty="0" err="1">
                <a:solidFill>
                  <a:srgbClr val="0000FF"/>
                </a:solidFill>
              </a:rPr>
              <a:t>j,v</a:t>
            </a:r>
            <a:r>
              <a:rPr lang="en-US" sz="2400" dirty="0">
                <a:solidFill>
                  <a:srgbClr val="0000FF"/>
                </a:solidFill>
              </a:rPr>
              <a:t> </a:t>
            </a:r>
            <a:r>
              <a:rPr lang="en-US" sz="2400" dirty="0"/>
              <a:t>= </a:t>
            </a:r>
            <a:r>
              <a:rPr lang="en-US" sz="2400" dirty="0" smtClean="0"/>
              <a:t>[             -               ] </a:t>
            </a:r>
            <a:r>
              <a:rPr lang="en-US" sz="2400" dirty="0"/>
              <a:t>/ 3</a:t>
            </a:r>
          </a:p>
        </p:txBody>
      </p:sp>
      <p:sp>
        <p:nvSpPr>
          <p:cNvPr id="16" name="Rectangle 15"/>
          <p:cNvSpPr/>
          <p:nvPr>
            <p:custDataLst>
              <p:tags r:id="rId5"/>
            </p:custDataLst>
          </p:nvPr>
        </p:nvSpPr>
        <p:spPr>
          <a:xfrm>
            <a:off x="3020998" y="1447800"/>
            <a:ext cx="815480" cy="461665"/>
          </a:xfrm>
          <a:prstGeom prst="rect">
            <a:avLst/>
          </a:prstGeom>
        </p:spPr>
        <p:txBody>
          <a:bodyPr wrap="none">
            <a:spAutoFit/>
          </a:bodyPr>
          <a:lstStyle/>
          <a:p>
            <a:pPr>
              <a:spcBef>
                <a:spcPts val="600"/>
              </a:spcBef>
            </a:pPr>
            <a:r>
              <a:rPr lang="en-US" sz="2400" dirty="0" err="1" smtClean="0"/>
              <a:t>d</a:t>
            </a:r>
            <a:r>
              <a:rPr lang="en-US" sz="2400" baseline="-25000" dirty="0" err="1" smtClean="0"/>
              <a:t>j</a:t>
            </a:r>
            <a:r>
              <a:rPr lang="en-US" sz="2400" dirty="0" smtClean="0"/>
              <a:t>(</a:t>
            </a:r>
            <a:r>
              <a:rPr lang="en-US" sz="2400" dirty="0" err="1" smtClean="0"/>
              <a:t>Y</a:t>
            </a:r>
            <a:r>
              <a:rPr lang="en-US" sz="2400" baseline="-25000" dirty="0" err="1" smtClean="0"/>
              <a:t>v</a:t>
            </a:r>
            <a:r>
              <a:rPr lang="en-US" sz="2400" dirty="0" smtClean="0"/>
              <a:t>)</a:t>
            </a:r>
            <a:endParaRPr lang="en-US" sz="2400" dirty="0"/>
          </a:p>
        </p:txBody>
      </p:sp>
      <p:sp>
        <p:nvSpPr>
          <p:cNvPr id="17" name="Rectangle 16"/>
          <p:cNvSpPr/>
          <p:nvPr>
            <p:custDataLst>
              <p:tags r:id="rId6"/>
            </p:custDataLst>
          </p:nvPr>
        </p:nvSpPr>
        <p:spPr>
          <a:xfrm>
            <a:off x="4060084" y="1447800"/>
            <a:ext cx="995594" cy="461665"/>
          </a:xfrm>
          <a:prstGeom prst="rect">
            <a:avLst/>
          </a:prstGeom>
        </p:spPr>
        <p:txBody>
          <a:bodyPr wrap="none">
            <a:spAutoFit/>
          </a:bodyPr>
          <a:lstStyle/>
          <a:p>
            <a:pPr>
              <a:spcBef>
                <a:spcPts val="600"/>
              </a:spcBef>
            </a:pPr>
            <a:r>
              <a:rPr lang="en-US" sz="2400" dirty="0" err="1" smtClean="0"/>
              <a:t>d</a:t>
            </a:r>
            <a:r>
              <a:rPr lang="en-US" sz="2400" baseline="-25000" dirty="0" err="1" smtClean="0"/>
              <a:t>j</a:t>
            </a:r>
            <a:r>
              <a:rPr lang="en-US" sz="2400" dirty="0" smtClean="0"/>
              <a:t>(</a:t>
            </a:r>
            <a:r>
              <a:rPr lang="en-US" sz="2400" dirty="0" err="1" smtClean="0"/>
              <a:t>Y</a:t>
            </a:r>
            <a:r>
              <a:rPr lang="en-US" sz="2400" baseline="-25000" dirty="0" err="1" smtClean="0"/>
              <a:t>typ</a:t>
            </a:r>
            <a:r>
              <a:rPr lang="en-US" sz="2400" dirty="0" smtClean="0"/>
              <a:t>)</a:t>
            </a:r>
            <a:endParaRPr lang="en-US" sz="2400" dirty="0"/>
          </a:p>
        </p:txBody>
      </p:sp>
      <p:sp>
        <p:nvSpPr>
          <p:cNvPr id="14" name="Rectangle 13"/>
          <p:cNvSpPr/>
          <p:nvPr>
            <p:custDataLst>
              <p:tags r:id="rId7"/>
            </p:custDataLst>
          </p:nvPr>
        </p:nvSpPr>
        <p:spPr>
          <a:xfrm>
            <a:off x="457200" y="6019800"/>
            <a:ext cx="5037256" cy="400110"/>
          </a:xfrm>
          <a:prstGeom prst="rect">
            <a:avLst/>
          </a:prstGeom>
        </p:spPr>
        <p:txBody>
          <a:bodyPr wrap="none">
            <a:spAutoFit/>
          </a:bodyPr>
          <a:lstStyle/>
          <a:p>
            <a:pPr>
              <a:spcBef>
                <a:spcPts val="600"/>
              </a:spcBef>
            </a:pPr>
            <a:r>
              <a:rPr lang="en-US" sz="2000" dirty="0"/>
              <a:t>Note: Path delay includes gate and wire delays</a:t>
            </a:r>
          </a:p>
        </p:txBody>
      </p:sp>
    </p:spTree>
    <p:extLst>
      <p:ext uri="{BB962C8B-B14F-4D97-AF65-F5344CB8AC3E}">
        <p14:creationId xmlns:p14="http://schemas.microsoft.com/office/powerpoint/2010/main" val="427560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7">
                                            <p:txEl>
                                              <p:pRg st="0" end="0"/>
                                            </p:txEl>
                                          </p:spTgt>
                                        </p:tgtEl>
                                      </p:cBhvr>
                                    </p:animEffect>
                                    <p:animScale>
                                      <p:cBhvr>
                                        <p:cTn id="10" dur="250" autoRev="1" fill="hold"/>
                                        <p:tgtEl>
                                          <p:spTgt spid="17">
                                            <p:txEl>
                                              <p:pRg st="0" end="0"/>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Statistical </a:t>
            </a:r>
            <a:r>
              <a:rPr lang="en-US" dirty="0" smtClean="0"/>
              <a:t>Timing Analysis (2)</a:t>
            </a:r>
            <a:endParaRPr lang="en-US" dirty="0"/>
          </a:p>
        </p:txBody>
      </p:sp>
      <p:sp>
        <p:nvSpPr>
          <p:cNvPr id="3" name="Content Placeholder 2"/>
          <p:cNvSpPr>
            <a:spLocks noGrp="1"/>
          </p:cNvSpPr>
          <p:nvPr>
            <p:ph idx="1"/>
            <p:custDataLst>
              <p:tags r:id="rId2"/>
            </p:custDataLst>
          </p:nvPr>
        </p:nvSpPr>
        <p:spPr>
          <a:xfrm>
            <a:off x="98611" y="762000"/>
            <a:ext cx="8664389" cy="990600"/>
          </a:xfrm>
        </p:spPr>
        <p:txBody>
          <a:bodyPr>
            <a:noAutofit/>
          </a:bodyPr>
          <a:lstStyle/>
          <a:p>
            <a:pPr>
              <a:spcBef>
                <a:spcPts val="600"/>
              </a:spcBef>
              <a:spcAft>
                <a:spcPts val="600"/>
              </a:spcAft>
            </a:pPr>
            <a:r>
              <a:rPr lang="el-GR" sz="2400" dirty="0" smtClean="0">
                <a:solidFill>
                  <a:srgbClr val="0000FF"/>
                </a:solidFill>
              </a:rPr>
              <a:t>Σ</a:t>
            </a:r>
            <a:r>
              <a:rPr lang="en-US" sz="2400" dirty="0" smtClean="0">
                <a:solidFill>
                  <a:srgbClr val="0000FF"/>
                </a:solidFill>
              </a:rPr>
              <a:t> </a:t>
            </a:r>
            <a:r>
              <a:rPr lang="en-US" sz="2400" dirty="0" smtClean="0"/>
              <a:t>is the correlation matrix for variation sources (e.g., 27 x 27)</a:t>
            </a:r>
          </a:p>
          <a:p>
            <a:pPr>
              <a:spcBef>
                <a:spcPts val="600"/>
              </a:spcBef>
              <a:spcAft>
                <a:spcPts val="600"/>
              </a:spcAft>
            </a:pPr>
            <a:r>
              <a:rPr lang="el-GR" sz="2400" dirty="0" smtClean="0">
                <a:solidFill>
                  <a:srgbClr val="0000FF"/>
                </a:solidFill>
              </a:rPr>
              <a:t>Σ </a:t>
            </a:r>
            <a:r>
              <a:rPr lang="en-US" sz="2400" dirty="0" smtClean="0">
                <a:solidFill>
                  <a:srgbClr val="0000FF"/>
                </a:solidFill>
              </a:rPr>
              <a:t>= </a:t>
            </a:r>
            <a:r>
              <a:rPr lang="el-GR" sz="2400" dirty="0" smtClean="0">
                <a:solidFill>
                  <a:srgbClr val="0000FF"/>
                </a:solidFill>
              </a:rPr>
              <a:t>λλ</a:t>
            </a:r>
            <a:r>
              <a:rPr lang="en-US" sz="2400" baseline="30000" dirty="0" smtClean="0">
                <a:solidFill>
                  <a:srgbClr val="0000FF"/>
                </a:solidFill>
              </a:rPr>
              <a:t>T  </a:t>
            </a:r>
            <a:r>
              <a:rPr lang="en-US" sz="2400" dirty="0" smtClean="0">
                <a:solidFill>
                  <a:srgbClr val="0000FF"/>
                </a:solidFill>
              </a:rPr>
              <a:t>(Note: </a:t>
            </a:r>
            <a:r>
              <a:rPr lang="el-GR" sz="2400" dirty="0" smtClean="0">
                <a:solidFill>
                  <a:srgbClr val="0000FF"/>
                </a:solidFill>
              </a:rPr>
              <a:t>λ</a:t>
            </a:r>
            <a:r>
              <a:rPr lang="en-US" sz="2400" dirty="0" smtClean="0">
                <a:solidFill>
                  <a:srgbClr val="0000FF"/>
                </a:solidFill>
              </a:rPr>
              <a:t> is obtained by </a:t>
            </a:r>
            <a:r>
              <a:rPr lang="en-US" sz="2400" dirty="0" err="1" smtClean="0">
                <a:solidFill>
                  <a:srgbClr val="0000FF"/>
                </a:solidFill>
              </a:rPr>
              <a:t>Cholesky</a:t>
            </a:r>
            <a:r>
              <a:rPr lang="en-US" sz="2400" dirty="0" smtClean="0">
                <a:solidFill>
                  <a:srgbClr val="0000FF"/>
                </a:solidFill>
              </a:rPr>
              <a:t> decomposition)</a:t>
            </a:r>
            <a:endParaRPr lang="en-US" sz="2400" dirty="0" smtClean="0"/>
          </a:p>
        </p:txBody>
      </p:sp>
      <p:grpSp>
        <p:nvGrpSpPr>
          <p:cNvPr id="4" name="Group 3"/>
          <p:cNvGrpSpPr/>
          <p:nvPr>
            <p:custDataLst>
              <p:tags r:id="rId3"/>
            </p:custDataLst>
          </p:nvPr>
        </p:nvGrpSpPr>
        <p:grpSpPr>
          <a:xfrm>
            <a:off x="533400" y="1905000"/>
            <a:ext cx="4876800" cy="1618129"/>
            <a:chOff x="533400" y="1905000"/>
            <a:chExt cx="4876800" cy="1618129"/>
          </a:xfrm>
        </p:grpSpPr>
        <p:sp>
          <p:nvSpPr>
            <p:cNvPr id="9" name="Rounded Rectangle 8"/>
            <p:cNvSpPr/>
            <p:nvPr>
              <p:custDataLst>
                <p:tags r:id="rId10"/>
              </p:custDataLst>
            </p:nvPr>
          </p:nvSpPr>
          <p:spPr>
            <a:xfrm>
              <a:off x="1909483" y="2913529"/>
              <a:ext cx="2052917" cy="6096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custDataLst>
                <p:tags r:id="rId11"/>
              </p:custDataLst>
            </p:nvPr>
          </p:nvSpPr>
          <p:spPr>
            <a:xfrm>
              <a:off x="533400" y="1905000"/>
              <a:ext cx="4876800" cy="838200"/>
            </a:xfrm>
            <a:prstGeom prst="rect">
              <a:avLst/>
            </a:prstGeom>
            <a:noFill/>
          </p:spPr>
          <p:txBody>
            <a:bodyPr wrap="square" rtlCol="0">
              <a:noAutofit/>
            </a:bodyPr>
            <a:lstStyle/>
            <a:p>
              <a:r>
                <a:rPr lang="en-US" sz="2400" dirty="0" smtClean="0">
                  <a:latin typeface="Arial" pitchFamily="34" charset="0"/>
                  <a:cs typeface="Arial" pitchFamily="34" charset="0"/>
                </a:rPr>
                <a:t>Delay sensitivities with correlation</a:t>
              </a:r>
            </a:p>
          </p:txBody>
        </p:sp>
        <p:cxnSp>
          <p:nvCxnSpPr>
            <p:cNvPr id="17" name="Straight Connector 16"/>
            <p:cNvCxnSpPr/>
            <p:nvPr>
              <p:custDataLst>
                <p:tags r:id="rId12"/>
              </p:custDataLst>
            </p:nvPr>
          </p:nvCxnSpPr>
          <p:spPr>
            <a:xfrm>
              <a:off x="2088776" y="2344271"/>
              <a:ext cx="215154" cy="45720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custDataLst>
              <p:tags r:id="rId4"/>
            </p:custDataLst>
          </p:nvPr>
        </p:nvSpPr>
        <p:spPr>
          <a:xfrm>
            <a:off x="1828800" y="2951629"/>
            <a:ext cx="4876800" cy="533400"/>
          </a:xfrm>
          <a:prstGeom prst="rect">
            <a:avLst/>
          </a:prstGeom>
          <a:noFill/>
        </p:spPr>
        <p:txBody>
          <a:bodyPr wrap="square" rtlCol="0">
            <a:noAutofit/>
          </a:bodyPr>
          <a:lstStyle/>
          <a:p>
            <a:r>
              <a:rPr lang="en-US" sz="2400" dirty="0" smtClean="0">
                <a:latin typeface="Arial" pitchFamily="34" charset="0"/>
                <a:cs typeface="Arial" pitchFamily="34" charset="0"/>
              </a:rPr>
              <a:t>[</a:t>
            </a:r>
            <a:r>
              <a:rPr lang="el-GR" sz="2400" dirty="0" smtClean="0">
                <a:latin typeface="Arial" pitchFamily="34" charset="0"/>
                <a:cs typeface="Arial" pitchFamily="34" charset="0"/>
              </a:rPr>
              <a:t>Δ</a:t>
            </a:r>
            <a:r>
              <a:rPr lang="en-US" sz="2400" dirty="0" smtClean="0">
                <a:latin typeface="Arial" pitchFamily="34" charset="0"/>
                <a:cs typeface="Arial" pitchFamily="34" charset="0"/>
              </a:rPr>
              <a:t>d’</a:t>
            </a:r>
            <a:r>
              <a:rPr lang="en-US" sz="2400" baseline="-25000" dirty="0" smtClean="0">
                <a:latin typeface="Arial" pitchFamily="34" charset="0"/>
                <a:cs typeface="Arial" pitchFamily="34" charset="0"/>
              </a:rPr>
              <a:t>j,1 </a:t>
            </a:r>
            <a:r>
              <a:rPr lang="en-US" sz="2400" dirty="0" smtClean="0">
                <a:latin typeface="Arial" pitchFamily="34" charset="0"/>
                <a:cs typeface="Arial" pitchFamily="34" charset="0"/>
              </a:rPr>
              <a:t>…</a:t>
            </a:r>
            <a:r>
              <a:rPr lang="el-GR" sz="2400" dirty="0">
                <a:latin typeface="Arial" pitchFamily="34" charset="0"/>
                <a:cs typeface="Arial" pitchFamily="34" charset="0"/>
              </a:rPr>
              <a:t> Δ</a:t>
            </a:r>
            <a:r>
              <a:rPr lang="en-US" sz="2400" dirty="0" smtClean="0">
                <a:latin typeface="Arial" pitchFamily="34" charset="0"/>
                <a:cs typeface="Arial" pitchFamily="34" charset="0"/>
              </a:rPr>
              <a:t>d’</a:t>
            </a:r>
            <a:r>
              <a:rPr lang="en-US" sz="2400" baseline="-25000" dirty="0" smtClean="0">
                <a:latin typeface="Arial" pitchFamily="34" charset="0"/>
                <a:cs typeface="Arial" pitchFamily="34" charset="0"/>
              </a:rPr>
              <a:t>j,27</a:t>
            </a:r>
            <a:r>
              <a:rPr lang="en-US" sz="2400" dirty="0" smtClean="0">
                <a:latin typeface="Arial" pitchFamily="34" charset="0"/>
                <a:cs typeface="Arial" pitchFamily="34" charset="0"/>
              </a:rPr>
              <a:t>] = [</a:t>
            </a:r>
            <a:r>
              <a:rPr lang="el-GR" sz="2400" dirty="0">
                <a:latin typeface="Arial" pitchFamily="34" charset="0"/>
                <a:cs typeface="Arial" pitchFamily="34" charset="0"/>
              </a:rPr>
              <a:t>Δ</a:t>
            </a:r>
            <a:r>
              <a:rPr lang="en-US" sz="2400" dirty="0" smtClean="0">
                <a:latin typeface="Arial" pitchFamily="34" charset="0"/>
                <a:cs typeface="Arial" pitchFamily="34" charset="0"/>
              </a:rPr>
              <a:t>d</a:t>
            </a:r>
            <a:r>
              <a:rPr lang="en-US" sz="2400" baseline="-25000" dirty="0" smtClean="0">
                <a:latin typeface="Arial" pitchFamily="34" charset="0"/>
                <a:cs typeface="Arial" pitchFamily="34" charset="0"/>
              </a:rPr>
              <a:t>j,1 </a:t>
            </a:r>
            <a:r>
              <a:rPr lang="en-US" sz="2400" dirty="0">
                <a:latin typeface="Arial" pitchFamily="34" charset="0"/>
                <a:cs typeface="Arial" pitchFamily="34" charset="0"/>
              </a:rPr>
              <a:t>…</a:t>
            </a:r>
            <a:r>
              <a:rPr lang="el-GR" sz="2400" dirty="0">
                <a:latin typeface="Arial" pitchFamily="34" charset="0"/>
                <a:cs typeface="Arial" pitchFamily="34" charset="0"/>
              </a:rPr>
              <a:t> Δ</a:t>
            </a:r>
            <a:r>
              <a:rPr lang="en-US" sz="2400" dirty="0" smtClean="0">
                <a:latin typeface="Arial" pitchFamily="34" charset="0"/>
                <a:cs typeface="Arial" pitchFamily="34" charset="0"/>
              </a:rPr>
              <a:t>d</a:t>
            </a:r>
            <a:r>
              <a:rPr lang="en-US" sz="2400" baseline="-25000" dirty="0" smtClean="0">
                <a:latin typeface="Arial" pitchFamily="34" charset="0"/>
                <a:cs typeface="Arial" pitchFamily="34" charset="0"/>
              </a:rPr>
              <a:t>j,27</a:t>
            </a:r>
            <a:r>
              <a:rPr lang="en-US" sz="2400" dirty="0" smtClean="0">
                <a:latin typeface="Arial" pitchFamily="34" charset="0"/>
                <a:cs typeface="Arial" pitchFamily="34" charset="0"/>
              </a:rPr>
              <a:t>].</a:t>
            </a:r>
            <a:r>
              <a:rPr lang="el-GR" sz="2400" dirty="0" smtClean="0">
                <a:latin typeface="Arial" pitchFamily="34" charset="0"/>
                <a:cs typeface="Arial" pitchFamily="34" charset="0"/>
              </a:rPr>
              <a:t>λ</a:t>
            </a:r>
            <a:endParaRPr lang="en-US" sz="2400" dirty="0" smtClean="0">
              <a:latin typeface="Arial" pitchFamily="34" charset="0"/>
              <a:cs typeface="Arial" pitchFamily="34" charset="0"/>
            </a:endParaRPr>
          </a:p>
        </p:txBody>
      </p:sp>
      <p:grpSp>
        <p:nvGrpSpPr>
          <p:cNvPr id="5" name="Group 4"/>
          <p:cNvGrpSpPr/>
          <p:nvPr>
            <p:custDataLst>
              <p:tags r:id="rId5"/>
            </p:custDataLst>
          </p:nvPr>
        </p:nvGrpSpPr>
        <p:grpSpPr>
          <a:xfrm>
            <a:off x="838200" y="3930223"/>
            <a:ext cx="7239000" cy="1337104"/>
            <a:chOff x="838200" y="3930223"/>
            <a:chExt cx="7239000" cy="1337104"/>
          </a:xfrm>
        </p:grpSpPr>
        <p:sp>
          <p:nvSpPr>
            <p:cNvPr id="22" name="Rectangle 21"/>
            <p:cNvSpPr/>
            <p:nvPr>
              <p:custDataLst>
                <p:tags r:id="rId7"/>
              </p:custDataLst>
            </p:nvPr>
          </p:nvSpPr>
          <p:spPr>
            <a:xfrm>
              <a:off x="2209800" y="4048125"/>
              <a:ext cx="4648200" cy="461665"/>
            </a:xfrm>
            <a:prstGeom prst="rect">
              <a:avLst/>
            </a:prstGeom>
          </p:spPr>
          <p:txBody>
            <a:bodyPr wrap="square">
              <a:spAutoFit/>
            </a:bodyPr>
            <a:lstStyle/>
            <a:p>
              <a:pPr lvl="0" eaLnBrk="0" hangingPunct="0">
                <a:spcBef>
                  <a:spcPts val="600"/>
                </a:spcBef>
                <a:spcAft>
                  <a:spcPts val="600"/>
                </a:spcAft>
                <a:buClr>
                  <a:srgbClr val="C00000"/>
                </a:buClr>
              </a:pPr>
              <a:r>
                <a:rPr lang="en-US" sz="2400" dirty="0" smtClean="0">
                  <a:solidFill>
                    <a:prstClr val="black"/>
                  </a:solidFill>
                  <a:latin typeface="Arial" pitchFamily="34" charset="0"/>
                  <a:cs typeface="Arial" pitchFamily="34" charset="0"/>
                </a:rPr>
                <a:t>Standard deviation of path delay</a:t>
              </a:r>
              <a:endParaRPr lang="en-US" sz="2400" dirty="0">
                <a:solidFill>
                  <a:prstClr val="black"/>
                </a:solidFill>
                <a:latin typeface="Arial" pitchFamily="34" charset="0"/>
                <a:cs typeface="Arial" pitchFamily="34" charset="0"/>
              </a:endParaRPr>
            </a:p>
          </p:txBody>
        </p:sp>
        <p:sp>
          <p:nvSpPr>
            <p:cNvPr id="24" name="Rounded Rectangle 23"/>
            <p:cNvSpPr/>
            <p:nvPr>
              <p:custDataLst>
                <p:tags r:id="rId8"/>
              </p:custDataLst>
            </p:nvPr>
          </p:nvSpPr>
          <p:spPr>
            <a:xfrm>
              <a:off x="838200" y="3930223"/>
              <a:ext cx="7239000" cy="1337104"/>
            </a:xfrm>
            <a:prstGeom prst="roundRect">
              <a:avLst>
                <a:gd name="adj" fmla="val 0"/>
              </a:avLst>
            </a:prstGeom>
            <a:no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custDataLst>
                <p:tags r:id="rId9"/>
              </p:custDataLst>
            </p:nvPr>
          </p:nvSpPr>
          <p:spPr>
            <a:xfrm>
              <a:off x="2209800" y="4598773"/>
              <a:ext cx="4953000" cy="533400"/>
            </a:xfrm>
            <a:prstGeom prst="rect">
              <a:avLst/>
            </a:prstGeom>
            <a:noFill/>
          </p:spPr>
          <p:txBody>
            <a:bodyPr wrap="square" rtlCol="0">
              <a:noAutofit/>
            </a:bodyPr>
            <a:lstStyle/>
            <a:p>
              <a:r>
                <a:rPr lang="el-GR" sz="2400" dirty="0" smtClean="0">
                  <a:latin typeface="Arial" pitchFamily="34" charset="0"/>
                  <a:cs typeface="Arial" pitchFamily="34" charset="0"/>
                </a:rPr>
                <a:t>σ</a:t>
              </a:r>
              <a:r>
                <a:rPr lang="en-US" sz="2400" baseline="-25000" dirty="0" smtClean="0">
                  <a:latin typeface="Arial" pitchFamily="34" charset="0"/>
                  <a:cs typeface="Arial" pitchFamily="34" charset="0"/>
                </a:rPr>
                <a:t>j</a:t>
              </a:r>
              <a:r>
                <a:rPr lang="en-US" sz="2400" dirty="0" smtClean="0">
                  <a:latin typeface="Arial" pitchFamily="34" charset="0"/>
                  <a:cs typeface="Arial" pitchFamily="34" charset="0"/>
                </a:rPr>
                <a:t> = ((</a:t>
              </a:r>
              <a:r>
                <a:rPr lang="el-GR" sz="2400" dirty="0" smtClean="0">
                  <a:latin typeface="Arial" pitchFamily="34" charset="0"/>
                  <a:cs typeface="Arial" pitchFamily="34" charset="0"/>
                </a:rPr>
                <a:t>Δ</a:t>
              </a:r>
              <a:r>
                <a:rPr lang="en-US" sz="2400" dirty="0" smtClean="0">
                  <a:latin typeface="Arial" pitchFamily="34" charset="0"/>
                  <a:cs typeface="Arial" pitchFamily="34" charset="0"/>
                </a:rPr>
                <a:t>d’</a:t>
              </a:r>
              <a:r>
                <a:rPr lang="en-US" sz="2400" baseline="-25000" dirty="0" smtClean="0">
                  <a:latin typeface="Arial" pitchFamily="34" charset="0"/>
                  <a:cs typeface="Arial" pitchFamily="34" charset="0"/>
                </a:rPr>
                <a:t>j,1</a:t>
              </a:r>
              <a:r>
                <a:rPr lang="en-US" sz="2400" dirty="0" smtClean="0">
                  <a:latin typeface="Arial" pitchFamily="34" charset="0"/>
                  <a:cs typeface="Arial" pitchFamily="34" charset="0"/>
                </a:rPr>
                <a:t>)</a:t>
              </a:r>
              <a:r>
                <a:rPr lang="en-US" sz="2400" baseline="30000" dirty="0" smtClean="0">
                  <a:latin typeface="Arial" pitchFamily="34" charset="0"/>
                  <a:cs typeface="Arial" pitchFamily="34" charset="0"/>
                </a:rPr>
                <a:t>2 </a:t>
              </a:r>
              <a:r>
                <a:rPr lang="en-US" sz="2400" dirty="0" smtClean="0">
                  <a:latin typeface="Arial" pitchFamily="34" charset="0"/>
                  <a:cs typeface="Arial" pitchFamily="34" charset="0"/>
                </a:rPr>
                <a:t>+ … +</a:t>
              </a:r>
              <a:r>
                <a:rPr lang="el-GR" sz="2400" dirty="0" smtClean="0">
                  <a:latin typeface="Arial" pitchFamily="34" charset="0"/>
                  <a:cs typeface="Arial" pitchFamily="34" charset="0"/>
                </a:rPr>
                <a:t> </a:t>
              </a:r>
              <a:r>
                <a:rPr lang="en-US" sz="2400" dirty="0" smtClean="0">
                  <a:latin typeface="Arial" pitchFamily="34" charset="0"/>
                  <a:cs typeface="Arial" pitchFamily="34" charset="0"/>
                </a:rPr>
                <a:t>(</a:t>
              </a:r>
              <a:r>
                <a:rPr lang="el-GR" sz="2400" dirty="0" smtClean="0">
                  <a:latin typeface="Arial" pitchFamily="34" charset="0"/>
                  <a:cs typeface="Arial" pitchFamily="34" charset="0"/>
                </a:rPr>
                <a:t>Δ</a:t>
              </a:r>
              <a:r>
                <a:rPr lang="en-US" sz="2400" dirty="0" smtClean="0">
                  <a:latin typeface="Arial" pitchFamily="34" charset="0"/>
                  <a:cs typeface="Arial" pitchFamily="34" charset="0"/>
                </a:rPr>
                <a:t>d’</a:t>
              </a:r>
              <a:r>
                <a:rPr lang="en-US" sz="2400" baseline="-25000" dirty="0" smtClean="0">
                  <a:latin typeface="Arial" pitchFamily="34" charset="0"/>
                  <a:cs typeface="Arial" pitchFamily="34" charset="0"/>
                </a:rPr>
                <a:t>j,27</a:t>
              </a:r>
              <a:r>
                <a:rPr lang="en-US" sz="2400" dirty="0" smtClean="0">
                  <a:latin typeface="Arial" pitchFamily="34" charset="0"/>
                  <a:cs typeface="Arial" pitchFamily="34" charset="0"/>
                </a:rPr>
                <a:t>)</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a:t>
              </a:r>
              <a:r>
                <a:rPr lang="en-US" sz="2400" baseline="30000" dirty="0" smtClean="0">
                  <a:latin typeface="Arial" pitchFamily="34" charset="0"/>
                  <a:cs typeface="Arial" pitchFamily="34" charset="0"/>
                </a:rPr>
                <a:t>0.5</a:t>
              </a:r>
            </a:p>
          </p:txBody>
        </p:sp>
      </p:grpSp>
      <p:sp>
        <p:nvSpPr>
          <p:cNvPr id="6" name="Rectangle 5"/>
          <p:cNvSpPr/>
          <p:nvPr>
            <p:custDataLst>
              <p:tags r:id="rId6"/>
            </p:custDataLst>
          </p:nvPr>
        </p:nvSpPr>
        <p:spPr>
          <a:xfrm>
            <a:off x="838200" y="5715000"/>
            <a:ext cx="7239000" cy="830997"/>
          </a:xfrm>
          <a:prstGeom prst="rect">
            <a:avLst/>
          </a:prstGeom>
        </p:spPr>
        <p:txBody>
          <a:bodyPr wrap="square">
            <a:spAutoFit/>
          </a:bodyPr>
          <a:lstStyle/>
          <a:p>
            <a:r>
              <a:rPr lang="en-US" sz="2400" dirty="0" smtClean="0"/>
              <a:t>Note: we use the delay variation from the statistical analysis as a reference</a:t>
            </a:r>
            <a:endParaRPr lang="en-US" sz="2400" dirty="0"/>
          </a:p>
        </p:txBody>
      </p:sp>
    </p:spTree>
    <p:extLst>
      <p:ext uri="{BB962C8B-B14F-4D97-AF65-F5344CB8AC3E}">
        <p14:creationId xmlns:p14="http://schemas.microsoft.com/office/powerpoint/2010/main" val="416584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Resilient Designs</a:t>
            </a:r>
            <a:endParaRPr lang="en-US" dirty="0"/>
          </a:p>
        </p:txBody>
      </p:sp>
      <p:sp>
        <p:nvSpPr>
          <p:cNvPr id="3" name="Content Placeholder 2"/>
          <p:cNvSpPr>
            <a:spLocks noGrp="1"/>
          </p:cNvSpPr>
          <p:nvPr>
            <p:ph idx="1"/>
          </p:nvPr>
        </p:nvSpPr>
        <p:spPr>
          <a:xfrm>
            <a:off x="37580" y="836797"/>
            <a:ext cx="9103765" cy="2592204"/>
          </a:xfrm>
        </p:spPr>
        <p:txBody>
          <a:bodyPr>
            <a:normAutofit fontScale="92500" lnSpcReduction="10000"/>
          </a:bodyPr>
          <a:lstStyle/>
          <a:p>
            <a:pPr>
              <a:spcBef>
                <a:spcPts val="500"/>
              </a:spcBef>
            </a:pPr>
            <a:r>
              <a:rPr lang="en-US" sz="3000" dirty="0" smtClean="0">
                <a:latin typeface="Arial" panose="020B0604020202020204" pitchFamily="34" charset="0"/>
              </a:rPr>
              <a:t>Detect and recover from timing errors</a:t>
            </a:r>
            <a:br>
              <a:rPr lang="en-US" sz="3000" dirty="0" smtClean="0">
                <a:latin typeface="Arial" panose="020B0604020202020204" pitchFamily="34" charset="0"/>
              </a:rPr>
            </a:br>
            <a:r>
              <a:rPr lang="en-US" altLang="zh-TW" b="1" dirty="0" smtClean="0">
                <a:latin typeface="Arial" pitchFamily="34" charset="0"/>
                <a:sym typeface="Symbol"/>
              </a:rPr>
              <a:t></a:t>
            </a:r>
            <a:r>
              <a:rPr lang="en-US" altLang="zh-TW" dirty="0" smtClean="0">
                <a:latin typeface="Arial" pitchFamily="34" charset="0"/>
                <a:sym typeface="Symbol"/>
              </a:rPr>
              <a:t> Ensure correct operation with dynamic variations </a:t>
            </a:r>
            <a:br>
              <a:rPr lang="en-US" altLang="zh-TW" dirty="0" smtClean="0">
                <a:latin typeface="Arial" pitchFamily="34" charset="0"/>
                <a:sym typeface="Symbol"/>
              </a:rPr>
            </a:br>
            <a:r>
              <a:rPr lang="en-US" altLang="zh-TW" dirty="0" smtClean="0">
                <a:latin typeface="Arial" pitchFamily="34" charset="0"/>
                <a:sym typeface="Symbol"/>
              </a:rPr>
              <a:t> </a:t>
            </a:r>
            <a:r>
              <a:rPr lang="en-US" altLang="zh-TW" sz="2400" dirty="0" smtClean="0">
                <a:latin typeface="Arial" pitchFamily="34" charset="0"/>
                <a:sym typeface="Symbol"/>
              </a:rPr>
              <a:t>   </a:t>
            </a:r>
            <a:r>
              <a:rPr lang="en-US" altLang="zh-TW" dirty="0" smtClean="0">
                <a:latin typeface="Arial" pitchFamily="34" charset="0"/>
                <a:sym typeface="Symbol"/>
              </a:rPr>
              <a:t> </a:t>
            </a:r>
            <a:r>
              <a:rPr lang="en-US" altLang="zh-TW" sz="2400" dirty="0" smtClean="0">
                <a:latin typeface="Arial" pitchFamily="34" charset="0"/>
                <a:sym typeface="Symbol"/>
              </a:rPr>
              <a:t>(e.g., IR drop, temperature fluctuation, cross-coupling, etc.)</a:t>
            </a:r>
          </a:p>
          <a:p>
            <a:pPr>
              <a:spcBef>
                <a:spcPts val="500"/>
              </a:spcBef>
            </a:pPr>
            <a:r>
              <a:rPr lang="en-US" altLang="zh-TW" sz="3000" dirty="0" smtClean="0">
                <a:latin typeface="Arial" pitchFamily="34" charset="0"/>
                <a:sym typeface="Symbol"/>
              </a:rPr>
              <a:t>Trade off design robustness vs. design quality</a:t>
            </a:r>
            <a:br>
              <a:rPr lang="en-US" altLang="zh-TW" sz="3000" dirty="0" smtClean="0">
                <a:latin typeface="Arial" pitchFamily="34" charset="0"/>
                <a:sym typeface="Symbol"/>
              </a:rPr>
            </a:br>
            <a:r>
              <a:rPr lang="en-US" altLang="zh-TW" b="1" dirty="0" smtClean="0">
                <a:latin typeface="Arial" pitchFamily="34" charset="0"/>
                <a:sym typeface="Symbol"/>
              </a:rPr>
              <a:t> </a:t>
            </a:r>
            <a:r>
              <a:rPr lang="en-US" altLang="zh-TW" dirty="0" smtClean="0">
                <a:sym typeface="Symbol"/>
              </a:rPr>
              <a:t>E.g.,</a:t>
            </a:r>
            <a:r>
              <a:rPr lang="en-US" altLang="zh-TW" b="1" dirty="0" smtClean="0">
                <a:sym typeface="Symbol"/>
              </a:rPr>
              <a:t> </a:t>
            </a:r>
            <a:r>
              <a:rPr lang="en-US" altLang="zh-TW" dirty="0" smtClean="0">
                <a:sym typeface="Symbol"/>
              </a:rPr>
              <a:t>enable </a:t>
            </a:r>
            <a:r>
              <a:rPr lang="en-US" altLang="zh-TW" dirty="0" smtClean="0">
                <a:latin typeface="Arial" pitchFamily="34" charset="0"/>
                <a:sym typeface="Symbol"/>
              </a:rPr>
              <a:t>margin reduction</a:t>
            </a:r>
          </a:p>
          <a:p>
            <a:pPr>
              <a:spcBef>
                <a:spcPts val="500"/>
              </a:spcBef>
            </a:pPr>
            <a:r>
              <a:rPr lang="en-US" altLang="zh-TW" sz="3000" dirty="0" smtClean="0">
                <a:latin typeface="Arial" pitchFamily="34" charset="0"/>
                <a:sym typeface="Symbol"/>
              </a:rPr>
              <a:t>Improve performance (i.e., </a:t>
            </a:r>
            <a:r>
              <a:rPr lang="en-US" altLang="zh-TW" sz="3000" i="1" dirty="0" smtClean="0">
                <a:latin typeface="Arial" pitchFamily="34" charset="0"/>
                <a:sym typeface="Symbol"/>
              </a:rPr>
              <a:t>timing speculation</a:t>
            </a:r>
            <a:r>
              <a:rPr lang="en-US" altLang="zh-TW" sz="3000" dirty="0" smtClean="0">
                <a:latin typeface="Arial" pitchFamily="34" charset="0"/>
                <a:sym typeface="Symbol"/>
              </a:rPr>
              <a:t>)</a:t>
            </a:r>
          </a:p>
          <a:p>
            <a:pPr>
              <a:spcBef>
                <a:spcPts val="500"/>
              </a:spcBef>
            </a:pPr>
            <a:endParaRPr lang="en-US" altLang="zh-TW" dirty="0" smtClean="0">
              <a:latin typeface="Arial" pitchFamily="34" charset="0"/>
              <a:sym typeface="Symbol"/>
            </a:endParaRPr>
          </a:p>
          <a:p>
            <a:pPr>
              <a:spcBef>
                <a:spcPts val="500"/>
              </a:spcBef>
            </a:pPr>
            <a:endParaRPr lang="en-US" dirty="0">
              <a:latin typeface="Arial" panose="020B0604020202020204" pitchFamily="34" charset="0"/>
            </a:endParaRPr>
          </a:p>
          <a:p>
            <a:pPr lvl="1">
              <a:spcBef>
                <a:spcPts val="500"/>
              </a:spcBef>
            </a:pPr>
            <a:endParaRPr lang="en-US" dirty="0">
              <a:latin typeface="Arial" panose="020B0604020202020204" pitchFamily="34" charset="0"/>
            </a:endParaRPr>
          </a:p>
        </p:txBody>
      </p:sp>
      <p:graphicFrame>
        <p:nvGraphicFramePr>
          <p:cNvPr id="11" name="Chart 10"/>
          <p:cNvGraphicFramePr>
            <a:graphicFrameLocks/>
          </p:cNvGraphicFramePr>
          <p:nvPr>
            <p:extLst>
              <p:ext uri="{D42A27DB-BD31-4B8C-83A1-F6EECF244321}">
                <p14:modId xmlns:p14="http://schemas.microsoft.com/office/powerpoint/2010/main" val="390194116"/>
              </p:ext>
            </p:extLst>
          </p:nvPr>
        </p:nvGraphicFramePr>
        <p:xfrm>
          <a:off x="342559" y="3501571"/>
          <a:ext cx="4632512" cy="29112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4975071" y="3759227"/>
            <a:ext cx="4143227" cy="2098476"/>
          </a:xfrm>
          <a:prstGeom prst="rect">
            <a:avLst/>
          </a:prstGeom>
          <a:noFill/>
        </p:spPr>
        <p:txBody>
          <a:bodyPr wrap="square" rtlCol="0">
            <a:spAutoFit/>
          </a:bodyPr>
          <a:lstStyle/>
          <a:p>
            <a:r>
              <a:rPr lang="en-US" dirty="0" smtClean="0">
                <a:solidFill>
                  <a:schemeClr val="tx2"/>
                </a:solidFill>
              </a:rPr>
              <a:t>Conventional design</a:t>
            </a:r>
            <a:r>
              <a:rPr lang="en-US" dirty="0" smtClean="0"/>
              <a:t>:</a:t>
            </a:r>
          </a:p>
          <a:p>
            <a:pPr marL="285750" indent="-285750">
              <a:buFont typeface="Wingdings" panose="05000000000000000000" pitchFamily="2" charset="2"/>
              <a:buChar char="Ø"/>
            </a:pPr>
            <a:r>
              <a:rPr lang="en-US" dirty="0" smtClean="0"/>
              <a:t>Worst-case signoff</a:t>
            </a:r>
          </a:p>
          <a:p>
            <a:pPr marL="285750" indent="-285750">
              <a:buFont typeface="Wingdings" panose="05000000000000000000" pitchFamily="2" charset="2"/>
              <a:buChar char="Ø"/>
            </a:pPr>
            <a:r>
              <a:rPr lang="en-US" dirty="0" smtClean="0"/>
              <a:t>No Vdd downscaling</a:t>
            </a:r>
          </a:p>
          <a:p>
            <a:endParaRPr lang="en-US" dirty="0"/>
          </a:p>
          <a:p>
            <a:r>
              <a:rPr lang="en-US" dirty="0" smtClean="0">
                <a:solidFill>
                  <a:srgbClr val="C00000"/>
                </a:solidFill>
              </a:rPr>
              <a:t>Resilient design</a:t>
            </a:r>
            <a:r>
              <a:rPr lang="en-US" dirty="0" smtClean="0"/>
              <a:t>:</a:t>
            </a:r>
          </a:p>
          <a:p>
            <a:pPr marL="285750" indent="-285750">
              <a:buFont typeface="Wingdings" panose="05000000000000000000" pitchFamily="2" charset="2"/>
              <a:buChar char="Ø"/>
            </a:pPr>
            <a:r>
              <a:rPr lang="en-US" dirty="0" smtClean="0"/>
              <a:t>Typical-case signoff</a:t>
            </a:r>
          </a:p>
          <a:p>
            <a:pPr marL="285750" indent="-285750">
              <a:buFont typeface="Wingdings" panose="05000000000000000000" pitchFamily="2" charset="2"/>
              <a:buChar char="Ø"/>
            </a:pPr>
            <a:r>
              <a:rPr lang="en-US" dirty="0" smtClean="0"/>
              <a:t>Vdd downscaling </a:t>
            </a:r>
            <a:r>
              <a:rPr lang="en-US" dirty="0" smtClean="0">
                <a:sym typeface="Wingdings" panose="05000000000000000000" pitchFamily="2" charset="2"/>
              </a:rPr>
              <a:t> reduced energy</a:t>
            </a:r>
            <a:endParaRPr lang="en-US" dirty="0"/>
          </a:p>
        </p:txBody>
      </p:sp>
      <p:grpSp>
        <p:nvGrpSpPr>
          <p:cNvPr id="13" name="Group 12"/>
          <p:cNvGrpSpPr/>
          <p:nvPr/>
        </p:nvGrpSpPr>
        <p:grpSpPr>
          <a:xfrm>
            <a:off x="1872344" y="4943025"/>
            <a:ext cx="1903658" cy="580927"/>
            <a:chOff x="1872344" y="4943025"/>
            <a:chExt cx="1903658" cy="580927"/>
          </a:xfrm>
        </p:grpSpPr>
        <p:cxnSp>
          <p:nvCxnSpPr>
            <p:cNvPr id="7" name="Straight Arrow Connector 6"/>
            <p:cNvCxnSpPr/>
            <p:nvPr/>
          </p:nvCxnSpPr>
          <p:spPr bwMode="auto">
            <a:xfrm>
              <a:off x="1872344" y="5056960"/>
              <a:ext cx="0" cy="466992"/>
            </a:xfrm>
            <a:prstGeom prst="straightConnector1">
              <a:avLst/>
            </a:prstGeom>
            <a:solidFill>
              <a:schemeClr val="accent1"/>
            </a:solidFill>
            <a:ln w="28575" cap="flat" cmpd="sng" algn="ctr">
              <a:solidFill>
                <a:srgbClr val="FF0000"/>
              </a:solidFill>
              <a:prstDash val="solid"/>
              <a:round/>
              <a:headEnd type="arrow" w="med" len="med"/>
              <a:tailEnd type="arrow" w="med" len="med"/>
            </a:ln>
            <a:effectLst/>
          </p:spPr>
        </p:cxnSp>
        <p:sp>
          <p:nvSpPr>
            <p:cNvPr id="12" name="TextBox 11"/>
            <p:cNvSpPr txBox="1"/>
            <p:nvPr/>
          </p:nvSpPr>
          <p:spPr>
            <a:xfrm>
              <a:off x="1899091" y="4943025"/>
              <a:ext cx="1876911" cy="439541"/>
            </a:xfrm>
            <a:prstGeom prst="rect">
              <a:avLst/>
            </a:prstGeom>
            <a:noFill/>
          </p:spPr>
          <p:txBody>
            <a:bodyPr wrap="square" rtlCol="0">
              <a:spAutoFit/>
            </a:bodyPr>
            <a:lstStyle/>
            <a:p>
              <a:r>
                <a:rPr lang="en-US" sz="2000" dirty="0" smtClean="0">
                  <a:solidFill>
                    <a:srgbClr val="FF0000"/>
                  </a:solidFill>
                </a:rPr>
                <a:t>15% reduction</a:t>
              </a:r>
              <a:endParaRPr lang="en-US" sz="2000" dirty="0">
                <a:solidFill>
                  <a:srgbClr val="FF0000"/>
                </a:solidFill>
              </a:endParaRPr>
            </a:p>
          </p:txBody>
        </p:sp>
      </p:grpSp>
    </p:spTree>
    <p:extLst>
      <p:ext uri="{BB962C8B-B14F-4D97-AF65-F5344CB8AC3E}">
        <p14:creationId xmlns:p14="http://schemas.microsoft.com/office/powerpoint/2010/main" val="3067768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Resilience Cost Reduction Problem</a:t>
            </a:r>
            <a:endParaRPr lang="en-US" dirty="0"/>
          </a:p>
        </p:txBody>
      </p:sp>
      <p:sp>
        <p:nvSpPr>
          <p:cNvPr id="3" name="Content Placeholder 2"/>
          <p:cNvSpPr>
            <a:spLocks noGrp="1"/>
          </p:cNvSpPr>
          <p:nvPr>
            <p:ph idx="1"/>
          </p:nvPr>
        </p:nvSpPr>
        <p:spPr>
          <a:xfrm>
            <a:off x="171450" y="828676"/>
            <a:ext cx="8836025" cy="2038350"/>
          </a:xfrm>
        </p:spPr>
        <p:txBody>
          <a:bodyPr/>
          <a:lstStyle/>
          <a:p>
            <a:r>
              <a:rPr lang="en-US" dirty="0" smtClean="0">
                <a:solidFill>
                  <a:srgbClr val="C00000"/>
                </a:solidFill>
                <a:latin typeface="Arial" panose="020B0604020202020204" pitchFamily="34" charset="0"/>
              </a:rPr>
              <a:t>Given</a:t>
            </a:r>
            <a:r>
              <a:rPr lang="en-US" dirty="0" smtClean="0">
                <a:latin typeface="Arial" panose="020B0604020202020204" pitchFamily="34" charset="0"/>
              </a:rPr>
              <a:t>: RTL design, throughput requirement and error-tolerant registers</a:t>
            </a:r>
          </a:p>
          <a:p>
            <a:r>
              <a:rPr lang="en-US" dirty="0" smtClean="0">
                <a:solidFill>
                  <a:srgbClr val="C00000"/>
                </a:solidFill>
              </a:rPr>
              <a:t>Objective</a:t>
            </a:r>
            <a:r>
              <a:rPr lang="en-US" dirty="0" smtClean="0"/>
              <a:t>: implement design to </a:t>
            </a:r>
            <a:r>
              <a:rPr lang="en-US" dirty="0" smtClean="0">
                <a:solidFill>
                  <a:srgbClr val="C00000"/>
                </a:solidFill>
              </a:rPr>
              <a:t>minimize energy</a:t>
            </a:r>
            <a:r>
              <a:rPr lang="en-US" dirty="0" smtClean="0">
                <a:latin typeface="Arial" panose="020B0604020202020204" pitchFamily="34" charset="0"/>
              </a:rPr>
              <a:t> </a:t>
            </a:r>
          </a:p>
          <a:p>
            <a:r>
              <a:rPr lang="en-US" dirty="0" smtClean="0"/>
              <a:t>Estimation of design energy:</a:t>
            </a:r>
            <a:endParaRPr lang="en-US" dirty="0" smtClean="0">
              <a:latin typeface="Arial" panose="020B0604020202020204" pitchFamily="34" charset="0"/>
            </a:endParaRPr>
          </a:p>
          <a:p>
            <a:endParaRPr lang="en-US" dirty="0">
              <a:latin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008998" y="2809875"/>
                <a:ext cx="3788986" cy="8485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𝐸𝑛𝑒𝑟𝑔𝑦</m:t>
                      </m:r>
                      <m:r>
                        <a:rPr lang="en-US" sz="2400" b="0" i="1" smtClean="0">
                          <a:latin typeface="Cambria Math"/>
                        </a:rPr>
                        <m:t>= </m:t>
                      </m:r>
                      <m:f>
                        <m:fPr>
                          <m:ctrlPr>
                            <a:rPr lang="en-US" sz="2400" b="0" i="1" smtClean="0">
                              <a:latin typeface="Cambria Math"/>
                            </a:rPr>
                          </m:ctrlPr>
                        </m:fPr>
                        <m:num>
                          <m:r>
                            <a:rPr lang="en-US" sz="2400" b="0" i="1" smtClean="0">
                              <a:latin typeface="Cambria Math"/>
                            </a:rPr>
                            <m:t>𝑃𝑜𝑤𝑒𝑟</m:t>
                          </m:r>
                        </m:num>
                        <m:den>
                          <m:r>
                            <a:rPr lang="en-US" sz="2400" b="0" i="1" smtClean="0">
                              <a:latin typeface="Cambria Math"/>
                            </a:rPr>
                            <m:t>𝑇h𝑟𝑜𝑢𝑔h𝑝𝑢𝑡</m:t>
                          </m:r>
                        </m:den>
                      </m:f>
                    </m:oMath>
                  </m:oMathPara>
                </a14:m>
                <a:endParaRPr lang="en-US" sz="2400"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008998" y="2809875"/>
                <a:ext cx="3788986" cy="848566"/>
              </a:xfrm>
              <a:prstGeom prst="rect">
                <a:avLst/>
              </a:prstGeom>
              <a:blipFill rotWithShape="0">
                <a:blip r:embed="rId2"/>
                <a:stretch>
                  <a:fillRect/>
                </a:stretch>
              </a:blipFill>
            </p:spPr>
            <p:txBody>
              <a:bodyPr/>
              <a:lstStyle/>
              <a:p>
                <a:r>
                  <a:rPr lang="en-US">
                    <a:noFill/>
                  </a:rPr>
                  <a:t> </a:t>
                </a:r>
              </a:p>
            </p:txBody>
          </p:sp>
        </mc:Fallback>
      </mc:AlternateContent>
      <p:grpSp>
        <p:nvGrpSpPr>
          <p:cNvPr id="4" name="Group 3"/>
          <p:cNvGrpSpPr/>
          <p:nvPr/>
        </p:nvGrpSpPr>
        <p:grpSpPr>
          <a:xfrm>
            <a:off x="1838473" y="3207823"/>
            <a:ext cx="4645311" cy="1528856"/>
            <a:chOff x="1838473" y="3207823"/>
            <a:chExt cx="4645311" cy="1528856"/>
          </a:xfrm>
        </p:grpSpPr>
        <p:sp>
          <p:nvSpPr>
            <p:cNvPr id="7" name="Oval 6"/>
            <p:cNvSpPr/>
            <p:nvPr/>
          </p:nvSpPr>
          <p:spPr bwMode="auto">
            <a:xfrm>
              <a:off x="3600915" y="3207823"/>
              <a:ext cx="1980270" cy="462244"/>
            </a:xfrm>
            <a:prstGeom prst="ellipse">
              <a:avLst/>
            </a:prstGeom>
            <a:noFill/>
            <a:ln w="254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1838473" y="3952875"/>
                  <a:ext cx="4645311" cy="783804"/>
                </a:xfrm>
                <a:prstGeom prst="rect">
                  <a:avLst/>
                </a:prstGeom>
                <a:noFill/>
                <a:ln w="28575">
                  <a:solidFill>
                    <a:srgbClr val="C00000"/>
                  </a:solidFill>
                  <a:prstDash val="sysDash"/>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𝑇h𝑟𝑜𝑢𝑔h𝑝𝑢𝑡</m:t>
                        </m:r>
                        <m:r>
                          <a:rPr lang="en-US" sz="2400" b="0" i="1" smtClean="0">
                            <a:latin typeface="Cambria Math"/>
                          </a:rPr>
                          <m:t>= </m:t>
                        </m:r>
                        <m:f>
                          <m:fPr>
                            <m:ctrlPr>
                              <a:rPr lang="en-US" sz="2400" b="0" i="1" smtClean="0">
                                <a:latin typeface="Cambria Math"/>
                              </a:rPr>
                            </m:ctrlPr>
                          </m:fPr>
                          <m:num>
                            <m:r>
                              <a:rPr lang="en-US" sz="2400" b="0" i="1" smtClean="0">
                                <a:latin typeface="Cambria Math"/>
                              </a:rPr>
                              <m:t>1−</m:t>
                            </m:r>
                            <m:r>
                              <a:rPr lang="en-US" sz="2400" b="0" i="1" smtClean="0">
                                <a:latin typeface="Cambria Math"/>
                              </a:rPr>
                              <m:t>𝐸𝑅</m:t>
                            </m:r>
                          </m:num>
                          <m:den>
                            <m:r>
                              <a:rPr lang="en-US" sz="2400" b="0" i="1" smtClean="0">
                                <a:latin typeface="Cambria Math"/>
                              </a:rPr>
                              <m:t>𝑇</m:t>
                            </m:r>
                          </m:den>
                        </m:f>
                        <m:r>
                          <a:rPr lang="en-US" sz="2400" b="0" i="1" smtClean="0">
                            <a:latin typeface="Cambria Math"/>
                          </a:rPr>
                          <m:t>+</m:t>
                        </m:r>
                        <m:f>
                          <m:fPr>
                            <m:ctrlPr>
                              <a:rPr lang="en-US" sz="2400" i="1">
                                <a:latin typeface="Cambria Math"/>
                              </a:rPr>
                            </m:ctrlPr>
                          </m:fPr>
                          <m:num>
                            <m:r>
                              <a:rPr lang="en-US" sz="2400" i="1">
                                <a:latin typeface="Cambria Math"/>
                              </a:rPr>
                              <m:t>1−</m:t>
                            </m:r>
                            <m:r>
                              <a:rPr lang="en-US" sz="2400" i="1">
                                <a:latin typeface="Cambria Math"/>
                              </a:rPr>
                              <m:t>𝐸𝑅</m:t>
                            </m:r>
                          </m:num>
                          <m:den>
                            <m:r>
                              <a:rPr lang="en-US" sz="2400" b="0" i="1" smtClean="0">
                                <a:latin typeface="Cambria Math"/>
                              </a:rPr>
                              <m:t>𝑟</m:t>
                            </m:r>
                            <m:r>
                              <a:rPr lang="en-US" sz="2400" b="0" i="1" smtClean="0">
                                <a:latin typeface="Cambria Math"/>
                              </a:rPr>
                              <m:t>×</m:t>
                            </m:r>
                            <m:r>
                              <a:rPr lang="en-US" sz="2400" i="1">
                                <a:latin typeface="Cambria Math"/>
                              </a:rPr>
                              <m:t>𝑇</m:t>
                            </m:r>
                          </m:den>
                        </m:f>
                      </m:oMath>
                    </m:oMathPara>
                  </a14:m>
                  <a:endParaRPr lang="en-US" sz="2400" dirty="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38473" y="3952875"/>
                  <a:ext cx="4645311" cy="783804"/>
                </a:xfrm>
                <a:prstGeom prst="rect">
                  <a:avLst/>
                </a:prstGeom>
                <a:blipFill rotWithShape="0">
                  <a:blip r:embed="rId3"/>
                  <a:stretch>
                    <a:fillRect/>
                  </a:stretch>
                </a:blipFill>
                <a:ln w="28575">
                  <a:solidFill>
                    <a:srgbClr val="C00000"/>
                  </a:solidFill>
                  <a:prstDash val="sysDash"/>
                </a:ln>
              </p:spPr>
              <p:txBody>
                <a:bodyPr/>
                <a:lstStyle/>
                <a:p>
                  <a:r>
                    <a:rPr lang="en-US">
                      <a:noFill/>
                    </a:rPr>
                    <a:t> </a:t>
                  </a:r>
                </a:p>
              </p:txBody>
            </p:sp>
          </mc:Fallback>
        </mc:AlternateContent>
        <p:cxnSp>
          <p:nvCxnSpPr>
            <p:cNvPr id="11" name="Straight Arrow Connector 10"/>
            <p:cNvCxnSpPr/>
            <p:nvPr/>
          </p:nvCxnSpPr>
          <p:spPr bwMode="auto">
            <a:xfrm flipH="1">
              <a:off x="4171950" y="3670067"/>
              <a:ext cx="123825" cy="282808"/>
            </a:xfrm>
            <a:prstGeom prst="straightConnector1">
              <a:avLst/>
            </a:prstGeom>
            <a:solidFill>
              <a:schemeClr val="accent1"/>
            </a:solidFill>
            <a:ln w="25400" cap="flat" cmpd="sng" algn="ctr">
              <a:solidFill>
                <a:srgbClr val="C00000"/>
              </a:solidFill>
              <a:prstDash val="sysDash"/>
              <a:round/>
              <a:headEnd type="none" w="med" len="med"/>
              <a:tailEnd type="arrow"/>
            </a:ln>
            <a:effectLst/>
          </p:spPr>
        </p:cxnSp>
      </p:grpSp>
      <p:grpSp>
        <p:nvGrpSpPr>
          <p:cNvPr id="10" name="Group 9"/>
          <p:cNvGrpSpPr/>
          <p:nvPr/>
        </p:nvGrpSpPr>
        <p:grpSpPr>
          <a:xfrm>
            <a:off x="5314950" y="4415863"/>
            <a:ext cx="1952625" cy="944569"/>
            <a:chOff x="5314950" y="4415863"/>
            <a:chExt cx="1952625" cy="944569"/>
          </a:xfrm>
        </p:grpSpPr>
        <p:sp>
          <p:nvSpPr>
            <p:cNvPr id="21" name="Oval 20"/>
            <p:cNvSpPr/>
            <p:nvPr/>
          </p:nvSpPr>
          <p:spPr bwMode="auto">
            <a:xfrm>
              <a:off x="5419996" y="4415863"/>
              <a:ext cx="309021" cy="312274"/>
            </a:xfrm>
            <a:prstGeom prst="ellipse">
              <a:avLst/>
            </a:prstGeom>
            <a:noFill/>
            <a:ln w="28575" cap="flat" cmpd="sng" algn="ctr">
              <a:solidFill>
                <a:schemeClr val="tx2"/>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22" name="Straight Arrow Connector 21"/>
            <p:cNvCxnSpPr/>
            <p:nvPr/>
          </p:nvCxnSpPr>
          <p:spPr bwMode="auto">
            <a:xfrm>
              <a:off x="5555456" y="4694505"/>
              <a:ext cx="186958" cy="337449"/>
            </a:xfrm>
            <a:prstGeom prst="straightConnector1">
              <a:avLst/>
            </a:prstGeom>
            <a:solidFill>
              <a:schemeClr val="accent1"/>
            </a:solidFill>
            <a:ln w="28575" cap="flat" cmpd="sng" algn="ctr">
              <a:solidFill>
                <a:schemeClr val="tx2"/>
              </a:solidFill>
              <a:prstDash val="sysDash"/>
              <a:round/>
              <a:headEnd type="none" w="med" len="med"/>
              <a:tailEnd type="arrow"/>
            </a:ln>
            <a:effectLst/>
          </p:spPr>
        </p:cxnSp>
        <p:sp>
          <p:nvSpPr>
            <p:cNvPr id="24" name="TextBox 23"/>
            <p:cNvSpPr txBox="1"/>
            <p:nvPr/>
          </p:nvSpPr>
          <p:spPr>
            <a:xfrm>
              <a:off x="5314950" y="4991100"/>
              <a:ext cx="1952625" cy="369332"/>
            </a:xfrm>
            <a:prstGeom prst="rect">
              <a:avLst/>
            </a:prstGeom>
            <a:noFill/>
          </p:spPr>
          <p:txBody>
            <a:bodyPr wrap="square" rtlCol="0">
              <a:spAutoFit/>
            </a:bodyPr>
            <a:lstStyle/>
            <a:p>
              <a:r>
                <a:rPr lang="en-US" dirty="0" smtClean="0">
                  <a:solidFill>
                    <a:schemeClr val="tx2"/>
                  </a:solidFill>
                </a:rPr>
                <a:t>#recovery cycles</a:t>
              </a:r>
              <a:endParaRPr lang="en-US" dirty="0">
                <a:solidFill>
                  <a:schemeClr val="tx2"/>
                </a:solidFill>
              </a:endParaRPr>
            </a:p>
          </p:txBody>
        </p:sp>
      </p:grpSp>
      <p:grpSp>
        <p:nvGrpSpPr>
          <p:cNvPr id="12" name="Group 11"/>
          <p:cNvGrpSpPr/>
          <p:nvPr/>
        </p:nvGrpSpPr>
        <p:grpSpPr>
          <a:xfrm>
            <a:off x="5982890" y="4414880"/>
            <a:ext cx="2356340" cy="526452"/>
            <a:chOff x="5982890" y="4414880"/>
            <a:chExt cx="2356340" cy="526452"/>
          </a:xfrm>
        </p:grpSpPr>
        <p:sp>
          <p:nvSpPr>
            <p:cNvPr id="25" name="TextBox 24"/>
            <p:cNvSpPr txBox="1"/>
            <p:nvPr/>
          </p:nvSpPr>
          <p:spPr>
            <a:xfrm>
              <a:off x="6872194" y="4572000"/>
              <a:ext cx="1467036" cy="369332"/>
            </a:xfrm>
            <a:prstGeom prst="rect">
              <a:avLst/>
            </a:prstGeom>
            <a:noFill/>
          </p:spPr>
          <p:txBody>
            <a:bodyPr wrap="square" rtlCol="0">
              <a:spAutoFit/>
            </a:bodyPr>
            <a:lstStyle/>
            <a:p>
              <a:r>
                <a:rPr lang="en-US" dirty="0" smtClean="0">
                  <a:solidFill>
                    <a:schemeClr val="tx2"/>
                  </a:solidFill>
                </a:rPr>
                <a:t>Clock period</a:t>
              </a:r>
              <a:endParaRPr lang="en-US" dirty="0">
                <a:solidFill>
                  <a:schemeClr val="tx2"/>
                </a:solidFill>
              </a:endParaRPr>
            </a:p>
          </p:txBody>
        </p:sp>
        <p:sp>
          <p:nvSpPr>
            <p:cNvPr id="26" name="Oval 25"/>
            <p:cNvSpPr/>
            <p:nvPr/>
          </p:nvSpPr>
          <p:spPr bwMode="auto">
            <a:xfrm>
              <a:off x="5982890" y="4414880"/>
              <a:ext cx="280928" cy="312274"/>
            </a:xfrm>
            <a:prstGeom prst="ellipse">
              <a:avLst/>
            </a:prstGeom>
            <a:noFill/>
            <a:ln w="28575" cap="flat" cmpd="sng" algn="ctr">
              <a:solidFill>
                <a:schemeClr val="tx2"/>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27" name="Straight Arrow Connector 26"/>
            <p:cNvCxnSpPr>
              <a:endCxn id="25" idx="1"/>
            </p:cNvCxnSpPr>
            <p:nvPr/>
          </p:nvCxnSpPr>
          <p:spPr bwMode="auto">
            <a:xfrm>
              <a:off x="6291262" y="4668684"/>
              <a:ext cx="580932" cy="87982"/>
            </a:xfrm>
            <a:prstGeom prst="straightConnector1">
              <a:avLst/>
            </a:prstGeom>
            <a:solidFill>
              <a:schemeClr val="accent1"/>
            </a:solidFill>
            <a:ln w="28575" cap="flat" cmpd="sng" algn="ctr">
              <a:solidFill>
                <a:schemeClr val="tx2"/>
              </a:solidFill>
              <a:prstDash val="sysDash"/>
              <a:round/>
              <a:headEnd type="none" w="med" len="med"/>
              <a:tailEnd type="arrow"/>
            </a:ln>
            <a:effectLst/>
          </p:spPr>
        </p:cxnSp>
      </p:grpSp>
      <p:grpSp>
        <p:nvGrpSpPr>
          <p:cNvPr id="17" name="Group 16"/>
          <p:cNvGrpSpPr/>
          <p:nvPr/>
        </p:nvGrpSpPr>
        <p:grpSpPr>
          <a:xfrm>
            <a:off x="3947033" y="3990675"/>
            <a:ext cx="1263595" cy="1599198"/>
            <a:chOff x="3947033" y="3990675"/>
            <a:chExt cx="1263595" cy="1599198"/>
          </a:xfrm>
        </p:grpSpPr>
        <p:grpSp>
          <p:nvGrpSpPr>
            <p:cNvPr id="5" name="Group 4"/>
            <p:cNvGrpSpPr/>
            <p:nvPr/>
          </p:nvGrpSpPr>
          <p:grpSpPr>
            <a:xfrm>
              <a:off x="4595812" y="3990675"/>
              <a:ext cx="452438" cy="1029000"/>
              <a:chOff x="4595812" y="3990675"/>
              <a:chExt cx="452438" cy="1029000"/>
            </a:xfrm>
          </p:grpSpPr>
          <p:sp>
            <p:nvSpPr>
              <p:cNvPr id="13" name="Oval 12"/>
              <p:cNvSpPr/>
              <p:nvPr/>
            </p:nvSpPr>
            <p:spPr bwMode="auto">
              <a:xfrm>
                <a:off x="4595812" y="3990675"/>
                <a:ext cx="452438" cy="343501"/>
              </a:xfrm>
              <a:prstGeom prst="ellipse">
                <a:avLst/>
              </a:prstGeom>
              <a:noFill/>
              <a:ln w="28575" cap="flat" cmpd="sng" algn="ctr">
                <a:solidFill>
                  <a:schemeClr val="tx2"/>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cxnSp>
            <p:nvCxnSpPr>
              <p:cNvPr id="16" name="Straight Arrow Connector 15"/>
              <p:cNvCxnSpPr/>
              <p:nvPr/>
            </p:nvCxnSpPr>
            <p:spPr bwMode="auto">
              <a:xfrm flipH="1">
                <a:off x="4724400" y="4344777"/>
                <a:ext cx="97632" cy="674898"/>
              </a:xfrm>
              <a:prstGeom prst="straightConnector1">
                <a:avLst/>
              </a:prstGeom>
              <a:solidFill>
                <a:schemeClr val="accent1"/>
              </a:solidFill>
              <a:ln w="28575" cap="flat" cmpd="sng" algn="ctr">
                <a:solidFill>
                  <a:schemeClr val="tx2"/>
                </a:solidFill>
                <a:prstDash val="sysDash"/>
                <a:round/>
                <a:headEnd type="none" w="med" len="med"/>
                <a:tailEnd type="arrow"/>
              </a:ln>
              <a:effectLst/>
            </p:spPr>
          </p:cxnSp>
        </p:grpSp>
        <p:sp>
          <p:nvSpPr>
            <p:cNvPr id="15" name="TextBox 14"/>
            <p:cNvSpPr txBox="1"/>
            <p:nvPr/>
          </p:nvSpPr>
          <p:spPr>
            <a:xfrm>
              <a:off x="3947033" y="4943542"/>
              <a:ext cx="1263595" cy="646331"/>
            </a:xfrm>
            <a:prstGeom prst="rect">
              <a:avLst/>
            </a:prstGeom>
            <a:noFill/>
          </p:spPr>
          <p:txBody>
            <a:bodyPr wrap="square" rtlCol="0">
              <a:spAutoFit/>
            </a:bodyPr>
            <a:lstStyle/>
            <a:p>
              <a:r>
                <a:rPr lang="en-US" dirty="0" smtClean="0">
                  <a:solidFill>
                    <a:schemeClr val="tx2"/>
                  </a:solidFill>
                </a:rPr>
                <a:t>Error rate [Kahng10]</a:t>
              </a:r>
              <a:endParaRPr lang="en-US" dirty="0">
                <a:solidFill>
                  <a:schemeClr val="tx2"/>
                </a:solidFill>
              </a:endParaRPr>
            </a:p>
          </p:txBody>
        </p:sp>
      </p:grpSp>
    </p:spTree>
    <p:extLst>
      <p:ext uri="{BB962C8B-B14F-4D97-AF65-F5344CB8AC3E}">
        <p14:creationId xmlns:p14="http://schemas.microsoft.com/office/powerpoint/2010/main" val="277501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Selective-Endpoint Optimization</a:t>
            </a:r>
            <a:endParaRPr lang="en-US" dirty="0"/>
          </a:p>
        </p:txBody>
      </p:sp>
      <p:sp>
        <p:nvSpPr>
          <p:cNvPr id="3" name="Content Placeholder 2"/>
          <p:cNvSpPr>
            <a:spLocks noGrp="1"/>
          </p:cNvSpPr>
          <p:nvPr>
            <p:ph idx="1"/>
          </p:nvPr>
        </p:nvSpPr>
        <p:spPr>
          <a:xfrm>
            <a:off x="92173" y="752476"/>
            <a:ext cx="9013629" cy="5781674"/>
          </a:xfrm>
        </p:spPr>
        <p:txBody>
          <a:bodyPr>
            <a:normAutofit/>
          </a:bodyPr>
          <a:lstStyle/>
          <a:p>
            <a:pPr>
              <a:spcBef>
                <a:spcPts val="500"/>
              </a:spcBef>
            </a:pPr>
            <a:r>
              <a:rPr lang="en-US" dirty="0" smtClean="0"/>
              <a:t>Optimize </a:t>
            </a:r>
            <a:r>
              <a:rPr lang="en-US" dirty="0" err="1" smtClean="0"/>
              <a:t>fanin</a:t>
            </a:r>
            <a:r>
              <a:rPr lang="en-US" dirty="0" smtClean="0"/>
              <a:t> cone w/ tighter constraints</a:t>
            </a:r>
            <a:br>
              <a:rPr lang="en-US" dirty="0" smtClean="0"/>
            </a:br>
            <a:r>
              <a:rPr lang="en-US" altLang="zh-TW" sz="2800" b="1" dirty="0">
                <a:sym typeface="Symbol"/>
              </a:rPr>
              <a:t></a:t>
            </a:r>
            <a:r>
              <a:rPr lang="en-US" sz="2800" dirty="0" smtClean="0"/>
              <a:t> Allows replacement of Razor FF w/ normal FF</a:t>
            </a:r>
          </a:p>
          <a:p>
            <a:pPr lvl="1">
              <a:spcBef>
                <a:spcPts val="500"/>
              </a:spcBef>
            </a:pPr>
            <a:r>
              <a:rPr lang="en-US" sz="2600" dirty="0" smtClean="0"/>
              <a:t>Trade off cost of resilience vs. data path optimization</a:t>
            </a:r>
          </a:p>
          <a:p>
            <a:pPr lvl="1">
              <a:spcBef>
                <a:spcPts val="500"/>
              </a:spcBef>
            </a:pPr>
            <a:endParaRPr lang="en-US" sz="2600" dirty="0"/>
          </a:p>
          <a:p>
            <a:pPr lvl="1">
              <a:spcBef>
                <a:spcPts val="500"/>
              </a:spcBef>
            </a:pPr>
            <a:endParaRPr lang="en-US" sz="2600" dirty="0" smtClean="0"/>
          </a:p>
          <a:p>
            <a:pPr lvl="1">
              <a:spcBef>
                <a:spcPts val="500"/>
              </a:spcBef>
            </a:pPr>
            <a:endParaRPr lang="en-US" sz="2600" dirty="0"/>
          </a:p>
          <a:p>
            <a:pPr lvl="1">
              <a:spcBef>
                <a:spcPts val="500"/>
              </a:spcBef>
            </a:pPr>
            <a:endParaRPr lang="en-US" sz="2600" dirty="0" smtClean="0"/>
          </a:p>
          <a:p>
            <a:pPr lvl="1">
              <a:spcBef>
                <a:spcPts val="500"/>
              </a:spcBef>
            </a:pPr>
            <a:endParaRPr lang="en-US" sz="2600" dirty="0"/>
          </a:p>
          <a:p>
            <a:pPr marL="231775" lvl="1" indent="0">
              <a:spcBef>
                <a:spcPts val="500"/>
              </a:spcBef>
              <a:buNone/>
            </a:pPr>
            <a:endParaRPr lang="en-US" sz="2600" dirty="0" smtClean="0"/>
          </a:p>
          <a:p>
            <a:pPr lvl="1">
              <a:spcBef>
                <a:spcPts val="500"/>
              </a:spcBef>
            </a:pPr>
            <a:r>
              <a:rPr lang="en-US" sz="2600" dirty="0" smtClean="0"/>
              <a:t>Question: </a:t>
            </a:r>
            <a:r>
              <a:rPr lang="en-US" sz="2600" i="1" dirty="0" smtClean="0"/>
              <a:t>Which endpoint to be optimized?</a:t>
            </a:r>
            <a:endParaRPr lang="en-US" sz="2600" i="1" dirty="0"/>
          </a:p>
          <a:p>
            <a:pPr marL="231775" lvl="1" indent="0">
              <a:spcBef>
                <a:spcPts val="500"/>
              </a:spcBef>
              <a:buNone/>
            </a:pPr>
            <a:endParaRPr lang="en-US" sz="2600" i="1" dirty="0" smtClean="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57" b="1"/>
          <a:stretch/>
        </p:blipFill>
        <p:spPr bwMode="auto">
          <a:xfrm>
            <a:off x="1068352" y="2135865"/>
            <a:ext cx="6608349"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67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Process-Aware </a:t>
            </a:r>
            <a:r>
              <a:rPr lang="en-US" dirty="0" err="1"/>
              <a:t>V</a:t>
            </a:r>
            <a:r>
              <a:rPr lang="en-US" baseline="-25000" dirty="0" err="1"/>
              <a:t>dd</a:t>
            </a:r>
            <a:r>
              <a:rPr lang="en-US" dirty="0"/>
              <a:t> </a:t>
            </a:r>
            <a:r>
              <a:rPr lang="en-US" dirty="0" smtClean="0"/>
              <a:t>Scaling (PVS)</a:t>
            </a:r>
            <a:endParaRPr lang="en-US" dirty="0"/>
          </a:p>
        </p:txBody>
      </p:sp>
      <p:sp>
        <p:nvSpPr>
          <p:cNvPr id="9" name="Rounded Rectangle 8"/>
          <p:cNvSpPr/>
          <p:nvPr/>
        </p:nvSpPr>
        <p:spPr bwMode="auto">
          <a:xfrm>
            <a:off x="559899" y="1431233"/>
            <a:ext cx="1417989" cy="1311965"/>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r>
              <a:rPr lang="en-US" b="1" dirty="0" smtClean="0">
                <a:solidFill>
                  <a:prstClr val="black"/>
                </a:solidFill>
                <a:latin typeface="Arial" pitchFamily="34" charset="0"/>
                <a:cs typeface="Arial" pitchFamily="34" charset="0"/>
              </a:rPr>
              <a:t>Open-Loop </a:t>
            </a:r>
            <a:br>
              <a:rPr lang="en-US" b="1" dirty="0" smtClean="0">
                <a:solidFill>
                  <a:prstClr val="black"/>
                </a:solidFill>
                <a:latin typeface="Arial" pitchFamily="34" charset="0"/>
                <a:cs typeface="Arial" pitchFamily="34" charset="0"/>
              </a:rPr>
            </a:br>
            <a:r>
              <a:rPr lang="en-US" b="1" dirty="0" smtClean="0">
                <a:solidFill>
                  <a:prstClr val="black"/>
                </a:solidFill>
                <a:latin typeface="Arial" pitchFamily="34" charset="0"/>
                <a:cs typeface="Arial" pitchFamily="34" charset="0"/>
              </a:rPr>
              <a:t>AVS</a:t>
            </a:r>
          </a:p>
        </p:txBody>
      </p:sp>
      <p:sp>
        <p:nvSpPr>
          <p:cNvPr id="10" name="Rounded Rectangle 9"/>
          <p:cNvSpPr/>
          <p:nvPr/>
        </p:nvSpPr>
        <p:spPr bwMode="auto">
          <a:xfrm>
            <a:off x="559899" y="2819398"/>
            <a:ext cx="1408050" cy="1948069"/>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b="1" dirty="0" smtClean="0">
                <a:solidFill>
                  <a:prstClr val="black"/>
                </a:solidFill>
                <a:latin typeface="Arial" pitchFamily="34" charset="0"/>
                <a:cs typeface="Arial" pitchFamily="34" charset="0"/>
              </a:rPr>
              <a:t>Closed-</a:t>
            </a:r>
            <a:br>
              <a:rPr lang="en-US" b="1" dirty="0" smtClean="0">
                <a:solidFill>
                  <a:prstClr val="black"/>
                </a:solidFill>
                <a:latin typeface="Arial" pitchFamily="34" charset="0"/>
                <a:cs typeface="Arial" pitchFamily="34" charset="0"/>
              </a:rPr>
            </a:br>
            <a:r>
              <a:rPr lang="en-US" b="1" dirty="0" smtClean="0">
                <a:solidFill>
                  <a:prstClr val="black"/>
                </a:solidFill>
                <a:latin typeface="Arial" pitchFamily="34" charset="0"/>
                <a:cs typeface="Arial" pitchFamily="34" charset="0"/>
              </a:rPr>
              <a:t>Loop AVS</a:t>
            </a:r>
          </a:p>
        </p:txBody>
      </p:sp>
      <p:sp>
        <p:nvSpPr>
          <p:cNvPr id="15" name="Down Arrow 14"/>
          <p:cNvSpPr/>
          <p:nvPr/>
        </p:nvSpPr>
        <p:spPr bwMode="auto">
          <a:xfrm>
            <a:off x="255099" y="1219200"/>
            <a:ext cx="258418" cy="4800600"/>
          </a:xfrm>
          <a:prstGeom prst="downArrow">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endParaRPr lang="en-US" dirty="0" smtClean="0">
              <a:solidFill>
                <a:prstClr val="black"/>
              </a:solidFill>
              <a:latin typeface="Arial" pitchFamily="34" charset="0"/>
              <a:cs typeface="Arial" pitchFamily="34" charset="0"/>
            </a:endParaRPr>
          </a:p>
        </p:txBody>
      </p:sp>
      <p:sp>
        <p:nvSpPr>
          <p:cNvPr id="16" name="TextBox 15"/>
          <p:cNvSpPr txBox="1"/>
          <p:nvPr/>
        </p:nvSpPr>
        <p:spPr>
          <a:xfrm rot="16200000">
            <a:off x="-400399" y="3255445"/>
            <a:ext cx="1113176" cy="400110"/>
          </a:xfrm>
          <a:prstGeom prst="rect">
            <a:avLst/>
          </a:prstGeom>
          <a:noFill/>
        </p:spPr>
        <p:txBody>
          <a:bodyPr wrap="square" rtlCol="0">
            <a:spAutoFit/>
          </a:bodyPr>
          <a:lstStyle/>
          <a:p>
            <a:pPr fontAlgn="auto" latinLnBrk="0">
              <a:spcBef>
                <a:spcPts val="0"/>
              </a:spcBef>
              <a:spcAft>
                <a:spcPts val="0"/>
              </a:spcAft>
            </a:pPr>
            <a:r>
              <a:rPr lang="en-US" sz="2000" b="1" dirty="0" smtClean="0">
                <a:solidFill>
                  <a:prstClr val="black"/>
                </a:solidFill>
                <a:latin typeface="Arial" pitchFamily="34" charset="0"/>
                <a:cs typeface="Arial" pitchFamily="34" charset="0"/>
              </a:rPr>
              <a:t>Power </a:t>
            </a:r>
            <a:endParaRPr lang="en-US" sz="2000" b="1" dirty="0">
              <a:solidFill>
                <a:prstClr val="black"/>
              </a:solidFill>
              <a:latin typeface="Arial" pitchFamily="34" charset="0"/>
              <a:cs typeface="Arial" pitchFamily="34" charset="0"/>
            </a:endParaRPr>
          </a:p>
        </p:txBody>
      </p:sp>
      <p:grpSp>
        <p:nvGrpSpPr>
          <p:cNvPr id="41" name="Group 40"/>
          <p:cNvGrpSpPr/>
          <p:nvPr/>
        </p:nvGrpSpPr>
        <p:grpSpPr>
          <a:xfrm>
            <a:off x="2060715" y="1401416"/>
            <a:ext cx="6416571" cy="1341783"/>
            <a:chOff x="2060715" y="1572926"/>
            <a:chExt cx="6416571" cy="1341783"/>
          </a:xfrm>
        </p:grpSpPr>
        <p:sp>
          <p:nvSpPr>
            <p:cNvPr id="12" name="Rounded Rectangle 11"/>
            <p:cNvSpPr/>
            <p:nvPr/>
          </p:nvSpPr>
          <p:spPr bwMode="auto">
            <a:xfrm>
              <a:off x="2090532" y="1606056"/>
              <a:ext cx="1822167" cy="583096"/>
            </a:xfrm>
            <a:prstGeom prst="round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sz="1600" b="1" dirty="0" smtClean="0">
                  <a:solidFill>
                    <a:prstClr val="black"/>
                  </a:solidFill>
                  <a:latin typeface="Arial" pitchFamily="34" charset="0"/>
                  <a:cs typeface="Arial" pitchFamily="34" charset="0"/>
                </a:rPr>
                <a:t>Freq. &amp; V</a:t>
              </a:r>
              <a:r>
                <a:rPr lang="en-US" sz="1600" b="1" baseline="-25000" dirty="0" smtClean="0">
                  <a:solidFill>
                    <a:prstClr val="black"/>
                  </a:solidFill>
                  <a:latin typeface="Arial" pitchFamily="34" charset="0"/>
                  <a:cs typeface="Arial" pitchFamily="34" charset="0"/>
                </a:rPr>
                <a:t>dd</a:t>
              </a:r>
              <a:r>
                <a:rPr lang="en-US" sz="1600" b="1" dirty="0" smtClean="0">
                  <a:solidFill>
                    <a:prstClr val="black"/>
                  </a:solidFill>
                  <a:latin typeface="Arial" pitchFamily="34" charset="0"/>
                  <a:cs typeface="Arial" pitchFamily="34" charset="0"/>
                </a:rPr>
                <a:t> LUT</a:t>
              </a:r>
            </a:p>
          </p:txBody>
        </p:sp>
        <p:sp>
          <p:nvSpPr>
            <p:cNvPr id="13" name="Rounded Rectangle 12"/>
            <p:cNvSpPr/>
            <p:nvPr/>
          </p:nvSpPr>
          <p:spPr bwMode="auto">
            <a:xfrm>
              <a:off x="2060715" y="2262039"/>
              <a:ext cx="1851984" cy="652670"/>
            </a:xfrm>
            <a:prstGeom prst="roundRect">
              <a:avLst/>
            </a:prstGeom>
            <a:gradFill>
              <a:gsLst>
                <a:gs pos="0">
                  <a:schemeClr val="accent2">
                    <a:lumMod val="75000"/>
                  </a:schemeClr>
                </a:gs>
                <a:gs pos="80000">
                  <a:schemeClr val="accent2">
                    <a:shade val="93000"/>
                    <a:satMod val="130000"/>
                  </a:schemeClr>
                </a:gs>
                <a:gs pos="100000">
                  <a:schemeClr val="accent2">
                    <a:shade val="94000"/>
                    <a:satMod val="135000"/>
                  </a:schemeClr>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r>
                <a:rPr lang="en-US" sz="1600" b="1" dirty="0" smtClean="0">
                  <a:solidFill>
                    <a:prstClr val="black"/>
                  </a:solidFill>
                  <a:latin typeface="Arial" pitchFamily="34" charset="0"/>
                  <a:cs typeface="Arial" pitchFamily="34" charset="0"/>
                </a:rPr>
                <a:t>Post-silicon </a:t>
              </a:r>
              <a:br>
                <a:rPr lang="en-US" sz="1600" b="1" dirty="0" smtClean="0">
                  <a:solidFill>
                    <a:prstClr val="black"/>
                  </a:solidFill>
                  <a:latin typeface="Arial" pitchFamily="34" charset="0"/>
                  <a:cs typeface="Arial" pitchFamily="34" charset="0"/>
                </a:rPr>
              </a:br>
              <a:r>
                <a:rPr lang="en-US" sz="1600" b="1" dirty="0" smtClean="0">
                  <a:solidFill>
                    <a:prstClr val="black"/>
                  </a:solidFill>
                  <a:latin typeface="Arial" pitchFamily="34" charset="0"/>
                  <a:cs typeface="Arial" pitchFamily="34" charset="0"/>
                </a:rPr>
                <a:t>characterization</a:t>
              </a:r>
            </a:p>
          </p:txBody>
        </p:sp>
        <p:sp>
          <p:nvSpPr>
            <p:cNvPr id="18" name="Right Bracket 17"/>
            <p:cNvSpPr/>
            <p:nvPr/>
          </p:nvSpPr>
          <p:spPr bwMode="auto">
            <a:xfrm>
              <a:off x="3995531" y="1602742"/>
              <a:ext cx="119270" cy="586409"/>
            </a:xfrm>
            <a:prstGeom prst="rightBracket">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latinLnBrk="0" hangingPunct="0"/>
              <a:endParaRPr lang="en-US" dirty="0" smtClean="0">
                <a:solidFill>
                  <a:prstClr val="black"/>
                </a:solidFill>
                <a:latin typeface="Arial" pitchFamily="34" charset="0"/>
                <a:cs typeface="Arial" pitchFamily="34" charset="0"/>
              </a:endParaRPr>
            </a:p>
          </p:txBody>
        </p:sp>
        <p:sp>
          <p:nvSpPr>
            <p:cNvPr id="19" name="Right Bracket 18"/>
            <p:cNvSpPr/>
            <p:nvPr/>
          </p:nvSpPr>
          <p:spPr bwMode="auto">
            <a:xfrm>
              <a:off x="3988905" y="2271977"/>
              <a:ext cx="125896" cy="642731"/>
            </a:xfrm>
            <a:prstGeom prst="rightBracke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latinLnBrk="0" hangingPunct="0"/>
              <a:endParaRPr lang="en-US" dirty="0" smtClean="0">
                <a:solidFill>
                  <a:prstClr val="black"/>
                </a:solidFill>
                <a:latin typeface="Arial" pitchFamily="34" charset="0"/>
                <a:cs typeface="Arial" pitchFamily="34" charset="0"/>
              </a:endParaRPr>
            </a:p>
          </p:txBody>
        </p:sp>
        <p:sp>
          <p:nvSpPr>
            <p:cNvPr id="26" name="TextBox 25"/>
            <p:cNvSpPr txBox="1"/>
            <p:nvPr/>
          </p:nvSpPr>
          <p:spPr>
            <a:xfrm>
              <a:off x="4181070" y="1572926"/>
              <a:ext cx="3463449" cy="646331"/>
            </a:xfrm>
            <a:prstGeom prst="rect">
              <a:avLst/>
            </a:prstGeom>
            <a:noFill/>
          </p:spPr>
          <p:txBody>
            <a:bodyPr wrap="none" rtlCol="0">
              <a:spAutoFit/>
            </a:bodyPr>
            <a:lstStyle/>
            <a:p>
              <a:pPr fontAlgn="auto" latinLnBrk="0">
                <a:spcBef>
                  <a:spcPts val="0"/>
                </a:spcBef>
                <a:spcAft>
                  <a:spcPts val="0"/>
                </a:spcAft>
              </a:pPr>
              <a:r>
                <a:rPr lang="en-US" b="0" dirty="0" smtClean="0">
                  <a:solidFill>
                    <a:prstClr val="black"/>
                  </a:solidFill>
                  <a:latin typeface="Arial" pitchFamily="34" charset="0"/>
                  <a:cs typeface="Arial" pitchFamily="34" charset="0"/>
                </a:rPr>
                <a:t>AVS </a:t>
              </a:r>
            </a:p>
            <a:p>
              <a:pPr fontAlgn="auto" latinLnBrk="0">
                <a:spcBef>
                  <a:spcPts val="0"/>
                </a:spcBef>
                <a:spcAft>
                  <a:spcPts val="0"/>
                </a:spcAft>
              </a:pPr>
              <a:r>
                <a:rPr lang="en-US" b="0" dirty="0" smtClean="0">
                  <a:solidFill>
                    <a:prstClr val="black"/>
                  </a:solidFill>
                  <a:latin typeface="Arial" pitchFamily="34" charset="0"/>
                  <a:cs typeface="Arial" pitchFamily="34" charset="0"/>
                </a:rPr>
                <a:t>Pre-characterize LUT </a:t>
              </a:r>
              <a:r>
                <a:rPr lang="en-US" b="0" dirty="0" smtClean="0">
                  <a:solidFill>
                    <a:srgbClr val="4F81BD"/>
                  </a:solidFill>
                  <a:latin typeface="Arial" pitchFamily="34" charset="0"/>
                  <a:cs typeface="Arial" pitchFamily="34" charset="0"/>
                </a:rPr>
                <a:t>[Martin02]</a:t>
              </a:r>
            </a:p>
          </p:txBody>
        </p:sp>
        <p:sp>
          <p:nvSpPr>
            <p:cNvPr id="27" name="TextBox 26"/>
            <p:cNvSpPr txBox="1"/>
            <p:nvPr/>
          </p:nvSpPr>
          <p:spPr>
            <a:xfrm>
              <a:off x="4124748" y="2252097"/>
              <a:ext cx="4352538" cy="646331"/>
            </a:xfrm>
            <a:prstGeom prst="rect">
              <a:avLst/>
            </a:prstGeom>
            <a:noFill/>
          </p:spPr>
          <p:txBody>
            <a:bodyPr wrap="none" rtlCol="0">
              <a:spAutoFit/>
            </a:bodyPr>
            <a:lstStyle/>
            <a:p>
              <a:pPr fontAlgn="auto" latinLnBrk="0">
                <a:spcBef>
                  <a:spcPts val="0"/>
                </a:spcBef>
                <a:spcAft>
                  <a:spcPts val="0"/>
                </a:spcAft>
              </a:pPr>
              <a:r>
                <a:rPr lang="en-US" b="0" dirty="0" smtClean="0">
                  <a:solidFill>
                    <a:srgbClr val="FF0000"/>
                  </a:solidFill>
                  <a:latin typeface="Arial" pitchFamily="34" charset="0"/>
                  <a:cs typeface="Arial" pitchFamily="34" charset="0"/>
                </a:rPr>
                <a:t>Process-aware AVS</a:t>
              </a:r>
              <a:br>
                <a:rPr lang="en-US" b="0" dirty="0" smtClean="0">
                  <a:solidFill>
                    <a:srgbClr val="FF0000"/>
                  </a:solidFill>
                  <a:latin typeface="Arial" pitchFamily="34" charset="0"/>
                  <a:cs typeface="Arial" pitchFamily="34" charset="0"/>
                </a:rPr>
              </a:br>
              <a:r>
                <a:rPr lang="en-US" b="0" dirty="0" smtClean="0">
                  <a:solidFill>
                    <a:prstClr val="black"/>
                  </a:solidFill>
                  <a:latin typeface="Arial" pitchFamily="34" charset="0"/>
                  <a:cs typeface="Arial" pitchFamily="34" charset="0"/>
                </a:rPr>
                <a:t>Post-silicon characterization </a:t>
              </a:r>
              <a:r>
                <a:rPr lang="en-US" b="0" dirty="0" smtClean="0">
                  <a:solidFill>
                    <a:srgbClr val="4F81BD"/>
                  </a:solidFill>
                  <a:latin typeface="Arial" pitchFamily="34" charset="0"/>
                  <a:cs typeface="Arial" pitchFamily="34" charset="0"/>
                </a:rPr>
                <a:t>[Tschanz03]</a:t>
              </a:r>
              <a:endParaRPr lang="en-US" b="0" dirty="0">
                <a:solidFill>
                  <a:srgbClr val="4F81BD"/>
                </a:solidFill>
                <a:latin typeface="Arial" pitchFamily="34" charset="0"/>
                <a:cs typeface="Arial" pitchFamily="34" charset="0"/>
              </a:endParaRPr>
            </a:p>
          </p:txBody>
        </p:sp>
      </p:grpSp>
      <p:grpSp>
        <p:nvGrpSpPr>
          <p:cNvPr id="42" name="Group 41"/>
          <p:cNvGrpSpPr/>
          <p:nvPr/>
        </p:nvGrpSpPr>
        <p:grpSpPr>
          <a:xfrm>
            <a:off x="2044148" y="2711700"/>
            <a:ext cx="6795053" cy="2174029"/>
            <a:chOff x="2044148" y="2883210"/>
            <a:chExt cx="6795053" cy="2174029"/>
          </a:xfrm>
        </p:grpSpPr>
        <p:sp>
          <p:nvSpPr>
            <p:cNvPr id="14" name="Rounded Rectangle 13"/>
            <p:cNvSpPr/>
            <p:nvPr/>
          </p:nvSpPr>
          <p:spPr bwMode="auto">
            <a:xfrm>
              <a:off x="2044148" y="2990908"/>
              <a:ext cx="1868551" cy="510209"/>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sz="1600" b="1" dirty="0" smtClean="0">
                  <a:solidFill>
                    <a:prstClr val="black"/>
                  </a:solidFill>
                  <a:latin typeface="Arial" pitchFamily="34" charset="0"/>
                  <a:cs typeface="Arial" pitchFamily="34" charset="0"/>
                </a:rPr>
                <a:t>Generic monitor</a:t>
              </a:r>
            </a:p>
          </p:txBody>
        </p:sp>
        <p:sp>
          <p:nvSpPr>
            <p:cNvPr id="24" name="Rounded Rectangle 23"/>
            <p:cNvSpPr/>
            <p:nvPr/>
          </p:nvSpPr>
          <p:spPr bwMode="auto">
            <a:xfrm>
              <a:off x="2057401" y="3587257"/>
              <a:ext cx="1855298" cy="65267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sz="1600" b="1" dirty="0" smtClean="0">
                  <a:solidFill>
                    <a:prstClr val="black"/>
                  </a:solidFill>
                  <a:latin typeface="Arial" pitchFamily="34" charset="0"/>
                  <a:cs typeface="Arial" pitchFamily="34" charset="0"/>
                </a:rPr>
                <a:t>Design dependent </a:t>
              </a:r>
              <a:br>
                <a:rPr lang="en-US" sz="1600" b="1" dirty="0" smtClean="0">
                  <a:solidFill>
                    <a:prstClr val="black"/>
                  </a:solidFill>
                  <a:latin typeface="Arial" pitchFamily="34" charset="0"/>
                  <a:cs typeface="Arial" pitchFamily="34" charset="0"/>
                </a:rPr>
              </a:br>
              <a:r>
                <a:rPr lang="en-US" sz="1600" b="1" dirty="0" smtClean="0">
                  <a:solidFill>
                    <a:prstClr val="black"/>
                  </a:solidFill>
                  <a:latin typeface="Arial" pitchFamily="34" charset="0"/>
                  <a:cs typeface="Arial" pitchFamily="34" charset="0"/>
                </a:rPr>
                <a:t>replica</a:t>
              </a:r>
            </a:p>
          </p:txBody>
        </p:sp>
        <p:sp>
          <p:nvSpPr>
            <p:cNvPr id="25" name="Rounded Rectangle 24"/>
            <p:cNvSpPr/>
            <p:nvPr/>
          </p:nvSpPr>
          <p:spPr bwMode="auto">
            <a:xfrm>
              <a:off x="2060715" y="4306187"/>
              <a:ext cx="1851984" cy="65267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r>
                <a:rPr lang="en-US" sz="1600" b="1" dirty="0" smtClean="0">
                  <a:solidFill>
                    <a:prstClr val="black"/>
                  </a:solidFill>
                  <a:latin typeface="Arial" pitchFamily="34" charset="0"/>
                  <a:cs typeface="Arial" pitchFamily="34" charset="0"/>
                </a:rPr>
                <a:t>In-situ</a:t>
              </a:r>
              <a:br>
                <a:rPr lang="en-US" sz="1600" b="1" dirty="0" smtClean="0">
                  <a:solidFill>
                    <a:prstClr val="black"/>
                  </a:solidFill>
                  <a:latin typeface="Arial" pitchFamily="34" charset="0"/>
                  <a:cs typeface="Arial" pitchFamily="34" charset="0"/>
                </a:rPr>
              </a:br>
              <a:r>
                <a:rPr lang="en-US" sz="1600" b="1" dirty="0" smtClean="0">
                  <a:solidFill>
                    <a:prstClr val="black"/>
                  </a:solidFill>
                  <a:latin typeface="Arial" pitchFamily="34" charset="0"/>
                  <a:cs typeface="Arial" pitchFamily="34" charset="0"/>
                </a:rPr>
                <a:t>monitor</a:t>
              </a:r>
            </a:p>
          </p:txBody>
        </p:sp>
        <p:sp>
          <p:nvSpPr>
            <p:cNvPr id="28" name="TextBox 27"/>
            <p:cNvSpPr txBox="1"/>
            <p:nvPr/>
          </p:nvSpPr>
          <p:spPr>
            <a:xfrm>
              <a:off x="4099186" y="2883210"/>
              <a:ext cx="4040465" cy="646331"/>
            </a:xfrm>
            <a:prstGeom prst="rect">
              <a:avLst/>
            </a:prstGeom>
            <a:noFill/>
          </p:spPr>
          <p:txBody>
            <a:bodyPr wrap="none" rtlCol="0">
              <a:spAutoFit/>
            </a:bodyPr>
            <a:lstStyle/>
            <a:p>
              <a:pPr fontAlgn="auto" latinLnBrk="0">
                <a:spcBef>
                  <a:spcPts val="0"/>
                </a:spcBef>
                <a:spcAft>
                  <a:spcPts val="0"/>
                </a:spcAft>
              </a:pPr>
              <a:r>
                <a:rPr lang="en-US" b="0" dirty="0" smtClean="0">
                  <a:solidFill>
                    <a:srgbClr val="F79646">
                      <a:lumMod val="75000"/>
                    </a:srgbClr>
                  </a:solidFill>
                  <a:latin typeface="Arial" pitchFamily="34" charset="0"/>
                  <a:cs typeface="Arial" pitchFamily="34" charset="0"/>
                </a:rPr>
                <a:t>Process and temperature-aware AVS </a:t>
              </a:r>
              <a:br>
                <a:rPr lang="en-US" b="0" dirty="0" smtClean="0">
                  <a:solidFill>
                    <a:srgbClr val="F79646">
                      <a:lumMod val="75000"/>
                    </a:srgbClr>
                  </a:solidFill>
                  <a:latin typeface="Arial" pitchFamily="34" charset="0"/>
                  <a:cs typeface="Arial" pitchFamily="34" charset="0"/>
                </a:rPr>
              </a:br>
              <a:r>
                <a:rPr lang="en-US" b="0" dirty="0" smtClean="0">
                  <a:solidFill>
                    <a:prstClr val="black"/>
                  </a:solidFill>
                  <a:latin typeface="Arial" pitchFamily="34" charset="0"/>
                  <a:cs typeface="Arial" pitchFamily="34" charset="0"/>
                </a:rPr>
                <a:t>Generic on-chip monitor [Burd00]</a:t>
              </a:r>
            </a:p>
          </p:txBody>
        </p:sp>
        <p:sp>
          <p:nvSpPr>
            <p:cNvPr id="31" name="TextBox 30"/>
            <p:cNvSpPr txBox="1"/>
            <p:nvPr/>
          </p:nvSpPr>
          <p:spPr>
            <a:xfrm>
              <a:off x="4114802" y="3426553"/>
              <a:ext cx="4724399" cy="646331"/>
            </a:xfrm>
            <a:prstGeom prst="rect">
              <a:avLst/>
            </a:prstGeom>
            <a:noFill/>
          </p:spPr>
          <p:txBody>
            <a:bodyPr wrap="square" rtlCol="0">
              <a:spAutoFit/>
            </a:bodyPr>
            <a:lstStyle/>
            <a:p>
              <a:pPr fontAlgn="auto" latinLnBrk="0">
                <a:spcBef>
                  <a:spcPts val="0"/>
                </a:spcBef>
                <a:spcAft>
                  <a:spcPts val="0"/>
                </a:spcAft>
              </a:pPr>
              <a:r>
                <a:rPr lang="en-US" b="0" dirty="0" smtClean="0">
                  <a:solidFill>
                    <a:prstClr val="black"/>
                  </a:solidFill>
                  <a:latin typeface="Arial" pitchFamily="34" charset="0"/>
                  <a:cs typeface="Arial" pitchFamily="34" charset="0"/>
                </a:rPr>
                <a:t>Design-dependent monitor </a:t>
              </a:r>
              <a:r>
                <a:rPr lang="en-US" b="0" dirty="0" smtClean="0">
                  <a:solidFill>
                    <a:srgbClr val="4F81BD"/>
                  </a:solidFill>
                  <a:latin typeface="Arial" pitchFamily="34" charset="0"/>
                  <a:cs typeface="Arial" pitchFamily="34" charset="0"/>
                </a:rPr>
                <a:t>[Elgebaly07, Drake08, Chan12]</a:t>
              </a:r>
              <a:endParaRPr lang="en-US" b="0" dirty="0">
                <a:solidFill>
                  <a:srgbClr val="4F81BD"/>
                </a:solidFill>
                <a:latin typeface="Arial" pitchFamily="34" charset="0"/>
                <a:cs typeface="Arial" pitchFamily="34" charset="0"/>
              </a:endParaRPr>
            </a:p>
          </p:txBody>
        </p:sp>
        <p:sp>
          <p:nvSpPr>
            <p:cNvPr id="32" name="TextBox 31"/>
            <p:cNvSpPr txBox="1"/>
            <p:nvPr/>
          </p:nvSpPr>
          <p:spPr>
            <a:xfrm>
              <a:off x="4320209" y="4133909"/>
              <a:ext cx="4518991" cy="923330"/>
            </a:xfrm>
            <a:prstGeom prst="rect">
              <a:avLst/>
            </a:prstGeom>
            <a:noFill/>
          </p:spPr>
          <p:txBody>
            <a:bodyPr wrap="square" rtlCol="0">
              <a:spAutoFit/>
            </a:bodyPr>
            <a:lstStyle/>
            <a:p>
              <a:pPr fontAlgn="auto" latinLnBrk="0">
                <a:spcBef>
                  <a:spcPts val="0"/>
                </a:spcBef>
                <a:spcAft>
                  <a:spcPts val="0"/>
                </a:spcAft>
              </a:pPr>
              <a:r>
                <a:rPr lang="en-US" b="0" dirty="0" smtClean="0">
                  <a:solidFill>
                    <a:srgbClr val="00B050"/>
                  </a:solidFill>
                  <a:latin typeface="Arial" pitchFamily="34" charset="0"/>
                  <a:cs typeface="Arial" pitchFamily="34" charset="0"/>
                </a:rPr>
                <a:t>In-situ performance monitor </a:t>
              </a:r>
              <a:r>
                <a:rPr lang="en-US" b="0" dirty="0" smtClean="0">
                  <a:solidFill>
                    <a:srgbClr val="7030A0"/>
                  </a:solidFill>
                  <a:latin typeface="Arial" pitchFamily="34" charset="0"/>
                  <a:cs typeface="Arial" pitchFamily="34" charset="0"/>
                </a:rPr>
                <a:t/>
              </a:r>
              <a:br>
                <a:rPr lang="en-US" b="0" dirty="0" smtClean="0">
                  <a:solidFill>
                    <a:srgbClr val="7030A0"/>
                  </a:solidFill>
                  <a:latin typeface="Arial" pitchFamily="34" charset="0"/>
                  <a:cs typeface="Arial" pitchFamily="34" charset="0"/>
                </a:rPr>
              </a:br>
              <a:r>
                <a:rPr lang="en-US" b="0" dirty="0" smtClean="0">
                  <a:solidFill>
                    <a:prstClr val="black"/>
                  </a:solidFill>
                  <a:latin typeface="Arial" pitchFamily="34" charset="0"/>
                  <a:cs typeface="Arial" pitchFamily="34" charset="0"/>
                </a:rPr>
                <a:t>Measure actual critical paths </a:t>
              </a:r>
              <a:r>
                <a:rPr lang="en-US" b="0" dirty="0" smtClean="0">
                  <a:solidFill>
                    <a:srgbClr val="4F81BD"/>
                  </a:solidFill>
                  <a:latin typeface="Arial" pitchFamily="34" charset="0"/>
                  <a:cs typeface="Arial" pitchFamily="34" charset="0"/>
                </a:rPr>
                <a:t>[Hartman06, Fick10]</a:t>
              </a:r>
              <a:endParaRPr lang="en-US" b="0" dirty="0">
                <a:solidFill>
                  <a:srgbClr val="4F81BD"/>
                </a:solidFill>
                <a:latin typeface="Arial" pitchFamily="34" charset="0"/>
                <a:cs typeface="Arial" pitchFamily="34" charset="0"/>
              </a:endParaRPr>
            </a:p>
          </p:txBody>
        </p:sp>
      </p:grpSp>
      <p:grpSp>
        <p:nvGrpSpPr>
          <p:cNvPr id="43" name="Group 42"/>
          <p:cNvGrpSpPr/>
          <p:nvPr/>
        </p:nvGrpSpPr>
        <p:grpSpPr>
          <a:xfrm>
            <a:off x="2057401" y="2819398"/>
            <a:ext cx="7073349" cy="3011558"/>
            <a:chOff x="2057401" y="2990908"/>
            <a:chExt cx="7073349" cy="3011558"/>
          </a:xfrm>
        </p:grpSpPr>
        <p:sp>
          <p:nvSpPr>
            <p:cNvPr id="11" name="Rounded Rectangle 10"/>
            <p:cNvSpPr/>
            <p:nvPr/>
          </p:nvSpPr>
          <p:spPr bwMode="auto">
            <a:xfrm>
              <a:off x="2057401" y="5028430"/>
              <a:ext cx="1855298" cy="964098"/>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r>
                <a:rPr lang="en-US" b="1" dirty="0" smtClean="0">
                  <a:solidFill>
                    <a:prstClr val="black"/>
                  </a:solidFill>
                  <a:latin typeface="Arial" pitchFamily="34" charset="0"/>
                  <a:cs typeface="Arial" pitchFamily="34" charset="0"/>
                </a:rPr>
                <a:t>Error Detection </a:t>
              </a:r>
              <a:br>
                <a:rPr lang="en-US" b="1" dirty="0" smtClean="0">
                  <a:solidFill>
                    <a:prstClr val="black"/>
                  </a:solidFill>
                  <a:latin typeface="Arial" pitchFamily="34" charset="0"/>
                  <a:cs typeface="Arial" pitchFamily="34" charset="0"/>
                </a:rPr>
              </a:br>
              <a:r>
                <a:rPr lang="en-US" b="1" dirty="0" smtClean="0">
                  <a:solidFill>
                    <a:prstClr val="black"/>
                  </a:solidFill>
                  <a:latin typeface="Arial" pitchFamily="34" charset="0"/>
                  <a:cs typeface="Arial" pitchFamily="34" charset="0"/>
                </a:rPr>
                <a:t>System</a:t>
              </a:r>
            </a:p>
          </p:txBody>
        </p:sp>
        <p:sp>
          <p:nvSpPr>
            <p:cNvPr id="20" name="Right Bracket 19"/>
            <p:cNvSpPr/>
            <p:nvPr/>
          </p:nvSpPr>
          <p:spPr bwMode="auto">
            <a:xfrm>
              <a:off x="3994734" y="2990908"/>
              <a:ext cx="120067" cy="3001619"/>
            </a:xfrm>
            <a:prstGeom prst="rightBracket">
              <a:avLst/>
            </a:prstGeom>
            <a:noFill/>
            <a:ln w="25400"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latinLnBrk="0" hangingPunct="0"/>
              <a:endParaRPr lang="en-US" dirty="0" smtClean="0">
                <a:solidFill>
                  <a:prstClr val="black"/>
                </a:solidFill>
                <a:latin typeface="Arial" pitchFamily="34" charset="0"/>
                <a:cs typeface="Arial" pitchFamily="34" charset="0"/>
              </a:endParaRPr>
            </a:p>
          </p:txBody>
        </p:sp>
        <p:sp>
          <p:nvSpPr>
            <p:cNvPr id="30" name="Right Bracket 29"/>
            <p:cNvSpPr/>
            <p:nvPr/>
          </p:nvSpPr>
          <p:spPr bwMode="auto">
            <a:xfrm>
              <a:off x="4191001" y="4302873"/>
              <a:ext cx="152400" cy="1689655"/>
            </a:xfrm>
            <a:prstGeom prst="rightBracket">
              <a:avLst/>
            </a:prstGeom>
            <a:noFill/>
            <a:ln w="254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latinLnBrk="0" hangingPunct="0"/>
              <a:endParaRPr lang="en-US" dirty="0" smtClean="0">
                <a:solidFill>
                  <a:prstClr val="black"/>
                </a:solidFill>
                <a:latin typeface="Arial" pitchFamily="34" charset="0"/>
                <a:cs typeface="Arial" pitchFamily="34" charset="0"/>
              </a:endParaRPr>
            </a:p>
          </p:txBody>
        </p:sp>
        <p:sp>
          <p:nvSpPr>
            <p:cNvPr id="33" name="Right Bracket 32"/>
            <p:cNvSpPr/>
            <p:nvPr/>
          </p:nvSpPr>
          <p:spPr bwMode="auto">
            <a:xfrm>
              <a:off x="4419601" y="5078128"/>
              <a:ext cx="135835" cy="924338"/>
            </a:xfrm>
            <a:prstGeom prst="rightBracke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latinLnBrk="0" hangingPunct="0"/>
              <a:endParaRPr lang="en-US" dirty="0" smtClean="0">
                <a:solidFill>
                  <a:prstClr val="black"/>
                </a:solidFill>
                <a:latin typeface="Arial" pitchFamily="34" charset="0"/>
                <a:cs typeface="Arial" pitchFamily="34" charset="0"/>
              </a:endParaRPr>
            </a:p>
          </p:txBody>
        </p:sp>
        <p:sp>
          <p:nvSpPr>
            <p:cNvPr id="34" name="TextBox 33"/>
            <p:cNvSpPr txBox="1"/>
            <p:nvPr/>
          </p:nvSpPr>
          <p:spPr>
            <a:xfrm>
              <a:off x="4542189" y="5073133"/>
              <a:ext cx="4588561" cy="923330"/>
            </a:xfrm>
            <a:prstGeom prst="rect">
              <a:avLst/>
            </a:prstGeom>
            <a:noFill/>
          </p:spPr>
          <p:txBody>
            <a:bodyPr wrap="square" rtlCol="0">
              <a:spAutoFit/>
            </a:bodyPr>
            <a:lstStyle/>
            <a:p>
              <a:pPr fontAlgn="auto" latinLnBrk="0">
                <a:spcBef>
                  <a:spcPts val="0"/>
                </a:spcBef>
                <a:spcAft>
                  <a:spcPts val="0"/>
                </a:spcAft>
              </a:pPr>
              <a:r>
                <a:rPr lang="en-US" b="0" dirty="0" smtClean="0">
                  <a:solidFill>
                    <a:srgbClr val="0000FF"/>
                  </a:solidFill>
                  <a:latin typeface="Arial" pitchFamily="34" charset="0"/>
                  <a:cs typeface="Arial" pitchFamily="34" charset="0"/>
                </a:rPr>
                <a:t>Error detection and correction system </a:t>
              </a:r>
              <a:r>
                <a:rPr lang="en-US" b="0" dirty="0" smtClean="0">
                  <a:solidFill>
                    <a:prstClr val="black"/>
                  </a:solidFill>
                  <a:latin typeface="Arial" pitchFamily="34" charset="0"/>
                  <a:cs typeface="Arial" pitchFamily="34" charset="0"/>
                </a:rPr>
                <a:t/>
              </a:r>
              <a:br>
                <a:rPr lang="en-US" b="0" dirty="0" smtClean="0">
                  <a:solidFill>
                    <a:prstClr val="black"/>
                  </a:solidFill>
                  <a:latin typeface="Arial" pitchFamily="34" charset="0"/>
                  <a:cs typeface="Arial" pitchFamily="34" charset="0"/>
                </a:rPr>
              </a:br>
              <a:r>
                <a:rPr lang="en-US" b="0" dirty="0" smtClean="0">
                  <a:solidFill>
                    <a:prstClr val="black"/>
                  </a:solidFill>
                  <a:latin typeface="Arial" pitchFamily="34" charset="0"/>
                  <a:cs typeface="Arial" pitchFamily="34" charset="0"/>
                </a:rPr>
                <a:t>V</a:t>
              </a:r>
              <a:r>
                <a:rPr lang="en-US" b="0" baseline="-25000" dirty="0" smtClean="0">
                  <a:solidFill>
                    <a:prstClr val="black"/>
                  </a:solidFill>
                  <a:latin typeface="Arial" pitchFamily="34" charset="0"/>
                  <a:cs typeface="Arial" pitchFamily="34" charset="0"/>
                </a:rPr>
                <a:t>dd</a:t>
              </a:r>
              <a:r>
                <a:rPr lang="en-US" b="0" dirty="0" smtClean="0">
                  <a:solidFill>
                    <a:prstClr val="black"/>
                  </a:solidFill>
                  <a:latin typeface="Arial" pitchFamily="34" charset="0"/>
                  <a:cs typeface="Arial" pitchFamily="34" charset="0"/>
                </a:rPr>
                <a:t> scaling until error occurs </a:t>
              </a:r>
              <a:r>
                <a:rPr lang="en-US" b="0" dirty="0" smtClean="0">
                  <a:solidFill>
                    <a:srgbClr val="4F81BD"/>
                  </a:solidFill>
                  <a:latin typeface="Arial" pitchFamily="34" charset="0"/>
                  <a:cs typeface="Arial" pitchFamily="34" charset="0"/>
                </a:rPr>
                <a:t>[Das06,Tschanz10]</a:t>
              </a:r>
              <a:endParaRPr lang="en-US" b="0" dirty="0">
                <a:solidFill>
                  <a:srgbClr val="4F81BD"/>
                </a:solidFill>
                <a:latin typeface="Arial" pitchFamily="34" charset="0"/>
                <a:cs typeface="Arial" pitchFamily="34" charset="0"/>
              </a:endParaRPr>
            </a:p>
          </p:txBody>
        </p:sp>
      </p:grpSp>
      <p:sp>
        <p:nvSpPr>
          <p:cNvPr id="29" name="Rounded Rectangle 28"/>
          <p:cNvSpPr/>
          <p:nvPr/>
        </p:nvSpPr>
        <p:spPr bwMode="auto">
          <a:xfrm>
            <a:off x="533401" y="4830418"/>
            <a:ext cx="1447800" cy="9906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r>
              <a:rPr lang="en-US" b="1" dirty="0" smtClean="0">
                <a:solidFill>
                  <a:prstClr val="black"/>
                </a:solidFill>
                <a:latin typeface="Arial" pitchFamily="34" charset="0"/>
                <a:cs typeface="Arial" pitchFamily="34" charset="0"/>
              </a:rPr>
              <a:t>Error </a:t>
            </a:r>
            <a:br>
              <a:rPr lang="en-US" b="1" dirty="0" smtClean="0">
                <a:solidFill>
                  <a:prstClr val="black"/>
                </a:solidFill>
                <a:latin typeface="Arial" pitchFamily="34" charset="0"/>
                <a:cs typeface="Arial" pitchFamily="34" charset="0"/>
              </a:rPr>
            </a:br>
            <a:r>
              <a:rPr lang="en-US" b="1" dirty="0" smtClean="0">
                <a:solidFill>
                  <a:prstClr val="black"/>
                </a:solidFill>
                <a:latin typeface="Arial" pitchFamily="34" charset="0"/>
                <a:cs typeface="Arial" pitchFamily="34" charset="0"/>
              </a:rPr>
              <a:t>Tolerance </a:t>
            </a:r>
            <a:br>
              <a:rPr lang="en-US" b="1" dirty="0" smtClean="0">
                <a:solidFill>
                  <a:prstClr val="black"/>
                </a:solidFill>
                <a:latin typeface="Arial" pitchFamily="34" charset="0"/>
                <a:cs typeface="Arial" pitchFamily="34" charset="0"/>
              </a:rPr>
            </a:br>
            <a:r>
              <a:rPr lang="en-US" b="1" dirty="0" smtClean="0">
                <a:solidFill>
                  <a:prstClr val="black"/>
                </a:solidFill>
                <a:latin typeface="Arial" pitchFamily="34" charset="0"/>
                <a:cs typeface="Arial" pitchFamily="34" charset="0"/>
              </a:rPr>
              <a:t>AVS</a:t>
            </a:r>
          </a:p>
        </p:txBody>
      </p:sp>
      <p:sp>
        <p:nvSpPr>
          <p:cNvPr id="38" name="Rectangle 37"/>
          <p:cNvSpPr/>
          <p:nvPr/>
        </p:nvSpPr>
        <p:spPr>
          <a:xfrm>
            <a:off x="2312499" y="971490"/>
            <a:ext cx="1625766" cy="400110"/>
          </a:xfrm>
          <a:prstGeom prst="rect">
            <a:avLst/>
          </a:prstGeom>
        </p:spPr>
        <p:txBody>
          <a:bodyPr wrap="none">
            <a:spAutoFit/>
          </a:bodyPr>
          <a:lstStyle/>
          <a:p>
            <a:pPr fontAlgn="auto" latinLnBrk="0">
              <a:spcBef>
                <a:spcPts val="0"/>
              </a:spcBef>
              <a:spcAft>
                <a:spcPts val="0"/>
              </a:spcAft>
            </a:pPr>
            <a:r>
              <a:rPr lang="en-US" sz="2000" b="1" dirty="0" smtClean="0">
                <a:solidFill>
                  <a:prstClr val="black"/>
                </a:solidFill>
                <a:latin typeface="Arial" pitchFamily="34" charset="0"/>
                <a:cs typeface="Arial" pitchFamily="34" charset="0"/>
              </a:rPr>
              <a:t>approaches</a:t>
            </a:r>
            <a:endParaRPr lang="en-US" sz="2000" b="1" dirty="0">
              <a:solidFill>
                <a:prstClr val="black"/>
              </a:solidFill>
              <a:latin typeface="Arial" pitchFamily="34" charset="0"/>
              <a:cs typeface="Arial" pitchFamily="34" charset="0"/>
            </a:endParaRPr>
          </a:p>
        </p:txBody>
      </p:sp>
      <p:sp>
        <p:nvSpPr>
          <p:cNvPr id="39" name="Rectangle 38"/>
          <p:cNvSpPr/>
          <p:nvPr/>
        </p:nvSpPr>
        <p:spPr>
          <a:xfrm>
            <a:off x="559899" y="971490"/>
            <a:ext cx="1691682" cy="400110"/>
          </a:xfrm>
          <a:prstGeom prst="rect">
            <a:avLst/>
          </a:prstGeom>
        </p:spPr>
        <p:txBody>
          <a:bodyPr wrap="none">
            <a:spAutoFit/>
          </a:bodyPr>
          <a:lstStyle/>
          <a:p>
            <a:pPr fontAlgn="auto" latinLnBrk="0">
              <a:spcBef>
                <a:spcPts val="0"/>
              </a:spcBef>
              <a:spcAft>
                <a:spcPts val="0"/>
              </a:spcAft>
            </a:pPr>
            <a:r>
              <a:rPr lang="en-US" sz="2000" b="1" dirty="0" smtClean="0">
                <a:solidFill>
                  <a:prstClr val="black"/>
                </a:solidFill>
                <a:latin typeface="Arial" pitchFamily="34" charset="0"/>
                <a:cs typeface="Arial" pitchFamily="34" charset="0"/>
              </a:rPr>
              <a:t>AVS classes</a:t>
            </a:r>
            <a:endParaRPr lang="en-US" sz="2000" b="1" dirty="0">
              <a:solidFill>
                <a:prstClr val="black"/>
              </a:solidFill>
              <a:latin typeface="Arial" pitchFamily="34" charset="0"/>
              <a:cs typeface="Arial" pitchFamily="34" charset="0"/>
            </a:endParaRPr>
          </a:p>
        </p:txBody>
      </p:sp>
      <p:sp>
        <p:nvSpPr>
          <p:cNvPr id="35" name="Content Placeholder 2"/>
          <p:cNvSpPr txBox="1">
            <a:spLocks/>
          </p:cNvSpPr>
          <p:nvPr/>
        </p:nvSpPr>
        <p:spPr>
          <a:xfrm>
            <a:off x="152400" y="762000"/>
            <a:ext cx="8839200" cy="838200"/>
          </a:xfrm>
          <a:prstGeom prst="rect">
            <a:avLst/>
          </a:prstGeom>
        </p:spPr>
        <p:txBody>
          <a:bodyPr vert="horz" lIns="91440" tIns="45720" rIns="91440" bIns="45720" rtlCol="0">
            <a:noAutofit/>
          </a:bodyPr>
          <a:lstStyle/>
          <a:p>
            <a:pPr marL="231775" indent="-231775" fontAlgn="auto" latinLnBrk="0">
              <a:spcBef>
                <a:spcPct val="20000"/>
              </a:spcBef>
              <a:spcAft>
                <a:spcPts val="0"/>
              </a:spcAft>
              <a:buClr>
                <a:srgbClr val="C00000"/>
              </a:buClr>
              <a:buFont typeface="Arial" pitchFamily="34" charset="0"/>
              <a:buChar char="•"/>
              <a:defRPr/>
            </a:pPr>
            <a:endParaRPr lang="en-US" sz="2400" b="0" dirty="0" smtClean="0">
              <a:solidFill>
                <a:prstClr val="black"/>
              </a:solidFill>
              <a:latin typeface="Arial" pitchFamily="34" charset="0"/>
              <a:cs typeface="Arial" pitchFamily="34" charset="0"/>
            </a:endParaRPr>
          </a:p>
        </p:txBody>
      </p:sp>
      <p:sp>
        <p:nvSpPr>
          <p:cNvPr id="40" name="Slide Number Placeholder 39"/>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pPr/>
              <a:t>77</a:t>
            </a:fld>
            <a:endParaRPr lang="en-US" dirty="0"/>
          </a:p>
        </p:txBody>
      </p:sp>
      <p:sp>
        <p:nvSpPr>
          <p:cNvPr id="36" name="Rectangle 35"/>
          <p:cNvSpPr/>
          <p:nvPr/>
        </p:nvSpPr>
        <p:spPr>
          <a:xfrm>
            <a:off x="457200" y="2743200"/>
            <a:ext cx="1600200" cy="2057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69249955"/>
      </p:ext>
    </p:extLst>
  </p:cSld>
  <p:clrMapOvr>
    <a:masterClrMapping/>
  </p:clrMapOvr>
  <mc:AlternateContent xmlns:mc="http://schemas.openxmlformats.org/markup-compatibility/2006" xmlns:p14="http://schemas.microsoft.com/office/powerpoint/2010/main">
    <mc:Choice Requires="p14">
      <p:transition spd="slow" p14:dur="2000" advTm="65597"/>
    </mc:Choice>
    <mc:Fallback xmlns="">
      <p:transition spd="slow" advTm="65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cTn>
                              </p:par>
                              <p:par>
                                <p:cTn id="20" presetID="9" presetClass="emph" presetSubtype="0" grpId="0" nodeType="withEffect">
                                  <p:stCondLst>
                                    <p:cond delay="0"/>
                                  </p:stCondLst>
                                  <p:childTnLst>
                                    <p:set>
                                      <p:cBhvr rctx="PPT">
                                        <p:cTn id="21" dur="indefinite"/>
                                        <p:tgtEl>
                                          <p:spTgt spid="15"/>
                                        </p:tgtEl>
                                        <p:attrNameLst>
                                          <p:attrName>style.opacity</p:attrName>
                                        </p:attrNameLst>
                                      </p:cBhvr>
                                      <p:to>
                                        <p:strVal val="0.5"/>
                                      </p:to>
                                    </p:set>
                                    <p:animEffect filter="image" prLst="opacity: 0.5">
                                      <p:cBhvr rctx="IE">
                                        <p:cTn id="22" dur="indefinite"/>
                                        <p:tgtEl>
                                          <p:spTgt spid="15"/>
                                        </p:tgtEl>
                                      </p:cBhvr>
                                    </p:animEffect>
                                  </p:childTnLst>
                                </p:cTn>
                              </p:par>
                              <p:par>
                                <p:cTn id="23" presetID="9" presetClass="emph" presetSubtype="0" grpId="0" nodeType="withEffect">
                                  <p:stCondLst>
                                    <p:cond delay="0"/>
                                  </p:stCondLst>
                                  <p:childTnLst>
                                    <p:set>
                                      <p:cBhvr rctx="PPT">
                                        <p:cTn id="24" dur="indefinite"/>
                                        <p:tgtEl>
                                          <p:spTgt spid="16"/>
                                        </p:tgtEl>
                                        <p:attrNameLst>
                                          <p:attrName>style.opacity</p:attrName>
                                        </p:attrNameLst>
                                      </p:cBhvr>
                                      <p:to>
                                        <p:strVal val="0.5"/>
                                      </p:to>
                                    </p:set>
                                    <p:animEffect filter="image" prLst="opacity: 0.5">
                                      <p:cBhvr rctx="IE">
                                        <p:cTn id="25" dur="indefinite"/>
                                        <p:tgtEl>
                                          <p:spTgt spid="16"/>
                                        </p:tgtEl>
                                      </p:cBhvr>
                                    </p:animEffect>
                                  </p:childTnLst>
                                </p:cTn>
                              </p:par>
                              <p:par>
                                <p:cTn id="26" presetID="9" presetClass="emph" presetSubtype="0" nodeType="withEffect">
                                  <p:stCondLst>
                                    <p:cond delay="0"/>
                                  </p:stCondLst>
                                  <p:childTnLst>
                                    <p:set>
                                      <p:cBhvr rctx="PPT">
                                        <p:cTn id="27" dur="indefinite"/>
                                        <p:tgtEl>
                                          <p:spTgt spid="41"/>
                                        </p:tgtEl>
                                        <p:attrNameLst>
                                          <p:attrName>style.opacity</p:attrName>
                                        </p:attrNameLst>
                                      </p:cBhvr>
                                      <p:to>
                                        <p:strVal val="0.5"/>
                                      </p:to>
                                    </p:set>
                                    <p:animEffect filter="image" prLst="opacity: 0.5">
                                      <p:cBhvr rctx="IE">
                                        <p:cTn id="28" dur="indefinite"/>
                                        <p:tgtEl>
                                          <p:spTgt spid="41"/>
                                        </p:tgtEl>
                                      </p:cBhvr>
                                    </p:animEffect>
                                  </p:childTnLst>
                                </p:cTn>
                              </p:par>
                              <p:par>
                                <p:cTn id="29" presetID="9" presetClass="emph" presetSubtype="0" nodeType="withEffect">
                                  <p:stCondLst>
                                    <p:cond delay="0"/>
                                  </p:stCondLst>
                                  <p:childTnLst>
                                    <p:set>
                                      <p:cBhvr rctx="PPT">
                                        <p:cTn id="30" dur="indefinite"/>
                                        <p:tgtEl>
                                          <p:spTgt spid="42"/>
                                        </p:tgtEl>
                                        <p:attrNameLst>
                                          <p:attrName>style.opacity</p:attrName>
                                        </p:attrNameLst>
                                      </p:cBhvr>
                                      <p:to>
                                        <p:strVal val="0.5"/>
                                      </p:to>
                                    </p:set>
                                    <p:animEffect filter="image" prLst="opacity: 0.5">
                                      <p:cBhvr rctx="IE">
                                        <p:cTn id="31" dur="indefinite"/>
                                        <p:tgtEl>
                                          <p:spTgt spid="42"/>
                                        </p:tgtEl>
                                      </p:cBhvr>
                                    </p:animEffect>
                                  </p:childTnLst>
                                </p:cTn>
                              </p:par>
                              <p:par>
                                <p:cTn id="32" presetID="9" presetClass="emph" presetSubtype="0" nodeType="withEffect">
                                  <p:stCondLst>
                                    <p:cond delay="0"/>
                                  </p:stCondLst>
                                  <p:childTnLst>
                                    <p:set>
                                      <p:cBhvr rctx="PPT">
                                        <p:cTn id="33" dur="indefinite"/>
                                        <p:tgtEl>
                                          <p:spTgt spid="43"/>
                                        </p:tgtEl>
                                        <p:attrNameLst>
                                          <p:attrName>style.opacity</p:attrName>
                                        </p:attrNameLst>
                                      </p:cBhvr>
                                      <p:to>
                                        <p:strVal val="0.5"/>
                                      </p:to>
                                    </p:set>
                                    <p:animEffect filter="image" prLst="opacity: 0.5">
                                      <p:cBhvr rctx="IE">
                                        <p:cTn id="34" dur="indefinite"/>
                                        <p:tgtEl>
                                          <p:spTgt spid="43"/>
                                        </p:tgtEl>
                                      </p:cBhvr>
                                    </p:animEffect>
                                  </p:childTnLst>
                                </p:cTn>
                              </p:par>
                              <p:par>
                                <p:cTn id="35" presetID="9" presetClass="emph" presetSubtype="0" grpId="0" nodeType="withEffect">
                                  <p:stCondLst>
                                    <p:cond delay="0"/>
                                  </p:stCondLst>
                                  <p:childTnLst>
                                    <p:set>
                                      <p:cBhvr rctx="PPT">
                                        <p:cTn id="36" dur="indefinite"/>
                                        <p:tgtEl>
                                          <p:spTgt spid="29"/>
                                        </p:tgtEl>
                                        <p:attrNameLst>
                                          <p:attrName>style.opacity</p:attrName>
                                        </p:attrNameLst>
                                      </p:cBhvr>
                                      <p:to>
                                        <p:strVal val="0.5"/>
                                      </p:to>
                                    </p:set>
                                    <p:animEffect filter="image" prLst="opacity: 0.5">
                                      <p:cBhvr rctx="IE">
                                        <p:cTn id="37" dur="indefinite"/>
                                        <p:tgtEl>
                                          <p:spTgt spid="29"/>
                                        </p:tgtEl>
                                      </p:cBhvr>
                                    </p:animEffect>
                                  </p:childTnLst>
                                </p:cTn>
                              </p:par>
                              <p:par>
                                <p:cTn id="38" presetID="9" presetClass="emph" presetSubtype="0" grpId="0" nodeType="withEffect">
                                  <p:stCondLst>
                                    <p:cond delay="0"/>
                                  </p:stCondLst>
                                  <p:childTnLst>
                                    <p:set>
                                      <p:cBhvr rctx="PPT">
                                        <p:cTn id="39" dur="indefinite"/>
                                        <p:tgtEl>
                                          <p:spTgt spid="38"/>
                                        </p:tgtEl>
                                        <p:attrNameLst>
                                          <p:attrName>style.opacity</p:attrName>
                                        </p:attrNameLst>
                                      </p:cBhvr>
                                      <p:to>
                                        <p:strVal val="0.5"/>
                                      </p:to>
                                    </p:set>
                                    <p:animEffect filter="image" prLst="opacity: 0.5">
                                      <p:cBhvr rctx="IE">
                                        <p:cTn id="40" dur="indefinite"/>
                                        <p:tgtEl>
                                          <p:spTgt spid="38"/>
                                        </p:tgtEl>
                                      </p:cBhvr>
                                    </p:animEffect>
                                  </p:childTnLst>
                                </p:cTn>
                              </p:par>
                              <p:par>
                                <p:cTn id="41" presetID="9" presetClass="emph" presetSubtype="0" grpId="0" nodeType="withEffect">
                                  <p:stCondLst>
                                    <p:cond delay="0"/>
                                  </p:stCondLst>
                                  <p:childTnLst>
                                    <p:set>
                                      <p:cBhvr rctx="PPT">
                                        <p:cTn id="42" dur="indefinite"/>
                                        <p:tgtEl>
                                          <p:spTgt spid="39"/>
                                        </p:tgtEl>
                                        <p:attrNameLst>
                                          <p:attrName>style.opacity</p:attrName>
                                        </p:attrNameLst>
                                      </p:cBhvr>
                                      <p:to>
                                        <p:strVal val="0.5"/>
                                      </p:to>
                                    </p:set>
                                    <p:animEffect filter="image" prLst="opacity: 0.5">
                                      <p:cBhvr rctx="IE">
                                        <p:cTn id="43" dur="indefinite"/>
                                        <p:tgtEl>
                                          <p:spTgt spid="39"/>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p:bldP spid="29" grpId="0" animBg="1"/>
      <p:bldP spid="38" grpId="0"/>
      <p:bldP spid="39" grpId="0"/>
      <p:bldP spid="3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067800" cy="563562"/>
          </a:xfrm>
        </p:spPr>
        <p:txBody>
          <a:bodyPr/>
          <a:lstStyle/>
          <a:p>
            <a:pPr eaLnBrk="0" hangingPunct="0"/>
            <a:r>
              <a:rPr lang="en-US" dirty="0" smtClean="0"/>
              <a:t>Challenge: Variability </a:t>
            </a:r>
            <a:endParaRPr lang="en-US" dirty="0"/>
          </a:p>
        </p:txBody>
      </p:sp>
      <p:grpSp>
        <p:nvGrpSpPr>
          <p:cNvPr id="36" name="Group 35"/>
          <p:cNvGrpSpPr/>
          <p:nvPr/>
        </p:nvGrpSpPr>
        <p:grpSpPr>
          <a:xfrm>
            <a:off x="152400" y="863613"/>
            <a:ext cx="4572897" cy="3036332"/>
            <a:chOff x="152400" y="762000"/>
            <a:chExt cx="4572897" cy="3036332"/>
          </a:xfrm>
        </p:grpSpPr>
        <p:graphicFrame>
          <p:nvGraphicFramePr>
            <p:cNvPr id="37" name="圖表 3"/>
            <p:cNvGraphicFramePr>
              <a:graphicFrameLocks/>
            </p:cNvGraphicFramePr>
            <p:nvPr>
              <p:extLst>
                <p:ext uri="{D42A27DB-BD31-4B8C-83A1-F6EECF244321}">
                  <p14:modId xmlns:p14="http://schemas.microsoft.com/office/powerpoint/2010/main" val="29336526"/>
                </p:ext>
              </p:extLst>
            </p:nvPr>
          </p:nvGraphicFramePr>
          <p:xfrm>
            <a:off x="152400" y="762000"/>
            <a:ext cx="4251206" cy="2919234"/>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Box 53"/>
            <p:cNvSpPr txBox="1"/>
            <p:nvPr/>
          </p:nvSpPr>
          <p:spPr>
            <a:xfrm>
              <a:off x="952038" y="3429000"/>
              <a:ext cx="2985097"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algn="ctr" eaLnBrk="0" hangingPunct="0"/>
              <a:r>
                <a:rPr lang="en-US" b="1" dirty="0" smtClean="0">
                  <a:solidFill>
                    <a:srgbClr val="FF0000"/>
                  </a:solidFill>
                  <a:latin typeface="Arial" pitchFamily="34" charset="0"/>
                  <a:cs typeface="Arial" pitchFamily="34" charset="0"/>
                </a:rPr>
                <a:t>DENSITY</a:t>
              </a:r>
              <a:endParaRPr lang="en-US" b="1" dirty="0">
                <a:solidFill>
                  <a:srgbClr val="FF0000"/>
                </a:solidFill>
                <a:latin typeface="Arial" pitchFamily="34" charset="0"/>
                <a:cs typeface="Arial" pitchFamily="34" charset="0"/>
              </a:endParaRPr>
            </a:p>
          </p:txBody>
        </p:sp>
        <p:sp>
          <p:nvSpPr>
            <p:cNvPr id="55" name="TextBox 54"/>
            <p:cNvSpPr txBox="1"/>
            <p:nvPr/>
          </p:nvSpPr>
          <p:spPr>
            <a:xfrm rot="20545161">
              <a:off x="1682151" y="955959"/>
              <a:ext cx="1943100"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b="1" dirty="0" smtClean="0">
                  <a:solidFill>
                    <a:schemeClr val="accent2"/>
                  </a:solidFill>
                  <a:latin typeface="Arial" pitchFamily="34" charset="0"/>
                  <a:cs typeface="Arial" pitchFamily="34" charset="0"/>
                </a:rPr>
                <a:t>Ideal</a:t>
              </a:r>
              <a:endParaRPr lang="en-US" b="1" dirty="0">
                <a:solidFill>
                  <a:schemeClr val="accent2"/>
                </a:solidFill>
                <a:latin typeface="Arial" pitchFamily="34" charset="0"/>
                <a:cs typeface="Arial" pitchFamily="34" charset="0"/>
              </a:endParaRPr>
            </a:p>
          </p:txBody>
        </p:sp>
        <p:cxnSp>
          <p:nvCxnSpPr>
            <p:cNvPr id="56" name="Straight Arrow Connector 55"/>
            <p:cNvCxnSpPr/>
            <p:nvPr/>
          </p:nvCxnSpPr>
          <p:spPr>
            <a:xfrm>
              <a:off x="3631003" y="1140625"/>
              <a:ext cx="0" cy="383375"/>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683298" y="848237"/>
              <a:ext cx="1041999"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sz="1600" dirty="0" smtClean="0">
                  <a:solidFill>
                    <a:srgbClr val="0000FF"/>
                  </a:solidFill>
                  <a:latin typeface="Arial" pitchFamily="34" charset="0"/>
                  <a:cs typeface="Arial" pitchFamily="34" charset="0"/>
                </a:rPr>
                <a:t>Non-ideality</a:t>
              </a:r>
              <a:endParaRPr lang="en-US" sz="1600" dirty="0">
                <a:solidFill>
                  <a:srgbClr val="0000FF"/>
                </a:solidFill>
                <a:latin typeface="Arial" pitchFamily="34" charset="0"/>
                <a:cs typeface="Arial" pitchFamily="34" charset="0"/>
              </a:endParaRPr>
            </a:p>
          </p:txBody>
        </p:sp>
        <p:sp>
          <p:nvSpPr>
            <p:cNvPr id="58" name="Freeform 57"/>
            <p:cNvSpPr/>
            <p:nvPr/>
          </p:nvSpPr>
          <p:spPr>
            <a:xfrm>
              <a:off x="1013012" y="1490205"/>
              <a:ext cx="2900659" cy="508924"/>
            </a:xfrm>
            <a:custGeom>
              <a:avLst/>
              <a:gdLst>
                <a:gd name="connsiteX0" fmla="*/ 0 w 2900659"/>
                <a:gd name="connsiteY0" fmla="*/ 508924 h 508924"/>
                <a:gd name="connsiteX1" fmla="*/ 1837764 w 2900659"/>
                <a:gd name="connsiteY1" fmla="*/ 78619 h 508924"/>
                <a:gd name="connsiteX2" fmla="*/ 2779059 w 2900659"/>
                <a:gd name="connsiteY2" fmla="*/ 6901 h 508924"/>
                <a:gd name="connsiteX3" fmla="*/ 2859741 w 2900659"/>
                <a:gd name="connsiteY3" fmla="*/ 6901 h 508924"/>
              </a:gdLst>
              <a:ahLst/>
              <a:cxnLst>
                <a:cxn ang="0">
                  <a:pos x="connsiteX0" y="connsiteY0"/>
                </a:cxn>
                <a:cxn ang="0">
                  <a:pos x="connsiteX1" y="connsiteY1"/>
                </a:cxn>
                <a:cxn ang="0">
                  <a:pos x="connsiteX2" y="connsiteY2"/>
                </a:cxn>
                <a:cxn ang="0">
                  <a:pos x="connsiteX3" y="connsiteY3"/>
                </a:cxn>
              </a:cxnLst>
              <a:rect l="l" t="t" r="r" b="b"/>
              <a:pathLst>
                <a:path w="2900659" h="508924">
                  <a:moveTo>
                    <a:pt x="0" y="508924"/>
                  </a:moveTo>
                  <a:cubicBezTo>
                    <a:pt x="687294" y="335606"/>
                    <a:pt x="1374588" y="162289"/>
                    <a:pt x="1837764" y="78619"/>
                  </a:cubicBezTo>
                  <a:cubicBezTo>
                    <a:pt x="2300941" y="-5052"/>
                    <a:pt x="2608729" y="18854"/>
                    <a:pt x="2779059" y="6901"/>
                  </a:cubicBezTo>
                  <a:cubicBezTo>
                    <a:pt x="2949389" y="-5052"/>
                    <a:pt x="2904565" y="924"/>
                    <a:pt x="2859741" y="6901"/>
                  </a:cubicBezTo>
                </a:path>
              </a:pathLst>
            </a:custGeom>
            <a:noFill/>
            <a:ln w="28575">
              <a:solidFill>
                <a:srgbClr val="0000FF"/>
              </a:solidFill>
            </a:ln>
          </p:spPr>
          <p:txBody>
            <a:bodyPr rtlCol="0" anchor="ctr"/>
            <a:lstStyle/>
            <a:p>
              <a:pPr algn="ctr" eaLnBrk="0" hangingPunct="0"/>
              <a:endParaRPr lang="en-US"/>
            </a:p>
          </p:txBody>
        </p:sp>
      </p:grpSp>
      <p:grpSp>
        <p:nvGrpSpPr>
          <p:cNvPr id="59" name="Group 58"/>
          <p:cNvGrpSpPr/>
          <p:nvPr/>
        </p:nvGrpSpPr>
        <p:grpSpPr>
          <a:xfrm>
            <a:off x="535896" y="3886200"/>
            <a:ext cx="3807504" cy="2747086"/>
            <a:chOff x="609600" y="4024070"/>
            <a:chExt cx="3807504" cy="2524930"/>
          </a:xfrm>
        </p:grpSpPr>
        <p:graphicFrame>
          <p:nvGraphicFramePr>
            <p:cNvPr id="60" name="Chart 59"/>
            <p:cNvGraphicFramePr/>
            <p:nvPr>
              <p:extLst>
                <p:ext uri="{D42A27DB-BD31-4B8C-83A1-F6EECF244321}">
                  <p14:modId xmlns:p14="http://schemas.microsoft.com/office/powerpoint/2010/main" val="3575157632"/>
                </p:ext>
              </p:extLst>
            </p:nvPr>
          </p:nvGraphicFramePr>
          <p:xfrm>
            <a:off x="609600" y="4024070"/>
            <a:ext cx="3568700" cy="2438400"/>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1066800" y="6209536"/>
              <a:ext cx="3048000" cy="339464"/>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algn="ctr" eaLnBrk="0" hangingPunct="0"/>
              <a:r>
                <a:rPr lang="en-US" b="1" dirty="0" smtClean="0">
                  <a:solidFill>
                    <a:srgbClr val="FF0000"/>
                  </a:solidFill>
                  <a:latin typeface="Arial" pitchFamily="34" charset="0"/>
                  <a:cs typeface="Arial" pitchFamily="34" charset="0"/>
                </a:rPr>
                <a:t>POWER</a:t>
              </a:r>
              <a:endParaRPr lang="en-US" b="1" dirty="0">
                <a:solidFill>
                  <a:srgbClr val="FF0000"/>
                </a:solidFill>
                <a:latin typeface="Arial" pitchFamily="34" charset="0"/>
                <a:cs typeface="Arial" pitchFamily="34" charset="0"/>
              </a:endParaRPr>
            </a:p>
          </p:txBody>
        </p:sp>
        <p:sp>
          <p:nvSpPr>
            <p:cNvPr id="62" name="文字方塊 1"/>
            <p:cNvSpPr txBox="1"/>
            <p:nvPr/>
          </p:nvSpPr>
          <p:spPr>
            <a:xfrm>
              <a:off x="2597524" y="5745201"/>
              <a:ext cx="1669676" cy="2609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dirty="0"/>
                <a:t>Source:</a:t>
              </a:r>
              <a:r>
                <a:rPr lang="en-US" sz="1200" baseline="0" dirty="0"/>
                <a:t> </a:t>
              </a:r>
              <a:r>
                <a:rPr lang="en-US" sz="1200" dirty="0" smtClean="0"/>
                <a:t>[JeongK08]</a:t>
              </a:r>
              <a:endParaRPr lang="en-US" sz="1200" dirty="0"/>
            </a:p>
          </p:txBody>
        </p:sp>
        <p:sp>
          <p:nvSpPr>
            <p:cNvPr id="63" name="TextBox 62"/>
            <p:cNvSpPr txBox="1"/>
            <p:nvPr/>
          </p:nvSpPr>
          <p:spPr>
            <a:xfrm>
              <a:off x="2247900" y="5334000"/>
              <a:ext cx="1943100" cy="339464"/>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b="1" dirty="0" smtClean="0">
                  <a:solidFill>
                    <a:schemeClr val="accent2"/>
                  </a:solidFill>
                  <a:latin typeface="Arial" pitchFamily="34" charset="0"/>
                  <a:cs typeface="Arial" pitchFamily="34" charset="0"/>
                </a:rPr>
                <a:t>Ideal</a:t>
              </a:r>
              <a:endParaRPr lang="en-US" b="1" dirty="0">
                <a:solidFill>
                  <a:schemeClr val="accent2"/>
                </a:solidFill>
                <a:latin typeface="Arial" pitchFamily="34" charset="0"/>
                <a:cs typeface="Arial" pitchFamily="34" charset="0"/>
              </a:endParaRPr>
            </a:p>
          </p:txBody>
        </p:sp>
        <p:cxnSp>
          <p:nvCxnSpPr>
            <p:cNvPr id="64" name="Straight Arrow Connector 63"/>
            <p:cNvCxnSpPr/>
            <p:nvPr/>
          </p:nvCxnSpPr>
          <p:spPr>
            <a:xfrm>
              <a:off x="3422139" y="4864938"/>
              <a:ext cx="6861" cy="828137"/>
            </a:xfrm>
            <a:prstGeom prst="straightConnector1">
              <a:avLst/>
            </a:prstGeom>
            <a:ln w="28575">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350304" y="5160426"/>
              <a:ext cx="1066800" cy="537484"/>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sz="1600" dirty="0" smtClean="0">
                  <a:solidFill>
                    <a:srgbClr val="0000FF"/>
                  </a:solidFill>
                  <a:latin typeface="Arial" pitchFamily="34" charset="0"/>
                  <a:cs typeface="Arial" pitchFamily="34" charset="0"/>
                </a:rPr>
                <a:t>Non-ideality</a:t>
              </a:r>
              <a:endParaRPr lang="en-US" sz="1600" dirty="0">
                <a:solidFill>
                  <a:srgbClr val="0000FF"/>
                </a:solidFill>
                <a:latin typeface="Arial" pitchFamily="34" charset="0"/>
                <a:cs typeface="Arial" pitchFamily="34" charset="0"/>
              </a:endParaRPr>
            </a:p>
          </p:txBody>
        </p:sp>
      </p:grpSp>
      <p:grpSp>
        <p:nvGrpSpPr>
          <p:cNvPr id="66" name="Group 65"/>
          <p:cNvGrpSpPr/>
          <p:nvPr/>
        </p:nvGrpSpPr>
        <p:grpSpPr>
          <a:xfrm>
            <a:off x="4439311" y="3886200"/>
            <a:ext cx="4229100" cy="2718155"/>
            <a:chOff x="4572000" y="3964049"/>
            <a:chExt cx="4229100" cy="2718155"/>
          </a:xfrm>
        </p:grpSpPr>
        <p:graphicFrame>
          <p:nvGraphicFramePr>
            <p:cNvPr id="67" name="Chart 66"/>
            <p:cNvGraphicFramePr>
              <a:graphicFrameLocks/>
            </p:cNvGraphicFramePr>
            <p:nvPr>
              <p:extLst>
                <p:ext uri="{D42A27DB-BD31-4B8C-83A1-F6EECF244321}">
                  <p14:modId xmlns:p14="http://schemas.microsoft.com/office/powerpoint/2010/main" val="1784145334"/>
                </p:ext>
              </p:extLst>
            </p:nvPr>
          </p:nvGraphicFramePr>
          <p:xfrm>
            <a:off x="4572000" y="3973414"/>
            <a:ext cx="4229100" cy="2415658"/>
          </p:xfrm>
          <a:graphic>
            <a:graphicData uri="http://schemas.openxmlformats.org/drawingml/2006/chart">
              <c:chart xmlns:c="http://schemas.openxmlformats.org/drawingml/2006/chart" xmlns:r="http://schemas.openxmlformats.org/officeDocument/2006/relationships" r:id="rId5"/>
            </a:graphicData>
          </a:graphic>
        </p:graphicFrame>
        <p:sp>
          <p:nvSpPr>
            <p:cNvPr id="68" name="TextBox 67"/>
            <p:cNvSpPr txBox="1"/>
            <p:nvPr/>
          </p:nvSpPr>
          <p:spPr>
            <a:xfrm>
              <a:off x="5067300" y="6312872"/>
              <a:ext cx="3733800"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algn="ctr" eaLnBrk="0" hangingPunct="0"/>
              <a:r>
                <a:rPr lang="en-US" b="1" dirty="0" smtClean="0">
                  <a:solidFill>
                    <a:srgbClr val="FF0000"/>
                  </a:solidFill>
                  <a:latin typeface="Arial" pitchFamily="34" charset="0"/>
                  <a:cs typeface="Arial" pitchFamily="34" charset="0"/>
                </a:rPr>
                <a:t>DRIVE CURRENT</a:t>
              </a:r>
              <a:endParaRPr lang="en-US" b="1" dirty="0">
                <a:solidFill>
                  <a:srgbClr val="FF0000"/>
                </a:solidFill>
                <a:latin typeface="Arial" pitchFamily="34" charset="0"/>
                <a:cs typeface="Arial" pitchFamily="34" charset="0"/>
              </a:endParaRPr>
            </a:p>
          </p:txBody>
        </p:sp>
        <p:sp>
          <p:nvSpPr>
            <p:cNvPr id="69" name="TextBox 68"/>
            <p:cNvSpPr txBox="1"/>
            <p:nvPr/>
          </p:nvSpPr>
          <p:spPr>
            <a:xfrm rot="20167324">
              <a:off x="5456704" y="4035068"/>
              <a:ext cx="1943100"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dirty="0" smtClean="0">
                  <a:solidFill>
                    <a:schemeClr val="accent2"/>
                  </a:solidFill>
                  <a:latin typeface="Arial" pitchFamily="34" charset="0"/>
                  <a:cs typeface="Arial" pitchFamily="34" charset="0"/>
                </a:rPr>
                <a:t>Ideal</a:t>
              </a:r>
              <a:endParaRPr lang="en-US" dirty="0">
                <a:solidFill>
                  <a:schemeClr val="accent2"/>
                </a:solidFill>
                <a:latin typeface="Arial" pitchFamily="34" charset="0"/>
                <a:cs typeface="Arial" pitchFamily="34" charset="0"/>
              </a:endParaRPr>
            </a:p>
          </p:txBody>
        </p:sp>
        <p:sp>
          <p:nvSpPr>
            <p:cNvPr id="70" name="文字方塊 1"/>
            <p:cNvSpPr txBox="1"/>
            <p:nvPr/>
          </p:nvSpPr>
          <p:spPr>
            <a:xfrm>
              <a:off x="6350445" y="5745201"/>
              <a:ext cx="1434077" cy="2609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dirty="0"/>
                <a:t>Source:</a:t>
              </a:r>
              <a:r>
                <a:rPr lang="en-US" sz="1200" baseline="0" dirty="0"/>
                <a:t> </a:t>
              </a:r>
              <a:r>
                <a:rPr lang="en-US" sz="1200" dirty="0" smtClean="0"/>
                <a:t>[ITRS]</a:t>
              </a:r>
              <a:endParaRPr lang="en-US" sz="1200" dirty="0"/>
            </a:p>
          </p:txBody>
        </p:sp>
        <p:cxnSp>
          <p:nvCxnSpPr>
            <p:cNvPr id="71" name="Straight Arrow Connector 70"/>
            <p:cNvCxnSpPr/>
            <p:nvPr/>
          </p:nvCxnSpPr>
          <p:spPr>
            <a:xfrm>
              <a:off x="6934199" y="4281333"/>
              <a:ext cx="0" cy="47878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6890087" y="3964049"/>
              <a:ext cx="1193974" cy="584775"/>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sz="1600" dirty="0" smtClean="0">
                  <a:solidFill>
                    <a:srgbClr val="0000FF"/>
                  </a:solidFill>
                  <a:latin typeface="Arial" pitchFamily="34" charset="0"/>
                  <a:cs typeface="Arial" pitchFamily="34" charset="0"/>
                </a:rPr>
                <a:t>Non-ideality</a:t>
              </a:r>
              <a:endParaRPr lang="en-US" sz="1600" dirty="0">
                <a:solidFill>
                  <a:srgbClr val="0000FF"/>
                </a:solidFill>
                <a:latin typeface="Arial" pitchFamily="34" charset="0"/>
                <a:cs typeface="Arial" pitchFamily="34" charset="0"/>
              </a:endParaRPr>
            </a:p>
          </p:txBody>
        </p:sp>
      </p:grpSp>
      <p:grpSp>
        <p:nvGrpSpPr>
          <p:cNvPr id="73" name="Group 72"/>
          <p:cNvGrpSpPr/>
          <p:nvPr/>
        </p:nvGrpSpPr>
        <p:grpSpPr>
          <a:xfrm>
            <a:off x="4314132" y="876319"/>
            <a:ext cx="4360820" cy="3009881"/>
            <a:chOff x="4648200" y="838200"/>
            <a:chExt cx="4360820" cy="3009881"/>
          </a:xfrm>
        </p:grpSpPr>
        <p:graphicFrame>
          <p:nvGraphicFramePr>
            <p:cNvPr id="74" name="Chart 73"/>
            <p:cNvGraphicFramePr>
              <a:graphicFrameLocks/>
            </p:cNvGraphicFramePr>
            <p:nvPr>
              <p:extLst>
                <p:ext uri="{D42A27DB-BD31-4B8C-83A1-F6EECF244321}">
                  <p14:modId xmlns:p14="http://schemas.microsoft.com/office/powerpoint/2010/main" val="3357314689"/>
                </p:ext>
              </p:extLst>
            </p:nvPr>
          </p:nvGraphicFramePr>
          <p:xfrm>
            <a:off x="4648200" y="838200"/>
            <a:ext cx="4255424" cy="2716183"/>
          </p:xfrm>
          <a:graphic>
            <a:graphicData uri="http://schemas.openxmlformats.org/drawingml/2006/chart">
              <c:chart xmlns:c="http://schemas.openxmlformats.org/drawingml/2006/chart" xmlns:r="http://schemas.openxmlformats.org/officeDocument/2006/relationships" r:id="rId6"/>
            </a:graphicData>
          </a:graphic>
        </p:graphicFrame>
        <p:sp>
          <p:nvSpPr>
            <p:cNvPr id="75" name="TextBox 74"/>
            <p:cNvSpPr txBox="1"/>
            <p:nvPr/>
          </p:nvSpPr>
          <p:spPr>
            <a:xfrm>
              <a:off x="5638799" y="3478749"/>
              <a:ext cx="2880181"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algn="ctr" eaLnBrk="0" hangingPunct="0"/>
              <a:r>
                <a:rPr lang="en-US" b="1" dirty="0" smtClean="0">
                  <a:solidFill>
                    <a:srgbClr val="FF0000"/>
                  </a:solidFill>
                  <a:latin typeface="Arial" pitchFamily="34" charset="0"/>
                  <a:cs typeface="Arial" pitchFamily="34" charset="0"/>
                </a:rPr>
                <a:t>SUPPLY VOLTAGE</a:t>
              </a:r>
              <a:endParaRPr lang="en-US" b="1" dirty="0">
                <a:solidFill>
                  <a:srgbClr val="FF0000"/>
                </a:solidFill>
                <a:latin typeface="Arial" pitchFamily="34" charset="0"/>
                <a:cs typeface="Arial" pitchFamily="34" charset="0"/>
              </a:endParaRPr>
            </a:p>
          </p:txBody>
        </p:sp>
        <p:sp>
          <p:nvSpPr>
            <p:cNvPr id="76" name="文字方塊 1"/>
            <p:cNvSpPr txBox="1"/>
            <p:nvPr/>
          </p:nvSpPr>
          <p:spPr>
            <a:xfrm>
              <a:off x="7574943" y="2634649"/>
              <a:ext cx="1434077" cy="26095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eaLnBrk="0" hangingPunct="0"/>
              <a:r>
                <a:rPr lang="en-US" sz="1200" dirty="0"/>
                <a:t>Source:</a:t>
              </a:r>
              <a:r>
                <a:rPr lang="en-US" sz="1200" baseline="0" dirty="0"/>
                <a:t> </a:t>
              </a:r>
              <a:r>
                <a:rPr lang="en-US" sz="1200" dirty="0"/>
                <a:t>[CPUDB]</a:t>
              </a:r>
            </a:p>
          </p:txBody>
        </p:sp>
        <p:sp>
          <p:nvSpPr>
            <p:cNvPr id="77" name="TextBox 76"/>
            <p:cNvSpPr txBox="1"/>
            <p:nvPr/>
          </p:nvSpPr>
          <p:spPr>
            <a:xfrm rot="3616599">
              <a:off x="4936617" y="2595331"/>
              <a:ext cx="1943100" cy="3693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b="1" dirty="0" smtClean="0">
                  <a:solidFill>
                    <a:schemeClr val="accent2"/>
                  </a:solidFill>
                  <a:latin typeface="Arial" pitchFamily="34" charset="0"/>
                  <a:cs typeface="Arial" pitchFamily="34" charset="0"/>
                </a:rPr>
                <a:t>Ideal</a:t>
              </a:r>
              <a:endParaRPr lang="en-US" b="1" dirty="0">
                <a:solidFill>
                  <a:schemeClr val="accent2"/>
                </a:solidFill>
                <a:latin typeface="Arial" pitchFamily="34" charset="0"/>
                <a:cs typeface="Arial" pitchFamily="34" charset="0"/>
              </a:endParaRPr>
            </a:p>
          </p:txBody>
        </p:sp>
        <p:cxnSp>
          <p:nvCxnSpPr>
            <p:cNvPr id="78" name="Straight Arrow Connector 77"/>
            <p:cNvCxnSpPr/>
            <p:nvPr/>
          </p:nvCxnSpPr>
          <p:spPr>
            <a:xfrm>
              <a:off x="6961523" y="2196886"/>
              <a:ext cx="0" cy="698714"/>
            </a:xfrm>
            <a:prstGeom prst="straightConnector1">
              <a:avLst/>
            </a:prstGeom>
            <a:ln w="28575">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968384" y="2376966"/>
              <a:ext cx="1718416"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spAutoFit/>
            </a:bodyPr>
            <a:lstStyle/>
            <a:p>
              <a:pPr eaLnBrk="0" hangingPunct="0"/>
              <a:r>
                <a:rPr lang="en-US" sz="1600" dirty="0" smtClean="0">
                  <a:solidFill>
                    <a:srgbClr val="0000FF"/>
                  </a:solidFill>
                  <a:latin typeface="Arial" pitchFamily="34" charset="0"/>
                  <a:cs typeface="Arial" pitchFamily="34" charset="0"/>
                </a:rPr>
                <a:t>Non-ideality</a:t>
              </a:r>
              <a:endParaRPr lang="en-US" sz="1600" dirty="0">
                <a:solidFill>
                  <a:srgbClr val="0000FF"/>
                </a:solidFill>
                <a:latin typeface="Arial" pitchFamily="34" charset="0"/>
                <a:cs typeface="Arial" pitchFamily="34" charset="0"/>
              </a:endParaRPr>
            </a:p>
          </p:txBody>
        </p:sp>
        <p:sp>
          <p:nvSpPr>
            <p:cNvPr id="80" name="Freeform 79"/>
            <p:cNvSpPr/>
            <p:nvPr/>
          </p:nvSpPr>
          <p:spPr>
            <a:xfrm>
              <a:off x="5424854" y="1116623"/>
              <a:ext cx="2417884" cy="1043692"/>
            </a:xfrm>
            <a:custGeom>
              <a:avLst/>
              <a:gdLst>
                <a:gd name="connsiteX0" fmla="*/ 0 w 2417884"/>
                <a:gd name="connsiteY0" fmla="*/ 0 h 1043692"/>
                <a:gd name="connsiteX1" fmla="*/ 756138 w 2417884"/>
                <a:gd name="connsiteY1" fmla="*/ 694592 h 1043692"/>
                <a:gd name="connsiteX2" fmla="*/ 1626577 w 2417884"/>
                <a:gd name="connsiteY2" fmla="*/ 1019908 h 1043692"/>
                <a:gd name="connsiteX3" fmla="*/ 2417884 w 2417884"/>
                <a:gd name="connsiteY3" fmla="*/ 993531 h 1043692"/>
              </a:gdLst>
              <a:ahLst/>
              <a:cxnLst>
                <a:cxn ang="0">
                  <a:pos x="connsiteX0" y="connsiteY0"/>
                </a:cxn>
                <a:cxn ang="0">
                  <a:pos x="connsiteX1" y="connsiteY1"/>
                </a:cxn>
                <a:cxn ang="0">
                  <a:pos x="connsiteX2" y="connsiteY2"/>
                </a:cxn>
                <a:cxn ang="0">
                  <a:pos x="connsiteX3" y="connsiteY3"/>
                </a:cxn>
              </a:cxnLst>
              <a:rect l="l" t="t" r="r" b="b"/>
              <a:pathLst>
                <a:path w="2417884" h="1043692">
                  <a:moveTo>
                    <a:pt x="0" y="0"/>
                  </a:moveTo>
                  <a:cubicBezTo>
                    <a:pt x="242521" y="262303"/>
                    <a:pt x="485042" y="524607"/>
                    <a:pt x="756138" y="694592"/>
                  </a:cubicBezTo>
                  <a:cubicBezTo>
                    <a:pt x="1027234" y="864577"/>
                    <a:pt x="1349619" y="970085"/>
                    <a:pt x="1626577" y="1019908"/>
                  </a:cubicBezTo>
                  <a:cubicBezTo>
                    <a:pt x="1903535" y="1069731"/>
                    <a:pt x="2160709" y="1031631"/>
                    <a:pt x="2417884" y="993531"/>
                  </a:cubicBezTo>
                </a:path>
              </a:pathLst>
            </a:custGeom>
            <a:noFill/>
            <a:ln w="28575">
              <a:solidFill>
                <a:srgbClr val="0000FF"/>
              </a:solidFill>
            </a:ln>
          </p:spPr>
          <p:txBody>
            <a:bodyPr rtlCol="0" anchor="ctr"/>
            <a:lstStyle/>
            <a:p>
              <a:pPr algn="ctr" eaLnBrk="0" hangingPunct="0"/>
              <a:endParaRPr lang="en-US"/>
            </a:p>
          </p:txBody>
        </p:sp>
      </p:grpSp>
    </p:spTree>
    <p:extLst>
      <p:ext uri="{BB962C8B-B14F-4D97-AF65-F5344CB8AC3E}">
        <p14:creationId xmlns:p14="http://schemas.microsoft.com/office/powerpoint/2010/main" val="39886724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Reduction in AVS Context</a:t>
            </a:r>
            <a:endParaRPr lang="en-US" dirty="0"/>
          </a:p>
        </p:txBody>
      </p:sp>
      <p:sp>
        <p:nvSpPr>
          <p:cNvPr id="3" name="Content Placeholder 2"/>
          <p:cNvSpPr>
            <a:spLocks noGrp="1"/>
          </p:cNvSpPr>
          <p:nvPr>
            <p:ph idx="1"/>
          </p:nvPr>
        </p:nvSpPr>
        <p:spPr>
          <a:xfrm>
            <a:off x="156936" y="770784"/>
            <a:ext cx="8836025" cy="2438235"/>
          </a:xfrm>
        </p:spPr>
        <p:txBody>
          <a:bodyPr>
            <a:normAutofit fontScale="92500" lnSpcReduction="10000"/>
          </a:bodyPr>
          <a:lstStyle/>
          <a:p>
            <a:r>
              <a:rPr lang="en-US" sz="2400" dirty="0" smtClean="0"/>
              <a:t>Adaptive voltage scaling allows lower supply voltage for resilient designs, thus reduced power</a:t>
            </a:r>
          </a:p>
          <a:p>
            <a:r>
              <a:rPr lang="en-US" sz="2400" dirty="0" smtClean="0"/>
              <a:t>Proposed method trades off between timing-error penalty vs. reduced power at a lower supply voltage</a:t>
            </a:r>
          </a:p>
          <a:p>
            <a:r>
              <a:rPr lang="en-US" sz="2400" dirty="0"/>
              <a:t>Proposed method achieves </a:t>
            </a:r>
            <a:r>
              <a:rPr lang="en-US" sz="2400" dirty="0" smtClean="0"/>
              <a:t>an average of 18% </a:t>
            </a:r>
            <a:r>
              <a:rPr lang="en-US" sz="2400" dirty="0"/>
              <a:t>energy reduction </a:t>
            </a:r>
            <a:r>
              <a:rPr lang="en-US" sz="2400" dirty="0" smtClean="0"/>
              <a:t>compared </a:t>
            </a:r>
            <a:r>
              <a:rPr lang="en-US" sz="2400" dirty="0"/>
              <a:t>to pure-margin </a:t>
            </a:r>
            <a:r>
              <a:rPr lang="en-US" sz="2400" dirty="0" smtClean="0"/>
              <a:t>designs</a:t>
            </a:r>
            <a:r>
              <a:rPr lang="en-US" sz="2400" dirty="0"/>
              <a:t/>
            </a:r>
            <a:br>
              <a:rPr lang="en-US" sz="2400" dirty="0"/>
            </a:br>
            <a:r>
              <a:rPr lang="en-US" altLang="zh-TW" sz="2400" b="1" dirty="0">
                <a:sym typeface="Symbol"/>
              </a:rPr>
              <a:t> </a:t>
            </a:r>
            <a:r>
              <a:rPr lang="en-US" sz="2400" dirty="0" smtClean="0">
                <a:solidFill>
                  <a:srgbClr val="C00000"/>
                </a:solidFill>
              </a:rPr>
              <a:t>Resilience benefits increase in the context of AVS strategy</a:t>
            </a:r>
          </a:p>
          <a:p>
            <a:endParaRPr lang="en-US" sz="2400" dirty="0"/>
          </a:p>
        </p:txBody>
      </p:sp>
      <p:grpSp>
        <p:nvGrpSpPr>
          <p:cNvPr id="17" name="Group 16"/>
          <p:cNvGrpSpPr/>
          <p:nvPr/>
        </p:nvGrpSpPr>
        <p:grpSpPr>
          <a:xfrm>
            <a:off x="171451" y="3412216"/>
            <a:ext cx="8842374" cy="2880360"/>
            <a:chOff x="171451" y="3267076"/>
            <a:chExt cx="8842374" cy="2880360"/>
          </a:xfrm>
        </p:grpSpPr>
        <p:grpSp>
          <p:nvGrpSpPr>
            <p:cNvPr id="6" name="Group 5"/>
            <p:cNvGrpSpPr/>
            <p:nvPr/>
          </p:nvGrpSpPr>
          <p:grpSpPr>
            <a:xfrm>
              <a:off x="171451" y="3267076"/>
              <a:ext cx="8842374" cy="2880360"/>
              <a:chOff x="171451" y="3267076"/>
              <a:chExt cx="8842374" cy="2880360"/>
            </a:xfrm>
          </p:grpSpPr>
          <p:graphicFrame>
            <p:nvGraphicFramePr>
              <p:cNvPr id="4" name="Chart 3"/>
              <p:cNvGraphicFramePr>
                <a:graphicFrameLocks/>
              </p:cNvGraphicFramePr>
              <p:nvPr>
                <p:extLst>
                  <p:ext uri="{D42A27DB-BD31-4B8C-83A1-F6EECF244321}">
                    <p14:modId xmlns:p14="http://schemas.microsoft.com/office/powerpoint/2010/main" val="4189328904"/>
                  </p:ext>
                </p:extLst>
              </p:nvPr>
            </p:nvGraphicFramePr>
            <p:xfrm>
              <a:off x="171451" y="3267076"/>
              <a:ext cx="4434840" cy="288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632361103"/>
                  </p:ext>
                </p:extLst>
              </p:nvPr>
            </p:nvGraphicFramePr>
            <p:xfrm>
              <a:off x="4578985" y="3267076"/>
              <a:ext cx="4434840" cy="2880360"/>
            </p:xfrm>
            <a:graphic>
              <a:graphicData uri="http://schemas.openxmlformats.org/drawingml/2006/chart">
                <c:chart xmlns:c="http://schemas.openxmlformats.org/drawingml/2006/chart" xmlns:r="http://schemas.openxmlformats.org/officeDocument/2006/relationships" r:id="rId4"/>
              </a:graphicData>
            </a:graphic>
          </p:graphicFrame>
        </p:grpSp>
        <p:sp>
          <p:nvSpPr>
            <p:cNvPr id="7" name="TextBox 6"/>
            <p:cNvSpPr txBox="1"/>
            <p:nvPr/>
          </p:nvSpPr>
          <p:spPr>
            <a:xfrm>
              <a:off x="3555865" y="5188020"/>
              <a:ext cx="735972" cy="369332"/>
            </a:xfrm>
            <a:prstGeom prst="rect">
              <a:avLst/>
            </a:prstGeom>
            <a:noFill/>
          </p:spPr>
          <p:txBody>
            <a:bodyPr wrap="square" rtlCol="0">
              <a:spAutoFit/>
            </a:bodyPr>
            <a:lstStyle/>
            <a:p>
              <a:r>
                <a:rPr lang="en-US" sz="1800" b="1" dirty="0" smtClean="0">
                  <a:latin typeface="Arial"/>
                  <a:cs typeface="Arial"/>
                </a:rPr>
                <a:t>MUL</a:t>
              </a:r>
            </a:p>
          </p:txBody>
        </p:sp>
        <p:sp>
          <p:nvSpPr>
            <p:cNvPr id="8" name="TextBox 7"/>
            <p:cNvSpPr txBox="1"/>
            <p:nvPr/>
          </p:nvSpPr>
          <p:spPr>
            <a:xfrm>
              <a:off x="8026400" y="5188020"/>
              <a:ext cx="735972" cy="369332"/>
            </a:xfrm>
            <a:prstGeom prst="rect">
              <a:avLst/>
            </a:prstGeom>
            <a:noFill/>
          </p:spPr>
          <p:txBody>
            <a:bodyPr wrap="square" rtlCol="0">
              <a:spAutoFit/>
            </a:bodyPr>
            <a:lstStyle/>
            <a:p>
              <a:r>
                <a:rPr lang="en-US" sz="1800" b="1" dirty="0" smtClean="0">
                  <a:latin typeface="Arial"/>
                  <a:cs typeface="Arial"/>
                </a:rPr>
                <a:t>EXU</a:t>
              </a:r>
            </a:p>
          </p:txBody>
        </p:sp>
        <p:sp>
          <p:nvSpPr>
            <p:cNvPr id="9" name="Oval 8"/>
            <p:cNvSpPr/>
            <p:nvPr/>
          </p:nvSpPr>
          <p:spPr bwMode="auto">
            <a:xfrm>
              <a:off x="1367401" y="4446480"/>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0" name="Oval 9"/>
            <p:cNvSpPr/>
            <p:nvPr/>
          </p:nvSpPr>
          <p:spPr bwMode="auto">
            <a:xfrm>
              <a:off x="1374661" y="5150412"/>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1" name="Oval 10"/>
            <p:cNvSpPr/>
            <p:nvPr/>
          </p:nvSpPr>
          <p:spPr bwMode="auto">
            <a:xfrm>
              <a:off x="467539" y="4664196"/>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2" name="Oval 11"/>
            <p:cNvSpPr/>
            <p:nvPr/>
          </p:nvSpPr>
          <p:spPr bwMode="auto">
            <a:xfrm>
              <a:off x="4887098" y="4884058"/>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3" name="Oval 12"/>
            <p:cNvSpPr/>
            <p:nvPr/>
          </p:nvSpPr>
          <p:spPr bwMode="auto">
            <a:xfrm>
              <a:off x="4894358" y="5181598"/>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4" name="Oval 13"/>
            <p:cNvSpPr/>
            <p:nvPr/>
          </p:nvSpPr>
          <p:spPr bwMode="auto">
            <a:xfrm>
              <a:off x="6091766" y="4535728"/>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5" name="TextBox 14"/>
            <p:cNvSpPr txBox="1"/>
            <p:nvPr/>
          </p:nvSpPr>
          <p:spPr>
            <a:xfrm>
              <a:off x="6966069" y="3541485"/>
              <a:ext cx="2000289" cy="584775"/>
            </a:xfrm>
            <a:prstGeom prst="rect">
              <a:avLst/>
            </a:prstGeom>
            <a:noFill/>
          </p:spPr>
          <p:txBody>
            <a:bodyPr wrap="square" rtlCol="0">
              <a:spAutoFit/>
            </a:bodyPr>
            <a:lstStyle/>
            <a:p>
              <a:r>
                <a:rPr lang="en-US" sz="1600" dirty="0" smtClean="0"/>
                <a:t>Minimum achievable energy</a:t>
              </a:r>
              <a:endParaRPr lang="en-US" sz="1600" dirty="0"/>
            </a:p>
          </p:txBody>
        </p:sp>
        <p:sp>
          <p:nvSpPr>
            <p:cNvPr id="16" name="Oval 15"/>
            <p:cNvSpPr/>
            <p:nvPr/>
          </p:nvSpPr>
          <p:spPr bwMode="auto">
            <a:xfrm>
              <a:off x="6705652" y="3595607"/>
              <a:ext cx="275580" cy="215442"/>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grpSp>
    </p:spTree>
    <p:extLst>
      <p:ext uri="{BB962C8B-B14F-4D97-AF65-F5344CB8AC3E}">
        <p14:creationId xmlns:p14="http://schemas.microsoft.com/office/powerpoint/2010/main" val="2704128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Conventional BEOL Corners</a:t>
            </a:r>
            <a:endParaRPr lang="en-US" dirty="0"/>
          </a:p>
        </p:txBody>
      </p:sp>
      <p:sp>
        <p:nvSpPr>
          <p:cNvPr id="3" name="Content Placeholder 2"/>
          <p:cNvSpPr>
            <a:spLocks noGrp="1"/>
          </p:cNvSpPr>
          <p:nvPr>
            <p:ph idx="1"/>
            <p:custDataLst>
              <p:tags r:id="rId2"/>
            </p:custDataLst>
          </p:nvPr>
        </p:nvSpPr>
        <p:spPr>
          <a:xfrm>
            <a:off x="64395" y="3593742"/>
            <a:ext cx="8963025" cy="3009900"/>
          </a:xfrm>
        </p:spPr>
        <p:txBody>
          <a:bodyPr>
            <a:normAutofit/>
          </a:bodyPr>
          <a:lstStyle/>
          <a:p>
            <a:r>
              <a:rPr lang="en-US" dirty="0" smtClean="0"/>
              <a:t>Three major variation sources per layer: {</a:t>
            </a:r>
            <a:r>
              <a:rPr lang="el-GR" dirty="0" smtClean="0"/>
              <a:t>Δ</a:t>
            </a:r>
            <a:r>
              <a:rPr lang="en-US" dirty="0" smtClean="0"/>
              <a:t>W, </a:t>
            </a:r>
            <a:r>
              <a:rPr lang="el-GR" dirty="0"/>
              <a:t>Δ</a:t>
            </a:r>
            <a:r>
              <a:rPr lang="en-US" dirty="0" smtClean="0"/>
              <a:t>T, </a:t>
            </a:r>
            <a:r>
              <a:rPr lang="el-GR" dirty="0"/>
              <a:t>Δ</a:t>
            </a:r>
            <a:r>
              <a:rPr lang="en-US" dirty="0" smtClean="0"/>
              <a:t>H}</a:t>
            </a:r>
          </a:p>
          <a:p>
            <a:r>
              <a:rPr lang="en-US" dirty="0" smtClean="0"/>
              <a:t>Conventional BEOL corners (CBC)</a:t>
            </a:r>
          </a:p>
          <a:p>
            <a:pPr lvl="1"/>
            <a:r>
              <a:rPr lang="en-US" dirty="0" smtClean="0"/>
              <a:t>Homogeneous corners: all variation sources are skewed in the same direction</a:t>
            </a:r>
          </a:p>
          <a:p>
            <a:r>
              <a:rPr lang="en-US" dirty="0"/>
              <a:t>BEOL RC variations are modeled in interconnect technology file (.</a:t>
            </a:r>
            <a:r>
              <a:rPr lang="en-US" dirty="0" err="1"/>
              <a:t>itf</a:t>
            </a:r>
            <a:r>
              <a:rPr lang="en-US" dirty="0" smtClean="0"/>
              <a:t>)</a:t>
            </a:r>
            <a:endParaRPr lang="en-US" dirty="0"/>
          </a:p>
        </p:txBody>
      </p:sp>
      <p:sp>
        <p:nvSpPr>
          <p:cNvPr id="27" name="Rectangle 26"/>
          <p:cNvSpPr/>
          <p:nvPr>
            <p:custDataLst>
              <p:tags r:id="rId3"/>
            </p:custDataLst>
          </p:nvPr>
        </p:nvSpPr>
        <p:spPr>
          <a:xfrm>
            <a:off x="461182" y="929875"/>
            <a:ext cx="3923554" cy="27732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custDataLst>
              <p:tags r:id="rId4"/>
            </p:custDataLst>
          </p:nvPr>
        </p:nvSpPr>
        <p:spPr>
          <a:xfrm>
            <a:off x="461182" y="1771492"/>
            <a:ext cx="3923554" cy="57676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custDataLst>
              <p:tags r:id="rId5"/>
            </p:custDataLst>
          </p:nvPr>
        </p:nvSpPr>
        <p:spPr>
          <a:xfrm>
            <a:off x="535950" y="1774037"/>
            <a:ext cx="763349" cy="5778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custDataLst>
              <p:tags r:id="rId6"/>
            </p:custDataLst>
          </p:nvPr>
        </p:nvSpPr>
        <p:spPr>
          <a:xfrm>
            <a:off x="2055221" y="1774037"/>
            <a:ext cx="763349" cy="5778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custDataLst>
              <p:tags r:id="rId7"/>
            </p:custDataLst>
          </p:nvPr>
        </p:nvSpPr>
        <p:spPr>
          <a:xfrm>
            <a:off x="3562692" y="1774037"/>
            <a:ext cx="763349" cy="5778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custDataLst>
              <p:tags r:id="rId8"/>
            </p:custDataLst>
          </p:nvPr>
        </p:nvSpPr>
        <p:spPr>
          <a:xfrm>
            <a:off x="461183" y="1496717"/>
            <a:ext cx="3923554" cy="27732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custDataLst>
              <p:tags r:id="rId9"/>
            </p:custDataLst>
          </p:nvPr>
        </p:nvSpPr>
        <p:spPr>
          <a:xfrm>
            <a:off x="461183" y="2348258"/>
            <a:ext cx="3923554" cy="2756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custDataLst>
              <p:tags r:id="rId10"/>
            </p:custDataLst>
          </p:nvPr>
        </p:nvSpPr>
        <p:spPr>
          <a:xfrm>
            <a:off x="461182" y="1207766"/>
            <a:ext cx="3923554" cy="2889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custDataLst>
              <p:tags r:id="rId11"/>
            </p:custDataLst>
          </p:nvPr>
        </p:nvSpPr>
        <p:spPr>
          <a:xfrm>
            <a:off x="461182" y="2623889"/>
            <a:ext cx="3923554" cy="3222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custDataLst>
              <p:tags r:id="rId12"/>
            </p:custDataLst>
          </p:nvPr>
        </p:nvCxnSpPr>
        <p:spPr>
          <a:xfrm flipH="1">
            <a:off x="1299299" y="1978708"/>
            <a:ext cx="75592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custDataLst>
              <p:tags r:id="rId13"/>
            </p:custDataLst>
          </p:nvPr>
        </p:nvSpPr>
        <p:spPr>
          <a:xfrm>
            <a:off x="3694938" y="1875208"/>
            <a:ext cx="498855" cy="369332"/>
          </a:xfrm>
          <a:prstGeom prst="rect">
            <a:avLst/>
          </a:prstGeom>
          <a:noFill/>
        </p:spPr>
        <p:txBody>
          <a:bodyPr wrap="none" rtlCol="0">
            <a:spAutoFit/>
          </a:bodyPr>
          <a:lstStyle/>
          <a:p>
            <a:r>
              <a:rPr lang="en-US" dirty="0" smtClean="0"/>
              <a:t>M2</a:t>
            </a:r>
            <a:endParaRPr lang="en-US" dirty="0"/>
          </a:p>
        </p:txBody>
      </p:sp>
      <p:sp>
        <p:nvSpPr>
          <p:cNvPr id="38" name="TextBox 37"/>
          <p:cNvSpPr txBox="1"/>
          <p:nvPr>
            <p:custDataLst>
              <p:tags r:id="rId14"/>
            </p:custDataLst>
          </p:nvPr>
        </p:nvSpPr>
        <p:spPr>
          <a:xfrm>
            <a:off x="3686917" y="1167575"/>
            <a:ext cx="498855" cy="369332"/>
          </a:xfrm>
          <a:prstGeom prst="rect">
            <a:avLst/>
          </a:prstGeom>
          <a:noFill/>
        </p:spPr>
        <p:txBody>
          <a:bodyPr wrap="none" rtlCol="0">
            <a:spAutoFit/>
          </a:bodyPr>
          <a:lstStyle/>
          <a:p>
            <a:r>
              <a:rPr lang="en-US" dirty="0" smtClean="0"/>
              <a:t>M3</a:t>
            </a:r>
            <a:endParaRPr lang="en-US" dirty="0"/>
          </a:p>
        </p:txBody>
      </p:sp>
      <p:sp>
        <p:nvSpPr>
          <p:cNvPr id="39" name="TextBox 38"/>
          <p:cNvSpPr txBox="1"/>
          <p:nvPr>
            <p:custDataLst>
              <p:tags r:id="rId15"/>
            </p:custDataLst>
          </p:nvPr>
        </p:nvSpPr>
        <p:spPr>
          <a:xfrm>
            <a:off x="3694938" y="2623890"/>
            <a:ext cx="498855" cy="369332"/>
          </a:xfrm>
          <a:prstGeom prst="rect">
            <a:avLst/>
          </a:prstGeom>
          <a:noFill/>
        </p:spPr>
        <p:txBody>
          <a:bodyPr wrap="none" rtlCol="0">
            <a:spAutoFit/>
          </a:bodyPr>
          <a:lstStyle/>
          <a:p>
            <a:r>
              <a:rPr lang="en-US" dirty="0" smtClean="0"/>
              <a:t>M1</a:t>
            </a:r>
            <a:endParaRPr lang="en-US" dirty="0"/>
          </a:p>
        </p:txBody>
      </p:sp>
      <p:sp>
        <p:nvSpPr>
          <p:cNvPr id="40" name="TextBox 39"/>
          <p:cNvSpPr txBox="1"/>
          <p:nvPr>
            <p:custDataLst>
              <p:tags r:id="rId16"/>
            </p:custDataLst>
          </p:nvPr>
        </p:nvSpPr>
        <p:spPr>
          <a:xfrm>
            <a:off x="1557739" y="1978708"/>
            <a:ext cx="369012" cy="369332"/>
          </a:xfrm>
          <a:prstGeom prst="rect">
            <a:avLst/>
          </a:prstGeom>
          <a:noFill/>
        </p:spPr>
        <p:txBody>
          <a:bodyPr wrap="none" rtlCol="0">
            <a:spAutoFit/>
          </a:bodyPr>
          <a:lstStyle/>
          <a:p>
            <a:r>
              <a:rPr lang="en-US" dirty="0" smtClean="0"/>
              <a:t>S</a:t>
            </a:r>
            <a:r>
              <a:rPr lang="en-US" baseline="-25000" dirty="0" smtClean="0"/>
              <a:t>2</a:t>
            </a:r>
            <a:endParaRPr lang="en-US" baseline="-25000" dirty="0"/>
          </a:p>
        </p:txBody>
      </p:sp>
      <p:cxnSp>
        <p:nvCxnSpPr>
          <p:cNvPr id="41" name="Straight Arrow Connector 40"/>
          <p:cNvCxnSpPr/>
          <p:nvPr>
            <p:custDataLst>
              <p:tags r:id="rId17"/>
            </p:custDataLst>
          </p:nvPr>
        </p:nvCxnSpPr>
        <p:spPr>
          <a:xfrm flipH="1">
            <a:off x="2044999" y="1978708"/>
            <a:ext cx="755922"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custDataLst>
              <p:tags r:id="rId18"/>
            </p:custDataLst>
          </p:nvPr>
        </p:nvSpPr>
        <p:spPr>
          <a:xfrm>
            <a:off x="2199612" y="1973967"/>
            <a:ext cx="468398" cy="369332"/>
          </a:xfrm>
          <a:prstGeom prst="rect">
            <a:avLst/>
          </a:prstGeom>
          <a:noFill/>
        </p:spPr>
        <p:txBody>
          <a:bodyPr wrap="none" rtlCol="0">
            <a:spAutoFit/>
          </a:bodyPr>
          <a:lstStyle/>
          <a:p>
            <a:r>
              <a:rPr lang="en-US" dirty="0" smtClean="0"/>
              <a:t>W</a:t>
            </a:r>
            <a:r>
              <a:rPr lang="en-US" baseline="-25000" dirty="0" smtClean="0"/>
              <a:t>2</a:t>
            </a:r>
            <a:endParaRPr lang="en-US" baseline="-25000" dirty="0"/>
          </a:p>
        </p:txBody>
      </p:sp>
      <p:cxnSp>
        <p:nvCxnSpPr>
          <p:cNvPr id="43" name="Straight Arrow Connector 42"/>
          <p:cNvCxnSpPr/>
          <p:nvPr>
            <p:custDataLst>
              <p:tags r:id="rId19"/>
            </p:custDataLst>
          </p:nvPr>
        </p:nvCxnSpPr>
        <p:spPr>
          <a:xfrm>
            <a:off x="1044990" y="1771492"/>
            <a:ext cx="0" cy="58044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custDataLst>
              <p:tags r:id="rId20"/>
            </p:custDataLst>
          </p:nvPr>
        </p:nvSpPr>
        <p:spPr>
          <a:xfrm>
            <a:off x="604988" y="1878320"/>
            <a:ext cx="375424" cy="369332"/>
          </a:xfrm>
          <a:prstGeom prst="rect">
            <a:avLst/>
          </a:prstGeom>
          <a:noFill/>
        </p:spPr>
        <p:txBody>
          <a:bodyPr wrap="none" rtlCol="0">
            <a:spAutoFit/>
          </a:bodyPr>
          <a:lstStyle/>
          <a:p>
            <a:r>
              <a:rPr lang="en-US" dirty="0" smtClean="0"/>
              <a:t>T</a:t>
            </a:r>
            <a:r>
              <a:rPr lang="en-US" baseline="-25000" dirty="0" smtClean="0"/>
              <a:t>2</a:t>
            </a:r>
            <a:endParaRPr lang="en-US" baseline="-25000" dirty="0"/>
          </a:p>
        </p:txBody>
      </p:sp>
      <p:cxnSp>
        <p:nvCxnSpPr>
          <p:cNvPr id="45" name="Straight Arrow Connector 44"/>
          <p:cNvCxnSpPr/>
          <p:nvPr>
            <p:custDataLst>
              <p:tags r:id="rId21"/>
            </p:custDataLst>
          </p:nvPr>
        </p:nvCxnSpPr>
        <p:spPr>
          <a:xfrm>
            <a:off x="1047315" y="1496716"/>
            <a:ext cx="0" cy="2914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custDataLst>
              <p:tags r:id="rId22"/>
            </p:custDataLst>
          </p:nvPr>
        </p:nvSpPr>
        <p:spPr>
          <a:xfrm>
            <a:off x="599412" y="1448447"/>
            <a:ext cx="407484" cy="369332"/>
          </a:xfrm>
          <a:prstGeom prst="rect">
            <a:avLst/>
          </a:prstGeom>
          <a:noFill/>
        </p:spPr>
        <p:txBody>
          <a:bodyPr wrap="none" rtlCol="0">
            <a:spAutoFit/>
          </a:bodyPr>
          <a:lstStyle/>
          <a:p>
            <a:r>
              <a:rPr lang="en-US" dirty="0" smtClean="0"/>
              <a:t>H</a:t>
            </a:r>
            <a:r>
              <a:rPr lang="en-US" baseline="-25000" dirty="0" smtClean="0"/>
              <a:t>2</a:t>
            </a:r>
            <a:endParaRPr lang="en-US" baseline="-25000" dirty="0"/>
          </a:p>
        </p:txBody>
      </p:sp>
      <p:sp>
        <p:nvSpPr>
          <p:cNvPr id="47" name="TextBox 46"/>
          <p:cNvSpPr txBox="1"/>
          <p:nvPr>
            <p:custDataLst>
              <p:tags r:id="rId23"/>
            </p:custDataLst>
          </p:nvPr>
        </p:nvSpPr>
        <p:spPr>
          <a:xfrm>
            <a:off x="2326673" y="1450711"/>
            <a:ext cx="2058064" cy="369332"/>
          </a:xfrm>
          <a:prstGeom prst="rect">
            <a:avLst/>
          </a:prstGeom>
          <a:noFill/>
        </p:spPr>
        <p:txBody>
          <a:bodyPr wrap="none" rtlCol="0">
            <a:spAutoFit/>
          </a:bodyPr>
          <a:lstStyle/>
          <a:p>
            <a:r>
              <a:rPr lang="en-US" dirty="0" smtClean="0"/>
              <a:t>Inter-layer dielectric</a:t>
            </a:r>
            <a:endParaRPr lang="en-US" dirty="0"/>
          </a:p>
        </p:txBody>
      </p:sp>
      <p:sp>
        <p:nvSpPr>
          <p:cNvPr id="48" name="TextBox 47"/>
          <p:cNvSpPr txBox="1"/>
          <p:nvPr>
            <p:custDataLst>
              <p:tags r:id="rId24"/>
            </p:custDataLst>
          </p:nvPr>
        </p:nvSpPr>
        <p:spPr>
          <a:xfrm>
            <a:off x="848866" y="3065557"/>
            <a:ext cx="2392266" cy="369332"/>
          </a:xfrm>
          <a:prstGeom prst="rect">
            <a:avLst/>
          </a:prstGeom>
          <a:noFill/>
        </p:spPr>
        <p:txBody>
          <a:bodyPr wrap="square" rtlCol="0">
            <a:spAutoFit/>
          </a:bodyPr>
          <a:lstStyle/>
          <a:p>
            <a:r>
              <a:rPr lang="en-US" dirty="0" smtClean="0"/>
              <a:t>Inter-metal dielectric</a:t>
            </a:r>
            <a:endParaRPr lang="en-US" dirty="0"/>
          </a:p>
        </p:txBody>
      </p:sp>
      <p:cxnSp>
        <p:nvCxnSpPr>
          <p:cNvPr id="49" name="Straight Arrow Connector 48"/>
          <p:cNvCxnSpPr/>
          <p:nvPr>
            <p:custDataLst>
              <p:tags r:id="rId25"/>
            </p:custDataLst>
          </p:nvPr>
        </p:nvCxnSpPr>
        <p:spPr>
          <a:xfrm flipV="1">
            <a:off x="2422959" y="2163375"/>
            <a:ext cx="713966" cy="90218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custDataLst>
              <p:tags r:id="rId26"/>
            </p:custDataLst>
          </p:nvPr>
        </p:nvCxnSpPr>
        <p:spPr>
          <a:xfrm>
            <a:off x="1049364" y="1207196"/>
            <a:ext cx="0" cy="2914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p:cNvSpPr txBox="1"/>
          <p:nvPr>
            <p:custDataLst>
              <p:tags r:id="rId27"/>
            </p:custDataLst>
          </p:nvPr>
        </p:nvSpPr>
        <p:spPr>
          <a:xfrm>
            <a:off x="583382" y="860097"/>
            <a:ext cx="407484" cy="369332"/>
          </a:xfrm>
          <a:prstGeom prst="rect">
            <a:avLst/>
          </a:prstGeom>
          <a:noFill/>
        </p:spPr>
        <p:txBody>
          <a:bodyPr wrap="none" rtlCol="0">
            <a:spAutoFit/>
          </a:bodyPr>
          <a:lstStyle/>
          <a:p>
            <a:r>
              <a:rPr lang="en-US" dirty="0" smtClean="0"/>
              <a:t>H</a:t>
            </a:r>
            <a:r>
              <a:rPr lang="en-US" baseline="-25000" dirty="0" smtClean="0"/>
              <a:t>3</a:t>
            </a:r>
            <a:endParaRPr lang="en-US" baseline="-25000" dirty="0"/>
          </a:p>
        </p:txBody>
      </p:sp>
      <p:sp>
        <p:nvSpPr>
          <p:cNvPr id="52" name="TextBox 51"/>
          <p:cNvSpPr txBox="1"/>
          <p:nvPr>
            <p:custDataLst>
              <p:tags r:id="rId28"/>
            </p:custDataLst>
          </p:nvPr>
        </p:nvSpPr>
        <p:spPr>
          <a:xfrm>
            <a:off x="599412" y="2265461"/>
            <a:ext cx="407484" cy="369332"/>
          </a:xfrm>
          <a:prstGeom prst="rect">
            <a:avLst/>
          </a:prstGeom>
          <a:noFill/>
        </p:spPr>
        <p:txBody>
          <a:bodyPr wrap="none" rtlCol="0">
            <a:spAutoFit/>
          </a:bodyPr>
          <a:lstStyle/>
          <a:p>
            <a:r>
              <a:rPr lang="en-US" dirty="0" smtClean="0"/>
              <a:t>H</a:t>
            </a:r>
            <a:r>
              <a:rPr lang="en-US" baseline="-25000" dirty="0" smtClean="0"/>
              <a:t>1</a:t>
            </a:r>
            <a:endParaRPr lang="en-US" baseline="-25000" dirty="0"/>
          </a:p>
        </p:txBody>
      </p:sp>
      <p:cxnSp>
        <p:nvCxnSpPr>
          <p:cNvPr id="53" name="Straight Arrow Connector 52"/>
          <p:cNvCxnSpPr/>
          <p:nvPr>
            <p:custDataLst>
              <p:tags r:id="rId29"/>
            </p:custDataLst>
          </p:nvPr>
        </p:nvCxnSpPr>
        <p:spPr>
          <a:xfrm>
            <a:off x="1049364" y="2343299"/>
            <a:ext cx="0" cy="2914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custDataLst>
              <p:tags r:id="rId30"/>
            </p:custDataLst>
          </p:nvPr>
        </p:nvSpPr>
        <p:spPr>
          <a:xfrm>
            <a:off x="633563" y="2600325"/>
            <a:ext cx="375424" cy="369332"/>
          </a:xfrm>
          <a:prstGeom prst="rect">
            <a:avLst/>
          </a:prstGeom>
          <a:noFill/>
        </p:spPr>
        <p:txBody>
          <a:bodyPr wrap="none" rtlCol="0">
            <a:spAutoFit/>
          </a:bodyPr>
          <a:lstStyle/>
          <a:p>
            <a:r>
              <a:rPr lang="en-US" dirty="0" smtClean="0"/>
              <a:t>T</a:t>
            </a:r>
            <a:r>
              <a:rPr lang="en-US" baseline="-25000" dirty="0"/>
              <a:t>1</a:t>
            </a:r>
          </a:p>
        </p:txBody>
      </p:sp>
      <p:cxnSp>
        <p:nvCxnSpPr>
          <p:cNvPr id="55" name="Straight Arrow Connector 54"/>
          <p:cNvCxnSpPr/>
          <p:nvPr>
            <p:custDataLst>
              <p:tags r:id="rId31"/>
            </p:custDataLst>
          </p:nvPr>
        </p:nvCxnSpPr>
        <p:spPr>
          <a:xfrm>
            <a:off x="1044990" y="2614935"/>
            <a:ext cx="0" cy="33115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custDataLst>
              <p:tags r:id="rId32"/>
            </p:custDataLst>
          </p:nvPr>
        </p:nvCxnSpPr>
        <p:spPr>
          <a:xfrm>
            <a:off x="1044990" y="929875"/>
            <a:ext cx="0" cy="2914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TextBox 56"/>
          <p:cNvSpPr txBox="1"/>
          <p:nvPr>
            <p:custDataLst>
              <p:tags r:id="rId33"/>
            </p:custDataLst>
          </p:nvPr>
        </p:nvSpPr>
        <p:spPr>
          <a:xfrm>
            <a:off x="599412" y="1168277"/>
            <a:ext cx="375424" cy="369332"/>
          </a:xfrm>
          <a:prstGeom prst="rect">
            <a:avLst/>
          </a:prstGeom>
          <a:noFill/>
        </p:spPr>
        <p:txBody>
          <a:bodyPr wrap="none" rtlCol="0">
            <a:spAutoFit/>
          </a:bodyPr>
          <a:lstStyle/>
          <a:p>
            <a:r>
              <a:rPr lang="en-US" dirty="0" smtClean="0"/>
              <a:t>T</a:t>
            </a:r>
            <a:r>
              <a:rPr lang="en-US" baseline="-25000" dirty="0" smtClean="0"/>
              <a:t>3</a:t>
            </a:r>
            <a:endParaRPr lang="en-US" baseline="-25000" dirty="0"/>
          </a:p>
        </p:txBody>
      </p:sp>
      <p:graphicFrame>
        <p:nvGraphicFramePr>
          <p:cNvPr id="59" name="Table 58"/>
          <p:cNvGraphicFramePr>
            <a:graphicFrameLocks noGrp="1"/>
          </p:cNvGraphicFramePr>
          <p:nvPr>
            <p:custDataLst>
              <p:tags r:id="rId34"/>
            </p:custDataLst>
            <p:extLst>
              <p:ext uri="{D42A27DB-BD31-4B8C-83A1-F6EECF244321}">
                <p14:modId xmlns:p14="http://schemas.microsoft.com/office/powerpoint/2010/main" val="3810613377"/>
              </p:ext>
            </p:extLst>
          </p:nvPr>
        </p:nvGraphicFramePr>
        <p:xfrm>
          <a:off x="4705348" y="853676"/>
          <a:ext cx="4267204" cy="2403876"/>
        </p:xfrm>
        <a:graphic>
          <a:graphicData uri="http://schemas.openxmlformats.org/drawingml/2006/table">
            <a:tbl>
              <a:tblPr firstRow="1" bandRow="1">
                <a:tableStyleId>{5C22544A-7EE6-4342-B048-85BDC9FD1C3A}</a:tableStyleId>
              </a:tblPr>
              <a:tblGrid>
                <a:gridCol w="1066801"/>
                <a:gridCol w="1066801"/>
                <a:gridCol w="1066801"/>
                <a:gridCol w="1066801"/>
              </a:tblGrid>
              <a:tr h="400646">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l-GR" b="0" dirty="0" smtClean="0"/>
                        <a:t>Δ</a:t>
                      </a:r>
                      <a:r>
                        <a:rPr lang="en-US" b="0" dirty="0" smtClean="0"/>
                        <a:t>W</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l-GR" b="0" dirty="0" smtClean="0"/>
                        <a:t>Δ</a:t>
                      </a:r>
                      <a:r>
                        <a:rPr lang="en-US" b="0" dirty="0" smtClean="0"/>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l-GR" b="0" dirty="0" smtClean="0"/>
                        <a:t>Δ</a:t>
                      </a:r>
                      <a:r>
                        <a:rPr lang="en-US" b="0" dirty="0" smtClean="0"/>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0646">
                <a:tc>
                  <a:txBody>
                    <a:bodyPr/>
                    <a:lstStyle/>
                    <a:p>
                      <a:pPr algn="ctr"/>
                      <a:r>
                        <a:rPr lang="en-US" dirty="0" err="1" smtClean="0"/>
                        <a:t>Y</a:t>
                      </a:r>
                      <a:r>
                        <a:rPr lang="en-US" baseline="-25000" dirty="0" err="1" smtClean="0"/>
                        <a:t>typ</a:t>
                      </a:r>
                      <a:endParaRPr lang="en-US"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typical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typical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Typical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064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err="1" smtClean="0"/>
                        <a:t>Y</a:t>
                      </a:r>
                      <a:r>
                        <a:rPr lang="en-US" baseline="-25000" dirty="0" err="1" smtClean="0"/>
                        <a:t>cb</a:t>
                      </a:r>
                      <a:endParaRPr lang="en-US"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t>min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smtClean="0"/>
                        <a:t>max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064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err="1" smtClean="0"/>
                        <a:t>Y</a:t>
                      </a:r>
                      <a:r>
                        <a:rPr lang="en-US" baseline="-25000" dirty="0" err="1" smtClean="0"/>
                        <a:t>cw</a:t>
                      </a:r>
                      <a:endParaRPr lang="en-US"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064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err="1" smtClean="0"/>
                        <a:t>Y</a:t>
                      </a:r>
                      <a:r>
                        <a:rPr lang="en-US" baseline="-25000" dirty="0" err="1" smtClean="0"/>
                        <a:t>rcb</a:t>
                      </a:r>
                      <a:endParaRPr lang="en-US"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064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dirty="0" err="1" smtClean="0"/>
                        <a:t>Y</a:t>
                      </a:r>
                      <a:r>
                        <a:rPr lang="en-US" baseline="-25000" dirty="0" err="1" smtClean="0"/>
                        <a:t>rcw</a:t>
                      </a:r>
                      <a:endParaRPr lang="en-US" baseline="-25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min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ounded Rectangle 3"/>
          <p:cNvSpPr/>
          <p:nvPr>
            <p:custDataLst>
              <p:tags r:id="rId35"/>
            </p:custDataLst>
          </p:nvPr>
        </p:nvSpPr>
        <p:spPr>
          <a:xfrm>
            <a:off x="1926751" y="1771492"/>
            <a:ext cx="1045049" cy="67863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custDataLst>
              <p:tags r:id="rId36"/>
            </p:custDataLst>
          </p:nvPr>
        </p:nvSpPr>
        <p:spPr>
          <a:xfrm>
            <a:off x="395099" y="1771492"/>
            <a:ext cx="1045049" cy="57180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custDataLst>
              <p:tags r:id="rId37"/>
            </p:custDataLst>
          </p:nvPr>
        </p:nvSpPr>
        <p:spPr>
          <a:xfrm>
            <a:off x="396437" y="1483339"/>
            <a:ext cx="1045049" cy="269261"/>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52303" y="2872951"/>
            <a:ext cx="4159878" cy="351514"/>
          </a:xfrm>
          <a:prstGeom prst="rect">
            <a:avLst/>
          </a:prstGeom>
          <a:ln w="38100">
            <a:solidFill>
              <a:srgbClr val="C00000"/>
            </a:solidFill>
          </a:ln>
        </p:spPr>
        <p:txBody>
          <a:bodyPr wrap="square" rtlCol="0" anchor="ctr">
            <a:spAutoFit/>
          </a:bodyPr>
          <a:lstStyle/>
          <a:p>
            <a:pPr algn="ctr"/>
            <a:endParaRPr lang="en-US" dirty="0" smtClean="0">
              <a:solidFill>
                <a:srgbClr val="000000"/>
              </a:solidFill>
              <a:latin typeface="Arial" pitchFamily="34" charset="0"/>
              <a:cs typeface="Arial" pitchFamily="34" charset="0"/>
            </a:endParaRPr>
          </a:p>
        </p:txBody>
      </p:sp>
      <p:sp>
        <p:nvSpPr>
          <p:cNvPr id="61" name="Rectangle 60"/>
          <p:cNvSpPr/>
          <p:nvPr/>
        </p:nvSpPr>
        <p:spPr>
          <a:xfrm>
            <a:off x="4763034" y="2072305"/>
            <a:ext cx="4159878" cy="351514"/>
          </a:xfrm>
          <a:prstGeom prst="rect">
            <a:avLst/>
          </a:prstGeom>
          <a:ln w="38100">
            <a:solidFill>
              <a:srgbClr val="C00000"/>
            </a:solidFill>
          </a:ln>
        </p:spPr>
        <p:txBody>
          <a:bodyPr wrap="square" rtlCol="0" anchor="ctr">
            <a:spAutoFit/>
          </a:bodyPr>
          <a:lstStyle/>
          <a:p>
            <a:pPr algn="ctr"/>
            <a:endParaRPr lang="en-US" dirty="0"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040209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xit" presetSubtype="0" fill="hold" grpId="1"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10" presetClass="exit" presetSubtype="0" fill="hold" grpId="1" nodeType="withEffect">
                                  <p:stCondLst>
                                    <p:cond delay="0"/>
                                  </p:stCondLst>
                                  <p:childTnLst>
                                    <p:animEffect transition="out" filter="fade">
                                      <p:cBhvr>
                                        <p:cTn id="17" dur="500"/>
                                        <p:tgtEl>
                                          <p:spTgt spid="58"/>
                                        </p:tgtEl>
                                      </p:cBhvr>
                                    </p:animEffect>
                                    <p:set>
                                      <p:cBhvr>
                                        <p:cTn id="18" dur="1" fill="hold">
                                          <p:stCondLst>
                                            <p:cond delay="499"/>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xit" presetSubtype="0" fill="hold" grpId="1" nodeType="withEffect">
                                  <p:stCondLst>
                                    <p:cond delay="0"/>
                                  </p:stCondLst>
                                  <p:childTnLst>
                                    <p:animEffect transition="out" filter="fade">
                                      <p:cBhvr>
                                        <p:cTn id="25" dur="500"/>
                                        <p:tgtEl>
                                          <p:spTgt spid="60"/>
                                        </p:tgtEl>
                                      </p:cBhvr>
                                    </p:animEffect>
                                    <p:set>
                                      <p:cBhvr>
                                        <p:cTn id="26" dur="1" fill="hold">
                                          <p:stCondLst>
                                            <p:cond delay="499"/>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8" grpId="0" animBg="1"/>
      <p:bldP spid="58" grpId="1" animBg="1"/>
      <p:bldP spid="60" grpId="0" animBg="1"/>
      <p:bldP spid="60" grpId="1" animBg="1"/>
      <p:bldP spid="5" grpId="0" animBg="1"/>
      <p:bldP spid="6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Concept: Mode Dominance</a:t>
            </a:r>
            <a:endParaRPr lang="en-US" dirty="0"/>
          </a:p>
        </p:txBody>
      </p:sp>
      <p:sp>
        <p:nvSpPr>
          <p:cNvPr id="3" name="Content Placeholder 2"/>
          <p:cNvSpPr>
            <a:spLocks noGrp="1"/>
          </p:cNvSpPr>
          <p:nvPr>
            <p:ph idx="1"/>
          </p:nvPr>
        </p:nvSpPr>
        <p:spPr>
          <a:xfrm>
            <a:off x="142875" y="732238"/>
            <a:ext cx="8836025" cy="3096054"/>
          </a:xfrm>
        </p:spPr>
        <p:txBody>
          <a:bodyPr>
            <a:normAutofit fontScale="92500" lnSpcReduction="10000"/>
          </a:bodyPr>
          <a:lstStyle/>
          <a:p>
            <a:pPr marL="173038" indent="-173038"/>
            <a:r>
              <a:rPr lang="en-US" sz="2000" b="1" dirty="0" smtClean="0">
                <a:latin typeface="Arial" pitchFamily="34" charset="0"/>
                <a:cs typeface="Arial" pitchFamily="34" charset="0"/>
              </a:rPr>
              <a:t>Design cone </a:t>
            </a:r>
            <a:r>
              <a:rPr lang="en-US" sz="2000" dirty="0" smtClean="0">
                <a:latin typeface="Arial" pitchFamily="34" charset="0"/>
                <a:cs typeface="Arial" pitchFamily="34" charset="0"/>
              </a:rPr>
              <a:t>(of mode A) is the union of all the feasible operating modes for circuits signed of at mode A</a:t>
            </a:r>
          </a:p>
          <a:p>
            <a:pPr marL="173038" indent="-173038"/>
            <a:r>
              <a:rPr lang="en-US" sz="2000" dirty="0" smtClean="0">
                <a:latin typeface="Arial" pitchFamily="34" charset="0"/>
                <a:cs typeface="Arial" pitchFamily="34" charset="0"/>
              </a:rPr>
              <a:t>Design cone is determined by tradeoff between voltage and frequency (mainly threshold voltages)</a:t>
            </a:r>
          </a:p>
          <a:p>
            <a:pPr marL="173038" indent="-173038"/>
            <a:r>
              <a:rPr lang="en-US" sz="2000" dirty="0" smtClean="0">
                <a:latin typeface="Arial" pitchFamily="34" charset="0"/>
                <a:cs typeface="Arial" pitchFamily="34" charset="0"/>
              </a:rPr>
              <a:t>One mode is outside of the design cone of the other </a:t>
            </a:r>
            <a:br>
              <a:rPr lang="en-US" sz="2000" dirty="0" smtClean="0">
                <a:latin typeface="Arial" pitchFamily="34" charset="0"/>
                <a:cs typeface="Arial" pitchFamily="34" charset="0"/>
              </a:rPr>
            </a:br>
            <a:r>
              <a:rPr lang="en-US" altLang="zh-TW" sz="2000" dirty="0" smtClean="0">
                <a:latin typeface="Arial" pitchFamily="34" charset="0"/>
                <a:cs typeface="Arial" pitchFamily="34" charset="0"/>
                <a:sym typeface="Symbol"/>
              </a:rPr>
              <a:t> failed design / overdesign</a:t>
            </a:r>
          </a:p>
          <a:p>
            <a:pPr marL="173038" indent="-173038"/>
            <a:r>
              <a:rPr lang="en-US" sz="2000" dirty="0" smtClean="0">
                <a:latin typeface="Arial" pitchFamily="34" charset="0"/>
                <a:cs typeface="Arial" pitchFamily="34" charset="0"/>
                <a:sym typeface="Symbol"/>
              </a:rPr>
              <a:t>Mode A has positive timing slacks with respect to mode B </a:t>
            </a:r>
            <a:br>
              <a:rPr lang="en-US" sz="2000" dirty="0" smtClean="0">
                <a:latin typeface="Arial" pitchFamily="34" charset="0"/>
                <a:cs typeface="Arial" pitchFamily="34" charset="0"/>
                <a:sym typeface="Symbol"/>
              </a:rPr>
            </a:br>
            <a:r>
              <a:rPr lang="en-US" altLang="zh-TW" sz="2000" dirty="0" smtClean="0">
                <a:latin typeface="Arial" pitchFamily="34" charset="0"/>
                <a:cs typeface="Arial" pitchFamily="34" charset="0"/>
                <a:sym typeface="Symbol"/>
              </a:rPr>
              <a:t> mode A </a:t>
            </a:r>
            <a:r>
              <a:rPr lang="en-US" altLang="zh-TW" sz="2000" b="1" dirty="0" smtClean="0">
                <a:latin typeface="Arial" pitchFamily="34" charset="0"/>
                <a:cs typeface="Arial" pitchFamily="34" charset="0"/>
                <a:sym typeface="Symbol"/>
              </a:rPr>
              <a:t>dominates</a:t>
            </a:r>
            <a:r>
              <a:rPr lang="en-US" altLang="zh-TW" sz="2000" dirty="0" smtClean="0">
                <a:latin typeface="Arial" pitchFamily="34" charset="0"/>
                <a:cs typeface="Arial" pitchFamily="34" charset="0"/>
                <a:sym typeface="Symbol"/>
              </a:rPr>
              <a:t> mode B</a:t>
            </a:r>
          </a:p>
          <a:p>
            <a:pPr marL="173038" indent="-173038"/>
            <a:r>
              <a:rPr lang="en-US" sz="2000" b="1" dirty="0" smtClean="0">
                <a:latin typeface="Arial" pitchFamily="34" charset="0"/>
                <a:cs typeface="Arial" pitchFamily="34" charset="0"/>
                <a:sym typeface="Symbol"/>
              </a:rPr>
              <a:t>Equivalent dominance</a:t>
            </a:r>
            <a:r>
              <a:rPr lang="en-US" sz="2000" dirty="0" smtClean="0">
                <a:latin typeface="Arial" pitchFamily="34" charset="0"/>
                <a:cs typeface="Arial" pitchFamily="34" charset="0"/>
                <a:sym typeface="Symbol"/>
              </a:rPr>
              <a:t>: no mode is dominated by the other</a:t>
            </a:r>
          </a:p>
          <a:p>
            <a:pPr marL="347663" lvl="1" indent="-174625"/>
            <a:r>
              <a:rPr lang="en-US" sz="2000" dirty="0" smtClean="0">
                <a:latin typeface="Arial" pitchFamily="34" charset="0"/>
                <a:cs typeface="Arial" pitchFamily="34" charset="0"/>
                <a:sym typeface="Symbol"/>
              </a:rPr>
              <a:t>Modes are in each others’ design cone</a:t>
            </a:r>
            <a:r>
              <a:rPr lang="en-US" sz="2000" dirty="0" smtClean="0">
                <a:latin typeface="Arial" pitchFamily="34" charset="0"/>
                <a:cs typeface="Arial" pitchFamily="34" charset="0"/>
              </a:rPr>
              <a:t> </a:t>
            </a:r>
          </a:p>
          <a:p>
            <a:endParaRPr lang="en-US" sz="1600" dirty="0" smtClean="0">
              <a:latin typeface="Arial" pitchFamily="34" charset="0"/>
              <a:cs typeface="Arial" pitchFamily="34" charset="0"/>
            </a:endParaRPr>
          </a:p>
        </p:txBody>
      </p:sp>
      <p:sp>
        <p:nvSpPr>
          <p:cNvPr id="28" name="Freeform 27"/>
          <p:cNvSpPr/>
          <p:nvPr/>
        </p:nvSpPr>
        <p:spPr>
          <a:xfrm>
            <a:off x="371196" y="5731601"/>
            <a:ext cx="1020142" cy="856230"/>
          </a:xfrm>
          <a:custGeom>
            <a:avLst/>
            <a:gdLst>
              <a:gd name="connsiteX0" fmla="*/ 944880 w 944880"/>
              <a:gd name="connsiteY0" fmla="*/ 0 h 655320"/>
              <a:gd name="connsiteX1" fmla="*/ 0 w 944880"/>
              <a:gd name="connsiteY1" fmla="*/ 335280 h 655320"/>
              <a:gd name="connsiteX2" fmla="*/ 403860 w 944880"/>
              <a:gd name="connsiteY2" fmla="*/ 655320 h 655320"/>
              <a:gd name="connsiteX3" fmla="*/ 944880 w 944880"/>
              <a:gd name="connsiteY3" fmla="*/ 0 h 655320"/>
            </a:gdLst>
            <a:ahLst/>
            <a:cxnLst>
              <a:cxn ang="0">
                <a:pos x="connsiteX0" y="connsiteY0"/>
              </a:cxn>
              <a:cxn ang="0">
                <a:pos x="connsiteX1" y="connsiteY1"/>
              </a:cxn>
              <a:cxn ang="0">
                <a:pos x="connsiteX2" y="connsiteY2"/>
              </a:cxn>
              <a:cxn ang="0">
                <a:pos x="connsiteX3" y="connsiteY3"/>
              </a:cxn>
            </a:cxnLst>
            <a:rect l="l" t="t" r="r" b="b"/>
            <a:pathLst>
              <a:path w="944880" h="655320">
                <a:moveTo>
                  <a:pt x="944880" y="0"/>
                </a:moveTo>
                <a:lnTo>
                  <a:pt x="0" y="335280"/>
                </a:lnTo>
                <a:lnTo>
                  <a:pt x="403860" y="655320"/>
                </a:lnTo>
                <a:lnTo>
                  <a:pt x="944880" y="0"/>
                </a:lnTo>
                <a:close/>
              </a:path>
            </a:pathLst>
          </a:custGeom>
          <a:solidFill>
            <a:schemeClr val="accent1">
              <a:lumMod val="40000"/>
              <a:lumOff val="60000"/>
            </a:schemeClr>
          </a:solidFill>
          <a:ln w="31750">
            <a:solidFill>
              <a:schemeClr val="accent1">
                <a:lumMod val="40000"/>
                <a:lumOff val="60000"/>
              </a:schemeClr>
            </a:solidFill>
            <a:prstDash val="sysDash"/>
          </a:ln>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endParaRPr>
          </a:p>
        </p:txBody>
      </p:sp>
      <p:sp>
        <p:nvSpPr>
          <p:cNvPr id="29" name="Freeform 28"/>
          <p:cNvSpPr/>
          <p:nvPr/>
        </p:nvSpPr>
        <p:spPr>
          <a:xfrm>
            <a:off x="1394707" y="4202086"/>
            <a:ext cx="1601775" cy="1521905"/>
          </a:xfrm>
          <a:custGeom>
            <a:avLst/>
            <a:gdLst>
              <a:gd name="connsiteX0" fmla="*/ 0 w 1760220"/>
              <a:gd name="connsiteY0" fmla="*/ 1363980 h 1363980"/>
              <a:gd name="connsiteX1" fmla="*/ 1150620 w 1760220"/>
              <a:gd name="connsiteY1" fmla="*/ 0 h 1363980"/>
              <a:gd name="connsiteX2" fmla="*/ 1760220 w 1760220"/>
              <a:gd name="connsiteY2" fmla="*/ 723900 h 1363980"/>
              <a:gd name="connsiteX3" fmla="*/ 0 w 1760220"/>
              <a:gd name="connsiteY3" fmla="*/ 1363980 h 1363980"/>
            </a:gdLst>
            <a:ahLst/>
            <a:cxnLst>
              <a:cxn ang="0">
                <a:pos x="connsiteX0" y="connsiteY0"/>
              </a:cxn>
              <a:cxn ang="0">
                <a:pos x="connsiteX1" y="connsiteY1"/>
              </a:cxn>
              <a:cxn ang="0">
                <a:pos x="connsiteX2" y="connsiteY2"/>
              </a:cxn>
              <a:cxn ang="0">
                <a:pos x="connsiteX3" y="connsiteY3"/>
              </a:cxn>
            </a:cxnLst>
            <a:rect l="l" t="t" r="r" b="b"/>
            <a:pathLst>
              <a:path w="1760220" h="1363980">
                <a:moveTo>
                  <a:pt x="0" y="1363980"/>
                </a:moveTo>
                <a:lnTo>
                  <a:pt x="1150620" y="0"/>
                </a:lnTo>
                <a:lnTo>
                  <a:pt x="1760220" y="723900"/>
                </a:lnTo>
                <a:lnTo>
                  <a:pt x="0" y="1363980"/>
                </a:lnTo>
                <a:close/>
              </a:path>
            </a:pathLst>
          </a:custGeom>
          <a:solidFill>
            <a:schemeClr val="accent1">
              <a:lumMod val="40000"/>
              <a:lumOff val="60000"/>
            </a:schemeClr>
          </a:solidFill>
          <a:ln w="31750">
            <a:solidFill>
              <a:schemeClr val="accent1">
                <a:lumMod val="40000"/>
                <a:lumOff val="60000"/>
              </a:schemeClr>
            </a:solidFill>
            <a:prstDash val="sysDash"/>
          </a:ln>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0" cap="none" spc="0" normalizeH="0" baseline="0" noProof="0" dirty="0" smtClean="0">
              <a:ln>
                <a:noFill/>
              </a:ln>
              <a:solidFill>
                <a:sysClr val="window" lastClr="FFFFFF"/>
              </a:solidFill>
              <a:effectLst/>
              <a:uLnTx/>
              <a:uFillTx/>
              <a:latin typeface="Arial" pitchFamily="34" charset="0"/>
              <a:cs typeface="Arial" pitchFamily="34" charset="0"/>
            </a:endParaRPr>
          </a:p>
        </p:txBody>
      </p:sp>
      <p:cxnSp>
        <p:nvCxnSpPr>
          <p:cNvPr id="30" name="Straight Connector 29"/>
          <p:cNvCxnSpPr>
            <a:stCxn id="28" idx="2"/>
          </p:cNvCxnSpPr>
          <p:nvPr/>
        </p:nvCxnSpPr>
        <p:spPr>
          <a:xfrm flipV="1">
            <a:off x="807224" y="4194478"/>
            <a:ext cx="1631804" cy="2393353"/>
          </a:xfrm>
          <a:prstGeom prst="line">
            <a:avLst/>
          </a:prstGeom>
          <a:noFill/>
          <a:ln w="38100" cap="flat" cmpd="sng" algn="ctr">
            <a:solidFill>
              <a:schemeClr val="tx2">
                <a:lumMod val="75000"/>
              </a:schemeClr>
            </a:solidFill>
            <a:prstDash val="solid"/>
          </a:ln>
          <a:effectLst>
            <a:outerShdw blurRad="40000" dist="23000" dir="5400000" rotWithShape="0">
              <a:srgbClr val="000000">
                <a:alpha val="35000"/>
              </a:srgbClr>
            </a:outerShdw>
          </a:effectLst>
        </p:spPr>
      </p:cxnSp>
      <p:cxnSp>
        <p:nvCxnSpPr>
          <p:cNvPr id="31" name="Straight Connector 30"/>
          <p:cNvCxnSpPr>
            <a:stCxn id="28" idx="1"/>
            <a:endCxn id="29" idx="2"/>
          </p:cNvCxnSpPr>
          <p:nvPr/>
        </p:nvCxnSpPr>
        <p:spPr>
          <a:xfrm flipV="1">
            <a:off x="371196" y="5009801"/>
            <a:ext cx="2625286" cy="1159871"/>
          </a:xfrm>
          <a:prstGeom prst="line">
            <a:avLst/>
          </a:prstGeom>
          <a:noFill/>
          <a:ln w="38100" cap="flat" cmpd="sng" algn="ctr">
            <a:solidFill>
              <a:schemeClr val="tx2">
                <a:lumMod val="75000"/>
              </a:schemeClr>
            </a:solidFill>
            <a:prstDash val="solid"/>
          </a:ln>
          <a:effectLst>
            <a:outerShdw blurRad="40000" dist="23000" dir="5400000" rotWithShape="0">
              <a:srgbClr val="000000">
                <a:alpha val="35000"/>
              </a:srgbClr>
            </a:outerShdw>
          </a:effectLst>
        </p:spPr>
      </p:cxnSp>
      <p:cxnSp>
        <p:nvCxnSpPr>
          <p:cNvPr id="32" name="Straight Arrow Connector 31"/>
          <p:cNvCxnSpPr/>
          <p:nvPr/>
        </p:nvCxnSpPr>
        <p:spPr>
          <a:xfrm>
            <a:off x="110156" y="6670182"/>
            <a:ext cx="3171961" cy="0"/>
          </a:xfrm>
          <a:prstGeom prst="straightConnector1">
            <a:avLst/>
          </a:prstGeom>
          <a:noFill/>
          <a:ln w="28575" cap="flat" cmpd="sng" algn="ctr">
            <a:solidFill>
              <a:schemeClr val="tx1"/>
            </a:solidFill>
            <a:prstDash val="solid"/>
            <a:tailEnd type="arrow"/>
          </a:ln>
          <a:effectLst>
            <a:outerShdw blurRad="40000" dist="20000" dir="5400000" rotWithShape="0">
              <a:srgbClr val="000000">
                <a:alpha val="38000"/>
              </a:srgbClr>
            </a:outerShdw>
          </a:effectLst>
        </p:spPr>
      </p:cxnSp>
      <p:cxnSp>
        <p:nvCxnSpPr>
          <p:cNvPr id="33" name="Straight Arrow Connector 32"/>
          <p:cNvCxnSpPr/>
          <p:nvPr/>
        </p:nvCxnSpPr>
        <p:spPr>
          <a:xfrm flipV="1">
            <a:off x="242347" y="4104711"/>
            <a:ext cx="0" cy="2733760"/>
          </a:xfrm>
          <a:prstGeom prst="straightConnector1">
            <a:avLst/>
          </a:prstGeom>
          <a:noFill/>
          <a:ln w="28575" cap="flat" cmpd="sng" algn="ctr">
            <a:solidFill>
              <a:schemeClr val="tx1"/>
            </a:solidFill>
            <a:prstDash val="solid"/>
            <a:tailEnd type="arrow"/>
          </a:ln>
          <a:effectLst>
            <a:outerShdw blurRad="40000" dist="20000" dir="5400000" rotWithShape="0">
              <a:srgbClr val="000000">
                <a:alpha val="38000"/>
              </a:srgbClr>
            </a:outerShdw>
          </a:effectLst>
        </p:spPr>
      </p:cxnSp>
      <p:sp>
        <p:nvSpPr>
          <p:cNvPr id="34" name="TextBox 33"/>
          <p:cNvSpPr txBox="1"/>
          <p:nvPr/>
        </p:nvSpPr>
        <p:spPr>
          <a:xfrm>
            <a:off x="3297376" y="6567294"/>
            <a:ext cx="1154160" cy="338554"/>
          </a:xfrm>
          <a:prstGeom prst="rect">
            <a:avLst/>
          </a:prstGeom>
          <a:noFill/>
        </p:spPr>
        <p:txBody>
          <a:bodyPr wrap="squar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i="0" u="none" strike="noStrike" kern="0" cap="none" spc="0" normalizeH="0" baseline="0" noProof="0" dirty="0" smtClean="0">
                <a:ln>
                  <a:noFill/>
                </a:ln>
                <a:effectLst/>
                <a:uLnTx/>
                <a:uFillTx/>
                <a:latin typeface="Arial" pitchFamily="34" charset="0"/>
                <a:cs typeface="Arial" pitchFamily="34" charset="0"/>
              </a:rPr>
              <a:t>Voltage</a:t>
            </a:r>
            <a:endParaRPr kumimoji="0" lang="en-US" sz="1600" i="0" u="none" strike="noStrike" kern="0" cap="none" spc="0" normalizeH="0" baseline="0" noProof="0" dirty="0">
              <a:ln>
                <a:noFill/>
              </a:ln>
              <a:effectLst/>
              <a:uLnTx/>
              <a:uFillTx/>
              <a:latin typeface="Arial" pitchFamily="34" charset="0"/>
              <a:cs typeface="Arial" pitchFamily="34" charset="0"/>
            </a:endParaRPr>
          </a:p>
        </p:txBody>
      </p:sp>
      <p:sp>
        <p:nvSpPr>
          <p:cNvPr id="35" name="TextBox 34"/>
          <p:cNvSpPr txBox="1"/>
          <p:nvPr/>
        </p:nvSpPr>
        <p:spPr>
          <a:xfrm>
            <a:off x="150244" y="3795508"/>
            <a:ext cx="1435253" cy="338554"/>
          </a:xfrm>
          <a:prstGeom prst="rect">
            <a:avLst/>
          </a:prstGeom>
          <a:noFill/>
        </p:spPr>
        <p:txBody>
          <a:bodyPr wrap="square" rtlCol="0">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sz="1600" i="0" u="none" strike="noStrike" kern="0" cap="none" spc="0" normalizeH="0" baseline="0" noProof="0" dirty="0" smtClean="0">
                <a:ln>
                  <a:noFill/>
                </a:ln>
                <a:effectLst/>
                <a:uLnTx/>
                <a:uFillTx/>
                <a:latin typeface="Arial" pitchFamily="34" charset="0"/>
                <a:cs typeface="Arial" pitchFamily="34" charset="0"/>
              </a:rPr>
              <a:t>Frequency</a:t>
            </a:r>
            <a:endParaRPr kumimoji="0" lang="en-US" sz="1600" i="0" u="none" strike="noStrike" kern="0" cap="none" spc="0" normalizeH="0" baseline="0" noProof="0" dirty="0">
              <a:ln>
                <a:noFill/>
              </a:ln>
              <a:effectLst/>
              <a:uLnTx/>
              <a:uFillTx/>
              <a:latin typeface="Arial" pitchFamily="34" charset="0"/>
              <a:cs typeface="Arial" pitchFamily="34" charset="0"/>
            </a:endParaRPr>
          </a:p>
        </p:txBody>
      </p:sp>
      <p:sp>
        <p:nvSpPr>
          <p:cNvPr id="36" name="6-Point Star 35"/>
          <p:cNvSpPr/>
          <p:nvPr/>
        </p:nvSpPr>
        <p:spPr>
          <a:xfrm>
            <a:off x="1255963" y="5605127"/>
            <a:ext cx="270749" cy="324774"/>
          </a:xfrm>
          <a:prstGeom prst="star6">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37" name="TextBox 36"/>
          <p:cNvSpPr txBox="1"/>
          <p:nvPr/>
        </p:nvSpPr>
        <p:spPr>
          <a:xfrm>
            <a:off x="986658" y="5753800"/>
            <a:ext cx="371257" cy="400110"/>
          </a:xfrm>
          <a:prstGeom prst="rect">
            <a:avLst/>
          </a:prstGeom>
          <a:noFill/>
        </p:spPr>
        <p:txBody>
          <a:bodyPr wrap="square" rtlCol="0">
            <a:spAutoFit/>
          </a:bodyPr>
          <a:lstStyle/>
          <a:p>
            <a:pPr eaLnBrk="0" latinLnBrk="0" hangingPunct="0"/>
            <a:r>
              <a:rPr lang="en-US" sz="2000" dirty="0" smtClean="0">
                <a:solidFill>
                  <a:srgbClr val="C00000"/>
                </a:solidFill>
                <a:latin typeface="Arial" pitchFamily="34" charset="0"/>
                <a:cs typeface="Arial" pitchFamily="34" charset="0"/>
              </a:rPr>
              <a:t>A</a:t>
            </a:r>
            <a:endParaRPr lang="en-US" sz="2000" dirty="0">
              <a:solidFill>
                <a:srgbClr val="C00000"/>
              </a:solidFill>
              <a:latin typeface="Arial" pitchFamily="34" charset="0"/>
              <a:cs typeface="Arial" pitchFamily="34" charset="0"/>
            </a:endParaRPr>
          </a:p>
        </p:txBody>
      </p:sp>
      <p:grpSp>
        <p:nvGrpSpPr>
          <p:cNvPr id="8" name="Group 7"/>
          <p:cNvGrpSpPr/>
          <p:nvPr/>
        </p:nvGrpSpPr>
        <p:grpSpPr>
          <a:xfrm>
            <a:off x="355827" y="4165527"/>
            <a:ext cx="2038199" cy="1857135"/>
            <a:chOff x="355827" y="4165527"/>
            <a:chExt cx="2038199" cy="1857135"/>
          </a:xfrm>
        </p:grpSpPr>
        <p:sp>
          <p:nvSpPr>
            <p:cNvPr id="27" name="Freeform 26"/>
            <p:cNvSpPr/>
            <p:nvPr/>
          </p:nvSpPr>
          <p:spPr>
            <a:xfrm>
              <a:off x="355827" y="4165527"/>
              <a:ext cx="2038199" cy="1857135"/>
            </a:xfrm>
            <a:custGeom>
              <a:avLst/>
              <a:gdLst>
                <a:gd name="connsiteX0" fmla="*/ 125835 w 2189527"/>
                <a:gd name="connsiteY0" fmla="*/ 25167 h 1770077"/>
                <a:gd name="connsiteX1" fmla="*/ 2189527 w 2189527"/>
                <a:gd name="connsiteY1" fmla="*/ 0 h 1770077"/>
                <a:gd name="connsiteX2" fmla="*/ 872455 w 2189527"/>
                <a:gd name="connsiteY2" fmla="*/ 1359016 h 1770077"/>
                <a:gd name="connsiteX3" fmla="*/ 0 w 2189527"/>
                <a:gd name="connsiteY3" fmla="*/ 1770077 h 1770077"/>
                <a:gd name="connsiteX4" fmla="*/ 125835 w 2189527"/>
                <a:gd name="connsiteY4" fmla="*/ 25167 h 1770077"/>
                <a:gd name="connsiteX0" fmla="*/ 0 w 2247478"/>
                <a:gd name="connsiteY0" fmla="*/ 17947 h 1770077"/>
                <a:gd name="connsiteX1" fmla="*/ 2247478 w 2247478"/>
                <a:gd name="connsiteY1" fmla="*/ 0 h 1770077"/>
                <a:gd name="connsiteX2" fmla="*/ 930406 w 2247478"/>
                <a:gd name="connsiteY2" fmla="*/ 1359016 h 1770077"/>
                <a:gd name="connsiteX3" fmla="*/ 57951 w 2247478"/>
                <a:gd name="connsiteY3" fmla="*/ 1770077 h 1770077"/>
                <a:gd name="connsiteX4" fmla="*/ 0 w 2247478"/>
                <a:gd name="connsiteY4" fmla="*/ 17947 h 1770077"/>
                <a:gd name="connsiteX0" fmla="*/ 0 w 2207525"/>
                <a:gd name="connsiteY0" fmla="*/ 10727 h 1770077"/>
                <a:gd name="connsiteX1" fmla="*/ 2207525 w 2207525"/>
                <a:gd name="connsiteY1" fmla="*/ 0 h 1770077"/>
                <a:gd name="connsiteX2" fmla="*/ 890453 w 2207525"/>
                <a:gd name="connsiteY2" fmla="*/ 1359016 h 1770077"/>
                <a:gd name="connsiteX3" fmla="*/ 17998 w 2207525"/>
                <a:gd name="connsiteY3" fmla="*/ 1770077 h 1770077"/>
                <a:gd name="connsiteX4" fmla="*/ 0 w 2207525"/>
                <a:gd name="connsiteY4" fmla="*/ 10727 h 1770077"/>
                <a:gd name="connsiteX0" fmla="*/ 0 w 2207525"/>
                <a:gd name="connsiteY0" fmla="*/ 0 h 1799256"/>
                <a:gd name="connsiteX1" fmla="*/ 2207525 w 2207525"/>
                <a:gd name="connsiteY1" fmla="*/ 29179 h 1799256"/>
                <a:gd name="connsiteX2" fmla="*/ 890453 w 2207525"/>
                <a:gd name="connsiteY2" fmla="*/ 1388195 h 1799256"/>
                <a:gd name="connsiteX3" fmla="*/ 17998 w 2207525"/>
                <a:gd name="connsiteY3" fmla="*/ 1799256 h 1799256"/>
                <a:gd name="connsiteX4" fmla="*/ 0 w 2207525"/>
                <a:gd name="connsiteY4" fmla="*/ 0 h 1799256"/>
                <a:gd name="connsiteX0" fmla="*/ 0 w 2207525"/>
                <a:gd name="connsiteY0" fmla="*/ 2746 h 1770077"/>
                <a:gd name="connsiteX1" fmla="*/ 2207525 w 2207525"/>
                <a:gd name="connsiteY1" fmla="*/ 0 h 1770077"/>
                <a:gd name="connsiteX2" fmla="*/ 890453 w 2207525"/>
                <a:gd name="connsiteY2" fmla="*/ 1359016 h 1770077"/>
                <a:gd name="connsiteX3" fmla="*/ 17998 w 2207525"/>
                <a:gd name="connsiteY3" fmla="*/ 1770077 h 1770077"/>
                <a:gd name="connsiteX4" fmla="*/ 0 w 2207525"/>
                <a:gd name="connsiteY4" fmla="*/ 2746 h 1770077"/>
                <a:gd name="connsiteX0" fmla="*/ 23916 w 2189527"/>
                <a:gd name="connsiteY0" fmla="*/ 0 h 1875077"/>
                <a:gd name="connsiteX1" fmla="*/ 2189527 w 2189527"/>
                <a:gd name="connsiteY1" fmla="*/ 105000 h 1875077"/>
                <a:gd name="connsiteX2" fmla="*/ 872455 w 2189527"/>
                <a:gd name="connsiteY2" fmla="*/ 1464016 h 1875077"/>
                <a:gd name="connsiteX3" fmla="*/ 0 w 2189527"/>
                <a:gd name="connsiteY3" fmla="*/ 1875077 h 1875077"/>
                <a:gd name="connsiteX4" fmla="*/ 23916 w 2189527"/>
                <a:gd name="connsiteY4" fmla="*/ 0 h 1875077"/>
                <a:gd name="connsiteX0" fmla="*/ 23916 w 2283832"/>
                <a:gd name="connsiteY0" fmla="*/ 50633 h 1925710"/>
                <a:gd name="connsiteX1" fmla="*/ 2283832 w 2283832"/>
                <a:gd name="connsiteY1" fmla="*/ 0 h 1925710"/>
                <a:gd name="connsiteX2" fmla="*/ 872455 w 2283832"/>
                <a:gd name="connsiteY2" fmla="*/ 1514649 h 1925710"/>
                <a:gd name="connsiteX3" fmla="*/ 0 w 2283832"/>
                <a:gd name="connsiteY3" fmla="*/ 1925710 h 1925710"/>
                <a:gd name="connsiteX4" fmla="*/ 23916 w 2283832"/>
                <a:gd name="connsiteY4" fmla="*/ 50633 h 1925710"/>
                <a:gd name="connsiteX0" fmla="*/ 23916 w 2262875"/>
                <a:gd name="connsiteY0" fmla="*/ 0 h 1875077"/>
                <a:gd name="connsiteX1" fmla="*/ 2262875 w 2262875"/>
                <a:gd name="connsiteY1" fmla="*/ 9226 h 1875077"/>
                <a:gd name="connsiteX2" fmla="*/ 872455 w 2262875"/>
                <a:gd name="connsiteY2" fmla="*/ 1464016 h 1875077"/>
                <a:gd name="connsiteX3" fmla="*/ 0 w 2262875"/>
                <a:gd name="connsiteY3" fmla="*/ 1875077 h 1875077"/>
                <a:gd name="connsiteX4" fmla="*/ 23916 w 2262875"/>
                <a:gd name="connsiteY4" fmla="*/ 0 h 1875077"/>
                <a:gd name="connsiteX0" fmla="*/ 23916 w 2273353"/>
                <a:gd name="connsiteY0" fmla="*/ 2746 h 1877823"/>
                <a:gd name="connsiteX1" fmla="*/ 2273353 w 2273353"/>
                <a:gd name="connsiteY1" fmla="*/ 0 h 1877823"/>
                <a:gd name="connsiteX2" fmla="*/ 872455 w 2273353"/>
                <a:gd name="connsiteY2" fmla="*/ 1466762 h 1877823"/>
                <a:gd name="connsiteX3" fmla="*/ 0 w 2273353"/>
                <a:gd name="connsiteY3" fmla="*/ 1877823 h 1877823"/>
                <a:gd name="connsiteX4" fmla="*/ 23916 w 2273353"/>
                <a:gd name="connsiteY4" fmla="*/ 2746 h 1877823"/>
                <a:gd name="connsiteX0" fmla="*/ 23916 w 2231439"/>
                <a:gd name="connsiteY0" fmla="*/ 2746 h 1877823"/>
                <a:gd name="connsiteX1" fmla="*/ 2231439 w 2231439"/>
                <a:gd name="connsiteY1" fmla="*/ 0 h 1877823"/>
                <a:gd name="connsiteX2" fmla="*/ 872455 w 2231439"/>
                <a:gd name="connsiteY2" fmla="*/ 1466762 h 1877823"/>
                <a:gd name="connsiteX3" fmla="*/ 0 w 2231439"/>
                <a:gd name="connsiteY3" fmla="*/ 1877823 h 1877823"/>
                <a:gd name="connsiteX4" fmla="*/ 23916 w 2231439"/>
                <a:gd name="connsiteY4" fmla="*/ 2746 h 1877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439" h="1877823">
                  <a:moveTo>
                    <a:pt x="23916" y="2746"/>
                  </a:moveTo>
                  <a:lnTo>
                    <a:pt x="2231439" y="0"/>
                  </a:lnTo>
                  <a:lnTo>
                    <a:pt x="872455" y="1466762"/>
                  </a:lnTo>
                  <a:lnTo>
                    <a:pt x="0" y="1877823"/>
                  </a:lnTo>
                  <a:lnTo>
                    <a:pt x="23916" y="2746"/>
                  </a:lnTo>
                  <a:close/>
                </a:path>
              </a:pathLst>
            </a:custGeom>
            <a:ln w="38100">
              <a:solidFill>
                <a:schemeClr val="tx2">
                  <a:lumMod val="50000"/>
                </a:schemeClr>
              </a:solidFill>
              <a:prstDash val="sysDash"/>
            </a:ln>
          </p:spPr>
          <p:txBody>
            <a:bodyPr vert="horz" wrap="none" lIns="90000" tIns="46800" rIns="90000" bIns="46800" numCol="1" rtlCol="0" anchor="t" anchorCtr="0" compatLnSpc="1">
              <a:prstTxWarp prst="textNoShape">
                <a:avLst/>
              </a:prstTxWarp>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ysClr val="window" lastClr="FFFFFF"/>
                </a:solidFill>
                <a:effectLst/>
                <a:uLnTx/>
                <a:uFillTx/>
                <a:latin typeface="Arial" pitchFamily="34" charset="0"/>
                <a:cs typeface="Arial" pitchFamily="34" charset="0"/>
              </a:endParaRPr>
            </a:p>
          </p:txBody>
        </p:sp>
        <p:sp>
          <p:nvSpPr>
            <p:cNvPr id="39" name="TextBox 38"/>
            <p:cNvSpPr txBox="1"/>
            <p:nvPr/>
          </p:nvSpPr>
          <p:spPr>
            <a:xfrm>
              <a:off x="407065" y="4185706"/>
              <a:ext cx="1781790" cy="584775"/>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Negative Slacks = failed design</a:t>
              </a:r>
              <a:endParaRPr lang="en-US" sz="1600" dirty="0">
                <a:latin typeface="Arial" pitchFamily="34" charset="0"/>
                <a:cs typeface="Arial" pitchFamily="34" charset="0"/>
              </a:endParaRPr>
            </a:p>
          </p:txBody>
        </p:sp>
      </p:grpSp>
      <p:grpSp>
        <p:nvGrpSpPr>
          <p:cNvPr id="7" name="Group 6"/>
          <p:cNvGrpSpPr/>
          <p:nvPr/>
        </p:nvGrpSpPr>
        <p:grpSpPr>
          <a:xfrm>
            <a:off x="963453" y="5141361"/>
            <a:ext cx="2166975" cy="1451947"/>
            <a:chOff x="963453" y="5141361"/>
            <a:chExt cx="2166975" cy="1451947"/>
          </a:xfrm>
        </p:grpSpPr>
        <p:sp>
          <p:nvSpPr>
            <p:cNvPr id="38" name="Freeform 37"/>
            <p:cNvSpPr/>
            <p:nvPr/>
          </p:nvSpPr>
          <p:spPr>
            <a:xfrm>
              <a:off x="963453" y="5141361"/>
              <a:ext cx="2166975" cy="1451947"/>
            </a:xfrm>
            <a:custGeom>
              <a:avLst/>
              <a:gdLst>
                <a:gd name="connsiteX0" fmla="*/ 2290194 w 2298583"/>
                <a:gd name="connsiteY0" fmla="*/ 1266737 h 1325460"/>
                <a:gd name="connsiteX1" fmla="*/ 2298583 w 2298583"/>
                <a:gd name="connsiteY1" fmla="*/ 0 h 1325460"/>
                <a:gd name="connsiteX2" fmla="*/ 595618 w 2298583"/>
                <a:gd name="connsiteY2" fmla="*/ 713064 h 1325460"/>
                <a:gd name="connsiteX3" fmla="*/ 0 w 2298583"/>
                <a:gd name="connsiteY3" fmla="*/ 1325460 h 1325460"/>
                <a:gd name="connsiteX4" fmla="*/ 2147581 w 2298583"/>
                <a:gd name="connsiteY4" fmla="*/ 1249959 h 1325460"/>
                <a:gd name="connsiteX0" fmla="*/ 2290194 w 2298583"/>
                <a:gd name="connsiteY0" fmla="*/ 1266737 h 1325460"/>
                <a:gd name="connsiteX1" fmla="*/ 2298583 w 2298583"/>
                <a:gd name="connsiteY1" fmla="*/ 0 h 1325460"/>
                <a:gd name="connsiteX2" fmla="*/ 595618 w 2298583"/>
                <a:gd name="connsiteY2" fmla="*/ 713064 h 1325460"/>
                <a:gd name="connsiteX3" fmla="*/ 0 w 2298583"/>
                <a:gd name="connsiteY3" fmla="*/ 1325460 h 1325460"/>
                <a:gd name="connsiteX4" fmla="*/ 2290194 w 2298583"/>
                <a:gd name="connsiteY4" fmla="*/ 1300293 h 1325460"/>
                <a:gd name="connsiteX0" fmla="*/ 2290194 w 2298583"/>
                <a:gd name="connsiteY0" fmla="*/ 1266737 h 1333849"/>
                <a:gd name="connsiteX1" fmla="*/ 2298583 w 2298583"/>
                <a:gd name="connsiteY1" fmla="*/ 0 h 1333849"/>
                <a:gd name="connsiteX2" fmla="*/ 595618 w 2298583"/>
                <a:gd name="connsiteY2" fmla="*/ 713064 h 1333849"/>
                <a:gd name="connsiteX3" fmla="*/ 0 w 2298583"/>
                <a:gd name="connsiteY3" fmla="*/ 1325460 h 1333849"/>
                <a:gd name="connsiteX4" fmla="*/ 2290194 w 2298583"/>
                <a:gd name="connsiteY4" fmla="*/ 1333849 h 1333849"/>
                <a:gd name="connsiteX0" fmla="*/ 2290194 w 2298583"/>
                <a:gd name="connsiteY0" fmla="*/ 1375794 h 1375794"/>
                <a:gd name="connsiteX1" fmla="*/ 2298583 w 2298583"/>
                <a:gd name="connsiteY1" fmla="*/ 0 h 1375794"/>
                <a:gd name="connsiteX2" fmla="*/ 595618 w 2298583"/>
                <a:gd name="connsiteY2" fmla="*/ 713064 h 1375794"/>
                <a:gd name="connsiteX3" fmla="*/ 0 w 2298583"/>
                <a:gd name="connsiteY3" fmla="*/ 1325460 h 1375794"/>
                <a:gd name="connsiteX4" fmla="*/ 2290194 w 2298583"/>
                <a:gd name="connsiteY4" fmla="*/ 1333849 h 1375794"/>
                <a:gd name="connsiteX0" fmla="*/ 2290194 w 2298583"/>
                <a:gd name="connsiteY0" fmla="*/ 1375794 h 1375794"/>
                <a:gd name="connsiteX1" fmla="*/ 2298583 w 2298583"/>
                <a:gd name="connsiteY1" fmla="*/ 0 h 1375794"/>
                <a:gd name="connsiteX2" fmla="*/ 595618 w 2298583"/>
                <a:gd name="connsiteY2" fmla="*/ 713064 h 1375794"/>
                <a:gd name="connsiteX3" fmla="*/ 0 w 2298583"/>
                <a:gd name="connsiteY3" fmla="*/ 1325460 h 1375794"/>
                <a:gd name="connsiteX4" fmla="*/ 2290194 w 2298583"/>
                <a:gd name="connsiteY4" fmla="*/ 1325460 h 1375794"/>
                <a:gd name="connsiteX0" fmla="*/ 2290194 w 2298583"/>
                <a:gd name="connsiteY0" fmla="*/ 1300293 h 1325460"/>
                <a:gd name="connsiteX1" fmla="*/ 2298583 w 2298583"/>
                <a:gd name="connsiteY1" fmla="*/ 0 h 1325460"/>
                <a:gd name="connsiteX2" fmla="*/ 595618 w 2298583"/>
                <a:gd name="connsiteY2" fmla="*/ 713064 h 1325460"/>
                <a:gd name="connsiteX3" fmla="*/ 0 w 2298583"/>
                <a:gd name="connsiteY3" fmla="*/ 1325460 h 1325460"/>
                <a:gd name="connsiteX4" fmla="*/ 2290194 w 2298583"/>
                <a:gd name="connsiteY4" fmla="*/ 1325460 h 1325460"/>
                <a:gd name="connsiteX0" fmla="*/ 2290194 w 2298583"/>
                <a:gd name="connsiteY0" fmla="*/ 1342238 h 1342238"/>
                <a:gd name="connsiteX1" fmla="*/ 2298583 w 2298583"/>
                <a:gd name="connsiteY1" fmla="*/ 0 h 1342238"/>
                <a:gd name="connsiteX2" fmla="*/ 595618 w 2298583"/>
                <a:gd name="connsiteY2" fmla="*/ 713064 h 1342238"/>
                <a:gd name="connsiteX3" fmla="*/ 0 w 2298583"/>
                <a:gd name="connsiteY3" fmla="*/ 1325460 h 1342238"/>
                <a:gd name="connsiteX4" fmla="*/ 2290194 w 2298583"/>
                <a:gd name="connsiteY4" fmla="*/ 1325460 h 134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83" h="1342238">
                  <a:moveTo>
                    <a:pt x="2290194" y="1342238"/>
                  </a:moveTo>
                  <a:cubicBezTo>
                    <a:pt x="2292990" y="919992"/>
                    <a:pt x="2295787" y="422246"/>
                    <a:pt x="2298583" y="0"/>
                  </a:cubicBezTo>
                  <a:lnTo>
                    <a:pt x="595618" y="713064"/>
                  </a:lnTo>
                  <a:lnTo>
                    <a:pt x="0" y="1325460"/>
                  </a:lnTo>
                  <a:lnTo>
                    <a:pt x="2290194" y="1325460"/>
                  </a:lnTo>
                </a:path>
              </a:pathLst>
            </a:custGeom>
            <a:ln w="38100">
              <a:solidFill>
                <a:schemeClr val="tx2">
                  <a:lumMod val="50000"/>
                </a:schemeClr>
              </a:solidFill>
              <a:prstDash val="sysDash"/>
            </a:ln>
          </p:spPr>
          <p:txBody>
            <a:bodyPr vert="horz" wrap="none" lIns="90000" tIns="46800" rIns="90000" bIns="46800" numCol="1" rtlCol="0" anchor="t" anchorCtr="0" compatLnSpc="1">
              <a:prstTxWarp prst="textNoShape">
                <a:avLst/>
              </a:prstTxWarp>
              <a:spAutoFit/>
            </a:bodyPr>
            <a:lstStyle/>
            <a:p>
              <a:pPr marL="0" marR="0" lvl="0" indent="0" algn="l" defTabSz="914400" rtl="0" eaLnBrk="0"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smtClean="0">
                <a:ln>
                  <a:noFill/>
                </a:ln>
                <a:solidFill>
                  <a:sysClr val="window" lastClr="FFFFFF"/>
                </a:solidFill>
                <a:effectLst/>
                <a:uLnTx/>
                <a:uFillTx/>
                <a:latin typeface="Arial" pitchFamily="34" charset="0"/>
                <a:cs typeface="Arial" pitchFamily="34" charset="0"/>
              </a:endParaRPr>
            </a:p>
          </p:txBody>
        </p:sp>
        <p:sp>
          <p:nvSpPr>
            <p:cNvPr id="40" name="TextBox 39"/>
            <p:cNvSpPr txBox="1"/>
            <p:nvPr/>
          </p:nvSpPr>
          <p:spPr>
            <a:xfrm>
              <a:off x="1348304" y="5986638"/>
              <a:ext cx="1746682" cy="584775"/>
            </a:xfrm>
            <a:prstGeom prst="rect">
              <a:avLst/>
            </a:prstGeom>
            <a:noFill/>
          </p:spPr>
          <p:txBody>
            <a:bodyPr wrap="square" rtlCol="0">
              <a:spAutoFit/>
            </a:bodyPr>
            <a:lstStyle/>
            <a:p>
              <a:pPr eaLnBrk="0" latinLnBrk="0" hangingPunct="0"/>
              <a:r>
                <a:rPr lang="en-US" sz="1600" dirty="0" smtClean="0">
                  <a:latin typeface="Arial" pitchFamily="34" charset="0"/>
                  <a:cs typeface="Arial" pitchFamily="34" charset="0"/>
                </a:rPr>
                <a:t>Positive Slacks = overdesign </a:t>
              </a:r>
              <a:endParaRPr lang="en-US" sz="1600" dirty="0">
                <a:latin typeface="Arial" pitchFamily="34" charset="0"/>
                <a:cs typeface="Arial" pitchFamily="34" charset="0"/>
              </a:endParaRPr>
            </a:p>
          </p:txBody>
        </p:sp>
      </p:grpSp>
      <p:grpSp>
        <p:nvGrpSpPr>
          <p:cNvPr id="6" name="Group 5"/>
          <p:cNvGrpSpPr/>
          <p:nvPr/>
        </p:nvGrpSpPr>
        <p:grpSpPr>
          <a:xfrm>
            <a:off x="2497289" y="5418952"/>
            <a:ext cx="656578" cy="400110"/>
            <a:chOff x="2497289" y="5418952"/>
            <a:chExt cx="656578" cy="400110"/>
          </a:xfrm>
        </p:grpSpPr>
        <p:sp>
          <p:nvSpPr>
            <p:cNvPr id="41" name="TextBox 40"/>
            <p:cNvSpPr txBox="1"/>
            <p:nvPr/>
          </p:nvSpPr>
          <p:spPr>
            <a:xfrm>
              <a:off x="2792868" y="5418952"/>
              <a:ext cx="360999" cy="400110"/>
            </a:xfrm>
            <a:prstGeom prst="rect">
              <a:avLst/>
            </a:prstGeom>
            <a:noFill/>
          </p:spPr>
          <p:txBody>
            <a:bodyPr wrap="square" rtlCol="0">
              <a:spAutoFit/>
            </a:bodyPr>
            <a:lstStyle/>
            <a:p>
              <a:pPr eaLnBrk="0" latinLnBrk="0" hangingPunct="0"/>
              <a:r>
                <a:rPr lang="en-US" sz="2000" dirty="0" smtClean="0">
                  <a:solidFill>
                    <a:srgbClr val="C00000"/>
                  </a:solidFill>
                  <a:latin typeface="Arial" pitchFamily="34" charset="0"/>
                  <a:cs typeface="Arial" pitchFamily="34" charset="0"/>
                </a:rPr>
                <a:t>B</a:t>
              </a:r>
              <a:endParaRPr lang="en-US" sz="2000" dirty="0">
                <a:solidFill>
                  <a:srgbClr val="C00000"/>
                </a:solidFill>
                <a:latin typeface="Arial" pitchFamily="34" charset="0"/>
                <a:cs typeface="Arial" pitchFamily="34" charset="0"/>
              </a:endParaRPr>
            </a:p>
          </p:txBody>
        </p:sp>
        <p:sp>
          <p:nvSpPr>
            <p:cNvPr id="42" name="6-Point Star 41"/>
            <p:cNvSpPr/>
            <p:nvPr/>
          </p:nvSpPr>
          <p:spPr>
            <a:xfrm>
              <a:off x="2497289" y="5474762"/>
              <a:ext cx="270749" cy="324774"/>
            </a:xfrm>
            <a:prstGeom prst="star6">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grpSp>
      <p:grpSp>
        <p:nvGrpSpPr>
          <p:cNvPr id="5" name="Group 4"/>
          <p:cNvGrpSpPr/>
          <p:nvPr/>
        </p:nvGrpSpPr>
        <p:grpSpPr>
          <a:xfrm>
            <a:off x="2198633" y="4698081"/>
            <a:ext cx="641853" cy="479306"/>
            <a:chOff x="2198633" y="4698081"/>
            <a:chExt cx="641853" cy="479306"/>
          </a:xfrm>
        </p:grpSpPr>
        <p:sp>
          <p:nvSpPr>
            <p:cNvPr id="43" name="6-Point Star 42"/>
            <p:cNvSpPr/>
            <p:nvPr/>
          </p:nvSpPr>
          <p:spPr>
            <a:xfrm>
              <a:off x="2198633" y="4698081"/>
              <a:ext cx="270749" cy="324774"/>
            </a:xfrm>
            <a:prstGeom prst="star6">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 lastClr="FFFFFF"/>
                </a:solidFill>
                <a:effectLst/>
                <a:uLnTx/>
                <a:uFillTx/>
                <a:latin typeface="Arial" pitchFamily="34" charset="0"/>
                <a:cs typeface="Arial" pitchFamily="34" charset="0"/>
              </a:endParaRPr>
            </a:p>
          </p:txBody>
        </p:sp>
        <p:sp>
          <p:nvSpPr>
            <p:cNvPr id="44" name="TextBox 43"/>
            <p:cNvSpPr txBox="1"/>
            <p:nvPr/>
          </p:nvSpPr>
          <p:spPr>
            <a:xfrm>
              <a:off x="2479487" y="4777277"/>
              <a:ext cx="360999" cy="400110"/>
            </a:xfrm>
            <a:prstGeom prst="rect">
              <a:avLst/>
            </a:prstGeom>
            <a:noFill/>
          </p:spPr>
          <p:txBody>
            <a:bodyPr wrap="square" rtlCol="0">
              <a:spAutoFit/>
            </a:bodyPr>
            <a:lstStyle/>
            <a:p>
              <a:pPr eaLnBrk="0" latinLnBrk="0" hangingPunct="0"/>
              <a:r>
                <a:rPr lang="en-US" sz="2000" dirty="0">
                  <a:solidFill>
                    <a:srgbClr val="C00000"/>
                  </a:solidFill>
                  <a:latin typeface="Arial" pitchFamily="34" charset="0"/>
                  <a:cs typeface="Arial" pitchFamily="34" charset="0"/>
                </a:rPr>
                <a:t>C</a:t>
              </a:r>
            </a:p>
          </p:txBody>
        </p:sp>
      </p:grpSp>
      <p:sp>
        <p:nvSpPr>
          <p:cNvPr id="26" name="TextBox 25"/>
          <p:cNvSpPr txBox="1"/>
          <p:nvPr/>
        </p:nvSpPr>
        <p:spPr>
          <a:xfrm>
            <a:off x="2603403" y="4085049"/>
            <a:ext cx="1539015" cy="584775"/>
          </a:xfrm>
          <a:prstGeom prst="rect">
            <a:avLst/>
          </a:prstGeom>
          <a:noFill/>
        </p:spPr>
        <p:txBody>
          <a:bodyPr wrap="square" rtlCol="0">
            <a:spAutoFit/>
          </a:bodyPr>
          <a:lstStyle/>
          <a:p>
            <a:pPr eaLnBrk="0" latinLnBrk="0" hangingPunct="0"/>
            <a:r>
              <a:rPr lang="en-US" sz="1600" dirty="0" smtClean="0">
                <a:solidFill>
                  <a:schemeClr val="accent1">
                    <a:lumMod val="75000"/>
                  </a:schemeClr>
                </a:solidFill>
                <a:latin typeface="Arial" pitchFamily="34" charset="0"/>
                <a:cs typeface="Arial" pitchFamily="34" charset="0"/>
              </a:rPr>
              <a:t>Design Cone of mode A</a:t>
            </a:r>
            <a:endParaRPr lang="en-US" sz="1600" dirty="0">
              <a:solidFill>
                <a:schemeClr val="accent1">
                  <a:lumMod val="75000"/>
                </a:schemeClr>
              </a:solidFill>
              <a:latin typeface="Arial" pitchFamily="34" charset="0"/>
              <a:cs typeface="Arial" pitchFamily="34" charset="0"/>
            </a:endParaRPr>
          </a:p>
        </p:txBody>
      </p:sp>
      <p:sp>
        <p:nvSpPr>
          <p:cNvPr id="51" name="Rectangle 50"/>
          <p:cNvSpPr/>
          <p:nvPr/>
        </p:nvSpPr>
        <p:spPr bwMode="auto">
          <a:xfrm>
            <a:off x="3457212" y="4683341"/>
            <a:ext cx="5592959" cy="65420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a:buClr>
                <a:srgbClr val="C00000"/>
              </a:buClr>
            </a:pPr>
            <a:r>
              <a:rPr lang="en-US" dirty="0">
                <a:solidFill>
                  <a:srgbClr val="C00000"/>
                </a:solidFill>
                <a:latin typeface="Arial" pitchFamily="34" charset="0"/>
                <a:cs typeface="Arial" pitchFamily="34" charset="0"/>
              </a:rPr>
              <a:t>Multi-mode signoff at modes which do not exhibit equivalent dominance leads to overdesign</a:t>
            </a:r>
          </a:p>
        </p:txBody>
      </p:sp>
      <p:grpSp>
        <p:nvGrpSpPr>
          <p:cNvPr id="11" name="Group 10"/>
          <p:cNvGrpSpPr/>
          <p:nvPr/>
        </p:nvGrpSpPr>
        <p:grpSpPr>
          <a:xfrm>
            <a:off x="3699259" y="5433523"/>
            <a:ext cx="4858064" cy="936121"/>
            <a:chOff x="3699259" y="5433523"/>
            <a:chExt cx="4858064" cy="936121"/>
          </a:xfrm>
        </p:grpSpPr>
        <p:sp>
          <p:nvSpPr>
            <p:cNvPr id="52" name="Down Arrow 51"/>
            <p:cNvSpPr/>
            <p:nvPr/>
          </p:nvSpPr>
          <p:spPr bwMode="auto">
            <a:xfrm>
              <a:off x="5807222" y="5433523"/>
              <a:ext cx="631562" cy="189632"/>
            </a:xfrm>
            <a:prstGeom prst="downArrow">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54" name="Rectangle 53"/>
            <p:cNvSpPr/>
            <p:nvPr/>
          </p:nvSpPr>
          <p:spPr bwMode="auto">
            <a:xfrm>
              <a:off x="3699259" y="5715441"/>
              <a:ext cx="4858064" cy="654203"/>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a:buClr>
                  <a:srgbClr val="C00000"/>
                </a:buClr>
              </a:pPr>
              <a:r>
                <a:rPr lang="en-US" dirty="0">
                  <a:solidFill>
                    <a:srgbClr val="C00000"/>
                  </a:solidFill>
                  <a:latin typeface="Arial" pitchFamily="34" charset="0"/>
                  <a:cs typeface="Arial" pitchFamily="34" charset="0"/>
                </a:rPr>
                <a:t>Guideline: search for signoff modes within design cone </a:t>
              </a:r>
              <a:r>
                <a:rPr lang="en-US" altLang="zh-TW" dirty="0">
                  <a:solidFill>
                    <a:srgbClr val="C00000"/>
                  </a:solidFill>
                  <a:latin typeface="Arial" pitchFamily="34" charset="0"/>
                  <a:cs typeface="Arial" pitchFamily="34" charset="0"/>
                  <a:sym typeface="Symbol"/>
                </a:rPr>
                <a:t> reduce overdesign</a:t>
              </a:r>
              <a:endParaRPr lang="en-US" dirty="0">
                <a:solidFill>
                  <a:srgbClr val="C00000"/>
                </a:solidFill>
                <a:latin typeface="Arial" pitchFamily="34" charset="0"/>
                <a:cs typeface="Arial" pitchFamily="34" charset="0"/>
              </a:endParaRPr>
            </a:p>
          </p:txBody>
        </p:sp>
      </p:grpSp>
    </p:spTree>
    <p:extLst>
      <p:ext uri="{BB962C8B-B14F-4D97-AF65-F5344CB8AC3E}">
        <p14:creationId xmlns:p14="http://schemas.microsoft.com/office/powerpoint/2010/main" val="3865311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26"/>
                                        </p:tgtEl>
                                      </p:cBhvr>
                                    </p:animEffect>
                                    <p:animScale>
                                      <p:cBhvr>
                                        <p:cTn id="9" dur="250" autoRev="1" fill="hold"/>
                                        <p:tgtEl>
                                          <p:spTgt spid="26"/>
                                        </p:tgtEl>
                                      </p:cBhvr>
                                      <p:by x="105000" y="105000"/>
                                    </p:animScale>
                                  </p:childTnLst>
                                </p:cTn>
                              </p:par>
                              <p:par>
                                <p:cTn id="10" presetID="1"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26" presetClass="emph" presetSubtype="0" fill="hold"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26" presetClass="emph" presetSubtype="0" fill="hold" nodeType="with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par>
                                <p:cTn id="30" presetID="26" presetClass="emph" presetSubtype="0" fill="hold" nodeType="with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 Global Optimization</a:t>
            </a:r>
            <a:endParaRPr lang="en-US" dirty="0"/>
          </a:p>
        </p:txBody>
      </p:sp>
      <p:sp>
        <p:nvSpPr>
          <p:cNvPr id="3" name="Content Placeholder 2"/>
          <p:cNvSpPr>
            <a:spLocks noGrp="1"/>
          </p:cNvSpPr>
          <p:nvPr>
            <p:ph idx="1"/>
          </p:nvPr>
        </p:nvSpPr>
        <p:spPr>
          <a:xfrm>
            <a:off x="119726" y="835455"/>
            <a:ext cx="8836025" cy="1164288"/>
          </a:xfrm>
        </p:spPr>
        <p:txBody>
          <a:bodyPr/>
          <a:lstStyle/>
          <a:p>
            <a:pPr marL="231775" indent="-231775"/>
            <a:r>
              <a:rPr lang="en-US" sz="2000" dirty="0" smtClean="0">
                <a:latin typeface="Arial" pitchFamily="34" charset="0"/>
                <a:cs typeface="Arial" pitchFamily="34" charset="0"/>
              </a:rPr>
              <a:t>Iteratively sample and refine power models</a:t>
            </a:r>
          </a:p>
          <a:p>
            <a:pPr marL="463550" lvl="1" indent="-231775">
              <a:tabLst>
                <a:tab pos="463550" algn="l"/>
              </a:tabLst>
            </a:pPr>
            <a:r>
              <a:rPr lang="en-US" sz="2000" dirty="0" smtClean="0">
                <a:latin typeface="Arial" pitchFamily="34" charset="0"/>
                <a:cs typeface="Arial" pitchFamily="34" charset="0"/>
              </a:rPr>
              <a:t>Avoid circuit implementation at each mode</a:t>
            </a:r>
          </a:p>
          <a:p>
            <a:pPr marL="463550" lvl="1" indent="-231775">
              <a:tabLst>
                <a:tab pos="463550" algn="l"/>
              </a:tabLst>
            </a:pPr>
            <a:r>
              <a:rPr lang="en-US" sz="2000" dirty="0"/>
              <a:t>S</a:t>
            </a:r>
            <a:r>
              <a:rPr lang="en-US" sz="2000" dirty="0" smtClean="0">
                <a:latin typeface="Arial" pitchFamily="34" charset="0"/>
                <a:cs typeface="Arial" pitchFamily="34" charset="0"/>
              </a:rPr>
              <a:t>mall constant # of runs is enough </a:t>
            </a:r>
            <a:r>
              <a:rPr lang="en-US" altLang="zh-TW" sz="2000" dirty="0" smtClean="0">
                <a:latin typeface="Arial" pitchFamily="34" charset="0"/>
                <a:cs typeface="Arial" pitchFamily="34" charset="0"/>
                <a:sym typeface="Symbol"/>
              </a:rPr>
              <a:t> Scalable</a:t>
            </a:r>
            <a:endParaRPr lang="en-US" sz="2000" dirty="0">
              <a:latin typeface="Arial" pitchFamily="34" charset="0"/>
              <a:cs typeface="Arial" pitchFamily="34" charset="0"/>
            </a:endParaRPr>
          </a:p>
        </p:txBody>
      </p:sp>
      <p:sp>
        <p:nvSpPr>
          <p:cNvPr id="4" name="Rectangle 3"/>
          <p:cNvSpPr/>
          <p:nvPr/>
        </p:nvSpPr>
        <p:spPr bwMode="auto">
          <a:xfrm>
            <a:off x="1016490" y="2471686"/>
            <a:ext cx="2000195" cy="402291"/>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t" anchorCtr="0" compatLnSpc="1">
            <a:prstTxWarp prst="textNoShape">
              <a:avLst/>
            </a:prstTxWarp>
            <a:noAutofit/>
          </a:bodyPr>
          <a:lstStyle/>
          <a:p>
            <a:pPr marL="0" marR="0" indent="0" algn="ctr" defTabSz="914400" rtl="0" eaLnBrk="0"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lumMod val="95000"/>
                    <a:lumOff val="5000"/>
                  </a:schemeClr>
                </a:solidFill>
                <a:latin typeface="Arial" pitchFamily="34" charset="0"/>
              </a:rPr>
              <a:t>Sample (</a:t>
            </a:r>
            <a:r>
              <a:rPr kumimoji="0" lang="en-US" b="0" i="0" u="none" strike="noStrike" cap="none" normalizeH="0" baseline="0" dirty="0" err="1" smtClean="0">
                <a:ln>
                  <a:noFill/>
                </a:ln>
                <a:solidFill>
                  <a:schemeClr val="tx1">
                    <a:lumMod val="95000"/>
                    <a:lumOff val="5000"/>
                  </a:schemeClr>
                </a:solidFill>
                <a:latin typeface="Arial" pitchFamily="34" charset="0"/>
              </a:rPr>
              <a:t>SP&amp;R</a:t>
            </a:r>
            <a:r>
              <a:rPr kumimoji="0" lang="en-US" b="0" i="0" u="none" strike="noStrike" cap="none" normalizeH="0" baseline="0" dirty="0" smtClean="0">
                <a:ln>
                  <a:noFill/>
                </a:ln>
                <a:solidFill>
                  <a:schemeClr val="tx1">
                    <a:lumMod val="95000"/>
                    <a:lumOff val="5000"/>
                  </a:schemeClr>
                </a:solidFill>
                <a:latin typeface="Arial" pitchFamily="34" charset="0"/>
              </a:rPr>
              <a:t>)</a:t>
            </a:r>
          </a:p>
        </p:txBody>
      </p:sp>
      <p:sp>
        <p:nvSpPr>
          <p:cNvPr id="5" name="Rectangle 4"/>
          <p:cNvSpPr/>
          <p:nvPr/>
        </p:nvSpPr>
        <p:spPr bwMode="auto">
          <a:xfrm>
            <a:off x="679357" y="3127713"/>
            <a:ext cx="2674460" cy="36571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t" anchorCtr="0" compatLnSpc="1">
            <a:prstTxWarp prst="textNoShape">
              <a:avLst/>
            </a:prstTxWarp>
            <a:noAutofit/>
          </a:bodyPr>
          <a:lstStyle/>
          <a:p>
            <a:pPr marL="0" marR="0" indent="0" algn="ctr" defTabSz="914400" rtl="0" eaLnBrk="0" fontAlgn="base" latinLnBrk="0" hangingPunct="1">
              <a:lnSpc>
                <a:spcPct val="100000"/>
              </a:lnSpc>
              <a:spcBef>
                <a:spcPct val="0"/>
              </a:spcBef>
              <a:spcAft>
                <a:spcPct val="0"/>
              </a:spcAft>
              <a:buClrTx/>
              <a:buSzTx/>
              <a:buFontTx/>
              <a:buNone/>
              <a:tabLst/>
            </a:pPr>
            <a:r>
              <a:rPr lang="en-US" b="0" dirty="0" smtClean="0">
                <a:solidFill>
                  <a:schemeClr val="tx1">
                    <a:lumMod val="95000"/>
                    <a:lumOff val="5000"/>
                  </a:schemeClr>
                </a:solidFill>
                <a:latin typeface="Arial" pitchFamily="34" charset="0"/>
              </a:rPr>
              <a:t>Construct</a:t>
            </a:r>
            <a:r>
              <a:rPr kumimoji="0" lang="en-US" b="0" i="0" u="none" strike="noStrike" cap="none" normalizeH="0" dirty="0" smtClean="0">
                <a:ln>
                  <a:noFill/>
                </a:ln>
                <a:solidFill>
                  <a:schemeClr val="tx1">
                    <a:lumMod val="95000"/>
                    <a:lumOff val="5000"/>
                  </a:schemeClr>
                </a:solidFill>
                <a:latin typeface="Arial" pitchFamily="34" charset="0"/>
              </a:rPr>
              <a:t> power models</a:t>
            </a:r>
            <a:endParaRPr kumimoji="0" lang="en-US" b="0" i="0" u="none" strike="noStrike" cap="none" normalizeH="0" baseline="0" dirty="0" smtClean="0">
              <a:ln>
                <a:noFill/>
              </a:ln>
              <a:solidFill>
                <a:schemeClr val="tx1">
                  <a:lumMod val="95000"/>
                  <a:lumOff val="5000"/>
                </a:schemeClr>
              </a:solidFill>
              <a:latin typeface="Arial" pitchFamily="34" charset="0"/>
            </a:endParaRPr>
          </a:p>
        </p:txBody>
      </p:sp>
      <p:sp>
        <p:nvSpPr>
          <p:cNvPr id="6" name="Rectangle 5"/>
          <p:cNvSpPr/>
          <p:nvPr/>
        </p:nvSpPr>
        <p:spPr bwMode="auto">
          <a:xfrm>
            <a:off x="1011090" y="3747168"/>
            <a:ext cx="2010995" cy="645515"/>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t" anchorCtr="0" compatLnSpc="1">
            <a:prstTxWarp prst="textNoShape">
              <a:avLst/>
            </a:prstTxWarp>
            <a:noAutofit/>
          </a:bodyPr>
          <a:lstStyle/>
          <a:p>
            <a:pPr marL="0" marR="0" indent="0" algn="ctr" defTabSz="914400" rtl="0" eaLnBrk="0" fontAlgn="base" latinLnBrk="0" hangingPunct="1">
              <a:lnSpc>
                <a:spcPct val="100000"/>
              </a:lnSpc>
              <a:spcBef>
                <a:spcPct val="0"/>
              </a:spcBef>
              <a:spcAft>
                <a:spcPct val="0"/>
              </a:spcAft>
              <a:buClrTx/>
              <a:buSzTx/>
              <a:buFontTx/>
              <a:buNone/>
              <a:tabLst/>
            </a:pPr>
            <a:r>
              <a:rPr lang="en-US" b="0" dirty="0" smtClean="0">
                <a:solidFill>
                  <a:schemeClr val="tx1">
                    <a:lumMod val="95000"/>
                    <a:lumOff val="5000"/>
                  </a:schemeClr>
                </a:solidFill>
                <a:latin typeface="Arial" pitchFamily="34" charset="0"/>
              </a:rPr>
              <a:t>Estimate optimal </a:t>
            </a:r>
          </a:p>
          <a:p>
            <a:pPr marL="0" marR="0" indent="0" algn="ctr" defTabSz="914400" rtl="0" eaLnBrk="0" fontAlgn="base" latinLnBrk="0" hangingPunct="1">
              <a:lnSpc>
                <a:spcPct val="100000"/>
              </a:lnSpc>
              <a:spcBef>
                <a:spcPct val="0"/>
              </a:spcBef>
              <a:spcAft>
                <a:spcPct val="0"/>
              </a:spcAft>
              <a:buClrTx/>
              <a:buSzTx/>
              <a:buFontTx/>
              <a:buNone/>
              <a:tabLst/>
            </a:pPr>
            <a:r>
              <a:rPr lang="en-US" b="0" dirty="0" smtClean="0">
                <a:solidFill>
                  <a:schemeClr val="tx1">
                    <a:lumMod val="95000"/>
                    <a:lumOff val="5000"/>
                  </a:schemeClr>
                </a:solidFill>
                <a:latin typeface="Arial" pitchFamily="34" charset="0"/>
              </a:rPr>
              <a:t>signoff modes</a:t>
            </a:r>
            <a:endParaRPr kumimoji="0" lang="en-US" b="0" i="0" u="none" strike="noStrike" cap="none" normalizeH="0" baseline="0" dirty="0" smtClean="0">
              <a:ln>
                <a:noFill/>
              </a:ln>
              <a:solidFill>
                <a:schemeClr val="tx1">
                  <a:lumMod val="95000"/>
                  <a:lumOff val="5000"/>
                </a:schemeClr>
              </a:solidFill>
              <a:latin typeface="Arial" pitchFamily="34" charset="0"/>
            </a:endParaRPr>
          </a:p>
        </p:txBody>
      </p:sp>
      <p:sp>
        <p:nvSpPr>
          <p:cNvPr id="7" name="Rectangle 6"/>
          <p:cNvSpPr/>
          <p:nvPr/>
        </p:nvSpPr>
        <p:spPr bwMode="auto">
          <a:xfrm>
            <a:off x="1006488" y="4644757"/>
            <a:ext cx="2020198" cy="335797"/>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t" anchorCtr="0" compatLnSpc="1">
            <a:prstTxWarp prst="textNoShape">
              <a:avLst/>
            </a:prstTxWarp>
            <a:noAutofit/>
          </a:bodyPr>
          <a:lstStyle/>
          <a:p>
            <a:pPr marL="0" marR="0" indent="0" algn="ctr" defTabSz="914400" rtl="0" eaLnBrk="0" fontAlgn="base" latinLnBrk="0" hangingPunct="1">
              <a:lnSpc>
                <a:spcPct val="100000"/>
              </a:lnSpc>
              <a:spcBef>
                <a:spcPct val="0"/>
              </a:spcBef>
              <a:spcAft>
                <a:spcPct val="0"/>
              </a:spcAft>
              <a:buClrTx/>
              <a:buSzTx/>
              <a:buFontTx/>
              <a:buNone/>
              <a:tabLst/>
            </a:pPr>
            <a:r>
              <a:rPr lang="en-US" b="0" dirty="0" smtClean="0">
                <a:solidFill>
                  <a:schemeClr val="tx1">
                    <a:lumMod val="95000"/>
                    <a:lumOff val="5000"/>
                  </a:schemeClr>
                </a:solidFill>
                <a:latin typeface="Arial" pitchFamily="34" charset="0"/>
              </a:rPr>
              <a:t>Sample (</a:t>
            </a:r>
            <a:r>
              <a:rPr kumimoji="0" lang="en-US" b="0" i="0" u="none" strike="noStrike" cap="none" normalizeH="0" baseline="0" dirty="0" err="1" smtClean="0">
                <a:ln>
                  <a:noFill/>
                </a:ln>
                <a:solidFill>
                  <a:schemeClr val="tx1">
                    <a:lumMod val="95000"/>
                    <a:lumOff val="5000"/>
                  </a:schemeClr>
                </a:solidFill>
                <a:latin typeface="Arial" pitchFamily="34" charset="0"/>
              </a:rPr>
              <a:t>SP&amp;R</a:t>
            </a:r>
            <a:r>
              <a:rPr kumimoji="0" lang="en-US" b="0" i="0" u="none" strike="noStrike" cap="none" normalizeH="0" baseline="0" dirty="0" smtClean="0">
                <a:ln>
                  <a:noFill/>
                </a:ln>
                <a:solidFill>
                  <a:schemeClr val="tx1">
                    <a:lumMod val="95000"/>
                    <a:lumOff val="5000"/>
                  </a:schemeClr>
                </a:solidFill>
                <a:latin typeface="Arial" pitchFamily="34" charset="0"/>
              </a:rPr>
              <a:t>)</a:t>
            </a:r>
          </a:p>
        </p:txBody>
      </p:sp>
      <p:sp>
        <p:nvSpPr>
          <p:cNvPr id="8" name="Rectangle 7"/>
          <p:cNvSpPr/>
          <p:nvPr/>
        </p:nvSpPr>
        <p:spPr bwMode="auto">
          <a:xfrm>
            <a:off x="800210" y="5232627"/>
            <a:ext cx="2432755" cy="365719"/>
          </a:xfrm>
          <a:prstGeom prst="rect">
            <a:avLst/>
          </a:prstGeom>
          <a:ln>
            <a:headEnd type="none" w="med" len="med"/>
            <a:tailEnd type="triangle" w="med" len="med"/>
          </a:ln>
        </p:spPr>
        <p:style>
          <a:lnRef idx="2">
            <a:schemeClr val="dk1"/>
          </a:lnRef>
          <a:fillRef idx="1">
            <a:schemeClr val="lt1"/>
          </a:fillRef>
          <a:effectRef idx="0">
            <a:schemeClr val="dk1"/>
          </a:effectRef>
          <a:fontRef idx="minor">
            <a:schemeClr val="dk1"/>
          </a:fontRef>
        </p:style>
        <p:txBody>
          <a:bodyPr vert="horz" wrap="none" lIns="90000" tIns="46800" rIns="90000" bIns="46800" numCol="1" rtlCol="0" anchor="t" anchorCtr="0" compatLnSpc="1">
            <a:prstTxWarp prst="textNoShape">
              <a:avLst/>
            </a:prstTxWarp>
            <a:noAutofit/>
          </a:bodyPr>
          <a:lstStyle/>
          <a:p>
            <a:pPr marL="0" marR="0" indent="0" algn="ctr" defTabSz="914400" rtl="0" eaLnBrk="0"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lumMod val="95000"/>
                    <a:lumOff val="5000"/>
                  </a:schemeClr>
                </a:solidFill>
                <a:latin typeface="Arial" pitchFamily="34" charset="0"/>
              </a:rPr>
              <a:t>Refine</a:t>
            </a:r>
            <a:r>
              <a:rPr kumimoji="0" lang="en-US" b="0" i="0" u="none" strike="noStrike" cap="none" normalizeH="0" dirty="0" smtClean="0">
                <a:ln>
                  <a:noFill/>
                </a:ln>
                <a:solidFill>
                  <a:schemeClr val="tx1">
                    <a:lumMod val="95000"/>
                    <a:lumOff val="5000"/>
                  </a:schemeClr>
                </a:solidFill>
                <a:latin typeface="Arial" pitchFamily="34" charset="0"/>
              </a:rPr>
              <a:t> power models</a:t>
            </a:r>
            <a:endParaRPr kumimoji="0" lang="en-US" b="0" i="0" u="none" strike="noStrike" cap="none" normalizeH="0" baseline="0" dirty="0" smtClean="0">
              <a:ln>
                <a:noFill/>
              </a:ln>
              <a:solidFill>
                <a:schemeClr val="tx1">
                  <a:lumMod val="95000"/>
                  <a:lumOff val="5000"/>
                </a:schemeClr>
              </a:solidFill>
              <a:latin typeface="Arial" pitchFamily="34" charset="0"/>
            </a:endParaRPr>
          </a:p>
        </p:txBody>
      </p:sp>
      <p:cxnSp>
        <p:nvCxnSpPr>
          <p:cNvPr id="9" name="Straight Arrow Connector 8"/>
          <p:cNvCxnSpPr/>
          <p:nvPr/>
        </p:nvCxnSpPr>
        <p:spPr bwMode="auto">
          <a:xfrm>
            <a:off x="2016587" y="2877888"/>
            <a:ext cx="0" cy="245913"/>
          </a:xfrm>
          <a:prstGeom prst="straightConnector1">
            <a:avLst/>
          </a:prstGeom>
          <a:ln>
            <a:headEnd type="none" w="med" len="med"/>
            <a:tailEnd type="arrow"/>
          </a:ln>
        </p:spPr>
        <p:style>
          <a:lnRef idx="2">
            <a:schemeClr val="dk1"/>
          </a:lnRef>
          <a:fillRef idx="1">
            <a:schemeClr val="lt1"/>
          </a:fillRef>
          <a:effectRef idx="0">
            <a:schemeClr val="dk1"/>
          </a:effectRef>
          <a:fontRef idx="minor">
            <a:schemeClr val="dk1"/>
          </a:fontRef>
        </p:style>
      </p:cxnSp>
      <p:cxnSp>
        <p:nvCxnSpPr>
          <p:cNvPr id="11" name="Straight Arrow Connector 10"/>
          <p:cNvCxnSpPr/>
          <p:nvPr/>
        </p:nvCxnSpPr>
        <p:spPr bwMode="auto">
          <a:xfrm>
            <a:off x="2016587" y="3497343"/>
            <a:ext cx="0" cy="245913"/>
          </a:xfrm>
          <a:prstGeom prst="straightConnector1">
            <a:avLst/>
          </a:prstGeom>
          <a:ln>
            <a:headEnd type="none" w="med" len="med"/>
            <a:tailEnd type="arrow"/>
          </a:ln>
        </p:spPr>
        <p:style>
          <a:lnRef idx="2">
            <a:schemeClr val="dk1"/>
          </a:lnRef>
          <a:fillRef idx="1">
            <a:schemeClr val="lt1"/>
          </a:fillRef>
          <a:effectRef idx="0">
            <a:schemeClr val="dk1"/>
          </a:effectRef>
          <a:fontRef idx="minor">
            <a:schemeClr val="dk1"/>
          </a:fontRef>
        </p:style>
      </p:cxnSp>
      <p:cxnSp>
        <p:nvCxnSpPr>
          <p:cNvPr id="13" name="Straight Arrow Connector 12"/>
          <p:cNvCxnSpPr/>
          <p:nvPr/>
        </p:nvCxnSpPr>
        <p:spPr bwMode="auto">
          <a:xfrm>
            <a:off x="2016587" y="4396595"/>
            <a:ext cx="0" cy="245913"/>
          </a:xfrm>
          <a:prstGeom prst="straightConnector1">
            <a:avLst/>
          </a:prstGeom>
          <a:ln>
            <a:headEnd type="none" w="med" len="med"/>
            <a:tailEnd type="arrow"/>
          </a:ln>
        </p:spPr>
        <p:style>
          <a:lnRef idx="2">
            <a:schemeClr val="dk1"/>
          </a:lnRef>
          <a:fillRef idx="1">
            <a:schemeClr val="lt1"/>
          </a:fillRef>
          <a:effectRef idx="0">
            <a:schemeClr val="dk1"/>
          </a:effectRef>
          <a:fontRef idx="minor">
            <a:schemeClr val="dk1"/>
          </a:fontRef>
        </p:style>
      </p:cxnSp>
      <p:cxnSp>
        <p:nvCxnSpPr>
          <p:cNvPr id="15" name="Straight Arrow Connector 14"/>
          <p:cNvCxnSpPr/>
          <p:nvPr/>
        </p:nvCxnSpPr>
        <p:spPr bwMode="auto">
          <a:xfrm>
            <a:off x="2016587" y="4982802"/>
            <a:ext cx="0" cy="245913"/>
          </a:xfrm>
          <a:prstGeom prst="straightConnector1">
            <a:avLst/>
          </a:prstGeom>
          <a:ln>
            <a:headEnd type="none" w="med" len="med"/>
            <a:tailEnd type="arrow"/>
          </a:ln>
        </p:spPr>
        <p:style>
          <a:lnRef idx="2">
            <a:schemeClr val="dk1"/>
          </a:lnRef>
          <a:fillRef idx="1">
            <a:schemeClr val="lt1"/>
          </a:fillRef>
          <a:effectRef idx="0">
            <a:schemeClr val="dk1"/>
          </a:effectRef>
          <a:fontRef idx="minor">
            <a:schemeClr val="dk1"/>
          </a:fontRef>
        </p:style>
      </p:cxnSp>
      <p:cxnSp>
        <p:nvCxnSpPr>
          <p:cNvPr id="17" name="Elbow Connector 16"/>
          <p:cNvCxnSpPr>
            <a:stCxn id="8" idx="2"/>
            <a:endCxn id="6" idx="3"/>
          </p:cNvCxnSpPr>
          <p:nvPr/>
        </p:nvCxnSpPr>
        <p:spPr bwMode="auto">
          <a:xfrm rot="5400000" flipH="1" flipV="1">
            <a:off x="1755126" y="4331387"/>
            <a:ext cx="1528420" cy="1005497"/>
          </a:xfrm>
          <a:prstGeom prst="bentConnector4">
            <a:avLst>
              <a:gd name="adj1" fmla="val -14957"/>
              <a:gd name="adj2" fmla="val 143708"/>
            </a:avLst>
          </a:prstGeom>
          <a:ln>
            <a:headEnd type="none" w="med" len="med"/>
            <a:tailEnd type="arrow"/>
          </a:ln>
        </p:spPr>
        <p:style>
          <a:lnRef idx="2">
            <a:schemeClr val="dk1"/>
          </a:lnRef>
          <a:fillRef idx="1">
            <a:schemeClr val="lt1"/>
          </a:fillRef>
          <a:effectRef idx="0">
            <a:schemeClr val="dk1"/>
          </a:effectRef>
          <a:fontRef idx="minor">
            <a:schemeClr val="dk1"/>
          </a:fontRef>
        </p:style>
      </p:cxnSp>
      <p:sp>
        <p:nvSpPr>
          <p:cNvPr id="20" name="Rectangle 19"/>
          <p:cNvSpPr/>
          <p:nvPr/>
        </p:nvSpPr>
        <p:spPr bwMode="auto">
          <a:xfrm>
            <a:off x="563574" y="3574941"/>
            <a:ext cx="3074583" cy="2434188"/>
          </a:xfrm>
          <a:prstGeom prst="rect">
            <a:avLst/>
          </a:prstGeom>
          <a:noFill/>
          <a:ln w="38100">
            <a:prstDash val="sysDash"/>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1" name="TextBox 20"/>
          <p:cNvSpPr txBox="1"/>
          <p:nvPr/>
        </p:nvSpPr>
        <p:spPr>
          <a:xfrm>
            <a:off x="90796" y="6339164"/>
            <a:ext cx="2093660" cy="369332"/>
          </a:xfrm>
          <a:prstGeom prst="rect">
            <a:avLst/>
          </a:prstGeom>
          <a:noFill/>
        </p:spPr>
        <p:txBody>
          <a:bodyPr wrap="square" rtlCol="0">
            <a:spAutoFit/>
          </a:bodyPr>
          <a:lstStyle/>
          <a:p>
            <a:pPr eaLnBrk="0"/>
            <a:r>
              <a:rPr lang="en-US" dirty="0" smtClean="0">
                <a:solidFill>
                  <a:srgbClr val="C00000"/>
                </a:solidFill>
                <a:latin typeface="Arial" pitchFamily="34" charset="0"/>
                <a:cs typeface="Arial" pitchFamily="34" charset="0"/>
              </a:rPr>
              <a:t>Adaptive search </a:t>
            </a:r>
            <a:endParaRPr lang="en-US" dirty="0">
              <a:solidFill>
                <a:srgbClr val="C00000"/>
              </a:solidFill>
              <a:latin typeface="Arial" pitchFamily="34" charset="0"/>
              <a:cs typeface="Arial" pitchFamily="34" charset="0"/>
            </a:endParaRPr>
          </a:p>
        </p:txBody>
      </p:sp>
      <p:cxnSp>
        <p:nvCxnSpPr>
          <p:cNvPr id="23" name="Straight Arrow Connector 22"/>
          <p:cNvCxnSpPr/>
          <p:nvPr/>
        </p:nvCxnSpPr>
        <p:spPr bwMode="auto">
          <a:xfrm flipH="1">
            <a:off x="1094438" y="6018781"/>
            <a:ext cx="286027" cy="372892"/>
          </a:xfrm>
          <a:prstGeom prst="straightConnector1">
            <a:avLst/>
          </a:prstGeom>
          <a:ln>
            <a:solidFill>
              <a:srgbClr val="C00000"/>
            </a:solidFill>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25" name="TextBox 24"/>
          <p:cNvSpPr txBox="1"/>
          <p:nvPr/>
        </p:nvSpPr>
        <p:spPr>
          <a:xfrm>
            <a:off x="638370" y="1967695"/>
            <a:ext cx="2967564" cy="400110"/>
          </a:xfrm>
          <a:prstGeom prst="rect">
            <a:avLst/>
          </a:prstGeom>
          <a:noFill/>
        </p:spPr>
        <p:txBody>
          <a:bodyPr wrap="square" rtlCol="0">
            <a:spAutoFit/>
          </a:bodyPr>
          <a:lstStyle/>
          <a:p>
            <a:pPr eaLnBrk="0"/>
            <a:r>
              <a:rPr lang="en-US" sz="2000" b="0" u="sng" dirty="0" smtClean="0">
                <a:solidFill>
                  <a:schemeClr val="tx2">
                    <a:lumMod val="50000"/>
                  </a:schemeClr>
                </a:solidFill>
                <a:latin typeface="Arial" pitchFamily="34" charset="0"/>
                <a:cs typeface="Arial" pitchFamily="34" charset="0"/>
              </a:rPr>
              <a:t>Global optimization flow</a:t>
            </a:r>
            <a:endParaRPr lang="en-US" sz="2000" b="0" u="sng" dirty="0">
              <a:solidFill>
                <a:schemeClr val="tx2">
                  <a:lumMod val="50000"/>
                </a:schemeClr>
              </a:solidFill>
              <a:latin typeface="Arial" pitchFamily="34" charset="0"/>
              <a:cs typeface="Arial" pitchFamily="34" charset="0"/>
            </a:endParaRPr>
          </a:p>
        </p:txBody>
      </p:sp>
      <p:grpSp>
        <p:nvGrpSpPr>
          <p:cNvPr id="16" name="Group 15"/>
          <p:cNvGrpSpPr/>
          <p:nvPr/>
        </p:nvGrpSpPr>
        <p:grpSpPr>
          <a:xfrm>
            <a:off x="4194069" y="2763128"/>
            <a:ext cx="4851843" cy="1677623"/>
            <a:chOff x="4194069" y="2763128"/>
            <a:chExt cx="4851843" cy="1677623"/>
          </a:xfrm>
        </p:grpSpPr>
        <p:sp>
          <p:nvSpPr>
            <p:cNvPr id="28" name="Oval 27"/>
            <p:cNvSpPr/>
            <p:nvPr/>
          </p:nvSpPr>
          <p:spPr bwMode="auto">
            <a:xfrm>
              <a:off x="4194069" y="2763128"/>
              <a:ext cx="318743" cy="565697"/>
            </a:xfrm>
            <a:prstGeom prst="ellipse">
              <a:avLst/>
            </a:prstGeom>
            <a:noFill/>
            <a:ln w="38100" cap="sq" cmpd="sng" algn="ctr">
              <a:solidFill>
                <a:schemeClr val="accent6">
                  <a:lumMod val="75000"/>
                </a:schemeClr>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l" defTabSz="914400" rtl="0" eaLnBrk="0"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2">
                    <a:lumMod val="50000"/>
                  </a:schemeClr>
                </a:solidFill>
                <a:effectLst/>
                <a:latin typeface="Arial" pitchFamily="34" charset="0"/>
                <a:cs typeface="Arial" pitchFamily="34" charset="0"/>
              </a:endParaRPr>
            </a:p>
          </p:txBody>
        </p:sp>
        <p:sp>
          <p:nvSpPr>
            <p:cNvPr id="29" name="Oval 28"/>
            <p:cNvSpPr/>
            <p:nvPr/>
          </p:nvSpPr>
          <p:spPr bwMode="auto">
            <a:xfrm>
              <a:off x="7219712" y="3875054"/>
              <a:ext cx="309370" cy="565697"/>
            </a:xfrm>
            <a:prstGeom prst="ellipse">
              <a:avLst/>
            </a:prstGeom>
            <a:noFill/>
            <a:ln w="38100" cap="sq" cmpd="sng" algn="ctr">
              <a:solidFill>
                <a:schemeClr val="accent6">
                  <a:lumMod val="75000"/>
                </a:schemeClr>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l" defTabSz="914400" rtl="0" eaLnBrk="0"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2">
                    <a:lumMod val="50000"/>
                  </a:schemeClr>
                </a:solidFill>
                <a:effectLst/>
                <a:latin typeface="Arial" pitchFamily="34" charset="0"/>
                <a:cs typeface="Arial" pitchFamily="34" charset="0"/>
              </a:endParaRPr>
            </a:p>
          </p:txBody>
        </p:sp>
        <p:sp>
          <p:nvSpPr>
            <p:cNvPr id="30" name="Oval 29"/>
            <p:cNvSpPr/>
            <p:nvPr/>
          </p:nvSpPr>
          <p:spPr bwMode="auto">
            <a:xfrm>
              <a:off x="8736542" y="2767608"/>
              <a:ext cx="309370" cy="565697"/>
            </a:xfrm>
            <a:prstGeom prst="ellipse">
              <a:avLst/>
            </a:prstGeom>
            <a:noFill/>
            <a:ln w="38100" cap="sq" cmpd="sng" algn="ctr">
              <a:solidFill>
                <a:schemeClr val="accent6">
                  <a:lumMod val="75000"/>
                </a:schemeClr>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l" defTabSz="914400" rtl="0" eaLnBrk="0"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2">
                    <a:lumMod val="50000"/>
                  </a:schemeClr>
                </a:solidFill>
                <a:effectLst/>
                <a:latin typeface="Arial" pitchFamily="34" charset="0"/>
                <a:cs typeface="Arial" pitchFamily="34" charset="0"/>
              </a:endParaRPr>
            </a:p>
          </p:txBody>
        </p:sp>
      </p:grpSp>
      <p:sp>
        <p:nvSpPr>
          <p:cNvPr id="34" name="Oval 33"/>
          <p:cNvSpPr/>
          <p:nvPr/>
        </p:nvSpPr>
        <p:spPr bwMode="auto">
          <a:xfrm>
            <a:off x="6891084" y="4008361"/>
            <a:ext cx="354124" cy="565697"/>
          </a:xfrm>
          <a:prstGeom prst="ellipse">
            <a:avLst/>
          </a:prstGeom>
          <a:noFill/>
          <a:ln w="38100" cap="sq" cmpd="sng" algn="ctr">
            <a:solidFill>
              <a:srgbClr val="C00000"/>
            </a:solidFill>
            <a:prstDash val="solid"/>
            <a:round/>
            <a:headEnd type="none" w="med" len="med"/>
            <a:tailEnd type="triangle" w="med" len="med"/>
          </a:ln>
          <a:effectLst/>
        </p:spPr>
        <p:txBody>
          <a:bodyPr vert="horz" wrap="none" lIns="90000" tIns="46800" rIns="90000" bIns="46800" numCol="1" rtlCol="0" anchor="t" anchorCtr="0" compatLnSpc="1">
            <a:prstTxWarp prst="textNoShape">
              <a:avLst/>
            </a:prstTxWarp>
            <a:spAutoFit/>
          </a:bodyPr>
          <a:lstStyle/>
          <a:p>
            <a:pPr marL="0" marR="0" indent="0" algn="l" defTabSz="914400" rtl="0" eaLnBrk="0"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2">
                  <a:lumMod val="50000"/>
                </a:schemeClr>
              </a:solidFill>
              <a:effectLst/>
              <a:latin typeface="Arial" pitchFamily="34" charset="0"/>
              <a:cs typeface="Arial" pitchFamily="34" charset="0"/>
            </a:endParaRPr>
          </a:p>
        </p:txBody>
      </p:sp>
      <p:sp>
        <p:nvSpPr>
          <p:cNvPr id="36" name="Oval 22"/>
          <p:cNvSpPr/>
          <p:nvPr/>
        </p:nvSpPr>
        <p:spPr bwMode="auto">
          <a:xfrm>
            <a:off x="6591707" y="4232179"/>
            <a:ext cx="371441" cy="565697"/>
          </a:xfrm>
          <a:prstGeom prst="ellipse">
            <a:avLst/>
          </a:prstGeom>
          <a:noFill/>
          <a:ln w="38100" cap="sq" cmpd="sng" algn="ctr">
            <a:solidFill>
              <a:schemeClr val="tx2">
                <a:lumMod val="50000"/>
              </a:schemeClr>
            </a:solidFill>
            <a:prstDash val="solid"/>
            <a:round/>
            <a:headEnd type="none" w="med" len="med"/>
            <a:tailEnd type="triangle" w="med" len="med"/>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2">
                  <a:lumMod val="50000"/>
                </a:schemeClr>
              </a:solidFill>
              <a:effectLst/>
              <a:latin typeface="Arial" pitchFamily="34" charset="0"/>
              <a:cs typeface="Arial" pitchFamily="34" charset="0"/>
            </a:endParaRPr>
          </a:p>
        </p:txBody>
      </p:sp>
      <p:grpSp>
        <p:nvGrpSpPr>
          <p:cNvPr id="22" name="Group 21"/>
          <p:cNvGrpSpPr/>
          <p:nvPr/>
        </p:nvGrpSpPr>
        <p:grpSpPr>
          <a:xfrm>
            <a:off x="3633215" y="1967695"/>
            <a:ext cx="5500131" cy="4636545"/>
            <a:chOff x="3633215" y="1967695"/>
            <a:chExt cx="5500131" cy="4636545"/>
          </a:xfrm>
        </p:grpSpPr>
        <p:grpSp>
          <p:nvGrpSpPr>
            <p:cNvPr id="18" name="Group 17"/>
            <p:cNvGrpSpPr/>
            <p:nvPr/>
          </p:nvGrpSpPr>
          <p:grpSpPr>
            <a:xfrm>
              <a:off x="3633215" y="1967695"/>
              <a:ext cx="5500131" cy="4636545"/>
              <a:chOff x="3633215" y="1967695"/>
              <a:chExt cx="5500131" cy="4636545"/>
            </a:xfrm>
          </p:grpSpPr>
          <p:graphicFrame>
            <p:nvGraphicFramePr>
              <p:cNvPr id="27" name="Chart 26"/>
              <p:cNvGraphicFramePr>
                <a:graphicFrameLocks/>
              </p:cNvGraphicFramePr>
              <p:nvPr>
                <p:extLst>
                  <p:ext uri="{D42A27DB-BD31-4B8C-83A1-F6EECF244321}">
                    <p14:modId xmlns:p14="http://schemas.microsoft.com/office/powerpoint/2010/main" val="1812027395"/>
                  </p:ext>
                </p:extLst>
              </p:nvPr>
            </p:nvGraphicFramePr>
            <p:xfrm>
              <a:off x="3633215" y="2334468"/>
              <a:ext cx="5500131" cy="3045926"/>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4546627" y="1967695"/>
                <a:ext cx="4344810" cy="399583"/>
              </a:xfrm>
              <a:prstGeom prst="rect">
                <a:avLst/>
              </a:prstGeom>
              <a:noFill/>
            </p:spPr>
            <p:txBody>
              <a:bodyPr wrap="square" rtlCol="0">
                <a:spAutoFit/>
              </a:bodyPr>
              <a:lstStyle/>
              <a:p>
                <a:pPr eaLnBrk="0"/>
                <a:r>
                  <a:rPr lang="en-US" sz="2000" b="0" u="sng" dirty="0" smtClean="0">
                    <a:solidFill>
                      <a:schemeClr val="tx2">
                        <a:lumMod val="50000"/>
                      </a:schemeClr>
                    </a:solidFill>
                    <a:latin typeface="Arial" pitchFamily="34" charset="0"/>
                    <a:cs typeface="Arial" pitchFamily="34" charset="0"/>
                  </a:rPr>
                  <a:t>Power estimation of adaptive search </a:t>
                </a:r>
                <a:endParaRPr lang="en-US" sz="2000" b="0" u="sng" dirty="0">
                  <a:solidFill>
                    <a:schemeClr val="tx2">
                      <a:lumMod val="50000"/>
                    </a:schemeClr>
                  </a:solidFill>
                  <a:latin typeface="Arial" pitchFamily="34" charset="0"/>
                  <a:cs typeface="Arial" pitchFamily="34" charset="0"/>
                </a:endParaRPr>
              </a:p>
            </p:txBody>
          </p:sp>
          <p:sp>
            <p:nvSpPr>
              <p:cNvPr id="40" name="TextBox 39"/>
              <p:cNvSpPr txBox="1"/>
              <p:nvPr/>
            </p:nvSpPr>
            <p:spPr>
              <a:xfrm>
                <a:off x="3973545" y="5403911"/>
                <a:ext cx="4810288" cy="1200329"/>
              </a:xfrm>
              <a:prstGeom prst="rect">
                <a:avLst/>
              </a:prstGeom>
              <a:noFill/>
            </p:spPr>
            <p:txBody>
              <a:bodyPr wrap="square" rtlCol="0">
                <a:spAutoFit/>
              </a:bodyPr>
              <a:lstStyle/>
              <a:p>
                <a:pPr marL="173038" indent="-173038" eaLnBrk="0">
                  <a:buClr>
                    <a:srgbClr val="C00000"/>
                  </a:buClr>
                  <a:buFont typeface="Arial" pitchFamily="34" charset="0"/>
                  <a:buChar char="•"/>
                </a:pPr>
                <a:r>
                  <a:rPr lang="en-US" b="0" dirty="0" smtClean="0">
                    <a:latin typeface="Arial" pitchFamily="34" charset="0"/>
                    <a:cs typeface="Arial" pitchFamily="34" charset="0"/>
                  </a:rPr>
                  <a:t>Ovals indicate sample points</a:t>
                </a:r>
              </a:p>
              <a:p>
                <a:pPr marL="173038" indent="-173038" eaLnBrk="0">
                  <a:buClr>
                    <a:srgbClr val="C00000"/>
                  </a:buClr>
                  <a:buFont typeface="Arial" pitchFamily="34" charset="0"/>
                  <a:buChar char="•"/>
                </a:pPr>
                <a:r>
                  <a:rPr lang="en-US" b="0" dirty="0" smtClean="0">
                    <a:latin typeface="Arial" pitchFamily="34" charset="0"/>
                    <a:cs typeface="Arial" pitchFamily="34" charset="0"/>
                  </a:rPr>
                  <a:t>1st / 2nd: power from power models at first / second iteration</a:t>
                </a:r>
              </a:p>
              <a:p>
                <a:pPr marL="173038" indent="-173038" eaLnBrk="0">
                  <a:buClr>
                    <a:srgbClr val="C00000"/>
                  </a:buClr>
                  <a:buFont typeface="Arial" pitchFamily="34" charset="0"/>
                  <a:buChar char="•"/>
                </a:pPr>
                <a:r>
                  <a:rPr lang="en-US" b="0" dirty="0" smtClean="0">
                    <a:latin typeface="Arial" pitchFamily="34" charset="0"/>
                    <a:cs typeface="Arial" pitchFamily="34" charset="0"/>
                  </a:rPr>
                  <a:t>real: power from real implemented circuits</a:t>
                </a:r>
                <a:endParaRPr lang="en-US" b="0" dirty="0">
                  <a:latin typeface="Arial" pitchFamily="34" charset="0"/>
                  <a:cs typeface="Arial" pitchFamily="34" charset="0"/>
                </a:endParaRPr>
              </a:p>
            </p:txBody>
          </p:sp>
        </p:grpSp>
        <p:sp>
          <p:nvSpPr>
            <p:cNvPr id="19" name="TextBox 18"/>
            <p:cNvSpPr txBox="1"/>
            <p:nvPr/>
          </p:nvSpPr>
          <p:spPr>
            <a:xfrm>
              <a:off x="7770784" y="4390468"/>
              <a:ext cx="1238644" cy="43241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ctr">
              <a:spAutoFit/>
            </a:bodyPr>
            <a:lstStyle/>
            <a:p>
              <a:r>
                <a:rPr lang="en-US" sz="1400" dirty="0" smtClean="0">
                  <a:solidFill>
                    <a:schemeClr val="tx2"/>
                  </a:solidFill>
                  <a:latin typeface="Arial" pitchFamily="34" charset="0"/>
                  <a:cs typeface="Arial" pitchFamily="34" charset="0"/>
                </a:rPr>
                <a:t>Design: AES</a:t>
              </a:r>
            </a:p>
            <a:p>
              <a:r>
                <a:rPr lang="en-US" sz="1400" dirty="0" smtClean="0">
                  <a:solidFill>
                    <a:schemeClr val="tx2"/>
                  </a:solidFill>
                  <a:latin typeface="Arial" pitchFamily="34" charset="0"/>
                  <a:cs typeface="Arial" pitchFamily="34" charset="0"/>
                </a:rPr>
                <a:t>f : 700MHz</a:t>
              </a:r>
              <a:endParaRPr lang="en-US" sz="1400" dirty="0">
                <a:solidFill>
                  <a:schemeClr val="tx2"/>
                </a:solidFill>
                <a:latin typeface="Arial" pitchFamily="34" charset="0"/>
                <a:cs typeface="Arial" pitchFamily="34" charset="0"/>
              </a:endParaRPr>
            </a:p>
          </p:txBody>
        </p:sp>
      </p:grpSp>
    </p:spTree>
    <p:extLst>
      <p:ext uri="{BB962C8B-B14F-4D97-AF65-F5344CB8AC3E}">
        <p14:creationId xmlns:p14="http://schemas.microsoft.com/office/powerpoint/2010/main" val="158489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latin typeface="Arial" pitchFamily="34" charset="0"/>
                <a:cs typeface="Arial" pitchFamily="34" charset="0"/>
              </a:rPr>
              <a:t>Classes of Closed-Loop AVS</a:t>
            </a:r>
            <a:endParaRPr lang="en-US" dirty="0">
              <a:latin typeface="Arial" pitchFamily="34" charset="0"/>
              <a:cs typeface="Arial" pitchFamily="34" charset="0"/>
            </a:endParaRPr>
          </a:p>
        </p:txBody>
      </p:sp>
      <p:sp>
        <p:nvSpPr>
          <p:cNvPr id="3" name="Content Placeholder 2"/>
          <p:cNvSpPr>
            <a:spLocks noGrp="1"/>
          </p:cNvSpPr>
          <p:nvPr>
            <p:ph idx="1"/>
          </p:nvPr>
        </p:nvSpPr>
        <p:spPr>
          <a:xfrm>
            <a:off x="3581400" y="3200400"/>
            <a:ext cx="5562600" cy="1676400"/>
          </a:xfrm>
        </p:spPr>
        <p:txBody>
          <a:bodyPr>
            <a:normAutofit fontScale="92500"/>
          </a:bodyPr>
          <a:lstStyle/>
          <a:p>
            <a:pPr marL="174625" indent="-174625"/>
            <a:r>
              <a:rPr lang="en-US" sz="2400" b="1" dirty="0" smtClean="0">
                <a:latin typeface="Arial" pitchFamily="34" charset="0"/>
                <a:cs typeface="Arial" pitchFamily="34" charset="0"/>
              </a:rPr>
              <a:t>Critical path may be difficult to identify (IP from 3rd party)</a:t>
            </a:r>
          </a:p>
          <a:p>
            <a:pPr marL="174625" indent="-174625"/>
            <a:r>
              <a:rPr lang="en-US" sz="2400" b="1" dirty="0" smtClean="0">
                <a:latin typeface="Arial" pitchFamily="34" charset="0"/>
                <a:cs typeface="Arial" pitchFamily="34" charset="0"/>
              </a:rPr>
              <a:t>Calibrating monitors at multiple modes/voltages requires long test time</a:t>
            </a:r>
          </a:p>
        </p:txBody>
      </p:sp>
      <p:sp>
        <p:nvSpPr>
          <p:cNvPr id="6" name="Rounded Rectangle 5"/>
          <p:cNvSpPr/>
          <p:nvPr/>
        </p:nvSpPr>
        <p:spPr bwMode="auto">
          <a:xfrm>
            <a:off x="2819400" y="914400"/>
            <a:ext cx="2590800" cy="7620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b="1" dirty="0" smtClean="0">
                <a:solidFill>
                  <a:prstClr val="black"/>
                </a:solidFill>
                <a:latin typeface="Arial" pitchFamily="34" charset="0"/>
                <a:cs typeface="Arial" pitchFamily="34" charset="0"/>
              </a:rPr>
              <a:t>Closed-</a:t>
            </a:r>
            <a:br>
              <a:rPr lang="en-US" b="1" dirty="0" smtClean="0">
                <a:solidFill>
                  <a:prstClr val="black"/>
                </a:solidFill>
                <a:latin typeface="Arial" pitchFamily="34" charset="0"/>
                <a:cs typeface="Arial" pitchFamily="34" charset="0"/>
              </a:rPr>
            </a:br>
            <a:r>
              <a:rPr lang="en-US" b="1" dirty="0" smtClean="0">
                <a:solidFill>
                  <a:prstClr val="black"/>
                </a:solidFill>
                <a:latin typeface="Arial" pitchFamily="34" charset="0"/>
                <a:cs typeface="Arial" pitchFamily="34" charset="0"/>
              </a:rPr>
              <a:t>Loop AVS</a:t>
            </a:r>
          </a:p>
        </p:txBody>
      </p:sp>
      <p:sp>
        <p:nvSpPr>
          <p:cNvPr id="8" name="Rounded Rectangle 7"/>
          <p:cNvSpPr/>
          <p:nvPr/>
        </p:nvSpPr>
        <p:spPr bwMode="auto">
          <a:xfrm>
            <a:off x="3124200" y="2209800"/>
            <a:ext cx="1981200" cy="6096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sz="1600" b="1" dirty="0" smtClean="0">
                <a:solidFill>
                  <a:prstClr val="black"/>
                </a:solidFill>
                <a:latin typeface="Arial" pitchFamily="34" charset="0"/>
                <a:cs typeface="Arial" pitchFamily="34" charset="0"/>
              </a:rPr>
              <a:t>Design-dependent </a:t>
            </a:r>
            <a:br>
              <a:rPr lang="en-US" sz="1600" b="1" dirty="0" smtClean="0">
                <a:solidFill>
                  <a:prstClr val="black"/>
                </a:solidFill>
                <a:latin typeface="Arial" pitchFamily="34" charset="0"/>
                <a:cs typeface="Arial" pitchFamily="34" charset="0"/>
              </a:rPr>
            </a:br>
            <a:r>
              <a:rPr lang="en-US" sz="1600" b="1" dirty="0" smtClean="0">
                <a:solidFill>
                  <a:prstClr val="black"/>
                </a:solidFill>
                <a:latin typeface="Arial" pitchFamily="34" charset="0"/>
                <a:cs typeface="Arial" pitchFamily="34" charset="0"/>
              </a:rPr>
              <a:t>replica</a:t>
            </a:r>
          </a:p>
        </p:txBody>
      </p:sp>
      <p:sp>
        <p:nvSpPr>
          <p:cNvPr id="9" name="Rounded Rectangle 8"/>
          <p:cNvSpPr/>
          <p:nvPr/>
        </p:nvSpPr>
        <p:spPr bwMode="auto">
          <a:xfrm>
            <a:off x="6019800" y="2209800"/>
            <a:ext cx="1851984" cy="609600"/>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none" lIns="91440" tIns="45720" rIns="91440" bIns="45720" numCol="1" rtlCol="0" anchor="ctr" anchorCtr="0" compatLnSpc="1">
            <a:prstTxWarp prst="textNoShape">
              <a:avLst/>
            </a:prstTxWarp>
          </a:bodyPr>
          <a:lstStyle/>
          <a:p>
            <a:pPr algn="ctr" eaLnBrk="0" latinLnBrk="0" hangingPunct="0"/>
            <a:r>
              <a:rPr lang="en-US" sz="1600" b="1" dirty="0" smtClean="0">
                <a:solidFill>
                  <a:prstClr val="black"/>
                </a:solidFill>
                <a:latin typeface="Arial" pitchFamily="34" charset="0"/>
                <a:cs typeface="Arial" pitchFamily="34" charset="0"/>
              </a:rPr>
              <a:t>In-situ</a:t>
            </a:r>
            <a:br>
              <a:rPr lang="en-US" sz="1600" b="1" dirty="0" smtClean="0">
                <a:solidFill>
                  <a:prstClr val="black"/>
                </a:solidFill>
                <a:latin typeface="Arial" pitchFamily="34" charset="0"/>
                <a:cs typeface="Arial" pitchFamily="34" charset="0"/>
              </a:rPr>
            </a:br>
            <a:r>
              <a:rPr lang="en-US" sz="1600" b="1" dirty="0" smtClean="0">
                <a:solidFill>
                  <a:prstClr val="black"/>
                </a:solidFill>
                <a:latin typeface="Arial" pitchFamily="34" charset="0"/>
                <a:cs typeface="Arial" pitchFamily="34" charset="0"/>
              </a:rPr>
              <a:t>monitor</a:t>
            </a:r>
          </a:p>
        </p:txBody>
      </p:sp>
      <p:cxnSp>
        <p:nvCxnSpPr>
          <p:cNvPr id="11" name="Straight Arrow Connector 10"/>
          <p:cNvCxnSpPr>
            <a:stCxn id="6" idx="2"/>
            <a:endCxn id="8" idx="0"/>
          </p:cNvCxnSpPr>
          <p:nvPr/>
        </p:nvCxnSpPr>
        <p:spPr>
          <a:xfrm>
            <a:off x="4114800" y="1676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6" idx="2"/>
            <a:endCxn id="9" idx="0"/>
          </p:cNvCxnSpPr>
          <p:nvPr/>
        </p:nvCxnSpPr>
        <p:spPr>
          <a:xfrm rot="16200000" flipH="1">
            <a:off x="5263596" y="527604"/>
            <a:ext cx="533400" cy="2830992"/>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ight Brace 24"/>
          <p:cNvSpPr/>
          <p:nvPr/>
        </p:nvSpPr>
        <p:spPr>
          <a:xfrm rot="5400000">
            <a:off x="5410200" y="609600"/>
            <a:ext cx="228600" cy="4800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itchFamily="34" charset="0"/>
              <a:cs typeface="Arial" pitchFamily="34" charset="0"/>
            </a:endParaRPr>
          </a:p>
        </p:txBody>
      </p:sp>
      <p:sp>
        <p:nvSpPr>
          <p:cNvPr id="7" name="Rounded Rectangle 6"/>
          <p:cNvSpPr/>
          <p:nvPr/>
        </p:nvSpPr>
        <p:spPr bwMode="auto">
          <a:xfrm>
            <a:off x="533400" y="2209800"/>
            <a:ext cx="1868551" cy="6096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auto" latinLnBrk="0" hangingPunct="0">
              <a:spcBef>
                <a:spcPts val="0"/>
              </a:spcBef>
              <a:spcAft>
                <a:spcPts val="0"/>
              </a:spcAft>
            </a:pPr>
            <a:r>
              <a:rPr lang="en-US" sz="1600" b="1" dirty="0" smtClean="0">
                <a:solidFill>
                  <a:prstClr val="black"/>
                </a:solidFill>
                <a:latin typeface="Arial" pitchFamily="34" charset="0"/>
                <a:cs typeface="Arial" pitchFamily="34" charset="0"/>
              </a:rPr>
              <a:t>Generic monitor</a:t>
            </a:r>
          </a:p>
        </p:txBody>
      </p:sp>
      <p:cxnSp>
        <p:nvCxnSpPr>
          <p:cNvPr id="14" name="Elbow Connector 13"/>
          <p:cNvCxnSpPr>
            <a:stCxn id="6" idx="2"/>
            <a:endCxn id="7" idx="0"/>
          </p:cNvCxnSpPr>
          <p:nvPr/>
        </p:nvCxnSpPr>
        <p:spPr>
          <a:xfrm rot="5400000">
            <a:off x="2524538" y="619538"/>
            <a:ext cx="533400" cy="2647124"/>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Content Placeholder 2"/>
          <p:cNvSpPr txBox="1">
            <a:spLocks/>
          </p:cNvSpPr>
          <p:nvPr/>
        </p:nvSpPr>
        <p:spPr>
          <a:xfrm>
            <a:off x="0" y="3200400"/>
            <a:ext cx="3505200" cy="1295400"/>
          </a:xfrm>
          <a:prstGeom prst="rect">
            <a:avLst/>
          </a:prstGeom>
        </p:spPr>
        <p:txBody>
          <a:bodyPr vert="horz" lIns="91440" tIns="45720" rIns="91440" bIns="45720" rtlCol="0">
            <a:normAutofit fontScale="92500"/>
          </a:bodyPr>
          <a:lstStyle/>
          <a:p>
            <a:pPr marL="174625" marR="0" lvl="0" indent="-174625" algn="l" defTabSz="914400" rtl="0" eaLnBrk="1" fontAlgn="auto" latinLnBrk="0" hangingPunct="1">
              <a:lnSpc>
                <a:spcPct val="100000"/>
              </a:lnSpc>
              <a:spcBef>
                <a:spcPct val="20000"/>
              </a:spcBef>
              <a:spcAft>
                <a:spcPts val="0"/>
              </a:spcAft>
              <a:buClr>
                <a:srgbClr val="FF0000"/>
              </a:buClr>
              <a:buSzTx/>
              <a:buFont typeface="Arial" pitchFamily="34" charset="0"/>
              <a:buChar char="•"/>
              <a:tabLst/>
              <a:defRPr/>
            </a:pPr>
            <a:r>
              <a:rPr kumimoji="0" lang="en-US" sz="2400" b="1" i="0" u="none" strike="noStrike" kern="1200" cap="none" spc="0" normalizeH="0" baseline="0" noProof="0" dirty="0" smtClean="0">
                <a:ln>
                  <a:noFill/>
                </a:ln>
                <a:solidFill>
                  <a:schemeClr val="tx1"/>
                </a:solidFill>
                <a:effectLst/>
                <a:uLnTx/>
                <a:uFillTx/>
                <a:latin typeface="Arial" pitchFamily="34" charset="0"/>
                <a:cs typeface="Arial" pitchFamily="34" charset="0"/>
              </a:rPr>
              <a:t>Does not capture design-specific performance</a:t>
            </a:r>
            <a:r>
              <a:rPr kumimoji="0" lang="en-US" sz="2400" b="1"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2400" b="1" i="0" u="none" strike="noStrike" kern="1200" cap="none" spc="0" normalizeH="0" baseline="0" noProof="0" dirty="0" smtClean="0">
                <a:ln>
                  <a:noFill/>
                </a:ln>
                <a:solidFill>
                  <a:schemeClr val="tx1"/>
                </a:solidFill>
                <a:effectLst/>
                <a:uLnTx/>
                <a:uFillTx/>
                <a:latin typeface="Arial" pitchFamily="34" charset="0"/>
                <a:cs typeface="Arial" pitchFamily="34" charset="0"/>
              </a:rPr>
              <a:t>variation</a:t>
            </a:r>
          </a:p>
        </p:txBody>
      </p:sp>
      <p:sp>
        <p:nvSpPr>
          <p:cNvPr id="13" name="Slide Number Placeholder 12"/>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pPr/>
              <a:t>82</a:t>
            </a:fld>
            <a:endParaRPr lang="en-US"/>
          </a:p>
        </p:txBody>
      </p:sp>
      <p:sp>
        <p:nvSpPr>
          <p:cNvPr id="15" name="TextBox 14"/>
          <p:cNvSpPr txBox="1"/>
          <p:nvPr/>
        </p:nvSpPr>
        <p:spPr>
          <a:xfrm>
            <a:off x="228600" y="4800600"/>
            <a:ext cx="8458200" cy="1384995"/>
          </a:xfrm>
          <a:prstGeom prst="rect">
            <a:avLst/>
          </a:prstGeom>
          <a:noFill/>
        </p:spPr>
        <p:txBody>
          <a:bodyPr wrap="square" rtlCol="0">
            <a:spAutoFit/>
          </a:bodyPr>
          <a:lstStyle/>
          <a:p>
            <a:r>
              <a:rPr lang="en-US" sz="2800" b="1" u="sng" dirty="0" smtClean="0"/>
              <a:t>This work: Tunable monitor for closed-loop AVS</a:t>
            </a:r>
          </a:p>
          <a:p>
            <a:pPr marL="233363" indent="-233363">
              <a:buClr>
                <a:srgbClr val="FF0000"/>
              </a:buClr>
              <a:buFont typeface="Arial" pitchFamily="34" charset="0"/>
              <a:buChar char="•"/>
            </a:pPr>
            <a:r>
              <a:rPr lang="en-US" sz="2800" b="1" dirty="0" smtClean="0"/>
              <a:t>Can be applied as a generic monitor</a:t>
            </a:r>
          </a:p>
          <a:p>
            <a:pPr marL="233363" indent="-233363">
              <a:buClr>
                <a:srgbClr val="FF0000"/>
              </a:buClr>
              <a:buFont typeface="Arial" pitchFamily="34" charset="0"/>
              <a:buChar char="•"/>
            </a:pPr>
            <a:r>
              <a:rPr lang="en-US" sz="2800" b="1" dirty="0" smtClean="0"/>
              <a:t>Or tuned to capture design-specific performance</a:t>
            </a:r>
            <a:endParaRPr lang="en-US" sz="2800" b="1" dirty="0"/>
          </a:p>
        </p:txBody>
      </p:sp>
    </p:spTree>
    <p:custDataLst>
      <p:tags r:id="rId1"/>
    </p:custDataLst>
    <p:extLst>
      <p:ext uri="{BB962C8B-B14F-4D97-AF65-F5344CB8AC3E}">
        <p14:creationId xmlns:p14="http://schemas.microsoft.com/office/powerpoint/2010/main" val="2053285405"/>
      </p:ext>
    </p:extLst>
  </p:cSld>
  <p:clrMapOvr>
    <a:masterClrMapping/>
  </p:clrMapOvr>
  <mc:AlternateContent xmlns:mc="http://schemas.openxmlformats.org/markup-compatibility/2006" xmlns:p14="http://schemas.microsoft.com/office/powerpoint/2010/main">
    <mc:Choice Requires="p14">
      <p:transition spd="slow" p14:dur="2000" advTm="77143"/>
    </mc:Choice>
    <mc:Fallback xmlns="">
      <p:transition spd="slow" advTm="771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animBg="1"/>
      <p:bldP spid="28"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6200" y="120032"/>
            <a:ext cx="9067800" cy="563562"/>
          </a:xfrm>
        </p:spPr>
        <p:txBody>
          <a:bodyPr/>
          <a:lstStyle/>
          <a:p>
            <a:r>
              <a:rPr lang="en-US" dirty="0" smtClean="0"/>
              <a:t>Design of RO with Tunable V</a:t>
            </a:r>
            <a:r>
              <a:rPr lang="en-US" baseline="-25000" dirty="0" smtClean="0"/>
              <a:t>min</a:t>
            </a:r>
            <a:endParaRPr lang="en-US" baseline="-25000" dirty="0"/>
          </a:p>
        </p:txBody>
      </p:sp>
      <p:sp>
        <p:nvSpPr>
          <p:cNvPr id="3" name="Content Placeholder 2"/>
          <p:cNvSpPr>
            <a:spLocks noGrp="1"/>
          </p:cNvSpPr>
          <p:nvPr>
            <p:ph idx="1"/>
            <p:custDataLst>
              <p:tags r:id="rId2"/>
            </p:custDataLst>
          </p:nvPr>
        </p:nvSpPr>
        <p:spPr>
          <a:xfrm>
            <a:off x="152400" y="838201"/>
            <a:ext cx="8534400" cy="2819400"/>
          </a:xfrm>
        </p:spPr>
        <p:txBody>
          <a:bodyPr>
            <a:normAutofit/>
          </a:bodyPr>
          <a:lstStyle/>
          <a:p>
            <a:pPr>
              <a:defRPr/>
            </a:pPr>
            <a:r>
              <a:rPr lang="en-US" sz="2800" b="1" dirty="0" smtClean="0">
                <a:latin typeface="Arial" pitchFamily="34" charset="0"/>
                <a:cs typeface="Arial" pitchFamily="34" charset="0"/>
              </a:rPr>
              <a:t>Identified two circuit knobs to tune V</a:t>
            </a:r>
            <a:r>
              <a:rPr lang="en-US" sz="2800" b="1" baseline="-25000" dirty="0" smtClean="0">
                <a:latin typeface="Arial" pitchFamily="34" charset="0"/>
                <a:cs typeface="Arial" pitchFamily="34" charset="0"/>
              </a:rPr>
              <a:t>min</a:t>
            </a:r>
          </a:p>
          <a:p>
            <a:pPr marL="742950" lvl="2" indent="-342900">
              <a:defRPr/>
            </a:pPr>
            <a:r>
              <a:rPr lang="en-US" b="1" dirty="0" smtClean="0">
                <a:latin typeface="Arial" pitchFamily="34" charset="0"/>
                <a:cs typeface="Arial" pitchFamily="34" charset="0"/>
              </a:rPr>
              <a:t>Series resistance</a:t>
            </a:r>
          </a:p>
          <a:p>
            <a:pPr marL="742950" lvl="2" indent="-342900">
              <a:defRPr/>
            </a:pPr>
            <a:r>
              <a:rPr lang="en-US" b="1" dirty="0" smtClean="0">
                <a:latin typeface="Arial" pitchFamily="34" charset="0"/>
                <a:cs typeface="Arial" pitchFamily="34" charset="0"/>
              </a:rPr>
              <a:t>Cell types (INV, NAND, NOR)</a:t>
            </a:r>
          </a:p>
          <a:p>
            <a:pPr>
              <a:defRPr/>
            </a:pPr>
            <a:r>
              <a:rPr lang="en-US" sz="2800" b="1" dirty="0" smtClean="0">
                <a:latin typeface="Arial" pitchFamily="34" charset="0"/>
                <a:cs typeface="Arial" pitchFamily="34" charset="0"/>
              </a:rPr>
              <a:t>Proposed circuit</a:t>
            </a:r>
          </a:p>
          <a:p>
            <a:pPr marL="742950" lvl="2" indent="-342900">
              <a:defRPr/>
            </a:pPr>
            <a:r>
              <a:rPr lang="en-US" b="1" dirty="0">
                <a:latin typeface="Arial" pitchFamily="34" charset="0"/>
                <a:cs typeface="Arial" pitchFamily="34" charset="0"/>
              </a:rPr>
              <a:t>Different cell type covers different process </a:t>
            </a:r>
            <a:r>
              <a:rPr lang="en-US" b="1" dirty="0" smtClean="0">
                <a:latin typeface="Arial" pitchFamily="34" charset="0"/>
                <a:cs typeface="Arial" pitchFamily="34" charset="0"/>
              </a:rPr>
              <a:t>corners</a:t>
            </a:r>
          </a:p>
          <a:p>
            <a:pPr marL="742950" lvl="2" indent="-342900">
              <a:defRPr/>
            </a:pPr>
            <a:r>
              <a:rPr lang="en-US" b="1" dirty="0" smtClean="0">
                <a:latin typeface="Arial" pitchFamily="34" charset="0"/>
                <a:cs typeface="Arial" pitchFamily="34" charset="0"/>
              </a:rPr>
              <a:t>Tune series resistance of each stage to high or low</a:t>
            </a:r>
          </a:p>
        </p:txBody>
      </p:sp>
      <p:grpSp>
        <p:nvGrpSpPr>
          <p:cNvPr id="78" name="Group 77"/>
          <p:cNvGrpSpPr/>
          <p:nvPr>
            <p:custDataLst>
              <p:tags r:id="rId3"/>
            </p:custDataLst>
          </p:nvPr>
        </p:nvGrpSpPr>
        <p:grpSpPr>
          <a:xfrm>
            <a:off x="2283326" y="3967964"/>
            <a:ext cx="4727076" cy="502725"/>
            <a:chOff x="2283326" y="4196564"/>
            <a:chExt cx="4727076" cy="502725"/>
          </a:xfrm>
        </p:grpSpPr>
        <p:grpSp>
          <p:nvGrpSpPr>
            <p:cNvPr id="5" name="Group 5"/>
            <p:cNvGrpSpPr/>
            <p:nvPr/>
          </p:nvGrpSpPr>
          <p:grpSpPr>
            <a:xfrm>
              <a:off x="2469921" y="4196564"/>
              <a:ext cx="373190" cy="377044"/>
              <a:chOff x="2286000" y="1905000"/>
              <a:chExt cx="914400" cy="762000"/>
            </a:xfrm>
          </p:grpSpPr>
          <p:sp>
            <p:nvSpPr>
              <p:cNvPr id="75" name="Isosceles Triangle 3"/>
              <p:cNvSpPr/>
              <p:nvPr>
                <p:custDataLst>
                  <p:tags r:id="rId70"/>
                </p:custDataLst>
              </p:nvPr>
            </p:nvSpPr>
            <p:spPr>
              <a:xfrm rot="5400000">
                <a:off x="2286000" y="1905000"/>
                <a:ext cx="762000" cy="762000"/>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76" name="Oval 75"/>
              <p:cNvSpPr/>
              <p:nvPr>
                <p:custDataLst>
                  <p:tags r:id="rId71"/>
                </p:custDataLst>
              </p:nvPr>
            </p:nvSpPr>
            <p:spPr>
              <a:xfrm>
                <a:off x="3048000" y="2209800"/>
                <a:ext cx="152400" cy="1524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grpSp>
        <p:grpSp>
          <p:nvGrpSpPr>
            <p:cNvPr id="6" name="Group 15"/>
            <p:cNvGrpSpPr/>
            <p:nvPr/>
          </p:nvGrpSpPr>
          <p:grpSpPr>
            <a:xfrm>
              <a:off x="5766434" y="4196564"/>
              <a:ext cx="373190" cy="377044"/>
              <a:chOff x="2286000" y="1905000"/>
              <a:chExt cx="914400" cy="762000"/>
            </a:xfrm>
          </p:grpSpPr>
          <p:sp>
            <p:nvSpPr>
              <p:cNvPr id="73" name="Isosceles Triangle 72"/>
              <p:cNvSpPr/>
              <p:nvPr>
                <p:custDataLst>
                  <p:tags r:id="rId68"/>
                </p:custDataLst>
              </p:nvPr>
            </p:nvSpPr>
            <p:spPr>
              <a:xfrm rot="5400000">
                <a:off x="2286000" y="1905000"/>
                <a:ext cx="762000" cy="762000"/>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74" name="Oval 73"/>
              <p:cNvSpPr/>
              <p:nvPr>
                <p:custDataLst>
                  <p:tags r:id="rId69"/>
                </p:custDataLst>
              </p:nvPr>
            </p:nvSpPr>
            <p:spPr>
              <a:xfrm>
                <a:off x="3048000" y="2209800"/>
                <a:ext cx="152400" cy="1524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grpSp>
        <p:cxnSp>
          <p:nvCxnSpPr>
            <p:cNvPr id="8" name="Straight Connector 7"/>
            <p:cNvCxnSpPr/>
            <p:nvPr>
              <p:custDataLst>
                <p:tags r:id="rId54"/>
              </p:custDataLst>
            </p:nvPr>
          </p:nvCxnSpPr>
          <p:spPr>
            <a:xfrm flipH="1">
              <a:off x="2283326" y="4385085"/>
              <a:ext cx="186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custDataLst>
                <p:tags r:id="rId55"/>
              </p:custDataLst>
            </p:nvPr>
          </p:nvCxnSpPr>
          <p:spPr>
            <a:xfrm flipH="1">
              <a:off x="2843112" y="4385085"/>
              <a:ext cx="8144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custDataLst>
                <p:tags r:id="rId56"/>
              </p:custDataLst>
            </p:nvPr>
          </p:nvCxnSpPr>
          <p:spPr>
            <a:xfrm flipH="1">
              <a:off x="3527294" y="4385085"/>
              <a:ext cx="3109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custDataLst>
                <p:tags r:id="rId57"/>
              </p:custDataLst>
            </p:nvPr>
          </p:nvCxnSpPr>
          <p:spPr>
            <a:xfrm flipH="1">
              <a:off x="2283326" y="4699289"/>
              <a:ext cx="44782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custDataLst>
                <p:tags r:id="rId58"/>
              </p:custDataLst>
            </p:nvPr>
          </p:nvCxnSpPr>
          <p:spPr>
            <a:xfrm flipV="1">
              <a:off x="2283326" y="4385085"/>
              <a:ext cx="0" cy="314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4" idx="1"/>
            </p:cNvCxnSpPr>
            <p:nvPr>
              <p:custDataLst>
                <p:tags r:id="rId59"/>
              </p:custDataLst>
            </p:nvPr>
          </p:nvCxnSpPr>
          <p:spPr>
            <a:xfrm flipH="1">
              <a:off x="6139625" y="4385085"/>
              <a:ext cx="7463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Pentagon 13"/>
            <p:cNvSpPr/>
            <p:nvPr>
              <p:custDataLst>
                <p:tags r:id="rId60"/>
              </p:custDataLst>
            </p:nvPr>
          </p:nvSpPr>
          <p:spPr>
            <a:xfrm>
              <a:off x="6886006" y="4322244"/>
              <a:ext cx="124396" cy="1256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7" name="Group 15"/>
            <p:cNvGrpSpPr/>
            <p:nvPr/>
          </p:nvGrpSpPr>
          <p:grpSpPr>
            <a:xfrm>
              <a:off x="3838286" y="4196564"/>
              <a:ext cx="373190" cy="377044"/>
              <a:chOff x="2286000" y="1905000"/>
              <a:chExt cx="914400" cy="762000"/>
            </a:xfrm>
          </p:grpSpPr>
          <p:sp>
            <p:nvSpPr>
              <p:cNvPr id="71" name="Isosceles Triangle 70"/>
              <p:cNvSpPr/>
              <p:nvPr>
                <p:custDataLst>
                  <p:tags r:id="rId66"/>
                </p:custDataLst>
              </p:nvPr>
            </p:nvSpPr>
            <p:spPr>
              <a:xfrm rot="5400000">
                <a:off x="2286000" y="1905000"/>
                <a:ext cx="762000" cy="762000"/>
              </a:xfrm>
              <a:prstGeom prst="triangl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sp>
            <p:nvSpPr>
              <p:cNvPr id="72" name="Oval 71"/>
              <p:cNvSpPr/>
              <p:nvPr>
                <p:custDataLst>
                  <p:tags r:id="rId67"/>
                </p:custDataLst>
              </p:nvPr>
            </p:nvSpPr>
            <p:spPr>
              <a:xfrm>
                <a:off x="3048000" y="2209800"/>
                <a:ext cx="152400" cy="15240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600" dirty="0"/>
              </a:p>
            </p:txBody>
          </p:sp>
        </p:grpSp>
        <p:cxnSp>
          <p:nvCxnSpPr>
            <p:cNvPr id="19" name="Straight Connector 18"/>
            <p:cNvCxnSpPr/>
            <p:nvPr>
              <p:custDataLst>
                <p:tags r:id="rId61"/>
              </p:custDataLst>
            </p:nvPr>
          </p:nvCxnSpPr>
          <p:spPr>
            <a:xfrm flipH="1">
              <a:off x="4895658" y="4385085"/>
              <a:ext cx="186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custDataLst>
                <p:tags r:id="rId62"/>
              </p:custDataLst>
            </p:nvPr>
          </p:nvCxnSpPr>
          <p:spPr>
            <a:xfrm flipH="1">
              <a:off x="4211476" y="4385085"/>
              <a:ext cx="74152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custDataLst>
                <p:tags r:id="rId63"/>
              </p:custDataLst>
            </p:nvPr>
          </p:nvCxnSpPr>
          <p:spPr>
            <a:xfrm flipH="1">
              <a:off x="5144451" y="4385085"/>
              <a:ext cx="31099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custDataLst>
                <p:tags r:id="rId64"/>
              </p:custDataLst>
            </p:nvPr>
          </p:nvCxnSpPr>
          <p:spPr>
            <a:xfrm flipH="1">
              <a:off x="5579840" y="4385085"/>
              <a:ext cx="186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custDataLst>
                <p:tags r:id="rId65"/>
              </p:custDataLst>
            </p:nvPr>
          </p:nvCxnSpPr>
          <p:spPr>
            <a:xfrm flipV="1">
              <a:off x="6761608" y="4385085"/>
              <a:ext cx="0" cy="3142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custDataLst>
              <p:tags r:id="rId4"/>
            </p:custDataLst>
          </p:nvPr>
        </p:nvGrpSpPr>
        <p:grpSpPr>
          <a:xfrm>
            <a:off x="762000" y="3429000"/>
            <a:ext cx="5889693" cy="916008"/>
            <a:chOff x="762000" y="3657600"/>
            <a:chExt cx="5889693" cy="916008"/>
          </a:xfrm>
        </p:grpSpPr>
        <p:sp>
          <p:nvSpPr>
            <p:cNvPr id="15" name="Rectangle 14"/>
            <p:cNvSpPr/>
            <p:nvPr>
              <p:custDataLst>
                <p:tags r:id="rId40"/>
              </p:custDataLst>
            </p:nvPr>
          </p:nvSpPr>
          <p:spPr>
            <a:xfrm>
              <a:off x="3154103" y="4186941"/>
              <a:ext cx="373190" cy="377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Rectangle 15"/>
            <p:cNvSpPr/>
            <p:nvPr>
              <p:custDataLst>
                <p:tags r:id="rId41"/>
              </p:custDataLst>
            </p:nvPr>
          </p:nvSpPr>
          <p:spPr>
            <a:xfrm>
              <a:off x="6264021" y="4186941"/>
              <a:ext cx="373190" cy="377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Rectangle 17"/>
            <p:cNvSpPr/>
            <p:nvPr>
              <p:custDataLst>
                <p:tags r:id="rId42"/>
              </p:custDataLst>
            </p:nvPr>
          </p:nvSpPr>
          <p:spPr>
            <a:xfrm>
              <a:off x="4522468" y="4196564"/>
              <a:ext cx="373190" cy="377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Pentagon 23"/>
            <p:cNvSpPr/>
            <p:nvPr>
              <p:custDataLst>
                <p:tags r:id="rId43"/>
              </p:custDataLst>
            </p:nvPr>
          </p:nvSpPr>
          <p:spPr>
            <a:xfrm>
              <a:off x="2905311" y="3882359"/>
              <a:ext cx="124396" cy="12568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25" name="Straight Connector 24"/>
            <p:cNvCxnSpPr>
              <a:stCxn id="24" idx="3"/>
            </p:cNvCxnSpPr>
            <p:nvPr>
              <p:custDataLst>
                <p:tags r:id="rId44"/>
              </p:custDataLst>
            </p:nvPr>
          </p:nvCxnSpPr>
          <p:spPr>
            <a:xfrm>
              <a:off x="3029707" y="3945200"/>
              <a:ext cx="342090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45"/>
              </p:custDataLst>
            </p:nvPr>
          </p:nvCxnSpPr>
          <p:spPr>
            <a:xfrm>
              <a:off x="3340699" y="3945200"/>
              <a:ext cx="0" cy="2513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Oval 26"/>
            <p:cNvSpPr/>
            <p:nvPr>
              <p:custDataLst>
                <p:tags r:id="rId46"/>
              </p:custDataLst>
            </p:nvPr>
          </p:nvSpPr>
          <p:spPr>
            <a:xfrm>
              <a:off x="3307753" y="3896061"/>
              <a:ext cx="62199" cy="62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28" name="Straight Connector 27"/>
            <p:cNvCxnSpPr/>
            <p:nvPr>
              <p:custDataLst>
                <p:tags r:id="rId47"/>
              </p:custDataLst>
            </p:nvPr>
          </p:nvCxnSpPr>
          <p:spPr>
            <a:xfrm>
              <a:off x="4696623" y="3945200"/>
              <a:ext cx="0" cy="24507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Oval 28"/>
            <p:cNvSpPr/>
            <p:nvPr>
              <p:custDataLst>
                <p:tags r:id="rId48"/>
              </p:custDataLst>
            </p:nvPr>
          </p:nvSpPr>
          <p:spPr>
            <a:xfrm>
              <a:off x="4663677" y="3908629"/>
              <a:ext cx="62199" cy="62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30" name="Straight Connector 29"/>
            <p:cNvCxnSpPr/>
            <p:nvPr>
              <p:custDataLst>
                <p:tags r:id="rId49"/>
              </p:custDataLst>
            </p:nvPr>
          </p:nvCxnSpPr>
          <p:spPr>
            <a:xfrm>
              <a:off x="6450616" y="3945200"/>
              <a:ext cx="0" cy="25136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custDataLst>
                <p:tags r:id="rId50"/>
              </p:custDataLst>
            </p:nvPr>
          </p:nvSpPr>
          <p:spPr>
            <a:xfrm>
              <a:off x="3352800" y="3886200"/>
              <a:ext cx="784290" cy="338554"/>
            </a:xfrm>
            <a:prstGeom prst="rect">
              <a:avLst/>
            </a:prstGeom>
          </p:spPr>
          <p:txBody>
            <a:bodyPr wrap="square">
              <a:spAutoFit/>
            </a:bodyPr>
            <a:lstStyle/>
            <a:p>
              <a:r>
                <a:rPr lang="en-US" sz="1600" dirty="0" smtClean="0">
                  <a:latin typeface="Arial" pitchFamily="34" charset="0"/>
                  <a:cs typeface="Arial" pitchFamily="34" charset="0"/>
                </a:rPr>
                <a:t>1 bit </a:t>
              </a:r>
              <a:endParaRPr lang="en-US" sz="1600" dirty="0">
                <a:latin typeface="Arial" pitchFamily="34" charset="0"/>
                <a:cs typeface="Arial" pitchFamily="34" charset="0"/>
              </a:endParaRPr>
            </a:p>
          </p:txBody>
        </p:sp>
        <p:sp>
          <p:nvSpPr>
            <p:cNvPr id="33" name="Rectangle 32"/>
            <p:cNvSpPr/>
            <p:nvPr>
              <p:custDataLst>
                <p:tags r:id="rId51"/>
              </p:custDataLst>
            </p:nvPr>
          </p:nvSpPr>
          <p:spPr>
            <a:xfrm>
              <a:off x="4648200" y="3886200"/>
              <a:ext cx="838198" cy="338554"/>
            </a:xfrm>
            <a:prstGeom prst="rect">
              <a:avLst/>
            </a:prstGeom>
          </p:spPr>
          <p:txBody>
            <a:bodyPr wrap="square">
              <a:spAutoFit/>
            </a:bodyPr>
            <a:lstStyle/>
            <a:p>
              <a:r>
                <a:rPr lang="en-US" sz="1600" dirty="0" smtClean="0">
                  <a:latin typeface="Arial" pitchFamily="34" charset="0"/>
                  <a:cs typeface="Arial" pitchFamily="34" charset="0"/>
                </a:rPr>
                <a:t>1 bit </a:t>
              </a:r>
              <a:endParaRPr lang="en-US" sz="1600" dirty="0">
                <a:latin typeface="Arial" pitchFamily="34" charset="0"/>
                <a:cs typeface="Arial" pitchFamily="34" charset="0"/>
              </a:endParaRPr>
            </a:p>
          </p:txBody>
        </p:sp>
        <p:sp>
          <p:nvSpPr>
            <p:cNvPr id="34" name="Rectangle 33"/>
            <p:cNvSpPr/>
            <p:nvPr>
              <p:custDataLst>
                <p:tags r:id="rId52"/>
              </p:custDataLst>
            </p:nvPr>
          </p:nvSpPr>
          <p:spPr>
            <a:xfrm>
              <a:off x="5867400" y="3886200"/>
              <a:ext cx="784293" cy="338554"/>
            </a:xfrm>
            <a:prstGeom prst="rect">
              <a:avLst/>
            </a:prstGeom>
          </p:spPr>
          <p:txBody>
            <a:bodyPr wrap="square">
              <a:spAutoFit/>
            </a:bodyPr>
            <a:lstStyle/>
            <a:p>
              <a:r>
                <a:rPr lang="en-US" sz="1600" dirty="0" smtClean="0">
                  <a:latin typeface="Arial" pitchFamily="34" charset="0"/>
                  <a:cs typeface="Arial" pitchFamily="34" charset="0"/>
                </a:rPr>
                <a:t>1 bit </a:t>
              </a:r>
              <a:endParaRPr lang="en-US" sz="1600" dirty="0">
                <a:latin typeface="Arial" pitchFamily="34" charset="0"/>
                <a:cs typeface="Arial" pitchFamily="34" charset="0"/>
              </a:endParaRPr>
            </a:p>
          </p:txBody>
        </p:sp>
        <p:sp>
          <p:nvSpPr>
            <p:cNvPr id="35" name="Rectangle 34"/>
            <p:cNvSpPr/>
            <p:nvPr>
              <p:custDataLst>
                <p:tags r:id="rId53"/>
              </p:custDataLst>
            </p:nvPr>
          </p:nvSpPr>
          <p:spPr>
            <a:xfrm>
              <a:off x="762000" y="3657600"/>
              <a:ext cx="2133600" cy="523220"/>
            </a:xfrm>
            <a:prstGeom prst="rect">
              <a:avLst/>
            </a:prstGeom>
          </p:spPr>
          <p:txBody>
            <a:bodyPr wrap="square">
              <a:spAutoFit/>
            </a:bodyPr>
            <a:lstStyle/>
            <a:p>
              <a:r>
                <a:rPr lang="en-US" sz="2800" dirty="0" smtClean="0">
                  <a:latin typeface="Arial" pitchFamily="34" charset="0"/>
                  <a:cs typeface="Arial" pitchFamily="34" charset="0"/>
                </a:rPr>
                <a:t>Control pins</a:t>
              </a:r>
              <a:endParaRPr lang="en-US" sz="2800" dirty="0">
                <a:latin typeface="Arial" pitchFamily="34" charset="0"/>
                <a:cs typeface="Arial" pitchFamily="34" charset="0"/>
              </a:endParaRPr>
            </a:p>
          </p:txBody>
        </p:sp>
      </p:grpSp>
      <p:grpSp>
        <p:nvGrpSpPr>
          <p:cNvPr id="83" name="Group 82"/>
          <p:cNvGrpSpPr/>
          <p:nvPr>
            <p:custDataLst>
              <p:tags r:id="rId5"/>
            </p:custDataLst>
          </p:nvPr>
        </p:nvGrpSpPr>
        <p:grpSpPr>
          <a:xfrm>
            <a:off x="1905000" y="4345007"/>
            <a:ext cx="4064791" cy="1984059"/>
            <a:chOff x="1905000" y="4573607"/>
            <a:chExt cx="4064791" cy="1984059"/>
          </a:xfrm>
        </p:grpSpPr>
        <p:cxnSp>
          <p:nvCxnSpPr>
            <p:cNvPr id="31" name="Straight Arrow Connector 30"/>
            <p:cNvCxnSpPr/>
            <p:nvPr>
              <p:custDataLst>
                <p:tags r:id="rId6"/>
              </p:custDataLst>
            </p:nvPr>
          </p:nvCxnSpPr>
          <p:spPr>
            <a:xfrm>
              <a:off x="3340699" y="4573607"/>
              <a:ext cx="194160" cy="37813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17" name="Group 80"/>
            <p:cNvGrpSpPr/>
            <p:nvPr/>
          </p:nvGrpSpPr>
          <p:grpSpPr>
            <a:xfrm>
              <a:off x="1905000" y="4805237"/>
              <a:ext cx="4064791" cy="1752429"/>
              <a:chOff x="4693057" y="2250907"/>
              <a:chExt cx="2951276" cy="1249879"/>
            </a:xfrm>
          </p:grpSpPr>
          <p:cxnSp>
            <p:nvCxnSpPr>
              <p:cNvPr id="37" name="Straight Connector 36"/>
              <p:cNvCxnSpPr/>
              <p:nvPr>
                <p:custDataLst>
                  <p:tags r:id="rId7"/>
                </p:custDataLst>
              </p:nvPr>
            </p:nvCxnSpPr>
            <p:spPr>
              <a:xfrm flipH="1">
                <a:off x="6012219" y="3069433"/>
                <a:ext cx="8733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2"/>
              <p:cNvCxnSpPr/>
              <p:nvPr>
                <p:custDataLst>
                  <p:tags r:id="rId8"/>
                </p:custDataLst>
              </p:nvPr>
            </p:nvCxnSpPr>
            <p:spPr>
              <a:xfrm flipV="1">
                <a:off x="6831005" y="3069433"/>
                <a:ext cx="0" cy="102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custDataLst>
                  <p:tags r:id="rId9"/>
                </p:custDataLst>
              </p:nvPr>
            </p:nvCxnSpPr>
            <p:spPr>
              <a:xfrm flipV="1">
                <a:off x="6066805" y="3069433"/>
                <a:ext cx="0" cy="102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custDataLst>
                  <p:tags r:id="rId10"/>
                </p:custDataLst>
              </p:nvPr>
            </p:nvSpPr>
            <p:spPr>
              <a:xfrm rot="5400000">
                <a:off x="6456078" y="2959945"/>
                <a:ext cx="51158" cy="6550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p>
            </p:txBody>
          </p:sp>
          <p:cxnSp>
            <p:nvCxnSpPr>
              <p:cNvPr id="41" name="Straight Connector 40"/>
              <p:cNvCxnSpPr/>
              <p:nvPr>
                <p:custDataLst>
                  <p:tags r:id="rId11"/>
                </p:custDataLst>
              </p:nvPr>
            </p:nvCxnSpPr>
            <p:spPr>
              <a:xfrm flipH="1">
                <a:off x="6121391" y="3018275"/>
                <a:ext cx="6550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custDataLst>
                  <p:tags r:id="rId12"/>
                </p:custDataLst>
              </p:nvPr>
            </p:nvCxnSpPr>
            <p:spPr>
              <a:xfrm flipH="1">
                <a:off x="5411776" y="2762486"/>
                <a:ext cx="9825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custDataLst>
                  <p:tags r:id="rId13"/>
                </p:custDataLst>
              </p:nvPr>
            </p:nvCxnSpPr>
            <p:spPr>
              <a:xfrm flipH="1">
                <a:off x="6012219" y="3171749"/>
                <a:ext cx="8733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custDataLst>
                  <p:tags r:id="rId14"/>
                </p:custDataLst>
              </p:nvPr>
            </p:nvCxnSpPr>
            <p:spPr>
              <a:xfrm flipH="1">
                <a:off x="6121391" y="3222907"/>
                <a:ext cx="6550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custDataLst>
                  <p:tags r:id="rId15"/>
                </p:custDataLst>
              </p:nvPr>
            </p:nvCxnSpPr>
            <p:spPr>
              <a:xfrm flipH="1">
                <a:off x="6558077" y="2767601"/>
                <a:ext cx="10862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custDataLst>
                  <p:tags r:id="rId16"/>
                </p:custDataLst>
              </p:nvPr>
            </p:nvCxnSpPr>
            <p:spPr>
              <a:xfrm>
                <a:off x="6476198" y="3218643"/>
                <a:ext cx="0" cy="100639"/>
              </a:xfrm>
              <a:prstGeom prst="line">
                <a:avLst/>
              </a:prstGeom>
              <a:ln>
                <a:solidFill>
                  <a:srgbClr val="00B050"/>
                </a:solidFill>
              </a:ln>
              <a:effectLst/>
            </p:spPr>
            <p:style>
              <a:lnRef idx="3">
                <a:schemeClr val="accent3"/>
              </a:lnRef>
              <a:fillRef idx="0">
                <a:schemeClr val="accent3"/>
              </a:fillRef>
              <a:effectRef idx="2">
                <a:schemeClr val="accent3"/>
              </a:effectRef>
              <a:fontRef idx="minor">
                <a:schemeClr val="tx1"/>
              </a:fontRef>
            </p:style>
          </p:cxnSp>
          <p:sp>
            <p:nvSpPr>
              <p:cNvPr id="47" name="Rectangle 46"/>
              <p:cNvSpPr/>
              <p:nvPr>
                <p:custDataLst>
                  <p:tags r:id="rId17"/>
                </p:custDataLst>
              </p:nvPr>
            </p:nvSpPr>
            <p:spPr>
              <a:xfrm>
                <a:off x="4693057" y="2404380"/>
                <a:ext cx="2792977" cy="1074316"/>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8" name="Straight Connector 47"/>
              <p:cNvCxnSpPr/>
              <p:nvPr>
                <p:custDataLst>
                  <p:tags r:id="rId18"/>
                </p:custDataLst>
              </p:nvPr>
            </p:nvCxnSpPr>
            <p:spPr>
              <a:xfrm flipV="1">
                <a:off x="5793876" y="2762486"/>
                <a:ext cx="0" cy="358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custDataLst>
                  <p:tags r:id="rId19"/>
                </p:custDataLst>
              </p:nvPr>
            </p:nvCxnSpPr>
            <p:spPr>
              <a:xfrm flipH="1">
                <a:off x="6480747" y="3325222"/>
                <a:ext cx="896116" cy="0"/>
              </a:xfrm>
              <a:prstGeom prst="line">
                <a:avLst/>
              </a:prstGeom>
              <a:ln>
                <a:solidFill>
                  <a:srgbClr val="00B050"/>
                </a:solidFill>
              </a:ln>
              <a:effectLst/>
            </p:spPr>
            <p:style>
              <a:lnRef idx="3">
                <a:schemeClr val="accent3"/>
              </a:lnRef>
              <a:fillRef idx="0">
                <a:schemeClr val="accent3"/>
              </a:fillRef>
              <a:effectRef idx="2">
                <a:schemeClr val="accent3"/>
              </a:effectRef>
              <a:fontRef idx="minor">
                <a:schemeClr val="tx1"/>
              </a:fontRef>
            </p:style>
          </p:cxnSp>
          <p:cxnSp>
            <p:nvCxnSpPr>
              <p:cNvPr id="50" name="Straight Connector 49"/>
              <p:cNvCxnSpPr/>
              <p:nvPr>
                <p:custDataLst>
                  <p:tags r:id="rId20"/>
                </p:custDataLst>
              </p:nvPr>
            </p:nvCxnSpPr>
            <p:spPr>
              <a:xfrm flipH="1">
                <a:off x="6831005" y="3120591"/>
                <a:ext cx="60044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custDataLst>
                  <p:tags r:id="rId21"/>
                </p:custDataLst>
              </p:nvPr>
            </p:nvCxnSpPr>
            <p:spPr>
              <a:xfrm>
                <a:off x="7431448" y="2762486"/>
                <a:ext cx="0" cy="358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custDataLst>
                  <p:tags r:id="rId22"/>
                </p:custDataLst>
              </p:nvPr>
            </p:nvCxnSpPr>
            <p:spPr>
              <a:xfrm flipH="1">
                <a:off x="5793876" y="3120591"/>
                <a:ext cx="2729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custDataLst>
                  <p:tags r:id="rId23"/>
                </p:custDataLst>
              </p:nvPr>
            </p:nvCxnSpPr>
            <p:spPr>
              <a:xfrm flipH="1">
                <a:off x="6339734" y="2711328"/>
                <a:ext cx="2729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custDataLst>
                  <p:tags r:id="rId24"/>
                </p:custDataLst>
              </p:nvPr>
            </p:nvCxnSpPr>
            <p:spPr>
              <a:xfrm flipV="1">
                <a:off x="6558077" y="2711328"/>
                <a:ext cx="0" cy="102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custDataLst>
                  <p:tags r:id="rId25"/>
                </p:custDataLst>
              </p:nvPr>
            </p:nvCxnSpPr>
            <p:spPr>
              <a:xfrm flipV="1">
                <a:off x="6394319" y="2711328"/>
                <a:ext cx="0" cy="102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Oval 55"/>
              <p:cNvSpPr/>
              <p:nvPr>
                <p:custDataLst>
                  <p:tags r:id="rId26"/>
                </p:custDataLst>
              </p:nvPr>
            </p:nvSpPr>
            <p:spPr>
              <a:xfrm rot="5400000">
                <a:off x="6456078" y="2601839"/>
                <a:ext cx="51158" cy="6550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p>
            </p:txBody>
          </p:sp>
          <p:cxnSp>
            <p:nvCxnSpPr>
              <p:cNvPr id="57" name="Straight Connector 56"/>
              <p:cNvCxnSpPr/>
              <p:nvPr>
                <p:custDataLst>
                  <p:tags r:id="rId27"/>
                </p:custDataLst>
              </p:nvPr>
            </p:nvCxnSpPr>
            <p:spPr>
              <a:xfrm flipH="1">
                <a:off x="6394319" y="2660170"/>
                <a:ext cx="1637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custDataLst>
                  <p:tags r:id="rId28"/>
                </p:custDataLst>
              </p:nvPr>
            </p:nvCxnSpPr>
            <p:spPr>
              <a:xfrm flipH="1">
                <a:off x="6339734" y="2813643"/>
                <a:ext cx="2729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custDataLst>
                  <p:tags r:id="rId29"/>
                </p:custDataLst>
              </p:nvPr>
            </p:nvCxnSpPr>
            <p:spPr>
              <a:xfrm flipH="1">
                <a:off x="6394319" y="2864801"/>
                <a:ext cx="1637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custDataLst>
                  <p:tags r:id="rId30"/>
                </p:custDataLst>
              </p:nvPr>
            </p:nvCxnSpPr>
            <p:spPr>
              <a:xfrm>
                <a:off x="6471649" y="2908713"/>
                <a:ext cx="577699" cy="0"/>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1" name="Straight Connector 60"/>
              <p:cNvCxnSpPr/>
              <p:nvPr>
                <p:custDataLst>
                  <p:tags r:id="rId31"/>
                </p:custDataLst>
              </p:nvPr>
            </p:nvCxnSpPr>
            <p:spPr>
              <a:xfrm flipV="1">
                <a:off x="6476198" y="2869065"/>
                <a:ext cx="0" cy="89526"/>
              </a:xfrm>
              <a:prstGeom prst="line">
                <a:avLst/>
              </a:prstGeom>
              <a:ln>
                <a:solidFill>
                  <a:schemeClr val="accent6">
                    <a:lumMod val="75000"/>
                  </a:schemeClr>
                </a:solidFill>
              </a:ln>
            </p:spPr>
            <p:style>
              <a:lnRef idx="2">
                <a:schemeClr val="accent6"/>
              </a:lnRef>
              <a:fillRef idx="0">
                <a:schemeClr val="accent6"/>
              </a:fillRef>
              <a:effectRef idx="1">
                <a:schemeClr val="accent6"/>
              </a:effectRef>
              <a:fontRef idx="minor">
                <a:schemeClr val="tx1"/>
              </a:fontRef>
            </p:style>
          </p:cxnSp>
          <p:cxnSp>
            <p:nvCxnSpPr>
              <p:cNvPr id="62" name="Straight Connector 61"/>
              <p:cNvCxnSpPr/>
              <p:nvPr>
                <p:custDataLst>
                  <p:tags r:id="rId32"/>
                </p:custDataLst>
              </p:nvPr>
            </p:nvCxnSpPr>
            <p:spPr>
              <a:xfrm>
                <a:off x="6480747" y="2502433"/>
                <a:ext cx="0" cy="105513"/>
              </a:xfrm>
              <a:prstGeom prst="line">
                <a:avLst/>
              </a:prstGeom>
              <a:ln>
                <a:solidFill>
                  <a:srgbClr val="00B050"/>
                </a:solidFill>
              </a:ln>
              <a:effectLst/>
            </p:spPr>
            <p:style>
              <a:lnRef idx="3">
                <a:schemeClr val="accent3"/>
              </a:lnRef>
              <a:fillRef idx="0">
                <a:schemeClr val="accent3"/>
              </a:fillRef>
              <a:effectRef idx="2">
                <a:schemeClr val="accent3"/>
              </a:effectRef>
              <a:fontRef idx="minor">
                <a:schemeClr val="tx1"/>
              </a:fontRef>
            </p:style>
          </p:cxnSp>
          <p:cxnSp>
            <p:nvCxnSpPr>
              <p:cNvPr id="63" name="Straight Connector 62"/>
              <p:cNvCxnSpPr/>
              <p:nvPr>
                <p:custDataLst>
                  <p:tags r:id="rId33"/>
                </p:custDataLst>
              </p:nvPr>
            </p:nvCxnSpPr>
            <p:spPr>
              <a:xfrm>
                <a:off x="6476198" y="2506697"/>
                <a:ext cx="884744" cy="0"/>
              </a:xfrm>
              <a:prstGeom prst="line">
                <a:avLst/>
              </a:prstGeom>
              <a:ln>
                <a:solidFill>
                  <a:srgbClr val="00B050"/>
                </a:solidFill>
              </a:ln>
              <a:effectLst/>
            </p:spPr>
            <p:style>
              <a:lnRef idx="3">
                <a:schemeClr val="accent3"/>
              </a:lnRef>
              <a:fillRef idx="0">
                <a:schemeClr val="accent3"/>
              </a:fillRef>
              <a:effectRef idx="2">
                <a:schemeClr val="accent3"/>
              </a:effectRef>
              <a:fontRef idx="minor">
                <a:schemeClr val="tx1"/>
              </a:fontRef>
            </p:style>
          </p:cxnSp>
          <p:cxnSp>
            <p:nvCxnSpPr>
              <p:cNvPr id="64" name="Straight Connector 63"/>
              <p:cNvCxnSpPr/>
              <p:nvPr>
                <p:custDataLst>
                  <p:tags r:id="rId34"/>
                </p:custDataLst>
              </p:nvPr>
            </p:nvCxnSpPr>
            <p:spPr>
              <a:xfrm>
                <a:off x="7376863" y="2250907"/>
                <a:ext cx="0" cy="1074316"/>
              </a:xfrm>
              <a:prstGeom prst="line">
                <a:avLst/>
              </a:prstGeom>
              <a:ln>
                <a:solidFill>
                  <a:srgbClr val="00B050"/>
                </a:solidFill>
              </a:ln>
              <a:effectLst/>
            </p:spPr>
            <p:style>
              <a:lnRef idx="3">
                <a:schemeClr val="accent3"/>
              </a:lnRef>
              <a:fillRef idx="0">
                <a:schemeClr val="accent3"/>
              </a:fillRef>
              <a:effectRef idx="2">
                <a:schemeClr val="accent3"/>
              </a:effectRef>
              <a:fontRef idx="minor">
                <a:schemeClr val="tx1"/>
              </a:fontRef>
            </p:style>
          </p:cxnSp>
          <p:cxnSp>
            <p:nvCxnSpPr>
              <p:cNvPr id="65" name="Straight Connector 64"/>
              <p:cNvCxnSpPr/>
              <p:nvPr>
                <p:custDataLst>
                  <p:tags r:id="rId35"/>
                </p:custDataLst>
              </p:nvPr>
            </p:nvCxnSpPr>
            <p:spPr>
              <a:xfrm>
                <a:off x="7158520" y="2915959"/>
                <a:ext cx="234264" cy="0"/>
              </a:xfrm>
              <a:prstGeom prst="line">
                <a:avLst/>
              </a:prstGeom>
              <a:ln>
                <a:solidFill>
                  <a:srgbClr val="00B050"/>
                </a:solidFill>
              </a:ln>
              <a:effectLst/>
            </p:spPr>
            <p:style>
              <a:lnRef idx="3">
                <a:schemeClr val="accent3"/>
              </a:lnRef>
              <a:fillRef idx="0">
                <a:schemeClr val="accent3"/>
              </a:fillRef>
              <a:effectRef idx="2">
                <a:schemeClr val="accent3"/>
              </a:effectRef>
              <a:fontRef idx="minor">
                <a:schemeClr val="tx1"/>
              </a:fontRef>
            </p:style>
          </p:cxnSp>
          <p:grpSp>
            <p:nvGrpSpPr>
              <p:cNvPr id="36" name="Group 15"/>
              <p:cNvGrpSpPr/>
              <p:nvPr/>
            </p:nvGrpSpPr>
            <p:grpSpPr>
              <a:xfrm rot="10800000">
                <a:off x="7030396" y="2847322"/>
                <a:ext cx="133582" cy="127042"/>
                <a:chOff x="2286000" y="1905000"/>
                <a:chExt cx="1009499" cy="762000"/>
              </a:xfrm>
            </p:grpSpPr>
            <p:sp>
              <p:nvSpPr>
                <p:cNvPr id="69" name="Isosceles Triangle 68"/>
                <p:cNvSpPr/>
                <p:nvPr>
                  <p:custDataLst>
                    <p:tags r:id="rId38"/>
                  </p:custDataLst>
                </p:nvPr>
              </p:nvSpPr>
              <p:spPr>
                <a:xfrm rot="5400000">
                  <a:off x="2286000" y="1905000"/>
                  <a:ext cx="762000" cy="762000"/>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p>
              </p:txBody>
            </p:sp>
            <p:sp>
              <p:nvSpPr>
                <p:cNvPr id="70" name="Oval 69"/>
                <p:cNvSpPr/>
                <p:nvPr>
                  <p:custDataLst>
                    <p:tags r:id="rId39"/>
                  </p:custDataLst>
                </p:nvPr>
              </p:nvSpPr>
              <p:spPr>
                <a:xfrm>
                  <a:off x="3047998" y="2209800"/>
                  <a:ext cx="247501" cy="18410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p>
              </p:txBody>
            </p:sp>
          </p:grpSp>
          <p:sp>
            <p:nvSpPr>
              <p:cNvPr id="67" name="Rectangle 66"/>
              <p:cNvSpPr/>
              <p:nvPr>
                <p:custDataLst>
                  <p:tags r:id="rId36"/>
                </p:custDataLst>
              </p:nvPr>
            </p:nvSpPr>
            <p:spPr>
              <a:xfrm>
                <a:off x="4748383" y="2410643"/>
                <a:ext cx="1770423" cy="329272"/>
              </a:xfrm>
              <a:prstGeom prst="rect">
                <a:avLst/>
              </a:prstGeom>
            </p:spPr>
            <p:txBody>
              <a:bodyPr wrap="square">
                <a:spAutoFit/>
              </a:bodyPr>
              <a:lstStyle/>
              <a:p>
                <a:r>
                  <a:rPr lang="en-US" sz="2400" dirty="0" smtClean="0">
                    <a:latin typeface="Arial" pitchFamily="34" charset="0"/>
                    <a:cs typeface="Arial" pitchFamily="34" charset="0"/>
                  </a:rPr>
                  <a:t>High resistance</a:t>
                </a:r>
                <a:endParaRPr lang="en-US" sz="2400" dirty="0">
                  <a:latin typeface="Arial" pitchFamily="34" charset="0"/>
                  <a:cs typeface="Arial" pitchFamily="34" charset="0"/>
                </a:endParaRPr>
              </a:p>
            </p:txBody>
          </p:sp>
          <p:sp>
            <p:nvSpPr>
              <p:cNvPr id="68" name="Rectangle 67"/>
              <p:cNvSpPr/>
              <p:nvPr>
                <p:custDataLst>
                  <p:tags r:id="rId37"/>
                </p:custDataLst>
              </p:nvPr>
            </p:nvSpPr>
            <p:spPr>
              <a:xfrm>
                <a:off x="4748383" y="3171514"/>
                <a:ext cx="1722022" cy="329272"/>
              </a:xfrm>
              <a:prstGeom prst="rect">
                <a:avLst/>
              </a:prstGeom>
            </p:spPr>
            <p:txBody>
              <a:bodyPr wrap="square">
                <a:spAutoFit/>
              </a:bodyPr>
              <a:lstStyle/>
              <a:p>
                <a:r>
                  <a:rPr lang="en-US" sz="2400" dirty="0" smtClean="0">
                    <a:latin typeface="Arial" pitchFamily="34" charset="0"/>
                    <a:cs typeface="Arial" pitchFamily="34" charset="0"/>
                  </a:rPr>
                  <a:t>Low resistance</a:t>
                </a:r>
                <a:endParaRPr lang="en-US" sz="2400" dirty="0">
                  <a:latin typeface="Arial" pitchFamily="34" charset="0"/>
                  <a:cs typeface="Arial" pitchFamily="34" charset="0"/>
                </a:endParaRPr>
              </a:p>
            </p:txBody>
          </p:sp>
        </p:grpSp>
      </p:grpSp>
    </p:spTree>
    <p:extLst>
      <p:ext uri="{BB962C8B-B14F-4D97-AF65-F5344CB8AC3E}">
        <p14:creationId xmlns:p14="http://schemas.microsoft.com/office/powerpoint/2010/main" val="165987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 of Resilience Cost Reduction</a:t>
            </a:r>
            <a:endParaRPr lang="en-US" dirty="0"/>
          </a:p>
        </p:txBody>
      </p:sp>
      <p:sp>
        <p:nvSpPr>
          <p:cNvPr id="3" name="Content Placeholder 2"/>
          <p:cNvSpPr>
            <a:spLocks noGrp="1"/>
          </p:cNvSpPr>
          <p:nvPr>
            <p:ph idx="1"/>
          </p:nvPr>
        </p:nvSpPr>
        <p:spPr>
          <a:xfrm>
            <a:off x="115139" y="810532"/>
            <a:ext cx="9103765" cy="2152649"/>
          </a:xfrm>
        </p:spPr>
        <p:txBody>
          <a:bodyPr>
            <a:normAutofit fontScale="92500" lnSpcReduction="10000"/>
          </a:bodyPr>
          <a:lstStyle/>
          <a:p>
            <a:pPr>
              <a:spcBef>
                <a:spcPts val="500"/>
              </a:spcBef>
            </a:pPr>
            <a:r>
              <a:rPr lang="en-US" sz="2400" dirty="0"/>
              <a:t>Reference flows</a:t>
            </a:r>
          </a:p>
          <a:p>
            <a:pPr lvl="1">
              <a:spcBef>
                <a:spcPts val="500"/>
              </a:spcBef>
            </a:pPr>
            <a:r>
              <a:rPr lang="en-US" sz="2200" dirty="0"/>
              <a:t>Pure-margin (PM): </a:t>
            </a:r>
            <a:r>
              <a:rPr lang="en-US" sz="2200" dirty="0" smtClean="0"/>
              <a:t>conventional methodology </a:t>
            </a:r>
            <a:r>
              <a:rPr lang="en-US" sz="2200" dirty="0"/>
              <a:t>w/ only margin insertion</a:t>
            </a:r>
          </a:p>
          <a:p>
            <a:pPr lvl="1">
              <a:spcBef>
                <a:spcPts val="500"/>
              </a:spcBef>
            </a:pPr>
            <a:r>
              <a:rPr lang="en-US" sz="2200" dirty="0"/>
              <a:t>Brute-force (BF): </a:t>
            </a:r>
            <a:r>
              <a:rPr lang="en-US" sz="2200" dirty="0" smtClean="0"/>
              <a:t>insert error-tolerant </a:t>
            </a:r>
            <a:r>
              <a:rPr lang="en-US" sz="2200" dirty="0"/>
              <a:t>FFs </a:t>
            </a:r>
            <a:r>
              <a:rPr lang="en-US" sz="2200" dirty="0" smtClean="0"/>
              <a:t>at timing-critical </a:t>
            </a:r>
            <a:r>
              <a:rPr lang="en-US" sz="2200" dirty="0"/>
              <a:t>endpoints </a:t>
            </a:r>
            <a:endParaRPr lang="en-US" sz="2400" dirty="0" smtClean="0"/>
          </a:p>
          <a:p>
            <a:pPr>
              <a:spcBef>
                <a:spcPts val="500"/>
              </a:spcBef>
            </a:pPr>
            <a:r>
              <a:rPr lang="en-US" sz="2400" dirty="0" smtClean="0"/>
              <a:t>Proposed method (CO) achieves up to </a:t>
            </a:r>
            <a:r>
              <a:rPr lang="en-US" sz="2400" dirty="0" smtClean="0">
                <a:solidFill>
                  <a:srgbClr val="C00000"/>
                </a:solidFill>
              </a:rPr>
              <a:t>20%</a:t>
            </a:r>
            <a:r>
              <a:rPr lang="en-US" sz="2400" dirty="0" smtClean="0"/>
              <a:t> energy reduction compared to reference methods</a:t>
            </a:r>
          </a:p>
          <a:p>
            <a:pPr>
              <a:spcBef>
                <a:spcPts val="500"/>
              </a:spcBef>
            </a:pPr>
            <a:r>
              <a:rPr lang="en-US" sz="2400" dirty="0">
                <a:solidFill>
                  <a:srgbClr val="C00000"/>
                </a:solidFill>
              </a:rPr>
              <a:t>R</a:t>
            </a:r>
            <a:r>
              <a:rPr lang="en-US" sz="2400" dirty="0" smtClean="0">
                <a:solidFill>
                  <a:srgbClr val="C00000"/>
                </a:solidFill>
              </a:rPr>
              <a:t>esilience benefits increase with safety margin</a:t>
            </a:r>
            <a:endParaRPr lang="en-US" sz="2400" dirty="0">
              <a:solidFill>
                <a:srgbClr val="C00000"/>
              </a:solidFill>
            </a:endParaRPr>
          </a:p>
          <a:p>
            <a:pPr>
              <a:spcBef>
                <a:spcPts val="500"/>
              </a:spcBef>
            </a:pPr>
            <a:endParaRPr lang="en-US" sz="2400" dirty="0"/>
          </a:p>
          <a:p>
            <a:endParaRPr lang="en-US" sz="2400" dirty="0" smtClean="0"/>
          </a:p>
          <a:p>
            <a:pPr lvl="1"/>
            <a:endParaRPr lang="en-US" sz="2400" dirty="0"/>
          </a:p>
        </p:txBody>
      </p:sp>
      <p:grpSp>
        <p:nvGrpSpPr>
          <p:cNvPr id="35" name="Group 34"/>
          <p:cNvGrpSpPr/>
          <p:nvPr/>
        </p:nvGrpSpPr>
        <p:grpSpPr>
          <a:xfrm>
            <a:off x="8448" y="3218943"/>
            <a:ext cx="4661648" cy="3029579"/>
            <a:chOff x="8448" y="3426228"/>
            <a:chExt cx="4661648" cy="3029579"/>
          </a:xfrm>
        </p:grpSpPr>
        <p:graphicFrame>
          <p:nvGraphicFramePr>
            <p:cNvPr id="33" name="Chart 32"/>
            <p:cNvGraphicFramePr>
              <a:graphicFrameLocks/>
            </p:cNvGraphicFramePr>
            <p:nvPr>
              <p:extLst>
                <p:ext uri="{D42A27DB-BD31-4B8C-83A1-F6EECF244321}">
                  <p14:modId xmlns:p14="http://schemas.microsoft.com/office/powerpoint/2010/main" val="2402007496"/>
                </p:ext>
              </p:extLst>
            </p:nvPr>
          </p:nvGraphicFramePr>
          <p:xfrm>
            <a:off x="8448" y="3426228"/>
            <a:ext cx="4661648" cy="269837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p:cNvSpPr txBox="1"/>
            <p:nvPr/>
          </p:nvSpPr>
          <p:spPr>
            <a:xfrm>
              <a:off x="3181148" y="6121688"/>
              <a:ext cx="1130502" cy="307777"/>
            </a:xfrm>
            <a:prstGeom prst="rect">
              <a:avLst/>
            </a:prstGeom>
            <a:noFill/>
          </p:spPr>
          <p:txBody>
            <a:bodyPr wrap="none" rtlCol="0">
              <a:spAutoFit/>
            </a:bodyPr>
            <a:lstStyle/>
            <a:p>
              <a:r>
                <a:rPr lang="en-US" sz="1400" dirty="0" smtClean="0"/>
                <a:t>Large margin</a:t>
              </a:r>
              <a:endParaRPr lang="en-US" sz="1400" dirty="0"/>
            </a:p>
          </p:txBody>
        </p:sp>
        <p:cxnSp>
          <p:nvCxnSpPr>
            <p:cNvPr id="17" name="Straight Connector 16"/>
            <p:cNvCxnSpPr/>
            <p:nvPr/>
          </p:nvCxnSpPr>
          <p:spPr>
            <a:xfrm flipV="1">
              <a:off x="1808877" y="5844719"/>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3190673" y="5844719"/>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1790626" y="6117967"/>
              <a:ext cx="1352422" cy="307777"/>
            </a:xfrm>
            <a:prstGeom prst="rect">
              <a:avLst/>
            </a:prstGeom>
            <a:noFill/>
          </p:spPr>
          <p:txBody>
            <a:bodyPr wrap="none" rtlCol="0">
              <a:spAutoFit/>
            </a:bodyPr>
            <a:lstStyle/>
            <a:p>
              <a:r>
                <a:rPr lang="en-US" sz="1400" dirty="0" smtClean="0"/>
                <a:t>Medium margin</a:t>
              </a:r>
              <a:endParaRPr lang="en-US" sz="1400" dirty="0"/>
            </a:p>
          </p:txBody>
        </p:sp>
        <p:sp>
          <p:nvSpPr>
            <p:cNvPr id="20" name="TextBox 19"/>
            <p:cNvSpPr txBox="1"/>
            <p:nvPr/>
          </p:nvSpPr>
          <p:spPr>
            <a:xfrm>
              <a:off x="590348" y="6099661"/>
              <a:ext cx="1129605" cy="307777"/>
            </a:xfrm>
            <a:prstGeom prst="rect">
              <a:avLst/>
            </a:prstGeom>
            <a:noFill/>
          </p:spPr>
          <p:txBody>
            <a:bodyPr wrap="none" rtlCol="0">
              <a:spAutoFit/>
            </a:bodyPr>
            <a:lstStyle/>
            <a:p>
              <a:r>
                <a:rPr lang="en-US" sz="1400" dirty="0" smtClean="0"/>
                <a:t>Small margin</a:t>
              </a:r>
              <a:endParaRPr lang="en-US" sz="1400" dirty="0"/>
            </a:p>
          </p:txBody>
        </p:sp>
        <p:sp>
          <p:nvSpPr>
            <p:cNvPr id="24" name="TextBox 23"/>
            <p:cNvSpPr txBox="1"/>
            <p:nvPr/>
          </p:nvSpPr>
          <p:spPr>
            <a:xfrm>
              <a:off x="3822580" y="3914709"/>
              <a:ext cx="735972" cy="369332"/>
            </a:xfrm>
            <a:prstGeom prst="rect">
              <a:avLst/>
            </a:prstGeom>
            <a:noFill/>
          </p:spPr>
          <p:txBody>
            <a:bodyPr wrap="square" rtlCol="0">
              <a:spAutoFit/>
            </a:bodyPr>
            <a:lstStyle/>
            <a:p>
              <a:r>
                <a:rPr lang="en-US" sz="1800" b="1" dirty="0" smtClean="0">
                  <a:latin typeface="Arial"/>
                  <a:cs typeface="Arial"/>
                </a:rPr>
                <a:t>MUL</a:t>
              </a:r>
            </a:p>
          </p:txBody>
        </p:sp>
      </p:grpSp>
      <p:grpSp>
        <p:nvGrpSpPr>
          <p:cNvPr id="34" name="Group 33"/>
          <p:cNvGrpSpPr/>
          <p:nvPr/>
        </p:nvGrpSpPr>
        <p:grpSpPr>
          <a:xfrm>
            <a:off x="4558552" y="3155322"/>
            <a:ext cx="4585448" cy="3083675"/>
            <a:chOff x="4558552" y="3343557"/>
            <a:chExt cx="4585448" cy="3083675"/>
          </a:xfrm>
        </p:grpSpPr>
        <p:graphicFrame>
          <p:nvGraphicFramePr>
            <p:cNvPr id="32" name="Chart 31"/>
            <p:cNvGraphicFramePr>
              <a:graphicFrameLocks/>
            </p:cNvGraphicFramePr>
            <p:nvPr>
              <p:extLst>
                <p:ext uri="{D42A27DB-BD31-4B8C-83A1-F6EECF244321}">
                  <p14:modId xmlns:p14="http://schemas.microsoft.com/office/powerpoint/2010/main" val="3415145052"/>
                </p:ext>
              </p:extLst>
            </p:nvPr>
          </p:nvGraphicFramePr>
          <p:xfrm>
            <a:off x="4558552" y="3343557"/>
            <a:ext cx="4585448" cy="2911288"/>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228554" y="3574405"/>
              <a:ext cx="676946" cy="369332"/>
            </a:xfrm>
            <a:prstGeom prst="rect">
              <a:avLst/>
            </a:prstGeom>
            <a:noFill/>
          </p:spPr>
          <p:txBody>
            <a:bodyPr wrap="square" rtlCol="0">
              <a:spAutoFit/>
            </a:bodyPr>
            <a:lstStyle/>
            <a:p>
              <a:r>
                <a:rPr lang="en-US" sz="1800" b="1" dirty="0" smtClean="0">
                  <a:latin typeface="Arial"/>
                  <a:cs typeface="Arial"/>
                </a:rPr>
                <a:t>EXU</a:t>
              </a:r>
            </a:p>
          </p:txBody>
        </p:sp>
        <p:sp>
          <p:nvSpPr>
            <p:cNvPr id="25" name="TextBox 24"/>
            <p:cNvSpPr txBox="1"/>
            <p:nvPr/>
          </p:nvSpPr>
          <p:spPr>
            <a:xfrm>
              <a:off x="7591425" y="6093113"/>
              <a:ext cx="1130502" cy="307777"/>
            </a:xfrm>
            <a:prstGeom prst="rect">
              <a:avLst/>
            </a:prstGeom>
            <a:noFill/>
          </p:spPr>
          <p:txBody>
            <a:bodyPr wrap="none" rtlCol="0">
              <a:spAutoFit/>
            </a:bodyPr>
            <a:lstStyle/>
            <a:p>
              <a:r>
                <a:rPr lang="en-US" sz="1400" dirty="0" smtClean="0"/>
                <a:t>Large margin</a:t>
              </a:r>
              <a:endParaRPr lang="en-US" sz="1400" dirty="0"/>
            </a:p>
          </p:txBody>
        </p:sp>
        <p:cxnSp>
          <p:nvCxnSpPr>
            <p:cNvPr id="26" name="Straight Connector 25"/>
            <p:cNvCxnSpPr/>
            <p:nvPr/>
          </p:nvCxnSpPr>
          <p:spPr>
            <a:xfrm flipV="1">
              <a:off x="6219154" y="5816144"/>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flipV="1">
              <a:off x="7600950" y="5816144"/>
              <a:ext cx="0" cy="611088"/>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6200903" y="6089392"/>
              <a:ext cx="1352422" cy="307777"/>
            </a:xfrm>
            <a:prstGeom prst="rect">
              <a:avLst/>
            </a:prstGeom>
            <a:noFill/>
          </p:spPr>
          <p:txBody>
            <a:bodyPr wrap="none" rtlCol="0">
              <a:spAutoFit/>
            </a:bodyPr>
            <a:lstStyle/>
            <a:p>
              <a:r>
                <a:rPr lang="en-US" sz="1400" dirty="0" smtClean="0"/>
                <a:t>Medium margin</a:t>
              </a:r>
              <a:endParaRPr lang="en-US" sz="1400" dirty="0"/>
            </a:p>
          </p:txBody>
        </p:sp>
        <p:sp>
          <p:nvSpPr>
            <p:cNvPr id="29" name="TextBox 28"/>
            <p:cNvSpPr txBox="1"/>
            <p:nvPr/>
          </p:nvSpPr>
          <p:spPr>
            <a:xfrm>
              <a:off x="5000625" y="6071086"/>
              <a:ext cx="1129605" cy="307777"/>
            </a:xfrm>
            <a:prstGeom prst="rect">
              <a:avLst/>
            </a:prstGeom>
            <a:noFill/>
          </p:spPr>
          <p:txBody>
            <a:bodyPr wrap="none" rtlCol="0">
              <a:spAutoFit/>
            </a:bodyPr>
            <a:lstStyle/>
            <a:p>
              <a:r>
                <a:rPr lang="en-US" sz="1400" dirty="0" smtClean="0"/>
                <a:t>Small margin</a:t>
              </a:r>
              <a:endParaRPr lang="en-US" sz="1400" dirty="0"/>
            </a:p>
          </p:txBody>
        </p:sp>
      </p:grpSp>
      <p:sp>
        <p:nvSpPr>
          <p:cNvPr id="36" name="TextBox 35"/>
          <p:cNvSpPr txBox="1"/>
          <p:nvPr/>
        </p:nvSpPr>
        <p:spPr>
          <a:xfrm>
            <a:off x="581025" y="6160532"/>
            <a:ext cx="8140700" cy="369332"/>
          </a:xfrm>
          <a:prstGeom prst="rect">
            <a:avLst/>
          </a:prstGeom>
          <a:noFill/>
        </p:spPr>
        <p:txBody>
          <a:bodyPr wrap="square" rtlCol="0">
            <a:spAutoFit/>
          </a:bodyPr>
          <a:lstStyle/>
          <a:p>
            <a:r>
              <a:rPr lang="en-US" dirty="0" smtClean="0">
                <a:solidFill>
                  <a:schemeClr val="tx2"/>
                </a:solidFill>
              </a:rPr>
              <a:t>Small/medium/large margin </a:t>
            </a:r>
            <a:r>
              <a:rPr lang="en-US" altLang="zh-TW" b="1" dirty="0" smtClean="0">
                <a:solidFill>
                  <a:schemeClr val="tx2"/>
                </a:solidFill>
                <a:latin typeface="Arial" pitchFamily="34" charset="0"/>
                <a:sym typeface="Symbol"/>
              </a:rPr>
              <a:t> </a:t>
            </a:r>
            <a:r>
              <a:rPr lang="en-US" altLang="zh-TW" dirty="0" smtClean="0">
                <a:solidFill>
                  <a:schemeClr val="tx2"/>
                </a:solidFill>
                <a:latin typeface="Arial" pitchFamily="34" charset="0"/>
                <a:sym typeface="Symbol"/>
              </a:rPr>
              <a:t>safety margin = 5%/10%/15% of clock period</a:t>
            </a:r>
            <a:r>
              <a:rPr lang="en-US" dirty="0" smtClean="0">
                <a:solidFill>
                  <a:schemeClr val="tx2"/>
                </a:solidFill>
              </a:rPr>
              <a:t> </a:t>
            </a:r>
            <a:endParaRPr lang="en-US" dirty="0">
              <a:solidFill>
                <a:schemeClr val="tx2"/>
              </a:solidFill>
            </a:endParaRPr>
          </a:p>
        </p:txBody>
      </p:sp>
    </p:spTree>
    <p:extLst>
      <p:ext uri="{BB962C8B-B14F-4D97-AF65-F5344CB8AC3E}">
        <p14:creationId xmlns:p14="http://schemas.microsoft.com/office/powerpoint/2010/main" val="334617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Increased Benefit of Resilience With AVS</a:t>
            </a:r>
            <a:endParaRPr lang="en-US" dirty="0"/>
          </a:p>
        </p:txBody>
      </p:sp>
      <p:sp>
        <p:nvSpPr>
          <p:cNvPr id="3" name="Content Placeholder 2"/>
          <p:cNvSpPr>
            <a:spLocks noGrp="1"/>
          </p:cNvSpPr>
          <p:nvPr>
            <p:ph idx="1"/>
          </p:nvPr>
        </p:nvSpPr>
        <p:spPr>
          <a:xfrm>
            <a:off x="156936" y="770784"/>
            <a:ext cx="8836025" cy="2438235"/>
          </a:xfrm>
        </p:spPr>
        <p:txBody>
          <a:bodyPr>
            <a:normAutofit fontScale="92500"/>
          </a:bodyPr>
          <a:lstStyle/>
          <a:p>
            <a:r>
              <a:rPr lang="en-US" sz="2400" dirty="0" smtClean="0"/>
              <a:t>AVS (Adaptive </a:t>
            </a:r>
            <a:r>
              <a:rPr lang="en-US" sz="2400" dirty="0"/>
              <a:t>V</a:t>
            </a:r>
            <a:r>
              <a:rPr lang="en-US" sz="2400" dirty="0" smtClean="0"/>
              <a:t>oltage Scaling) allows lower supply voltage for resilient designs </a:t>
            </a:r>
            <a:r>
              <a:rPr lang="en-US" sz="2400" dirty="0" smtClean="0">
                <a:sym typeface="Symbol"/>
              </a:rPr>
              <a:t></a:t>
            </a:r>
            <a:r>
              <a:rPr lang="en-US" sz="2400" dirty="0" smtClean="0"/>
              <a:t>reduced power</a:t>
            </a:r>
          </a:p>
          <a:p>
            <a:r>
              <a:rPr lang="en-US" sz="2400" dirty="0" smtClean="0"/>
              <a:t>We trade off between timing-error penalty vs. reduced power at a lower supply voltage</a:t>
            </a:r>
          </a:p>
          <a:p>
            <a:r>
              <a:rPr lang="en-US" sz="2400" dirty="0" smtClean="0"/>
              <a:t>Average 18% </a:t>
            </a:r>
            <a:r>
              <a:rPr lang="en-US" sz="2400" dirty="0"/>
              <a:t>energy reduction </a:t>
            </a:r>
            <a:r>
              <a:rPr lang="en-US" sz="2400" dirty="0" smtClean="0"/>
              <a:t>compared </a:t>
            </a:r>
            <a:r>
              <a:rPr lang="en-US" sz="2400" dirty="0"/>
              <a:t>to pure-margin </a:t>
            </a:r>
            <a:r>
              <a:rPr lang="en-US" sz="2400" dirty="0" smtClean="0"/>
              <a:t>designs</a:t>
            </a:r>
            <a:r>
              <a:rPr lang="en-US" sz="2400" dirty="0"/>
              <a:t/>
            </a:r>
            <a:br>
              <a:rPr lang="en-US" sz="2400" dirty="0"/>
            </a:br>
            <a:r>
              <a:rPr lang="en-US" altLang="zh-TW" sz="2400" b="1" dirty="0">
                <a:sym typeface="Symbol"/>
              </a:rPr>
              <a:t> </a:t>
            </a:r>
            <a:r>
              <a:rPr lang="en-US" sz="2400" dirty="0" smtClean="0">
                <a:solidFill>
                  <a:srgbClr val="C00000"/>
                </a:solidFill>
              </a:rPr>
              <a:t>Resilience benefits increase in AVS context </a:t>
            </a:r>
          </a:p>
          <a:p>
            <a:endParaRPr lang="en-US" sz="2400" dirty="0"/>
          </a:p>
        </p:txBody>
      </p:sp>
      <p:grpSp>
        <p:nvGrpSpPr>
          <p:cNvPr id="17" name="Group 16"/>
          <p:cNvGrpSpPr/>
          <p:nvPr/>
        </p:nvGrpSpPr>
        <p:grpSpPr>
          <a:xfrm>
            <a:off x="171451" y="3412216"/>
            <a:ext cx="8842374" cy="2880360"/>
            <a:chOff x="171451" y="3267076"/>
            <a:chExt cx="8842374" cy="2880360"/>
          </a:xfrm>
        </p:grpSpPr>
        <p:grpSp>
          <p:nvGrpSpPr>
            <p:cNvPr id="6" name="Group 5"/>
            <p:cNvGrpSpPr/>
            <p:nvPr/>
          </p:nvGrpSpPr>
          <p:grpSpPr>
            <a:xfrm>
              <a:off x="171451" y="3267076"/>
              <a:ext cx="8842374" cy="2880360"/>
              <a:chOff x="171451" y="3267076"/>
              <a:chExt cx="8842374" cy="2880360"/>
            </a:xfrm>
          </p:grpSpPr>
          <p:graphicFrame>
            <p:nvGraphicFramePr>
              <p:cNvPr id="4" name="Chart 3"/>
              <p:cNvGraphicFramePr>
                <a:graphicFrameLocks/>
              </p:cNvGraphicFramePr>
              <p:nvPr>
                <p:extLst>
                  <p:ext uri="{D42A27DB-BD31-4B8C-83A1-F6EECF244321}">
                    <p14:modId xmlns:p14="http://schemas.microsoft.com/office/powerpoint/2010/main" val="1009460758"/>
                  </p:ext>
                </p:extLst>
              </p:nvPr>
            </p:nvGraphicFramePr>
            <p:xfrm>
              <a:off x="171451" y="3267076"/>
              <a:ext cx="4434840" cy="288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47439324"/>
                  </p:ext>
                </p:extLst>
              </p:nvPr>
            </p:nvGraphicFramePr>
            <p:xfrm>
              <a:off x="4578985" y="3267076"/>
              <a:ext cx="4434840" cy="2880360"/>
            </p:xfrm>
            <a:graphic>
              <a:graphicData uri="http://schemas.openxmlformats.org/drawingml/2006/chart">
                <c:chart xmlns:c="http://schemas.openxmlformats.org/drawingml/2006/chart" xmlns:r="http://schemas.openxmlformats.org/officeDocument/2006/relationships" r:id="rId4"/>
              </a:graphicData>
            </a:graphic>
          </p:graphicFrame>
        </p:grpSp>
        <p:sp>
          <p:nvSpPr>
            <p:cNvPr id="7" name="TextBox 6"/>
            <p:cNvSpPr txBox="1"/>
            <p:nvPr/>
          </p:nvSpPr>
          <p:spPr>
            <a:xfrm>
              <a:off x="3555865" y="5188020"/>
              <a:ext cx="735972" cy="369332"/>
            </a:xfrm>
            <a:prstGeom prst="rect">
              <a:avLst/>
            </a:prstGeom>
            <a:noFill/>
          </p:spPr>
          <p:txBody>
            <a:bodyPr wrap="square" rtlCol="0">
              <a:spAutoFit/>
            </a:bodyPr>
            <a:lstStyle/>
            <a:p>
              <a:r>
                <a:rPr lang="en-US" sz="1800" b="1" dirty="0" smtClean="0">
                  <a:latin typeface="Arial"/>
                  <a:cs typeface="Arial"/>
                </a:rPr>
                <a:t>MUL</a:t>
              </a:r>
            </a:p>
          </p:txBody>
        </p:sp>
        <p:sp>
          <p:nvSpPr>
            <p:cNvPr id="8" name="TextBox 7"/>
            <p:cNvSpPr txBox="1"/>
            <p:nvPr/>
          </p:nvSpPr>
          <p:spPr>
            <a:xfrm>
              <a:off x="8026400" y="5188020"/>
              <a:ext cx="735972" cy="369332"/>
            </a:xfrm>
            <a:prstGeom prst="rect">
              <a:avLst/>
            </a:prstGeom>
            <a:noFill/>
          </p:spPr>
          <p:txBody>
            <a:bodyPr wrap="square" rtlCol="0">
              <a:spAutoFit/>
            </a:bodyPr>
            <a:lstStyle/>
            <a:p>
              <a:r>
                <a:rPr lang="en-US" sz="1800" b="1" dirty="0" smtClean="0">
                  <a:latin typeface="Arial"/>
                  <a:cs typeface="Arial"/>
                </a:rPr>
                <a:t>EXU</a:t>
              </a:r>
            </a:p>
          </p:txBody>
        </p:sp>
        <p:sp>
          <p:nvSpPr>
            <p:cNvPr id="9" name="Oval 8"/>
            <p:cNvSpPr/>
            <p:nvPr/>
          </p:nvSpPr>
          <p:spPr bwMode="auto">
            <a:xfrm>
              <a:off x="1367401" y="4446480"/>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0" name="Oval 9"/>
            <p:cNvSpPr/>
            <p:nvPr/>
          </p:nvSpPr>
          <p:spPr bwMode="auto">
            <a:xfrm>
              <a:off x="1374661" y="5150412"/>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1" name="Oval 10"/>
            <p:cNvSpPr/>
            <p:nvPr/>
          </p:nvSpPr>
          <p:spPr bwMode="auto">
            <a:xfrm>
              <a:off x="467539" y="4664196"/>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2" name="Oval 11"/>
            <p:cNvSpPr/>
            <p:nvPr/>
          </p:nvSpPr>
          <p:spPr bwMode="auto">
            <a:xfrm>
              <a:off x="4887098" y="4884058"/>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3" name="Oval 12"/>
            <p:cNvSpPr/>
            <p:nvPr/>
          </p:nvSpPr>
          <p:spPr bwMode="auto">
            <a:xfrm>
              <a:off x="4894358" y="5181598"/>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4" name="Oval 13"/>
            <p:cNvSpPr/>
            <p:nvPr/>
          </p:nvSpPr>
          <p:spPr bwMode="auto">
            <a:xfrm>
              <a:off x="6091766" y="4535728"/>
              <a:ext cx="443825" cy="381668"/>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15" name="TextBox 14"/>
            <p:cNvSpPr txBox="1"/>
            <p:nvPr/>
          </p:nvSpPr>
          <p:spPr>
            <a:xfrm>
              <a:off x="6966069" y="3541485"/>
              <a:ext cx="2000289" cy="584775"/>
            </a:xfrm>
            <a:prstGeom prst="rect">
              <a:avLst/>
            </a:prstGeom>
            <a:noFill/>
          </p:spPr>
          <p:txBody>
            <a:bodyPr wrap="square" rtlCol="0">
              <a:spAutoFit/>
            </a:bodyPr>
            <a:lstStyle/>
            <a:p>
              <a:r>
                <a:rPr lang="en-US" sz="1600" dirty="0" smtClean="0"/>
                <a:t>Minimum achievable energy</a:t>
              </a:r>
              <a:endParaRPr lang="en-US" sz="1600" dirty="0"/>
            </a:p>
          </p:txBody>
        </p:sp>
        <p:sp>
          <p:nvSpPr>
            <p:cNvPr id="16" name="Oval 15"/>
            <p:cNvSpPr/>
            <p:nvPr/>
          </p:nvSpPr>
          <p:spPr bwMode="auto">
            <a:xfrm>
              <a:off x="6705652" y="3595607"/>
              <a:ext cx="275580" cy="215442"/>
            </a:xfrm>
            <a:prstGeom prst="ellipse">
              <a:avLst/>
            </a:prstGeom>
            <a:noFill/>
            <a:ln w="38100" cap="flat" cmpd="sng" algn="ctr">
              <a:solidFill>
                <a:srgbClr val="C0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grpSp>
    </p:spTree>
    <p:extLst>
      <p:ext uri="{BB962C8B-B14F-4D97-AF65-F5344CB8AC3E}">
        <p14:creationId xmlns:p14="http://schemas.microsoft.com/office/powerpoint/2010/main" val="128262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Optimization Flow</a:t>
            </a:r>
            <a:endParaRPr lang="en-US" dirty="0"/>
          </a:p>
        </p:txBody>
      </p:sp>
      <p:sp>
        <p:nvSpPr>
          <p:cNvPr id="3" name="Content Placeholder 2"/>
          <p:cNvSpPr>
            <a:spLocks noGrp="1"/>
          </p:cNvSpPr>
          <p:nvPr>
            <p:ph idx="1"/>
          </p:nvPr>
        </p:nvSpPr>
        <p:spPr>
          <a:xfrm>
            <a:off x="104736" y="838201"/>
            <a:ext cx="7477164" cy="666750"/>
          </a:xfrm>
        </p:spPr>
        <p:txBody>
          <a:bodyPr/>
          <a:lstStyle/>
          <a:p>
            <a:r>
              <a:rPr lang="en-US" sz="2400" dirty="0" smtClean="0"/>
              <a:t>Iteratively optimize with </a:t>
            </a:r>
            <a:r>
              <a:rPr lang="en-US" sz="2400" b="1" dirty="0" err="1" smtClean="0">
                <a:solidFill>
                  <a:schemeClr val="tx2"/>
                </a:solidFill>
              </a:rPr>
              <a:t>SEOpt</a:t>
            </a:r>
            <a:r>
              <a:rPr lang="en-US" sz="2400" dirty="0" smtClean="0">
                <a:solidFill>
                  <a:schemeClr val="accent6"/>
                </a:solidFill>
              </a:rPr>
              <a:t> </a:t>
            </a:r>
            <a:r>
              <a:rPr lang="en-US" sz="2400" dirty="0" smtClean="0"/>
              <a:t>and </a:t>
            </a:r>
            <a:r>
              <a:rPr lang="en-US" sz="2400" b="1" dirty="0" smtClean="0">
                <a:solidFill>
                  <a:srgbClr val="C00000"/>
                </a:solidFill>
              </a:rPr>
              <a:t>SkewOpt</a:t>
            </a:r>
            <a:endParaRPr lang="en-US" sz="2400" b="1" dirty="0">
              <a:solidFill>
                <a:srgbClr val="C00000"/>
              </a:solidFill>
            </a:endParaRPr>
          </a:p>
        </p:txBody>
      </p:sp>
      <p:grpSp>
        <p:nvGrpSpPr>
          <p:cNvPr id="5" name="Group 4"/>
          <p:cNvGrpSpPr/>
          <p:nvPr/>
        </p:nvGrpSpPr>
        <p:grpSpPr>
          <a:xfrm>
            <a:off x="1426035" y="1434568"/>
            <a:ext cx="7305729" cy="1607409"/>
            <a:chOff x="1426035" y="1434568"/>
            <a:chExt cx="7305729" cy="1607409"/>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376" y="1434568"/>
              <a:ext cx="3445388" cy="160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bwMode="auto">
            <a:xfrm>
              <a:off x="1426035" y="1500299"/>
              <a:ext cx="3129631" cy="592437"/>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Narrow" pitchFamily="34" charset="0"/>
                </a:rPr>
                <a:t>Initial</a:t>
              </a:r>
              <a:r>
                <a:rPr kumimoji="0" lang="en-US" sz="2000" b="1" i="0" u="none" strike="noStrike" cap="none" normalizeH="0" dirty="0" smtClean="0">
                  <a:ln>
                    <a:noFill/>
                  </a:ln>
                  <a:effectLst/>
                  <a:latin typeface="Arial Narrow" pitchFamily="34" charset="0"/>
                </a:rPr>
                <a:t> </a:t>
              </a:r>
              <a:r>
                <a:rPr lang="en-US" sz="2000" b="1" dirty="0" smtClean="0">
                  <a:latin typeface="Arial Narrow" pitchFamily="34" charset="0"/>
                </a:rPr>
                <a:t>p</a:t>
              </a:r>
              <a:r>
                <a:rPr kumimoji="0" lang="en-US" sz="2000" b="1" i="0" u="none" strike="noStrike" cap="none" normalizeH="0" baseline="0" dirty="0" smtClean="0">
                  <a:ln>
                    <a:noFill/>
                  </a:ln>
                  <a:effectLst/>
                  <a:latin typeface="Arial Narrow" pitchFamily="34" charset="0"/>
                </a:rPr>
                <a:t>lacement </a:t>
              </a:r>
              <a:br>
                <a:rPr kumimoji="0" lang="en-US" sz="2000" b="1" i="0" u="none" strike="noStrike" cap="none" normalizeH="0" baseline="0" dirty="0" smtClean="0">
                  <a:ln>
                    <a:noFill/>
                  </a:ln>
                  <a:effectLst/>
                  <a:latin typeface="Arial Narrow" pitchFamily="34" charset="0"/>
                </a:rPr>
              </a:br>
              <a:r>
                <a:rPr kumimoji="0" lang="en-US" sz="2000" b="1" i="0" u="none" strike="noStrike" cap="none" normalizeH="0" baseline="0" dirty="0" smtClean="0">
                  <a:ln>
                    <a:noFill/>
                  </a:ln>
                  <a:effectLst/>
                  <a:latin typeface="Arial Narrow" pitchFamily="34" charset="0"/>
                </a:rPr>
                <a:t>(all FFs = error-tolerant FFs)</a:t>
              </a:r>
            </a:p>
          </p:txBody>
        </p:sp>
      </p:grpSp>
      <p:grpSp>
        <p:nvGrpSpPr>
          <p:cNvPr id="9" name="Group 8"/>
          <p:cNvGrpSpPr/>
          <p:nvPr/>
        </p:nvGrpSpPr>
        <p:grpSpPr>
          <a:xfrm>
            <a:off x="1402854" y="2700953"/>
            <a:ext cx="3175993" cy="3710334"/>
            <a:chOff x="1402854" y="2700953"/>
            <a:chExt cx="3175993" cy="3710334"/>
          </a:xfrm>
        </p:grpSpPr>
        <p:sp>
          <p:nvSpPr>
            <p:cNvPr id="2058" name="Diamond 2057"/>
            <p:cNvSpPr/>
            <p:nvPr/>
          </p:nvSpPr>
          <p:spPr bwMode="auto">
            <a:xfrm>
              <a:off x="1402854" y="5123569"/>
              <a:ext cx="3175993" cy="605899"/>
            </a:xfrm>
            <a:prstGeom prst="diamond">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Energy &lt; min energy?</a:t>
              </a:r>
            </a:p>
          </p:txBody>
        </p:sp>
        <p:sp>
          <p:nvSpPr>
            <p:cNvPr id="45" name="Rectangle 44"/>
            <p:cNvSpPr/>
            <p:nvPr/>
          </p:nvSpPr>
          <p:spPr bwMode="auto">
            <a:xfrm>
              <a:off x="1576456" y="6039998"/>
              <a:ext cx="2828789" cy="371289"/>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Arial Narrow" pitchFamily="34" charset="0"/>
                </a:rPr>
                <a:t>Save current solution</a:t>
              </a:r>
            </a:p>
          </p:txBody>
        </p:sp>
        <p:cxnSp>
          <p:nvCxnSpPr>
            <p:cNvPr id="49" name="Straight Arrow Connector 48"/>
            <p:cNvCxnSpPr>
              <a:stCxn id="27" idx="2"/>
              <a:endCxn id="2058" idx="0"/>
            </p:cNvCxnSpPr>
            <p:nvPr/>
          </p:nvCxnSpPr>
          <p:spPr bwMode="auto">
            <a:xfrm>
              <a:off x="2990850" y="4813039"/>
              <a:ext cx="1" cy="31053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50" name="Straight Arrow Connector 49"/>
            <p:cNvCxnSpPr>
              <a:stCxn id="2058" idx="2"/>
              <a:endCxn id="45" idx="0"/>
            </p:cNvCxnSpPr>
            <p:nvPr/>
          </p:nvCxnSpPr>
          <p:spPr bwMode="auto">
            <a:xfrm>
              <a:off x="2990851" y="5729468"/>
              <a:ext cx="0" cy="31053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065" name="Elbow Connector 2064"/>
            <p:cNvCxnSpPr>
              <a:stCxn id="2058" idx="3"/>
              <a:endCxn id="26" idx="3"/>
            </p:cNvCxnSpPr>
            <p:nvPr/>
          </p:nvCxnSpPr>
          <p:spPr bwMode="auto">
            <a:xfrm flipH="1" flipV="1">
              <a:off x="4546683" y="2700953"/>
              <a:ext cx="32164" cy="2725566"/>
            </a:xfrm>
            <a:prstGeom prst="bentConnector3">
              <a:avLst>
                <a:gd name="adj1" fmla="val -1154940"/>
              </a:avLst>
            </a:prstGeom>
            <a:solidFill>
              <a:schemeClr val="accent1"/>
            </a:solidFill>
            <a:ln w="25400" cap="flat" cmpd="sng" algn="ctr">
              <a:solidFill>
                <a:schemeClr val="tx1"/>
              </a:solidFill>
              <a:prstDash val="solid"/>
              <a:round/>
              <a:headEnd type="none" w="med" len="med"/>
              <a:tailEnd type="arrow"/>
            </a:ln>
            <a:effectLst/>
          </p:spPr>
        </p:cxnSp>
      </p:grpSp>
      <p:grpSp>
        <p:nvGrpSpPr>
          <p:cNvPr id="4" name="Group 3"/>
          <p:cNvGrpSpPr/>
          <p:nvPr/>
        </p:nvGrpSpPr>
        <p:grpSpPr>
          <a:xfrm>
            <a:off x="327712" y="2092736"/>
            <a:ext cx="8404052" cy="2618430"/>
            <a:chOff x="327712" y="2092736"/>
            <a:chExt cx="8404052" cy="2618430"/>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376" y="3113615"/>
              <a:ext cx="3445388" cy="159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bwMode="auto">
            <a:xfrm>
              <a:off x="1435017" y="2403266"/>
              <a:ext cx="3111666" cy="595374"/>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tx2"/>
                  </a:solidFill>
                  <a:latin typeface="Arial Narrow" pitchFamily="34" charset="0"/>
                </a:rPr>
                <a:t>Margin insertion</a:t>
              </a:r>
              <a:r>
                <a:rPr kumimoji="0" lang="en-US" sz="2000" b="1" i="0" u="none" strike="noStrike" cap="none" normalizeH="0" baseline="0" dirty="0" smtClean="0">
                  <a:ln>
                    <a:noFill/>
                  </a:ln>
                  <a:solidFill>
                    <a:schemeClr val="tx2"/>
                  </a:solidFill>
                  <a:effectLst/>
                  <a:latin typeface="Arial Narrow" pitchFamily="34" charset="0"/>
                </a:rPr>
                <a:t> on </a:t>
              </a:r>
              <a:r>
                <a:rPr lang="en-US" sz="2000" b="1" i="1" dirty="0">
                  <a:solidFill>
                    <a:schemeClr val="tx2"/>
                  </a:solidFill>
                  <a:latin typeface="Arial Narrow" pitchFamily="34" charset="0"/>
                </a:rPr>
                <a:t>K</a:t>
              </a:r>
              <a:r>
                <a:rPr kumimoji="0" lang="en-US" sz="2000" b="1" i="0" u="none" strike="noStrike" cap="none" normalizeH="0" dirty="0" smtClean="0">
                  <a:ln>
                    <a:noFill/>
                  </a:ln>
                  <a:solidFill>
                    <a:schemeClr val="tx2"/>
                  </a:solidFill>
                  <a:effectLst/>
                  <a:latin typeface="Arial Narrow" pitchFamily="34" charset="0"/>
                </a:rPr>
                <a:t> paths based on sensitivity function</a:t>
              </a:r>
              <a:endParaRPr kumimoji="0" lang="en-US" sz="2000" b="1" i="0" u="none" strike="noStrike" cap="none" normalizeH="0" baseline="0" dirty="0" smtClean="0">
                <a:ln>
                  <a:noFill/>
                </a:ln>
                <a:solidFill>
                  <a:schemeClr val="tx2"/>
                </a:solidFill>
                <a:effectLst/>
                <a:latin typeface="Arial Narrow" pitchFamily="34" charset="0"/>
              </a:endParaRPr>
            </a:p>
          </p:txBody>
        </p:sp>
        <p:cxnSp>
          <p:nvCxnSpPr>
            <p:cNvPr id="28" name="Straight Arrow Connector 27"/>
            <p:cNvCxnSpPr>
              <a:stCxn id="23" idx="2"/>
              <a:endCxn id="26" idx="0"/>
            </p:cNvCxnSpPr>
            <p:nvPr/>
          </p:nvCxnSpPr>
          <p:spPr bwMode="auto">
            <a:xfrm flipH="1">
              <a:off x="2990850" y="2092736"/>
              <a:ext cx="1" cy="31053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29" name="Straight Arrow Connector 28"/>
            <p:cNvCxnSpPr>
              <a:stCxn id="26" idx="2"/>
              <a:endCxn id="37" idx="0"/>
            </p:cNvCxnSpPr>
            <p:nvPr/>
          </p:nvCxnSpPr>
          <p:spPr bwMode="auto">
            <a:xfrm>
              <a:off x="2990850" y="2998640"/>
              <a:ext cx="1" cy="31053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37" name="Rectangle 36"/>
            <p:cNvSpPr/>
            <p:nvPr/>
          </p:nvSpPr>
          <p:spPr bwMode="auto">
            <a:xfrm>
              <a:off x="1443950" y="3309170"/>
              <a:ext cx="3093801" cy="595374"/>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b="1" dirty="0" smtClean="0">
                  <a:solidFill>
                    <a:schemeClr val="tx2"/>
                  </a:solidFill>
                  <a:latin typeface="Arial Narrow" pitchFamily="34" charset="0"/>
                </a:rPr>
                <a:t>Replace error-tolerant FFs </a:t>
              </a:r>
              <a:br>
                <a:rPr lang="en-US" sz="2000" b="1" dirty="0" smtClean="0">
                  <a:solidFill>
                    <a:schemeClr val="tx2"/>
                  </a:solidFill>
                  <a:latin typeface="Arial Narrow" pitchFamily="34" charset="0"/>
                </a:rPr>
              </a:br>
              <a:r>
                <a:rPr lang="en-US" sz="2000" b="1" dirty="0" smtClean="0">
                  <a:solidFill>
                    <a:schemeClr val="tx2"/>
                  </a:solidFill>
                  <a:latin typeface="Arial Narrow" pitchFamily="34" charset="0"/>
                </a:rPr>
                <a:t>w/ normal FFs</a:t>
              </a:r>
              <a:endParaRPr kumimoji="0" lang="en-US" sz="2000" b="1" i="0" u="none" strike="noStrike" cap="none" normalizeH="0" baseline="0" dirty="0" smtClean="0">
                <a:ln>
                  <a:noFill/>
                </a:ln>
                <a:solidFill>
                  <a:schemeClr val="tx2"/>
                </a:solidFill>
                <a:effectLst/>
                <a:latin typeface="Arial Narrow" pitchFamily="34" charset="0"/>
              </a:endParaRPr>
            </a:p>
          </p:txBody>
        </p:sp>
        <p:sp>
          <p:nvSpPr>
            <p:cNvPr id="2078" name="Left Brace 2077"/>
            <p:cNvSpPr/>
            <p:nvPr/>
          </p:nvSpPr>
          <p:spPr bwMode="auto">
            <a:xfrm>
              <a:off x="1097493" y="2438911"/>
              <a:ext cx="300564" cy="1455596"/>
            </a:xfrm>
            <a:prstGeom prst="leftBrace">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2079" name="TextBox 2078"/>
            <p:cNvSpPr txBox="1"/>
            <p:nvPr/>
          </p:nvSpPr>
          <p:spPr>
            <a:xfrm>
              <a:off x="327712" y="2950723"/>
              <a:ext cx="811427" cy="369332"/>
            </a:xfrm>
            <a:prstGeom prst="rect">
              <a:avLst/>
            </a:prstGeom>
            <a:noFill/>
          </p:spPr>
          <p:txBody>
            <a:bodyPr wrap="square" rtlCol="0">
              <a:spAutoFit/>
            </a:bodyPr>
            <a:lstStyle/>
            <a:p>
              <a:r>
                <a:rPr lang="en-US" b="1" dirty="0" smtClean="0">
                  <a:solidFill>
                    <a:schemeClr val="tx2"/>
                  </a:solidFill>
                </a:rPr>
                <a:t>SEOpt</a:t>
              </a:r>
              <a:endParaRPr lang="en-US" b="1" dirty="0">
                <a:solidFill>
                  <a:schemeClr val="tx2"/>
                </a:solidFill>
              </a:endParaRPr>
            </a:p>
          </p:txBody>
        </p:sp>
      </p:grpSp>
      <p:grpSp>
        <p:nvGrpSpPr>
          <p:cNvPr id="6" name="Group 5"/>
          <p:cNvGrpSpPr/>
          <p:nvPr/>
        </p:nvGrpSpPr>
        <p:grpSpPr>
          <a:xfrm>
            <a:off x="60070" y="3904544"/>
            <a:ext cx="8671694" cy="2625898"/>
            <a:chOff x="60070" y="3904544"/>
            <a:chExt cx="8671694" cy="2625898"/>
          </a:xfrm>
        </p:grpSpPr>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6376" y="4932891"/>
              <a:ext cx="3445388" cy="159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bwMode="auto">
            <a:xfrm>
              <a:off x="1435016" y="4215074"/>
              <a:ext cx="3111668" cy="597965"/>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00000"/>
                  </a:solidFill>
                  <a:effectLst/>
                  <a:latin typeface="Arial Narrow" pitchFamily="34" charset="0"/>
                </a:rPr>
                <a:t>Activity-</a:t>
              </a:r>
              <a:r>
                <a:rPr kumimoji="0" lang="en-US" sz="2000" b="1" i="0" u="none" strike="noStrike" cap="none" normalizeH="0" dirty="0" smtClean="0">
                  <a:ln>
                    <a:noFill/>
                  </a:ln>
                  <a:solidFill>
                    <a:srgbClr val="C00000"/>
                  </a:solidFill>
                  <a:effectLst/>
                  <a:latin typeface="Arial Narrow" pitchFamily="34" charset="0"/>
                </a:rPr>
                <a:t>aware </a:t>
              </a:r>
              <a:r>
                <a:rPr kumimoji="0" lang="en-US" sz="2000" b="1" i="0" u="none" strike="noStrike" cap="none" normalizeH="0" baseline="0" dirty="0" smtClean="0">
                  <a:ln>
                    <a:noFill/>
                  </a:ln>
                  <a:solidFill>
                    <a:srgbClr val="C00000"/>
                  </a:solidFill>
                  <a:effectLst/>
                  <a:latin typeface="Arial Narrow" pitchFamily="34" charset="0"/>
                </a:rPr>
                <a:t>clock skew optimization</a:t>
              </a:r>
              <a:r>
                <a:rPr kumimoji="0" lang="en-US" sz="2000" b="1" i="0" u="none" strike="noStrike" cap="none" normalizeH="0" dirty="0" smtClean="0">
                  <a:ln>
                    <a:noFill/>
                  </a:ln>
                  <a:solidFill>
                    <a:srgbClr val="C00000"/>
                  </a:solidFill>
                  <a:effectLst/>
                  <a:latin typeface="Arial Narrow" pitchFamily="34" charset="0"/>
                </a:rPr>
                <a:t> </a:t>
              </a:r>
              <a:endParaRPr kumimoji="0" lang="en-US" sz="2000" b="1" i="0" u="none" strike="noStrike" cap="none" normalizeH="0" baseline="0" dirty="0" smtClean="0">
                <a:ln>
                  <a:noFill/>
                </a:ln>
                <a:solidFill>
                  <a:srgbClr val="C00000"/>
                </a:solidFill>
                <a:effectLst/>
                <a:latin typeface="Arial Narrow" pitchFamily="34" charset="0"/>
              </a:endParaRPr>
            </a:p>
          </p:txBody>
        </p:sp>
        <p:cxnSp>
          <p:nvCxnSpPr>
            <p:cNvPr id="38" name="Straight Arrow Connector 37"/>
            <p:cNvCxnSpPr>
              <a:stCxn id="37" idx="2"/>
              <a:endCxn id="27" idx="0"/>
            </p:cNvCxnSpPr>
            <p:nvPr/>
          </p:nvCxnSpPr>
          <p:spPr bwMode="auto">
            <a:xfrm flipH="1">
              <a:off x="2990850" y="3904544"/>
              <a:ext cx="1" cy="31053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69" name="Left Brace 68"/>
            <p:cNvSpPr/>
            <p:nvPr/>
          </p:nvSpPr>
          <p:spPr bwMode="auto">
            <a:xfrm>
              <a:off x="1097493" y="4238662"/>
              <a:ext cx="300564" cy="561195"/>
            </a:xfrm>
            <a:prstGeom prst="leftBrace">
              <a:avLst/>
            </a:prstGeom>
            <a:solidFill>
              <a:schemeClr val="bg1"/>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Narrow" pitchFamily="34" charset="0"/>
              </a:endParaRPr>
            </a:p>
          </p:txBody>
        </p:sp>
        <p:sp>
          <p:nvSpPr>
            <p:cNvPr id="71" name="TextBox 70"/>
            <p:cNvSpPr txBox="1"/>
            <p:nvPr/>
          </p:nvSpPr>
          <p:spPr>
            <a:xfrm>
              <a:off x="60070" y="4320195"/>
              <a:ext cx="1080010" cy="369332"/>
            </a:xfrm>
            <a:prstGeom prst="rect">
              <a:avLst/>
            </a:prstGeom>
            <a:noFill/>
          </p:spPr>
          <p:txBody>
            <a:bodyPr wrap="square" rtlCol="0">
              <a:spAutoFit/>
            </a:bodyPr>
            <a:lstStyle/>
            <a:p>
              <a:r>
                <a:rPr lang="en-US" b="1" dirty="0" smtClean="0">
                  <a:solidFill>
                    <a:srgbClr val="C00000"/>
                  </a:solidFill>
                </a:rPr>
                <a:t>SkewOpt</a:t>
              </a:r>
              <a:endParaRPr lang="en-US" b="1" dirty="0">
                <a:solidFill>
                  <a:srgbClr val="C00000"/>
                </a:solidFill>
              </a:endParaRPr>
            </a:p>
          </p:txBody>
        </p:sp>
      </p:grpSp>
    </p:spTree>
    <p:extLst>
      <p:ext uri="{BB962C8B-B14F-4D97-AF65-F5344CB8AC3E}">
        <p14:creationId xmlns:p14="http://schemas.microsoft.com/office/powerpoint/2010/main" val="104198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Statistical RC Model</a:t>
            </a:r>
            <a:endParaRPr lang="en-US" dirty="0"/>
          </a:p>
        </p:txBody>
      </p:sp>
      <p:sp>
        <p:nvSpPr>
          <p:cNvPr id="3" name="Content Placeholder 2"/>
          <p:cNvSpPr>
            <a:spLocks noGrp="1"/>
          </p:cNvSpPr>
          <p:nvPr>
            <p:ph idx="1"/>
            <p:custDataLst>
              <p:tags r:id="rId2"/>
            </p:custDataLst>
          </p:nvPr>
        </p:nvSpPr>
        <p:spPr>
          <a:xfrm>
            <a:off x="228600" y="838200"/>
            <a:ext cx="8686800" cy="2708320"/>
          </a:xfrm>
        </p:spPr>
        <p:txBody>
          <a:bodyPr>
            <a:normAutofit lnSpcReduction="10000"/>
          </a:bodyPr>
          <a:lstStyle/>
          <a:p>
            <a:r>
              <a:rPr lang="en-US" sz="2400" dirty="0" smtClean="0"/>
              <a:t>3 variation sources in each layer, {</a:t>
            </a:r>
            <a:r>
              <a:rPr lang="el-GR" sz="2400" dirty="0" smtClean="0"/>
              <a:t>Δ</a:t>
            </a:r>
            <a:r>
              <a:rPr lang="en-US" sz="2400" dirty="0"/>
              <a:t>W, </a:t>
            </a:r>
            <a:r>
              <a:rPr lang="el-GR" sz="2400" dirty="0"/>
              <a:t>Δ</a:t>
            </a:r>
            <a:r>
              <a:rPr lang="en-US" sz="2400" dirty="0"/>
              <a:t>T, </a:t>
            </a:r>
            <a:r>
              <a:rPr lang="el-GR" sz="2400" dirty="0"/>
              <a:t>Δ</a:t>
            </a:r>
            <a:r>
              <a:rPr lang="en-US" sz="2400" dirty="0" smtClean="0"/>
              <a:t>H}</a:t>
            </a:r>
          </a:p>
          <a:p>
            <a:r>
              <a:rPr lang="en-US" sz="2400" dirty="0" smtClean="0"/>
              <a:t>9-layer metal stack has 27 variation sources z</a:t>
            </a:r>
            <a:r>
              <a:rPr lang="en-US" sz="2400" baseline="-25000" dirty="0" smtClean="0"/>
              <a:t>1</a:t>
            </a:r>
            <a:r>
              <a:rPr lang="en-US" sz="2400" dirty="0" smtClean="0"/>
              <a:t>,</a:t>
            </a:r>
            <a:r>
              <a:rPr lang="en-US" sz="2400" baseline="-25000" dirty="0" smtClean="0"/>
              <a:t> </a:t>
            </a:r>
            <a:r>
              <a:rPr lang="en-US" sz="2400" dirty="0" smtClean="0"/>
              <a:t>z</a:t>
            </a:r>
            <a:r>
              <a:rPr lang="en-US" sz="2400" baseline="-25000" dirty="0" smtClean="0"/>
              <a:t>2</a:t>
            </a:r>
            <a:r>
              <a:rPr lang="en-US" sz="2400" dirty="0" smtClean="0"/>
              <a:t>,</a:t>
            </a:r>
            <a:r>
              <a:rPr lang="en-US" sz="2400" baseline="-25000" dirty="0" smtClean="0"/>
              <a:t> </a:t>
            </a:r>
            <a:r>
              <a:rPr lang="en-US" sz="2400" dirty="0" smtClean="0"/>
              <a:t>…,</a:t>
            </a:r>
            <a:r>
              <a:rPr lang="en-US" sz="2400" baseline="-25000" dirty="0" smtClean="0"/>
              <a:t> </a:t>
            </a:r>
            <a:r>
              <a:rPr lang="en-US" sz="2400" dirty="0" smtClean="0"/>
              <a:t>z</a:t>
            </a:r>
            <a:r>
              <a:rPr lang="en-US" sz="2400" baseline="-25000" dirty="0" smtClean="0"/>
              <a:t>27</a:t>
            </a:r>
            <a:endParaRPr lang="en-US" sz="2000" dirty="0" smtClean="0"/>
          </a:p>
          <a:p>
            <a:pPr marL="231775" lvl="1" indent="-231775"/>
            <a:r>
              <a:rPr lang="en-US" dirty="0"/>
              <a:t>BEOL layers </a:t>
            </a:r>
            <a:r>
              <a:rPr lang="en-US" b="1" dirty="0"/>
              <a:t>in the same process module </a:t>
            </a:r>
            <a:r>
              <a:rPr lang="en-US" dirty="0"/>
              <a:t>use the same manufacturing </a:t>
            </a:r>
            <a:r>
              <a:rPr lang="en-US" dirty="0" smtClean="0"/>
              <a:t>equipment </a:t>
            </a:r>
            <a:r>
              <a:rPr lang="en-US" dirty="0"/>
              <a:t>and </a:t>
            </a:r>
            <a:r>
              <a:rPr lang="en-US" dirty="0" smtClean="0"/>
              <a:t>process steps</a:t>
            </a:r>
            <a:endParaRPr lang="en-US" sz="2400" dirty="0" smtClean="0"/>
          </a:p>
          <a:p>
            <a:r>
              <a:rPr lang="en-US" sz="2400" dirty="0" err="1" smtClean="0"/>
              <a:t>z</a:t>
            </a:r>
            <a:r>
              <a:rPr lang="en-US" sz="2400" baseline="-25000" dirty="0" err="1" smtClean="0"/>
              <a:t>u</a:t>
            </a:r>
            <a:r>
              <a:rPr lang="en-US" sz="2400" dirty="0" smtClean="0"/>
              <a:t> </a:t>
            </a:r>
            <a:r>
              <a:rPr lang="en-US" sz="2400" dirty="0"/>
              <a:t>and </a:t>
            </a:r>
            <a:r>
              <a:rPr lang="en-US" sz="2400" dirty="0" err="1"/>
              <a:t>z</a:t>
            </a:r>
            <a:r>
              <a:rPr lang="en-US" sz="2400" baseline="-25000" dirty="0" err="1"/>
              <a:t>v</a:t>
            </a:r>
            <a:r>
              <a:rPr lang="en-US" sz="2400" dirty="0"/>
              <a:t> </a:t>
            </a:r>
            <a:r>
              <a:rPr lang="en-US" sz="2400" dirty="0" smtClean="0"/>
              <a:t>are </a:t>
            </a:r>
            <a:r>
              <a:rPr lang="en-US" sz="2400" b="1" dirty="0" smtClean="0"/>
              <a:t>correlated</a:t>
            </a:r>
            <a:r>
              <a:rPr lang="en-US" sz="2400" dirty="0" smtClean="0"/>
              <a:t> if and only if</a:t>
            </a:r>
          </a:p>
          <a:p>
            <a:pPr lvl="1"/>
            <a:r>
              <a:rPr lang="en-US" sz="2000" dirty="0" err="1" smtClean="0"/>
              <a:t>z</a:t>
            </a:r>
            <a:r>
              <a:rPr lang="en-US" sz="2000" baseline="-25000" dirty="0" err="1" smtClean="0"/>
              <a:t>u</a:t>
            </a:r>
            <a:r>
              <a:rPr lang="en-US" sz="2000" dirty="0" smtClean="0"/>
              <a:t> </a:t>
            </a:r>
            <a:r>
              <a:rPr lang="en-US" sz="2000" dirty="0"/>
              <a:t>and </a:t>
            </a:r>
            <a:r>
              <a:rPr lang="en-US" sz="2000" dirty="0" err="1"/>
              <a:t>z</a:t>
            </a:r>
            <a:r>
              <a:rPr lang="en-US" sz="2000" baseline="-25000" dirty="0" err="1"/>
              <a:t>v</a:t>
            </a:r>
            <a:r>
              <a:rPr lang="en-US" sz="2000" dirty="0"/>
              <a:t> are the same </a:t>
            </a:r>
            <a:r>
              <a:rPr lang="en-US" sz="2000" dirty="0" smtClean="0"/>
              <a:t>type (</a:t>
            </a:r>
            <a:r>
              <a:rPr lang="el-GR" sz="2000" dirty="0"/>
              <a:t>Δ</a:t>
            </a:r>
            <a:r>
              <a:rPr lang="en-US" sz="2000" dirty="0"/>
              <a:t>W, </a:t>
            </a:r>
            <a:r>
              <a:rPr lang="el-GR" sz="2000" dirty="0"/>
              <a:t>Δ</a:t>
            </a:r>
            <a:r>
              <a:rPr lang="en-US" sz="2000" dirty="0"/>
              <a:t>T or </a:t>
            </a:r>
            <a:r>
              <a:rPr lang="el-GR" sz="2000" dirty="0"/>
              <a:t>Δ</a:t>
            </a:r>
            <a:r>
              <a:rPr lang="en-US" sz="2000" dirty="0"/>
              <a:t>H</a:t>
            </a:r>
            <a:r>
              <a:rPr lang="en-US" sz="2000" dirty="0" smtClean="0"/>
              <a:t>)</a:t>
            </a:r>
          </a:p>
          <a:p>
            <a:pPr lvl="1"/>
            <a:r>
              <a:rPr lang="en-US" sz="2000" dirty="0" err="1" smtClean="0"/>
              <a:t>z</a:t>
            </a:r>
            <a:r>
              <a:rPr lang="en-US" sz="2000" baseline="-25000" dirty="0" err="1" smtClean="0"/>
              <a:t>u</a:t>
            </a:r>
            <a:r>
              <a:rPr lang="en-US" sz="2000" dirty="0" smtClean="0"/>
              <a:t> </a:t>
            </a:r>
            <a:r>
              <a:rPr lang="en-US" sz="2000" dirty="0"/>
              <a:t>and </a:t>
            </a:r>
            <a:r>
              <a:rPr lang="en-US" sz="2000" dirty="0" err="1" smtClean="0"/>
              <a:t>z</a:t>
            </a:r>
            <a:r>
              <a:rPr lang="en-US" sz="2000" baseline="-25000" dirty="0" err="1" smtClean="0"/>
              <a:t>v</a:t>
            </a:r>
            <a:r>
              <a:rPr lang="en-US" sz="2000" dirty="0" smtClean="0"/>
              <a:t> are in the same process module</a:t>
            </a:r>
            <a:endParaRPr lang="en-US" sz="2000" dirty="0"/>
          </a:p>
        </p:txBody>
      </p:sp>
      <p:sp>
        <p:nvSpPr>
          <p:cNvPr id="8" name="Rectangle 7"/>
          <p:cNvSpPr/>
          <p:nvPr>
            <p:custDataLst>
              <p:tags r:id="rId3"/>
            </p:custDataLst>
          </p:nvPr>
        </p:nvSpPr>
        <p:spPr bwMode="auto">
          <a:xfrm>
            <a:off x="566853" y="59072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M2:  z</a:t>
            </a:r>
            <a:r>
              <a:rPr lang="en-US" baseline="-25000" dirty="0" smtClean="0">
                <a:latin typeface="+mj-lt"/>
                <a:cs typeface="Arial" charset="0"/>
              </a:rPr>
              <a:t>4</a:t>
            </a:r>
            <a:r>
              <a:rPr lang="en-US" dirty="0" smtClean="0">
                <a:latin typeface="+mj-lt"/>
                <a:cs typeface="Arial" charset="0"/>
              </a:rPr>
              <a:t>,     z</a:t>
            </a:r>
            <a:r>
              <a:rPr lang="en-US" baseline="-25000" dirty="0" smtClean="0">
                <a:latin typeface="+mj-lt"/>
                <a:cs typeface="Arial" charset="0"/>
              </a:rPr>
              <a:t>5</a:t>
            </a:r>
            <a:r>
              <a:rPr lang="en-US" dirty="0" smtClean="0">
                <a:latin typeface="+mj-lt"/>
                <a:cs typeface="Arial" charset="0"/>
              </a:rPr>
              <a:t>,     z</a:t>
            </a:r>
            <a:r>
              <a:rPr lang="en-US" baseline="-25000" dirty="0" smtClean="0">
                <a:latin typeface="+mj-lt"/>
                <a:cs typeface="Arial" charset="0"/>
              </a:rPr>
              <a:t>6</a:t>
            </a:r>
            <a:endParaRPr lang="en-US" baseline="-25000" dirty="0">
              <a:latin typeface="+mj-lt"/>
              <a:cs typeface="Arial" charset="0"/>
            </a:endParaRPr>
          </a:p>
        </p:txBody>
      </p:sp>
      <p:sp>
        <p:nvSpPr>
          <p:cNvPr id="9" name="Rectangle 8"/>
          <p:cNvSpPr/>
          <p:nvPr>
            <p:custDataLst>
              <p:tags r:id="rId4"/>
            </p:custDataLst>
          </p:nvPr>
        </p:nvSpPr>
        <p:spPr bwMode="auto">
          <a:xfrm>
            <a:off x="566853" y="52976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M4:  z</a:t>
            </a:r>
            <a:r>
              <a:rPr lang="en-US" baseline="-25000" dirty="0" smtClean="0">
                <a:latin typeface="+mj-lt"/>
                <a:cs typeface="Arial" charset="0"/>
              </a:rPr>
              <a:t>10</a:t>
            </a:r>
            <a:r>
              <a:rPr lang="en-US" dirty="0" smtClean="0">
                <a:latin typeface="+mj-lt"/>
                <a:cs typeface="Arial" charset="0"/>
              </a:rPr>
              <a:t>,   z</a:t>
            </a:r>
            <a:r>
              <a:rPr lang="en-US" baseline="-25000" dirty="0" smtClean="0">
                <a:latin typeface="+mj-lt"/>
                <a:cs typeface="Arial" charset="0"/>
              </a:rPr>
              <a:t>11</a:t>
            </a:r>
            <a:r>
              <a:rPr lang="en-US" dirty="0" smtClean="0">
                <a:latin typeface="+mj-lt"/>
                <a:cs typeface="Arial" charset="0"/>
              </a:rPr>
              <a:t>,   z</a:t>
            </a:r>
            <a:r>
              <a:rPr lang="en-US" baseline="-25000" dirty="0" smtClean="0">
                <a:latin typeface="+mj-lt"/>
                <a:cs typeface="Arial" charset="0"/>
              </a:rPr>
              <a:t>12</a:t>
            </a:r>
            <a:endParaRPr lang="en-US" baseline="-25000" dirty="0">
              <a:latin typeface="+mj-lt"/>
              <a:cs typeface="Arial" charset="0"/>
            </a:endParaRPr>
          </a:p>
        </p:txBody>
      </p:sp>
      <p:sp>
        <p:nvSpPr>
          <p:cNvPr id="10" name="Rectangle 9"/>
          <p:cNvSpPr/>
          <p:nvPr>
            <p:custDataLst>
              <p:tags r:id="rId5"/>
            </p:custDataLst>
          </p:nvPr>
        </p:nvSpPr>
        <p:spPr bwMode="auto">
          <a:xfrm>
            <a:off x="566853" y="56024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M3:  z</a:t>
            </a:r>
            <a:r>
              <a:rPr lang="en-US" baseline="-25000" dirty="0" smtClean="0">
                <a:latin typeface="+mj-lt"/>
                <a:cs typeface="Arial" charset="0"/>
              </a:rPr>
              <a:t>7</a:t>
            </a:r>
            <a:r>
              <a:rPr lang="en-US" dirty="0" smtClean="0">
                <a:latin typeface="+mj-lt"/>
                <a:cs typeface="Arial" charset="0"/>
              </a:rPr>
              <a:t>,     z</a:t>
            </a:r>
            <a:r>
              <a:rPr lang="en-US" baseline="-25000" dirty="0" smtClean="0">
                <a:latin typeface="+mj-lt"/>
                <a:cs typeface="Arial" charset="0"/>
              </a:rPr>
              <a:t>8</a:t>
            </a:r>
            <a:r>
              <a:rPr lang="en-US" dirty="0" smtClean="0">
                <a:latin typeface="+mj-lt"/>
                <a:cs typeface="Arial" charset="0"/>
              </a:rPr>
              <a:t>,     z</a:t>
            </a:r>
            <a:r>
              <a:rPr lang="en-US" baseline="-25000" dirty="0" smtClean="0">
                <a:latin typeface="+mj-lt"/>
                <a:cs typeface="Arial" charset="0"/>
              </a:rPr>
              <a:t>9</a:t>
            </a:r>
            <a:endParaRPr lang="en-US" baseline="-25000" dirty="0">
              <a:latin typeface="+mj-lt"/>
              <a:cs typeface="Arial" charset="0"/>
            </a:endParaRPr>
          </a:p>
        </p:txBody>
      </p:sp>
      <p:sp>
        <p:nvSpPr>
          <p:cNvPr id="11" name="Rectangle 10"/>
          <p:cNvSpPr/>
          <p:nvPr>
            <p:custDataLst>
              <p:tags r:id="rId6"/>
            </p:custDataLst>
          </p:nvPr>
        </p:nvSpPr>
        <p:spPr bwMode="auto">
          <a:xfrm>
            <a:off x="566853" y="49928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M5:  z</a:t>
            </a:r>
            <a:r>
              <a:rPr lang="en-US" baseline="-25000" dirty="0" smtClean="0">
                <a:latin typeface="+mj-lt"/>
                <a:cs typeface="Arial" charset="0"/>
              </a:rPr>
              <a:t>13</a:t>
            </a:r>
            <a:r>
              <a:rPr lang="en-US" dirty="0" smtClean="0">
                <a:latin typeface="+mj-lt"/>
                <a:cs typeface="Arial" charset="0"/>
              </a:rPr>
              <a:t>,   z</a:t>
            </a:r>
            <a:r>
              <a:rPr lang="en-US" baseline="-25000" dirty="0" smtClean="0">
                <a:latin typeface="+mj-lt"/>
                <a:cs typeface="Arial" charset="0"/>
              </a:rPr>
              <a:t>14</a:t>
            </a:r>
            <a:r>
              <a:rPr lang="en-US" dirty="0" smtClean="0">
                <a:latin typeface="+mj-lt"/>
                <a:cs typeface="Arial" charset="0"/>
              </a:rPr>
              <a:t>,   z</a:t>
            </a:r>
            <a:r>
              <a:rPr lang="en-US" baseline="-25000" dirty="0" smtClean="0">
                <a:latin typeface="+mj-lt"/>
                <a:cs typeface="Arial" charset="0"/>
              </a:rPr>
              <a:t>15</a:t>
            </a:r>
            <a:endParaRPr lang="en-US" baseline="-25000" dirty="0">
              <a:latin typeface="+mj-lt"/>
              <a:cs typeface="Arial" charset="0"/>
            </a:endParaRPr>
          </a:p>
        </p:txBody>
      </p:sp>
      <p:sp>
        <p:nvSpPr>
          <p:cNvPr id="12" name="Rectangle 11"/>
          <p:cNvSpPr/>
          <p:nvPr>
            <p:custDataLst>
              <p:tags r:id="rId7"/>
            </p:custDataLst>
          </p:nvPr>
        </p:nvSpPr>
        <p:spPr bwMode="auto">
          <a:xfrm>
            <a:off x="566853" y="46880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M6:  z</a:t>
            </a:r>
            <a:r>
              <a:rPr lang="en-US" baseline="-25000" dirty="0" smtClean="0">
                <a:latin typeface="+mj-lt"/>
                <a:cs typeface="Arial" charset="0"/>
              </a:rPr>
              <a:t>16</a:t>
            </a:r>
            <a:r>
              <a:rPr lang="en-US" dirty="0" smtClean="0">
                <a:latin typeface="+mj-lt"/>
                <a:cs typeface="Arial" charset="0"/>
              </a:rPr>
              <a:t>,   z</a:t>
            </a:r>
            <a:r>
              <a:rPr lang="en-US" baseline="-25000" dirty="0" smtClean="0">
                <a:latin typeface="+mj-lt"/>
                <a:cs typeface="Arial" charset="0"/>
              </a:rPr>
              <a:t>17</a:t>
            </a:r>
            <a:r>
              <a:rPr lang="en-US" dirty="0" smtClean="0">
                <a:latin typeface="+mj-lt"/>
                <a:cs typeface="Arial" charset="0"/>
              </a:rPr>
              <a:t>,   z</a:t>
            </a:r>
            <a:r>
              <a:rPr lang="en-US" baseline="-25000" dirty="0" smtClean="0">
                <a:latin typeface="+mj-lt"/>
                <a:cs typeface="Arial" charset="0"/>
              </a:rPr>
              <a:t>18</a:t>
            </a:r>
            <a:endParaRPr lang="en-US" baseline="-25000" dirty="0">
              <a:latin typeface="+mj-lt"/>
              <a:cs typeface="Arial" charset="0"/>
            </a:endParaRPr>
          </a:p>
        </p:txBody>
      </p:sp>
      <p:sp>
        <p:nvSpPr>
          <p:cNvPr id="13" name="Rectangle 12"/>
          <p:cNvSpPr/>
          <p:nvPr>
            <p:custDataLst>
              <p:tags r:id="rId8"/>
            </p:custDataLst>
          </p:nvPr>
        </p:nvSpPr>
        <p:spPr bwMode="auto">
          <a:xfrm>
            <a:off x="566853" y="43832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M7:  z</a:t>
            </a:r>
            <a:r>
              <a:rPr lang="en-US" baseline="-25000" dirty="0" smtClean="0">
                <a:latin typeface="+mj-lt"/>
                <a:cs typeface="Arial" charset="0"/>
              </a:rPr>
              <a:t>19</a:t>
            </a:r>
            <a:r>
              <a:rPr lang="en-US" dirty="0" smtClean="0">
                <a:latin typeface="+mj-lt"/>
                <a:cs typeface="Arial" charset="0"/>
              </a:rPr>
              <a:t>,   z</a:t>
            </a:r>
            <a:r>
              <a:rPr lang="en-US" baseline="-25000" dirty="0" smtClean="0">
                <a:latin typeface="+mj-lt"/>
                <a:cs typeface="Arial" charset="0"/>
              </a:rPr>
              <a:t>20</a:t>
            </a:r>
            <a:r>
              <a:rPr lang="en-US" dirty="0" smtClean="0">
                <a:latin typeface="+mj-lt"/>
                <a:cs typeface="Arial" charset="0"/>
              </a:rPr>
              <a:t>,   z</a:t>
            </a:r>
            <a:r>
              <a:rPr lang="en-US" baseline="-25000" dirty="0" smtClean="0">
                <a:latin typeface="+mj-lt"/>
                <a:cs typeface="Arial" charset="0"/>
              </a:rPr>
              <a:t>21</a:t>
            </a:r>
            <a:endParaRPr lang="en-US" baseline="-25000" dirty="0">
              <a:latin typeface="+mj-lt"/>
              <a:cs typeface="Arial" charset="0"/>
            </a:endParaRPr>
          </a:p>
        </p:txBody>
      </p:sp>
      <p:sp>
        <p:nvSpPr>
          <p:cNvPr id="14" name="Rectangle 13"/>
          <p:cNvSpPr/>
          <p:nvPr>
            <p:custDataLst>
              <p:tags r:id="rId9"/>
            </p:custDataLst>
          </p:nvPr>
        </p:nvSpPr>
        <p:spPr bwMode="auto">
          <a:xfrm>
            <a:off x="566853" y="40784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M8:  z</a:t>
            </a:r>
            <a:r>
              <a:rPr lang="en-US" baseline="-25000" dirty="0" smtClean="0">
                <a:latin typeface="+mj-lt"/>
                <a:cs typeface="Arial" charset="0"/>
              </a:rPr>
              <a:t>22</a:t>
            </a:r>
            <a:r>
              <a:rPr lang="en-US" dirty="0" smtClean="0">
                <a:latin typeface="+mj-lt"/>
                <a:cs typeface="Arial" charset="0"/>
              </a:rPr>
              <a:t>,   z</a:t>
            </a:r>
            <a:r>
              <a:rPr lang="en-US" baseline="-25000" dirty="0" smtClean="0">
                <a:latin typeface="+mj-lt"/>
                <a:cs typeface="Arial" charset="0"/>
              </a:rPr>
              <a:t>23</a:t>
            </a:r>
            <a:r>
              <a:rPr lang="en-US" dirty="0" smtClean="0">
                <a:latin typeface="+mj-lt"/>
                <a:cs typeface="Arial" charset="0"/>
              </a:rPr>
              <a:t>,   z</a:t>
            </a:r>
            <a:r>
              <a:rPr lang="en-US" baseline="-25000" dirty="0" smtClean="0">
                <a:latin typeface="+mj-lt"/>
                <a:cs typeface="Arial" charset="0"/>
              </a:rPr>
              <a:t>24</a:t>
            </a:r>
            <a:endParaRPr lang="en-US" baseline="-25000" dirty="0">
              <a:latin typeface="+mj-lt"/>
              <a:cs typeface="Arial" charset="0"/>
            </a:endParaRPr>
          </a:p>
        </p:txBody>
      </p:sp>
      <p:sp>
        <p:nvSpPr>
          <p:cNvPr id="15" name="Rectangle 14"/>
          <p:cNvSpPr/>
          <p:nvPr>
            <p:custDataLst>
              <p:tags r:id="rId10"/>
            </p:custDataLst>
          </p:nvPr>
        </p:nvSpPr>
        <p:spPr bwMode="auto">
          <a:xfrm>
            <a:off x="566853" y="37736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M9:  z</a:t>
            </a:r>
            <a:r>
              <a:rPr lang="en-US" baseline="-25000" dirty="0" smtClean="0">
                <a:latin typeface="+mj-lt"/>
                <a:cs typeface="Arial" charset="0"/>
              </a:rPr>
              <a:t>25</a:t>
            </a:r>
            <a:r>
              <a:rPr lang="en-US" dirty="0" smtClean="0">
                <a:latin typeface="+mj-lt"/>
                <a:cs typeface="Arial" charset="0"/>
              </a:rPr>
              <a:t>,   z</a:t>
            </a:r>
            <a:r>
              <a:rPr lang="en-US" baseline="-25000" dirty="0" smtClean="0">
                <a:latin typeface="+mj-lt"/>
                <a:cs typeface="Arial" charset="0"/>
              </a:rPr>
              <a:t>26</a:t>
            </a:r>
            <a:r>
              <a:rPr lang="en-US" dirty="0" smtClean="0">
                <a:latin typeface="+mj-lt"/>
                <a:cs typeface="Arial" charset="0"/>
              </a:rPr>
              <a:t>,   z</a:t>
            </a:r>
            <a:r>
              <a:rPr lang="en-US" baseline="-25000" dirty="0" smtClean="0">
                <a:latin typeface="+mj-lt"/>
                <a:cs typeface="Arial" charset="0"/>
              </a:rPr>
              <a:t>27</a:t>
            </a:r>
            <a:endParaRPr lang="en-US" baseline="-25000" dirty="0">
              <a:latin typeface="+mj-lt"/>
              <a:cs typeface="Arial" charset="0"/>
            </a:endParaRPr>
          </a:p>
        </p:txBody>
      </p:sp>
      <p:sp>
        <p:nvSpPr>
          <p:cNvPr id="16" name="Rectangle 15"/>
          <p:cNvSpPr/>
          <p:nvPr>
            <p:custDataLst>
              <p:tags r:id="rId11"/>
            </p:custDataLst>
          </p:nvPr>
        </p:nvSpPr>
        <p:spPr bwMode="auto">
          <a:xfrm>
            <a:off x="566853" y="6212031"/>
            <a:ext cx="2286000" cy="304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dirty="0" smtClean="0">
                <a:latin typeface="+mj-lt"/>
                <a:cs typeface="Arial" charset="0"/>
              </a:rPr>
              <a:t>M1:  </a:t>
            </a:r>
            <a:r>
              <a:rPr lang="en-US" dirty="0" smtClean="0">
                <a:latin typeface="+mj-lt"/>
              </a:rPr>
              <a:t>z</a:t>
            </a:r>
            <a:r>
              <a:rPr lang="en-US" baseline="-25000" dirty="0" smtClean="0">
                <a:latin typeface="+mj-lt"/>
              </a:rPr>
              <a:t>1</a:t>
            </a:r>
            <a:r>
              <a:rPr lang="en-US" dirty="0" smtClean="0">
                <a:latin typeface="+mj-lt"/>
              </a:rPr>
              <a:t>,    </a:t>
            </a:r>
            <a:r>
              <a:rPr lang="en-US" baseline="-25000" dirty="0" smtClean="0">
                <a:latin typeface="+mj-lt"/>
              </a:rPr>
              <a:t> </a:t>
            </a:r>
            <a:r>
              <a:rPr lang="en-US" dirty="0">
                <a:latin typeface="+mj-lt"/>
              </a:rPr>
              <a:t>z</a:t>
            </a:r>
            <a:r>
              <a:rPr lang="en-US" baseline="-25000" dirty="0">
                <a:latin typeface="+mj-lt"/>
              </a:rPr>
              <a:t>2</a:t>
            </a:r>
            <a:r>
              <a:rPr lang="en-US" dirty="0" smtClean="0">
                <a:latin typeface="+mj-lt"/>
              </a:rPr>
              <a:t>,   </a:t>
            </a:r>
            <a:r>
              <a:rPr lang="en-US" baseline="-25000" dirty="0" smtClean="0">
                <a:latin typeface="+mj-lt"/>
              </a:rPr>
              <a:t>   </a:t>
            </a:r>
            <a:r>
              <a:rPr lang="en-US" dirty="0" smtClean="0">
                <a:latin typeface="+mj-lt"/>
              </a:rPr>
              <a:t>z</a:t>
            </a:r>
            <a:r>
              <a:rPr lang="en-US" baseline="-25000" dirty="0" smtClean="0">
                <a:latin typeface="+mj-lt"/>
              </a:rPr>
              <a:t>3</a:t>
            </a:r>
            <a:endParaRPr lang="en-US" dirty="0">
              <a:latin typeface="+mj-lt"/>
            </a:endParaRPr>
          </a:p>
        </p:txBody>
      </p:sp>
      <p:sp>
        <p:nvSpPr>
          <p:cNvPr id="17" name="Left Brace 16"/>
          <p:cNvSpPr/>
          <p:nvPr>
            <p:custDataLst>
              <p:tags r:id="rId12"/>
            </p:custDataLst>
          </p:nvPr>
        </p:nvSpPr>
        <p:spPr>
          <a:xfrm flipH="1">
            <a:off x="2929053" y="3810610"/>
            <a:ext cx="271182" cy="535641"/>
          </a:xfrm>
          <a:prstGeom prst="leftBrace">
            <a:avLst>
              <a:gd name="adj1" fmla="val 8333"/>
              <a:gd name="adj2" fmla="val 4886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custDataLst>
              <p:tags r:id="rId13"/>
            </p:custDataLst>
          </p:nvPr>
        </p:nvSpPr>
        <p:spPr>
          <a:xfrm flipH="1">
            <a:off x="2929053" y="4421331"/>
            <a:ext cx="271182" cy="1143000"/>
          </a:xfrm>
          <a:prstGeom prst="leftBrace">
            <a:avLst>
              <a:gd name="adj1" fmla="val 8333"/>
              <a:gd name="adj2" fmla="val 4886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Left Brace 18"/>
          <p:cNvSpPr/>
          <p:nvPr>
            <p:custDataLst>
              <p:tags r:id="rId14"/>
            </p:custDataLst>
          </p:nvPr>
        </p:nvSpPr>
        <p:spPr>
          <a:xfrm flipH="1">
            <a:off x="2933535" y="5640531"/>
            <a:ext cx="266700" cy="838200"/>
          </a:xfrm>
          <a:prstGeom prst="leftBrace">
            <a:avLst>
              <a:gd name="adj1" fmla="val 8333"/>
              <a:gd name="adj2" fmla="val 48861"/>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custDataLst>
              <p:tags r:id="rId15"/>
            </p:custDataLst>
          </p:nvPr>
        </p:nvSpPr>
        <p:spPr>
          <a:xfrm>
            <a:off x="3310053" y="3889283"/>
            <a:ext cx="1950662" cy="369332"/>
          </a:xfrm>
          <a:prstGeom prst="rect">
            <a:avLst/>
          </a:prstGeom>
        </p:spPr>
        <p:txBody>
          <a:bodyPr wrap="none">
            <a:spAutoFit/>
          </a:bodyPr>
          <a:lstStyle/>
          <a:p>
            <a:r>
              <a:rPr lang="en-US" dirty="0" smtClean="0"/>
              <a:t>Process module #3</a:t>
            </a:r>
            <a:endParaRPr lang="en-US" dirty="0"/>
          </a:p>
        </p:txBody>
      </p:sp>
      <p:sp>
        <p:nvSpPr>
          <p:cNvPr id="21" name="Rectangle 20"/>
          <p:cNvSpPr/>
          <p:nvPr>
            <p:custDataLst>
              <p:tags r:id="rId16"/>
            </p:custDataLst>
          </p:nvPr>
        </p:nvSpPr>
        <p:spPr>
          <a:xfrm>
            <a:off x="3310053" y="4808165"/>
            <a:ext cx="1950662" cy="369332"/>
          </a:xfrm>
          <a:prstGeom prst="rect">
            <a:avLst/>
          </a:prstGeom>
        </p:spPr>
        <p:txBody>
          <a:bodyPr wrap="none">
            <a:spAutoFit/>
          </a:bodyPr>
          <a:lstStyle/>
          <a:p>
            <a:r>
              <a:rPr lang="en-US" dirty="0" smtClean="0"/>
              <a:t>Process module #2</a:t>
            </a:r>
            <a:endParaRPr lang="en-US" dirty="0"/>
          </a:p>
        </p:txBody>
      </p:sp>
      <p:sp>
        <p:nvSpPr>
          <p:cNvPr id="22" name="Rectangle 21"/>
          <p:cNvSpPr/>
          <p:nvPr>
            <p:custDataLst>
              <p:tags r:id="rId17"/>
            </p:custDataLst>
          </p:nvPr>
        </p:nvSpPr>
        <p:spPr>
          <a:xfrm>
            <a:off x="3310053" y="5843589"/>
            <a:ext cx="1950662" cy="369332"/>
          </a:xfrm>
          <a:prstGeom prst="rect">
            <a:avLst/>
          </a:prstGeom>
        </p:spPr>
        <p:txBody>
          <a:bodyPr wrap="none">
            <a:spAutoFit/>
          </a:bodyPr>
          <a:lstStyle/>
          <a:p>
            <a:r>
              <a:rPr lang="en-US" dirty="0" smtClean="0"/>
              <a:t>Process module #1</a:t>
            </a:r>
            <a:endParaRPr lang="en-US" dirty="0"/>
          </a:p>
        </p:txBody>
      </p:sp>
      <p:sp>
        <p:nvSpPr>
          <p:cNvPr id="23" name="Rectangle 22"/>
          <p:cNvSpPr/>
          <p:nvPr>
            <p:custDataLst>
              <p:tags r:id="rId18"/>
            </p:custDataLst>
          </p:nvPr>
        </p:nvSpPr>
        <p:spPr>
          <a:xfrm>
            <a:off x="5710518" y="3773631"/>
            <a:ext cx="3352800" cy="1938992"/>
          </a:xfrm>
          <a:prstGeom prst="rect">
            <a:avLst/>
          </a:prstGeom>
        </p:spPr>
        <p:txBody>
          <a:bodyPr wrap="square">
            <a:spAutoFit/>
          </a:bodyPr>
          <a:lstStyle/>
          <a:p>
            <a:r>
              <a:rPr lang="en-US" sz="2000" u="sng" dirty="0" smtClean="0"/>
              <a:t>Examples:</a:t>
            </a:r>
            <a:r>
              <a:rPr lang="en-US" sz="2000" dirty="0" smtClean="0"/>
              <a:t> </a:t>
            </a:r>
          </a:p>
          <a:p>
            <a:pPr marL="169863" indent="-169863">
              <a:buFont typeface="Arial" panose="020B0604020202020204" pitchFamily="34" charset="0"/>
              <a:buChar char="•"/>
            </a:pPr>
            <a:r>
              <a:rPr lang="el-GR" sz="2000" dirty="0"/>
              <a:t>Δ</a:t>
            </a:r>
            <a:r>
              <a:rPr lang="en-US" sz="2000" dirty="0" smtClean="0"/>
              <a:t>W in layer M4 has a positive correlation with </a:t>
            </a:r>
            <a:r>
              <a:rPr lang="el-GR" sz="2000" dirty="0"/>
              <a:t>Δ</a:t>
            </a:r>
            <a:r>
              <a:rPr lang="en-US" sz="2000" dirty="0" smtClean="0"/>
              <a:t>W in layers M5, M6, and M7</a:t>
            </a:r>
          </a:p>
          <a:p>
            <a:pPr marL="169863" indent="-169863">
              <a:buFont typeface="Arial" panose="020B0604020202020204" pitchFamily="34" charset="0"/>
              <a:buChar char="•"/>
            </a:pPr>
            <a:r>
              <a:rPr lang="en-US" sz="2000" dirty="0" smtClean="0"/>
              <a:t>But </a:t>
            </a:r>
            <a:r>
              <a:rPr lang="el-GR" sz="2000" dirty="0"/>
              <a:t>Δ</a:t>
            </a:r>
            <a:r>
              <a:rPr lang="en-US" sz="2000" dirty="0"/>
              <a:t>W </a:t>
            </a:r>
            <a:r>
              <a:rPr lang="en-US" sz="2000" dirty="0" smtClean="0"/>
              <a:t>in </a:t>
            </a:r>
            <a:r>
              <a:rPr lang="en-US" sz="2000" dirty="0"/>
              <a:t>layer M4 </a:t>
            </a:r>
            <a:r>
              <a:rPr lang="en-US" sz="2000" dirty="0" smtClean="0"/>
              <a:t>is not correlated with </a:t>
            </a:r>
            <a:r>
              <a:rPr lang="el-GR" sz="2000" dirty="0" smtClean="0"/>
              <a:t>Δ</a:t>
            </a:r>
            <a:r>
              <a:rPr lang="en-US" sz="2000" dirty="0"/>
              <a:t>T</a:t>
            </a:r>
            <a:r>
              <a:rPr lang="en-US" sz="2000" dirty="0" smtClean="0"/>
              <a:t> in M4 </a:t>
            </a:r>
            <a:endParaRPr lang="en-US" sz="2000" dirty="0"/>
          </a:p>
        </p:txBody>
      </p:sp>
      <p:sp>
        <p:nvSpPr>
          <p:cNvPr id="24" name="Rectangle 23"/>
          <p:cNvSpPr/>
          <p:nvPr>
            <p:custDataLst>
              <p:tags r:id="rId19"/>
            </p:custDataLst>
          </p:nvPr>
        </p:nvSpPr>
        <p:spPr>
          <a:xfrm>
            <a:off x="1328853" y="3477797"/>
            <a:ext cx="381000" cy="31605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custDataLst>
              <p:tags r:id="rId20"/>
            </p:custDataLst>
          </p:nvPr>
        </p:nvSpPr>
        <p:spPr>
          <a:xfrm>
            <a:off x="1774237" y="3477796"/>
            <a:ext cx="391187" cy="316056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custDataLst>
              <p:tags r:id="rId21"/>
            </p:custDataLst>
          </p:nvPr>
        </p:nvSpPr>
        <p:spPr>
          <a:xfrm>
            <a:off x="2225323" y="3477797"/>
            <a:ext cx="381000" cy="316056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custDataLst>
              <p:tags r:id="rId22"/>
            </p:custDataLst>
          </p:nvPr>
        </p:nvSpPr>
        <p:spPr>
          <a:xfrm>
            <a:off x="1280122" y="3477796"/>
            <a:ext cx="445956" cy="307777"/>
          </a:xfrm>
          <a:prstGeom prst="rect">
            <a:avLst/>
          </a:prstGeom>
        </p:spPr>
        <p:txBody>
          <a:bodyPr wrap="none">
            <a:spAutoFit/>
          </a:bodyPr>
          <a:lstStyle/>
          <a:p>
            <a:r>
              <a:rPr lang="el-GR" sz="1400" dirty="0">
                <a:solidFill>
                  <a:srgbClr val="FF0000"/>
                </a:solidFill>
              </a:rPr>
              <a:t>Δ</a:t>
            </a:r>
            <a:r>
              <a:rPr lang="en-US" sz="1400" dirty="0">
                <a:solidFill>
                  <a:srgbClr val="FF0000"/>
                </a:solidFill>
              </a:rPr>
              <a:t>W</a:t>
            </a:r>
          </a:p>
        </p:txBody>
      </p:sp>
      <p:sp>
        <p:nvSpPr>
          <p:cNvPr id="29" name="Rectangle 28"/>
          <p:cNvSpPr/>
          <p:nvPr>
            <p:custDataLst>
              <p:tags r:id="rId23"/>
            </p:custDataLst>
          </p:nvPr>
        </p:nvSpPr>
        <p:spPr>
          <a:xfrm>
            <a:off x="1746852" y="3477797"/>
            <a:ext cx="373820" cy="307777"/>
          </a:xfrm>
          <a:prstGeom prst="rect">
            <a:avLst/>
          </a:prstGeom>
        </p:spPr>
        <p:txBody>
          <a:bodyPr wrap="none">
            <a:spAutoFit/>
          </a:bodyPr>
          <a:lstStyle/>
          <a:p>
            <a:r>
              <a:rPr lang="el-GR" sz="1400" dirty="0" smtClean="0">
                <a:solidFill>
                  <a:srgbClr val="00B050"/>
                </a:solidFill>
              </a:rPr>
              <a:t>Δ</a:t>
            </a:r>
            <a:r>
              <a:rPr lang="en-US" sz="1400" dirty="0" smtClean="0">
                <a:solidFill>
                  <a:srgbClr val="00B050"/>
                </a:solidFill>
              </a:rPr>
              <a:t>T</a:t>
            </a:r>
            <a:endParaRPr lang="en-US" sz="1400" dirty="0">
              <a:solidFill>
                <a:srgbClr val="00B050"/>
              </a:solidFill>
            </a:endParaRPr>
          </a:p>
        </p:txBody>
      </p:sp>
      <p:sp>
        <p:nvSpPr>
          <p:cNvPr id="30" name="Rectangle 29"/>
          <p:cNvSpPr/>
          <p:nvPr>
            <p:custDataLst>
              <p:tags r:id="rId24"/>
            </p:custDataLst>
          </p:nvPr>
        </p:nvSpPr>
        <p:spPr>
          <a:xfrm>
            <a:off x="2192845" y="3477796"/>
            <a:ext cx="397866" cy="307777"/>
          </a:xfrm>
          <a:prstGeom prst="rect">
            <a:avLst/>
          </a:prstGeom>
        </p:spPr>
        <p:txBody>
          <a:bodyPr wrap="none">
            <a:spAutoFit/>
          </a:bodyPr>
          <a:lstStyle/>
          <a:p>
            <a:r>
              <a:rPr lang="el-GR" sz="1400" dirty="0" smtClean="0">
                <a:solidFill>
                  <a:srgbClr val="0000FF"/>
                </a:solidFill>
              </a:rPr>
              <a:t>Δ</a:t>
            </a:r>
            <a:r>
              <a:rPr lang="en-US" sz="1400" dirty="0" smtClean="0">
                <a:solidFill>
                  <a:srgbClr val="0000FF"/>
                </a:solidFill>
              </a:rPr>
              <a:t>H</a:t>
            </a:r>
            <a:endParaRPr lang="en-US" sz="1400" dirty="0">
              <a:solidFill>
                <a:srgbClr val="0000FF"/>
              </a:solidFill>
            </a:endParaRPr>
          </a:p>
        </p:txBody>
      </p:sp>
      <p:sp>
        <p:nvSpPr>
          <p:cNvPr id="4" name="Rectangle 3"/>
          <p:cNvSpPr/>
          <p:nvPr>
            <p:custDataLst>
              <p:tags r:id="rId25"/>
            </p:custDataLst>
          </p:nvPr>
        </p:nvSpPr>
        <p:spPr>
          <a:xfrm>
            <a:off x="1233268" y="4365059"/>
            <a:ext cx="533400" cy="129129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8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22" grpId="0"/>
      <p:bldP spid="23" grpId="0"/>
      <p:bldP spid="4" grpId="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TIMING" val="|40|11.9"/>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TIMING" val="|67.3|14.4|0.7"/>
</p:tagLst>
</file>

<file path=ppt/tags/tag915.xml><?xml version="1.0" encoding="utf-8"?>
<p:tagLst xmlns:a="http://schemas.openxmlformats.org/drawingml/2006/main" xmlns:r="http://schemas.openxmlformats.org/officeDocument/2006/relationships" xmlns:p="http://schemas.openxmlformats.org/presentationml/2006/main">
  <p:tag name="TIMING" val="|17.9"/>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TIMING" val="|47|0.6|0.4|0.5"/>
</p:tagLst>
</file>

<file path=ppt/tags/tag965.xml><?xml version="1.0" encoding="utf-8"?>
<p:tagLst xmlns:a="http://schemas.openxmlformats.org/drawingml/2006/main" xmlns:r="http://schemas.openxmlformats.org/officeDocument/2006/relationships" xmlns:p="http://schemas.openxmlformats.org/presentationml/2006/main">
  <p:tag name="TIMING" val="|18.9|6.5|31.8"/>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solidFill>
              <a:srgbClr val="000000"/>
            </a:solidFill>
            <a:latin typeface="Arial" pitchFamily="34" charset="0"/>
            <a:cs typeface="Arial" pitchFamily="34" charset="0"/>
          </a:defRPr>
        </a:defPPr>
      </a:lstStyle>
    </a:spDef>
    <a:txDef>
      <a:spPr>
        <a:noFill/>
      </a:spPr>
      <a:bodyPr wrap="square">
        <a:spAutoFit/>
      </a:bodyPr>
      <a:lstStyle>
        <a:defPPr>
          <a:defRPr sz="1600" dirty="0">
            <a:latin typeface="Arial" pitchFamily="34" charset="0"/>
            <a:cs typeface="Arial" pitchFamily="34" charset="0"/>
          </a:defRPr>
        </a:defPPr>
      </a:lstStyle>
      <a:style>
        <a:lnRef idx="0">
          <a:scrgbClr r="0" g="0" b="0"/>
        </a:lnRef>
        <a:fillRef idx="0">
          <a:scrgbClr r="0" g="0" b="0"/>
        </a:fillRef>
        <a:effectRef idx="0">
          <a:scrgbClr r="0" g="0" b="0"/>
        </a:effectRef>
        <a:fontRef idx="minor">
          <a:schemeClr val="tx1"/>
        </a:fontRef>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12169</TotalTime>
  <Words>11186</Words>
  <Application>Microsoft Office PowerPoint</Application>
  <PresentationFormat>On-screen Show (4:3)</PresentationFormat>
  <Paragraphs>1539</Paragraphs>
  <Slides>86</Slides>
  <Notes>84</Notes>
  <HiddenSlides>0</HiddenSlides>
  <MMClips>4</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Toward Holistic Modeling, Margining and Tolerance of IC Variability </vt:lpstr>
      <vt:lpstr>IC Variability </vt:lpstr>
      <vt:lpstr>Challenge: Value of Technology</vt:lpstr>
      <vt:lpstr>Solutions: Modeling, Margining, Tolerance</vt:lpstr>
      <vt:lpstr>Outline</vt:lpstr>
      <vt:lpstr>BEOL Corner Optimization</vt:lpstr>
      <vt:lpstr>Proposed Timing Signoff Flow</vt:lpstr>
      <vt:lpstr>Conventional BEOL Corners</vt:lpstr>
      <vt:lpstr>Statistical RC Model</vt:lpstr>
      <vt:lpstr>Pessimism of Conventional BEOL Corners (CBC)</vt:lpstr>
      <vt:lpstr>Intuition on Delay Variability Across Cw, RCw</vt:lpstr>
      <vt:lpstr>Intuition on Delay Variability Across Cw, RCw</vt:lpstr>
      <vt:lpstr>Scaling Factor α and Delay Variation</vt:lpstr>
      <vt:lpstr>Find Paths for Which TBCs Can Be Used</vt:lpstr>
      <vt:lpstr>Determining  α,  Arcw and  Acw </vt:lpstr>
      <vt:lpstr>Benefits of Tightened BEOL Corners</vt:lpstr>
      <vt:lpstr>Outline</vt:lpstr>
      <vt:lpstr>How to Minimize Cost of Resilience ?</vt:lpstr>
      <vt:lpstr>Tradeoff: Resilience Cost vs. Datapath Cost</vt:lpstr>
      <vt:lpstr>Selective-Endpoint Optimization (SEOpt)</vt:lpstr>
      <vt:lpstr>Clock Skew Optimization (SkewOpt)</vt:lpstr>
      <vt:lpstr>Overall Optimization Flow</vt:lpstr>
      <vt:lpstr>Benefit of Low-Cost Resilience</vt:lpstr>
      <vt:lpstr>Increased Benefit of Resilience with AVS</vt:lpstr>
      <vt:lpstr>Outline</vt:lpstr>
      <vt:lpstr>Breaking Chicken-Egg Loops  Less Margin</vt:lpstr>
      <vt:lpstr>Derated Library Characterization and AVS</vt:lpstr>
      <vt:lpstr>Library Characterization for AVS</vt:lpstr>
      <vt:lpstr>Power vs. Area Across Different Signoffs</vt:lpstr>
      <vt:lpstr>Heuristics #1</vt:lpstr>
      <vt:lpstr>Vfinal Estimation</vt:lpstr>
      <vt:lpstr>Observation and Heuristic #2</vt:lpstr>
      <vt:lpstr>Proposed Library Characterization Flow</vt:lpstr>
      <vt:lpstr>Power vs. Area for All Designs</vt:lpstr>
      <vt:lpstr>Also: Multi-Mode Signoff Choices Matter !</vt:lpstr>
      <vt:lpstr>Also: Tunable Monitors  Less Margin</vt:lpstr>
      <vt:lpstr>Also: Tunable Monitors  Less Margin</vt:lpstr>
      <vt:lpstr>Outline</vt:lpstr>
      <vt:lpstr>Conclusions</vt:lpstr>
      <vt:lpstr>Thank You !</vt:lpstr>
      <vt:lpstr>Backup</vt:lpstr>
      <vt:lpstr>Power Penalty to Fix EM with AVS</vt:lpstr>
      <vt:lpstr>Homogeneous Corners</vt:lpstr>
      <vt:lpstr>Homogeneous Corners</vt:lpstr>
      <vt:lpstr>Correlation Matrix</vt:lpstr>
      <vt:lpstr>Wiring Structure in Timing-Critical Paths (2)</vt:lpstr>
      <vt:lpstr>Delay Variation</vt:lpstr>
      <vt:lpstr>Delay Variation</vt:lpstr>
      <vt:lpstr>Non-Homogeneous Corner</vt:lpstr>
      <vt:lpstr>Opportunities for Tightened BEOL Corners</vt:lpstr>
      <vt:lpstr>Wiring Structure in Timing-Critical Paths</vt:lpstr>
      <vt:lpstr>Proposed Timing Signoff Flow</vt:lpstr>
      <vt:lpstr>Experiment Setup</vt:lpstr>
      <vt:lpstr>Further Analysis</vt:lpstr>
      <vt:lpstr>Scaling Factor Results</vt:lpstr>
      <vt:lpstr>Benefits of Tightened BEOL Corners (1)</vt:lpstr>
      <vt:lpstr>Heuristics #1</vt:lpstr>
      <vt:lpstr>Vfinal Estimation</vt:lpstr>
      <vt:lpstr>Observation and Heuristic #2</vt:lpstr>
      <vt:lpstr>Technology and Benchmark Circuits</vt:lpstr>
      <vt:lpstr>A Reference Signoff Flow</vt:lpstr>
      <vt:lpstr>Experiment Setup</vt:lpstr>
      <vt:lpstr>“Chicken and Egg” Loop</vt:lpstr>
      <vt:lpstr>Bias Temperature Instability (BTI)</vt:lpstr>
      <vt:lpstr>Observation #1</vt:lpstr>
      <vt:lpstr>Results for DC Scenario</vt:lpstr>
      <vt:lpstr>Problem: Signoff Corner Definition</vt:lpstr>
      <vt:lpstr>AVS Signoff Corner Selection</vt:lpstr>
      <vt:lpstr>AVS Impact on EM Lifetime</vt:lpstr>
      <vt:lpstr>EM Impact on AVS Scheduling</vt:lpstr>
      <vt:lpstr>What is “Signoff”?</vt:lpstr>
      <vt:lpstr>Statistical Timing Analysis (1)</vt:lpstr>
      <vt:lpstr>Statistical Timing Analysis (2)</vt:lpstr>
      <vt:lpstr>Resilient Designs</vt:lpstr>
      <vt:lpstr>Resilience Cost Reduction Problem</vt:lpstr>
      <vt:lpstr>Selective-Endpoint Optimization</vt:lpstr>
      <vt:lpstr>Process-Aware Vdd Scaling (PVS)</vt:lpstr>
      <vt:lpstr>Challenge: Variability </vt:lpstr>
      <vt:lpstr>Energy Reduction in AVS Context</vt:lpstr>
      <vt:lpstr>Our Concept: Mode Dominance</vt:lpstr>
      <vt:lpstr>Our Method: Global Optimization</vt:lpstr>
      <vt:lpstr>Classes of Closed-Loop AVS</vt:lpstr>
      <vt:lpstr>Design of RO with Tunable Vmin</vt:lpstr>
      <vt:lpstr>Benefit of Resilience Cost Reduction</vt:lpstr>
      <vt:lpstr>Increased Benefit of Resilience With AVS</vt:lpstr>
      <vt:lpstr>Overall Optimization Flow</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ABKGROUP UCSD</dc:creator>
  <cp:lastModifiedBy>Andrew B. Kahng</cp:lastModifiedBy>
  <cp:revision>1124</cp:revision>
  <cp:lastPrinted>2014-07-03T23:56:13Z</cp:lastPrinted>
  <dcterms:created xsi:type="dcterms:W3CDTF">2012-08-14T20:44:31Z</dcterms:created>
  <dcterms:modified xsi:type="dcterms:W3CDTF">2014-07-10T14:10:15Z</dcterms:modified>
</cp:coreProperties>
</file>