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7" r:id="rId2"/>
    <p:sldId id="514" r:id="rId3"/>
    <p:sldId id="501" r:id="rId4"/>
    <p:sldId id="503" r:id="rId5"/>
    <p:sldId id="521" r:id="rId6"/>
    <p:sldId id="520" r:id="rId7"/>
    <p:sldId id="540" r:id="rId8"/>
    <p:sldId id="502" r:id="rId9"/>
    <p:sldId id="543" r:id="rId10"/>
    <p:sldId id="504" r:id="rId11"/>
    <p:sldId id="529" r:id="rId12"/>
    <p:sldId id="523" r:id="rId13"/>
    <p:sldId id="524" r:id="rId14"/>
    <p:sldId id="525" r:id="rId15"/>
    <p:sldId id="526" r:id="rId16"/>
    <p:sldId id="527" r:id="rId17"/>
    <p:sldId id="542" r:id="rId18"/>
    <p:sldId id="537" r:id="rId19"/>
    <p:sldId id="538" r:id="rId20"/>
    <p:sldId id="539" r:id="rId21"/>
    <p:sldId id="532" r:id="rId22"/>
    <p:sldId id="507" r:id="rId23"/>
    <p:sldId id="506" r:id="rId24"/>
    <p:sldId id="541" r:id="rId25"/>
    <p:sldId id="508" r:id="rId26"/>
    <p:sldId id="509" r:id="rId27"/>
    <p:sldId id="535" r:id="rId28"/>
    <p:sldId id="536" r:id="rId29"/>
  </p:sldIdLst>
  <p:sldSz cx="9144000" cy="6858000" type="screen4x3"/>
  <p:notesSz cx="6858000" cy="9296400"/>
  <p:custDataLst>
    <p:tags r:id="rId32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66"/>
    <a:srgbClr val="FF9933"/>
    <a:srgbClr val="0E1B28"/>
    <a:srgbClr val="001726"/>
    <a:srgbClr val="9999FF"/>
    <a:srgbClr val="FF7C80"/>
    <a:srgbClr val="70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6" autoAdjust="0"/>
    <p:restoredTop sz="97976" autoAdjust="0"/>
  </p:normalViewPr>
  <p:slideViewPr>
    <p:cSldViewPr>
      <p:cViewPr>
        <p:scale>
          <a:sx n="70" d="100"/>
          <a:sy n="70" d="100"/>
        </p:scale>
        <p:origin x="-1518" y="-1206"/>
      </p:cViewPr>
      <p:guideLst>
        <p:guide orient="horz" pos="293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Sheet1!$A$22</c:f>
              <c:strCache>
                <c:ptCount val="1"/>
                <c:pt idx="0">
                  <c:v>Reference</c:v>
                </c:pt>
              </c:strCache>
            </c:strRef>
          </c:tx>
          <c:invertIfNegative val="0"/>
          <c:cat>
            <c:strRef>
              <c:f>Sheet1!$B$21:$D$21</c:f>
              <c:strCache>
                <c:ptCount val="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</c:strCache>
            </c:strRef>
          </c:cat>
          <c:val>
            <c:numRef>
              <c:f>Sheet1!$B$22:$D$22</c:f>
              <c:numCache>
                <c:formatCode>General</c:formatCode>
                <c:ptCount val="3"/>
                <c:pt idx="0">
                  <c:v>-0.57999999999999996</c:v>
                </c:pt>
                <c:pt idx="1">
                  <c:v>-0.32</c:v>
                </c:pt>
                <c:pt idx="2">
                  <c:v>-0.19</c:v>
                </c:pt>
              </c:numCache>
            </c:numRef>
          </c:val>
        </c:ser>
        <c:ser>
          <c:idx val="1"/>
          <c:order val="1"/>
          <c:tx>
            <c:strRef>
              <c:f>Sheet1!$A$23</c:f>
              <c:strCache>
                <c:ptCount val="1"/>
                <c:pt idx="0">
                  <c:v>Optimized</c:v>
                </c:pt>
              </c:strCache>
            </c:strRef>
          </c:tx>
          <c:invertIfNegative val="0"/>
          <c:cat>
            <c:strRef>
              <c:f>Sheet1!$B$21:$D$21</c:f>
              <c:strCache>
                <c:ptCount val="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</c:strCache>
            </c:strRef>
          </c:cat>
          <c:val>
            <c:numRef>
              <c:f>Sheet1!$B$23:$D$23</c:f>
              <c:numCache>
                <c:formatCode>General</c:formatCode>
                <c:ptCount val="3"/>
                <c:pt idx="0">
                  <c:v>-0.46</c:v>
                </c:pt>
                <c:pt idx="1">
                  <c:v>0</c:v>
                </c:pt>
                <c:pt idx="2">
                  <c:v>-0.18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30784"/>
        <c:axId val="37618432"/>
      </c:barChart>
      <c:catAx>
        <c:axId val="99830784"/>
        <c:scaling>
          <c:orientation val="minMax"/>
        </c:scaling>
        <c:delete val="0"/>
        <c:axPos val="b"/>
        <c:majorTickMark val="out"/>
        <c:minorTickMark val="none"/>
        <c:tickLblPos val="high"/>
        <c:crossAx val="37618432"/>
        <c:crosses val="autoZero"/>
        <c:auto val="1"/>
        <c:lblAlgn val="ctr"/>
        <c:lblOffset val="100"/>
        <c:noMultiLvlLbl val="0"/>
      </c:catAx>
      <c:valAx>
        <c:axId val="37618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Setup WNS (ns)</a:t>
                </a:r>
              </a:p>
            </c:rich>
          </c:tx>
          <c:layout>
            <c:manualLayout>
              <c:xMode val="edge"/>
              <c:yMode val="edge"/>
              <c:x val="3.459364565429613E-2"/>
              <c:y val="0.187474190527705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98307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931111507283156"/>
          <c:y val="4.4255403999971778E-2"/>
          <c:w val="0.82249923656881552"/>
          <c:h val="0.147374932649947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="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Sheet1!$A$29</c:f>
              <c:strCache>
                <c:ptCount val="1"/>
                <c:pt idx="0">
                  <c:v>Reference</c:v>
                </c:pt>
              </c:strCache>
            </c:strRef>
          </c:tx>
          <c:invertIfNegative val="0"/>
          <c:cat>
            <c:strRef>
              <c:f>Sheet1!$B$21:$D$21</c:f>
              <c:strCache>
                <c:ptCount val="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</c:strCache>
            </c:strRef>
          </c:cat>
          <c:val>
            <c:numRef>
              <c:f>Sheet1!$B$29:$D$29</c:f>
              <c:numCache>
                <c:formatCode>General</c:formatCode>
                <c:ptCount val="3"/>
                <c:pt idx="0">
                  <c:v>-0.04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Sheet1!$A$30</c:f>
              <c:strCache>
                <c:ptCount val="1"/>
                <c:pt idx="0">
                  <c:v>Optimized</c:v>
                </c:pt>
              </c:strCache>
            </c:strRef>
          </c:tx>
          <c:invertIfNegative val="0"/>
          <c:cat>
            <c:strRef>
              <c:f>Sheet1!$B$21:$D$21</c:f>
              <c:strCache>
                <c:ptCount val="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</c:strCache>
            </c:strRef>
          </c:cat>
          <c:val>
            <c:numRef>
              <c:f>Sheet1!$B$30:$D$30</c:f>
              <c:numCache>
                <c:formatCode>General</c:formatCode>
                <c:ptCount val="3"/>
                <c:pt idx="0">
                  <c:v>-0.11</c:v>
                </c:pt>
                <c:pt idx="1">
                  <c:v>-0.04</c:v>
                </c:pt>
                <c:pt idx="2">
                  <c:v>-0.05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51968"/>
        <c:axId val="37653504"/>
      </c:barChart>
      <c:catAx>
        <c:axId val="37651968"/>
        <c:scaling>
          <c:orientation val="minMax"/>
        </c:scaling>
        <c:delete val="0"/>
        <c:axPos val="b"/>
        <c:majorTickMark val="out"/>
        <c:minorTickMark val="none"/>
        <c:tickLblPos val="high"/>
        <c:crossAx val="37653504"/>
        <c:crosses val="autoZero"/>
        <c:auto val="1"/>
        <c:lblAlgn val="ctr"/>
        <c:lblOffset val="100"/>
        <c:noMultiLvlLbl val="0"/>
      </c:catAx>
      <c:valAx>
        <c:axId val="37653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Hold WNS (ns)</a:t>
                </a:r>
              </a:p>
            </c:rich>
          </c:tx>
          <c:layout>
            <c:manualLayout>
              <c:xMode val="edge"/>
              <c:yMode val="edge"/>
              <c:x val="2.6642460544280971E-2"/>
              <c:y val="0.168136440707045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651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825592316488978"/>
          <c:y val="5.459770114942529E-2"/>
          <c:w val="0.80729729198678024"/>
          <c:h val="0.128374513530636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="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3ADDFE-FAD9-4F25-AC89-986B43BC0E25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5C3B20-8495-4B16-B82A-988C9753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39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굴림" pitchFamily="50" charset="-127"/>
                <a:cs typeface="Arial" charset="0"/>
              </a:defRPr>
            </a:lvl1pPr>
          </a:lstStyle>
          <a:p>
            <a:pPr>
              <a:defRPr/>
            </a:pPr>
            <a:endParaRPr lang="nl-NL" altLang="ko-K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굴림" pitchFamily="50" charset="-127"/>
                <a:cs typeface="Arial" charset="0"/>
              </a:defRPr>
            </a:lvl1pPr>
          </a:lstStyle>
          <a:p>
            <a:pPr>
              <a:defRPr/>
            </a:pPr>
            <a:endParaRPr lang="nl-NL" altLang="ko-K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굴림" pitchFamily="50" charset="-127"/>
                <a:cs typeface="Arial" charset="0"/>
              </a:defRPr>
            </a:lvl1pPr>
          </a:lstStyle>
          <a:p>
            <a:pPr>
              <a:defRPr/>
            </a:pPr>
            <a:endParaRPr lang="nl-NL" altLang="ko-K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굴림" pitchFamily="50" charset="-127"/>
                <a:cs typeface="Arial" charset="0"/>
              </a:defRPr>
            </a:lvl1pPr>
          </a:lstStyle>
          <a:p>
            <a:pPr>
              <a:defRPr/>
            </a:pPr>
            <a:fld id="{FCAD2B26-9BE0-4F72-8937-2C5B863C09DE}" type="slidenum">
              <a:rPr lang="nl-NL" altLang="ko-KR"/>
              <a:pPr>
                <a:defRPr/>
              </a:pPr>
              <a:t>‹#›</a:t>
            </a:fld>
            <a:endParaRPr lang="nl-NL" altLang="ko-KR"/>
          </a:p>
        </p:txBody>
      </p:sp>
    </p:spTree>
    <p:extLst>
      <p:ext uri="{BB962C8B-B14F-4D97-AF65-F5344CB8AC3E}">
        <p14:creationId xmlns:p14="http://schemas.microsoft.com/office/powerpoint/2010/main" val="215534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F94ED83F-20A5-4F9D-88A3-20641E71FDBE}" type="slidenum">
              <a:rPr lang="nl-NL" altLang="ko-KR" smtClean="0">
                <a:latin typeface="Arial" pitchFamily="34" charset="0"/>
              </a:rPr>
              <a:pPr eaLnBrk="1" hangingPunct="1"/>
              <a:t>1</a:t>
            </a:fld>
            <a:endParaRPr lang="nl-NL" altLang="ko-KR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14375"/>
            <a:ext cx="4611688" cy="345916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2562"/>
            <a:ext cx="5026025" cy="41849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11" tIns="39256" rIns="78511" bIns="39256"/>
          <a:lstStyle/>
          <a:p>
            <a:pPr eaLnBrk="1" hangingPunct="1"/>
            <a:endParaRPr lang="en-US" altLang="ko-KR" smtClean="0">
              <a:latin typeface="Arial" pitchFamily="34" charset="0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CSDa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53364"/>
              </a:clrFrom>
              <a:clrTo>
                <a:srgbClr val="05336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215063"/>
            <a:ext cx="6858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800350" y="6345238"/>
            <a:ext cx="3949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ko-KR" dirty="0" err="1"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Calibri" pitchFamily="34" charset="0"/>
              </a:rPr>
              <a:t>UC</a:t>
            </a:r>
            <a:r>
              <a:rPr lang="en-US" altLang="ko-KR" dirty="0"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Calibri" pitchFamily="34" charset="0"/>
              </a:rPr>
              <a:t> San Diego / VLSI CAD Laboratory</a:t>
            </a:r>
            <a:endParaRPr lang="ko-KR" altLang="en-US" dirty="0"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  <a:cs typeface="Calibri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855663"/>
            <a:ext cx="6646863" cy="1431925"/>
          </a:xfrm>
          <a:effectLst>
            <a:outerShdw dist="81320" dir="2319588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nl-NL" dirty="0"/>
              <a:t>Klik om het opmaakprofiel van de modeltitel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  <p:custDataLst>
              <p:tags r:id="rId1"/>
            </p:custDataLst>
          </p:nvPr>
        </p:nvSpPr>
        <p:spPr>
          <a:xfrm>
            <a:off x="1557338" y="2979738"/>
            <a:ext cx="6400800" cy="29813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nl-NL" dirty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501712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873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00025"/>
            <a:ext cx="2052637" cy="6516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475" y="200025"/>
            <a:ext cx="6005513" cy="6516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065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200025"/>
            <a:ext cx="8489702" cy="708695"/>
          </a:xfrm>
        </p:spPr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567489" cy="566397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145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0236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3" y="1360488"/>
            <a:ext cx="4008437" cy="53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60488"/>
            <a:ext cx="4010025" cy="53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368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57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1799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712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739388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1315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1726"/>
            </a:gs>
            <a:gs pos="50000">
              <a:schemeClr val="bg1">
                <a:lumMod val="75000"/>
              </a:schemeClr>
            </a:gs>
            <a:gs pos="100000">
              <a:srgbClr val="0E1B2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00025"/>
            <a:ext cx="8416925" cy="70802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468313" y="1052513"/>
            <a:ext cx="8494712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modeltekst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8431213" y="6448425"/>
            <a:ext cx="641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ko-KR" sz="1600">
                <a:ea typeface="굴림" pitchFamily="50" charset="-127"/>
              </a:rPr>
              <a:t>-</a:t>
            </a:r>
            <a:fld id="{C447BD9C-9C5D-480E-B30C-358E4593DA31}" type="slidenum">
              <a:rPr lang="ko-KR" altLang="en-US" sz="1600">
                <a:ea typeface="굴림" pitchFamily="50" charset="-127"/>
              </a:rPr>
              <a:pPr algn="ctr"/>
              <a:t>‹#›</a:t>
            </a:fld>
            <a:r>
              <a:rPr lang="en-US" altLang="ko-KR" sz="1600">
                <a:ea typeface="굴림" pitchFamily="50" charset="-127"/>
              </a:rPr>
              <a:t>-</a:t>
            </a:r>
            <a:endParaRPr lang="ko-KR" altLang="en-US" sz="1600">
              <a:ea typeface="굴림" pitchFamily="50" charset="-127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CC66"/>
        </a:buClr>
        <a:buSzPct val="70000"/>
        <a:buFont typeface="Wingdings" pitchFamily="2" charset="2"/>
        <a:buChar char="n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CC66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CC66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Calibri" pitchFamily="34" charset="0"/>
        </a:defRPr>
      </a:lvl5pPr>
      <a:lvl6pPr marL="25146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9" Type="http://schemas.openxmlformats.org/officeDocument/2006/relationships/tags" Target="../tags/tag58.xml"/><Relationship Id="rId21" Type="http://schemas.openxmlformats.org/officeDocument/2006/relationships/tags" Target="../tags/tag40.xml"/><Relationship Id="rId34" Type="http://schemas.openxmlformats.org/officeDocument/2006/relationships/tags" Target="../tags/tag53.xml"/><Relationship Id="rId42" Type="http://schemas.openxmlformats.org/officeDocument/2006/relationships/tags" Target="../tags/tag61.xml"/><Relationship Id="rId47" Type="http://schemas.openxmlformats.org/officeDocument/2006/relationships/tags" Target="../tags/tag66.xml"/><Relationship Id="rId50" Type="http://schemas.openxmlformats.org/officeDocument/2006/relationships/tags" Target="../tags/tag69.xml"/><Relationship Id="rId55" Type="http://schemas.openxmlformats.org/officeDocument/2006/relationships/tags" Target="../tags/tag74.xml"/><Relationship Id="rId63" Type="http://schemas.openxmlformats.org/officeDocument/2006/relationships/tags" Target="../tags/tag8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tags" Target="../tags/tag48.xml"/><Relationship Id="rId41" Type="http://schemas.openxmlformats.org/officeDocument/2006/relationships/tags" Target="../tags/tag60.xml"/><Relationship Id="rId54" Type="http://schemas.openxmlformats.org/officeDocument/2006/relationships/tags" Target="../tags/tag73.xml"/><Relationship Id="rId62" Type="http://schemas.openxmlformats.org/officeDocument/2006/relationships/tags" Target="../tags/tag8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tags" Target="../tags/tag51.xml"/><Relationship Id="rId37" Type="http://schemas.openxmlformats.org/officeDocument/2006/relationships/tags" Target="../tags/tag56.xml"/><Relationship Id="rId40" Type="http://schemas.openxmlformats.org/officeDocument/2006/relationships/tags" Target="../tags/tag59.xml"/><Relationship Id="rId45" Type="http://schemas.openxmlformats.org/officeDocument/2006/relationships/tags" Target="../tags/tag64.xml"/><Relationship Id="rId53" Type="http://schemas.openxmlformats.org/officeDocument/2006/relationships/tags" Target="../tags/tag72.xml"/><Relationship Id="rId58" Type="http://schemas.openxmlformats.org/officeDocument/2006/relationships/tags" Target="../tags/tag77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tags" Target="../tags/tag55.xml"/><Relationship Id="rId49" Type="http://schemas.openxmlformats.org/officeDocument/2006/relationships/tags" Target="../tags/tag68.xml"/><Relationship Id="rId57" Type="http://schemas.openxmlformats.org/officeDocument/2006/relationships/tags" Target="../tags/tag76.xml"/><Relationship Id="rId61" Type="http://schemas.openxmlformats.org/officeDocument/2006/relationships/tags" Target="../tags/tag80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tags" Target="../tags/tag50.xml"/><Relationship Id="rId44" Type="http://schemas.openxmlformats.org/officeDocument/2006/relationships/tags" Target="../tags/tag63.xml"/><Relationship Id="rId52" Type="http://schemas.openxmlformats.org/officeDocument/2006/relationships/tags" Target="../tags/tag71.xml"/><Relationship Id="rId60" Type="http://schemas.openxmlformats.org/officeDocument/2006/relationships/tags" Target="../tags/tag79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tags" Target="../tags/tag54.xml"/><Relationship Id="rId43" Type="http://schemas.openxmlformats.org/officeDocument/2006/relationships/tags" Target="../tags/tag62.xml"/><Relationship Id="rId48" Type="http://schemas.openxmlformats.org/officeDocument/2006/relationships/tags" Target="../tags/tag67.xml"/><Relationship Id="rId56" Type="http://schemas.openxmlformats.org/officeDocument/2006/relationships/tags" Target="../tags/tag75.xml"/><Relationship Id="rId64" Type="http://schemas.openxmlformats.org/officeDocument/2006/relationships/tags" Target="../tags/tag83.xml"/><Relationship Id="rId8" Type="http://schemas.openxmlformats.org/officeDocument/2006/relationships/tags" Target="../tags/tag27.xml"/><Relationship Id="rId51" Type="http://schemas.openxmlformats.org/officeDocument/2006/relationships/tags" Target="../tags/tag70.xml"/><Relationship Id="rId3" Type="http://schemas.openxmlformats.org/officeDocument/2006/relationships/tags" Target="../tags/tag22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38" Type="http://schemas.openxmlformats.org/officeDocument/2006/relationships/tags" Target="../tags/tag57.xml"/><Relationship Id="rId46" Type="http://schemas.openxmlformats.org/officeDocument/2006/relationships/tags" Target="../tags/tag65.xml"/><Relationship Id="rId59" Type="http://schemas.openxmlformats.org/officeDocument/2006/relationships/tags" Target="../tags/tag7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95536" y="836613"/>
            <a:ext cx="8352927" cy="1925637"/>
          </a:xfrm>
        </p:spPr>
        <p:txBody>
          <a:bodyPr/>
          <a:lstStyle/>
          <a:p>
            <a:pPr algn="ctr"/>
            <a:r>
              <a:rPr lang="en-US" sz="3800" dirty="0" smtClean="0"/>
              <a:t>OCV-Aware Top-Level Clock Tree Optimization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63238" y="2996953"/>
            <a:ext cx="8817524" cy="151216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ko-KR" sz="3200" b="1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Tuck-Boon Chan, </a:t>
            </a:r>
            <a:r>
              <a:rPr lang="en-US" altLang="ko-KR" sz="3200" b="1" dirty="0" err="1" smtClean="0">
                <a:latin typeface="Calibri" pitchFamily="34" charset="0"/>
                <a:ea typeface="굴림" pitchFamily="50" charset="-127"/>
                <a:cs typeface="Calibri" pitchFamily="34" charset="0"/>
              </a:rPr>
              <a:t>Kwangsoo</a:t>
            </a:r>
            <a:r>
              <a:rPr lang="en-US" altLang="ko-KR" sz="3200" b="1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 Han, Andrew B. </a:t>
            </a:r>
            <a:r>
              <a:rPr lang="en-US" altLang="ko-KR" sz="3200" b="1" dirty="0" err="1" smtClean="0">
                <a:latin typeface="Calibri" pitchFamily="34" charset="0"/>
                <a:ea typeface="굴림" pitchFamily="50" charset="-127"/>
                <a:cs typeface="Calibri" pitchFamily="34" charset="0"/>
              </a:rPr>
              <a:t>Kahng</a:t>
            </a:r>
            <a:r>
              <a:rPr lang="en-US" altLang="ko-KR" sz="3200" b="1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, Jae-</a:t>
            </a:r>
            <a:r>
              <a:rPr lang="en-US" altLang="ko-KR" sz="3200" b="1" dirty="0" err="1" smtClean="0">
                <a:latin typeface="Calibri" pitchFamily="34" charset="0"/>
                <a:ea typeface="굴림" pitchFamily="50" charset="-127"/>
                <a:cs typeface="Calibri" pitchFamily="34" charset="0"/>
              </a:rPr>
              <a:t>Gon</a:t>
            </a:r>
            <a:r>
              <a:rPr lang="en-US" altLang="ko-KR" sz="3200" b="1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 Lee and </a:t>
            </a:r>
            <a:r>
              <a:rPr lang="en-US" altLang="ko-KR" sz="3200" b="1" u="sng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Siddhartha </a:t>
            </a:r>
            <a:r>
              <a:rPr lang="en-US" altLang="ko-KR" sz="3200" b="1" u="sng" dirty="0" err="1" smtClean="0">
                <a:latin typeface="Calibri" pitchFamily="34" charset="0"/>
                <a:ea typeface="굴림" pitchFamily="50" charset="-127"/>
                <a:cs typeface="Calibri" pitchFamily="34" charset="0"/>
              </a:rPr>
              <a:t>Nath</a:t>
            </a:r>
            <a:r>
              <a:rPr lang="en-US" altLang="ko-KR" sz="3200" b="1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/>
            </a:r>
            <a:br>
              <a:rPr lang="en-US" altLang="ko-KR" sz="3200" b="1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</a:br>
            <a:endParaRPr lang="en-US" altLang="ko-KR" sz="3200" b="1" dirty="0" smtClean="0">
              <a:latin typeface="Calibri" pitchFamily="34" charset="0"/>
              <a:ea typeface="굴림" pitchFamily="50" charset="-127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ko-KR" sz="3200" b="1" dirty="0" smtClean="0">
                <a:solidFill>
                  <a:srgbClr val="A3E0FF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VLSI CAD LABORATORY, UC San Diego</a:t>
            </a:r>
          </a:p>
          <a:p>
            <a:pPr algn="ctr" eaLnBrk="1" hangingPunct="1">
              <a:defRPr/>
            </a:pPr>
            <a:endParaRPr lang="en-US" altLang="ko-KR" sz="2800" dirty="0" smtClean="0">
              <a:solidFill>
                <a:srgbClr val="A3E0FF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  <a:p>
            <a:pPr algn="ctr" eaLnBrk="1" hangingPunct="1">
              <a:defRPr/>
            </a:pPr>
            <a:endParaRPr lang="en-US" altLang="ko-KR" sz="2800" dirty="0" smtClean="0">
              <a:solidFill>
                <a:srgbClr val="A3E0FF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p</a:t>
            </a:r>
            <a:r>
              <a:rPr lang="en-US" dirty="0" smtClean="0"/>
              <a:t>  are the terminal pins</a:t>
            </a:r>
          </a:p>
          <a:p>
            <a:r>
              <a:rPr lang="en-US" dirty="0"/>
              <a:t>d(</a:t>
            </a:r>
            <a:r>
              <a:rPr lang="en-US" dirty="0" err="1"/>
              <a:t>i,j</a:t>
            </a:r>
            <a:r>
              <a:rPr lang="en-US" dirty="0"/>
              <a:t>)  : delay from pin </a:t>
            </a:r>
            <a:r>
              <a:rPr lang="en-US" dirty="0" err="1"/>
              <a:t>i</a:t>
            </a:r>
            <a:r>
              <a:rPr lang="en-US" dirty="0"/>
              <a:t> to pin j</a:t>
            </a:r>
          </a:p>
          <a:p>
            <a:endParaRPr lang="en-US" baseline="-25000" dirty="0"/>
          </a:p>
        </p:txBody>
      </p:sp>
      <p:sp>
        <p:nvSpPr>
          <p:cNvPr id="5" name="Isosceles Triangle 4"/>
          <p:cNvSpPr/>
          <p:nvPr/>
        </p:nvSpPr>
        <p:spPr>
          <a:xfrm>
            <a:off x="6575555" y="4695705"/>
            <a:ext cx="1279180" cy="754339"/>
          </a:xfrm>
          <a:prstGeom prst="triangl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 flipV="1">
            <a:off x="5327160" y="2144846"/>
            <a:ext cx="277098" cy="167631"/>
          </a:xfrm>
          <a:prstGeom prst="triangle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6172136" y="4410958"/>
            <a:ext cx="1043009" cy="284748"/>
          </a:xfrm>
          <a:prstGeom prst="straightConnector1">
            <a:avLst/>
          </a:prstGeom>
          <a:noFill/>
          <a:ln w="762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>
          <a:xfrm flipH="1">
            <a:off x="5327495" y="4410957"/>
            <a:ext cx="844641" cy="284748"/>
          </a:xfrm>
          <a:prstGeom prst="straightConnector1">
            <a:avLst/>
          </a:prstGeom>
          <a:noFill/>
          <a:ln w="762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55829" y="3367548"/>
            <a:ext cx="179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d</a:t>
            </a:r>
            <a:r>
              <a:rPr kumimoji="0" lang="en-US" sz="200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(1,2) = 2ns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0777" y="2144846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t</a:t>
            </a:r>
            <a:r>
              <a:rPr kumimoji="0" lang="en-US" sz="240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3314" y="2881843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t</a:t>
            </a:r>
            <a:r>
              <a:rPr kumimoji="0" lang="en-US" sz="240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3314" y="3396298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t</a:t>
            </a:r>
            <a:r>
              <a:rPr kumimoji="0" lang="en-US" sz="240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0427" y="4095863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t</a:t>
            </a:r>
            <a:r>
              <a:rPr kumimoji="0" lang="en-US" sz="240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5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602365" y="3861048"/>
            <a:ext cx="6208517" cy="5808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206793" y="1914013"/>
            <a:ext cx="203280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Top level</a:t>
            </a:r>
            <a:endParaRPr kumimoji="0" lang="en-US" sz="2400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0383" y="5867542"/>
            <a:ext cx="2280499" cy="411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Bottom level</a:t>
            </a:r>
            <a:endParaRPr kumimoji="0" lang="en-US" sz="2400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0484" y="1624849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root</a:t>
            </a:r>
            <a:endParaRPr kumimoji="0" lang="en-US" sz="2400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4003" y="3238597"/>
            <a:ext cx="655210" cy="315400"/>
          </a:xfrm>
          <a:prstGeom prst="rect">
            <a:avLst/>
          </a:prstGeom>
          <a:solidFill>
            <a:srgbClr val="0099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CLC</a:t>
            </a:r>
            <a:endParaRPr kumimoji="0" lang="en-US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829" y="4610219"/>
            <a:ext cx="72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1ns</a:t>
            </a:r>
            <a:endParaRPr kumimoji="0" lang="en-US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70641" y="5450043"/>
            <a:ext cx="1284094" cy="30348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latin typeface="Calibri"/>
              </a:rPr>
              <a:t>Sink </a:t>
            </a:r>
            <a:r>
              <a:rPr lang="en-US" sz="1600" kern="0" dirty="0">
                <a:latin typeface="Calibri"/>
              </a:rPr>
              <a:t>group </a:t>
            </a:r>
            <a:r>
              <a:rPr lang="en-US" sz="1600" kern="0" dirty="0" smtClean="0">
                <a:latin typeface="Calibri"/>
              </a:rPr>
              <a:t>3</a:t>
            </a:r>
            <a:endParaRPr lang="en-US" sz="1600" kern="0" baseline="-25000" dirty="0"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73831" y="6031712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Critical path delay = 3ns</a:t>
            </a:r>
            <a:endParaRPr kumimoji="0" lang="en-US" sz="2000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5810" y="2481733"/>
            <a:ext cx="209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d</a:t>
            </a:r>
            <a:r>
              <a:rPr kumimoji="0" lang="en-US" sz="200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(1,3) = 0.5ns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28184" y="3892986"/>
            <a:ext cx="172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d</a:t>
            </a:r>
            <a:r>
              <a:rPr kumimoji="0" lang="en-US" sz="200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(4,5) = 1ns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0700" y="4095863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t</a:t>
            </a:r>
            <a:r>
              <a:rPr kumimoji="0" lang="en-US" sz="240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81458" y="4634772"/>
            <a:ext cx="65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3ns</a:t>
            </a:r>
            <a:endParaRPr kumimoji="0" lang="en-US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26" name="Freeform 25"/>
          <p:cNvSpPr/>
          <p:nvPr/>
        </p:nvSpPr>
        <p:spPr>
          <a:xfrm rot="2923959">
            <a:off x="4713062" y="4451820"/>
            <a:ext cx="394641" cy="1450497"/>
          </a:xfrm>
          <a:custGeom>
            <a:avLst/>
            <a:gdLst>
              <a:gd name="connsiteX0" fmla="*/ 0 w 548640"/>
              <a:gd name="connsiteY0" fmla="*/ 0 h 510540"/>
              <a:gd name="connsiteX1" fmla="*/ 251460 w 548640"/>
              <a:gd name="connsiteY1" fmla="*/ 411480 h 510540"/>
              <a:gd name="connsiteX2" fmla="*/ 548640 w 548640"/>
              <a:gd name="connsiteY2" fmla="*/ 5105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640" h="510540">
                <a:moveTo>
                  <a:pt x="0" y="0"/>
                </a:moveTo>
                <a:cubicBezTo>
                  <a:pt x="80010" y="163195"/>
                  <a:pt x="160020" y="326390"/>
                  <a:pt x="251460" y="411480"/>
                </a:cubicBezTo>
                <a:cubicBezTo>
                  <a:pt x="342900" y="496570"/>
                  <a:pt x="445770" y="503555"/>
                  <a:pt x="548640" y="510540"/>
                </a:cubicBezTo>
              </a:path>
            </a:pathLst>
          </a:custGeom>
          <a:noFill/>
          <a:ln w="57150" cap="flat" cmpd="sng" algn="ctr">
            <a:solidFill>
              <a:srgbClr val="00B05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79548" y="3181194"/>
            <a:ext cx="2131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Calibri"/>
              </a:rPr>
              <a:t>d</a:t>
            </a:r>
            <a:r>
              <a:rPr lang="en-US" sz="2000" baseline="-25000" dirty="0" smtClean="0">
                <a:latin typeface="Calibri"/>
              </a:rPr>
              <a:t> </a:t>
            </a:r>
            <a:r>
              <a:rPr lang="en-US" sz="2000" dirty="0" smtClean="0">
                <a:latin typeface="Calibri"/>
              </a:rPr>
              <a:t>(3,4) = 0.5ns</a:t>
            </a:r>
            <a:endParaRPr lang="en-US" sz="2000" dirty="0">
              <a:latin typeface="Calibri"/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4706031" y="4695706"/>
            <a:ext cx="1279180" cy="754339"/>
          </a:xfrm>
          <a:prstGeom prst="triangl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01117" y="5450044"/>
            <a:ext cx="1284094" cy="30348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latin typeface="Calibri"/>
              </a:rPr>
              <a:t>Sink </a:t>
            </a:r>
            <a:r>
              <a:rPr lang="en-US" sz="1600" kern="0" dirty="0">
                <a:latin typeface="Calibri"/>
              </a:rPr>
              <a:t>group </a:t>
            </a:r>
            <a:r>
              <a:rPr lang="en-US" sz="1600" kern="0" dirty="0" smtClean="0">
                <a:latin typeface="Calibri"/>
              </a:rPr>
              <a:t>2</a:t>
            </a:r>
            <a:endParaRPr lang="en-US" sz="1600" kern="0" baseline="-25000" dirty="0">
              <a:latin typeface="Calibri"/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2834433" y="4695706"/>
            <a:ext cx="1279180" cy="754339"/>
          </a:xfrm>
          <a:prstGeom prst="triangl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29519" y="5450044"/>
            <a:ext cx="1284094" cy="30348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latin typeface="Calibri"/>
              </a:rPr>
              <a:t>Sink </a:t>
            </a:r>
            <a:r>
              <a:rPr lang="en-US" sz="1600" kern="0" dirty="0">
                <a:latin typeface="Calibri"/>
              </a:rPr>
              <a:t>group </a:t>
            </a:r>
            <a:r>
              <a:rPr lang="en-US" sz="1600" kern="0" dirty="0" smtClean="0">
                <a:latin typeface="Calibri"/>
              </a:rPr>
              <a:t>1</a:t>
            </a:r>
            <a:endParaRPr lang="en-US" sz="1600" kern="0" baseline="-25000" dirty="0">
              <a:latin typeface="Calibri"/>
            </a:endParaRPr>
          </a:p>
        </p:txBody>
      </p:sp>
      <p:cxnSp>
        <p:nvCxnSpPr>
          <p:cNvPr id="32" name="Straight Arrow Connector 31"/>
          <p:cNvCxnSpPr>
            <a:endCxn id="18" idx="2"/>
          </p:cNvCxnSpPr>
          <p:nvPr/>
        </p:nvCxnSpPr>
        <p:spPr>
          <a:xfrm flipV="1">
            <a:off x="6181607" y="3553997"/>
            <a:ext cx="0" cy="856961"/>
          </a:xfrm>
          <a:prstGeom prst="straightConnector1">
            <a:avLst/>
          </a:prstGeom>
          <a:noFill/>
          <a:ln w="76200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>
            <a:stCxn id="6" idx="0"/>
            <a:endCxn id="18" idx="0"/>
          </p:cNvCxnSpPr>
          <p:nvPr/>
        </p:nvCxnSpPr>
        <p:spPr>
          <a:xfrm>
            <a:off x="5465709" y="2312477"/>
            <a:ext cx="715898" cy="926120"/>
          </a:xfrm>
          <a:prstGeom prst="straightConnector1">
            <a:avLst/>
          </a:prstGeom>
          <a:noFill/>
          <a:ln w="762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4" name="Straight Arrow Connector 33"/>
          <p:cNvCxnSpPr>
            <a:stCxn id="6" idx="0"/>
            <a:endCxn id="30" idx="0"/>
          </p:cNvCxnSpPr>
          <p:nvPr/>
        </p:nvCxnSpPr>
        <p:spPr>
          <a:xfrm flipH="1">
            <a:off x="3474023" y="2312477"/>
            <a:ext cx="1991686" cy="2383229"/>
          </a:xfrm>
          <a:prstGeom prst="straightConnector1">
            <a:avLst/>
          </a:prstGeom>
          <a:noFill/>
          <a:ln w="762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sp>
        <p:nvSpPr>
          <p:cNvPr id="35" name="Freeform 34"/>
          <p:cNvSpPr/>
          <p:nvPr/>
        </p:nvSpPr>
        <p:spPr>
          <a:xfrm rot="2923959">
            <a:off x="2882809" y="4510682"/>
            <a:ext cx="394641" cy="1231017"/>
          </a:xfrm>
          <a:custGeom>
            <a:avLst/>
            <a:gdLst>
              <a:gd name="connsiteX0" fmla="*/ 0 w 548640"/>
              <a:gd name="connsiteY0" fmla="*/ 0 h 510540"/>
              <a:gd name="connsiteX1" fmla="*/ 251460 w 548640"/>
              <a:gd name="connsiteY1" fmla="*/ 411480 h 510540"/>
              <a:gd name="connsiteX2" fmla="*/ 548640 w 548640"/>
              <a:gd name="connsiteY2" fmla="*/ 5105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640" h="510540">
                <a:moveTo>
                  <a:pt x="0" y="0"/>
                </a:moveTo>
                <a:cubicBezTo>
                  <a:pt x="80010" y="163195"/>
                  <a:pt x="160020" y="326390"/>
                  <a:pt x="251460" y="411480"/>
                </a:cubicBezTo>
                <a:cubicBezTo>
                  <a:pt x="342900" y="496570"/>
                  <a:pt x="445770" y="503555"/>
                  <a:pt x="548640" y="510540"/>
                </a:cubicBezTo>
              </a:path>
            </a:pathLst>
          </a:custGeom>
          <a:noFill/>
          <a:ln w="57150" cap="flat" cmpd="sng" algn="ctr">
            <a:solidFill>
              <a:srgbClr val="00B05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3545169" y="5722502"/>
            <a:ext cx="1786005" cy="286972"/>
          </a:xfrm>
          <a:custGeom>
            <a:avLst/>
            <a:gdLst>
              <a:gd name="connsiteX0" fmla="*/ 2520343 w 2520343"/>
              <a:gd name="connsiteY0" fmla="*/ 57150 h 1124570"/>
              <a:gd name="connsiteX1" fmla="*/ 2386993 w 2520343"/>
              <a:gd name="connsiteY1" fmla="*/ 742950 h 1124570"/>
              <a:gd name="connsiteX2" fmla="*/ 2082193 w 2520343"/>
              <a:gd name="connsiteY2" fmla="*/ 990600 h 1124570"/>
              <a:gd name="connsiteX3" fmla="*/ 577243 w 2520343"/>
              <a:gd name="connsiteY3" fmla="*/ 1085850 h 1124570"/>
              <a:gd name="connsiteX4" fmla="*/ 81943 w 2520343"/>
              <a:gd name="connsiteY4" fmla="*/ 342900 h 1124570"/>
              <a:gd name="connsiteX5" fmla="*/ 5743 w 2520343"/>
              <a:gd name="connsiteY5" fmla="*/ 0 h 1124570"/>
              <a:gd name="connsiteX0" fmla="*/ 2515205 w 2515205"/>
              <a:gd name="connsiteY0" fmla="*/ 57150 h 1111224"/>
              <a:gd name="connsiteX1" fmla="*/ 2381855 w 2515205"/>
              <a:gd name="connsiteY1" fmla="*/ 742950 h 1111224"/>
              <a:gd name="connsiteX2" fmla="*/ 2077055 w 2515205"/>
              <a:gd name="connsiteY2" fmla="*/ 990600 h 1111224"/>
              <a:gd name="connsiteX3" fmla="*/ 572105 w 2515205"/>
              <a:gd name="connsiteY3" fmla="*/ 1085850 h 1111224"/>
              <a:gd name="connsiteX4" fmla="*/ 191105 w 2515205"/>
              <a:gd name="connsiteY4" fmla="*/ 533400 h 1111224"/>
              <a:gd name="connsiteX5" fmla="*/ 605 w 2515205"/>
              <a:gd name="connsiteY5" fmla="*/ 0 h 1111224"/>
              <a:gd name="connsiteX0" fmla="*/ 2515429 w 2515429"/>
              <a:gd name="connsiteY0" fmla="*/ 57150 h 1023937"/>
              <a:gd name="connsiteX1" fmla="*/ 2382079 w 2515429"/>
              <a:gd name="connsiteY1" fmla="*/ 742950 h 1023937"/>
              <a:gd name="connsiteX2" fmla="*/ 2077279 w 2515429"/>
              <a:gd name="connsiteY2" fmla="*/ 990600 h 1023937"/>
              <a:gd name="connsiteX3" fmla="*/ 762829 w 2515429"/>
              <a:gd name="connsiteY3" fmla="*/ 971550 h 1023937"/>
              <a:gd name="connsiteX4" fmla="*/ 191329 w 2515429"/>
              <a:gd name="connsiteY4" fmla="*/ 533400 h 1023937"/>
              <a:gd name="connsiteX5" fmla="*/ 829 w 2515429"/>
              <a:gd name="connsiteY5" fmla="*/ 0 h 1023937"/>
              <a:gd name="connsiteX0" fmla="*/ 2515429 w 2515429"/>
              <a:gd name="connsiteY0" fmla="*/ 57150 h 1049219"/>
              <a:gd name="connsiteX1" fmla="*/ 2382079 w 2515429"/>
              <a:gd name="connsiteY1" fmla="*/ 742950 h 1049219"/>
              <a:gd name="connsiteX2" fmla="*/ 1753429 w 2515429"/>
              <a:gd name="connsiteY2" fmla="*/ 1028700 h 1049219"/>
              <a:gd name="connsiteX3" fmla="*/ 762829 w 2515429"/>
              <a:gd name="connsiteY3" fmla="*/ 971550 h 1049219"/>
              <a:gd name="connsiteX4" fmla="*/ 191329 w 2515429"/>
              <a:gd name="connsiteY4" fmla="*/ 533400 h 1049219"/>
              <a:gd name="connsiteX5" fmla="*/ 829 w 2515429"/>
              <a:gd name="connsiteY5" fmla="*/ 0 h 1049219"/>
              <a:gd name="connsiteX0" fmla="*/ 2515429 w 2515429"/>
              <a:gd name="connsiteY0" fmla="*/ 57150 h 1049219"/>
              <a:gd name="connsiteX1" fmla="*/ 2267779 w 2515429"/>
              <a:gd name="connsiteY1" fmla="*/ 742950 h 1049219"/>
              <a:gd name="connsiteX2" fmla="*/ 1753429 w 2515429"/>
              <a:gd name="connsiteY2" fmla="*/ 1028700 h 1049219"/>
              <a:gd name="connsiteX3" fmla="*/ 762829 w 2515429"/>
              <a:gd name="connsiteY3" fmla="*/ 971550 h 1049219"/>
              <a:gd name="connsiteX4" fmla="*/ 191329 w 2515429"/>
              <a:gd name="connsiteY4" fmla="*/ 533400 h 1049219"/>
              <a:gd name="connsiteX5" fmla="*/ 829 w 2515429"/>
              <a:gd name="connsiteY5" fmla="*/ 0 h 1049219"/>
              <a:gd name="connsiteX0" fmla="*/ 2515429 w 2515429"/>
              <a:gd name="connsiteY0" fmla="*/ 57150 h 1049219"/>
              <a:gd name="connsiteX1" fmla="*/ 2267779 w 2515429"/>
              <a:gd name="connsiteY1" fmla="*/ 742950 h 1049219"/>
              <a:gd name="connsiteX2" fmla="*/ 1601029 w 2515429"/>
              <a:gd name="connsiteY2" fmla="*/ 1028700 h 1049219"/>
              <a:gd name="connsiteX3" fmla="*/ 762829 w 2515429"/>
              <a:gd name="connsiteY3" fmla="*/ 971550 h 1049219"/>
              <a:gd name="connsiteX4" fmla="*/ 191329 w 2515429"/>
              <a:gd name="connsiteY4" fmla="*/ 533400 h 1049219"/>
              <a:gd name="connsiteX5" fmla="*/ 829 w 2515429"/>
              <a:gd name="connsiteY5" fmla="*/ 0 h 1049219"/>
              <a:gd name="connsiteX0" fmla="*/ 2515429 w 2515429"/>
              <a:gd name="connsiteY0" fmla="*/ 57150 h 1049219"/>
              <a:gd name="connsiteX1" fmla="*/ 2267779 w 2515429"/>
              <a:gd name="connsiteY1" fmla="*/ 742950 h 1049219"/>
              <a:gd name="connsiteX2" fmla="*/ 1696279 w 2515429"/>
              <a:gd name="connsiteY2" fmla="*/ 1028700 h 1049219"/>
              <a:gd name="connsiteX3" fmla="*/ 762829 w 2515429"/>
              <a:gd name="connsiteY3" fmla="*/ 971550 h 1049219"/>
              <a:gd name="connsiteX4" fmla="*/ 191329 w 2515429"/>
              <a:gd name="connsiteY4" fmla="*/ 533400 h 1049219"/>
              <a:gd name="connsiteX5" fmla="*/ 829 w 2515429"/>
              <a:gd name="connsiteY5" fmla="*/ 0 h 104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5429" h="1049219">
                <a:moveTo>
                  <a:pt x="2515429" y="57150"/>
                </a:moveTo>
                <a:cubicBezTo>
                  <a:pt x="2485266" y="322262"/>
                  <a:pt x="2404304" y="581025"/>
                  <a:pt x="2267779" y="742950"/>
                </a:cubicBezTo>
                <a:cubicBezTo>
                  <a:pt x="2131254" y="904875"/>
                  <a:pt x="1947104" y="990600"/>
                  <a:pt x="1696279" y="1028700"/>
                </a:cubicBezTo>
                <a:cubicBezTo>
                  <a:pt x="1445454" y="1066800"/>
                  <a:pt x="1013654" y="1054100"/>
                  <a:pt x="762829" y="971550"/>
                </a:cubicBezTo>
                <a:cubicBezTo>
                  <a:pt x="512004" y="889000"/>
                  <a:pt x="318329" y="695325"/>
                  <a:pt x="191329" y="533400"/>
                </a:cubicBezTo>
                <a:cubicBezTo>
                  <a:pt x="64329" y="371475"/>
                  <a:pt x="-8696" y="80962"/>
                  <a:pt x="829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371600" marR="0" indent="-1371600" algn="ctr" defTabSz="36576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</a:pPr>
            <a:endParaRPr kumimoji="0" lang="en-US" sz="200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2639" y="2086514"/>
            <a:ext cx="325951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tx1">
                  <a:lumMod val="60000"/>
                  <a:lumOff val="40000"/>
                </a:schemeClr>
              </a:buClr>
              <a:buSzPct val="100000"/>
            </a:pPr>
            <a:r>
              <a:rPr lang="en-US" altLang="ko-KR" sz="2800" u="sng" dirty="0" smtClean="0">
                <a:latin typeface="Calibri" pitchFamily="34" charset="0"/>
                <a:ea typeface="굴림" pitchFamily="50" charset="-127"/>
                <a:cs typeface="Calibri" pitchFamily="34" charset="0"/>
                <a:sym typeface="Wingdings" pitchFamily="2" charset="2"/>
              </a:rPr>
              <a:t>Example:</a:t>
            </a:r>
            <a:br>
              <a:rPr lang="en-US" altLang="ko-KR" sz="2800" u="sng" dirty="0" smtClean="0">
                <a:latin typeface="Calibri" pitchFamily="34" charset="0"/>
                <a:ea typeface="굴림" pitchFamily="50" charset="-127"/>
                <a:cs typeface="Calibri" pitchFamily="34" charset="0"/>
                <a:sym typeface="Wingdings" pitchFamily="2" charset="2"/>
              </a:rPr>
            </a:br>
            <a:r>
              <a:rPr lang="en-US" altLang="ko-KR" sz="2800" dirty="0">
                <a:latin typeface="Calibri" pitchFamily="34" charset="0"/>
                <a:ea typeface="굴림" pitchFamily="50" charset="-127"/>
                <a:cs typeface="Calibri" pitchFamily="34" charset="0"/>
                <a:sym typeface="Wingdings" pitchFamily="2" charset="2"/>
              </a:rPr>
              <a:t>M</a:t>
            </a:r>
            <a:r>
              <a:rPr lang="en-US" altLang="ko-KR" sz="2800" dirty="0" smtClean="0">
                <a:latin typeface="Calibri" pitchFamily="34" charset="0"/>
                <a:ea typeface="굴림" pitchFamily="50" charset="-127"/>
                <a:cs typeface="Calibri" pitchFamily="34" charset="0"/>
                <a:sym typeface="Wingdings" pitchFamily="2" charset="2"/>
              </a:rPr>
              <a:t>ake d(1,2) = 4ns </a:t>
            </a:r>
            <a:br>
              <a:rPr lang="en-US" altLang="ko-KR" sz="2800" dirty="0" smtClean="0">
                <a:latin typeface="Calibri" pitchFamily="34" charset="0"/>
                <a:ea typeface="굴림" pitchFamily="50" charset="-127"/>
                <a:cs typeface="Calibri" pitchFamily="34" charset="0"/>
                <a:sym typeface="Wingdings" pitchFamily="2" charset="2"/>
              </a:rPr>
            </a:br>
            <a:r>
              <a:rPr lang="en-US" altLang="ko-KR" sz="2800" dirty="0" smtClean="0">
                <a:latin typeface="Calibri" pitchFamily="34" charset="0"/>
                <a:ea typeface="굴림" pitchFamily="50" charset="-127"/>
                <a:cs typeface="Calibri" pitchFamily="34" charset="0"/>
                <a:sym typeface="Wingdings" pitchFamily="2" charset="2"/>
              </a:rPr>
              <a:t> improves timing</a:t>
            </a:r>
            <a:endParaRPr lang="en-US" altLang="ko-KR" sz="2800" dirty="0">
              <a:latin typeface="Calibri" pitchFamily="34" charset="0"/>
              <a:ea typeface="굴림" pitchFamily="50" charset="-127"/>
              <a:cs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373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9" grpId="0"/>
      <p:bldP spid="22" grpId="0"/>
      <p:bldP spid="23" grpId="0"/>
      <p:bldP spid="24" grpId="0"/>
      <p:bldP spid="25" grpId="0"/>
      <p:bldP spid="26" grpId="0" animBg="1"/>
      <p:bldP spid="27" grpId="0"/>
      <p:bldP spid="35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implement our optimization in an industrial CTS flow, we implement three heuristics</a:t>
            </a:r>
          </a:p>
          <a:p>
            <a:pPr lvl="1"/>
            <a:r>
              <a:rPr lang="en-US" dirty="0" smtClean="0"/>
              <a:t>Algorithm 1: Extract top-level clock tree</a:t>
            </a:r>
          </a:p>
          <a:p>
            <a:pPr lvl="1"/>
            <a:r>
              <a:rPr lang="en-US" dirty="0" smtClean="0"/>
              <a:t>Algorithm 2: Create Steiner points</a:t>
            </a:r>
          </a:p>
          <a:p>
            <a:pPr lvl="1"/>
            <a:r>
              <a:rPr lang="en-US" dirty="0" smtClean="0"/>
              <a:t>Algorithm 3: Insert buffers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011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0025"/>
            <a:ext cx="8712968" cy="708695"/>
          </a:xfrm>
        </p:spPr>
        <p:txBody>
          <a:bodyPr/>
          <a:lstStyle/>
          <a:p>
            <a:r>
              <a:rPr lang="en-US" dirty="0" smtClean="0"/>
              <a:t>Extract Top-Level Clock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Initial clock tree; cells in the tree are vertices and connections between them are edges</a:t>
            </a:r>
          </a:p>
          <a:p>
            <a:pPr lvl="1"/>
            <a:r>
              <a:rPr lang="en-US" dirty="0" smtClean="0"/>
              <a:t>List of vertices that belong to CLCs</a:t>
            </a:r>
          </a:p>
          <a:p>
            <a:r>
              <a:rPr lang="en-US" dirty="0" smtClean="0"/>
              <a:t>Algorithm description</a:t>
            </a:r>
          </a:p>
          <a:p>
            <a:pPr lvl="1"/>
            <a:r>
              <a:rPr lang="en-US" dirty="0" smtClean="0"/>
              <a:t>Obtain transitive </a:t>
            </a:r>
            <a:r>
              <a:rPr lang="en-US" dirty="0" err="1" smtClean="0"/>
              <a:t>fanins</a:t>
            </a:r>
            <a:r>
              <a:rPr lang="en-US" dirty="0" smtClean="0"/>
              <a:t> of all CLCs</a:t>
            </a:r>
          </a:p>
          <a:p>
            <a:pPr lvl="1"/>
            <a:r>
              <a:rPr lang="en-US" dirty="0" smtClean="0"/>
              <a:t>Remove clock routes to the </a:t>
            </a:r>
            <a:r>
              <a:rPr lang="en-US" dirty="0" err="1" smtClean="0"/>
              <a:t>fanin</a:t>
            </a:r>
            <a:r>
              <a:rPr lang="en-US" dirty="0" smtClean="0"/>
              <a:t> cells</a:t>
            </a:r>
          </a:p>
          <a:p>
            <a:pPr lvl="1"/>
            <a:r>
              <a:rPr lang="en-US" dirty="0" smtClean="0"/>
              <a:t>Remove buffers and reconnect nets accordingly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List of top-level clock cells and connections between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690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of Algorithm 1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 bwMode="auto">
          <a:xfrm rot="10800000">
            <a:off x="1619672" y="1232595"/>
            <a:ext cx="360040" cy="288032"/>
          </a:xfrm>
          <a:prstGeom prst="triangle">
            <a:avLst/>
          </a:prstGeom>
          <a:solidFill>
            <a:srgbClr val="FFFF00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8" name="Straight Connector 7"/>
          <p:cNvCxnSpPr>
            <a:stCxn id="4" idx="0"/>
          </p:cNvCxnSpPr>
          <p:nvPr/>
        </p:nvCxnSpPr>
        <p:spPr bwMode="auto">
          <a:xfrm flipH="1">
            <a:off x="1799691" y="1520627"/>
            <a:ext cx="1" cy="34211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67563" y="2692683"/>
            <a:ext cx="655210" cy="315400"/>
          </a:xfrm>
          <a:prstGeom prst="rect">
            <a:avLst/>
          </a:prstGeom>
          <a:solidFill>
            <a:srgbClr val="0099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CLC</a:t>
            </a:r>
            <a:endParaRPr kumimoji="0" lang="en-US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10800000">
            <a:off x="1619671" y="1897472"/>
            <a:ext cx="360040" cy="288032"/>
          </a:xfrm>
          <a:prstGeom prst="triangle">
            <a:avLst/>
          </a:prstGeom>
          <a:solidFill>
            <a:schemeClr val="accent3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1799692" y="2185505"/>
            <a:ext cx="1" cy="34211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Isosceles Triangle 13"/>
          <p:cNvSpPr/>
          <p:nvPr/>
        </p:nvSpPr>
        <p:spPr bwMode="auto">
          <a:xfrm rot="10800000">
            <a:off x="1619672" y="2562350"/>
            <a:ext cx="360040" cy="288032"/>
          </a:xfrm>
          <a:prstGeom prst="triangle">
            <a:avLst/>
          </a:prstGeom>
          <a:solidFill>
            <a:schemeClr val="accent3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1222773" y="2850383"/>
            <a:ext cx="572779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895168" y="3008083"/>
            <a:ext cx="1" cy="34211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Isosceles Triangle 22"/>
          <p:cNvSpPr/>
          <p:nvPr/>
        </p:nvSpPr>
        <p:spPr>
          <a:xfrm>
            <a:off x="232636" y="3393876"/>
            <a:ext cx="1279180" cy="754339"/>
          </a:xfrm>
          <a:prstGeom prst="triangl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7722" y="4148214"/>
            <a:ext cx="1284094" cy="30348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Calibri"/>
              </a:rPr>
              <a:t>FF group 1</a:t>
            </a:r>
            <a:endParaRPr lang="en-US" sz="1600" kern="0" baseline="-25000" dirty="0">
              <a:latin typeface="Calibri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1799693" y="2850383"/>
            <a:ext cx="572779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044866" y="3889790"/>
            <a:ext cx="655210" cy="315400"/>
          </a:xfrm>
          <a:prstGeom prst="rect">
            <a:avLst/>
          </a:prstGeom>
          <a:solidFill>
            <a:srgbClr val="0099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CLC</a:t>
            </a:r>
            <a:endParaRPr kumimoji="0" lang="en-US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2372472" y="2858766"/>
            <a:ext cx="1" cy="34211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Isosceles Triangle 27"/>
          <p:cNvSpPr/>
          <p:nvPr/>
        </p:nvSpPr>
        <p:spPr bwMode="auto">
          <a:xfrm rot="10800000">
            <a:off x="2192452" y="3235611"/>
            <a:ext cx="360040" cy="288032"/>
          </a:xfrm>
          <a:prstGeom prst="triangle">
            <a:avLst/>
          </a:prstGeom>
          <a:solidFill>
            <a:schemeClr val="accent3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2373220" y="3523644"/>
            <a:ext cx="1" cy="34211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Isosceles Triangle 29"/>
          <p:cNvSpPr/>
          <p:nvPr/>
        </p:nvSpPr>
        <p:spPr>
          <a:xfrm>
            <a:off x="1740017" y="4531414"/>
            <a:ext cx="1279180" cy="754339"/>
          </a:xfrm>
          <a:prstGeom prst="triangl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35103" y="5285752"/>
            <a:ext cx="1284094" cy="30348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Calibri"/>
              </a:rPr>
              <a:t>FF group </a:t>
            </a:r>
            <a:r>
              <a:rPr lang="en-US" sz="1600" kern="0" dirty="0" smtClean="0">
                <a:latin typeface="Calibri"/>
              </a:rPr>
              <a:t>2</a:t>
            </a:r>
            <a:endParaRPr lang="en-US" sz="1600" kern="0" baseline="-25000" dirty="0">
              <a:latin typeface="Calibri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H="1">
            <a:off x="2373220" y="4205190"/>
            <a:ext cx="1" cy="34211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Isosceles Triangle 32"/>
          <p:cNvSpPr/>
          <p:nvPr/>
        </p:nvSpPr>
        <p:spPr bwMode="auto">
          <a:xfrm rot="10800000">
            <a:off x="6916891" y="1232595"/>
            <a:ext cx="360040" cy="288032"/>
          </a:xfrm>
          <a:prstGeom prst="triangle">
            <a:avLst/>
          </a:prstGeom>
          <a:solidFill>
            <a:srgbClr val="FFFF00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34" name="Straight Connector 33"/>
          <p:cNvCxnSpPr>
            <a:stCxn id="33" idx="0"/>
          </p:cNvCxnSpPr>
          <p:nvPr/>
        </p:nvCxnSpPr>
        <p:spPr bwMode="auto">
          <a:xfrm>
            <a:off x="7096911" y="1520627"/>
            <a:ext cx="1" cy="1329756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864782" y="2692683"/>
            <a:ext cx="655210" cy="315400"/>
          </a:xfrm>
          <a:prstGeom prst="rect">
            <a:avLst/>
          </a:prstGeom>
          <a:solidFill>
            <a:srgbClr val="0099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CLC</a:t>
            </a:r>
            <a:endParaRPr kumimoji="0" lang="en-US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H="1">
            <a:off x="6519992" y="2850383"/>
            <a:ext cx="572779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7096912" y="2850383"/>
            <a:ext cx="572779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7342085" y="3889790"/>
            <a:ext cx="655210" cy="315400"/>
          </a:xfrm>
          <a:prstGeom prst="rect">
            <a:avLst/>
          </a:prstGeom>
          <a:solidFill>
            <a:srgbClr val="0099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CLC</a:t>
            </a:r>
            <a:endParaRPr kumimoji="0" lang="en-US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45" name="Straight Connector 44"/>
          <p:cNvCxnSpPr>
            <a:endCxn id="44" idx="0"/>
          </p:cNvCxnSpPr>
          <p:nvPr/>
        </p:nvCxnSpPr>
        <p:spPr bwMode="auto">
          <a:xfrm flipH="1">
            <a:off x="7669690" y="2858766"/>
            <a:ext cx="3" cy="1031024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ight Arrow 53"/>
          <p:cNvSpPr/>
          <p:nvPr/>
        </p:nvSpPr>
        <p:spPr bwMode="auto">
          <a:xfrm>
            <a:off x="3815916" y="2546700"/>
            <a:ext cx="1531452" cy="737996"/>
          </a:xfrm>
          <a:prstGeom prst="rightArrow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Algorithm 1</a:t>
            </a:r>
          </a:p>
        </p:txBody>
      </p:sp>
    </p:spTree>
    <p:extLst>
      <p:ext uri="{BB962C8B-B14F-4D97-AF65-F5344CB8AC3E}">
        <p14:creationId xmlns:p14="http://schemas.microsoft.com/office/powerpoint/2010/main" val="7145098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0025"/>
            <a:ext cx="8712968" cy="708695"/>
          </a:xfrm>
        </p:spPr>
        <p:txBody>
          <a:bodyPr/>
          <a:lstStyle/>
          <a:p>
            <a:r>
              <a:rPr lang="en-US" dirty="0"/>
              <a:t>Create Steiner </a:t>
            </a:r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Top-level clock tree</a:t>
            </a:r>
          </a:p>
          <a:p>
            <a:pPr lvl="1"/>
            <a:r>
              <a:rPr lang="en-US" dirty="0" smtClean="0"/>
              <a:t>List of vertices that belong to CLCs</a:t>
            </a:r>
          </a:p>
          <a:p>
            <a:r>
              <a:rPr lang="en-US" dirty="0" smtClean="0"/>
              <a:t>Algorithm description</a:t>
            </a:r>
          </a:p>
          <a:p>
            <a:pPr lvl="1"/>
            <a:r>
              <a:rPr lang="en-US" dirty="0" smtClean="0"/>
              <a:t>Find pin-pair that minimize the sum of the difference in sink latency and the delay due to Manhattan distance</a:t>
            </a:r>
          </a:p>
          <a:p>
            <a:pPr lvl="1"/>
            <a:r>
              <a:rPr lang="en-US" dirty="0" smtClean="0"/>
              <a:t>Merge the pin-pair that has minimum sum of difference by inserting a new Steiner point</a:t>
            </a:r>
          </a:p>
          <a:p>
            <a:pPr lvl="1"/>
            <a:r>
              <a:rPr lang="en-US" dirty="0" smtClean="0"/>
              <a:t>Repeat until all driving pins have a single connection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A binary top-level clock tree and connections between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88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0025"/>
            <a:ext cx="8712968" cy="708695"/>
          </a:xfrm>
        </p:spPr>
        <p:txBody>
          <a:bodyPr/>
          <a:lstStyle/>
          <a:p>
            <a:r>
              <a:rPr lang="en-US" dirty="0"/>
              <a:t>Output of Algorithm </a:t>
            </a:r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96" name="Straight Arrow Connector 295"/>
          <p:cNvCxnSpPr/>
          <p:nvPr/>
        </p:nvCxnSpPr>
        <p:spPr>
          <a:xfrm flipH="1">
            <a:off x="2856238" y="3099588"/>
            <a:ext cx="994241" cy="94364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47963" y="1196752"/>
            <a:ext cx="2267853" cy="1795070"/>
            <a:chOff x="608570" y="1561922"/>
            <a:chExt cx="2267853" cy="1795070"/>
          </a:xfrm>
        </p:grpSpPr>
        <p:grpSp>
          <p:nvGrpSpPr>
            <p:cNvPr id="240" name="Group 239"/>
            <p:cNvGrpSpPr/>
            <p:nvPr/>
          </p:nvGrpSpPr>
          <p:grpSpPr>
            <a:xfrm>
              <a:off x="608570" y="1574081"/>
              <a:ext cx="2163230" cy="1782911"/>
              <a:chOff x="779682" y="3260533"/>
              <a:chExt cx="1311243" cy="1110596"/>
            </a:xfrm>
          </p:grpSpPr>
          <p:cxnSp>
            <p:nvCxnSpPr>
              <p:cNvPr id="241" name="Straight Connector 240"/>
              <p:cNvCxnSpPr/>
              <p:nvPr/>
            </p:nvCxnSpPr>
            <p:spPr>
              <a:xfrm>
                <a:off x="791145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975872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1160599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1345326" y="3269522"/>
                <a:ext cx="0" cy="1101607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1530053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1714780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1899507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2084232" y="3260533"/>
                <a:ext cx="0" cy="111059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779682" y="326952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779682" y="345138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779682" y="363324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779682" y="381510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779682" y="399696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779682" y="417882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786375" y="4360681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6" name="Straight Arrow Connector 255"/>
            <p:cNvCxnSpPr>
              <a:stCxn id="262" idx="4"/>
              <a:endCxn id="263" idx="0"/>
            </p:cNvCxnSpPr>
            <p:nvPr/>
          </p:nvCxnSpPr>
          <p:spPr>
            <a:xfrm>
              <a:off x="1253912" y="1776273"/>
              <a:ext cx="1397920" cy="992706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>
              <a:stCxn id="262" idx="4"/>
              <a:endCxn id="261" idx="0"/>
            </p:cNvCxnSpPr>
            <p:nvPr/>
          </p:nvCxnSpPr>
          <p:spPr>
            <a:xfrm>
              <a:off x="1253912" y="1776273"/>
              <a:ext cx="878529" cy="1002157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>
              <a:stCxn id="262" idx="4"/>
              <a:endCxn id="260" idx="0"/>
            </p:cNvCxnSpPr>
            <p:nvPr/>
          </p:nvCxnSpPr>
          <p:spPr>
            <a:xfrm flipH="1">
              <a:off x="760507" y="1776273"/>
              <a:ext cx="493405" cy="1222286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TextBox 258"/>
            <p:cNvSpPr txBox="1"/>
            <p:nvPr/>
          </p:nvSpPr>
          <p:spPr>
            <a:xfrm>
              <a:off x="1009521" y="1561922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260" name="Oval 259"/>
            <p:cNvSpPr/>
            <p:nvPr/>
          </p:nvSpPr>
          <p:spPr>
            <a:xfrm>
              <a:off x="706673" y="2998559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1" name="Oval 260"/>
            <p:cNvSpPr/>
            <p:nvPr/>
          </p:nvSpPr>
          <p:spPr>
            <a:xfrm>
              <a:off x="2078608" y="2778430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2" name="Oval 261"/>
            <p:cNvSpPr/>
            <p:nvPr/>
          </p:nvSpPr>
          <p:spPr>
            <a:xfrm>
              <a:off x="1200079" y="1676655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3" name="Oval 262"/>
            <p:cNvSpPr/>
            <p:nvPr/>
          </p:nvSpPr>
          <p:spPr>
            <a:xfrm>
              <a:off x="2597999" y="2768979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4" name="Oval 263"/>
            <p:cNvSpPr/>
            <p:nvPr/>
          </p:nvSpPr>
          <p:spPr>
            <a:xfrm>
              <a:off x="2465908" y="2233232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65" name="Straight Arrow Connector 264"/>
            <p:cNvCxnSpPr>
              <a:stCxn id="262" idx="5"/>
              <a:endCxn id="264" idx="0"/>
            </p:cNvCxnSpPr>
            <p:nvPr/>
          </p:nvCxnSpPr>
          <p:spPr>
            <a:xfrm>
              <a:off x="1291978" y="1761685"/>
              <a:ext cx="1227763" cy="471547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TextBox 297"/>
            <p:cNvSpPr txBox="1"/>
            <p:nvPr/>
          </p:nvSpPr>
          <p:spPr>
            <a:xfrm>
              <a:off x="750440" y="2948759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1976874" y="278951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2558707" y="279183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2387652" y="183835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/>
                <a:t>4</a:t>
              </a:r>
            </a:p>
          </p:txBody>
        </p:sp>
      </p:grpSp>
      <p:sp>
        <p:nvSpPr>
          <p:cNvPr id="343" name="TextBox 342"/>
          <p:cNvSpPr txBox="1"/>
          <p:nvPr/>
        </p:nvSpPr>
        <p:spPr>
          <a:xfrm>
            <a:off x="6516216" y="6047733"/>
            <a:ext cx="2117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-25000" dirty="0" smtClean="0"/>
              <a:t>1</a:t>
            </a:r>
            <a:r>
              <a:rPr lang="en-US" dirty="0" smtClean="0"/>
              <a:t>.L = j</a:t>
            </a:r>
            <a:r>
              <a:rPr lang="en-US" baseline="-25000" dirty="0" smtClean="0"/>
              <a:t>2</a:t>
            </a:r>
            <a:r>
              <a:rPr lang="en-US" dirty="0" smtClean="0"/>
              <a:t>.L = j</a:t>
            </a:r>
            <a:r>
              <a:rPr lang="en-US" baseline="-25000" dirty="0" smtClean="0"/>
              <a:t>3</a:t>
            </a:r>
            <a:r>
              <a:rPr lang="en-US" dirty="0" smtClean="0"/>
              <a:t>.L</a:t>
            </a:r>
            <a:r>
              <a:rPr lang="en-US" dirty="0"/>
              <a:t> </a:t>
            </a:r>
            <a:r>
              <a:rPr lang="en-US" dirty="0" smtClean="0"/>
              <a:t>&lt;&lt; j</a:t>
            </a:r>
            <a:r>
              <a:rPr lang="en-US" baseline="-25000" dirty="0" smtClean="0"/>
              <a:t>4</a:t>
            </a:r>
            <a:r>
              <a:rPr lang="en-US" dirty="0" smtClean="0"/>
              <a:t>.L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715422" y="1251748"/>
            <a:ext cx="2163230" cy="1785939"/>
            <a:chOff x="3192815" y="1556792"/>
            <a:chExt cx="2163230" cy="1785939"/>
          </a:xfrm>
        </p:grpSpPr>
        <p:grpSp>
          <p:nvGrpSpPr>
            <p:cNvPr id="303" name="Group 302"/>
            <p:cNvGrpSpPr/>
            <p:nvPr/>
          </p:nvGrpSpPr>
          <p:grpSpPr>
            <a:xfrm>
              <a:off x="3192815" y="1559820"/>
              <a:ext cx="2163230" cy="1782911"/>
              <a:chOff x="779682" y="3260533"/>
              <a:chExt cx="1311243" cy="1110596"/>
            </a:xfrm>
          </p:grpSpPr>
          <p:cxnSp>
            <p:nvCxnSpPr>
              <p:cNvPr id="320" name="Straight Connector 319"/>
              <p:cNvCxnSpPr/>
              <p:nvPr/>
            </p:nvCxnSpPr>
            <p:spPr>
              <a:xfrm>
                <a:off x="791145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975872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1160599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>
                <a:off x="1345326" y="3269522"/>
                <a:ext cx="0" cy="1101607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1530053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>
                <a:off x="1714780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>
                <a:off x="1899507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2084232" y="3260533"/>
                <a:ext cx="0" cy="111059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>
                <a:off x="779682" y="326952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>
                <a:off x="779682" y="345138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779682" y="363324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>
                <a:off x="779682" y="381510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>
                <a:off x="779682" y="399696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>
                <a:off x="779682" y="417882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>
                <a:off x="786375" y="4360681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4" name="Straight Arrow Connector 303"/>
            <p:cNvCxnSpPr>
              <a:endCxn id="311" idx="2"/>
            </p:cNvCxnSpPr>
            <p:nvPr/>
          </p:nvCxnSpPr>
          <p:spPr>
            <a:xfrm>
              <a:off x="5008945" y="2803606"/>
              <a:ext cx="156514" cy="2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>
              <a:stCxn id="310" idx="4"/>
              <a:endCxn id="314" idx="0"/>
            </p:cNvCxnSpPr>
            <p:nvPr/>
          </p:nvCxnSpPr>
          <p:spPr>
            <a:xfrm>
              <a:off x="3821372" y="1753460"/>
              <a:ext cx="1133740" cy="1000338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>
              <a:stCxn id="310" idx="4"/>
              <a:endCxn id="308" idx="0"/>
            </p:cNvCxnSpPr>
            <p:nvPr/>
          </p:nvCxnSpPr>
          <p:spPr>
            <a:xfrm flipH="1">
              <a:off x="3327966" y="1753460"/>
              <a:ext cx="493405" cy="1222286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TextBox 306"/>
            <p:cNvSpPr txBox="1"/>
            <p:nvPr/>
          </p:nvSpPr>
          <p:spPr>
            <a:xfrm>
              <a:off x="3538015" y="1556792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308" name="Oval 307"/>
            <p:cNvSpPr/>
            <p:nvPr/>
          </p:nvSpPr>
          <p:spPr>
            <a:xfrm>
              <a:off x="3274133" y="2975746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09" name="Oval 308"/>
            <p:cNvSpPr/>
            <p:nvPr/>
          </p:nvSpPr>
          <p:spPr>
            <a:xfrm>
              <a:off x="4646068" y="2753798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0" name="Oval 309"/>
            <p:cNvSpPr/>
            <p:nvPr/>
          </p:nvSpPr>
          <p:spPr>
            <a:xfrm>
              <a:off x="3767539" y="1653843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1" name="Oval 310"/>
            <p:cNvSpPr/>
            <p:nvPr/>
          </p:nvSpPr>
          <p:spPr>
            <a:xfrm>
              <a:off x="5165459" y="2753798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2" name="Oval 311"/>
            <p:cNvSpPr/>
            <p:nvPr/>
          </p:nvSpPr>
          <p:spPr>
            <a:xfrm>
              <a:off x="5033368" y="2239632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13" name="Straight Arrow Connector 312"/>
            <p:cNvCxnSpPr>
              <a:stCxn id="310" idx="5"/>
              <a:endCxn id="312" idx="0"/>
            </p:cNvCxnSpPr>
            <p:nvPr/>
          </p:nvCxnSpPr>
          <p:spPr>
            <a:xfrm>
              <a:off x="3859438" y="1738872"/>
              <a:ext cx="1227763" cy="500760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Rectangle 313"/>
            <p:cNvSpPr/>
            <p:nvPr/>
          </p:nvSpPr>
          <p:spPr>
            <a:xfrm>
              <a:off x="4901278" y="2753798"/>
              <a:ext cx="107666" cy="99618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15" name="Straight Arrow Connector 314"/>
            <p:cNvCxnSpPr>
              <a:stCxn id="314" idx="1"/>
              <a:endCxn id="309" idx="6"/>
            </p:cNvCxnSpPr>
            <p:nvPr/>
          </p:nvCxnSpPr>
          <p:spPr>
            <a:xfrm flipH="1">
              <a:off x="4753734" y="2803608"/>
              <a:ext cx="147544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TextBox 315"/>
            <p:cNvSpPr txBox="1"/>
            <p:nvPr/>
          </p:nvSpPr>
          <p:spPr>
            <a:xfrm>
              <a:off x="3334918" y="2853021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432496" y="271368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5014326" y="271600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4929346" y="180769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4769852" y="230727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 smtClean="0"/>
                <a:t>2'</a:t>
              </a:r>
              <a:endParaRPr lang="en-US" baseline="-25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8570" y="4043231"/>
            <a:ext cx="2238342" cy="1834041"/>
            <a:chOff x="608570" y="3467167"/>
            <a:chExt cx="2238342" cy="1834041"/>
          </a:xfrm>
        </p:grpSpPr>
        <p:grpSp>
          <p:nvGrpSpPr>
            <p:cNvPr id="208" name="Group 207"/>
            <p:cNvGrpSpPr/>
            <p:nvPr/>
          </p:nvGrpSpPr>
          <p:grpSpPr>
            <a:xfrm>
              <a:off x="608570" y="3518297"/>
              <a:ext cx="2163230" cy="1782911"/>
              <a:chOff x="779682" y="3260533"/>
              <a:chExt cx="1311243" cy="1110596"/>
            </a:xfrm>
          </p:grpSpPr>
          <p:cxnSp>
            <p:nvCxnSpPr>
              <p:cNvPr id="209" name="Straight Connector 208"/>
              <p:cNvCxnSpPr/>
              <p:nvPr/>
            </p:nvCxnSpPr>
            <p:spPr>
              <a:xfrm>
                <a:off x="791145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975872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1160599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1345326" y="3269522"/>
                <a:ext cx="0" cy="1101607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1530053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1714780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1899507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2084232" y="3260533"/>
                <a:ext cx="0" cy="111059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779682" y="326952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779682" y="345138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779682" y="363324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779682" y="381510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779682" y="399696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779682" y="417882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786375" y="4360681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6" name="Straight Arrow Connector 265"/>
            <p:cNvCxnSpPr>
              <a:endCxn id="273" idx="2"/>
            </p:cNvCxnSpPr>
            <p:nvPr/>
          </p:nvCxnSpPr>
          <p:spPr>
            <a:xfrm>
              <a:off x="2441485" y="4724417"/>
              <a:ext cx="156514" cy="2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>
              <a:stCxn id="272" idx="4"/>
              <a:endCxn id="278" idx="0"/>
            </p:cNvCxnSpPr>
            <p:nvPr/>
          </p:nvCxnSpPr>
          <p:spPr>
            <a:xfrm>
              <a:off x="1253912" y="3674271"/>
              <a:ext cx="215800" cy="1050148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>
              <a:stCxn id="278" idx="1"/>
              <a:endCxn id="270" idx="0"/>
            </p:cNvCxnSpPr>
            <p:nvPr/>
          </p:nvCxnSpPr>
          <p:spPr>
            <a:xfrm flipH="1">
              <a:off x="760507" y="4774229"/>
              <a:ext cx="655372" cy="122329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TextBox 268"/>
            <p:cNvSpPr txBox="1"/>
            <p:nvPr/>
          </p:nvSpPr>
          <p:spPr>
            <a:xfrm>
              <a:off x="1015793" y="3467167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270" name="Oval 269"/>
            <p:cNvSpPr/>
            <p:nvPr/>
          </p:nvSpPr>
          <p:spPr>
            <a:xfrm>
              <a:off x="706673" y="4896557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1" name="Oval 270"/>
            <p:cNvSpPr/>
            <p:nvPr/>
          </p:nvSpPr>
          <p:spPr>
            <a:xfrm>
              <a:off x="2078608" y="4674609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2" name="Oval 271"/>
            <p:cNvSpPr/>
            <p:nvPr/>
          </p:nvSpPr>
          <p:spPr>
            <a:xfrm>
              <a:off x="1200079" y="3574654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3" name="Oval 272"/>
            <p:cNvSpPr/>
            <p:nvPr/>
          </p:nvSpPr>
          <p:spPr>
            <a:xfrm>
              <a:off x="2597999" y="4674609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4" name="Oval 273"/>
            <p:cNvSpPr/>
            <p:nvPr/>
          </p:nvSpPr>
          <p:spPr>
            <a:xfrm>
              <a:off x="2472288" y="4148157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75" name="Straight Arrow Connector 274"/>
            <p:cNvCxnSpPr>
              <a:stCxn id="272" idx="5"/>
              <a:endCxn id="274" idx="0"/>
            </p:cNvCxnSpPr>
            <p:nvPr/>
          </p:nvCxnSpPr>
          <p:spPr>
            <a:xfrm>
              <a:off x="1291978" y="3659683"/>
              <a:ext cx="1234142" cy="488474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/>
            <p:cNvSpPr/>
            <p:nvPr/>
          </p:nvSpPr>
          <p:spPr>
            <a:xfrm>
              <a:off x="2333819" y="4674609"/>
              <a:ext cx="107666" cy="99618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77" name="Straight Arrow Connector 276"/>
            <p:cNvCxnSpPr>
              <a:stCxn id="276" idx="1"/>
              <a:endCxn id="271" idx="6"/>
            </p:cNvCxnSpPr>
            <p:nvPr/>
          </p:nvCxnSpPr>
          <p:spPr>
            <a:xfrm flipH="1">
              <a:off x="2186274" y="4724419"/>
              <a:ext cx="147544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Rectangle 277"/>
            <p:cNvSpPr/>
            <p:nvPr/>
          </p:nvSpPr>
          <p:spPr>
            <a:xfrm>
              <a:off x="1415878" y="4724419"/>
              <a:ext cx="107666" cy="99618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79" name="Straight Arrow Connector 278"/>
            <p:cNvCxnSpPr>
              <a:endCxn id="276" idx="2"/>
            </p:cNvCxnSpPr>
            <p:nvPr/>
          </p:nvCxnSpPr>
          <p:spPr>
            <a:xfrm>
              <a:off x="1523545" y="4772837"/>
              <a:ext cx="864107" cy="1390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TextBox 334"/>
            <p:cNvSpPr txBox="1"/>
            <p:nvPr/>
          </p:nvSpPr>
          <p:spPr>
            <a:xfrm>
              <a:off x="657991" y="453141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2000121" y="4708979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2529196" y="467786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2413924" y="379053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2265964" y="431786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 smtClean="0"/>
                <a:t>2'</a:t>
              </a:r>
              <a:endParaRPr lang="en-US" baseline="-25000" dirty="0"/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1161064" y="439251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 smtClean="0"/>
                <a:t>1'</a:t>
              </a:r>
              <a:endParaRPr lang="en-US" baseline="-25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07904" y="4005064"/>
            <a:ext cx="2264892" cy="1866904"/>
            <a:chOff x="3209948" y="3385010"/>
            <a:chExt cx="2264892" cy="1866904"/>
          </a:xfrm>
        </p:grpSpPr>
        <p:grpSp>
          <p:nvGrpSpPr>
            <p:cNvPr id="224" name="Group 223"/>
            <p:cNvGrpSpPr/>
            <p:nvPr/>
          </p:nvGrpSpPr>
          <p:grpSpPr>
            <a:xfrm>
              <a:off x="3209948" y="3469003"/>
              <a:ext cx="2163230" cy="1782911"/>
              <a:chOff x="779682" y="3260533"/>
              <a:chExt cx="1311243" cy="1110596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>
                <a:off x="791145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975872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1160599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1345326" y="3269522"/>
                <a:ext cx="0" cy="1101607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1530053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1714780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1899507" y="3269522"/>
                <a:ext cx="0" cy="109115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2084232" y="3260533"/>
                <a:ext cx="0" cy="111059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779682" y="326952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779682" y="345138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779682" y="363324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779682" y="381510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779682" y="399696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779682" y="4178822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786375" y="4360681"/>
                <a:ext cx="130455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0" name="Straight Arrow Connector 279"/>
            <p:cNvCxnSpPr>
              <a:endCxn id="286" idx="2"/>
            </p:cNvCxnSpPr>
            <p:nvPr/>
          </p:nvCxnSpPr>
          <p:spPr>
            <a:xfrm>
              <a:off x="5046732" y="4672087"/>
              <a:ext cx="156514" cy="2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>
              <a:stCxn id="293" idx="1"/>
              <a:endCxn id="291" idx="0"/>
            </p:cNvCxnSpPr>
            <p:nvPr/>
          </p:nvCxnSpPr>
          <p:spPr>
            <a:xfrm flipH="1">
              <a:off x="4055995" y="4439196"/>
              <a:ext cx="482407" cy="232893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291" idx="1"/>
              <a:endCxn id="283" idx="0"/>
            </p:cNvCxnSpPr>
            <p:nvPr/>
          </p:nvCxnSpPr>
          <p:spPr>
            <a:xfrm flipH="1">
              <a:off x="3365754" y="4721899"/>
              <a:ext cx="636408" cy="122329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Oval 282"/>
            <p:cNvSpPr/>
            <p:nvPr/>
          </p:nvSpPr>
          <p:spPr>
            <a:xfrm>
              <a:off x="3311921" y="4844227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4" name="Oval 283"/>
            <p:cNvSpPr/>
            <p:nvPr/>
          </p:nvSpPr>
          <p:spPr>
            <a:xfrm>
              <a:off x="4683855" y="4622279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5" name="Oval 284"/>
            <p:cNvSpPr/>
            <p:nvPr/>
          </p:nvSpPr>
          <p:spPr>
            <a:xfrm>
              <a:off x="3805326" y="3522324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6" name="Oval 285"/>
            <p:cNvSpPr/>
            <p:nvPr/>
          </p:nvSpPr>
          <p:spPr>
            <a:xfrm>
              <a:off x="5203246" y="4622279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7" name="Oval 286"/>
            <p:cNvSpPr/>
            <p:nvPr/>
          </p:nvSpPr>
          <p:spPr>
            <a:xfrm>
              <a:off x="5046732" y="4067425"/>
              <a:ext cx="107666" cy="99618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88" name="Straight Arrow Connector 287"/>
            <p:cNvCxnSpPr>
              <a:stCxn id="293" idx="0"/>
              <a:endCxn id="287" idx="2"/>
            </p:cNvCxnSpPr>
            <p:nvPr/>
          </p:nvCxnSpPr>
          <p:spPr>
            <a:xfrm flipV="1">
              <a:off x="4592235" y="4117235"/>
              <a:ext cx="454498" cy="272151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Rectangle 288"/>
            <p:cNvSpPr/>
            <p:nvPr/>
          </p:nvSpPr>
          <p:spPr>
            <a:xfrm>
              <a:off x="4939066" y="4622279"/>
              <a:ext cx="107666" cy="99618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90" name="Straight Arrow Connector 289"/>
            <p:cNvCxnSpPr>
              <a:stCxn id="289" idx="1"/>
              <a:endCxn id="284" idx="6"/>
            </p:cNvCxnSpPr>
            <p:nvPr/>
          </p:nvCxnSpPr>
          <p:spPr>
            <a:xfrm flipH="1">
              <a:off x="4791522" y="4672089"/>
              <a:ext cx="147544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tangle 290"/>
            <p:cNvSpPr/>
            <p:nvPr/>
          </p:nvSpPr>
          <p:spPr>
            <a:xfrm>
              <a:off x="4002162" y="4672089"/>
              <a:ext cx="107666" cy="99618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92" name="Straight Arrow Connector 291"/>
            <p:cNvCxnSpPr>
              <a:stCxn id="291" idx="3"/>
              <a:endCxn id="289" idx="2"/>
            </p:cNvCxnSpPr>
            <p:nvPr/>
          </p:nvCxnSpPr>
          <p:spPr>
            <a:xfrm flipV="1">
              <a:off x="4109828" y="4721897"/>
              <a:ext cx="883071" cy="2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ectangle 292"/>
            <p:cNvSpPr/>
            <p:nvPr/>
          </p:nvSpPr>
          <p:spPr>
            <a:xfrm>
              <a:off x="4538401" y="4389386"/>
              <a:ext cx="107666" cy="99618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94" name="Straight Arrow Connector 293"/>
            <p:cNvCxnSpPr>
              <a:stCxn id="285" idx="5"/>
              <a:endCxn id="293" idx="0"/>
            </p:cNvCxnSpPr>
            <p:nvPr/>
          </p:nvCxnSpPr>
          <p:spPr>
            <a:xfrm>
              <a:off x="3897226" y="3607353"/>
              <a:ext cx="695009" cy="782032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TextBox 294"/>
            <p:cNvSpPr txBox="1"/>
            <p:nvPr/>
          </p:nvSpPr>
          <p:spPr>
            <a:xfrm>
              <a:off x="3614214" y="3385010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3222210" y="448038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4629127" y="466860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5157124" y="467092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5004724" y="371838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4848887" y="427063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 smtClean="0"/>
                <a:t>2'</a:t>
              </a:r>
              <a:endParaRPr lang="en-US" baseline="-25000" dirty="0"/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3881402" y="431631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 smtClean="0"/>
                <a:t>1'</a:t>
              </a:r>
              <a:endParaRPr lang="en-US" baseline="-25000" dirty="0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4437662" y="39586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r>
                <a:rPr lang="en-US" baseline="-25000" dirty="0" smtClean="0"/>
                <a:t>4'</a:t>
              </a:r>
              <a:endParaRPr lang="en-US" baseline="-25000" dirty="0"/>
            </a:p>
          </p:txBody>
        </p:sp>
      </p:grpSp>
      <p:cxnSp>
        <p:nvCxnSpPr>
          <p:cNvPr id="376" name="Straight Arrow Connector 375"/>
          <p:cNvCxnSpPr/>
          <p:nvPr/>
        </p:nvCxnSpPr>
        <p:spPr>
          <a:xfrm>
            <a:off x="5925792" y="5005095"/>
            <a:ext cx="416343" cy="1035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422949" y="4074373"/>
            <a:ext cx="2541539" cy="1820546"/>
            <a:chOff x="6559055" y="2492896"/>
            <a:chExt cx="1757361" cy="1820546"/>
          </a:xfrm>
        </p:grpSpPr>
        <p:grpSp>
          <p:nvGrpSpPr>
            <p:cNvPr id="350" name="Group 349"/>
            <p:cNvGrpSpPr/>
            <p:nvPr/>
          </p:nvGrpSpPr>
          <p:grpSpPr>
            <a:xfrm>
              <a:off x="6816983" y="2512034"/>
              <a:ext cx="1283282" cy="1769767"/>
              <a:chOff x="4435856" y="3198436"/>
              <a:chExt cx="777862" cy="1102408"/>
            </a:xfrm>
          </p:grpSpPr>
          <p:cxnSp>
            <p:nvCxnSpPr>
              <p:cNvPr id="351" name="Straight Arrow Connector 350"/>
              <p:cNvCxnSpPr>
                <a:stCxn id="360" idx="2"/>
                <a:endCxn id="357" idx="0"/>
              </p:cNvCxnSpPr>
              <p:nvPr/>
            </p:nvCxnSpPr>
            <p:spPr>
              <a:xfrm>
                <a:off x="4676316" y="3834776"/>
                <a:ext cx="106618" cy="59001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Arrow Connector 351"/>
              <p:cNvCxnSpPr>
                <a:stCxn id="364" idx="2"/>
                <a:endCxn id="362" idx="0"/>
              </p:cNvCxnSpPr>
              <p:nvPr/>
            </p:nvCxnSpPr>
            <p:spPr>
              <a:xfrm flipH="1">
                <a:off x="4828483" y="3487283"/>
                <a:ext cx="113861" cy="281145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Arrow Connector 352"/>
              <p:cNvCxnSpPr>
                <a:stCxn id="362" idx="3"/>
                <a:endCxn id="354" idx="0"/>
              </p:cNvCxnSpPr>
              <p:nvPr/>
            </p:nvCxnSpPr>
            <p:spPr>
              <a:xfrm>
                <a:off x="4861114" y="3799455"/>
                <a:ext cx="97198" cy="90980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/>
              <p:cNvSpPr/>
              <p:nvPr/>
            </p:nvSpPr>
            <p:spPr>
              <a:xfrm>
                <a:off x="4925681" y="3890435"/>
                <a:ext cx="65262" cy="62053"/>
              </a:xfrm>
              <a:prstGeom prst="ellipse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55" name="Oval 354"/>
              <p:cNvSpPr/>
              <p:nvPr/>
            </p:nvSpPr>
            <p:spPr>
              <a:xfrm>
                <a:off x="4588871" y="3897409"/>
                <a:ext cx="53998" cy="58421"/>
              </a:xfrm>
              <a:prstGeom prst="ellipse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56" name="Oval 355"/>
              <p:cNvSpPr/>
              <p:nvPr/>
            </p:nvSpPr>
            <p:spPr>
              <a:xfrm>
                <a:off x="4905066" y="3266595"/>
                <a:ext cx="65262" cy="62053"/>
              </a:xfrm>
              <a:prstGeom prst="ellipse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57" name="Oval 356"/>
              <p:cNvSpPr/>
              <p:nvPr/>
            </p:nvSpPr>
            <p:spPr>
              <a:xfrm>
                <a:off x="4750303" y="3893777"/>
                <a:ext cx="65262" cy="62053"/>
              </a:xfrm>
              <a:prstGeom prst="ellipse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58" name="Oval 357"/>
              <p:cNvSpPr/>
              <p:nvPr/>
            </p:nvSpPr>
            <p:spPr>
              <a:xfrm>
                <a:off x="5080387" y="3516488"/>
                <a:ext cx="65262" cy="62053"/>
              </a:xfrm>
              <a:prstGeom prst="ellipse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359" name="Straight Arrow Connector 358"/>
              <p:cNvCxnSpPr>
                <a:stCxn id="364" idx="2"/>
                <a:endCxn id="358" idx="1"/>
              </p:cNvCxnSpPr>
              <p:nvPr/>
            </p:nvCxnSpPr>
            <p:spPr>
              <a:xfrm>
                <a:off x="4942344" y="3487283"/>
                <a:ext cx="147600" cy="38292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Rectangle 359"/>
              <p:cNvSpPr/>
              <p:nvPr/>
            </p:nvSpPr>
            <p:spPr>
              <a:xfrm>
                <a:off x="4643685" y="3772723"/>
                <a:ext cx="65262" cy="62053"/>
              </a:xfrm>
              <a:prstGeom prst="rect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361" name="Straight Arrow Connector 360"/>
              <p:cNvCxnSpPr>
                <a:stCxn id="360" idx="2"/>
                <a:endCxn id="355" idx="7"/>
              </p:cNvCxnSpPr>
              <p:nvPr/>
            </p:nvCxnSpPr>
            <p:spPr>
              <a:xfrm flipH="1">
                <a:off x="4634961" y="3834776"/>
                <a:ext cx="41355" cy="71189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2" name="Rectangle 361"/>
              <p:cNvSpPr/>
              <p:nvPr/>
            </p:nvSpPr>
            <p:spPr>
              <a:xfrm>
                <a:off x="4795852" y="3768428"/>
                <a:ext cx="65262" cy="62053"/>
              </a:xfrm>
              <a:prstGeom prst="rect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363" name="Straight Arrow Connector 362"/>
              <p:cNvCxnSpPr>
                <a:stCxn id="362" idx="1"/>
                <a:endCxn id="360" idx="3"/>
              </p:cNvCxnSpPr>
              <p:nvPr/>
            </p:nvCxnSpPr>
            <p:spPr>
              <a:xfrm flipH="1">
                <a:off x="4708947" y="3799455"/>
                <a:ext cx="86905" cy="4295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4" name="Rectangle 363"/>
              <p:cNvSpPr/>
              <p:nvPr/>
            </p:nvSpPr>
            <p:spPr>
              <a:xfrm>
                <a:off x="4909713" y="3425230"/>
                <a:ext cx="65262" cy="62053"/>
              </a:xfrm>
              <a:prstGeom prst="rect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365" name="Straight Arrow Connector 364"/>
              <p:cNvCxnSpPr>
                <a:stCxn id="356" idx="4"/>
                <a:endCxn id="364" idx="0"/>
              </p:cNvCxnSpPr>
              <p:nvPr/>
            </p:nvCxnSpPr>
            <p:spPr>
              <a:xfrm>
                <a:off x="4937697" y="3328648"/>
                <a:ext cx="4647" cy="96582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6" name="TextBox 365"/>
              <p:cNvSpPr txBox="1"/>
              <p:nvPr/>
            </p:nvSpPr>
            <p:spPr>
              <a:xfrm>
                <a:off x="4928431" y="3198436"/>
                <a:ext cx="131369" cy="162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 smtClean="0"/>
                  <a:t>i</a:t>
                </a:r>
                <a:endParaRPr lang="en-US" sz="1100" dirty="0"/>
              </a:p>
            </p:txBody>
          </p:sp>
          <p:cxnSp>
            <p:nvCxnSpPr>
              <p:cNvPr id="367" name="Straight Arrow Connector 366"/>
              <p:cNvCxnSpPr/>
              <p:nvPr/>
            </p:nvCxnSpPr>
            <p:spPr>
              <a:xfrm>
                <a:off x="5121910" y="3589308"/>
                <a:ext cx="0" cy="710011"/>
              </a:xfrm>
              <a:prstGeom prst="straightConnector1">
                <a:avLst/>
              </a:prstGeom>
              <a:ln w="28575">
                <a:solidFill>
                  <a:srgbClr val="00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Arrow Connector 367"/>
              <p:cNvCxnSpPr/>
              <p:nvPr/>
            </p:nvCxnSpPr>
            <p:spPr>
              <a:xfrm>
                <a:off x="4958312" y="3944314"/>
                <a:ext cx="0" cy="356530"/>
              </a:xfrm>
              <a:prstGeom prst="straightConnector1">
                <a:avLst/>
              </a:prstGeom>
              <a:ln w="28575">
                <a:solidFill>
                  <a:srgbClr val="00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/>
              <p:cNvCxnSpPr/>
              <p:nvPr/>
            </p:nvCxnSpPr>
            <p:spPr>
              <a:xfrm>
                <a:off x="4788464" y="3951269"/>
                <a:ext cx="0" cy="349575"/>
              </a:xfrm>
              <a:prstGeom prst="straightConnector1">
                <a:avLst/>
              </a:prstGeom>
              <a:ln w="28575">
                <a:solidFill>
                  <a:srgbClr val="00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Arrow Connector 369"/>
              <p:cNvCxnSpPr/>
              <p:nvPr/>
            </p:nvCxnSpPr>
            <p:spPr>
              <a:xfrm>
                <a:off x="4615870" y="3951268"/>
                <a:ext cx="0" cy="349576"/>
              </a:xfrm>
              <a:prstGeom prst="straightConnector1">
                <a:avLst/>
              </a:prstGeom>
              <a:ln w="28575">
                <a:solidFill>
                  <a:srgbClr val="00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/>
              <p:cNvCxnSpPr/>
              <p:nvPr/>
            </p:nvCxnSpPr>
            <p:spPr>
              <a:xfrm flipH="1">
                <a:off x="4754754" y="3460546"/>
                <a:ext cx="1977" cy="28573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2" name="TextBox 371"/>
              <p:cNvSpPr txBox="1"/>
              <p:nvPr/>
            </p:nvSpPr>
            <p:spPr>
              <a:xfrm>
                <a:off x="4821254" y="4043998"/>
                <a:ext cx="209101" cy="153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j</a:t>
                </a:r>
                <a:r>
                  <a:rPr lang="en-US" sz="1000" baseline="-25000" dirty="0" smtClean="0"/>
                  <a:t>1</a:t>
                </a:r>
                <a:r>
                  <a:rPr lang="en-US" sz="1000" dirty="0" smtClean="0"/>
                  <a:t>.L</a:t>
                </a:r>
                <a:endParaRPr lang="en-US" sz="1000" dirty="0"/>
              </a:p>
            </p:txBody>
          </p:sp>
          <p:sp>
            <p:nvSpPr>
              <p:cNvPr id="373" name="TextBox 372"/>
              <p:cNvSpPr txBox="1"/>
              <p:nvPr/>
            </p:nvSpPr>
            <p:spPr>
              <a:xfrm>
                <a:off x="4642869" y="4043998"/>
                <a:ext cx="209101" cy="153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j</a:t>
                </a:r>
                <a:r>
                  <a:rPr lang="en-US" sz="1000" baseline="-25000" dirty="0" smtClean="0"/>
                  <a:t>3</a:t>
                </a:r>
                <a:r>
                  <a:rPr lang="en-US" sz="1000" dirty="0" smtClean="0"/>
                  <a:t>.L</a:t>
                </a:r>
                <a:endParaRPr lang="en-US" sz="1000" dirty="0"/>
              </a:p>
            </p:txBody>
          </p:sp>
          <p:sp>
            <p:nvSpPr>
              <p:cNvPr id="374" name="TextBox 373"/>
              <p:cNvSpPr txBox="1"/>
              <p:nvPr/>
            </p:nvSpPr>
            <p:spPr>
              <a:xfrm>
                <a:off x="4435856" y="4043998"/>
                <a:ext cx="209101" cy="153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j</a:t>
                </a:r>
                <a:r>
                  <a:rPr lang="en-US" sz="1000" baseline="-25000" dirty="0" smtClean="0"/>
                  <a:t>2</a:t>
                </a:r>
                <a:r>
                  <a:rPr lang="en-US" sz="1000" dirty="0" smtClean="0"/>
                  <a:t>.L</a:t>
                </a:r>
                <a:endParaRPr lang="en-US" sz="1000" dirty="0"/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5004617" y="4043998"/>
                <a:ext cx="209101" cy="153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j</a:t>
                </a:r>
                <a:r>
                  <a:rPr lang="en-US" sz="1000" baseline="-25000" dirty="0" smtClean="0"/>
                  <a:t>4</a:t>
                </a:r>
                <a:r>
                  <a:rPr lang="en-US" sz="1000" dirty="0" smtClean="0"/>
                  <a:t>.L</a:t>
                </a:r>
                <a:endParaRPr lang="en-US" sz="1000" dirty="0"/>
              </a:p>
            </p:txBody>
          </p:sp>
        </p:grpSp>
        <p:sp>
          <p:nvSpPr>
            <p:cNvPr id="408" name="Rectangle 407"/>
            <p:cNvSpPr/>
            <p:nvPr/>
          </p:nvSpPr>
          <p:spPr>
            <a:xfrm>
              <a:off x="6569993" y="2492896"/>
              <a:ext cx="1746423" cy="182054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6559055" y="2518351"/>
              <a:ext cx="10935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Manhattan</a:t>
              </a:r>
              <a:br>
                <a:rPr lang="en-US" sz="1400" dirty="0" smtClean="0"/>
              </a:br>
              <a:r>
                <a:rPr lang="en-US" sz="1400" dirty="0" smtClean="0"/>
                <a:t>distance &amp;</a:t>
              </a:r>
              <a:br>
                <a:rPr lang="en-US" sz="1400" dirty="0" smtClean="0"/>
              </a:br>
              <a:r>
                <a:rPr lang="en-US" sz="1400" dirty="0" smtClean="0"/>
                <a:t>sink latency</a:t>
              </a:r>
              <a:endParaRPr lang="en-US" sz="1400" dirty="0"/>
            </a:p>
          </p:txBody>
        </p:sp>
      </p:grpSp>
      <p:cxnSp>
        <p:nvCxnSpPr>
          <p:cNvPr id="410" name="Straight Arrow Connector 409"/>
          <p:cNvCxnSpPr/>
          <p:nvPr/>
        </p:nvCxnSpPr>
        <p:spPr>
          <a:xfrm>
            <a:off x="2927779" y="2012668"/>
            <a:ext cx="756179" cy="1035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2915816" y="4926015"/>
            <a:ext cx="756179" cy="1035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601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116632"/>
            <a:ext cx="8489702" cy="708695"/>
          </a:xfrm>
        </p:spPr>
        <p:txBody>
          <a:bodyPr/>
          <a:lstStyle/>
          <a:p>
            <a:r>
              <a:rPr lang="en-US" dirty="0" smtClean="0"/>
              <a:t>Insert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3528392"/>
          </a:xfrm>
        </p:spPr>
        <p:txBody>
          <a:bodyPr/>
          <a:lstStyle/>
          <a:p>
            <a:r>
              <a:rPr lang="en-US" sz="2400" dirty="0" smtClean="0"/>
              <a:t>Inputs</a:t>
            </a:r>
            <a:endParaRPr lang="en-US" sz="2400" dirty="0"/>
          </a:p>
          <a:p>
            <a:pPr lvl="1"/>
            <a:r>
              <a:rPr lang="en-US" sz="2000" dirty="0" smtClean="0"/>
              <a:t>Two pin nets of top-level clock tree</a:t>
            </a:r>
          </a:p>
          <a:p>
            <a:pPr lvl="1"/>
            <a:r>
              <a:rPr lang="en-US" sz="2000" dirty="0" smtClean="0"/>
              <a:t>Required delay of each nets</a:t>
            </a:r>
            <a:endParaRPr lang="en-US" sz="2000" dirty="0"/>
          </a:p>
          <a:p>
            <a:r>
              <a:rPr lang="en-US" sz="2400" dirty="0"/>
              <a:t>Algorithm</a:t>
            </a:r>
          </a:p>
          <a:p>
            <a:pPr lvl="1"/>
            <a:r>
              <a:rPr lang="en-US" sz="2000" dirty="0" smtClean="0"/>
              <a:t>Calculate the number of buffers required to meet the delay target as a function of net and buffer delays</a:t>
            </a:r>
            <a:endParaRPr lang="en-US" sz="2000" dirty="0"/>
          </a:p>
          <a:p>
            <a:pPr lvl="1"/>
            <a:r>
              <a:rPr lang="en-US" sz="2000" dirty="0" smtClean="0"/>
              <a:t>Calculate the minimum </a:t>
            </a:r>
            <a:r>
              <a:rPr lang="en-US" sz="2000" dirty="0" err="1" smtClean="0"/>
              <a:t>wirelength</a:t>
            </a:r>
            <a:r>
              <a:rPr lang="en-US" sz="2000" dirty="0" smtClean="0"/>
              <a:t> required to insert the number of buffers</a:t>
            </a:r>
          </a:p>
          <a:p>
            <a:pPr lvl="1"/>
            <a:r>
              <a:rPr lang="en-US" sz="2000" dirty="0" smtClean="0"/>
              <a:t>Determine whether to insert in L-shape or U-shape manner</a:t>
            </a:r>
            <a:endParaRPr lang="en-US" sz="2000" dirty="0"/>
          </a:p>
          <a:p>
            <a:r>
              <a:rPr lang="en-US" sz="2400" dirty="0"/>
              <a:t>Output</a:t>
            </a:r>
          </a:p>
          <a:p>
            <a:pPr lvl="1"/>
            <a:r>
              <a:rPr lang="en-US" sz="2000" dirty="0" smtClean="0"/>
              <a:t>Two pin nets of top-level clock tree that buffers are inserted</a:t>
            </a:r>
            <a:endParaRPr lang="en-US" sz="2000" dirty="0"/>
          </a:p>
          <a:p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79512" y="4576146"/>
            <a:ext cx="8784976" cy="1862244"/>
            <a:chOff x="395536" y="963980"/>
            <a:chExt cx="8784976" cy="1862244"/>
          </a:xfrm>
        </p:grpSpPr>
        <p:grpSp>
          <p:nvGrpSpPr>
            <p:cNvPr id="4" name="Group 3"/>
            <p:cNvGrpSpPr/>
            <p:nvPr/>
          </p:nvGrpSpPr>
          <p:grpSpPr>
            <a:xfrm>
              <a:off x="395536" y="963980"/>
              <a:ext cx="8784976" cy="1528916"/>
              <a:chOff x="395536" y="963980"/>
              <a:chExt cx="8784976" cy="1528916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>
                <a:off x="395536" y="980728"/>
                <a:ext cx="0" cy="1296144"/>
              </a:xfrm>
              <a:prstGeom prst="line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395536" y="2276872"/>
                <a:ext cx="133214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3023828" y="980728"/>
                <a:ext cx="0" cy="1296144"/>
              </a:xfrm>
              <a:prstGeom prst="line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3023828" y="2276872"/>
                <a:ext cx="133214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25" name="Isosceles Triangle 24"/>
              <p:cNvSpPr/>
              <p:nvPr/>
            </p:nvSpPr>
            <p:spPr bwMode="auto">
              <a:xfrm rot="5400000">
                <a:off x="3419872" y="2132856"/>
                <a:ext cx="360040" cy="288032"/>
              </a:xfrm>
              <a:prstGeom prst="triangle">
                <a:avLst/>
              </a:prstGeom>
              <a:solidFill>
                <a:schemeClr val="accent3"/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 bwMode="auto">
              <a:xfrm rot="10800000">
                <a:off x="2843808" y="1631167"/>
                <a:ext cx="360040" cy="288032"/>
              </a:xfrm>
              <a:prstGeom prst="triangle">
                <a:avLst/>
              </a:prstGeom>
              <a:solidFill>
                <a:schemeClr val="accent3"/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26" name="Right Arrow 25"/>
              <p:cNvSpPr/>
              <p:nvPr/>
            </p:nvSpPr>
            <p:spPr bwMode="auto">
              <a:xfrm>
                <a:off x="1727684" y="1376804"/>
                <a:ext cx="990110" cy="508726"/>
              </a:xfrm>
              <a:prstGeom prst="rightArrow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rPr>
                  <a:t>Algorithm 3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 bwMode="auto">
              <a:xfrm>
                <a:off x="4860032" y="980728"/>
                <a:ext cx="0" cy="1296144"/>
              </a:xfrm>
              <a:prstGeom prst="line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6192180" y="963980"/>
                <a:ext cx="0" cy="1296144"/>
              </a:xfrm>
              <a:prstGeom prst="line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4860032" y="2293620"/>
                <a:ext cx="133214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8996008" y="997476"/>
                <a:ext cx="0" cy="1296144"/>
              </a:xfrm>
              <a:prstGeom prst="line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7647580" y="980728"/>
                <a:ext cx="0" cy="1296144"/>
              </a:xfrm>
              <a:prstGeom prst="line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7668344" y="2296128"/>
                <a:ext cx="133214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33" name="Right Arrow 32"/>
              <p:cNvSpPr/>
              <p:nvPr/>
            </p:nvSpPr>
            <p:spPr bwMode="auto">
              <a:xfrm>
                <a:off x="6444208" y="1357689"/>
                <a:ext cx="990110" cy="508726"/>
              </a:xfrm>
              <a:prstGeom prst="rightArrow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rPr>
                  <a:t>Algorithm 3</a:t>
                </a:r>
              </a:p>
            </p:txBody>
          </p:sp>
          <p:sp>
            <p:nvSpPr>
              <p:cNvPr id="34" name="Isosceles Triangle 33"/>
              <p:cNvSpPr/>
              <p:nvPr/>
            </p:nvSpPr>
            <p:spPr bwMode="auto">
              <a:xfrm>
                <a:off x="8820472" y="1340768"/>
                <a:ext cx="360040" cy="288032"/>
              </a:xfrm>
              <a:prstGeom prst="triangle">
                <a:avLst/>
              </a:prstGeom>
              <a:solidFill>
                <a:schemeClr val="accent3"/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 bwMode="auto">
              <a:xfrm rot="5400000">
                <a:off x="8193164" y="2168860"/>
                <a:ext cx="360040" cy="288032"/>
              </a:xfrm>
              <a:prstGeom prst="triangle">
                <a:avLst/>
              </a:prstGeom>
              <a:solidFill>
                <a:schemeClr val="accent3"/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 bwMode="auto">
              <a:xfrm rot="10800000">
                <a:off x="7467560" y="1357516"/>
                <a:ext cx="360040" cy="288032"/>
              </a:xfrm>
              <a:prstGeom prst="triangle">
                <a:avLst/>
              </a:prstGeom>
              <a:solidFill>
                <a:schemeClr val="accent3"/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727684" y="2456892"/>
              <a:ext cx="969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L-shape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54739" y="242966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U-shape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664797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and Previous Work</a:t>
            </a:r>
          </a:p>
          <a:p>
            <a:r>
              <a:rPr lang="en-US" dirty="0" smtClean="0"/>
              <a:t>Our Approach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Experimental Setup</a:t>
            </a:r>
          </a:p>
          <a:p>
            <a:r>
              <a:rPr lang="en-US" dirty="0" smtClean="0"/>
              <a:t>Results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3606326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</a:t>
            </a:r>
            <a:r>
              <a:rPr lang="en-US" dirty="0" err="1" smtClean="0"/>
              <a:t>Testcase</a:t>
            </a:r>
            <a:r>
              <a:rPr lang="en-US" dirty="0" smtClean="0"/>
              <a:t>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Realistic and resemble clock trees typically seen in </a:t>
            </a:r>
            <a:r>
              <a:rPr lang="en-US" dirty="0" err="1" smtClean="0"/>
              <a:t>SoC</a:t>
            </a:r>
            <a:r>
              <a:rPr lang="en-US" dirty="0" smtClean="0"/>
              <a:t> blocks</a:t>
            </a:r>
          </a:p>
          <a:p>
            <a:r>
              <a:rPr lang="en-US" dirty="0" smtClean="0"/>
              <a:t>Include CLCs and top-level hierarchies</a:t>
            </a:r>
          </a:p>
          <a:p>
            <a:r>
              <a:rPr lang="en-US" dirty="0" smtClean="0"/>
              <a:t>Combinational logic and critical paths across sink groups</a:t>
            </a:r>
          </a:p>
          <a:p>
            <a:r>
              <a:rPr lang="en-US" dirty="0" smtClean="0"/>
              <a:t>Multiple clock roots and generated clocks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463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CTS </a:t>
            </a:r>
            <a:r>
              <a:rPr lang="en-US" dirty="0" err="1" smtClean="0"/>
              <a:t>Testcases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08911" cy="5663977"/>
          </a:xfrm>
        </p:spPr>
        <p:txBody>
          <a:bodyPr/>
          <a:lstStyle/>
          <a:p>
            <a:r>
              <a:rPr lang="en-US" dirty="0" smtClean="0"/>
              <a:t>We develop generators for high-speed CTS  </a:t>
            </a:r>
            <a:r>
              <a:rPr lang="en-US" dirty="0" err="1" smtClean="0"/>
              <a:t>testcases</a:t>
            </a:r>
            <a:r>
              <a:rPr lang="en-US" dirty="0" smtClean="0"/>
              <a:t> typically found in CPU/GPU blocks in modern </a:t>
            </a:r>
            <a:r>
              <a:rPr lang="en-US" dirty="0" err="1" smtClean="0"/>
              <a:t>SoCs</a:t>
            </a:r>
            <a:endParaRPr lang="en-US" dirty="0" smtClean="0"/>
          </a:p>
          <a:p>
            <a:r>
              <a:rPr lang="en-US" dirty="0" smtClean="0"/>
              <a:t>Implement clock roots that are outputs of PLLs as well as crystal oscillators</a:t>
            </a:r>
          </a:p>
          <a:p>
            <a:r>
              <a:rPr lang="en-US" dirty="0" smtClean="0"/>
              <a:t>Implement different types of CLCs</a:t>
            </a:r>
          </a:p>
          <a:p>
            <a:pPr lvl="1"/>
            <a:r>
              <a:rPr lang="en-US" dirty="0" smtClean="0"/>
              <a:t>Glitch-free clock MUX</a:t>
            </a:r>
          </a:p>
          <a:p>
            <a:pPr lvl="1"/>
            <a:r>
              <a:rPr lang="en-US" dirty="0" smtClean="0"/>
              <a:t>Dividers</a:t>
            </a:r>
          </a:p>
          <a:p>
            <a:pPr lvl="1"/>
            <a:r>
              <a:rPr lang="en-US" dirty="0" smtClean="0"/>
              <a:t>Clock-gating cells</a:t>
            </a:r>
          </a:p>
          <a:p>
            <a:r>
              <a:rPr lang="en-US" dirty="0" smtClean="0"/>
              <a:t>Multiple generated clocks for debug, tracing, IO, peripherals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910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Motivation and Previous Work</a:t>
            </a:r>
          </a:p>
          <a:p>
            <a:r>
              <a:rPr lang="en-US" dirty="0" smtClean="0"/>
              <a:t>Our Approach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Results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8808701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CTS </a:t>
            </a:r>
            <a:r>
              <a:rPr lang="en-US" dirty="0" err="1" smtClean="0"/>
              <a:t>Testcases</a:t>
            </a:r>
            <a:endParaRPr lang="en-US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0" y="993597"/>
            <a:ext cx="4646994" cy="3476252"/>
            <a:chOff x="0" y="993597"/>
            <a:chExt cx="4451389" cy="3476252"/>
          </a:xfrm>
        </p:grpSpPr>
        <p:sp>
          <p:nvSpPr>
            <p:cNvPr id="4" name="Isosceles Triangle 3"/>
            <p:cNvSpPr/>
            <p:nvPr>
              <p:custDataLst>
                <p:tags r:id="rId33"/>
              </p:custDataLst>
            </p:nvPr>
          </p:nvSpPr>
          <p:spPr>
            <a:xfrm rot="10800000">
              <a:off x="1877604" y="1051178"/>
              <a:ext cx="207253" cy="211765"/>
            </a:xfrm>
            <a:prstGeom prst="triangl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5" name="Rectangle 4"/>
            <p:cNvSpPr/>
            <p:nvPr>
              <p:custDataLst>
                <p:tags r:id="rId34"/>
              </p:custDataLst>
            </p:nvPr>
          </p:nvSpPr>
          <p:spPr>
            <a:xfrm>
              <a:off x="3316998" y="2543225"/>
              <a:ext cx="621759" cy="23529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DIV2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>
              <p:custDataLst>
                <p:tags r:id="rId35"/>
              </p:custDataLst>
            </p:nvPr>
          </p:nvSpPr>
          <p:spPr>
            <a:xfrm>
              <a:off x="1476552" y="993597"/>
              <a:ext cx="514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latin typeface="+mn-lt"/>
                </a:rPr>
                <a:t>clk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36"/>
              </p:custDataLst>
            </p:nvPr>
          </p:nvSpPr>
          <p:spPr>
            <a:xfrm>
              <a:off x="2836141" y="1840928"/>
              <a:ext cx="621759" cy="23529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DIV2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37"/>
              </p:custDataLst>
            </p:nvPr>
          </p:nvSpPr>
          <p:spPr>
            <a:xfrm>
              <a:off x="1777875" y="1840928"/>
              <a:ext cx="621759" cy="23529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DIV4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38"/>
              </p:custDataLst>
            </p:nvPr>
          </p:nvSpPr>
          <p:spPr>
            <a:xfrm>
              <a:off x="663911" y="1840928"/>
              <a:ext cx="621759" cy="23529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DIV8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39"/>
              </p:custDataLst>
            </p:nvPr>
          </p:nvSpPr>
          <p:spPr>
            <a:xfrm>
              <a:off x="198820" y="2774033"/>
              <a:ext cx="414702" cy="26209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40"/>
              </p:custDataLst>
            </p:nvPr>
          </p:nvSpPr>
          <p:spPr>
            <a:xfrm>
              <a:off x="3518425" y="3104559"/>
              <a:ext cx="932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+mn-lt"/>
                </a:rPr>
                <a:t>scan_clk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12" name="Isosceles Triangle 11"/>
            <p:cNvSpPr/>
            <p:nvPr>
              <p:custDataLst>
                <p:tags r:id="rId41"/>
              </p:custDataLst>
            </p:nvPr>
          </p:nvSpPr>
          <p:spPr>
            <a:xfrm rot="16200000">
              <a:off x="3962200" y="3358125"/>
              <a:ext cx="188236" cy="233159"/>
            </a:xfrm>
            <a:prstGeom prst="triangl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13" name="Isosceles Triangle 12"/>
            <p:cNvSpPr/>
            <p:nvPr>
              <p:custDataLst>
                <p:tags r:id="rId42"/>
              </p:custDataLst>
            </p:nvPr>
          </p:nvSpPr>
          <p:spPr>
            <a:xfrm rot="10800000">
              <a:off x="2123388" y="1051177"/>
              <a:ext cx="207253" cy="211765"/>
            </a:xfrm>
            <a:prstGeom prst="triangl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14" name="TextBox 13"/>
            <p:cNvSpPr txBox="1"/>
            <p:nvPr>
              <p:custDataLst>
                <p:tags r:id="rId43"/>
              </p:custDataLst>
            </p:nvPr>
          </p:nvSpPr>
          <p:spPr>
            <a:xfrm>
              <a:off x="2295852" y="1010811"/>
              <a:ext cx="764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latin typeface="+mn-lt"/>
                </a:rPr>
                <a:t>m_clk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15" name="Straight Arrow Connector 14"/>
            <p:cNvCxnSpPr>
              <a:stCxn id="4" idx="0"/>
            </p:cNvCxnSpPr>
            <p:nvPr/>
          </p:nvCxnSpPr>
          <p:spPr>
            <a:xfrm flipH="1">
              <a:off x="1970183" y="1262943"/>
              <a:ext cx="11048" cy="22631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3" idx="0"/>
            </p:cNvCxnSpPr>
            <p:nvPr/>
          </p:nvCxnSpPr>
          <p:spPr>
            <a:xfrm flipH="1">
              <a:off x="2226118" y="1262942"/>
              <a:ext cx="896" cy="22148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>
              <p:custDataLst>
                <p:tags r:id="rId44"/>
              </p:custDataLst>
            </p:nvPr>
          </p:nvSpPr>
          <p:spPr>
            <a:xfrm>
              <a:off x="121198" y="2764622"/>
              <a:ext cx="56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CGC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18" name="Rectangle 17"/>
            <p:cNvSpPr/>
            <p:nvPr>
              <p:custDataLst>
                <p:tags r:id="rId45"/>
              </p:custDataLst>
            </p:nvPr>
          </p:nvSpPr>
          <p:spPr>
            <a:xfrm>
              <a:off x="1212819" y="2776603"/>
              <a:ext cx="414702" cy="262094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>
              <p:custDataLst>
                <p:tags r:id="rId46"/>
              </p:custDataLst>
            </p:nvPr>
          </p:nvSpPr>
          <p:spPr>
            <a:xfrm>
              <a:off x="1127118" y="2754588"/>
              <a:ext cx="569946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CGC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21" name="Flowchart: Manual Operation 20"/>
            <p:cNvSpPr/>
            <p:nvPr>
              <p:custDataLst>
                <p:tags r:id="rId47"/>
              </p:custDataLst>
            </p:nvPr>
          </p:nvSpPr>
          <p:spPr>
            <a:xfrm>
              <a:off x="198235" y="3629156"/>
              <a:ext cx="569944" cy="141176"/>
            </a:xfrm>
            <a:prstGeom prst="flowChartManualOperati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22" name="TextBox 21"/>
            <p:cNvSpPr txBox="1"/>
            <p:nvPr>
              <p:custDataLst>
                <p:tags r:id="rId48"/>
              </p:custDataLst>
            </p:nvPr>
          </p:nvSpPr>
          <p:spPr>
            <a:xfrm>
              <a:off x="220451" y="3564999"/>
              <a:ext cx="56994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MUX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24" name="Flowchart: Manual Operation 23"/>
            <p:cNvSpPr/>
            <p:nvPr>
              <p:custDataLst>
                <p:tags r:id="rId49"/>
              </p:custDataLst>
            </p:nvPr>
          </p:nvSpPr>
          <p:spPr>
            <a:xfrm>
              <a:off x="1229217" y="3630920"/>
              <a:ext cx="569944" cy="141176"/>
            </a:xfrm>
            <a:prstGeom prst="flowChartManualOperati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25" name="TextBox 24"/>
            <p:cNvSpPr txBox="1"/>
            <p:nvPr>
              <p:custDataLst>
                <p:tags r:id="rId50"/>
              </p:custDataLst>
            </p:nvPr>
          </p:nvSpPr>
          <p:spPr>
            <a:xfrm>
              <a:off x="1245582" y="3568357"/>
              <a:ext cx="56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MUX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51"/>
              </p:custDataLst>
            </p:nvPr>
          </p:nvSpPr>
          <p:spPr>
            <a:xfrm>
              <a:off x="2275764" y="2940491"/>
              <a:ext cx="414702" cy="262094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Flowchart: Manual Operation 26"/>
            <p:cNvSpPr/>
            <p:nvPr>
              <p:custDataLst>
                <p:tags r:id="rId52"/>
              </p:custDataLst>
            </p:nvPr>
          </p:nvSpPr>
          <p:spPr>
            <a:xfrm>
              <a:off x="1807237" y="1499406"/>
              <a:ext cx="569945" cy="141176"/>
            </a:xfrm>
            <a:prstGeom prst="flowChartManualOperati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28" name="TextBox 27"/>
            <p:cNvSpPr txBox="1"/>
            <p:nvPr>
              <p:custDataLst>
                <p:tags r:id="rId53"/>
              </p:custDataLst>
            </p:nvPr>
          </p:nvSpPr>
          <p:spPr>
            <a:xfrm>
              <a:off x="1835696" y="1424835"/>
              <a:ext cx="56994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MUX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29" name="Flowchart: Manual Operation 28"/>
            <p:cNvSpPr/>
            <p:nvPr>
              <p:custDataLst>
                <p:tags r:id="rId54"/>
              </p:custDataLst>
            </p:nvPr>
          </p:nvSpPr>
          <p:spPr>
            <a:xfrm>
              <a:off x="2189100" y="2608759"/>
              <a:ext cx="569945" cy="141176"/>
            </a:xfrm>
            <a:prstGeom prst="flowChartManualOperati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30" name="TextBox 29"/>
            <p:cNvSpPr txBox="1"/>
            <p:nvPr>
              <p:custDataLst>
                <p:tags r:id="rId55"/>
              </p:custDataLst>
            </p:nvPr>
          </p:nvSpPr>
          <p:spPr>
            <a:xfrm>
              <a:off x="2196225" y="2525757"/>
              <a:ext cx="56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MUX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34" name="Elbow Connector 33"/>
            <p:cNvCxnSpPr/>
            <p:nvPr/>
          </p:nvCxnSpPr>
          <p:spPr>
            <a:xfrm>
              <a:off x="2050200" y="1710072"/>
              <a:ext cx="1096819" cy="140890"/>
            </a:xfrm>
            <a:prstGeom prst="bentConnector3">
              <a:avLst>
                <a:gd name="adj1" fmla="val 99935"/>
              </a:avLst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endCxn id="9" idx="0"/>
            </p:cNvCxnSpPr>
            <p:nvPr/>
          </p:nvCxnSpPr>
          <p:spPr>
            <a:xfrm rot="10800000" flipV="1">
              <a:off x="974791" y="1710070"/>
              <a:ext cx="1085286" cy="130857"/>
            </a:xfrm>
            <a:prstGeom prst="bentConnector2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rot="5400000">
              <a:off x="2597564" y="2054444"/>
              <a:ext cx="526141" cy="555766"/>
            </a:xfrm>
            <a:prstGeom prst="bentConnector3">
              <a:avLst>
                <a:gd name="adj1" fmla="val 63958"/>
              </a:avLst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endCxn id="5" idx="0"/>
            </p:cNvCxnSpPr>
            <p:nvPr/>
          </p:nvCxnSpPr>
          <p:spPr>
            <a:xfrm>
              <a:off x="2869471" y="2413239"/>
              <a:ext cx="758406" cy="129986"/>
            </a:xfrm>
            <a:prstGeom prst="bentConnector2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481198" y="2750193"/>
              <a:ext cx="1917" cy="1666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>
              <p:custDataLst>
                <p:tags r:id="rId56"/>
              </p:custDataLst>
            </p:nvPr>
          </p:nvSpPr>
          <p:spPr>
            <a:xfrm>
              <a:off x="2190604" y="2924354"/>
              <a:ext cx="569946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CGC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40" name="Elbow Connector 39"/>
            <p:cNvCxnSpPr>
              <a:stCxn id="8" idx="2"/>
            </p:cNvCxnSpPr>
            <p:nvPr/>
          </p:nvCxnSpPr>
          <p:spPr>
            <a:xfrm rot="16200000" flipH="1">
              <a:off x="1956114" y="2208863"/>
              <a:ext cx="529127" cy="263846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9" idx="2"/>
            </p:cNvCxnSpPr>
            <p:nvPr/>
          </p:nvCxnSpPr>
          <p:spPr>
            <a:xfrm rot="5400000">
              <a:off x="349617" y="2123497"/>
              <a:ext cx="672449" cy="57790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endCxn id="19" idx="0"/>
            </p:cNvCxnSpPr>
            <p:nvPr/>
          </p:nvCxnSpPr>
          <p:spPr>
            <a:xfrm>
              <a:off x="971216" y="2413239"/>
              <a:ext cx="440875" cy="341349"/>
            </a:xfrm>
            <a:prstGeom prst="bentConnector2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5" idx="2"/>
            </p:cNvCxnSpPr>
            <p:nvPr/>
          </p:nvCxnSpPr>
          <p:spPr>
            <a:xfrm flipH="1">
              <a:off x="3616831" y="2778519"/>
              <a:ext cx="11046" cy="81860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6" idx="2"/>
            </p:cNvCxnSpPr>
            <p:nvPr/>
          </p:nvCxnSpPr>
          <p:spPr>
            <a:xfrm flipH="1">
              <a:off x="2468040" y="3202585"/>
              <a:ext cx="15075" cy="41160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8" idx="2"/>
            </p:cNvCxnSpPr>
            <p:nvPr/>
          </p:nvCxnSpPr>
          <p:spPr>
            <a:xfrm flipH="1">
              <a:off x="1402079" y="3038697"/>
              <a:ext cx="18091" cy="59576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7" idx="2"/>
            </p:cNvCxnSpPr>
            <p:nvPr/>
          </p:nvCxnSpPr>
          <p:spPr>
            <a:xfrm>
              <a:off x="406171" y="3041621"/>
              <a:ext cx="1" cy="57737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12" idx="0"/>
            </p:cNvCxnSpPr>
            <p:nvPr/>
          </p:nvCxnSpPr>
          <p:spPr>
            <a:xfrm rot="10800000" flipV="1">
              <a:off x="583634" y="3474703"/>
              <a:ext cx="3356107" cy="145152"/>
            </a:xfrm>
            <a:prstGeom prst="bentConnector3">
              <a:avLst>
                <a:gd name="adj1" fmla="val 100065"/>
              </a:avLst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600613" y="3473353"/>
              <a:ext cx="6023" cy="15292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665823" y="3473353"/>
              <a:ext cx="0" cy="1456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794217" y="3473353"/>
              <a:ext cx="6023" cy="1328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56" idx="0"/>
            </p:cNvCxnSpPr>
            <p:nvPr/>
          </p:nvCxnSpPr>
          <p:spPr>
            <a:xfrm flipH="1">
              <a:off x="485608" y="3760300"/>
              <a:ext cx="4414" cy="31518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loud 54"/>
            <p:cNvSpPr/>
            <p:nvPr/>
          </p:nvSpPr>
          <p:spPr>
            <a:xfrm>
              <a:off x="209578" y="4108671"/>
              <a:ext cx="536804" cy="361178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56" name="TextBox 55"/>
            <p:cNvSpPr txBox="1"/>
            <p:nvPr>
              <p:custDataLst>
                <p:tags r:id="rId57"/>
              </p:custDataLst>
            </p:nvPr>
          </p:nvSpPr>
          <p:spPr>
            <a:xfrm>
              <a:off x="0" y="4075484"/>
              <a:ext cx="971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n-lt"/>
                </a:rPr>
                <a:t>SINKS</a:t>
              </a:r>
              <a:endParaRPr 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7" name="Cloud 56"/>
            <p:cNvSpPr/>
            <p:nvPr/>
          </p:nvSpPr>
          <p:spPr>
            <a:xfrm>
              <a:off x="1251198" y="4105677"/>
              <a:ext cx="536804" cy="361178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59" name="Cloud 58"/>
            <p:cNvSpPr/>
            <p:nvPr/>
          </p:nvSpPr>
          <p:spPr>
            <a:xfrm>
              <a:off x="2299337" y="4107049"/>
              <a:ext cx="536804" cy="361178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61" name="Cloud 60"/>
            <p:cNvSpPr/>
            <p:nvPr/>
          </p:nvSpPr>
          <p:spPr>
            <a:xfrm>
              <a:off x="3437858" y="4106514"/>
              <a:ext cx="536804" cy="361178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bg1"/>
                </a:solidFill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1509047" y="3750269"/>
              <a:ext cx="10528" cy="33362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2567714" y="3750269"/>
              <a:ext cx="12494" cy="32359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3706235" y="3761686"/>
              <a:ext cx="4728" cy="34331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080686" y="1636329"/>
              <a:ext cx="0" cy="20004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lowchart: Manual Operation 67"/>
            <p:cNvSpPr/>
            <p:nvPr>
              <p:custDataLst>
                <p:tags r:id="rId58"/>
              </p:custDataLst>
            </p:nvPr>
          </p:nvSpPr>
          <p:spPr>
            <a:xfrm>
              <a:off x="2267744" y="3620475"/>
              <a:ext cx="569944" cy="141176"/>
            </a:xfrm>
            <a:prstGeom prst="flowChartManualOperati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69" name="TextBox 68"/>
            <p:cNvSpPr txBox="1"/>
            <p:nvPr>
              <p:custDataLst>
                <p:tags r:id="rId59"/>
              </p:custDataLst>
            </p:nvPr>
          </p:nvSpPr>
          <p:spPr>
            <a:xfrm>
              <a:off x="2284109" y="3557912"/>
              <a:ext cx="56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MUX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71" name="Flowchart: Manual Operation 70"/>
            <p:cNvSpPr/>
            <p:nvPr>
              <p:custDataLst>
                <p:tags r:id="rId60"/>
              </p:custDataLst>
            </p:nvPr>
          </p:nvSpPr>
          <p:spPr>
            <a:xfrm>
              <a:off x="3409625" y="3586567"/>
              <a:ext cx="569944" cy="141176"/>
            </a:xfrm>
            <a:prstGeom prst="flowChartManualOperati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72" name="TextBox 71"/>
            <p:cNvSpPr txBox="1"/>
            <p:nvPr>
              <p:custDataLst>
                <p:tags r:id="rId61"/>
              </p:custDataLst>
            </p:nvPr>
          </p:nvSpPr>
          <p:spPr>
            <a:xfrm>
              <a:off x="3425990" y="3524004"/>
              <a:ext cx="56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MUX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62"/>
              </p:custDataLst>
            </p:nvPr>
          </p:nvSpPr>
          <p:spPr>
            <a:xfrm>
              <a:off x="1044947" y="4108671"/>
              <a:ext cx="971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n-lt"/>
                </a:rPr>
                <a:t>SINKS</a:t>
              </a:r>
              <a:endParaRPr 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9" name="TextBox 78"/>
            <p:cNvSpPr txBox="1"/>
            <p:nvPr>
              <p:custDataLst>
                <p:tags r:id="rId63"/>
              </p:custDataLst>
            </p:nvPr>
          </p:nvSpPr>
          <p:spPr>
            <a:xfrm>
              <a:off x="2094600" y="4108671"/>
              <a:ext cx="971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n-lt"/>
                </a:rPr>
                <a:t>SINKS</a:t>
              </a:r>
              <a:endParaRPr 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" name="TextBox 79"/>
            <p:cNvSpPr txBox="1"/>
            <p:nvPr>
              <p:custDataLst>
                <p:tags r:id="rId64"/>
              </p:custDataLst>
            </p:nvPr>
          </p:nvSpPr>
          <p:spPr>
            <a:xfrm>
              <a:off x="3262906" y="4108671"/>
              <a:ext cx="971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n-lt"/>
                </a:rPr>
                <a:t>SINKS</a:t>
              </a:r>
              <a:endParaRPr 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172898" y="3358003"/>
            <a:ext cx="4872589" cy="3383365"/>
            <a:chOff x="4526497" y="1341779"/>
            <a:chExt cx="4437991" cy="3297804"/>
          </a:xfrm>
        </p:grpSpPr>
        <p:cxnSp>
          <p:nvCxnSpPr>
            <p:cNvPr id="81" name="Elbow Connector 80"/>
            <p:cNvCxnSpPr>
              <a:stCxn id="143" idx="2"/>
            </p:cNvCxnSpPr>
            <p:nvPr/>
          </p:nvCxnSpPr>
          <p:spPr>
            <a:xfrm rot="16200000" flipH="1">
              <a:off x="6309413" y="1987907"/>
              <a:ext cx="256771" cy="15939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>
              <a:endCxn id="130" idx="0"/>
            </p:cNvCxnSpPr>
            <p:nvPr/>
          </p:nvCxnSpPr>
          <p:spPr>
            <a:xfrm>
              <a:off x="6381622" y="1986983"/>
              <a:ext cx="1662926" cy="129365"/>
            </a:xfrm>
            <a:prstGeom prst="bentConnector2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>
              <a:endCxn id="123" idx="0"/>
            </p:cNvCxnSpPr>
            <p:nvPr/>
          </p:nvCxnSpPr>
          <p:spPr>
            <a:xfrm rot="10800000" flipV="1">
              <a:off x="4868944" y="1986983"/>
              <a:ext cx="1583531" cy="15168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lowchart: Manual Operation 84"/>
            <p:cNvSpPr/>
            <p:nvPr>
              <p:custDataLst>
                <p:tags r:id="rId1"/>
              </p:custDataLst>
            </p:nvPr>
          </p:nvSpPr>
          <p:spPr>
            <a:xfrm>
              <a:off x="7832064" y="3263493"/>
              <a:ext cx="510763" cy="132193"/>
            </a:xfrm>
            <a:prstGeom prst="flowChartManualOperati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86" name="TextBox 85"/>
            <p:cNvSpPr txBox="1"/>
            <p:nvPr>
              <p:custDataLst>
                <p:tags r:id="rId2"/>
              </p:custDataLst>
            </p:nvPr>
          </p:nvSpPr>
          <p:spPr>
            <a:xfrm>
              <a:off x="7838449" y="3185772"/>
              <a:ext cx="510765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</a:rPr>
                <a:t>MUX</a:t>
              </a:r>
              <a:endParaRPr lang="en-US" sz="1100" b="1" dirty="0">
                <a:latin typeface="+mn-lt"/>
              </a:endParaRPr>
            </a:p>
          </p:txBody>
        </p:sp>
        <p:sp>
          <p:nvSpPr>
            <p:cNvPr id="87" name="Flowchart: Manual Operation 86"/>
            <p:cNvSpPr/>
            <p:nvPr>
              <p:custDataLst>
                <p:tags r:id="rId3"/>
              </p:custDataLst>
            </p:nvPr>
          </p:nvSpPr>
          <p:spPr>
            <a:xfrm>
              <a:off x="4603775" y="2926974"/>
              <a:ext cx="510763" cy="132193"/>
            </a:xfrm>
            <a:prstGeom prst="flowChartManualOperati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88" name="TextBox 87"/>
            <p:cNvSpPr txBox="1"/>
            <p:nvPr>
              <p:custDataLst>
                <p:tags r:id="rId4"/>
              </p:custDataLst>
            </p:nvPr>
          </p:nvSpPr>
          <p:spPr>
            <a:xfrm>
              <a:off x="4590360" y="2846036"/>
              <a:ext cx="5107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</a:rPr>
                <a:t>MUX</a:t>
              </a:r>
              <a:endParaRPr lang="en-US" sz="1100" b="1" dirty="0">
                <a:latin typeface="+mn-lt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5"/>
              </p:custDataLst>
            </p:nvPr>
          </p:nvSpPr>
          <p:spPr>
            <a:xfrm>
              <a:off x="6163778" y="2491778"/>
              <a:ext cx="557197" cy="22032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DIV4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>
              <p:custDataLst>
                <p:tags r:id="rId6"/>
              </p:custDataLst>
            </p:nvPr>
          </p:nvSpPr>
          <p:spPr>
            <a:xfrm>
              <a:off x="7766537" y="2665472"/>
              <a:ext cx="557197" cy="22032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DIV2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Isosceles Triangle 90"/>
            <p:cNvSpPr/>
            <p:nvPr>
              <p:custDataLst>
                <p:tags r:id="rId7"/>
              </p:custDataLst>
            </p:nvPr>
          </p:nvSpPr>
          <p:spPr>
            <a:xfrm rot="16200000">
              <a:off x="8423774" y="3741913"/>
              <a:ext cx="176258" cy="208948"/>
            </a:xfrm>
            <a:prstGeom prst="triangl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8093831" y="3400765"/>
              <a:ext cx="1881" cy="5786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>
              <a:stCxn id="91" idx="0"/>
            </p:cNvCxnSpPr>
            <p:nvPr/>
          </p:nvCxnSpPr>
          <p:spPr>
            <a:xfrm rot="10800000" flipV="1">
              <a:off x="5012106" y="3846388"/>
              <a:ext cx="3395326" cy="152519"/>
            </a:xfrm>
            <a:prstGeom prst="bentConnector3">
              <a:avLst>
                <a:gd name="adj1" fmla="val 99983"/>
              </a:avLst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6613450" y="3834991"/>
              <a:ext cx="0" cy="1533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>
              <a:off x="4935525" y="4104821"/>
              <a:ext cx="6693" cy="1617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6522804" y="4105457"/>
              <a:ext cx="6666" cy="1611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>
              <a:off x="8155870" y="4097332"/>
              <a:ext cx="7002" cy="1692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>
              <p:custDataLst>
                <p:tags r:id="rId8"/>
              </p:custDataLst>
            </p:nvPr>
          </p:nvSpPr>
          <p:spPr>
            <a:xfrm>
              <a:off x="4572000" y="3180442"/>
              <a:ext cx="557197" cy="22032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DIV8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>
              <p:custDataLst>
                <p:tags r:id="rId9"/>
              </p:custDataLst>
            </p:nvPr>
          </p:nvSpPr>
          <p:spPr>
            <a:xfrm>
              <a:off x="4671567" y="3534172"/>
              <a:ext cx="371640" cy="24541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10" name="TextBox 109"/>
            <p:cNvSpPr txBox="1"/>
            <p:nvPr>
              <p:custDataLst>
                <p:tags r:id="rId10"/>
              </p:custDataLst>
            </p:nvPr>
          </p:nvSpPr>
          <p:spPr>
            <a:xfrm>
              <a:off x="4590449" y="3522953"/>
              <a:ext cx="510764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</a:rPr>
                <a:t>CGC</a:t>
              </a:r>
              <a:endParaRPr lang="en-US" sz="1100" b="1" dirty="0">
                <a:latin typeface="+mn-lt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>
              <a:off x="6449451" y="2715368"/>
              <a:ext cx="0" cy="12772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8264383" y="3852998"/>
              <a:ext cx="0" cy="1242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>
              <p:custDataLst>
                <p:tags r:id="rId11"/>
              </p:custDataLst>
            </p:nvPr>
          </p:nvSpPr>
          <p:spPr>
            <a:xfrm>
              <a:off x="8128401" y="3510463"/>
              <a:ext cx="8360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latin typeface="+mn-lt"/>
                </a:rPr>
                <a:t>scan_clk</a:t>
              </a:r>
              <a:endParaRPr lang="en-US" sz="1100" b="1" dirty="0">
                <a:latin typeface="+mn-lt"/>
              </a:endParaRPr>
            </a:p>
          </p:txBody>
        </p:sp>
        <p:cxnSp>
          <p:nvCxnSpPr>
            <p:cNvPr id="114" name="Straight Arrow Connector 113"/>
            <p:cNvCxnSpPr>
              <a:stCxn id="110" idx="2"/>
            </p:cNvCxnSpPr>
            <p:nvPr/>
          </p:nvCxnSpPr>
          <p:spPr>
            <a:xfrm>
              <a:off x="4845831" y="3784563"/>
              <a:ext cx="4767" cy="2007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07" idx="2"/>
              <a:endCxn id="110" idx="0"/>
            </p:cNvCxnSpPr>
            <p:nvPr/>
          </p:nvCxnSpPr>
          <p:spPr>
            <a:xfrm flipH="1">
              <a:off x="4845831" y="3400764"/>
              <a:ext cx="4768" cy="12218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4845742" y="3046739"/>
              <a:ext cx="4857" cy="1172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lbow Connector 116"/>
            <p:cNvCxnSpPr/>
            <p:nvPr/>
          </p:nvCxnSpPr>
          <p:spPr>
            <a:xfrm rot="10800000" flipV="1">
              <a:off x="4952153" y="2775633"/>
              <a:ext cx="1500321" cy="132605"/>
            </a:xfrm>
            <a:prstGeom prst="bentConnector3">
              <a:avLst>
                <a:gd name="adj1" fmla="val 99904"/>
              </a:avLst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>
              <a:stCxn id="124" idx="2"/>
            </p:cNvCxnSpPr>
            <p:nvPr/>
          </p:nvCxnSpPr>
          <p:spPr>
            <a:xfrm rot="5400000">
              <a:off x="4546361" y="2591976"/>
              <a:ext cx="513940" cy="108112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27" idx="2"/>
              <a:endCxn id="89" idx="0"/>
            </p:cNvCxnSpPr>
            <p:nvPr/>
          </p:nvCxnSpPr>
          <p:spPr>
            <a:xfrm>
              <a:off x="6434866" y="2386335"/>
              <a:ext cx="7511" cy="10544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90" idx="0"/>
            </p:cNvCxnSpPr>
            <p:nvPr/>
          </p:nvCxnSpPr>
          <p:spPr>
            <a:xfrm flipH="1">
              <a:off x="8045135" y="2380746"/>
              <a:ext cx="4124" cy="28472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lbow Connector 120"/>
            <p:cNvCxnSpPr>
              <a:stCxn id="90" idx="2"/>
            </p:cNvCxnSpPr>
            <p:nvPr/>
          </p:nvCxnSpPr>
          <p:spPr>
            <a:xfrm rot="5400000">
              <a:off x="7835783" y="3042680"/>
              <a:ext cx="366239" cy="52468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>
              <p:custDataLst>
                <p:tags r:id="rId12"/>
              </p:custDataLst>
            </p:nvPr>
          </p:nvSpPr>
          <p:spPr>
            <a:xfrm>
              <a:off x="4683123" y="2138671"/>
              <a:ext cx="371640" cy="24541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24" name="TextBox 123"/>
            <p:cNvSpPr txBox="1"/>
            <p:nvPr>
              <p:custDataLst>
                <p:tags r:id="rId13"/>
              </p:custDataLst>
            </p:nvPr>
          </p:nvSpPr>
          <p:spPr>
            <a:xfrm>
              <a:off x="4602005" y="2127452"/>
              <a:ext cx="510764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</a:rPr>
                <a:t>CGC</a:t>
              </a:r>
              <a:endParaRPr lang="en-US" sz="1100" b="1" dirty="0">
                <a:latin typeface="+mn-lt"/>
              </a:endParaRPr>
            </a:p>
          </p:txBody>
        </p:sp>
        <p:sp>
          <p:nvSpPr>
            <p:cNvPr id="126" name="Rectangle 125"/>
            <p:cNvSpPr/>
            <p:nvPr>
              <p:custDataLst>
                <p:tags r:id="rId14"/>
              </p:custDataLst>
            </p:nvPr>
          </p:nvSpPr>
          <p:spPr>
            <a:xfrm>
              <a:off x="6260602" y="2135944"/>
              <a:ext cx="371640" cy="24541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27" name="TextBox 126"/>
            <p:cNvSpPr txBox="1"/>
            <p:nvPr>
              <p:custDataLst>
                <p:tags r:id="rId15"/>
              </p:custDataLst>
            </p:nvPr>
          </p:nvSpPr>
          <p:spPr>
            <a:xfrm>
              <a:off x="6179484" y="2124725"/>
              <a:ext cx="510764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</a:rPr>
                <a:t>CGC</a:t>
              </a:r>
              <a:endParaRPr lang="en-US" sz="1100" b="1" dirty="0">
                <a:latin typeface="+mn-lt"/>
              </a:endParaRPr>
            </a:p>
          </p:txBody>
        </p:sp>
        <p:sp>
          <p:nvSpPr>
            <p:cNvPr id="129" name="Rectangle 128"/>
            <p:cNvSpPr/>
            <p:nvPr>
              <p:custDataLst>
                <p:tags r:id="rId16"/>
              </p:custDataLst>
            </p:nvPr>
          </p:nvSpPr>
          <p:spPr>
            <a:xfrm>
              <a:off x="7870284" y="2127567"/>
              <a:ext cx="371640" cy="24541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30" name="TextBox 129"/>
            <p:cNvSpPr txBox="1"/>
            <p:nvPr>
              <p:custDataLst>
                <p:tags r:id="rId17"/>
              </p:custDataLst>
            </p:nvPr>
          </p:nvSpPr>
          <p:spPr>
            <a:xfrm>
              <a:off x="7789166" y="2116348"/>
              <a:ext cx="510764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</a:rPr>
                <a:t>CGC</a:t>
              </a:r>
              <a:endParaRPr lang="en-US" sz="1100" b="1" dirty="0">
                <a:latin typeface="+mn-lt"/>
              </a:endParaRPr>
            </a:p>
          </p:txBody>
        </p:sp>
        <p:sp>
          <p:nvSpPr>
            <p:cNvPr id="131" name="Cloud 130"/>
            <p:cNvSpPr/>
            <p:nvPr/>
          </p:nvSpPr>
          <p:spPr>
            <a:xfrm>
              <a:off x="4717776" y="4292728"/>
              <a:ext cx="481063" cy="338196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133" name="Cloud 132"/>
            <p:cNvSpPr/>
            <p:nvPr/>
          </p:nvSpPr>
          <p:spPr>
            <a:xfrm>
              <a:off x="6287491" y="4300604"/>
              <a:ext cx="481063" cy="338196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135" name="Cloud 134"/>
            <p:cNvSpPr/>
            <p:nvPr/>
          </p:nvSpPr>
          <p:spPr>
            <a:xfrm>
              <a:off x="7920275" y="4301387"/>
              <a:ext cx="481063" cy="338196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137" name="Isosceles Triangle 136"/>
            <p:cNvSpPr/>
            <p:nvPr>
              <p:custDataLst>
                <p:tags r:id="rId18"/>
              </p:custDataLst>
            </p:nvPr>
          </p:nvSpPr>
          <p:spPr>
            <a:xfrm rot="10800000">
              <a:off x="6229188" y="1395697"/>
              <a:ext cx="185732" cy="198290"/>
            </a:xfrm>
            <a:prstGeom prst="triangl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138" name="TextBox 137"/>
            <p:cNvSpPr txBox="1"/>
            <p:nvPr>
              <p:custDataLst>
                <p:tags r:id="rId19"/>
              </p:custDataLst>
            </p:nvPr>
          </p:nvSpPr>
          <p:spPr>
            <a:xfrm>
              <a:off x="5878100" y="1341780"/>
              <a:ext cx="4607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err="1" smtClean="0">
                  <a:latin typeface="+mn-lt"/>
                </a:rPr>
                <a:t>clk</a:t>
              </a:r>
              <a:endParaRPr lang="en-US" sz="1100" b="1" dirty="0">
                <a:latin typeface="+mn-lt"/>
              </a:endParaRPr>
            </a:p>
          </p:txBody>
        </p:sp>
        <p:sp>
          <p:nvSpPr>
            <p:cNvPr id="139" name="Isosceles Triangle 138"/>
            <p:cNvSpPr/>
            <p:nvPr>
              <p:custDataLst>
                <p:tags r:id="rId20"/>
              </p:custDataLst>
            </p:nvPr>
          </p:nvSpPr>
          <p:spPr>
            <a:xfrm rot="10800000">
              <a:off x="6457770" y="1395696"/>
              <a:ext cx="185732" cy="198290"/>
            </a:xfrm>
            <a:prstGeom prst="triangl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140" name="TextBox 139"/>
            <p:cNvSpPr txBox="1"/>
            <p:nvPr>
              <p:custDataLst>
                <p:tags r:id="rId21"/>
              </p:custDataLst>
            </p:nvPr>
          </p:nvSpPr>
          <p:spPr>
            <a:xfrm>
              <a:off x="6552573" y="1341779"/>
              <a:ext cx="6853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err="1" smtClean="0">
                  <a:latin typeface="+mn-lt"/>
                </a:rPr>
                <a:t>m_clk</a:t>
              </a:r>
              <a:endParaRPr lang="en-US" sz="1100" b="1" dirty="0">
                <a:latin typeface="+mn-lt"/>
              </a:endParaRPr>
            </a:p>
          </p:txBody>
        </p:sp>
        <p:cxnSp>
          <p:nvCxnSpPr>
            <p:cNvPr id="141" name="Straight Arrow Connector 140"/>
            <p:cNvCxnSpPr/>
            <p:nvPr/>
          </p:nvCxnSpPr>
          <p:spPr>
            <a:xfrm>
              <a:off x="6320473" y="1585569"/>
              <a:ext cx="0" cy="1402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6549833" y="1582684"/>
              <a:ext cx="0" cy="1385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lowchart: Manual Operation 142"/>
            <p:cNvSpPr/>
            <p:nvPr>
              <p:custDataLst>
                <p:tags r:id="rId22"/>
              </p:custDataLst>
            </p:nvPr>
          </p:nvSpPr>
          <p:spPr>
            <a:xfrm>
              <a:off x="6174447" y="1735299"/>
              <a:ext cx="510763" cy="132193"/>
            </a:xfrm>
            <a:prstGeom prst="flowChartManualOperati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144" name="TextBox 143"/>
            <p:cNvSpPr txBox="1"/>
            <p:nvPr>
              <p:custDataLst>
                <p:tags r:id="rId23"/>
              </p:custDataLst>
            </p:nvPr>
          </p:nvSpPr>
          <p:spPr>
            <a:xfrm>
              <a:off x="6174454" y="1655684"/>
              <a:ext cx="5107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</a:rPr>
                <a:t>MUX</a:t>
              </a:r>
              <a:endParaRPr lang="en-US" sz="1100" b="1" dirty="0">
                <a:latin typeface="+mn-lt"/>
              </a:endParaRPr>
            </a:p>
          </p:txBody>
        </p:sp>
        <p:cxnSp>
          <p:nvCxnSpPr>
            <p:cNvPr id="145" name="Elbow Connector 144"/>
            <p:cNvCxnSpPr/>
            <p:nvPr/>
          </p:nvCxnSpPr>
          <p:spPr>
            <a:xfrm rot="5400000">
              <a:off x="7917905" y="2771220"/>
              <a:ext cx="728922" cy="232699"/>
            </a:xfrm>
            <a:prstGeom prst="bentConnector3">
              <a:avLst>
                <a:gd name="adj1" fmla="val 74490"/>
              </a:avLst>
            </a:prstGeom>
            <a:ln w="95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8049259" y="2522309"/>
              <a:ext cx="349456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>
              <p:custDataLst>
                <p:tags r:id="rId24"/>
              </p:custDataLst>
            </p:nvPr>
          </p:nvSpPr>
          <p:spPr>
            <a:xfrm>
              <a:off x="4526497" y="4323326"/>
              <a:ext cx="971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n-lt"/>
                </a:rPr>
                <a:t>SINKS</a:t>
              </a:r>
              <a:endParaRPr 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0" name="TextBox 149"/>
            <p:cNvSpPr txBox="1"/>
            <p:nvPr>
              <p:custDataLst>
                <p:tags r:id="rId25"/>
              </p:custDataLst>
            </p:nvPr>
          </p:nvSpPr>
          <p:spPr>
            <a:xfrm>
              <a:off x="6037196" y="4346891"/>
              <a:ext cx="971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n-lt"/>
                </a:rPr>
                <a:t>SINKS</a:t>
              </a:r>
              <a:endParaRPr 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1" name="TextBox 150"/>
            <p:cNvSpPr txBox="1"/>
            <p:nvPr>
              <p:custDataLst>
                <p:tags r:id="rId26"/>
              </p:custDataLst>
            </p:nvPr>
          </p:nvSpPr>
          <p:spPr>
            <a:xfrm>
              <a:off x="7703677" y="4323325"/>
              <a:ext cx="971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n-lt"/>
                </a:rPr>
                <a:t>SINKS</a:t>
              </a:r>
              <a:endParaRPr 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7" name="Flowchart: Manual Operation 156"/>
            <p:cNvSpPr/>
            <p:nvPr>
              <p:custDataLst>
                <p:tags r:id="rId27"/>
              </p:custDataLst>
            </p:nvPr>
          </p:nvSpPr>
          <p:spPr>
            <a:xfrm>
              <a:off x="4667553" y="3979822"/>
              <a:ext cx="510763" cy="132193"/>
            </a:xfrm>
            <a:prstGeom prst="flowChartManualOperati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158" name="TextBox 157"/>
            <p:cNvSpPr txBox="1"/>
            <p:nvPr>
              <p:custDataLst>
                <p:tags r:id="rId28"/>
              </p:custDataLst>
            </p:nvPr>
          </p:nvSpPr>
          <p:spPr>
            <a:xfrm>
              <a:off x="4676896" y="3915113"/>
              <a:ext cx="5107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</a:rPr>
                <a:t>MUX</a:t>
              </a:r>
              <a:endParaRPr lang="en-US" sz="1100" b="1" dirty="0">
                <a:latin typeface="+mn-lt"/>
              </a:endParaRPr>
            </a:p>
          </p:txBody>
        </p:sp>
        <p:sp>
          <p:nvSpPr>
            <p:cNvPr id="162" name="Flowchart: Manual Operation 161"/>
            <p:cNvSpPr/>
            <p:nvPr>
              <p:custDataLst>
                <p:tags r:id="rId29"/>
              </p:custDataLst>
            </p:nvPr>
          </p:nvSpPr>
          <p:spPr>
            <a:xfrm>
              <a:off x="6258079" y="3979822"/>
              <a:ext cx="510763" cy="132193"/>
            </a:xfrm>
            <a:prstGeom prst="flowChartManualOperati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163" name="TextBox 162"/>
            <p:cNvSpPr txBox="1"/>
            <p:nvPr>
              <p:custDataLst>
                <p:tags r:id="rId30"/>
              </p:custDataLst>
            </p:nvPr>
          </p:nvSpPr>
          <p:spPr>
            <a:xfrm>
              <a:off x="6267422" y="3915113"/>
              <a:ext cx="5107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</a:rPr>
                <a:t>MUX</a:t>
              </a:r>
              <a:endParaRPr lang="en-US" sz="1100" b="1" dirty="0">
                <a:latin typeface="+mn-lt"/>
              </a:endParaRPr>
            </a:p>
          </p:txBody>
        </p:sp>
        <p:sp>
          <p:nvSpPr>
            <p:cNvPr id="164" name="Flowchart: Manual Operation 163"/>
            <p:cNvSpPr/>
            <p:nvPr>
              <p:custDataLst>
                <p:tags r:id="rId31"/>
              </p:custDataLst>
            </p:nvPr>
          </p:nvSpPr>
          <p:spPr>
            <a:xfrm>
              <a:off x="7910932" y="3989127"/>
              <a:ext cx="510763" cy="132193"/>
            </a:xfrm>
            <a:prstGeom prst="flowChartManualOperati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165" name="TextBox 164"/>
            <p:cNvSpPr txBox="1"/>
            <p:nvPr>
              <p:custDataLst>
                <p:tags r:id="rId32"/>
              </p:custDataLst>
            </p:nvPr>
          </p:nvSpPr>
          <p:spPr>
            <a:xfrm>
              <a:off x="7920275" y="3924418"/>
              <a:ext cx="5107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</a:rPr>
                <a:t>MUX</a:t>
              </a:r>
              <a:endParaRPr lang="en-US" sz="1100" b="1" dirty="0">
                <a:latin typeface="+mn-lt"/>
              </a:endParaRPr>
            </a:p>
          </p:txBody>
        </p:sp>
      </p:grpSp>
      <p:sp>
        <p:nvSpPr>
          <p:cNvPr id="168" name="Content Placeholder 2"/>
          <p:cNvSpPr>
            <a:spLocks noGrp="1"/>
          </p:cNvSpPr>
          <p:nvPr>
            <p:ph idx="1"/>
          </p:nvPr>
        </p:nvSpPr>
        <p:spPr>
          <a:xfrm>
            <a:off x="4417491" y="1052737"/>
            <a:ext cx="4545534" cy="1721296"/>
          </a:xfrm>
        </p:spPr>
        <p:txBody>
          <a:bodyPr/>
          <a:lstStyle/>
          <a:p>
            <a:r>
              <a:rPr lang="en-US" dirty="0" smtClean="0"/>
              <a:t>Clocks to all sink groups are generated clocks</a:t>
            </a:r>
          </a:p>
          <a:p>
            <a:r>
              <a:rPr lang="en-US" dirty="0" smtClean="0"/>
              <a:t>Top-level has up to two levels of hierarchy</a:t>
            </a:r>
          </a:p>
        </p:txBody>
      </p:sp>
      <p:sp>
        <p:nvSpPr>
          <p:cNvPr id="169" name="Content Placeholder 2"/>
          <p:cNvSpPr txBox="1">
            <a:spLocks/>
          </p:cNvSpPr>
          <p:nvPr/>
        </p:nvSpPr>
        <p:spPr bwMode="auto">
          <a:xfrm>
            <a:off x="-22129" y="4887439"/>
            <a:ext cx="4256692" cy="172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FCC66"/>
              </a:buClr>
              <a:buSzPct val="70000"/>
              <a:buFont typeface="Wingdings" pitchFamily="2" charset="2"/>
              <a:buChar char="n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 err="1" smtClean="0"/>
              <a:t>Reconvergent</a:t>
            </a:r>
            <a:r>
              <a:rPr lang="en-US" kern="0" dirty="0" smtClean="0"/>
              <a:t> paths</a:t>
            </a:r>
          </a:p>
          <a:p>
            <a:r>
              <a:rPr lang="en-US" kern="0" dirty="0" smtClean="0"/>
              <a:t>Top-level has up to two levels of hierarchy</a:t>
            </a:r>
          </a:p>
        </p:txBody>
      </p:sp>
    </p:spTree>
    <p:extLst>
      <p:ext uri="{BB962C8B-B14F-4D97-AF65-F5344CB8AC3E}">
        <p14:creationId xmlns:p14="http://schemas.microsoft.com/office/powerpoint/2010/main" val="39698327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uiExpand="1" build="p"/>
      <p:bldP spid="168" grpId="1" build="p"/>
      <p:bldP spid="1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Six high-speed </a:t>
            </a:r>
            <a:r>
              <a:rPr lang="en-US" dirty="0" err="1" smtClean="0"/>
              <a:t>testcases</a:t>
            </a:r>
            <a:endParaRPr lang="en-US" dirty="0" smtClean="0"/>
          </a:p>
          <a:p>
            <a:r>
              <a:rPr lang="en-US" dirty="0" smtClean="0"/>
              <a:t>P&amp;R tool is an industry tool</a:t>
            </a:r>
          </a:p>
          <a:p>
            <a:r>
              <a:rPr lang="en-US" dirty="0" smtClean="0"/>
              <a:t>CTS uses MCMM scenarios</a:t>
            </a:r>
          </a:p>
          <a:p>
            <a:r>
              <a:rPr lang="en-US" dirty="0" smtClean="0"/>
              <a:t>Timing analysis tool is Synopsys </a:t>
            </a:r>
            <a:r>
              <a:rPr lang="en-US" i="1" dirty="0" err="1" smtClean="0"/>
              <a:t>PrimeTime</a:t>
            </a:r>
            <a:endParaRPr lang="en-US" i="1" dirty="0" smtClean="0"/>
          </a:p>
          <a:p>
            <a:r>
              <a:rPr lang="en-US" dirty="0" smtClean="0"/>
              <a:t>LP-solver is </a:t>
            </a:r>
            <a:r>
              <a:rPr lang="en-US" i="1" dirty="0" smtClean="0"/>
              <a:t>CPLEX</a:t>
            </a:r>
          </a:p>
          <a:p>
            <a:r>
              <a:rPr lang="en-US" dirty="0"/>
              <a:t>Flow implemented in </a:t>
            </a:r>
            <a:r>
              <a:rPr lang="en-US" i="1" dirty="0" err="1"/>
              <a:t>Tcl</a:t>
            </a:r>
            <a:endParaRPr lang="en-US" i="1" dirty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6733499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Conditions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632388"/>
              </p:ext>
            </p:extLst>
          </p:nvPr>
        </p:nvGraphicFramePr>
        <p:xfrm>
          <a:off x="899592" y="1988840"/>
          <a:ext cx="6984776" cy="366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927"/>
                <a:gridCol w="2843849"/>
              </a:tblGrid>
              <a:tr h="3049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Parameters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Value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8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PVT corner for setup @ 1.25GHz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SS, 0.85V,</a:t>
                      </a:r>
                      <a:r>
                        <a:rPr lang="en-US" sz="1800" baseline="0" dirty="0" smtClean="0"/>
                        <a:t> 125C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827">
                <a:tc>
                  <a:txBody>
                    <a:bodyPr/>
                    <a:lstStyle/>
                    <a:p>
                      <a:pPr marL="0" marR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PVT corner for hold @ 1.25GHz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FF, 1.05V,</a:t>
                      </a:r>
                      <a:r>
                        <a:rPr lang="en-US" sz="1800" baseline="0" dirty="0" smtClean="0"/>
                        <a:t> 125C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827">
                <a:tc>
                  <a:txBody>
                    <a:bodyPr/>
                    <a:lstStyle/>
                    <a:p>
                      <a:pPr marL="0" marR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PVT corner for setup @ 1.67GHz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SS, 1.10V,</a:t>
                      </a:r>
                      <a:r>
                        <a:rPr lang="en-US" sz="1800" baseline="0" dirty="0" smtClean="0"/>
                        <a:t> 125C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827">
                <a:tc>
                  <a:txBody>
                    <a:bodyPr/>
                    <a:lstStyle/>
                    <a:p>
                      <a:pPr marL="0" marR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PVT corner for hold @ 1.67GHz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FF, 1.30V,</a:t>
                      </a:r>
                      <a:r>
                        <a:rPr lang="en-US" sz="1800" baseline="0" dirty="0" smtClean="0"/>
                        <a:t> 125C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8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Max. transition</a:t>
                      </a:r>
                      <a:r>
                        <a:rPr lang="en-US" sz="1800" baseline="0" dirty="0" smtClean="0"/>
                        <a:t> for clock paths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55ps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827">
                <a:tc>
                  <a:txBody>
                    <a:bodyPr/>
                    <a:lstStyle/>
                    <a:p>
                      <a:pPr marL="0" marR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Max. transition</a:t>
                      </a:r>
                      <a:r>
                        <a:rPr lang="en-US" sz="1800" baseline="0" dirty="0" smtClean="0"/>
                        <a:t> for data paths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12.5%</a:t>
                      </a:r>
                      <a:r>
                        <a:rPr lang="en-US" sz="1800" baseline="0" dirty="0" smtClean="0"/>
                        <a:t> of clock period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827">
                <a:tc>
                  <a:txBody>
                    <a:bodyPr/>
                    <a:lstStyle/>
                    <a:p>
                      <a:pPr marL="0" marR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Timing </a:t>
                      </a:r>
                      <a:r>
                        <a:rPr lang="en-US" sz="1800" dirty="0" err="1" smtClean="0"/>
                        <a:t>derate</a:t>
                      </a:r>
                      <a:r>
                        <a:rPr lang="en-US" sz="1800" dirty="0" smtClean="0"/>
                        <a:t> on net delay (early/late)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0.90/1.19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827">
                <a:tc>
                  <a:txBody>
                    <a:bodyPr/>
                    <a:lstStyle/>
                    <a:p>
                      <a:pPr marL="0" marR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Timing </a:t>
                      </a:r>
                      <a:r>
                        <a:rPr lang="en-US" sz="1800" dirty="0" err="1" smtClean="0"/>
                        <a:t>derate</a:t>
                      </a:r>
                      <a:r>
                        <a:rPr lang="en-US" sz="1800" dirty="0" smtClean="0"/>
                        <a:t> on cell delay (early/late)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0.90/1.05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8767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Optimization Flow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42308" y="1887078"/>
            <a:ext cx="3148674" cy="264959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Placed design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2308" y="2466435"/>
            <a:ext cx="3148675" cy="274412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CTS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23461" y="1844824"/>
            <a:ext cx="4047552" cy="34306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Remove buffers from top-level tree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23461" y="2462686"/>
            <a:ext cx="4047552" cy="318242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CLCs placement &amp; buffer insertion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23461" y="3068960"/>
            <a:ext cx="4047552" cy="277445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Placement legalization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23461" y="3573016"/>
            <a:ext cx="4047552" cy="266949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Route top-level clock</a:t>
            </a:r>
          </a:p>
        </p:txBody>
      </p: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>
            <a:off x="1916645" y="2152037"/>
            <a:ext cx="0" cy="314398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15" name="Straight Arrow Connector 14"/>
          <p:cNvCxnSpPr>
            <a:stCxn id="12" idx="2"/>
            <a:endCxn id="13" idx="0"/>
          </p:cNvCxnSpPr>
          <p:nvPr/>
        </p:nvCxnSpPr>
        <p:spPr>
          <a:xfrm>
            <a:off x="6547237" y="3346405"/>
            <a:ext cx="0" cy="226611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16" name="Straight Arrow Connector 15"/>
          <p:cNvCxnSpPr>
            <a:stCxn id="11" idx="2"/>
            <a:endCxn id="12" idx="0"/>
          </p:cNvCxnSpPr>
          <p:nvPr/>
        </p:nvCxnSpPr>
        <p:spPr>
          <a:xfrm>
            <a:off x="6547237" y="2780928"/>
            <a:ext cx="0" cy="28803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17" name="Straight Arrow Connector 16"/>
          <p:cNvCxnSpPr>
            <a:stCxn id="10" idx="2"/>
            <a:endCxn id="11" idx="0"/>
          </p:cNvCxnSpPr>
          <p:nvPr/>
        </p:nvCxnSpPr>
        <p:spPr>
          <a:xfrm>
            <a:off x="6547237" y="2187884"/>
            <a:ext cx="0" cy="27480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18" name="Straight Arrow Connector 17"/>
          <p:cNvCxnSpPr>
            <a:stCxn id="9" idx="2"/>
            <a:endCxn id="34" idx="0"/>
          </p:cNvCxnSpPr>
          <p:nvPr/>
        </p:nvCxnSpPr>
        <p:spPr>
          <a:xfrm>
            <a:off x="1916646" y="2740847"/>
            <a:ext cx="3418" cy="31988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sp>
        <p:nvSpPr>
          <p:cNvPr id="19" name="Rounded Rectangle 18"/>
          <p:cNvSpPr/>
          <p:nvPr/>
        </p:nvSpPr>
        <p:spPr>
          <a:xfrm>
            <a:off x="342308" y="4285450"/>
            <a:ext cx="3166417" cy="52777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Routing + optimization</a:t>
            </a:r>
          </a:p>
        </p:txBody>
      </p:sp>
      <p:cxnSp>
        <p:nvCxnSpPr>
          <p:cNvPr id="20" name="Straight Arrow Connector 19"/>
          <p:cNvCxnSpPr>
            <a:stCxn id="35" idx="2"/>
            <a:endCxn id="19" idx="0"/>
          </p:cNvCxnSpPr>
          <p:nvPr/>
        </p:nvCxnSpPr>
        <p:spPr>
          <a:xfrm>
            <a:off x="1916645" y="4000757"/>
            <a:ext cx="8872" cy="284693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21" name="Straight Arrow Connector 20"/>
          <p:cNvCxnSpPr>
            <a:stCxn id="19" idx="2"/>
            <a:endCxn id="36" idx="0"/>
          </p:cNvCxnSpPr>
          <p:nvPr/>
        </p:nvCxnSpPr>
        <p:spPr>
          <a:xfrm>
            <a:off x="1925517" y="4813220"/>
            <a:ext cx="0" cy="37657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22" name="Straight Arrow Connector 21"/>
          <p:cNvCxnSpPr>
            <a:stCxn id="34" idx="2"/>
            <a:endCxn id="35" idx="0"/>
          </p:cNvCxnSpPr>
          <p:nvPr/>
        </p:nvCxnSpPr>
        <p:spPr>
          <a:xfrm flipH="1">
            <a:off x="1916645" y="3356992"/>
            <a:ext cx="3419" cy="337068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23" name="Elbow Connector 22"/>
          <p:cNvCxnSpPr>
            <a:stCxn id="34" idx="3"/>
            <a:endCxn id="10" idx="1"/>
          </p:cNvCxnSpPr>
          <p:nvPr/>
        </p:nvCxnSpPr>
        <p:spPr>
          <a:xfrm flipV="1">
            <a:off x="3497820" y="2016354"/>
            <a:ext cx="1025641" cy="1192507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sp>
        <p:nvSpPr>
          <p:cNvPr id="24" name="Rounded Rectangle 23"/>
          <p:cNvSpPr/>
          <p:nvPr/>
        </p:nvSpPr>
        <p:spPr>
          <a:xfrm>
            <a:off x="4523460" y="4591882"/>
            <a:ext cx="4063815" cy="27432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Routing + optimization</a:t>
            </a:r>
          </a:p>
        </p:txBody>
      </p:sp>
      <p:cxnSp>
        <p:nvCxnSpPr>
          <p:cNvPr id="25" name="Straight Arrow Connector 24"/>
          <p:cNvCxnSpPr>
            <a:stCxn id="24" idx="2"/>
            <a:endCxn id="37" idx="0"/>
          </p:cNvCxnSpPr>
          <p:nvPr/>
        </p:nvCxnSpPr>
        <p:spPr>
          <a:xfrm flipH="1">
            <a:off x="6555367" y="4866202"/>
            <a:ext cx="1" cy="323586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26" name="Straight Arrow Connector 25"/>
          <p:cNvCxnSpPr>
            <a:stCxn id="32" idx="2"/>
            <a:endCxn id="24" idx="0"/>
          </p:cNvCxnSpPr>
          <p:nvPr/>
        </p:nvCxnSpPr>
        <p:spPr>
          <a:xfrm>
            <a:off x="6555366" y="4347871"/>
            <a:ext cx="2" cy="244011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02348" y="5737103"/>
            <a:ext cx="7884926" cy="40011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Compare post-route metrics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512" y="1144488"/>
            <a:ext cx="3562596" cy="461665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Reference CTS flow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02150" y="1144488"/>
            <a:ext cx="4718322" cy="461665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Calibri"/>
              </a:rPr>
              <a:t>Our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optimization flow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15115" y="1605581"/>
            <a:ext cx="3526995" cy="2481975"/>
          </a:xfrm>
          <a:prstGeom prst="roundRect">
            <a:avLst>
              <a:gd name="adj" fmla="val 4564"/>
            </a:avLst>
          </a:prstGeom>
          <a:noFill/>
          <a:ln w="76200">
            <a:solidFill>
              <a:srgbClr val="0000FF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304675" y="1605581"/>
            <a:ext cx="4485125" cy="2877763"/>
          </a:xfrm>
          <a:prstGeom prst="roundRect">
            <a:avLst>
              <a:gd name="adj" fmla="val 4564"/>
            </a:avLst>
          </a:prstGeom>
          <a:noFill/>
          <a:ln w="76200">
            <a:solidFill>
              <a:srgbClr val="00B05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23459" y="4079026"/>
            <a:ext cx="4063813" cy="268845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Post-CTS opt </a:t>
            </a:r>
          </a:p>
        </p:txBody>
      </p:sp>
      <p:cxnSp>
        <p:nvCxnSpPr>
          <p:cNvPr id="33" name="Straight Arrow Connector 32"/>
          <p:cNvCxnSpPr>
            <a:stCxn id="13" idx="2"/>
            <a:endCxn id="32" idx="0"/>
          </p:cNvCxnSpPr>
          <p:nvPr/>
        </p:nvCxnSpPr>
        <p:spPr>
          <a:xfrm>
            <a:off x="6547237" y="3839965"/>
            <a:ext cx="8129" cy="239061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sp>
        <p:nvSpPr>
          <p:cNvPr id="34" name="Rounded Rectangle 33"/>
          <p:cNvSpPr/>
          <p:nvPr/>
        </p:nvSpPr>
        <p:spPr>
          <a:xfrm>
            <a:off x="342308" y="3060729"/>
            <a:ext cx="3155512" cy="296263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Initial clock tree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2308" y="3694060"/>
            <a:ext cx="3148674" cy="306697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Post-CTS opt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42308" y="5189790"/>
            <a:ext cx="3166417" cy="27441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DRC &amp; timing fix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523459" y="5189788"/>
            <a:ext cx="4063815" cy="274412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alibri"/>
              </a:rPr>
              <a:t>DRC &amp; timing fix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63423" y="5452236"/>
            <a:ext cx="1710" cy="271233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>
          <a:xfrm>
            <a:off x="6545714" y="5459916"/>
            <a:ext cx="1710" cy="271233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170276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4" grpId="0" animBg="1"/>
      <p:bldP spid="27" grpId="0" animBg="1"/>
      <p:bldP spid="32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and Previous Work</a:t>
            </a:r>
          </a:p>
          <a:p>
            <a:r>
              <a:rPr lang="en-US" dirty="0" smtClean="0"/>
              <a:t>Our Approach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Results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3606326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Improved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869160"/>
            <a:ext cx="8567489" cy="1631529"/>
          </a:xfrm>
        </p:spPr>
        <p:txBody>
          <a:bodyPr/>
          <a:lstStyle/>
          <a:p>
            <a:r>
              <a:rPr lang="en-US" dirty="0"/>
              <a:t>Our formulation focuses on minimizing setup WNS</a:t>
            </a:r>
          </a:p>
          <a:p>
            <a:r>
              <a:rPr lang="en-US" dirty="0"/>
              <a:t>Improved setup WNS up to 320ps</a:t>
            </a:r>
          </a:p>
          <a:p>
            <a:r>
              <a:rPr lang="en-US" dirty="0"/>
              <a:t>Hold WNS is worsen but &lt; </a:t>
            </a:r>
            <a:r>
              <a:rPr lang="en-US" dirty="0" smtClean="0"/>
              <a:t>70ps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158831"/>
              </p:ext>
            </p:extLst>
          </p:nvPr>
        </p:nvGraphicFramePr>
        <p:xfrm>
          <a:off x="193717" y="1049851"/>
          <a:ext cx="3977401" cy="350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697148"/>
              </p:ext>
            </p:extLst>
          </p:nvPr>
        </p:nvGraphicFramePr>
        <p:xfrm>
          <a:off x="4860033" y="1052737"/>
          <a:ext cx="39604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21799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Improved WL, Power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1" t="18006" r="58180" b="50681"/>
          <a:stretch/>
        </p:blipFill>
        <p:spPr bwMode="auto">
          <a:xfrm>
            <a:off x="611560" y="905694"/>
            <a:ext cx="8136904" cy="364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559319"/>
              </p:ext>
            </p:extLst>
          </p:nvPr>
        </p:nvGraphicFramePr>
        <p:xfrm>
          <a:off x="611560" y="4800920"/>
          <a:ext cx="7920880" cy="202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6183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Metric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T3</a:t>
                      </a:r>
                      <a:endParaRPr lang="en-US" sz="2000" dirty="0"/>
                    </a:p>
                  </a:txBody>
                  <a:tcPr/>
                </a:tc>
              </a:tr>
              <a:tr h="6269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Wirelength</a:t>
                      </a:r>
                      <a:r>
                        <a:rPr lang="en-US" sz="2000" dirty="0" smtClean="0"/>
                        <a:t> (WL)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51%</a:t>
                      </a:r>
                      <a:endParaRPr lang="en-US" sz="2000" dirty="0"/>
                    </a:p>
                  </a:txBody>
                  <a:tcPr/>
                </a:tc>
              </a:tr>
              <a:tr h="6269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Switching Power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6883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tools do not optimize the top-level clock tree always</a:t>
            </a:r>
          </a:p>
          <a:p>
            <a:r>
              <a:rPr lang="en-US" dirty="0" smtClean="0"/>
              <a:t>We develop an optimization formulation for the top-level tree and solve it using three heuristics</a:t>
            </a:r>
          </a:p>
          <a:p>
            <a:r>
              <a:rPr lang="en-US" dirty="0" smtClean="0"/>
              <a:t>We develop realistic high-speed CTS </a:t>
            </a:r>
            <a:r>
              <a:rPr lang="en-US" dirty="0" err="1" smtClean="0"/>
              <a:t>testcases</a:t>
            </a:r>
            <a:r>
              <a:rPr lang="en-US" dirty="0" smtClean="0"/>
              <a:t> typically seen in clock trees of CPU/GPU</a:t>
            </a:r>
          </a:p>
          <a:p>
            <a:r>
              <a:rPr lang="en-US" dirty="0" smtClean="0"/>
              <a:t>Our optimization flow improves setup WNS by up to 320ps, </a:t>
            </a:r>
            <a:r>
              <a:rPr lang="en-US" dirty="0" err="1" smtClean="0"/>
              <a:t>wirelength</a:t>
            </a:r>
            <a:r>
              <a:rPr lang="en-US" dirty="0" smtClean="0"/>
              <a:t> by up to 51% and dynamic power by up to 28%</a:t>
            </a:r>
          </a:p>
          <a:p>
            <a:r>
              <a:rPr lang="en-US" dirty="0" smtClean="0"/>
              <a:t>Ongoing works include</a:t>
            </a:r>
          </a:p>
          <a:p>
            <a:pPr lvl="1"/>
            <a:r>
              <a:rPr lang="en-US" dirty="0" smtClean="0"/>
              <a:t>Handling obstacles</a:t>
            </a:r>
          </a:p>
          <a:p>
            <a:pPr lvl="1"/>
            <a:r>
              <a:rPr lang="en-US" dirty="0" smtClean="0"/>
              <a:t>Accounting for optimal buffering solutions</a:t>
            </a:r>
          </a:p>
          <a:p>
            <a:pPr lvl="1"/>
            <a:r>
              <a:rPr lang="en-US" dirty="0" smtClean="0"/>
              <a:t>Creating </a:t>
            </a:r>
            <a:r>
              <a:rPr lang="en-US" dirty="0" err="1" smtClean="0"/>
              <a:t>testcases</a:t>
            </a:r>
            <a:r>
              <a:rPr lang="en-US" dirty="0" smtClean="0"/>
              <a:t> for other important </a:t>
            </a:r>
            <a:r>
              <a:rPr lang="en-US" dirty="0" err="1" smtClean="0"/>
              <a:t>SoC</a:t>
            </a:r>
            <a:r>
              <a:rPr lang="en-US" dirty="0" smtClean="0"/>
              <a:t> elements</a:t>
            </a:r>
          </a:p>
          <a:p>
            <a:pPr lvl="1"/>
            <a:r>
              <a:rPr lang="en-US" dirty="0" smtClean="0"/>
              <a:t>Joint optimization of the top- and bottom-level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221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489702" cy="708695"/>
          </a:xfrm>
        </p:spPr>
        <p:txBody>
          <a:bodyPr/>
          <a:lstStyle/>
          <a:p>
            <a:pPr algn="ctr"/>
            <a:r>
              <a:rPr lang="en-US" sz="5400" dirty="0" smtClean="0"/>
              <a:t>Thank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892155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4005064"/>
            <a:ext cx="8019288" cy="133311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Complex timing </a:t>
            </a:r>
            <a:r>
              <a:rPr lang="en-US" altLang="ko-KR" sz="3200" dirty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constraints across </a:t>
            </a:r>
            <a:r>
              <a:rPr lang="en-US" altLang="ko-KR" sz="3200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process</a:t>
            </a:r>
            <a:r>
              <a:rPr lang="en-US" altLang="ko-KR" sz="3200" dirty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, </a:t>
            </a:r>
            <a:r>
              <a:rPr lang="en-US" altLang="ko-KR" sz="3200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voltage, temperature and operating scenarios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611559" y="5486504"/>
            <a:ext cx="8019288" cy="63752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>
              <a:buClr>
                <a:schemeClr val="tx1">
                  <a:lumMod val="60000"/>
                  <a:lumOff val="40000"/>
                </a:schemeClr>
              </a:buClr>
              <a:buSzPct val="100000"/>
            </a:pPr>
            <a:r>
              <a:rPr lang="en-US" altLang="ko-KR" sz="3200" dirty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On-chip variation </a:t>
            </a:r>
            <a:r>
              <a:rPr lang="en-US" altLang="ko-KR" sz="3200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 more design margin </a:t>
            </a:r>
            <a:endParaRPr lang="en-US" altLang="ko-KR" sz="3200" dirty="0">
              <a:solidFill>
                <a:srgbClr val="000000"/>
              </a:solidFill>
              <a:latin typeface="Calibri" pitchFamily="34" charset="0"/>
              <a:ea typeface="굴림" pitchFamily="50" charset="-127"/>
              <a:cs typeface="Calibri" pitchFamily="34" charset="0"/>
              <a:sym typeface="Wingdings" panose="05000000000000000000" pitchFamily="2" charset="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4451" y="1484784"/>
            <a:ext cx="8014769" cy="237626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r>
              <a:rPr lang="en-US" altLang="ko-KR" sz="3200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Clock tree consumes up to 40% power</a:t>
            </a:r>
            <a:br>
              <a:rPr lang="en-US" altLang="ko-KR" sz="3200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</a:br>
            <a:r>
              <a:rPr lang="en-US" altLang="ko-KR" sz="3200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 aggressive power reduction </a:t>
            </a:r>
            <a:br>
              <a:rPr lang="en-US" altLang="ko-KR" sz="3200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</a:br>
            <a:r>
              <a:rPr lang="en-US" altLang="ko-KR" sz="3200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 complex clock tree with clock logic cells (CLCs) such as, clock gating, divider, </a:t>
            </a:r>
            <a:r>
              <a:rPr lang="en-US" altLang="ko-KR" sz="3200" dirty="0" err="1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MUXes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9390" y="260648"/>
            <a:ext cx="8755098" cy="70869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charset="0"/>
              </a:defRPr>
            </a:lvl9pPr>
          </a:lstStyle>
          <a:p>
            <a:r>
              <a:rPr lang="en-US" kern="0" dirty="0"/>
              <a:t>Clock </a:t>
            </a:r>
            <a:r>
              <a:rPr lang="en-US" kern="0" dirty="0" smtClean="0"/>
              <a:t>Tree </a:t>
            </a:r>
            <a:r>
              <a:rPr lang="en-US" kern="0" dirty="0"/>
              <a:t>S</a:t>
            </a:r>
            <a:r>
              <a:rPr lang="en-US" kern="0" dirty="0" smtClean="0"/>
              <a:t>ynthesis </a:t>
            </a:r>
            <a:r>
              <a:rPr lang="en-US" kern="0" dirty="0"/>
              <a:t>I</a:t>
            </a:r>
            <a:r>
              <a:rPr lang="en-US" kern="0" dirty="0" smtClean="0"/>
              <a:t>s </a:t>
            </a:r>
            <a:r>
              <a:rPr lang="en-US" kern="0" dirty="0"/>
              <a:t>C</a:t>
            </a:r>
            <a:r>
              <a:rPr lang="en-US" kern="0" dirty="0" smtClean="0"/>
              <a:t>hallenging</a:t>
            </a:r>
            <a:r>
              <a:rPr lang="en-US" kern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748734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89702" cy="708695"/>
          </a:xfrm>
        </p:spPr>
        <p:txBody>
          <a:bodyPr/>
          <a:lstStyle/>
          <a:p>
            <a:r>
              <a:rPr lang="en-US" dirty="0" smtClean="0"/>
              <a:t>Top-Level Clock Tree Problems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5155795" y="3645024"/>
            <a:ext cx="3863923" cy="2411591"/>
            <a:chOff x="914400" y="1752600"/>
            <a:chExt cx="2895600" cy="2590800"/>
          </a:xfrm>
        </p:grpSpPr>
        <p:sp>
          <p:nvSpPr>
            <p:cNvPr id="71" name="Rectangle 70"/>
            <p:cNvSpPr/>
            <p:nvPr/>
          </p:nvSpPr>
          <p:spPr>
            <a:xfrm>
              <a:off x="914400" y="1752600"/>
              <a:ext cx="2895600" cy="25908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72" name="Straight Connector 71"/>
            <p:cNvCxnSpPr>
              <a:stCxn id="71" idx="2"/>
            </p:cNvCxnSpPr>
            <p:nvPr/>
          </p:nvCxnSpPr>
          <p:spPr>
            <a:xfrm flipV="1">
              <a:off x="2362200" y="4114800"/>
              <a:ext cx="0" cy="2286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73" name="Isosceles Triangle 72"/>
            <p:cNvSpPr/>
            <p:nvPr/>
          </p:nvSpPr>
          <p:spPr>
            <a:xfrm>
              <a:off x="2286000" y="4053841"/>
              <a:ext cx="152400" cy="152400"/>
            </a:xfrm>
            <a:prstGeom prst="triangle">
              <a:avLst/>
            </a:prstGeom>
            <a:solidFill>
              <a:srgbClr val="FFFF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4" name="Rectangle 73"/>
            <p:cNvSpPr/>
            <p:nvPr>
              <p:custDataLst>
                <p:tags r:id="rId1"/>
              </p:custDataLst>
            </p:nvPr>
          </p:nvSpPr>
          <p:spPr>
            <a:xfrm>
              <a:off x="1590296" y="3461815"/>
              <a:ext cx="628650" cy="31008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</a:rPr>
                <a:t>CGC</a:t>
              </a:r>
            </a:p>
          </p:txBody>
        </p:sp>
        <p:sp>
          <p:nvSpPr>
            <p:cNvPr id="75" name="Rectangle 74"/>
            <p:cNvSpPr/>
            <p:nvPr>
              <p:custDataLst>
                <p:tags r:id="rId2"/>
              </p:custDataLst>
            </p:nvPr>
          </p:nvSpPr>
          <p:spPr>
            <a:xfrm>
              <a:off x="1219200" y="3027163"/>
              <a:ext cx="483870" cy="28816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</a:rPr>
                <a:t>DIV</a:t>
              </a:r>
            </a:p>
          </p:txBody>
        </p:sp>
        <p:sp>
          <p:nvSpPr>
            <p:cNvPr id="76" name="Trapezoid 75"/>
            <p:cNvSpPr/>
            <p:nvPr/>
          </p:nvSpPr>
          <p:spPr>
            <a:xfrm>
              <a:off x="1295400" y="2477934"/>
              <a:ext cx="668655" cy="311784"/>
            </a:xfrm>
            <a:prstGeom prst="trapezoid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</a:rPr>
                <a:t>MUX</a:t>
              </a:r>
            </a:p>
          </p:txBody>
        </p:sp>
        <p:cxnSp>
          <p:nvCxnSpPr>
            <p:cNvPr id="77" name="Elbow Connector 76"/>
            <p:cNvCxnSpPr>
              <a:stCxn id="74" idx="0"/>
              <a:endCxn id="75" idx="2"/>
            </p:cNvCxnSpPr>
            <p:nvPr/>
          </p:nvCxnSpPr>
          <p:spPr>
            <a:xfrm rot="16200000" flipV="1">
              <a:off x="1609636" y="3166830"/>
              <a:ext cx="146484" cy="443486"/>
            </a:xfrm>
            <a:prstGeom prst="bentConnector3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78" name="Elbow Connector 77"/>
            <p:cNvCxnSpPr>
              <a:stCxn id="74" idx="0"/>
            </p:cNvCxnSpPr>
            <p:nvPr/>
          </p:nvCxnSpPr>
          <p:spPr>
            <a:xfrm rot="16200000" flipV="1">
              <a:off x="1509885" y="3067079"/>
              <a:ext cx="656502" cy="132970"/>
            </a:xfrm>
            <a:prstGeom prst="bentConnector3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79" name="Elbow Connector 78"/>
            <p:cNvCxnSpPr>
              <a:stCxn id="76" idx="0"/>
              <a:endCxn id="83" idx="1"/>
            </p:cNvCxnSpPr>
            <p:nvPr/>
          </p:nvCxnSpPr>
          <p:spPr>
            <a:xfrm rot="16200000" flipV="1">
              <a:off x="1536932" y="2385139"/>
              <a:ext cx="185591" cy="1"/>
            </a:xfrm>
            <a:prstGeom prst="bentConnector3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>
            <a:xfrm flipV="1">
              <a:off x="1451610" y="2805313"/>
              <a:ext cx="0" cy="28242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81" name="Isosceles Triangle 80"/>
            <p:cNvSpPr/>
            <p:nvPr/>
          </p:nvSpPr>
          <p:spPr>
            <a:xfrm>
              <a:off x="1829753" y="3794760"/>
              <a:ext cx="152400" cy="152400"/>
            </a:xfrm>
            <a:prstGeom prst="triangle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2" name="Isosceles Triangle 81"/>
            <p:cNvSpPr/>
            <p:nvPr/>
          </p:nvSpPr>
          <p:spPr>
            <a:xfrm>
              <a:off x="2590800" y="3771900"/>
              <a:ext cx="152400" cy="152400"/>
            </a:xfrm>
            <a:prstGeom prst="triangle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3" name="Cloud 82"/>
            <p:cNvSpPr/>
            <p:nvPr>
              <p:custDataLst>
                <p:tags r:id="rId3"/>
              </p:custDataLst>
            </p:nvPr>
          </p:nvSpPr>
          <p:spPr>
            <a:xfrm>
              <a:off x="943927" y="1843662"/>
              <a:ext cx="1371599" cy="449160"/>
            </a:xfrm>
            <a:prstGeom prst="cloud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</a:rPr>
                <a:t>Sinks 1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4" name="Cloud 83"/>
            <p:cNvSpPr/>
            <p:nvPr>
              <p:custDataLst>
                <p:tags r:id="rId4"/>
              </p:custDataLst>
            </p:nvPr>
          </p:nvSpPr>
          <p:spPr>
            <a:xfrm>
              <a:off x="2362199" y="1808819"/>
              <a:ext cx="1401019" cy="484003"/>
            </a:xfrm>
            <a:prstGeom prst="cloud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</a:rPr>
                <a:t>Sinks 2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85" name="Elbow Connector 84"/>
            <p:cNvCxnSpPr>
              <a:stCxn id="73" idx="0"/>
              <a:endCxn id="81" idx="3"/>
            </p:cNvCxnSpPr>
            <p:nvPr/>
          </p:nvCxnSpPr>
          <p:spPr>
            <a:xfrm rot="16200000" flipV="1">
              <a:off x="2080737" y="3772377"/>
              <a:ext cx="106681" cy="456247"/>
            </a:xfrm>
            <a:prstGeom prst="bentConnector3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86" name="Straight Connector 85"/>
            <p:cNvCxnSpPr>
              <a:stCxn id="81" idx="0"/>
              <a:endCxn id="74" idx="2"/>
            </p:cNvCxnSpPr>
            <p:nvPr/>
          </p:nvCxnSpPr>
          <p:spPr>
            <a:xfrm flipH="1" flipV="1">
              <a:off x="1904621" y="3771901"/>
              <a:ext cx="1332" cy="2285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87" name="Elbow Connector 86"/>
            <p:cNvCxnSpPr/>
            <p:nvPr/>
          </p:nvCxnSpPr>
          <p:spPr>
            <a:xfrm rot="5400000">
              <a:off x="2449829" y="3843975"/>
              <a:ext cx="129541" cy="304800"/>
            </a:xfrm>
            <a:prstGeom prst="bentConnector3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88" name="Elbow Connector 87"/>
            <p:cNvCxnSpPr>
              <a:stCxn id="82" idx="0"/>
              <a:endCxn id="84" idx="1"/>
            </p:cNvCxnSpPr>
            <p:nvPr/>
          </p:nvCxnSpPr>
          <p:spPr>
            <a:xfrm rot="5400000" flipH="1" flipV="1">
              <a:off x="2125057" y="2834249"/>
              <a:ext cx="1479594" cy="395709"/>
            </a:xfrm>
            <a:prstGeom prst="bentConnector3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</p:grpSp>
      <p:sp>
        <p:nvSpPr>
          <p:cNvPr id="89" name="Rectangle 88"/>
          <p:cNvSpPr/>
          <p:nvPr/>
        </p:nvSpPr>
        <p:spPr>
          <a:xfrm>
            <a:off x="5004048" y="6117261"/>
            <a:ext cx="4015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CTS with long non-common paths</a:t>
            </a: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04048" y="678137"/>
            <a:ext cx="4144735" cy="2606847"/>
            <a:chOff x="5004048" y="678137"/>
            <a:chExt cx="4144735" cy="2606847"/>
          </a:xfrm>
        </p:grpSpPr>
        <p:sp>
          <p:nvSpPr>
            <p:cNvPr id="92" name="Isosceles Triangle 91"/>
            <p:cNvSpPr/>
            <p:nvPr/>
          </p:nvSpPr>
          <p:spPr>
            <a:xfrm>
              <a:off x="7474949" y="1786678"/>
              <a:ext cx="1393225" cy="61138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CLCs</a:t>
              </a:r>
            </a:p>
          </p:txBody>
        </p:sp>
        <p:sp>
          <p:nvSpPr>
            <p:cNvPr id="93" name="Isosceles Triangle 92"/>
            <p:cNvSpPr/>
            <p:nvPr/>
          </p:nvSpPr>
          <p:spPr>
            <a:xfrm>
              <a:off x="7265358" y="2532333"/>
              <a:ext cx="586740" cy="65311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Isosceles Triangle 93"/>
            <p:cNvSpPr/>
            <p:nvPr/>
          </p:nvSpPr>
          <p:spPr>
            <a:xfrm>
              <a:off x="7933653" y="2532333"/>
              <a:ext cx="586740" cy="65311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Isosceles Triangle 94"/>
            <p:cNvSpPr/>
            <p:nvPr/>
          </p:nvSpPr>
          <p:spPr>
            <a:xfrm>
              <a:off x="8531926" y="2525305"/>
              <a:ext cx="586740" cy="65311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5004048" y="2453987"/>
              <a:ext cx="4114618" cy="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5364088" y="1720033"/>
              <a:ext cx="25160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ym typeface="Wingdings" panose="05000000000000000000" pitchFamily="2" charset="2"/>
                </a:rPr>
                <a:t>T</a:t>
              </a:r>
              <a:r>
                <a:rPr lang="en-US" sz="2400" dirty="0" smtClean="0">
                  <a:sym typeface="Wingdings" panose="05000000000000000000" pitchFamily="2" charset="2"/>
                </a:rPr>
                <a:t>op-level tree </a:t>
              </a:r>
              <a:endParaRPr lang="en-US" sz="24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292079" y="2453987"/>
              <a:ext cx="219925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Bottom-level trees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90" name="Isosceles Triangle 89"/>
            <p:cNvSpPr/>
            <p:nvPr/>
          </p:nvSpPr>
          <p:spPr bwMode="auto">
            <a:xfrm rot="10800000">
              <a:off x="7983064" y="1143794"/>
              <a:ext cx="396044" cy="288032"/>
            </a:xfrm>
            <a:prstGeom prst="triangle">
              <a:avLst/>
            </a:prstGeom>
            <a:solidFill>
              <a:srgbClr val="FFFF00"/>
            </a:solidFill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 bwMode="auto">
            <a:xfrm flipH="1">
              <a:off x="8181085" y="1463516"/>
              <a:ext cx="1" cy="342118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Rectangle 99"/>
            <p:cNvSpPr/>
            <p:nvPr/>
          </p:nvSpPr>
          <p:spPr>
            <a:xfrm>
              <a:off x="7367143" y="678137"/>
              <a:ext cx="17816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ym typeface="Wingdings" panose="05000000000000000000" pitchFamily="2" charset="2"/>
                </a:rPr>
                <a:t>Clock root</a:t>
              </a:r>
              <a:endParaRPr lang="en-US" sz="2400" dirty="0"/>
            </a:p>
          </p:txBody>
        </p:sp>
      </p:grpSp>
      <p:sp>
        <p:nvSpPr>
          <p:cNvPr id="101" name="Content Placeholder 2"/>
          <p:cNvSpPr>
            <a:spLocks noGrp="1"/>
          </p:cNvSpPr>
          <p:nvPr>
            <p:ph idx="1"/>
          </p:nvPr>
        </p:nvSpPr>
        <p:spPr>
          <a:xfrm>
            <a:off x="79978" y="915071"/>
            <a:ext cx="4968551" cy="4300954"/>
          </a:xfrm>
        </p:spPr>
        <p:txBody>
          <a:bodyPr/>
          <a:lstStyle/>
          <a:p>
            <a:r>
              <a:rPr lang="en-US" sz="2800" dirty="0" smtClean="0">
                <a:sym typeface="Wingdings" panose="05000000000000000000" pitchFamily="2" charset="2"/>
              </a:rPr>
              <a:t>The “top-level” clock tree comprises of all transitive </a:t>
            </a:r>
            <a:r>
              <a:rPr lang="en-US" sz="2800" dirty="0" err="1" smtClean="0">
                <a:sym typeface="Wingdings" panose="05000000000000000000" pitchFamily="2" charset="2"/>
              </a:rPr>
              <a:t>fanins</a:t>
            </a:r>
            <a:r>
              <a:rPr lang="en-US" sz="2800" dirty="0" smtClean="0">
                <a:sym typeface="Wingdings" panose="05000000000000000000" pitchFamily="2" charset="2"/>
              </a:rPr>
              <a:t> to CLCs starting from a clock root pin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Trees below the CLCs are the bottom-level trees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Industry tools do not always optimize the top-level clock trees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Results in large skews with multi-corner multi-mode (MCMM) scenarios</a:t>
            </a:r>
            <a:endParaRPr lang="en-US" sz="2800" dirty="0">
              <a:sym typeface="Wingdings" panose="05000000000000000000" pitchFamily="2" charset="2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0537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Top-Level Clock Tree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78" y="1194230"/>
            <a:ext cx="4968551" cy="4187369"/>
          </a:xfrm>
        </p:spPr>
        <p:txBody>
          <a:bodyPr/>
          <a:lstStyle/>
          <a:p>
            <a:r>
              <a:rPr lang="en-US" sz="2800" dirty="0" smtClean="0">
                <a:sym typeface="Wingdings" panose="05000000000000000000" pitchFamily="2" charset="2"/>
              </a:rPr>
              <a:t>Optimizing the </a:t>
            </a:r>
            <a:r>
              <a:rPr lang="en-US" sz="2800" dirty="0" smtClean="0">
                <a:solidFill>
                  <a:srgbClr val="FFFF00"/>
                </a:solidFill>
                <a:sym typeface="Wingdings" panose="05000000000000000000" pitchFamily="2" charset="2"/>
              </a:rPr>
              <a:t>“top-level</a:t>
            </a:r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” </a:t>
            </a:r>
            <a:r>
              <a:rPr lang="en-US" sz="2800" dirty="0">
                <a:sym typeface="Wingdings" panose="05000000000000000000" pitchFamily="2" charset="2"/>
              </a:rPr>
              <a:t>clock tree </a:t>
            </a:r>
            <a:r>
              <a:rPr lang="en-US" sz="2800" dirty="0" smtClean="0">
                <a:sym typeface="Wingdings" panose="05000000000000000000" pitchFamily="2" charset="2"/>
              </a:rPr>
              <a:t>involves handling of complex </a:t>
            </a:r>
            <a:r>
              <a:rPr lang="en-US" sz="2800" dirty="0">
                <a:sym typeface="Wingdings" panose="05000000000000000000" pitchFamily="2" charset="2"/>
              </a:rPr>
              <a:t>clock logic cells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The optimization involves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CLC placements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Buffer </a:t>
            </a:r>
            <a:r>
              <a:rPr lang="en-US" dirty="0">
                <a:sym typeface="Wingdings" panose="05000000000000000000" pitchFamily="2" charset="2"/>
              </a:rPr>
              <a:t>insertion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Minimizing </a:t>
            </a:r>
            <a:r>
              <a:rPr lang="en-US" dirty="0">
                <a:sym typeface="Wingdings" panose="05000000000000000000" pitchFamily="2" charset="2"/>
              </a:rPr>
              <a:t>non-common </a:t>
            </a:r>
            <a:r>
              <a:rPr lang="en-US" dirty="0" smtClean="0">
                <a:sym typeface="Wingdings" panose="05000000000000000000" pitchFamily="2" charset="2"/>
              </a:rPr>
              <a:t>paths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Balancing the tree based </a:t>
            </a:r>
            <a:r>
              <a:rPr lang="en-US" dirty="0">
                <a:sym typeface="Wingdings" panose="05000000000000000000" pitchFamily="2" charset="2"/>
              </a:rPr>
              <a:t>on timing </a:t>
            </a:r>
            <a:r>
              <a:rPr lang="en-US" dirty="0" smtClean="0">
                <a:sym typeface="Wingdings" panose="05000000000000000000" pitchFamily="2" charset="2"/>
              </a:rPr>
              <a:t>information (WNS, TNS across setup and hold corners)</a:t>
            </a:r>
            <a:endParaRPr lang="en-US" sz="3600" dirty="0">
              <a:sym typeface="Wingdings" panose="05000000000000000000" pitchFamily="2" charset="2"/>
            </a:endParaRPr>
          </a:p>
          <a:p>
            <a:endParaRPr lang="en-US" sz="28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5415360" y="4174494"/>
            <a:ext cx="3457124" cy="2287801"/>
            <a:chOff x="4038600" y="1752600"/>
            <a:chExt cx="2895600" cy="2590800"/>
          </a:xfrm>
        </p:grpSpPr>
        <p:sp>
          <p:nvSpPr>
            <p:cNvPr id="51" name="Rectangle 50"/>
            <p:cNvSpPr/>
            <p:nvPr/>
          </p:nvSpPr>
          <p:spPr>
            <a:xfrm>
              <a:off x="4038600" y="1752600"/>
              <a:ext cx="2895600" cy="25908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5410200" y="3870960"/>
              <a:ext cx="152400" cy="152400"/>
            </a:xfrm>
            <a:prstGeom prst="triangle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Rectangle 52"/>
            <p:cNvSpPr/>
            <p:nvPr>
              <p:custDataLst>
                <p:tags r:id="rId5"/>
              </p:custDataLst>
            </p:nvPr>
          </p:nvSpPr>
          <p:spPr>
            <a:xfrm>
              <a:off x="4829161" y="2750389"/>
              <a:ext cx="513982" cy="30900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</a:rPr>
                <a:t>CGC</a:t>
              </a:r>
            </a:p>
          </p:txBody>
        </p:sp>
        <p:sp>
          <p:nvSpPr>
            <p:cNvPr id="54" name="Cloud 53"/>
            <p:cNvSpPr/>
            <p:nvPr>
              <p:custDataLst>
                <p:tags r:id="rId6"/>
              </p:custDataLst>
            </p:nvPr>
          </p:nvSpPr>
          <p:spPr>
            <a:xfrm>
              <a:off x="4071449" y="1828800"/>
              <a:ext cx="1384289" cy="471978"/>
            </a:xfrm>
            <a:prstGeom prst="cloud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</a:rPr>
                <a:t>Sinks 2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Rectangle 54"/>
            <p:cNvSpPr/>
            <p:nvPr>
              <p:custDataLst>
                <p:tags r:id="rId7"/>
              </p:custDataLst>
            </p:nvPr>
          </p:nvSpPr>
          <p:spPr>
            <a:xfrm>
              <a:off x="4146114" y="2808200"/>
              <a:ext cx="546975" cy="251194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</a:rPr>
                <a:t>DIV</a:t>
              </a:r>
            </a:p>
          </p:txBody>
        </p:sp>
        <p:sp>
          <p:nvSpPr>
            <p:cNvPr id="56" name="Trapezoid 55"/>
            <p:cNvSpPr/>
            <p:nvPr/>
          </p:nvSpPr>
          <p:spPr>
            <a:xfrm>
              <a:off x="4478895" y="2393220"/>
              <a:ext cx="609357" cy="227600"/>
            </a:xfrm>
            <a:prstGeom prst="trapezoid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</a:rPr>
                <a:t>MUX</a:t>
              </a:r>
            </a:p>
          </p:txBody>
        </p:sp>
        <p:cxnSp>
          <p:nvCxnSpPr>
            <p:cNvPr id="57" name="Elbow Connector 56"/>
            <p:cNvCxnSpPr>
              <a:stCxn id="53" idx="1"/>
              <a:endCxn id="55" idx="2"/>
            </p:cNvCxnSpPr>
            <p:nvPr/>
          </p:nvCxnSpPr>
          <p:spPr>
            <a:xfrm rot="10800000" flipV="1">
              <a:off x="4419602" y="2904893"/>
              <a:ext cx="409560" cy="154501"/>
            </a:xfrm>
            <a:prstGeom prst="bentConnector4">
              <a:avLst>
                <a:gd name="adj1" fmla="val 16612"/>
                <a:gd name="adj2" fmla="val 267557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58" name="Elbow Connector 57"/>
            <p:cNvCxnSpPr/>
            <p:nvPr/>
          </p:nvCxnSpPr>
          <p:spPr>
            <a:xfrm rot="5400000" flipH="1" flipV="1">
              <a:off x="4502906" y="2549035"/>
              <a:ext cx="198400" cy="301981"/>
            </a:xfrm>
            <a:prstGeom prst="bentConnector3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59" name="Elbow Connector 58"/>
            <p:cNvCxnSpPr>
              <a:stCxn id="53" idx="1"/>
              <a:endCxn id="56" idx="2"/>
            </p:cNvCxnSpPr>
            <p:nvPr/>
          </p:nvCxnSpPr>
          <p:spPr>
            <a:xfrm rot="10800000">
              <a:off x="4783573" y="2620820"/>
              <a:ext cx="45588" cy="284073"/>
            </a:xfrm>
            <a:prstGeom prst="bentConnector2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60" name="Cloud 59"/>
            <p:cNvSpPr/>
            <p:nvPr>
              <p:custDataLst>
                <p:tags r:id="rId8"/>
              </p:custDataLst>
            </p:nvPr>
          </p:nvSpPr>
          <p:spPr>
            <a:xfrm>
              <a:off x="5486400" y="1816439"/>
              <a:ext cx="1413982" cy="484339"/>
            </a:xfrm>
            <a:prstGeom prst="cloud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</a:rPr>
                <a:t>Sinks 2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61" name="Elbow Connector 60"/>
            <p:cNvCxnSpPr>
              <a:stCxn id="63" idx="0"/>
              <a:endCxn id="60" idx="1"/>
            </p:cNvCxnSpPr>
            <p:nvPr/>
          </p:nvCxnSpPr>
          <p:spPr>
            <a:xfrm rot="5400000" flipH="1" flipV="1">
              <a:off x="5225832" y="2560829"/>
              <a:ext cx="1228125" cy="706993"/>
            </a:xfrm>
            <a:prstGeom prst="bentConnector3">
              <a:avLst>
                <a:gd name="adj1" fmla="val 2035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>
              <a:stCxn id="56" idx="0"/>
              <a:endCxn id="54" idx="1"/>
            </p:cNvCxnSpPr>
            <p:nvPr/>
          </p:nvCxnSpPr>
          <p:spPr>
            <a:xfrm flipH="1" flipV="1">
              <a:off x="4763594" y="2300275"/>
              <a:ext cx="19980" cy="9294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63" name="Isosceles Triangle 62"/>
            <p:cNvSpPr/>
            <p:nvPr/>
          </p:nvSpPr>
          <p:spPr>
            <a:xfrm>
              <a:off x="5410198" y="3528387"/>
              <a:ext cx="152400" cy="152400"/>
            </a:xfrm>
            <a:prstGeom prst="triangle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64" name="Elbow Connector 63"/>
            <p:cNvCxnSpPr>
              <a:stCxn id="63" idx="0"/>
              <a:endCxn id="53" idx="2"/>
            </p:cNvCxnSpPr>
            <p:nvPr/>
          </p:nvCxnSpPr>
          <p:spPr>
            <a:xfrm rot="16200000" flipV="1">
              <a:off x="5051780" y="3093767"/>
              <a:ext cx="468991" cy="400246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>
              <a:stCxn id="52" idx="0"/>
              <a:endCxn id="63" idx="3"/>
            </p:cNvCxnSpPr>
            <p:nvPr/>
          </p:nvCxnSpPr>
          <p:spPr>
            <a:xfrm flipH="1" flipV="1">
              <a:off x="5486398" y="3680787"/>
              <a:ext cx="2" cy="19017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66" name="Isosceles Triangle 65"/>
            <p:cNvSpPr/>
            <p:nvPr/>
          </p:nvSpPr>
          <p:spPr>
            <a:xfrm rot="16200000" flipV="1">
              <a:off x="5751818" y="3224403"/>
              <a:ext cx="235082" cy="114533"/>
            </a:xfrm>
            <a:prstGeom prst="triangle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6117191" y="2620820"/>
              <a:ext cx="152400" cy="152400"/>
            </a:xfrm>
            <a:prstGeom prst="triangle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6119903" y="2967175"/>
              <a:ext cx="152400" cy="152400"/>
            </a:xfrm>
            <a:prstGeom prst="triangle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69" name="Straight Connector 68"/>
            <p:cNvCxnSpPr>
              <a:stCxn id="52" idx="3"/>
              <a:endCxn id="51" idx="2"/>
            </p:cNvCxnSpPr>
            <p:nvPr/>
          </p:nvCxnSpPr>
          <p:spPr>
            <a:xfrm>
              <a:off x="5486400" y="4023360"/>
              <a:ext cx="0" cy="3200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</p:grpSp>
      <p:grpSp>
        <p:nvGrpSpPr>
          <p:cNvPr id="70" name="Group 69"/>
          <p:cNvGrpSpPr/>
          <p:nvPr/>
        </p:nvGrpSpPr>
        <p:grpSpPr>
          <a:xfrm>
            <a:off x="5415356" y="1340767"/>
            <a:ext cx="3457124" cy="2411591"/>
            <a:chOff x="914400" y="1752600"/>
            <a:chExt cx="2895600" cy="2590800"/>
          </a:xfrm>
        </p:grpSpPr>
        <p:sp>
          <p:nvSpPr>
            <p:cNvPr id="71" name="Rectangle 70"/>
            <p:cNvSpPr/>
            <p:nvPr/>
          </p:nvSpPr>
          <p:spPr>
            <a:xfrm>
              <a:off x="914400" y="1752600"/>
              <a:ext cx="2895600" cy="25908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72" name="Straight Connector 71"/>
            <p:cNvCxnSpPr>
              <a:stCxn id="71" idx="2"/>
            </p:cNvCxnSpPr>
            <p:nvPr/>
          </p:nvCxnSpPr>
          <p:spPr>
            <a:xfrm flipV="1">
              <a:off x="2362200" y="4114800"/>
              <a:ext cx="0" cy="2286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73" name="Isosceles Triangle 72"/>
            <p:cNvSpPr/>
            <p:nvPr/>
          </p:nvSpPr>
          <p:spPr>
            <a:xfrm>
              <a:off x="2286000" y="4053841"/>
              <a:ext cx="152400" cy="152400"/>
            </a:xfrm>
            <a:prstGeom prst="triangle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4" name="Rectangle 73"/>
            <p:cNvSpPr/>
            <p:nvPr>
              <p:custDataLst>
                <p:tags r:id="rId1"/>
              </p:custDataLst>
            </p:nvPr>
          </p:nvSpPr>
          <p:spPr>
            <a:xfrm>
              <a:off x="1590296" y="3461815"/>
              <a:ext cx="628650" cy="31008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</a:rPr>
                <a:t>CGC</a:t>
              </a:r>
            </a:p>
          </p:txBody>
        </p:sp>
        <p:sp>
          <p:nvSpPr>
            <p:cNvPr id="75" name="Rectangle 74"/>
            <p:cNvSpPr/>
            <p:nvPr>
              <p:custDataLst>
                <p:tags r:id="rId2"/>
              </p:custDataLst>
            </p:nvPr>
          </p:nvSpPr>
          <p:spPr>
            <a:xfrm>
              <a:off x="1219200" y="3027163"/>
              <a:ext cx="483870" cy="28816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</a:rPr>
                <a:t>DIV</a:t>
              </a:r>
            </a:p>
          </p:txBody>
        </p:sp>
        <p:sp>
          <p:nvSpPr>
            <p:cNvPr id="76" name="Trapezoid 75"/>
            <p:cNvSpPr/>
            <p:nvPr/>
          </p:nvSpPr>
          <p:spPr>
            <a:xfrm>
              <a:off x="1295400" y="2477934"/>
              <a:ext cx="668655" cy="311784"/>
            </a:xfrm>
            <a:prstGeom prst="trapezoid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>
                  <a:solidFill>
                    <a:srgbClr val="FFFF00"/>
                  </a:solidFill>
                  <a:latin typeface="Calibri"/>
                </a:rPr>
                <a:t>MUX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77" name="Elbow Connector 76"/>
            <p:cNvCxnSpPr>
              <a:stCxn id="74" idx="0"/>
              <a:endCxn id="75" idx="2"/>
            </p:cNvCxnSpPr>
            <p:nvPr/>
          </p:nvCxnSpPr>
          <p:spPr>
            <a:xfrm rot="16200000" flipV="1">
              <a:off x="1609636" y="3166830"/>
              <a:ext cx="146484" cy="443486"/>
            </a:xfrm>
            <a:prstGeom prst="bentConnector3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78" name="Elbow Connector 77"/>
            <p:cNvCxnSpPr>
              <a:stCxn id="74" idx="0"/>
            </p:cNvCxnSpPr>
            <p:nvPr/>
          </p:nvCxnSpPr>
          <p:spPr>
            <a:xfrm rot="16200000" flipV="1">
              <a:off x="1509885" y="3067079"/>
              <a:ext cx="656502" cy="132970"/>
            </a:xfrm>
            <a:prstGeom prst="bentConnector3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79" name="Elbow Connector 78"/>
            <p:cNvCxnSpPr>
              <a:stCxn id="76" idx="0"/>
              <a:endCxn id="83" idx="1"/>
            </p:cNvCxnSpPr>
            <p:nvPr/>
          </p:nvCxnSpPr>
          <p:spPr>
            <a:xfrm rot="16200000" flipV="1">
              <a:off x="1536932" y="2385139"/>
              <a:ext cx="185591" cy="1"/>
            </a:xfrm>
            <a:prstGeom prst="bentConnector3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>
            <a:xfrm flipV="1">
              <a:off x="1451610" y="2805313"/>
              <a:ext cx="0" cy="28242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81" name="Isosceles Triangle 80"/>
            <p:cNvSpPr/>
            <p:nvPr/>
          </p:nvSpPr>
          <p:spPr>
            <a:xfrm>
              <a:off x="1829753" y="3794760"/>
              <a:ext cx="152400" cy="152400"/>
            </a:xfrm>
            <a:prstGeom prst="triangle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2" name="Isosceles Triangle 81"/>
            <p:cNvSpPr/>
            <p:nvPr/>
          </p:nvSpPr>
          <p:spPr>
            <a:xfrm>
              <a:off x="2590800" y="3771900"/>
              <a:ext cx="152400" cy="152400"/>
            </a:xfrm>
            <a:prstGeom prst="triangle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3" name="Cloud 82"/>
            <p:cNvSpPr/>
            <p:nvPr>
              <p:custDataLst>
                <p:tags r:id="rId3"/>
              </p:custDataLst>
            </p:nvPr>
          </p:nvSpPr>
          <p:spPr>
            <a:xfrm>
              <a:off x="943927" y="1843662"/>
              <a:ext cx="1371599" cy="449160"/>
            </a:xfrm>
            <a:prstGeom prst="cloud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</a:rPr>
                <a:t>Sinks 1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4" name="Cloud 83"/>
            <p:cNvSpPr/>
            <p:nvPr>
              <p:custDataLst>
                <p:tags r:id="rId4"/>
              </p:custDataLst>
            </p:nvPr>
          </p:nvSpPr>
          <p:spPr>
            <a:xfrm>
              <a:off x="2362199" y="1808819"/>
              <a:ext cx="1401019" cy="484003"/>
            </a:xfrm>
            <a:prstGeom prst="cloud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</a:rPr>
                <a:t>Sinks 2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85" name="Elbow Connector 84"/>
            <p:cNvCxnSpPr>
              <a:stCxn id="73" idx="0"/>
              <a:endCxn id="81" idx="3"/>
            </p:cNvCxnSpPr>
            <p:nvPr/>
          </p:nvCxnSpPr>
          <p:spPr>
            <a:xfrm rot="16200000" flipV="1">
              <a:off x="2080737" y="3772377"/>
              <a:ext cx="106681" cy="456247"/>
            </a:xfrm>
            <a:prstGeom prst="bentConnector3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86" name="Straight Connector 85"/>
            <p:cNvCxnSpPr>
              <a:stCxn id="81" idx="0"/>
              <a:endCxn id="74" idx="2"/>
            </p:cNvCxnSpPr>
            <p:nvPr/>
          </p:nvCxnSpPr>
          <p:spPr>
            <a:xfrm flipH="1" flipV="1">
              <a:off x="1904621" y="3771901"/>
              <a:ext cx="1332" cy="2285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87" name="Elbow Connector 86"/>
            <p:cNvCxnSpPr/>
            <p:nvPr/>
          </p:nvCxnSpPr>
          <p:spPr>
            <a:xfrm rot="5400000">
              <a:off x="2449829" y="3843975"/>
              <a:ext cx="129541" cy="304800"/>
            </a:xfrm>
            <a:prstGeom prst="bentConnector3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88" name="Elbow Connector 87"/>
            <p:cNvCxnSpPr>
              <a:stCxn id="82" idx="0"/>
              <a:endCxn id="84" idx="1"/>
            </p:cNvCxnSpPr>
            <p:nvPr/>
          </p:nvCxnSpPr>
          <p:spPr>
            <a:xfrm rot="5400000" flipH="1" flipV="1">
              <a:off x="2125057" y="2834249"/>
              <a:ext cx="1479594" cy="395709"/>
            </a:xfrm>
            <a:prstGeom prst="bentConnector3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</p:grpSp>
      <p:sp>
        <p:nvSpPr>
          <p:cNvPr id="89" name="Rectangle 88"/>
          <p:cNvSpPr/>
          <p:nvPr/>
        </p:nvSpPr>
        <p:spPr>
          <a:xfrm>
            <a:off x="5148064" y="957106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CTS with long non-common paths</a:t>
            </a:r>
            <a:endParaRPr lang="en-US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912870" y="3798958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Arial" pitchFamily="34" charset="0"/>
              </a:rPr>
              <a:t>CTS with reduced non-common paths</a:t>
            </a:r>
          </a:p>
        </p:txBody>
      </p:sp>
    </p:spTree>
    <p:extLst>
      <p:ext uri="{BB962C8B-B14F-4D97-AF65-F5344CB8AC3E}">
        <p14:creationId xmlns:p14="http://schemas.microsoft.com/office/powerpoint/2010/main" val="22718709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Rajaram</a:t>
            </a:r>
            <a:r>
              <a:rPr lang="en-US" dirty="0" smtClean="0"/>
              <a:t> and Pan (2011)</a:t>
            </a:r>
          </a:p>
          <a:p>
            <a:pPr lvl="1"/>
            <a:r>
              <a:rPr lang="en-US" dirty="0" smtClean="0"/>
              <a:t>Reduce non-common path delay by reallocating clock pin locations of soft-IP blocks</a:t>
            </a:r>
          </a:p>
          <a:p>
            <a:pPr lvl="1"/>
            <a:r>
              <a:rPr lang="en-US" dirty="0" smtClean="0"/>
              <a:t>Insert buffers to minimize difference in clock latency among </a:t>
            </a:r>
            <a:r>
              <a:rPr lang="en-US" dirty="0" err="1" smtClean="0"/>
              <a:t>subtrees</a:t>
            </a:r>
            <a:r>
              <a:rPr lang="en-US" dirty="0" smtClean="0"/>
              <a:t> across PVT corners</a:t>
            </a:r>
          </a:p>
          <a:p>
            <a:pPr lvl="1"/>
            <a:r>
              <a:rPr lang="en-US" dirty="0" smtClean="0"/>
              <a:t>Do not consider CLCs, timing between sink groups, </a:t>
            </a:r>
            <a:r>
              <a:rPr lang="en-US" dirty="0" err="1" smtClean="0"/>
              <a:t>wirelength</a:t>
            </a:r>
            <a:endParaRPr lang="en-US" dirty="0" smtClean="0"/>
          </a:p>
          <a:p>
            <a:r>
              <a:rPr lang="en-US" dirty="0" smtClean="0"/>
              <a:t>Tsai (2005), </a:t>
            </a:r>
            <a:r>
              <a:rPr lang="en-US" dirty="0" err="1" smtClean="0"/>
              <a:t>Velenis</a:t>
            </a:r>
            <a:r>
              <a:rPr lang="en-US" dirty="0" smtClean="0"/>
              <a:t> et al. (2003)</a:t>
            </a:r>
            <a:endParaRPr lang="en-US" dirty="0"/>
          </a:p>
          <a:p>
            <a:pPr lvl="1"/>
            <a:r>
              <a:rPr lang="en-US" dirty="0" smtClean="0"/>
              <a:t>Minimize effect of OCV during CTS but do not handle CLCs or MCMM scenarios</a:t>
            </a:r>
          </a:p>
          <a:p>
            <a:r>
              <a:rPr lang="en-US" dirty="0" smtClean="0"/>
              <a:t>Lung et al. (2010)</a:t>
            </a:r>
          </a:p>
          <a:p>
            <a:pPr lvl="1"/>
            <a:r>
              <a:rPr lang="en-US" dirty="0" smtClean="0"/>
              <a:t>Optimize clock skew using LP and account for delay variation across PVT corners</a:t>
            </a:r>
          </a:p>
          <a:p>
            <a:pPr lvl="1"/>
            <a:r>
              <a:rPr lang="en-US" dirty="0" smtClean="0"/>
              <a:t>Ignore non-common paths and CLC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902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and Previous Work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Our Approach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Results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3606326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62384" y="1268761"/>
            <a:ext cx="8352927" cy="1944215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800" u="sng" kern="0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Current CTS tools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800" kern="0" dirty="0">
                <a:solidFill>
                  <a:srgbClr val="000000"/>
                </a:solidFill>
                <a:latin typeface="Calibri"/>
                <a:sym typeface="Wingdings"/>
              </a:rPr>
              <a:t> </a:t>
            </a:r>
            <a:r>
              <a:rPr lang="en-US" altLang="ko-KR" sz="2800" kern="0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Balance bottom-level clock trees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800" kern="0" dirty="0">
                <a:solidFill>
                  <a:srgbClr val="FF0000"/>
                </a:solidFill>
                <a:latin typeface="Calibri"/>
                <a:sym typeface="Wingdings"/>
              </a:rPr>
              <a:t></a:t>
            </a:r>
            <a:r>
              <a:rPr lang="en-US" altLang="ko-KR" sz="2800" kern="0" dirty="0">
                <a:solidFill>
                  <a:srgbClr val="000000"/>
                </a:solidFill>
                <a:latin typeface="Calibri"/>
                <a:sym typeface="Wingdings"/>
              </a:rPr>
              <a:t> </a:t>
            </a:r>
            <a:r>
              <a:rPr lang="en-US" altLang="ko-KR" sz="2800" kern="0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Optimize CLC </a:t>
            </a:r>
            <a:r>
              <a:rPr lang="en-US" altLang="ko-KR" sz="2800" kern="0" dirty="0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placement</a:t>
            </a:r>
            <a:endParaRPr lang="en-US" altLang="ko-KR" sz="2800" kern="0" dirty="0">
              <a:solidFill>
                <a:srgbClr val="000000"/>
              </a:solidFill>
              <a:latin typeface="Calibri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800" kern="0" dirty="0">
                <a:solidFill>
                  <a:srgbClr val="FF0000"/>
                </a:solidFill>
                <a:latin typeface="Calibri"/>
                <a:sym typeface="Wingdings"/>
              </a:rPr>
              <a:t></a:t>
            </a:r>
            <a:r>
              <a:rPr lang="en-US" altLang="ko-KR" sz="2800" kern="0" dirty="0">
                <a:solidFill>
                  <a:srgbClr val="000000"/>
                </a:solidFill>
                <a:latin typeface="Calibri"/>
                <a:sym typeface="Wingdings"/>
              </a:rPr>
              <a:t> </a:t>
            </a:r>
            <a:r>
              <a:rPr lang="en-US" altLang="ko-KR" sz="2800" kern="0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Multi corner multi mode </a:t>
            </a:r>
            <a:r>
              <a:rPr lang="en-US" altLang="ko-KR" sz="2800" kern="0" dirty="0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(MCMM) optimization</a:t>
            </a:r>
            <a:endParaRPr lang="en-US" altLang="ko-KR" sz="2800" kern="0" dirty="0">
              <a:solidFill>
                <a:srgbClr val="000000"/>
              </a:solidFill>
              <a:latin typeface="Calibri"/>
              <a:sym typeface="Wingdings" panose="05000000000000000000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2384" y="3501008"/>
            <a:ext cx="8350347" cy="3024336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800" u="sng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Our method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/>
              </a:rPr>
              <a:t>Focus on top-level clock tree</a:t>
            </a:r>
            <a:endParaRPr lang="en-US" altLang="ko-KR" sz="2800" dirty="0" smtClean="0">
              <a:solidFill>
                <a:srgbClr val="000000"/>
              </a:solidFill>
              <a:latin typeface="Calibri" pitchFamily="34" charset="0"/>
              <a:ea typeface="굴림" pitchFamily="50" charset="-127"/>
              <a:cs typeface="Calibri" pitchFamily="34" charset="0"/>
              <a:sym typeface="Wingdings" panose="05000000000000000000" pitchFamily="2" charset="2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Simultaneously optimize CLC placement and balance clock tree across multi corner multi mode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schemeClr val="bg2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Extract timing constraints from bottom level clock </a:t>
            </a:r>
            <a:r>
              <a:rPr lang="en-US" altLang="ko-KR" sz="2800" dirty="0" smtClean="0">
                <a:solidFill>
                  <a:schemeClr val="bg2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trees  capture </a:t>
            </a:r>
            <a:r>
              <a:rPr lang="en-US" altLang="ko-KR" sz="2800" dirty="0">
                <a:solidFill>
                  <a:schemeClr val="bg2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accurate MCMM </a:t>
            </a:r>
            <a:r>
              <a:rPr lang="en-US" altLang="ko-KR" sz="2800" dirty="0" smtClean="0">
                <a:solidFill>
                  <a:schemeClr val="bg2"/>
                </a:solidFill>
                <a:latin typeface="Calibri" pitchFamily="34" charset="0"/>
                <a:ea typeface="굴림" pitchFamily="50" charset="-127"/>
                <a:cs typeface="Calibri" pitchFamily="34" charset="0"/>
                <a:sym typeface="Wingdings" panose="05000000000000000000" pitchFamily="2" charset="2"/>
              </a:rPr>
              <a:t>constraints</a:t>
            </a:r>
            <a:endParaRPr lang="en-US" altLang="ko-KR" sz="2800" dirty="0">
              <a:solidFill>
                <a:schemeClr val="bg2"/>
              </a:solidFill>
              <a:latin typeface="Calibri" pitchFamily="34" charset="0"/>
              <a:ea typeface="굴림" pitchFamily="50" charset="-127"/>
              <a:cs typeface="Calibri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90295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LP-Based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71126"/>
            <a:ext cx="5421364" cy="3960440"/>
          </a:xfrm>
        </p:spPr>
        <p:txBody>
          <a:bodyPr/>
          <a:lstStyle/>
          <a:p>
            <a:pPr marL="342900" lvl="1" indent="-342900">
              <a:spcBef>
                <a:spcPct val="4000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dirty="0" smtClean="0"/>
              <a:t>Objective: a weighted sum of </a:t>
            </a:r>
          </a:p>
          <a:p>
            <a:pPr lvl="1"/>
            <a:r>
              <a:rPr lang="en-US" dirty="0"/>
              <a:t>worst negative slack (WNS)</a:t>
            </a:r>
          </a:p>
          <a:p>
            <a:pPr lvl="1"/>
            <a:r>
              <a:rPr lang="en-US" dirty="0"/>
              <a:t>total negative slack (TNS)</a:t>
            </a:r>
          </a:p>
          <a:p>
            <a:pPr lvl="1"/>
            <a:r>
              <a:rPr lang="en-US" dirty="0" smtClean="0"/>
              <a:t>non-common paths</a:t>
            </a:r>
            <a:endParaRPr lang="en-US" dirty="0"/>
          </a:p>
          <a:p>
            <a:pPr lvl="1"/>
            <a:r>
              <a:rPr lang="en-US" dirty="0" err="1" smtClean="0"/>
              <a:t>wirelength</a:t>
            </a:r>
            <a:r>
              <a:rPr lang="en-US" dirty="0" smtClean="0"/>
              <a:t> </a:t>
            </a:r>
            <a:r>
              <a:rPr lang="en-US" dirty="0"/>
              <a:t>of a clock </a:t>
            </a:r>
            <a:r>
              <a:rPr lang="en-US" dirty="0" smtClean="0"/>
              <a:t>tree</a:t>
            </a:r>
            <a:endParaRPr lang="en-US" dirty="0"/>
          </a:p>
          <a:p>
            <a:pPr marL="342900" lvl="1" indent="-342900">
              <a:spcBef>
                <a:spcPct val="4000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dirty="0" smtClean="0"/>
              <a:t>Variables</a:t>
            </a:r>
            <a:r>
              <a:rPr lang="en-US" dirty="0"/>
              <a:t>: CLC locations and net </a:t>
            </a:r>
            <a:r>
              <a:rPr lang="en-US" dirty="0" smtClean="0"/>
              <a:t>delays</a:t>
            </a:r>
          </a:p>
          <a:p>
            <a:pPr marL="742950" lvl="2" indent="-342900">
              <a:spcBef>
                <a:spcPct val="40000"/>
              </a:spcBef>
            </a:pPr>
            <a:r>
              <a:rPr lang="en-US" dirty="0" smtClean="0">
                <a:solidFill>
                  <a:srgbClr val="FFFF00"/>
                </a:solidFill>
              </a:rPr>
              <a:t>Model delay from pin I to pin J as a linear function of Manhattan distance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Captures impact of CLC placement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55" name="Group 54"/>
          <p:cNvGrpSpPr/>
          <p:nvPr/>
        </p:nvGrpSpPr>
        <p:grpSpPr>
          <a:xfrm>
            <a:off x="5833735" y="965488"/>
            <a:ext cx="3290339" cy="4567557"/>
            <a:chOff x="5833735" y="965488"/>
            <a:chExt cx="3290339" cy="4567557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 bwMode="auto">
            <a:xfrm>
              <a:off x="6569055" y="2312050"/>
              <a:ext cx="144016" cy="130748"/>
            </a:xfrm>
            <a:prstGeom prst="ellipse">
              <a:avLst/>
            </a:prstGeom>
            <a:solidFill>
              <a:srgbClr val="FF0000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8100393" y="1423506"/>
              <a:ext cx="144016" cy="130748"/>
            </a:xfrm>
            <a:prstGeom prst="ellipse">
              <a:avLst/>
            </a:prstGeom>
            <a:solidFill>
              <a:srgbClr val="FF0000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99475" y="1844824"/>
              <a:ext cx="619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pin </a:t>
              </a: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860443" y="965488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pin </a:t>
              </a:r>
              <a:r>
                <a:rPr lang="en-US" dirty="0" smtClean="0"/>
                <a:t>j</a:t>
              </a:r>
              <a:endParaRPr lang="en-US" dirty="0"/>
            </a:p>
          </p:txBody>
        </p:sp>
        <p:cxnSp>
          <p:nvCxnSpPr>
            <p:cNvPr id="13" name="Straight Connector 12"/>
            <p:cNvCxnSpPr>
              <a:stCxn id="5" idx="6"/>
            </p:cNvCxnSpPr>
            <p:nvPr/>
          </p:nvCxnSpPr>
          <p:spPr bwMode="auto">
            <a:xfrm>
              <a:off x="6713071" y="2377424"/>
              <a:ext cx="624227" cy="0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7337298" y="1488760"/>
              <a:ext cx="0" cy="848986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Connector 16"/>
            <p:cNvCxnSpPr>
              <a:endCxn id="6" idx="2"/>
            </p:cNvCxnSpPr>
            <p:nvPr/>
          </p:nvCxnSpPr>
          <p:spPr bwMode="auto">
            <a:xfrm>
              <a:off x="7337298" y="1488760"/>
              <a:ext cx="763095" cy="120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6134586" y="4842255"/>
              <a:ext cx="2736304" cy="0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rgbClr val="FF7C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6286986" y="3713471"/>
              <a:ext cx="17451" cy="1281184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rgbClr val="FF7C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Rectangle 25"/>
            <p:cNvSpPr/>
            <p:nvPr>
              <p:custDataLst>
                <p:tags r:id="rId1"/>
              </p:custDataLst>
            </p:nvPr>
          </p:nvSpPr>
          <p:spPr>
            <a:xfrm>
              <a:off x="5833735" y="2233106"/>
              <a:ext cx="750560" cy="28863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</a:rPr>
                <a:t>CLC</a:t>
              </a:r>
            </a:p>
          </p:txBody>
        </p:sp>
        <p:sp>
          <p:nvSpPr>
            <p:cNvPr id="27" name="Rectangle 26"/>
            <p:cNvSpPr/>
            <p:nvPr>
              <p:custDataLst>
                <p:tags r:id="rId2"/>
              </p:custDataLst>
            </p:nvPr>
          </p:nvSpPr>
          <p:spPr>
            <a:xfrm>
              <a:off x="8226808" y="1344561"/>
              <a:ext cx="750560" cy="28863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</a:rPr>
                <a:t>CLC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02298" y="4948270"/>
              <a:ext cx="12217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spcBef>
                  <a:spcPct val="40000"/>
                </a:spcBef>
                <a:tabLst>
                  <a:tab pos="0" algn="l"/>
                </a:tabLst>
              </a:pPr>
              <a:r>
                <a:rPr lang="en-US" sz="1600" dirty="0" smtClean="0"/>
                <a:t>Manhattan distance</a:t>
              </a:r>
              <a:endParaRPr lang="en-US" sz="16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848975" y="3374917"/>
              <a:ext cx="7200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spcBef>
                  <a:spcPct val="40000"/>
                </a:spcBef>
                <a:tabLst>
                  <a:tab pos="0" algn="l"/>
                </a:tabLst>
              </a:pPr>
              <a:r>
                <a:rPr lang="en-US" sz="1600" dirty="0" smtClean="0"/>
                <a:t>Delay </a:t>
              </a:r>
              <a:endParaRPr lang="en-US" sz="16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84585" y="1345166"/>
            <a:ext cx="2766480" cy="3486400"/>
            <a:chOff x="6284585" y="1345166"/>
            <a:chExt cx="2766480" cy="3486400"/>
          </a:xfrm>
        </p:grpSpPr>
        <p:cxnSp>
          <p:nvCxnSpPr>
            <p:cNvPr id="31" name="Straight Connector 30"/>
            <p:cNvCxnSpPr/>
            <p:nvPr/>
          </p:nvCxnSpPr>
          <p:spPr bwMode="auto">
            <a:xfrm flipV="1">
              <a:off x="6284585" y="4274473"/>
              <a:ext cx="2228601" cy="557093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Rectangle 34"/>
            <p:cNvSpPr/>
            <p:nvPr/>
          </p:nvSpPr>
          <p:spPr>
            <a:xfrm>
              <a:off x="6583624" y="2882474"/>
              <a:ext cx="246744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spcBef>
                  <a:spcPct val="40000"/>
                </a:spcBef>
                <a:tabLst>
                  <a:tab pos="0" algn="l"/>
                </a:tabLst>
              </a:pPr>
              <a:r>
                <a:rPr lang="en-US" sz="1600" dirty="0" smtClean="0">
                  <a:solidFill>
                    <a:srgbClr val="FFFF00"/>
                  </a:solidFill>
                </a:rPr>
                <a:t>Delay is linear function of the Manhattan distance with uniform buffer insertion!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7135539" y="2296061"/>
              <a:ext cx="288032" cy="163332"/>
            </a:xfrm>
            <a:prstGeom prst="triangle">
              <a:avLst/>
            </a:prstGeom>
            <a:solidFill>
              <a:srgbClr val="FFFF00"/>
            </a:solidFill>
            <a:ln w="19050" cap="flat" cmpd="sng" algn="ctr">
              <a:solidFill>
                <a:schemeClr val="bg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6" name="Isosceles Triangle 35"/>
            <p:cNvSpPr/>
            <p:nvPr/>
          </p:nvSpPr>
          <p:spPr>
            <a:xfrm rot="5400000">
              <a:off x="7217205" y="1407516"/>
              <a:ext cx="288032" cy="163332"/>
            </a:xfrm>
            <a:prstGeom prst="triangle">
              <a:avLst/>
            </a:prstGeom>
            <a:solidFill>
              <a:srgbClr val="FFFF00"/>
            </a:solidFill>
            <a:ln w="19050" cap="flat" cmpd="sng" algn="ctr">
              <a:solidFill>
                <a:schemeClr val="bg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56" name="Freeform 55"/>
          <p:cNvSpPr/>
          <p:nvPr/>
        </p:nvSpPr>
        <p:spPr bwMode="auto">
          <a:xfrm>
            <a:off x="6284585" y="3717381"/>
            <a:ext cx="2105426" cy="1114185"/>
          </a:xfrm>
          <a:custGeom>
            <a:avLst/>
            <a:gdLst>
              <a:gd name="connsiteX0" fmla="*/ 0 w 2105426"/>
              <a:gd name="connsiteY0" fmla="*/ 1114185 h 1114185"/>
              <a:gd name="connsiteX1" fmla="*/ 891348 w 2105426"/>
              <a:gd name="connsiteY1" fmla="*/ 998924 h 1114185"/>
              <a:gd name="connsiteX2" fmla="*/ 1644384 w 2105426"/>
              <a:gd name="connsiteY2" fmla="*/ 637774 h 1114185"/>
              <a:gd name="connsiteX3" fmla="*/ 2105426 w 2105426"/>
              <a:gd name="connsiteY3" fmla="*/ 0 h 111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426" h="1114185">
                <a:moveTo>
                  <a:pt x="0" y="1114185"/>
                </a:moveTo>
                <a:cubicBezTo>
                  <a:pt x="308642" y="1096255"/>
                  <a:pt x="617284" y="1078326"/>
                  <a:pt x="891348" y="998924"/>
                </a:cubicBezTo>
                <a:cubicBezTo>
                  <a:pt x="1165412" y="919522"/>
                  <a:pt x="1442038" y="804261"/>
                  <a:pt x="1644384" y="637774"/>
                </a:cubicBezTo>
                <a:cubicBezTo>
                  <a:pt x="1846730" y="471287"/>
                  <a:pt x="1976078" y="235643"/>
                  <a:pt x="2105426" y="0"/>
                </a:cubicBezTo>
              </a:path>
            </a:pathLst>
          </a:custGeom>
          <a:noFill/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1560" y="4437112"/>
            <a:ext cx="4968552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4000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altLang="ko-K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Extract insertion and timing constraints from bottom level clock trees to estimate slacks of critical paths</a:t>
            </a:r>
          </a:p>
          <a:p>
            <a:pPr marL="342900" lvl="1" indent="-342900">
              <a:spcBef>
                <a:spcPct val="4000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Delays across different PVT corners are normalized to a reference corner for MCMM optimization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698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42nd-bluecurt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2nd-bluecurtai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sq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sq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42nd-bluecurtain 1">
        <a:dk1>
          <a:srgbClr val="000000"/>
        </a:dk1>
        <a:lt1>
          <a:srgbClr val="FFFFFF"/>
        </a:lt1>
        <a:dk2>
          <a:srgbClr val="000066"/>
        </a:dk2>
        <a:lt2>
          <a:srgbClr val="FF6699"/>
        </a:lt2>
        <a:accent1>
          <a:srgbClr val="66CCFF"/>
        </a:accent1>
        <a:accent2>
          <a:srgbClr val="FF6600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E75C00"/>
        </a:accent6>
        <a:hlink>
          <a:srgbClr val="FFCC66"/>
        </a:hlink>
        <a:folHlink>
          <a:srgbClr val="ABE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42nd-bluecurtain</Template>
  <TotalTime>21931</TotalTime>
  <Words>1333</Words>
  <Application>Microsoft Office PowerPoint</Application>
  <PresentationFormat>On-screen Show (4:3)</PresentationFormat>
  <Paragraphs>332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42nd-bluecurtain</vt:lpstr>
      <vt:lpstr>OCV-Aware Top-Level Clock Tree Optimization</vt:lpstr>
      <vt:lpstr>Outline</vt:lpstr>
      <vt:lpstr>PowerPoint Presentation</vt:lpstr>
      <vt:lpstr>Top-Level Clock Tree Problems</vt:lpstr>
      <vt:lpstr>Top-Level Clock Tree Optimization</vt:lpstr>
      <vt:lpstr>Previous Works</vt:lpstr>
      <vt:lpstr>Outline</vt:lpstr>
      <vt:lpstr>Our Work</vt:lpstr>
      <vt:lpstr>LP-Based Optimization</vt:lpstr>
      <vt:lpstr>Example</vt:lpstr>
      <vt:lpstr>Our Heuristics</vt:lpstr>
      <vt:lpstr>Extract Top-Level Clock Tree</vt:lpstr>
      <vt:lpstr>Output of Algorithm 1</vt:lpstr>
      <vt:lpstr>Create Steiner Points</vt:lpstr>
      <vt:lpstr>Output of Algorithm 2</vt:lpstr>
      <vt:lpstr>Insert Buffers</vt:lpstr>
      <vt:lpstr>Outline</vt:lpstr>
      <vt:lpstr>CTS Testcase Requirements</vt:lpstr>
      <vt:lpstr>Our CTS Testcases</vt:lpstr>
      <vt:lpstr>Examples of CTS Testcases</vt:lpstr>
      <vt:lpstr>Experimental Setup </vt:lpstr>
      <vt:lpstr>Operating Conditions</vt:lpstr>
      <vt:lpstr>Our Optimization Flow</vt:lpstr>
      <vt:lpstr>Outline</vt:lpstr>
      <vt:lpstr>Results: Improved Timing</vt:lpstr>
      <vt:lpstr>Results: Improved WL, Power</vt:lpstr>
      <vt:lpstr>Conclusions</vt:lpstr>
      <vt:lpstr>Thank You</vt:lpstr>
    </vt:vector>
  </TitlesOfParts>
  <Company>WITAN Presentaties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kit</dc:title>
  <dc:creator>Carla Otten</dc:creator>
  <cp:lastModifiedBy>sinath</cp:lastModifiedBy>
  <cp:revision>1212</cp:revision>
  <cp:lastPrinted>2014-03-03T22:17:54Z</cp:lastPrinted>
  <dcterms:created xsi:type="dcterms:W3CDTF">2005-03-14T17:25:25Z</dcterms:created>
  <dcterms:modified xsi:type="dcterms:W3CDTF">2014-05-18T23:37:07Z</dcterms:modified>
</cp:coreProperties>
</file>