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97" r:id="rId2"/>
    <p:sldId id="298" r:id="rId3"/>
    <p:sldId id="320" r:id="rId4"/>
    <p:sldId id="312" r:id="rId5"/>
    <p:sldId id="300" r:id="rId6"/>
    <p:sldId id="301" r:id="rId7"/>
    <p:sldId id="302" r:id="rId8"/>
    <p:sldId id="323" r:id="rId9"/>
    <p:sldId id="322" r:id="rId10"/>
    <p:sldId id="314" r:id="rId11"/>
    <p:sldId id="315" r:id="rId12"/>
    <p:sldId id="321" r:id="rId13"/>
    <p:sldId id="319" r:id="rId14"/>
    <p:sldId id="309" r:id="rId15"/>
    <p:sldId id="324" r:id="rId16"/>
    <p:sldId id="317" r:id="rId17"/>
    <p:sldId id="305" r:id="rId18"/>
    <p:sldId id="306" r:id="rId19"/>
    <p:sldId id="32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4" autoAdjust="0"/>
    <p:restoredTop sz="57554" autoAdjust="0"/>
  </p:normalViewPr>
  <p:slideViewPr>
    <p:cSldViewPr snapToGrid="0" snapToObjects="1">
      <p:cViewPr varScale="1">
        <p:scale>
          <a:sx n="50" d="100"/>
          <a:sy n="50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1_Research\ClocktoQ\lp_resul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1_Research\ClocktoQ\lp_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989086006058"/>
          <c:y val="0.204390166728927"/>
          <c:w val="0.372203273443004"/>
          <c:h val="0.738492053960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'regression (4)'!$O$61</c:f>
              <c:strCache>
                <c:ptCount val="1"/>
                <c:pt idx="0">
                  <c:v>conventional</c:v>
                </c:pt>
              </c:strCache>
            </c:strRef>
          </c:tx>
          <c:invertIfNegative val="0"/>
          <c:cat>
            <c:strRef>
              <c:f>'regression (4)'!$H$63:$H$67</c:f>
              <c:strCache>
                <c:ptCount val="5"/>
                <c:pt idx="0">
                  <c:v>tv80s</c:v>
                </c:pt>
                <c:pt idx="1">
                  <c:v>aes</c:v>
                </c:pt>
                <c:pt idx="2">
                  <c:v>conmax</c:v>
                </c:pt>
                <c:pt idx="3">
                  <c:v>dma</c:v>
                </c:pt>
                <c:pt idx="4">
                  <c:v>jpeg</c:v>
                </c:pt>
              </c:strCache>
            </c:strRef>
          </c:cat>
          <c:val>
            <c:numRef>
              <c:f>'regression (4)'!$O$63:$O$67</c:f>
              <c:numCache>
                <c:formatCode>0.000</c:formatCode>
                <c:ptCount val="5"/>
                <c:pt idx="0">
                  <c:v>-0.100264</c:v>
                </c:pt>
                <c:pt idx="1">
                  <c:v>-0.141074</c:v>
                </c:pt>
                <c:pt idx="2">
                  <c:v>-0.099829</c:v>
                </c:pt>
                <c:pt idx="3">
                  <c:v>-0.115363</c:v>
                </c:pt>
                <c:pt idx="4">
                  <c:v>-0.1006</c:v>
                </c:pt>
              </c:numCache>
            </c:numRef>
          </c:val>
        </c:ser>
        <c:ser>
          <c:idx val="1"/>
          <c:order val="1"/>
          <c:tx>
            <c:strRef>
              <c:f>'regression (4)'!$Q$61:$R$61</c:f>
              <c:strCache>
                <c:ptCount val="1"/>
                <c:pt idx="0">
                  <c:v>[4]</c:v>
                </c:pt>
              </c:strCache>
            </c:strRef>
          </c:tx>
          <c:invertIfNegative val="0"/>
          <c:cat>
            <c:strRef>
              <c:f>'regression (4)'!$H$63:$H$67</c:f>
              <c:strCache>
                <c:ptCount val="5"/>
                <c:pt idx="0">
                  <c:v>tv80s</c:v>
                </c:pt>
                <c:pt idx="1">
                  <c:v>aes</c:v>
                </c:pt>
                <c:pt idx="2">
                  <c:v>conmax</c:v>
                </c:pt>
                <c:pt idx="3">
                  <c:v>dma</c:v>
                </c:pt>
                <c:pt idx="4">
                  <c:v>jpeg</c:v>
                </c:pt>
              </c:strCache>
            </c:strRef>
          </c:cat>
          <c:val>
            <c:numRef>
              <c:f>'regression (4)'!$Q$63:$Q$67</c:f>
              <c:numCache>
                <c:formatCode>General</c:formatCode>
                <c:ptCount val="5"/>
                <c:pt idx="0">
                  <c:v>-0.100263</c:v>
                </c:pt>
                <c:pt idx="1">
                  <c:v>-0.141073</c:v>
                </c:pt>
                <c:pt idx="2">
                  <c:v>-0.099829</c:v>
                </c:pt>
                <c:pt idx="3">
                  <c:v>-0.115363</c:v>
                </c:pt>
                <c:pt idx="4">
                  <c:v>-0.1006</c:v>
                </c:pt>
              </c:numCache>
            </c:numRef>
          </c:val>
        </c:ser>
        <c:ser>
          <c:idx val="2"/>
          <c:order val="2"/>
          <c:tx>
            <c:strRef>
              <c:f>'regression (4)'!$S$61:$T$61</c:f>
              <c:strCache>
                <c:ptCount val="1"/>
                <c:pt idx="0">
                  <c:v>cTool</c:v>
                </c:pt>
              </c:strCache>
            </c:strRef>
          </c:tx>
          <c:invertIfNegative val="0"/>
          <c:cat>
            <c:strRef>
              <c:f>'regression (4)'!$H$63:$H$67</c:f>
              <c:strCache>
                <c:ptCount val="5"/>
                <c:pt idx="0">
                  <c:v>tv80s</c:v>
                </c:pt>
                <c:pt idx="1">
                  <c:v>aes</c:v>
                </c:pt>
                <c:pt idx="2">
                  <c:v>conmax</c:v>
                </c:pt>
                <c:pt idx="3">
                  <c:v>dma</c:v>
                </c:pt>
                <c:pt idx="4">
                  <c:v>jpeg</c:v>
                </c:pt>
              </c:strCache>
            </c:strRef>
          </c:cat>
          <c:val>
            <c:numRef>
              <c:f>'regression (4)'!$S$63:$S$67</c:f>
              <c:numCache>
                <c:formatCode>General</c:formatCode>
                <c:ptCount val="5"/>
                <c:pt idx="0">
                  <c:v>-0.100264</c:v>
                </c:pt>
                <c:pt idx="1">
                  <c:v>-0.141074</c:v>
                </c:pt>
                <c:pt idx="2">
                  <c:v>-0.099829</c:v>
                </c:pt>
                <c:pt idx="3">
                  <c:v>-0.115363</c:v>
                </c:pt>
                <c:pt idx="4">
                  <c:v>-0.1006</c:v>
                </c:pt>
              </c:numCache>
            </c:numRef>
          </c:val>
        </c:ser>
        <c:ser>
          <c:idx val="3"/>
          <c:order val="3"/>
          <c:tx>
            <c:strRef>
              <c:f>'regression (4)'!$W$61</c:f>
              <c:strCache>
                <c:ptCount val="1"/>
                <c:pt idx="0">
                  <c:v>proposed</c:v>
                </c:pt>
              </c:strCache>
            </c:strRef>
          </c:tx>
          <c:invertIfNegative val="0"/>
          <c:val>
            <c:numRef>
              <c:f>'regression (4)'!$W$63:$W$67</c:f>
              <c:numCache>
                <c:formatCode>0.000</c:formatCode>
                <c:ptCount val="5"/>
                <c:pt idx="0">
                  <c:v>0.029398</c:v>
                </c:pt>
                <c:pt idx="1">
                  <c:v>-0.011706</c:v>
                </c:pt>
                <c:pt idx="2">
                  <c:v>0.026902</c:v>
                </c:pt>
                <c:pt idx="3">
                  <c:v>0.015337</c:v>
                </c:pt>
                <c:pt idx="4">
                  <c:v>0.026599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6800248"/>
        <c:axId val="2131879272"/>
      </c:barChart>
      <c:catAx>
        <c:axId val="2056800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879272"/>
        <c:crosses val="autoZero"/>
        <c:auto val="1"/>
        <c:lblAlgn val="ctr"/>
        <c:lblOffset val="100"/>
        <c:noMultiLvlLbl val="0"/>
      </c:catAx>
      <c:valAx>
        <c:axId val="2131879272"/>
        <c:scaling>
          <c:orientation val="minMax"/>
        </c:scaling>
        <c:delete val="0"/>
        <c:axPos val="l"/>
        <c:numFmt formatCode="0.00" sourceLinked="0"/>
        <c:majorTickMark val="out"/>
        <c:minorTickMark val="none"/>
        <c:tickLblPos val="nextTo"/>
        <c:crossAx val="2056800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7724588733338"/>
          <c:y val="0.0748812697981455"/>
          <c:w val="0.862275382008819"/>
          <c:h val="0.177477527474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61564102758"/>
          <c:y val="0.246599872639677"/>
          <c:w val="0.827923158831223"/>
          <c:h val="0.647993936931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'regression (4)'!$O$61</c:f>
              <c:strCache>
                <c:ptCount val="1"/>
                <c:pt idx="0">
                  <c:v>conventional</c:v>
                </c:pt>
              </c:strCache>
            </c:strRef>
          </c:tx>
          <c:invertIfNegative val="0"/>
          <c:cat>
            <c:strRef>
              <c:f>'regression (4)'!$H$63:$H$67</c:f>
              <c:strCache>
                <c:ptCount val="5"/>
                <c:pt idx="0">
                  <c:v>tv80s</c:v>
                </c:pt>
                <c:pt idx="1">
                  <c:v>aes</c:v>
                </c:pt>
                <c:pt idx="2">
                  <c:v>conmax</c:v>
                </c:pt>
                <c:pt idx="3">
                  <c:v>dma</c:v>
                </c:pt>
                <c:pt idx="4">
                  <c:v>jpeg</c:v>
                </c:pt>
              </c:strCache>
            </c:strRef>
          </c:cat>
          <c:val>
            <c:numRef>
              <c:f>'regression (4)'!$P$68:$P$72</c:f>
              <c:numCache>
                <c:formatCode>0.000</c:formatCode>
                <c:ptCount val="5"/>
                <c:pt idx="0">
                  <c:v>-0.080351</c:v>
                </c:pt>
                <c:pt idx="1">
                  <c:v>-0.100405</c:v>
                </c:pt>
                <c:pt idx="2">
                  <c:v>-0.079641</c:v>
                </c:pt>
                <c:pt idx="3">
                  <c:v>-0.080224</c:v>
                </c:pt>
                <c:pt idx="4">
                  <c:v>-0.118861</c:v>
                </c:pt>
              </c:numCache>
            </c:numRef>
          </c:val>
        </c:ser>
        <c:ser>
          <c:idx val="1"/>
          <c:order val="1"/>
          <c:tx>
            <c:strRef>
              <c:f>'regression (4)'!$Q$61:$R$61</c:f>
              <c:strCache>
                <c:ptCount val="1"/>
                <c:pt idx="0">
                  <c:v>[4]</c:v>
                </c:pt>
              </c:strCache>
            </c:strRef>
          </c:tx>
          <c:invertIfNegative val="0"/>
          <c:cat>
            <c:strRef>
              <c:f>'regression (4)'!$H$63:$H$67</c:f>
              <c:strCache>
                <c:ptCount val="5"/>
                <c:pt idx="0">
                  <c:v>tv80s</c:v>
                </c:pt>
                <c:pt idx="1">
                  <c:v>aes</c:v>
                </c:pt>
                <c:pt idx="2">
                  <c:v>conmax</c:v>
                </c:pt>
                <c:pt idx="3">
                  <c:v>dma</c:v>
                </c:pt>
                <c:pt idx="4">
                  <c:v>jpeg</c:v>
                </c:pt>
              </c:strCache>
            </c:strRef>
          </c:cat>
          <c:val>
            <c:numRef>
              <c:f>'regression (4)'!$R$68:$R$72</c:f>
              <c:numCache>
                <c:formatCode>General</c:formatCode>
                <c:ptCount val="5"/>
                <c:pt idx="0">
                  <c:v>-0.058134</c:v>
                </c:pt>
                <c:pt idx="1">
                  <c:v>-0.079006</c:v>
                </c:pt>
                <c:pt idx="2">
                  <c:v>-0.049685</c:v>
                </c:pt>
                <c:pt idx="3" formatCode="0.000">
                  <c:v>-0.05445</c:v>
                </c:pt>
                <c:pt idx="4">
                  <c:v>-0.114646</c:v>
                </c:pt>
              </c:numCache>
            </c:numRef>
          </c:val>
        </c:ser>
        <c:ser>
          <c:idx val="2"/>
          <c:order val="2"/>
          <c:tx>
            <c:strRef>
              <c:f>'regression (4)'!$S$61:$T$61</c:f>
              <c:strCache>
                <c:ptCount val="1"/>
                <c:pt idx="0">
                  <c:v>cTool</c:v>
                </c:pt>
              </c:strCache>
            </c:strRef>
          </c:tx>
          <c:invertIfNegative val="0"/>
          <c:cat>
            <c:strRef>
              <c:f>'regression (4)'!$H$63:$H$67</c:f>
              <c:strCache>
                <c:ptCount val="5"/>
                <c:pt idx="0">
                  <c:v>tv80s</c:v>
                </c:pt>
                <c:pt idx="1">
                  <c:v>aes</c:v>
                </c:pt>
                <c:pt idx="2">
                  <c:v>conmax</c:v>
                </c:pt>
                <c:pt idx="3">
                  <c:v>dma</c:v>
                </c:pt>
                <c:pt idx="4">
                  <c:v>jpeg</c:v>
                </c:pt>
              </c:strCache>
            </c:strRef>
          </c:cat>
          <c:val>
            <c:numRef>
              <c:f>'regression (4)'!$T$68:$T$72</c:f>
              <c:numCache>
                <c:formatCode>General</c:formatCode>
                <c:ptCount val="5"/>
                <c:pt idx="0">
                  <c:v>-0.080351</c:v>
                </c:pt>
                <c:pt idx="1">
                  <c:v>-0.100405</c:v>
                </c:pt>
                <c:pt idx="2">
                  <c:v>-0.079641</c:v>
                </c:pt>
                <c:pt idx="3">
                  <c:v>-0.080224</c:v>
                </c:pt>
                <c:pt idx="4">
                  <c:v>-0.118861</c:v>
                </c:pt>
              </c:numCache>
            </c:numRef>
          </c:val>
        </c:ser>
        <c:ser>
          <c:idx val="3"/>
          <c:order val="3"/>
          <c:tx>
            <c:strRef>
              <c:f>'regression (4)'!$W$61:$X$61</c:f>
              <c:strCache>
                <c:ptCount val="1"/>
                <c:pt idx="0">
                  <c:v>proposed</c:v>
                </c:pt>
              </c:strCache>
            </c:strRef>
          </c:tx>
          <c:invertIfNegative val="0"/>
          <c:val>
            <c:numRef>
              <c:f>'regression (4)'!$X$68:$X$72</c:f>
              <c:numCache>
                <c:formatCode>0.000</c:formatCode>
                <c:ptCount val="5"/>
                <c:pt idx="0">
                  <c:v>-0.034216</c:v>
                </c:pt>
                <c:pt idx="1">
                  <c:v>-0.04902</c:v>
                </c:pt>
                <c:pt idx="2">
                  <c:v>-0.039368</c:v>
                </c:pt>
                <c:pt idx="3">
                  <c:v>-0.037923</c:v>
                </c:pt>
                <c:pt idx="4" formatCode="General">
                  <c:v>-0.067508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663096"/>
        <c:axId val="2132560280"/>
      </c:barChart>
      <c:catAx>
        <c:axId val="2126663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560280"/>
        <c:crosses val="autoZero"/>
        <c:auto val="1"/>
        <c:lblAlgn val="ctr"/>
        <c:lblOffset val="100"/>
        <c:noMultiLvlLbl val="0"/>
      </c:catAx>
      <c:valAx>
        <c:axId val="2132560280"/>
        <c:scaling>
          <c:orientation val="minMax"/>
        </c:scaling>
        <c:delete val="0"/>
        <c:axPos val="l"/>
        <c:numFmt formatCode="0.00" sourceLinked="0"/>
        <c:majorTickMark val="out"/>
        <c:minorTickMark val="none"/>
        <c:tickLblPos val="nextTo"/>
        <c:crossAx val="2126663096"/>
        <c:crosses val="autoZero"/>
        <c:crossBetween val="between"/>
        <c:majorUnit val="0.0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8D9C3-9B6E-7144-B150-FE309F32EFA5}" type="datetimeFigureOut">
              <a:rPr lang="en-US" smtClean="0"/>
              <a:t>3/22/14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86C2-9417-D242-957F-07D0C93E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5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flexible flip-flop timing model is helpful especially for multi-corner multi-mode timing analysis.</a:t>
            </a:r>
          </a:p>
          <a:p>
            <a:r>
              <a:rPr lang="en-US" dirty="0" smtClean="0"/>
              <a:t>This is because, we don’t need to use a single</a:t>
            </a:r>
            <a:r>
              <a:rPr lang="en-US" baseline="0" dirty="0" smtClean="0"/>
              <a:t> value for each of setup time, hold time and c2q delay.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considering multiple corners, we have less hold time violations and more setup time violations at max delay corner. </a:t>
            </a:r>
          </a:p>
          <a:p>
            <a:r>
              <a:rPr lang="en-US" baseline="0" dirty="0" smtClean="0"/>
              <a:t>So, we can first optimize setup time. </a:t>
            </a:r>
          </a:p>
          <a:p>
            <a:r>
              <a:rPr lang="en-US" baseline="0" dirty="0" smtClean="0"/>
              <a:t>Similarly, at min delay corner, we have less setup time violations and more hold time violations. </a:t>
            </a:r>
          </a:p>
          <a:p>
            <a:r>
              <a:rPr lang="en-US" baseline="0" dirty="0" smtClean="0"/>
              <a:t>In this case, we can optimize hold time first.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multi-mode analysis, the same method can be applied. </a:t>
            </a:r>
          </a:p>
          <a:p>
            <a:r>
              <a:rPr lang="en-US" baseline="0" dirty="0" smtClean="0"/>
              <a:t>For instance, scan test mode can have more hold time violations because scan paths have less number of stages. </a:t>
            </a:r>
          </a:p>
          <a:p>
            <a:r>
              <a:rPr lang="en-US" baseline="0" dirty="0" smtClean="0"/>
              <a:t>In this case, we can optimize hold time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57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17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94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4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83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6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5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73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04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4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0237"/>
            <a:ext cx="7772400" cy="1143000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6350" y="4191000"/>
            <a:ext cx="6400800" cy="1752600"/>
          </a:xfrm>
        </p:spPr>
        <p:txBody>
          <a:bodyPr/>
          <a:lstStyle>
            <a:lvl1pPr marL="0" indent="0" algn="ctr">
              <a:lnSpc>
                <a:spcPct val="95000"/>
              </a:lnSpc>
              <a:buFontTx/>
              <a:buNone/>
              <a:defRPr sz="2400" b="1"/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 flipV="1">
            <a:off x="163513" y="3962400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5" name="Picture 4" descr="UCSD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865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253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463"/>
            <a:ext cx="2212975" cy="654208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44463"/>
            <a:ext cx="6486525" cy="6542087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298208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0"/>
            <a:ext cx="8836025" cy="5562601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 marL="573088" indent="-290513">
              <a:buClr>
                <a:srgbClr val="C00000"/>
              </a:buClr>
              <a:defRPr/>
            </a:lvl2pPr>
            <a:lvl3pPr marL="803275" indent="-230188">
              <a:buClr>
                <a:srgbClr val="C00000"/>
              </a:buClr>
              <a:defRPr/>
            </a:lvl3pPr>
            <a:lvl4pPr marL="1025525" indent="-22225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1255713" indent="-230188">
              <a:defRPr/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0578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571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801688"/>
            <a:ext cx="4341813" cy="5884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801688"/>
            <a:ext cx="4341812" cy="5884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9083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32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3487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C00000"/>
              </a:buCl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88154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smtClean="0"/>
              <a:t>Drag picture to placeholder or click icon to add</a:t>
            </a:r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47074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822119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144463"/>
            <a:ext cx="88519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Slide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50" y="801688"/>
            <a:ext cx="8836025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Body Text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1028" name="Line 18"/>
          <p:cNvSpPr>
            <a:spLocks noChangeShapeType="1"/>
          </p:cNvSpPr>
          <p:nvPr/>
        </p:nvSpPr>
        <p:spPr bwMode="auto">
          <a:xfrm flipV="1">
            <a:off x="163513" y="684213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3077" name="Picture 4" descr="UCSDa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" y="64865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00672" y="6548438"/>
            <a:ext cx="256672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UCSD VLSI CAD Laboratory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1326" y="6548438"/>
            <a:ext cx="40267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fld id="{16E0590D-16E1-486A-A147-2F126A5F0FEE}" type="slidenum">
              <a:rPr lang="ko-KR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ctr" eaLnBrk="0" hangingPunct="0"/>
              <a:t>‹#›</a:t>
            </a:fld>
            <a:endParaRPr lang="ko-KR" alt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2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baseline="0">
          <a:solidFill>
            <a:srgbClr val="25406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9pPr>
    </p:titleStyle>
    <p:bodyStyle>
      <a:lvl1pPr marL="230188" indent="-230188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461963" indent="-231775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400">
          <a:solidFill>
            <a:schemeClr val="tx1"/>
          </a:solidFill>
          <a:latin typeface="Calibri" panose="020F0502020204030204" pitchFamily="34" charset="0"/>
          <a:cs typeface="Arial" pitchFamily="34" charset="0"/>
        </a:defRPr>
      </a:lvl2pPr>
      <a:lvl3pPr marL="684213" indent="-222250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50000"/>
        <a:buFont typeface="Monotype Sorts"/>
        <a:buChar char="u"/>
        <a:defRPr>
          <a:solidFill>
            <a:schemeClr val="tx1"/>
          </a:solidFill>
          <a:latin typeface="Arial Narrow" pitchFamily="34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0237"/>
            <a:ext cx="8001000" cy="1143000"/>
          </a:xfrm>
        </p:spPr>
        <p:txBody>
          <a:bodyPr/>
          <a:lstStyle/>
          <a:p>
            <a:r>
              <a:rPr lang="en-US" dirty="0"/>
              <a:t>Timing Margin </a:t>
            </a:r>
            <a:r>
              <a:rPr lang="en-US" dirty="0" smtClean="0"/>
              <a:t>Recovery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Flexible </a:t>
            </a:r>
            <a:r>
              <a:rPr lang="en-US" dirty="0" smtClean="0"/>
              <a:t>Flip-Flop Timing </a:t>
            </a:r>
            <a:r>
              <a:rPr lang="en-US" dirty="0"/>
              <a:t>Model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Andrew B. Kahng and </a:t>
            </a:r>
            <a:r>
              <a:rPr lang="en-US" sz="2800" u="sng" dirty="0"/>
              <a:t>Hyein Lee</a:t>
            </a:r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UC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San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Diego VLSI CAD Laboratory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8453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Formulation: Sequential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Solve two sub-problems sequentially</a:t>
            </a:r>
          </a:p>
          <a:p>
            <a:pPr lvl="1"/>
            <a:r>
              <a:rPr lang="en-US" sz="2800" dirty="0" smtClean="0"/>
              <a:t>The solution from one problem </a:t>
            </a:r>
            <a:br>
              <a:rPr lang="en-US" sz="2800" dirty="0" smtClean="0"/>
            </a:br>
            <a:r>
              <a:rPr lang="en-US" sz="2800" dirty="0"/>
              <a:t>⇒ </a:t>
            </a:r>
            <a:r>
              <a:rPr lang="en-US" sz="2800" dirty="0" smtClean="0"/>
              <a:t>used as input to another problem</a:t>
            </a:r>
          </a:p>
          <a:p>
            <a:pPr lvl="1"/>
            <a:r>
              <a:rPr lang="en-US" sz="2800" dirty="0" smtClean="0"/>
              <a:t>The sequence of solving problems can change depending on which problem is more critical</a:t>
            </a:r>
            <a:endParaRPr lang="en-US" sz="36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1450" y="3146559"/>
            <a:ext cx="4572000" cy="285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30188" indent="-230188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Setup-c2q optimization</a:t>
            </a:r>
          </a:p>
          <a:p>
            <a:pPr marL="573088" lvl="1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Maximize setup slack</a:t>
            </a:r>
          </a:p>
          <a:p>
            <a:pPr marL="573088" lvl="1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Subject 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to</a:t>
            </a: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c2q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d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max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≤ P</a:t>
            </a: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c2q = f(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L 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≤  </a:t>
            </a:r>
            <a:r>
              <a:rPr lang="en-US" sz="2400" dirty="0" err="1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 ≤ U</a:t>
            </a: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endParaRPr lang="en-US" sz="2400" dirty="0" smtClean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5475" y="3134367"/>
            <a:ext cx="4572000" cy="285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30188" indent="-230188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Arial" pitchFamily="34" charset="0"/>
              </a:rPr>
              <a:t>Hold-c2q </a:t>
            </a: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optimization</a:t>
            </a:r>
          </a:p>
          <a:p>
            <a:pPr marL="573088" lvl="1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Maximize 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setup and hold slack</a:t>
            </a:r>
            <a:endParaRPr lang="en-US" sz="2400" dirty="0">
              <a:latin typeface="Calibri" panose="020F0502020204030204" pitchFamily="34" charset="0"/>
              <a:cs typeface="Arial" pitchFamily="34" charset="0"/>
            </a:endParaRPr>
          </a:p>
          <a:p>
            <a:pPr marL="573088" lvl="1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Subject 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to</a:t>
            </a: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c2q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d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max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≤ 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P</a:t>
            </a:r>
            <a:endParaRPr lang="en-US" sz="2400" dirty="0">
              <a:latin typeface="Calibri" panose="020F0502020204030204" pitchFamily="34" charset="0"/>
              <a:cs typeface="Arial" pitchFamily="34" charset="0"/>
            </a:endParaRP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d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min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 &gt; 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h</a:t>
            </a:r>
            <a:endParaRPr lang="en-US" sz="2400" baseline="-250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c2q = f(</a:t>
            </a:r>
            <a:r>
              <a:rPr lang="en-US" sz="2400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Calibri" panose="020F0502020204030204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L ≤ </a:t>
            </a:r>
            <a:r>
              <a:rPr lang="en-US" sz="2400" dirty="0" err="1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Calibri" panose="020F0502020204030204" pitchFamily="34" charset="0"/>
                <a:cs typeface="Arial" pitchFamily="34" charset="0"/>
              </a:rPr>
              <a:t>h</a:t>
            </a:r>
            <a:r>
              <a:rPr lang="en-US" sz="2400" dirty="0">
                <a:latin typeface="Calibri" panose="020F0502020204030204" pitchFamily="34" charset="0"/>
                <a:cs typeface="Arial" pitchFamily="34" charset="0"/>
              </a:rPr>
              <a:t> ≤ U</a:t>
            </a:r>
          </a:p>
          <a:p>
            <a:pPr marL="1030288" lvl="2" indent="-290513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</a:pPr>
            <a:endParaRPr lang="en-US" sz="2400" dirty="0" smtClean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15" y="6088512"/>
            <a:ext cx="7949682" cy="61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4625"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</a:pP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Where </a:t>
            </a:r>
            <a:r>
              <a:rPr lang="en-US" sz="2000" i="1" dirty="0" err="1" smtClean="0">
                <a:latin typeface="Calibri" panose="020F0502020204030204" pitchFamily="34" charset="0"/>
                <a:cs typeface="Arial" pitchFamily="34" charset="0"/>
              </a:rPr>
              <a:t>d</a:t>
            </a:r>
            <a:r>
              <a:rPr lang="en-US" sz="2000" i="1" baseline="-25000" dirty="0" err="1" smtClean="0">
                <a:latin typeface="Calibri" panose="020F0502020204030204" pitchFamily="34" charset="0"/>
                <a:cs typeface="Arial" pitchFamily="34" charset="0"/>
              </a:rPr>
              <a:t>max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/</a:t>
            </a:r>
            <a:r>
              <a:rPr lang="en-US" sz="2000" i="1" dirty="0" err="1" smtClean="0">
                <a:latin typeface="Calibri" panose="020F0502020204030204" pitchFamily="34" charset="0"/>
                <a:cs typeface="Arial" pitchFamily="34" charset="0"/>
              </a:rPr>
              <a:t>d</a:t>
            </a:r>
            <a:r>
              <a:rPr lang="en-US" sz="2000" i="1" baseline="-25000" dirty="0" err="1" smtClean="0">
                <a:latin typeface="Calibri" panose="020F0502020204030204" pitchFamily="34" charset="0"/>
                <a:cs typeface="Arial" pitchFamily="34" charset="0"/>
              </a:rPr>
              <a:t>min</a:t>
            </a:r>
            <a:r>
              <a:rPr lang="en-US" sz="2000" i="1" baseline="-2500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: max/min data path delay, </a:t>
            </a:r>
            <a:r>
              <a:rPr lang="en-US" sz="2000" i="1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000" i="1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: setup time, </a:t>
            </a:r>
            <a:r>
              <a:rPr lang="en-US" sz="2000" i="1" dirty="0" err="1" smtClean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2000" i="1" baseline="-25000" dirty="0" err="1" smtClean="0">
                <a:latin typeface="Calibri" panose="020F0502020204030204" pitchFamily="34" charset="0"/>
                <a:cs typeface="Arial" pitchFamily="34" charset="0"/>
              </a:rPr>
              <a:t>h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: hold time, </a:t>
            </a:r>
            <a:r>
              <a:rPr lang="en-US" sz="2000" i="1" dirty="0" err="1" smtClean="0"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en-US" sz="2000" i="1" baseline="-25000" dirty="0" err="1" smtClean="0">
                <a:latin typeface="Calibri" panose="020F0502020204030204" pitchFamily="34" charset="0"/>
                <a:cs typeface="Arial" pitchFamily="34" charset="0"/>
              </a:rPr>
              <a:t>su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: setup slack,</a:t>
            </a:r>
            <a:r>
              <a:rPr lang="en-US" sz="2000" i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en-US" sz="2000" i="1" baseline="-25000" dirty="0" err="1" smtClean="0">
                <a:latin typeface="Calibri" panose="020F0502020204030204" pitchFamily="34" charset="0"/>
                <a:cs typeface="Arial" pitchFamily="34" charset="0"/>
              </a:rPr>
              <a:t>h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: hold </a:t>
            </a:r>
            <a:r>
              <a:rPr lang="en-US" sz="2000" i="1" dirty="0">
                <a:latin typeface="Calibri" panose="020F0502020204030204" pitchFamily="34" charset="0"/>
                <a:cs typeface="Arial" pitchFamily="34" charset="0"/>
              </a:rPr>
              <a:t>slack</a:t>
            </a:r>
            <a:r>
              <a:rPr lang="en-US" sz="2000" i="1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en-US" sz="2000" i="1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993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Signoff Across Corners/Modes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Setup/hold time does not have to be a single value across corners/modes!</a:t>
            </a:r>
          </a:p>
          <a:p>
            <a:r>
              <a:rPr lang="en-US" sz="3200" dirty="0" smtClean="0"/>
              <a:t>Timing signoff across corners</a:t>
            </a:r>
          </a:p>
          <a:p>
            <a:pPr lvl="1"/>
            <a:r>
              <a:rPr lang="en-US" sz="2800" dirty="0" smtClean="0"/>
              <a:t>Max delay corner </a:t>
            </a:r>
            <a:r>
              <a:rPr lang="en-US" sz="2800" dirty="0" smtClean="0">
                <a:sym typeface="Wingdings" panose="05000000000000000000" pitchFamily="2" charset="2"/>
              </a:rPr>
              <a:t> h</a:t>
            </a:r>
            <a:r>
              <a:rPr lang="en-US" sz="2800" dirty="0" smtClean="0"/>
              <a:t>old violation </a:t>
            </a:r>
            <a:r>
              <a:rPr lang="en-US" sz="2800" dirty="0" smtClean="0">
                <a:sym typeface="Symbol"/>
              </a:rPr>
              <a:t>,</a:t>
            </a:r>
            <a:r>
              <a:rPr lang="en-US" sz="2800" dirty="0" smtClean="0"/>
              <a:t> setup violation</a:t>
            </a:r>
            <a:r>
              <a:rPr lang="en-US" sz="2800" dirty="0">
                <a:sym typeface="Symbol"/>
              </a:rPr>
              <a:t> 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⇒ Select optimal setup time first</a:t>
            </a:r>
          </a:p>
          <a:p>
            <a:pPr lvl="1"/>
            <a:r>
              <a:rPr lang="en-US" sz="2800" dirty="0" smtClean="0"/>
              <a:t>Min delay corner </a:t>
            </a:r>
            <a:r>
              <a:rPr lang="en-US" sz="2800" dirty="0" smtClean="0">
                <a:sym typeface="Wingdings" panose="05000000000000000000" pitchFamily="2" charset="2"/>
              </a:rPr>
              <a:t> setup violation </a:t>
            </a:r>
            <a:r>
              <a:rPr lang="en-US" sz="2800" dirty="0" smtClean="0">
                <a:sym typeface="Symbol"/>
              </a:rPr>
              <a:t>,</a:t>
            </a:r>
            <a:r>
              <a:rPr lang="en-US" sz="2800" dirty="0" smtClean="0">
                <a:sym typeface="Wingdings" panose="05000000000000000000" pitchFamily="2" charset="2"/>
              </a:rPr>
              <a:t> hold violation </a:t>
            </a:r>
            <a:r>
              <a:rPr lang="en-US" sz="2800" dirty="0" smtClean="0">
                <a:sym typeface="Symbol"/>
              </a:rPr>
              <a:t></a:t>
            </a:r>
            <a:r>
              <a:rPr lang="en-US" sz="2800" dirty="0" smtClean="0">
                <a:sym typeface="Wingdings" panose="05000000000000000000" pitchFamily="2" charset="2"/>
              </a:rPr>
              <a:t/>
            </a:r>
            <a:br>
              <a:rPr lang="en-US" sz="2800" dirty="0" smtClean="0">
                <a:sym typeface="Wingdings" panose="05000000000000000000" pitchFamily="2" charset="2"/>
              </a:rPr>
            </a:br>
            <a:r>
              <a:rPr lang="en-US" sz="2800" dirty="0" smtClean="0"/>
              <a:t>⇒ </a:t>
            </a:r>
            <a:r>
              <a:rPr lang="en-US" sz="2800" dirty="0"/>
              <a:t>Select </a:t>
            </a:r>
            <a:r>
              <a:rPr lang="en-US" sz="2800" dirty="0" smtClean="0"/>
              <a:t>optimal hold time first</a:t>
            </a:r>
            <a:endParaRPr lang="en-US" sz="3200" dirty="0" smtClean="0"/>
          </a:p>
          <a:p>
            <a:r>
              <a:rPr lang="en-US" sz="3200" dirty="0" smtClean="0"/>
              <a:t>Timing signoff across modes</a:t>
            </a:r>
          </a:p>
          <a:p>
            <a:pPr lvl="1"/>
            <a:r>
              <a:rPr lang="en-US" sz="2800" dirty="0" smtClean="0"/>
              <a:t>Scan test mode </a:t>
            </a:r>
            <a:r>
              <a:rPr lang="en-US" sz="2800" dirty="0" smtClean="0">
                <a:sym typeface="Wingdings" panose="05000000000000000000" pitchFamily="2" charset="2"/>
              </a:rPr>
              <a:t> hold violation </a:t>
            </a:r>
            <a:r>
              <a:rPr lang="en-US" sz="2800" dirty="0" smtClean="0">
                <a:sym typeface="Symbol"/>
              </a:rPr>
              <a:t></a:t>
            </a:r>
            <a:r>
              <a:rPr lang="en-US" sz="2800" dirty="0" smtClean="0">
                <a:sym typeface="Wingdings" panose="05000000000000000000" pitchFamily="2" charset="2"/>
              </a:rPr>
              <a:t/>
            </a:r>
            <a:br>
              <a:rPr lang="en-US" sz="2800" dirty="0" smtClean="0">
                <a:sym typeface="Wingdings" panose="05000000000000000000" pitchFamily="2" charset="2"/>
              </a:rPr>
            </a:br>
            <a:r>
              <a:rPr lang="en-US" sz="2800" dirty="0" smtClean="0"/>
              <a:t>⇒ </a:t>
            </a:r>
            <a:r>
              <a:rPr lang="en-US" sz="2800" dirty="0"/>
              <a:t>Select optimal hold time </a:t>
            </a:r>
            <a:r>
              <a:rPr lang="en-US" sz="2800" dirty="0" smtClean="0"/>
              <a:t>first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3691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Timing Signoff: Max Corner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Setup-c2q optimization is performed first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069001" y="1627632"/>
            <a:ext cx="5079148" cy="985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setup-c2q optimization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 max delay paths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069001" y="3931995"/>
            <a:ext cx="5079148" cy="94263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hold-c2q optimization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n-US" sz="2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hold violated paths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069000" y="2897771"/>
            <a:ext cx="5079148" cy="7498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Annotate setup/c2q to each FF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68999" y="5159044"/>
            <a:ext cx="5079148" cy="7498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Annotate hold/c2q to each FF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cxnSp>
        <p:nvCxnSpPr>
          <p:cNvPr id="15" name="Straight Arrow Connector 14"/>
          <p:cNvCxnSpPr>
            <a:stCxn id="5" idx="2"/>
            <a:endCxn id="10" idx="0"/>
          </p:cNvCxnSpPr>
          <p:nvPr/>
        </p:nvCxnSpPr>
        <p:spPr bwMode="auto">
          <a:xfrm flipH="1">
            <a:off x="4608574" y="2613355"/>
            <a:ext cx="1" cy="2844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2"/>
            <a:endCxn id="6" idx="0"/>
          </p:cNvCxnSpPr>
          <p:nvPr/>
        </p:nvCxnSpPr>
        <p:spPr bwMode="auto">
          <a:xfrm>
            <a:off x="4608574" y="3647579"/>
            <a:ext cx="1" cy="2844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2"/>
            <a:endCxn id="11" idx="0"/>
          </p:cNvCxnSpPr>
          <p:nvPr/>
        </p:nvCxnSpPr>
        <p:spPr bwMode="auto">
          <a:xfrm flipH="1">
            <a:off x="4608573" y="4874628"/>
            <a:ext cx="2" cy="2844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3198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etup-hold-c2q curves are characterized with exhaustive SPICE simulation</a:t>
            </a:r>
          </a:p>
          <a:p>
            <a:pPr lvl="1"/>
            <a:r>
              <a:rPr lang="en-US" dirty="0" smtClean="0"/>
              <a:t>Setup-hold-c2q triplets are obtained at every 5ps of timing points</a:t>
            </a:r>
          </a:p>
          <a:p>
            <a:r>
              <a:rPr lang="en-US" dirty="0" smtClean="0"/>
              <a:t>Use a pulse as the input data to characterize setup/hold time interdependency</a:t>
            </a:r>
          </a:p>
          <a:p>
            <a:pPr lvl="1"/>
            <a:r>
              <a:rPr lang="en-US" dirty="0" smtClean="0"/>
              <a:t>setup time: data rise to clock rise, hold time: clock rise to data fall,  c2q: clock rise to q rise</a:t>
            </a:r>
            <a:endParaRPr lang="en-US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marL="282575" lvl="1" indent="0">
              <a:buNone/>
            </a:pPr>
            <a:endParaRPr lang="en-US" sz="2800" dirty="0" smtClean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860118" y="5116515"/>
            <a:ext cx="9969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triangle" w="sm" len="med"/>
            <a:tailEnd type="triangle" w="sm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839800" y="5116515"/>
            <a:ext cx="9772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triangle" w="sm" len="med"/>
            <a:tailEnd type="triangle" w="sm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89719" y="4902092"/>
            <a:ext cx="15963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triangle" w="sm" len="med"/>
            <a:tailEnd type="triangle" w="sm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636610" y="454615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c2q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1884" y="4739621"/>
            <a:ext cx="1235916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setup time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4774" y="5148147"/>
            <a:ext cx="1094852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hold time</a:t>
            </a:r>
            <a:endParaRPr lang="en-US" b="1" dirty="0">
              <a:solidFill>
                <a:srgbClr val="0000FF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906964" y="4165146"/>
            <a:ext cx="8381213" cy="2382508"/>
            <a:chOff x="906964" y="4165146"/>
            <a:chExt cx="8381213" cy="2382508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906964" y="5859840"/>
              <a:ext cx="154394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2450911" y="4237314"/>
              <a:ext cx="898447" cy="16225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H="1" flipV="1">
              <a:off x="4370881" y="4237314"/>
              <a:ext cx="972290" cy="16225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5343171" y="5859840"/>
              <a:ext cx="26707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3349358" y="4237314"/>
              <a:ext cx="102152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465416" y="5859840"/>
              <a:ext cx="195778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3423203" y="4237314"/>
              <a:ext cx="898447" cy="16225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21650" y="4237314"/>
              <a:ext cx="26502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832410" y="4165146"/>
              <a:ext cx="663005" cy="355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clock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8938" y="5141145"/>
              <a:ext cx="672252" cy="621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</a:t>
              </a:r>
            </a:p>
            <a:p>
              <a:r>
                <a:rPr lang="en-US" dirty="0" smtClean="0"/>
                <a:t>input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094148" y="4237314"/>
              <a:ext cx="3877755" cy="1622526"/>
              <a:chOff x="1693482" y="2759574"/>
              <a:chExt cx="2381013" cy="1534076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>
                <a:off x="1693482" y="4293650"/>
                <a:ext cx="1202117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V="1">
                <a:off x="2895599" y="2759574"/>
                <a:ext cx="551663" cy="15340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3447262" y="2759574"/>
                <a:ext cx="62723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1465416" y="4237314"/>
              <a:ext cx="3877755" cy="1622526"/>
              <a:chOff x="1693482" y="2759574"/>
              <a:chExt cx="2381013" cy="1534076"/>
            </a:xfrm>
          </p:grpSpPr>
          <p:cxnSp>
            <p:nvCxnSpPr>
              <p:cNvPr id="32" name="Straight Connector 31"/>
              <p:cNvCxnSpPr/>
              <p:nvPr/>
            </p:nvCxnSpPr>
            <p:spPr bwMode="auto">
              <a:xfrm>
                <a:off x="1693482" y="4293650"/>
                <a:ext cx="1202117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V="1">
                <a:off x="2895599" y="2759574"/>
                <a:ext cx="551663" cy="15340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3447262" y="2759574"/>
                <a:ext cx="62723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1" name="Straight Connector 20"/>
            <p:cNvCxnSpPr/>
            <p:nvPr/>
          </p:nvCxnSpPr>
          <p:spPr bwMode="auto">
            <a:xfrm>
              <a:off x="2650337" y="5417515"/>
              <a:ext cx="0" cy="7025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175863" y="4290047"/>
              <a:ext cx="37924" cy="17950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634793" y="5427857"/>
              <a:ext cx="0" cy="7025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4160319" y="4290047"/>
              <a:ext cx="37924" cy="17950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5965159" y="4263317"/>
              <a:ext cx="1120502" cy="26631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050"/>
              </a:lvl1pPr>
            </a:lstStyle>
            <a:p>
              <a:r>
                <a:rPr lang="en-US" sz="1800" dirty="0">
                  <a:solidFill>
                    <a:srgbClr val="0000FF"/>
                  </a:solidFill>
                </a:rPr>
                <a:t>q output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2637884" y="5959886"/>
              <a:ext cx="55694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med"/>
              <a:tailEnd type="triangle" w="sm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622340" y="5959886"/>
              <a:ext cx="55694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med"/>
              <a:tailEnd type="triangle" w="sm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2450911" y="6037655"/>
              <a:ext cx="954410" cy="26631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050"/>
              </a:lvl1pPr>
            </a:lstStyle>
            <a:p>
              <a:r>
                <a:rPr lang="en-US" sz="1800" dirty="0"/>
                <a:t>data slew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78291" y="6057410"/>
              <a:ext cx="1024139" cy="26631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clock slew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92853" y="6178322"/>
              <a:ext cx="46953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(for </a:t>
              </a:r>
              <a:r>
                <a:rPr lang="en-US" dirty="0" smtClean="0"/>
                <a:t>rising edge </a:t>
              </a:r>
              <a:r>
                <a:rPr lang="en-US" dirty="0"/>
                <a:t>triggered FF and rise input)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7654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Timing </a:t>
            </a:r>
            <a:r>
              <a:rPr lang="en-US" sz="2800" dirty="0" smtClean="0"/>
              <a:t>Signoff: Overall Flow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198613" y="1717886"/>
            <a:ext cx="5583118" cy="4804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Extract path timing information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198611" y="2540530"/>
            <a:ext cx="5583118" cy="8101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LP formulation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with flexible </a:t>
            </a:r>
            <a:r>
              <a:rPr lang="en-US" sz="28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flip-flop </a:t>
            </a: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timing </a:t>
            </a:r>
            <a:r>
              <a:rPr lang="en-US" sz="28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model</a:t>
            </a:r>
            <a:endParaRPr lang="en-US" sz="2800" kern="0" dirty="0">
              <a:solidFill>
                <a:prstClr val="black"/>
              </a:solidFill>
              <a:latin typeface="Calibri" panose="020F0502020204030204" pitchFamily="34" charset="0"/>
              <a:cs typeface="Helvetica" pitchFamily="34" charset="0"/>
            </a:endParaRPr>
          </a:p>
        </p:txBody>
      </p:sp>
      <p:cxnSp>
        <p:nvCxnSpPr>
          <p:cNvPr id="7" name="Straight Arrow Connector 14"/>
          <p:cNvCxnSpPr>
            <a:cxnSpLocks noChangeShapeType="1"/>
            <a:stCxn id="5" idx="2"/>
            <a:endCxn id="6" idx="0"/>
          </p:cNvCxnSpPr>
          <p:nvPr/>
        </p:nvCxnSpPr>
        <p:spPr bwMode="auto">
          <a:xfrm flipH="1">
            <a:off x="4990170" y="2198358"/>
            <a:ext cx="2" cy="342173"/>
          </a:xfrm>
          <a:prstGeom prst="straightConnector1">
            <a:avLst/>
          </a:prstGeom>
          <a:ln w="38100">
            <a:solidFill>
              <a:schemeClr val="tx1"/>
            </a:solidFill>
            <a:headEnd/>
            <a:tailEnd type="triangle" w="sm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" name="Rectangle 7"/>
          <p:cNvSpPr/>
          <p:nvPr/>
        </p:nvSpPr>
        <p:spPr bwMode="auto">
          <a:xfrm>
            <a:off x="2198611" y="3692846"/>
            <a:ext cx="5583116" cy="7540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Solve Sequential LP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(</a:t>
            </a:r>
            <a:r>
              <a:rPr lang="en-US" sz="20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STA_FT</a:t>
            </a:r>
            <a:r>
              <a:rPr lang="en-US" sz="2000" i="1" kern="0" baseline="-25000" dirty="0" err="1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max</a:t>
            </a:r>
            <a:r>
              <a:rPr lang="en-US" sz="20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 , </a:t>
            </a:r>
            <a:r>
              <a:rPr lang="en-US" sz="20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STA_FT</a:t>
            </a:r>
            <a:r>
              <a:rPr lang="en-US" sz="2000" i="1" kern="0" baseline="-25000" dirty="0" err="1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min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)</a:t>
            </a:r>
            <a:endParaRPr lang="en-US" sz="2000" i="1" kern="0" dirty="0">
              <a:solidFill>
                <a:prstClr val="black"/>
              </a:solidFill>
              <a:latin typeface="Calibri" panose="020F0502020204030204" pitchFamily="34" charset="0"/>
              <a:cs typeface="Helvetic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98611" y="4789049"/>
            <a:ext cx="5583118" cy="79261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Annotate new timing model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for each flip-flop</a:t>
            </a:r>
            <a:endParaRPr lang="en-US" sz="2800" kern="0" dirty="0">
              <a:solidFill>
                <a:prstClr val="black"/>
              </a:solidFill>
              <a:latin typeface="Calibri" panose="020F0502020204030204" pitchFamily="34" charset="0"/>
              <a:cs typeface="Helvetica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036752" y="4329232"/>
            <a:ext cx="1480532" cy="57888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Solution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697911" y="898744"/>
            <a:ext cx="4587608" cy="4769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err="1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Netlist</a:t>
            </a: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 </a:t>
            </a:r>
            <a:r>
              <a:rPr lang="en-US" sz="2800" kern="0" dirty="0" smtClean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(and SPEF</a:t>
            </a: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, if routed)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98613" y="5923832"/>
            <a:ext cx="5583118" cy="4769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prstClr val="black"/>
                </a:solidFill>
                <a:latin typeface="Calibri" panose="020F0502020204030204" pitchFamily="34" charset="0"/>
                <a:cs typeface="Helvetica" pitchFamily="34" charset="0"/>
              </a:rPr>
              <a:t>Timing signoff with annotated timing</a:t>
            </a:r>
          </a:p>
        </p:txBody>
      </p:sp>
      <p:cxnSp>
        <p:nvCxnSpPr>
          <p:cNvPr id="13" name="Straight Arrow Connector 14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4990170" y="3350673"/>
            <a:ext cx="0" cy="342173"/>
          </a:xfrm>
          <a:prstGeom prst="straightConnector1">
            <a:avLst/>
          </a:prstGeom>
          <a:ln w="38100">
            <a:solidFill>
              <a:schemeClr val="tx1"/>
            </a:solidFill>
            <a:headEnd/>
            <a:tailEnd type="triangle" w="sm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" name="Straight Arrow Connector 14"/>
          <p:cNvCxnSpPr>
            <a:cxnSpLocks noChangeShapeType="1"/>
            <a:stCxn id="8" idx="2"/>
            <a:endCxn id="9" idx="0"/>
          </p:cNvCxnSpPr>
          <p:nvPr/>
        </p:nvCxnSpPr>
        <p:spPr bwMode="auto">
          <a:xfrm>
            <a:off x="4990170" y="4446877"/>
            <a:ext cx="0" cy="342173"/>
          </a:xfrm>
          <a:prstGeom prst="straightConnector1">
            <a:avLst/>
          </a:prstGeom>
          <a:ln w="38100">
            <a:solidFill>
              <a:schemeClr val="tx1"/>
            </a:solidFill>
            <a:headEnd/>
            <a:tailEnd type="triangle" w="sm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>
            <a:cxnSpLocks noChangeShapeType="1"/>
            <a:stCxn id="9" idx="2"/>
            <a:endCxn id="12" idx="0"/>
          </p:cNvCxnSpPr>
          <p:nvPr/>
        </p:nvCxnSpPr>
        <p:spPr bwMode="auto">
          <a:xfrm>
            <a:off x="4990170" y="5581661"/>
            <a:ext cx="2" cy="342171"/>
          </a:xfrm>
          <a:prstGeom prst="straightConnector1">
            <a:avLst/>
          </a:prstGeom>
          <a:ln w="38100">
            <a:solidFill>
              <a:schemeClr val="tx1"/>
            </a:solidFill>
            <a:headEnd/>
            <a:tailEnd type="triangle" w="sm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6" name="Straight Arrow Connector 14"/>
          <p:cNvCxnSpPr>
            <a:cxnSpLocks noChangeShapeType="1"/>
            <a:stCxn id="11" idx="2"/>
            <a:endCxn id="5" idx="0"/>
          </p:cNvCxnSpPr>
          <p:nvPr/>
        </p:nvCxnSpPr>
        <p:spPr bwMode="auto">
          <a:xfrm flipH="1">
            <a:off x="4990172" y="1375713"/>
            <a:ext cx="1543" cy="342173"/>
          </a:xfrm>
          <a:prstGeom prst="straightConnector1">
            <a:avLst/>
          </a:prstGeom>
          <a:ln w="38100">
            <a:solidFill>
              <a:schemeClr val="tx1"/>
            </a:solidFill>
            <a:headEnd/>
            <a:tailEnd type="triangle" w="sm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753051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/>
              <a:t>Sequential LP-based Optimization</a:t>
            </a:r>
          </a:p>
          <a:p>
            <a:r>
              <a:rPr lang="en-US" dirty="0">
                <a:solidFill>
                  <a:schemeClr val="tx2"/>
                </a:solidFill>
              </a:rPr>
              <a:t>Experimental Results</a:t>
            </a:r>
          </a:p>
          <a:p>
            <a:r>
              <a:rPr lang="en-US" dirty="0">
                <a:solidFill>
                  <a:schemeClr val="tx2"/>
                </a:solidFill>
              </a:rPr>
              <a:t>Conclusions and Future Work</a:t>
            </a:r>
          </a:p>
        </p:txBody>
      </p:sp>
    </p:spTree>
    <p:extLst>
      <p:ext uri="{BB962C8B-B14F-4D97-AF65-F5344CB8AC3E}">
        <p14:creationId xmlns:p14="http://schemas.microsoft.com/office/powerpoint/2010/main" val="2422250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Testcases</a:t>
            </a:r>
            <a:endParaRPr lang="en-US" dirty="0" smtClean="0"/>
          </a:p>
          <a:p>
            <a:pPr lvl="1"/>
            <a:r>
              <a:rPr lang="en-US" dirty="0" smtClean="0"/>
              <a:t>Open source designs with 65nm foundry technology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Commercial flow</a:t>
            </a:r>
          </a:p>
          <a:p>
            <a:pPr lvl="1"/>
            <a:r>
              <a:rPr lang="en-US" dirty="0" smtClean="0"/>
              <a:t>Logic synthesis: Synopsys Design/DFT Compiler H-2013.03-SP3</a:t>
            </a:r>
          </a:p>
          <a:p>
            <a:pPr lvl="1"/>
            <a:r>
              <a:rPr lang="en-US" dirty="0" smtClean="0"/>
              <a:t>P&amp;R: Cadence Encounter Digital Implementation System XL 10.1</a:t>
            </a:r>
          </a:p>
          <a:p>
            <a:pPr lvl="1"/>
            <a:r>
              <a:rPr lang="en-US" dirty="0" smtClean="0"/>
              <a:t>Timing signoff: Synopsys </a:t>
            </a:r>
            <a:r>
              <a:rPr lang="en-US" dirty="0" err="1" smtClean="0"/>
              <a:t>PrimeTime</a:t>
            </a:r>
            <a:r>
              <a:rPr lang="en-US" dirty="0" smtClean="0"/>
              <a:t> H-2013.06-SP2</a:t>
            </a:r>
          </a:p>
          <a:p>
            <a:pPr lvl="1"/>
            <a:r>
              <a:rPr lang="en-US" dirty="0" smtClean="0"/>
              <a:t>LP solver: CPLEX 12.5.1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method is compared with</a:t>
            </a:r>
          </a:p>
          <a:p>
            <a:pPr lvl="1"/>
            <a:r>
              <a:rPr lang="en-US" dirty="0" smtClean="0"/>
              <a:t>Conventional: Conventional fixed FF timing model</a:t>
            </a:r>
          </a:p>
          <a:p>
            <a:pPr lvl="1"/>
            <a:r>
              <a:rPr lang="en-US" dirty="0" smtClean="0"/>
              <a:t>[4]: Flexible setup/hold time with fixed c2q delays</a:t>
            </a:r>
          </a:p>
          <a:p>
            <a:pPr lvl="1"/>
            <a:r>
              <a:rPr lang="en-US" dirty="0" err="1" smtClean="0"/>
              <a:t>cTool</a:t>
            </a:r>
            <a:r>
              <a:rPr lang="en-US" dirty="0" smtClean="0"/>
              <a:t>: a commercial tool with setup-hold pessimism reduction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342200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46" y="795760"/>
            <a:ext cx="9093340" cy="5562601"/>
          </a:xfrm>
        </p:spPr>
        <p:txBody>
          <a:bodyPr/>
          <a:lstStyle/>
          <a:p>
            <a:r>
              <a:rPr lang="en-US" dirty="0" smtClean="0"/>
              <a:t>Results of corner-specific timing analysis at max/min corner</a:t>
            </a:r>
            <a:endParaRPr lang="en-US" dirty="0"/>
          </a:p>
          <a:p>
            <a:r>
              <a:rPr lang="en-US" dirty="0" smtClean="0"/>
              <a:t>In mode-specific analysis, the summation of setup/hold slacks is improved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method fixes negative setup/hold time violations “for free”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3256" y="1747771"/>
            <a:ext cx="8388110" cy="3638925"/>
            <a:chOff x="461301" y="2915361"/>
            <a:chExt cx="8173774" cy="3040411"/>
          </a:xfrm>
        </p:grpSpPr>
        <p:grpSp>
          <p:nvGrpSpPr>
            <p:cNvPr id="4" name="Group 3"/>
            <p:cNvGrpSpPr/>
            <p:nvPr/>
          </p:nvGrpSpPr>
          <p:grpSpPr>
            <a:xfrm>
              <a:off x="461301" y="2915361"/>
              <a:ext cx="8173774" cy="3026161"/>
              <a:chOff x="461301" y="2915361"/>
              <a:chExt cx="8173774" cy="3026161"/>
            </a:xfrm>
          </p:grpSpPr>
          <p:graphicFrame>
            <p:nvGraphicFramePr>
              <p:cNvPr id="5" name="Chart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23460306"/>
                  </p:ext>
                </p:extLst>
              </p:nvPr>
            </p:nvGraphicFramePr>
            <p:xfrm>
              <a:off x="461301" y="2915361"/>
              <a:ext cx="8173774" cy="302616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7" name="TextBox 6"/>
              <p:cNvSpPr txBox="1"/>
              <p:nvPr/>
            </p:nvSpPr>
            <p:spPr>
              <a:xfrm>
                <a:off x="2131579" y="5613473"/>
                <a:ext cx="1922625" cy="308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Worst setup slack</a:t>
                </a:r>
                <a:endParaRPr lang="en-US" i="1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553729" y="3533700"/>
              <a:ext cx="4081345" cy="2422072"/>
              <a:chOff x="4553729" y="3549709"/>
              <a:chExt cx="4081345" cy="2422072"/>
            </a:xfrm>
          </p:grpSpPr>
          <p:graphicFrame>
            <p:nvGraphicFramePr>
              <p:cNvPr id="11" name="Chart 1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77392984"/>
                  </p:ext>
                </p:extLst>
              </p:nvPr>
            </p:nvGraphicFramePr>
            <p:xfrm>
              <a:off x="4553729" y="3549709"/>
              <a:ext cx="4081345" cy="242207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3" name="TextBox 12"/>
              <p:cNvSpPr txBox="1"/>
              <p:nvPr/>
            </p:nvSpPr>
            <p:spPr>
              <a:xfrm>
                <a:off x="6233679" y="5636237"/>
                <a:ext cx="1802347" cy="308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Worst hold slack</a:t>
                </a:r>
                <a:endParaRPr lang="en-US" i="1" dirty="0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 flipV="1">
            <a:off x="209877" y="3663508"/>
            <a:ext cx="461665" cy="5668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1" dirty="0" smtClean="0"/>
              <a:t>[ns]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6339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exploit a flexible flip-flop timing model: three-dimensional tradeoff among setup time, hold time and clock-to-q delay</a:t>
            </a:r>
          </a:p>
          <a:p>
            <a:r>
              <a:rPr lang="en-US" dirty="0" smtClean="0"/>
              <a:t>We apply sequential LP-based approaches for multi-corner/mode timing signoff</a:t>
            </a:r>
          </a:p>
          <a:p>
            <a:r>
              <a:rPr lang="en-US" dirty="0"/>
              <a:t>W</a:t>
            </a:r>
            <a:r>
              <a:rPr lang="en-US" dirty="0" smtClean="0"/>
              <a:t>orst slack improves by 48ps on average and by up to 130ps with 65nm technology (inverter delay = ~50ps)</a:t>
            </a:r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Demonstration with advanced technologies</a:t>
            </a:r>
          </a:p>
          <a:p>
            <a:pPr lvl="1"/>
            <a:r>
              <a:rPr lang="en-US" dirty="0" smtClean="0"/>
              <a:t>More accurate timing model of setup-hold-c2q tradeoff</a:t>
            </a:r>
          </a:p>
          <a:p>
            <a:pPr lvl="1"/>
            <a:r>
              <a:rPr lang="en-US" dirty="0" smtClean="0"/>
              <a:t>Circuit optimization by exploiting FF timing model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567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88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Preliminary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Related Work</a:t>
            </a:r>
          </a:p>
          <a:p>
            <a:r>
              <a:rPr lang="en-US" dirty="0" smtClean="0"/>
              <a:t>Sequential LP-based Optimization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48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Preliminary: Static Timing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68680"/>
            <a:ext cx="8836025" cy="5562601"/>
          </a:xfrm>
        </p:spPr>
        <p:txBody>
          <a:bodyPr/>
          <a:lstStyle/>
          <a:p>
            <a:r>
              <a:rPr lang="en-US" sz="3200" dirty="0" smtClean="0"/>
              <a:t>Timing corners</a:t>
            </a:r>
          </a:p>
          <a:p>
            <a:pPr lvl="1"/>
            <a:r>
              <a:rPr lang="en-US" dirty="0" smtClean="0"/>
              <a:t>Min corner: the corner where gate/wire delay is minimum</a:t>
            </a:r>
          </a:p>
          <a:p>
            <a:pPr lvl="1"/>
            <a:r>
              <a:rPr lang="en-US" dirty="0" smtClean="0"/>
              <a:t>Max corner: the corner where gate/wire delay is maximum</a:t>
            </a:r>
            <a:endParaRPr lang="en-US" dirty="0"/>
          </a:p>
          <a:p>
            <a:r>
              <a:rPr lang="en-US" sz="3200" dirty="0" smtClean="0"/>
              <a:t>Timing modes</a:t>
            </a:r>
          </a:p>
          <a:p>
            <a:pPr lvl="1"/>
            <a:r>
              <a:rPr lang="en-US" dirty="0" smtClean="0"/>
              <a:t>Scenarios where different functions are performed in a design</a:t>
            </a:r>
          </a:p>
          <a:p>
            <a:pPr lvl="1"/>
            <a:r>
              <a:rPr lang="en-US" dirty="0" smtClean="0"/>
              <a:t>Test mode, function mode, etc.</a:t>
            </a:r>
            <a:endParaRPr lang="en-US" dirty="0"/>
          </a:p>
          <a:p>
            <a:r>
              <a:rPr lang="en-US" sz="3200" dirty="0"/>
              <a:t>Types of analyses</a:t>
            </a:r>
          </a:p>
          <a:p>
            <a:pPr lvl="1"/>
            <a:r>
              <a:rPr lang="en-US" dirty="0"/>
              <a:t>Graph-based analysis: Considers only the worst/best case</a:t>
            </a:r>
          </a:p>
          <a:p>
            <a:pPr lvl="1"/>
            <a:r>
              <a:rPr lang="en-US" dirty="0"/>
              <a:t>Path-based analysis: Considers input vectors for more accurate 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24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Preliminary: Flip-Flop (FF) Timing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 timing components</a:t>
            </a:r>
          </a:p>
          <a:p>
            <a:pPr lvl="1"/>
            <a:r>
              <a:rPr lang="en-US" dirty="0" smtClean="0"/>
              <a:t>Setup time: the minimum amount of time input data should be steady before clock</a:t>
            </a:r>
          </a:p>
          <a:p>
            <a:pPr lvl="1"/>
            <a:r>
              <a:rPr lang="en-US" dirty="0" smtClean="0"/>
              <a:t>Hold time: </a:t>
            </a:r>
            <a:r>
              <a:rPr lang="en-US" dirty="0"/>
              <a:t>the minimum amount of </a:t>
            </a:r>
            <a:r>
              <a:rPr lang="en-US" dirty="0" smtClean="0"/>
              <a:t>time </a:t>
            </a:r>
            <a:r>
              <a:rPr lang="en-US" dirty="0"/>
              <a:t>input data </a:t>
            </a:r>
            <a:r>
              <a:rPr lang="en-US" dirty="0" smtClean="0"/>
              <a:t>should  </a:t>
            </a:r>
            <a:r>
              <a:rPr lang="en-US" dirty="0"/>
              <a:t>be steady </a:t>
            </a:r>
            <a:r>
              <a:rPr lang="en-US" dirty="0" smtClean="0"/>
              <a:t>after clock</a:t>
            </a:r>
            <a:endParaRPr lang="en-US" dirty="0"/>
          </a:p>
          <a:p>
            <a:pPr lvl="1"/>
            <a:r>
              <a:rPr lang="en-US" dirty="0" smtClean="0"/>
              <a:t>Clock-to-q (c2q) delay: the delay of output from clock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Conventional timing model: Setup/hold time and c2q delay are fixed values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306" y="3217986"/>
            <a:ext cx="6954126" cy="241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4187952" y="3392424"/>
            <a:ext cx="694944" cy="42976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327904" y="3526536"/>
            <a:ext cx="694944" cy="42976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80432" y="5007864"/>
            <a:ext cx="694944" cy="42976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8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37" y="1055703"/>
            <a:ext cx="4445000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Flexible FF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0"/>
            <a:ext cx="4593981" cy="5562601"/>
          </a:xfrm>
        </p:spPr>
        <p:txBody>
          <a:bodyPr/>
          <a:lstStyle/>
          <a:p>
            <a:r>
              <a:rPr lang="en-US" dirty="0" smtClean="0"/>
              <a:t>Setup/hold time/c2q delay is </a:t>
            </a:r>
            <a:r>
              <a:rPr lang="en-US" b="1" dirty="0" smtClean="0"/>
              <a:t>NOT</a:t>
            </a:r>
            <a:r>
              <a:rPr lang="en-US" dirty="0" smtClean="0"/>
              <a:t> a single value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Various setup-hold-c2q sets can be used for timing analysis</a:t>
            </a:r>
            <a:br>
              <a:rPr lang="en-US" dirty="0" smtClean="0"/>
            </a:br>
            <a:r>
              <a:rPr lang="en-US" dirty="0" smtClean="0"/>
              <a:t>⇒ Flexible FF timing model</a:t>
            </a:r>
            <a:br>
              <a:rPr lang="en-US" dirty="0" smtClean="0"/>
            </a:br>
            <a:r>
              <a:rPr lang="en-US" dirty="0" smtClean="0"/>
              <a:t>⇒ Reduce pessimism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86321" y="3226452"/>
            <a:ext cx="4428563" cy="3174350"/>
            <a:chOff x="4586321" y="3226452"/>
            <a:chExt cx="4428563" cy="3174350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5213214" y="3226452"/>
              <a:ext cx="0" cy="28000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198189" y="6026551"/>
              <a:ext cx="38166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Freeform 10"/>
            <p:cNvSpPr/>
            <p:nvPr/>
          </p:nvSpPr>
          <p:spPr bwMode="auto">
            <a:xfrm>
              <a:off x="5521089" y="3449370"/>
              <a:ext cx="2796086" cy="2251473"/>
            </a:xfrm>
            <a:custGeom>
              <a:avLst/>
              <a:gdLst>
                <a:gd name="connsiteX0" fmla="*/ 0 w 1890793"/>
                <a:gd name="connsiteY0" fmla="*/ 0 h 1565329"/>
                <a:gd name="connsiteX1" fmla="*/ 139485 w 1890793"/>
                <a:gd name="connsiteY1" fmla="*/ 875654 h 1565329"/>
                <a:gd name="connsiteX2" fmla="*/ 813661 w 1890793"/>
                <a:gd name="connsiteY2" fmla="*/ 1418095 h 1565329"/>
                <a:gd name="connsiteX3" fmla="*/ 1890793 w 1890793"/>
                <a:gd name="connsiteY3" fmla="*/ 1565329 h 15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793" h="1565329">
                  <a:moveTo>
                    <a:pt x="0" y="0"/>
                  </a:moveTo>
                  <a:cubicBezTo>
                    <a:pt x="1937" y="319652"/>
                    <a:pt x="3875" y="639305"/>
                    <a:pt x="139485" y="875654"/>
                  </a:cubicBezTo>
                  <a:cubicBezTo>
                    <a:pt x="275095" y="1112003"/>
                    <a:pt x="521777" y="1303149"/>
                    <a:pt x="813661" y="1418095"/>
                  </a:cubicBezTo>
                  <a:cubicBezTo>
                    <a:pt x="1105545" y="1533041"/>
                    <a:pt x="1498169" y="1549185"/>
                    <a:pt x="1890793" y="1565329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18801" y="6026549"/>
              <a:ext cx="722027" cy="37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anose="020F0502020204030204" pitchFamily="34" charset="0"/>
                </a:rPr>
                <a:t>setup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86321" y="3350926"/>
              <a:ext cx="626893" cy="37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anose="020F0502020204030204" pitchFamily="34" charset="0"/>
                </a:rPr>
                <a:t>hold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66780" y="3394569"/>
            <a:ext cx="3091277" cy="2440888"/>
            <a:chOff x="5866780" y="3394569"/>
            <a:chExt cx="3091277" cy="2440888"/>
          </a:xfrm>
        </p:grpSpPr>
        <p:sp>
          <p:nvSpPr>
            <p:cNvPr id="12" name="Freeform 11"/>
            <p:cNvSpPr/>
            <p:nvPr/>
          </p:nvSpPr>
          <p:spPr bwMode="auto">
            <a:xfrm>
              <a:off x="6287555" y="3449370"/>
              <a:ext cx="2029621" cy="1718327"/>
            </a:xfrm>
            <a:custGeom>
              <a:avLst/>
              <a:gdLst>
                <a:gd name="connsiteX0" fmla="*/ 0 w 1890793"/>
                <a:gd name="connsiteY0" fmla="*/ 0 h 1565329"/>
                <a:gd name="connsiteX1" fmla="*/ 139485 w 1890793"/>
                <a:gd name="connsiteY1" fmla="*/ 875654 h 1565329"/>
                <a:gd name="connsiteX2" fmla="*/ 813661 w 1890793"/>
                <a:gd name="connsiteY2" fmla="*/ 1418095 h 1565329"/>
                <a:gd name="connsiteX3" fmla="*/ 1890793 w 1890793"/>
                <a:gd name="connsiteY3" fmla="*/ 1565329 h 15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793" h="1565329">
                  <a:moveTo>
                    <a:pt x="0" y="0"/>
                  </a:moveTo>
                  <a:cubicBezTo>
                    <a:pt x="1937" y="319652"/>
                    <a:pt x="3875" y="639305"/>
                    <a:pt x="139485" y="875654"/>
                  </a:cubicBezTo>
                  <a:cubicBezTo>
                    <a:pt x="275095" y="1112003"/>
                    <a:pt x="521777" y="1303149"/>
                    <a:pt x="813661" y="1418095"/>
                  </a:cubicBezTo>
                  <a:cubicBezTo>
                    <a:pt x="1105545" y="1533041"/>
                    <a:pt x="1498169" y="1549185"/>
                    <a:pt x="1890793" y="156532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701205" y="3394569"/>
              <a:ext cx="1662922" cy="1407790"/>
            </a:xfrm>
            <a:custGeom>
              <a:avLst/>
              <a:gdLst>
                <a:gd name="connsiteX0" fmla="*/ 0 w 1890793"/>
                <a:gd name="connsiteY0" fmla="*/ 0 h 1565329"/>
                <a:gd name="connsiteX1" fmla="*/ 139485 w 1890793"/>
                <a:gd name="connsiteY1" fmla="*/ 875654 h 1565329"/>
                <a:gd name="connsiteX2" fmla="*/ 813661 w 1890793"/>
                <a:gd name="connsiteY2" fmla="*/ 1418095 h 1565329"/>
                <a:gd name="connsiteX3" fmla="*/ 1890793 w 1890793"/>
                <a:gd name="connsiteY3" fmla="*/ 1565329 h 15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793" h="1565329">
                  <a:moveTo>
                    <a:pt x="0" y="0"/>
                  </a:moveTo>
                  <a:cubicBezTo>
                    <a:pt x="1937" y="319652"/>
                    <a:pt x="3875" y="639305"/>
                    <a:pt x="139485" y="875654"/>
                  </a:cubicBezTo>
                  <a:cubicBezTo>
                    <a:pt x="275095" y="1112003"/>
                    <a:pt x="521777" y="1303149"/>
                    <a:pt x="813661" y="1418095"/>
                  </a:cubicBezTo>
                  <a:cubicBezTo>
                    <a:pt x="1105545" y="1533041"/>
                    <a:pt x="1498169" y="1549185"/>
                    <a:pt x="1890793" y="156532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52250" y="4627451"/>
              <a:ext cx="605807" cy="37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anose="020F0502020204030204" pitchFamily="34" charset="0"/>
                </a:rPr>
                <a:t>c2q</a:t>
              </a:r>
              <a:r>
                <a:rPr lang="en-US" sz="2000" baseline="-25000" dirty="0" smtClean="0">
                  <a:latin typeface="Calibri" panose="020F0502020204030204" pitchFamily="34" charset="0"/>
                </a:rPr>
                <a:t>1</a:t>
              </a:r>
              <a:endParaRPr lang="en-US" sz="2000" baseline="-25000" dirty="0">
                <a:latin typeface="Calibri" panose="020F050202020403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88168" y="5461204"/>
              <a:ext cx="608819" cy="37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anose="020F0502020204030204" pitchFamily="34" charset="0"/>
                </a:rPr>
                <a:t>c2q</a:t>
              </a:r>
              <a:r>
                <a:rPr lang="en-US" sz="2000" baseline="-25000" dirty="0" smtClean="0">
                  <a:latin typeface="Calibri" panose="020F0502020204030204" pitchFamily="34" charset="0"/>
                </a:rPr>
                <a:t>n</a:t>
              </a:r>
              <a:endParaRPr lang="en-US" sz="2000" baseline="-25000" dirty="0">
                <a:latin typeface="Calibri" panose="020F05020202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8346179" y="5021707"/>
              <a:ext cx="352660" cy="375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anose="020F0502020204030204" pitchFamily="34" charset="0"/>
                </a:rPr>
                <a:t>...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866780" y="3432651"/>
              <a:ext cx="2399946" cy="2028554"/>
            </a:xfrm>
            <a:custGeom>
              <a:avLst/>
              <a:gdLst>
                <a:gd name="connsiteX0" fmla="*/ 0 w 1890793"/>
                <a:gd name="connsiteY0" fmla="*/ 0 h 1565329"/>
                <a:gd name="connsiteX1" fmla="*/ 139485 w 1890793"/>
                <a:gd name="connsiteY1" fmla="*/ 875654 h 1565329"/>
                <a:gd name="connsiteX2" fmla="*/ 813661 w 1890793"/>
                <a:gd name="connsiteY2" fmla="*/ 1418095 h 1565329"/>
                <a:gd name="connsiteX3" fmla="*/ 1890793 w 1890793"/>
                <a:gd name="connsiteY3" fmla="*/ 1565329 h 15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793" h="1565329">
                  <a:moveTo>
                    <a:pt x="0" y="0"/>
                  </a:moveTo>
                  <a:cubicBezTo>
                    <a:pt x="1937" y="319652"/>
                    <a:pt x="3875" y="639305"/>
                    <a:pt x="139485" y="875654"/>
                  </a:cubicBezTo>
                  <a:cubicBezTo>
                    <a:pt x="275095" y="1112003"/>
                    <a:pt x="521777" y="1303149"/>
                    <a:pt x="813661" y="1418095"/>
                  </a:cubicBezTo>
                  <a:cubicBezTo>
                    <a:pt x="1105545" y="1533041"/>
                    <a:pt x="1498169" y="1549185"/>
                    <a:pt x="1890793" y="156532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08162" y="3795721"/>
            <a:ext cx="2114973" cy="65120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setup-hold-c2q   </a:t>
            </a:r>
          </a:p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flexible model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6287556" y="4575106"/>
            <a:ext cx="1014809" cy="7207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5388260" y="1181100"/>
            <a:ext cx="586740" cy="1615440"/>
            <a:chOff x="5388260" y="1181100"/>
            <a:chExt cx="586740" cy="161544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5975000" y="1181100"/>
              <a:ext cx="0" cy="153162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5701462" y="1181100"/>
              <a:ext cx="0" cy="153162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H="1">
              <a:off x="5678602" y="2796540"/>
              <a:ext cx="29639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388260" y="1866900"/>
              <a:ext cx="0" cy="38862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Rectangle 38"/>
          <p:cNvSpPr/>
          <p:nvPr/>
        </p:nvSpPr>
        <p:spPr>
          <a:xfrm>
            <a:off x="424573" y="1584580"/>
            <a:ext cx="3956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⇒ Tradeoff among setup/hold/c2q delay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253312" y="1217388"/>
            <a:ext cx="586740" cy="1615440"/>
            <a:chOff x="5388260" y="1181100"/>
            <a:chExt cx="586740" cy="161544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5975000" y="1181100"/>
              <a:ext cx="0" cy="153162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701462" y="1181100"/>
              <a:ext cx="0" cy="153162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>
              <a:off x="5678602" y="2796540"/>
              <a:ext cx="29639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5388260" y="1866900"/>
              <a:ext cx="0" cy="38862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15354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Why Flexible FF Timing?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0"/>
            <a:ext cx="8972550" cy="5562601"/>
          </a:xfrm>
        </p:spPr>
        <p:txBody>
          <a:bodyPr/>
          <a:lstStyle/>
          <a:p>
            <a:r>
              <a:rPr lang="en-US" sz="3200" dirty="0" smtClean="0"/>
              <a:t>If data paths are independent of each other in PBA,</a:t>
            </a:r>
          </a:p>
          <a:p>
            <a:pPr lvl="1"/>
            <a:r>
              <a:rPr lang="en-US" sz="2800" dirty="0"/>
              <a:t>Using fixed FF timing model can loose performance optimization </a:t>
            </a:r>
            <a:r>
              <a:rPr lang="en-US" sz="2800" dirty="0" smtClean="0"/>
              <a:t>opportunity</a:t>
            </a:r>
          </a:p>
          <a:p>
            <a:pPr lvl="1"/>
            <a:r>
              <a:rPr lang="en-US" sz="2800" dirty="0" smtClean="0"/>
              <a:t>Flexible timing model could reduce pessimism</a:t>
            </a:r>
            <a:endParaRPr lang="en-US" sz="28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2962744" y="3329452"/>
            <a:ext cx="3310917" cy="2027055"/>
            <a:chOff x="3049828" y="2748672"/>
            <a:chExt cx="3310917" cy="2027055"/>
          </a:xfrm>
        </p:grpSpPr>
        <p:sp>
          <p:nvSpPr>
            <p:cNvPr id="6" name="Oval 5"/>
            <p:cNvSpPr/>
            <p:nvPr/>
          </p:nvSpPr>
          <p:spPr bwMode="auto">
            <a:xfrm>
              <a:off x="3049828" y="2866157"/>
              <a:ext cx="3091758" cy="159749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Cloud 9"/>
            <p:cNvSpPr/>
            <p:nvPr/>
          </p:nvSpPr>
          <p:spPr bwMode="auto">
            <a:xfrm>
              <a:off x="5468553" y="3053935"/>
              <a:ext cx="892192" cy="610971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470ps</a:t>
              </a:r>
            </a:p>
          </p:txBody>
        </p:sp>
        <p:sp>
          <p:nvSpPr>
            <p:cNvPr id="11" name="Cloud 10"/>
            <p:cNvSpPr/>
            <p:nvPr/>
          </p:nvSpPr>
          <p:spPr bwMode="auto">
            <a:xfrm>
              <a:off x="3207542" y="2748672"/>
              <a:ext cx="892192" cy="644892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480ps</a:t>
              </a: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4019662" y="4164756"/>
              <a:ext cx="892192" cy="610971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460ps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028785" y="3108255"/>
            <a:ext cx="5105661" cy="2885689"/>
            <a:chOff x="2115869" y="2527475"/>
            <a:chExt cx="5105661" cy="2885689"/>
          </a:xfrm>
        </p:grpSpPr>
        <p:sp>
          <p:nvSpPr>
            <p:cNvPr id="5" name="Oval 4"/>
            <p:cNvSpPr/>
            <p:nvPr/>
          </p:nvSpPr>
          <p:spPr bwMode="auto">
            <a:xfrm>
              <a:off x="2561965" y="2527475"/>
              <a:ext cx="4108560" cy="240408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2115869" y="3118548"/>
              <a:ext cx="892192" cy="610971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470ps</a:t>
              </a:r>
            </a:p>
          </p:txBody>
        </p:sp>
        <p:sp>
          <p:nvSpPr>
            <p:cNvPr id="15" name="Cloud 14"/>
            <p:cNvSpPr/>
            <p:nvPr/>
          </p:nvSpPr>
          <p:spPr bwMode="auto">
            <a:xfrm>
              <a:off x="6329338" y="3377975"/>
              <a:ext cx="892192" cy="610971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460ps</a:t>
              </a:r>
            </a:p>
          </p:txBody>
        </p:sp>
        <p:sp>
          <p:nvSpPr>
            <p:cNvPr id="16" name="Cloud 15"/>
            <p:cNvSpPr/>
            <p:nvPr/>
          </p:nvSpPr>
          <p:spPr bwMode="auto">
            <a:xfrm>
              <a:off x="4218071" y="4802193"/>
              <a:ext cx="892192" cy="610971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480ps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2824501" y="4485012"/>
            <a:ext cx="787021" cy="9523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FF</a:t>
            </a:r>
            <a:r>
              <a:rPr lang="en-US" sz="2000" baseline="-25000" dirty="0" smtClean="0">
                <a:solidFill>
                  <a:schemeClr val="tx1"/>
                </a:solidFill>
              </a:rPr>
              <a:t>3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303303" y="2792496"/>
            <a:ext cx="787021" cy="9523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</a:rPr>
              <a:t>FF</a:t>
            </a:r>
            <a:r>
              <a:rPr lang="en-US" sz="20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375387" y="4511752"/>
            <a:ext cx="784981" cy="9523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FF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556516" y="2792496"/>
            <a:ext cx="5688813" cy="3010705"/>
            <a:chOff x="1643600" y="2211716"/>
            <a:chExt cx="5688813" cy="3010705"/>
          </a:xfrm>
        </p:grpSpPr>
        <p:sp>
          <p:nvSpPr>
            <p:cNvPr id="44" name="TextBox 43"/>
            <p:cNvSpPr txBox="1"/>
            <p:nvPr/>
          </p:nvSpPr>
          <p:spPr>
            <a:xfrm>
              <a:off x="3151252" y="2213632"/>
              <a:ext cx="12458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0070C0"/>
                  </a:solidFill>
                </a:rPr>
                <a:t>setup: 10ps</a:t>
              </a:r>
              <a:endParaRPr lang="en-US" sz="1600" i="1" dirty="0">
                <a:solidFill>
                  <a:srgbClr val="0070C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90159" y="2211716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0070C0"/>
                  </a:solidFill>
                </a:rPr>
                <a:t>c2q: 20ps</a:t>
              </a:r>
              <a:endParaRPr lang="en-US" sz="1600" i="1" dirty="0">
                <a:solidFill>
                  <a:srgbClr val="0070C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43600" y="4302880"/>
              <a:ext cx="12458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0070C0"/>
                  </a:solidFill>
                </a:rPr>
                <a:t>setup: 10ps</a:t>
              </a:r>
              <a:endParaRPr lang="en-US" sz="1600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18190" y="4860618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0070C0"/>
                  </a:solidFill>
                </a:rPr>
                <a:t>c2q: 20ps</a:t>
              </a:r>
              <a:endParaRPr lang="en-US" sz="1600" i="1" dirty="0">
                <a:solidFill>
                  <a:srgbClr val="0070C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77798" y="4883867"/>
              <a:ext cx="12458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0070C0"/>
                  </a:solidFill>
                </a:rPr>
                <a:t>setup: 20ps</a:t>
              </a:r>
              <a:endParaRPr lang="en-US" sz="1600" i="1" dirty="0">
                <a:solidFill>
                  <a:srgbClr val="0070C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61286" y="4332457"/>
              <a:ext cx="1071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0070C0"/>
                  </a:solidFill>
                </a:rPr>
                <a:t>c2q: 10ps</a:t>
              </a:r>
              <a:endParaRPr lang="en-US" sz="1600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91660" y="3905914"/>
            <a:ext cx="7979911" cy="2447926"/>
            <a:chOff x="678744" y="3325134"/>
            <a:chExt cx="7979911" cy="2447926"/>
          </a:xfrm>
        </p:grpSpPr>
        <p:sp>
          <p:nvSpPr>
            <p:cNvPr id="52" name="TextBox 51"/>
            <p:cNvSpPr txBox="1"/>
            <p:nvPr/>
          </p:nvSpPr>
          <p:spPr>
            <a:xfrm>
              <a:off x="678744" y="3325134"/>
              <a:ext cx="1437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Total: 500ps</a:t>
              </a:r>
              <a:endParaRPr lang="en-US" u="sng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21530" y="3399152"/>
              <a:ext cx="1437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Total: 500ps</a:t>
              </a:r>
              <a:endParaRPr lang="en-US" u="sng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7682" y="5403728"/>
              <a:ext cx="1437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Total: 500ps</a:t>
              </a:r>
              <a:endParaRPr lang="en-US" u="sng" dirty="0" smtClean="0">
                <a:sym typeface="Wingdings" panose="05000000000000000000" pitchFamily="2" charset="2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995477" y="5091348"/>
            <a:ext cx="5249856" cy="902880"/>
            <a:chOff x="1995477" y="4046120"/>
            <a:chExt cx="5249856" cy="902880"/>
          </a:xfrm>
        </p:grpSpPr>
        <p:sp>
          <p:nvSpPr>
            <p:cNvPr id="57" name="TextBox 56"/>
            <p:cNvSpPr txBox="1"/>
            <p:nvPr/>
          </p:nvSpPr>
          <p:spPr>
            <a:xfrm>
              <a:off x="1995477" y="4046120"/>
              <a:ext cx="814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2</a:t>
              </a:r>
              <a:r>
                <a:rPr lang="en-US" sz="1600" i="1" dirty="0" smtClean="0">
                  <a:solidFill>
                    <a:srgbClr val="FF0000"/>
                  </a:solidFill>
                </a:rPr>
                <a:t>0ps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78173" y="4599688"/>
              <a:ext cx="814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</a:t>
              </a:r>
              <a:r>
                <a:rPr lang="en-US" sz="1600" i="1" dirty="0" smtClean="0">
                  <a:solidFill>
                    <a:srgbClr val="FF0000"/>
                  </a:solidFill>
                </a:rPr>
                <a:t>10ps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392338" y="4610446"/>
              <a:ext cx="814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</a:t>
              </a:r>
              <a:r>
                <a:rPr lang="en-US" sz="1600" i="1" dirty="0">
                  <a:solidFill>
                    <a:srgbClr val="FF0000"/>
                  </a:solidFill>
                  <a:sym typeface="Wingdings" panose="05000000000000000000" pitchFamily="2" charset="2"/>
                </a:rPr>
                <a:t>1</a:t>
              </a:r>
              <a:r>
                <a:rPr lang="en-US" sz="1600" i="1" dirty="0" smtClean="0">
                  <a:solidFill>
                    <a:srgbClr val="FF0000"/>
                  </a:solidFill>
                </a:rPr>
                <a:t>0ps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30686" y="4073550"/>
              <a:ext cx="814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</a:t>
              </a:r>
              <a:r>
                <a:rPr lang="en-US" sz="1600" i="1" dirty="0">
                  <a:solidFill>
                    <a:srgbClr val="FF0000"/>
                  </a:solidFill>
                  <a:sym typeface="Wingdings" panose="05000000000000000000" pitchFamily="2" charset="2"/>
                </a:rPr>
                <a:t>2</a:t>
              </a:r>
              <a:r>
                <a:rPr lang="en-US" sz="1600" i="1" dirty="0" smtClean="0">
                  <a:solidFill>
                    <a:srgbClr val="FF0000"/>
                  </a:solidFill>
                </a:rPr>
                <a:t>0ps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5103764" y="5993944"/>
            <a:ext cx="1202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520ps?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100116" y="5985912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500ps!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974672" y="5194004"/>
            <a:ext cx="3332533" cy="83680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466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4" grpId="1"/>
      <p:bldP spid="66" grpId="0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Setup-hold time interdependency</a:t>
            </a:r>
          </a:p>
          <a:p>
            <a:pPr lvl="1"/>
            <a:r>
              <a:rPr lang="en-US" dirty="0" smtClean="0"/>
              <a:t>Characterization [7] [8] [10]</a:t>
            </a:r>
          </a:p>
          <a:p>
            <a:pPr lvl="1"/>
            <a:r>
              <a:rPr lang="en-US" dirty="0" smtClean="0"/>
              <a:t>Timing analysis  [1] [2] [3] [4] [5] [6]</a:t>
            </a:r>
          </a:p>
          <a:p>
            <a:pPr lvl="1"/>
            <a:r>
              <a:rPr lang="en-US" dirty="0" smtClean="0"/>
              <a:t>However, no consideration of c2q delay</a:t>
            </a:r>
          </a:p>
          <a:p>
            <a:r>
              <a:rPr lang="en-US" dirty="0" smtClean="0"/>
              <a:t>Setup-hold-c2q interdependency [1]</a:t>
            </a:r>
          </a:p>
          <a:p>
            <a:pPr lvl="1"/>
            <a:r>
              <a:rPr lang="en-US" dirty="0" smtClean="0"/>
              <a:t>Propose a timing analysis method by exploiting flexible flip-flop timing model</a:t>
            </a:r>
          </a:p>
          <a:p>
            <a:pPr lvl="1"/>
            <a:r>
              <a:rPr lang="en-US" dirty="0" smtClean="0"/>
              <a:t>However, iterative search can result in suboptimal solutions</a:t>
            </a:r>
            <a:endParaRPr lang="en-US" dirty="0"/>
          </a:p>
          <a:p>
            <a:r>
              <a:rPr lang="en-US" dirty="0" smtClean="0"/>
              <a:t>Our work </a:t>
            </a:r>
            <a:endParaRPr lang="en-US" dirty="0"/>
          </a:p>
          <a:p>
            <a:pPr lvl="1"/>
            <a:r>
              <a:rPr lang="en-US" dirty="0" smtClean="0"/>
              <a:t>Based on setup-hold-c2q interdependency</a:t>
            </a:r>
          </a:p>
          <a:p>
            <a:pPr lvl="1"/>
            <a:r>
              <a:rPr lang="en-US" b="1" dirty="0" smtClean="0"/>
              <a:t>Linear programming-based global optimization</a:t>
            </a:r>
          </a:p>
          <a:p>
            <a:pPr lvl="1"/>
            <a:r>
              <a:rPr lang="en-US" b="1" dirty="0" smtClean="0"/>
              <a:t>Mode/corner-specific timing analysis by exploiting flexible FF timing model</a:t>
            </a:r>
          </a:p>
          <a:p>
            <a:pPr lvl="1"/>
            <a:endParaRPr lang="en-US" dirty="0" smtClean="0"/>
          </a:p>
          <a:p>
            <a:pPr marL="57308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810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Sequential LP-based Optimization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62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Find </a:t>
            </a:r>
            <a:r>
              <a:rPr lang="en-US" u="sng" dirty="0"/>
              <a:t>the best combination</a:t>
            </a:r>
            <a:r>
              <a:rPr lang="en-US" dirty="0"/>
              <a:t> of setup/hold time and c2q for each FF to minimize setup/hold violations</a:t>
            </a:r>
          </a:p>
          <a:p>
            <a:r>
              <a:rPr lang="en-US" dirty="0" smtClean="0"/>
              <a:t>Solution space: 3d surface </a:t>
            </a:r>
            <a:r>
              <a:rPr lang="en-US" dirty="0" smtClean="0">
                <a:sym typeface="Wingdings" panose="05000000000000000000" pitchFamily="2" charset="2"/>
              </a:rPr>
              <a:t> not easy to obtain an accurate analytical model with three variables </a:t>
            </a:r>
            <a:endParaRPr lang="en-US" dirty="0" smtClean="0"/>
          </a:p>
          <a:p>
            <a:r>
              <a:rPr lang="en-US" dirty="0" smtClean="0"/>
              <a:t>To reduce the dimension, we divide setup-hold-c2q optimization into: setup-c2q optimization + hold-c2q optimization </a:t>
            </a:r>
          </a:p>
          <a:p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505955" y="3378750"/>
            <a:ext cx="2857596" cy="1759818"/>
            <a:chOff x="4797597" y="2013757"/>
            <a:chExt cx="3668826" cy="2312424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V="1">
              <a:off x="5597912" y="2013757"/>
              <a:ext cx="0" cy="19467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5587752" y="3960516"/>
              <a:ext cx="258095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Freeform 7"/>
            <p:cNvSpPr/>
            <p:nvPr/>
          </p:nvSpPr>
          <p:spPr bwMode="auto">
            <a:xfrm>
              <a:off x="5806106" y="2168740"/>
              <a:ext cx="1890793" cy="1565329"/>
            </a:xfrm>
            <a:custGeom>
              <a:avLst/>
              <a:gdLst>
                <a:gd name="connsiteX0" fmla="*/ 0 w 1890793"/>
                <a:gd name="connsiteY0" fmla="*/ 0 h 1565329"/>
                <a:gd name="connsiteX1" fmla="*/ 139485 w 1890793"/>
                <a:gd name="connsiteY1" fmla="*/ 875654 h 1565329"/>
                <a:gd name="connsiteX2" fmla="*/ 813661 w 1890793"/>
                <a:gd name="connsiteY2" fmla="*/ 1418095 h 1565329"/>
                <a:gd name="connsiteX3" fmla="*/ 1890793 w 1890793"/>
                <a:gd name="connsiteY3" fmla="*/ 1565329 h 15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793" h="1565329">
                  <a:moveTo>
                    <a:pt x="0" y="0"/>
                  </a:moveTo>
                  <a:cubicBezTo>
                    <a:pt x="1937" y="319652"/>
                    <a:pt x="3875" y="639305"/>
                    <a:pt x="139485" y="875654"/>
                  </a:cubicBezTo>
                  <a:cubicBezTo>
                    <a:pt x="275095" y="1112003"/>
                    <a:pt x="521777" y="1303149"/>
                    <a:pt x="813661" y="1418095"/>
                  </a:cubicBezTo>
                  <a:cubicBezTo>
                    <a:pt x="1105545" y="1533041"/>
                    <a:pt x="1498169" y="1549185"/>
                    <a:pt x="1890793" y="1565329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Arial Narrow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41500" y="3956694"/>
              <a:ext cx="724923" cy="369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setup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97597" y="2168740"/>
              <a:ext cx="526771" cy="369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c2q</a:t>
              </a:r>
              <a:endParaRPr lang="en-US" sz="2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96891" y="5138568"/>
            <a:ext cx="2740045" cy="1719129"/>
            <a:chOff x="4796120" y="2013757"/>
            <a:chExt cx="3517905" cy="225895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V="1">
              <a:off x="5597912" y="2013757"/>
              <a:ext cx="0" cy="19467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5587752" y="3960516"/>
              <a:ext cx="258095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Freeform 30"/>
            <p:cNvSpPr/>
            <p:nvPr/>
          </p:nvSpPr>
          <p:spPr bwMode="auto">
            <a:xfrm>
              <a:off x="5806106" y="2168740"/>
              <a:ext cx="1890793" cy="1565329"/>
            </a:xfrm>
            <a:custGeom>
              <a:avLst/>
              <a:gdLst>
                <a:gd name="connsiteX0" fmla="*/ 0 w 1890793"/>
                <a:gd name="connsiteY0" fmla="*/ 0 h 1565329"/>
                <a:gd name="connsiteX1" fmla="*/ 139485 w 1890793"/>
                <a:gd name="connsiteY1" fmla="*/ 875654 h 1565329"/>
                <a:gd name="connsiteX2" fmla="*/ 813661 w 1890793"/>
                <a:gd name="connsiteY2" fmla="*/ 1418095 h 1565329"/>
                <a:gd name="connsiteX3" fmla="*/ 1890793 w 1890793"/>
                <a:gd name="connsiteY3" fmla="*/ 1565329 h 15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0793" h="1565329">
                  <a:moveTo>
                    <a:pt x="0" y="0"/>
                  </a:moveTo>
                  <a:cubicBezTo>
                    <a:pt x="1937" y="319652"/>
                    <a:pt x="3875" y="639305"/>
                    <a:pt x="139485" y="875654"/>
                  </a:cubicBezTo>
                  <a:cubicBezTo>
                    <a:pt x="275095" y="1112003"/>
                    <a:pt x="521777" y="1303149"/>
                    <a:pt x="813661" y="1418095"/>
                  </a:cubicBezTo>
                  <a:cubicBezTo>
                    <a:pt x="1105545" y="1533041"/>
                    <a:pt x="1498169" y="1549185"/>
                    <a:pt x="1890793" y="1565329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12043" y="3903228"/>
              <a:ext cx="601982" cy="369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hold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96120" y="2039244"/>
              <a:ext cx="526771" cy="369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c2q</a:t>
              </a:r>
              <a:endParaRPr lang="en-US" sz="20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27100" y="3683952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C2q-setup-hold surface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4411883" y="4345827"/>
            <a:ext cx="1037192" cy="143167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10" name="Picture 2" descr="C:\Users\Hyein\Documents\Dropbox\1_Research\2013\ClocktoQ\Slides\Screen Shot 2014-03-04 at 1.56.00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22" y="4145361"/>
            <a:ext cx="3106909" cy="238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774699" y="4370230"/>
            <a:ext cx="1593412" cy="918278"/>
            <a:chOff x="1320799" y="4209702"/>
            <a:chExt cx="1593412" cy="918278"/>
          </a:xfrm>
        </p:grpSpPr>
        <p:sp>
          <p:nvSpPr>
            <p:cNvPr id="11" name="TextBox 10"/>
            <p:cNvSpPr txBox="1"/>
            <p:nvPr/>
          </p:nvSpPr>
          <p:spPr>
            <a:xfrm>
              <a:off x="1320799" y="4678904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setup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95131" y="4640804"/>
              <a:ext cx="619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hold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1603157" y="4939235"/>
              <a:ext cx="543144" cy="1887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2159000" y="4937579"/>
              <a:ext cx="645082" cy="8691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2146300" y="4209702"/>
              <a:ext cx="0" cy="7422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2159000" y="4235569"/>
              <a:ext cx="545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c2q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0792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</p:bldLst>
  </p:timing>
</p:sld>
</file>

<file path=ppt/theme/theme1.xml><?xml version="1.0" encoding="utf-8"?>
<a:theme xmlns:a="http://schemas.openxmlformats.org/drawingml/2006/main" name="1_ABK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rcPresentation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srcPresentationTemplate 1">
        <a:dk1>
          <a:srgbClr val="0033CC"/>
        </a:dk1>
        <a:lt1>
          <a:srgbClr val="99FFFF"/>
        </a:lt1>
        <a:dk2>
          <a:srgbClr val="000000"/>
        </a:dk2>
        <a:lt2>
          <a:srgbClr val="000000"/>
        </a:lt2>
        <a:accent1>
          <a:srgbClr val="00B8A5"/>
        </a:accent1>
        <a:accent2>
          <a:srgbClr val="2C005E"/>
        </a:accent2>
        <a:accent3>
          <a:srgbClr val="CAFFFF"/>
        </a:accent3>
        <a:accent4>
          <a:srgbClr val="002AAE"/>
        </a:accent4>
        <a:accent5>
          <a:srgbClr val="AAD8CF"/>
        </a:accent5>
        <a:accent6>
          <a:srgbClr val="270054"/>
        </a:accent6>
        <a:hlink>
          <a:srgbClr val="4C82FF"/>
        </a:hlink>
        <a:folHlink>
          <a:srgbClr val="FFB8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rcPresentationTemplate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11547</TotalTime>
  <Words>1256</Words>
  <Application>Microsoft Macintosh PowerPoint</Application>
  <PresentationFormat>On-screen Show (4:3)</PresentationFormat>
  <Paragraphs>252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1_ABKGROUP</vt:lpstr>
      <vt:lpstr>Timing Margin Recovery  With Flexible Flip-Flop Timing Model</vt:lpstr>
      <vt:lpstr>Outline</vt:lpstr>
      <vt:lpstr>Preliminary: Static Timing Analysis</vt:lpstr>
      <vt:lpstr>Preliminary: Flip-Flop (FF) Timing Model</vt:lpstr>
      <vt:lpstr>Motivation: Flexible FF Timing</vt:lpstr>
      <vt:lpstr>Motivation: Why Flexible FF Timing?</vt:lpstr>
      <vt:lpstr>Related Work</vt:lpstr>
      <vt:lpstr>Outline</vt:lpstr>
      <vt:lpstr>Problem Formulation</vt:lpstr>
      <vt:lpstr>Problem Formulation: Sequential LP</vt:lpstr>
      <vt:lpstr>Timing Signoff Across Corners/Modes</vt:lpstr>
      <vt:lpstr>New Timing Signoff: Max Corner</vt:lpstr>
      <vt:lpstr>Characterization</vt:lpstr>
      <vt:lpstr>New Timing Signoff: Overall Flow</vt:lpstr>
      <vt:lpstr>Outline</vt:lpstr>
      <vt:lpstr>Experimental Setup</vt:lpstr>
      <vt:lpstr>Experiment Results</vt:lpstr>
      <vt:lpstr>Conclusion</vt:lpstr>
      <vt:lpstr>Thank you!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Wk5: Setup Slack vs. clk-to-q Opt</dc:title>
  <dc:creator>Hyein Lee</dc:creator>
  <cp:lastModifiedBy>Hyein Lee</cp:lastModifiedBy>
  <cp:revision>215</cp:revision>
  <cp:lastPrinted>2014-03-22T18:48:34Z</cp:lastPrinted>
  <dcterms:created xsi:type="dcterms:W3CDTF">2013-05-15T05:21:47Z</dcterms:created>
  <dcterms:modified xsi:type="dcterms:W3CDTF">2014-03-22T18:53:45Z</dcterms:modified>
</cp:coreProperties>
</file>