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charts/chart1.xml" ContentType="application/vnd.openxmlformats-officedocument.drawingml.chart+xml"/>
  <Override PartName="/ppt/tags/tag11.xml" ContentType="application/vnd.openxmlformats-officedocument.presentationml.tag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charts/chart4.xml" ContentType="application/vnd.openxmlformats-officedocument.drawingml.char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5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6.xml" ContentType="application/vnd.openxmlformats-officedocument.presentationml.notesSlide+xml"/>
  <Override PartName="/ppt/tags/tag20.xml" ContentType="application/vnd.openxmlformats-officedocument.presentationml.tags+xml"/>
  <Override PartName="/ppt/charts/chart5.xml" ContentType="application/vnd.openxmlformats-officedocument.drawingml.chart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7" r:id="rId2"/>
    <p:sldId id="258" r:id="rId3"/>
    <p:sldId id="259" r:id="rId4"/>
    <p:sldId id="260" r:id="rId5"/>
    <p:sldId id="261" r:id="rId6"/>
    <p:sldId id="309" r:id="rId7"/>
    <p:sldId id="310" r:id="rId8"/>
    <p:sldId id="306" r:id="rId9"/>
    <p:sldId id="266" r:id="rId10"/>
    <p:sldId id="293" r:id="rId11"/>
    <p:sldId id="269" r:id="rId12"/>
    <p:sldId id="273" r:id="rId13"/>
    <p:sldId id="311" r:id="rId14"/>
    <p:sldId id="312" r:id="rId15"/>
    <p:sldId id="313" r:id="rId16"/>
    <p:sldId id="299" r:id="rId17"/>
    <p:sldId id="278" r:id="rId18"/>
    <p:sldId id="279" r:id="rId19"/>
    <p:sldId id="305" r:id="rId20"/>
    <p:sldId id="281" r:id="rId21"/>
    <p:sldId id="283" r:id="rId22"/>
    <p:sldId id="315" r:id="rId23"/>
    <p:sldId id="285" r:id="rId24"/>
    <p:sldId id="284" r:id="rId25"/>
    <p:sldId id="287" r:id="rId26"/>
    <p:sldId id="288" r:id="rId27"/>
  </p:sldIdLst>
  <p:sldSz cx="9144000" cy="6858000" type="screen4x3"/>
  <p:notesSz cx="7010400" cy="9296400"/>
  <p:custDataLst>
    <p:tags r:id="rId30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FFCC66"/>
    <a:srgbClr val="FFFFFF"/>
    <a:srgbClr val="FFCCFF"/>
    <a:srgbClr val="0E1B28"/>
    <a:srgbClr val="001726"/>
    <a:srgbClr val="9999FF"/>
    <a:srgbClr val="FF7C80"/>
    <a:srgbClr val="704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61" autoAdjust="0"/>
    <p:restoredTop sz="91675" autoAdjust="0"/>
  </p:normalViewPr>
  <p:slideViewPr>
    <p:cSldViewPr>
      <p:cViewPr>
        <p:scale>
          <a:sx n="95" d="100"/>
          <a:sy n="95" d="100"/>
        </p:scale>
        <p:origin x="-132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okhyeong\Desktop\Stacking\Paper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eokhyeong\Desktop\Stacking\BubbleWrap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eokhyeong\Desktop\Stacking\BubbleWrap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okhyeong\Desktop\Stacking\BubbleWrap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okhyeong\Desktop\Stacking\Second%20Stage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eokhyeong\Desktop\Stacking\Paper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okhyeong\Desktop\Stacking\Paper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okhyeong\Desktop\Stacking\Paper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okhyeong\Desktop\Stacking\Pap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120084576467"/>
          <c:y val="5.1400554097404502E-2"/>
          <c:w val="0.85439390755952205"/>
          <c:h val="0.75161635157069295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Sheet1!$B$5</c:f>
              <c:strCache>
                <c:ptCount val="1"/>
                <c:pt idx="0">
                  <c:v>Temp.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ymbol val="diamond"/>
            <c:size val="9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xVal>
            <c:numRef>
              <c:f>Sheet1!$C$4:$G$4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Sheet1!$C$5:$G$5</c:f>
              <c:numCache>
                <c:formatCode>General</c:formatCode>
                <c:ptCount val="5"/>
                <c:pt idx="0">
                  <c:v>47</c:v>
                </c:pt>
                <c:pt idx="1">
                  <c:v>61</c:v>
                </c:pt>
                <c:pt idx="2">
                  <c:v>71</c:v>
                </c:pt>
                <c:pt idx="3">
                  <c:v>78</c:v>
                </c:pt>
                <c:pt idx="4">
                  <c:v>82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918656"/>
        <c:axId val="24921216"/>
      </c:scatterChart>
      <c:valAx>
        <c:axId val="24918656"/>
        <c:scaling>
          <c:orientation val="minMax"/>
          <c:max val="5"/>
          <c:min val="1"/>
        </c:scaling>
        <c:delete val="0"/>
        <c:axPos val="b"/>
        <c:title>
          <c:tx>
            <c:rich>
              <a:bodyPr/>
              <a:lstStyle/>
              <a:p>
                <a:pPr>
                  <a:defRPr b="1"/>
                </a:pPr>
                <a:r>
                  <a:rPr lang="en-US" b="1"/>
                  <a:t>Tier #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4921216"/>
        <c:crosses val="autoZero"/>
        <c:crossBetween val="midCat"/>
        <c:majorUnit val="1"/>
        <c:minorUnit val="0.1"/>
      </c:valAx>
      <c:valAx>
        <c:axId val="24921216"/>
        <c:scaling>
          <c:orientation val="minMax"/>
          <c:min val="4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1"/>
                </a:pPr>
                <a:r>
                  <a:rPr lang="en-US" b="1"/>
                  <a:t>Temp. (°C)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4918656"/>
        <c:crosses val="autoZero"/>
        <c:crossBetween val="midCat"/>
        <c:majorUnit val="10"/>
      </c:valAx>
    </c:plotArea>
    <c:plotVisOnly val="1"/>
    <c:dispBlanksAs val="gap"/>
    <c:showDLblsOverMax val="0"/>
  </c:chart>
  <c:txPr>
    <a:bodyPr/>
    <a:lstStyle/>
    <a:p>
      <a:pPr>
        <a:defRPr sz="1600" b="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900" b="0"/>
            </a:pPr>
            <a:r>
              <a:rPr lang="en-US" sz="1900" b="0"/>
              <a:t>Frequency vs. Voltage @ 85°C</a:t>
            </a:r>
          </a:p>
        </c:rich>
      </c:tx>
      <c:layout>
        <c:manualLayout>
          <c:xMode val="edge"/>
          <c:yMode val="edge"/>
          <c:x val="0.117386226646987"/>
          <c:y val="2.77776765083533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85467119074641"/>
          <c:y val="0.202170795178052"/>
          <c:w val="0.79457769048473104"/>
          <c:h val="0.65619633986375303"/>
        </c:manualLayout>
      </c:layout>
      <c:lineChart>
        <c:grouping val="standard"/>
        <c:varyColors val="0"/>
        <c:ser>
          <c:idx val="0"/>
          <c:order val="0"/>
          <c:tx>
            <c:strRef>
              <c:f>Sheet1!$A$92</c:f>
              <c:strCache>
                <c:ptCount val="1"/>
                <c:pt idx="0">
                  <c:v>FF</c:v>
                </c:pt>
              </c:strCache>
            </c:strRef>
          </c:tx>
          <c:spPr>
            <a:ln w="34925">
              <a:solidFill>
                <a:srgbClr val="FF0000"/>
              </a:solidFill>
            </a:ln>
          </c:spPr>
          <c:marker>
            <c:symbol val="squar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Sheet1!$B$91:$F$91</c:f>
              <c:numCache>
                <c:formatCode>General</c:formatCode>
                <c:ptCount val="5"/>
                <c:pt idx="0">
                  <c:v>0.8</c:v>
                </c:pt>
                <c:pt idx="1">
                  <c:v>0.9</c:v>
                </c:pt>
                <c:pt idx="2">
                  <c:v>1</c:v>
                </c:pt>
                <c:pt idx="3">
                  <c:v>1.1000000000000001</c:v>
                </c:pt>
                <c:pt idx="4">
                  <c:v>1.2</c:v>
                </c:pt>
              </c:numCache>
            </c:numRef>
          </c:cat>
          <c:val>
            <c:numRef>
              <c:f>Sheet1!$B$92:$F$92</c:f>
              <c:numCache>
                <c:formatCode>General</c:formatCode>
                <c:ptCount val="5"/>
                <c:pt idx="0">
                  <c:v>950</c:v>
                </c:pt>
                <c:pt idx="1">
                  <c:v>1126</c:v>
                </c:pt>
                <c:pt idx="2">
                  <c:v>1264</c:v>
                </c:pt>
                <c:pt idx="3">
                  <c:v>1387</c:v>
                </c:pt>
                <c:pt idx="4">
                  <c:v>1487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Sheet1!$A$94</c:f>
              <c:strCache>
                <c:ptCount val="1"/>
                <c:pt idx="0">
                  <c:v>TT</c:v>
                </c:pt>
              </c:strCache>
            </c:strRef>
          </c:tx>
          <c:spPr>
            <a:ln w="34925">
              <a:solidFill>
                <a:srgbClr val="F79646"/>
              </a:solidFill>
            </a:ln>
          </c:spPr>
          <c:marker>
            <c:symbol val="triangle"/>
            <c:size val="9"/>
            <c:spPr>
              <a:solidFill>
                <a:srgbClr val="F79646"/>
              </a:solidFill>
              <a:ln>
                <a:solidFill>
                  <a:srgbClr val="F79646"/>
                </a:solidFill>
              </a:ln>
            </c:spPr>
          </c:marker>
          <c:cat>
            <c:numRef>
              <c:f>Sheet1!$B$91:$F$91</c:f>
              <c:numCache>
                <c:formatCode>General</c:formatCode>
                <c:ptCount val="5"/>
                <c:pt idx="0">
                  <c:v>0.8</c:v>
                </c:pt>
                <c:pt idx="1">
                  <c:v>0.9</c:v>
                </c:pt>
                <c:pt idx="2">
                  <c:v>1</c:v>
                </c:pt>
                <c:pt idx="3">
                  <c:v>1.1000000000000001</c:v>
                </c:pt>
                <c:pt idx="4">
                  <c:v>1.2</c:v>
                </c:pt>
              </c:numCache>
            </c:numRef>
          </c:cat>
          <c:val>
            <c:numRef>
              <c:f>Sheet1!$B$94:$F$94</c:f>
              <c:numCache>
                <c:formatCode>General</c:formatCode>
                <c:ptCount val="5"/>
                <c:pt idx="0">
                  <c:v>707</c:v>
                </c:pt>
                <c:pt idx="1">
                  <c:v>878</c:v>
                </c:pt>
                <c:pt idx="2">
                  <c:v>1022</c:v>
                </c:pt>
                <c:pt idx="3">
                  <c:v>1146</c:v>
                </c:pt>
                <c:pt idx="4">
                  <c:v>1275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Sheet1!$A$96</c:f>
              <c:strCache>
                <c:ptCount val="1"/>
                <c:pt idx="0">
                  <c:v>SS</c:v>
                </c:pt>
              </c:strCache>
            </c:strRef>
          </c:tx>
          <c:spPr>
            <a:ln w="34925">
              <a:solidFill>
                <a:srgbClr val="00B050"/>
              </a:solidFill>
            </a:ln>
          </c:spPr>
          <c:marker>
            <c:symbol val="circle"/>
            <c:size val="7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Sheet1!$B$91:$F$91</c:f>
              <c:numCache>
                <c:formatCode>General</c:formatCode>
                <c:ptCount val="5"/>
                <c:pt idx="0">
                  <c:v>0.8</c:v>
                </c:pt>
                <c:pt idx="1">
                  <c:v>0.9</c:v>
                </c:pt>
                <c:pt idx="2">
                  <c:v>1</c:v>
                </c:pt>
                <c:pt idx="3">
                  <c:v>1.1000000000000001</c:v>
                </c:pt>
                <c:pt idx="4">
                  <c:v>1.2</c:v>
                </c:pt>
              </c:numCache>
            </c:numRef>
          </c:cat>
          <c:val>
            <c:numRef>
              <c:f>Sheet1!$B$96:$F$96</c:f>
              <c:numCache>
                <c:formatCode>General</c:formatCode>
                <c:ptCount val="5"/>
                <c:pt idx="0">
                  <c:v>498</c:v>
                </c:pt>
                <c:pt idx="1">
                  <c:v>654</c:v>
                </c:pt>
                <c:pt idx="2">
                  <c:v>799</c:v>
                </c:pt>
                <c:pt idx="3">
                  <c:v>943</c:v>
                </c:pt>
                <c:pt idx="4">
                  <c:v>1059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099264"/>
        <c:axId val="23113728"/>
      </c:lineChart>
      <c:catAx>
        <c:axId val="23099264"/>
        <c:scaling>
          <c:orientation val="minMax"/>
        </c:scaling>
        <c:delete val="0"/>
        <c:axPos val="b"/>
        <c:numFmt formatCode="#,##0.0" sourceLinked="0"/>
        <c:majorTickMark val="none"/>
        <c:minorTickMark val="none"/>
        <c:tickLblPos val="nextTo"/>
        <c:crossAx val="23113728"/>
        <c:crosses val="autoZero"/>
        <c:auto val="1"/>
        <c:lblAlgn val="ctr"/>
        <c:lblOffset val="100"/>
        <c:noMultiLvlLbl val="0"/>
      </c:catAx>
      <c:valAx>
        <c:axId val="23113728"/>
        <c:scaling>
          <c:orientation val="minMax"/>
          <c:max val="1600"/>
          <c:min val="3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 b="1"/>
                </a:pPr>
                <a:r>
                  <a:rPr lang="en-US" sz="1600" b="1"/>
                  <a:t>Freq (MHz)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3099264"/>
        <c:crosses val="autoZero"/>
        <c:crossBetween val="between"/>
        <c:majorUnit val="400"/>
      </c:valAx>
    </c:plotArea>
    <c:legend>
      <c:legendPos val="r"/>
      <c:layout>
        <c:manualLayout>
          <c:xMode val="edge"/>
          <c:yMode val="edge"/>
          <c:x val="0.185421956684093"/>
          <c:y val="0.20922011930186299"/>
          <c:w val="0.163345780433159"/>
          <c:h val="0.24284950772122599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>
          <a:solidFill>
            <a:srgbClr val="FFFFFF"/>
          </a:solidFill>
          <a:latin typeface="Arial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900" b="0"/>
            </a:pPr>
            <a:r>
              <a:rPr lang="en-US" sz="1900" b="0"/>
              <a:t>Power vs. Voltage @ 85°C </a:t>
            </a:r>
          </a:p>
        </c:rich>
      </c:tx>
      <c:layout>
        <c:manualLayout>
          <c:xMode val="edge"/>
          <c:yMode val="edge"/>
          <c:x val="0.234826318853534"/>
          <c:y val="3.703556525473600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1755276296213"/>
          <c:y val="0.202170795178052"/>
          <c:w val="0.79826712848347303"/>
          <c:h val="0.65619633986375303"/>
        </c:manualLayout>
      </c:layout>
      <c:lineChart>
        <c:grouping val="standard"/>
        <c:varyColors val="0"/>
        <c:ser>
          <c:idx val="0"/>
          <c:order val="0"/>
          <c:tx>
            <c:strRef>
              <c:f>Sheet1!$A$275</c:f>
              <c:strCache>
                <c:ptCount val="1"/>
                <c:pt idx="0">
                  <c:v>FF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Sheet1!$B$274:$F$274</c:f>
              <c:numCache>
                <c:formatCode>General</c:formatCode>
                <c:ptCount val="5"/>
                <c:pt idx="0">
                  <c:v>0.8</c:v>
                </c:pt>
                <c:pt idx="1">
                  <c:v>0.9</c:v>
                </c:pt>
                <c:pt idx="2">
                  <c:v>1</c:v>
                </c:pt>
                <c:pt idx="3">
                  <c:v>1.1000000000000001</c:v>
                </c:pt>
                <c:pt idx="4">
                  <c:v>1.2</c:v>
                </c:pt>
              </c:numCache>
            </c:numRef>
          </c:cat>
          <c:val>
            <c:numRef>
              <c:f>Sheet1!$B$275:$F$275</c:f>
              <c:numCache>
                <c:formatCode>General</c:formatCode>
                <c:ptCount val="5"/>
                <c:pt idx="0">
                  <c:v>8.43E-2</c:v>
                </c:pt>
                <c:pt idx="1">
                  <c:v>0.1105</c:v>
                </c:pt>
                <c:pt idx="2">
                  <c:v>0.14180000000000001</c:v>
                </c:pt>
                <c:pt idx="3">
                  <c:v>0.1794</c:v>
                </c:pt>
                <c:pt idx="4">
                  <c:v>0.2233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Sheet1!$A$277</c:f>
              <c:strCache>
                <c:ptCount val="1"/>
                <c:pt idx="0">
                  <c:v>TT</c:v>
                </c:pt>
              </c:strCache>
            </c:strRef>
          </c:tx>
          <c:spPr>
            <a:ln>
              <a:solidFill>
                <a:srgbClr val="F79646"/>
              </a:solidFill>
            </a:ln>
          </c:spPr>
          <c:marker>
            <c:symbol val="triangle"/>
            <c:size val="9"/>
            <c:spPr>
              <a:solidFill>
                <a:srgbClr val="F79646"/>
              </a:solidFill>
              <a:ln>
                <a:solidFill>
                  <a:srgbClr val="F79646"/>
                </a:solidFill>
              </a:ln>
            </c:spPr>
          </c:marker>
          <c:cat>
            <c:numRef>
              <c:f>Sheet1!$B$274:$F$274</c:f>
              <c:numCache>
                <c:formatCode>General</c:formatCode>
                <c:ptCount val="5"/>
                <c:pt idx="0">
                  <c:v>0.8</c:v>
                </c:pt>
                <c:pt idx="1">
                  <c:v>0.9</c:v>
                </c:pt>
                <c:pt idx="2">
                  <c:v>1</c:v>
                </c:pt>
                <c:pt idx="3">
                  <c:v>1.1000000000000001</c:v>
                </c:pt>
                <c:pt idx="4">
                  <c:v>1.2</c:v>
                </c:pt>
              </c:numCache>
            </c:numRef>
          </c:cat>
          <c:val>
            <c:numRef>
              <c:f>Sheet1!$B$277:$F$277</c:f>
              <c:numCache>
                <c:formatCode>General</c:formatCode>
                <c:ptCount val="5"/>
                <c:pt idx="0">
                  <c:v>6.9400000000000003E-2</c:v>
                </c:pt>
                <c:pt idx="1">
                  <c:v>8.9499999999999996E-2</c:v>
                </c:pt>
                <c:pt idx="2">
                  <c:v>0.1125</c:v>
                </c:pt>
                <c:pt idx="3">
                  <c:v>0.1384</c:v>
                </c:pt>
                <c:pt idx="4">
                  <c:v>0.1691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Sheet1!$A$279</c:f>
              <c:strCache>
                <c:ptCount val="1"/>
                <c:pt idx="0">
                  <c:v>SS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circle"/>
            <c:size val="7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Sheet1!$B$274:$F$274</c:f>
              <c:numCache>
                <c:formatCode>General</c:formatCode>
                <c:ptCount val="5"/>
                <c:pt idx="0">
                  <c:v>0.8</c:v>
                </c:pt>
                <c:pt idx="1">
                  <c:v>0.9</c:v>
                </c:pt>
                <c:pt idx="2">
                  <c:v>1</c:v>
                </c:pt>
                <c:pt idx="3">
                  <c:v>1.1000000000000001</c:v>
                </c:pt>
                <c:pt idx="4">
                  <c:v>1.2</c:v>
                </c:pt>
              </c:numCache>
            </c:numRef>
          </c:cat>
          <c:val>
            <c:numRef>
              <c:f>Sheet1!$B$279:$F$279</c:f>
              <c:numCache>
                <c:formatCode>General</c:formatCode>
                <c:ptCount val="5"/>
                <c:pt idx="0">
                  <c:v>6.5299999999999997E-2</c:v>
                </c:pt>
                <c:pt idx="1">
                  <c:v>8.3599999999999994E-2</c:v>
                </c:pt>
                <c:pt idx="2">
                  <c:v>0.1041</c:v>
                </c:pt>
                <c:pt idx="3">
                  <c:v>0.128</c:v>
                </c:pt>
                <c:pt idx="4">
                  <c:v>0.154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450560"/>
        <c:axId val="24452480"/>
      </c:lineChart>
      <c:catAx>
        <c:axId val="24450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4452480"/>
        <c:crosses val="autoZero"/>
        <c:auto val="1"/>
        <c:lblAlgn val="ctr"/>
        <c:lblOffset val="100"/>
        <c:noMultiLvlLbl val="0"/>
      </c:catAx>
      <c:valAx>
        <c:axId val="24452480"/>
        <c:scaling>
          <c:orientation val="minMax"/>
          <c:max val="0.25"/>
          <c:min val="0.0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Power (W)</a:t>
                </a:r>
              </a:p>
            </c:rich>
          </c:tx>
          <c:layout/>
          <c:overlay val="0"/>
        </c:title>
        <c:numFmt formatCode="#,##0.00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4450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572068707991098"/>
          <c:y val="0.59203677198119697"/>
          <c:w val="0.17129200896191199"/>
          <c:h val="0.255062600302300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>
          <a:solidFill>
            <a:srgbClr val="FFFFFF"/>
          </a:solidFill>
          <a:latin typeface="Arial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872234596884502E-2"/>
          <c:y val="5.8394078711230299E-2"/>
          <c:w val="0.91822561609730102"/>
          <c:h val="0.676722863838862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MTTF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Sheet1!$A$2:$A$28</c:f>
              <c:strCache>
                <c:ptCount val="27"/>
                <c:pt idx="0">
                  <c:v>SSS</c:v>
                </c:pt>
                <c:pt idx="1">
                  <c:v>SST</c:v>
                </c:pt>
                <c:pt idx="2">
                  <c:v>SSF</c:v>
                </c:pt>
                <c:pt idx="3">
                  <c:v>STS</c:v>
                </c:pt>
                <c:pt idx="4">
                  <c:v>STT</c:v>
                </c:pt>
                <c:pt idx="5">
                  <c:v>STF</c:v>
                </c:pt>
                <c:pt idx="6">
                  <c:v>TSS</c:v>
                </c:pt>
                <c:pt idx="7">
                  <c:v>TST</c:v>
                </c:pt>
                <c:pt idx="8">
                  <c:v>TSF</c:v>
                </c:pt>
                <c:pt idx="9">
                  <c:v>SFS</c:v>
                </c:pt>
                <c:pt idx="10">
                  <c:v>SFT</c:v>
                </c:pt>
                <c:pt idx="11">
                  <c:v>SFF</c:v>
                </c:pt>
                <c:pt idx="12">
                  <c:v>TTS</c:v>
                </c:pt>
                <c:pt idx="13">
                  <c:v>TTT</c:v>
                </c:pt>
                <c:pt idx="14">
                  <c:v>TTF</c:v>
                </c:pt>
                <c:pt idx="15">
                  <c:v>FSS</c:v>
                </c:pt>
                <c:pt idx="16">
                  <c:v>FST</c:v>
                </c:pt>
                <c:pt idx="17">
                  <c:v>FSF</c:v>
                </c:pt>
                <c:pt idx="18">
                  <c:v>TFS</c:v>
                </c:pt>
                <c:pt idx="19">
                  <c:v>TFT</c:v>
                </c:pt>
                <c:pt idx="20">
                  <c:v>TFF</c:v>
                </c:pt>
                <c:pt idx="21">
                  <c:v>FTS</c:v>
                </c:pt>
                <c:pt idx="22">
                  <c:v>FTT</c:v>
                </c:pt>
                <c:pt idx="23">
                  <c:v>FTF</c:v>
                </c:pt>
                <c:pt idx="24">
                  <c:v>FFS</c:v>
                </c:pt>
                <c:pt idx="25">
                  <c:v>FFT</c:v>
                </c:pt>
                <c:pt idx="26">
                  <c:v>FFF</c:v>
                </c:pt>
              </c:strCache>
            </c:strRef>
          </c:cat>
          <c:val>
            <c:numRef>
              <c:f>Sheet1!$B$2:$B$28</c:f>
              <c:numCache>
                <c:formatCode>General</c:formatCode>
                <c:ptCount val="27"/>
                <c:pt idx="0">
                  <c:v>3.7922370606100002</c:v>
                </c:pt>
                <c:pt idx="1">
                  <c:v>3.8087542106400001</c:v>
                </c:pt>
                <c:pt idx="2">
                  <c:v>3.8269859823900001</c:v>
                </c:pt>
                <c:pt idx="3">
                  <c:v>4.2369968529299946</c:v>
                </c:pt>
                <c:pt idx="4">
                  <c:v>4.2574925192499942</c:v>
                </c:pt>
                <c:pt idx="5">
                  <c:v>4.2768787559700003</c:v>
                </c:pt>
                <c:pt idx="6">
                  <c:v>4.54143306863</c:v>
                </c:pt>
                <c:pt idx="7">
                  <c:v>4.5623293615799936</c:v>
                </c:pt>
                <c:pt idx="8">
                  <c:v>4.584540746959993</c:v>
                </c:pt>
                <c:pt idx="9">
                  <c:v>4.7339824138099997</c:v>
                </c:pt>
                <c:pt idx="10">
                  <c:v>4.7578216300199943</c:v>
                </c:pt>
                <c:pt idx="11">
                  <c:v>4.7790146179499944</c:v>
                </c:pt>
                <c:pt idx="12">
                  <c:v>5.0876003164299943</c:v>
                </c:pt>
                <c:pt idx="13">
                  <c:v>5.1124975659299929</c:v>
                </c:pt>
                <c:pt idx="14">
                  <c:v>5.1364165981699941</c:v>
                </c:pt>
                <c:pt idx="15">
                  <c:v>5.5217871119300002</c:v>
                </c:pt>
                <c:pt idx="16">
                  <c:v>5.5468445253400001</c:v>
                </c:pt>
                <c:pt idx="17">
                  <c:v>5.5752800450300004</c:v>
                </c:pt>
                <c:pt idx="18">
                  <c:v>5.7025440055000001</c:v>
                </c:pt>
                <c:pt idx="19">
                  <c:v>5.7309232152399998</c:v>
                </c:pt>
                <c:pt idx="20">
                  <c:v>5.7580330425200001</c:v>
                </c:pt>
                <c:pt idx="21">
                  <c:v>6.2064558761799891</c:v>
                </c:pt>
                <c:pt idx="22">
                  <c:v>6.2359844357399936</c:v>
                </c:pt>
                <c:pt idx="23">
                  <c:v>6.267256359259993</c:v>
                </c:pt>
                <c:pt idx="24">
                  <c:v>6.9750683464599996</c:v>
                </c:pt>
                <c:pt idx="25">
                  <c:v>7.0115686183200001</c:v>
                </c:pt>
                <c:pt idx="26">
                  <c:v>7.0471385706399881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36757888"/>
        <c:axId val="36759808"/>
      </c:barChart>
      <c:catAx>
        <c:axId val="367578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>
                    <a:latin typeface="Arial" pitchFamily="34" charset="0"/>
                    <a:cs typeface="Arial" pitchFamily="34" charset="0"/>
                  </a:defRPr>
                </a:pPr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Stacking styles</a:t>
                </a:r>
                <a:endParaRPr lang="en-US" sz="1600" dirty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0.42760970547899002"/>
              <c:y val="0.90615037054240699"/>
            </c:manualLayout>
          </c:layout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36759808"/>
        <c:crosses val="autoZero"/>
        <c:auto val="1"/>
        <c:lblAlgn val="ctr"/>
        <c:lblOffset val="100"/>
        <c:noMultiLvlLbl val="0"/>
      </c:catAx>
      <c:valAx>
        <c:axId val="36759808"/>
        <c:scaling>
          <c:orientation val="minMax"/>
        </c:scaling>
        <c:delete val="0"/>
        <c:axPos val="l"/>
        <c:majorGridlines/>
        <c:minorGridlines>
          <c:spPr>
            <a:ln>
              <a:noFill/>
            </a:ln>
          </c:spPr>
        </c:minorGridlines>
        <c:title>
          <c:tx>
            <c:rich>
              <a:bodyPr/>
              <a:lstStyle/>
              <a:p>
                <a:pPr>
                  <a:defRPr sz="1600">
                    <a:latin typeface="Arial" pitchFamily="34" charset="0"/>
                    <a:cs typeface="Arial" pitchFamily="34" charset="0"/>
                  </a:defRPr>
                </a:pPr>
                <a:r>
                  <a:rPr lang="en-US" sz="1600">
                    <a:latin typeface="Arial" pitchFamily="34" charset="0"/>
                    <a:cs typeface="Arial" pitchFamily="34" charset="0"/>
                  </a:rPr>
                  <a:t>MTTF (year)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36757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56183672586799"/>
          <c:y val="2.8194916743952001E-2"/>
          <c:w val="0.83243863384081096"/>
          <c:h val="0.80895616711065299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9"/>
            <c:spPr>
              <a:solidFill>
                <a:schemeClr val="accent6"/>
              </a:solidFill>
              <a:ln>
                <a:noFill/>
              </a:ln>
            </c:spPr>
          </c:marker>
          <c:dPt>
            <c:idx val="11"/>
            <c:marker>
              <c:spPr>
                <a:solidFill>
                  <a:srgbClr val="FFFF00"/>
                </a:solidFill>
                <a:ln>
                  <a:noFill/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1.22850122850123E-2"/>
                  <c:y val="1.9245573518090801E-2"/>
                </c:manualLayout>
              </c:layout>
              <c:tx>
                <c:strRef>
                  <c:f>Sheet1!$C$67</c:f>
                  <c:strCache>
                    <c:ptCount val="1"/>
                    <c:pt idx="0">
                      <c:v>STTTF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3325143325143E-2"/>
                  <c:y val="-1.9245573518090801E-2"/>
                </c:manualLayout>
              </c:layout>
              <c:tx>
                <c:strRef>
                  <c:f>Sheet1!$C$68</c:f>
                  <c:strCache>
                    <c:ptCount val="1"/>
                    <c:pt idx="0">
                      <c:v>TTTSF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2850122850123E-2"/>
                  <c:y val="2.3094688221709E-2"/>
                </c:manualLayout>
              </c:layout>
              <c:tx>
                <c:strRef>
                  <c:f>Sheet1!$C$69</c:f>
                  <c:strCache>
                    <c:ptCount val="1"/>
                    <c:pt idx="0">
                      <c:v>TSTFT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1900081900081901E-3"/>
                  <c:y val="0"/>
                </c:manualLayout>
              </c:layout>
              <c:tx>
                <c:strRef>
                  <c:f>Sheet1!$C$70</c:f>
                  <c:strCache>
                    <c:ptCount val="1"/>
                    <c:pt idx="0">
                      <c:v>TTSFT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1899850633880208E-3"/>
                  <c:y val="-3.6700466901549598E-3"/>
                </c:manualLayout>
              </c:layout>
              <c:tx>
                <c:strRef>
                  <c:f>Sheet1!$C$71</c:f>
                  <c:strCache>
                    <c:ptCount val="1"/>
                    <c:pt idx="0">
                      <c:v>TSFTT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3325143325143E-2"/>
                  <c:y val="-1.5396458814472699E-2"/>
                </c:manualLayout>
              </c:layout>
              <c:tx>
                <c:strRef>
                  <c:f>Sheet1!$C$72</c:f>
                  <c:strCache>
                    <c:ptCount val="1"/>
                    <c:pt idx="0">
                      <c:v>TTTFS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0123844264217601E-2"/>
                  <c:y val="4.9560847583856101E-2"/>
                </c:manualLayout>
              </c:layout>
              <c:tx>
                <c:strRef>
                  <c:f>Sheet1!$C$73</c:f>
                  <c:strCache>
                    <c:ptCount val="1"/>
                    <c:pt idx="0">
                      <c:v>SFTTT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21093026700737E-2"/>
                  <c:y val="-1.9126015677962099E-2"/>
                </c:manualLayout>
              </c:layout>
              <c:tx>
                <c:strRef>
                  <c:f>Sheet1!$C$74</c:f>
                  <c:strCache>
                    <c:ptCount val="1"/>
                    <c:pt idx="0">
                      <c:v>TTFST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7.8889382661185802E-3"/>
                  <c:y val="-2.39000601529604E-4"/>
                </c:manualLayout>
              </c:layout>
              <c:tx>
                <c:strRef>
                  <c:f>Sheet1!$C$75</c:f>
                  <c:strCache>
                    <c:ptCount val="1"/>
                    <c:pt idx="0">
                      <c:v>TFSTT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6.4060783369749002E-3"/>
                  <c:y val="-3.9684244698423602E-3"/>
                </c:manualLayout>
              </c:layout>
              <c:tx>
                <c:strRef>
                  <c:f>Sheet1!$C$76</c:f>
                  <c:strCache>
                    <c:ptCount val="1"/>
                    <c:pt idx="0">
                      <c:v>FSTTT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4244713550346301E-2"/>
                  <c:y val="-4.13253224867043E-2"/>
                </c:manualLayout>
              </c:layout>
              <c:tx>
                <c:strRef>
                  <c:f>Sheet1!$C$77</c:f>
                  <c:strCache>
                    <c:ptCount val="1"/>
                    <c:pt idx="0">
                      <c:v>TFTST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22850122850123E-2"/>
                  <c:y val="2.69438029253272E-2"/>
                </c:manualLayout>
              </c:layout>
              <c:tx>
                <c:strRef>
                  <c:f>Sheet1!$C$78</c:f>
                  <c:strCache>
                    <c:ptCount val="1"/>
                    <c:pt idx="0">
                      <c:v>FTTTS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Sheet1!$D$67:$D$78</c:f>
              <c:numCache>
                <c:formatCode>General</c:formatCode>
                <c:ptCount val="12"/>
                <c:pt idx="0">
                  <c:v>7.2744754315</c:v>
                </c:pt>
                <c:pt idx="1">
                  <c:v>7.5132362964199944</c:v>
                </c:pt>
                <c:pt idx="2">
                  <c:v>7.563335544579993</c:v>
                </c:pt>
                <c:pt idx="3">
                  <c:v>7.6483407433300004</c:v>
                </c:pt>
                <c:pt idx="4">
                  <c:v>7.7983789512200001</c:v>
                </c:pt>
                <c:pt idx="5">
                  <c:v>7.9292365610799944</c:v>
                </c:pt>
                <c:pt idx="6">
                  <c:v>7.9347399146999997</c:v>
                </c:pt>
                <c:pt idx="7">
                  <c:v>8.0144701261800009</c:v>
                </c:pt>
                <c:pt idx="8">
                  <c:v>8.0690927873900016</c:v>
                </c:pt>
                <c:pt idx="9">
                  <c:v>8.0802333878700008</c:v>
                </c:pt>
                <c:pt idx="10">
                  <c:v>8.2020357207700005</c:v>
                </c:pt>
                <c:pt idx="11">
                  <c:v>8.4733423511799995</c:v>
                </c:pt>
              </c:numCache>
            </c:numRef>
          </c:xVal>
          <c:yVal>
            <c:numRef>
              <c:f>Sheet1!$E$67:$E$78</c:f>
              <c:numCache>
                <c:formatCode>General</c:formatCode>
                <c:ptCount val="12"/>
                <c:pt idx="0">
                  <c:v>0.53795395237499999</c:v>
                </c:pt>
                <c:pt idx="1">
                  <c:v>0.53905958237499996</c:v>
                </c:pt>
                <c:pt idx="2">
                  <c:v>0.53581057137499999</c:v>
                </c:pt>
                <c:pt idx="3">
                  <c:v>0.53622789837499996</c:v>
                </c:pt>
                <c:pt idx="4">
                  <c:v>0.53533185637500003</c:v>
                </c:pt>
                <c:pt idx="5">
                  <c:v>0.53659560325</c:v>
                </c:pt>
                <c:pt idx="6">
                  <c:v>0.53492572137500005</c:v>
                </c:pt>
                <c:pt idx="7">
                  <c:v>0.53609400537499996</c:v>
                </c:pt>
                <c:pt idx="8">
                  <c:v>0.53554266837499998</c:v>
                </c:pt>
                <c:pt idx="9">
                  <c:v>0.53511600537500004</c:v>
                </c:pt>
                <c:pt idx="10">
                  <c:v>0.535892909375</c:v>
                </c:pt>
                <c:pt idx="11">
                  <c:v>0.53579149825000005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186240"/>
        <c:axId val="87159936"/>
      </c:scatterChart>
      <c:valAx>
        <c:axId val="66186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MTTF (year)</a:t>
                </a:r>
              </a:p>
            </c:rich>
          </c:tx>
          <c:layout/>
          <c:overlay val="0"/>
        </c:title>
        <c:numFmt formatCode="#,##0.00" sourceLinked="0"/>
        <c:majorTickMark val="none"/>
        <c:minorTickMark val="none"/>
        <c:tickLblPos val="nextTo"/>
        <c:crossAx val="87159936"/>
        <c:crosses val="autoZero"/>
        <c:crossBetween val="midCat"/>
      </c:valAx>
      <c:valAx>
        <c:axId val="87159936"/>
        <c:scaling>
          <c:orientation val="minMax"/>
          <c:max val="0.54"/>
          <c:min val="0.53400000000000003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Power (W)</a:t>
                </a:r>
              </a:p>
            </c:rich>
          </c:tx>
          <c:layout/>
          <c:overlay val="0"/>
        </c:title>
        <c:numFmt formatCode="#,##0.000" sourceLinked="0"/>
        <c:majorTickMark val="none"/>
        <c:minorTickMark val="none"/>
        <c:tickLblPos val="nextTo"/>
        <c:crossAx val="66186240"/>
        <c:crosses val="autoZero"/>
        <c:crossBetween val="midCat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200" b="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585720634215206E-2"/>
          <c:y val="5.1400554097404502E-2"/>
          <c:w val="0.75068229852767698"/>
          <c:h val="0.797815339358428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Sheet1!$X$67</c:f>
              <c:strCache>
                <c:ptCount val="1"/>
                <c:pt idx="0">
                  <c:v>ILP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Sheet1!$Y$66:$AA$66</c:f>
              <c:numCache>
                <c:formatCode>General</c:formatCode>
                <c:ptCount val="3"/>
                <c:pt idx="0">
                  <c:v>0.2</c:v>
                </c:pt>
                <c:pt idx="1">
                  <c:v>0.6</c:v>
                </c:pt>
                <c:pt idx="2">
                  <c:v>1</c:v>
                </c:pt>
              </c:numCache>
            </c:numRef>
          </c:cat>
          <c:val>
            <c:numRef>
              <c:f>Sheet1!$Y$67:$AA$67</c:f>
              <c:numCache>
                <c:formatCode>General</c:formatCode>
                <c:ptCount val="3"/>
                <c:pt idx="0">
                  <c:v>7.3943999999999956</c:v>
                </c:pt>
                <c:pt idx="1">
                  <c:v>7.4810999999999996</c:v>
                </c:pt>
                <c:pt idx="2">
                  <c:v>7.5705999999999998</c:v>
                </c:pt>
              </c:numCache>
            </c:numRef>
          </c:val>
        </c:ser>
        <c:ser>
          <c:idx val="1"/>
          <c:order val="1"/>
          <c:tx>
            <c:strRef>
              <c:f>Sheet1!$X$68</c:f>
              <c:strCache>
                <c:ptCount val="1"/>
                <c:pt idx="0">
                  <c:v>Zig-zag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Sheet1!$Y$66:$AA$66</c:f>
              <c:numCache>
                <c:formatCode>General</c:formatCode>
                <c:ptCount val="3"/>
                <c:pt idx="0">
                  <c:v>0.2</c:v>
                </c:pt>
                <c:pt idx="1">
                  <c:v>0.6</c:v>
                </c:pt>
                <c:pt idx="2">
                  <c:v>1</c:v>
                </c:pt>
              </c:numCache>
            </c:numRef>
          </c:cat>
          <c:val>
            <c:numRef>
              <c:f>Sheet1!$Y$68:$AA$68</c:f>
              <c:numCache>
                <c:formatCode>General</c:formatCode>
                <c:ptCount val="3"/>
                <c:pt idx="0">
                  <c:v>7.4029999999999996</c:v>
                </c:pt>
                <c:pt idx="1">
                  <c:v>7.5499000000000001</c:v>
                </c:pt>
                <c:pt idx="2">
                  <c:v>7.6657999999999946</c:v>
                </c:pt>
              </c:numCache>
            </c:numRef>
          </c:val>
        </c:ser>
        <c:ser>
          <c:idx val="2"/>
          <c:order val="2"/>
          <c:tx>
            <c:strRef>
              <c:f>Sheet1!$X$69</c:f>
              <c:strCache>
                <c:ptCount val="1"/>
                <c:pt idx="0">
                  <c:v>Greedy</c:v>
                </c:pt>
              </c:strCache>
            </c:strRef>
          </c:tx>
          <c:spPr>
            <a:pattFill prst="narHorz">
              <a:fgClr>
                <a:schemeClr val="accent4">
                  <a:lumMod val="40000"/>
                  <a:lumOff val="60000"/>
                </a:schemeClr>
              </a:fgClr>
              <a:bgClr>
                <a:schemeClr val="accent4">
                  <a:lumMod val="40000"/>
                  <a:lumOff val="60000"/>
                </a:schemeClr>
              </a:bgClr>
            </a:pattFill>
          </c:spPr>
          <c:invertIfNegative val="0"/>
          <c:cat>
            <c:numRef>
              <c:f>Sheet1!$Y$66:$AA$66</c:f>
              <c:numCache>
                <c:formatCode>General</c:formatCode>
                <c:ptCount val="3"/>
                <c:pt idx="0">
                  <c:v>0.2</c:v>
                </c:pt>
                <c:pt idx="1">
                  <c:v>0.6</c:v>
                </c:pt>
                <c:pt idx="2">
                  <c:v>1</c:v>
                </c:pt>
              </c:numCache>
            </c:numRef>
          </c:cat>
          <c:val>
            <c:numRef>
              <c:f>Sheet1!$Y$69:$AA$69</c:f>
              <c:numCache>
                <c:formatCode>General</c:formatCode>
                <c:ptCount val="3"/>
                <c:pt idx="0">
                  <c:v>6.7016999999999998</c:v>
                </c:pt>
                <c:pt idx="1">
                  <c:v>6.3554999999999966</c:v>
                </c:pt>
                <c:pt idx="2">
                  <c:v>5.9714</c:v>
                </c:pt>
              </c:numCache>
            </c:numRef>
          </c:val>
        </c:ser>
        <c:ser>
          <c:idx val="3"/>
          <c:order val="3"/>
          <c:tx>
            <c:strRef>
              <c:f>Sheet1!$X$70</c:f>
              <c:strCache>
                <c:ptCount val="1"/>
                <c:pt idx="0">
                  <c:v>Random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Sheet1!$Y$66:$AA$66</c:f>
              <c:numCache>
                <c:formatCode>General</c:formatCode>
                <c:ptCount val="3"/>
                <c:pt idx="0">
                  <c:v>0.2</c:v>
                </c:pt>
                <c:pt idx="1">
                  <c:v>0.6</c:v>
                </c:pt>
                <c:pt idx="2">
                  <c:v>1</c:v>
                </c:pt>
              </c:numCache>
            </c:numRef>
          </c:cat>
          <c:val>
            <c:numRef>
              <c:f>Sheet1!$Y$70:$AA$70</c:f>
              <c:numCache>
                <c:formatCode>General</c:formatCode>
                <c:ptCount val="3"/>
                <c:pt idx="0">
                  <c:v>6.9313000000000002</c:v>
                </c:pt>
                <c:pt idx="1">
                  <c:v>6.7145999999999946</c:v>
                </c:pt>
                <c:pt idx="2">
                  <c:v>6.4524999999999997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93219456"/>
        <c:axId val="93245824"/>
      </c:barChart>
      <c:catAx>
        <c:axId val="93219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3245824"/>
        <c:crosses val="autoZero"/>
        <c:auto val="1"/>
        <c:lblAlgn val="ctr"/>
        <c:lblOffset val="100"/>
        <c:noMultiLvlLbl val="0"/>
      </c:catAx>
      <c:valAx>
        <c:axId val="93245824"/>
        <c:scaling>
          <c:orientation val="minMax"/>
          <c:min val="5"/>
        </c:scaling>
        <c:delete val="0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MTTF (year)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93219456"/>
        <c:crosses val="autoZero"/>
        <c:crossBetween val="between"/>
        <c:majorUnit val="1"/>
        <c:minorUnit val="1"/>
      </c:valAx>
      <c:spPr>
        <a:noFill/>
      </c:spPr>
    </c:plotArea>
    <c:legend>
      <c:legendPos val="r"/>
      <c:layout>
        <c:manualLayout>
          <c:xMode val="edge"/>
          <c:yMode val="edge"/>
          <c:x val="0.83231360536660004"/>
          <c:y val="0.54412757680659896"/>
          <c:w val="0.161135535205083"/>
          <c:h val="0.34371110540027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405148715669703E-2"/>
          <c:y val="5.7060367454068298E-2"/>
          <c:w val="0.90766090092553797"/>
          <c:h val="0.72171991868068497"/>
        </c:manualLayout>
      </c:layout>
      <c:stockChart>
        <c:ser>
          <c:idx val="4"/>
          <c:order val="4"/>
          <c:spPr>
            <a:ln w="28575">
              <a:noFill/>
            </a:ln>
          </c:spPr>
          <c:marker>
            <c:symbol val="none"/>
          </c:marker>
          <c:cat>
            <c:strRef>
              <c:f>Sheet1!$R$55:$AG$55</c:f>
              <c:strCache>
                <c:ptCount val="15"/>
                <c:pt idx="0">
                  <c:v>σ=0.2</c:v>
                </c:pt>
                <c:pt idx="1">
                  <c:v>σ=0.6</c:v>
                </c:pt>
                <c:pt idx="2">
                  <c:v>σ=1.0</c:v>
                </c:pt>
                <c:pt idx="4">
                  <c:v>σ=0.2</c:v>
                </c:pt>
                <c:pt idx="5">
                  <c:v>σ=0.6</c:v>
                </c:pt>
                <c:pt idx="6">
                  <c:v>σ=1.0</c:v>
                </c:pt>
                <c:pt idx="8">
                  <c:v>σ=0.2</c:v>
                </c:pt>
                <c:pt idx="9">
                  <c:v>σ=0.6</c:v>
                </c:pt>
                <c:pt idx="10">
                  <c:v>σ=1.0</c:v>
                </c:pt>
                <c:pt idx="12">
                  <c:v>σ=0.2</c:v>
                </c:pt>
                <c:pt idx="13">
                  <c:v>σ=0.6</c:v>
                </c:pt>
                <c:pt idx="14">
                  <c:v>σ=1.0</c:v>
                </c:pt>
              </c:strCache>
            </c:strRef>
          </c:cat>
          <c:val>
            <c:numRef>
              <c:f>Sheet1!$R$56:$AF$56</c:f>
              <c:numCache>
                <c:formatCode>General</c:formatCode>
                <c:ptCount val="15"/>
                <c:pt idx="0">
                  <c:v>7.3943999999999956</c:v>
                </c:pt>
                <c:pt idx="1">
                  <c:v>7.4810999999999996</c:v>
                </c:pt>
                <c:pt idx="2">
                  <c:v>7.5705999999999998</c:v>
                </c:pt>
                <c:pt idx="4">
                  <c:v>7.4029999999999996</c:v>
                </c:pt>
                <c:pt idx="5">
                  <c:v>7.5499000000000001</c:v>
                </c:pt>
                <c:pt idx="6">
                  <c:v>7.6657999999999946</c:v>
                </c:pt>
                <c:pt idx="8">
                  <c:v>6.7016999999999998</c:v>
                </c:pt>
                <c:pt idx="9">
                  <c:v>6.3554999999999966</c:v>
                </c:pt>
                <c:pt idx="10">
                  <c:v>5.9714</c:v>
                </c:pt>
                <c:pt idx="12">
                  <c:v>6.9313000000000002</c:v>
                </c:pt>
                <c:pt idx="13">
                  <c:v>6.7145999999999946</c:v>
                </c:pt>
                <c:pt idx="14">
                  <c:v>6.4524999999999997</c:v>
                </c:pt>
              </c:numCache>
            </c:numRef>
          </c:val>
          <c:smooth val="0"/>
        </c:ser>
        <c:ser>
          <c:idx val="5"/>
          <c:order val="5"/>
          <c:spPr>
            <a:ln w="28575">
              <a:noFill/>
            </a:ln>
          </c:spPr>
          <c:marker>
            <c:symbol val="none"/>
          </c:marker>
          <c:cat>
            <c:strRef>
              <c:f>Sheet1!$R$55:$AG$55</c:f>
              <c:strCache>
                <c:ptCount val="15"/>
                <c:pt idx="0">
                  <c:v>σ=0.2</c:v>
                </c:pt>
                <c:pt idx="1">
                  <c:v>σ=0.6</c:v>
                </c:pt>
                <c:pt idx="2">
                  <c:v>σ=1.0</c:v>
                </c:pt>
                <c:pt idx="4">
                  <c:v>σ=0.2</c:v>
                </c:pt>
                <c:pt idx="5">
                  <c:v>σ=0.6</c:v>
                </c:pt>
                <c:pt idx="6">
                  <c:v>σ=1.0</c:v>
                </c:pt>
                <c:pt idx="8">
                  <c:v>σ=0.2</c:v>
                </c:pt>
                <c:pt idx="9">
                  <c:v>σ=0.6</c:v>
                </c:pt>
                <c:pt idx="10">
                  <c:v>σ=1.0</c:v>
                </c:pt>
                <c:pt idx="12">
                  <c:v>σ=0.2</c:v>
                </c:pt>
                <c:pt idx="13">
                  <c:v>σ=0.6</c:v>
                </c:pt>
                <c:pt idx="14">
                  <c:v>σ=1.0</c:v>
                </c:pt>
              </c:strCache>
            </c:strRef>
          </c:cat>
          <c:val>
            <c:numRef>
              <c:f>Sheet1!$R$57:$AF$57</c:f>
              <c:numCache>
                <c:formatCode>General</c:formatCode>
                <c:ptCount val="15"/>
                <c:pt idx="0">
                  <c:v>7.68</c:v>
                </c:pt>
                <c:pt idx="1">
                  <c:v>8.120000000000001</c:v>
                </c:pt>
                <c:pt idx="2">
                  <c:v>8.17</c:v>
                </c:pt>
                <c:pt idx="4">
                  <c:v>7.77</c:v>
                </c:pt>
                <c:pt idx="5">
                  <c:v>7.96</c:v>
                </c:pt>
                <c:pt idx="6">
                  <c:v>8.44</c:v>
                </c:pt>
                <c:pt idx="8">
                  <c:v>8.82</c:v>
                </c:pt>
                <c:pt idx="9">
                  <c:v>9.59</c:v>
                </c:pt>
                <c:pt idx="10">
                  <c:v>11.4</c:v>
                </c:pt>
                <c:pt idx="12">
                  <c:v>8.01</c:v>
                </c:pt>
                <c:pt idx="13">
                  <c:v>8.4499999999999993</c:v>
                </c:pt>
                <c:pt idx="14">
                  <c:v>9.11</c:v>
                </c:pt>
              </c:numCache>
            </c:numRef>
          </c:val>
          <c:smooth val="0"/>
        </c:ser>
        <c:ser>
          <c:idx val="6"/>
          <c:order val="6"/>
          <c:spPr>
            <a:ln w="28575">
              <a:noFill/>
            </a:ln>
          </c:spPr>
          <c:marker>
            <c:symbol val="none"/>
          </c:marker>
          <c:cat>
            <c:strRef>
              <c:f>Sheet1!$R$55:$AG$55</c:f>
              <c:strCache>
                <c:ptCount val="15"/>
                <c:pt idx="0">
                  <c:v>σ=0.2</c:v>
                </c:pt>
                <c:pt idx="1">
                  <c:v>σ=0.6</c:v>
                </c:pt>
                <c:pt idx="2">
                  <c:v>σ=1.0</c:v>
                </c:pt>
                <c:pt idx="4">
                  <c:v>σ=0.2</c:v>
                </c:pt>
                <c:pt idx="5">
                  <c:v>σ=0.6</c:v>
                </c:pt>
                <c:pt idx="6">
                  <c:v>σ=1.0</c:v>
                </c:pt>
                <c:pt idx="8">
                  <c:v>σ=0.2</c:v>
                </c:pt>
                <c:pt idx="9">
                  <c:v>σ=0.6</c:v>
                </c:pt>
                <c:pt idx="10">
                  <c:v>σ=1.0</c:v>
                </c:pt>
                <c:pt idx="12">
                  <c:v>σ=0.2</c:v>
                </c:pt>
                <c:pt idx="13">
                  <c:v>σ=0.6</c:v>
                </c:pt>
                <c:pt idx="14">
                  <c:v>σ=1.0</c:v>
                </c:pt>
              </c:strCache>
            </c:strRef>
          </c:cat>
          <c:val>
            <c:numRef>
              <c:f>Sheet1!$R$58:$AF$58</c:f>
              <c:numCache>
                <c:formatCode>General</c:formatCode>
                <c:ptCount val="15"/>
                <c:pt idx="0">
                  <c:v>7.3</c:v>
                </c:pt>
                <c:pt idx="1">
                  <c:v>7.34</c:v>
                </c:pt>
                <c:pt idx="2">
                  <c:v>7.29</c:v>
                </c:pt>
                <c:pt idx="4">
                  <c:v>7.39</c:v>
                </c:pt>
                <c:pt idx="5">
                  <c:v>7.51</c:v>
                </c:pt>
                <c:pt idx="6">
                  <c:v>7.6199999999999957</c:v>
                </c:pt>
                <c:pt idx="8">
                  <c:v>5.72</c:v>
                </c:pt>
                <c:pt idx="9">
                  <c:v>4.6099999999999977</c:v>
                </c:pt>
                <c:pt idx="10">
                  <c:v>3.16</c:v>
                </c:pt>
                <c:pt idx="12">
                  <c:v>6.4</c:v>
                </c:pt>
                <c:pt idx="13">
                  <c:v>5.88</c:v>
                </c:pt>
                <c:pt idx="14">
                  <c:v>4.95</c:v>
                </c:pt>
              </c:numCache>
            </c:numRef>
          </c:val>
          <c:smooth val="0"/>
        </c:ser>
        <c:ser>
          <c:idx val="7"/>
          <c:order val="7"/>
          <c:spPr>
            <a:ln w="28575">
              <a:noFill/>
            </a:ln>
          </c:spPr>
          <c:marker>
            <c:symbol val="none"/>
          </c:marker>
          <c:cat>
            <c:strRef>
              <c:f>Sheet1!$R$55:$AG$55</c:f>
              <c:strCache>
                <c:ptCount val="15"/>
                <c:pt idx="0">
                  <c:v>σ=0.2</c:v>
                </c:pt>
                <c:pt idx="1">
                  <c:v>σ=0.6</c:v>
                </c:pt>
                <c:pt idx="2">
                  <c:v>σ=1.0</c:v>
                </c:pt>
                <c:pt idx="4">
                  <c:v>σ=0.2</c:v>
                </c:pt>
                <c:pt idx="5">
                  <c:v>σ=0.6</c:v>
                </c:pt>
                <c:pt idx="6">
                  <c:v>σ=1.0</c:v>
                </c:pt>
                <c:pt idx="8">
                  <c:v>σ=0.2</c:v>
                </c:pt>
                <c:pt idx="9">
                  <c:v>σ=0.6</c:v>
                </c:pt>
                <c:pt idx="10">
                  <c:v>σ=1.0</c:v>
                </c:pt>
                <c:pt idx="12">
                  <c:v>σ=0.2</c:v>
                </c:pt>
                <c:pt idx="13">
                  <c:v>σ=0.6</c:v>
                </c:pt>
                <c:pt idx="14">
                  <c:v>σ=1.0</c:v>
                </c:pt>
              </c:strCache>
            </c:strRef>
          </c:cat>
          <c:val>
            <c:numRef>
              <c:f>Sheet1!$R$59:$AF$59</c:f>
              <c:numCache>
                <c:formatCode>General</c:formatCode>
                <c:ptCount val="15"/>
                <c:pt idx="0">
                  <c:v>7.5255999999999954</c:v>
                </c:pt>
                <c:pt idx="1">
                  <c:v>7.7126999999999999</c:v>
                </c:pt>
                <c:pt idx="2">
                  <c:v>7.8777999999999997</c:v>
                </c:pt>
                <c:pt idx="4">
                  <c:v>7.5457999999999998</c:v>
                </c:pt>
                <c:pt idx="5">
                  <c:v>7.7061000000000002</c:v>
                </c:pt>
                <c:pt idx="6">
                  <c:v>7.9370000000000003</c:v>
                </c:pt>
                <c:pt idx="8">
                  <c:v>7.7319000000000004</c:v>
                </c:pt>
                <c:pt idx="9">
                  <c:v>8.0583000000000009</c:v>
                </c:pt>
                <c:pt idx="10">
                  <c:v>8.4522000000000048</c:v>
                </c:pt>
                <c:pt idx="12">
                  <c:v>7.4730999999999996</c:v>
                </c:pt>
                <c:pt idx="13">
                  <c:v>7.6147999999999936</c:v>
                </c:pt>
                <c:pt idx="14">
                  <c:v>7.7798999999999996</c:v>
                </c:pt>
              </c:numCache>
            </c:numRef>
          </c:val>
          <c:smooth val="0"/>
        </c:ser>
        <c:ser>
          <c:idx val="0"/>
          <c:order val="0"/>
          <c:spPr>
            <a:ln w="28575">
              <a:noFill/>
            </a:ln>
          </c:spPr>
          <c:marker>
            <c:symbol val="none"/>
          </c:marker>
          <c:cat>
            <c:strRef>
              <c:f>Sheet1!$R$55:$AG$55</c:f>
              <c:strCache>
                <c:ptCount val="15"/>
                <c:pt idx="0">
                  <c:v>σ=0.2</c:v>
                </c:pt>
                <c:pt idx="1">
                  <c:v>σ=0.6</c:v>
                </c:pt>
                <c:pt idx="2">
                  <c:v>σ=1.0</c:v>
                </c:pt>
                <c:pt idx="4">
                  <c:v>σ=0.2</c:v>
                </c:pt>
                <c:pt idx="5">
                  <c:v>σ=0.6</c:v>
                </c:pt>
                <c:pt idx="6">
                  <c:v>σ=1.0</c:v>
                </c:pt>
                <c:pt idx="8">
                  <c:v>σ=0.2</c:v>
                </c:pt>
                <c:pt idx="9">
                  <c:v>σ=0.6</c:v>
                </c:pt>
                <c:pt idx="10">
                  <c:v>σ=1.0</c:v>
                </c:pt>
                <c:pt idx="12">
                  <c:v>σ=0.2</c:v>
                </c:pt>
                <c:pt idx="13">
                  <c:v>σ=0.6</c:v>
                </c:pt>
                <c:pt idx="14">
                  <c:v>σ=1.0</c:v>
                </c:pt>
              </c:strCache>
            </c:strRef>
          </c:cat>
          <c:val>
            <c:numRef>
              <c:f>Sheet1!$R$56:$AF$56</c:f>
              <c:numCache>
                <c:formatCode>General</c:formatCode>
                <c:ptCount val="15"/>
                <c:pt idx="0">
                  <c:v>7.3943999999999956</c:v>
                </c:pt>
                <c:pt idx="1">
                  <c:v>7.4810999999999996</c:v>
                </c:pt>
                <c:pt idx="2">
                  <c:v>7.5705999999999998</c:v>
                </c:pt>
                <c:pt idx="4">
                  <c:v>7.4029999999999996</c:v>
                </c:pt>
                <c:pt idx="5">
                  <c:v>7.5499000000000001</c:v>
                </c:pt>
                <c:pt idx="6">
                  <c:v>7.6657999999999946</c:v>
                </c:pt>
                <c:pt idx="8">
                  <c:v>6.7016999999999998</c:v>
                </c:pt>
                <c:pt idx="9">
                  <c:v>6.3554999999999966</c:v>
                </c:pt>
                <c:pt idx="10">
                  <c:v>5.9714</c:v>
                </c:pt>
                <c:pt idx="12">
                  <c:v>6.9313000000000002</c:v>
                </c:pt>
                <c:pt idx="13">
                  <c:v>6.7145999999999946</c:v>
                </c:pt>
                <c:pt idx="14">
                  <c:v>6.4524999999999997</c:v>
                </c:pt>
              </c:numCache>
            </c:numRef>
          </c: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cat>
            <c:strRef>
              <c:f>Sheet1!$R$55:$AG$55</c:f>
              <c:strCache>
                <c:ptCount val="15"/>
                <c:pt idx="0">
                  <c:v>σ=0.2</c:v>
                </c:pt>
                <c:pt idx="1">
                  <c:v>σ=0.6</c:v>
                </c:pt>
                <c:pt idx="2">
                  <c:v>σ=1.0</c:v>
                </c:pt>
                <c:pt idx="4">
                  <c:v>σ=0.2</c:v>
                </c:pt>
                <c:pt idx="5">
                  <c:v>σ=0.6</c:v>
                </c:pt>
                <c:pt idx="6">
                  <c:v>σ=1.0</c:v>
                </c:pt>
                <c:pt idx="8">
                  <c:v>σ=0.2</c:v>
                </c:pt>
                <c:pt idx="9">
                  <c:v>σ=0.6</c:v>
                </c:pt>
                <c:pt idx="10">
                  <c:v>σ=1.0</c:v>
                </c:pt>
                <c:pt idx="12">
                  <c:v>σ=0.2</c:v>
                </c:pt>
                <c:pt idx="13">
                  <c:v>σ=0.6</c:v>
                </c:pt>
                <c:pt idx="14">
                  <c:v>σ=1.0</c:v>
                </c:pt>
              </c:strCache>
            </c:strRef>
          </c:cat>
          <c:val>
            <c:numRef>
              <c:f>Sheet1!$R$57:$AF$57</c:f>
              <c:numCache>
                <c:formatCode>General</c:formatCode>
                <c:ptCount val="15"/>
                <c:pt idx="0">
                  <c:v>7.68</c:v>
                </c:pt>
                <c:pt idx="1">
                  <c:v>8.120000000000001</c:v>
                </c:pt>
                <c:pt idx="2">
                  <c:v>8.17</c:v>
                </c:pt>
                <c:pt idx="4">
                  <c:v>7.77</c:v>
                </c:pt>
                <c:pt idx="5">
                  <c:v>7.96</c:v>
                </c:pt>
                <c:pt idx="6">
                  <c:v>8.44</c:v>
                </c:pt>
                <c:pt idx="8">
                  <c:v>8.82</c:v>
                </c:pt>
                <c:pt idx="9">
                  <c:v>9.59</c:v>
                </c:pt>
                <c:pt idx="10">
                  <c:v>11.4</c:v>
                </c:pt>
                <c:pt idx="12">
                  <c:v>8.01</c:v>
                </c:pt>
                <c:pt idx="13">
                  <c:v>8.4499999999999993</c:v>
                </c:pt>
                <c:pt idx="14">
                  <c:v>9.11</c:v>
                </c:pt>
              </c:numCache>
            </c:numRef>
          </c:val>
          <c:smooth val="0"/>
        </c:ser>
        <c:ser>
          <c:idx val="2"/>
          <c:order val="2"/>
          <c:spPr>
            <a:ln w="28575">
              <a:noFill/>
            </a:ln>
          </c:spPr>
          <c:marker>
            <c:symbol val="none"/>
          </c:marker>
          <c:cat>
            <c:strRef>
              <c:f>Sheet1!$R$55:$AG$55</c:f>
              <c:strCache>
                <c:ptCount val="15"/>
                <c:pt idx="0">
                  <c:v>σ=0.2</c:v>
                </c:pt>
                <c:pt idx="1">
                  <c:v>σ=0.6</c:v>
                </c:pt>
                <c:pt idx="2">
                  <c:v>σ=1.0</c:v>
                </c:pt>
                <c:pt idx="4">
                  <c:v>σ=0.2</c:v>
                </c:pt>
                <c:pt idx="5">
                  <c:v>σ=0.6</c:v>
                </c:pt>
                <c:pt idx="6">
                  <c:v>σ=1.0</c:v>
                </c:pt>
                <c:pt idx="8">
                  <c:v>σ=0.2</c:v>
                </c:pt>
                <c:pt idx="9">
                  <c:v>σ=0.6</c:v>
                </c:pt>
                <c:pt idx="10">
                  <c:v>σ=1.0</c:v>
                </c:pt>
                <c:pt idx="12">
                  <c:v>σ=0.2</c:v>
                </c:pt>
                <c:pt idx="13">
                  <c:v>σ=0.6</c:v>
                </c:pt>
                <c:pt idx="14">
                  <c:v>σ=1.0</c:v>
                </c:pt>
              </c:strCache>
            </c:strRef>
          </c:cat>
          <c:val>
            <c:numRef>
              <c:f>Sheet1!$R$58:$AF$58</c:f>
              <c:numCache>
                <c:formatCode>General</c:formatCode>
                <c:ptCount val="15"/>
                <c:pt idx="0">
                  <c:v>7.3</c:v>
                </c:pt>
                <c:pt idx="1">
                  <c:v>7.34</c:v>
                </c:pt>
                <c:pt idx="2">
                  <c:v>7.29</c:v>
                </c:pt>
                <c:pt idx="4">
                  <c:v>7.39</c:v>
                </c:pt>
                <c:pt idx="5">
                  <c:v>7.51</c:v>
                </c:pt>
                <c:pt idx="6">
                  <c:v>7.6199999999999957</c:v>
                </c:pt>
                <c:pt idx="8">
                  <c:v>5.72</c:v>
                </c:pt>
                <c:pt idx="9">
                  <c:v>4.6099999999999977</c:v>
                </c:pt>
                <c:pt idx="10">
                  <c:v>3.16</c:v>
                </c:pt>
                <c:pt idx="12">
                  <c:v>6.4</c:v>
                </c:pt>
                <c:pt idx="13">
                  <c:v>5.88</c:v>
                </c:pt>
                <c:pt idx="14">
                  <c:v>4.95</c:v>
                </c:pt>
              </c:numCache>
            </c:numRef>
          </c:val>
          <c:smooth val="0"/>
        </c:ser>
        <c:ser>
          <c:idx val="3"/>
          <c:order val="3"/>
          <c:spPr>
            <a:ln w="28575">
              <a:noFill/>
            </a:ln>
          </c:spPr>
          <c:marker>
            <c:symbol val="none"/>
          </c:marker>
          <c:cat>
            <c:strRef>
              <c:f>Sheet1!$R$55:$AG$55</c:f>
              <c:strCache>
                <c:ptCount val="15"/>
                <c:pt idx="0">
                  <c:v>σ=0.2</c:v>
                </c:pt>
                <c:pt idx="1">
                  <c:v>σ=0.6</c:v>
                </c:pt>
                <c:pt idx="2">
                  <c:v>σ=1.0</c:v>
                </c:pt>
                <c:pt idx="4">
                  <c:v>σ=0.2</c:v>
                </c:pt>
                <c:pt idx="5">
                  <c:v>σ=0.6</c:v>
                </c:pt>
                <c:pt idx="6">
                  <c:v>σ=1.0</c:v>
                </c:pt>
                <c:pt idx="8">
                  <c:v>σ=0.2</c:v>
                </c:pt>
                <c:pt idx="9">
                  <c:v>σ=0.6</c:v>
                </c:pt>
                <c:pt idx="10">
                  <c:v>σ=1.0</c:v>
                </c:pt>
                <c:pt idx="12">
                  <c:v>σ=0.2</c:v>
                </c:pt>
                <c:pt idx="13">
                  <c:v>σ=0.6</c:v>
                </c:pt>
                <c:pt idx="14">
                  <c:v>σ=1.0</c:v>
                </c:pt>
              </c:strCache>
            </c:strRef>
          </c:cat>
          <c:val>
            <c:numRef>
              <c:f>Sheet1!$R$59:$AF$59</c:f>
              <c:numCache>
                <c:formatCode>General</c:formatCode>
                <c:ptCount val="15"/>
                <c:pt idx="0">
                  <c:v>7.5255999999999954</c:v>
                </c:pt>
                <c:pt idx="1">
                  <c:v>7.7126999999999999</c:v>
                </c:pt>
                <c:pt idx="2">
                  <c:v>7.8777999999999997</c:v>
                </c:pt>
                <c:pt idx="4">
                  <c:v>7.5457999999999998</c:v>
                </c:pt>
                <c:pt idx="5">
                  <c:v>7.7061000000000002</c:v>
                </c:pt>
                <c:pt idx="6">
                  <c:v>7.9370000000000003</c:v>
                </c:pt>
                <c:pt idx="8">
                  <c:v>7.7319000000000004</c:v>
                </c:pt>
                <c:pt idx="9">
                  <c:v>8.0583000000000009</c:v>
                </c:pt>
                <c:pt idx="10">
                  <c:v>8.4522000000000048</c:v>
                </c:pt>
                <c:pt idx="12">
                  <c:v>7.4730999999999996</c:v>
                </c:pt>
                <c:pt idx="13">
                  <c:v>7.6147999999999936</c:v>
                </c:pt>
                <c:pt idx="14">
                  <c:v>7.7798999999999996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upDownBars>
          <c:gapWidth val="150"/>
          <c:upBars>
            <c:spPr>
              <a:pattFill prst="wdDnDiag">
                <a:fgClr>
                  <a:schemeClr val="accent6">
                    <a:lumMod val="50000"/>
                  </a:schemeClr>
                </a:fgClr>
                <a:bgClr>
                  <a:srgbClr val="FF9933"/>
                </a:bgClr>
              </a:pattFill>
            </c:spPr>
          </c:upBars>
          <c:downBars/>
        </c:upDownBars>
        <c:axId val="66045824"/>
        <c:axId val="66047360"/>
      </c:stockChart>
      <c:catAx>
        <c:axId val="66045824"/>
        <c:scaling>
          <c:orientation val="minMax"/>
        </c:scaling>
        <c:delete val="0"/>
        <c:axPos val="b"/>
        <c:majorTickMark val="none"/>
        <c:minorTickMark val="none"/>
        <c:tickLblPos val="nextTo"/>
        <c:crossAx val="66047360"/>
        <c:crosses val="autoZero"/>
        <c:auto val="1"/>
        <c:lblAlgn val="ctr"/>
        <c:lblOffset val="100"/>
        <c:noMultiLvlLbl val="0"/>
      </c:catAx>
      <c:valAx>
        <c:axId val="66047360"/>
        <c:scaling>
          <c:orientation val="minMax"/>
          <c:min val="2"/>
        </c:scaling>
        <c:delete val="0"/>
        <c:axPos val="l"/>
        <c:majorGridlines/>
        <c:minorGridlines>
          <c:spPr>
            <a:ln>
              <a:noFill/>
            </a:ln>
          </c:spPr>
        </c:min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MTTF (year)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66045824"/>
        <c:crosses val="autoZero"/>
        <c:crossBetween val="between"/>
        <c:majorUnit val="2"/>
        <c:minorUnit val="0.5"/>
      </c:valAx>
    </c:plotArea>
    <c:plotVisOnly val="1"/>
    <c:dispBlanksAs val="gap"/>
    <c:showDLblsOverMax val="0"/>
  </c:chart>
  <c:txPr>
    <a:bodyPr/>
    <a:lstStyle/>
    <a:p>
      <a:pPr>
        <a:defRPr sz="1400" b="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59973753280801"/>
          <c:y val="5.1400554097404502E-2"/>
          <c:w val="0.83339326334208197"/>
          <c:h val="0.7853740157480310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Sheet1!$D$41</c:f>
              <c:strCache>
                <c:ptCount val="1"/>
                <c:pt idx="0">
                  <c:v>Zig-zag (MTTF_avg)</c:v>
                </c:pt>
              </c:strCache>
            </c:strRef>
          </c:tx>
          <c:spPr>
            <a:ln w="34925">
              <a:solidFill>
                <a:srgbClr val="FF9933"/>
              </a:solidFill>
            </a:ln>
          </c:spPr>
          <c:marker>
            <c:symbol val="square"/>
            <c:size val="7"/>
            <c:spPr>
              <a:solidFill>
                <a:srgbClr val="FF9933"/>
              </a:solidFill>
              <a:ln>
                <a:solidFill>
                  <a:srgbClr val="FF9933"/>
                </a:solidFill>
              </a:ln>
            </c:spPr>
          </c:marker>
          <c:xVal>
            <c:numRef>
              <c:f>Sheet1!$C$42:$C$45</c:f>
              <c:numCache>
                <c:formatCode>General</c:formatCode>
                <c:ptCount val="4"/>
                <c:pt idx="0">
                  <c:v>0.2</c:v>
                </c:pt>
                <c:pt idx="1">
                  <c:v>0.6</c:v>
                </c:pt>
                <c:pt idx="2">
                  <c:v>1</c:v>
                </c:pt>
                <c:pt idx="3">
                  <c:v>1.4</c:v>
                </c:pt>
              </c:numCache>
            </c:numRef>
          </c:xVal>
          <c:yVal>
            <c:numRef>
              <c:f>Sheet1!$D$42:$D$45</c:f>
              <c:numCache>
                <c:formatCode>General</c:formatCode>
                <c:ptCount val="4"/>
                <c:pt idx="0">
                  <c:v>7.3</c:v>
                </c:pt>
                <c:pt idx="1">
                  <c:v>7.47</c:v>
                </c:pt>
                <c:pt idx="2">
                  <c:v>7.63</c:v>
                </c:pt>
                <c:pt idx="3">
                  <c:v>7.8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Sheet1!$F$41</c:f>
              <c:strCache>
                <c:ptCount val="1"/>
                <c:pt idx="0">
                  <c:v>Zig-zag (MTTF_min)</c:v>
                </c:pt>
              </c:strCache>
            </c:strRef>
          </c:tx>
          <c:spPr>
            <a:ln w="34925">
              <a:solidFill>
                <a:srgbClr val="FF0000"/>
              </a:solidFill>
              <a:prstDash val="solid"/>
            </a:ln>
          </c:spPr>
          <c:marker>
            <c:symbol val="triangle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Sheet1!$C$42:$C$45</c:f>
              <c:numCache>
                <c:formatCode>General</c:formatCode>
                <c:ptCount val="4"/>
                <c:pt idx="0">
                  <c:v>0.2</c:v>
                </c:pt>
                <c:pt idx="1">
                  <c:v>0.6</c:v>
                </c:pt>
                <c:pt idx="2">
                  <c:v>1</c:v>
                </c:pt>
                <c:pt idx="3">
                  <c:v>1.4</c:v>
                </c:pt>
              </c:numCache>
            </c:numRef>
          </c:xVal>
          <c:yVal>
            <c:numRef>
              <c:f>Sheet1!$F$42:$F$45</c:f>
              <c:numCache>
                <c:formatCode>General</c:formatCode>
                <c:ptCount val="4"/>
                <c:pt idx="0">
                  <c:v>7.27</c:v>
                </c:pt>
                <c:pt idx="1">
                  <c:v>7.39</c:v>
                </c:pt>
                <c:pt idx="2">
                  <c:v>7.51</c:v>
                </c:pt>
                <c:pt idx="3">
                  <c:v>7.6199999999999957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100032"/>
        <c:axId val="93090944"/>
      </c:scatterChart>
      <c:valAx>
        <c:axId val="87100032"/>
        <c:scaling>
          <c:orientation val="minMax"/>
          <c:max val="1.4"/>
          <c:min val="0.2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l-GR" sz="1600"/>
                  <a:t>σ</a:t>
                </a:r>
                <a:endParaRPr lang="en-US" sz="160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3090944"/>
        <c:crosses val="autoZero"/>
        <c:crossBetween val="midCat"/>
        <c:majorUnit val="0.4"/>
      </c:valAx>
      <c:valAx>
        <c:axId val="93090944"/>
        <c:scaling>
          <c:orientation val="minMax"/>
          <c:min val="7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MTTF (year)</a:t>
                </a:r>
              </a:p>
            </c:rich>
          </c:tx>
          <c:layout/>
          <c:overlay val="0"/>
        </c:title>
        <c:numFmt formatCode="#,##0.0" sourceLinked="0"/>
        <c:majorTickMark val="none"/>
        <c:minorTickMark val="none"/>
        <c:tickLblPos val="nextTo"/>
        <c:crossAx val="87100032"/>
        <c:crosses val="autoZero"/>
        <c:crossBetween val="midCat"/>
        <c:majorUnit val="0.2"/>
      </c:valAx>
    </c:plotArea>
    <c:legend>
      <c:legendPos val="r"/>
      <c:layout>
        <c:manualLayout>
          <c:xMode val="edge"/>
          <c:yMode val="edge"/>
          <c:x val="0.108190414154896"/>
          <c:y val="0.65737459900845696"/>
          <c:w val="0.44519466316710399"/>
          <c:h val="0.16210265383493699"/>
        </c:manualLayout>
      </c:layout>
      <c:overlay val="0"/>
      <c:txPr>
        <a:bodyPr/>
        <a:lstStyle/>
        <a:p>
          <a:pPr>
            <a:defRPr sz="1400" b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 b="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472405221974"/>
          <c:y val="5.1400554097404502E-2"/>
          <c:w val="0.80912029674978103"/>
          <c:h val="0.7807443861184020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Sheet1!$L$96</c:f>
              <c:strCache>
                <c:ptCount val="1"/>
                <c:pt idx="0">
                  <c:v>Max. supply voltage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diamond"/>
            <c:size val="10"/>
            <c:spPr>
              <a:solidFill>
                <a:srgbClr val="FF9933"/>
              </a:solidFill>
              <a:ln>
                <a:solidFill>
                  <a:srgbClr val="FF9933"/>
                </a:solidFill>
              </a:ln>
            </c:spPr>
          </c:marker>
          <c:dPt>
            <c:idx val="4"/>
            <c:bubble3D val="0"/>
            <c:spPr>
              <a:ln>
                <a:solidFill>
                  <a:srgbClr val="FF9933"/>
                </a:solidFill>
                <a:prstDash val="dash"/>
              </a:ln>
            </c:spPr>
          </c:dPt>
          <c:xVal>
            <c:numRef>
              <c:f>Sheet1!$M$95:$Q$95</c:f>
              <c:numCache>
                <c:formatCode>General</c:formatCode>
                <c:ptCount val="5"/>
                <c:pt idx="0">
                  <c:v>0.2</c:v>
                </c:pt>
                <c:pt idx="1">
                  <c:v>0.6</c:v>
                </c:pt>
                <c:pt idx="2">
                  <c:v>1</c:v>
                </c:pt>
                <c:pt idx="3">
                  <c:v>1.4</c:v>
                </c:pt>
                <c:pt idx="4">
                  <c:v>1.8</c:v>
                </c:pt>
              </c:numCache>
            </c:numRef>
          </c:xVal>
          <c:yVal>
            <c:numRef>
              <c:f>Sheet1!$M$96:$Q$96</c:f>
              <c:numCache>
                <c:formatCode>General</c:formatCode>
                <c:ptCount val="5"/>
                <c:pt idx="0">
                  <c:v>1.016</c:v>
                </c:pt>
                <c:pt idx="1">
                  <c:v>1.077</c:v>
                </c:pt>
                <c:pt idx="2">
                  <c:v>1.1459999999999999</c:v>
                </c:pt>
                <c:pt idx="3">
                  <c:v>1.2270000000000001</c:v>
                </c:pt>
                <c:pt idx="4">
                  <c:v>1.33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Sheet1!$L$97</c:f>
              <c:strCache>
                <c:ptCount val="1"/>
                <c:pt idx="0">
                  <c:v>Min. supply voltage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Pt>
            <c:idx val="4"/>
            <c:bubble3D val="0"/>
            <c:spPr>
              <a:ln>
                <a:solidFill>
                  <a:srgbClr val="FF0000"/>
                </a:solidFill>
                <a:prstDash val="dash"/>
              </a:ln>
            </c:spPr>
          </c:dPt>
          <c:xVal>
            <c:numRef>
              <c:f>Sheet1!$M$95:$Q$95</c:f>
              <c:numCache>
                <c:formatCode>General</c:formatCode>
                <c:ptCount val="5"/>
                <c:pt idx="0">
                  <c:v>0.2</c:v>
                </c:pt>
                <c:pt idx="1">
                  <c:v>0.6</c:v>
                </c:pt>
                <c:pt idx="2">
                  <c:v>1</c:v>
                </c:pt>
                <c:pt idx="3">
                  <c:v>1.4</c:v>
                </c:pt>
                <c:pt idx="4">
                  <c:v>1.8</c:v>
                </c:pt>
              </c:numCache>
            </c:numRef>
          </c:xVal>
          <c:yVal>
            <c:numRef>
              <c:f>Sheet1!$M$97:$Q$97</c:f>
              <c:numCache>
                <c:formatCode>General</c:formatCode>
                <c:ptCount val="5"/>
                <c:pt idx="0">
                  <c:v>0.94599999999999995</c:v>
                </c:pt>
                <c:pt idx="1">
                  <c:v>0.876</c:v>
                </c:pt>
                <c:pt idx="2">
                  <c:v>0.82299999999999995</c:v>
                </c:pt>
                <c:pt idx="3">
                  <c:v>0.73099999999999998</c:v>
                </c:pt>
                <c:pt idx="4">
                  <c:v>0.64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143040"/>
        <c:axId val="93144576"/>
      </c:scatterChart>
      <c:valAx>
        <c:axId val="93143040"/>
        <c:scaling>
          <c:orientation val="minMax"/>
          <c:max val="1.8"/>
          <c:min val="0"/>
        </c:scaling>
        <c:delete val="0"/>
        <c:axPos val="b"/>
        <c:numFmt formatCode="General" sourceLinked="1"/>
        <c:majorTickMark val="none"/>
        <c:minorTickMark val="none"/>
        <c:tickLblPos val="nextTo"/>
        <c:crossAx val="93144576"/>
        <c:crosses val="autoZero"/>
        <c:crossBetween val="midCat"/>
        <c:majorUnit val="0.2"/>
        <c:minorUnit val="0.2"/>
      </c:valAx>
      <c:valAx>
        <c:axId val="93144576"/>
        <c:scaling>
          <c:orientation val="minMax"/>
          <c:max val="1.4"/>
          <c:min val="0.6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Supply voltage (V)</a:t>
                </a:r>
              </a:p>
            </c:rich>
          </c:tx>
          <c:layout/>
          <c:overlay val="0"/>
        </c:title>
        <c:numFmt formatCode="#,##0.0" sourceLinked="0"/>
        <c:majorTickMark val="none"/>
        <c:minorTickMark val="none"/>
        <c:tickLblPos val="nextTo"/>
        <c:crossAx val="9314304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3726312335957999"/>
          <c:y val="0.63422645086030904"/>
          <c:w val="0.42940354330708702"/>
          <c:h val="0.19913969087197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="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0.44048</cdr:x>
      <cdr:y>0.91304</cdr:y>
    </cdr:from>
    <cdr:to>
      <cdr:x>0.58333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64296" y="3024336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err="1" smtClean="0">
              <a:solidFill>
                <a:srgbClr val="FFFFFF"/>
              </a:solidFill>
              <a:latin typeface="Arial"/>
              <a:cs typeface="Arial"/>
            </a:rPr>
            <a:t>σ</a:t>
          </a:r>
          <a:endParaRPr lang="en-US" sz="1800" dirty="0">
            <a:solidFill>
              <a:srgbClr val="FFFFFF"/>
            </a:solidFill>
            <a:latin typeface="Arial"/>
            <a:cs typeface="Arial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23ADDFE-FAD9-4F25-AC89-986B43BC0E25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55C3B20-8495-4B16-B82A-988C97535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397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endParaRPr lang="nl-NL" altLang="ko-K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endParaRPr lang="nl-NL" altLang="ko-KR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endParaRPr lang="nl-NL" altLang="ko-K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fld id="{FCAD2B26-9BE0-4F72-8937-2C5B863C09DE}" type="slidenum">
              <a:rPr lang="nl-NL" altLang="ko-KR"/>
              <a:pPr>
                <a:defRPr/>
              </a:pPr>
              <a:t>‹#›</a:t>
            </a:fld>
            <a:endParaRPr lang="nl-NL" altLang="ko-KR"/>
          </a:p>
        </p:txBody>
      </p:sp>
    </p:spTree>
    <p:extLst>
      <p:ext uri="{BB962C8B-B14F-4D97-AF65-F5344CB8AC3E}">
        <p14:creationId xmlns:p14="http://schemas.microsoft.com/office/powerpoint/2010/main" val="21553440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14375"/>
            <a:ext cx="4611688" cy="34607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44" y="4412564"/>
            <a:ext cx="5137714" cy="41849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511" tIns="39256" rIns="78511" bIns="39256"/>
          <a:lstStyle/>
          <a:p>
            <a:pPr eaLnBrk="1" hangingPunct="1"/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14375"/>
            <a:ext cx="4611688" cy="34607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44" y="4412564"/>
            <a:ext cx="5137714" cy="41849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511" tIns="39256" rIns="78511" bIns="39256"/>
          <a:lstStyle/>
          <a:p>
            <a:pPr eaLnBrk="1" hangingPunct="1"/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14375"/>
            <a:ext cx="4611688" cy="34607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44" y="4412564"/>
            <a:ext cx="5137714" cy="41849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511" tIns="39256" rIns="78511" bIns="39256"/>
          <a:lstStyle/>
          <a:p>
            <a:pPr eaLnBrk="1" hangingPunct="1"/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14375"/>
            <a:ext cx="4611688" cy="34607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44" y="4412564"/>
            <a:ext cx="5137714" cy="41849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511" tIns="39256" rIns="78511" bIns="39256"/>
          <a:lstStyle/>
          <a:p>
            <a:pPr eaLnBrk="1" hangingPunct="1"/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541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14375"/>
            <a:ext cx="4611688" cy="34607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44" y="4412564"/>
            <a:ext cx="5137714" cy="41849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511" tIns="39256" rIns="78511" bIns="39256"/>
          <a:lstStyle/>
          <a:p>
            <a:pPr eaLnBrk="1" hangingPunct="1"/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14375"/>
            <a:ext cx="4611688" cy="34607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44" y="4412564"/>
            <a:ext cx="5137714" cy="41849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511" tIns="39256" rIns="78511" bIns="39256"/>
          <a:lstStyle/>
          <a:p>
            <a:pPr eaLnBrk="1" hangingPunct="1"/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14375"/>
            <a:ext cx="4611688" cy="34607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44" y="4412564"/>
            <a:ext cx="5137714" cy="41849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511" tIns="39256" rIns="78511" bIns="39256"/>
          <a:lstStyle/>
          <a:p>
            <a:pPr eaLnBrk="1" hangingPunct="1"/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12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CSDa1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053364"/>
              </a:clrFrom>
              <a:clrTo>
                <a:srgbClr val="053364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6215063"/>
            <a:ext cx="6858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2589684" y="6346826"/>
            <a:ext cx="39497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ko-KR" dirty="0" err="1">
                <a:effectLst>
                  <a:outerShdw blurRad="38100" dist="38100" dir="2700000" algn="tl">
                    <a:srgbClr val="000000"/>
                  </a:outerShdw>
                </a:effectLst>
                <a:ea typeface="굴림" pitchFamily="50" charset="-127"/>
                <a:cs typeface="Calibri" pitchFamily="34" charset="0"/>
              </a:rPr>
              <a:t>UC</a:t>
            </a:r>
            <a:r>
              <a:rPr lang="en-US" altLang="ko-KR" dirty="0">
                <a:effectLst>
                  <a:outerShdw blurRad="38100" dist="38100" dir="2700000" algn="tl">
                    <a:srgbClr val="000000"/>
                  </a:outerShdw>
                </a:effectLst>
                <a:ea typeface="굴림" pitchFamily="50" charset="-127"/>
                <a:cs typeface="Calibri" pitchFamily="34" charset="0"/>
              </a:rPr>
              <a:t> San Diego / VLSI CAD Laboratory</a:t>
            </a:r>
            <a:endParaRPr lang="ko-KR" altLang="en-US" dirty="0">
              <a:effectLst>
                <a:outerShdw blurRad="38100" dist="38100" dir="2700000" algn="tl">
                  <a:srgbClr val="000000"/>
                </a:outerShdw>
              </a:effectLst>
              <a:ea typeface="굴림" pitchFamily="50" charset="-127"/>
              <a:cs typeface="Calibri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447800" y="855663"/>
            <a:ext cx="6646863" cy="1431925"/>
          </a:xfrm>
          <a:effectLst>
            <a:outerShdw dist="81320" dir="2319588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r>
              <a:rPr lang="nl-NL" dirty="0"/>
              <a:t>Klik om het opmaakprofiel van de modeltitel te bewerken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  <p:custDataLst>
              <p:tags r:id="rId1"/>
            </p:custDataLst>
          </p:nvPr>
        </p:nvSpPr>
        <p:spPr>
          <a:xfrm>
            <a:off x="1557338" y="2979738"/>
            <a:ext cx="6400800" cy="29813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nl-NL" dirty="0"/>
              <a:t>Klik om het opmaakprofiel van de modelondertitel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25017123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8737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200025"/>
            <a:ext cx="2052637" cy="6516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2475" y="200025"/>
            <a:ext cx="6005513" cy="6516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0654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200025"/>
            <a:ext cx="8489702" cy="708695"/>
          </a:xfrm>
        </p:spPr>
        <p:txBody>
          <a:bodyPr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567489" cy="566397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8431213" y="6448425"/>
            <a:ext cx="6413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ko-KR" sz="1600" dirty="0">
                <a:ea typeface="굴림" pitchFamily="50" charset="-127"/>
              </a:rPr>
              <a:t>-</a:t>
            </a:r>
            <a:fld id="{C447BD9C-9C5D-480E-B30C-358E4593DA31}" type="slidenum">
              <a:rPr lang="ko-KR" altLang="en-US" sz="1600">
                <a:ea typeface="굴림" pitchFamily="50" charset="-127"/>
              </a:rPr>
              <a:pPr algn="ctr"/>
              <a:t>‹#›</a:t>
            </a:fld>
            <a:r>
              <a:rPr lang="en-US" altLang="ko-KR" sz="1600" dirty="0">
                <a:ea typeface="굴림" pitchFamily="50" charset="-127"/>
              </a:rPr>
              <a:t>-</a:t>
            </a:r>
            <a:endParaRPr lang="ko-KR" altLang="en-US" sz="1600" dirty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8531458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502365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3" y="1360488"/>
            <a:ext cx="4008437" cy="5356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360488"/>
            <a:ext cx="4010025" cy="5356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3688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5774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17999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957124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7393883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613150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1726"/>
            </a:gs>
            <a:gs pos="50000">
              <a:schemeClr val="bg1">
                <a:lumMod val="75000"/>
              </a:schemeClr>
            </a:gs>
            <a:gs pos="100000">
              <a:srgbClr val="0E1B28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00025"/>
            <a:ext cx="8416925" cy="708025"/>
          </a:xfrm>
          <a:prstGeom prst="rect">
            <a:avLst/>
          </a:prstGeom>
          <a:noFill/>
          <a:ln>
            <a:noFill/>
          </a:ln>
          <a:effectLst>
            <a:outerShdw dist="63500" dir="221219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468313" y="1052513"/>
            <a:ext cx="8494712" cy="566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de opmaakprofielen van de modeltekst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8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FCC6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FFCC66"/>
        </a:buClr>
        <a:buSzPct val="70000"/>
        <a:buFont typeface="Wingdings" pitchFamily="2" charset="2"/>
        <a:buChar char="n"/>
        <a:defRPr sz="2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FFCC66"/>
        </a:buClr>
        <a:buSzPct val="70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FFCC66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cs typeface="Calibri" pitchFamily="34" charset="0"/>
        </a:defRPr>
      </a:lvl5pPr>
      <a:lvl6pPr marL="25146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69696" y="1249669"/>
            <a:ext cx="8866800" cy="1315235"/>
          </a:xfrm>
        </p:spPr>
        <p:txBody>
          <a:bodyPr/>
          <a:lstStyle/>
          <a:p>
            <a:pPr algn="ctr"/>
            <a:r>
              <a:rPr lang="en-US" sz="3200" dirty="0" smtClean="0"/>
              <a:t>Reliability-Constrained Die Stacking Order in </a:t>
            </a:r>
            <a:r>
              <a:rPr lang="en-US" sz="3200" dirty="0" err="1" smtClean="0"/>
              <a:t>3DICs</a:t>
            </a:r>
            <a:r>
              <a:rPr lang="en-US" sz="3200" dirty="0" smtClean="0"/>
              <a:t> Under Manufacturing Variability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18972" y="2996953"/>
            <a:ext cx="8817524" cy="151216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ko-KR" sz="3200" b="1" dirty="0" smtClean="0">
                <a:latin typeface="Calibri" pitchFamily="34" charset="0"/>
                <a:ea typeface="굴림" pitchFamily="50" charset="-127"/>
                <a:cs typeface="Calibri" pitchFamily="34" charset="0"/>
              </a:rPr>
              <a:t>Tuck-Boon Chan, Andrew B. Kahng, </a:t>
            </a:r>
            <a:r>
              <a:rPr lang="en-US" altLang="ko-KR" sz="3200" b="1" u="sng" dirty="0" smtClean="0">
                <a:latin typeface="Calibri" pitchFamily="34" charset="0"/>
                <a:ea typeface="굴림" pitchFamily="50" charset="-127"/>
                <a:cs typeface="Calibri" pitchFamily="34" charset="0"/>
              </a:rPr>
              <a:t>Jiajia Li</a:t>
            </a:r>
            <a:r>
              <a:rPr lang="en-US" altLang="ko-KR" sz="3200" b="1" dirty="0" smtClean="0">
                <a:latin typeface="Calibri" pitchFamily="34" charset="0"/>
                <a:ea typeface="굴림" pitchFamily="50" charset="-127"/>
                <a:cs typeface="Calibri" pitchFamily="34" charset="0"/>
              </a:rPr>
              <a:t> </a:t>
            </a:r>
            <a:br>
              <a:rPr lang="en-US" altLang="ko-KR" sz="3200" b="1" dirty="0" smtClean="0">
                <a:latin typeface="Calibri" pitchFamily="34" charset="0"/>
                <a:ea typeface="굴림" pitchFamily="50" charset="-127"/>
                <a:cs typeface="Calibri" pitchFamily="34" charset="0"/>
              </a:rPr>
            </a:br>
            <a:endParaRPr lang="en-US" altLang="ko-KR" sz="3200" b="1" dirty="0" smtClean="0">
              <a:latin typeface="Calibri" pitchFamily="34" charset="0"/>
              <a:ea typeface="굴림" pitchFamily="50" charset="-127"/>
              <a:cs typeface="Calibri" pitchFamily="34" charset="0"/>
            </a:endParaRPr>
          </a:p>
          <a:p>
            <a:pPr algn="ctr" eaLnBrk="1" hangingPunct="1">
              <a:defRPr/>
            </a:pPr>
            <a:r>
              <a:rPr lang="en-US" altLang="ko-KR" sz="3200" b="1" dirty="0" smtClean="0">
                <a:solidFill>
                  <a:srgbClr val="A3E0FF"/>
                </a:solidFill>
                <a:latin typeface="Calibri" pitchFamily="34" charset="0"/>
                <a:ea typeface="굴림" pitchFamily="50" charset="-127"/>
                <a:cs typeface="Calibri" pitchFamily="34" charset="0"/>
              </a:rPr>
              <a:t>VLSI CAD LABORATORY, </a:t>
            </a:r>
            <a:r>
              <a:rPr lang="en-US" altLang="ko-KR" sz="3200" b="1" dirty="0" err="1" smtClean="0">
                <a:solidFill>
                  <a:srgbClr val="A3E0FF"/>
                </a:solidFill>
                <a:latin typeface="Calibri" pitchFamily="34" charset="0"/>
                <a:ea typeface="굴림" pitchFamily="50" charset="-127"/>
                <a:cs typeface="Calibri" pitchFamily="34" charset="0"/>
              </a:rPr>
              <a:t>UC</a:t>
            </a:r>
            <a:r>
              <a:rPr lang="en-US" altLang="ko-KR" sz="3200" b="1" dirty="0" smtClean="0">
                <a:solidFill>
                  <a:srgbClr val="A3E0FF"/>
                </a:solidFill>
                <a:latin typeface="Calibri" pitchFamily="34" charset="0"/>
                <a:ea typeface="굴림" pitchFamily="50" charset="-127"/>
                <a:cs typeface="Calibri" pitchFamily="34" charset="0"/>
              </a:rPr>
              <a:t> San Diego</a:t>
            </a:r>
          </a:p>
          <a:p>
            <a:pPr algn="ctr" eaLnBrk="1" hangingPunct="1">
              <a:defRPr/>
            </a:pPr>
            <a:endParaRPr lang="en-US" altLang="ko-KR" sz="2800" dirty="0" smtClean="0">
              <a:solidFill>
                <a:srgbClr val="A3E0FF"/>
              </a:solidFill>
              <a:latin typeface="Calibri" pitchFamily="34" charset="0"/>
              <a:ea typeface="굴림" pitchFamily="50" charset="-127"/>
              <a:cs typeface="Calibri" pitchFamily="34" charset="0"/>
            </a:endParaRPr>
          </a:p>
          <a:p>
            <a:pPr algn="ctr" eaLnBrk="1" hangingPunct="1">
              <a:defRPr/>
            </a:pPr>
            <a:endParaRPr lang="en-US" altLang="ko-KR" sz="2800" dirty="0" smtClean="0">
              <a:solidFill>
                <a:srgbClr val="A3E0FF"/>
              </a:solidFill>
              <a:latin typeface="Calibri" pitchFamily="34" charset="0"/>
              <a:ea typeface="굴림" pitchFamily="50" charset="-127"/>
              <a:cs typeface="Calibri" pitchFamily="34" charset="0"/>
            </a:endParaRPr>
          </a:p>
        </p:txBody>
      </p:sp>
    </p:spTree>
  </p:cSld>
  <p:clrMapOvr>
    <a:masterClrMapping/>
  </p:clrMapOvr>
  <p:transition advTm="18078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Model for </a:t>
            </a:r>
            <a:r>
              <a:rPr lang="en-US" dirty="0" err="1" smtClean="0"/>
              <a:t>3DICs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58386"/>
            <a:ext cx="8827093" cy="5087912"/>
          </a:xfrm>
        </p:spPr>
        <p:txBody>
          <a:bodyPr/>
          <a:lstStyle/>
          <a:p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Electromigration is now a dominant reliability constraint</a:t>
            </a:r>
          </a:p>
          <a:p>
            <a:pPr marL="0" indent="0">
              <a:buNone/>
            </a:pPr>
            <a:r>
              <a:rPr lang="en-US" altLang="zh-TW" sz="2400" b="1" dirty="0">
                <a:solidFill>
                  <a:srgbClr val="FFC000"/>
                </a:solidFill>
                <a:latin typeface="Arial" pitchFamily="34" charset="0"/>
                <a:sym typeface="Symbol"/>
              </a:rPr>
              <a:t> </a:t>
            </a:r>
            <a:r>
              <a:rPr lang="en-US" altLang="zh-TW" sz="2400" b="1" dirty="0" smtClean="0">
                <a:solidFill>
                  <a:srgbClr val="FFC000"/>
                </a:solidFill>
                <a:latin typeface="Arial" pitchFamily="34" charset="0"/>
                <a:sym typeface="Symbol"/>
              </a:rPr>
              <a:t>    </a:t>
            </a:r>
            <a:r>
              <a:rPr lang="en-US" altLang="zh-TW" sz="2400" dirty="0">
                <a:effectLst/>
                <a:latin typeface="Arial" pitchFamily="34" charset="0"/>
                <a:sym typeface="Symbol"/>
              </a:rPr>
              <a:t>Our work focuses on </a:t>
            </a:r>
            <a:r>
              <a:rPr lang="en-US" altLang="zh-TW" sz="2400" dirty="0" smtClean="0">
                <a:effectLst/>
                <a:latin typeface="Arial" pitchFamily="34" charset="0"/>
                <a:sym typeface="Symbol"/>
              </a:rPr>
              <a:t>EM</a:t>
            </a:r>
            <a:endParaRPr lang="en-US" sz="2400" dirty="0" smtClean="0"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We use Black’s equation to estimate MTTF of a die (</a:t>
            </a:r>
            <a:r>
              <a:rPr lang="en-US" sz="2400" dirty="0" err="1" smtClean="0">
                <a:effectLst/>
                <a:latin typeface="Arial" pitchFamily="34" charset="0"/>
                <a:cs typeface="Arial" pitchFamily="34" charset="0"/>
              </a:rPr>
              <a:t>MTTF</a:t>
            </a:r>
            <a:r>
              <a:rPr lang="en-US" sz="2400" baseline="-25000" dirty="0" err="1" smtClean="0">
                <a:effectLst/>
                <a:latin typeface="Arial" pitchFamily="34" charset="0"/>
                <a:cs typeface="Arial" pitchFamily="34" charset="0"/>
              </a:rPr>
              <a:t>die</a:t>
            </a:r>
            <a:r>
              <a:rPr lang="en-US" sz="2400" dirty="0">
                <a:effectLst/>
                <a:latin typeface="Arial" pitchFamily="34" charset="0"/>
                <a:cs typeface="Arial" pitchFamily="34" charset="0"/>
              </a:rPr>
              <a:t>)</a:t>
            </a:r>
            <a:endParaRPr lang="en-US" sz="2400" baseline="-250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569913" lvl="1" indent="-225425"/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MTTF exponentially depends on temperature</a:t>
            </a:r>
          </a:p>
          <a:p>
            <a:r>
              <a:rPr lang="en-US" sz="2400" dirty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Failure rate (</a:t>
            </a:r>
            <a:r>
              <a:rPr lang="el-GR" sz="2400" dirty="0">
                <a:solidFill>
                  <a:srgbClr val="FF9933"/>
                </a:solidFill>
                <a:effectLst/>
                <a:latin typeface="Arial Narrow"/>
                <a:cs typeface="Arial" pitchFamily="34" charset="0"/>
              </a:rPr>
              <a:t>λ</a:t>
            </a:r>
            <a:r>
              <a:rPr lang="en-US" sz="2400" dirty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>
                <a:effectLst/>
                <a:latin typeface="Arial" pitchFamily="34" charset="0"/>
                <a:cs typeface="Arial" pitchFamily="34" charset="0"/>
              </a:rPr>
              <a:t>is the number of units failing per unit time</a:t>
            </a:r>
          </a:p>
          <a:p>
            <a:r>
              <a:rPr lang="en-US" sz="2400" dirty="0">
                <a:effectLst/>
                <a:latin typeface="Arial" pitchFamily="34" charset="0"/>
                <a:cs typeface="Arial" pitchFamily="34" charset="0"/>
              </a:rPr>
              <a:t>During the useful-life period </a:t>
            </a:r>
            <a:r>
              <a:rPr lang="el-GR" sz="2400" dirty="0">
                <a:effectLst/>
                <a:latin typeface="Arial" pitchFamily="34" charset="0"/>
                <a:cs typeface="Arial" pitchFamily="34" charset="0"/>
              </a:rPr>
              <a:t>λ</a:t>
            </a:r>
            <a:r>
              <a:rPr lang="en-US" sz="2400" dirty="0">
                <a:effectLst/>
                <a:latin typeface="Arial" pitchFamily="34" charset="0"/>
                <a:cs typeface="Arial" pitchFamily="34" charset="0"/>
              </a:rPr>
              <a:t> is 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constant </a:t>
            </a:r>
            <a:r>
              <a:rPr lang="en-US" altLang="zh-TW" sz="2400" b="1" dirty="0" smtClean="0">
                <a:latin typeface="Arial" pitchFamily="34" charset="0"/>
                <a:sym typeface="Symbol"/>
              </a:rPr>
              <a:t> </a:t>
            </a:r>
            <a:r>
              <a:rPr lang="en-US" altLang="zh-TW" sz="24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MTTF = 1 / </a:t>
            </a:r>
            <a:r>
              <a:rPr lang="el-GR" altLang="zh-TW" sz="24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λ</a:t>
            </a:r>
            <a:r>
              <a:rPr lang="en-US" altLang="zh-TW" sz="24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altLang="zh-TW" sz="22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  <a:sym typeface="Symbol"/>
              </a:rPr>
              <a:t>(1)</a:t>
            </a:r>
            <a:endParaRPr lang="en-US" sz="2400" b="1" dirty="0"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Any </a:t>
            </a:r>
            <a:r>
              <a:rPr lang="en-US" sz="2400" dirty="0">
                <a:effectLst/>
                <a:latin typeface="Arial" pitchFamily="34" charset="0"/>
                <a:cs typeface="Arial" pitchFamily="34" charset="0"/>
              </a:rPr>
              <a:t>failure of any die 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causes </a:t>
            </a:r>
            <a:r>
              <a:rPr lang="en-US" sz="2400" dirty="0">
                <a:effectLst/>
                <a:latin typeface="Arial" pitchFamily="34" charset="0"/>
                <a:cs typeface="Arial" pitchFamily="34" charset="0"/>
              </a:rPr>
              <a:t>a stack to 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fail </a:t>
            </a:r>
            <a:b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altLang="zh-TW" sz="2400" b="1" dirty="0" smtClean="0">
                <a:latin typeface="Arial" pitchFamily="34" charset="0"/>
                <a:sym typeface="Symbol"/>
              </a:rPr>
              <a:t> </a:t>
            </a:r>
            <a:r>
              <a:rPr lang="el-GR" altLang="zh-TW" sz="24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λ</a:t>
            </a:r>
            <a:r>
              <a:rPr lang="en-US" altLang="zh-TW" sz="2400" baseline="-250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stack</a:t>
            </a:r>
            <a:r>
              <a:rPr lang="en-US" altLang="zh-TW" sz="24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 = </a:t>
            </a:r>
            <a:r>
              <a:rPr lang="en-US" altLang="zh-TW" sz="2400" dirty="0" smtClean="0">
                <a:effectLst/>
                <a:latin typeface="Arial" pitchFamily="34" charset="0"/>
                <a:ea typeface="SimSun"/>
                <a:cs typeface="Arial" pitchFamily="34" charset="0"/>
                <a:sym typeface="Symbol"/>
              </a:rPr>
              <a:t>∑</a:t>
            </a:r>
            <a:r>
              <a:rPr lang="el-GR" altLang="zh-TW" sz="2400" dirty="0">
                <a:effectLst/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l-GR" altLang="zh-TW" sz="24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λ</a:t>
            </a:r>
            <a:r>
              <a:rPr lang="en-US" altLang="zh-TW" sz="2400" baseline="-250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die</a:t>
            </a:r>
            <a:r>
              <a:rPr lang="en-US" altLang="zh-TW" sz="2400" b="1" dirty="0" smtClean="0">
                <a:latin typeface="Arial" pitchFamily="34" charset="0"/>
                <a:sym typeface="Symbol"/>
              </a:rPr>
              <a:t> </a:t>
            </a:r>
            <a:r>
              <a:rPr lang="en-US" sz="22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(2)</a:t>
            </a:r>
            <a:endParaRPr lang="en-US" sz="2200" b="1" dirty="0"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200" b="1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(1)</a:t>
            </a:r>
            <a:r>
              <a:rPr lang="en-US" sz="2400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effectLst/>
                <a:latin typeface="Arial" pitchFamily="34" charset="0"/>
                <a:cs typeface="Arial" pitchFamily="34" charset="0"/>
              </a:rPr>
              <a:t>and </a:t>
            </a:r>
            <a:r>
              <a:rPr lang="en-US" sz="22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(2)</a:t>
            </a:r>
            <a:r>
              <a:rPr lang="en-US" sz="2400" dirty="0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2400" b="1" dirty="0" smtClean="0">
                <a:latin typeface="Arial" pitchFamily="34" charset="0"/>
                <a:sym typeface="Symbol"/>
              </a:rPr>
              <a:t> </a:t>
            </a:r>
            <a:r>
              <a:rPr lang="en-US" altLang="zh-TW" sz="2400" dirty="0" err="1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  <a:sym typeface="Symbol"/>
              </a:rPr>
              <a:t>MTTF</a:t>
            </a:r>
            <a:r>
              <a:rPr lang="en-US" altLang="zh-TW" sz="2400" baseline="-25000" dirty="0" err="1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  <a:sym typeface="Symbol"/>
              </a:rPr>
              <a:t>stack</a:t>
            </a:r>
            <a:r>
              <a:rPr lang="en-US" altLang="zh-TW" sz="2400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  <a:sym typeface="Symbol"/>
              </a:rPr>
              <a:t> = 1 / (</a:t>
            </a:r>
            <a:r>
              <a:rPr lang="en-US" altLang="zh-TW" sz="2400" dirty="0" smtClean="0">
                <a:solidFill>
                  <a:srgbClr val="FFFF00"/>
                </a:solidFill>
                <a:effectLst/>
                <a:latin typeface="Arial" pitchFamily="34" charset="0"/>
                <a:ea typeface="SimSun"/>
                <a:cs typeface="Arial" pitchFamily="34" charset="0"/>
                <a:sym typeface="Symbol"/>
              </a:rPr>
              <a:t>∑1/</a:t>
            </a:r>
            <a:r>
              <a:rPr lang="en-US" altLang="zh-TW" sz="2400" dirty="0" err="1" smtClean="0">
                <a:solidFill>
                  <a:srgbClr val="FFFF00"/>
                </a:solidFill>
                <a:effectLst/>
                <a:latin typeface="Arial" pitchFamily="34" charset="0"/>
                <a:ea typeface="SimSun"/>
                <a:cs typeface="Arial" pitchFamily="34" charset="0"/>
                <a:sym typeface="Symbol"/>
              </a:rPr>
              <a:t>MTTF</a:t>
            </a:r>
            <a:r>
              <a:rPr lang="en-US" altLang="zh-TW" sz="2400" baseline="-25000" dirty="0" err="1" smtClean="0">
                <a:solidFill>
                  <a:srgbClr val="FFFF00"/>
                </a:solidFill>
                <a:effectLst/>
                <a:latin typeface="Arial" pitchFamily="34" charset="0"/>
                <a:ea typeface="SimSun"/>
                <a:cs typeface="Arial" pitchFamily="34" charset="0"/>
                <a:sym typeface="Symbol"/>
              </a:rPr>
              <a:t>die</a:t>
            </a:r>
            <a:r>
              <a:rPr lang="en-US" altLang="zh-TW" sz="2400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  <a:sym typeface="Symbol"/>
              </a:rPr>
              <a:t>)</a:t>
            </a:r>
            <a:endParaRPr lang="en-US" sz="2400" dirty="0" smtClean="0"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850528" y="3933056"/>
            <a:ext cx="3753920" cy="2895942"/>
            <a:chOff x="1752600" y="1981200"/>
            <a:chExt cx="4112665" cy="3429002"/>
          </a:xfrm>
        </p:grpSpPr>
        <p:sp>
          <p:nvSpPr>
            <p:cNvPr id="34" name="Arc 33"/>
            <p:cNvSpPr/>
            <p:nvPr/>
          </p:nvSpPr>
          <p:spPr>
            <a:xfrm flipV="1">
              <a:off x="4180548" y="1981200"/>
              <a:ext cx="1164916" cy="3019678"/>
            </a:xfrm>
            <a:prstGeom prst="arc">
              <a:avLst>
                <a:gd name="adj1" fmla="val 16273687"/>
                <a:gd name="adj2" fmla="val 20705650"/>
              </a:avLst>
            </a:prstGeom>
            <a:ln w="34925">
              <a:solidFill>
                <a:srgbClr val="FF9933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1752600" y="2813960"/>
              <a:ext cx="4112665" cy="2596242"/>
              <a:chOff x="1752600" y="2813960"/>
              <a:chExt cx="4112665" cy="2596242"/>
            </a:xfrm>
          </p:grpSpPr>
          <p:cxnSp>
            <p:nvCxnSpPr>
              <p:cNvPr id="37" name="Straight Arrow Connector 36"/>
              <p:cNvCxnSpPr/>
              <p:nvPr/>
            </p:nvCxnSpPr>
            <p:spPr>
              <a:xfrm>
                <a:off x="1752600" y="5257800"/>
                <a:ext cx="4038600" cy="0"/>
              </a:xfrm>
              <a:prstGeom prst="straightConnector1">
                <a:avLst/>
              </a:prstGeom>
              <a:ln w="34798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flipV="1">
                <a:off x="1905000" y="2967222"/>
                <a:ext cx="0" cy="2442980"/>
              </a:xfrm>
              <a:prstGeom prst="straightConnector1">
                <a:avLst/>
              </a:prstGeom>
              <a:ln w="34798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1957554" y="2813960"/>
                <a:ext cx="309014" cy="473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dirty="0" smtClean="0">
                    <a:latin typeface="Arial" pitchFamily="34" charset="0"/>
                  </a:rPr>
                  <a:t>λ</a:t>
                </a:r>
                <a:endParaRPr lang="en-US" sz="2000" dirty="0">
                  <a:latin typeface="Arial" pitchFamily="34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5154606" y="4794867"/>
                <a:ext cx="710659" cy="429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Arial" pitchFamily="34" charset="0"/>
                  </a:rPr>
                  <a:t>Time</a:t>
                </a:r>
                <a:endParaRPr lang="en-US" sz="1600" dirty="0">
                  <a:latin typeface="Arial" pitchFamily="34" charset="0"/>
                </a:endParaRPr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133600" y="3576680"/>
                <a:ext cx="617692" cy="1424198"/>
              </a:xfrm>
              <a:custGeom>
                <a:avLst/>
                <a:gdLst>
                  <a:gd name="connsiteX0" fmla="*/ 0 w 436970"/>
                  <a:gd name="connsiteY0" fmla="*/ 0 h 1424198"/>
                  <a:gd name="connsiteX1" fmla="*/ 97105 w 436970"/>
                  <a:gd name="connsiteY1" fmla="*/ 1076240 h 1424198"/>
                  <a:gd name="connsiteX2" fmla="*/ 436970 w 436970"/>
                  <a:gd name="connsiteY2" fmla="*/ 1424198 h 1424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6970" h="1424198">
                    <a:moveTo>
                      <a:pt x="0" y="0"/>
                    </a:moveTo>
                    <a:cubicBezTo>
                      <a:pt x="12138" y="419437"/>
                      <a:pt x="24277" y="838874"/>
                      <a:pt x="97105" y="1076240"/>
                    </a:cubicBezTo>
                    <a:cubicBezTo>
                      <a:pt x="169933" y="1313606"/>
                      <a:pt x="368188" y="1412060"/>
                      <a:pt x="436970" y="1424198"/>
                    </a:cubicBezTo>
                  </a:path>
                </a:pathLst>
              </a:custGeom>
              <a:ln w="34925">
                <a:solidFill>
                  <a:srgbClr val="FF9933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>
                <a:stCxn id="41" idx="2"/>
              </p:cNvCxnSpPr>
              <p:nvPr/>
            </p:nvCxnSpPr>
            <p:spPr>
              <a:xfrm>
                <a:off x="2751292" y="5000878"/>
                <a:ext cx="2049308" cy="0"/>
              </a:xfrm>
              <a:prstGeom prst="line">
                <a:avLst/>
              </a:prstGeom>
              <a:ln w="34925">
                <a:solidFill>
                  <a:srgbClr val="FF9933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2751292" y="3491039"/>
                <a:ext cx="0" cy="1766761"/>
              </a:xfrm>
              <a:prstGeom prst="line">
                <a:avLst/>
              </a:prstGeom>
              <a:ln w="38100">
                <a:solidFill>
                  <a:srgbClr val="FFFF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800600" y="3505200"/>
                <a:ext cx="0" cy="1766761"/>
              </a:xfrm>
              <a:prstGeom prst="line">
                <a:avLst/>
              </a:prstGeom>
              <a:ln w="38100">
                <a:solidFill>
                  <a:srgbClr val="FFFF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2731547" y="4608611"/>
                <a:ext cx="2119725" cy="437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9933"/>
                    </a:solidFill>
                    <a:latin typeface="Arial" pitchFamily="34" charset="0"/>
                  </a:rPr>
                  <a:t>U</a:t>
                </a:r>
                <a:r>
                  <a:rPr lang="en-US" dirty="0" smtClean="0">
                    <a:solidFill>
                      <a:srgbClr val="FF9933"/>
                    </a:solidFill>
                    <a:latin typeface="Arial" pitchFamily="34" charset="0"/>
                  </a:rPr>
                  <a:t>seful-life period</a:t>
                </a:r>
                <a:endParaRPr lang="en-US" dirty="0">
                  <a:solidFill>
                    <a:srgbClr val="FF9933"/>
                  </a:solidFill>
                  <a:latin typeface="Arial" pitchFamily="34" charset="0"/>
                </a:endParaRP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2013428885"/>
      </p:ext>
    </p:extLst>
  </p:cSld>
  <p:clrMapOvr>
    <a:masterClrMapping/>
  </p:clrMapOvr>
  <p:transition advTm="227114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Bin-Based Model for Process Variation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132" y="1076270"/>
            <a:ext cx="8915364" cy="2857906"/>
          </a:xfrm>
        </p:spPr>
        <p:txBody>
          <a:bodyPr/>
          <a:lstStyle/>
          <a:p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Each die exhibits distinct process variation</a:t>
            </a:r>
          </a:p>
          <a:p>
            <a:pPr marL="0" indent="0">
              <a:buNone/>
            </a:pPr>
            <a:r>
              <a:rPr lang="en-US" altLang="zh-TW" b="1" dirty="0" smtClean="0">
                <a:latin typeface="Arial" pitchFamily="34" charset="0"/>
                <a:sym typeface="Symbol"/>
              </a:rPr>
              <a:t>     </a:t>
            </a:r>
            <a:r>
              <a:rPr lang="en-US" altLang="zh-TW" dirty="0">
                <a:effectLst/>
                <a:latin typeface="Arial" pitchFamily="34" charset="0"/>
                <a:sym typeface="Symbol"/>
              </a:rPr>
              <a:t>find the optimal stacking style is intractable</a:t>
            </a:r>
            <a:endParaRPr lang="en-US" dirty="0"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We classify dies into constant number of process bins</a:t>
            </a:r>
          </a:p>
          <a:p>
            <a:pPr marL="569913" lvl="1" indent="-225425"/>
            <a:r>
              <a:rPr lang="en-US" dirty="0">
                <a:effectLst/>
                <a:latin typeface="Arial" pitchFamily="34" charset="0"/>
                <a:cs typeface="Arial" pitchFamily="34" charset="0"/>
              </a:rPr>
              <a:t>Dies with similar process 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variations </a:t>
            </a:r>
            <a:r>
              <a:rPr lang="en-US" dirty="0">
                <a:effectLst/>
                <a:latin typeface="Arial" pitchFamily="34" charset="0"/>
                <a:cs typeface="Arial" pitchFamily="34" charset="0"/>
              </a:rPr>
              <a:t>are classified 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to </a:t>
            </a:r>
            <a:r>
              <a:rPr lang="en-US" dirty="0">
                <a:effectLst/>
                <a:latin typeface="Arial" pitchFamily="34" charset="0"/>
                <a:cs typeface="Arial" pitchFamily="34" charset="0"/>
              </a:rPr>
              <a:t>one bin</a:t>
            </a:r>
          </a:p>
          <a:p>
            <a:pPr marL="569913" lvl="1" indent="-225425"/>
            <a:r>
              <a:rPr lang="en-US" dirty="0">
                <a:effectLst/>
                <a:latin typeface="Arial" pitchFamily="34" charset="0"/>
                <a:cs typeface="Arial" pitchFamily="34" charset="0"/>
              </a:rPr>
              <a:t>We assume same process variation for dies in one 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bin</a:t>
            </a:r>
          </a:p>
          <a:p>
            <a:pPr lvl="1"/>
            <a:endParaRPr lang="en-US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23728" y="3645024"/>
            <a:ext cx="4248472" cy="2488342"/>
            <a:chOff x="2123728" y="3645024"/>
            <a:chExt cx="4248472" cy="2488342"/>
          </a:xfrm>
        </p:grpSpPr>
        <p:grpSp>
          <p:nvGrpSpPr>
            <p:cNvPr id="33" name="Group 32"/>
            <p:cNvGrpSpPr/>
            <p:nvPr/>
          </p:nvGrpSpPr>
          <p:grpSpPr>
            <a:xfrm>
              <a:off x="2123728" y="3645024"/>
              <a:ext cx="4248472" cy="2488342"/>
              <a:chOff x="1702481" y="4077072"/>
              <a:chExt cx="4248472" cy="2488342"/>
            </a:xfrm>
          </p:grpSpPr>
          <p:cxnSp>
            <p:nvCxnSpPr>
              <p:cNvPr id="12" name="Straight Arrow Connector 11"/>
              <p:cNvCxnSpPr/>
              <p:nvPr/>
            </p:nvCxnSpPr>
            <p:spPr bwMode="auto">
              <a:xfrm flipV="1">
                <a:off x="2267744" y="4284712"/>
                <a:ext cx="0" cy="2024608"/>
              </a:xfrm>
              <a:prstGeom prst="straightConnector1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5" name="TextBox 14"/>
              <p:cNvSpPr txBox="1"/>
              <p:nvPr/>
            </p:nvSpPr>
            <p:spPr>
              <a:xfrm>
                <a:off x="2278545" y="6165304"/>
                <a:ext cx="36724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</a:rPr>
                  <a:t>-3</a:t>
                </a:r>
                <a:r>
                  <a:rPr lang="el-GR" sz="2000" dirty="0" smtClean="0">
                    <a:latin typeface="Arial" pitchFamily="34" charset="0"/>
                  </a:rPr>
                  <a:t>σ</a:t>
                </a:r>
                <a:r>
                  <a:rPr lang="en-US" sz="2000" dirty="0" smtClean="0">
                    <a:latin typeface="Arial" pitchFamily="34" charset="0"/>
                  </a:rPr>
                  <a:t>    -1.5</a:t>
                </a:r>
                <a:r>
                  <a:rPr lang="el-GR" sz="2000" dirty="0">
                    <a:latin typeface="Arial" pitchFamily="34" charset="0"/>
                  </a:rPr>
                  <a:t>σ</a:t>
                </a:r>
                <a:r>
                  <a:rPr lang="en-US" sz="2000" dirty="0" smtClean="0">
                    <a:latin typeface="Arial" pitchFamily="34" charset="0"/>
                  </a:rPr>
                  <a:t>    0</a:t>
                </a:r>
                <a:r>
                  <a:rPr lang="el-GR" sz="2000" dirty="0" smtClean="0">
                    <a:latin typeface="Arial" pitchFamily="34" charset="0"/>
                  </a:rPr>
                  <a:t>σ</a:t>
                </a:r>
                <a:r>
                  <a:rPr lang="en-US" sz="2000" dirty="0" smtClean="0">
                    <a:latin typeface="Arial" pitchFamily="34" charset="0"/>
                  </a:rPr>
                  <a:t>    1.5</a:t>
                </a:r>
                <a:r>
                  <a:rPr lang="el-GR" sz="2000" dirty="0" smtClean="0">
                    <a:latin typeface="Arial" pitchFamily="34" charset="0"/>
                  </a:rPr>
                  <a:t>σ</a:t>
                </a:r>
                <a:r>
                  <a:rPr lang="en-US" sz="2000" dirty="0" smtClean="0">
                    <a:latin typeface="Arial" pitchFamily="34" charset="0"/>
                  </a:rPr>
                  <a:t>      3</a:t>
                </a:r>
                <a:r>
                  <a:rPr lang="el-GR" sz="2000" dirty="0" smtClean="0">
                    <a:latin typeface="Arial" pitchFamily="34" charset="0"/>
                  </a:rPr>
                  <a:t>σ</a:t>
                </a:r>
                <a:r>
                  <a:rPr lang="en-US" sz="2000" dirty="0" smtClean="0">
                    <a:latin typeface="Arial" pitchFamily="34" charset="0"/>
                  </a:rPr>
                  <a:t> 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 bwMode="auto">
              <a:xfrm>
                <a:off x="2115668" y="6156920"/>
                <a:ext cx="3833706" cy="0"/>
              </a:xfrm>
              <a:prstGeom prst="straightConnector1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4" name="Freeform 13"/>
              <p:cNvSpPr/>
              <p:nvPr/>
            </p:nvSpPr>
            <p:spPr>
              <a:xfrm>
                <a:off x="2545501" y="4453881"/>
                <a:ext cx="3055354" cy="1695249"/>
              </a:xfrm>
              <a:custGeom>
                <a:avLst/>
                <a:gdLst>
                  <a:gd name="connsiteX0" fmla="*/ 0 w 2340528"/>
                  <a:gd name="connsiteY0" fmla="*/ 1716728 h 1716728"/>
                  <a:gd name="connsiteX1" fmla="*/ 360727 w 2340528"/>
                  <a:gd name="connsiteY1" fmla="*/ 1507003 h 1716728"/>
                  <a:gd name="connsiteX2" fmla="*/ 696286 w 2340528"/>
                  <a:gd name="connsiteY2" fmla="*/ 1305668 h 1716728"/>
                  <a:gd name="connsiteX3" fmla="*/ 847288 w 2340528"/>
                  <a:gd name="connsiteY3" fmla="*/ 835884 h 1716728"/>
                  <a:gd name="connsiteX4" fmla="*/ 889233 w 2340528"/>
                  <a:gd name="connsiteY4" fmla="*/ 424824 h 1716728"/>
                  <a:gd name="connsiteX5" fmla="*/ 998290 w 2340528"/>
                  <a:gd name="connsiteY5" fmla="*/ 89264 h 1716728"/>
                  <a:gd name="connsiteX6" fmla="*/ 1098958 w 2340528"/>
                  <a:gd name="connsiteY6" fmla="*/ 13763 h 1716728"/>
                  <a:gd name="connsiteX7" fmla="*/ 1392572 w 2340528"/>
                  <a:gd name="connsiteY7" fmla="*/ 315767 h 1716728"/>
                  <a:gd name="connsiteX8" fmla="*/ 1442906 w 2340528"/>
                  <a:gd name="connsiteY8" fmla="*/ 743605 h 1716728"/>
                  <a:gd name="connsiteX9" fmla="*/ 1501629 w 2340528"/>
                  <a:gd name="connsiteY9" fmla="*/ 1087554 h 1716728"/>
                  <a:gd name="connsiteX10" fmla="*/ 1585519 w 2340528"/>
                  <a:gd name="connsiteY10" fmla="*/ 1297279 h 1716728"/>
                  <a:gd name="connsiteX11" fmla="*/ 1786855 w 2340528"/>
                  <a:gd name="connsiteY11" fmla="*/ 1414725 h 1716728"/>
                  <a:gd name="connsiteX12" fmla="*/ 2021747 w 2340528"/>
                  <a:gd name="connsiteY12" fmla="*/ 1515392 h 1716728"/>
                  <a:gd name="connsiteX13" fmla="*/ 2256638 w 2340528"/>
                  <a:gd name="connsiteY13" fmla="*/ 1624449 h 1716728"/>
                  <a:gd name="connsiteX14" fmla="*/ 2340528 w 2340528"/>
                  <a:gd name="connsiteY14" fmla="*/ 1716728 h 1716728"/>
                  <a:gd name="connsiteX0" fmla="*/ 0 w 2340528"/>
                  <a:gd name="connsiteY0" fmla="*/ 1716728 h 1716728"/>
                  <a:gd name="connsiteX1" fmla="*/ 360727 w 2340528"/>
                  <a:gd name="connsiteY1" fmla="*/ 1507003 h 1716728"/>
                  <a:gd name="connsiteX2" fmla="*/ 696286 w 2340528"/>
                  <a:gd name="connsiteY2" fmla="*/ 1205000 h 1716728"/>
                  <a:gd name="connsiteX3" fmla="*/ 847288 w 2340528"/>
                  <a:gd name="connsiteY3" fmla="*/ 835884 h 1716728"/>
                  <a:gd name="connsiteX4" fmla="*/ 889233 w 2340528"/>
                  <a:gd name="connsiteY4" fmla="*/ 424824 h 1716728"/>
                  <a:gd name="connsiteX5" fmla="*/ 998290 w 2340528"/>
                  <a:gd name="connsiteY5" fmla="*/ 89264 h 1716728"/>
                  <a:gd name="connsiteX6" fmla="*/ 1098958 w 2340528"/>
                  <a:gd name="connsiteY6" fmla="*/ 13763 h 1716728"/>
                  <a:gd name="connsiteX7" fmla="*/ 1392572 w 2340528"/>
                  <a:gd name="connsiteY7" fmla="*/ 315767 h 1716728"/>
                  <a:gd name="connsiteX8" fmla="*/ 1442906 w 2340528"/>
                  <a:gd name="connsiteY8" fmla="*/ 743605 h 1716728"/>
                  <a:gd name="connsiteX9" fmla="*/ 1501629 w 2340528"/>
                  <a:gd name="connsiteY9" fmla="*/ 1087554 h 1716728"/>
                  <a:gd name="connsiteX10" fmla="*/ 1585519 w 2340528"/>
                  <a:gd name="connsiteY10" fmla="*/ 1297279 h 1716728"/>
                  <a:gd name="connsiteX11" fmla="*/ 1786855 w 2340528"/>
                  <a:gd name="connsiteY11" fmla="*/ 1414725 h 1716728"/>
                  <a:gd name="connsiteX12" fmla="*/ 2021747 w 2340528"/>
                  <a:gd name="connsiteY12" fmla="*/ 1515392 h 1716728"/>
                  <a:gd name="connsiteX13" fmla="*/ 2256638 w 2340528"/>
                  <a:gd name="connsiteY13" fmla="*/ 1624449 h 1716728"/>
                  <a:gd name="connsiteX14" fmla="*/ 2340528 w 2340528"/>
                  <a:gd name="connsiteY14" fmla="*/ 1716728 h 1716728"/>
                  <a:gd name="connsiteX0" fmla="*/ 0 w 2340528"/>
                  <a:gd name="connsiteY0" fmla="*/ 1705047 h 1705047"/>
                  <a:gd name="connsiteX1" fmla="*/ 360727 w 2340528"/>
                  <a:gd name="connsiteY1" fmla="*/ 1495322 h 1705047"/>
                  <a:gd name="connsiteX2" fmla="*/ 696286 w 2340528"/>
                  <a:gd name="connsiteY2" fmla="*/ 1193319 h 1705047"/>
                  <a:gd name="connsiteX3" fmla="*/ 847288 w 2340528"/>
                  <a:gd name="connsiteY3" fmla="*/ 824203 h 1705047"/>
                  <a:gd name="connsiteX4" fmla="*/ 889233 w 2340528"/>
                  <a:gd name="connsiteY4" fmla="*/ 413143 h 1705047"/>
                  <a:gd name="connsiteX5" fmla="*/ 998290 w 2340528"/>
                  <a:gd name="connsiteY5" fmla="*/ 77583 h 1705047"/>
                  <a:gd name="connsiteX6" fmla="*/ 1098958 w 2340528"/>
                  <a:gd name="connsiteY6" fmla="*/ 2082 h 1705047"/>
                  <a:gd name="connsiteX7" fmla="*/ 1333850 w 2340528"/>
                  <a:gd name="connsiteY7" fmla="*/ 127917 h 1705047"/>
                  <a:gd name="connsiteX8" fmla="*/ 1442906 w 2340528"/>
                  <a:gd name="connsiteY8" fmla="*/ 731924 h 1705047"/>
                  <a:gd name="connsiteX9" fmla="*/ 1501629 w 2340528"/>
                  <a:gd name="connsiteY9" fmla="*/ 1075873 h 1705047"/>
                  <a:gd name="connsiteX10" fmla="*/ 1585519 w 2340528"/>
                  <a:gd name="connsiteY10" fmla="*/ 1285598 h 1705047"/>
                  <a:gd name="connsiteX11" fmla="*/ 1786855 w 2340528"/>
                  <a:gd name="connsiteY11" fmla="*/ 1403044 h 1705047"/>
                  <a:gd name="connsiteX12" fmla="*/ 2021747 w 2340528"/>
                  <a:gd name="connsiteY12" fmla="*/ 1503711 h 1705047"/>
                  <a:gd name="connsiteX13" fmla="*/ 2256638 w 2340528"/>
                  <a:gd name="connsiteY13" fmla="*/ 1612768 h 1705047"/>
                  <a:gd name="connsiteX14" fmla="*/ 2340528 w 2340528"/>
                  <a:gd name="connsiteY14" fmla="*/ 1705047 h 1705047"/>
                  <a:gd name="connsiteX0" fmla="*/ 0 w 2340528"/>
                  <a:gd name="connsiteY0" fmla="*/ 1713029 h 1713029"/>
                  <a:gd name="connsiteX1" fmla="*/ 360727 w 2340528"/>
                  <a:gd name="connsiteY1" fmla="*/ 1503304 h 1713029"/>
                  <a:gd name="connsiteX2" fmla="*/ 696286 w 2340528"/>
                  <a:gd name="connsiteY2" fmla="*/ 1201301 h 1713029"/>
                  <a:gd name="connsiteX3" fmla="*/ 847288 w 2340528"/>
                  <a:gd name="connsiteY3" fmla="*/ 832185 h 1713029"/>
                  <a:gd name="connsiteX4" fmla="*/ 889233 w 2340528"/>
                  <a:gd name="connsiteY4" fmla="*/ 421125 h 1713029"/>
                  <a:gd name="connsiteX5" fmla="*/ 998290 w 2340528"/>
                  <a:gd name="connsiteY5" fmla="*/ 85565 h 1713029"/>
                  <a:gd name="connsiteX6" fmla="*/ 1182848 w 2340528"/>
                  <a:gd name="connsiteY6" fmla="*/ 1675 h 1713029"/>
                  <a:gd name="connsiteX7" fmla="*/ 1333850 w 2340528"/>
                  <a:gd name="connsiteY7" fmla="*/ 135899 h 1713029"/>
                  <a:gd name="connsiteX8" fmla="*/ 1442906 w 2340528"/>
                  <a:gd name="connsiteY8" fmla="*/ 739906 h 1713029"/>
                  <a:gd name="connsiteX9" fmla="*/ 1501629 w 2340528"/>
                  <a:gd name="connsiteY9" fmla="*/ 1083855 h 1713029"/>
                  <a:gd name="connsiteX10" fmla="*/ 1585519 w 2340528"/>
                  <a:gd name="connsiteY10" fmla="*/ 1293580 h 1713029"/>
                  <a:gd name="connsiteX11" fmla="*/ 1786855 w 2340528"/>
                  <a:gd name="connsiteY11" fmla="*/ 1411026 h 1713029"/>
                  <a:gd name="connsiteX12" fmla="*/ 2021747 w 2340528"/>
                  <a:gd name="connsiteY12" fmla="*/ 1511693 h 1713029"/>
                  <a:gd name="connsiteX13" fmla="*/ 2256638 w 2340528"/>
                  <a:gd name="connsiteY13" fmla="*/ 1620750 h 1713029"/>
                  <a:gd name="connsiteX14" fmla="*/ 2340528 w 2340528"/>
                  <a:gd name="connsiteY14" fmla="*/ 1713029 h 1713029"/>
                  <a:gd name="connsiteX0" fmla="*/ 0 w 2340528"/>
                  <a:gd name="connsiteY0" fmla="*/ 1713029 h 1713029"/>
                  <a:gd name="connsiteX1" fmla="*/ 360727 w 2340528"/>
                  <a:gd name="connsiteY1" fmla="*/ 1503304 h 1713029"/>
                  <a:gd name="connsiteX2" fmla="*/ 696286 w 2340528"/>
                  <a:gd name="connsiteY2" fmla="*/ 1201301 h 1713029"/>
                  <a:gd name="connsiteX3" fmla="*/ 847288 w 2340528"/>
                  <a:gd name="connsiteY3" fmla="*/ 832185 h 1713029"/>
                  <a:gd name="connsiteX4" fmla="*/ 889233 w 2340528"/>
                  <a:gd name="connsiteY4" fmla="*/ 421125 h 1713029"/>
                  <a:gd name="connsiteX5" fmla="*/ 998290 w 2340528"/>
                  <a:gd name="connsiteY5" fmla="*/ 85565 h 1713029"/>
                  <a:gd name="connsiteX6" fmla="*/ 1182848 w 2340528"/>
                  <a:gd name="connsiteY6" fmla="*/ 1675 h 1713029"/>
                  <a:gd name="connsiteX7" fmla="*/ 1333850 w 2340528"/>
                  <a:gd name="connsiteY7" fmla="*/ 135899 h 1713029"/>
                  <a:gd name="connsiteX8" fmla="*/ 1442906 w 2340528"/>
                  <a:gd name="connsiteY8" fmla="*/ 739906 h 1713029"/>
                  <a:gd name="connsiteX9" fmla="*/ 1501629 w 2340528"/>
                  <a:gd name="connsiteY9" fmla="*/ 1083855 h 1713029"/>
                  <a:gd name="connsiteX10" fmla="*/ 1661020 w 2340528"/>
                  <a:gd name="connsiteY10" fmla="*/ 1327136 h 1713029"/>
                  <a:gd name="connsiteX11" fmla="*/ 1786855 w 2340528"/>
                  <a:gd name="connsiteY11" fmla="*/ 1411026 h 1713029"/>
                  <a:gd name="connsiteX12" fmla="*/ 2021747 w 2340528"/>
                  <a:gd name="connsiteY12" fmla="*/ 1511693 h 1713029"/>
                  <a:gd name="connsiteX13" fmla="*/ 2256638 w 2340528"/>
                  <a:gd name="connsiteY13" fmla="*/ 1620750 h 1713029"/>
                  <a:gd name="connsiteX14" fmla="*/ 2340528 w 2340528"/>
                  <a:gd name="connsiteY14" fmla="*/ 1713029 h 1713029"/>
                  <a:gd name="connsiteX0" fmla="*/ 0 w 2340528"/>
                  <a:gd name="connsiteY0" fmla="*/ 1713029 h 1713029"/>
                  <a:gd name="connsiteX1" fmla="*/ 360727 w 2340528"/>
                  <a:gd name="connsiteY1" fmla="*/ 1503304 h 1713029"/>
                  <a:gd name="connsiteX2" fmla="*/ 696286 w 2340528"/>
                  <a:gd name="connsiteY2" fmla="*/ 1201301 h 1713029"/>
                  <a:gd name="connsiteX3" fmla="*/ 847288 w 2340528"/>
                  <a:gd name="connsiteY3" fmla="*/ 832185 h 1713029"/>
                  <a:gd name="connsiteX4" fmla="*/ 889233 w 2340528"/>
                  <a:gd name="connsiteY4" fmla="*/ 421125 h 1713029"/>
                  <a:gd name="connsiteX5" fmla="*/ 998290 w 2340528"/>
                  <a:gd name="connsiteY5" fmla="*/ 85565 h 1713029"/>
                  <a:gd name="connsiteX6" fmla="*/ 1182848 w 2340528"/>
                  <a:gd name="connsiteY6" fmla="*/ 1675 h 1713029"/>
                  <a:gd name="connsiteX7" fmla="*/ 1333850 w 2340528"/>
                  <a:gd name="connsiteY7" fmla="*/ 135899 h 1713029"/>
                  <a:gd name="connsiteX8" fmla="*/ 1442906 w 2340528"/>
                  <a:gd name="connsiteY8" fmla="*/ 739906 h 1713029"/>
                  <a:gd name="connsiteX9" fmla="*/ 1501629 w 2340528"/>
                  <a:gd name="connsiteY9" fmla="*/ 1083855 h 1713029"/>
                  <a:gd name="connsiteX10" fmla="*/ 1661020 w 2340528"/>
                  <a:gd name="connsiteY10" fmla="*/ 1327136 h 1713029"/>
                  <a:gd name="connsiteX11" fmla="*/ 1837189 w 2340528"/>
                  <a:gd name="connsiteY11" fmla="*/ 1478137 h 1713029"/>
                  <a:gd name="connsiteX12" fmla="*/ 2021747 w 2340528"/>
                  <a:gd name="connsiteY12" fmla="*/ 1511693 h 1713029"/>
                  <a:gd name="connsiteX13" fmla="*/ 2256638 w 2340528"/>
                  <a:gd name="connsiteY13" fmla="*/ 1620750 h 1713029"/>
                  <a:gd name="connsiteX14" fmla="*/ 2340528 w 2340528"/>
                  <a:gd name="connsiteY14" fmla="*/ 1713029 h 1713029"/>
                  <a:gd name="connsiteX0" fmla="*/ 0 w 2340528"/>
                  <a:gd name="connsiteY0" fmla="*/ 1713029 h 1713029"/>
                  <a:gd name="connsiteX1" fmla="*/ 360727 w 2340528"/>
                  <a:gd name="connsiteY1" fmla="*/ 1503304 h 1713029"/>
                  <a:gd name="connsiteX2" fmla="*/ 696286 w 2340528"/>
                  <a:gd name="connsiteY2" fmla="*/ 1201301 h 1713029"/>
                  <a:gd name="connsiteX3" fmla="*/ 847288 w 2340528"/>
                  <a:gd name="connsiteY3" fmla="*/ 832185 h 1713029"/>
                  <a:gd name="connsiteX4" fmla="*/ 889233 w 2340528"/>
                  <a:gd name="connsiteY4" fmla="*/ 421125 h 1713029"/>
                  <a:gd name="connsiteX5" fmla="*/ 998290 w 2340528"/>
                  <a:gd name="connsiteY5" fmla="*/ 85565 h 1713029"/>
                  <a:gd name="connsiteX6" fmla="*/ 1182848 w 2340528"/>
                  <a:gd name="connsiteY6" fmla="*/ 1675 h 1713029"/>
                  <a:gd name="connsiteX7" fmla="*/ 1333850 w 2340528"/>
                  <a:gd name="connsiteY7" fmla="*/ 135899 h 1713029"/>
                  <a:gd name="connsiteX8" fmla="*/ 1442906 w 2340528"/>
                  <a:gd name="connsiteY8" fmla="*/ 739906 h 1713029"/>
                  <a:gd name="connsiteX9" fmla="*/ 1501629 w 2340528"/>
                  <a:gd name="connsiteY9" fmla="*/ 1083855 h 1713029"/>
                  <a:gd name="connsiteX10" fmla="*/ 1661020 w 2340528"/>
                  <a:gd name="connsiteY10" fmla="*/ 1327136 h 1713029"/>
                  <a:gd name="connsiteX11" fmla="*/ 1837189 w 2340528"/>
                  <a:gd name="connsiteY11" fmla="*/ 1478137 h 1713029"/>
                  <a:gd name="connsiteX12" fmla="*/ 2021747 w 2340528"/>
                  <a:gd name="connsiteY12" fmla="*/ 1511693 h 1713029"/>
                  <a:gd name="connsiteX13" fmla="*/ 2046914 w 2340528"/>
                  <a:gd name="connsiteY13" fmla="*/ 1562027 h 1713029"/>
                  <a:gd name="connsiteX14" fmla="*/ 2256638 w 2340528"/>
                  <a:gd name="connsiteY14" fmla="*/ 1620750 h 1713029"/>
                  <a:gd name="connsiteX15" fmla="*/ 2340528 w 2340528"/>
                  <a:gd name="connsiteY15" fmla="*/ 1713029 h 1713029"/>
                  <a:gd name="connsiteX0" fmla="*/ 0 w 2340528"/>
                  <a:gd name="connsiteY0" fmla="*/ 1713029 h 1713029"/>
                  <a:gd name="connsiteX1" fmla="*/ 360727 w 2340528"/>
                  <a:gd name="connsiteY1" fmla="*/ 1503304 h 1713029"/>
                  <a:gd name="connsiteX2" fmla="*/ 696286 w 2340528"/>
                  <a:gd name="connsiteY2" fmla="*/ 1201301 h 1713029"/>
                  <a:gd name="connsiteX3" fmla="*/ 847288 w 2340528"/>
                  <a:gd name="connsiteY3" fmla="*/ 832185 h 1713029"/>
                  <a:gd name="connsiteX4" fmla="*/ 889233 w 2340528"/>
                  <a:gd name="connsiteY4" fmla="*/ 421125 h 1713029"/>
                  <a:gd name="connsiteX5" fmla="*/ 998290 w 2340528"/>
                  <a:gd name="connsiteY5" fmla="*/ 85565 h 1713029"/>
                  <a:gd name="connsiteX6" fmla="*/ 1182848 w 2340528"/>
                  <a:gd name="connsiteY6" fmla="*/ 1675 h 1713029"/>
                  <a:gd name="connsiteX7" fmla="*/ 1333850 w 2340528"/>
                  <a:gd name="connsiteY7" fmla="*/ 135899 h 1713029"/>
                  <a:gd name="connsiteX8" fmla="*/ 1442906 w 2340528"/>
                  <a:gd name="connsiteY8" fmla="*/ 739906 h 1713029"/>
                  <a:gd name="connsiteX9" fmla="*/ 1501629 w 2340528"/>
                  <a:gd name="connsiteY9" fmla="*/ 1083855 h 1713029"/>
                  <a:gd name="connsiteX10" fmla="*/ 1661020 w 2340528"/>
                  <a:gd name="connsiteY10" fmla="*/ 1327136 h 1713029"/>
                  <a:gd name="connsiteX11" fmla="*/ 1837189 w 2340528"/>
                  <a:gd name="connsiteY11" fmla="*/ 1478137 h 1713029"/>
                  <a:gd name="connsiteX12" fmla="*/ 2013358 w 2340528"/>
                  <a:gd name="connsiteY12" fmla="*/ 1545249 h 1713029"/>
                  <a:gd name="connsiteX13" fmla="*/ 2046914 w 2340528"/>
                  <a:gd name="connsiteY13" fmla="*/ 1562027 h 1713029"/>
                  <a:gd name="connsiteX14" fmla="*/ 2256638 w 2340528"/>
                  <a:gd name="connsiteY14" fmla="*/ 1620750 h 1713029"/>
                  <a:gd name="connsiteX15" fmla="*/ 2340528 w 2340528"/>
                  <a:gd name="connsiteY15" fmla="*/ 1713029 h 1713029"/>
                  <a:gd name="connsiteX0" fmla="*/ 0 w 2416029"/>
                  <a:gd name="connsiteY0" fmla="*/ 1713029 h 1713029"/>
                  <a:gd name="connsiteX1" fmla="*/ 360727 w 2416029"/>
                  <a:gd name="connsiteY1" fmla="*/ 1503304 h 1713029"/>
                  <a:gd name="connsiteX2" fmla="*/ 696286 w 2416029"/>
                  <a:gd name="connsiteY2" fmla="*/ 1201301 h 1713029"/>
                  <a:gd name="connsiteX3" fmla="*/ 847288 w 2416029"/>
                  <a:gd name="connsiteY3" fmla="*/ 832185 h 1713029"/>
                  <a:gd name="connsiteX4" fmla="*/ 889233 w 2416029"/>
                  <a:gd name="connsiteY4" fmla="*/ 421125 h 1713029"/>
                  <a:gd name="connsiteX5" fmla="*/ 998290 w 2416029"/>
                  <a:gd name="connsiteY5" fmla="*/ 85565 h 1713029"/>
                  <a:gd name="connsiteX6" fmla="*/ 1182848 w 2416029"/>
                  <a:gd name="connsiteY6" fmla="*/ 1675 h 1713029"/>
                  <a:gd name="connsiteX7" fmla="*/ 1333850 w 2416029"/>
                  <a:gd name="connsiteY7" fmla="*/ 135899 h 1713029"/>
                  <a:gd name="connsiteX8" fmla="*/ 1442906 w 2416029"/>
                  <a:gd name="connsiteY8" fmla="*/ 739906 h 1713029"/>
                  <a:gd name="connsiteX9" fmla="*/ 1501629 w 2416029"/>
                  <a:gd name="connsiteY9" fmla="*/ 1083855 h 1713029"/>
                  <a:gd name="connsiteX10" fmla="*/ 1661020 w 2416029"/>
                  <a:gd name="connsiteY10" fmla="*/ 1327136 h 1713029"/>
                  <a:gd name="connsiteX11" fmla="*/ 1837189 w 2416029"/>
                  <a:gd name="connsiteY11" fmla="*/ 1478137 h 1713029"/>
                  <a:gd name="connsiteX12" fmla="*/ 2013358 w 2416029"/>
                  <a:gd name="connsiteY12" fmla="*/ 1545249 h 1713029"/>
                  <a:gd name="connsiteX13" fmla="*/ 2046914 w 2416029"/>
                  <a:gd name="connsiteY13" fmla="*/ 1562027 h 1713029"/>
                  <a:gd name="connsiteX14" fmla="*/ 2256638 w 2416029"/>
                  <a:gd name="connsiteY14" fmla="*/ 1620750 h 1713029"/>
                  <a:gd name="connsiteX15" fmla="*/ 2416029 w 2416029"/>
                  <a:gd name="connsiteY15" fmla="*/ 1713029 h 1713029"/>
                  <a:gd name="connsiteX0" fmla="*/ 0 w 2499919"/>
                  <a:gd name="connsiteY0" fmla="*/ 1713029 h 1729807"/>
                  <a:gd name="connsiteX1" fmla="*/ 360727 w 2499919"/>
                  <a:gd name="connsiteY1" fmla="*/ 1503304 h 1729807"/>
                  <a:gd name="connsiteX2" fmla="*/ 696286 w 2499919"/>
                  <a:gd name="connsiteY2" fmla="*/ 1201301 h 1729807"/>
                  <a:gd name="connsiteX3" fmla="*/ 847288 w 2499919"/>
                  <a:gd name="connsiteY3" fmla="*/ 832185 h 1729807"/>
                  <a:gd name="connsiteX4" fmla="*/ 889233 w 2499919"/>
                  <a:gd name="connsiteY4" fmla="*/ 421125 h 1729807"/>
                  <a:gd name="connsiteX5" fmla="*/ 998290 w 2499919"/>
                  <a:gd name="connsiteY5" fmla="*/ 85565 h 1729807"/>
                  <a:gd name="connsiteX6" fmla="*/ 1182848 w 2499919"/>
                  <a:gd name="connsiteY6" fmla="*/ 1675 h 1729807"/>
                  <a:gd name="connsiteX7" fmla="*/ 1333850 w 2499919"/>
                  <a:gd name="connsiteY7" fmla="*/ 135899 h 1729807"/>
                  <a:gd name="connsiteX8" fmla="*/ 1442906 w 2499919"/>
                  <a:gd name="connsiteY8" fmla="*/ 739906 h 1729807"/>
                  <a:gd name="connsiteX9" fmla="*/ 1501629 w 2499919"/>
                  <a:gd name="connsiteY9" fmla="*/ 1083855 h 1729807"/>
                  <a:gd name="connsiteX10" fmla="*/ 1661020 w 2499919"/>
                  <a:gd name="connsiteY10" fmla="*/ 1327136 h 1729807"/>
                  <a:gd name="connsiteX11" fmla="*/ 1837189 w 2499919"/>
                  <a:gd name="connsiteY11" fmla="*/ 1478137 h 1729807"/>
                  <a:gd name="connsiteX12" fmla="*/ 2013358 w 2499919"/>
                  <a:gd name="connsiteY12" fmla="*/ 1545249 h 1729807"/>
                  <a:gd name="connsiteX13" fmla="*/ 2046914 w 2499919"/>
                  <a:gd name="connsiteY13" fmla="*/ 1562027 h 1729807"/>
                  <a:gd name="connsiteX14" fmla="*/ 2256638 w 2499919"/>
                  <a:gd name="connsiteY14" fmla="*/ 1620750 h 1729807"/>
                  <a:gd name="connsiteX15" fmla="*/ 2499919 w 2499919"/>
                  <a:gd name="connsiteY15" fmla="*/ 1729807 h 1729807"/>
                  <a:gd name="connsiteX0" fmla="*/ 0 w 2483141"/>
                  <a:gd name="connsiteY0" fmla="*/ 1713029 h 1713029"/>
                  <a:gd name="connsiteX1" fmla="*/ 360727 w 2483141"/>
                  <a:gd name="connsiteY1" fmla="*/ 1503304 h 1713029"/>
                  <a:gd name="connsiteX2" fmla="*/ 696286 w 2483141"/>
                  <a:gd name="connsiteY2" fmla="*/ 1201301 h 1713029"/>
                  <a:gd name="connsiteX3" fmla="*/ 847288 w 2483141"/>
                  <a:gd name="connsiteY3" fmla="*/ 832185 h 1713029"/>
                  <a:gd name="connsiteX4" fmla="*/ 889233 w 2483141"/>
                  <a:gd name="connsiteY4" fmla="*/ 421125 h 1713029"/>
                  <a:gd name="connsiteX5" fmla="*/ 998290 w 2483141"/>
                  <a:gd name="connsiteY5" fmla="*/ 85565 h 1713029"/>
                  <a:gd name="connsiteX6" fmla="*/ 1182848 w 2483141"/>
                  <a:gd name="connsiteY6" fmla="*/ 1675 h 1713029"/>
                  <a:gd name="connsiteX7" fmla="*/ 1333850 w 2483141"/>
                  <a:gd name="connsiteY7" fmla="*/ 135899 h 1713029"/>
                  <a:gd name="connsiteX8" fmla="*/ 1442906 w 2483141"/>
                  <a:gd name="connsiteY8" fmla="*/ 739906 h 1713029"/>
                  <a:gd name="connsiteX9" fmla="*/ 1501629 w 2483141"/>
                  <a:gd name="connsiteY9" fmla="*/ 1083855 h 1713029"/>
                  <a:gd name="connsiteX10" fmla="*/ 1661020 w 2483141"/>
                  <a:gd name="connsiteY10" fmla="*/ 1327136 h 1713029"/>
                  <a:gd name="connsiteX11" fmla="*/ 1837189 w 2483141"/>
                  <a:gd name="connsiteY11" fmla="*/ 1478137 h 1713029"/>
                  <a:gd name="connsiteX12" fmla="*/ 2013358 w 2483141"/>
                  <a:gd name="connsiteY12" fmla="*/ 1545249 h 1713029"/>
                  <a:gd name="connsiteX13" fmla="*/ 2046914 w 2483141"/>
                  <a:gd name="connsiteY13" fmla="*/ 1562027 h 1713029"/>
                  <a:gd name="connsiteX14" fmla="*/ 2256638 w 2483141"/>
                  <a:gd name="connsiteY14" fmla="*/ 1620750 h 1713029"/>
                  <a:gd name="connsiteX15" fmla="*/ 2483141 w 2483141"/>
                  <a:gd name="connsiteY15" fmla="*/ 1696251 h 1713029"/>
                  <a:gd name="connsiteX0" fmla="*/ 0 w 2525086"/>
                  <a:gd name="connsiteY0" fmla="*/ 1696251 h 1696251"/>
                  <a:gd name="connsiteX1" fmla="*/ 402672 w 2525086"/>
                  <a:gd name="connsiteY1" fmla="*/ 1503304 h 1696251"/>
                  <a:gd name="connsiteX2" fmla="*/ 738231 w 2525086"/>
                  <a:gd name="connsiteY2" fmla="*/ 1201301 h 1696251"/>
                  <a:gd name="connsiteX3" fmla="*/ 889233 w 2525086"/>
                  <a:gd name="connsiteY3" fmla="*/ 832185 h 1696251"/>
                  <a:gd name="connsiteX4" fmla="*/ 931178 w 2525086"/>
                  <a:gd name="connsiteY4" fmla="*/ 421125 h 1696251"/>
                  <a:gd name="connsiteX5" fmla="*/ 1040235 w 2525086"/>
                  <a:gd name="connsiteY5" fmla="*/ 85565 h 1696251"/>
                  <a:gd name="connsiteX6" fmla="*/ 1224793 w 2525086"/>
                  <a:gd name="connsiteY6" fmla="*/ 1675 h 1696251"/>
                  <a:gd name="connsiteX7" fmla="*/ 1375795 w 2525086"/>
                  <a:gd name="connsiteY7" fmla="*/ 135899 h 1696251"/>
                  <a:gd name="connsiteX8" fmla="*/ 1484851 w 2525086"/>
                  <a:gd name="connsiteY8" fmla="*/ 739906 h 1696251"/>
                  <a:gd name="connsiteX9" fmla="*/ 1543574 w 2525086"/>
                  <a:gd name="connsiteY9" fmla="*/ 1083855 h 1696251"/>
                  <a:gd name="connsiteX10" fmla="*/ 1702965 w 2525086"/>
                  <a:gd name="connsiteY10" fmla="*/ 1327136 h 1696251"/>
                  <a:gd name="connsiteX11" fmla="*/ 1879134 w 2525086"/>
                  <a:gd name="connsiteY11" fmla="*/ 1478137 h 1696251"/>
                  <a:gd name="connsiteX12" fmla="*/ 2055303 w 2525086"/>
                  <a:gd name="connsiteY12" fmla="*/ 1545249 h 1696251"/>
                  <a:gd name="connsiteX13" fmla="*/ 2088859 w 2525086"/>
                  <a:gd name="connsiteY13" fmla="*/ 1562027 h 1696251"/>
                  <a:gd name="connsiteX14" fmla="*/ 2298583 w 2525086"/>
                  <a:gd name="connsiteY14" fmla="*/ 1620750 h 1696251"/>
                  <a:gd name="connsiteX15" fmla="*/ 2525086 w 2525086"/>
                  <a:gd name="connsiteY15" fmla="*/ 1696251 h 1696251"/>
                  <a:gd name="connsiteX0" fmla="*/ 0 w 2525086"/>
                  <a:gd name="connsiteY0" fmla="*/ 1696809 h 1696809"/>
                  <a:gd name="connsiteX1" fmla="*/ 402672 w 2525086"/>
                  <a:gd name="connsiteY1" fmla="*/ 1503862 h 1696809"/>
                  <a:gd name="connsiteX2" fmla="*/ 738231 w 2525086"/>
                  <a:gd name="connsiteY2" fmla="*/ 1201859 h 1696809"/>
                  <a:gd name="connsiteX3" fmla="*/ 889233 w 2525086"/>
                  <a:gd name="connsiteY3" fmla="*/ 832743 h 1696809"/>
                  <a:gd name="connsiteX4" fmla="*/ 956345 w 2525086"/>
                  <a:gd name="connsiteY4" fmla="*/ 480406 h 1696809"/>
                  <a:gd name="connsiteX5" fmla="*/ 1040235 w 2525086"/>
                  <a:gd name="connsiteY5" fmla="*/ 86123 h 1696809"/>
                  <a:gd name="connsiteX6" fmla="*/ 1224793 w 2525086"/>
                  <a:gd name="connsiteY6" fmla="*/ 2233 h 1696809"/>
                  <a:gd name="connsiteX7" fmla="*/ 1375795 w 2525086"/>
                  <a:gd name="connsiteY7" fmla="*/ 136457 h 1696809"/>
                  <a:gd name="connsiteX8" fmla="*/ 1484851 w 2525086"/>
                  <a:gd name="connsiteY8" fmla="*/ 740464 h 1696809"/>
                  <a:gd name="connsiteX9" fmla="*/ 1543574 w 2525086"/>
                  <a:gd name="connsiteY9" fmla="*/ 1084413 h 1696809"/>
                  <a:gd name="connsiteX10" fmla="*/ 1702965 w 2525086"/>
                  <a:gd name="connsiteY10" fmla="*/ 1327694 h 1696809"/>
                  <a:gd name="connsiteX11" fmla="*/ 1879134 w 2525086"/>
                  <a:gd name="connsiteY11" fmla="*/ 1478695 h 1696809"/>
                  <a:gd name="connsiteX12" fmla="*/ 2055303 w 2525086"/>
                  <a:gd name="connsiteY12" fmla="*/ 1545807 h 1696809"/>
                  <a:gd name="connsiteX13" fmla="*/ 2088859 w 2525086"/>
                  <a:gd name="connsiteY13" fmla="*/ 1562585 h 1696809"/>
                  <a:gd name="connsiteX14" fmla="*/ 2298583 w 2525086"/>
                  <a:gd name="connsiteY14" fmla="*/ 1621308 h 1696809"/>
                  <a:gd name="connsiteX15" fmla="*/ 2525086 w 2525086"/>
                  <a:gd name="connsiteY15" fmla="*/ 1696809 h 1696809"/>
                  <a:gd name="connsiteX0" fmla="*/ 0 w 2525086"/>
                  <a:gd name="connsiteY0" fmla="*/ 1694672 h 1694672"/>
                  <a:gd name="connsiteX1" fmla="*/ 402672 w 2525086"/>
                  <a:gd name="connsiteY1" fmla="*/ 1501725 h 1694672"/>
                  <a:gd name="connsiteX2" fmla="*/ 738231 w 2525086"/>
                  <a:gd name="connsiteY2" fmla="*/ 1199722 h 1694672"/>
                  <a:gd name="connsiteX3" fmla="*/ 889233 w 2525086"/>
                  <a:gd name="connsiteY3" fmla="*/ 830606 h 1694672"/>
                  <a:gd name="connsiteX4" fmla="*/ 956345 w 2525086"/>
                  <a:gd name="connsiteY4" fmla="*/ 478269 h 1694672"/>
                  <a:gd name="connsiteX5" fmla="*/ 1065402 w 2525086"/>
                  <a:gd name="connsiteY5" fmla="*/ 142709 h 1694672"/>
                  <a:gd name="connsiteX6" fmla="*/ 1224793 w 2525086"/>
                  <a:gd name="connsiteY6" fmla="*/ 96 h 1694672"/>
                  <a:gd name="connsiteX7" fmla="*/ 1375795 w 2525086"/>
                  <a:gd name="connsiteY7" fmla="*/ 134320 h 1694672"/>
                  <a:gd name="connsiteX8" fmla="*/ 1484851 w 2525086"/>
                  <a:gd name="connsiteY8" fmla="*/ 738327 h 1694672"/>
                  <a:gd name="connsiteX9" fmla="*/ 1543574 w 2525086"/>
                  <a:gd name="connsiteY9" fmla="*/ 1082276 h 1694672"/>
                  <a:gd name="connsiteX10" fmla="*/ 1702965 w 2525086"/>
                  <a:gd name="connsiteY10" fmla="*/ 1325557 h 1694672"/>
                  <a:gd name="connsiteX11" fmla="*/ 1879134 w 2525086"/>
                  <a:gd name="connsiteY11" fmla="*/ 1476558 h 1694672"/>
                  <a:gd name="connsiteX12" fmla="*/ 2055303 w 2525086"/>
                  <a:gd name="connsiteY12" fmla="*/ 1543670 h 1694672"/>
                  <a:gd name="connsiteX13" fmla="*/ 2088859 w 2525086"/>
                  <a:gd name="connsiteY13" fmla="*/ 1560448 h 1694672"/>
                  <a:gd name="connsiteX14" fmla="*/ 2298583 w 2525086"/>
                  <a:gd name="connsiteY14" fmla="*/ 1619171 h 1694672"/>
                  <a:gd name="connsiteX15" fmla="*/ 2525086 w 2525086"/>
                  <a:gd name="connsiteY15" fmla="*/ 1694672 h 1694672"/>
                  <a:gd name="connsiteX0" fmla="*/ 0 w 2525086"/>
                  <a:gd name="connsiteY0" fmla="*/ 1695249 h 1695249"/>
                  <a:gd name="connsiteX1" fmla="*/ 402672 w 2525086"/>
                  <a:gd name="connsiteY1" fmla="*/ 1502302 h 1695249"/>
                  <a:gd name="connsiteX2" fmla="*/ 738231 w 2525086"/>
                  <a:gd name="connsiteY2" fmla="*/ 1200299 h 1695249"/>
                  <a:gd name="connsiteX3" fmla="*/ 889233 w 2525086"/>
                  <a:gd name="connsiteY3" fmla="*/ 831183 h 1695249"/>
                  <a:gd name="connsiteX4" fmla="*/ 956345 w 2525086"/>
                  <a:gd name="connsiteY4" fmla="*/ 478846 h 1695249"/>
                  <a:gd name="connsiteX5" fmla="*/ 1065402 w 2525086"/>
                  <a:gd name="connsiteY5" fmla="*/ 143286 h 1695249"/>
                  <a:gd name="connsiteX6" fmla="*/ 1224793 w 2525086"/>
                  <a:gd name="connsiteY6" fmla="*/ 673 h 1695249"/>
                  <a:gd name="connsiteX7" fmla="*/ 1359017 w 2525086"/>
                  <a:gd name="connsiteY7" fmla="*/ 193620 h 1695249"/>
                  <a:gd name="connsiteX8" fmla="*/ 1484851 w 2525086"/>
                  <a:gd name="connsiteY8" fmla="*/ 738904 h 1695249"/>
                  <a:gd name="connsiteX9" fmla="*/ 1543574 w 2525086"/>
                  <a:gd name="connsiteY9" fmla="*/ 1082853 h 1695249"/>
                  <a:gd name="connsiteX10" fmla="*/ 1702965 w 2525086"/>
                  <a:gd name="connsiteY10" fmla="*/ 1326134 h 1695249"/>
                  <a:gd name="connsiteX11" fmla="*/ 1879134 w 2525086"/>
                  <a:gd name="connsiteY11" fmla="*/ 1477135 h 1695249"/>
                  <a:gd name="connsiteX12" fmla="*/ 2055303 w 2525086"/>
                  <a:gd name="connsiteY12" fmla="*/ 1544247 h 1695249"/>
                  <a:gd name="connsiteX13" fmla="*/ 2088859 w 2525086"/>
                  <a:gd name="connsiteY13" fmla="*/ 1561025 h 1695249"/>
                  <a:gd name="connsiteX14" fmla="*/ 2298583 w 2525086"/>
                  <a:gd name="connsiteY14" fmla="*/ 1619748 h 1695249"/>
                  <a:gd name="connsiteX15" fmla="*/ 2525086 w 2525086"/>
                  <a:gd name="connsiteY15" fmla="*/ 1695249 h 1695249"/>
                  <a:gd name="connsiteX0" fmla="*/ 0 w 2525086"/>
                  <a:gd name="connsiteY0" fmla="*/ 1695249 h 1695249"/>
                  <a:gd name="connsiteX1" fmla="*/ 402672 w 2525086"/>
                  <a:gd name="connsiteY1" fmla="*/ 1502302 h 1695249"/>
                  <a:gd name="connsiteX2" fmla="*/ 738231 w 2525086"/>
                  <a:gd name="connsiteY2" fmla="*/ 1200299 h 1695249"/>
                  <a:gd name="connsiteX3" fmla="*/ 889233 w 2525086"/>
                  <a:gd name="connsiteY3" fmla="*/ 831183 h 1695249"/>
                  <a:gd name="connsiteX4" fmla="*/ 956345 w 2525086"/>
                  <a:gd name="connsiteY4" fmla="*/ 478846 h 1695249"/>
                  <a:gd name="connsiteX5" fmla="*/ 1065402 w 2525086"/>
                  <a:gd name="connsiteY5" fmla="*/ 143286 h 1695249"/>
                  <a:gd name="connsiteX6" fmla="*/ 1224793 w 2525086"/>
                  <a:gd name="connsiteY6" fmla="*/ 673 h 1695249"/>
                  <a:gd name="connsiteX7" fmla="*/ 1359017 w 2525086"/>
                  <a:gd name="connsiteY7" fmla="*/ 193620 h 1695249"/>
                  <a:gd name="connsiteX8" fmla="*/ 1484851 w 2525086"/>
                  <a:gd name="connsiteY8" fmla="*/ 738904 h 1695249"/>
                  <a:gd name="connsiteX9" fmla="*/ 1578239 w 2525086"/>
                  <a:gd name="connsiteY9" fmla="*/ 1091242 h 1695249"/>
                  <a:gd name="connsiteX10" fmla="*/ 1702965 w 2525086"/>
                  <a:gd name="connsiteY10" fmla="*/ 1326134 h 1695249"/>
                  <a:gd name="connsiteX11" fmla="*/ 1879134 w 2525086"/>
                  <a:gd name="connsiteY11" fmla="*/ 1477135 h 1695249"/>
                  <a:gd name="connsiteX12" fmla="*/ 2055303 w 2525086"/>
                  <a:gd name="connsiteY12" fmla="*/ 1544247 h 1695249"/>
                  <a:gd name="connsiteX13" fmla="*/ 2088859 w 2525086"/>
                  <a:gd name="connsiteY13" fmla="*/ 1561025 h 1695249"/>
                  <a:gd name="connsiteX14" fmla="*/ 2298583 w 2525086"/>
                  <a:gd name="connsiteY14" fmla="*/ 1619748 h 1695249"/>
                  <a:gd name="connsiteX15" fmla="*/ 2525086 w 2525086"/>
                  <a:gd name="connsiteY15" fmla="*/ 1695249 h 1695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25086" h="1695249">
                    <a:moveTo>
                      <a:pt x="0" y="1695249"/>
                    </a:moveTo>
                    <a:cubicBezTo>
                      <a:pt x="120242" y="1625341"/>
                      <a:pt x="279633" y="1584794"/>
                      <a:pt x="402672" y="1502302"/>
                    </a:cubicBezTo>
                    <a:cubicBezTo>
                      <a:pt x="525711" y="1419810"/>
                      <a:pt x="657138" y="1312152"/>
                      <a:pt x="738231" y="1200299"/>
                    </a:cubicBezTo>
                    <a:cubicBezTo>
                      <a:pt x="819324" y="1088446"/>
                      <a:pt x="852881" y="951425"/>
                      <a:pt x="889233" y="831183"/>
                    </a:cubicBezTo>
                    <a:cubicBezTo>
                      <a:pt x="925585" y="710941"/>
                      <a:pt x="926984" y="593496"/>
                      <a:pt x="956345" y="478846"/>
                    </a:cubicBezTo>
                    <a:cubicBezTo>
                      <a:pt x="985707" y="364197"/>
                      <a:pt x="1020661" y="222982"/>
                      <a:pt x="1065402" y="143286"/>
                    </a:cubicBezTo>
                    <a:cubicBezTo>
                      <a:pt x="1110143" y="63591"/>
                      <a:pt x="1175857" y="-7716"/>
                      <a:pt x="1224793" y="673"/>
                    </a:cubicBezTo>
                    <a:cubicBezTo>
                      <a:pt x="1273729" y="9062"/>
                      <a:pt x="1315674" y="70582"/>
                      <a:pt x="1359017" y="193620"/>
                    </a:cubicBezTo>
                    <a:cubicBezTo>
                      <a:pt x="1402360" y="316658"/>
                      <a:pt x="1448314" y="589300"/>
                      <a:pt x="1484851" y="738904"/>
                    </a:cubicBezTo>
                    <a:cubicBezTo>
                      <a:pt x="1521388" y="888508"/>
                      <a:pt x="1541887" y="993370"/>
                      <a:pt x="1578239" y="1091242"/>
                    </a:cubicBezTo>
                    <a:cubicBezTo>
                      <a:pt x="1614591" y="1189114"/>
                      <a:pt x="1652816" y="1261819"/>
                      <a:pt x="1702965" y="1326134"/>
                    </a:cubicBezTo>
                    <a:cubicBezTo>
                      <a:pt x="1753114" y="1390450"/>
                      <a:pt x="1820411" y="1440783"/>
                      <a:pt x="1879134" y="1477135"/>
                    </a:cubicBezTo>
                    <a:cubicBezTo>
                      <a:pt x="1937857" y="1513487"/>
                      <a:pt x="2020349" y="1530265"/>
                      <a:pt x="2055303" y="1544247"/>
                    </a:cubicBezTo>
                    <a:cubicBezTo>
                      <a:pt x="2090257" y="1558229"/>
                      <a:pt x="2049711" y="1542849"/>
                      <a:pt x="2088859" y="1561025"/>
                    </a:cubicBezTo>
                    <a:cubicBezTo>
                      <a:pt x="2128008" y="1579201"/>
                      <a:pt x="2225879" y="1597377"/>
                      <a:pt x="2298583" y="1619748"/>
                    </a:cubicBezTo>
                    <a:cubicBezTo>
                      <a:pt x="2371287" y="1642119"/>
                      <a:pt x="2509706" y="1665887"/>
                      <a:pt x="2525086" y="1695249"/>
                    </a:cubicBezTo>
                  </a:path>
                </a:pathLst>
              </a:custGeom>
              <a:ln w="34925">
                <a:solidFill>
                  <a:srgbClr val="FF993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none" lIns="90000" tIns="46800" rIns="90000" bIns="468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702481" y="4509120"/>
                <a:ext cx="595856" cy="1159122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r>
                  <a:rPr lang="en-US" sz="2000" dirty="0" smtClean="0">
                    <a:latin typeface="Arial" pitchFamily="34" charset="0"/>
                  </a:rPr>
                  <a:t># of dies</a:t>
                </a:r>
                <a:endParaRPr lang="en-US" sz="2000" dirty="0">
                  <a:latin typeface="Arial" pitchFamily="34" charset="0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 bwMode="auto">
              <a:xfrm>
                <a:off x="3309258" y="4453881"/>
                <a:ext cx="0" cy="1695249"/>
              </a:xfrm>
              <a:prstGeom prst="line">
                <a:avLst/>
              </a:prstGeom>
              <a:solidFill>
                <a:schemeClr val="accent1"/>
              </a:solidFill>
              <a:ln w="38100" cap="sq" cmpd="sng" algn="ctr">
                <a:solidFill>
                  <a:srgbClr val="FFFF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Straight Connector 27"/>
              <p:cNvCxnSpPr/>
              <p:nvPr/>
            </p:nvCxnSpPr>
            <p:spPr bwMode="auto">
              <a:xfrm>
                <a:off x="4760010" y="4437112"/>
                <a:ext cx="0" cy="1695249"/>
              </a:xfrm>
              <a:prstGeom prst="line">
                <a:avLst/>
              </a:prstGeom>
              <a:solidFill>
                <a:schemeClr val="accent1"/>
              </a:solidFill>
              <a:ln w="38100" cap="sq" cmpd="sng" algn="ctr">
                <a:solidFill>
                  <a:srgbClr val="FFFF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9" name="TextBox 28"/>
              <p:cNvSpPr txBox="1"/>
              <p:nvPr/>
            </p:nvSpPr>
            <p:spPr>
              <a:xfrm>
                <a:off x="2566577" y="4077072"/>
                <a:ext cx="811510" cy="399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FF00"/>
                    </a:solidFill>
                    <a:latin typeface="Arial" pitchFamily="34" charset="0"/>
                  </a:rPr>
                  <a:t>Bin </a:t>
                </a:r>
                <a:r>
                  <a:rPr lang="en-US" sz="2000" b="1" dirty="0">
                    <a:solidFill>
                      <a:srgbClr val="FFFF00"/>
                    </a:solidFill>
                    <a:latin typeface="Arial" pitchFamily="34" charset="0"/>
                  </a:rPr>
                  <a:t>1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618132" y="4077072"/>
                <a:ext cx="892661" cy="399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FF00"/>
                    </a:solidFill>
                    <a:latin typeface="Arial" pitchFamily="34" charset="0"/>
                  </a:rPr>
                  <a:t>Bin </a:t>
                </a:r>
                <a:r>
                  <a:rPr lang="en-US" sz="2000" b="1" dirty="0">
                    <a:solidFill>
                      <a:srgbClr val="FFFF00"/>
                    </a:solidFill>
                    <a:latin typeface="Arial" pitchFamily="34" charset="0"/>
                  </a:rPr>
                  <a:t>2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798825" y="4077072"/>
                <a:ext cx="811510" cy="399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FF00"/>
                    </a:solidFill>
                    <a:latin typeface="Arial" pitchFamily="34" charset="0"/>
                  </a:rPr>
                  <a:t>Bin </a:t>
                </a:r>
                <a:r>
                  <a:rPr lang="en-US" sz="2000" b="1" dirty="0">
                    <a:solidFill>
                      <a:srgbClr val="FFFF00"/>
                    </a:solidFill>
                    <a:latin typeface="Arial" pitchFamily="34" charset="0"/>
                  </a:rPr>
                  <a:t>3</a:t>
                </a:r>
              </a:p>
            </p:txBody>
          </p:sp>
        </p:grpSp>
        <p:cxnSp>
          <p:nvCxnSpPr>
            <p:cNvPr id="17" name="Straight Connector 16"/>
            <p:cNvCxnSpPr/>
            <p:nvPr/>
          </p:nvCxnSpPr>
          <p:spPr bwMode="auto">
            <a:xfrm>
              <a:off x="2915816" y="4005064"/>
              <a:ext cx="0" cy="1695249"/>
            </a:xfrm>
            <a:prstGeom prst="line">
              <a:avLst/>
            </a:prstGeom>
            <a:solidFill>
              <a:schemeClr val="accent1"/>
            </a:solidFill>
            <a:ln w="38100" cap="sq" cmpd="sng" algn="ctr">
              <a:solidFill>
                <a:srgbClr val="FFFF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6012160" y="4005064"/>
              <a:ext cx="0" cy="1695249"/>
            </a:xfrm>
            <a:prstGeom prst="line">
              <a:avLst/>
            </a:prstGeom>
            <a:solidFill>
              <a:schemeClr val="accent1"/>
            </a:solidFill>
            <a:ln w="38100" cap="sq" cmpd="sng" algn="ctr">
              <a:solidFill>
                <a:srgbClr val="FFFF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3682874646"/>
      </p:ext>
    </p:extLst>
  </p:cSld>
  <p:clrMapOvr>
    <a:masterClrMapping/>
  </p:clrMapOvr>
  <p:transition advTm="48683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288" y="200025"/>
            <a:ext cx="8489950" cy="708025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ea typeface="굴림" pitchFamily="50" charset="-127"/>
              </a:rPr>
              <a:t>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57188" y="1125539"/>
            <a:ext cx="8391276" cy="4895749"/>
          </a:xfrm>
        </p:spPr>
        <p:txBody>
          <a:bodyPr/>
          <a:lstStyle/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Motivation and Problem Statement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Modeling</a:t>
            </a:r>
          </a:p>
          <a:p>
            <a:pPr>
              <a:defRPr/>
            </a:pPr>
            <a:r>
              <a:rPr lang="en-US" altLang="ko-KR" sz="36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Our Methodologies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Experimental Setup and Results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770885018"/>
      </p:ext>
    </p:extLst>
  </p:cSld>
  <p:clrMapOvr>
    <a:masterClrMapping/>
  </p:clrMapOvr>
  <p:transition advTm="9532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71" y="116632"/>
            <a:ext cx="8834417" cy="696040"/>
          </a:xfrm>
        </p:spPr>
        <p:txBody>
          <a:bodyPr/>
          <a:lstStyle/>
          <a:p>
            <a:r>
              <a:rPr lang="en-US" sz="3400" dirty="0" smtClean="0"/>
              <a:t>Determinants of 3DIC Reliability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46117"/>
            <a:ext cx="8915365" cy="926699"/>
          </a:xfrm>
        </p:spPr>
        <p:txBody>
          <a:bodyPr/>
          <a:lstStyle/>
          <a:p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Peak temperature defines the MTTF of the </a:t>
            </a:r>
            <a:r>
              <a:rPr lang="en-US" sz="2400" dirty="0" err="1" smtClean="0">
                <a:effectLst/>
                <a:latin typeface="Arial" pitchFamily="34" charset="0"/>
                <a:cs typeface="Arial" pitchFamily="34" charset="0"/>
              </a:rPr>
              <a:t>3DIC</a:t>
            </a:r>
            <a:endParaRPr lang="en-US" sz="2400" dirty="0" smtClean="0"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Two factors have significant impacts on temperature of </a:t>
            </a:r>
            <a:r>
              <a:rPr lang="en-US" sz="2400" dirty="0" err="1" smtClean="0">
                <a:effectLst/>
                <a:latin typeface="Arial" pitchFamily="34" charset="0"/>
                <a:cs typeface="Arial" pitchFamily="34" charset="0"/>
              </a:rPr>
              <a:t>3DIC</a:t>
            </a:r>
            <a:endParaRPr lang="en-US" sz="24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79512" y="1772816"/>
            <a:ext cx="8496944" cy="1761073"/>
          </a:xfrm>
          <a:prstGeom prst="rect">
            <a:avLst/>
          </a:prstGeom>
          <a:noFill/>
          <a:ln>
            <a:headEnd type="none" w="med" len="med"/>
            <a:tailEnd type="triangl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Process variation</a:t>
            </a:r>
          </a:p>
          <a:p>
            <a:pPr marL="403225" marR="0" indent="-4032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140000"/>
              <a:buFont typeface="Wingdings" pitchFamily="2" charset="2"/>
              <a:buChar char="§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Same performance requirement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for all dies</a:t>
            </a:r>
          </a:p>
          <a:p>
            <a:pPr marL="403225" marR="0" indent="-4032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140000"/>
              <a:buFont typeface="Wingdings" pitchFamily="2" charset="2"/>
              <a:buChar char="§"/>
              <a:tabLst/>
            </a:pPr>
            <a:r>
              <a:rPr lang="en-US" sz="2400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Adaptive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voltage scaling is deployed</a:t>
            </a:r>
          </a:p>
          <a:p>
            <a:pPr marL="457200" indent="-457200">
              <a:buClr>
                <a:srgbClr val="FFCC66"/>
              </a:buClr>
              <a:buFont typeface="Symbol"/>
              <a:buChar char="Þ"/>
            </a:pPr>
            <a:r>
              <a:rPr lang="en-US" altLang="zh-TW" sz="2400" dirty="0" smtClean="0">
                <a:solidFill>
                  <a:schemeClr val="tx1"/>
                </a:solidFill>
                <a:latin typeface="Arial" pitchFamily="34" charset="0"/>
                <a:sym typeface="Symbol"/>
              </a:rPr>
              <a:t>Slower dies have higher </a:t>
            </a:r>
            <a:r>
              <a:rPr lang="en-US" altLang="zh-TW" sz="2400" dirty="0" err="1" smtClean="0">
                <a:solidFill>
                  <a:schemeClr val="tx1"/>
                </a:solidFill>
                <a:latin typeface="Arial" pitchFamily="34" charset="0"/>
                <a:sym typeface="Symbol"/>
              </a:rPr>
              <a:t>V</a:t>
            </a:r>
            <a:r>
              <a:rPr lang="en-US" altLang="zh-TW" sz="2400" baseline="-25000" dirty="0" err="1" smtClean="0">
                <a:solidFill>
                  <a:schemeClr val="tx1"/>
                </a:solidFill>
                <a:latin typeface="Arial" pitchFamily="34" charset="0"/>
                <a:sym typeface="Symbol"/>
              </a:rPr>
              <a:t>dd</a:t>
            </a:r>
            <a:r>
              <a:rPr lang="en-US" altLang="zh-TW" sz="2400" dirty="0" smtClean="0">
                <a:solidFill>
                  <a:schemeClr val="tx1"/>
                </a:solidFill>
                <a:latin typeface="Arial" pitchFamily="34" charset="0"/>
                <a:sym typeface="Symbol"/>
              </a:rPr>
              <a:t>, power,</a:t>
            </a:r>
            <a:r>
              <a:rPr lang="en-US" altLang="zh-TW" sz="2400" b="1" dirty="0" smtClean="0">
                <a:solidFill>
                  <a:srgbClr val="FFFF00"/>
                </a:solidFill>
                <a:latin typeface="Arial" pitchFamily="34" charset="0"/>
                <a:sym typeface="Symbol"/>
              </a:rPr>
              <a:t> higher temperatures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79512" y="3717032"/>
            <a:ext cx="8496944" cy="1977211"/>
          </a:xfrm>
          <a:prstGeom prst="rect">
            <a:avLst/>
          </a:prstGeom>
          <a:noFill/>
          <a:ln>
            <a:headEnd type="none" w="med" len="med"/>
            <a:tailEnd type="triangl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Stacking order</a:t>
            </a:r>
          </a:p>
          <a:p>
            <a:pPr marL="403225" marR="0" indent="-4032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CC66"/>
              </a:buClr>
              <a:buSzPct val="140000"/>
              <a:buFont typeface="Wingdings" pitchFamily="2" charset="2"/>
              <a:buChar char="§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Primary mechanism for thermal dissipation in 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3DIC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is through heat sink</a:t>
            </a:r>
            <a:endParaRPr kumimoji="0" lang="en-US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indent="-457200">
              <a:buClr>
                <a:srgbClr val="FFCC66"/>
              </a:buClr>
              <a:buFont typeface="Symbol"/>
              <a:buChar char="Þ"/>
            </a:pPr>
            <a:r>
              <a:rPr lang="en-US" altLang="zh-TW" sz="2400" dirty="0" smtClean="0">
                <a:solidFill>
                  <a:schemeClr val="tx1"/>
                </a:solidFill>
                <a:latin typeface="Arial" pitchFamily="34" charset="0"/>
                <a:sym typeface="Symbol"/>
              </a:rPr>
              <a:t>Vertical temperature gradient exists in 3DICs</a:t>
            </a:r>
          </a:p>
          <a:p>
            <a:pPr marL="457200" indent="-457200">
              <a:buClr>
                <a:srgbClr val="FFCC66"/>
              </a:buClr>
              <a:buFont typeface="Symbol"/>
              <a:buChar char="Þ"/>
            </a:pPr>
            <a:r>
              <a:rPr lang="en-US" altLang="zh-TW" sz="2400" b="1" dirty="0" smtClean="0">
                <a:solidFill>
                  <a:srgbClr val="FFFF00"/>
                </a:solidFill>
                <a:latin typeface="Arial" pitchFamily="34" charset="0"/>
                <a:sym typeface="Symbol"/>
              </a:rPr>
              <a:t>Dies on bottom tiers have higher temperatures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950" y="5711320"/>
            <a:ext cx="886553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</a:rPr>
              <a:t>Worst-case peak temperature (= minimum MTTF) happens where slow dies are on bottom tiers (far from the heat sink)</a:t>
            </a:r>
          </a:p>
          <a:p>
            <a:endParaRPr lang="en-US" sz="2400" dirty="0">
              <a:solidFill>
                <a:srgbClr val="FFFF00"/>
              </a:solidFill>
              <a:latin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9091521"/>
      </p:ext>
    </p:extLst>
  </p:cSld>
  <p:clrMapOvr>
    <a:masterClrMapping/>
  </p:clrMapOvr>
  <p:transition advTm="77669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Rule-of-Thumb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132" y="1052736"/>
            <a:ext cx="8915364" cy="1898393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Rule-of-thumb:</a:t>
            </a:r>
            <a:r>
              <a:rPr lang="en-US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to optimize reliability of a </a:t>
            </a:r>
            <a:r>
              <a:rPr lang="en-US" dirty="0" err="1" smtClean="0">
                <a:effectLst/>
                <a:latin typeface="Arial" pitchFamily="34" charset="0"/>
                <a:cs typeface="Arial" pitchFamily="34" charset="0"/>
              </a:rPr>
              <a:t>3DIC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, the slowest dies should be located closest to the heat sink </a:t>
            </a:r>
          </a:p>
          <a:p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For a stack with particular composition of dies, the optimal stacking order is determined by rule-of-thumb</a:t>
            </a:r>
            <a:r>
              <a:rPr lang="en-US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4282091"/>
              </p:ext>
            </p:extLst>
          </p:nvPr>
        </p:nvGraphicFramePr>
        <p:xfrm>
          <a:off x="107504" y="2996952"/>
          <a:ext cx="6480720" cy="3351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57"/>
          <p:cNvSpPr txBox="1">
            <a:spLocks noChangeArrowheads="1"/>
          </p:cNvSpPr>
          <p:nvPr/>
        </p:nvSpPr>
        <p:spPr bwMode="auto">
          <a:xfrm>
            <a:off x="6410296" y="4725144"/>
            <a:ext cx="2691515" cy="1157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FFCC66"/>
              </a:buClr>
              <a:buSzPct val="140000"/>
              <a:buFont typeface="Wingdings" pitchFamily="2" charset="2"/>
              <a:buChar char="§"/>
            </a:pPr>
            <a:r>
              <a:rPr lang="en-US" sz="1700" dirty="0">
                <a:ea typeface="굴림" pitchFamily="34" charset="-127"/>
              </a:rPr>
              <a:t>Letters {S, T, F} indicate process corners</a:t>
            </a:r>
          </a:p>
          <a:p>
            <a:pPr eaLnBrk="1" hangingPunct="1">
              <a:buClr>
                <a:srgbClr val="FFCC66"/>
              </a:buClr>
              <a:buSzPct val="140000"/>
              <a:buFont typeface="Wingdings" pitchFamily="2" charset="2"/>
              <a:buChar char="§"/>
            </a:pPr>
            <a:r>
              <a:rPr lang="en-US" sz="1700" dirty="0">
                <a:ea typeface="굴림" pitchFamily="34" charset="-127"/>
              </a:rPr>
              <a:t>Strings indicate stacking order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53699" y="3608328"/>
            <a:ext cx="52227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FF00"/>
                </a:solidFill>
                <a:latin typeface="Arial" pitchFamily="34" charset="0"/>
              </a:rPr>
              <a:t>Locating slow dies close to the heat sink helps improve </a:t>
            </a:r>
            <a:r>
              <a:rPr lang="en-US" sz="2200" b="1" dirty="0" err="1" smtClean="0">
                <a:solidFill>
                  <a:srgbClr val="FFFF00"/>
                </a:solidFill>
                <a:latin typeface="Arial" pitchFamily="34" charset="0"/>
              </a:rPr>
              <a:t>MTTFs</a:t>
            </a:r>
            <a:r>
              <a:rPr lang="en-US" sz="2200" b="1" dirty="0" smtClean="0">
                <a:solidFill>
                  <a:srgbClr val="FFFF00"/>
                </a:solidFill>
                <a:latin typeface="Arial" pitchFamily="34" charset="0"/>
              </a:rPr>
              <a:t> of </a:t>
            </a:r>
            <a:r>
              <a:rPr lang="en-US" sz="2200" b="1" dirty="0" err="1" smtClean="0">
                <a:solidFill>
                  <a:srgbClr val="FFFF00"/>
                </a:solidFill>
                <a:latin typeface="Arial" pitchFamily="34" charset="0"/>
              </a:rPr>
              <a:t>3DICs</a:t>
            </a:r>
            <a:endParaRPr lang="en-US" sz="2200" b="1" dirty="0">
              <a:solidFill>
                <a:srgbClr val="FFFF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120255"/>
      </p:ext>
    </p:extLst>
  </p:cSld>
  <p:clrMapOvr>
    <a:masterClrMapping/>
  </p:clrMapOvr>
  <p:transition advTm="13026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Zig-zag</a:t>
            </a:r>
            <a:r>
              <a:rPr lang="en-US" dirty="0" smtClean="0"/>
              <a:t>” Heuristic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132" y="1077391"/>
            <a:ext cx="8915364" cy="1919561"/>
          </a:xfrm>
        </p:spPr>
        <p:txBody>
          <a:bodyPr/>
          <a:lstStyle/>
          <a:p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Zig-zag heuristic method is based on rule-of-thumb</a:t>
            </a:r>
          </a:p>
          <a:p>
            <a:r>
              <a:rPr lang="en-US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Stack dies from slow to fast, from top tiers to bottom tiers</a:t>
            </a:r>
          </a:p>
          <a:p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Complexity of stacking optimization is NP-hard, </a:t>
            </a:r>
            <a:r>
              <a:rPr lang="en-US" b="1" dirty="0" smtClean="0">
                <a:effectLst/>
                <a:latin typeface="Arial" pitchFamily="34" charset="0"/>
                <a:cs typeface="Arial" pitchFamily="34" charset="0"/>
              </a:rPr>
              <a:t>but </a:t>
            </a:r>
            <a:r>
              <a:rPr lang="en-US" b="1" dirty="0" err="1" smtClean="0">
                <a:effectLst/>
                <a:latin typeface="Arial" pitchFamily="34" charset="0"/>
                <a:cs typeface="Arial" pitchFamily="34" charset="0"/>
              </a:rPr>
              <a:t>zig-zag</a:t>
            </a:r>
            <a:r>
              <a:rPr lang="en-US" b="1" dirty="0" smtClean="0">
                <a:effectLst/>
                <a:latin typeface="Arial" pitchFamily="34" charset="0"/>
                <a:cs typeface="Arial" pitchFamily="34" charset="0"/>
              </a:rPr>
              <a:t> is O(</a:t>
            </a:r>
            <a:r>
              <a:rPr lang="en-US" b="1" dirty="0" err="1" smtClean="0">
                <a:effectLst/>
                <a:latin typeface="Arial" pitchFamily="34" charset="0"/>
                <a:cs typeface="Arial" pitchFamily="34" charset="0"/>
              </a:rPr>
              <a:t>n·log</a:t>
            </a:r>
            <a:r>
              <a:rPr lang="en-US" b="1" dirty="0" smtClean="0">
                <a:effectLst/>
                <a:latin typeface="Arial" pitchFamily="34" charset="0"/>
                <a:cs typeface="Arial" pitchFamily="34" charset="0"/>
              </a:rPr>
              <a:t>(n))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 (n = number of dies)</a:t>
            </a:r>
          </a:p>
          <a:p>
            <a:endParaRPr lang="en-US" dirty="0"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352997" y="3501008"/>
            <a:ext cx="5171331" cy="2008995"/>
            <a:chOff x="2438400" y="4260532"/>
            <a:chExt cx="4273826" cy="1660325"/>
          </a:xfrm>
        </p:grpSpPr>
        <p:sp>
          <p:nvSpPr>
            <p:cNvPr id="19" name="Cube 18"/>
            <p:cNvSpPr/>
            <p:nvPr/>
          </p:nvSpPr>
          <p:spPr bwMode="auto">
            <a:xfrm>
              <a:off x="2438400" y="5653636"/>
              <a:ext cx="663547" cy="137564"/>
            </a:xfrm>
            <a:prstGeom prst="cube">
              <a:avLst/>
            </a:prstGeom>
            <a:solidFill>
              <a:srgbClr val="F79646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endParaRPr>
            </a:p>
          </p:txBody>
        </p:sp>
        <p:sp>
          <p:nvSpPr>
            <p:cNvPr id="20" name="Cube 19"/>
            <p:cNvSpPr/>
            <p:nvPr/>
          </p:nvSpPr>
          <p:spPr bwMode="auto">
            <a:xfrm>
              <a:off x="3158593" y="5653636"/>
              <a:ext cx="663547" cy="137564"/>
            </a:xfrm>
            <a:prstGeom prst="cube">
              <a:avLst/>
            </a:prstGeom>
            <a:solidFill>
              <a:srgbClr val="F79646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endParaRPr>
            </a:p>
          </p:txBody>
        </p:sp>
        <p:sp>
          <p:nvSpPr>
            <p:cNvPr id="21" name="Cube 20"/>
            <p:cNvSpPr/>
            <p:nvPr/>
          </p:nvSpPr>
          <p:spPr bwMode="auto">
            <a:xfrm>
              <a:off x="3909804" y="5653636"/>
              <a:ext cx="663547" cy="137564"/>
            </a:xfrm>
            <a:prstGeom prst="cube">
              <a:avLst/>
            </a:prstGeom>
            <a:solidFill>
              <a:srgbClr val="F79646">
                <a:lumMod val="40000"/>
                <a:lumOff val="6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endParaRPr>
            </a:p>
          </p:txBody>
        </p:sp>
        <p:sp>
          <p:nvSpPr>
            <p:cNvPr id="22" name="Cube 21"/>
            <p:cNvSpPr/>
            <p:nvPr/>
          </p:nvSpPr>
          <p:spPr bwMode="auto">
            <a:xfrm>
              <a:off x="2438400" y="5110122"/>
              <a:ext cx="663547" cy="137564"/>
            </a:xfrm>
            <a:prstGeom prst="cube">
              <a:avLst/>
            </a:prstGeom>
            <a:solidFill>
              <a:srgbClr val="F79646">
                <a:lumMod val="60000"/>
                <a:lumOff val="4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endParaRPr>
            </a:p>
          </p:txBody>
        </p:sp>
        <p:sp>
          <p:nvSpPr>
            <p:cNvPr id="23" name="Cube 22"/>
            <p:cNvSpPr/>
            <p:nvPr/>
          </p:nvSpPr>
          <p:spPr bwMode="auto">
            <a:xfrm>
              <a:off x="3158593" y="5110122"/>
              <a:ext cx="663547" cy="137564"/>
            </a:xfrm>
            <a:prstGeom prst="cube">
              <a:avLst/>
            </a:prstGeom>
            <a:solidFill>
              <a:srgbClr val="F79646">
                <a:lumMod val="60000"/>
                <a:lumOff val="4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endParaRPr>
            </a:p>
          </p:txBody>
        </p:sp>
        <p:sp>
          <p:nvSpPr>
            <p:cNvPr id="24" name="Cube 23"/>
            <p:cNvSpPr/>
            <p:nvPr/>
          </p:nvSpPr>
          <p:spPr bwMode="auto">
            <a:xfrm>
              <a:off x="3909804" y="5110122"/>
              <a:ext cx="663547" cy="137564"/>
            </a:xfrm>
            <a:prstGeom prst="cube">
              <a:avLst/>
            </a:prstGeom>
            <a:solidFill>
              <a:srgbClr val="F79646">
                <a:lumMod val="40000"/>
                <a:lumOff val="6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endParaRPr>
            </a:p>
          </p:txBody>
        </p:sp>
        <p:sp>
          <p:nvSpPr>
            <p:cNvPr id="25" name="Cube 24"/>
            <p:cNvSpPr/>
            <p:nvPr/>
          </p:nvSpPr>
          <p:spPr bwMode="auto">
            <a:xfrm>
              <a:off x="2445144" y="4534242"/>
              <a:ext cx="663547" cy="137564"/>
            </a:xfrm>
            <a:prstGeom prst="cube">
              <a:avLst/>
            </a:prstGeom>
            <a:solidFill>
              <a:srgbClr val="F79646">
                <a:lumMod val="7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endParaRPr>
            </a:p>
          </p:txBody>
        </p:sp>
        <p:sp>
          <p:nvSpPr>
            <p:cNvPr id="26" name="Cube 25"/>
            <p:cNvSpPr/>
            <p:nvPr/>
          </p:nvSpPr>
          <p:spPr bwMode="auto">
            <a:xfrm>
              <a:off x="3165337" y="4534242"/>
              <a:ext cx="663547" cy="137564"/>
            </a:xfrm>
            <a:prstGeom prst="cube">
              <a:avLst/>
            </a:prstGeom>
            <a:solidFill>
              <a:srgbClr val="F79646">
                <a:lumMod val="7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endParaRPr>
            </a:p>
          </p:txBody>
        </p:sp>
        <p:sp>
          <p:nvSpPr>
            <p:cNvPr id="27" name="Cube 26"/>
            <p:cNvSpPr/>
            <p:nvPr/>
          </p:nvSpPr>
          <p:spPr bwMode="auto">
            <a:xfrm>
              <a:off x="3916548" y="4534242"/>
              <a:ext cx="663547" cy="137564"/>
            </a:xfrm>
            <a:prstGeom prst="cube">
              <a:avLst/>
            </a:prstGeom>
            <a:solidFill>
              <a:srgbClr val="F79646">
                <a:lumMod val="5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endParaRPr>
            </a:p>
          </p:txBody>
        </p:sp>
        <p:sp>
          <p:nvSpPr>
            <p:cNvPr id="28" name="Curved Right Arrow 27"/>
            <p:cNvSpPr/>
            <p:nvPr/>
          </p:nvSpPr>
          <p:spPr bwMode="auto">
            <a:xfrm>
              <a:off x="2770173" y="4723053"/>
              <a:ext cx="1286636" cy="319634"/>
            </a:xfrm>
            <a:prstGeom prst="curvedRightArrow">
              <a:avLst/>
            </a:prstGeom>
            <a:solidFill>
              <a:srgbClr val="F79646"/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endParaRPr>
            </a:p>
          </p:txBody>
        </p:sp>
        <p:sp>
          <p:nvSpPr>
            <p:cNvPr id="29" name="Curved Left Arrow 28"/>
            <p:cNvSpPr/>
            <p:nvPr/>
          </p:nvSpPr>
          <p:spPr bwMode="auto">
            <a:xfrm>
              <a:off x="2867280" y="5296239"/>
              <a:ext cx="1213805" cy="320983"/>
            </a:xfrm>
            <a:prstGeom prst="curvedLeftArrow">
              <a:avLst/>
            </a:prstGeom>
            <a:solidFill>
              <a:srgbClr val="F79646">
                <a:lumMod val="40000"/>
                <a:lumOff val="6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601147" y="4260532"/>
              <a:ext cx="2111079" cy="686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dirty="0">
                  <a:latin typeface="Arial" pitchFamily="34" charset="0"/>
                </a:rPr>
                <a:t>T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op tier (nearest to heat sink)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629350" y="5533191"/>
              <a:ext cx="1561368" cy="387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Bottom tier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527181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ILP</a:t>
            </a:r>
            <a:r>
              <a:rPr lang="en-US" dirty="0" smtClean="0"/>
              <a:t>-Based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997" y="908720"/>
            <a:ext cx="9185509" cy="5760639"/>
          </a:xfrm>
        </p:spPr>
        <p:txBody>
          <a:bodyPr/>
          <a:lstStyle/>
          <a:p>
            <a:r>
              <a:rPr lang="en-US" b="1" dirty="0">
                <a:effectLst/>
                <a:latin typeface="Arial" pitchFamily="34" charset="0"/>
                <a:cs typeface="Arial" pitchFamily="34" charset="0"/>
              </a:rPr>
              <a:t>ILP formulation</a:t>
            </a:r>
            <a:endParaRPr lang="en-US" dirty="0">
              <a:effectLst/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Maximize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∑</a:t>
            </a:r>
            <a:r>
              <a:rPr lang="en-US" dirty="0" err="1" smtClean="0">
                <a:effectLst/>
                <a:latin typeface="Arial" pitchFamily="34" charset="0"/>
                <a:ea typeface="SimSun"/>
                <a:cs typeface="Arial" pitchFamily="34" charset="0"/>
              </a:rPr>
              <a:t>MTTF</a:t>
            </a:r>
            <a:r>
              <a:rPr lang="en-US" baseline="-25000" dirty="0" err="1" smtClean="0">
                <a:effectLst/>
                <a:latin typeface="Arial" pitchFamily="34" charset="0"/>
                <a:ea typeface="SimSun"/>
                <a:cs typeface="Arial" pitchFamily="34" charset="0"/>
              </a:rPr>
              <a:t>i</a:t>
            </a:r>
            <a:r>
              <a:rPr lang="en-US" dirty="0" err="1" smtClean="0">
                <a:effectLst/>
                <a:latin typeface="Arial" pitchFamily="34" charset="0"/>
                <a:ea typeface="SimSun"/>
                <a:cs typeface="Arial" pitchFamily="34" charset="0"/>
              </a:rPr>
              <a:t>·C</a:t>
            </a:r>
            <a:r>
              <a:rPr lang="en-US" baseline="-25000" dirty="0" err="1" smtClean="0">
                <a:effectLst/>
                <a:latin typeface="Arial" pitchFamily="34" charset="0"/>
                <a:ea typeface="SimSun"/>
                <a:cs typeface="Arial" pitchFamily="34" charset="0"/>
              </a:rPr>
              <a:t>i</a:t>
            </a:r>
            <a:endParaRPr lang="en-US" baseline="-25000" dirty="0">
              <a:effectLst/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>
                <a:effectLst/>
                <a:latin typeface="Arial" pitchFamily="34" charset="0"/>
                <a:cs typeface="Arial" pitchFamily="34" charset="0"/>
              </a:rPr>
              <a:t>Such 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that </a:t>
            </a:r>
            <a:r>
              <a:rPr lang="en-US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∑</a:t>
            </a:r>
            <a:r>
              <a:rPr lang="en-US" dirty="0" err="1" smtClean="0">
                <a:effectLst/>
                <a:latin typeface="Arial" pitchFamily="34" charset="0"/>
                <a:ea typeface="SimSun"/>
                <a:cs typeface="Arial" pitchFamily="34" charset="0"/>
              </a:rPr>
              <a:t>C</a:t>
            </a:r>
            <a:r>
              <a:rPr lang="en-US" baseline="-25000" dirty="0" err="1" smtClean="0">
                <a:effectLst/>
                <a:latin typeface="Arial" pitchFamily="34" charset="0"/>
                <a:ea typeface="SimSun"/>
                <a:cs typeface="Arial" pitchFamily="34" charset="0"/>
              </a:rPr>
              <a:t>i</a:t>
            </a:r>
            <a:r>
              <a:rPr lang="en-US" dirty="0" err="1">
                <a:effectLst/>
                <a:latin typeface="Arial" pitchFamily="34" charset="0"/>
                <a:ea typeface="SimSun"/>
                <a:cs typeface="Arial" pitchFamily="34" charset="0"/>
              </a:rPr>
              <a:t>·</a:t>
            </a:r>
            <a:r>
              <a:rPr lang="en-US" dirty="0" err="1" smtClean="0">
                <a:effectLst/>
                <a:latin typeface="Arial" pitchFamily="34" charset="0"/>
                <a:ea typeface="SimSun"/>
                <a:cs typeface="Arial" pitchFamily="34" charset="0"/>
              </a:rPr>
              <a:t>Y</a:t>
            </a:r>
            <a:r>
              <a:rPr lang="en-US" baseline="-25000" dirty="0" err="1" smtClean="0">
                <a:effectLst/>
                <a:latin typeface="Arial" pitchFamily="34" charset="0"/>
                <a:ea typeface="SimSun"/>
                <a:cs typeface="Arial" pitchFamily="34" charset="0"/>
              </a:rPr>
              <a:t>q,i</a:t>
            </a:r>
            <a:r>
              <a:rPr lang="en-US" dirty="0" smtClean="0">
                <a:effectLst/>
                <a:latin typeface="Arial" pitchFamily="34" charset="0"/>
                <a:ea typeface="SimSun"/>
                <a:cs typeface="Arial" pitchFamily="34" charset="0"/>
              </a:rPr>
              <a:t> = </a:t>
            </a:r>
            <a:r>
              <a:rPr lang="en-US" dirty="0" err="1" smtClean="0">
                <a:effectLst/>
                <a:latin typeface="Arial" pitchFamily="34" charset="0"/>
                <a:ea typeface="SimSun"/>
                <a:cs typeface="Arial" pitchFamily="34" charset="0"/>
              </a:rPr>
              <a:t>X</a:t>
            </a:r>
            <a:r>
              <a:rPr lang="en-US" baseline="-25000" dirty="0" err="1" smtClean="0">
                <a:effectLst/>
                <a:latin typeface="Arial" pitchFamily="34" charset="0"/>
                <a:ea typeface="SimSun"/>
                <a:cs typeface="Arial" pitchFamily="34" charset="0"/>
              </a:rPr>
              <a:t>q</a:t>
            </a:r>
            <a:endParaRPr lang="en-US" dirty="0">
              <a:effectLst/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   // </a:t>
            </a:r>
            <a:r>
              <a:rPr lang="en-US" sz="2200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each input die should be used exactly once and consistent</a:t>
            </a:r>
            <a:br>
              <a:rPr lang="en-US" sz="2200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2200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       with its process bin</a:t>
            </a:r>
          </a:p>
          <a:p>
            <a:pPr marL="457200" lvl="1" indent="0">
              <a:buNone/>
            </a:pPr>
            <a:r>
              <a:rPr lang="en-US" dirty="0">
                <a:effectLst/>
                <a:latin typeface="Arial" pitchFamily="34" charset="0"/>
                <a:cs typeface="Arial" pitchFamily="34" charset="0"/>
              </a:rPr>
              <a:t>                  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effectLst/>
                <a:latin typeface="Arial" pitchFamily="34" charset="0"/>
                <a:cs typeface="Arial" pitchFamily="34" charset="0"/>
              </a:rPr>
              <a:t>C</a:t>
            </a:r>
            <a:r>
              <a:rPr lang="en-US" baseline="-25000" dirty="0" err="1">
                <a:effectLst/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 ≥ 0</a:t>
            </a:r>
            <a:r>
              <a:rPr lang="en-US" dirty="0"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lang="en-US" dirty="0">
                <a:effectLst/>
                <a:latin typeface="Arial" pitchFamily="34" charset="0"/>
                <a:cs typeface="Arial" pitchFamily="34" charset="0"/>
              </a:rPr>
            </a:br>
            <a:r>
              <a:rPr lang="en-US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   // </a:t>
            </a:r>
            <a:r>
              <a:rPr lang="en-US" sz="2200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number of output stacks implemented with </a:t>
            </a:r>
            <a:r>
              <a:rPr lang="en-US" sz="2200" dirty="0" err="1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i</a:t>
            </a:r>
            <a:r>
              <a:rPr lang="en-US" sz="2200" baseline="30000" dirty="0" err="1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th</a:t>
            </a:r>
            <a:r>
              <a:rPr lang="en-US" sz="2200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 stacking style </a:t>
            </a:r>
            <a:br>
              <a:rPr lang="en-US" sz="2200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2200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       cannot be </a:t>
            </a:r>
            <a:r>
              <a:rPr lang="en-US" sz="2200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negative</a:t>
            </a:r>
            <a:endParaRPr lang="en-US" b="1" dirty="0" smtClean="0"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effectLst/>
                <a:latin typeface="Arial" pitchFamily="34" charset="0"/>
                <a:cs typeface="Arial" pitchFamily="34" charset="0"/>
              </a:rPr>
              <a:t>Notations</a:t>
            </a:r>
          </a:p>
          <a:p>
            <a:pPr marL="569913" lvl="1" indent="-225425"/>
            <a:r>
              <a:rPr lang="en-US" dirty="0" err="1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C</a:t>
            </a:r>
            <a:r>
              <a:rPr lang="en-US" baseline="-25000" dirty="0" err="1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is the number of stacks implemented with </a:t>
            </a:r>
            <a:r>
              <a:rPr lang="en-US" dirty="0" err="1" smtClean="0">
                <a:effectLst/>
                <a:latin typeface="Arial" pitchFamily="34" charset="0"/>
                <a:cs typeface="Arial" pitchFamily="34" charset="0"/>
              </a:rPr>
              <a:t>i</a:t>
            </a:r>
            <a:r>
              <a:rPr lang="en-US" baseline="30000" dirty="0" err="1" smtClean="0">
                <a:effectLst/>
                <a:latin typeface="Arial" pitchFamily="34" charset="0"/>
                <a:cs typeface="Arial" pitchFamily="34" charset="0"/>
              </a:rPr>
              <a:t>th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 stacking style</a:t>
            </a:r>
          </a:p>
          <a:p>
            <a:pPr marL="569913" lvl="1" indent="-225425"/>
            <a:r>
              <a:rPr lang="en-US" dirty="0" err="1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MTTF</a:t>
            </a:r>
            <a:r>
              <a:rPr lang="en-US" baseline="-25000" dirty="0" err="1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is the MTTF of stack implemented with </a:t>
            </a:r>
            <a:r>
              <a:rPr lang="en-US" dirty="0" err="1" smtClean="0">
                <a:effectLst/>
                <a:latin typeface="Arial" pitchFamily="34" charset="0"/>
                <a:cs typeface="Arial" pitchFamily="34" charset="0"/>
              </a:rPr>
              <a:t>i</a:t>
            </a:r>
            <a:r>
              <a:rPr lang="en-US" baseline="30000" dirty="0" err="1" smtClean="0">
                <a:effectLst/>
                <a:latin typeface="Arial" pitchFamily="34" charset="0"/>
                <a:cs typeface="Arial" pitchFamily="34" charset="0"/>
              </a:rPr>
              <a:t>th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 stacking style</a:t>
            </a:r>
          </a:p>
          <a:p>
            <a:pPr marL="569913" lvl="1" indent="-225425"/>
            <a:r>
              <a:rPr lang="en-US" dirty="0" err="1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Y</a:t>
            </a:r>
            <a:r>
              <a:rPr lang="en-US" baseline="-25000" dirty="0" err="1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q,i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 is the number of dies belong to </a:t>
            </a:r>
            <a:r>
              <a:rPr lang="en-US" dirty="0" err="1" smtClean="0">
                <a:effectLst/>
                <a:latin typeface="Arial" pitchFamily="34" charset="0"/>
                <a:cs typeface="Arial" pitchFamily="34" charset="0"/>
              </a:rPr>
              <a:t>q</a:t>
            </a:r>
            <a:r>
              <a:rPr lang="en-US" baseline="30000" dirty="0" err="1" smtClean="0">
                <a:effectLst/>
                <a:latin typeface="Arial" pitchFamily="34" charset="0"/>
                <a:cs typeface="Arial" pitchFamily="34" charset="0"/>
              </a:rPr>
              <a:t>th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 bin contained in </a:t>
            </a:r>
            <a:r>
              <a:rPr lang="en-US" dirty="0" err="1" smtClean="0">
                <a:effectLst/>
                <a:latin typeface="Arial" pitchFamily="34" charset="0"/>
                <a:cs typeface="Arial" pitchFamily="34" charset="0"/>
              </a:rPr>
              <a:t>i</a:t>
            </a:r>
            <a:r>
              <a:rPr lang="en-US" baseline="30000" dirty="0" err="1" smtClean="0">
                <a:effectLst/>
                <a:latin typeface="Arial" pitchFamily="34" charset="0"/>
                <a:cs typeface="Arial" pitchFamily="34" charset="0"/>
              </a:rPr>
              <a:t>th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 stacking style</a:t>
            </a:r>
          </a:p>
          <a:p>
            <a:pPr marL="569913" lvl="1" indent="-225425"/>
            <a:r>
              <a:rPr lang="en-US" dirty="0" err="1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X</a:t>
            </a:r>
            <a:r>
              <a:rPr lang="en-US" baseline="-25000" dirty="0" err="1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q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 is the number of dies classified to </a:t>
            </a:r>
            <a:r>
              <a:rPr lang="en-US" dirty="0" err="1" smtClean="0">
                <a:effectLst/>
                <a:latin typeface="Arial" pitchFamily="34" charset="0"/>
                <a:cs typeface="Arial" pitchFamily="34" charset="0"/>
              </a:rPr>
              <a:t>q</a:t>
            </a:r>
            <a:r>
              <a:rPr lang="en-US" baseline="30000" dirty="0" err="1" smtClean="0">
                <a:effectLst/>
                <a:latin typeface="Arial" pitchFamily="34" charset="0"/>
                <a:cs typeface="Arial" pitchFamily="34" charset="0"/>
              </a:rPr>
              <a:t>th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 bin</a:t>
            </a:r>
          </a:p>
          <a:p>
            <a:endParaRPr lang="en-US" dirty="0"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36037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288" y="200025"/>
            <a:ext cx="8489950" cy="708025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ea typeface="굴림" pitchFamily="50" charset="-127"/>
              </a:rPr>
              <a:t>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57188" y="1125538"/>
            <a:ext cx="8391276" cy="4895749"/>
          </a:xfrm>
        </p:spPr>
        <p:txBody>
          <a:bodyPr/>
          <a:lstStyle/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Motivation and Problem Statement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Modeling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Our Methodologies</a:t>
            </a:r>
          </a:p>
          <a:p>
            <a:pPr>
              <a:defRPr/>
            </a:pPr>
            <a:r>
              <a:rPr lang="en-US" altLang="ko-KR" sz="36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Experimental Setup and Results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79708601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567489" cy="5328592"/>
          </a:xfrm>
        </p:spPr>
        <p:txBody>
          <a:bodyPr/>
          <a:lstStyle/>
          <a:p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Design: </a:t>
            </a:r>
            <a:r>
              <a:rPr lang="en-US" i="1" dirty="0" smtClean="0">
                <a:effectLst/>
                <a:latin typeface="Arial" pitchFamily="34" charset="0"/>
                <a:cs typeface="Arial" pitchFamily="34" charset="0"/>
              </a:rPr>
              <a:t>JPEG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 from </a:t>
            </a:r>
            <a:r>
              <a:rPr lang="en-US" i="1" dirty="0" err="1" smtClean="0">
                <a:effectLst/>
                <a:latin typeface="Arial" pitchFamily="34" charset="0"/>
                <a:cs typeface="Arial" pitchFamily="34" charset="0"/>
              </a:rPr>
              <a:t>OpenCores</a:t>
            </a:r>
            <a:endParaRPr lang="en-US" i="1" dirty="0" smtClean="0"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Technology: </a:t>
            </a:r>
            <a:r>
              <a:rPr lang="en-US" dirty="0" err="1" smtClean="0">
                <a:effectLst/>
                <a:latin typeface="Arial" pitchFamily="34" charset="0"/>
                <a:cs typeface="Arial" pitchFamily="34" charset="0"/>
              </a:rPr>
              <a:t>TSMC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effectLst/>
                <a:latin typeface="Arial" pitchFamily="34" charset="0"/>
                <a:cs typeface="Arial" pitchFamily="34" charset="0"/>
              </a:rPr>
              <a:t>65nm</a:t>
            </a:r>
            <a:endParaRPr lang="en-US" dirty="0" smtClean="0"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Libraries: characterized using </a:t>
            </a:r>
            <a:r>
              <a:rPr lang="en-US" i="1" dirty="0" smtClean="0">
                <a:effectLst/>
                <a:latin typeface="Arial" pitchFamily="34" charset="0"/>
                <a:cs typeface="Arial" pitchFamily="34" charset="0"/>
              </a:rPr>
              <a:t>Cadence Library Characterizer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effectLst/>
                <a:latin typeface="Arial" pitchFamily="34" charset="0"/>
                <a:cs typeface="Arial" pitchFamily="34" charset="0"/>
              </a:rPr>
              <a:t>vEDI9.1</a:t>
            </a:r>
            <a:endParaRPr lang="en-US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569913" lvl="1" indent="-225425"/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Process corner: SS, TT, FF</a:t>
            </a:r>
          </a:p>
          <a:p>
            <a:pPr marL="569913" lvl="1" indent="-225425"/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Temperature: 45 </a:t>
            </a:r>
            <a:r>
              <a:rPr lang="en-US" dirty="0" smtClean="0">
                <a:effectLst/>
                <a:latin typeface="Arial Narrow"/>
                <a:cs typeface="Arial" pitchFamily="34" charset="0"/>
              </a:rPr>
              <a:t>°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C – 165 </a:t>
            </a:r>
            <a:r>
              <a:rPr lang="en-US" dirty="0" smtClean="0">
                <a:effectLst/>
                <a:latin typeface="Arial Narrow"/>
                <a:cs typeface="Arial" pitchFamily="34" charset="0"/>
              </a:rPr>
              <a:t>°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C</a:t>
            </a:r>
          </a:p>
          <a:p>
            <a:pPr marL="569913" lvl="1" indent="-225425"/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Voltage: </a:t>
            </a:r>
            <a:r>
              <a:rPr lang="en-US" dirty="0" err="1" smtClean="0">
                <a:effectLst/>
                <a:latin typeface="Arial" pitchFamily="34" charset="0"/>
                <a:cs typeface="Arial" pitchFamily="34" charset="0"/>
              </a:rPr>
              <a:t>0.9V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err="1" smtClean="0">
                <a:effectLst/>
                <a:latin typeface="Arial" pitchFamily="34" charset="0"/>
                <a:cs typeface="Arial" pitchFamily="34" charset="0"/>
              </a:rPr>
              <a:t>1.2V</a:t>
            </a:r>
            <a:endParaRPr lang="en-US" dirty="0" smtClean="0"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LP solver: </a:t>
            </a:r>
            <a:r>
              <a:rPr lang="en-US" i="1" dirty="0" err="1" smtClean="0">
                <a:effectLst/>
                <a:latin typeface="Arial" pitchFamily="34" charset="0"/>
                <a:cs typeface="Arial" pitchFamily="34" charset="0"/>
              </a:rPr>
              <a:t>lp_solve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 5.5</a:t>
            </a:r>
          </a:p>
          <a:p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Thermal analysis: use </a:t>
            </a:r>
            <a:r>
              <a:rPr lang="en-US" i="1" dirty="0" smtClean="0">
                <a:effectLst/>
                <a:latin typeface="Arial" pitchFamily="34" charset="0"/>
                <a:cs typeface="Arial" pitchFamily="34" charset="0"/>
              </a:rPr>
              <a:t>Hotspot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 5.02</a:t>
            </a:r>
          </a:p>
          <a:p>
            <a:pPr marL="569913" lvl="1" indent="-225425"/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Chip thickness = 50 </a:t>
            </a:r>
            <a:r>
              <a:rPr lang="el-GR" dirty="0" smtClean="0">
                <a:effectLst/>
                <a:latin typeface="Arial" pitchFamily="34" charset="0"/>
                <a:cs typeface="Arial" pitchFamily="34" charset="0"/>
              </a:rPr>
              <a:t>μ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m</a:t>
            </a:r>
          </a:p>
          <a:p>
            <a:pPr marL="569913" lvl="1" indent="-225425"/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Convection capacitance = </a:t>
            </a:r>
            <a:r>
              <a:rPr lang="en-US" dirty="0" err="1" smtClean="0">
                <a:effectLst/>
                <a:latin typeface="Arial" pitchFamily="34" charset="0"/>
                <a:cs typeface="Arial" pitchFamily="34" charset="0"/>
              </a:rPr>
              <a:t>140.4J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/K</a:t>
            </a:r>
          </a:p>
          <a:p>
            <a:pPr marL="569913" lvl="1" indent="-225425"/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Ambient temperature = 60</a:t>
            </a:r>
            <a:r>
              <a:rPr lang="en-US" dirty="0">
                <a:effectLst/>
                <a:latin typeface="Arial Narrow"/>
                <a:cs typeface="Arial" pitchFamily="34" charset="0"/>
              </a:rPr>
              <a:t> </a:t>
            </a:r>
            <a:r>
              <a:rPr lang="en-US" dirty="0" smtClean="0">
                <a:effectLst/>
                <a:latin typeface="Arial Narrow"/>
                <a:cs typeface="Arial" pitchFamily="34" charset="0"/>
              </a:rPr>
              <a:t>°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C</a:t>
            </a:r>
            <a:endParaRPr lang="en-US" dirty="0"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46301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 on MTTF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403" y="917446"/>
            <a:ext cx="8827093" cy="1719466"/>
          </a:xfrm>
        </p:spPr>
        <p:txBody>
          <a:bodyPr/>
          <a:lstStyle/>
          <a:p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Stacking optimization (</a:t>
            </a:r>
            <a:r>
              <a:rPr lang="en-US" dirty="0" err="1" smtClean="0">
                <a:effectLst/>
                <a:latin typeface="Arial" pitchFamily="34" charset="0"/>
                <a:cs typeface="Arial" pitchFamily="34" charset="0"/>
              </a:rPr>
              <a:t>ILP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-based and </a:t>
            </a:r>
            <a:r>
              <a:rPr lang="en-US" dirty="0" err="1" smtClean="0">
                <a:effectLst/>
                <a:latin typeface="Arial" pitchFamily="34" charset="0"/>
                <a:cs typeface="Arial" pitchFamily="34" charset="0"/>
              </a:rPr>
              <a:t>zig-zag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) increases the </a:t>
            </a:r>
            <a:r>
              <a:rPr lang="en-US" dirty="0" err="1" smtClean="0">
                <a:effectLst/>
                <a:latin typeface="Arial" pitchFamily="34" charset="0"/>
                <a:cs typeface="Arial" pitchFamily="34" charset="0"/>
              </a:rPr>
              <a:t>MTTFs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 of stacks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691680" y="2636912"/>
            <a:ext cx="6048672" cy="3600400"/>
            <a:chOff x="1691680" y="2564904"/>
            <a:chExt cx="6048672" cy="3600400"/>
          </a:xfrm>
        </p:grpSpPr>
        <p:graphicFrame>
          <p:nvGraphicFramePr>
            <p:cNvPr id="7" name="Chart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86994757"/>
                </p:ext>
              </p:extLst>
            </p:nvPr>
          </p:nvGraphicFramePr>
          <p:xfrm>
            <a:off x="1691680" y="2852936"/>
            <a:ext cx="6048672" cy="331236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3060207" y="2564904"/>
              <a:ext cx="29519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FFFF"/>
                  </a:solidFill>
                  <a:latin typeface="Arial" pitchFamily="34" charset="0"/>
                </a:rPr>
                <a:t>Average MTTF of stacks</a:t>
              </a:r>
              <a:endParaRPr lang="en-US" sz="2000" dirty="0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070943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288" y="200025"/>
            <a:ext cx="8489950" cy="708025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ea typeface="굴림" pitchFamily="50" charset="-127"/>
              </a:rPr>
              <a:t>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57188" y="1125538"/>
            <a:ext cx="8391276" cy="4895749"/>
          </a:xfrm>
        </p:spPr>
        <p:txBody>
          <a:bodyPr/>
          <a:lstStyle/>
          <a:p>
            <a:pPr>
              <a:defRPr/>
            </a:pPr>
            <a:r>
              <a:rPr lang="en-US" altLang="ko-KR" sz="36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Motivation and Problem Statement</a:t>
            </a:r>
          </a:p>
          <a:p>
            <a:pPr>
              <a:defRPr/>
            </a:pPr>
            <a:r>
              <a:rPr lang="en-US" altLang="ko-KR" sz="36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Modeling</a:t>
            </a:r>
          </a:p>
          <a:p>
            <a:pPr>
              <a:defRPr/>
            </a:pPr>
            <a:r>
              <a:rPr lang="en-US" altLang="ko-KR" sz="36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Our Methodologies</a:t>
            </a:r>
          </a:p>
          <a:p>
            <a:pPr>
              <a:defRPr/>
            </a:pPr>
            <a:r>
              <a:rPr lang="en-US" altLang="ko-KR" sz="36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Experimental Setup and Results</a:t>
            </a:r>
          </a:p>
          <a:p>
            <a:pPr>
              <a:defRPr/>
            </a:pPr>
            <a:r>
              <a:rPr lang="en-US" altLang="ko-KR" sz="36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039047594"/>
      </p:ext>
    </p:extLst>
  </p:cSld>
  <p:clrMapOvr>
    <a:masterClrMapping/>
  </p:clrMapOvr>
  <p:transition advTm="29639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 of MTTF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403" y="917446"/>
            <a:ext cx="8827093" cy="1719466"/>
          </a:xfrm>
        </p:spPr>
        <p:txBody>
          <a:bodyPr/>
          <a:lstStyle/>
          <a:p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Stacking optimization (</a:t>
            </a:r>
            <a:r>
              <a:rPr lang="en-US" dirty="0" err="1" smtClean="0">
                <a:effectLst/>
                <a:latin typeface="Arial" pitchFamily="34" charset="0"/>
                <a:cs typeface="Arial" pitchFamily="34" charset="0"/>
              </a:rPr>
              <a:t>ILP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-based and </a:t>
            </a:r>
            <a:r>
              <a:rPr lang="en-US" dirty="0" err="1" smtClean="0">
                <a:effectLst/>
                <a:latin typeface="Arial" pitchFamily="34" charset="0"/>
                <a:cs typeface="Arial" pitchFamily="34" charset="0"/>
              </a:rPr>
              <a:t>zig-zag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) increases the </a:t>
            </a:r>
            <a:r>
              <a:rPr lang="en-US" dirty="0" err="1" smtClean="0">
                <a:effectLst/>
                <a:latin typeface="Arial" pitchFamily="34" charset="0"/>
                <a:cs typeface="Arial" pitchFamily="34" charset="0"/>
              </a:rPr>
              <a:t>MTTFs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 of stacks</a:t>
            </a:r>
          </a:p>
          <a:p>
            <a:r>
              <a:rPr lang="en-US" dirty="0">
                <a:effectLst/>
                <a:latin typeface="Arial" pitchFamily="34" charset="0"/>
                <a:cs typeface="Arial" pitchFamily="34" charset="0"/>
              </a:rPr>
              <a:t>Stacking optimization (</a:t>
            </a:r>
            <a:r>
              <a:rPr lang="en-US" dirty="0" err="1">
                <a:effectLst/>
                <a:latin typeface="Arial" pitchFamily="34" charset="0"/>
                <a:cs typeface="Arial" pitchFamily="34" charset="0"/>
              </a:rPr>
              <a:t>ILP</a:t>
            </a:r>
            <a:r>
              <a:rPr lang="en-US" dirty="0">
                <a:effectLst/>
                <a:latin typeface="Arial" pitchFamily="34" charset="0"/>
                <a:cs typeface="Arial" pitchFamily="34" charset="0"/>
              </a:rPr>
              <a:t>-based and </a:t>
            </a:r>
            <a:r>
              <a:rPr lang="en-US" dirty="0" err="1">
                <a:effectLst/>
                <a:latin typeface="Arial" pitchFamily="34" charset="0"/>
                <a:cs typeface="Arial" pitchFamily="34" charset="0"/>
              </a:rPr>
              <a:t>zig-zag</a:t>
            </a:r>
            <a:r>
              <a:rPr lang="en-US" dirty="0">
                <a:effectLst/>
                <a:latin typeface="Arial" pitchFamily="34" charset="0"/>
                <a:cs typeface="Arial" pitchFamily="34" charset="0"/>
              </a:rPr>
              <a:t>) 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reduces the variation in </a:t>
            </a:r>
            <a:r>
              <a:rPr lang="en-US" dirty="0" err="1" smtClean="0">
                <a:effectLst/>
                <a:latin typeface="Arial" pitchFamily="34" charset="0"/>
                <a:cs typeface="Arial" pitchFamily="34" charset="0"/>
              </a:rPr>
              <a:t>MTTFs</a:t>
            </a:r>
            <a:endParaRPr lang="en-US" dirty="0"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5536" y="2758351"/>
            <a:ext cx="8352928" cy="2902897"/>
            <a:chOff x="539552" y="2564904"/>
            <a:chExt cx="8352928" cy="2902897"/>
          </a:xfrm>
        </p:grpSpPr>
        <p:graphicFrame>
          <p:nvGraphicFramePr>
            <p:cNvPr id="4" name="Char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3857414"/>
                </p:ext>
              </p:extLst>
            </p:nvPr>
          </p:nvGraphicFramePr>
          <p:xfrm>
            <a:off x="539552" y="2564904"/>
            <a:ext cx="8352928" cy="288032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1331640" y="5098469"/>
              <a:ext cx="7200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ILP</a:t>
              </a:r>
              <a:r>
                <a:rPr lang="en-US" dirty="0" smtClean="0"/>
                <a:t>-based               </a:t>
              </a:r>
              <a:r>
                <a:rPr lang="en-US" dirty="0" err="1" smtClean="0"/>
                <a:t>Zig-zag</a:t>
              </a:r>
              <a:r>
                <a:rPr lang="en-US" dirty="0" smtClean="0"/>
                <a:t>                  Greedy                   Random</a:t>
              </a:r>
              <a:endParaRPr lang="en-US" dirty="0"/>
            </a:p>
          </p:txBody>
        </p:sp>
      </p:grpSp>
      <p:cxnSp>
        <p:nvCxnSpPr>
          <p:cNvPr id="8" name="Straight Arrow Connector 7"/>
          <p:cNvCxnSpPr/>
          <p:nvPr/>
        </p:nvCxnSpPr>
        <p:spPr bwMode="auto">
          <a:xfrm>
            <a:off x="2475379" y="3691865"/>
            <a:ext cx="0" cy="261389"/>
          </a:xfrm>
          <a:prstGeom prst="straightConnector1">
            <a:avLst/>
          </a:prstGeom>
          <a:ln>
            <a:solidFill>
              <a:srgbClr val="FFFF00"/>
            </a:solidFill>
            <a:headEnd type="arrow" w="med" len="med"/>
            <a:tailEnd type="arrow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 bwMode="auto">
          <a:xfrm>
            <a:off x="4516770" y="3640128"/>
            <a:ext cx="0" cy="287528"/>
          </a:xfrm>
          <a:prstGeom prst="straightConnector1">
            <a:avLst/>
          </a:prstGeom>
          <a:ln>
            <a:solidFill>
              <a:srgbClr val="FFFF00"/>
            </a:solidFill>
            <a:headEnd type="arrow" w="med" len="med"/>
            <a:tailEnd type="arrow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 bwMode="auto">
          <a:xfrm>
            <a:off x="6618287" y="3026837"/>
            <a:ext cx="0" cy="1783546"/>
          </a:xfrm>
          <a:prstGeom prst="straightConnector1">
            <a:avLst/>
          </a:prstGeom>
          <a:ln>
            <a:solidFill>
              <a:srgbClr val="FFFF00"/>
            </a:solidFill>
            <a:headEnd type="arrow" w="med" len="med"/>
            <a:tailEnd type="arrow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 bwMode="auto">
          <a:xfrm>
            <a:off x="8532440" y="3501008"/>
            <a:ext cx="0" cy="920525"/>
          </a:xfrm>
          <a:prstGeom prst="straightConnector1">
            <a:avLst/>
          </a:prstGeom>
          <a:ln>
            <a:solidFill>
              <a:srgbClr val="FFFF00"/>
            </a:solidFill>
            <a:headEnd type="arrow" w="med" len="med"/>
            <a:tailEnd type="arrow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60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Variability Can Help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12376"/>
            <a:ext cx="8567489" cy="2488632"/>
          </a:xfrm>
        </p:spPr>
        <p:txBody>
          <a:bodyPr/>
          <a:lstStyle/>
          <a:p>
            <a:r>
              <a:rPr lang="en-US" sz="2300" dirty="0">
                <a:effectLst/>
                <a:latin typeface="Arial" pitchFamily="34" charset="0"/>
                <a:cs typeface="Arial" pitchFamily="34" charset="0"/>
              </a:rPr>
              <a:t>M</a:t>
            </a:r>
            <a:r>
              <a:rPr lang="en-US" sz="2300" dirty="0" smtClean="0">
                <a:effectLst/>
                <a:latin typeface="Arial" pitchFamily="34" charset="0"/>
                <a:cs typeface="Arial" pitchFamily="34" charset="0"/>
              </a:rPr>
              <a:t>anufacturing variation can help improve MTTF of stacks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6147996"/>
              </p:ext>
            </p:extLst>
          </p:nvPr>
        </p:nvGraphicFramePr>
        <p:xfrm>
          <a:off x="1619672" y="3645024"/>
          <a:ext cx="525658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332426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Variability Can Help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12376"/>
            <a:ext cx="8567489" cy="2488632"/>
          </a:xfrm>
        </p:spPr>
        <p:txBody>
          <a:bodyPr/>
          <a:lstStyle/>
          <a:p>
            <a:r>
              <a:rPr lang="en-US" sz="2300" dirty="0">
                <a:effectLst/>
                <a:latin typeface="Arial" pitchFamily="34" charset="0"/>
                <a:cs typeface="Arial" pitchFamily="34" charset="0"/>
              </a:rPr>
              <a:t>M</a:t>
            </a:r>
            <a:r>
              <a:rPr lang="en-US" sz="2300" dirty="0" smtClean="0">
                <a:effectLst/>
                <a:latin typeface="Arial" pitchFamily="34" charset="0"/>
                <a:cs typeface="Arial" pitchFamily="34" charset="0"/>
              </a:rPr>
              <a:t>anufacturing variation can help improve MTTF of stacks</a:t>
            </a:r>
          </a:p>
          <a:p>
            <a:pPr marL="342900" lvl="1" indent="-342900">
              <a:spcBef>
                <a:spcPct val="40000"/>
              </a:spcBef>
              <a:buClr>
                <a:srgbClr val="FFCC66"/>
              </a:buClr>
              <a:buSzPct val="70000"/>
              <a:buFont typeface="Wingdings" pitchFamily="2" charset="2"/>
              <a:buChar char="n"/>
            </a:pPr>
            <a:r>
              <a:rPr lang="en-US" sz="2300" dirty="0">
                <a:effectLst/>
                <a:latin typeface="Arial" pitchFamily="34" charset="0"/>
                <a:cs typeface="Arial" pitchFamily="34" charset="0"/>
              </a:rPr>
              <a:t>Supply voltage can exceed the maximum allowed </a:t>
            </a:r>
            <a:r>
              <a:rPr lang="en-US" sz="2300" dirty="0" smtClean="0">
                <a:effectLst/>
                <a:latin typeface="Arial" pitchFamily="34" charset="0"/>
                <a:cs typeface="Arial" pitchFamily="34" charset="0"/>
              </a:rPr>
              <a:t>value</a:t>
            </a:r>
          </a:p>
          <a:p>
            <a:pPr marL="0" indent="0">
              <a:buNone/>
            </a:pPr>
            <a:r>
              <a:rPr lang="en-US" altLang="zh-TW" sz="2400" b="1" dirty="0">
                <a:latin typeface="Arial" pitchFamily="34" charset="0"/>
                <a:sym typeface="Symbol"/>
              </a:rPr>
              <a:t></a:t>
            </a:r>
            <a:r>
              <a:rPr lang="en-US" sz="2300" dirty="0" smtClean="0">
                <a:effectLst/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en-US" sz="2300" dirty="0" smtClean="0">
                <a:effectLst/>
                <a:latin typeface="Arial" pitchFamily="34" charset="0"/>
                <a:cs typeface="Arial" pitchFamily="34" charset="0"/>
              </a:rPr>
              <a:t>Benefit from process variation disappears when the variation exceeds a particular amount</a:t>
            </a:r>
          </a:p>
          <a:p>
            <a:r>
              <a:rPr lang="en-US" sz="23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Limited amount of process variation can </a:t>
            </a:r>
            <a:r>
              <a:rPr lang="en-US" sz="2300" b="1" i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help</a:t>
            </a:r>
            <a:r>
              <a:rPr lang="en-US" sz="23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 improve reliabilities of 3DICs with stacking optimization</a:t>
            </a:r>
            <a:endParaRPr lang="en-US" sz="2300" b="1" dirty="0"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0660040"/>
              </p:ext>
            </p:extLst>
          </p:nvPr>
        </p:nvGraphicFramePr>
        <p:xfrm>
          <a:off x="1907704" y="3501008"/>
          <a:ext cx="4824536" cy="2959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83214" y="6173693"/>
            <a:ext cx="3442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 pitchFamily="34" charset="0"/>
              </a:rPr>
              <a:t>σ</a:t>
            </a:r>
            <a:endParaRPr lang="en-US" sz="16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30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288" y="200025"/>
            <a:ext cx="8489950" cy="708025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ea typeface="굴림" pitchFamily="50" charset="-127"/>
              </a:rPr>
              <a:t>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57188" y="1125538"/>
            <a:ext cx="8391276" cy="4895749"/>
          </a:xfrm>
        </p:spPr>
        <p:txBody>
          <a:bodyPr/>
          <a:lstStyle/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Motivation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Modeling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Problem and Methodologies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Experimental Setups and Results</a:t>
            </a:r>
          </a:p>
          <a:p>
            <a:pPr>
              <a:defRPr/>
            </a:pPr>
            <a:r>
              <a:rPr lang="en-US" altLang="ko-KR" sz="36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72855610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983" y="980728"/>
            <a:ext cx="8567489" cy="5472608"/>
          </a:xfrm>
        </p:spPr>
        <p:txBody>
          <a:bodyPr/>
          <a:lstStyle/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We study variability-reliability interactions and optimization in </a:t>
            </a:r>
            <a:r>
              <a:rPr lang="en-US" sz="2800" dirty="0" err="1" smtClean="0">
                <a:effectLst/>
                <a:latin typeface="Arial" pitchFamily="34" charset="0"/>
                <a:cs typeface="Arial" pitchFamily="34" charset="0"/>
              </a:rPr>
              <a:t>3DICs</a:t>
            </a:r>
            <a:endParaRPr lang="en-US" sz="2800" dirty="0" smtClean="0"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We propose “rule-of-thumb” guideline for stacking optimization to reduce the peak temperature and increase </a:t>
            </a:r>
            <a:r>
              <a:rPr lang="en-US" sz="2800" dirty="0" err="1" smtClean="0">
                <a:effectLst/>
                <a:latin typeface="Arial" pitchFamily="34" charset="0"/>
                <a:cs typeface="Arial" pitchFamily="34" charset="0"/>
              </a:rPr>
              <a:t>MTTFs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 of </a:t>
            </a:r>
            <a:r>
              <a:rPr lang="en-US" sz="2800" dirty="0" err="1" smtClean="0">
                <a:effectLst/>
                <a:latin typeface="Arial" pitchFamily="34" charset="0"/>
                <a:cs typeface="Arial" pitchFamily="34" charset="0"/>
              </a:rPr>
              <a:t>3DICs</a:t>
            </a:r>
            <a:endParaRPr lang="en-US" sz="2800" dirty="0" smtClean="0"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We propose </a:t>
            </a:r>
            <a:r>
              <a:rPr lang="en-US" sz="2800" dirty="0" err="1" smtClean="0">
                <a:effectLst/>
                <a:latin typeface="Arial" pitchFamily="34" charset="0"/>
                <a:cs typeface="Arial" pitchFamily="34" charset="0"/>
              </a:rPr>
              <a:t>ILP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-based and </a:t>
            </a:r>
            <a:r>
              <a:rPr lang="en-US" sz="2800" dirty="0" err="1" smtClean="0">
                <a:effectLst/>
                <a:latin typeface="Arial" pitchFamily="34" charset="0"/>
                <a:cs typeface="Arial" pitchFamily="34" charset="0"/>
              </a:rPr>
              <a:t>zig-zag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 heuristic methods for stacking optimization</a:t>
            </a:r>
          </a:p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We show that limited amount of manufacturing variation </a:t>
            </a:r>
            <a:r>
              <a:rPr lang="en-US" sz="28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can help 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to improve reliabilities of 3DICs with stacking optimization</a:t>
            </a:r>
          </a:p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Future Work </a:t>
            </a:r>
          </a:p>
          <a:p>
            <a:pPr lvl="1"/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Optimize on other objectives (power variation)</a:t>
            </a:r>
          </a:p>
          <a:p>
            <a:pPr lvl="1"/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Different performance requirements for dies</a:t>
            </a:r>
            <a:endParaRPr lang="en-US" dirty="0"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25681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027" y="1052736"/>
            <a:ext cx="8703126" cy="4680973"/>
          </a:xfrm>
        </p:spPr>
        <p:txBody>
          <a:bodyPr/>
          <a:lstStyle/>
          <a:p>
            <a:r>
              <a:rPr lang="en-US" sz="3200" dirty="0" smtClean="0">
                <a:effectLst/>
                <a:latin typeface="Arial" pitchFamily="34" charset="0"/>
                <a:cs typeface="Arial" pitchFamily="34" charset="0"/>
              </a:rPr>
              <a:t>Work supported from Sandia National Labs, Qualcomm, Samsung, SRC and the IMPACT (</a:t>
            </a:r>
            <a:r>
              <a:rPr lang="en-US" sz="3200" dirty="0" err="1" smtClean="0">
                <a:effectLst/>
                <a:latin typeface="Arial" pitchFamily="34" charset="0"/>
                <a:cs typeface="Arial" pitchFamily="34" charset="0"/>
              </a:rPr>
              <a:t>UC</a:t>
            </a:r>
            <a:r>
              <a:rPr lang="en-US" sz="3200" dirty="0" smtClean="0">
                <a:effectLst/>
                <a:latin typeface="Arial" pitchFamily="34" charset="0"/>
                <a:cs typeface="Arial" pitchFamily="34" charset="0"/>
              </a:rPr>
              <a:t> Discovery) center</a:t>
            </a:r>
            <a:endParaRPr lang="en-US" sz="32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04019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467544" y="2928938"/>
            <a:ext cx="8132763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ko-KR" sz="4800" b="1" dirty="0">
                <a:solidFill>
                  <a:srgbClr val="FFCC66"/>
                </a:solidFill>
                <a:ea typeface="굴림" pitchFamily="50" charset="-127"/>
              </a:rPr>
              <a:t>Thank </a:t>
            </a:r>
            <a:r>
              <a:rPr lang="en-US" altLang="ko-KR" sz="4800" b="1" dirty="0" smtClean="0">
                <a:solidFill>
                  <a:srgbClr val="FFCC66"/>
                </a:solidFill>
                <a:ea typeface="굴림" pitchFamily="50" charset="-127"/>
              </a:rPr>
              <a:t>You!</a:t>
            </a:r>
            <a:endParaRPr lang="en-US" altLang="ko-KR" sz="4800" b="1" dirty="0">
              <a:solidFill>
                <a:srgbClr val="FFCC66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3958141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288" y="200025"/>
            <a:ext cx="8489950" cy="708025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ea typeface="굴림" pitchFamily="50" charset="-127"/>
              </a:rPr>
              <a:t>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57188" y="1125538"/>
            <a:ext cx="8391276" cy="4895749"/>
          </a:xfrm>
        </p:spPr>
        <p:txBody>
          <a:bodyPr/>
          <a:lstStyle/>
          <a:p>
            <a:pPr>
              <a:defRPr/>
            </a:pPr>
            <a:r>
              <a:rPr lang="en-US" altLang="ko-KR" sz="36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Motivation </a:t>
            </a:r>
            <a:r>
              <a:rPr lang="en-US" altLang="ko-KR" sz="3600" dirty="0">
                <a:solidFill>
                  <a:srgbClr val="FFFFFF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and Problem Statement</a:t>
            </a:r>
            <a:endParaRPr lang="en-US" altLang="ko-KR" sz="3600" dirty="0" smtClean="0">
              <a:solidFill>
                <a:srgbClr val="FFFFFF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Modeling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Our Methodologies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Experimental Setup and Results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920963060"/>
      </p:ext>
    </p:extLst>
  </p:cSld>
  <p:clrMapOvr>
    <a:masterClrMapping/>
  </p:clrMapOvr>
  <p:transition advTm="1026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 Challenges for </a:t>
            </a:r>
            <a:r>
              <a:rPr lang="en-US" dirty="0" err="1"/>
              <a:t>3DICs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5959"/>
            <a:ext cx="8739696" cy="2642287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effectLst/>
                <a:latin typeface="Arial" pitchFamily="34" charset="0"/>
                <a:cs typeface="Arial" pitchFamily="34" charset="0"/>
              </a:rPr>
              <a:t>Stacking of multiple 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dies </a:t>
            </a:r>
            <a:r>
              <a:rPr lang="en-US" sz="2800" dirty="0">
                <a:effectLst/>
                <a:latin typeface="Arial" pitchFamily="34" charset="0"/>
                <a:cs typeface="Arial" pitchFamily="34" charset="0"/>
              </a:rPr>
              <a:t>increases power density</a:t>
            </a:r>
          </a:p>
          <a:p>
            <a:pPr>
              <a:defRPr/>
            </a:pPr>
            <a:r>
              <a:rPr lang="en-US" sz="2800" dirty="0">
                <a:effectLst/>
                <a:latin typeface="Arial" pitchFamily="34" charset="0"/>
                <a:cs typeface="Arial" pitchFamily="34" charset="0"/>
              </a:rPr>
              <a:t>High power density </a:t>
            </a:r>
            <a:r>
              <a:rPr lang="en-US" altLang="zh-TW" sz="2800" b="1" dirty="0">
                <a:latin typeface="Arial" pitchFamily="34" charset="0"/>
                <a:sym typeface="Symbol"/>
              </a:rPr>
              <a:t> 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high temperature</a:t>
            </a:r>
          </a:p>
          <a:p>
            <a:pPr lvl="1">
              <a:defRPr/>
            </a:pPr>
            <a:r>
              <a:rPr lang="en-US" dirty="0" err="1" smtClean="0">
                <a:effectLst/>
                <a:latin typeface="Arial" pitchFamily="34" charset="0"/>
                <a:cs typeface="Arial" pitchFamily="34" charset="0"/>
              </a:rPr>
              <a:t>3DICs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effectLst/>
                <a:latin typeface="Arial" pitchFamily="34" charset="0"/>
                <a:cs typeface="Arial" pitchFamily="34" charset="0"/>
              </a:rPr>
              <a:t>with four tiers increase peak temperature by </a:t>
            </a:r>
            <a:r>
              <a:rPr lang="en-US" dirty="0" err="1">
                <a:effectLst/>
                <a:latin typeface="Arial" pitchFamily="34" charset="0"/>
                <a:cs typeface="Arial" pitchFamily="34" charset="0"/>
              </a:rPr>
              <a:t>33°C</a:t>
            </a:r>
            <a:endParaRPr lang="en-US" dirty="0">
              <a:effectLst/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Reliability (e.g., EM) </a:t>
            </a:r>
            <a:r>
              <a:rPr lang="en-US" sz="2800" dirty="0">
                <a:effectLst/>
                <a:latin typeface="Arial" pitchFamily="34" charset="0"/>
                <a:cs typeface="Arial" pitchFamily="34" charset="0"/>
              </a:rPr>
              <a:t>highly depends on 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temperature</a:t>
            </a:r>
          </a:p>
          <a:p>
            <a:pPr lvl="1"/>
            <a:endParaRPr lang="en-US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5908310"/>
              </p:ext>
            </p:extLst>
          </p:nvPr>
        </p:nvGraphicFramePr>
        <p:xfrm>
          <a:off x="1259632" y="3680911"/>
          <a:ext cx="5904656" cy="284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020272" y="3702571"/>
            <a:ext cx="174259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chemeClr val="accent6"/>
                </a:solidFill>
                <a:latin typeface="Arial" pitchFamily="34" charset="0"/>
              </a:rPr>
              <a:t>Bottom tier</a:t>
            </a:r>
            <a:endParaRPr lang="en-US" sz="2300" dirty="0">
              <a:solidFill>
                <a:schemeClr val="accent6"/>
              </a:solidFill>
              <a:latin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83540" y="5444991"/>
            <a:ext cx="413267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chemeClr val="accent6"/>
                </a:solidFill>
                <a:latin typeface="Arial" pitchFamily="34" charset="0"/>
              </a:rPr>
              <a:t>Top tier (nearest to heat sink)</a:t>
            </a:r>
            <a:endParaRPr lang="en-US" sz="2300" dirty="0">
              <a:solidFill>
                <a:schemeClr val="accent6"/>
              </a:solidFill>
              <a:latin typeface="Arial" pitchFamily="34" charset="0"/>
            </a:endParaRPr>
          </a:p>
        </p:txBody>
      </p:sp>
      <p:cxnSp>
        <p:nvCxnSpPr>
          <p:cNvPr id="15" name="Straight Connector 239"/>
          <p:cNvCxnSpPr>
            <a:cxnSpLocks noChangeShapeType="1"/>
          </p:cNvCxnSpPr>
          <p:nvPr/>
        </p:nvCxnSpPr>
        <p:spPr bwMode="auto">
          <a:xfrm>
            <a:off x="2034701" y="5869935"/>
            <a:ext cx="4962453" cy="0"/>
          </a:xfrm>
          <a:prstGeom prst="line">
            <a:avLst/>
          </a:prstGeom>
          <a:noFill/>
          <a:ln w="38100" algn="ctr">
            <a:solidFill>
              <a:srgbClr val="FFFF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Arrow Connector 243"/>
          <p:cNvCxnSpPr>
            <a:cxnSpLocks noChangeShapeType="1"/>
          </p:cNvCxnSpPr>
          <p:nvPr/>
        </p:nvCxnSpPr>
        <p:spPr bwMode="auto">
          <a:xfrm>
            <a:off x="7020272" y="5278135"/>
            <a:ext cx="0" cy="525621"/>
          </a:xfrm>
          <a:prstGeom prst="straightConnector1">
            <a:avLst/>
          </a:prstGeom>
          <a:noFill/>
          <a:ln w="38100" algn="ctr">
            <a:solidFill>
              <a:srgbClr val="FFFF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Arrow Connector 244"/>
          <p:cNvCxnSpPr>
            <a:cxnSpLocks noChangeShapeType="1"/>
          </p:cNvCxnSpPr>
          <p:nvPr/>
        </p:nvCxnSpPr>
        <p:spPr bwMode="auto">
          <a:xfrm flipV="1">
            <a:off x="7011883" y="4111548"/>
            <a:ext cx="0" cy="637763"/>
          </a:xfrm>
          <a:prstGeom prst="straightConnector1">
            <a:avLst/>
          </a:prstGeom>
          <a:noFill/>
          <a:ln w="38100" algn="ctr">
            <a:solidFill>
              <a:srgbClr val="FFFF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Box 245"/>
          <p:cNvSpPr txBox="1">
            <a:spLocks noChangeArrowheads="1"/>
          </p:cNvSpPr>
          <p:nvPr/>
        </p:nvSpPr>
        <p:spPr bwMode="auto">
          <a:xfrm>
            <a:off x="6607239" y="4810922"/>
            <a:ext cx="9254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35°C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237"/>
          <p:cNvSpPr txBox="1">
            <a:spLocks noChangeArrowheads="1"/>
          </p:cNvSpPr>
          <p:nvPr/>
        </p:nvSpPr>
        <p:spPr bwMode="auto">
          <a:xfrm>
            <a:off x="1796281" y="3284984"/>
            <a:ext cx="5656039" cy="50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600" dirty="0">
                <a:solidFill>
                  <a:srgbClr val="FFC000"/>
                </a:solidFill>
              </a:rPr>
              <a:t>Temperature range in a 5-tier </a:t>
            </a:r>
            <a:r>
              <a:rPr lang="en-US" sz="2600" dirty="0" err="1">
                <a:solidFill>
                  <a:srgbClr val="FFC000"/>
                </a:solidFill>
              </a:rPr>
              <a:t>3DIC</a:t>
            </a:r>
            <a:endParaRPr lang="en-US" sz="2600" dirty="0">
              <a:solidFill>
                <a:srgbClr val="FFC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3687133"/>
      </p:ext>
    </p:extLst>
  </p:cSld>
  <p:clrMapOvr>
    <a:masterClrMapping/>
  </p:clrMapOvr>
  <p:transition advTm="661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6490335"/>
              </p:ext>
            </p:extLst>
          </p:nvPr>
        </p:nvGraphicFramePr>
        <p:xfrm>
          <a:off x="4742251" y="1133717"/>
          <a:ext cx="4251325" cy="2742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4716016" y="2654098"/>
            <a:ext cx="4251325" cy="3874573"/>
            <a:chOff x="4716016" y="2654098"/>
            <a:chExt cx="4251325" cy="3874573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05226505"/>
                </p:ext>
              </p:extLst>
            </p:nvPr>
          </p:nvGraphicFramePr>
          <p:xfrm>
            <a:off x="4716016" y="3785713"/>
            <a:ext cx="4251325" cy="274295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21" name="Group 20"/>
            <p:cNvGrpSpPr/>
            <p:nvPr/>
          </p:nvGrpSpPr>
          <p:grpSpPr>
            <a:xfrm>
              <a:off x="5901700" y="2654098"/>
              <a:ext cx="1999446" cy="3085750"/>
              <a:chOff x="5901700" y="2654098"/>
              <a:chExt cx="1999446" cy="3085750"/>
            </a:xfrm>
          </p:grpSpPr>
          <p:cxnSp>
            <p:nvCxnSpPr>
              <p:cNvPr id="7" name="Straight Connector 6"/>
              <p:cNvCxnSpPr/>
              <p:nvPr/>
            </p:nvCxnSpPr>
            <p:spPr bwMode="auto">
              <a:xfrm>
                <a:off x="5901700" y="2675678"/>
                <a:ext cx="0" cy="3064170"/>
              </a:xfrm>
              <a:prstGeom prst="line">
                <a:avLst/>
              </a:prstGeom>
              <a:noFill/>
              <a:ln w="34925" cap="flat" cmpd="sng" algn="ctr">
                <a:solidFill>
                  <a:srgbClr val="FF0000"/>
                </a:solidFill>
                <a:prstDash val="dash"/>
                <a:headEnd type="none" w="med" len="med"/>
                <a:tailEnd type="arrow" w="med" len="me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cxnSp>
            <p:nvCxnSpPr>
              <p:cNvPr id="8" name="Straight Connector 7"/>
              <p:cNvCxnSpPr/>
              <p:nvPr/>
            </p:nvCxnSpPr>
            <p:spPr bwMode="auto">
              <a:xfrm>
                <a:off x="6825922" y="2654098"/>
                <a:ext cx="0" cy="2991898"/>
              </a:xfrm>
              <a:prstGeom prst="line">
                <a:avLst/>
              </a:prstGeom>
              <a:noFill/>
              <a:ln w="34925" cap="flat" cmpd="sng" algn="ctr">
                <a:solidFill>
                  <a:schemeClr val="accent6"/>
                </a:solidFill>
                <a:prstDash val="dash"/>
                <a:headEnd type="none" w="med" len="med"/>
                <a:tailEnd type="arrow" w="med" len="me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cxnSp>
            <p:nvCxnSpPr>
              <p:cNvPr id="9" name="Straight Connector 8"/>
              <p:cNvCxnSpPr/>
              <p:nvPr/>
            </p:nvCxnSpPr>
            <p:spPr bwMode="auto">
              <a:xfrm>
                <a:off x="7901146" y="2688934"/>
                <a:ext cx="0" cy="2705908"/>
              </a:xfrm>
              <a:prstGeom prst="line">
                <a:avLst/>
              </a:prstGeom>
              <a:noFill/>
              <a:ln w="34925" cap="flat" cmpd="sng" algn="ctr">
                <a:solidFill>
                  <a:srgbClr val="00B050"/>
                </a:solidFill>
                <a:prstDash val="dash"/>
                <a:headEnd type="none" w="med" len="med"/>
                <a:tailEnd type="arrow" w="med" len="me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00025"/>
            <a:ext cx="8489702" cy="708695"/>
          </a:xfrm>
        </p:spPr>
        <p:txBody>
          <a:bodyPr/>
          <a:lstStyle/>
          <a:p>
            <a:r>
              <a:rPr lang="en-US" dirty="0" smtClean="0"/>
              <a:t>Context: Stacking of Identical 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9734" y="1287949"/>
            <a:ext cx="5015943" cy="4968947"/>
          </a:xfrm>
        </p:spPr>
        <p:txBody>
          <a:bodyPr/>
          <a:lstStyle/>
          <a:p>
            <a:pPr marL="227013" indent="-227013"/>
            <a:r>
              <a:rPr lang="en-US" sz="2400" dirty="0">
                <a:effectLst/>
                <a:latin typeface="Arial" pitchFamily="34" charset="0"/>
                <a:cs typeface="Arial" pitchFamily="34" charset="0"/>
              </a:rPr>
              <a:t>Identical 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dies </a:t>
            </a:r>
            <a:r>
              <a:rPr lang="en-US" sz="2400" dirty="0">
                <a:effectLst/>
                <a:latin typeface="Arial" pitchFamily="34" charset="0"/>
                <a:cs typeface="Arial" pitchFamily="34" charset="0"/>
              </a:rPr>
              <a:t>in </a:t>
            </a:r>
            <a:r>
              <a:rPr lang="en-US" sz="2400" dirty="0" err="1" smtClean="0">
                <a:effectLst/>
                <a:latin typeface="Arial" pitchFamily="34" charset="0"/>
                <a:cs typeface="Arial" pitchFamily="34" charset="0"/>
              </a:rPr>
              <a:t>3DIC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 stack</a:t>
            </a:r>
            <a:endParaRPr lang="en-US" sz="2400" dirty="0">
              <a:effectLst/>
              <a:latin typeface="Arial" pitchFamily="34" charset="0"/>
              <a:cs typeface="Arial" pitchFamily="34" charset="0"/>
            </a:endParaRPr>
          </a:p>
          <a:p>
            <a:pPr marL="227013" indent="-227013">
              <a:buNone/>
            </a:pP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     </a:t>
            </a:r>
            <a:r>
              <a:rPr lang="en-US" altLang="zh-TW" sz="2400" dirty="0">
                <a:effectLst/>
                <a:latin typeface="Arial" pitchFamily="34" charset="0"/>
                <a:sym typeface="Symbol"/>
              </a:rPr>
              <a:t>Can change stacking </a:t>
            </a:r>
            <a:r>
              <a:rPr lang="en-US" altLang="zh-TW" sz="2400" dirty="0" smtClean="0">
                <a:effectLst/>
                <a:latin typeface="Arial" pitchFamily="34" charset="0"/>
                <a:sym typeface="Symbol"/>
              </a:rPr>
              <a:t>order</a:t>
            </a:r>
            <a:endParaRPr lang="en-US" sz="24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227013" indent="-227013"/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Dies in stack can have different   process corners, but </a:t>
            </a:r>
            <a:r>
              <a:rPr lang="en-US" sz="2400" b="1" dirty="0" smtClean="0">
                <a:effectLst/>
                <a:latin typeface="Arial" pitchFamily="34" charset="0"/>
                <a:cs typeface="Arial" pitchFamily="34" charset="0"/>
              </a:rPr>
              <a:t>must meet same performance spec</a:t>
            </a:r>
          </a:p>
          <a:p>
            <a:pPr marL="227013" indent="-227013"/>
            <a:endParaRPr lang="en-US" sz="2400" b="1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227013" indent="-227013"/>
            <a:r>
              <a:rPr lang="en-US" sz="24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Adaptive Voltage Scaling (</a:t>
            </a:r>
            <a:r>
              <a:rPr lang="en-US" sz="2400" b="1" dirty="0" err="1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AVS</a:t>
            </a:r>
            <a:r>
              <a:rPr lang="en-US" sz="24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) </a:t>
            </a:r>
            <a:r>
              <a:rPr lang="en-US" altLang="zh-TW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 </a:t>
            </a:r>
            <a:r>
              <a:rPr lang="en-US" sz="24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each die has different </a:t>
            </a:r>
            <a:r>
              <a:rPr lang="en-US" sz="2400" b="1" dirty="0" err="1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V</a:t>
            </a:r>
            <a:r>
              <a:rPr lang="en-US" sz="2400" b="1" baseline="-25000" dirty="0" err="1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dd</a:t>
            </a:r>
            <a:endParaRPr lang="en-US" sz="2400" b="1" baseline="-25000" dirty="0" smtClean="0"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7013" indent="-227013"/>
            <a:r>
              <a:rPr lang="en-US" sz="24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Slower dies have higher </a:t>
            </a:r>
            <a:r>
              <a:rPr lang="en-US" sz="2400" b="1" dirty="0" err="1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V</a:t>
            </a:r>
            <a:r>
              <a:rPr lang="en-US" sz="2400" b="1" baseline="-25000" dirty="0" err="1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dd</a:t>
            </a:r>
            <a:r>
              <a:rPr lang="en-US" sz="2400" b="1" baseline="-25000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/>
            </a:r>
            <a:br>
              <a:rPr lang="en-US" sz="2400" b="1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</a:br>
            <a:r>
              <a:rPr lang="en-US" altLang="zh-TW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sym typeface="Symbol"/>
              </a:rPr>
              <a:t></a:t>
            </a:r>
            <a:r>
              <a:rPr lang="en-US" sz="24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 power↑</a:t>
            </a:r>
            <a:r>
              <a:rPr lang="en-US" sz="2400" b="1" dirty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,</a:t>
            </a:r>
            <a:r>
              <a:rPr lang="en-US" sz="2400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 temp↑, MTTF↓ </a:t>
            </a:r>
            <a:endParaRPr lang="en-US" sz="2400" b="1" baseline="-25000" dirty="0" smtClean="0"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527097" y="5415161"/>
            <a:ext cx="2276874" cy="403388"/>
            <a:chOff x="5527097" y="5415161"/>
            <a:chExt cx="2276874" cy="403388"/>
          </a:xfrm>
        </p:grpSpPr>
        <p:cxnSp>
          <p:nvCxnSpPr>
            <p:cNvPr id="11" name="Straight Connector 33"/>
            <p:cNvCxnSpPr>
              <a:cxnSpLocks noChangeShapeType="1"/>
            </p:cNvCxnSpPr>
            <p:nvPr/>
          </p:nvCxnSpPr>
          <p:spPr bwMode="auto">
            <a:xfrm flipH="1">
              <a:off x="5530930" y="5818549"/>
              <a:ext cx="265206" cy="0"/>
            </a:xfrm>
            <a:prstGeom prst="line">
              <a:avLst/>
            </a:prstGeom>
            <a:noFill/>
            <a:ln w="34925" algn="ctr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Straight Connector 34"/>
            <p:cNvCxnSpPr>
              <a:cxnSpLocks noChangeShapeType="1"/>
            </p:cNvCxnSpPr>
            <p:nvPr/>
          </p:nvCxnSpPr>
          <p:spPr bwMode="auto">
            <a:xfrm flipH="1">
              <a:off x="5527097" y="5686415"/>
              <a:ext cx="1302814" cy="0"/>
            </a:xfrm>
            <a:prstGeom prst="line">
              <a:avLst/>
            </a:prstGeom>
            <a:noFill/>
            <a:ln w="34925" algn="ctr">
              <a:solidFill>
                <a:schemeClr val="accent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Straight Connector 35"/>
            <p:cNvCxnSpPr>
              <a:cxnSpLocks noChangeShapeType="1"/>
            </p:cNvCxnSpPr>
            <p:nvPr/>
          </p:nvCxnSpPr>
          <p:spPr bwMode="auto">
            <a:xfrm flipH="1">
              <a:off x="5530661" y="5415161"/>
              <a:ext cx="2273310" cy="0"/>
            </a:xfrm>
            <a:prstGeom prst="line">
              <a:avLst/>
            </a:prstGeom>
            <a:noFill/>
            <a:ln w="34925" algn="ctr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0" name="Group 19"/>
          <p:cNvGrpSpPr/>
          <p:nvPr/>
        </p:nvGrpSpPr>
        <p:grpSpPr>
          <a:xfrm>
            <a:off x="5525745" y="2564904"/>
            <a:ext cx="3618928" cy="615555"/>
            <a:chOff x="5525745" y="2564904"/>
            <a:chExt cx="3618928" cy="615555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5525745" y="2573293"/>
              <a:ext cx="3332798" cy="0"/>
            </a:xfrm>
            <a:prstGeom prst="line">
              <a:avLst/>
            </a:prstGeom>
            <a:noFill/>
            <a:ln w="38100" cap="flat" cmpd="sng" algn="ctr">
              <a:solidFill>
                <a:srgbClr val="FFFF00"/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4" name="TextBox 13"/>
            <p:cNvSpPr txBox="1"/>
            <p:nvPr/>
          </p:nvSpPr>
          <p:spPr bwMode="auto">
            <a:xfrm>
              <a:off x="7884368" y="2564904"/>
              <a:ext cx="1260305" cy="61555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kern="0" dirty="0">
                  <a:solidFill>
                    <a:srgbClr val="FFFF00"/>
                  </a:solidFill>
                  <a:latin typeface="Arial" pitchFamily="34" charset="0"/>
                </a:rPr>
                <a:t>Target  </a:t>
              </a:r>
              <a:r>
                <a:rPr lang="en-US" sz="1900" kern="0" dirty="0" smtClean="0">
                  <a:solidFill>
                    <a:srgbClr val="FFFF00"/>
                  </a:solidFill>
                  <a:latin typeface="Arial" pitchFamily="34" charset="0"/>
                </a:rPr>
                <a:t>frequency</a:t>
              </a:r>
              <a:endParaRPr lang="en-US" sz="1900" kern="0" dirty="0">
                <a:solidFill>
                  <a:srgbClr val="FFFF00"/>
                </a:solidFill>
                <a:latin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901700" y="2641575"/>
            <a:ext cx="1999446" cy="861477"/>
            <a:chOff x="5901700" y="2641575"/>
            <a:chExt cx="1999446" cy="861477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5901700" y="2641575"/>
              <a:ext cx="0" cy="861477"/>
            </a:xfrm>
            <a:prstGeom prst="line">
              <a:avLst/>
            </a:prstGeom>
            <a:noFill/>
            <a:ln w="34925" cap="flat" cmpd="sng" algn="ctr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6829415" y="2666975"/>
              <a:ext cx="0" cy="787859"/>
            </a:xfrm>
            <a:prstGeom prst="line">
              <a:avLst/>
            </a:prstGeom>
            <a:noFill/>
            <a:ln w="34925" cap="flat" cmpd="sng" algn="ctr">
              <a:solidFill>
                <a:schemeClr val="accent6"/>
              </a:solidFill>
              <a:prstDash val="dash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7901146" y="2655267"/>
              <a:ext cx="0" cy="823787"/>
            </a:xfrm>
            <a:prstGeom prst="line">
              <a:avLst/>
            </a:prstGeom>
            <a:noFill/>
            <a:ln w="34925" cap="flat" cmpd="sng" algn="ctr">
              <a:solidFill>
                <a:srgbClr val="00B050"/>
              </a:solidFill>
              <a:prstDash val="dash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1701905693"/>
      </p:ext>
    </p:extLst>
  </p:cSld>
  <p:clrMapOvr>
    <a:masterClrMapping/>
  </p:clrMapOvr>
  <p:transition advTm="79644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86" y="908720"/>
            <a:ext cx="9004518" cy="2356625"/>
          </a:xfrm>
        </p:spPr>
        <p:txBody>
          <a:bodyPr/>
          <a:lstStyle/>
          <a:p>
            <a:pPr marL="284163" indent="-284163"/>
            <a:r>
              <a:rPr lang="en-US" sz="2400" dirty="0" smtClean="0">
                <a:solidFill>
                  <a:schemeClr val="accent6"/>
                </a:solidFill>
                <a:effectLst/>
                <a:latin typeface="Arial" pitchFamily="34" charset="0"/>
                <a:cs typeface="Arial" pitchFamily="34" charset="0"/>
              </a:rPr>
              <a:t>Stacking style: </a:t>
            </a:r>
            <a:r>
              <a:rPr lang="en-US" sz="2400" dirty="0" smtClean="0"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ordered selection of dies with particular process  variations</a:t>
            </a:r>
            <a:endParaRPr lang="en-US" sz="2400" dirty="0"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矩形 125"/>
          <p:cNvSpPr>
            <a:spLocks noChangeArrowheads="1"/>
          </p:cNvSpPr>
          <p:nvPr/>
        </p:nvSpPr>
        <p:spPr bwMode="auto">
          <a:xfrm>
            <a:off x="3104859" y="3287980"/>
            <a:ext cx="2500745" cy="546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CN" altLang="en-US" sz="1100">
              <a:solidFill>
                <a:srgbClr val="FFFFFF"/>
              </a:solidFill>
              <a:latin typeface="Arial" pitchFamily="34" charset="0"/>
              <a:ea typeface="宋体" pitchFamily="2" charset="-122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56093" y="2905572"/>
            <a:ext cx="4740044" cy="382409"/>
            <a:chOff x="1056093" y="2905572"/>
            <a:chExt cx="4740044" cy="382409"/>
          </a:xfrm>
        </p:grpSpPr>
        <p:sp>
          <p:nvSpPr>
            <p:cNvPr id="16" name="矩形 128"/>
            <p:cNvSpPr>
              <a:spLocks noChangeArrowheads="1"/>
            </p:cNvSpPr>
            <p:nvPr/>
          </p:nvSpPr>
          <p:spPr bwMode="auto">
            <a:xfrm>
              <a:off x="2961959" y="3178721"/>
              <a:ext cx="2834178" cy="109260"/>
            </a:xfrm>
            <a:prstGeom prst="rect">
              <a:avLst/>
            </a:prstGeom>
            <a:solidFill>
              <a:srgbClr val="8064A2"/>
            </a:solidFill>
            <a:ln w="25400" algn="ctr">
              <a:solidFill>
                <a:srgbClr val="5C4776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17" name="矩形 129"/>
            <p:cNvSpPr>
              <a:spLocks noChangeArrowheads="1"/>
            </p:cNvSpPr>
            <p:nvPr/>
          </p:nvSpPr>
          <p:spPr bwMode="auto">
            <a:xfrm>
              <a:off x="2961959" y="2905572"/>
              <a:ext cx="95266" cy="276781"/>
            </a:xfrm>
            <a:prstGeom prst="rect">
              <a:avLst/>
            </a:prstGeom>
            <a:solidFill>
              <a:srgbClr val="8064A2"/>
            </a:solidFill>
            <a:ln w="25400" algn="ctr">
              <a:solidFill>
                <a:srgbClr val="5C4776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18" name="矩形 130"/>
            <p:cNvSpPr>
              <a:spLocks noChangeArrowheads="1"/>
            </p:cNvSpPr>
            <p:nvPr/>
          </p:nvSpPr>
          <p:spPr bwMode="auto">
            <a:xfrm>
              <a:off x="3190201" y="2905572"/>
              <a:ext cx="95266" cy="276781"/>
            </a:xfrm>
            <a:prstGeom prst="rect">
              <a:avLst/>
            </a:prstGeom>
            <a:solidFill>
              <a:srgbClr val="8064A2"/>
            </a:solidFill>
            <a:ln w="25400" algn="ctr">
              <a:solidFill>
                <a:srgbClr val="5C4776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19" name="矩形 133"/>
            <p:cNvSpPr>
              <a:spLocks noChangeArrowheads="1"/>
            </p:cNvSpPr>
            <p:nvPr/>
          </p:nvSpPr>
          <p:spPr bwMode="auto">
            <a:xfrm>
              <a:off x="3418444" y="2905572"/>
              <a:ext cx="95266" cy="276781"/>
            </a:xfrm>
            <a:prstGeom prst="rect">
              <a:avLst/>
            </a:prstGeom>
            <a:solidFill>
              <a:srgbClr val="8064A2"/>
            </a:solidFill>
            <a:ln w="25400" algn="ctr">
              <a:solidFill>
                <a:srgbClr val="5C4776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20" name="矩形 135"/>
            <p:cNvSpPr>
              <a:spLocks noChangeArrowheads="1"/>
            </p:cNvSpPr>
            <p:nvPr/>
          </p:nvSpPr>
          <p:spPr bwMode="auto">
            <a:xfrm>
              <a:off x="3646687" y="2905572"/>
              <a:ext cx="95266" cy="276781"/>
            </a:xfrm>
            <a:prstGeom prst="rect">
              <a:avLst/>
            </a:prstGeom>
            <a:solidFill>
              <a:srgbClr val="8064A2"/>
            </a:solidFill>
            <a:ln w="25400" algn="ctr">
              <a:solidFill>
                <a:srgbClr val="5C4776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21" name="矩形 137"/>
            <p:cNvSpPr>
              <a:spLocks noChangeArrowheads="1"/>
            </p:cNvSpPr>
            <p:nvPr/>
          </p:nvSpPr>
          <p:spPr bwMode="auto">
            <a:xfrm>
              <a:off x="3874930" y="2905572"/>
              <a:ext cx="95266" cy="276781"/>
            </a:xfrm>
            <a:prstGeom prst="rect">
              <a:avLst/>
            </a:prstGeom>
            <a:solidFill>
              <a:srgbClr val="8064A2"/>
            </a:solidFill>
            <a:ln w="25400" algn="ctr">
              <a:solidFill>
                <a:srgbClr val="5C4776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22" name="矩形 139"/>
            <p:cNvSpPr>
              <a:spLocks noChangeArrowheads="1"/>
            </p:cNvSpPr>
            <p:nvPr/>
          </p:nvSpPr>
          <p:spPr bwMode="auto">
            <a:xfrm>
              <a:off x="4103172" y="2905572"/>
              <a:ext cx="95266" cy="276781"/>
            </a:xfrm>
            <a:prstGeom prst="rect">
              <a:avLst/>
            </a:prstGeom>
            <a:solidFill>
              <a:srgbClr val="8064A2"/>
            </a:solidFill>
            <a:ln w="25400" algn="ctr">
              <a:solidFill>
                <a:srgbClr val="5C4776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23" name="矩形 141"/>
            <p:cNvSpPr>
              <a:spLocks noChangeArrowheads="1"/>
            </p:cNvSpPr>
            <p:nvPr/>
          </p:nvSpPr>
          <p:spPr bwMode="auto">
            <a:xfrm>
              <a:off x="4331414" y="2905572"/>
              <a:ext cx="95266" cy="276781"/>
            </a:xfrm>
            <a:prstGeom prst="rect">
              <a:avLst/>
            </a:prstGeom>
            <a:solidFill>
              <a:srgbClr val="8064A2"/>
            </a:solidFill>
            <a:ln w="25400" algn="ctr">
              <a:solidFill>
                <a:srgbClr val="5C4776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24" name="矩形 143"/>
            <p:cNvSpPr>
              <a:spLocks noChangeArrowheads="1"/>
            </p:cNvSpPr>
            <p:nvPr/>
          </p:nvSpPr>
          <p:spPr bwMode="auto">
            <a:xfrm>
              <a:off x="4559657" y="2905572"/>
              <a:ext cx="95266" cy="276781"/>
            </a:xfrm>
            <a:prstGeom prst="rect">
              <a:avLst/>
            </a:prstGeom>
            <a:solidFill>
              <a:srgbClr val="8064A2"/>
            </a:solidFill>
            <a:ln w="25400" algn="ctr">
              <a:solidFill>
                <a:srgbClr val="5C4776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25" name="矩形 144"/>
            <p:cNvSpPr>
              <a:spLocks noChangeArrowheads="1"/>
            </p:cNvSpPr>
            <p:nvPr/>
          </p:nvSpPr>
          <p:spPr bwMode="auto">
            <a:xfrm>
              <a:off x="4787900" y="2905572"/>
              <a:ext cx="95266" cy="276781"/>
            </a:xfrm>
            <a:prstGeom prst="rect">
              <a:avLst/>
            </a:prstGeom>
            <a:solidFill>
              <a:srgbClr val="8064A2"/>
            </a:solidFill>
            <a:ln w="25400" algn="ctr">
              <a:solidFill>
                <a:srgbClr val="5C4776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26" name="矩形 146"/>
            <p:cNvSpPr>
              <a:spLocks noChangeArrowheads="1"/>
            </p:cNvSpPr>
            <p:nvPr/>
          </p:nvSpPr>
          <p:spPr bwMode="auto">
            <a:xfrm>
              <a:off x="5016142" y="2905572"/>
              <a:ext cx="95266" cy="276781"/>
            </a:xfrm>
            <a:prstGeom prst="rect">
              <a:avLst/>
            </a:prstGeom>
            <a:solidFill>
              <a:srgbClr val="8064A2"/>
            </a:solidFill>
            <a:ln w="25400" algn="ctr">
              <a:solidFill>
                <a:srgbClr val="5C4776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27" name="矩形 147"/>
            <p:cNvSpPr>
              <a:spLocks noChangeArrowheads="1"/>
            </p:cNvSpPr>
            <p:nvPr/>
          </p:nvSpPr>
          <p:spPr bwMode="auto">
            <a:xfrm>
              <a:off x="5244385" y="2905572"/>
              <a:ext cx="95266" cy="276781"/>
            </a:xfrm>
            <a:prstGeom prst="rect">
              <a:avLst/>
            </a:prstGeom>
            <a:solidFill>
              <a:srgbClr val="8064A2"/>
            </a:solidFill>
            <a:ln w="25400" algn="ctr">
              <a:solidFill>
                <a:srgbClr val="5C4776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28" name="矩形 150"/>
            <p:cNvSpPr>
              <a:spLocks noChangeArrowheads="1"/>
            </p:cNvSpPr>
            <p:nvPr/>
          </p:nvSpPr>
          <p:spPr bwMode="auto">
            <a:xfrm>
              <a:off x="5700871" y="2905572"/>
              <a:ext cx="95266" cy="276781"/>
            </a:xfrm>
            <a:prstGeom prst="rect">
              <a:avLst/>
            </a:prstGeom>
            <a:solidFill>
              <a:srgbClr val="8064A2"/>
            </a:solidFill>
            <a:ln w="25400" algn="ctr">
              <a:solidFill>
                <a:srgbClr val="5C4776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29" name="矩形 156"/>
            <p:cNvSpPr>
              <a:spLocks noChangeArrowheads="1"/>
            </p:cNvSpPr>
            <p:nvPr/>
          </p:nvSpPr>
          <p:spPr bwMode="auto">
            <a:xfrm>
              <a:off x="5472627" y="2905572"/>
              <a:ext cx="95266" cy="276781"/>
            </a:xfrm>
            <a:prstGeom prst="rect">
              <a:avLst/>
            </a:prstGeom>
            <a:solidFill>
              <a:srgbClr val="8064A2"/>
            </a:solidFill>
            <a:ln w="25400" algn="ctr">
              <a:solidFill>
                <a:srgbClr val="5C4776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30" name="文字方塊 168"/>
            <p:cNvSpPr txBox="1">
              <a:spLocks noChangeArrowheads="1"/>
            </p:cNvSpPr>
            <p:nvPr/>
          </p:nvSpPr>
          <p:spPr bwMode="auto">
            <a:xfrm>
              <a:off x="1056093" y="2920147"/>
              <a:ext cx="1309494" cy="364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Heat sink</a:t>
              </a:r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251520" y="5868956"/>
            <a:ext cx="8790981" cy="728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1900" dirty="0">
                <a:latin typeface="Arial" pitchFamily="34" charset="0"/>
              </a:rPr>
              <a:t>Letters S, T and F indicate the (slow, typical, fast) process corners</a:t>
            </a:r>
          </a:p>
          <a:p>
            <a:pPr marL="168275" indent="-168275"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1900" dirty="0">
                <a:latin typeface="Arial" pitchFamily="34" charset="0"/>
              </a:rPr>
              <a:t>Strings over {S, T, F} indicate stacks (left-to-right corresponds to bottom-to-top)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60173" y="2420888"/>
            <a:ext cx="2820135" cy="399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</a:rPr>
              <a:t>Stacking style “</a:t>
            </a:r>
            <a:r>
              <a:rPr lang="en-US" sz="2000" b="1" dirty="0" err="1" smtClean="0">
                <a:solidFill>
                  <a:srgbClr val="FFFF00"/>
                </a:solidFill>
                <a:latin typeface="Arial" pitchFamily="34" charset="0"/>
              </a:rPr>
              <a:t>FTS</a:t>
            </a: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</a:rPr>
              <a:t>”</a:t>
            </a:r>
            <a:endParaRPr lang="en-US" sz="2000" b="1" dirty="0">
              <a:solidFill>
                <a:srgbClr val="FFFF00"/>
              </a:solidFill>
              <a:latin typeface="Arial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920905" y="4849723"/>
            <a:ext cx="6508504" cy="694367"/>
            <a:chOff x="920905" y="4849723"/>
            <a:chExt cx="6508504" cy="694367"/>
          </a:xfrm>
        </p:grpSpPr>
        <p:grpSp>
          <p:nvGrpSpPr>
            <p:cNvPr id="11" name="Group 163"/>
            <p:cNvGrpSpPr>
              <a:grpSpLocks/>
            </p:cNvGrpSpPr>
            <p:nvPr/>
          </p:nvGrpSpPr>
          <p:grpSpPr bwMode="auto">
            <a:xfrm>
              <a:off x="3299654" y="4849723"/>
              <a:ext cx="2035950" cy="694367"/>
              <a:chOff x="1798703" y="1155500"/>
              <a:chExt cx="6106834" cy="1816014"/>
            </a:xfrm>
          </p:grpSpPr>
          <p:cxnSp>
            <p:nvCxnSpPr>
              <p:cNvPr id="70" name="直線接點 41"/>
              <p:cNvCxnSpPr>
                <a:cxnSpLocks noChangeShapeType="1"/>
              </p:cNvCxnSpPr>
              <p:nvPr/>
            </p:nvCxnSpPr>
            <p:spPr bwMode="auto">
              <a:xfrm>
                <a:off x="1850664" y="2971514"/>
                <a:ext cx="5985048" cy="0"/>
              </a:xfrm>
              <a:prstGeom prst="line">
                <a:avLst/>
              </a:prstGeom>
              <a:noFill/>
              <a:ln w="76200" algn="ctr">
                <a:solidFill>
                  <a:srgbClr val="98480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1" name="矩形 28"/>
              <p:cNvSpPr>
                <a:spLocks noChangeArrowheads="1"/>
              </p:cNvSpPr>
              <p:nvPr/>
            </p:nvSpPr>
            <p:spPr bwMode="auto">
              <a:xfrm>
                <a:off x="1850664" y="1155500"/>
                <a:ext cx="5985048" cy="1166590"/>
              </a:xfrm>
              <a:prstGeom prst="rect">
                <a:avLst/>
              </a:prstGeom>
              <a:solidFill>
                <a:srgbClr val="FAC0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 sz="1400">
                  <a:solidFill>
                    <a:schemeClr val="bg2"/>
                  </a:solidFill>
                  <a:latin typeface="Arial" pitchFamily="34" charset="0"/>
                </a:endParaRPr>
              </a:p>
            </p:txBody>
          </p:sp>
          <p:cxnSp>
            <p:nvCxnSpPr>
              <p:cNvPr id="72" name="直線接點 24"/>
              <p:cNvCxnSpPr>
                <a:cxnSpLocks noChangeShapeType="1"/>
              </p:cNvCxnSpPr>
              <p:nvPr/>
            </p:nvCxnSpPr>
            <p:spPr bwMode="auto">
              <a:xfrm>
                <a:off x="1867208" y="1169962"/>
                <a:ext cx="5968504" cy="0"/>
              </a:xfrm>
              <a:prstGeom prst="line">
                <a:avLst/>
              </a:prstGeom>
              <a:noFill/>
              <a:ln w="76200" algn="ctr">
                <a:solidFill>
                  <a:srgbClr val="C3D69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3" name="矩形 34"/>
              <p:cNvSpPr>
                <a:spLocks noChangeArrowheads="1"/>
              </p:cNvSpPr>
              <p:nvPr/>
            </p:nvSpPr>
            <p:spPr bwMode="auto">
              <a:xfrm>
                <a:off x="1850664" y="2322090"/>
                <a:ext cx="5985048" cy="648072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 sz="1400">
                  <a:solidFill>
                    <a:schemeClr val="bg2"/>
                  </a:solidFill>
                  <a:latin typeface="Arial" pitchFamily="34" charset="0"/>
                </a:endParaRPr>
              </a:p>
            </p:txBody>
          </p:sp>
          <p:cxnSp>
            <p:nvCxnSpPr>
              <p:cNvPr id="74" name="直線接點 39"/>
              <p:cNvCxnSpPr>
                <a:cxnSpLocks noChangeShapeType="1"/>
              </p:cNvCxnSpPr>
              <p:nvPr/>
            </p:nvCxnSpPr>
            <p:spPr bwMode="auto">
              <a:xfrm>
                <a:off x="1850664" y="2322090"/>
                <a:ext cx="5985048" cy="0"/>
              </a:xfrm>
              <a:prstGeom prst="line">
                <a:avLst/>
              </a:prstGeom>
              <a:noFill/>
              <a:ln w="19050" algn="ctr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5" name="矩形 1"/>
              <p:cNvSpPr>
                <a:spLocks noChangeArrowheads="1"/>
              </p:cNvSpPr>
              <p:nvPr/>
            </p:nvSpPr>
            <p:spPr bwMode="auto">
              <a:xfrm>
                <a:off x="2210704" y="1155500"/>
                <a:ext cx="792088" cy="1814662"/>
              </a:xfrm>
              <a:prstGeom prst="rect">
                <a:avLst/>
              </a:prstGeom>
              <a:solidFill>
                <a:srgbClr val="E46C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 sz="1400">
                  <a:solidFill>
                    <a:schemeClr val="bg2"/>
                  </a:solidFill>
                  <a:latin typeface="Arial" pitchFamily="34" charset="0"/>
                </a:endParaRPr>
              </a:p>
            </p:txBody>
          </p:sp>
          <p:sp>
            <p:nvSpPr>
              <p:cNvPr id="76" name="矩形 2"/>
              <p:cNvSpPr>
                <a:spLocks noChangeArrowheads="1"/>
              </p:cNvSpPr>
              <p:nvPr/>
            </p:nvSpPr>
            <p:spPr bwMode="auto">
              <a:xfrm>
                <a:off x="2354720" y="1155500"/>
                <a:ext cx="504056" cy="1814662"/>
              </a:xfrm>
              <a:prstGeom prst="rect">
                <a:avLst/>
              </a:prstGeom>
              <a:solidFill>
                <a:srgbClr val="9848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 sz="1400">
                  <a:solidFill>
                    <a:schemeClr val="bg2"/>
                  </a:solidFill>
                  <a:latin typeface="Arial" pitchFamily="34" charset="0"/>
                </a:endParaRPr>
              </a:p>
            </p:txBody>
          </p:sp>
          <p:sp>
            <p:nvSpPr>
              <p:cNvPr id="77" name="矩形 35"/>
              <p:cNvSpPr>
                <a:spLocks noChangeArrowheads="1"/>
              </p:cNvSpPr>
              <p:nvPr/>
            </p:nvSpPr>
            <p:spPr bwMode="auto">
              <a:xfrm>
                <a:off x="6531184" y="1155500"/>
                <a:ext cx="792088" cy="1814662"/>
              </a:xfrm>
              <a:prstGeom prst="rect">
                <a:avLst/>
              </a:prstGeom>
              <a:solidFill>
                <a:srgbClr val="E46C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 sz="1400">
                  <a:solidFill>
                    <a:schemeClr val="bg2"/>
                  </a:solidFill>
                  <a:latin typeface="Arial" pitchFamily="34" charset="0"/>
                </a:endParaRPr>
              </a:p>
            </p:txBody>
          </p:sp>
          <p:sp>
            <p:nvSpPr>
              <p:cNvPr id="78" name="矩形 36"/>
              <p:cNvSpPr>
                <a:spLocks noChangeArrowheads="1"/>
              </p:cNvSpPr>
              <p:nvPr/>
            </p:nvSpPr>
            <p:spPr bwMode="auto">
              <a:xfrm>
                <a:off x="6675200" y="1155500"/>
                <a:ext cx="504056" cy="1814662"/>
              </a:xfrm>
              <a:prstGeom prst="rect">
                <a:avLst/>
              </a:prstGeom>
              <a:solidFill>
                <a:srgbClr val="9848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 sz="1400">
                  <a:solidFill>
                    <a:schemeClr val="bg2"/>
                  </a:solidFill>
                  <a:latin typeface="Arial" pitchFamily="34" charset="0"/>
                </a:endParaRPr>
              </a:p>
            </p:txBody>
          </p:sp>
          <p:sp>
            <p:nvSpPr>
              <p:cNvPr id="79" name="矩形 209"/>
              <p:cNvSpPr>
                <a:spLocks noChangeArrowheads="1"/>
              </p:cNvSpPr>
              <p:nvPr/>
            </p:nvSpPr>
            <p:spPr bwMode="auto">
              <a:xfrm>
                <a:off x="1798703" y="1781631"/>
                <a:ext cx="1746343" cy="885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 dirty="0" err="1">
                    <a:solidFill>
                      <a:schemeClr val="bg2"/>
                    </a:solidFill>
                    <a:latin typeface="Arial" pitchFamily="34" charset="0"/>
                  </a:rPr>
                  <a:t>TSV</a:t>
                </a:r>
                <a:endParaRPr lang="en-US" sz="1600" dirty="0">
                  <a:solidFill>
                    <a:schemeClr val="bg2"/>
                  </a:solidFill>
                  <a:latin typeface="Arial" pitchFamily="34" charset="0"/>
                </a:endParaRPr>
              </a:p>
            </p:txBody>
          </p:sp>
          <p:sp>
            <p:nvSpPr>
              <p:cNvPr id="80" name="矩形 229"/>
              <p:cNvSpPr>
                <a:spLocks noChangeArrowheads="1"/>
              </p:cNvSpPr>
              <p:nvPr/>
            </p:nvSpPr>
            <p:spPr bwMode="auto">
              <a:xfrm>
                <a:off x="6159194" y="1781631"/>
                <a:ext cx="1746343" cy="885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 dirty="0" err="1">
                    <a:solidFill>
                      <a:schemeClr val="bg2"/>
                    </a:solidFill>
                    <a:latin typeface="Arial" pitchFamily="34" charset="0"/>
                  </a:rPr>
                  <a:t>TSV</a:t>
                </a:r>
                <a:endParaRPr lang="en-US" sz="1600" dirty="0">
                  <a:solidFill>
                    <a:schemeClr val="bg2"/>
                  </a:solidFill>
                  <a:latin typeface="Arial" pitchFamily="34" charset="0"/>
                </a:endParaRPr>
              </a:p>
            </p:txBody>
          </p:sp>
          <p:grpSp>
            <p:nvGrpSpPr>
              <p:cNvPr id="81" name="群組 37"/>
              <p:cNvGrpSpPr>
                <a:grpSpLocks/>
              </p:cNvGrpSpPr>
              <p:nvPr/>
            </p:nvGrpSpPr>
            <p:grpSpPr bwMode="auto">
              <a:xfrm>
                <a:off x="3131690" y="2221435"/>
                <a:ext cx="720230" cy="296596"/>
                <a:chOff x="9324454" y="1664340"/>
                <a:chExt cx="720230" cy="296596"/>
              </a:xfrm>
            </p:grpSpPr>
            <p:sp>
              <p:nvSpPr>
                <p:cNvPr id="83" name="弧形 5"/>
                <p:cNvSpPr>
                  <a:spLocks/>
                </p:cNvSpPr>
                <p:nvPr/>
              </p:nvSpPr>
              <p:spPr bwMode="auto">
                <a:xfrm>
                  <a:off x="9324454" y="1664340"/>
                  <a:ext cx="720230" cy="296596"/>
                </a:xfrm>
                <a:custGeom>
                  <a:avLst/>
                  <a:gdLst>
                    <a:gd name="T0" fmla="*/ 18312 w 720230"/>
                    <a:gd name="T1" fmla="*/ 289416 h 296596"/>
                    <a:gd name="T2" fmla="*/ 223806 w 720230"/>
                    <a:gd name="T3" fmla="*/ 16392 h 296596"/>
                    <a:gd name="T4" fmla="*/ 496982 w 720230"/>
                    <a:gd name="T5" fmla="*/ 16532 h 296596"/>
                    <a:gd name="T6" fmla="*/ 701532 w 720230"/>
                    <a:gd name="T7" fmla="*/ 290124 h 2965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720230" h="296596" stroke="0">
                      <a:moveTo>
                        <a:pt x="18312" y="289416"/>
                      </a:moveTo>
                      <a:cubicBezTo>
                        <a:pt x="-41161" y="179518"/>
                        <a:pt x="48631" y="60219"/>
                        <a:pt x="223806" y="16392"/>
                      </a:cubicBezTo>
                      <a:cubicBezTo>
                        <a:pt x="311359" y="-5513"/>
                        <a:pt x="409489" y="-5462"/>
                        <a:pt x="496982" y="16532"/>
                      </a:cubicBezTo>
                      <a:cubicBezTo>
                        <a:pt x="672256" y="60593"/>
                        <a:pt x="761689" y="180212"/>
                        <a:pt x="701532" y="290124"/>
                      </a:cubicBezTo>
                      <a:cubicBezTo>
                        <a:pt x="590107" y="282696"/>
                        <a:pt x="557264" y="308605"/>
                        <a:pt x="369639" y="289272"/>
                      </a:cubicBezTo>
                      <a:cubicBezTo>
                        <a:pt x="143787" y="309958"/>
                        <a:pt x="132246" y="266349"/>
                        <a:pt x="18312" y="289416"/>
                      </a:cubicBezTo>
                      <a:close/>
                    </a:path>
                    <a:path w="720230" h="296596" fill="none">
                      <a:moveTo>
                        <a:pt x="18312" y="289416"/>
                      </a:moveTo>
                      <a:cubicBezTo>
                        <a:pt x="-41161" y="179518"/>
                        <a:pt x="48631" y="60219"/>
                        <a:pt x="223806" y="16392"/>
                      </a:cubicBezTo>
                      <a:cubicBezTo>
                        <a:pt x="311359" y="-5513"/>
                        <a:pt x="409489" y="-5462"/>
                        <a:pt x="496982" y="16532"/>
                      </a:cubicBezTo>
                      <a:cubicBezTo>
                        <a:pt x="672256" y="60593"/>
                        <a:pt x="761689" y="180212"/>
                        <a:pt x="701532" y="290124"/>
                      </a:cubicBezTo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endParaRPr lang="en-US" sz="2000">
                    <a:solidFill>
                      <a:schemeClr val="bg2"/>
                    </a:solidFill>
                    <a:latin typeface="Arial" pitchFamily="34" charset="0"/>
                  </a:endParaRPr>
                </a:p>
              </p:txBody>
            </p:sp>
            <p:cxnSp>
              <p:nvCxnSpPr>
                <p:cNvPr id="84" name="直線接點 7"/>
                <p:cNvCxnSpPr>
                  <a:cxnSpLocks noChangeShapeType="1"/>
                  <a:stCxn id="83" idx="0"/>
                </p:cNvCxnSpPr>
                <p:nvPr/>
              </p:nvCxnSpPr>
              <p:spPr bwMode="auto">
                <a:xfrm>
                  <a:off x="9342766" y="1953756"/>
                  <a:ext cx="683219" cy="707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</p:cxnSp>
            <p:sp>
              <p:nvSpPr>
                <p:cNvPr id="85" name="梯形 9"/>
                <p:cNvSpPr/>
                <p:nvPr/>
              </p:nvSpPr>
              <p:spPr>
                <a:xfrm>
                  <a:off x="9468184" y="1665771"/>
                  <a:ext cx="430538" cy="284486"/>
                </a:xfrm>
                <a:prstGeom prst="trapezoid">
                  <a:avLst/>
                </a:prstGeom>
                <a:solidFill>
                  <a:srgbClr val="4BACC6">
                    <a:lumMod val="60000"/>
                    <a:lumOff val="40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>
                  <a:defPPr>
                    <a:defRPr lang="zh-TW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梯形 13"/>
                <p:cNvSpPr/>
                <p:nvPr/>
              </p:nvSpPr>
              <p:spPr>
                <a:xfrm>
                  <a:off x="9468184" y="1882879"/>
                  <a:ext cx="430538" cy="67378"/>
                </a:xfrm>
                <a:prstGeom prst="trapezoid">
                  <a:avLst/>
                </a:prstGeom>
                <a:solidFill>
                  <a:srgbClr val="4F81BD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>
                  <a:defPPr>
                    <a:defRPr lang="zh-TW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82" name="矩形 209"/>
              <p:cNvSpPr>
                <a:spLocks noChangeArrowheads="1"/>
              </p:cNvSpPr>
              <p:nvPr/>
            </p:nvSpPr>
            <p:spPr bwMode="auto">
              <a:xfrm>
                <a:off x="3518933" y="1593404"/>
                <a:ext cx="3116684" cy="885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 dirty="0" err="1">
                    <a:solidFill>
                      <a:schemeClr val="bg2"/>
                    </a:solidFill>
                    <a:latin typeface="Arial" pitchFamily="34" charset="0"/>
                  </a:rPr>
                  <a:t>MOSFET</a:t>
                </a:r>
                <a:endParaRPr lang="en-US" sz="1600" dirty="0">
                  <a:solidFill>
                    <a:schemeClr val="bg2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98" name="TextBox 97"/>
            <p:cNvSpPr txBox="1"/>
            <p:nvPr/>
          </p:nvSpPr>
          <p:spPr>
            <a:xfrm>
              <a:off x="5531016" y="5040036"/>
              <a:ext cx="18983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  <a:latin typeface="Arial" pitchFamily="34" charset="0"/>
                </a:rPr>
                <a:t>F</a:t>
              </a:r>
              <a:r>
                <a:rPr lang="en-US" dirty="0" smtClean="0">
                  <a:latin typeface="Arial" pitchFamily="34" charset="0"/>
                </a:rPr>
                <a:t>ast-corner die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20905" y="5013176"/>
              <a:ext cx="1561848" cy="364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</a:rPr>
                <a:t>Bottom tier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94304" y="3354315"/>
            <a:ext cx="6335105" cy="748916"/>
            <a:chOff x="1094304" y="3354315"/>
            <a:chExt cx="6335105" cy="748916"/>
          </a:xfrm>
        </p:grpSpPr>
        <p:grpSp>
          <p:nvGrpSpPr>
            <p:cNvPr id="31" name="Group 183"/>
            <p:cNvGrpSpPr>
              <a:grpSpLocks/>
            </p:cNvGrpSpPr>
            <p:nvPr/>
          </p:nvGrpSpPr>
          <p:grpSpPr bwMode="auto">
            <a:xfrm>
              <a:off x="3316978" y="3354315"/>
              <a:ext cx="1995348" cy="748916"/>
              <a:chOff x="1850664" y="1155500"/>
              <a:chExt cx="5985048" cy="1958678"/>
            </a:xfrm>
          </p:grpSpPr>
          <p:cxnSp>
            <p:nvCxnSpPr>
              <p:cNvPr id="38" name="直線接點 41"/>
              <p:cNvCxnSpPr>
                <a:cxnSpLocks noChangeShapeType="1"/>
              </p:cNvCxnSpPr>
              <p:nvPr/>
            </p:nvCxnSpPr>
            <p:spPr bwMode="auto">
              <a:xfrm>
                <a:off x="1850664" y="2971514"/>
                <a:ext cx="5985048" cy="0"/>
              </a:xfrm>
              <a:prstGeom prst="line">
                <a:avLst/>
              </a:prstGeom>
              <a:noFill/>
              <a:ln w="76200" algn="ctr">
                <a:solidFill>
                  <a:srgbClr val="98480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9" name="橢圓 90"/>
              <p:cNvSpPr>
                <a:spLocks noChangeArrowheads="1"/>
              </p:cNvSpPr>
              <p:nvPr/>
            </p:nvSpPr>
            <p:spPr bwMode="auto">
              <a:xfrm>
                <a:off x="6675200" y="2898154"/>
                <a:ext cx="504056" cy="216024"/>
              </a:xfrm>
              <a:prstGeom prst="ellipse">
                <a:avLst/>
              </a:prstGeom>
              <a:solidFill>
                <a:srgbClr val="4F81BD"/>
              </a:solidFill>
              <a:ln w="25400" algn="ctr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 sz="1400">
                  <a:solidFill>
                    <a:schemeClr val="bg2"/>
                  </a:solidFill>
                  <a:latin typeface="Arial" pitchFamily="34" charset="0"/>
                </a:endParaRPr>
              </a:p>
            </p:txBody>
          </p:sp>
          <p:sp>
            <p:nvSpPr>
              <p:cNvPr id="40" name="橢圓 89"/>
              <p:cNvSpPr>
                <a:spLocks noChangeArrowheads="1"/>
              </p:cNvSpPr>
              <p:nvPr/>
            </p:nvSpPr>
            <p:spPr bwMode="auto">
              <a:xfrm>
                <a:off x="2354720" y="2898154"/>
                <a:ext cx="504056" cy="216024"/>
              </a:xfrm>
              <a:prstGeom prst="ellipse">
                <a:avLst/>
              </a:prstGeom>
              <a:solidFill>
                <a:srgbClr val="4F81BD"/>
              </a:solidFill>
              <a:ln w="25400" algn="ctr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 sz="1400">
                  <a:solidFill>
                    <a:schemeClr val="bg2"/>
                  </a:solidFill>
                  <a:latin typeface="Arial" pitchFamily="34" charset="0"/>
                </a:endParaRPr>
              </a:p>
            </p:txBody>
          </p:sp>
          <p:sp>
            <p:nvSpPr>
              <p:cNvPr id="41" name="矩形 28"/>
              <p:cNvSpPr>
                <a:spLocks noChangeArrowheads="1"/>
              </p:cNvSpPr>
              <p:nvPr/>
            </p:nvSpPr>
            <p:spPr bwMode="auto">
              <a:xfrm>
                <a:off x="1850664" y="1155500"/>
                <a:ext cx="5985048" cy="1166590"/>
              </a:xfrm>
              <a:prstGeom prst="rect">
                <a:avLst/>
              </a:prstGeom>
              <a:solidFill>
                <a:srgbClr val="FAC0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 sz="1400">
                  <a:solidFill>
                    <a:schemeClr val="bg2"/>
                  </a:solidFill>
                  <a:latin typeface="Arial" pitchFamily="34" charset="0"/>
                </a:endParaRPr>
              </a:p>
            </p:txBody>
          </p:sp>
          <p:cxnSp>
            <p:nvCxnSpPr>
              <p:cNvPr id="42" name="直線接點 24"/>
              <p:cNvCxnSpPr>
                <a:cxnSpLocks noChangeShapeType="1"/>
              </p:cNvCxnSpPr>
              <p:nvPr/>
            </p:nvCxnSpPr>
            <p:spPr bwMode="auto">
              <a:xfrm>
                <a:off x="1867208" y="1169962"/>
                <a:ext cx="5968504" cy="0"/>
              </a:xfrm>
              <a:prstGeom prst="line">
                <a:avLst/>
              </a:prstGeom>
              <a:noFill/>
              <a:ln w="76200" algn="ctr">
                <a:solidFill>
                  <a:srgbClr val="C3D69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3" name="矩形 34"/>
              <p:cNvSpPr>
                <a:spLocks noChangeArrowheads="1"/>
              </p:cNvSpPr>
              <p:nvPr/>
            </p:nvSpPr>
            <p:spPr bwMode="auto">
              <a:xfrm>
                <a:off x="1850664" y="2322090"/>
                <a:ext cx="5985048" cy="648072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 sz="1400">
                  <a:solidFill>
                    <a:schemeClr val="bg2"/>
                  </a:solidFill>
                  <a:latin typeface="Arial" pitchFamily="34" charset="0"/>
                </a:endParaRPr>
              </a:p>
            </p:txBody>
          </p:sp>
          <p:cxnSp>
            <p:nvCxnSpPr>
              <p:cNvPr id="44" name="直線接點 39"/>
              <p:cNvCxnSpPr>
                <a:cxnSpLocks noChangeShapeType="1"/>
              </p:cNvCxnSpPr>
              <p:nvPr/>
            </p:nvCxnSpPr>
            <p:spPr bwMode="auto">
              <a:xfrm>
                <a:off x="1850664" y="2322090"/>
                <a:ext cx="5985048" cy="0"/>
              </a:xfrm>
              <a:prstGeom prst="line">
                <a:avLst/>
              </a:prstGeom>
              <a:noFill/>
              <a:ln w="19050" algn="ctr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45" name="群組 37"/>
              <p:cNvGrpSpPr>
                <a:grpSpLocks/>
              </p:cNvGrpSpPr>
              <p:nvPr/>
            </p:nvGrpSpPr>
            <p:grpSpPr bwMode="auto">
              <a:xfrm>
                <a:off x="3131690" y="2175654"/>
                <a:ext cx="720230" cy="319429"/>
                <a:chOff x="9324454" y="1618559"/>
                <a:chExt cx="720230" cy="319429"/>
              </a:xfrm>
            </p:grpSpPr>
            <p:sp>
              <p:nvSpPr>
                <p:cNvPr id="47" name="弧形 5"/>
                <p:cNvSpPr>
                  <a:spLocks/>
                </p:cNvSpPr>
                <p:nvPr/>
              </p:nvSpPr>
              <p:spPr bwMode="auto">
                <a:xfrm>
                  <a:off x="9324454" y="1618559"/>
                  <a:ext cx="720230" cy="296596"/>
                </a:xfrm>
                <a:custGeom>
                  <a:avLst/>
                  <a:gdLst>
                    <a:gd name="T0" fmla="*/ 18312 w 720230"/>
                    <a:gd name="T1" fmla="*/ 289416 h 296596"/>
                    <a:gd name="T2" fmla="*/ 223806 w 720230"/>
                    <a:gd name="T3" fmla="*/ 16392 h 296596"/>
                    <a:gd name="T4" fmla="*/ 496982 w 720230"/>
                    <a:gd name="T5" fmla="*/ 16532 h 296596"/>
                    <a:gd name="T6" fmla="*/ 701532 w 720230"/>
                    <a:gd name="T7" fmla="*/ 290124 h 2965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720230" h="296596" stroke="0">
                      <a:moveTo>
                        <a:pt x="18312" y="289416"/>
                      </a:moveTo>
                      <a:cubicBezTo>
                        <a:pt x="-41161" y="179518"/>
                        <a:pt x="48631" y="60219"/>
                        <a:pt x="223806" y="16392"/>
                      </a:cubicBezTo>
                      <a:cubicBezTo>
                        <a:pt x="311359" y="-5513"/>
                        <a:pt x="409489" y="-5462"/>
                        <a:pt x="496982" y="16532"/>
                      </a:cubicBezTo>
                      <a:cubicBezTo>
                        <a:pt x="672256" y="60593"/>
                        <a:pt x="761689" y="180212"/>
                        <a:pt x="701532" y="290124"/>
                      </a:cubicBezTo>
                      <a:cubicBezTo>
                        <a:pt x="590107" y="282696"/>
                        <a:pt x="557264" y="308605"/>
                        <a:pt x="369639" y="289272"/>
                      </a:cubicBezTo>
                      <a:cubicBezTo>
                        <a:pt x="143787" y="309958"/>
                        <a:pt x="132246" y="266349"/>
                        <a:pt x="18312" y="289416"/>
                      </a:cubicBezTo>
                      <a:close/>
                    </a:path>
                    <a:path w="720230" h="296596" fill="none">
                      <a:moveTo>
                        <a:pt x="18312" y="289416"/>
                      </a:moveTo>
                      <a:cubicBezTo>
                        <a:pt x="-41161" y="179518"/>
                        <a:pt x="48631" y="60219"/>
                        <a:pt x="223806" y="16392"/>
                      </a:cubicBezTo>
                      <a:cubicBezTo>
                        <a:pt x="311359" y="-5513"/>
                        <a:pt x="409489" y="-5462"/>
                        <a:pt x="496982" y="16532"/>
                      </a:cubicBezTo>
                      <a:cubicBezTo>
                        <a:pt x="672256" y="60593"/>
                        <a:pt x="761689" y="180212"/>
                        <a:pt x="701532" y="290124"/>
                      </a:cubicBezTo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endParaRPr lang="en-US" sz="2000">
                    <a:solidFill>
                      <a:schemeClr val="bg2"/>
                    </a:solidFill>
                    <a:latin typeface="Arial" pitchFamily="34" charset="0"/>
                  </a:endParaRPr>
                </a:p>
              </p:txBody>
            </p:sp>
            <p:cxnSp>
              <p:nvCxnSpPr>
                <p:cNvPr id="48" name="直線接點 7"/>
                <p:cNvCxnSpPr>
                  <a:cxnSpLocks noChangeShapeType="1"/>
                  <a:stCxn id="47" idx="0"/>
                </p:cNvCxnSpPr>
                <p:nvPr/>
              </p:nvCxnSpPr>
              <p:spPr bwMode="auto">
                <a:xfrm>
                  <a:off x="9342766" y="1907975"/>
                  <a:ext cx="683219" cy="707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</p:cxnSp>
            <p:sp>
              <p:nvSpPr>
                <p:cNvPr id="49" name="梯形 9"/>
                <p:cNvSpPr/>
                <p:nvPr/>
              </p:nvSpPr>
              <p:spPr>
                <a:xfrm>
                  <a:off x="9468184" y="1650127"/>
                  <a:ext cx="430538" cy="288229"/>
                </a:xfrm>
                <a:prstGeom prst="trapezoid">
                  <a:avLst/>
                </a:prstGeom>
                <a:solidFill>
                  <a:srgbClr val="4BACC6">
                    <a:lumMod val="60000"/>
                    <a:lumOff val="40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>
                  <a:defPPr>
                    <a:defRPr lang="zh-TW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" name="梯形 13"/>
                <p:cNvSpPr/>
                <p:nvPr/>
              </p:nvSpPr>
              <p:spPr>
                <a:xfrm>
                  <a:off x="9468184" y="1870977"/>
                  <a:ext cx="430538" cy="67378"/>
                </a:xfrm>
                <a:prstGeom prst="trapezoid">
                  <a:avLst/>
                </a:prstGeom>
                <a:solidFill>
                  <a:srgbClr val="4F81BD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>
                  <a:defPPr>
                    <a:defRPr lang="zh-TW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6" name="矩形 209"/>
              <p:cNvSpPr>
                <a:spLocks noChangeArrowheads="1"/>
              </p:cNvSpPr>
              <p:nvPr/>
            </p:nvSpPr>
            <p:spPr bwMode="auto">
              <a:xfrm>
                <a:off x="3553170" y="1537754"/>
                <a:ext cx="3116684" cy="885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 dirty="0" err="1">
                    <a:solidFill>
                      <a:schemeClr val="bg2"/>
                    </a:solidFill>
                    <a:latin typeface="Arial" pitchFamily="34" charset="0"/>
                  </a:rPr>
                  <a:t>MOSFET</a:t>
                </a:r>
                <a:endParaRPr lang="en-US" sz="1600" dirty="0">
                  <a:solidFill>
                    <a:schemeClr val="bg2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97" name="TextBox 96"/>
            <p:cNvSpPr txBox="1"/>
            <p:nvPr/>
          </p:nvSpPr>
          <p:spPr>
            <a:xfrm>
              <a:off x="5531016" y="3527868"/>
              <a:ext cx="18983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  <a:latin typeface="Arial" pitchFamily="34" charset="0"/>
                </a:rPr>
                <a:t>S</a:t>
              </a:r>
              <a:r>
                <a:rPr lang="en-US" dirty="0" smtClean="0">
                  <a:latin typeface="Arial" pitchFamily="34" charset="0"/>
                </a:rPr>
                <a:t>low-corner die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094304" y="3491716"/>
              <a:ext cx="1173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</a:rPr>
                <a:t>Top tier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70585" y="4102118"/>
            <a:ext cx="6553743" cy="748916"/>
            <a:chOff x="970585" y="4102118"/>
            <a:chExt cx="6553743" cy="748916"/>
          </a:xfrm>
        </p:grpSpPr>
        <p:grpSp>
          <p:nvGrpSpPr>
            <p:cNvPr id="12" name="Group 164"/>
            <p:cNvGrpSpPr>
              <a:grpSpLocks/>
            </p:cNvGrpSpPr>
            <p:nvPr/>
          </p:nvGrpSpPr>
          <p:grpSpPr bwMode="auto">
            <a:xfrm>
              <a:off x="3301632" y="4102118"/>
              <a:ext cx="2033971" cy="748916"/>
              <a:chOff x="1794081" y="1155500"/>
              <a:chExt cx="6100901" cy="1958678"/>
            </a:xfrm>
          </p:grpSpPr>
          <p:cxnSp>
            <p:nvCxnSpPr>
              <p:cNvPr id="51" name="直線接點 41"/>
              <p:cNvCxnSpPr>
                <a:cxnSpLocks noChangeShapeType="1"/>
              </p:cNvCxnSpPr>
              <p:nvPr/>
            </p:nvCxnSpPr>
            <p:spPr bwMode="auto">
              <a:xfrm>
                <a:off x="1850664" y="2971514"/>
                <a:ext cx="5985048" cy="0"/>
              </a:xfrm>
              <a:prstGeom prst="line">
                <a:avLst/>
              </a:prstGeom>
              <a:noFill/>
              <a:ln w="76200" algn="ctr">
                <a:solidFill>
                  <a:srgbClr val="98480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" name="橢圓 90"/>
              <p:cNvSpPr>
                <a:spLocks noChangeArrowheads="1"/>
              </p:cNvSpPr>
              <p:nvPr/>
            </p:nvSpPr>
            <p:spPr bwMode="auto">
              <a:xfrm>
                <a:off x="6675200" y="2898154"/>
                <a:ext cx="504056" cy="216024"/>
              </a:xfrm>
              <a:prstGeom prst="ellipse">
                <a:avLst/>
              </a:prstGeom>
              <a:solidFill>
                <a:srgbClr val="4F81BD"/>
              </a:solidFill>
              <a:ln w="25400" algn="ctr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 sz="1400">
                  <a:solidFill>
                    <a:schemeClr val="bg2"/>
                  </a:solidFill>
                  <a:latin typeface="Arial" pitchFamily="34" charset="0"/>
                </a:endParaRPr>
              </a:p>
            </p:txBody>
          </p:sp>
          <p:sp>
            <p:nvSpPr>
              <p:cNvPr id="53" name="橢圓 89"/>
              <p:cNvSpPr>
                <a:spLocks noChangeArrowheads="1"/>
              </p:cNvSpPr>
              <p:nvPr/>
            </p:nvSpPr>
            <p:spPr bwMode="auto">
              <a:xfrm>
                <a:off x="2354720" y="2898154"/>
                <a:ext cx="504056" cy="216024"/>
              </a:xfrm>
              <a:prstGeom prst="ellipse">
                <a:avLst/>
              </a:prstGeom>
              <a:solidFill>
                <a:srgbClr val="4F81BD"/>
              </a:solidFill>
              <a:ln w="25400" algn="ctr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 sz="1400">
                  <a:solidFill>
                    <a:schemeClr val="bg2"/>
                  </a:solidFill>
                  <a:latin typeface="Arial" pitchFamily="34" charset="0"/>
                </a:endParaRPr>
              </a:p>
            </p:txBody>
          </p:sp>
          <p:sp>
            <p:nvSpPr>
              <p:cNvPr id="54" name="矩形 28"/>
              <p:cNvSpPr>
                <a:spLocks noChangeArrowheads="1"/>
              </p:cNvSpPr>
              <p:nvPr/>
            </p:nvSpPr>
            <p:spPr bwMode="auto">
              <a:xfrm>
                <a:off x="1850664" y="1155500"/>
                <a:ext cx="5985048" cy="1166590"/>
              </a:xfrm>
              <a:prstGeom prst="rect">
                <a:avLst/>
              </a:prstGeom>
              <a:solidFill>
                <a:srgbClr val="FAC0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 sz="1400">
                  <a:solidFill>
                    <a:schemeClr val="bg2"/>
                  </a:solidFill>
                  <a:latin typeface="Arial" pitchFamily="34" charset="0"/>
                </a:endParaRPr>
              </a:p>
            </p:txBody>
          </p:sp>
          <p:cxnSp>
            <p:nvCxnSpPr>
              <p:cNvPr id="55" name="直線接點 24"/>
              <p:cNvCxnSpPr>
                <a:cxnSpLocks noChangeShapeType="1"/>
              </p:cNvCxnSpPr>
              <p:nvPr/>
            </p:nvCxnSpPr>
            <p:spPr bwMode="auto">
              <a:xfrm>
                <a:off x="1867208" y="1169962"/>
                <a:ext cx="5968504" cy="0"/>
              </a:xfrm>
              <a:prstGeom prst="line">
                <a:avLst/>
              </a:prstGeom>
              <a:noFill/>
              <a:ln w="76200" algn="ctr">
                <a:solidFill>
                  <a:srgbClr val="C3D69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6" name="矩形 34"/>
              <p:cNvSpPr>
                <a:spLocks noChangeArrowheads="1"/>
              </p:cNvSpPr>
              <p:nvPr/>
            </p:nvSpPr>
            <p:spPr bwMode="auto">
              <a:xfrm>
                <a:off x="1850664" y="2322090"/>
                <a:ext cx="5985048" cy="648072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 sz="1400">
                  <a:solidFill>
                    <a:schemeClr val="bg2"/>
                  </a:solidFill>
                  <a:latin typeface="Arial" pitchFamily="34" charset="0"/>
                </a:endParaRPr>
              </a:p>
            </p:txBody>
          </p:sp>
          <p:cxnSp>
            <p:nvCxnSpPr>
              <p:cNvPr id="57" name="直線接點 39"/>
              <p:cNvCxnSpPr>
                <a:cxnSpLocks noChangeShapeType="1"/>
              </p:cNvCxnSpPr>
              <p:nvPr/>
            </p:nvCxnSpPr>
            <p:spPr bwMode="auto">
              <a:xfrm>
                <a:off x="1850664" y="2322090"/>
                <a:ext cx="5985048" cy="0"/>
              </a:xfrm>
              <a:prstGeom prst="line">
                <a:avLst/>
              </a:prstGeom>
              <a:noFill/>
              <a:ln w="19050" algn="ctr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8" name="矩形 1"/>
              <p:cNvSpPr>
                <a:spLocks noChangeArrowheads="1"/>
              </p:cNvSpPr>
              <p:nvPr/>
            </p:nvSpPr>
            <p:spPr bwMode="auto">
              <a:xfrm>
                <a:off x="2210704" y="1155500"/>
                <a:ext cx="792088" cy="1814662"/>
              </a:xfrm>
              <a:prstGeom prst="rect">
                <a:avLst/>
              </a:prstGeom>
              <a:solidFill>
                <a:srgbClr val="E46C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 sz="1400">
                  <a:solidFill>
                    <a:schemeClr val="bg2"/>
                  </a:solidFill>
                  <a:latin typeface="Arial" pitchFamily="34" charset="0"/>
                </a:endParaRPr>
              </a:p>
            </p:txBody>
          </p:sp>
          <p:sp>
            <p:nvSpPr>
              <p:cNvPr id="59" name="矩形 2"/>
              <p:cNvSpPr>
                <a:spLocks noChangeArrowheads="1"/>
              </p:cNvSpPr>
              <p:nvPr/>
            </p:nvSpPr>
            <p:spPr bwMode="auto">
              <a:xfrm>
                <a:off x="2354720" y="1155500"/>
                <a:ext cx="504056" cy="1814662"/>
              </a:xfrm>
              <a:prstGeom prst="rect">
                <a:avLst/>
              </a:prstGeom>
              <a:solidFill>
                <a:srgbClr val="9848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 sz="1400">
                  <a:solidFill>
                    <a:schemeClr val="bg2"/>
                  </a:solidFill>
                  <a:latin typeface="Arial" pitchFamily="34" charset="0"/>
                </a:endParaRPr>
              </a:p>
            </p:txBody>
          </p:sp>
          <p:sp>
            <p:nvSpPr>
              <p:cNvPr id="60" name="矩形 35"/>
              <p:cNvSpPr>
                <a:spLocks noChangeArrowheads="1"/>
              </p:cNvSpPr>
              <p:nvPr/>
            </p:nvSpPr>
            <p:spPr bwMode="auto">
              <a:xfrm>
                <a:off x="6531184" y="1155500"/>
                <a:ext cx="792088" cy="1814662"/>
              </a:xfrm>
              <a:prstGeom prst="rect">
                <a:avLst/>
              </a:prstGeom>
              <a:solidFill>
                <a:srgbClr val="E46C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 sz="1400">
                  <a:solidFill>
                    <a:schemeClr val="bg2"/>
                  </a:solidFill>
                  <a:latin typeface="Arial" pitchFamily="34" charset="0"/>
                </a:endParaRPr>
              </a:p>
            </p:txBody>
          </p:sp>
          <p:sp>
            <p:nvSpPr>
              <p:cNvPr id="61" name="矩形 36"/>
              <p:cNvSpPr>
                <a:spLocks noChangeArrowheads="1"/>
              </p:cNvSpPr>
              <p:nvPr/>
            </p:nvSpPr>
            <p:spPr bwMode="auto">
              <a:xfrm>
                <a:off x="6675200" y="1155500"/>
                <a:ext cx="504056" cy="1814662"/>
              </a:xfrm>
              <a:prstGeom prst="rect">
                <a:avLst/>
              </a:prstGeom>
              <a:solidFill>
                <a:srgbClr val="9848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en-US" sz="1400">
                  <a:solidFill>
                    <a:schemeClr val="bg2"/>
                  </a:solidFill>
                  <a:latin typeface="Arial" pitchFamily="34" charset="0"/>
                </a:endParaRPr>
              </a:p>
            </p:txBody>
          </p:sp>
          <p:sp>
            <p:nvSpPr>
              <p:cNvPr id="62" name="矩形 209"/>
              <p:cNvSpPr>
                <a:spLocks noChangeArrowheads="1"/>
              </p:cNvSpPr>
              <p:nvPr/>
            </p:nvSpPr>
            <p:spPr bwMode="auto">
              <a:xfrm>
                <a:off x="1794081" y="1781628"/>
                <a:ext cx="1746343" cy="885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 dirty="0" err="1">
                    <a:solidFill>
                      <a:schemeClr val="bg2"/>
                    </a:solidFill>
                    <a:latin typeface="Arial" pitchFamily="34" charset="0"/>
                  </a:rPr>
                  <a:t>TSV</a:t>
                </a:r>
                <a:endParaRPr lang="en-US" sz="1600" dirty="0">
                  <a:solidFill>
                    <a:schemeClr val="bg2"/>
                  </a:solidFill>
                  <a:latin typeface="Arial" pitchFamily="34" charset="0"/>
                </a:endParaRPr>
              </a:p>
            </p:txBody>
          </p:sp>
          <p:sp>
            <p:nvSpPr>
              <p:cNvPr id="63" name="矩形 229"/>
              <p:cNvSpPr>
                <a:spLocks noChangeArrowheads="1"/>
              </p:cNvSpPr>
              <p:nvPr/>
            </p:nvSpPr>
            <p:spPr bwMode="auto">
              <a:xfrm>
                <a:off x="6148639" y="1781628"/>
                <a:ext cx="1746343" cy="885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 dirty="0" err="1">
                    <a:solidFill>
                      <a:schemeClr val="bg2"/>
                    </a:solidFill>
                    <a:latin typeface="Arial" pitchFamily="34" charset="0"/>
                  </a:rPr>
                  <a:t>TSV</a:t>
                </a:r>
                <a:endParaRPr lang="en-US" sz="1600" dirty="0">
                  <a:solidFill>
                    <a:schemeClr val="bg2"/>
                  </a:solidFill>
                  <a:latin typeface="Arial" pitchFamily="34" charset="0"/>
                </a:endParaRPr>
              </a:p>
            </p:txBody>
          </p:sp>
          <p:grpSp>
            <p:nvGrpSpPr>
              <p:cNvPr id="64" name="群組 37"/>
              <p:cNvGrpSpPr>
                <a:grpSpLocks/>
              </p:cNvGrpSpPr>
              <p:nvPr/>
            </p:nvGrpSpPr>
            <p:grpSpPr bwMode="auto">
              <a:xfrm>
                <a:off x="3131690" y="2198856"/>
                <a:ext cx="720230" cy="296596"/>
                <a:chOff x="9324454" y="1641761"/>
                <a:chExt cx="720230" cy="296596"/>
              </a:xfrm>
            </p:grpSpPr>
            <p:sp>
              <p:nvSpPr>
                <p:cNvPr id="66" name="弧形 5"/>
                <p:cNvSpPr>
                  <a:spLocks/>
                </p:cNvSpPr>
                <p:nvPr/>
              </p:nvSpPr>
              <p:spPr bwMode="auto">
                <a:xfrm>
                  <a:off x="9324454" y="1641761"/>
                  <a:ext cx="720230" cy="296596"/>
                </a:xfrm>
                <a:custGeom>
                  <a:avLst/>
                  <a:gdLst>
                    <a:gd name="T0" fmla="*/ 18312 w 720230"/>
                    <a:gd name="T1" fmla="*/ 289416 h 296596"/>
                    <a:gd name="T2" fmla="*/ 223806 w 720230"/>
                    <a:gd name="T3" fmla="*/ 16392 h 296596"/>
                    <a:gd name="T4" fmla="*/ 496982 w 720230"/>
                    <a:gd name="T5" fmla="*/ 16532 h 296596"/>
                    <a:gd name="T6" fmla="*/ 701532 w 720230"/>
                    <a:gd name="T7" fmla="*/ 290124 h 2965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720230" h="296596" stroke="0">
                      <a:moveTo>
                        <a:pt x="18312" y="289416"/>
                      </a:moveTo>
                      <a:cubicBezTo>
                        <a:pt x="-41161" y="179518"/>
                        <a:pt x="48631" y="60219"/>
                        <a:pt x="223806" y="16392"/>
                      </a:cubicBezTo>
                      <a:cubicBezTo>
                        <a:pt x="311359" y="-5513"/>
                        <a:pt x="409489" y="-5462"/>
                        <a:pt x="496982" y="16532"/>
                      </a:cubicBezTo>
                      <a:cubicBezTo>
                        <a:pt x="672256" y="60593"/>
                        <a:pt x="761689" y="180212"/>
                        <a:pt x="701532" y="290124"/>
                      </a:cubicBezTo>
                      <a:cubicBezTo>
                        <a:pt x="590107" y="282696"/>
                        <a:pt x="557264" y="308605"/>
                        <a:pt x="369639" y="289272"/>
                      </a:cubicBezTo>
                      <a:cubicBezTo>
                        <a:pt x="143787" y="309958"/>
                        <a:pt x="132246" y="266349"/>
                        <a:pt x="18312" y="289416"/>
                      </a:cubicBezTo>
                      <a:close/>
                    </a:path>
                    <a:path w="720230" h="296596" fill="none">
                      <a:moveTo>
                        <a:pt x="18312" y="289416"/>
                      </a:moveTo>
                      <a:cubicBezTo>
                        <a:pt x="-41161" y="179518"/>
                        <a:pt x="48631" y="60219"/>
                        <a:pt x="223806" y="16392"/>
                      </a:cubicBezTo>
                      <a:cubicBezTo>
                        <a:pt x="311359" y="-5513"/>
                        <a:pt x="409489" y="-5462"/>
                        <a:pt x="496982" y="16532"/>
                      </a:cubicBezTo>
                      <a:cubicBezTo>
                        <a:pt x="672256" y="60593"/>
                        <a:pt x="761689" y="180212"/>
                        <a:pt x="701532" y="290124"/>
                      </a:cubicBezTo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endParaRPr lang="en-US" sz="2000">
                    <a:solidFill>
                      <a:schemeClr val="bg2"/>
                    </a:solidFill>
                    <a:latin typeface="Arial" pitchFamily="34" charset="0"/>
                  </a:endParaRPr>
                </a:p>
              </p:txBody>
            </p:sp>
            <p:cxnSp>
              <p:nvCxnSpPr>
                <p:cNvPr id="67" name="直線接點 7"/>
                <p:cNvCxnSpPr>
                  <a:cxnSpLocks noChangeShapeType="1"/>
                  <a:stCxn id="66" idx="0"/>
                </p:cNvCxnSpPr>
                <p:nvPr/>
              </p:nvCxnSpPr>
              <p:spPr bwMode="auto">
                <a:xfrm>
                  <a:off x="9342766" y="1931177"/>
                  <a:ext cx="683219" cy="707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</p:cxnSp>
            <p:sp>
              <p:nvSpPr>
                <p:cNvPr id="68" name="梯形 9"/>
                <p:cNvSpPr/>
                <p:nvPr/>
              </p:nvSpPr>
              <p:spPr>
                <a:xfrm>
                  <a:off x="9468858" y="1644588"/>
                  <a:ext cx="430540" cy="284486"/>
                </a:xfrm>
                <a:prstGeom prst="trapezoid">
                  <a:avLst/>
                </a:prstGeom>
                <a:solidFill>
                  <a:srgbClr val="4BACC6">
                    <a:lumMod val="60000"/>
                    <a:lumOff val="40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>
                  <a:defPPr>
                    <a:defRPr lang="zh-TW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9" name="梯形 13"/>
                <p:cNvSpPr/>
                <p:nvPr/>
              </p:nvSpPr>
              <p:spPr>
                <a:xfrm>
                  <a:off x="9468858" y="1861696"/>
                  <a:ext cx="430540" cy="67378"/>
                </a:xfrm>
                <a:prstGeom prst="trapezoid">
                  <a:avLst/>
                </a:prstGeom>
                <a:solidFill>
                  <a:srgbClr val="4F81BD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>
                  <a:defPPr>
                    <a:defRPr lang="zh-TW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solidFill>
                      <a:schemeClr val="bg2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5" name="矩形 209"/>
              <p:cNvSpPr>
                <a:spLocks noChangeArrowheads="1"/>
              </p:cNvSpPr>
              <p:nvPr/>
            </p:nvSpPr>
            <p:spPr bwMode="auto">
              <a:xfrm>
                <a:off x="3524257" y="1570504"/>
                <a:ext cx="3116684" cy="885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 dirty="0" err="1">
                    <a:solidFill>
                      <a:schemeClr val="bg2"/>
                    </a:solidFill>
                    <a:latin typeface="Arial" pitchFamily="34" charset="0"/>
                  </a:rPr>
                  <a:t>MOSFET</a:t>
                </a:r>
                <a:endParaRPr lang="en-US" sz="1600" dirty="0">
                  <a:solidFill>
                    <a:schemeClr val="bg2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99" name="TextBox 98"/>
            <p:cNvSpPr txBox="1"/>
            <p:nvPr/>
          </p:nvSpPr>
          <p:spPr>
            <a:xfrm>
              <a:off x="5436096" y="4267957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  <a:latin typeface="Arial" pitchFamily="34" charset="0"/>
                </a:rPr>
                <a:t>T</a:t>
              </a:r>
              <a:r>
                <a:rPr lang="en-US" dirty="0" smtClean="0">
                  <a:latin typeface="Arial" pitchFamily="34" charset="0"/>
                </a:rPr>
                <a:t>ypical-corner die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970585" y="4283804"/>
              <a:ext cx="14198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</a:rPr>
                <a:t>Middle tier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822418766"/>
      </p:ext>
    </p:extLst>
  </p:cSld>
  <p:clrMapOvr>
    <a:masterClrMapping/>
  </p:clrMapOvr>
  <p:transition advTm="59591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86" y="908720"/>
            <a:ext cx="9004518" cy="2356625"/>
          </a:xfrm>
        </p:spPr>
        <p:txBody>
          <a:bodyPr/>
          <a:lstStyle/>
          <a:p>
            <a:pPr marL="284163" indent="-284163"/>
            <a:r>
              <a:rPr lang="en-US" sz="2400" dirty="0" smtClean="0">
                <a:solidFill>
                  <a:schemeClr val="accent6"/>
                </a:solidFill>
                <a:effectLst/>
                <a:latin typeface="Arial" pitchFamily="34" charset="0"/>
                <a:cs typeface="Arial" pitchFamily="34" charset="0"/>
              </a:rPr>
              <a:t>Stacking style: </a:t>
            </a:r>
            <a:r>
              <a:rPr lang="en-US" sz="2400" dirty="0" smtClean="0"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ordered selection of dies with particular process  variations</a:t>
            </a:r>
            <a:endParaRPr lang="en-US" sz="2400" dirty="0"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indent="-284163"/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Different stacking style </a:t>
            </a:r>
            <a:r>
              <a:rPr lang="en-US" altLang="zh-TW" sz="2400" b="1" dirty="0" smtClean="0">
                <a:latin typeface="Arial" pitchFamily="34" charset="0"/>
                <a:sym typeface="Symbol"/>
              </a:rPr>
              <a:t> </a:t>
            </a:r>
            <a:r>
              <a:rPr lang="en-US" altLang="zh-TW" sz="2400" dirty="0" smtClean="0">
                <a:effectLst/>
                <a:latin typeface="Arial" pitchFamily="34" charset="0"/>
                <a:sym typeface="Symbol"/>
              </a:rPr>
              <a:t>different mean time to failure (MTTF)</a:t>
            </a:r>
          </a:p>
          <a:p>
            <a:pPr marL="169863" indent="-284163"/>
            <a:r>
              <a:rPr lang="en-US" sz="2400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  <a:sym typeface="Symbol"/>
              </a:rPr>
              <a:t>Goal: 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  <a:sym typeface="Symbol"/>
              </a:rPr>
              <a:t>find the optimal stacking style </a:t>
            </a:r>
            <a:r>
              <a:rPr lang="en-US" altLang="zh-TW" sz="2400" b="1" dirty="0" smtClean="0">
                <a:latin typeface="Arial" pitchFamily="34" charset="0"/>
                <a:sym typeface="Symbol"/>
              </a:rPr>
              <a:t> </a:t>
            </a:r>
            <a:r>
              <a:rPr lang="en-US" altLang="zh-TW" sz="2400" dirty="0" smtClean="0">
                <a:effectLst/>
                <a:latin typeface="Arial" pitchFamily="34" charset="0"/>
                <a:sym typeface="Symbol"/>
              </a:rPr>
              <a:t>improve reliability</a:t>
            </a:r>
            <a:endParaRPr lang="en-US" sz="24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7" name="Chart 8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3070011"/>
              </p:ext>
            </p:extLst>
          </p:nvPr>
        </p:nvGraphicFramePr>
        <p:xfrm>
          <a:off x="179512" y="2889965"/>
          <a:ext cx="8784976" cy="3031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" name="TextBox 91"/>
          <p:cNvSpPr txBox="1"/>
          <p:nvPr/>
        </p:nvSpPr>
        <p:spPr>
          <a:xfrm>
            <a:off x="251520" y="5868956"/>
            <a:ext cx="8790981" cy="728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1900" dirty="0">
                <a:latin typeface="Arial" pitchFamily="34" charset="0"/>
              </a:rPr>
              <a:t>Letters S, T and F indicate the (slow, typical, fast) process corners</a:t>
            </a:r>
          </a:p>
          <a:p>
            <a:pPr marL="168275" indent="-168275"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1900" dirty="0">
                <a:latin typeface="Arial" pitchFamily="34" charset="0"/>
              </a:rPr>
              <a:t>Strings over {S, T, F} indicate stacks (left-to-right corresponds to bottom-to-top)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88051" y="2591494"/>
            <a:ext cx="8221207" cy="3074207"/>
            <a:chOff x="688051" y="2591494"/>
            <a:chExt cx="8221207" cy="3074207"/>
          </a:xfrm>
        </p:grpSpPr>
        <p:sp>
          <p:nvSpPr>
            <p:cNvPr id="89" name="Rectangle 88"/>
            <p:cNvSpPr/>
            <p:nvPr/>
          </p:nvSpPr>
          <p:spPr>
            <a:xfrm>
              <a:off x="2267744" y="3896944"/>
              <a:ext cx="251401" cy="1210772"/>
            </a:xfrm>
            <a:prstGeom prst="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065845" y="3400917"/>
              <a:ext cx="251401" cy="1721066"/>
            </a:xfrm>
            <a:prstGeom prst="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88051" y="2591494"/>
              <a:ext cx="822120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>
                  <a:solidFill>
                    <a:srgbClr val="FFFF00"/>
                  </a:solidFill>
                  <a:latin typeface="Arial" pitchFamily="34" charset="0"/>
                </a:rPr>
                <a:t>Different stacking </a:t>
              </a:r>
              <a:r>
                <a:rPr lang="en-US" sz="2200" b="1" dirty="0" smtClean="0">
                  <a:solidFill>
                    <a:srgbClr val="FFFF00"/>
                  </a:solidFill>
                  <a:latin typeface="Arial" pitchFamily="34" charset="0"/>
                </a:rPr>
                <a:t>orders of {F, T, S} die </a:t>
              </a:r>
              <a:r>
                <a:rPr lang="en-US" altLang="zh-TW" sz="2200" b="1" dirty="0">
                  <a:solidFill>
                    <a:srgbClr val="FFFF00"/>
                  </a:solidFill>
                  <a:latin typeface="Arial" pitchFamily="34" charset="0"/>
                  <a:sym typeface="Symbol"/>
                </a:rPr>
                <a:t> up to </a:t>
              </a:r>
              <a:r>
                <a:rPr lang="en-US" altLang="zh-TW" sz="2200" b="1" dirty="0" smtClean="0">
                  <a:solidFill>
                    <a:srgbClr val="FFFF00"/>
                  </a:solidFill>
                  <a:latin typeface="Arial" pitchFamily="34" charset="0"/>
                  <a:sym typeface="Symbol"/>
                </a:rPr>
                <a:t>44%</a:t>
              </a:r>
              <a:r>
                <a:rPr lang="en-US" altLang="zh-TW" sz="2200" b="1" dirty="0">
                  <a:solidFill>
                    <a:srgbClr val="FFFF00"/>
                  </a:solidFill>
                  <a:latin typeface="Arial" pitchFamily="34" charset="0"/>
                  <a:sym typeface="Symbol"/>
                </a:rPr>
                <a:t> </a:t>
              </a:r>
              <a:r>
                <a:rPr lang="en-US" altLang="zh-TW" sz="2200" b="1" dirty="0" smtClean="0">
                  <a:solidFill>
                    <a:srgbClr val="FFFF00"/>
                  </a:solidFill>
                  <a:latin typeface="Arial Narrow"/>
                  <a:sym typeface="Symbol"/>
                </a:rPr>
                <a:t>∆</a:t>
              </a:r>
              <a:r>
                <a:rPr lang="en-US" sz="2200" b="1" dirty="0" smtClean="0">
                  <a:solidFill>
                    <a:srgbClr val="FFFF00"/>
                  </a:solidFill>
                  <a:latin typeface="Arial" pitchFamily="34" charset="0"/>
                </a:rPr>
                <a:t>MTTF</a:t>
              </a:r>
              <a:endParaRPr lang="en-US" sz="2200" b="1" dirty="0">
                <a:solidFill>
                  <a:srgbClr val="FFFF00"/>
                </a:solidFill>
                <a:latin typeface="Arial" pitchFamily="34" charset="0"/>
              </a:endParaRPr>
            </a:p>
          </p:txBody>
        </p:sp>
        <p:sp>
          <p:nvSpPr>
            <p:cNvPr id="4" name="Oval 3"/>
            <p:cNvSpPr/>
            <p:nvPr/>
          </p:nvSpPr>
          <p:spPr bwMode="auto">
            <a:xfrm rot="16200000">
              <a:off x="2140554" y="5250479"/>
              <a:ext cx="524523" cy="305921"/>
            </a:xfrm>
            <a:prstGeom prst="ellipse">
              <a:avLst/>
            </a:prstGeom>
            <a:noFill/>
            <a:ln w="38100" cap="sq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 rot="16200000">
              <a:off x="6910971" y="5248496"/>
              <a:ext cx="524523" cy="305921"/>
            </a:xfrm>
            <a:prstGeom prst="ellipse">
              <a:avLst/>
            </a:prstGeom>
            <a:noFill/>
            <a:ln w="38100" cap="sq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09226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3749"/>
    </mc:Choice>
    <mc:Fallback xmlns="">
      <p:transition xmlns:p14="http://schemas.microsoft.com/office/powerpoint/2010/main" advTm="437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Stacking Optimization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54" y="1170937"/>
            <a:ext cx="8407102" cy="2402079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Given</a:t>
            </a:r>
            <a:r>
              <a:rPr lang="en-US" b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effectLst/>
                <a:latin typeface="Arial" pitchFamily="34" charset="0"/>
                <a:cs typeface="Arial" pitchFamily="34" charset="0"/>
              </a:rPr>
              <a:t>N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 dies with distinct process variation</a:t>
            </a:r>
            <a:endParaRPr lang="en-US" b="1" dirty="0" smtClean="0">
              <a:solidFill>
                <a:srgbClr val="FF99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Such that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 frequency of each die in a stack = f</a:t>
            </a:r>
            <a:r>
              <a:rPr lang="en-US" baseline="-25000" dirty="0" smtClean="0">
                <a:effectLst/>
                <a:latin typeface="Arial" pitchFamily="34" charset="0"/>
                <a:cs typeface="Arial" pitchFamily="34" charset="0"/>
              </a:rPr>
              <a:t>req</a:t>
            </a:r>
            <a:endParaRPr lang="en-US" b="1" dirty="0" smtClean="0">
              <a:solidFill>
                <a:srgbClr val="FF99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9933"/>
                </a:solidFill>
                <a:effectLst/>
                <a:latin typeface="Arial" pitchFamily="34" charset="0"/>
                <a:cs typeface="Arial" pitchFamily="34" charset="0"/>
              </a:rPr>
              <a:t>Objective 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to maximize summation of </a:t>
            </a:r>
            <a:r>
              <a:rPr lang="en-US" dirty="0" err="1" smtClean="0">
                <a:effectLst/>
                <a:latin typeface="Arial" pitchFamily="34" charset="0"/>
                <a:cs typeface="Arial" pitchFamily="34" charset="0"/>
              </a:rPr>
              <a:t>MTTFs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 of stacks</a:t>
            </a:r>
            <a:endParaRPr lang="en-US" baseline="-25000" dirty="0" smtClean="0"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398134"/>
      </p:ext>
    </p:extLst>
  </p:cSld>
  <p:clrMapOvr>
    <a:masterClrMapping/>
  </p:clrMapOvr>
  <p:transition advTm="22453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288" y="200025"/>
            <a:ext cx="8489950" cy="708025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ea typeface="굴림" pitchFamily="50" charset="-127"/>
              </a:rPr>
              <a:t>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57188" y="1125538"/>
            <a:ext cx="8391276" cy="4895749"/>
          </a:xfrm>
        </p:spPr>
        <p:txBody>
          <a:bodyPr/>
          <a:lstStyle/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Motivation and Problem Statement</a:t>
            </a:r>
          </a:p>
          <a:p>
            <a:pPr>
              <a:defRPr/>
            </a:pPr>
            <a:r>
              <a:rPr lang="en-US" altLang="ko-KR" sz="36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Modeling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Our Methodologies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Experimental Setup and Results</a:t>
            </a:r>
          </a:p>
          <a:p>
            <a:pPr>
              <a:defRPr/>
            </a:pPr>
            <a:r>
              <a:rPr lang="en-US" altLang="ko-KR" sz="3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158370327"/>
      </p:ext>
    </p:extLst>
  </p:cSld>
  <p:clrMapOvr>
    <a:masterClrMapping/>
  </p:clrMapOvr>
  <p:transition advTm="15652">
    <p:fade thruBlk="1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3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7|5.4|11|10.4|3.4|3.2|14.4|2.4|2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8|22.7|5.1|3.3|2.8|4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3|1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7.1|4.5|6|12.8|7.1|16.8|8.1|9.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10.9|24.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6|6.9|20.3|20.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42nd-bluecurt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2nd-bluecurtai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sq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sq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42nd-bluecurtain 1">
        <a:dk1>
          <a:srgbClr val="000000"/>
        </a:dk1>
        <a:lt1>
          <a:srgbClr val="FFFFFF"/>
        </a:lt1>
        <a:dk2>
          <a:srgbClr val="000066"/>
        </a:dk2>
        <a:lt2>
          <a:srgbClr val="FF6699"/>
        </a:lt2>
        <a:accent1>
          <a:srgbClr val="66CCFF"/>
        </a:accent1>
        <a:accent2>
          <a:srgbClr val="FF6600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E75C00"/>
        </a:accent6>
        <a:hlink>
          <a:srgbClr val="FFCC66"/>
        </a:hlink>
        <a:folHlink>
          <a:srgbClr val="ABE8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42nd-bluecurtain</Template>
  <TotalTime>21128</TotalTime>
  <Words>1108</Words>
  <Application>Microsoft Office PowerPoint</Application>
  <PresentationFormat>On-screen Show (4:3)</PresentationFormat>
  <Paragraphs>198</Paragraphs>
  <Slides>26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42nd-bluecurtain</vt:lpstr>
      <vt:lpstr>Reliability-Constrained Die Stacking Order in 3DICs Under Manufacturing Variability</vt:lpstr>
      <vt:lpstr>Outline</vt:lpstr>
      <vt:lpstr>Outline</vt:lpstr>
      <vt:lpstr>Reliability Challenges for 3DICs</vt:lpstr>
      <vt:lpstr>Context: Stacking of Identical Dies</vt:lpstr>
      <vt:lpstr>Motivation</vt:lpstr>
      <vt:lpstr>Motivation</vt:lpstr>
      <vt:lpstr>Stacking Optimization Problem</vt:lpstr>
      <vt:lpstr>Outline</vt:lpstr>
      <vt:lpstr>Reliability Model for 3DICs</vt:lpstr>
      <vt:lpstr>Bin-Based Model for Process Variation</vt:lpstr>
      <vt:lpstr>Outline</vt:lpstr>
      <vt:lpstr>Determinants of 3DIC Reliability</vt:lpstr>
      <vt:lpstr>Rule-of-Thumb</vt:lpstr>
      <vt:lpstr>“Zig-zag” Heuristic Method</vt:lpstr>
      <vt:lpstr>ILP-Based Method</vt:lpstr>
      <vt:lpstr>Outline</vt:lpstr>
      <vt:lpstr>Experimental Setup</vt:lpstr>
      <vt:lpstr>Improvement on MTTF</vt:lpstr>
      <vt:lpstr>Variation of MTTF</vt:lpstr>
      <vt:lpstr>Variability Can Help !</vt:lpstr>
      <vt:lpstr>Variability Can Help !</vt:lpstr>
      <vt:lpstr>Outline</vt:lpstr>
      <vt:lpstr>Conclusion</vt:lpstr>
      <vt:lpstr>Acknowledgments</vt:lpstr>
      <vt:lpstr>PowerPoint Presentation</vt:lpstr>
    </vt:vector>
  </TitlesOfParts>
  <Company>WITAN Presentaties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kit</dc:title>
  <dc:creator>Carla Otten</dc:creator>
  <cp:lastModifiedBy>Seokhyeong</cp:lastModifiedBy>
  <cp:revision>983</cp:revision>
  <cp:lastPrinted>2013-03-03T23:26:25Z</cp:lastPrinted>
  <dcterms:created xsi:type="dcterms:W3CDTF">2005-03-14T17:25:25Z</dcterms:created>
  <dcterms:modified xsi:type="dcterms:W3CDTF">2013-03-10T02:16:48Z</dcterms:modified>
</cp:coreProperties>
</file>