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rts/chart4.xml" ContentType="application/vnd.openxmlformats-officedocument.drawingml.chart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7"/>
  </p:notesMasterIdLst>
  <p:handoutMasterIdLst>
    <p:handoutMasterId r:id="rId48"/>
  </p:handoutMasterIdLst>
  <p:sldIdLst>
    <p:sldId id="257" r:id="rId2"/>
    <p:sldId id="388" r:id="rId3"/>
    <p:sldId id="397" r:id="rId4"/>
    <p:sldId id="395" r:id="rId5"/>
    <p:sldId id="425" r:id="rId6"/>
    <p:sldId id="396" r:id="rId7"/>
    <p:sldId id="398" r:id="rId8"/>
    <p:sldId id="400" r:id="rId9"/>
    <p:sldId id="399" r:id="rId10"/>
    <p:sldId id="401" r:id="rId11"/>
    <p:sldId id="402" r:id="rId12"/>
    <p:sldId id="438" r:id="rId13"/>
    <p:sldId id="439" r:id="rId14"/>
    <p:sldId id="441" r:id="rId15"/>
    <p:sldId id="442" r:id="rId16"/>
    <p:sldId id="403" r:id="rId17"/>
    <p:sldId id="409" r:id="rId18"/>
    <p:sldId id="406" r:id="rId19"/>
    <p:sldId id="405" r:id="rId20"/>
    <p:sldId id="404" r:id="rId21"/>
    <p:sldId id="407" r:id="rId22"/>
    <p:sldId id="410" r:id="rId23"/>
    <p:sldId id="426" r:id="rId24"/>
    <p:sldId id="408" r:id="rId25"/>
    <p:sldId id="427" r:id="rId26"/>
    <p:sldId id="428" r:id="rId27"/>
    <p:sldId id="429" r:id="rId28"/>
    <p:sldId id="413" r:id="rId29"/>
    <p:sldId id="414" r:id="rId30"/>
    <p:sldId id="415" r:id="rId31"/>
    <p:sldId id="416" r:id="rId32"/>
    <p:sldId id="417" r:id="rId33"/>
    <p:sldId id="418" r:id="rId34"/>
    <p:sldId id="437" r:id="rId35"/>
    <p:sldId id="411" r:id="rId36"/>
    <p:sldId id="419" r:id="rId37"/>
    <p:sldId id="420" r:id="rId38"/>
    <p:sldId id="422" r:id="rId39"/>
    <p:sldId id="436" r:id="rId40"/>
    <p:sldId id="435" r:id="rId41"/>
    <p:sldId id="434" r:id="rId42"/>
    <p:sldId id="423" r:id="rId43"/>
    <p:sldId id="421" r:id="rId44"/>
    <p:sldId id="424" r:id="rId45"/>
    <p:sldId id="394" r:id="rId46"/>
  </p:sldIdLst>
  <p:sldSz cx="9144000" cy="6858000" type="screen4x3"/>
  <p:notesSz cx="7010400" cy="9296400"/>
  <p:custDataLst>
    <p:tags r:id="rId50"/>
  </p:custDataLst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66"/>
    <a:srgbClr val="FFCCFF"/>
    <a:srgbClr val="0E1B28"/>
    <a:srgbClr val="001726"/>
    <a:srgbClr val="9999FF"/>
    <a:srgbClr val="FF7C80"/>
    <a:srgbClr val="704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61" autoAdjust="0"/>
    <p:restoredTop sz="91675" autoAdjust="0"/>
  </p:normalViewPr>
  <p:slideViewPr>
    <p:cSldViewPr>
      <p:cViewPr>
        <p:scale>
          <a:sx n="98" d="100"/>
          <a:sy n="98" d="100"/>
        </p:scale>
        <p:origin x="-80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1" d="100"/>
        <a:sy n="9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tags" Target="tags/tag1.xml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handoutMaster" Target="handoutMasters/handout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okhyeong\Desktop\EM_O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okhyeong\Desktop\OD\EM_OD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okhyeong\Desktop\OD\EM_OD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okhyeong\Desktop\OD\Model_validat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2949475065618"/>
          <c:y val="0.0570603674540685"/>
          <c:w val="0.837003583686654"/>
          <c:h val="0.732676800816565"/>
        </c:manualLayout>
      </c:layout>
      <c:lineChart>
        <c:grouping val="standard"/>
        <c:varyColors val="0"/>
        <c:ser>
          <c:idx val="1"/>
          <c:order val="0"/>
          <c:tx>
            <c:strRef>
              <c:f>Sheet5!$X$126</c:f>
              <c:strCache>
                <c:ptCount val="1"/>
                <c:pt idx="0">
                  <c:v>950 MHz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ymbol val="none"/>
          </c:marker>
          <c:cat>
            <c:numRef>
              <c:f>Sheet5!$T$127:$T$134</c:f>
              <c:numCache>
                <c:formatCode>General</c:formatCode>
                <c:ptCount val="8"/>
                <c:pt idx="0">
                  <c:v>1.03</c:v>
                </c:pt>
                <c:pt idx="1">
                  <c:v>1.05</c:v>
                </c:pt>
                <c:pt idx="2">
                  <c:v>1.07</c:v>
                </c:pt>
                <c:pt idx="3">
                  <c:v>1.09</c:v>
                </c:pt>
                <c:pt idx="4">
                  <c:v>1.11</c:v>
                </c:pt>
                <c:pt idx="5">
                  <c:v>1.129999999999989</c:v>
                </c:pt>
                <c:pt idx="6">
                  <c:v>1.149999999999989</c:v>
                </c:pt>
                <c:pt idx="7">
                  <c:v>1.170000000000002</c:v>
                </c:pt>
              </c:numCache>
            </c:numRef>
          </c:cat>
          <c:val>
            <c:numRef>
              <c:f>Sheet5!$X$127:$X$134</c:f>
              <c:numCache>
                <c:formatCode>General</c:formatCode>
                <c:ptCount val="8"/>
                <c:pt idx="0">
                  <c:v>100.3</c:v>
                </c:pt>
                <c:pt idx="1">
                  <c:v>96.58</c:v>
                </c:pt>
                <c:pt idx="2">
                  <c:v>95.73</c:v>
                </c:pt>
                <c:pt idx="3">
                  <c:v>94.04</c:v>
                </c:pt>
                <c:pt idx="4">
                  <c:v>91.35</c:v>
                </c:pt>
                <c:pt idx="5">
                  <c:v>86.79</c:v>
                </c:pt>
                <c:pt idx="6">
                  <c:v>86.89</c:v>
                </c:pt>
                <c:pt idx="7">
                  <c:v>89.17999999999998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6471304"/>
        <c:axId val="-2146519880"/>
      </c:lineChart>
      <c:catAx>
        <c:axId val="-21464713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lang="en-US" sz="2400" b="0">
                    <a:latin typeface="Arial" pitchFamily="34" charset="0"/>
                    <a:cs typeface="Arial" pitchFamily="34" charset="0"/>
                  </a:defRPr>
                </a:pPr>
                <a:r>
                  <a:rPr lang="en-US" sz="2400" b="0">
                    <a:latin typeface="Arial" pitchFamily="34" charset="0"/>
                    <a:cs typeface="Arial" pitchFamily="34" charset="0"/>
                  </a:rPr>
                  <a:t>Overdrive Voltages (V)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-2146519880"/>
        <c:crosses val="autoZero"/>
        <c:auto val="1"/>
        <c:lblAlgn val="ctr"/>
        <c:lblOffset val="100"/>
        <c:noMultiLvlLbl val="0"/>
      </c:catAx>
      <c:valAx>
        <c:axId val="-2146519880"/>
        <c:scaling>
          <c:orientation val="minMax"/>
          <c:max val="100.0"/>
          <c:min val="85.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lang="en-US" sz="2400" b="0">
                    <a:latin typeface="Arial" pitchFamily="34" charset="0"/>
                    <a:cs typeface="Arial" pitchFamily="34" charset="0"/>
                  </a:defRPr>
                </a:pPr>
                <a:r>
                  <a:rPr lang="en-US" sz="2400" b="0">
                    <a:latin typeface="Arial" pitchFamily="34" charset="0"/>
                    <a:cs typeface="Arial" pitchFamily="34" charset="0"/>
                  </a:rPr>
                  <a:t>Power (mW)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-21464713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563439441776"/>
          <c:y val="0.0514005540974045"/>
          <c:w val="0.830897662572279"/>
          <c:h val="0.756787729604118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Sheet10!$S$2</c:f>
              <c:strCache>
                <c:ptCount val="1"/>
                <c:pt idx="0">
                  <c:v>INV chain with LVT cells</c:v>
                </c:pt>
              </c:strCache>
            </c:strRef>
          </c:tx>
          <c:spPr>
            <a:ln w="38100">
              <a:solidFill>
                <a:srgbClr val="FF9933"/>
              </a:solidFill>
            </a:ln>
          </c:spPr>
          <c:marker>
            <c:symbol val="diamond"/>
            <c:size val="7"/>
            <c:spPr>
              <a:solidFill>
                <a:srgbClr val="FF9933"/>
              </a:solidFill>
              <a:ln w="38100">
                <a:solidFill>
                  <a:srgbClr val="FF9933"/>
                </a:solidFill>
              </a:ln>
            </c:spPr>
          </c:marker>
          <c:xVal>
            <c:numRef>
              <c:f>Sheet10!$L$3:$L$9</c:f>
              <c:numCache>
                <c:formatCode>General</c:formatCode>
                <c:ptCount val="7"/>
                <c:pt idx="0">
                  <c:v>0.9</c:v>
                </c:pt>
                <c:pt idx="1">
                  <c:v>0.950000000000001</c:v>
                </c:pt>
                <c:pt idx="2">
                  <c:v>1.0</c:v>
                </c:pt>
                <c:pt idx="3">
                  <c:v>1.05</c:v>
                </c:pt>
                <c:pt idx="4">
                  <c:v>1.1</c:v>
                </c:pt>
                <c:pt idx="5">
                  <c:v>1.149999999999997</c:v>
                </c:pt>
                <c:pt idx="6">
                  <c:v>1.2</c:v>
                </c:pt>
              </c:numCache>
            </c:numRef>
          </c:xVal>
          <c:yVal>
            <c:numRef>
              <c:f>Sheet10!$S$3:$S$9</c:f>
              <c:numCache>
                <c:formatCode>General</c:formatCode>
                <c:ptCount val="7"/>
                <c:pt idx="0">
                  <c:v>500.0</c:v>
                </c:pt>
                <c:pt idx="1">
                  <c:v>550.0</c:v>
                </c:pt>
                <c:pt idx="2">
                  <c:v>599.0</c:v>
                </c:pt>
                <c:pt idx="3">
                  <c:v>640.0</c:v>
                </c:pt>
                <c:pt idx="4">
                  <c:v>680.0</c:v>
                </c:pt>
                <c:pt idx="5">
                  <c:v>721.0</c:v>
                </c:pt>
                <c:pt idx="6">
                  <c:v>766.0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Sheet10!$T$2</c:f>
              <c:strCache>
                <c:ptCount val="1"/>
                <c:pt idx="0">
                  <c:v>INV chain with HVT cells</c:v>
                </c:pt>
              </c:strCache>
            </c:strRef>
          </c:tx>
          <c:spPr>
            <a:ln w="38100">
              <a:solidFill>
                <a:srgbClr val="FFFF00"/>
              </a:solidFill>
            </a:ln>
          </c:spPr>
          <c:marker>
            <c:symbol val="square"/>
            <c:size val="9"/>
            <c:spPr>
              <a:solidFill>
                <a:srgbClr val="FFFF00"/>
              </a:solidFill>
              <a:ln w="38100">
                <a:solidFill>
                  <a:srgbClr val="FFFF00"/>
                </a:solidFill>
              </a:ln>
            </c:spPr>
          </c:marker>
          <c:xVal>
            <c:numRef>
              <c:f>Sheet10!$L$3:$L$9</c:f>
              <c:numCache>
                <c:formatCode>General</c:formatCode>
                <c:ptCount val="7"/>
                <c:pt idx="0">
                  <c:v>0.9</c:v>
                </c:pt>
                <c:pt idx="1">
                  <c:v>0.950000000000001</c:v>
                </c:pt>
                <c:pt idx="2">
                  <c:v>1.0</c:v>
                </c:pt>
                <c:pt idx="3">
                  <c:v>1.05</c:v>
                </c:pt>
                <c:pt idx="4">
                  <c:v>1.1</c:v>
                </c:pt>
                <c:pt idx="5">
                  <c:v>1.149999999999997</c:v>
                </c:pt>
                <c:pt idx="6">
                  <c:v>1.2</c:v>
                </c:pt>
              </c:numCache>
            </c:numRef>
          </c:xVal>
          <c:yVal>
            <c:numRef>
              <c:f>Sheet10!$T$3:$T$9</c:f>
              <c:numCache>
                <c:formatCode>General</c:formatCode>
                <c:ptCount val="7"/>
                <c:pt idx="0">
                  <c:v>500.0</c:v>
                </c:pt>
                <c:pt idx="1">
                  <c:v>561.0</c:v>
                </c:pt>
                <c:pt idx="2">
                  <c:v>622.0</c:v>
                </c:pt>
                <c:pt idx="3">
                  <c:v>683.0</c:v>
                </c:pt>
                <c:pt idx="4">
                  <c:v>738.0</c:v>
                </c:pt>
                <c:pt idx="5">
                  <c:v>808.0</c:v>
                </c:pt>
                <c:pt idx="6">
                  <c:v>850.0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24640104"/>
        <c:axId val="-2124439896"/>
      </c:scatterChart>
      <c:valAx>
        <c:axId val="-2124640104"/>
        <c:scaling>
          <c:orientation val="minMax"/>
          <c:max val="1.2"/>
          <c:min val="0.9"/>
        </c:scaling>
        <c:delete val="0"/>
        <c:axPos val="b"/>
        <c:title>
          <c:tx>
            <c:rich>
              <a:bodyPr/>
              <a:lstStyle/>
              <a:p>
                <a:pPr>
                  <a:defRPr lang="en-US" sz="2200"/>
                </a:pPr>
                <a:r>
                  <a:rPr lang="en-US" sz="2200"/>
                  <a:t>Voltage (V)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-2124439896"/>
        <c:crosses val="autoZero"/>
        <c:crossBetween val="midCat"/>
      </c:valAx>
      <c:valAx>
        <c:axId val="-2124439896"/>
        <c:scaling>
          <c:orientation val="minMax"/>
          <c:max val="900.0"/>
          <c:min val="450.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lang="en-US" sz="2400"/>
                </a:pPr>
                <a:r>
                  <a:rPr lang="en-US" sz="2400"/>
                  <a:t>Frequency (MHz)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-212464010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25167455001429"/>
          <c:y val="0.0460961127775926"/>
          <c:w val="0.514333761393101"/>
          <c:h val="0.185250801983085"/>
        </c:manualLayout>
      </c:layout>
      <c:overlay val="0"/>
      <c:txPr>
        <a:bodyPr/>
        <a:lstStyle/>
        <a:p>
          <a:pPr>
            <a:defRPr lang="en-US" sz="2000" b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 b="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002405949256"/>
          <c:y val="0.0514005540974045"/>
          <c:w val="0.817990594925634"/>
          <c:h val="0.740726596221819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Sheet10!$P$2</c:f>
              <c:strCache>
                <c:ptCount val="1"/>
                <c:pt idx="0">
                  <c:v>AES with LVT cells</c:v>
                </c:pt>
              </c:strCache>
            </c:strRef>
          </c:tx>
          <c:spPr>
            <a:ln w="38100">
              <a:solidFill>
                <a:srgbClr val="FFFF00"/>
              </a:solidFill>
            </a:ln>
          </c:spPr>
          <c:marker>
            <c:symbol val="diamond"/>
            <c:size val="9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xVal>
            <c:numRef>
              <c:f>Sheet10!$L$3:$L$9</c:f>
              <c:numCache>
                <c:formatCode>General</c:formatCode>
                <c:ptCount val="7"/>
                <c:pt idx="0">
                  <c:v>0.9</c:v>
                </c:pt>
                <c:pt idx="1">
                  <c:v>0.950000000000001</c:v>
                </c:pt>
                <c:pt idx="2">
                  <c:v>1.0</c:v>
                </c:pt>
                <c:pt idx="3">
                  <c:v>1.05</c:v>
                </c:pt>
                <c:pt idx="4">
                  <c:v>1.1</c:v>
                </c:pt>
                <c:pt idx="5">
                  <c:v>1.149999999999997</c:v>
                </c:pt>
                <c:pt idx="6">
                  <c:v>1.2</c:v>
                </c:pt>
              </c:numCache>
            </c:numRef>
          </c:xVal>
          <c:yVal>
            <c:numRef>
              <c:f>Sheet10!$P$3:$P$9</c:f>
              <c:numCache>
                <c:formatCode>General</c:formatCode>
                <c:ptCount val="7"/>
                <c:pt idx="0">
                  <c:v>503.560209424</c:v>
                </c:pt>
                <c:pt idx="1">
                  <c:v>549.151963574</c:v>
                </c:pt>
                <c:pt idx="2">
                  <c:v>596.5228113439994</c:v>
                </c:pt>
                <c:pt idx="3">
                  <c:v>636.1679790029983</c:v>
                </c:pt>
                <c:pt idx="4">
                  <c:v>677.836706211</c:v>
                </c:pt>
                <c:pt idx="5">
                  <c:v>719.0983000740015</c:v>
                </c:pt>
                <c:pt idx="6">
                  <c:v>757.459708365</c:v>
                </c:pt>
              </c:numCache>
            </c:numRef>
          </c:yVal>
          <c:smooth val="1"/>
        </c:ser>
        <c:ser>
          <c:idx val="2"/>
          <c:order val="1"/>
          <c:tx>
            <c:strRef>
              <c:f>Sheet10!$R$2</c:f>
              <c:strCache>
                <c:ptCount val="1"/>
                <c:pt idx="0">
                  <c:v>AES with HVT cells</c:v>
                </c:pt>
              </c:strCache>
            </c:strRef>
          </c:tx>
          <c:spPr>
            <a:ln w="38100"/>
          </c:spPr>
          <c:xVal>
            <c:numRef>
              <c:f>Sheet10!$L$3:$L$9</c:f>
              <c:numCache>
                <c:formatCode>General</c:formatCode>
                <c:ptCount val="7"/>
                <c:pt idx="0">
                  <c:v>0.9</c:v>
                </c:pt>
                <c:pt idx="1">
                  <c:v>0.950000000000001</c:v>
                </c:pt>
                <c:pt idx="2">
                  <c:v>1.0</c:v>
                </c:pt>
                <c:pt idx="3">
                  <c:v>1.05</c:v>
                </c:pt>
                <c:pt idx="4">
                  <c:v>1.1</c:v>
                </c:pt>
                <c:pt idx="5">
                  <c:v>1.149999999999997</c:v>
                </c:pt>
                <c:pt idx="6">
                  <c:v>1.2</c:v>
                </c:pt>
              </c:numCache>
            </c:numRef>
          </c:xVal>
          <c:yVal>
            <c:numRef>
              <c:f>Sheet10!$R$3:$R$9</c:f>
              <c:numCache>
                <c:formatCode>General</c:formatCode>
                <c:ptCount val="7"/>
                <c:pt idx="0">
                  <c:v>500.524672709</c:v>
                </c:pt>
                <c:pt idx="1">
                  <c:v>559.113546936002</c:v>
                </c:pt>
                <c:pt idx="2">
                  <c:v>619.665006227</c:v>
                </c:pt>
                <c:pt idx="3">
                  <c:v>675.8866259329977</c:v>
                </c:pt>
                <c:pt idx="4">
                  <c:v>742.7121551079994</c:v>
                </c:pt>
                <c:pt idx="5">
                  <c:v>796.3605115909974</c:v>
                </c:pt>
                <c:pt idx="6">
                  <c:v>848.0638297869984</c:v>
                </c:pt>
              </c:numCache>
            </c:numRef>
          </c:yVal>
          <c:smooth val="1"/>
        </c:ser>
        <c:ser>
          <c:idx val="3"/>
          <c:order val="2"/>
          <c:tx>
            <c:strRef>
              <c:f>Sheet10!$S$2</c:f>
              <c:strCache>
                <c:ptCount val="1"/>
                <c:pt idx="0">
                  <c:v>INV chain with LVT cells</c:v>
                </c:pt>
              </c:strCache>
            </c:strRef>
          </c:tx>
          <c:spPr>
            <a:ln w="38100">
              <a:solidFill>
                <a:srgbClr val="FF9933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9933"/>
                </a:solidFill>
              </a:ln>
            </c:spPr>
          </c:marker>
          <c:xVal>
            <c:numRef>
              <c:f>Sheet10!$L$3:$L$9</c:f>
              <c:numCache>
                <c:formatCode>General</c:formatCode>
                <c:ptCount val="7"/>
                <c:pt idx="0">
                  <c:v>0.9</c:v>
                </c:pt>
                <c:pt idx="1">
                  <c:v>0.950000000000001</c:v>
                </c:pt>
                <c:pt idx="2">
                  <c:v>1.0</c:v>
                </c:pt>
                <c:pt idx="3">
                  <c:v>1.05</c:v>
                </c:pt>
                <c:pt idx="4">
                  <c:v>1.1</c:v>
                </c:pt>
                <c:pt idx="5">
                  <c:v>1.149999999999997</c:v>
                </c:pt>
                <c:pt idx="6">
                  <c:v>1.2</c:v>
                </c:pt>
              </c:numCache>
            </c:numRef>
          </c:xVal>
          <c:yVal>
            <c:numRef>
              <c:f>Sheet10!$S$3:$S$9</c:f>
              <c:numCache>
                <c:formatCode>General</c:formatCode>
                <c:ptCount val="7"/>
                <c:pt idx="0">
                  <c:v>500.0</c:v>
                </c:pt>
                <c:pt idx="1">
                  <c:v>550.0</c:v>
                </c:pt>
                <c:pt idx="2">
                  <c:v>599.0</c:v>
                </c:pt>
                <c:pt idx="3">
                  <c:v>640.0</c:v>
                </c:pt>
                <c:pt idx="4">
                  <c:v>680.0</c:v>
                </c:pt>
                <c:pt idx="5">
                  <c:v>721.0</c:v>
                </c:pt>
                <c:pt idx="6">
                  <c:v>766.0</c:v>
                </c:pt>
              </c:numCache>
            </c:numRef>
          </c:yVal>
          <c:smooth val="1"/>
        </c:ser>
        <c:ser>
          <c:idx val="4"/>
          <c:order val="3"/>
          <c:tx>
            <c:strRef>
              <c:f>Sheet10!$T$2</c:f>
              <c:strCache>
                <c:ptCount val="1"/>
                <c:pt idx="0">
                  <c:v>INV chain with HVT cells</c:v>
                </c:pt>
              </c:strCache>
            </c:strRef>
          </c:tx>
          <c:spPr>
            <a:ln w="38100"/>
          </c:spPr>
          <c:xVal>
            <c:numRef>
              <c:f>Sheet10!$L$3:$L$9</c:f>
              <c:numCache>
                <c:formatCode>General</c:formatCode>
                <c:ptCount val="7"/>
                <c:pt idx="0">
                  <c:v>0.9</c:v>
                </c:pt>
                <c:pt idx="1">
                  <c:v>0.950000000000001</c:v>
                </c:pt>
                <c:pt idx="2">
                  <c:v>1.0</c:v>
                </c:pt>
                <c:pt idx="3">
                  <c:v>1.05</c:v>
                </c:pt>
                <c:pt idx="4">
                  <c:v>1.1</c:v>
                </c:pt>
                <c:pt idx="5">
                  <c:v>1.149999999999997</c:v>
                </c:pt>
                <c:pt idx="6">
                  <c:v>1.2</c:v>
                </c:pt>
              </c:numCache>
            </c:numRef>
          </c:xVal>
          <c:yVal>
            <c:numRef>
              <c:f>Sheet10!$T$3:$T$9</c:f>
              <c:numCache>
                <c:formatCode>General</c:formatCode>
                <c:ptCount val="7"/>
                <c:pt idx="0">
                  <c:v>500.0</c:v>
                </c:pt>
                <c:pt idx="1">
                  <c:v>561.0</c:v>
                </c:pt>
                <c:pt idx="2">
                  <c:v>622.0</c:v>
                </c:pt>
                <c:pt idx="3">
                  <c:v>683.0</c:v>
                </c:pt>
                <c:pt idx="4">
                  <c:v>738.0</c:v>
                </c:pt>
                <c:pt idx="5">
                  <c:v>808.0</c:v>
                </c:pt>
                <c:pt idx="6">
                  <c:v>850.0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59839576"/>
        <c:axId val="2059834888"/>
      </c:scatterChart>
      <c:valAx>
        <c:axId val="2059839576"/>
        <c:scaling>
          <c:orientation val="minMax"/>
          <c:max val="1.2"/>
          <c:min val="0.9"/>
        </c:scaling>
        <c:delete val="0"/>
        <c:axPos val="b"/>
        <c:title>
          <c:tx>
            <c:rich>
              <a:bodyPr/>
              <a:lstStyle/>
              <a:p>
                <a:pPr>
                  <a:defRPr lang="en-US" sz="2400"/>
                </a:pPr>
                <a:r>
                  <a:rPr lang="en-US" sz="2400"/>
                  <a:t>Voltage (V)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2059834888"/>
        <c:crosses val="autoZero"/>
        <c:crossBetween val="midCat"/>
        <c:majorUnit val="0.05"/>
      </c:valAx>
      <c:valAx>
        <c:axId val="2059834888"/>
        <c:scaling>
          <c:orientation val="minMax"/>
          <c:max val="850.0"/>
          <c:min val="500.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lang="en-US" sz="2400"/>
                </a:pPr>
                <a:r>
                  <a:rPr lang="en-US" sz="2400"/>
                  <a:t>Frequency (MHz)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205983957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06931035440507"/>
          <c:y val="0.0539471951676151"/>
          <c:w val="0.552988759350813"/>
          <c:h val="0.327157826480818"/>
        </c:manualLayout>
      </c:layout>
      <c:overlay val="0"/>
      <c:spPr>
        <a:noFill/>
      </c:spPr>
      <c:txPr>
        <a:bodyPr/>
        <a:lstStyle/>
        <a:p>
          <a:pPr>
            <a:defRPr lang="en-US" sz="2200" b="0">
              <a:solidFill>
                <a:srgbClr val="FF9933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000" b="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453078611075"/>
          <c:y val="0.0458333333333334"/>
          <c:w val="0.814164407727723"/>
          <c:h val="0.769951115485566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Sheet1!$G$9</c:f>
              <c:strCache>
                <c:ptCount val="1"/>
                <c:pt idx="0">
                  <c:v>1st </c:v>
                </c:pt>
              </c:strCache>
            </c:strRef>
          </c:tx>
          <c:spPr>
            <a:ln w="38100">
              <a:solidFill>
                <a:srgbClr val="FFFF00"/>
              </a:solidFill>
            </a:ln>
          </c:spPr>
          <c:marker>
            <c:spPr>
              <a:solidFill>
                <a:srgbClr val="FFFF00"/>
              </a:solidFill>
              <a:ln w="38100">
                <a:solidFill>
                  <a:srgbClr val="FFFF00"/>
                </a:solidFill>
              </a:ln>
            </c:spPr>
          </c:marker>
          <c:xVal>
            <c:numRef>
              <c:f>Sheet1!$F$10:$F$25</c:f>
              <c:numCache>
                <c:formatCode>General</c:formatCode>
                <c:ptCount val="16"/>
                <c:pt idx="0">
                  <c:v>0.9</c:v>
                </c:pt>
                <c:pt idx="1">
                  <c:v>0.92</c:v>
                </c:pt>
                <c:pt idx="2">
                  <c:v>0.94</c:v>
                </c:pt>
                <c:pt idx="3">
                  <c:v>0.96</c:v>
                </c:pt>
                <c:pt idx="4">
                  <c:v>0.98</c:v>
                </c:pt>
                <c:pt idx="5">
                  <c:v>1.0</c:v>
                </c:pt>
                <c:pt idx="6">
                  <c:v>1.02</c:v>
                </c:pt>
                <c:pt idx="7">
                  <c:v>1.04</c:v>
                </c:pt>
                <c:pt idx="8">
                  <c:v>1.06</c:v>
                </c:pt>
                <c:pt idx="9">
                  <c:v>1.08</c:v>
                </c:pt>
                <c:pt idx="10">
                  <c:v>1.1</c:v>
                </c:pt>
                <c:pt idx="11">
                  <c:v>1.12</c:v>
                </c:pt>
                <c:pt idx="12">
                  <c:v>1.139999999999998</c:v>
                </c:pt>
                <c:pt idx="13">
                  <c:v>1.159999999999998</c:v>
                </c:pt>
                <c:pt idx="14">
                  <c:v>1.180000000000002</c:v>
                </c:pt>
                <c:pt idx="15">
                  <c:v>1.2</c:v>
                </c:pt>
              </c:numCache>
            </c:numRef>
          </c:xVal>
          <c:yVal>
            <c:numRef>
              <c:f>Sheet1!$G$10:$G$25</c:f>
              <c:numCache>
                <c:formatCode>General</c:formatCode>
                <c:ptCount val="16"/>
                <c:pt idx="0">
                  <c:v>19.178</c:v>
                </c:pt>
                <c:pt idx="1">
                  <c:v>18.8167</c:v>
                </c:pt>
                <c:pt idx="2">
                  <c:v>18.47969999999997</c:v>
                </c:pt>
                <c:pt idx="3">
                  <c:v>18.1721</c:v>
                </c:pt>
                <c:pt idx="4">
                  <c:v>17.8988</c:v>
                </c:pt>
                <c:pt idx="5">
                  <c:v>17.665</c:v>
                </c:pt>
                <c:pt idx="6">
                  <c:v>17.4758</c:v>
                </c:pt>
                <c:pt idx="7">
                  <c:v>17.3367</c:v>
                </c:pt>
                <c:pt idx="8">
                  <c:v>17.25339999999997</c:v>
                </c:pt>
                <c:pt idx="9">
                  <c:v>17.23180000000003</c:v>
                </c:pt>
                <c:pt idx="10">
                  <c:v>17.27839999999997</c:v>
                </c:pt>
                <c:pt idx="11">
                  <c:v>17.40029999999997</c:v>
                </c:pt>
                <c:pt idx="12">
                  <c:v>17.6053</c:v>
                </c:pt>
                <c:pt idx="13">
                  <c:v>17.90199999999999</c:v>
                </c:pt>
                <c:pt idx="14">
                  <c:v>18.3004</c:v>
                </c:pt>
                <c:pt idx="15">
                  <c:v>18.8115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Sheet1!$H$9</c:f>
              <c:strCache>
                <c:ptCount val="1"/>
                <c:pt idx="0">
                  <c:v>2nd</c:v>
                </c:pt>
              </c:strCache>
            </c:strRef>
          </c:tx>
          <c:spPr>
            <a:ln w="38100">
              <a:solidFill>
                <a:srgbClr val="FF9933"/>
              </a:solidFill>
            </a:ln>
          </c:spPr>
          <c:marker>
            <c:spPr>
              <a:solidFill>
                <a:srgbClr val="FF9933"/>
              </a:solidFill>
              <a:ln w="38100">
                <a:solidFill>
                  <a:srgbClr val="FF9933"/>
                </a:solidFill>
              </a:ln>
            </c:spPr>
          </c:marker>
          <c:xVal>
            <c:numRef>
              <c:f>Sheet1!$F$10:$F$25</c:f>
              <c:numCache>
                <c:formatCode>General</c:formatCode>
                <c:ptCount val="16"/>
                <c:pt idx="0">
                  <c:v>0.9</c:v>
                </c:pt>
                <c:pt idx="1">
                  <c:v>0.92</c:v>
                </c:pt>
                <c:pt idx="2">
                  <c:v>0.94</c:v>
                </c:pt>
                <c:pt idx="3">
                  <c:v>0.96</c:v>
                </c:pt>
                <c:pt idx="4">
                  <c:v>0.98</c:v>
                </c:pt>
                <c:pt idx="5">
                  <c:v>1.0</c:v>
                </c:pt>
                <c:pt idx="6">
                  <c:v>1.02</c:v>
                </c:pt>
                <c:pt idx="7">
                  <c:v>1.04</c:v>
                </c:pt>
                <c:pt idx="8">
                  <c:v>1.06</c:v>
                </c:pt>
                <c:pt idx="9">
                  <c:v>1.08</c:v>
                </c:pt>
                <c:pt idx="10">
                  <c:v>1.1</c:v>
                </c:pt>
                <c:pt idx="11">
                  <c:v>1.12</c:v>
                </c:pt>
                <c:pt idx="12">
                  <c:v>1.139999999999998</c:v>
                </c:pt>
                <c:pt idx="13">
                  <c:v>1.159999999999998</c:v>
                </c:pt>
                <c:pt idx="14">
                  <c:v>1.180000000000002</c:v>
                </c:pt>
                <c:pt idx="15">
                  <c:v>1.2</c:v>
                </c:pt>
              </c:numCache>
            </c:numRef>
          </c:xVal>
          <c:yVal>
            <c:numRef>
              <c:f>Sheet1!$H$10:$H$25</c:f>
              <c:numCache>
                <c:formatCode>General</c:formatCode>
                <c:ptCount val="16"/>
                <c:pt idx="0">
                  <c:v>19.1097</c:v>
                </c:pt>
                <c:pt idx="1">
                  <c:v>18.6331</c:v>
                </c:pt>
                <c:pt idx="2">
                  <c:v>18.19780000000004</c:v>
                </c:pt>
                <c:pt idx="3">
                  <c:v>17.8091</c:v>
                </c:pt>
                <c:pt idx="4">
                  <c:v>17.47239999999993</c:v>
                </c:pt>
                <c:pt idx="5">
                  <c:v>17.193</c:v>
                </c:pt>
                <c:pt idx="6">
                  <c:v>16.97669999999997</c:v>
                </c:pt>
                <c:pt idx="7">
                  <c:v>16.82959999999997</c:v>
                </c:pt>
                <c:pt idx="8">
                  <c:v>16.7584</c:v>
                </c:pt>
                <c:pt idx="9">
                  <c:v>16.77029999999997</c:v>
                </c:pt>
                <c:pt idx="10">
                  <c:v>16.87369999999999</c:v>
                </c:pt>
                <c:pt idx="11">
                  <c:v>17.078</c:v>
                </c:pt>
                <c:pt idx="12">
                  <c:v>17.3943</c:v>
                </c:pt>
                <c:pt idx="13">
                  <c:v>17.8355</c:v>
                </c:pt>
                <c:pt idx="14">
                  <c:v>18.41669999999997</c:v>
                </c:pt>
                <c:pt idx="15">
                  <c:v>19.156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Sheet1!$M$9</c:f>
              <c:strCache>
                <c:ptCount val="1"/>
                <c:pt idx="0">
                  <c:v>real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  <a:ln w="38100">
                <a:solidFill>
                  <a:schemeClr val="tx1"/>
                </a:solidFill>
              </a:ln>
            </c:spPr>
          </c:marker>
          <c:xVal>
            <c:numRef>
              <c:f>Sheet1!$F$10:$F$25</c:f>
              <c:numCache>
                <c:formatCode>General</c:formatCode>
                <c:ptCount val="16"/>
                <c:pt idx="0">
                  <c:v>0.9</c:v>
                </c:pt>
                <c:pt idx="1">
                  <c:v>0.92</c:v>
                </c:pt>
                <c:pt idx="2">
                  <c:v>0.94</c:v>
                </c:pt>
                <c:pt idx="3">
                  <c:v>0.96</c:v>
                </c:pt>
                <c:pt idx="4">
                  <c:v>0.98</c:v>
                </c:pt>
                <c:pt idx="5">
                  <c:v>1.0</c:v>
                </c:pt>
                <c:pt idx="6">
                  <c:v>1.02</c:v>
                </c:pt>
                <c:pt idx="7">
                  <c:v>1.04</c:v>
                </c:pt>
                <c:pt idx="8">
                  <c:v>1.06</c:v>
                </c:pt>
                <c:pt idx="9">
                  <c:v>1.08</c:v>
                </c:pt>
                <c:pt idx="10">
                  <c:v>1.1</c:v>
                </c:pt>
                <c:pt idx="11">
                  <c:v>1.12</c:v>
                </c:pt>
                <c:pt idx="12">
                  <c:v>1.139999999999998</c:v>
                </c:pt>
                <c:pt idx="13">
                  <c:v>1.159999999999998</c:v>
                </c:pt>
                <c:pt idx="14">
                  <c:v>1.180000000000002</c:v>
                </c:pt>
                <c:pt idx="15">
                  <c:v>1.2</c:v>
                </c:pt>
              </c:numCache>
            </c:numRef>
          </c:xVal>
          <c:yVal>
            <c:numRef>
              <c:f>Sheet1!$M$10:$M$25</c:f>
              <c:numCache>
                <c:formatCode>General</c:formatCode>
                <c:ptCount val="16"/>
                <c:pt idx="0">
                  <c:v>18.82999999999999</c:v>
                </c:pt>
                <c:pt idx="1">
                  <c:v>18.38199999999999</c:v>
                </c:pt>
                <c:pt idx="2">
                  <c:v>17.31100000000003</c:v>
                </c:pt>
                <c:pt idx="3">
                  <c:v>17.24799999999999</c:v>
                </c:pt>
                <c:pt idx="4">
                  <c:v>16.622</c:v>
                </c:pt>
                <c:pt idx="5">
                  <c:v>16.88199999999999</c:v>
                </c:pt>
                <c:pt idx="6">
                  <c:v>16.97899999999997</c:v>
                </c:pt>
                <c:pt idx="7">
                  <c:v>16.668</c:v>
                </c:pt>
                <c:pt idx="8">
                  <c:v>16.259</c:v>
                </c:pt>
                <c:pt idx="9">
                  <c:v>16.74499999999999</c:v>
                </c:pt>
                <c:pt idx="10">
                  <c:v>17.204</c:v>
                </c:pt>
                <c:pt idx="11">
                  <c:v>16.61800000000003</c:v>
                </c:pt>
                <c:pt idx="12">
                  <c:v>17.573</c:v>
                </c:pt>
                <c:pt idx="13">
                  <c:v>17.503</c:v>
                </c:pt>
                <c:pt idx="14">
                  <c:v>17.49799999999999</c:v>
                </c:pt>
                <c:pt idx="15">
                  <c:v>19.27199999999999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86842312"/>
        <c:axId val="-2125012632"/>
      </c:scatterChart>
      <c:valAx>
        <c:axId val="2086842312"/>
        <c:scaling>
          <c:orientation val="minMax"/>
          <c:max val="1.2"/>
          <c:min val="0.9"/>
        </c:scaling>
        <c:delete val="0"/>
        <c:axPos val="b"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Signoff Voltage (v)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-2125012632"/>
        <c:crosses val="autoZero"/>
        <c:crossBetween val="midCat"/>
        <c:majorUnit val="0.05"/>
        <c:minorUnit val="0.02"/>
      </c:valAx>
      <c:valAx>
        <c:axId val="-21250126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Power (mW)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208684231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71366120218579"/>
          <c:y val="0.0516879921259842"/>
          <c:w val="0.127540983606557"/>
          <c:h val="0.213290354330709"/>
        </c:manualLayout>
      </c:layout>
      <c:overlay val="0"/>
      <c:txPr>
        <a:bodyPr/>
        <a:lstStyle/>
        <a:p>
          <a:pPr>
            <a:defRPr lang="en-US" sz="2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0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23ADDFE-FAD9-4F25-AC89-986B43BC0E25}" type="datetimeFigureOut">
              <a:rPr lang="en-US" smtClean="0"/>
              <a:pPr/>
              <a:t>1/23/13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55C3B20-8495-4B16-B82A-988C97535B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339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굴림" pitchFamily="50" charset="-127"/>
                <a:cs typeface="Arial" charset="0"/>
              </a:defRPr>
            </a:lvl1pPr>
          </a:lstStyle>
          <a:p>
            <a:pPr>
              <a:defRPr/>
            </a:pPr>
            <a:endParaRPr lang="nl-NL" altLang="ko-K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굴림" pitchFamily="50" charset="-127"/>
                <a:cs typeface="Arial" charset="0"/>
              </a:defRPr>
            </a:lvl1pPr>
          </a:lstStyle>
          <a:p>
            <a:pPr>
              <a:defRPr/>
            </a:pPr>
            <a:endParaRPr lang="nl-NL" altLang="ko-KR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Click to edit Master text styles</a:t>
            </a:r>
          </a:p>
          <a:p>
            <a:pPr lvl="1"/>
            <a:r>
              <a:rPr lang="nl-NL" noProof="0" smtClean="0"/>
              <a:t>Second level</a:t>
            </a:r>
          </a:p>
          <a:p>
            <a:pPr lvl="2"/>
            <a:r>
              <a:rPr lang="nl-NL" noProof="0" smtClean="0"/>
              <a:t>Third level</a:t>
            </a:r>
          </a:p>
          <a:p>
            <a:pPr lvl="3"/>
            <a:r>
              <a:rPr lang="nl-NL" noProof="0" smtClean="0"/>
              <a:t>Fourth level</a:t>
            </a:r>
          </a:p>
          <a:p>
            <a:pPr lvl="4"/>
            <a:r>
              <a:rPr lang="nl-NL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굴림" pitchFamily="50" charset="-127"/>
                <a:cs typeface="Arial" charset="0"/>
              </a:defRPr>
            </a:lvl1pPr>
          </a:lstStyle>
          <a:p>
            <a:pPr>
              <a:defRPr/>
            </a:pPr>
            <a:endParaRPr lang="nl-NL" altLang="ko-KR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굴림" pitchFamily="50" charset="-127"/>
                <a:cs typeface="Arial" charset="0"/>
              </a:defRPr>
            </a:lvl1pPr>
          </a:lstStyle>
          <a:p>
            <a:pPr>
              <a:defRPr/>
            </a:pPr>
            <a:fld id="{FCAD2B26-9BE0-4F72-8937-2C5B863C09DE}" type="slidenum">
              <a:rPr lang="nl-NL" altLang="ko-KR"/>
              <a:pPr>
                <a:defRPr/>
              </a:pPr>
              <a:t>‹#›</a:t>
            </a:fld>
            <a:endParaRPr lang="nl-NL" altLang="ko-KR"/>
          </a:p>
        </p:txBody>
      </p:sp>
    </p:spTree>
    <p:extLst>
      <p:ext uri="{BB962C8B-B14F-4D97-AF65-F5344CB8AC3E}">
        <p14:creationId xmlns:p14="http://schemas.microsoft.com/office/powerpoint/2010/main" val="2155344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F94ED83F-20A5-4F9D-88A3-20641E71FDBE}" type="slidenum">
              <a:rPr lang="nl-NL" altLang="ko-KR" smtClean="0">
                <a:latin typeface="Arial" pitchFamily="34" charset="0"/>
              </a:rPr>
              <a:pPr eaLnBrk="1" hangingPunct="1"/>
              <a:t>1</a:t>
            </a:fld>
            <a:endParaRPr lang="nl-NL" altLang="ko-KR" smtClean="0">
              <a:latin typeface="Arial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3325" y="714375"/>
            <a:ext cx="4611688" cy="346075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344" y="4412564"/>
            <a:ext cx="5137714" cy="418499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511" tIns="39256" rIns="78511" bIns="39256"/>
          <a:lstStyle/>
          <a:p>
            <a:pPr eaLnBrk="1" hangingPunct="1"/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2B26-9BE0-4F72-8937-2C5B863C09DE}" type="slidenum">
              <a:rPr lang="nl-NL" altLang="ko-KR" smtClean="0"/>
              <a:pPr>
                <a:defRPr/>
              </a:pPr>
              <a:t>10</a:t>
            </a:fld>
            <a:endParaRPr lang="nl-NL" altLang="ko-KR"/>
          </a:p>
        </p:txBody>
      </p:sp>
    </p:spTree>
    <p:extLst>
      <p:ext uri="{BB962C8B-B14F-4D97-AF65-F5344CB8AC3E}">
        <p14:creationId xmlns:p14="http://schemas.microsoft.com/office/powerpoint/2010/main" val="12802379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2B26-9BE0-4F72-8937-2C5B863C09DE}" type="slidenum">
              <a:rPr lang="nl-NL" altLang="ko-KR" smtClean="0"/>
              <a:pPr>
                <a:defRPr/>
              </a:pPr>
              <a:t>11</a:t>
            </a:fld>
            <a:endParaRPr lang="nl-NL" altLang="ko-KR"/>
          </a:p>
        </p:txBody>
      </p:sp>
    </p:spTree>
    <p:extLst>
      <p:ext uri="{BB962C8B-B14F-4D97-AF65-F5344CB8AC3E}">
        <p14:creationId xmlns:p14="http://schemas.microsoft.com/office/powerpoint/2010/main" val="13094815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2B26-9BE0-4F72-8937-2C5B863C09DE}" type="slidenum">
              <a:rPr lang="nl-NL" altLang="ko-KR" smtClean="0"/>
              <a:pPr>
                <a:defRPr/>
              </a:pPr>
              <a:t>12</a:t>
            </a:fld>
            <a:endParaRPr lang="nl-NL" altLang="ko-KR"/>
          </a:p>
        </p:txBody>
      </p:sp>
    </p:spTree>
    <p:extLst>
      <p:ext uri="{BB962C8B-B14F-4D97-AF65-F5344CB8AC3E}">
        <p14:creationId xmlns:p14="http://schemas.microsoft.com/office/powerpoint/2010/main" val="13094815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2B26-9BE0-4F72-8937-2C5B863C09DE}" type="slidenum">
              <a:rPr lang="nl-NL" altLang="ko-KR" smtClean="0"/>
              <a:pPr>
                <a:defRPr/>
              </a:pPr>
              <a:t>13</a:t>
            </a:fld>
            <a:endParaRPr lang="nl-NL" altLang="ko-KR"/>
          </a:p>
        </p:txBody>
      </p:sp>
    </p:spTree>
    <p:extLst>
      <p:ext uri="{BB962C8B-B14F-4D97-AF65-F5344CB8AC3E}">
        <p14:creationId xmlns:p14="http://schemas.microsoft.com/office/powerpoint/2010/main" val="13094815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2B26-9BE0-4F72-8937-2C5B863C09DE}" type="slidenum">
              <a:rPr lang="nl-NL" altLang="ko-KR" smtClean="0"/>
              <a:pPr>
                <a:defRPr/>
              </a:pPr>
              <a:t>14</a:t>
            </a:fld>
            <a:endParaRPr lang="nl-NL" altLang="ko-KR"/>
          </a:p>
        </p:txBody>
      </p:sp>
    </p:spTree>
    <p:extLst>
      <p:ext uri="{BB962C8B-B14F-4D97-AF65-F5344CB8AC3E}">
        <p14:creationId xmlns:p14="http://schemas.microsoft.com/office/powerpoint/2010/main" val="13094815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2B26-9BE0-4F72-8937-2C5B863C09DE}" type="slidenum">
              <a:rPr lang="nl-NL" altLang="ko-KR" smtClean="0"/>
              <a:pPr>
                <a:defRPr/>
              </a:pPr>
              <a:t>15</a:t>
            </a:fld>
            <a:endParaRPr lang="nl-NL" altLang="ko-KR"/>
          </a:p>
        </p:txBody>
      </p:sp>
    </p:spTree>
    <p:extLst>
      <p:ext uri="{BB962C8B-B14F-4D97-AF65-F5344CB8AC3E}">
        <p14:creationId xmlns:p14="http://schemas.microsoft.com/office/powerpoint/2010/main" val="13094815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2B26-9BE0-4F72-8937-2C5B863C09DE}" type="slidenum">
              <a:rPr lang="nl-NL" altLang="ko-KR" smtClean="0"/>
              <a:pPr>
                <a:defRPr/>
              </a:pPr>
              <a:t>16</a:t>
            </a:fld>
            <a:endParaRPr lang="nl-NL" altLang="ko-KR"/>
          </a:p>
        </p:txBody>
      </p:sp>
    </p:spTree>
    <p:extLst>
      <p:ext uri="{BB962C8B-B14F-4D97-AF65-F5344CB8AC3E}">
        <p14:creationId xmlns:p14="http://schemas.microsoft.com/office/powerpoint/2010/main" val="25897794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FA17B96E-1990-4584-8A0F-343374A7D676}" type="slidenum">
              <a:rPr lang="nl-NL" altLang="ko-KR" smtClean="0">
                <a:latin typeface="Arial" pitchFamily="34" charset="0"/>
              </a:rPr>
              <a:pPr eaLnBrk="1" hangingPunct="1"/>
              <a:t>17</a:t>
            </a:fld>
            <a:endParaRPr lang="nl-NL" altLang="ko-KR" smtClean="0">
              <a:latin typeface="Arial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3325" y="714375"/>
            <a:ext cx="4611688" cy="346075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344" y="4412564"/>
            <a:ext cx="5137714" cy="418499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511" tIns="39256" rIns="78511" bIns="39256"/>
          <a:lstStyle/>
          <a:p>
            <a:pPr eaLnBrk="1" hangingPunct="1"/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2B26-9BE0-4F72-8937-2C5B863C09DE}" type="slidenum">
              <a:rPr lang="nl-NL" altLang="ko-KR" smtClean="0"/>
              <a:pPr>
                <a:defRPr/>
              </a:pPr>
              <a:t>18</a:t>
            </a:fld>
            <a:endParaRPr lang="nl-NL" altLang="ko-KR"/>
          </a:p>
        </p:txBody>
      </p:sp>
    </p:spTree>
    <p:extLst>
      <p:ext uri="{BB962C8B-B14F-4D97-AF65-F5344CB8AC3E}">
        <p14:creationId xmlns:p14="http://schemas.microsoft.com/office/powerpoint/2010/main" val="39957356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2B26-9BE0-4F72-8937-2C5B863C09DE}" type="slidenum">
              <a:rPr lang="nl-NL" altLang="ko-KR" smtClean="0"/>
              <a:pPr>
                <a:defRPr/>
              </a:pPr>
              <a:t>19</a:t>
            </a:fld>
            <a:endParaRPr lang="nl-NL" altLang="ko-KR"/>
          </a:p>
        </p:txBody>
      </p:sp>
    </p:spTree>
    <p:extLst>
      <p:ext uri="{BB962C8B-B14F-4D97-AF65-F5344CB8AC3E}">
        <p14:creationId xmlns:p14="http://schemas.microsoft.com/office/powerpoint/2010/main" val="2525277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FA17B96E-1990-4584-8A0F-343374A7D676}" type="slidenum">
              <a:rPr lang="nl-NL" altLang="ko-KR" smtClean="0">
                <a:latin typeface="Arial" pitchFamily="34" charset="0"/>
              </a:rPr>
              <a:pPr eaLnBrk="1" hangingPunct="1"/>
              <a:t>2</a:t>
            </a:fld>
            <a:endParaRPr lang="nl-NL" altLang="ko-KR" smtClean="0">
              <a:latin typeface="Arial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3325" y="714375"/>
            <a:ext cx="4611688" cy="346075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344" y="4412564"/>
            <a:ext cx="5137714" cy="418499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511" tIns="39256" rIns="78511" bIns="39256"/>
          <a:lstStyle/>
          <a:p>
            <a:pPr eaLnBrk="1" hangingPunct="1"/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FA17B96E-1990-4584-8A0F-343374A7D676}" type="slidenum">
              <a:rPr lang="nl-NL" altLang="ko-KR" smtClean="0">
                <a:latin typeface="Arial" pitchFamily="34" charset="0"/>
              </a:rPr>
              <a:pPr eaLnBrk="1" hangingPunct="1"/>
              <a:t>22</a:t>
            </a:fld>
            <a:endParaRPr lang="nl-NL" altLang="ko-KR" smtClean="0">
              <a:latin typeface="Arial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3325" y="714375"/>
            <a:ext cx="4611688" cy="346075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344" y="4412564"/>
            <a:ext cx="5137714" cy="418499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511" tIns="39256" rIns="78511" bIns="39256"/>
          <a:lstStyle/>
          <a:p>
            <a:pPr eaLnBrk="1" hangingPunct="1"/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2B26-9BE0-4F72-8937-2C5B863C09DE}" type="slidenum">
              <a:rPr lang="nl-NL" altLang="ko-KR" smtClean="0"/>
              <a:pPr>
                <a:defRPr/>
              </a:pPr>
              <a:t>26</a:t>
            </a:fld>
            <a:endParaRPr lang="nl-NL" altLang="ko-KR"/>
          </a:p>
        </p:txBody>
      </p:sp>
    </p:spTree>
    <p:extLst>
      <p:ext uri="{BB962C8B-B14F-4D97-AF65-F5344CB8AC3E}">
        <p14:creationId xmlns:p14="http://schemas.microsoft.com/office/powerpoint/2010/main" val="40461816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(1/23/13 10:30) -----</a:t>
            </a:r>
          </a:p>
          <a:p>
            <a:r>
              <a:rPr lang="en-US"/>
              <a:t>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2B26-9BE0-4F72-8937-2C5B863C09DE}" type="slidenum">
              <a:rPr lang="nl-NL" altLang="ko-KR" smtClean="0"/>
              <a:pPr>
                <a:defRPr/>
              </a:pPr>
              <a:t>27</a:t>
            </a:fld>
            <a:endParaRPr lang="nl-NL" altLang="ko-KR"/>
          </a:p>
        </p:txBody>
      </p:sp>
    </p:spTree>
    <p:extLst>
      <p:ext uri="{BB962C8B-B14F-4D97-AF65-F5344CB8AC3E}">
        <p14:creationId xmlns:p14="http://schemas.microsoft.com/office/powerpoint/2010/main" val="10692123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2B26-9BE0-4F72-8937-2C5B863C09DE}" type="slidenum">
              <a:rPr lang="nl-NL" altLang="ko-KR" smtClean="0"/>
              <a:pPr>
                <a:defRPr/>
              </a:pPr>
              <a:t>28</a:t>
            </a:fld>
            <a:endParaRPr lang="nl-NL" altLang="ko-KR"/>
          </a:p>
        </p:txBody>
      </p:sp>
    </p:spTree>
    <p:extLst>
      <p:ext uri="{BB962C8B-B14F-4D97-AF65-F5344CB8AC3E}">
        <p14:creationId xmlns:p14="http://schemas.microsoft.com/office/powerpoint/2010/main" val="7171414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2B26-9BE0-4F72-8937-2C5B863C09DE}" type="slidenum">
              <a:rPr lang="nl-NL" altLang="ko-KR" smtClean="0"/>
              <a:pPr>
                <a:defRPr/>
              </a:pPr>
              <a:t>29</a:t>
            </a:fld>
            <a:endParaRPr lang="nl-NL" altLang="ko-KR"/>
          </a:p>
        </p:txBody>
      </p:sp>
    </p:spTree>
    <p:extLst>
      <p:ext uri="{BB962C8B-B14F-4D97-AF65-F5344CB8AC3E}">
        <p14:creationId xmlns:p14="http://schemas.microsoft.com/office/powerpoint/2010/main" val="25233818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2B26-9BE0-4F72-8937-2C5B863C09DE}" type="slidenum">
              <a:rPr lang="nl-NL" altLang="ko-KR" smtClean="0"/>
              <a:pPr>
                <a:defRPr/>
              </a:pPr>
              <a:t>30</a:t>
            </a:fld>
            <a:endParaRPr lang="nl-NL" altLang="ko-KR"/>
          </a:p>
        </p:txBody>
      </p:sp>
    </p:spTree>
    <p:extLst>
      <p:ext uri="{BB962C8B-B14F-4D97-AF65-F5344CB8AC3E}">
        <p14:creationId xmlns:p14="http://schemas.microsoft.com/office/powerpoint/2010/main" val="19051666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FA17B96E-1990-4584-8A0F-343374A7D676}" type="slidenum">
              <a:rPr lang="nl-NL" altLang="ko-KR" smtClean="0">
                <a:latin typeface="Arial" pitchFamily="34" charset="0"/>
              </a:rPr>
              <a:pPr eaLnBrk="1" hangingPunct="1"/>
              <a:t>35</a:t>
            </a:fld>
            <a:endParaRPr lang="nl-NL" altLang="ko-KR" smtClean="0">
              <a:latin typeface="Arial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3325" y="714375"/>
            <a:ext cx="4611688" cy="346075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344" y="4412564"/>
            <a:ext cx="5137714" cy="418499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511" tIns="39256" rIns="78511" bIns="39256"/>
          <a:lstStyle/>
          <a:p>
            <a:pPr eaLnBrk="1" hangingPunct="1"/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2B26-9BE0-4F72-8937-2C5B863C09DE}" type="slidenum">
              <a:rPr lang="nl-NL" altLang="ko-KR" smtClean="0"/>
              <a:pPr>
                <a:defRPr/>
              </a:pPr>
              <a:t>41</a:t>
            </a:fld>
            <a:endParaRPr lang="nl-NL" altLang="ko-KR"/>
          </a:p>
        </p:txBody>
      </p:sp>
    </p:spTree>
    <p:extLst>
      <p:ext uri="{BB962C8B-B14F-4D97-AF65-F5344CB8AC3E}">
        <p14:creationId xmlns:p14="http://schemas.microsoft.com/office/powerpoint/2010/main" val="252520609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FA17B96E-1990-4584-8A0F-343374A7D676}" type="slidenum">
              <a:rPr lang="nl-NL" altLang="ko-KR" smtClean="0">
                <a:latin typeface="Arial" pitchFamily="34" charset="0"/>
              </a:rPr>
              <a:pPr eaLnBrk="1" hangingPunct="1"/>
              <a:t>42</a:t>
            </a:fld>
            <a:endParaRPr lang="nl-NL" altLang="ko-KR" smtClean="0">
              <a:latin typeface="Arial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3325" y="714375"/>
            <a:ext cx="4611688" cy="346075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344" y="4412564"/>
            <a:ext cx="5137714" cy="418499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511" tIns="39256" rIns="78511" bIns="39256"/>
          <a:lstStyle/>
          <a:p>
            <a:pPr eaLnBrk="1" hangingPunct="1"/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2B26-9BE0-4F72-8937-2C5B863C09DE}" type="slidenum">
              <a:rPr lang="nl-NL" altLang="ko-KR" smtClean="0"/>
              <a:pPr>
                <a:defRPr/>
              </a:pPr>
              <a:t>44</a:t>
            </a:fld>
            <a:endParaRPr lang="nl-NL" altLang="ko-KR"/>
          </a:p>
        </p:txBody>
      </p:sp>
    </p:spTree>
    <p:extLst>
      <p:ext uri="{BB962C8B-B14F-4D97-AF65-F5344CB8AC3E}">
        <p14:creationId xmlns:p14="http://schemas.microsoft.com/office/powerpoint/2010/main" val="2963712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FA17B96E-1990-4584-8A0F-343374A7D676}" type="slidenum">
              <a:rPr lang="nl-NL" altLang="ko-KR" smtClean="0">
                <a:latin typeface="Arial" pitchFamily="34" charset="0"/>
              </a:rPr>
              <a:pPr eaLnBrk="1" hangingPunct="1"/>
              <a:t>3</a:t>
            </a:fld>
            <a:endParaRPr lang="nl-NL" altLang="ko-KR" smtClean="0">
              <a:latin typeface="Arial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3325" y="714375"/>
            <a:ext cx="4611688" cy="346075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344" y="4412564"/>
            <a:ext cx="5137714" cy="418499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511" tIns="39256" rIns="78511" bIns="39256"/>
          <a:lstStyle/>
          <a:p>
            <a:pPr eaLnBrk="1" hangingPunct="1"/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2B26-9BE0-4F72-8937-2C5B863C09DE}" type="slidenum">
              <a:rPr lang="nl-NL" altLang="ko-KR" smtClean="0"/>
              <a:pPr>
                <a:defRPr/>
              </a:pPr>
              <a:t>4</a:t>
            </a:fld>
            <a:endParaRPr lang="nl-NL" altLang="ko-KR"/>
          </a:p>
        </p:txBody>
      </p:sp>
    </p:spTree>
    <p:extLst>
      <p:ext uri="{BB962C8B-B14F-4D97-AF65-F5344CB8AC3E}">
        <p14:creationId xmlns:p14="http://schemas.microsoft.com/office/powerpoint/2010/main" val="926148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2B26-9BE0-4F72-8937-2C5B863C09DE}" type="slidenum">
              <a:rPr lang="nl-NL" altLang="ko-KR" smtClean="0"/>
              <a:pPr>
                <a:defRPr/>
              </a:pPr>
              <a:t>5</a:t>
            </a:fld>
            <a:endParaRPr lang="nl-NL" altLang="ko-KR"/>
          </a:p>
        </p:txBody>
      </p:sp>
    </p:spTree>
    <p:extLst>
      <p:ext uri="{BB962C8B-B14F-4D97-AF65-F5344CB8AC3E}">
        <p14:creationId xmlns:p14="http://schemas.microsoft.com/office/powerpoint/2010/main" val="1682089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2B26-9BE0-4F72-8937-2C5B863C09DE}" type="slidenum">
              <a:rPr lang="nl-NL" altLang="ko-KR" smtClean="0"/>
              <a:pPr>
                <a:defRPr/>
              </a:pPr>
              <a:t>6</a:t>
            </a:fld>
            <a:endParaRPr lang="nl-NL" altLang="ko-KR"/>
          </a:p>
        </p:txBody>
      </p:sp>
    </p:spTree>
    <p:extLst>
      <p:ext uri="{BB962C8B-B14F-4D97-AF65-F5344CB8AC3E}">
        <p14:creationId xmlns:p14="http://schemas.microsoft.com/office/powerpoint/2010/main" val="21140520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FA17B96E-1990-4584-8A0F-343374A7D676}" type="slidenum">
              <a:rPr lang="nl-NL" altLang="ko-KR" smtClean="0">
                <a:latin typeface="Arial" pitchFamily="34" charset="0"/>
              </a:rPr>
              <a:pPr eaLnBrk="1" hangingPunct="1"/>
              <a:t>7</a:t>
            </a:fld>
            <a:endParaRPr lang="nl-NL" altLang="ko-KR" smtClean="0">
              <a:latin typeface="Arial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3325" y="714375"/>
            <a:ext cx="4611688" cy="346075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344" y="4412564"/>
            <a:ext cx="5137714" cy="418499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511" tIns="39256" rIns="78511" bIns="39256"/>
          <a:lstStyle/>
          <a:p>
            <a:pPr eaLnBrk="1" hangingPunct="1"/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2B26-9BE0-4F72-8937-2C5B863C09DE}" type="slidenum">
              <a:rPr lang="nl-NL" altLang="ko-KR" smtClean="0"/>
              <a:pPr>
                <a:defRPr/>
              </a:pPr>
              <a:t>8</a:t>
            </a:fld>
            <a:endParaRPr lang="nl-NL" altLang="ko-KR"/>
          </a:p>
        </p:txBody>
      </p:sp>
    </p:spTree>
    <p:extLst>
      <p:ext uri="{BB962C8B-B14F-4D97-AF65-F5344CB8AC3E}">
        <p14:creationId xmlns:p14="http://schemas.microsoft.com/office/powerpoint/2010/main" val="9291828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2B26-9BE0-4F72-8937-2C5B863C09DE}" type="slidenum">
              <a:rPr lang="nl-NL" altLang="ko-KR" smtClean="0"/>
              <a:pPr>
                <a:defRPr/>
              </a:pPr>
              <a:t>9</a:t>
            </a:fld>
            <a:endParaRPr lang="nl-NL" altLang="ko-KR"/>
          </a:p>
        </p:txBody>
      </p:sp>
    </p:spTree>
    <p:extLst>
      <p:ext uri="{BB962C8B-B14F-4D97-AF65-F5344CB8AC3E}">
        <p14:creationId xmlns:p14="http://schemas.microsoft.com/office/powerpoint/2010/main" val="3317954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UCSDa1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053364"/>
              </a:clrFrom>
              <a:clrTo>
                <a:srgbClr val="053364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6215063"/>
            <a:ext cx="685800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2800350" y="6345238"/>
            <a:ext cx="39497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altLang="ko-KR" dirty="0" err="1">
                <a:effectLst>
                  <a:outerShdw blurRad="38100" dist="38100" dir="2700000" algn="tl">
                    <a:srgbClr val="000000"/>
                  </a:outerShdw>
                </a:effectLst>
                <a:ea typeface="굴림" pitchFamily="50" charset="-127"/>
                <a:cs typeface="Calibri" pitchFamily="34" charset="0"/>
              </a:rPr>
              <a:t>UC</a:t>
            </a:r>
            <a:r>
              <a:rPr lang="en-US" altLang="ko-KR" dirty="0">
                <a:effectLst>
                  <a:outerShdw blurRad="38100" dist="38100" dir="2700000" algn="tl">
                    <a:srgbClr val="000000"/>
                  </a:outerShdw>
                </a:effectLst>
                <a:ea typeface="굴림" pitchFamily="50" charset="-127"/>
                <a:cs typeface="Calibri" pitchFamily="34" charset="0"/>
              </a:rPr>
              <a:t> San Diego / VLSI CAD Laboratory</a:t>
            </a:r>
            <a:endParaRPr lang="ko-KR" altLang="en-US" dirty="0">
              <a:effectLst>
                <a:outerShdw blurRad="38100" dist="38100" dir="2700000" algn="tl">
                  <a:srgbClr val="000000"/>
                </a:outerShdw>
              </a:effectLst>
              <a:ea typeface="굴림" pitchFamily="50" charset="-127"/>
              <a:cs typeface="Calibri" pitchFamily="34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447800" y="855663"/>
            <a:ext cx="6646863" cy="1431925"/>
          </a:xfrm>
          <a:effectLst>
            <a:outerShdw dist="81320" dir="2319588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rgbClr val="FFCC66"/>
                </a:solidFill>
              </a:defRPr>
            </a:lvl1pPr>
          </a:lstStyle>
          <a:p>
            <a:r>
              <a:rPr lang="nl-NL" dirty="0"/>
              <a:t>Klik om het opmaakprofiel van de modeltitel te bewerken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  <p:custDataLst>
              <p:tags r:id="rId1"/>
            </p:custDataLst>
          </p:nvPr>
        </p:nvSpPr>
        <p:spPr>
          <a:xfrm>
            <a:off x="1557338" y="2979738"/>
            <a:ext cx="6400800" cy="298132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nl-NL" dirty="0"/>
              <a:t>Klik om het opmaakprofiel van de modelondertitel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250171237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87376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0388" y="200025"/>
            <a:ext cx="2052637" cy="65166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2475" y="200025"/>
            <a:ext cx="6005513" cy="65166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606545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7" y="200025"/>
            <a:ext cx="8489702" cy="708695"/>
          </a:xfrm>
        </p:spPr>
        <p:txBody>
          <a:bodyPr/>
          <a:lstStyle>
            <a:lvl1pPr>
              <a:defRPr>
                <a:solidFill>
                  <a:srgbClr val="FFCC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567489" cy="566397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314587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5023654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3" y="1360488"/>
            <a:ext cx="4008437" cy="5356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360488"/>
            <a:ext cx="4010025" cy="5356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36888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657748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017999"/>
      </p:ext>
    </p:extLst>
  </p:cSld>
  <p:clrMapOvr>
    <a:masterClrMapping/>
  </p:clrMapOvr>
  <p:transition xmlns:p14="http://schemas.microsoft.com/office/powerpoint/2010/main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9571247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7393883"/>
      </p:ext>
    </p:extLst>
  </p:cSld>
  <p:clrMapOvr>
    <a:masterClrMapping/>
  </p:clrMapOvr>
  <p:transition xmlns:p14="http://schemas.microsoft.com/office/powerpoint/2010/main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6131508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1726"/>
            </a:gs>
            <a:gs pos="50000">
              <a:schemeClr val="bg1">
                <a:lumMod val="75000"/>
              </a:schemeClr>
            </a:gs>
            <a:gs pos="100000">
              <a:srgbClr val="0E1B28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00025"/>
            <a:ext cx="8416925" cy="708025"/>
          </a:xfrm>
          <a:prstGeom prst="rect">
            <a:avLst/>
          </a:prstGeom>
          <a:noFill/>
          <a:ln>
            <a:noFill/>
          </a:ln>
          <a:effectLst>
            <a:outerShdw dist="63500" dir="221219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het opmaakp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13"/>
            </p:custDataLst>
          </p:nvPr>
        </p:nvSpPr>
        <p:spPr bwMode="auto">
          <a:xfrm>
            <a:off x="468313" y="1052513"/>
            <a:ext cx="8494712" cy="566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de opmaakprofielen van de modeltekst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1028" name="TextBox 3"/>
          <p:cNvSpPr txBox="1">
            <a:spLocks noChangeArrowheads="1"/>
          </p:cNvSpPr>
          <p:nvPr/>
        </p:nvSpPr>
        <p:spPr bwMode="auto">
          <a:xfrm>
            <a:off x="8431213" y="6448425"/>
            <a:ext cx="6413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ko-KR" sz="1600">
                <a:ea typeface="굴림" pitchFamily="50" charset="-127"/>
              </a:rPr>
              <a:t>-</a:t>
            </a:r>
            <a:fld id="{C447BD9C-9C5D-480E-B30C-358E4593DA31}" type="slidenum">
              <a:rPr lang="ko-KR" altLang="en-US" sz="1600">
                <a:ea typeface="굴림" pitchFamily="50" charset="-127"/>
              </a:rPr>
              <a:pPr algn="ctr"/>
              <a:t>‹#›</a:t>
            </a:fld>
            <a:r>
              <a:rPr lang="en-US" altLang="ko-KR" sz="1600">
                <a:ea typeface="굴림" pitchFamily="50" charset="-127"/>
              </a:rPr>
              <a:t>-</a:t>
            </a:r>
            <a:endParaRPr lang="ko-KR" altLang="en-US" sz="1600">
              <a:ea typeface="굴림" pitchFamily="50" charset="-127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8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FFCC6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Tahoma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Tahoma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Tahoma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Tahoma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Tahoma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Tahoma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Tahoma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Tahoma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FFCC66"/>
        </a:buClr>
        <a:buSzPct val="70000"/>
        <a:buFont typeface="Wingdings" pitchFamily="2" charset="2"/>
        <a:buChar char="n"/>
        <a:defRPr sz="2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  <a:cs typeface="Calibri" pitchFamily="34" charset="0"/>
        </a:defRPr>
      </a:lvl2pPr>
      <a:lvl3pPr marL="1143000" indent="-2286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FFCC66"/>
        </a:buClr>
        <a:buSzPct val="70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  <a:cs typeface="Calibri" pitchFamily="34" charset="0"/>
        </a:defRPr>
      </a:lvl3pPr>
      <a:lvl4pPr marL="1600200" indent="-2286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  <a:cs typeface="Calibri" pitchFamily="34" charset="0"/>
        </a:defRPr>
      </a:lvl4pPr>
      <a:lvl5pPr marL="2057400" indent="-2286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FFCC66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  <a:cs typeface="Calibri" pitchFamily="34" charset="0"/>
        </a:defRPr>
      </a:lvl5pPr>
      <a:lvl6pPr marL="2514600" indent="-228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.xml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chart" Target="../charts/char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7.xml"/><Relationship Id="rId1" Type="http://schemas.openxmlformats.org/officeDocument/2006/relationships/tags" Target="../tags/tag12.xml"/><Relationship Id="rId2" Type="http://schemas.openxmlformats.org/officeDocument/2006/relationships/tags" Target="../tags/tag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.xml"/><Relationship Id="rId1" Type="http://schemas.openxmlformats.org/officeDocument/2006/relationships/tags" Target="../tags/tag6.xml"/><Relationship Id="rId2" Type="http://schemas.openxmlformats.org/officeDocument/2006/relationships/tags" Target="../tags/tag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0.xml"/><Relationship Id="rId1" Type="http://schemas.openxmlformats.org/officeDocument/2006/relationships/tags" Target="../tags/tag14.xml"/><Relationship Id="rId2" Type="http://schemas.openxmlformats.org/officeDocument/2006/relationships/tags" Target="../tags/tag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.xml"/><Relationship Id="rId1" Type="http://schemas.openxmlformats.org/officeDocument/2006/relationships/tags" Target="../tags/tag8.xml"/><Relationship Id="rId2" Type="http://schemas.openxmlformats.org/officeDocument/2006/relationships/tags" Target="../tags/tag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6.xml"/><Relationship Id="rId1" Type="http://schemas.openxmlformats.org/officeDocument/2006/relationships/tags" Target="../tags/tag16.xml"/><Relationship Id="rId2" Type="http://schemas.openxmlformats.org/officeDocument/2006/relationships/tags" Target="../tags/tag1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chart" Target="../charts/char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8.xml"/><Relationship Id="rId1" Type="http://schemas.openxmlformats.org/officeDocument/2006/relationships/tags" Target="../tags/tag18.xml"/><Relationship Id="rId2" Type="http://schemas.openxmlformats.org/officeDocument/2006/relationships/tags" Target="../tags/tag1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tags" Target="../tags/tag20.x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7.xml"/><Relationship Id="rId1" Type="http://schemas.openxmlformats.org/officeDocument/2006/relationships/tags" Target="../tags/tag10.xml"/><Relationship Id="rId2" Type="http://schemas.openxmlformats.org/officeDocument/2006/relationships/tags" Target="../tags/tag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395536" y="836613"/>
            <a:ext cx="8352927" cy="1925637"/>
          </a:xfrm>
        </p:spPr>
        <p:txBody>
          <a:bodyPr/>
          <a:lstStyle/>
          <a:p>
            <a:r>
              <a:rPr lang="en-US" sz="3800" dirty="0" smtClean="0"/>
              <a:t>Optimization of Overdrive Signoff 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63238" y="2996953"/>
            <a:ext cx="8817524" cy="151216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ko-KR" sz="3200" b="1" dirty="0" smtClean="0">
                <a:latin typeface="Calibri" pitchFamily="34" charset="0"/>
                <a:ea typeface="굴림" pitchFamily="50" charset="-127"/>
                <a:cs typeface="Calibri" pitchFamily="34" charset="0"/>
              </a:rPr>
              <a:t> Tuck-Boon Chan, Andrew B. Kahng, </a:t>
            </a:r>
            <a:r>
              <a:rPr lang="en-US" altLang="ko-KR" sz="3200" b="1" u="sng" dirty="0" smtClean="0">
                <a:latin typeface="Calibri" pitchFamily="34" charset="0"/>
                <a:ea typeface="굴림" pitchFamily="50" charset="-127"/>
                <a:cs typeface="Calibri" pitchFamily="34" charset="0"/>
              </a:rPr>
              <a:t>Jiajia Li</a:t>
            </a:r>
            <a:r>
              <a:rPr lang="en-US" altLang="ko-KR" sz="3200" b="1" dirty="0" smtClean="0">
                <a:latin typeface="Calibri" pitchFamily="34" charset="0"/>
                <a:ea typeface="굴림" pitchFamily="50" charset="-127"/>
                <a:cs typeface="Calibri" pitchFamily="34" charset="0"/>
              </a:rPr>
              <a:t> </a:t>
            </a:r>
            <a:br>
              <a:rPr lang="en-US" altLang="ko-KR" sz="3200" b="1" dirty="0" smtClean="0">
                <a:latin typeface="Calibri" pitchFamily="34" charset="0"/>
                <a:ea typeface="굴림" pitchFamily="50" charset="-127"/>
                <a:cs typeface="Calibri" pitchFamily="34" charset="0"/>
              </a:rPr>
            </a:br>
            <a:r>
              <a:rPr lang="en-US" altLang="ko-KR" sz="3200" b="1" dirty="0" smtClean="0">
                <a:latin typeface="Calibri" pitchFamily="34" charset="0"/>
                <a:ea typeface="굴림" pitchFamily="50" charset="-127"/>
                <a:cs typeface="Calibri" pitchFamily="34" charset="0"/>
              </a:rPr>
              <a:t>and Siddhartha Nath</a:t>
            </a:r>
          </a:p>
          <a:p>
            <a:pPr algn="ctr" eaLnBrk="1" hangingPunct="1">
              <a:defRPr/>
            </a:pPr>
            <a:r>
              <a:rPr lang="en-US" altLang="ko-KR" sz="3200" b="1" dirty="0" smtClean="0">
                <a:solidFill>
                  <a:srgbClr val="A3E0FF"/>
                </a:solidFill>
                <a:latin typeface="Calibri" pitchFamily="34" charset="0"/>
                <a:ea typeface="굴림" pitchFamily="50" charset="-127"/>
                <a:cs typeface="Calibri" pitchFamily="34" charset="0"/>
              </a:rPr>
              <a:t>VLSI CAD LABORATORY, </a:t>
            </a:r>
            <a:r>
              <a:rPr lang="en-US" altLang="ko-KR" sz="3200" b="1" dirty="0" err="1" smtClean="0">
                <a:solidFill>
                  <a:srgbClr val="A3E0FF"/>
                </a:solidFill>
                <a:latin typeface="Calibri" pitchFamily="34" charset="0"/>
                <a:ea typeface="굴림" pitchFamily="50" charset="-127"/>
                <a:cs typeface="Calibri" pitchFamily="34" charset="0"/>
              </a:rPr>
              <a:t>UC</a:t>
            </a:r>
            <a:r>
              <a:rPr lang="en-US" altLang="ko-KR" sz="3200" b="1" dirty="0" smtClean="0">
                <a:solidFill>
                  <a:srgbClr val="A3E0FF"/>
                </a:solidFill>
                <a:latin typeface="Calibri" pitchFamily="34" charset="0"/>
                <a:ea typeface="굴림" pitchFamily="50" charset="-127"/>
                <a:cs typeface="Calibri" pitchFamily="34" charset="0"/>
              </a:rPr>
              <a:t> San Diego</a:t>
            </a:r>
          </a:p>
          <a:p>
            <a:pPr algn="ctr" eaLnBrk="1" hangingPunct="1">
              <a:defRPr/>
            </a:pPr>
            <a:endParaRPr lang="en-US" altLang="ko-KR" sz="2800" dirty="0" smtClean="0">
              <a:solidFill>
                <a:srgbClr val="A3E0FF"/>
              </a:solidFill>
              <a:latin typeface="Calibri" pitchFamily="34" charset="0"/>
              <a:ea typeface="굴림" pitchFamily="50" charset="-127"/>
              <a:cs typeface="Calibri" pitchFamily="34" charset="0"/>
            </a:endParaRPr>
          </a:p>
          <a:p>
            <a:pPr algn="ctr" eaLnBrk="1" hangingPunct="1">
              <a:defRPr/>
            </a:pPr>
            <a:endParaRPr lang="en-US" altLang="ko-KR" sz="2800" dirty="0" smtClean="0">
              <a:solidFill>
                <a:srgbClr val="A3E0FF"/>
              </a:solidFill>
              <a:latin typeface="Calibri" pitchFamily="34" charset="0"/>
              <a:ea typeface="굴림" pitchFamily="50" charset="-127"/>
              <a:cs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63" y="928670"/>
            <a:ext cx="9144463" cy="2808311"/>
          </a:xfrm>
        </p:spPr>
        <p:txBody>
          <a:bodyPr/>
          <a:lstStyle/>
          <a:p>
            <a:r>
              <a:rPr lang="en-US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Design cone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is the</a:t>
            </a:r>
            <a:r>
              <a:rPr lang="en-US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union of all the feasible operating modes (frequency, voltage pairs) for circuits signed off at one mode</a:t>
            </a:r>
          </a:p>
          <a:p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Determined by tradeoff between frequency and voltage </a:t>
            </a:r>
            <a:r>
              <a:rPr lang="en-US" sz="2800" dirty="0" smtClean="0">
                <a:solidFill>
                  <a:srgbClr val="FFC000"/>
                </a:solidFill>
                <a:effectLst/>
                <a:latin typeface="Arial" pitchFamily="34" charset="0"/>
                <a:cs typeface="Arial" pitchFamily="34" charset="0"/>
              </a:rPr>
              <a:t>(slopes of frequency vs. voltage tradeoffs) </a:t>
            </a:r>
            <a:endParaRPr lang="en-US" sz="2800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Indicates the solution space for signoff mode selection</a:t>
            </a:r>
          </a:p>
        </p:txBody>
      </p:sp>
      <p:sp>
        <p:nvSpPr>
          <p:cNvPr id="4" name="Freeform 3"/>
          <p:cNvSpPr/>
          <p:nvPr/>
        </p:nvSpPr>
        <p:spPr>
          <a:xfrm>
            <a:off x="2831172" y="5427472"/>
            <a:ext cx="917902" cy="633468"/>
          </a:xfrm>
          <a:custGeom>
            <a:avLst/>
            <a:gdLst>
              <a:gd name="connsiteX0" fmla="*/ 944880 w 944880"/>
              <a:gd name="connsiteY0" fmla="*/ 0 h 655320"/>
              <a:gd name="connsiteX1" fmla="*/ 0 w 944880"/>
              <a:gd name="connsiteY1" fmla="*/ 335280 h 655320"/>
              <a:gd name="connsiteX2" fmla="*/ 403860 w 944880"/>
              <a:gd name="connsiteY2" fmla="*/ 655320 h 655320"/>
              <a:gd name="connsiteX3" fmla="*/ 944880 w 944880"/>
              <a:gd name="connsiteY3" fmla="*/ 0 h 65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4880" h="655320">
                <a:moveTo>
                  <a:pt x="944880" y="0"/>
                </a:moveTo>
                <a:lnTo>
                  <a:pt x="0" y="335280"/>
                </a:lnTo>
                <a:lnTo>
                  <a:pt x="403860" y="655320"/>
                </a:lnTo>
                <a:lnTo>
                  <a:pt x="944880" y="0"/>
                </a:lnTo>
                <a:close/>
              </a:path>
            </a:pathLst>
          </a:custGeom>
          <a:pattFill prst="dkVert">
            <a:fgClr>
              <a:schemeClr val="tx2">
                <a:lumMod val="40000"/>
                <a:lumOff val="60000"/>
              </a:schemeClr>
            </a:fgClr>
            <a:bgClr>
              <a:srgbClr val="FFC000"/>
            </a:bgClr>
          </a:pattFill>
          <a:ln w="31750">
            <a:solidFill>
              <a:srgbClr val="FF9933"/>
            </a:solidFill>
            <a:prstDash val="sysDash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3911927" y="4035315"/>
            <a:ext cx="1709962" cy="1320495"/>
          </a:xfrm>
          <a:custGeom>
            <a:avLst/>
            <a:gdLst>
              <a:gd name="connsiteX0" fmla="*/ 0 w 1760220"/>
              <a:gd name="connsiteY0" fmla="*/ 1363980 h 1363980"/>
              <a:gd name="connsiteX1" fmla="*/ 1150620 w 1760220"/>
              <a:gd name="connsiteY1" fmla="*/ 0 h 1363980"/>
              <a:gd name="connsiteX2" fmla="*/ 1760220 w 1760220"/>
              <a:gd name="connsiteY2" fmla="*/ 723900 h 1363980"/>
              <a:gd name="connsiteX3" fmla="*/ 0 w 1760220"/>
              <a:gd name="connsiteY3" fmla="*/ 1363980 h 1363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0220" h="1363980">
                <a:moveTo>
                  <a:pt x="0" y="1363980"/>
                </a:moveTo>
                <a:lnTo>
                  <a:pt x="1150620" y="0"/>
                </a:lnTo>
                <a:lnTo>
                  <a:pt x="1760220" y="723900"/>
                </a:lnTo>
                <a:lnTo>
                  <a:pt x="0" y="1363980"/>
                </a:lnTo>
                <a:close/>
              </a:path>
            </a:pathLst>
          </a:custGeom>
          <a:pattFill prst="dkVert">
            <a:fgClr>
              <a:schemeClr val="tx2">
                <a:lumMod val="40000"/>
                <a:lumOff val="60000"/>
              </a:schemeClr>
            </a:fgClr>
            <a:bgClr>
              <a:srgbClr val="FFC000"/>
            </a:bgClr>
          </a:pattFill>
          <a:ln w="31750">
            <a:solidFill>
              <a:srgbClr val="FF9933"/>
            </a:solidFill>
            <a:prstDash val="sysDash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299125" y="4324276"/>
            <a:ext cx="1474918" cy="1650785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923435" y="4805420"/>
            <a:ext cx="2516827" cy="9069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590326" y="6272760"/>
            <a:ext cx="3257070" cy="0"/>
          </a:xfrm>
          <a:prstGeom prst="straightConnector1">
            <a:avLst/>
          </a:prstGeom>
          <a:ln w="38100">
            <a:solidFill>
              <a:schemeClr val="bg1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738374" y="4105321"/>
            <a:ext cx="34228" cy="2307186"/>
          </a:xfrm>
          <a:prstGeom prst="straightConnector1">
            <a:avLst/>
          </a:prstGeom>
          <a:ln w="38100">
            <a:solidFill>
              <a:schemeClr val="bg1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250054" y="6335613"/>
            <a:ext cx="1122146" cy="477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200" dirty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</a:rPr>
              <a:t>V</a:t>
            </a:r>
            <a:r>
              <a:rPr lang="en-US" sz="22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</a:rPr>
              <a:t>oltage</a:t>
            </a:r>
            <a:endParaRPr lang="en-US" sz="2200" dirty="0">
              <a:solidFill>
                <a:schemeClr val="bg1">
                  <a:lumMod val="40000"/>
                  <a:lumOff val="60000"/>
                </a:schemeClr>
              </a:solidFill>
              <a:latin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39688" y="3743325"/>
            <a:ext cx="1566877" cy="477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2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</a:rPr>
              <a:t>Frequency</a:t>
            </a:r>
            <a:endParaRPr lang="en-US" sz="2200" dirty="0">
              <a:solidFill>
                <a:schemeClr val="bg1">
                  <a:lumMod val="40000"/>
                  <a:lumOff val="60000"/>
                </a:schemeClr>
              </a:solidFill>
              <a:latin typeface="Arial" pitchFamily="34" charset="0"/>
            </a:endParaRPr>
          </a:p>
        </p:txBody>
      </p:sp>
      <p:sp>
        <p:nvSpPr>
          <p:cNvPr id="14" name="6-Point Star 13"/>
          <p:cNvSpPr/>
          <p:nvPr/>
        </p:nvSpPr>
        <p:spPr>
          <a:xfrm>
            <a:off x="3715495" y="5277829"/>
            <a:ext cx="222073" cy="209620"/>
          </a:xfrm>
          <a:prstGeom prst="star6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latinLnBrk="0" hangingPunct="0"/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22387" y="5465846"/>
            <a:ext cx="430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400" b="1" dirty="0" smtClean="0">
                <a:solidFill>
                  <a:srgbClr val="FF9933"/>
                </a:solidFill>
                <a:latin typeface="Arial" pitchFamily="34" charset="0"/>
              </a:rPr>
              <a:t>A</a:t>
            </a:r>
            <a:endParaRPr lang="en-US" sz="2400" b="1" dirty="0">
              <a:solidFill>
                <a:srgbClr val="FF9933"/>
              </a:solidFill>
              <a:latin typeface="Arial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5220072" y="4581744"/>
            <a:ext cx="1088113" cy="1"/>
          </a:xfrm>
          <a:prstGeom prst="straightConnector1">
            <a:avLst/>
          </a:prstGeom>
          <a:ln w="38100">
            <a:solidFill>
              <a:srgbClr val="FF9933"/>
            </a:solidFill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286184" y="4175373"/>
            <a:ext cx="2678304" cy="898195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eaLnBrk="0" latinLnBrk="0" hangingPunct="0">
              <a:spcBef>
                <a:spcPct val="20000"/>
              </a:spcBef>
              <a:buClr>
                <a:srgbClr val="FF0000"/>
              </a:buClr>
            </a:pPr>
            <a:r>
              <a:rPr lang="en-US" sz="2600" dirty="0" smtClean="0">
                <a:solidFill>
                  <a:srgbClr val="FF9933"/>
                </a:solidFill>
                <a:latin typeface="Arial" pitchFamily="34" charset="0"/>
              </a:rPr>
              <a:t>The design cone of mode </a:t>
            </a:r>
            <a:r>
              <a:rPr lang="en-US" sz="2600" dirty="0">
                <a:solidFill>
                  <a:srgbClr val="FF9933"/>
                </a:solidFill>
                <a:latin typeface="Arial" pitchFamily="34" charset="0"/>
              </a:rPr>
              <a:t>A</a:t>
            </a:r>
            <a:endParaRPr lang="en-US" sz="2600" dirty="0" smtClean="0">
              <a:solidFill>
                <a:srgbClr val="FF9933"/>
              </a:solidFill>
              <a:latin typeface="Arial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4427984" y="5255385"/>
            <a:ext cx="0" cy="981927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rgbClr val="FFFF00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18" name="Oval 17"/>
          <p:cNvSpPr/>
          <p:nvPr/>
        </p:nvSpPr>
        <p:spPr bwMode="auto">
          <a:xfrm>
            <a:off x="4355976" y="4613491"/>
            <a:ext cx="158698" cy="137569"/>
          </a:xfrm>
          <a:prstGeom prst="ellipse">
            <a:avLst/>
          </a:prstGeom>
          <a:solidFill>
            <a:srgbClr val="FFFF00"/>
          </a:solidFill>
          <a:ln w="25400" cap="sq" cmpd="sng" algn="ctr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solidFill>
                  <a:srgbClr val="FFFF00"/>
                </a:solidFill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4355976" y="5084413"/>
            <a:ext cx="158698" cy="137569"/>
          </a:xfrm>
          <a:prstGeom prst="ellipse">
            <a:avLst/>
          </a:prstGeom>
          <a:solidFill>
            <a:srgbClr val="FFFF00"/>
          </a:solidFill>
          <a:ln w="25400" cap="sq" cmpd="sng" algn="ctr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solidFill>
                  <a:srgbClr val="FFFF00"/>
                </a:solidFill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243753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Estimation of Design Cone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640960" cy="5663977"/>
          </a:xfrm>
        </p:spPr>
        <p:txBody>
          <a:bodyPr/>
          <a:lstStyle/>
          <a:p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Slope of frequency vs. voltage tradeoff (MHz/V) mainly determined by </a:t>
            </a:r>
            <a:r>
              <a:rPr lang="en-US" sz="2800" dirty="0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  <a:t>threshold voltages</a:t>
            </a:r>
          </a:p>
          <a:p>
            <a:r>
              <a:rPr lang="en-US" sz="2800" dirty="0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  <a:t>Gate type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  <a:t>fanout</a:t>
            </a:r>
            <a:r>
              <a:rPr lang="en-US" sz="2800" dirty="0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have little influence </a:t>
            </a:r>
          </a:p>
          <a:p>
            <a:endParaRPr lang="en-US" sz="2800" dirty="0" smtClean="0">
              <a:effectLst/>
              <a:latin typeface="Arial" pitchFamily="34" charset="0"/>
              <a:cs typeface="Arial" pitchFamily="34" charset="0"/>
            </a:endParaRPr>
          </a:p>
          <a:p>
            <a:endParaRPr lang="en-US" sz="2800" dirty="0">
              <a:effectLst/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effectLst/>
              <a:latin typeface="Arial" pitchFamily="34" charset="0"/>
              <a:cs typeface="Arial" pitchFamily="34" charset="0"/>
            </a:endParaRPr>
          </a:p>
          <a:p>
            <a:endParaRPr lang="en-US" sz="2800" dirty="0">
              <a:effectLst/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effectLst/>
              <a:latin typeface="Arial" pitchFamily="34" charset="0"/>
              <a:cs typeface="Arial" pitchFamily="34" charset="0"/>
            </a:endParaRPr>
          </a:p>
          <a:p>
            <a:endParaRPr lang="en-US" sz="2800" dirty="0">
              <a:effectLst/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  <a:t>Wire resistance 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also has little influence</a:t>
            </a:r>
          </a:p>
          <a:p>
            <a:pPr marL="628650" lvl="1" indent="-284163"/>
            <a:r>
              <a:rPr lang="en-US" sz="2500" dirty="0" err="1" smtClean="0">
                <a:effectLst/>
                <a:latin typeface="Arial" pitchFamily="34" charset="0"/>
                <a:cs typeface="Arial" pitchFamily="34" charset="0"/>
              </a:rPr>
              <a:t>10,000X</a:t>
            </a:r>
            <a:r>
              <a:rPr lang="en-US" sz="2500" dirty="0" smtClean="0">
                <a:effectLst/>
                <a:latin typeface="Arial" pitchFamily="34" charset="0"/>
                <a:cs typeface="Arial" pitchFamily="34" charset="0"/>
              </a:rPr>
              <a:t> change in resistance </a:t>
            </a:r>
            <a:r>
              <a:rPr lang="en-US" altLang="zh-TW" sz="2500" dirty="0" smtClean="0">
                <a:latin typeface="Arial" pitchFamily="34" charset="0"/>
                <a:cs typeface="Arial" pitchFamily="34" charset="0"/>
                <a:sym typeface="Symbol"/>
              </a:rPr>
              <a:t> &lt;2% change in slopes</a:t>
            </a:r>
            <a:endParaRPr lang="en-US" sz="2500" dirty="0" smtClean="0">
              <a:effectLst/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3000" dirty="0" smtClean="0">
              <a:effectLst/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3000" dirty="0"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Picture Placeholder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6539418"/>
              </p:ext>
            </p:extLst>
          </p:nvPr>
        </p:nvGraphicFramePr>
        <p:xfrm>
          <a:off x="827584" y="2420888"/>
          <a:ext cx="6595120" cy="288031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319024"/>
                <a:gridCol w="1319024"/>
                <a:gridCol w="1319024"/>
                <a:gridCol w="1319024"/>
                <a:gridCol w="1319024"/>
              </a:tblGrid>
              <a:tr h="480053">
                <a:tc rowSpan="2"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r>
                        <a:rPr lang="en-US" sz="2500" b="0" baseline="-25000" dirty="0" smtClean="0"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en-US" sz="2500" b="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500" b="0" dirty="0" err="1" smtClean="0">
                          <a:latin typeface="Arial" pitchFamily="34" charset="0"/>
                          <a:cs typeface="Arial" pitchFamily="34" charset="0"/>
                        </a:rPr>
                        <a:t>Fanout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Gate 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Types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005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err="1" smtClean="0">
                          <a:latin typeface="Arial" pitchFamily="34" charset="0"/>
                          <a:cs typeface="Arial" pitchFamily="34" charset="0"/>
                        </a:rPr>
                        <a:t>INV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err="1" smtClean="0">
                          <a:latin typeface="Arial" pitchFamily="34" charset="0"/>
                          <a:cs typeface="Arial" pitchFamily="34" charset="0"/>
                        </a:rPr>
                        <a:t>NAND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NOR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LVT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887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800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936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LVT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776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787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877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HVT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1167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1176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1260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HVT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1126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1217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1246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9569045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Estimation of Design Cone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640960" cy="5663977"/>
          </a:xfrm>
        </p:spPr>
        <p:txBody>
          <a:bodyPr/>
          <a:lstStyle/>
          <a:p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Slope of frequency vs. voltage tradeoff (MHz/V) mainly determined by </a:t>
            </a:r>
            <a:r>
              <a:rPr lang="en-US" sz="2800" dirty="0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  <a:t>threshold voltages</a:t>
            </a:r>
          </a:p>
          <a:p>
            <a:r>
              <a:rPr lang="en-US" sz="2800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Gate type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  <a:t>fanout</a:t>
            </a:r>
            <a:r>
              <a:rPr lang="en-US" sz="2800" dirty="0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have little influence </a:t>
            </a:r>
          </a:p>
          <a:p>
            <a:endParaRPr lang="en-US" sz="2800" dirty="0" smtClean="0">
              <a:effectLst/>
              <a:latin typeface="Arial" pitchFamily="34" charset="0"/>
              <a:cs typeface="Arial" pitchFamily="34" charset="0"/>
            </a:endParaRPr>
          </a:p>
          <a:p>
            <a:endParaRPr lang="en-US" sz="2800" dirty="0">
              <a:effectLst/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effectLst/>
              <a:latin typeface="Arial" pitchFamily="34" charset="0"/>
              <a:cs typeface="Arial" pitchFamily="34" charset="0"/>
            </a:endParaRPr>
          </a:p>
          <a:p>
            <a:endParaRPr lang="en-US" sz="2800" dirty="0">
              <a:effectLst/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effectLst/>
              <a:latin typeface="Arial" pitchFamily="34" charset="0"/>
              <a:cs typeface="Arial" pitchFamily="34" charset="0"/>
            </a:endParaRPr>
          </a:p>
          <a:p>
            <a:endParaRPr lang="en-US" sz="2800" dirty="0">
              <a:effectLst/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  <a:t>Wire resistance 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also has little influence</a:t>
            </a:r>
          </a:p>
          <a:p>
            <a:pPr marL="628650" lvl="1" indent="-284163"/>
            <a:r>
              <a:rPr lang="en-US" sz="2500" dirty="0" err="1" smtClean="0">
                <a:effectLst/>
                <a:latin typeface="Arial" pitchFamily="34" charset="0"/>
                <a:cs typeface="Arial" pitchFamily="34" charset="0"/>
              </a:rPr>
              <a:t>10,000X</a:t>
            </a:r>
            <a:r>
              <a:rPr lang="en-US" sz="2500" dirty="0" smtClean="0">
                <a:effectLst/>
                <a:latin typeface="Arial" pitchFamily="34" charset="0"/>
                <a:cs typeface="Arial" pitchFamily="34" charset="0"/>
              </a:rPr>
              <a:t> change in resistance </a:t>
            </a:r>
            <a:r>
              <a:rPr lang="en-US" altLang="zh-TW" sz="2500" dirty="0" smtClean="0">
                <a:latin typeface="Arial" pitchFamily="34" charset="0"/>
                <a:cs typeface="Arial" pitchFamily="34" charset="0"/>
                <a:sym typeface="Symbol"/>
              </a:rPr>
              <a:t> &lt;2% change in slopes</a:t>
            </a:r>
            <a:endParaRPr lang="en-US" sz="2500" dirty="0" smtClean="0">
              <a:effectLst/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3000" dirty="0" smtClean="0">
              <a:effectLst/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3000" dirty="0"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Picture Placeholder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6539418"/>
              </p:ext>
            </p:extLst>
          </p:nvPr>
        </p:nvGraphicFramePr>
        <p:xfrm>
          <a:off x="827584" y="2420888"/>
          <a:ext cx="6595120" cy="288031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319024"/>
                <a:gridCol w="1319024"/>
                <a:gridCol w="1319024"/>
                <a:gridCol w="1319024"/>
                <a:gridCol w="1319024"/>
              </a:tblGrid>
              <a:tr h="480053">
                <a:tc rowSpan="2"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r>
                        <a:rPr lang="en-US" sz="2500" b="0" baseline="-25000" dirty="0" smtClean="0"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en-US" sz="2500" b="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500" b="0" dirty="0" err="1" smtClean="0">
                          <a:latin typeface="Arial" pitchFamily="34" charset="0"/>
                          <a:cs typeface="Arial" pitchFamily="34" charset="0"/>
                        </a:rPr>
                        <a:t>Fanout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Gate 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Types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005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err="1" smtClean="0">
                          <a:latin typeface="Arial" pitchFamily="34" charset="0"/>
                          <a:cs typeface="Arial" pitchFamily="34" charset="0"/>
                        </a:rPr>
                        <a:t>INV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err="1" smtClean="0">
                          <a:latin typeface="Arial" pitchFamily="34" charset="0"/>
                          <a:cs typeface="Arial" pitchFamily="34" charset="0"/>
                        </a:rPr>
                        <a:t>NAND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NOR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LVT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887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800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936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LVT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776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787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877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HVT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1167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1176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1260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HVT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1126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1217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1246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 bwMode="auto">
          <a:xfrm>
            <a:off x="3563888" y="2873865"/>
            <a:ext cx="1104042" cy="2499351"/>
          </a:xfrm>
          <a:prstGeom prst="rect">
            <a:avLst/>
          </a:prstGeom>
          <a:noFill/>
          <a:ln w="38100" cap="sq" cmpd="sng" algn="ctr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6" name="矩形 4"/>
          <p:cNvSpPr/>
          <p:nvPr/>
        </p:nvSpPr>
        <p:spPr bwMode="auto">
          <a:xfrm>
            <a:off x="4849069" y="2873865"/>
            <a:ext cx="1104042" cy="2499351"/>
          </a:xfrm>
          <a:prstGeom prst="rect">
            <a:avLst/>
          </a:prstGeom>
          <a:noFill/>
          <a:ln w="38100" cap="sq" cmpd="sng" algn="ctr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7" name="矩形 4"/>
          <p:cNvSpPr/>
          <p:nvPr/>
        </p:nvSpPr>
        <p:spPr bwMode="auto">
          <a:xfrm>
            <a:off x="6204262" y="2873865"/>
            <a:ext cx="1104042" cy="2499351"/>
          </a:xfrm>
          <a:prstGeom prst="rect">
            <a:avLst/>
          </a:prstGeom>
          <a:noFill/>
          <a:ln w="38100" cap="sq" cmpd="sng" algn="ctr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8" name="Curved Up Arrow 7"/>
          <p:cNvSpPr/>
          <p:nvPr/>
        </p:nvSpPr>
        <p:spPr bwMode="auto">
          <a:xfrm>
            <a:off x="4139952" y="5278918"/>
            <a:ext cx="1190215" cy="378705"/>
          </a:xfrm>
          <a:prstGeom prst="curvedUpArrow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Curved Up Arrow 9"/>
          <p:cNvSpPr/>
          <p:nvPr/>
        </p:nvSpPr>
        <p:spPr bwMode="auto">
          <a:xfrm>
            <a:off x="5489061" y="5259983"/>
            <a:ext cx="1190215" cy="416575"/>
          </a:xfrm>
          <a:prstGeom prst="curvedUpArrow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690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Estimation of Design Cone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640960" cy="5663977"/>
          </a:xfrm>
        </p:spPr>
        <p:txBody>
          <a:bodyPr/>
          <a:lstStyle/>
          <a:p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Slope of frequency vs. voltage tradeoff (MHz/V) mainly determined by </a:t>
            </a:r>
            <a:r>
              <a:rPr lang="en-US" sz="2800" dirty="0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  <a:t>threshold voltages</a:t>
            </a:r>
          </a:p>
          <a:p>
            <a:r>
              <a:rPr lang="en-US" sz="2800" dirty="0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  <a:t>Gate type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fanout</a:t>
            </a:r>
            <a:r>
              <a:rPr lang="en-US" sz="2800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have little influence </a:t>
            </a:r>
          </a:p>
          <a:p>
            <a:endParaRPr lang="en-US" sz="2800" dirty="0" smtClean="0">
              <a:effectLst/>
              <a:latin typeface="Arial" pitchFamily="34" charset="0"/>
              <a:cs typeface="Arial" pitchFamily="34" charset="0"/>
            </a:endParaRPr>
          </a:p>
          <a:p>
            <a:endParaRPr lang="en-US" sz="2800" dirty="0">
              <a:effectLst/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effectLst/>
              <a:latin typeface="Arial" pitchFamily="34" charset="0"/>
              <a:cs typeface="Arial" pitchFamily="34" charset="0"/>
            </a:endParaRPr>
          </a:p>
          <a:p>
            <a:endParaRPr lang="en-US" sz="2800" dirty="0">
              <a:effectLst/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effectLst/>
              <a:latin typeface="Arial" pitchFamily="34" charset="0"/>
              <a:cs typeface="Arial" pitchFamily="34" charset="0"/>
            </a:endParaRPr>
          </a:p>
          <a:p>
            <a:endParaRPr lang="en-US" sz="2800" dirty="0">
              <a:effectLst/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  <a:t>Wire resistance 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also has little influence</a:t>
            </a:r>
          </a:p>
          <a:p>
            <a:pPr marL="628650" lvl="1" indent="-284163"/>
            <a:r>
              <a:rPr lang="en-US" sz="2500" dirty="0" err="1" smtClean="0">
                <a:effectLst/>
                <a:latin typeface="Arial" pitchFamily="34" charset="0"/>
                <a:cs typeface="Arial" pitchFamily="34" charset="0"/>
              </a:rPr>
              <a:t>10,000X</a:t>
            </a:r>
            <a:r>
              <a:rPr lang="en-US" sz="2500" dirty="0" smtClean="0">
                <a:effectLst/>
                <a:latin typeface="Arial" pitchFamily="34" charset="0"/>
                <a:cs typeface="Arial" pitchFamily="34" charset="0"/>
              </a:rPr>
              <a:t> change in resistance </a:t>
            </a:r>
            <a:r>
              <a:rPr lang="en-US" altLang="zh-TW" sz="2500" dirty="0" smtClean="0">
                <a:latin typeface="Arial" pitchFamily="34" charset="0"/>
                <a:cs typeface="Arial" pitchFamily="34" charset="0"/>
                <a:sym typeface="Symbol"/>
              </a:rPr>
              <a:t> &lt;2% change in slopes</a:t>
            </a:r>
            <a:endParaRPr lang="en-US" sz="2500" dirty="0" smtClean="0">
              <a:effectLst/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3000" dirty="0" smtClean="0">
              <a:effectLst/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3000" dirty="0"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Picture Placeholder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6539418"/>
              </p:ext>
            </p:extLst>
          </p:nvPr>
        </p:nvGraphicFramePr>
        <p:xfrm>
          <a:off x="827584" y="2420888"/>
          <a:ext cx="6595120" cy="288031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319024"/>
                <a:gridCol w="1319024"/>
                <a:gridCol w="1319024"/>
                <a:gridCol w="1319024"/>
                <a:gridCol w="1319024"/>
              </a:tblGrid>
              <a:tr h="480053">
                <a:tc rowSpan="2"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r>
                        <a:rPr lang="en-US" sz="2500" b="0" baseline="-25000" dirty="0" smtClean="0"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en-US" sz="2500" b="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500" b="0" dirty="0" err="1" smtClean="0">
                          <a:latin typeface="Arial" pitchFamily="34" charset="0"/>
                          <a:cs typeface="Arial" pitchFamily="34" charset="0"/>
                        </a:rPr>
                        <a:t>Fanout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Gate 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Types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005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err="1" smtClean="0">
                          <a:latin typeface="Arial" pitchFamily="34" charset="0"/>
                          <a:cs typeface="Arial" pitchFamily="34" charset="0"/>
                        </a:rPr>
                        <a:t>INV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err="1" smtClean="0">
                          <a:latin typeface="Arial" pitchFamily="34" charset="0"/>
                          <a:cs typeface="Arial" pitchFamily="34" charset="0"/>
                        </a:rPr>
                        <a:t>NAND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NOR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LVT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887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800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936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LVT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776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787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877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HVT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1167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1176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1260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HVT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1126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1217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1246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</a:tr>
            </a:tbl>
          </a:graphicData>
        </a:graphic>
      </p:graphicFrame>
      <p:sp>
        <p:nvSpPr>
          <p:cNvPr id="6" name="矩形 4"/>
          <p:cNvSpPr/>
          <p:nvPr/>
        </p:nvSpPr>
        <p:spPr bwMode="auto">
          <a:xfrm>
            <a:off x="2195736" y="3894182"/>
            <a:ext cx="5073044" cy="408664"/>
          </a:xfrm>
          <a:prstGeom prst="rect">
            <a:avLst/>
          </a:prstGeom>
          <a:noFill/>
          <a:ln w="38100" cap="sq" cmpd="sng" algn="ctr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7" name="矩形 4"/>
          <p:cNvSpPr/>
          <p:nvPr/>
        </p:nvSpPr>
        <p:spPr bwMode="auto">
          <a:xfrm>
            <a:off x="2195736" y="3403084"/>
            <a:ext cx="5073044" cy="408664"/>
          </a:xfrm>
          <a:prstGeom prst="rect">
            <a:avLst/>
          </a:prstGeom>
          <a:noFill/>
          <a:ln w="38100" cap="sq" cmpd="sng" algn="ctr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8" name="矩形 4"/>
          <p:cNvSpPr/>
          <p:nvPr/>
        </p:nvSpPr>
        <p:spPr bwMode="auto">
          <a:xfrm>
            <a:off x="2195736" y="4866628"/>
            <a:ext cx="5073044" cy="408664"/>
          </a:xfrm>
          <a:prstGeom prst="rect">
            <a:avLst/>
          </a:prstGeom>
          <a:noFill/>
          <a:ln w="38100" cap="sq" cmpd="sng" algn="ctr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9" name="矩形 4"/>
          <p:cNvSpPr/>
          <p:nvPr/>
        </p:nvSpPr>
        <p:spPr bwMode="auto">
          <a:xfrm>
            <a:off x="2195736" y="4375530"/>
            <a:ext cx="5073044" cy="408664"/>
          </a:xfrm>
          <a:prstGeom prst="rect">
            <a:avLst/>
          </a:prstGeom>
          <a:noFill/>
          <a:ln w="38100" cap="sq" cmpd="sng" algn="ctr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0" name="Curved Left Arrow 9"/>
          <p:cNvSpPr/>
          <p:nvPr/>
        </p:nvSpPr>
        <p:spPr bwMode="auto">
          <a:xfrm>
            <a:off x="7332643" y="3501008"/>
            <a:ext cx="383371" cy="720080"/>
          </a:xfrm>
          <a:prstGeom prst="curvedLeftArrow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1" name="Curved Left Arrow 10"/>
          <p:cNvSpPr/>
          <p:nvPr/>
        </p:nvSpPr>
        <p:spPr bwMode="auto">
          <a:xfrm>
            <a:off x="7347181" y="4483204"/>
            <a:ext cx="383371" cy="720080"/>
          </a:xfrm>
          <a:prstGeom prst="curvedLeftArrow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5690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Estimation of Design Cone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640960" cy="5663977"/>
          </a:xfrm>
        </p:spPr>
        <p:txBody>
          <a:bodyPr/>
          <a:lstStyle/>
          <a:p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Slope of frequency vs. voltage tradeoff (MHz/V) mainly determined by </a:t>
            </a:r>
            <a:r>
              <a:rPr lang="en-US" sz="2800" dirty="0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  <a:t>threshold voltages</a:t>
            </a:r>
          </a:p>
          <a:p>
            <a:r>
              <a:rPr lang="en-US" sz="2800" dirty="0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  <a:t>Gate type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  <a:t>fanout</a:t>
            </a:r>
            <a:r>
              <a:rPr lang="en-US" sz="2800" dirty="0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have little influence </a:t>
            </a:r>
          </a:p>
          <a:p>
            <a:endParaRPr lang="en-US" sz="2800" dirty="0" smtClean="0">
              <a:effectLst/>
              <a:latin typeface="Arial" pitchFamily="34" charset="0"/>
              <a:cs typeface="Arial" pitchFamily="34" charset="0"/>
            </a:endParaRPr>
          </a:p>
          <a:p>
            <a:endParaRPr lang="en-US" sz="2800" dirty="0">
              <a:effectLst/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effectLst/>
              <a:latin typeface="Arial" pitchFamily="34" charset="0"/>
              <a:cs typeface="Arial" pitchFamily="34" charset="0"/>
            </a:endParaRPr>
          </a:p>
          <a:p>
            <a:endParaRPr lang="en-US" sz="2800" dirty="0">
              <a:effectLst/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effectLst/>
              <a:latin typeface="Arial" pitchFamily="34" charset="0"/>
              <a:cs typeface="Arial" pitchFamily="34" charset="0"/>
            </a:endParaRPr>
          </a:p>
          <a:p>
            <a:endParaRPr lang="en-US" sz="2800" dirty="0">
              <a:effectLst/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Wire resistance 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also has little influence</a:t>
            </a:r>
          </a:p>
          <a:p>
            <a:pPr marL="628650" lvl="1" indent="-284163"/>
            <a:r>
              <a:rPr lang="en-US" sz="2500" dirty="0" err="1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  <a:t>10,000X</a:t>
            </a:r>
            <a:r>
              <a:rPr lang="en-US" sz="2500" dirty="0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  <a:t> change in resistance </a:t>
            </a:r>
            <a:r>
              <a:rPr lang="en-US" altLang="zh-TW" sz="2500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  <a:sym typeface="Symbol"/>
              </a:rPr>
              <a:t> &lt;2% change in slopes</a:t>
            </a:r>
            <a:endParaRPr lang="en-US" sz="2500" dirty="0" smtClean="0">
              <a:solidFill>
                <a:srgbClr val="FF99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3000" dirty="0" smtClean="0">
              <a:effectLst/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3000" dirty="0"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Picture Placeholder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6539418"/>
              </p:ext>
            </p:extLst>
          </p:nvPr>
        </p:nvGraphicFramePr>
        <p:xfrm>
          <a:off x="827584" y="2420888"/>
          <a:ext cx="6595120" cy="288031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319024"/>
                <a:gridCol w="1319024"/>
                <a:gridCol w="1319024"/>
                <a:gridCol w="1319024"/>
                <a:gridCol w="1319024"/>
              </a:tblGrid>
              <a:tr h="480053">
                <a:tc rowSpan="2"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r>
                        <a:rPr lang="en-US" sz="2500" b="0" baseline="-25000" dirty="0" smtClean="0"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en-US" sz="2500" b="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500" b="0" dirty="0" err="1" smtClean="0">
                          <a:latin typeface="Arial" pitchFamily="34" charset="0"/>
                          <a:cs typeface="Arial" pitchFamily="34" charset="0"/>
                        </a:rPr>
                        <a:t>Fanout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Gate 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Types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005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err="1" smtClean="0">
                          <a:latin typeface="Arial" pitchFamily="34" charset="0"/>
                          <a:cs typeface="Arial" pitchFamily="34" charset="0"/>
                        </a:rPr>
                        <a:t>INV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err="1" smtClean="0">
                          <a:latin typeface="Arial" pitchFamily="34" charset="0"/>
                          <a:cs typeface="Arial" pitchFamily="34" charset="0"/>
                        </a:rPr>
                        <a:t>NAND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NOR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LVT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887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800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936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LVT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776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787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877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HVT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1167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1176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1260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HVT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1126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1217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1246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95690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Estimation of Design Cone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640960" cy="5663977"/>
          </a:xfrm>
        </p:spPr>
        <p:txBody>
          <a:bodyPr/>
          <a:lstStyle/>
          <a:p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Slope of frequency vs. voltage tradeoff (MHz/V) mainly determined by </a:t>
            </a:r>
            <a:r>
              <a:rPr lang="en-US" sz="2800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threshold voltages</a:t>
            </a:r>
          </a:p>
          <a:p>
            <a:r>
              <a:rPr lang="en-US" sz="2800" dirty="0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  <a:t>Gate type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  <a:t>fanout</a:t>
            </a:r>
            <a:r>
              <a:rPr lang="en-US" sz="2800" dirty="0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have little influence </a:t>
            </a:r>
          </a:p>
          <a:p>
            <a:endParaRPr lang="en-US" sz="2800" dirty="0" smtClean="0">
              <a:effectLst/>
              <a:latin typeface="Arial" pitchFamily="34" charset="0"/>
              <a:cs typeface="Arial" pitchFamily="34" charset="0"/>
            </a:endParaRPr>
          </a:p>
          <a:p>
            <a:endParaRPr lang="en-US" sz="2800" dirty="0">
              <a:effectLst/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effectLst/>
              <a:latin typeface="Arial" pitchFamily="34" charset="0"/>
              <a:cs typeface="Arial" pitchFamily="34" charset="0"/>
            </a:endParaRPr>
          </a:p>
          <a:p>
            <a:endParaRPr lang="en-US" sz="2800" dirty="0">
              <a:effectLst/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effectLst/>
              <a:latin typeface="Arial" pitchFamily="34" charset="0"/>
              <a:cs typeface="Arial" pitchFamily="34" charset="0"/>
            </a:endParaRPr>
          </a:p>
          <a:p>
            <a:endParaRPr lang="en-US" sz="2800" dirty="0">
              <a:effectLst/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Wire resistance 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also has little influence</a:t>
            </a:r>
          </a:p>
          <a:p>
            <a:pPr marL="628650" lvl="1" indent="-284163"/>
            <a:r>
              <a:rPr lang="en-US" sz="2500" dirty="0" err="1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  <a:t>10,000X</a:t>
            </a:r>
            <a:r>
              <a:rPr lang="en-US" sz="2500" dirty="0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  <a:t> change in resistance </a:t>
            </a:r>
            <a:r>
              <a:rPr lang="en-US" altLang="zh-TW" sz="2500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  <a:sym typeface="Symbol"/>
              </a:rPr>
              <a:t> &lt;2% change in slopes</a:t>
            </a:r>
            <a:endParaRPr lang="en-US" sz="2500" dirty="0" smtClean="0">
              <a:solidFill>
                <a:srgbClr val="FF99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3000" dirty="0" smtClean="0">
              <a:effectLst/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3000" dirty="0"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Picture Placeholder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6033032"/>
              </p:ext>
            </p:extLst>
          </p:nvPr>
        </p:nvGraphicFramePr>
        <p:xfrm>
          <a:off x="827584" y="2420888"/>
          <a:ext cx="6595120" cy="288031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319024"/>
                <a:gridCol w="1319024"/>
                <a:gridCol w="1319024"/>
                <a:gridCol w="1319024"/>
                <a:gridCol w="1319024"/>
              </a:tblGrid>
              <a:tr h="480053">
                <a:tc rowSpan="2"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r>
                        <a:rPr lang="en-US" sz="2500" b="0" baseline="-25000" dirty="0" smtClean="0"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en-US" sz="2500" b="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500" b="0" dirty="0" err="1" smtClean="0">
                          <a:latin typeface="Arial" pitchFamily="34" charset="0"/>
                          <a:cs typeface="Arial" pitchFamily="34" charset="0"/>
                        </a:rPr>
                        <a:t>Fanout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Gate </a:t>
                      </a:r>
                      <a:r>
                        <a:rPr lang="en-US" sz="2500" b="0" baseline="0" dirty="0" smtClean="0">
                          <a:latin typeface="Arial" pitchFamily="34" charset="0"/>
                          <a:cs typeface="Arial" pitchFamily="34" charset="0"/>
                        </a:rPr>
                        <a:t>Types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005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err="1" smtClean="0">
                          <a:latin typeface="Arial" pitchFamily="34" charset="0"/>
                          <a:cs typeface="Arial" pitchFamily="34" charset="0"/>
                        </a:rPr>
                        <a:t>INV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err="1" smtClean="0">
                          <a:latin typeface="Arial" pitchFamily="34" charset="0"/>
                          <a:cs typeface="Arial" pitchFamily="34" charset="0"/>
                        </a:rPr>
                        <a:t>NAND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NOR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LVT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887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800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936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LVT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776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787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877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HVT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1167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1176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1260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HVT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1126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1217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latin typeface="Arial" pitchFamily="34" charset="0"/>
                          <a:cs typeface="Arial" pitchFamily="34" charset="0"/>
                        </a:rPr>
                        <a:t>1246</a:t>
                      </a:r>
                      <a:endParaRPr lang="en-US" sz="2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4" marB="45734" anchor="ctr"/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 bwMode="auto">
          <a:xfrm>
            <a:off x="1115616" y="3403084"/>
            <a:ext cx="6138383" cy="408664"/>
          </a:xfrm>
          <a:prstGeom prst="rect">
            <a:avLst/>
          </a:prstGeom>
          <a:noFill/>
          <a:ln w="38100" cap="sq" cmpd="sng" algn="ctr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6" name="矩形 4"/>
          <p:cNvSpPr/>
          <p:nvPr/>
        </p:nvSpPr>
        <p:spPr bwMode="auto">
          <a:xfrm>
            <a:off x="1115616" y="3884432"/>
            <a:ext cx="6138383" cy="408664"/>
          </a:xfrm>
          <a:prstGeom prst="rect">
            <a:avLst/>
          </a:prstGeom>
          <a:noFill/>
          <a:ln w="38100" cap="sq" cmpd="sng" algn="ctr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7" name="矩形 4"/>
          <p:cNvSpPr/>
          <p:nvPr/>
        </p:nvSpPr>
        <p:spPr bwMode="auto">
          <a:xfrm>
            <a:off x="1115616" y="4378062"/>
            <a:ext cx="6138383" cy="408664"/>
          </a:xfrm>
          <a:prstGeom prst="rect">
            <a:avLst/>
          </a:prstGeom>
          <a:noFill/>
          <a:ln w="38100" cap="sq" cmpd="sng" algn="ctr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8" name="矩形 4"/>
          <p:cNvSpPr/>
          <p:nvPr/>
        </p:nvSpPr>
        <p:spPr bwMode="auto">
          <a:xfrm>
            <a:off x="1115616" y="4856202"/>
            <a:ext cx="6138383" cy="408664"/>
          </a:xfrm>
          <a:prstGeom prst="rect">
            <a:avLst/>
          </a:prstGeom>
          <a:noFill/>
          <a:ln w="38100" cap="sq" cmpd="sng" algn="ctr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9" name="Curved Left Arrow 8"/>
          <p:cNvSpPr/>
          <p:nvPr/>
        </p:nvSpPr>
        <p:spPr bwMode="auto">
          <a:xfrm>
            <a:off x="7374101" y="3501008"/>
            <a:ext cx="510267" cy="1159697"/>
          </a:xfrm>
          <a:prstGeom prst="curvedLeftArrow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0" name="Curved Left Arrow 9"/>
          <p:cNvSpPr/>
          <p:nvPr/>
        </p:nvSpPr>
        <p:spPr bwMode="auto">
          <a:xfrm>
            <a:off x="7380312" y="3997495"/>
            <a:ext cx="561294" cy="1159697"/>
          </a:xfrm>
          <a:prstGeom prst="curvedLeftArrow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5046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Estimation of Design Cone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9"/>
            <a:ext cx="8640960" cy="936104"/>
          </a:xfrm>
        </p:spPr>
        <p:txBody>
          <a:bodyPr/>
          <a:lstStyle/>
          <a:p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Slope of frequency vs. voltage tradeoff (MHz/V) mainly determined by </a:t>
            </a:r>
            <a:r>
              <a:rPr lang="en-US" sz="2800" dirty="0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  <a:t>threshold voltages</a:t>
            </a:r>
          </a:p>
          <a:p>
            <a:pPr marL="0" indent="0">
              <a:buNone/>
            </a:pPr>
            <a:endParaRPr lang="en-US" sz="3000" dirty="0" smtClean="0">
              <a:effectLst/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3000" dirty="0"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5019339"/>
              </p:ext>
            </p:extLst>
          </p:nvPr>
        </p:nvGraphicFramePr>
        <p:xfrm>
          <a:off x="1115616" y="2708920"/>
          <a:ext cx="720080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0383" y="1844824"/>
            <a:ext cx="80792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9933"/>
                </a:solidFill>
                <a:latin typeface="Arial" pitchFamily="34" charset="0"/>
              </a:rPr>
              <a:t>We use inverter chains with LVT- and HVT-only cells to estimate the boundary of design cone</a:t>
            </a:r>
            <a:endParaRPr lang="en-US" sz="2800" dirty="0">
              <a:solidFill>
                <a:srgbClr val="FF9933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178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5288" y="200025"/>
            <a:ext cx="8489950" cy="708025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ea typeface="굴림" pitchFamily="50" charset="-127"/>
              </a:rPr>
              <a:t>Outline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57188" y="1125538"/>
            <a:ext cx="8391276" cy="4895749"/>
          </a:xfrm>
        </p:spPr>
        <p:txBody>
          <a:bodyPr/>
          <a:lstStyle/>
          <a:p>
            <a:pPr>
              <a:defRPr/>
            </a:pPr>
            <a:r>
              <a:rPr lang="en-US" altLang="ko-KR" sz="3600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Motivation</a:t>
            </a:r>
          </a:p>
          <a:p>
            <a:pPr>
              <a:defRPr/>
            </a:pPr>
            <a:r>
              <a:rPr lang="en-US" altLang="ko-KR" sz="3600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Design Cone</a:t>
            </a:r>
          </a:p>
          <a:p>
            <a:pPr>
              <a:defRPr/>
            </a:pPr>
            <a:r>
              <a:rPr lang="en-US" altLang="ko-KR" sz="36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Dominance of Modes</a:t>
            </a:r>
          </a:p>
          <a:p>
            <a:pPr>
              <a:defRPr/>
            </a:pPr>
            <a:r>
              <a:rPr lang="en-US" altLang="ko-KR" sz="3600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Problems and Methodologies</a:t>
            </a:r>
          </a:p>
          <a:p>
            <a:pPr>
              <a:defRPr/>
            </a:pPr>
            <a:r>
              <a:rPr lang="en-US" altLang="ko-KR" sz="3600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Experimental Setup and Results</a:t>
            </a:r>
          </a:p>
          <a:p>
            <a:pPr>
              <a:defRPr/>
            </a:pPr>
            <a:r>
              <a:rPr lang="en-US" altLang="ko-KR" sz="3200" dirty="0">
                <a:solidFill>
                  <a:schemeClr val="tx1">
                    <a:lumMod val="65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Conclusions and Ongoing Works</a:t>
            </a:r>
            <a:r>
              <a:rPr lang="en-US" altLang="ko-KR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ea typeface="굴림" pitchFamily="50" charset="-127"/>
                <a:cs typeface="Calibri" pitchFamily="34" charset="0"/>
              </a:rPr>
              <a:t/>
            </a:r>
            <a:br>
              <a:rPr lang="en-US" altLang="ko-KR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ea typeface="굴림" pitchFamily="50" charset="-127"/>
                <a:cs typeface="Calibri" pitchFamily="34" charset="0"/>
              </a:rPr>
            </a:br>
            <a:endParaRPr lang="en-US" altLang="ko-KR" sz="3200" dirty="0" smtClean="0">
              <a:solidFill>
                <a:schemeClr val="tx1">
                  <a:lumMod val="65000"/>
                </a:schemeClr>
              </a:solidFill>
              <a:latin typeface="Calibri" pitchFamily="34" charset="0"/>
              <a:ea typeface="굴림" pitchFamily="50" charset="-127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976804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7"/>
          <p:cNvSpPr/>
          <p:nvPr/>
        </p:nvSpPr>
        <p:spPr>
          <a:xfrm>
            <a:off x="595618" y="3875714"/>
            <a:ext cx="2189527" cy="1770077"/>
          </a:xfrm>
          <a:custGeom>
            <a:avLst/>
            <a:gdLst>
              <a:gd name="connsiteX0" fmla="*/ 125835 w 2189527"/>
              <a:gd name="connsiteY0" fmla="*/ 25167 h 1770077"/>
              <a:gd name="connsiteX1" fmla="*/ 2189527 w 2189527"/>
              <a:gd name="connsiteY1" fmla="*/ 0 h 1770077"/>
              <a:gd name="connsiteX2" fmla="*/ 872455 w 2189527"/>
              <a:gd name="connsiteY2" fmla="*/ 1359016 h 1770077"/>
              <a:gd name="connsiteX3" fmla="*/ 0 w 2189527"/>
              <a:gd name="connsiteY3" fmla="*/ 1770077 h 1770077"/>
              <a:gd name="connsiteX4" fmla="*/ 125835 w 2189527"/>
              <a:gd name="connsiteY4" fmla="*/ 25167 h 1770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9527" h="1770077">
                <a:moveTo>
                  <a:pt x="125835" y="25167"/>
                </a:moveTo>
                <a:lnTo>
                  <a:pt x="2189527" y="0"/>
                </a:lnTo>
                <a:lnTo>
                  <a:pt x="872455" y="1359016"/>
                </a:lnTo>
                <a:lnTo>
                  <a:pt x="0" y="1770077"/>
                </a:lnTo>
                <a:lnTo>
                  <a:pt x="125835" y="25167"/>
                </a:lnTo>
                <a:close/>
              </a:path>
            </a:pathLst>
          </a:custGeom>
          <a:ln w="38100">
            <a:solidFill>
              <a:srgbClr val="FFFF00"/>
            </a:solidFill>
            <a:prstDash val="sysDash"/>
          </a:ln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7"/>
            <a:ext cx="8567489" cy="2664296"/>
          </a:xfrm>
        </p:spPr>
        <p:txBody>
          <a:bodyPr/>
          <a:lstStyle/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One mode is outside of the design cone of the other </a:t>
            </a:r>
            <a:r>
              <a:rPr lang="en-US" altLang="zh-TW" sz="3000" dirty="0" smtClean="0">
                <a:latin typeface="Arial" pitchFamily="34" charset="0"/>
                <a:cs typeface="Arial" pitchFamily="34" charset="0"/>
                <a:sym typeface="Symbol"/>
              </a:rPr>
              <a:t> positive / negative timing slacks</a:t>
            </a:r>
          </a:p>
        </p:txBody>
      </p:sp>
      <p:sp>
        <p:nvSpPr>
          <p:cNvPr id="4" name="Freeform 3"/>
          <p:cNvSpPr/>
          <p:nvPr/>
        </p:nvSpPr>
        <p:spPr>
          <a:xfrm>
            <a:off x="564374" y="5398388"/>
            <a:ext cx="917902" cy="633469"/>
          </a:xfrm>
          <a:custGeom>
            <a:avLst/>
            <a:gdLst>
              <a:gd name="connsiteX0" fmla="*/ 944880 w 944880"/>
              <a:gd name="connsiteY0" fmla="*/ 0 h 655320"/>
              <a:gd name="connsiteX1" fmla="*/ 0 w 944880"/>
              <a:gd name="connsiteY1" fmla="*/ 335280 h 655320"/>
              <a:gd name="connsiteX2" fmla="*/ 403860 w 944880"/>
              <a:gd name="connsiteY2" fmla="*/ 655320 h 655320"/>
              <a:gd name="connsiteX3" fmla="*/ 944880 w 944880"/>
              <a:gd name="connsiteY3" fmla="*/ 0 h 65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4880" h="655320">
                <a:moveTo>
                  <a:pt x="944880" y="0"/>
                </a:moveTo>
                <a:lnTo>
                  <a:pt x="0" y="335280"/>
                </a:lnTo>
                <a:lnTo>
                  <a:pt x="403860" y="655320"/>
                </a:lnTo>
                <a:lnTo>
                  <a:pt x="944880" y="0"/>
                </a:lnTo>
                <a:close/>
              </a:path>
            </a:pathLst>
          </a:custGeom>
          <a:pattFill prst="dkVert">
            <a:fgClr>
              <a:schemeClr val="tx2">
                <a:lumMod val="40000"/>
                <a:lumOff val="60000"/>
              </a:schemeClr>
            </a:fgClr>
            <a:bgClr>
              <a:srgbClr val="FF9933"/>
            </a:bgClr>
          </a:pattFill>
          <a:ln w="31750">
            <a:solidFill>
              <a:srgbClr val="FF9933"/>
            </a:solidFill>
            <a:prstDash val="sysDash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645129" y="4006230"/>
            <a:ext cx="1709962" cy="1320496"/>
          </a:xfrm>
          <a:custGeom>
            <a:avLst/>
            <a:gdLst>
              <a:gd name="connsiteX0" fmla="*/ 0 w 1760220"/>
              <a:gd name="connsiteY0" fmla="*/ 1363980 h 1363980"/>
              <a:gd name="connsiteX1" fmla="*/ 1150620 w 1760220"/>
              <a:gd name="connsiteY1" fmla="*/ 0 h 1363980"/>
              <a:gd name="connsiteX2" fmla="*/ 1760220 w 1760220"/>
              <a:gd name="connsiteY2" fmla="*/ 723900 h 1363980"/>
              <a:gd name="connsiteX3" fmla="*/ 0 w 1760220"/>
              <a:gd name="connsiteY3" fmla="*/ 1363980 h 1363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0220" h="1363980">
                <a:moveTo>
                  <a:pt x="0" y="1363980"/>
                </a:moveTo>
                <a:lnTo>
                  <a:pt x="1150620" y="0"/>
                </a:lnTo>
                <a:lnTo>
                  <a:pt x="1760220" y="723900"/>
                </a:lnTo>
                <a:lnTo>
                  <a:pt x="0" y="1363980"/>
                </a:lnTo>
                <a:close/>
              </a:path>
            </a:pathLst>
          </a:custGeom>
          <a:pattFill prst="dkVert">
            <a:fgClr>
              <a:schemeClr val="tx2">
                <a:lumMod val="40000"/>
                <a:lumOff val="60000"/>
              </a:schemeClr>
            </a:fgClr>
            <a:bgClr>
              <a:srgbClr val="FF9933"/>
            </a:bgClr>
          </a:pattFill>
          <a:ln w="31750">
            <a:solidFill>
              <a:srgbClr val="FF9933"/>
            </a:solidFill>
            <a:prstDash val="sysDash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7282" y="4730012"/>
            <a:ext cx="758654" cy="427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200" dirty="0" smtClean="0">
                <a:solidFill>
                  <a:srgbClr val="FF9933"/>
                </a:solidFill>
                <a:latin typeface="Arial" pitchFamily="34" charset="0"/>
              </a:rPr>
              <a:t>LVT</a:t>
            </a:r>
            <a:endParaRPr lang="en-US" sz="2200" dirty="0">
              <a:solidFill>
                <a:srgbClr val="FF9933"/>
              </a:solidFill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7704" y="3858766"/>
            <a:ext cx="783729" cy="434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200" dirty="0">
                <a:solidFill>
                  <a:srgbClr val="FF9933"/>
                </a:solidFill>
                <a:latin typeface="Arial" pitchFamily="34" charset="0"/>
              </a:rPr>
              <a:t>H</a:t>
            </a:r>
            <a:r>
              <a:rPr lang="en-US" sz="2200" dirty="0" smtClean="0">
                <a:solidFill>
                  <a:srgbClr val="FF9933"/>
                </a:solidFill>
                <a:latin typeface="Arial" pitchFamily="34" charset="0"/>
              </a:rPr>
              <a:t>VT</a:t>
            </a:r>
            <a:endParaRPr lang="en-US" sz="2200" dirty="0">
              <a:solidFill>
                <a:srgbClr val="FF9933"/>
              </a:solidFill>
              <a:latin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032327" y="4295192"/>
            <a:ext cx="1474918" cy="1650785"/>
          </a:xfrm>
          <a:prstGeom prst="line">
            <a:avLst/>
          </a:prstGeom>
          <a:ln>
            <a:solidFill>
              <a:srgbClr val="FF9933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56637" y="4776336"/>
            <a:ext cx="2516827" cy="906988"/>
          </a:xfrm>
          <a:prstGeom prst="line">
            <a:avLst/>
          </a:prstGeom>
          <a:ln>
            <a:solidFill>
              <a:srgbClr val="FF9933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23528" y="6243676"/>
            <a:ext cx="3257070" cy="0"/>
          </a:xfrm>
          <a:prstGeom prst="straightConnector1">
            <a:avLst/>
          </a:prstGeom>
          <a:ln w="38100">
            <a:solidFill>
              <a:schemeClr val="bg1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71576" y="3718577"/>
            <a:ext cx="34228" cy="2709592"/>
          </a:xfrm>
          <a:prstGeom prst="straightConnector1">
            <a:avLst/>
          </a:prstGeom>
          <a:ln w="38100">
            <a:solidFill>
              <a:schemeClr val="bg1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25953" y="6237312"/>
            <a:ext cx="1386007" cy="434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2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</a:rPr>
              <a:t>Voltage</a:t>
            </a:r>
            <a:endParaRPr lang="en-US" sz="2200" dirty="0">
              <a:solidFill>
                <a:schemeClr val="bg1">
                  <a:lumMod val="40000"/>
                  <a:lumOff val="60000"/>
                </a:schemeClr>
              </a:solidFill>
              <a:latin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123" y="3243039"/>
            <a:ext cx="1723565" cy="430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2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</a:rPr>
              <a:t>Frequency</a:t>
            </a:r>
            <a:endParaRPr lang="en-US" sz="2200" dirty="0">
              <a:solidFill>
                <a:schemeClr val="bg1">
                  <a:lumMod val="40000"/>
                  <a:lumOff val="60000"/>
                </a:schemeClr>
              </a:solidFill>
              <a:latin typeface="Arial" pitchFamily="34" charset="0"/>
            </a:endParaRPr>
          </a:p>
        </p:txBody>
      </p:sp>
      <p:sp>
        <p:nvSpPr>
          <p:cNvPr id="20" name="6-Point Star 19"/>
          <p:cNvSpPr/>
          <p:nvPr/>
        </p:nvSpPr>
        <p:spPr>
          <a:xfrm>
            <a:off x="1448697" y="5248745"/>
            <a:ext cx="222073" cy="209620"/>
          </a:xfrm>
          <a:prstGeom prst="star6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latinLnBrk="0" hangingPunct="0"/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13818" y="4941168"/>
            <a:ext cx="368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800" dirty="0" smtClean="0">
                <a:solidFill>
                  <a:srgbClr val="FF9933"/>
                </a:solidFill>
                <a:latin typeface="Arial" pitchFamily="34" charset="0"/>
              </a:rPr>
              <a:t>A</a:t>
            </a:r>
            <a:endParaRPr lang="en-US" sz="2800" dirty="0">
              <a:solidFill>
                <a:srgbClr val="FF9933"/>
              </a:solidFill>
              <a:latin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34312" y="3476759"/>
            <a:ext cx="1853712" cy="744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200" dirty="0" smtClean="0">
                <a:solidFill>
                  <a:srgbClr val="FF9933"/>
                </a:solidFill>
                <a:latin typeface="Arial" pitchFamily="34" charset="0"/>
              </a:rPr>
              <a:t>Design Cone of mode A</a:t>
            </a:r>
            <a:endParaRPr lang="en-US" sz="2200" dirty="0">
              <a:solidFill>
                <a:srgbClr val="FF9933"/>
              </a:solidFill>
              <a:latin typeface="Arial" pitchFamily="34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 flipH="1">
            <a:off x="3112869" y="4221088"/>
            <a:ext cx="406087" cy="216024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rgbClr val="FF9933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1081550" y="4239740"/>
            <a:ext cx="394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</a:rPr>
              <a:t>C</a:t>
            </a:r>
            <a:endParaRPr lang="en-US" sz="2800" dirty="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31" name="6-Point Star 30"/>
          <p:cNvSpPr/>
          <p:nvPr/>
        </p:nvSpPr>
        <p:spPr>
          <a:xfrm>
            <a:off x="1513598" y="4374595"/>
            <a:ext cx="222073" cy="209620"/>
          </a:xfrm>
          <a:prstGeom prst="star6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latinLnBrk="0" hangingPunct="0"/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1010052" y="4781726"/>
            <a:ext cx="2298583" cy="1342238"/>
          </a:xfrm>
          <a:custGeom>
            <a:avLst/>
            <a:gdLst>
              <a:gd name="connsiteX0" fmla="*/ 2290194 w 2298583"/>
              <a:gd name="connsiteY0" fmla="*/ 1266737 h 1325460"/>
              <a:gd name="connsiteX1" fmla="*/ 2298583 w 2298583"/>
              <a:gd name="connsiteY1" fmla="*/ 0 h 1325460"/>
              <a:gd name="connsiteX2" fmla="*/ 595618 w 2298583"/>
              <a:gd name="connsiteY2" fmla="*/ 713064 h 1325460"/>
              <a:gd name="connsiteX3" fmla="*/ 0 w 2298583"/>
              <a:gd name="connsiteY3" fmla="*/ 1325460 h 1325460"/>
              <a:gd name="connsiteX4" fmla="*/ 2147581 w 2298583"/>
              <a:gd name="connsiteY4" fmla="*/ 1249959 h 1325460"/>
              <a:gd name="connsiteX0" fmla="*/ 2290194 w 2298583"/>
              <a:gd name="connsiteY0" fmla="*/ 1266737 h 1325460"/>
              <a:gd name="connsiteX1" fmla="*/ 2298583 w 2298583"/>
              <a:gd name="connsiteY1" fmla="*/ 0 h 1325460"/>
              <a:gd name="connsiteX2" fmla="*/ 595618 w 2298583"/>
              <a:gd name="connsiteY2" fmla="*/ 713064 h 1325460"/>
              <a:gd name="connsiteX3" fmla="*/ 0 w 2298583"/>
              <a:gd name="connsiteY3" fmla="*/ 1325460 h 1325460"/>
              <a:gd name="connsiteX4" fmla="*/ 2290194 w 2298583"/>
              <a:gd name="connsiteY4" fmla="*/ 1300293 h 1325460"/>
              <a:gd name="connsiteX0" fmla="*/ 2290194 w 2298583"/>
              <a:gd name="connsiteY0" fmla="*/ 1266737 h 1333849"/>
              <a:gd name="connsiteX1" fmla="*/ 2298583 w 2298583"/>
              <a:gd name="connsiteY1" fmla="*/ 0 h 1333849"/>
              <a:gd name="connsiteX2" fmla="*/ 595618 w 2298583"/>
              <a:gd name="connsiteY2" fmla="*/ 713064 h 1333849"/>
              <a:gd name="connsiteX3" fmla="*/ 0 w 2298583"/>
              <a:gd name="connsiteY3" fmla="*/ 1325460 h 1333849"/>
              <a:gd name="connsiteX4" fmla="*/ 2290194 w 2298583"/>
              <a:gd name="connsiteY4" fmla="*/ 1333849 h 1333849"/>
              <a:gd name="connsiteX0" fmla="*/ 2290194 w 2298583"/>
              <a:gd name="connsiteY0" fmla="*/ 1375794 h 1375794"/>
              <a:gd name="connsiteX1" fmla="*/ 2298583 w 2298583"/>
              <a:gd name="connsiteY1" fmla="*/ 0 h 1375794"/>
              <a:gd name="connsiteX2" fmla="*/ 595618 w 2298583"/>
              <a:gd name="connsiteY2" fmla="*/ 713064 h 1375794"/>
              <a:gd name="connsiteX3" fmla="*/ 0 w 2298583"/>
              <a:gd name="connsiteY3" fmla="*/ 1325460 h 1375794"/>
              <a:gd name="connsiteX4" fmla="*/ 2290194 w 2298583"/>
              <a:gd name="connsiteY4" fmla="*/ 1333849 h 1375794"/>
              <a:gd name="connsiteX0" fmla="*/ 2290194 w 2298583"/>
              <a:gd name="connsiteY0" fmla="*/ 1375794 h 1375794"/>
              <a:gd name="connsiteX1" fmla="*/ 2298583 w 2298583"/>
              <a:gd name="connsiteY1" fmla="*/ 0 h 1375794"/>
              <a:gd name="connsiteX2" fmla="*/ 595618 w 2298583"/>
              <a:gd name="connsiteY2" fmla="*/ 713064 h 1375794"/>
              <a:gd name="connsiteX3" fmla="*/ 0 w 2298583"/>
              <a:gd name="connsiteY3" fmla="*/ 1325460 h 1375794"/>
              <a:gd name="connsiteX4" fmla="*/ 2290194 w 2298583"/>
              <a:gd name="connsiteY4" fmla="*/ 1325460 h 1375794"/>
              <a:gd name="connsiteX0" fmla="*/ 2290194 w 2298583"/>
              <a:gd name="connsiteY0" fmla="*/ 1300293 h 1325460"/>
              <a:gd name="connsiteX1" fmla="*/ 2298583 w 2298583"/>
              <a:gd name="connsiteY1" fmla="*/ 0 h 1325460"/>
              <a:gd name="connsiteX2" fmla="*/ 595618 w 2298583"/>
              <a:gd name="connsiteY2" fmla="*/ 713064 h 1325460"/>
              <a:gd name="connsiteX3" fmla="*/ 0 w 2298583"/>
              <a:gd name="connsiteY3" fmla="*/ 1325460 h 1325460"/>
              <a:gd name="connsiteX4" fmla="*/ 2290194 w 2298583"/>
              <a:gd name="connsiteY4" fmla="*/ 1325460 h 1325460"/>
              <a:gd name="connsiteX0" fmla="*/ 2290194 w 2298583"/>
              <a:gd name="connsiteY0" fmla="*/ 1342238 h 1342238"/>
              <a:gd name="connsiteX1" fmla="*/ 2298583 w 2298583"/>
              <a:gd name="connsiteY1" fmla="*/ 0 h 1342238"/>
              <a:gd name="connsiteX2" fmla="*/ 595618 w 2298583"/>
              <a:gd name="connsiteY2" fmla="*/ 713064 h 1342238"/>
              <a:gd name="connsiteX3" fmla="*/ 0 w 2298583"/>
              <a:gd name="connsiteY3" fmla="*/ 1325460 h 1342238"/>
              <a:gd name="connsiteX4" fmla="*/ 2290194 w 2298583"/>
              <a:gd name="connsiteY4" fmla="*/ 1325460 h 1342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8583" h="1342238">
                <a:moveTo>
                  <a:pt x="2290194" y="1342238"/>
                </a:moveTo>
                <a:cubicBezTo>
                  <a:pt x="2292990" y="919992"/>
                  <a:pt x="2295787" y="422246"/>
                  <a:pt x="2298583" y="0"/>
                </a:cubicBezTo>
                <a:lnTo>
                  <a:pt x="595618" y="713064"/>
                </a:lnTo>
                <a:lnTo>
                  <a:pt x="0" y="1325460"/>
                </a:lnTo>
                <a:lnTo>
                  <a:pt x="2290194" y="1325460"/>
                </a:lnTo>
              </a:path>
            </a:pathLst>
          </a:custGeom>
          <a:ln w="38100">
            <a:solidFill>
              <a:srgbClr val="FFFF00"/>
            </a:solidFill>
            <a:prstDash val="sysDash"/>
          </a:ln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4782" y="3475841"/>
            <a:ext cx="2523472" cy="469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</a:rPr>
              <a:t>Negative Slack</a:t>
            </a:r>
            <a:endParaRPr lang="en-US" sz="2400" dirty="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75856" y="5775647"/>
            <a:ext cx="2085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</a:rPr>
              <a:t>Positive Slack</a:t>
            </a:r>
            <a:endParaRPr lang="en-US" sz="2400" dirty="0">
              <a:solidFill>
                <a:srgbClr val="FFFF00"/>
              </a:solidFill>
              <a:latin typeface="Arial" pitchFamily="34" charset="0"/>
            </a:endParaRPr>
          </a:p>
        </p:txBody>
      </p:sp>
      <p:cxnSp>
        <p:nvCxnSpPr>
          <p:cNvPr id="26" name="Straight Arrow Connector 25"/>
          <p:cNvCxnSpPr>
            <a:stCxn id="31" idx="2"/>
          </p:cNvCxnSpPr>
          <p:nvPr/>
        </p:nvCxnSpPr>
        <p:spPr bwMode="auto">
          <a:xfrm flipH="1">
            <a:off x="1624634" y="4584215"/>
            <a:ext cx="1" cy="489158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flipH="1" flipV="1">
            <a:off x="3098860" y="4844292"/>
            <a:ext cx="1" cy="256390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2915816" y="5262100"/>
            <a:ext cx="394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</a:rPr>
              <a:t>B</a:t>
            </a:r>
            <a:endParaRPr lang="en-US" sz="2800" dirty="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36" name="6-Point Star 35"/>
          <p:cNvSpPr/>
          <p:nvPr/>
        </p:nvSpPr>
        <p:spPr>
          <a:xfrm>
            <a:off x="2987824" y="5085184"/>
            <a:ext cx="222073" cy="209620"/>
          </a:xfrm>
          <a:prstGeom prst="star6">
            <a:avLst/>
          </a:prstGeom>
          <a:solidFill>
            <a:srgbClr val="FFFF00"/>
          </a:solidFill>
          <a:ln>
            <a:solidFill>
              <a:srgbClr val="FFCC6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latinLnBrk="0" hangingPunct="0"/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72000" y="3933056"/>
            <a:ext cx="4540969" cy="1856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CC66"/>
              </a:buClr>
              <a:buSzPct val="100000"/>
              <a:buFont typeface="Wingdings" pitchFamily="2" charset="2"/>
              <a:buChar char="Ø"/>
            </a:pPr>
            <a:r>
              <a:rPr lang="en-US" altLang="zh-TW" sz="2800" dirty="0" smtClean="0">
                <a:latin typeface="Arial" pitchFamily="34" charset="0"/>
                <a:sym typeface="Symbol"/>
              </a:rPr>
              <a:t>Above the design cone</a:t>
            </a:r>
            <a:br>
              <a:rPr lang="en-US" altLang="zh-TW" sz="2800" dirty="0" smtClean="0">
                <a:latin typeface="Arial" pitchFamily="34" charset="0"/>
                <a:sym typeface="Symbol"/>
              </a:rPr>
            </a:br>
            <a:r>
              <a:rPr lang="en-US" altLang="zh-TW" sz="2800" dirty="0" smtClean="0">
                <a:latin typeface="Arial" pitchFamily="34" charset="0"/>
                <a:sym typeface="Symbol"/>
              </a:rPr>
              <a:t> Negative timing slacks</a:t>
            </a:r>
          </a:p>
          <a:p>
            <a:pPr marL="285750" indent="-285750">
              <a:buClr>
                <a:srgbClr val="FFCC66"/>
              </a:buClr>
              <a:buSzPct val="100000"/>
              <a:buFont typeface="Wingdings" pitchFamily="2" charset="2"/>
              <a:buChar char="Ø"/>
            </a:pPr>
            <a:r>
              <a:rPr lang="en-US" altLang="zh-TW" sz="2800" dirty="0" smtClean="0">
                <a:latin typeface="Arial" pitchFamily="34" charset="0"/>
                <a:sym typeface="Symbol"/>
              </a:rPr>
              <a:t>Below </a:t>
            </a:r>
            <a:r>
              <a:rPr lang="en-US" altLang="zh-TW" sz="2800" dirty="0">
                <a:latin typeface="Arial" pitchFamily="34" charset="0"/>
                <a:sym typeface="Symbol"/>
              </a:rPr>
              <a:t>the design cone</a:t>
            </a:r>
            <a:br>
              <a:rPr lang="en-US" altLang="zh-TW" sz="2800" dirty="0">
                <a:latin typeface="Arial" pitchFamily="34" charset="0"/>
                <a:sym typeface="Symbol"/>
              </a:rPr>
            </a:br>
            <a:r>
              <a:rPr lang="en-US" altLang="zh-TW" sz="2800" dirty="0">
                <a:latin typeface="Arial" pitchFamily="34" charset="0"/>
                <a:sym typeface="Symbol"/>
              </a:rPr>
              <a:t> </a:t>
            </a:r>
            <a:r>
              <a:rPr lang="en-US" altLang="zh-TW" sz="2800" dirty="0" smtClean="0">
                <a:latin typeface="Arial" pitchFamily="34" charset="0"/>
                <a:sym typeface="Symbol"/>
              </a:rPr>
              <a:t>Positive </a:t>
            </a:r>
            <a:r>
              <a:rPr lang="en-US" altLang="zh-TW" sz="2800" dirty="0">
                <a:latin typeface="Arial" pitchFamily="34" charset="0"/>
                <a:sym typeface="Symbol"/>
              </a:rPr>
              <a:t>timing slacks</a:t>
            </a:r>
          </a:p>
          <a:p>
            <a:pPr marL="285750" indent="-285750">
              <a:buClr>
                <a:srgbClr val="FFCC66"/>
              </a:buClr>
              <a:buSzPct val="100000"/>
              <a:buFont typeface="Wingdings" pitchFamily="2" charset="2"/>
              <a:buChar char="Ø"/>
            </a:pPr>
            <a:endParaRPr lang="en-US" altLang="zh-TW" sz="2800" dirty="0" smtClean="0">
              <a:latin typeface="Arial" pitchFamily="34" charset="0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947689023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Dominance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31734" y="3331825"/>
            <a:ext cx="4180226" cy="3339817"/>
            <a:chOff x="607798" y="3403833"/>
            <a:chExt cx="4180226" cy="3339817"/>
          </a:xfrm>
        </p:grpSpPr>
        <p:sp>
          <p:nvSpPr>
            <p:cNvPr id="4" name="Freeform 3"/>
            <p:cNvSpPr/>
            <p:nvPr/>
          </p:nvSpPr>
          <p:spPr>
            <a:xfrm>
              <a:off x="1140438" y="5470396"/>
              <a:ext cx="917902" cy="633469"/>
            </a:xfrm>
            <a:custGeom>
              <a:avLst/>
              <a:gdLst>
                <a:gd name="connsiteX0" fmla="*/ 944880 w 944880"/>
                <a:gd name="connsiteY0" fmla="*/ 0 h 655320"/>
                <a:gd name="connsiteX1" fmla="*/ 0 w 944880"/>
                <a:gd name="connsiteY1" fmla="*/ 335280 h 655320"/>
                <a:gd name="connsiteX2" fmla="*/ 403860 w 944880"/>
                <a:gd name="connsiteY2" fmla="*/ 655320 h 655320"/>
                <a:gd name="connsiteX3" fmla="*/ 944880 w 944880"/>
                <a:gd name="connsiteY3" fmla="*/ 0 h 655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4880" h="655320">
                  <a:moveTo>
                    <a:pt x="944880" y="0"/>
                  </a:moveTo>
                  <a:lnTo>
                    <a:pt x="0" y="335280"/>
                  </a:lnTo>
                  <a:lnTo>
                    <a:pt x="403860" y="655320"/>
                  </a:lnTo>
                  <a:lnTo>
                    <a:pt x="944880" y="0"/>
                  </a:lnTo>
                  <a:close/>
                </a:path>
              </a:pathLst>
            </a:custGeom>
            <a:pattFill prst="dkVert">
              <a:fgClr>
                <a:schemeClr val="tx2">
                  <a:lumMod val="40000"/>
                  <a:lumOff val="60000"/>
                </a:schemeClr>
              </a:fgClr>
              <a:bgClr>
                <a:srgbClr val="FF9933"/>
              </a:bgClr>
            </a:pattFill>
            <a:ln w="31750">
              <a:solidFill>
                <a:srgbClr val="FF9933"/>
              </a:solidFill>
              <a:prstDash val="sysDash"/>
            </a:ln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" name="Freeform 4"/>
            <p:cNvSpPr/>
            <p:nvPr/>
          </p:nvSpPr>
          <p:spPr>
            <a:xfrm>
              <a:off x="2221193" y="4078238"/>
              <a:ext cx="1709962" cy="1320496"/>
            </a:xfrm>
            <a:custGeom>
              <a:avLst/>
              <a:gdLst>
                <a:gd name="connsiteX0" fmla="*/ 0 w 1760220"/>
                <a:gd name="connsiteY0" fmla="*/ 1363980 h 1363980"/>
                <a:gd name="connsiteX1" fmla="*/ 1150620 w 1760220"/>
                <a:gd name="connsiteY1" fmla="*/ 0 h 1363980"/>
                <a:gd name="connsiteX2" fmla="*/ 1760220 w 1760220"/>
                <a:gd name="connsiteY2" fmla="*/ 723900 h 1363980"/>
                <a:gd name="connsiteX3" fmla="*/ 0 w 1760220"/>
                <a:gd name="connsiteY3" fmla="*/ 1363980 h 1363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0220" h="1363980">
                  <a:moveTo>
                    <a:pt x="0" y="1363980"/>
                  </a:moveTo>
                  <a:lnTo>
                    <a:pt x="1150620" y="0"/>
                  </a:lnTo>
                  <a:lnTo>
                    <a:pt x="1760220" y="723900"/>
                  </a:lnTo>
                  <a:lnTo>
                    <a:pt x="0" y="1363980"/>
                  </a:lnTo>
                  <a:close/>
                </a:path>
              </a:pathLst>
            </a:custGeom>
            <a:pattFill prst="dkVert">
              <a:fgClr>
                <a:schemeClr val="tx2">
                  <a:lumMod val="40000"/>
                  <a:lumOff val="60000"/>
                </a:schemeClr>
              </a:fgClr>
              <a:bgClr>
                <a:srgbClr val="FF9933"/>
              </a:bgClr>
            </a:pattFill>
            <a:ln w="31750">
              <a:solidFill>
                <a:srgbClr val="FF9933"/>
              </a:solidFill>
              <a:prstDash val="sysDash"/>
            </a:ln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813346" y="4802020"/>
              <a:ext cx="758654" cy="427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latinLnBrk="0" hangingPunct="0"/>
              <a:r>
                <a:rPr lang="en-US" sz="2200" dirty="0" smtClean="0">
                  <a:solidFill>
                    <a:srgbClr val="FF9933"/>
                  </a:solidFill>
                  <a:latin typeface="Arial" pitchFamily="34" charset="0"/>
                </a:rPr>
                <a:t>LVT</a:t>
              </a:r>
              <a:endParaRPr lang="en-US" sz="2200" dirty="0">
                <a:solidFill>
                  <a:srgbClr val="FF9933"/>
                </a:solidFill>
                <a:latin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483768" y="3930774"/>
              <a:ext cx="783729" cy="434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latinLnBrk="0" hangingPunct="0"/>
              <a:r>
                <a:rPr lang="en-US" sz="2200" dirty="0">
                  <a:solidFill>
                    <a:srgbClr val="FF9933"/>
                  </a:solidFill>
                  <a:latin typeface="Arial" pitchFamily="34" charset="0"/>
                </a:rPr>
                <a:t>H</a:t>
              </a:r>
              <a:r>
                <a:rPr lang="en-US" sz="2200" dirty="0" smtClean="0">
                  <a:solidFill>
                    <a:srgbClr val="FF9933"/>
                  </a:solidFill>
                  <a:latin typeface="Arial" pitchFamily="34" charset="0"/>
                </a:rPr>
                <a:t>VT</a:t>
              </a:r>
              <a:endParaRPr lang="en-US" sz="2200" dirty="0">
                <a:solidFill>
                  <a:srgbClr val="FF9933"/>
                </a:solidFill>
                <a:latin typeface="Arial" pitchFamily="34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 flipV="1">
              <a:off x="1608391" y="4367200"/>
              <a:ext cx="1474918" cy="1650785"/>
            </a:xfrm>
            <a:prstGeom prst="line">
              <a:avLst/>
            </a:prstGeom>
            <a:ln>
              <a:solidFill>
                <a:srgbClr val="FF9933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1232701" y="4848344"/>
              <a:ext cx="2516827" cy="906988"/>
            </a:xfrm>
            <a:prstGeom prst="line">
              <a:avLst/>
            </a:prstGeom>
            <a:ln>
              <a:solidFill>
                <a:srgbClr val="FF9933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491880" y="5334108"/>
              <a:ext cx="3941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latinLnBrk="0" hangingPunct="0"/>
              <a:r>
                <a:rPr lang="en-US" sz="2800" dirty="0" smtClean="0">
                  <a:solidFill>
                    <a:srgbClr val="FFFF00"/>
                  </a:solidFill>
                  <a:latin typeface="Arial" pitchFamily="34" charset="0"/>
                </a:rPr>
                <a:t>B</a:t>
              </a:r>
              <a:endParaRPr lang="en-US" sz="2800" dirty="0">
                <a:solidFill>
                  <a:srgbClr val="FFFF00"/>
                </a:solidFill>
                <a:latin typeface="Arial" pitchFamily="34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899592" y="6315684"/>
              <a:ext cx="3257070" cy="0"/>
            </a:xfrm>
            <a:prstGeom prst="straightConnector1">
              <a:avLst/>
            </a:prstGeom>
            <a:ln w="38100">
              <a:solidFill>
                <a:schemeClr val="bg1">
                  <a:lumMod val="40000"/>
                  <a:lumOff val="60000"/>
                </a:schemeClr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1047640" y="3790585"/>
              <a:ext cx="34228" cy="2709592"/>
            </a:xfrm>
            <a:prstGeom prst="straightConnector1">
              <a:avLst/>
            </a:prstGeom>
            <a:ln w="38100">
              <a:solidFill>
                <a:schemeClr val="bg1">
                  <a:lumMod val="40000"/>
                  <a:lumOff val="60000"/>
                </a:schemeClr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402017" y="6309320"/>
              <a:ext cx="1386007" cy="434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latinLnBrk="0" hangingPunct="0"/>
              <a:r>
                <a:rPr lang="en-US" sz="2200" dirty="0" smtClean="0">
                  <a:solidFill>
                    <a:schemeClr val="bg1">
                      <a:lumMod val="40000"/>
                      <a:lumOff val="60000"/>
                    </a:schemeClr>
                  </a:solidFill>
                  <a:latin typeface="Arial" pitchFamily="34" charset="0"/>
                </a:rPr>
                <a:t>Voltage</a:t>
              </a:r>
              <a:endParaRPr lang="en-US" sz="2200" dirty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7798" y="3403833"/>
              <a:ext cx="1723565" cy="4308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latinLnBrk="0" hangingPunct="0"/>
              <a:r>
                <a:rPr lang="en-US" sz="2200" dirty="0" smtClean="0">
                  <a:solidFill>
                    <a:schemeClr val="bg1">
                      <a:lumMod val="40000"/>
                      <a:lumOff val="60000"/>
                    </a:schemeClr>
                  </a:solidFill>
                  <a:latin typeface="Arial" pitchFamily="34" charset="0"/>
                </a:rPr>
                <a:t>Frequency</a:t>
              </a:r>
              <a:endParaRPr lang="en-US" sz="2200" dirty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7" name="6-Point Star 16"/>
            <p:cNvSpPr/>
            <p:nvPr/>
          </p:nvSpPr>
          <p:spPr>
            <a:xfrm>
              <a:off x="3563888" y="5157192"/>
              <a:ext cx="222073" cy="209620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CC66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latinLnBrk="0" hangingPunct="0"/>
              <a:endParaRPr lang="en-US" sz="2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6-Point Star 19"/>
            <p:cNvSpPr/>
            <p:nvPr/>
          </p:nvSpPr>
          <p:spPr>
            <a:xfrm>
              <a:off x="2024761" y="5320753"/>
              <a:ext cx="222073" cy="209620"/>
            </a:xfrm>
            <a:prstGeom prst="star6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latinLnBrk="0" hangingPunct="0"/>
              <a:endParaRPr lang="en-US" sz="2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689882" y="5013176"/>
              <a:ext cx="3684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latinLnBrk="0" hangingPunct="0"/>
              <a:r>
                <a:rPr lang="en-US" sz="2800" dirty="0" smtClean="0">
                  <a:solidFill>
                    <a:srgbClr val="FF9933"/>
                  </a:solidFill>
                  <a:latin typeface="Arial" pitchFamily="34" charset="0"/>
                </a:rPr>
                <a:t>A</a:t>
              </a:r>
              <a:endParaRPr lang="en-US" sz="2800" dirty="0">
                <a:solidFill>
                  <a:srgbClr val="FF9933"/>
                </a:solidFill>
                <a:latin typeface="Arial" pitchFamily="34" charset="0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923928" y="4221088"/>
            <a:ext cx="5197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CC66"/>
              </a:buClr>
              <a:buSzPct val="100000"/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</a:rPr>
              <a:t>Mode A is the dominant mode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934312" y="3476759"/>
            <a:ext cx="1853712" cy="744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200" dirty="0" smtClean="0">
                <a:solidFill>
                  <a:srgbClr val="FF9933"/>
                </a:solidFill>
                <a:latin typeface="Arial" pitchFamily="34" charset="0"/>
              </a:rPr>
              <a:t>Design Cone of mode A</a:t>
            </a:r>
            <a:endParaRPr lang="en-US" sz="2200" dirty="0">
              <a:solidFill>
                <a:srgbClr val="FF9933"/>
              </a:solidFill>
              <a:latin typeface="Arial" pitchFamily="34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 flipH="1">
            <a:off x="3112869" y="4221088"/>
            <a:ext cx="406087" cy="216024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rgbClr val="FF9933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395536" y="980728"/>
            <a:ext cx="8567489" cy="181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FFCC66"/>
              </a:buClr>
              <a:buSzPct val="70000"/>
              <a:buFont typeface="Wingdings" pitchFamily="2" charset="2"/>
              <a:buChar char="n"/>
              <a:defRPr sz="2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70000"/>
              <a:buFont typeface="Wingdings" pitchFamily="2" charset="2"/>
              <a:buChar char="n"/>
              <a:defRPr sz="2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One mode is outside of the design cone of the other </a:t>
            </a:r>
            <a:r>
              <a:rPr lang="en-US" altLang="zh-TW" sz="3000" dirty="0" smtClean="0">
                <a:latin typeface="Arial" pitchFamily="34" charset="0"/>
                <a:cs typeface="Arial" pitchFamily="34" charset="0"/>
                <a:sym typeface="Symbol"/>
              </a:rPr>
              <a:t> positive / negative timing slacks</a:t>
            </a:r>
          </a:p>
          <a:p>
            <a:r>
              <a:rPr lang="en-US" sz="3000" dirty="0" err="1">
                <a:latin typeface="Arial" pitchFamily="34" charset="0"/>
                <a:cs typeface="Arial" pitchFamily="34" charset="0"/>
                <a:sym typeface="Symbol"/>
              </a:rPr>
              <a:t>M</a:t>
            </a:r>
            <a:r>
              <a:rPr lang="en-US" sz="3000" baseline="-25000" dirty="0" err="1">
                <a:latin typeface="Arial" pitchFamily="34" charset="0"/>
                <a:cs typeface="Arial" pitchFamily="34" charset="0"/>
                <a:sym typeface="Symbol"/>
              </a:rPr>
              <a:t>2</a:t>
            </a:r>
            <a:r>
              <a:rPr lang="en-US" sz="3000" dirty="0">
                <a:latin typeface="Arial" pitchFamily="34" charset="0"/>
                <a:cs typeface="Arial" pitchFamily="34" charset="0"/>
                <a:sym typeface="Symbol"/>
              </a:rPr>
              <a:t> shows positive timing slacks </a:t>
            </a:r>
            <a:r>
              <a:rPr lang="en-US" sz="3000" dirty="0" err="1">
                <a:latin typeface="Arial" pitchFamily="34" charset="0"/>
                <a:cs typeface="Arial" pitchFamily="34" charset="0"/>
                <a:sym typeface="Symbol"/>
              </a:rPr>
              <a:t>w.r.t</a:t>
            </a:r>
            <a:r>
              <a:rPr lang="en-US" sz="3000" dirty="0">
                <a:latin typeface="Arial" pitchFamily="34" charset="0"/>
                <a:cs typeface="Arial" pitchFamily="34" charset="0"/>
                <a:sym typeface="Symbol"/>
              </a:rPr>
              <a:t>. </a:t>
            </a:r>
            <a:r>
              <a:rPr lang="en-US" sz="3000" dirty="0" err="1">
                <a:latin typeface="Arial" pitchFamily="34" charset="0"/>
                <a:cs typeface="Arial" pitchFamily="34" charset="0"/>
                <a:sym typeface="Symbol"/>
              </a:rPr>
              <a:t>M</a:t>
            </a:r>
            <a:r>
              <a:rPr lang="en-US" sz="3000" baseline="-25000" dirty="0" err="1">
                <a:latin typeface="Arial" pitchFamily="34" charset="0"/>
                <a:cs typeface="Arial" pitchFamily="34" charset="0"/>
                <a:sym typeface="Symbol"/>
              </a:rPr>
              <a:t>1</a:t>
            </a:r>
            <a:r>
              <a:rPr lang="en-US" sz="3000" baseline="-25000" dirty="0">
                <a:latin typeface="Arial" pitchFamily="34" charset="0"/>
                <a:cs typeface="Arial" pitchFamily="34" charset="0"/>
                <a:sym typeface="Symbol"/>
              </a:rPr>
              <a:t> </a:t>
            </a:r>
            <a:br>
              <a:rPr lang="en-US" sz="3000" baseline="-25000" dirty="0">
                <a:latin typeface="Arial" pitchFamily="34" charset="0"/>
                <a:cs typeface="Arial" pitchFamily="34" charset="0"/>
                <a:sym typeface="Symbol"/>
              </a:rPr>
            </a:br>
            <a:r>
              <a:rPr lang="en-US" altLang="zh-TW" sz="3000" dirty="0">
                <a:latin typeface="Arial" pitchFamily="34" charset="0"/>
                <a:cs typeface="Arial" pitchFamily="34" charset="0"/>
                <a:sym typeface="Symbol"/>
              </a:rPr>
              <a:t> </a:t>
            </a:r>
            <a:r>
              <a:rPr lang="en-US" altLang="zh-TW" sz="3000" dirty="0" err="1">
                <a:latin typeface="Arial" pitchFamily="34" charset="0"/>
                <a:cs typeface="Arial" pitchFamily="34" charset="0"/>
                <a:sym typeface="Symbol"/>
              </a:rPr>
              <a:t>M</a:t>
            </a:r>
            <a:r>
              <a:rPr lang="en-US" altLang="zh-TW" sz="3000" baseline="-25000" dirty="0" err="1">
                <a:latin typeface="Arial" pitchFamily="34" charset="0"/>
                <a:cs typeface="Arial" pitchFamily="34" charset="0"/>
                <a:sym typeface="Symbol"/>
              </a:rPr>
              <a:t>1</a:t>
            </a:r>
            <a:r>
              <a:rPr lang="en-US" altLang="zh-TW" sz="3000" baseline="-25000" dirty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altLang="zh-TW" sz="3000" dirty="0">
                <a:latin typeface="Arial" pitchFamily="34" charset="0"/>
                <a:cs typeface="Arial" pitchFamily="34" charset="0"/>
                <a:sym typeface="Symbol"/>
              </a:rPr>
              <a:t> is the </a:t>
            </a:r>
            <a:r>
              <a:rPr lang="en-US" altLang="zh-TW" sz="3000" dirty="0">
                <a:solidFill>
                  <a:srgbClr val="FF9933"/>
                </a:solidFill>
                <a:latin typeface="Arial" pitchFamily="34" charset="0"/>
                <a:cs typeface="Arial" pitchFamily="34" charset="0"/>
                <a:sym typeface="Symbol"/>
              </a:rPr>
              <a:t>dominant</a:t>
            </a:r>
            <a:r>
              <a:rPr lang="en-US" altLang="zh-TW" sz="3000" dirty="0">
                <a:latin typeface="Arial" pitchFamily="34" charset="0"/>
                <a:cs typeface="Arial" pitchFamily="34" charset="0"/>
                <a:sym typeface="Symbol"/>
              </a:rPr>
              <a:t> mode</a:t>
            </a:r>
            <a:endParaRPr lang="en-US" sz="3000" baseline="-25000" dirty="0">
              <a:latin typeface="Arial" pitchFamily="34" charset="0"/>
              <a:cs typeface="Arial" pitchFamily="34" charset="0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947689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5288" y="200025"/>
            <a:ext cx="8489950" cy="708025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ea typeface="굴림" pitchFamily="50" charset="-127"/>
              </a:rPr>
              <a:t>Outline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57188" y="1125538"/>
            <a:ext cx="8391276" cy="4895749"/>
          </a:xfrm>
        </p:spPr>
        <p:txBody>
          <a:bodyPr/>
          <a:lstStyle/>
          <a:p>
            <a:pPr>
              <a:defRPr/>
            </a:pPr>
            <a:r>
              <a:rPr lang="en-US" altLang="ko-KR" sz="36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Motivation</a:t>
            </a:r>
          </a:p>
          <a:p>
            <a:pPr>
              <a:defRPr/>
            </a:pPr>
            <a:r>
              <a:rPr lang="en-US" altLang="ko-KR" sz="36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Design Cone</a:t>
            </a:r>
          </a:p>
          <a:p>
            <a:pPr>
              <a:defRPr/>
            </a:pPr>
            <a:r>
              <a:rPr lang="en-US" altLang="ko-KR" sz="36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Dominance of Modes</a:t>
            </a:r>
          </a:p>
          <a:p>
            <a:pPr>
              <a:defRPr/>
            </a:pPr>
            <a:r>
              <a:rPr lang="en-US" altLang="ko-KR" sz="36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Problems and Methodologies</a:t>
            </a:r>
          </a:p>
          <a:p>
            <a:pPr>
              <a:defRPr/>
            </a:pPr>
            <a:r>
              <a:rPr lang="en-US" altLang="ko-KR" sz="36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Experimental Setup and Results</a:t>
            </a:r>
          </a:p>
          <a:p>
            <a:pPr>
              <a:defRPr/>
            </a:pPr>
            <a:r>
              <a:rPr lang="en-US" altLang="ko-KR" sz="3200" dirty="0">
                <a:latin typeface="Arial" pitchFamily="34" charset="0"/>
                <a:ea typeface="굴림" pitchFamily="50" charset="-127"/>
                <a:cs typeface="Arial" pitchFamily="34" charset="0"/>
              </a:rPr>
              <a:t>Conclusions and Ongoing Works</a:t>
            </a:r>
            <a:r>
              <a:rPr lang="en-US" altLang="ko-KR" sz="3200" dirty="0" smtClean="0">
                <a:latin typeface="Calibri" pitchFamily="34" charset="0"/>
                <a:ea typeface="굴림" pitchFamily="50" charset="-127"/>
                <a:cs typeface="Calibri" pitchFamily="34" charset="0"/>
              </a:rPr>
              <a:t/>
            </a:r>
            <a:br>
              <a:rPr lang="en-US" altLang="ko-KR" sz="3200" dirty="0" smtClean="0">
                <a:latin typeface="Calibri" pitchFamily="34" charset="0"/>
                <a:ea typeface="굴림" pitchFamily="50" charset="-127"/>
                <a:cs typeface="Calibri" pitchFamily="34" charset="0"/>
              </a:rPr>
            </a:br>
            <a:endParaRPr lang="en-US" altLang="ko-KR" sz="3200" dirty="0" smtClean="0">
              <a:latin typeface="Calibri" pitchFamily="34" charset="0"/>
              <a:ea typeface="굴림" pitchFamily="50" charset="-127"/>
              <a:cs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567489" cy="1819750"/>
          </a:xfrm>
        </p:spPr>
        <p:txBody>
          <a:bodyPr/>
          <a:lstStyle/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One mode is outside of the design cone of the other </a:t>
            </a:r>
            <a:r>
              <a:rPr lang="en-US" altLang="zh-TW" sz="3000" dirty="0" smtClean="0">
                <a:latin typeface="Arial" pitchFamily="34" charset="0"/>
                <a:cs typeface="Arial" pitchFamily="34" charset="0"/>
                <a:sym typeface="Symbol"/>
              </a:rPr>
              <a:t> positive / negative timing slacks</a:t>
            </a:r>
          </a:p>
          <a:p>
            <a:r>
              <a:rPr lang="en-US" sz="3000" dirty="0" err="1" smtClean="0">
                <a:latin typeface="Arial" pitchFamily="34" charset="0"/>
                <a:cs typeface="Arial" pitchFamily="34" charset="0"/>
                <a:sym typeface="Symbol"/>
              </a:rPr>
              <a:t>M</a:t>
            </a:r>
            <a:r>
              <a:rPr lang="en-US" sz="3000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2</a:t>
            </a:r>
            <a:r>
              <a:rPr lang="en-US" sz="3000" dirty="0" smtClean="0">
                <a:latin typeface="Arial" pitchFamily="34" charset="0"/>
                <a:cs typeface="Arial" pitchFamily="34" charset="0"/>
                <a:sym typeface="Symbol"/>
              </a:rPr>
              <a:t> shows positive timing slacks </a:t>
            </a:r>
            <a:r>
              <a:rPr lang="en-US" sz="3000" dirty="0" err="1" smtClean="0">
                <a:latin typeface="Arial" pitchFamily="34" charset="0"/>
                <a:cs typeface="Arial" pitchFamily="34" charset="0"/>
                <a:sym typeface="Symbol"/>
              </a:rPr>
              <a:t>w.r.t</a:t>
            </a:r>
            <a:r>
              <a:rPr lang="en-US" sz="3000" dirty="0" smtClean="0">
                <a:latin typeface="Arial" pitchFamily="34" charset="0"/>
                <a:cs typeface="Arial" pitchFamily="34" charset="0"/>
                <a:sym typeface="Symbol"/>
              </a:rPr>
              <a:t>. </a:t>
            </a:r>
            <a:r>
              <a:rPr lang="en-US" sz="3000" dirty="0" err="1" smtClean="0">
                <a:latin typeface="Arial" pitchFamily="34" charset="0"/>
                <a:cs typeface="Arial" pitchFamily="34" charset="0"/>
                <a:sym typeface="Symbol"/>
              </a:rPr>
              <a:t>M</a:t>
            </a:r>
            <a:r>
              <a:rPr lang="en-US" sz="3000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1</a:t>
            </a:r>
            <a:r>
              <a:rPr lang="en-US" sz="3000" baseline="-25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br>
              <a:rPr lang="en-US" sz="3000" baseline="-25000" dirty="0" smtClean="0">
                <a:latin typeface="Arial" pitchFamily="34" charset="0"/>
                <a:cs typeface="Arial" pitchFamily="34" charset="0"/>
                <a:sym typeface="Symbol"/>
              </a:rPr>
            </a:br>
            <a:r>
              <a:rPr lang="en-US" altLang="zh-TW" sz="3000" dirty="0" smtClean="0">
                <a:latin typeface="Arial" pitchFamily="34" charset="0"/>
                <a:cs typeface="Arial" pitchFamily="34" charset="0"/>
                <a:sym typeface="Symbol"/>
              </a:rPr>
              <a:t> </a:t>
            </a:r>
            <a:r>
              <a:rPr lang="en-US" altLang="zh-TW" sz="3000" dirty="0" err="1" smtClean="0">
                <a:latin typeface="Arial" pitchFamily="34" charset="0"/>
                <a:cs typeface="Arial" pitchFamily="34" charset="0"/>
                <a:sym typeface="Symbol"/>
              </a:rPr>
              <a:t>M</a:t>
            </a:r>
            <a:r>
              <a:rPr lang="en-US" altLang="zh-TW" sz="3000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1</a:t>
            </a:r>
            <a:r>
              <a:rPr lang="en-US" altLang="zh-TW" sz="3000" baseline="-25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altLang="zh-TW" sz="3000" dirty="0" smtClean="0">
                <a:latin typeface="Arial" pitchFamily="34" charset="0"/>
                <a:cs typeface="Arial" pitchFamily="34" charset="0"/>
                <a:sym typeface="Symbol"/>
              </a:rPr>
              <a:t> is the </a:t>
            </a:r>
            <a:r>
              <a:rPr lang="en-US" altLang="zh-TW" sz="3000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  <a:sym typeface="Symbol"/>
              </a:rPr>
              <a:t>dominant</a:t>
            </a:r>
            <a:r>
              <a:rPr lang="en-US" altLang="zh-TW" sz="3000" dirty="0" smtClean="0">
                <a:latin typeface="Arial" pitchFamily="34" charset="0"/>
                <a:cs typeface="Arial" pitchFamily="34" charset="0"/>
                <a:sym typeface="Symbol"/>
              </a:rPr>
              <a:t> mode</a:t>
            </a:r>
            <a:endParaRPr lang="en-US" sz="3000" baseline="-25000" dirty="0" smtClean="0">
              <a:latin typeface="Arial" pitchFamily="34" charset="0"/>
              <a:cs typeface="Arial" pitchFamily="34" charset="0"/>
              <a:sym typeface="Symbol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564374" y="5398388"/>
            <a:ext cx="917902" cy="633469"/>
          </a:xfrm>
          <a:custGeom>
            <a:avLst/>
            <a:gdLst>
              <a:gd name="connsiteX0" fmla="*/ 944880 w 944880"/>
              <a:gd name="connsiteY0" fmla="*/ 0 h 655320"/>
              <a:gd name="connsiteX1" fmla="*/ 0 w 944880"/>
              <a:gd name="connsiteY1" fmla="*/ 335280 h 655320"/>
              <a:gd name="connsiteX2" fmla="*/ 403860 w 944880"/>
              <a:gd name="connsiteY2" fmla="*/ 655320 h 655320"/>
              <a:gd name="connsiteX3" fmla="*/ 944880 w 944880"/>
              <a:gd name="connsiteY3" fmla="*/ 0 h 65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4880" h="655320">
                <a:moveTo>
                  <a:pt x="944880" y="0"/>
                </a:moveTo>
                <a:lnTo>
                  <a:pt x="0" y="335280"/>
                </a:lnTo>
                <a:lnTo>
                  <a:pt x="403860" y="655320"/>
                </a:lnTo>
                <a:lnTo>
                  <a:pt x="944880" y="0"/>
                </a:lnTo>
                <a:close/>
              </a:path>
            </a:pathLst>
          </a:custGeom>
          <a:pattFill prst="dkVert">
            <a:fgClr>
              <a:schemeClr val="tx2">
                <a:lumMod val="40000"/>
                <a:lumOff val="60000"/>
              </a:schemeClr>
            </a:fgClr>
            <a:bgClr>
              <a:srgbClr val="FF9933"/>
            </a:bgClr>
          </a:pattFill>
          <a:ln w="31750">
            <a:solidFill>
              <a:srgbClr val="FF9933"/>
            </a:solidFill>
            <a:prstDash val="sysDash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645129" y="4006230"/>
            <a:ext cx="1709962" cy="1320496"/>
          </a:xfrm>
          <a:custGeom>
            <a:avLst/>
            <a:gdLst>
              <a:gd name="connsiteX0" fmla="*/ 0 w 1760220"/>
              <a:gd name="connsiteY0" fmla="*/ 1363980 h 1363980"/>
              <a:gd name="connsiteX1" fmla="*/ 1150620 w 1760220"/>
              <a:gd name="connsiteY1" fmla="*/ 0 h 1363980"/>
              <a:gd name="connsiteX2" fmla="*/ 1760220 w 1760220"/>
              <a:gd name="connsiteY2" fmla="*/ 723900 h 1363980"/>
              <a:gd name="connsiteX3" fmla="*/ 0 w 1760220"/>
              <a:gd name="connsiteY3" fmla="*/ 1363980 h 1363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0220" h="1363980">
                <a:moveTo>
                  <a:pt x="0" y="1363980"/>
                </a:moveTo>
                <a:lnTo>
                  <a:pt x="1150620" y="0"/>
                </a:lnTo>
                <a:lnTo>
                  <a:pt x="1760220" y="723900"/>
                </a:lnTo>
                <a:lnTo>
                  <a:pt x="0" y="1363980"/>
                </a:lnTo>
                <a:close/>
              </a:path>
            </a:pathLst>
          </a:custGeom>
          <a:pattFill prst="dkVert">
            <a:fgClr>
              <a:schemeClr val="tx2">
                <a:lumMod val="40000"/>
                <a:lumOff val="60000"/>
              </a:schemeClr>
            </a:fgClr>
            <a:bgClr>
              <a:srgbClr val="FF9933"/>
            </a:bgClr>
          </a:pattFill>
          <a:ln w="31750">
            <a:solidFill>
              <a:srgbClr val="FF9933"/>
            </a:solidFill>
            <a:prstDash val="sysDash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7282" y="4730012"/>
            <a:ext cx="758654" cy="427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200" dirty="0" smtClean="0">
                <a:solidFill>
                  <a:srgbClr val="FF9933"/>
                </a:solidFill>
                <a:latin typeface="Arial" pitchFamily="34" charset="0"/>
              </a:rPr>
              <a:t>LVT</a:t>
            </a:r>
            <a:endParaRPr lang="en-US" sz="2200" dirty="0">
              <a:solidFill>
                <a:srgbClr val="FF9933"/>
              </a:solidFill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7704" y="3858766"/>
            <a:ext cx="783729" cy="434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200" dirty="0">
                <a:solidFill>
                  <a:srgbClr val="FF9933"/>
                </a:solidFill>
                <a:latin typeface="Arial" pitchFamily="34" charset="0"/>
              </a:rPr>
              <a:t>H</a:t>
            </a:r>
            <a:r>
              <a:rPr lang="en-US" sz="2200" dirty="0" smtClean="0">
                <a:solidFill>
                  <a:srgbClr val="FF9933"/>
                </a:solidFill>
                <a:latin typeface="Arial" pitchFamily="34" charset="0"/>
              </a:rPr>
              <a:t>VT</a:t>
            </a:r>
            <a:endParaRPr lang="en-US" sz="2200" dirty="0">
              <a:solidFill>
                <a:srgbClr val="FF9933"/>
              </a:solidFill>
              <a:latin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032327" y="4295192"/>
            <a:ext cx="1474918" cy="1650785"/>
          </a:xfrm>
          <a:prstGeom prst="line">
            <a:avLst/>
          </a:prstGeom>
          <a:ln>
            <a:solidFill>
              <a:srgbClr val="FF9933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56637" y="4776336"/>
            <a:ext cx="2516827" cy="906988"/>
          </a:xfrm>
          <a:prstGeom prst="line">
            <a:avLst/>
          </a:prstGeom>
          <a:ln>
            <a:solidFill>
              <a:srgbClr val="FF9933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15816" y="5262100"/>
            <a:ext cx="394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</a:rPr>
              <a:t>B</a:t>
            </a:r>
            <a:endParaRPr lang="en-US" sz="2800" dirty="0">
              <a:solidFill>
                <a:srgbClr val="FFFF00"/>
              </a:solidFill>
              <a:latin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23528" y="6243676"/>
            <a:ext cx="3257070" cy="0"/>
          </a:xfrm>
          <a:prstGeom prst="straightConnector1">
            <a:avLst/>
          </a:prstGeom>
          <a:ln w="38100">
            <a:solidFill>
              <a:schemeClr val="bg1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71576" y="3718577"/>
            <a:ext cx="34228" cy="2709592"/>
          </a:xfrm>
          <a:prstGeom prst="straightConnector1">
            <a:avLst/>
          </a:prstGeom>
          <a:ln w="38100">
            <a:solidFill>
              <a:schemeClr val="bg1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25953" y="6237312"/>
            <a:ext cx="1386007" cy="434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2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</a:rPr>
              <a:t>Voltage</a:t>
            </a:r>
            <a:endParaRPr lang="en-US" sz="2200" dirty="0">
              <a:solidFill>
                <a:schemeClr val="bg1">
                  <a:lumMod val="40000"/>
                  <a:lumOff val="60000"/>
                </a:schemeClr>
              </a:solidFill>
              <a:latin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496" y="3332984"/>
            <a:ext cx="1723565" cy="430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2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</a:rPr>
              <a:t>Frequency</a:t>
            </a:r>
            <a:endParaRPr lang="en-US" sz="2200" dirty="0">
              <a:solidFill>
                <a:schemeClr val="bg1">
                  <a:lumMod val="40000"/>
                  <a:lumOff val="60000"/>
                </a:schemeClr>
              </a:solidFill>
              <a:latin typeface="Arial" pitchFamily="34" charset="0"/>
            </a:endParaRPr>
          </a:p>
        </p:txBody>
      </p:sp>
      <p:sp>
        <p:nvSpPr>
          <p:cNvPr id="17" name="6-Point Star 16"/>
          <p:cNvSpPr/>
          <p:nvPr/>
        </p:nvSpPr>
        <p:spPr>
          <a:xfrm>
            <a:off x="2987824" y="5085184"/>
            <a:ext cx="222073" cy="209620"/>
          </a:xfrm>
          <a:prstGeom prst="star6">
            <a:avLst/>
          </a:prstGeom>
          <a:solidFill>
            <a:srgbClr val="FFFF00"/>
          </a:solidFill>
          <a:ln>
            <a:solidFill>
              <a:srgbClr val="FFCC6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latinLnBrk="0" hangingPunct="0"/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6-Point Star 19"/>
          <p:cNvSpPr/>
          <p:nvPr/>
        </p:nvSpPr>
        <p:spPr>
          <a:xfrm>
            <a:off x="1448697" y="5248745"/>
            <a:ext cx="222073" cy="209620"/>
          </a:xfrm>
          <a:prstGeom prst="star6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latinLnBrk="0" hangingPunct="0"/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13818" y="4941168"/>
            <a:ext cx="368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800" dirty="0" smtClean="0">
                <a:solidFill>
                  <a:srgbClr val="FF9933"/>
                </a:solidFill>
                <a:latin typeface="Arial" pitchFamily="34" charset="0"/>
              </a:rPr>
              <a:t>A</a:t>
            </a:r>
            <a:endParaRPr lang="en-US" sz="2800" dirty="0">
              <a:solidFill>
                <a:srgbClr val="FF9933"/>
              </a:solidFill>
              <a:latin typeface="Arial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804581" y="5085184"/>
            <a:ext cx="1119624" cy="715484"/>
            <a:chOff x="1804581" y="5085184"/>
            <a:chExt cx="1119624" cy="715484"/>
          </a:xfrm>
        </p:grpSpPr>
        <p:sp>
          <p:nvSpPr>
            <p:cNvPr id="23" name="6-Point Star 22"/>
            <p:cNvSpPr/>
            <p:nvPr/>
          </p:nvSpPr>
          <p:spPr>
            <a:xfrm>
              <a:off x="1916093" y="5085184"/>
              <a:ext cx="222073" cy="209620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CC66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latinLnBrk="0" hangingPunct="0"/>
              <a:endParaRPr lang="en-US" sz="2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flipH="1">
              <a:off x="2204351" y="5199137"/>
              <a:ext cx="719854" cy="0"/>
            </a:xfrm>
            <a:prstGeom prst="straightConnector1">
              <a:avLst/>
            </a:prstGeom>
            <a:ln>
              <a:solidFill>
                <a:srgbClr val="FFFF00"/>
              </a:solidFill>
              <a:prstDash val="sysDash"/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1804581" y="5262100"/>
              <a:ext cx="524556" cy="5385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latinLnBrk="0" hangingPunct="0"/>
              <a:r>
                <a:rPr lang="en-US" sz="2800" dirty="0" smtClean="0">
                  <a:solidFill>
                    <a:srgbClr val="FFFF00"/>
                  </a:solidFill>
                  <a:latin typeface="Arial" pitchFamily="34" charset="0"/>
                </a:rPr>
                <a:t>B’</a:t>
              </a:r>
              <a:endParaRPr lang="en-US" sz="2800" dirty="0">
                <a:solidFill>
                  <a:srgbClr val="FFFF00"/>
                </a:solidFill>
                <a:latin typeface="Arial" pitchFamily="34" charset="0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923928" y="4221088"/>
            <a:ext cx="51978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CC66"/>
              </a:buClr>
              <a:buSzPct val="100000"/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</a:rPr>
              <a:t>Mode A is the dominant mode</a:t>
            </a:r>
          </a:p>
          <a:p>
            <a:pPr marL="285750" indent="-285750">
              <a:buClr>
                <a:srgbClr val="FFCC66"/>
              </a:buClr>
              <a:buSzPct val="100000"/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</a:rPr>
              <a:t>Shift mode B to B’</a:t>
            </a:r>
          </a:p>
          <a:p>
            <a:pPr marL="285750" indent="-285750">
              <a:buClr>
                <a:srgbClr val="FFCC66"/>
              </a:buClr>
              <a:buSzPct val="100000"/>
            </a:pPr>
            <a:r>
              <a:rPr lang="en-US" sz="2800" dirty="0" smtClean="0">
                <a:latin typeface="Arial" pitchFamily="34" charset="0"/>
              </a:rPr>
              <a:t>	</a:t>
            </a:r>
            <a:r>
              <a:rPr lang="en-US" altLang="zh-TW" sz="2800" dirty="0" smtClean="0">
                <a:latin typeface="Arial" pitchFamily="34" charset="0"/>
                <a:sym typeface="Symbol"/>
              </a:rPr>
              <a:t>  reduce voltage and power</a:t>
            </a:r>
          </a:p>
          <a:p>
            <a:pPr marL="285750" indent="-285750">
              <a:buClr>
                <a:srgbClr val="FFCC66"/>
              </a:buClr>
              <a:buSzPct val="100000"/>
            </a:pPr>
            <a:r>
              <a:rPr lang="en-US" sz="2800" dirty="0" smtClean="0">
                <a:latin typeface="Arial" pitchFamily="34" charset="0"/>
                <a:sym typeface="Symbol"/>
              </a:rPr>
              <a:t>	</a:t>
            </a:r>
            <a:r>
              <a:rPr lang="en-US" altLang="zh-TW" sz="2800" dirty="0" smtClean="0">
                <a:latin typeface="Arial" pitchFamily="34" charset="0"/>
                <a:sym typeface="Symbol"/>
              </a:rPr>
              <a:t>  retain same performance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934312" y="3476759"/>
            <a:ext cx="1853712" cy="744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200" dirty="0" smtClean="0">
                <a:solidFill>
                  <a:srgbClr val="FF9933"/>
                </a:solidFill>
                <a:latin typeface="Arial" pitchFamily="34" charset="0"/>
              </a:rPr>
              <a:t>Design Cone of mode A</a:t>
            </a:r>
            <a:endParaRPr lang="en-US" sz="2200" dirty="0">
              <a:solidFill>
                <a:srgbClr val="FF9933"/>
              </a:solidFill>
              <a:latin typeface="Arial" pitchFamily="34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 flipH="1">
            <a:off x="3112869" y="4221088"/>
            <a:ext cx="406087" cy="216024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rgbClr val="FF9933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395536" y="2877795"/>
            <a:ext cx="8567489" cy="479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FFCC66"/>
              </a:buClr>
              <a:buSzPct val="70000"/>
              <a:buFont typeface="Wingdings" pitchFamily="2" charset="2"/>
              <a:buChar char="n"/>
              <a:defRPr sz="2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70000"/>
              <a:buFont typeface="Wingdings" pitchFamily="2" charset="2"/>
              <a:buChar char="n"/>
              <a:defRPr sz="2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r>
              <a:rPr lang="en-US" sz="3000" dirty="0" smtClean="0">
                <a:latin typeface="Arial" pitchFamily="34" charset="0"/>
                <a:cs typeface="Arial" pitchFamily="34" charset="0"/>
                <a:sym typeface="Symbol"/>
              </a:rPr>
              <a:t>Positive timing slacks indicate overdesign </a:t>
            </a:r>
            <a:endParaRPr lang="en-US" sz="3000" dirty="0">
              <a:solidFill>
                <a:srgbClr val="FF99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31640" y="5733256"/>
            <a:ext cx="2085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</a:rPr>
              <a:t>Positive Slack</a:t>
            </a:r>
            <a:endParaRPr lang="en-US" sz="2400" dirty="0">
              <a:solidFill>
                <a:srgbClr val="FFFF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72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Equivalent Dominance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7"/>
            <a:ext cx="8567489" cy="1512168"/>
          </a:xfrm>
        </p:spPr>
        <p:txBody>
          <a:bodyPr/>
          <a:lstStyle/>
          <a:p>
            <a:r>
              <a:rPr lang="en-US" sz="3000" dirty="0" smtClean="0">
                <a:effectLst/>
                <a:latin typeface="Arial" pitchFamily="34" charset="0"/>
                <a:cs typeface="Arial" pitchFamily="34" charset="0"/>
              </a:rPr>
              <a:t>When two modes exhibit </a:t>
            </a:r>
            <a:r>
              <a:rPr lang="en-US" sz="3000" dirty="0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  <a:t>equivalent dominance</a:t>
            </a:r>
          </a:p>
          <a:p>
            <a:pPr lvl="1"/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No one is dominated by the other </a:t>
            </a:r>
          </a:p>
          <a:p>
            <a:pPr lvl="1"/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They are in each other’s design cone</a:t>
            </a:r>
          </a:p>
          <a:p>
            <a:endParaRPr lang="en-US" sz="28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69335" y="3686969"/>
            <a:ext cx="3847081" cy="988148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eaLnBrk="0" latinLnBrk="0" hangingPunct="0">
              <a:spcBef>
                <a:spcPct val="20000"/>
              </a:spcBef>
              <a:buClr>
                <a:srgbClr val="FF0000"/>
              </a:buClr>
            </a:pPr>
            <a:r>
              <a:rPr lang="en-US" sz="2700" b="0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Mode A and B exhibit equivalent dominance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755576" y="2390825"/>
            <a:ext cx="5249916" cy="2910383"/>
            <a:chOff x="755576" y="2390825"/>
            <a:chExt cx="5249916" cy="2910383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2779167" y="2903730"/>
              <a:ext cx="1474918" cy="1650785"/>
            </a:xfrm>
            <a:prstGeom prst="line">
              <a:avLst/>
            </a:prstGeom>
            <a:ln w="3810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2403477" y="3326929"/>
              <a:ext cx="2600571" cy="964933"/>
            </a:xfrm>
            <a:prstGeom prst="line">
              <a:avLst/>
            </a:prstGeom>
            <a:ln w="3810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2070368" y="4852214"/>
              <a:ext cx="3257070" cy="0"/>
            </a:xfrm>
            <a:prstGeom prst="straightConnector1">
              <a:avLst/>
            </a:prstGeom>
            <a:ln w="38100">
              <a:solidFill>
                <a:schemeClr val="bg1">
                  <a:lumMod val="40000"/>
                  <a:lumOff val="60000"/>
                </a:schemeClr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2218416" y="2684775"/>
              <a:ext cx="34228" cy="2307186"/>
            </a:xfrm>
            <a:prstGeom prst="straightConnector1">
              <a:avLst/>
            </a:prstGeom>
            <a:ln w="38100">
              <a:solidFill>
                <a:schemeClr val="bg1">
                  <a:lumMod val="40000"/>
                  <a:lumOff val="60000"/>
                </a:schemeClr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860032" y="4870320"/>
              <a:ext cx="1145460" cy="430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latinLnBrk="0" hangingPunct="0"/>
              <a:r>
                <a:rPr lang="en-US" sz="2200" dirty="0">
                  <a:solidFill>
                    <a:schemeClr val="bg1">
                      <a:lumMod val="40000"/>
                      <a:lumOff val="60000"/>
                    </a:schemeClr>
                  </a:solidFill>
                  <a:latin typeface="Arial" pitchFamily="34" charset="0"/>
                </a:rPr>
                <a:t>V</a:t>
              </a:r>
              <a:r>
                <a:rPr lang="en-US" sz="2200" dirty="0" smtClean="0">
                  <a:solidFill>
                    <a:schemeClr val="bg1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rPr>
                <a:t>oltage</a:t>
              </a:r>
              <a:endParaRPr lang="en-US" sz="2200" dirty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55576" y="2390825"/>
              <a:ext cx="172356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latinLnBrk="0" hangingPunct="0"/>
              <a:r>
                <a:rPr lang="en-US" sz="2200" dirty="0" smtClean="0">
                  <a:solidFill>
                    <a:schemeClr val="bg1">
                      <a:lumMod val="40000"/>
                      <a:lumOff val="60000"/>
                    </a:schemeClr>
                  </a:solidFill>
                  <a:latin typeface="Arial" pitchFamily="34" charset="0"/>
                </a:rPr>
                <a:t>Frequency</a:t>
              </a:r>
              <a:endParaRPr lang="en-US" sz="2200" dirty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flipV="1">
              <a:off x="2514513" y="3200063"/>
              <a:ext cx="2146705" cy="95068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3143720" y="2903733"/>
              <a:ext cx="1413864" cy="1513765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7" name="6-Point Star 16"/>
            <p:cNvSpPr/>
            <p:nvPr/>
          </p:nvSpPr>
          <p:spPr>
            <a:xfrm>
              <a:off x="3898768" y="3389131"/>
              <a:ext cx="222073" cy="209620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CC66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latinLnBrk="0" hangingPunct="0"/>
              <a:endParaRPr lang="en-US" sz="2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6-Point Star 19"/>
            <p:cNvSpPr/>
            <p:nvPr/>
          </p:nvSpPr>
          <p:spPr>
            <a:xfrm>
              <a:off x="3195537" y="3857283"/>
              <a:ext cx="222073" cy="209620"/>
            </a:xfrm>
            <a:prstGeom prst="star6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latinLnBrk="0" hangingPunct="0"/>
              <a:endParaRPr lang="en-US" sz="2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197521" y="4003371"/>
              <a:ext cx="39034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latinLnBrk="0" hangingPunct="0"/>
              <a:r>
                <a:rPr lang="en-US" sz="2800" dirty="0" smtClean="0">
                  <a:solidFill>
                    <a:srgbClr val="FF9933"/>
                  </a:solidFill>
                  <a:latin typeface="Arial" pitchFamily="34" charset="0"/>
                  <a:cs typeface="Arial" pitchFamily="34" charset="0"/>
                </a:rPr>
                <a:t>A</a:t>
              </a:r>
              <a:endParaRPr lang="en-US" sz="2800" dirty="0">
                <a:solidFill>
                  <a:srgbClr val="FF993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69705" y="3369320"/>
              <a:ext cx="46359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latinLnBrk="0" hangingPunct="0"/>
              <a:r>
                <a:rPr lang="en-US" sz="28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B</a:t>
              </a:r>
              <a:endParaRPr lang="en-US" sz="2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539552" y="5392926"/>
            <a:ext cx="8158295" cy="954107"/>
          </a:xfrm>
          <a:prstGeom prst="rect">
            <a:avLst/>
          </a:prstGeom>
          <a:noFill/>
          <a:ln w="3175">
            <a:solidFill>
              <a:srgbClr val="FF9933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</a:rPr>
              <a:t>Multi-mode signoff at modes which do not exhibit equivalent dominance leads to overdesign</a:t>
            </a:r>
            <a:endParaRPr lang="en-US" sz="2800" dirty="0">
              <a:solidFill>
                <a:srgbClr val="FFFF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557917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5288" y="200025"/>
            <a:ext cx="8489950" cy="708025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ea typeface="굴림" pitchFamily="50" charset="-127"/>
              </a:rPr>
              <a:t>Outline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57188" y="1125538"/>
            <a:ext cx="8391276" cy="4895749"/>
          </a:xfrm>
        </p:spPr>
        <p:txBody>
          <a:bodyPr/>
          <a:lstStyle/>
          <a:p>
            <a:pPr>
              <a:defRPr/>
            </a:pPr>
            <a:r>
              <a:rPr lang="en-US" altLang="ko-KR" sz="3600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Motivation</a:t>
            </a:r>
          </a:p>
          <a:p>
            <a:pPr>
              <a:defRPr/>
            </a:pPr>
            <a:r>
              <a:rPr lang="en-US" altLang="ko-KR" sz="3600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Design Cone</a:t>
            </a:r>
          </a:p>
          <a:p>
            <a:pPr>
              <a:defRPr/>
            </a:pPr>
            <a:r>
              <a:rPr lang="en-US" altLang="ko-KR" sz="3600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Dominance of Modes</a:t>
            </a:r>
          </a:p>
          <a:p>
            <a:pPr>
              <a:defRPr/>
            </a:pPr>
            <a:r>
              <a:rPr lang="en-US" altLang="ko-KR" sz="36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Problems and Methodologies</a:t>
            </a:r>
          </a:p>
          <a:p>
            <a:pPr>
              <a:defRPr/>
            </a:pPr>
            <a:r>
              <a:rPr lang="en-US" altLang="ko-KR" sz="3600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Experimental Setup and Results</a:t>
            </a:r>
          </a:p>
          <a:p>
            <a:pPr>
              <a:defRPr/>
            </a:pPr>
            <a:r>
              <a:rPr lang="en-US" altLang="ko-KR" sz="3200" dirty="0">
                <a:solidFill>
                  <a:schemeClr val="tx1">
                    <a:lumMod val="65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Conclusions and Ongoing Works</a:t>
            </a:r>
            <a:r>
              <a:rPr lang="en-US" altLang="ko-KR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ea typeface="굴림" pitchFamily="50" charset="-127"/>
                <a:cs typeface="Calibri" pitchFamily="34" charset="0"/>
              </a:rPr>
              <a:t/>
            </a:r>
            <a:br>
              <a:rPr lang="en-US" altLang="ko-KR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ea typeface="굴림" pitchFamily="50" charset="-127"/>
                <a:cs typeface="Calibri" pitchFamily="34" charset="0"/>
              </a:rPr>
            </a:br>
            <a:endParaRPr lang="en-US" altLang="ko-KR" sz="3200" dirty="0" smtClean="0">
              <a:solidFill>
                <a:schemeClr val="tx1">
                  <a:lumMod val="65000"/>
                </a:schemeClr>
              </a:solidFill>
              <a:latin typeface="Calibri" pitchFamily="34" charset="0"/>
              <a:ea typeface="굴림" pitchFamily="50" charset="-127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886017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567489" cy="1491358"/>
          </a:xfrm>
        </p:spPr>
        <p:txBody>
          <a:bodyPr/>
          <a:lstStyle/>
          <a:p>
            <a:r>
              <a:rPr lang="en-US" sz="3000" dirty="0" smtClean="0">
                <a:effectLst/>
                <a:latin typeface="Arial" pitchFamily="34" charset="0"/>
                <a:cs typeface="Arial" pitchFamily="34" charset="0"/>
              </a:rPr>
              <a:t>Overdrive signoff has four parameters</a:t>
            </a:r>
            <a:endParaRPr lang="en-US" sz="3000" dirty="0">
              <a:effectLst/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Nominal </a:t>
            </a:r>
            <a:r>
              <a:rPr lang="en-US" sz="2800" dirty="0">
                <a:effectLst/>
                <a:latin typeface="Arial" pitchFamily="34" charset="0"/>
                <a:cs typeface="Arial" pitchFamily="34" charset="0"/>
              </a:rPr>
              <a:t>m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ode:       ,</a:t>
            </a:r>
          </a:p>
          <a:p>
            <a:pPr lvl="1"/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Overdrive mode:      ,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3+1 Problems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37930" y="2505989"/>
            <a:ext cx="8625095" cy="1702007"/>
            <a:chOff x="337930" y="2505989"/>
            <a:chExt cx="8625095" cy="1702007"/>
          </a:xfrm>
        </p:grpSpPr>
        <p:sp>
          <p:nvSpPr>
            <p:cNvPr id="7" name="Content Placeholder 2"/>
            <p:cNvSpPr txBox="1">
              <a:spLocks/>
            </p:cNvSpPr>
            <p:nvPr/>
          </p:nvSpPr>
          <p:spPr bwMode="auto">
            <a:xfrm>
              <a:off x="395536" y="2636912"/>
              <a:ext cx="8567489" cy="1491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lnSpc>
                  <a:spcPct val="85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FFCC66"/>
                </a:buClr>
                <a:buSzPct val="70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  <a:ea typeface="+mn-ea"/>
                  <a:cs typeface="Calibri" pitchFamily="34" charset="0"/>
                </a:defRPr>
              </a:lvl1pPr>
              <a:lvl2pPr marL="742950" indent="-285750" algn="l" rtl="0" eaLnBrk="0" fontAlgn="base" hangingPunct="0">
                <a:lnSpc>
                  <a:spcPct val="85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  <a:cs typeface="Calibri" pitchFamily="34" charset="0"/>
                </a:defRPr>
              </a:lvl2pPr>
              <a:lvl3pPr marL="1143000" indent="-228600" algn="l" rtl="0" eaLnBrk="0" fontAlgn="base" hangingPunct="0">
                <a:lnSpc>
                  <a:spcPct val="85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CC66"/>
                </a:buClr>
                <a:buSzPct val="70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  <a:cs typeface="Calibri" pitchFamily="34" charset="0"/>
                </a:defRPr>
              </a:lvl3pPr>
              <a:lvl4pPr marL="1600200" indent="-228600" algn="l" rtl="0" eaLnBrk="0" fontAlgn="base" hangingPunct="0">
                <a:lnSpc>
                  <a:spcPct val="85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  <a:cs typeface="Calibri" pitchFamily="34" charset="0"/>
                </a:defRPr>
              </a:lvl4pPr>
              <a:lvl5pPr marL="2057400" indent="-228600" algn="l" rtl="0" eaLnBrk="0" fontAlgn="base" hangingPunct="0">
                <a:lnSpc>
                  <a:spcPct val="85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CC66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  <a:cs typeface="Calibri" pitchFamily="34" charset="0"/>
                </a:defRPr>
              </a:lvl5pPr>
              <a:lvl6pPr marL="2514600" indent="-228600" algn="l" rtl="0" fontAlgn="base">
                <a:lnSpc>
                  <a:spcPct val="85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defRPr>
              </a:lvl6pPr>
              <a:lvl7pPr marL="2971800" indent="-228600" algn="l" rtl="0" fontAlgn="base">
                <a:lnSpc>
                  <a:spcPct val="85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defRPr>
              </a:lvl7pPr>
              <a:lvl8pPr marL="3429000" indent="-228600" algn="l" rtl="0" fontAlgn="base">
                <a:lnSpc>
                  <a:spcPct val="85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defRPr>
              </a:lvl8pPr>
              <a:lvl9pPr marL="3886200" indent="-228600" algn="l" rtl="0" fontAlgn="base">
                <a:lnSpc>
                  <a:spcPct val="85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defRPr>
              </a:lvl9pPr>
            </a:lstStyle>
            <a:p>
              <a:r>
                <a:rPr lang="en-US" sz="2800" dirty="0" smtClean="0">
                  <a:effectLst/>
                  <a:latin typeface="Arial" pitchFamily="34" charset="0"/>
                  <a:cs typeface="Arial" pitchFamily="34" charset="0"/>
                </a:rPr>
                <a:t>Given </a:t>
              </a:r>
              <a:r>
                <a:rPr lang="en-US" sz="2800" dirty="0" err="1" smtClean="0">
                  <a:effectLst/>
                  <a:latin typeface="Arial" pitchFamily="34" charset="0"/>
                  <a:cs typeface="Arial" pitchFamily="34" charset="0"/>
                </a:rPr>
                <a:t>f</a:t>
              </a:r>
              <a:r>
                <a:rPr lang="en-US" sz="2800" baseline="-25000" dirty="0" err="1" smtClean="0">
                  <a:effectLst/>
                  <a:latin typeface="Arial" pitchFamily="34" charset="0"/>
                  <a:cs typeface="Arial" pitchFamily="34" charset="0"/>
                </a:rPr>
                <a:t>nom</a:t>
              </a:r>
              <a:r>
                <a:rPr lang="en-US" sz="2800" dirty="0" smtClean="0">
                  <a:effectLst/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sz="2800" dirty="0" err="1" smtClean="0">
                  <a:effectLst/>
                  <a:latin typeface="Arial" pitchFamily="34" charset="0"/>
                  <a:cs typeface="Arial" pitchFamily="34" charset="0"/>
                </a:rPr>
                <a:t>f</a:t>
              </a:r>
              <a:r>
                <a:rPr lang="en-US" sz="2800" baseline="-25000" dirty="0" err="1" smtClean="0">
                  <a:effectLst/>
                  <a:latin typeface="Arial" pitchFamily="34" charset="0"/>
                  <a:cs typeface="Arial" pitchFamily="34" charset="0"/>
                </a:rPr>
                <a:t>OD</a:t>
              </a:r>
              <a:r>
                <a:rPr lang="en-US" sz="2800" dirty="0" smtClean="0">
                  <a:effectLst/>
                  <a:latin typeface="Arial" pitchFamily="34" charset="0"/>
                  <a:cs typeface="Arial" pitchFamily="34" charset="0"/>
                </a:rPr>
                <a:t> and </a:t>
              </a:r>
              <a:r>
                <a:rPr lang="en-US" sz="2800" dirty="0" err="1" smtClean="0">
                  <a:effectLst/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2800" baseline="-25000" dirty="0" err="1" smtClean="0">
                  <a:effectLst/>
                  <a:latin typeface="Arial" pitchFamily="34" charset="0"/>
                  <a:cs typeface="Arial" pitchFamily="34" charset="0"/>
                </a:rPr>
                <a:t>nom</a:t>
              </a:r>
              <a:r>
                <a:rPr lang="en-US" sz="2800" dirty="0" smtClean="0">
                  <a:effectLst/>
                  <a:latin typeface="Arial" pitchFamily="34" charset="0"/>
                  <a:cs typeface="Arial" pitchFamily="34" charset="0"/>
                </a:rPr>
                <a:t>, search for </a:t>
              </a:r>
              <a:r>
                <a:rPr lang="en-US" sz="2800" dirty="0" err="1" smtClean="0">
                  <a:effectLst/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2800" baseline="-25000" dirty="0" err="1" smtClean="0">
                  <a:effectLst/>
                  <a:latin typeface="Arial" pitchFamily="34" charset="0"/>
                  <a:cs typeface="Arial" pitchFamily="34" charset="0"/>
                </a:rPr>
                <a:t>OD</a:t>
              </a:r>
              <a:endParaRPr lang="en-US" sz="2800" baseline="-25000" dirty="0" smtClean="0">
                <a:effectLst/>
                <a:latin typeface="Arial" pitchFamily="34" charset="0"/>
                <a:cs typeface="Arial" pitchFamily="34" charset="0"/>
              </a:endParaRPr>
            </a:p>
            <a:p>
              <a:r>
                <a:rPr lang="en-US" sz="2800" dirty="0" smtClean="0">
                  <a:effectLst/>
                  <a:latin typeface="Arial" pitchFamily="34" charset="0"/>
                  <a:cs typeface="Arial" pitchFamily="34" charset="0"/>
                </a:rPr>
                <a:t>Given </a:t>
              </a:r>
              <a:r>
                <a:rPr lang="en-US" sz="2800" dirty="0" err="1" smtClean="0">
                  <a:effectLst/>
                  <a:latin typeface="Arial" pitchFamily="34" charset="0"/>
                  <a:cs typeface="Arial" pitchFamily="34" charset="0"/>
                </a:rPr>
                <a:t>f</a:t>
              </a:r>
              <a:r>
                <a:rPr lang="en-US" sz="2800" baseline="-25000" dirty="0" err="1" smtClean="0">
                  <a:effectLst/>
                  <a:latin typeface="Arial" pitchFamily="34" charset="0"/>
                  <a:cs typeface="Arial" pitchFamily="34" charset="0"/>
                </a:rPr>
                <a:t>nom</a:t>
              </a:r>
              <a:r>
                <a:rPr lang="en-US" sz="2800" dirty="0" smtClean="0">
                  <a:effectLst/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sz="2800" dirty="0" err="1" smtClean="0">
                  <a:effectLst/>
                  <a:latin typeface="Arial" pitchFamily="34" charset="0"/>
                  <a:cs typeface="Arial" pitchFamily="34" charset="0"/>
                </a:rPr>
                <a:t>f</a:t>
              </a:r>
              <a:r>
                <a:rPr lang="en-US" sz="2800" baseline="-25000" dirty="0" err="1" smtClean="0">
                  <a:effectLst/>
                  <a:latin typeface="Arial" pitchFamily="34" charset="0"/>
                  <a:cs typeface="Arial" pitchFamily="34" charset="0"/>
                </a:rPr>
                <a:t>OD</a:t>
              </a:r>
              <a:r>
                <a:rPr lang="en-US" sz="2800" dirty="0" smtClean="0">
                  <a:effectLst/>
                  <a:latin typeface="Arial" pitchFamily="34" charset="0"/>
                  <a:cs typeface="Arial" pitchFamily="34" charset="0"/>
                </a:rPr>
                <a:t> and </a:t>
              </a:r>
              <a:r>
                <a:rPr lang="en-US" sz="2800" dirty="0" err="1" smtClean="0">
                  <a:effectLst/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2800" baseline="-25000" dirty="0" err="1" smtClean="0">
                  <a:effectLst/>
                  <a:latin typeface="Arial" pitchFamily="34" charset="0"/>
                  <a:cs typeface="Arial" pitchFamily="34" charset="0"/>
                </a:rPr>
                <a:t>OD</a:t>
              </a:r>
              <a:r>
                <a:rPr lang="en-US" sz="2800" dirty="0" smtClean="0">
                  <a:effectLst/>
                  <a:latin typeface="Arial" pitchFamily="34" charset="0"/>
                  <a:cs typeface="Arial" pitchFamily="34" charset="0"/>
                </a:rPr>
                <a:t>, search for </a:t>
              </a:r>
              <a:r>
                <a:rPr lang="en-US" sz="2800" dirty="0" err="1" smtClean="0">
                  <a:effectLst/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2800" baseline="-25000" dirty="0" err="1" smtClean="0">
                  <a:effectLst/>
                  <a:latin typeface="Arial" pitchFamily="34" charset="0"/>
                  <a:cs typeface="Arial" pitchFamily="34" charset="0"/>
                </a:rPr>
                <a:t>nom</a:t>
              </a:r>
              <a:endParaRPr lang="en-US" sz="2800" baseline="-25000" dirty="0" smtClean="0">
                <a:effectLst/>
                <a:latin typeface="Arial" pitchFamily="34" charset="0"/>
                <a:cs typeface="Arial" pitchFamily="34" charset="0"/>
              </a:endParaRPr>
            </a:p>
            <a:p>
              <a:pPr marL="0" indent="0">
                <a:buNone/>
              </a:pPr>
              <a:r>
                <a:rPr lang="en-US" altLang="zh-TW" sz="2800" baseline="-25000" dirty="0" smtClean="0">
                  <a:effectLst/>
                  <a:latin typeface="Arial" pitchFamily="34" charset="0"/>
                  <a:cs typeface="Arial" pitchFamily="34" charset="0"/>
                  <a:sym typeface="Symbol"/>
                </a:rPr>
                <a:t> </a:t>
              </a:r>
              <a:r>
                <a:rPr lang="en-US" altLang="zh-TW" sz="2800" dirty="0" smtClean="0">
                  <a:effectLst/>
                  <a:latin typeface="Arial" pitchFamily="34" charset="0"/>
                  <a:cs typeface="Arial" pitchFamily="34" charset="0"/>
                  <a:sym typeface="Symbol"/>
                </a:rPr>
                <a:t>   </a:t>
              </a:r>
              <a:r>
                <a:rPr lang="en-US" altLang="zh-TW" sz="2800" dirty="0" smtClean="0">
                  <a:latin typeface="Arial" pitchFamily="34" charset="0"/>
                  <a:cs typeface="Arial" pitchFamily="34" charset="0"/>
                  <a:sym typeface="Symbol"/>
                </a:rPr>
                <a:t> Minimize power </a:t>
              </a:r>
              <a:r>
                <a:rPr lang="en-US" sz="2800" dirty="0" smtClean="0">
                  <a:effectLst/>
                  <a:latin typeface="Arial" pitchFamily="34" charset="0"/>
                  <a:cs typeface="Arial" pitchFamily="34" charset="0"/>
                </a:rPr>
                <a:t/>
              </a:r>
              <a:br>
                <a:rPr lang="en-US" sz="2800" dirty="0" smtClean="0">
                  <a:effectLst/>
                  <a:latin typeface="Arial" pitchFamily="34" charset="0"/>
                  <a:cs typeface="Arial" pitchFamily="34" charset="0"/>
                </a:rPr>
              </a:br>
              <a:endParaRPr lang="en-US" sz="2800" baseline="-25000" dirty="0" smtClean="0"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337930" y="2505989"/>
              <a:ext cx="8554550" cy="1702007"/>
            </a:xfrm>
            <a:prstGeom prst="rect">
              <a:avLst/>
            </a:prstGeom>
            <a:noFill/>
            <a:ln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37930" y="4391289"/>
            <a:ext cx="8625095" cy="1702007"/>
            <a:chOff x="337930" y="4391289"/>
            <a:chExt cx="8625095" cy="1702007"/>
          </a:xfrm>
        </p:grpSpPr>
        <p:sp>
          <p:nvSpPr>
            <p:cNvPr id="8" name="Content Placeholder 2"/>
            <p:cNvSpPr txBox="1">
              <a:spLocks/>
            </p:cNvSpPr>
            <p:nvPr/>
          </p:nvSpPr>
          <p:spPr bwMode="auto">
            <a:xfrm>
              <a:off x="395536" y="4499953"/>
              <a:ext cx="8567489" cy="1521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lnSpc>
                  <a:spcPct val="85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FFCC66"/>
                </a:buClr>
                <a:buSzPct val="70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  <a:ea typeface="+mn-ea"/>
                  <a:cs typeface="Calibri" pitchFamily="34" charset="0"/>
                </a:defRPr>
              </a:lvl1pPr>
              <a:lvl2pPr marL="742950" indent="-285750" algn="l" rtl="0" eaLnBrk="0" fontAlgn="base" hangingPunct="0">
                <a:lnSpc>
                  <a:spcPct val="85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  <a:cs typeface="Calibri" pitchFamily="34" charset="0"/>
                </a:defRPr>
              </a:lvl2pPr>
              <a:lvl3pPr marL="1143000" indent="-228600" algn="l" rtl="0" eaLnBrk="0" fontAlgn="base" hangingPunct="0">
                <a:lnSpc>
                  <a:spcPct val="85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CC66"/>
                </a:buClr>
                <a:buSzPct val="70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  <a:cs typeface="Calibri" pitchFamily="34" charset="0"/>
                </a:defRPr>
              </a:lvl3pPr>
              <a:lvl4pPr marL="1600200" indent="-228600" algn="l" rtl="0" eaLnBrk="0" fontAlgn="base" hangingPunct="0">
                <a:lnSpc>
                  <a:spcPct val="85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  <a:cs typeface="Calibri" pitchFamily="34" charset="0"/>
                </a:defRPr>
              </a:lvl4pPr>
              <a:lvl5pPr marL="2057400" indent="-228600" algn="l" rtl="0" eaLnBrk="0" fontAlgn="base" hangingPunct="0">
                <a:lnSpc>
                  <a:spcPct val="85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CC66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  <a:cs typeface="Calibri" pitchFamily="34" charset="0"/>
                </a:defRPr>
              </a:lvl5pPr>
              <a:lvl6pPr marL="2514600" indent="-228600" algn="l" rtl="0" fontAlgn="base">
                <a:lnSpc>
                  <a:spcPct val="85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defRPr>
              </a:lvl6pPr>
              <a:lvl7pPr marL="2971800" indent="-228600" algn="l" rtl="0" fontAlgn="base">
                <a:lnSpc>
                  <a:spcPct val="85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defRPr>
              </a:lvl7pPr>
              <a:lvl8pPr marL="3429000" indent="-228600" algn="l" rtl="0" fontAlgn="base">
                <a:lnSpc>
                  <a:spcPct val="85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defRPr>
              </a:lvl8pPr>
              <a:lvl9pPr marL="3886200" indent="-228600" algn="l" rtl="0" fontAlgn="base">
                <a:lnSpc>
                  <a:spcPct val="85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defRPr>
              </a:lvl9pPr>
            </a:lstStyle>
            <a:p>
              <a:r>
                <a:rPr lang="en-US" sz="2800" dirty="0" smtClean="0">
                  <a:effectLst/>
                  <a:latin typeface="Arial" pitchFamily="34" charset="0"/>
                  <a:cs typeface="Arial" pitchFamily="34" charset="0"/>
                </a:rPr>
                <a:t>Given </a:t>
              </a:r>
              <a:r>
                <a:rPr lang="en-US" sz="2800" dirty="0" err="1">
                  <a:effectLst/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2800" baseline="-25000" dirty="0" err="1" smtClean="0">
                  <a:effectLst/>
                  <a:latin typeface="Arial" pitchFamily="34" charset="0"/>
                  <a:cs typeface="Arial" pitchFamily="34" charset="0"/>
                </a:rPr>
                <a:t>nom</a:t>
              </a:r>
              <a:r>
                <a:rPr lang="en-US" sz="2800" dirty="0" smtClean="0">
                  <a:effectLst/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sz="2800" dirty="0" err="1">
                  <a:effectLst/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2800" baseline="-25000" dirty="0" err="1" smtClean="0">
                  <a:effectLst/>
                  <a:latin typeface="Arial" pitchFamily="34" charset="0"/>
                  <a:cs typeface="Arial" pitchFamily="34" charset="0"/>
                </a:rPr>
                <a:t>OD</a:t>
              </a:r>
              <a:r>
                <a:rPr lang="en-US" sz="2800" dirty="0" smtClean="0">
                  <a:effectLst/>
                  <a:latin typeface="Arial" pitchFamily="34" charset="0"/>
                  <a:cs typeface="Arial" pitchFamily="34" charset="0"/>
                </a:rPr>
                <a:t> and </a:t>
              </a:r>
              <a:r>
                <a:rPr lang="en-US" sz="2800" dirty="0" err="1">
                  <a:effectLst/>
                  <a:latin typeface="Arial" pitchFamily="34" charset="0"/>
                  <a:cs typeface="Arial" pitchFamily="34" charset="0"/>
                </a:rPr>
                <a:t>f</a:t>
              </a:r>
              <a:r>
                <a:rPr lang="en-US" sz="2800" baseline="-25000" dirty="0" err="1" smtClean="0">
                  <a:effectLst/>
                  <a:latin typeface="Arial" pitchFamily="34" charset="0"/>
                  <a:cs typeface="Arial" pitchFamily="34" charset="0"/>
                </a:rPr>
                <a:t>nom</a:t>
              </a:r>
              <a:r>
                <a:rPr lang="en-US" sz="2800" dirty="0" smtClean="0">
                  <a:effectLst/>
                  <a:latin typeface="Arial" pitchFamily="34" charset="0"/>
                  <a:cs typeface="Arial" pitchFamily="34" charset="0"/>
                </a:rPr>
                <a:t>, search for </a:t>
              </a:r>
              <a:r>
                <a:rPr lang="en-US" sz="2800" dirty="0" err="1">
                  <a:effectLst/>
                  <a:latin typeface="Arial" pitchFamily="34" charset="0"/>
                  <a:cs typeface="Arial" pitchFamily="34" charset="0"/>
                </a:rPr>
                <a:t>f</a:t>
              </a:r>
              <a:r>
                <a:rPr lang="en-US" sz="2800" baseline="-25000" dirty="0" err="1" smtClean="0">
                  <a:effectLst/>
                  <a:latin typeface="Arial" pitchFamily="34" charset="0"/>
                  <a:cs typeface="Arial" pitchFamily="34" charset="0"/>
                </a:rPr>
                <a:t>OD</a:t>
              </a:r>
              <a:endParaRPr lang="en-US" sz="2800" baseline="-25000" dirty="0" smtClean="0">
                <a:effectLst/>
                <a:latin typeface="Arial" pitchFamily="34" charset="0"/>
                <a:cs typeface="Arial" pitchFamily="34" charset="0"/>
              </a:endParaRPr>
            </a:p>
            <a:p>
              <a:r>
                <a:rPr lang="en-US" sz="2800" dirty="0" smtClean="0">
                  <a:effectLst/>
                  <a:latin typeface="Arial" pitchFamily="34" charset="0"/>
                  <a:cs typeface="Arial" pitchFamily="34" charset="0"/>
                </a:rPr>
                <a:t>Given </a:t>
              </a:r>
              <a:r>
                <a:rPr lang="en-US" sz="2800" dirty="0" err="1">
                  <a:effectLst/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2800" baseline="-25000" dirty="0" err="1" smtClean="0">
                  <a:effectLst/>
                  <a:latin typeface="Arial" pitchFamily="34" charset="0"/>
                  <a:cs typeface="Arial" pitchFamily="34" charset="0"/>
                </a:rPr>
                <a:t>nom</a:t>
              </a:r>
              <a:r>
                <a:rPr lang="en-US" sz="2800" dirty="0" smtClean="0">
                  <a:effectLst/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sz="2800" dirty="0" err="1">
                  <a:effectLst/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2800" baseline="-25000" dirty="0" err="1" smtClean="0">
                  <a:effectLst/>
                  <a:latin typeface="Arial" pitchFamily="34" charset="0"/>
                  <a:cs typeface="Arial" pitchFamily="34" charset="0"/>
                </a:rPr>
                <a:t>OD</a:t>
              </a:r>
              <a:r>
                <a:rPr lang="en-US" sz="2800" dirty="0" smtClean="0">
                  <a:effectLst/>
                  <a:latin typeface="Arial" pitchFamily="34" charset="0"/>
                  <a:cs typeface="Arial" pitchFamily="34" charset="0"/>
                </a:rPr>
                <a:t> and </a:t>
              </a:r>
              <a:r>
                <a:rPr lang="en-US" sz="2800" dirty="0" err="1">
                  <a:effectLst/>
                  <a:latin typeface="Arial" pitchFamily="34" charset="0"/>
                  <a:cs typeface="Arial" pitchFamily="34" charset="0"/>
                </a:rPr>
                <a:t>f</a:t>
              </a:r>
              <a:r>
                <a:rPr lang="en-US" sz="2800" baseline="-25000" dirty="0" err="1" smtClean="0">
                  <a:effectLst/>
                  <a:latin typeface="Arial" pitchFamily="34" charset="0"/>
                  <a:cs typeface="Arial" pitchFamily="34" charset="0"/>
                </a:rPr>
                <a:t>OD</a:t>
              </a:r>
              <a:r>
                <a:rPr lang="en-US" sz="2800" dirty="0" smtClean="0">
                  <a:effectLst/>
                  <a:latin typeface="Arial" pitchFamily="34" charset="0"/>
                  <a:cs typeface="Arial" pitchFamily="34" charset="0"/>
                </a:rPr>
                <a:t>, search for </a:t>
              </a:r>
              <a:r>
                <a:rPr lang="en-US" sz="2800" dirty="0" err="1" smtClean="0">
                  <a:effectLst/>
                  <a:latin typeface="Arial" pitchFamily="34" charset="0"/>
                  <a:cs typeface="Arial" pitchFamily="34" charset="0"/>
                </a:rPr>
                <a:t>f</a:t>
              </a:r>
              <a:r>
                <a:rPr lang="en-US" sz="2800" baseline="-25000" dirty="0" err="1" smtClean="0">
                  <a:effectLst/>
                  <a:latin typeface="Arial" pitchFamily="34" charset="0"/>
                  <a:cs typeface="Arial" pitchFamily="34" charset="0"/>
                </a:rPr>
                <a:t>nom</a:t>
              </a:r>
              <a:endParaRPr lang="en-US" sz="2800" baseline="-25000" dirty="0">
                <a:effectLst/>
                <a:latin typeface="Arial" pitchFamily="34" charset="0"/>
                <a:cs typeface="Arial" pitchFamily="34" charset="0"/>
              </a:endParaRPr>
            </a:p>
            <a:p>
              <a:pPr marL="0" indent="0">
                <a:buNone/>
              </a:pPr>
              <a:r>
                <a:rPr lang="en-US" altLang="zh-TW" sz="2800" dirty="0" smtClean="0">
                  <a:latin typeface="Arial" pitchFamily="34" charset="0"/>
                  <a:cs typeface="Arial" pitchFamily="34" charset="0"/>
                  <a:sym typeface="Symbol"/>
                </a:rPr>
                <a:t>     Maximize performance under power constraints</a:t>
              </a:r>
              <a:r>
                <a:rPr lang="en-US" sz="2800" dirty="0" smtClean="0">
                  <a:effectLst/>
                  <a:latin typeface="Arial" pitchFamily="34" charset="0"/>
                  <a:cs typeface="Arial" pitchFamily="34" charset="0"/>
                </a:rPr>
                <a:t/>
              </a:r>
              <a:br>
                <a:rPr lang="en-US" sz="2800" dirty="0" smtClean="0">
                  <a:effectLst/>
                  <a:latin typeface="Arial" pitchFamily="34" charset="0"/>
                  <a:cs typeface="Arial" pitchFamily="34" charset="0"/>
                </a:rPr>
              </a:br>
              <a:endParaRPr lang="en-US" sz="2800" baseline="-25000" dirty="0" smtClean="0"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337930" y="4391289"/>
              <a:ext cx="8554550" cy="1702007"/>
            </a:xfrm>
            <a:prstGeom prst="rect">
              <a:avLst/>
            </a:prstGeom>
            <a:noFill/>
            <a:ln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635896" y="1412776"/>
            <a:ext cx="766741" cy="553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</a:rPr>
              <a:t>f</a:t>
            </a:r>
            <a:r>
              <a:rPr lang="en-US" sz="2800" baseline="-25000" dirty="0" err="1" smtClean="0">
                <a:latin typeface="Arial" pitchFamily="34" charset="0"/>
              </a:rPr>
              <a:t>nom</a:t>
            </a:r>
            <a:endParaRPr lang="en-US" sz="2800" baseline="-25000" dirty="0">
              <a:latin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94386" y="1412776"/>
            <a:ext cx="927757" cy="553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</a:rPr>
              <a:t>V</a:t>
            </a:r>
            <a:r>
              <a:rPr lang="en-US" sz="2800" baseline="-25000" dirty="0" err="1" smtClean="0">
                <a:latin typeface="Arial" pitchFamily="34" charset="0"/>
              </a:rPr>
              <a:t>nom</a:t>
            </a:r>
            <a:endParaRPr lang="en-US" sz="2800" baseline="-25000" dirty="0">
              <a:latin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73594" y="1886769"/>
            <a:ext cx="697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</a:rPr>
              <a:t>f</a:t>
            </a:r>
            <a:r>
              <a:rPr lang="en-US" sz="2800" baseline="-25000" dirty="0" err="1" smtClean="0">
                <a:latin typeface="Arial" pitchFamily="34" charset="0"/>
              </a:rPr>
              <a:t>OD</a:t>
            </a:r>
            <a:endParaRPr lang="en-US" sz="2800" baseline="-25000" dirty="0">
              <a:latin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20673" y="1886769"/>
            <a:ext cx="843415" cy="553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</a:rPr>
              <a:t>V</a:t>
            </a:r>
            <a:r>
              <a:rPr lang="en-US" sz="2800" baseline="-25000" dirty="0" err="1" smtClean="0">
                <a:latin typeface="Arial" pitchFamily="34" charset="0"/>
              </a:rPr>
              <a:t>OD</a:t>
            </a:r>
            <a:endParaRPr lang="en-US" sz="2800" baseline="-250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558926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2+2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567489" cy="1491358"/>
          </a:xfrm>
        </p:spPr>
        <p:txBody>
          <a:bodyPr/>
          <a:lstStyle/>
          <a:p>
            <a:r>
              <a:rPr lang="en-US" sz="3000" dirty="0" smtClean="0">
                <a:effectLst/>
                <a:latin typeface="Arial" pitchFamily="34" charset="0"/>
                <a:cs typeface="Arial" pitchFamily="34" charset="0"/>
              </a:rPr>
              <a:t>Overdrive signoff needs four parameters</a:t>
            </a:r>
            <a:endParaRPr lang="en-US" sz="3000" dirty="0">
              <a:effectLst/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Nominal mode: </a:t>
            </a:r>
            <a:r>
              <a:rPr lang="en-US" sz="2800" dirty="0" err="1" smtClean="0">
                <a:effectLst/>
                <a:latin typeface="Arial" pitchFamily="34" charset="0"/>
                <a:cs typeface="Arial" pitchFamily="34" charset="0"/>
              </a:rPr>
              <a:t>f</a:t>
            </a:r>
            <a:r>
              <a:rPr lang="en-US" sz="2800" baseline="-25000" dirty="0" err="1" smtClean="0">
                <a:effectLst/>
                <a:latin typeface="Arial" pitchFamily="34" charset="0"/>
                <a:cs typeface="Arial" pitchFamily="34" charset="0"/>
              </a:rPr>
              <a:t>nom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effectLst/>
                <a:latin typeface="Arial" pitchFamily="34" charset="0"/>
                <a:cs typeface="Arial" pitchFamily="34" charset="0"/>
              </a:rPr>
              <a:t>V</a:t>
            </a:r>
            <a:r>
              <a:rPr lang="en-US" sz="2800" baseline="-25000" dirty="0" err="1" smtClean="0">
                <a:effectLst/>
                <a:latin typeface="Arial" pitchFamily="34" charset="0"/>
                <a:cs typeface="Arial" pitchFamily="34" charset="0"/>
              </a:rPr>
              <a:t>nom</a:t>
            </a:r>
            <a:endParaRPr lang="en-US" sz="2800" dirty="0" smtClean="0">
              <a:effectLst/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Overdrive mode: </a:t>
            </a:r>
            <a:r>
              <a:rPr lang="en-US" sz="2800" dirty="0" err="1" smtClean="0">
                <a:effectLst/>
                <a:latin typeface="Arial" pitchFamily="34" charset="0"/>
                <a:cs typeface="Arial" pitchFamily="34" charset="0"/>
              </a:rPr>
              <a:t>f</a:t>
            </a:r>
            <a:r>
              <a:rPr lang="en-US" sz="2800" baseline="-25000" dirty="0" err="1" smtClean="0">
                <a:effectLst/>
                <a:latin typeface="Arial" pitchFamily="34" charset="0"/>
                <a:cs typeface="Arial" pitchFamily="34" charset="0"/>
              </a:rPr>
              <a:t>OD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effectLst/>
                <a:latin typeface="Arial" pitchFamily="34" charset="0"/>
                <a:cs typeface="Arial" pitchFamily="34" charset="0"/>
              </a:rPr>
              <a:t>V</a:t>
            </a:r>
            <a:r>
              <a:rPr lang="en-US" sz="2800" baseline="-25000" dirty="0" err="1" smtClean="0">
                <a:effectLst/>
                <a:latin typeface="Arial" pitchFamily="34" charset="0"/>
                <a:cs typeface="Arial" pitchFamily="34" charset="0"/>
              </a:rPr>
              <a:t>OD</a:t>
            </a:r>
            <a:endParaRPr lang="en-US" sz="2800" dirty="0" smtClean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96999" y="2560561"/>
            <a:ext cx="8567489" cy="1804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FFCC66"/>
              </a:buClr>
              <a:buSzPct val="70000"/>
              <a:buFont typeface="Wingdings" pitchFamily="2" charset="2"/>
              <a:buChar char="n"/>
              <a:defRPr sz="2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70000"/>
              <a:buFont typeface="Wingdings" pitchFamily="2" charset="2"/>
              <a:buChar char="n"/>
              <a:defRPr sz="2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r>
              <a:rPr lang="en-US" sz="3000" dirty="0" err="1" smtClean="0">
                <a:solidFill>
                  <a:srgbClr val="FFC000"/>
                </a:solidFill>
                <a:effectLst/>
                <a:latin typeface="Arial" pitchFamily="34" charset="0"/>
                <a:cs typeface="Arial" pitchFamily="34" charset="0"/>
              </a:rPr>
              <a:t>FIND_OD</a:t>
            </a:r>
            <a:r>
              <a:rPr lang="en-US" sz="3000" dirty="0" smtClean="0">
                <a:effectLst/>
                <a:latin typeface="Arial" pitchFamily="34" charset="0"/>
                <a:cs typeface="Arial" pitchFamily="34" charset="0"/>
              </a:rPr>
              <a:t>: given (</a:t>
            </a:r>
            <a:r>
              <a:rPr lang="en-US" sz="3000" dirty="0" err="1" smtClean="0">
                <a:effectLst/>
                <a:latin typeface="Arial" pitchFamily="34" charset="0"/>
                <a:cs typeface="Arial" pitchFamily="34" charset="0"/>
              </a:rPr>
              <a:t>f</a:t>
            </a:r>
            <a:r>
              <a:rPr lang="en-US" sz="3000" baseline="-25000" dirty="0" err="1" smtClean="0">
                <a:effectLst/>
                <a:latin typeface="Arial" pitchFamily="34" charset="0"/>
                <a:cs typeface="Arial" pitchFamily="34" charset="0"/>
              </a:rPr>
              <a:t>nom</a:t>
            </a:r>
            <a:r>
              <a:rPr lang="en-US" sz="3000" dirty="0" smtClean="0"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effectLst/>
                <a:latin typeface="Arial" pitchFamily="34" charset="0"/>
                <a:cs typeface="Arial" pitchFamily="34" charset="0"/>
              </a:rPr>
              <a:t>V</a:t>
            </a:r>
            <a:r>
              <a:rPr lang="en-US" sz="3000" baseline="-25000" dirty="0" err="1" smtClean="0">
                <a:effectLst/>
                <a:latin typeface="Arial" pitchFamily="34" charset="0"/>
                <a:cs typeface="Arial" pitchFamily="34" charset="0"/>
              </a:rPr>
              <a:t>nom</a:t>
            </a:r>
            <a:r>
              <a:rPr lang="en-US" sz="3000" dirty="0" smtClean="0">
                <a:effectLst/>
                <a:latin typeface="Arial" pitchFamily="34" charset="0"/>
                <a:cs typeface="Arial" pitchFamily="34" charset="0"/>
              </a:rPr>
              <a:t>), </a:t>
            </a:r>
            <a:br>
              <a:rPr lang="en-US" sz="30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sz="3000" dirty="0" smtClean="0">
                <a:effectLst/>
                <a:latin typeface="Arial" pitchFamily="34" charset="0"/>
                <a:cs typeface="Arial" pitchFamily="34" charset="0"/>
              </a:rPr>
              <a:t>search for (</a:t>
            </a:r>
            <a:r>
              <a:rPr lang="en-US" sz="3000" dirty="0" err="1" smtClean="0">
                <a:effectLst/>
                <a:latin typeface="Arial" pitchFamily="34" charset="0"/>
                <a:cs typeface="Arial" pitchFamily="34" charset="0"/>
              </a:rPr>
              <a:t>f</a:t>
            </a:r>
            <a:r>
              <a:rPr lang="en-US" sz="3000" baseline="-25000" dirty="0" err="1" smtClean="0">
                <a:effectLst/>
                <a:latin typeface="Arial" pitchFamily="34" charset="0"/>
                <a:cs typeface="Arial" pitchFamily="34" charset="0"/>
              </a:rPr>
              <a:t>OD</a:t>
            </a:r>
            <a:r>
              <a:rPr lang="en-US" sz="3000" dirty="0" smtClean="0"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effectLst/>
                <a:latin typeface="Arial" pitchFamily="34" charset="0"/>
                <a:cs typeface="Arial" pitchFamily="34" charset="0"/>
              </a:rPr>
              <a:t>V</a:t>
            </a:r>
            <a:r>
              <a:rPr lang="en-US" sz="3000" baseline="-25000" dirty="0" err="1" smtClean="0">
                <a:effectLst/>
                <a:latin typeface="Arial" pitchFamily="34" charset="0"/>
                <a:cs typeface="Arial" pitchFamily="34" charset="0"/>
              </a:rPr>
              <a:t>OD</a:t>
            </a:r>
            <a:r>
              <a:rPr lang="en-US" sz="3000" dirty="0" smtClean="0">
                <a:effectLst/>
                <a:latin typeface="Arial" pitchFamily="34" charset="0"/>
                <a:cs typeface="Arial" pitchFamily="34" charset="0"/>
              </a:rPr>
              <a:t>) </a:t>
            </a:r>
            <a:br>
              <a:rPr lang="en-US" sz="30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altLang="zh-TW" sz="3000" dirty="0" smtClean="0">
                <a:effectLst/>
                <a:latin typeface="Arial" pitchFamily="34" charset="0"/>
                <a:cs typeface="Arial" pitchFamily="34" charset="0"/>
                <a:sym typeface="Symbol"/>
              </a:rPr>
              <a:t>  maximize </a:t>
            </a:r>
            <a:r>
              <a:rPr lang="en-US" altLang="zh-TW" sz="3000" dirty="0" err="1" smtClean="0">
                <a:effectLst/>
                <a:latin typeface="Arial" pitchFamily="34" charset="0"/>
                <a:cs typeface="Arial" pitchFamily="34" charset="0"/>
                <a:sym typeface="Symbol"/>
              </a:rPr>
              <a:t>f</a:t>
            </a:r>
            <a:r>
              <a:rPr lang="en-US" altLang="zh-TW" sz="3000" baseline="-25000" dirty="0" err="1" smtClean="0">
                <a:effectLst/>
                <a:latin typeface="Arial" pitchFamily="34" charset="0"/>
                <a:cs typeface="Arial" pitchFamily="34" charset="0"/>
                <a:sym typeface="Symbol"/>
              </a:rPr>
              <a:t>OD</a:t>
            </a:r>
            <a:r>
              <a:rPr lang="en-US" altLang="zh-TW" sz="3000" dirty="0" smtClean="0">
                <a:effectLst/>
                <a:latin typeface="Arial" pitchFamily="34" charset="0"/>
                <a:cs typeface="Arial" pitchFamily="34" charset="0"/>
                <a:sym typeface="Symbol"/>
              </a:rPr>
              <a:t/>
            </a:r>
            <a:br>
              <a:rPr lang="en-US" altLang="zh-TW" sz="3000" dirty="0" smtClean="0">
                <a:effectLst/>
                <a:latin typeface="Arial" pitchFamily="34" charset="0"/>
                <a:cs typeface="Arial" pitchFamily="34" charset="0"/>
                <a:sym typeface="Symbol"/>
              </a:rPr>
            </a:br>
            <a:r>
              <a:rPr lang="en-US" altLang="zh-TW" sz="3000" dirty="0" err="1" smtClean="0">
                <a:effectLst/>
                <a:latin typeface="Arial" pitchFamily="34" charset="0"/>
                <a:cs typeface="Arial" pitchFamily="34" charset="0"/>
                <a:sym typeface="Symbol"/>
              </a:rPr>
              <a:t>s.t.</a:t>
            </a:r>
            <a:r>
              <a:rPr lang="en-US" altLang="zh-TW" sz="3000" dirty="0" smtClean="0">
                <a:effectLst/>
                <a:latin typeface="Arial" pitchFamily="34" charset="0"/>
                <a:cs typeface="Arial" pitchFamily="34" charset="0"/>
                <a:sym typeface="Symbol"/>
              </a:rPr>
              <a:t> average and peak power satisfy constraints</a:t>
            </a:r>
          </a:p>
          <a:p>
            <a:endParaRPr lang="en-US" sz="3000" dirty="0" smtClean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95536" y="4521492"/>
            <a:ext cx="8567489" cy="1355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FFCC66"/>
              </a:buClr>
              <a:buSzPct val="70000"/>
              <a:buFont typeface="Wingdings" pitchFamily="2" charset="2"/>
              <a:buChar char="n"/>
              <a:defRPr sz="2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70000"/>
              <a:buFont typeface="Wingdings" pitchFamily="2" charset="2"/>
              <a:buChar char="n"/>
              <a:defRPr sz="2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r>
              <a:rPr lang="en-US" altLang="zh-TW" sz="3000" dirty="0" err="1" smtClean="0">
                <a:solidFill>
                  <a:srgbClr val="FFC000"/>
                </a:solidFill>
                <a:effectLst/>
                <a:latin typeface="Arial" pitchFamily="34" charset="0"/>
                <a:cs typeface="Arial" pitchFamily="34" charset="0"/>
                <a:sym typeface="Symbol"/>
              </a:rPr>
              <a:t>FIND_VOLT</a:t>
            </a:r>
            <a:r>
              <a:rPr lang="en-US" altLang="zh-TW" sz="3000" dirty="0" smtClean="0">
                <a:effectLst/>
                <a:latin typeface="Arial" pitchFamily="34" charset="0"/>
                <a:cs typeface="Arial" pitchFamily="34" charset="0"/>
                <a:sym typeface="Symbol"/>
              </a:rPr>
              <a:t>: given </a:t>
            </a:r>
            <a:r>
              <a:rPr lang="en-US" altLang="zh-TW" sz="3000" dirty="0" err="1" smtClean="0">
                <a:effectLst/>
                <a:latin typeface="Arial" pitchFamily="34" charset="0"/>
                <a:cs typeface="Arial" pitchFamily="34" charset="0"/>
                <a:sym typeface="Symbol"/>
              </a:rPr>
              <a:t>f</a:t>
            </a:r>
            <a:r>
              <a:rPr lang="en-US" altLang="zh-TW" sz="3000" baseline="-25000" dirty="0" err="1" smtClean="0">
                <a:effectLst/>
                <a:latin typeface="Arial" pitchFamily="34" charset="0"/>
                <a:cs typeface="Arial" pitchFamily="34" charset="0"/>
                <a:sym typeface="Symbol"/>
              </a:rPr>
              <a:t>nom</a:t>
            </a:r>
            <a:r>
              <a:rPr lang="en-US" altLang="zh-TW" sz="3000" dirty="0" smtClean="0">
                <a:effectLst/>
                <a:latin typeface="Arial" pitchFamily="34" charset="0"/>
                <a:cs typeface="Arial" pitchFamily="34" charset="0"/>
                <a:sym typeface="Symbol"/>
              </a:rPr>
              <a:t> and </a:t>
            </a:r>
            <a:r>
              <a:rPr lang="en-US" altLang="zh-TW" sz="3000" dirty="0" err="1" smtClean="0">
                <a:effectLst/>
                <a:latin typeface="Arial" pitchFamily="34" charset="0"/>
                <a:cs typeface="Arial" pitchFamily="34" charset="0"/>
                <a:sym typeface="Symbol"/>
              </a:rPr>
              <a:t>f</a:t>
            </a:r>
            <a:r>
              <a:rPr lang="en-US" altLang="zh-TW" sz="3000" baseline="-25000" dirty="0" err="1" smtClean="0">
                <a:effectLst/>
                <a:latin typeface="Arial" pitchFamily="34" charset="0"/>
                <a:cs typeface="Arial" pitchFamily="34" charset="0"/>
                <a:sym typeface="Symbol"/>
              </a:rPr>
              <a:t>OD</a:t>
            </a:r>
            <a:r>
              <a:rPr lang="en-US" altLang="zh-TW" sz="3000" dirty="0" smtClean="0">
                <a:effectLst/>
                <a:latin typeface="Arial" pitchFamily="34" charset="0"/>
                <a:cs typeface="Arial" pitchFamily="34" charset="0"/>
                <a:sym typeface="Symbol"/>
              </a:rPr>
              <a:t>, </a:t>
            </a:r>
            <a:br>
              <a:rPr lang="en-US" altLang="zh-TW" sz="3000" dirty="0" smtClean="0">
                <a:effectLst/>
                <a:latin typeface="Arial" pitchFamily="34" charset="0"/>
                <a:cs typeface="Arial" pitchFamily="34" charset="0"/>
                <a:sym typeface="Symbol"/>
              </a:rPr>
            </a:br>
            <a:r>
              <a:rPr lang="en-US" altLang="zh-TW" sz="3000" dirty="0" smtClean="0">
                <a:effectLst/>
                <a:latin typeface="Arial" pitchFamily="34" charset="0"/>
                <a:cs typeface="Arial" pitchFamily="34" charset="0"/>
                <a:sym typeface="Symbol"/>
              </a:rPr>
              <a:t>search for </a:t>
            </a:r>
            <a:r>
              <a:rPr lang="en-US" altLang="zh-TW" sz="3000" dirty="0" err="1" smtClean="0">
                <a:effectLst/>
                <a:latin typeface="Arial" pitchFamily="34" charset="0"/>
                <a:cs typeface="Arial" pitchFamily="34" charset="0"/>
                <a:sym typeface="Symbol"/>
              </a:rPr>
              <a:t>V</a:t>
            </a:r>
            <a:r>
              <a:rPr lang="en-US" altLang="zh-TW" sz="3000" baseline="-25000" dirty="0" err="1" smtClean="0">
                <a:effectLst/>
                <a:latin typeface="Arial" pitchFamily="34" charset="0"/>
                <a:cs typeface="Arial" pitchFamily="34" charset="0"/>
                <a:sym typeface="Symbol"/>
              </a:rPr>
              <a:t>nom</a:t>
            </a:r>
            <a:r>
              <a:rPr lang="en-US" altLang="zh-TW" sz="3000" dirty="0" smtClean="0">
                <a:effectLst/>
                <a:latin typeface="Arial" pitchFamily="34" charset="0"/>
                <a:cs typeface="Arial" pitchFamily="34" charset="0"/>
                <a:sym typeface="Symbol"/>
              </a:rPr>
              <a:t> and </a:t>
            </a:r>
            <a:r>
              <a:rPr lang="en-US" altLang="zh-TW" sz="3000" dirty="0" err="1" smtClean="0">
                <a:effectLst/>
                <a:latin typeface="Arial" pitchFamily="34" charset="0"/>
                <a:cs typeface="Arial" pitchFamily="34" charset="0"/>
                <a:sym typeface="Symbol"/>
              </a:rPr>
              <a:t>V</a:t>
            </a:r>
            <a:r>
              <a:rPr lang="en-US" altLang="zh-TW" sz="3000" baseline="-25000" dirty="0" err="1" smtClean="0">
                <a:effectLst/>
                <a:latin typeface="Arial" pitchFamily="34" charset="0"/>
                <a:cs typeface="Arial" pitchFamily="34" charset="0"/>
                <a:sym typeface="Symbol"/>
              </a:rPr>
              <a:t>OD</a:t>
            </a:r>
            <a:r>
              <a:rPr lang="en-US" altLang="zh-TW" sz="3000" dirty="0" smtClean="0">
                <a:effectLst/>
                <a:latin typeface="Arial" pitchFamily="34" charset="0"/>
                <a:cs typeface="Arial" pitchFamily="34" charset="0"/>
                <a:sym typeface="Symbol"/>
              </a:rPr>
              <a:t> </a:t>
            </a:r>
            <a:br>
              <a:rPr lang="en-US" altLang="zh-TW" sz="3000" dirty="0" smtClean="0">
                <a:effectLst/>
                <a:latin typeface="Arial" pitchFamily="34" charset="0"/>
                <a:cs typeface="Arial" pitchFamily="34" charset="0"/>
                <a:sym typeface="Symbol"/>
              </a:rPr>
            </a:br>
            <a:r>
              <a:rPr lang="en-US" altLang="zh-TW" sz="3000" dirty="0" smtClean="0">
                <a:effectLst/>
                <a:latin typeface="Arial" pitchFamily="34" charset="0"/>
                <a:cs typeface="Arial" pitchFamily="34" charset="0"/>
                <a:sym typeface="Symbol"/>
              </a:rPr>
              <a:t>  minimize average power</a:t>
            </a:r>
            <a:endParaRPr lang="en-US" sz="3000" baseline="-25000" dirty="0" smtClean="0">
              <a:effectLst/>
              <a:latin typeface="Arial" pitchFamily="34" charset="0"/>
              <a:cs typeface="Arial" pitchFamily="34" charset="0"/>
            </a:endParaRPr>
          </a:p>
          <a:p>
            <a:endParaRPr lang="en-US" sz="3000" dirty="0" smtClean="0"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953871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from 2+2 to 3+1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7"/>
            <a:ext cx="8567489" cy="936104"/>
          </a:xfrm>
        </p:spPr>
        <p:txBody>
          <a:bodyPr/>
          <a:lstStyle/>
          <a:p>
            <a:r>
              <a:rPr lang="en-US" sz="3000" dirty="0" smtClean="0">
                <a:effectLst/>
                <a:latin typeface="Arial" pitchFamily="34" charset="0"/>
                <a:cs typeface="Arial" pitchFamily="34" charset="0"/>
              </a:rPr>
              <a:t>2+2 problems can reduce to 3+1 problems by </a:t>
            </a:r>
            <a:r>
              <a:rPr lang="en-US" sz="3000" dirty="0" smtClean="0">
                <a:solidFill>
                  <a:srgbClr val="FFC000"/>
                </a:solidFill>
                <a:effectLst/>
                <a:latin typeface="Arial" pitchFamily="34" charset="0"/>
                <a:cs typeface="Arial" pitchFamily="34" charset="0"/>
              </a:rPr>
              <a:t>sweeping one unknown parameter</a:t>
            </a:r>
            <a:endParaRPr lang="en-US" sz="3000" dirty="0"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49449" y="4926291"/>
            <a:ext cx="8887047" cy="1383029"/>
            <a:chOff x="1153996" y="1981200"/>
            <a:chExt cx="7567219" cy="1143000"/>
          </a:xfrm>
        </p:grpSpPr>
        <p:grpSp>
          <p:nvGrpSpPr>
            <p:cNvPr id="5" name="Group 4"/>
            <p:cNvGrpSpPr/>
            <p:nvPr/>
          </p:nvGrpSpPr>
          <p:grpSpPr>
            <a:xfrm>
              <a:off x="1153996" y="1981200"/>
              <a:ext cx="7015388" cy="1143000"/>
              <a:chOff x="1153996" y="1981200"/>
              <a:chExt cx="7015388" cy="11430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2819400" y="1981200"/>
                <a:ext cx="3242110" cy="1143000"/>
              </a:xfrm>
              <a:prstGeom prst="rect">
                <a:avLst/>
              </a:prstGeom>
              <a:solidFill>
                <a:schemeClr val="tx1"/>
              </a:solidFill>
              <a:ln w="38100">
                <a:solidFill>
                  <a:srgbClr val="FF9933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625463" y="2045720"/>
                <a:ext cx="566778" cy="3416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err="1" smtClean="0"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en-US" sz="2000" b="1" baseline="-25000" dirty="0" err="1" smtClean="0">
                    <a:latin typeface="Arial" pitchFamily="34" charset="0"/>
                    <a:cs typeface="Arial" pitchFamily="34" charset="0"/>
                  </a:rPr>
                  <a:t>nom</a:t>
                </a:r>
                <a:endParaRPr lang="en-US" sz="2000" b="1" baseline="-250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26582" y="2337942"/>
                <a:ext cx="566778" cy="369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err="1" smtClean="0"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en-US" sz="2000" b="1" baseline="-25000" dirty="0" err="1" smtClean="0">
                    <a:latin typeface="Arial" pitchFamily="34" charset="0"/>
                    <a:cs typeface="Arial" pitchFamily="34" charset="0"/>
                  </a:rPr>
                  <a:t>OD</a:t>
                </a:r>
                <a:endParaRPr lang="en-US" sz="2000" b="1" baseline="-25000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2387119" y="2255520"/>
                <a:ext cx="507114" cy="0"/>
              </a:xfrm>
              <a:prstGeom prst="straightConnector1">
                <a:avLst/>
              </a:prstGeom>
              <a:ln>
                <a:solidFill>
                  <a:srgbClr val="FF9933"/>
                </a:solidFill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2387119" y="2549535"/>
                <a:ext cx="507114" cy="0"/>
              </a:xfrm>
              <a:prstGeom prst="straightConnector1">
                <a:avLst/>
              </a:prstGeom>
              <a:ln>
                <a:solidFill>
                  <a:srgbClr val="FF9933"/>
                </a:solidFill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2873628" y="2052653"/>
                <a:ext cx="829819" cy="3306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 smtClean="0">
                    <a:solidFill>
                      <a:schemeClr val="bg2"/>
                    </a:solidFill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en-US" sz="2000" baseline="-25000" dirty="0" err="1" smtClean="0">
                    <a:solidFill>
                      <a:schemeClr val="bg2"/>
                    </a:solidFill>
                    <a:latin typeface="Arial" pitchFamily="34" charset="0"/>
                  </a:rPr>
                  <a:t>nom</a:t>
                </a:r>
                <a:endParaRPr lang="en-US" sz="2000" baseline="-25000" dirty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73628" y="2364073"/>
                <a:ext cx="829819" cy="3306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>
                    <a:solidFill>
                      <a:schemeClr val="bg2"/>
                    </a:solidFill>
                    <a:latin typeface="Arial" pitchFamily="34" charset="0"/>
                  </a:rPr>
                  <a:t>f</a:t>
                </a:r>
                <a:r>
                  <a:rPr lang="en-US" sz="2000" baseline="-25000" dirty="0" err="1" smtClean="0">
                    <a:solidFill>
                      <a:schemeClr val="bg2"/>
                    </a:solidFill>
                    <a:latin typeface="Arial" pitchFamily="34" charset="0"/>
                    <a:cs typeface="Arial" pitchFamily="34" charset="0"/>
                  </a:rPr>
                  <a:t>OD</a:t>
                </a:r>
                <a:endParaRPr lang="en-US" sz="2000" baseline="-25000" dirty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153996" y="2664753"/>
                <a:ext cx="1419911" cy="3995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Sweep </a:t>
                </a:r>
                <a:r>
                  <a:rPr lang="en-US" sz="20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2000" baseline="-25000" dirty="0" err="1" smtClean="0">
                    <a:latin typeface="Arial" pitchFamily="34" charset="0"/>
                    <a:cs typeface="Arial" pitchFamily="34" charset="0"/>
                  </a:rPr>
                  <a:t>nom</a:t>
                </a:r>
                <a:r>
                  <a:rPr lang="en-US" sz="2000" baseline="-25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endParaRPr lang="en-US" sz="2000" baseline="-25000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>
                <a:off x="2403721" y="2862372"/>
                <a:ext cx="524221" cy="0"/>
              </a:xfrm>
              <a:prstGeom prst="straightConnector1">
                <a:avLst/>
              </a:prstGeom>
              <a:ln>
                <a:solidFill>
                  <a:srgbClr val="FF9933"/>
                </a:solidFill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2870787" y="2701555"/>
                <a:ext cx="1454730" cy="3758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 smtClean="0">
                    <a:solidFill>
                      <a:schemeClr val="bg2"/>
                    </a:solidFill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2000" baseline="-25000" dirty="0" err="1" smtClean="0">
                    <a:solidFill>
                      <a:schemeClr val="bg2"/>
                    </a:solidFill>
                    <a:latin typeface="Arial" pitchFamily="34" charset="0"/>
                    <a:cs typeface="Arial" pitchFamily="34" charset="0"/>
                  </a:rPr>
                  <a:t>nom</a:t>
                </a:r>
                <a:r>
                  <a:rPr lang="en-US" sz="2000" baseline="-25000" dirty="0" smtClean="0">
                    <a:solidFill>
                      <a:schemeClr val="bg2"/>
                    </a:solidFill>
                    <a:latin typeface="Arial" pitchFamily="34" charset="0"/>
                    <a:cs typeface="Arial" pitchFamily="34" charset="0"/>
                  </a:rPr>
                  <a:t>_{1, 2,</a:t>
                </a:r>
                <a:r>
                  <a:rPr lang="en-US" sz="2000" dirty="0" smtClean="0">
                    <a:solidFill>
                      <a:schemeClr val="bg2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baseline="-25000" dirty="0" smtClean="0">
                    <a:solidFill>
                      <a:schemeClr val="bg2"/>
                    </a:solidFill>
                    <a:latin typeface="Arial" pitchFamily="34" charset="0"/>
                    <a:cs typeface="Arial" pitchFamily="34" charset="0"/>
                  </a:rPr>
                  <a:t>...}</a:t>
                </a:r>
                <a:endParaRPr lang="en-US" sz="2000" baseline="-25000" dirty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069080" y="1981200"/>
                <a:ext cx="1112520" cy="1143000"/>
              </a:xfrm>
              <a:prstGeom prst="rect">
                <a:avLst/>
              </a:prstGeom>
              <a:solidFill>
                <a:schemeClr val="tx1"/>
              </a:solidFill>
              <a:ln w="38100">
                <a:solidFill>
                  <a:srgbClr val="FF9933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chemeClr val="bg2"/>
                    </a:solidFill>
                    <a:latin typeface="Arial" pitchFamily="34" charset="0"/>
                    <a:cs typeface="Arial" pitchFamily="34" charset="0"/>
                  </a:rPr>
                  <a:t>3+1 Problem Solver</a:t>
                </a:r>
                <a:endParaRPr lang="en-US" sz="2000" b="1" dirty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262032" y="2138933"/>
                <a:ext cx="766489" cy="8393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 smtClean="0">
                    <a:solidFill>
                      <a:schemeClr val="bg2"/>
                    </a:solidFill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2000" baseline="-25000" dirty="0" err="1" smtClean="0">
                    <a:solidFill>
                      <a:schemeClr val="bg2"/>
                    </a:solidFill>
                    <a:latin typeface="Arial" pitchFamily="34" charset="0"/>
                    <a:cs typeface="Arial" pitchFamily="34" charset="0"/>
                  </a:rPr>
                  <a:t>OD_1</a:t>
                </a:r>
                <a:r>
                  <a:rPr lang="en-US" sz="2000" baseline="-25000" dirty="0" smtClean="0">
                    <a:solidFill>
                      <a:schemeClr val="bg2"/>
                    </a:solidFill>
                    <a:latin typeface="Arial" pitchFamily="34" charset="0"/>
                    <a:cs typeface="Arial" pitchFamily="34" charset="0"/>
                  </a:rPr>
                  <a:t>,</a:t>
                </a:r>
                <a:r>
                  <a:rPr lang="en-US" sz="2000" dirty="0">
                    <a:solidFill>
                      <a:schemeClr val="bg2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en-US" sz="2000" dirty="0" smtClean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2000" dirty="0" err="1" smtClean="0">
                    <a:solidFill>
                      <a:schemeClr val="bg2"/>
                    </a:solidFill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2000" baseline="-25000" dirty="0" err="1" smtClean="0">
                    <a:solidFill>
                      <a:schemeClr val="bg2"/>
                    </a:solidFill>
                    <a:latin typeface="Arial" pitchFamily="34" charset="0"/>
                    <a:cs typeface="Arial" pitchFamily="34" charset="0"/>
                  </a:rPr>
                  <a:t>OD_2</a:t>
                </a:r>
                <a:r>
                  <a:rPr lang="en-US" sz="2000" baseline="-25000" dirty="0" smtClean="0">
                    <a:solidFill>
                      <a:schemeClr val="bg2"/>
                    </a:solidFill>
                    <a:latin typeface="Arial" pitchFamily="34" charset="0"/>
                    <a:cs typeface="Arial" pitchFamily="34" charset="0"/>
                  </a:rPr>
                  <a:t>,</a:t>
                </a:r>
                <a:r>
                  <a:rPr lang="en-US" sz="2000" dirty="0" smtClean="0">
                    <a:solidFill>
                      <a:schemeClr val="bg2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</a:p>
              <a:p>
                <a:r>
                  <a:rPr lang="en-US" sz="2000" dirty="0" smtClean="0">
                    <a:solidFill>
                      <a:schemeClr val="bg2"/>
                    </a:solidFill>
                    <a:latin typeface="Arial" pitchFamily="34" charset="0"/>
                    <a:cs typeface="Arial" pitchFamily="34" charset="0"/>
                  </a:rPr>
                  <a:t>...</a:t>
                </a:r>
                <a:endParaRPr lang="en-US" sz="2000" baseline="-25000" dirty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2" name="Straight Arrow Connector 21"/>
              <p:cNvCxnSpPr/>
              <p:nvPr/>
            </p:nvCxnSpPr>
            <p:spPr>
              <a:xfrm>
                <a:off x="6195562" y="2549723"/>
                <a:ext cx="1825600" cy="0"/>
              </a:xfrm>
              <a:prstGeom prst="straightConnector1">
                <a:avLst/>
              </a:prstGeom>
              <a:ln>
                <a:solidFill>
                  <a:srgbClr val="FF9933"/>
                </a:solidFill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6389186" y="2198505"/>
                <a:ext cx="1631975" cy="330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 smtClean="0">
                    <a:latin typeface="Arial" pitchFamily="34" charset="0"/>
                    <a:cs typeface="Arial" pitchFamily="34" charset="0"/>
                  </a:rPr>
                  <a:t>Miminum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 smtClean="0">
                    <a:latin typeface="Arial" pitchFamily="34" charset="0"/>
                    <a:cs typeface="Arial" pitchFamily="34" charset="0"/>
                  </a:rPr>
                  <a:t>P</a:t>
                </a:r>
                <a:r>
                  <a:rPr lang="en-US" sz="2000" baseline="-25000" dirty="0" err="1" smtClean="0">
                    <a:latin typeface="Arial" pitchFamily="34" charset="0"/>
                    <a:cs typeface="Arial" pitchFamily="34" charset="0"/>
                  </a:rPr>
                  <a:t>avg</a:t>
                </a:r>
                <a:endParaRPr lang="en-US" sz="2000" baseline="-250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6096074" y="2610586"/>
                <a:ext cx="2073310" cy="3306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Corresponding </a:t>
                </a:r>
                <a:r>
                  <a:rPr lang="en-US" sz="20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2000" baseline="-25000" dirty="0" err="1" smtClean="0">
                    <a:latin typeface="Arial" pitchFamily="34" charset="0"/>
                    <a:cs typeface="Arial" pitchFamily="34" charset="0"/>
                  </a:rPr>
                  <a:t>nom</a:t>
                </a:r>
                <a:endParaRPr lang="en-US" sz="2000" baseline="-250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8062175" y="2163997"/>
              <a:ext cx="659040" cy="330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2000" b="1" baseline="-25000" dirty="0" err="1" smtClean="0">
                  <a:latin typeface="Arial" pitchFamily="34" charset="0"/>
                  <a:cs typeface="Arial" pitchFamily="34" charset="0"/>
                </a:rPr>
                <a:t>nom</a:t>
              </a:r>
              <a:endParaRPr lang="en-US" sz="2000" b="1" baseline="-25000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085981" y="2569476"/>
              <a:ext cx="566777" cy="3758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2000" b="1" baseline="-25000" dirty="0" err="1" smtClean="0">
                  <a:latin typeface="Arial" pitchFamily="34" charset="0"/>
                  <a:cs typeface="Arial" pitchFamily="34" charset="0"/>
                </a:rPr>
                <a:t>OD</a:t>
              </a:r>
              <a:endParaRPr lang="en-US" sz="2000" b="1" baseline="-25000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41060" y="2694043"/>
            <a:ext cx="8887047" cy="1383029"/>
            <a:chOff x="1153996" y="1981200"/>
            <a:chExt cx="7567219" cy="1143000"/>
          </a:xfrm>
        </p:grpSpPr>
        <p:grpSp>
          <p:nvGrpSpPr>
            <p:cNvPr id="49" name="Group 48"/>
            <p:cNvGrpSpPr/>
            <p:nvPr/>
          </p:nvGrpSpPr>
          <p:grpSpPr>
            <a:xfrm>
              <a:off x="1153996" y="1981200"/>
              <a:ext cx="7015388" cy="1143000"/>
              <a:chOff x="1153996" y="1981200"/>
              <a:chExt cx="7015388" cy="1143000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2819400" y="1981200"/>
                <a:ext cx="3242110" cy="1143000"/>
              </a:xfrm>
              <a:prstGeom prst="rect">
                <a:avLst/>
              </a:prstGeom>
              <a:solidFill>
                <a:schemeClr val="tx1"/>
              </a:solidFill>
              <a:ln w="38100">
                <a:solidFill>
                  <a:srgbClr val="FF9933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1625463" y="2045720"/>
                <a:ext cx="566778" cy="3416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err="1" smtClean="0"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en-US" sz="2000" b="1" baseline="-25000" dirty="0" err="1" smtClean="0">
                    <a:latin typeface="Arial" pitchFamily="34" charset="0"/>
                    <a:cs typeface="Arial" pitchFamily="34" charset="0"/>
                  </a:rPr>
                  <a:t>nom</a:t>
                </a:r>
                <a:endParaRPr lang="en-US" sz="2000" b="1" baseline="-250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1598244" y="2377430"/>
                <a:ext cx="623456" cy="3758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err="1" smtClean="0">
                    <a:latin typeface="Arial" pitchFamily="34" charset="0"/>
                  </a:rPr>
                  <a:t>V</a:t>
                </a:r>
                <a:r>
                  <a:rPr lang="en-US" sz="2000" b="1" baseline="-25000" dirty="0" err="1" smtClean="0">
                    <a:latin typeface="Arial" pitchFamily="34" charset="0"/>
                  </a:rPr>
                  <a:t>nom</a:t>
                </a:r>
                <a:endParaRPr lang="en-US" sz="2000" b="1" baseline="-25000" dirty="0">
                  <a:latin typeface="Arial" pitchFamily="34" charset="0"/>
                </a:endParaRPr>
              </a:p>
            </p:txBody>
          </p:sp>
          <p:cxnSp>
            <p:nvCxnSpPr>
              <p:cNvPr id="55" name="Straight Arrow Connector 54"/>
              <p:cNvCxnSpPr/>
              <p:nvPr/>
            </p:nvCxnSpPr>
            <p:spPr>
              <a:xfrm>
                <a:off x="2387119" y="2255520"/>
                <a:ext cx="507114" cy="0"/>
              </a:xfrm>
              <a:prstGeom prst="straightConnector1">
                <a:avLst/>
              </a:prstGeom>
              <a:ln>
                <a:solidFill>
                  <a:srgbClr val="FF9933"/>
                </a:solidFill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/>
            </p:nvCxnSpPr>
            <p:spPr>
              <a:xfrm>
                <a:off x="2387119" y="2549535"/>
                <a:ext cx="507114" cy="0"/>
              </a:xfrm>
              <a:prstGeom prst="straightConnector1">
                <a:avLst/>
              </a:prstGeom>
              <a:ln>
                <a:solidFill>
                  <a:srgbClr val="FF9933"/>
                </a:solidFill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TextBox 56"/>
              <p:cNvSpPr txBox="1"/>
              <p:nvPr/>
            </p:nvSpPr>
            <p:spPr>
              <a:xfrm>
                <a:off x="2873628" y="2052653"/>
                <a:ext cx="829819" cy="3306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 smtClean="0">
                    <a:solidFill>
                      <a:schemeClr val="bg2"/>
                    </a:solidFill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en-US" sz="2000" baseline="-25000" dirty="0" err="1" smtClean="0">
                    <a:solidFill>
                      <a:schemeClr val="bg2"/>
                    </a:solidFill>
                    <a:latin typeface="Arial" pitchFamily="34" charset="0"/>
                  </a:rPr>
                  <a:t>nom</a:t>
                </a:r>
                <a:endParaRPr lang="en-US" sz="2000" baseline="-25000" dirty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873628" y="2364073"/>
                <a:ext cx="829819" cy="3306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 smtClean="0">
                    <a:solidFill>
                      <a:schemeClr val="bg2"/>
                    </a:solidFill>
                    <a:latin typeface="Arial" pitchFamily="34" charset="0"/>
                  </a:rPr>
                  <a:t>V</a:t>
                </a:r>
                <a:r>
                  <a:rPr lang="en-US" sz="2000" baseline="-25000" dirty="0" err="1" smtClean="0">
                    <a:solidFill>
                      <a:schemeClr val="bg2"/>
                    </a:solidFill>
                    <a:latin typeface="Arial" pitchFamily="34" charset="0"/>
                  </a:rPr>
                  <a:t>nom</a:t>
                </a:r>
                <a:endParaRPr lang="en-US" sz="2000" baseline="-25000" dirty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1153996" y="2664753"/>
                <a:ext cx="1419911" cy="3306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Sweep </a:t>
                </a:r>
                <a:r>
                  <a:rPr lang="en-US" sz="20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2000" baseline="-25000" dirty="0" err="1" smtClean="0">
                    <a:latin typeface="Arial" pitchFamily="34" charset="0"/>
                  </a:rPr>
                  <a:t>OD</a:t>
                </a:r>
                <a:r>
                  <a:rPr lang="en-US" sz="2000" baseline="-25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endParaRPr lang="en-US" sz="2000" baseline="-25000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60" name="Straight Arrow Connector 59"/>
              <p:cNvCxnSpPr/>
              <p:nvPr/>
            </p:nvCxnSpPr>
            <p:spPr>
              <a:xfrm>
                <a:off x="2403721" y="2862372"/>
                <a:ext cx="524221" cy="0"/>
              </a:xfrm>
              <a:prstGeom prst="straightConnector1">
                <a:avLst/>
              </a:prstGeom>
              <a:ln>
                <a:solidFill>
                  <a:srgbClr val="FF9933"/>
                </a:solidFill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TextBox 60"/>
              <p:cNvSpPr txBox="1"/>
              <p:nvPr/>
            </p:nvSpPr>
            <p:spPr>
              <a:xfrm>
                <a:off x="2870787" y="2701555"/>
                <a:ext cx="1454730" cy="3306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 smtClean="0">
                    <a:solidFill>
                      <a:schemeClr val="bg2"/>
                    </a:solidFill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2000" baseline="-25000" dirty="0" err="1" smtClean="0">
                    <a:solidFill>
                      <a:schemeClr val="bg2"/>
                    </a:solidFill>
                    <a:latin typeface="Arial" pitchFamily="34" charset="0"/>
                  </a:rPr>
                  <a:t>OD</a:t>
                </a:r>
                <a:r>
                  <a:rPr lang="en-US" sz="2000" baseline="-25000" dirty="0" smtClean="0">
                    <a:solidFill>
                      <a:schemeClr val="bg2"/>
                    </a:solidFill>
                    <a:latin typeface="Arial" pitchFamily="34" charset="0"/>
                    <a:cs typeface="Arial" pitchFamily="34" charset="0"/>
                  </a:rPr>
                  <a:t>_{1, 2,</a:t>
                </a:r>
                <a:r>
                  <a:rPr lang="en-US" sz="2000" dirty="0" smtClean="0">
                    <a:solidFill>
                      <a:schemeClr val="bg2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baseline="-25000" dirty="0" smtClean="0">
                    <a:solidFill>
                      <a:schemeClr val="bg2"/>
                    </a:solidFill>
                    <a:latin typeface="Arial" pitchFamily="34" charset="0"/>
                    <a:cs typeface="Arial" pitchFamily="34" charset="0"/>
                  </a:rPr>
                  <a:t>...}</a:t>
                </a:r>
                <a:endParaRPr lang="en-US" sz="2000" baseline="-25000" dirty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4069080" y="1981200"/>
                <a:ext cx="1112520" cy="1143000"/>
              </a:xfrm>
              <a:prstGeom prst="rect">
                <a:avLst/>
              </a:prstGeom>
              <a:solidFill>
                <a:schemeClr val="tx1"/>
              </a:solidFill>
              <a:ln w="38100">
                <a:solidFill>
                  <a:srgbClr val="FF9933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chemeClr val="bg2"/>
                    </a:solidFill>
                    <a:latin typeface="Arial" pitchFamily="34" charset="0"/>
                    <a:cs typeface="Arial" pitchFamily="34" charset="0"/>
                  </a:rPr>
                  <a:t>3+1 Problem Solver</a:t>
                </a:r>
                <a:endParaRPr lang="en-US" sz="2000" b="1" dirty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5262032" y="2147032"/>
                <a:ext cx="766489" cy="8393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>
                    <a:solidFill>
                      <a:schemeClr val="bg2"/>
                    </a:solidFill>
                    <a:latin typeface="Arial" pitchFamily="34" charset="0"/>
                  </a:rPr>
                  <a:t>f</a:t>
                </a:r>
                <a:r>
                  <a:rPr lang="en-US" sz="2000" baseline="-25000" dirty="0" err="1" smtClean="0">
                    <a:solidFill>
                      <a:schemeClr val="bg2"/>
                    </a:solidFill>
                    <a:latin typeface="Arial" pitchFamily="34" charset="0"/>
                    <a:cs typeface="Arial" pitchFamily="34" charset="0"/>
                  </a:rPr>
                  <a:t>OD_1</a:t>
                </a:r>
                <a:r>
                  <a:rPr lang="en-US" sz="2000" baseline="-25000" dirty="0" smtClean="0">
                    <a:solidFill>
                      <a:schemeClr val="bg2"/>
                    </a:solidFill>
                    <a:latin typeface="Arial" pitchFamily="34" charset="0"/>
                    <a:cs typeface="Arial" pitchFamily="34" charset="0"/>
                  </a:rPr>
                  <a:t>,</a:t>
                </a:r>
                <a:r>
                  <a:rPr lang="en-US" sz="2000" dirty="0">
                    <a:solidFill>
                      <a:schemeClr val="bg2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en-US" sz="2000" dirty="0" smtClean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2000" dirty="0" err="1">
                    <a:solidFill>
                      <a:schemeClr val="bg2"/>
                    </a:solidFill>
                    <a:latin typeface="Arial" pitchFamily="34" charset="0"/>
                  </a:rPr>
                  <a:t>f</a:t>
                </a:r>
                <a:r>
                  <a:rPr lang="en-US" sz="2000" baseline="-25000" dirty="0" err="1" smtClean="0">
                    <a:solidFill>
                      <a:schemeClr val="bg2"/>
                    </a:solidFill>
                    <a:latin typeface="Arial" pitchFamily="34" charset="0"/>
                    <a:cs typeface="Arial" pitchFamily="34" charset="0"/>
                  </a:rPr>
                  <a:t>OD_2</a:t>
                </a:r>
                <a:r>
                  <a:rPr lang="en-US" sz="2000" baseline="-25000" dirty="0" smtClean="0">
                    <a:solidFill>
                      <a:schemeClr val="bg2"/>
                    </a:solidFill>
                    <a:latin typeface="Arial" pitchFamily="34" charset="0"/>
                    <a:cs typeface="Arial" pitchFamily="34" charset="0"/>
                  </a:rPr>
                  <a:t>,</a:t>
                </a:r>
                <a:r>
                  <a:rPr lang="en-US" sz="2000" dirty="0" smtClean="0">
                    <a:solidFill>
                      <a:schemeClr val="bg2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</a:p>
              <a:p>
                <a:r>
                  <a:rPr lang="en-US" sz="2000" dirty="0" smtClean="0">
                    <a:solidFill>
                      <a:schemeClr val="bg2"/>
                    </a:solidFill>
                    <a:latin typeface="Arial" pitchFamily="34" charset="0"/>
                    <a:cs typeface="Arial" pitchFamily="34" charset="0"/>
                  </a:rPr>
                  <a:t>...</a:t>
                </a:r>
                <a:endParaRPr lang="en-US" sz="2000" baseline="-25000" dirty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64" name="Straight Arrow Connector 63"/>
              <p:cNvCxnSpPr/>
              <p:nvPr/>
            </p:nvCxnSpPr>
            <p:spPr>
              <a:xfrm>
                <a:off x="6195562" y="2549723"/>
                <a:ext cx="1825600" cy="0"/>
              </a:xfrm>
              <a:prstGeom prst="straightConnector1">
                <a:avLst/>
              </a:prstGeom>
              <a:ln>
                <a:solidFill>
                  <a:srgbClr val="FF9933"/>
                </a:solidFill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TextBox 64"/>
              <p:cNvSpPr txBox="1"/>
              <p:nvPr/>
            </p:nvSpPr>
            <p:spPr>
              <a:xfrm>
                <a:off x="6389186" y="2198505"/>
                <a:ext cx="1631975" cy="330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Maximum </a:t>
                </a:r>
                <a:r>
                  <a:rPr lang="en-US" sz="2000" dirty="0" err="1" smtClean="0">
                    <a:latin typeface="Arial" pitchFamily="34" charset="0"/>
                  </a:rPr>
                  <a:t>f</a:t>
                </a:r>
                <a:r>
                  <a:rPr lang="en-US" sz="2000" baseline="-25000" dirty="0" err="1" smtClean="0">
                    <a:latin typeface="Arial" pitchFamily="34" charset="0"/>
                  </a:rPr>
                  <a:t>OD</a:t>
                </a:r>
                <a:endParaRPr lang="en-US" sz="2000" baseline="-250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6096074" y="2610586"/>
                <a:ext cx="2073310" cy="3306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Corresponding </a:t>
                </a:r>
                <a:r>
                  <a:rPr lang="en-US" sz="20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2000" baseline="-25000" dirty="0" err="1" smtClean="0">
                    <a:latin typeface="Arial" pitchFamily="34" charset="0"/>
                  </a:rPr>
                  <a:t>OD</a:t>
                </a:r>
                <a:endParaRPr lang="en-US" sz="2000" baseline="-250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>
              <a:off x="8062175" y="2163997"/>
              <a:ext cx="659040" cy="330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err="1" smtClean="0">
                  <a:latin typeface="Arial" pitchFamily="34" charset="0"/>
                </a:rPr>
                <a:t>f</a:t>
              </a:r>
              <a:r>
                <a:rPr lang="en-US" sz="2000" b="1" baseline="-25000" dirty="0" err="1" smtClean="0">
                  <a:latin typeface="Arial" pitchFamily="34" charset="0"/>
                </a:rPr>
                <a:t>OD</a:t>
              </a:r>
              <a:endParaRPr lang="en-US" sz="2000" b="1" baseline="-25000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085981" y="2569476"/>
              <a:ext cx="566777" cy="3758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2000" b="1" baseline="-25000" dirty="0" err="1" smtClean="0">
                  <a:latin typeface="Arial" pitchFamily="34" charset="0"/>
                  <a:cs typeface="Arial" pitchFamily="34" charset="0"/>
                </a:rPr>
                <a:t>OD</a:t>
              </a:r>
              <a:endParaRPr lang="en-US" sz="2000" b="1" baseline="-25000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9" name="Content Placeholder 2"/>
          <p:cNvSpPr txBox="1">
            <a:spLocks/>
          </p:cNvSpPr>
          <p:nvPr/>
        </p:nvSpPr>
        <p:spPr bwMode="auto">
          <a:xfrm>
            <a:off x="395536" y="2084535"/>
            <a:ext cx="8567489" cy="48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FFCC66"/>
              </a:buClr>
              <a:buSzPct val="70000"/>
              <a:buFont typeface="Wingdings" pitchFamily="2" charset="2"/>
              <a:buChar char="n"/>
              <a:defRPr sz="2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70000"/>
              <a:buFont typeface="Wingdings" pitchFamily="2" charset="2"/>
              <a:buChar char="n"/>
              <a:defRPr sz="2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r>
              <a:rPr lang="en-US" sz="3000" dirty="0" smtClean="0">
                <a:effectLst/>
                <a:latin typeface="Arial" pitchFamily="34" charset="0"/>
                <a:cs typeface="Arial" pitchFamily="34" charset="0"/>
              </a:rPr>
              <a:t>Reduction of </a:t>
            </a:r>
            <a:r>
              <a:rPr lang="en-US" sz="3000" dirty="0" err="1" smtClean="0">
                <a:effectLst/>
                <a:latin typeface="Arial" pitchFamily="34" charset="0"/>
                <a:cs typeface="Arial" pitchFamily="34" charset="0"/>
              </a:rPr>
              <a:t>FIND_OD</a:t>
            </a:r>
            <a:r>
              <a:rPr lang="en-US" sz="3000" dirty="0" smtClean="0">
                <a:effectLst/>
                <a:latin typeface="Arial" pitchFamily="34" charset="0"/>
                <a:cs typeface="Arial" pitchFamily="34" charset="0"/>
              </a:rPr>
              <a:t> problem</a:t>
            </a:r>
            <a:endParaRPr lang="en-US" sz="3000" dirty="0"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Content Placeholder 2"/>
          <p:cNvSpPr txBox="1">
            <a:spLocks/>
          </p:cNvSpPr>
          <p:nvPr/>
        </p:nvSpPr>
        <p:spPr bwMode="auto">
          <a:xfrm>
            <a:off x="395536" y="4316783"/>
            <a:ext cx="8567489" cy="48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FFCC66"/>
              </a:buClr>
              <a:buSzPct val="70000"/>
              <a:buFont typeface="Wingdings" pitchFamily="2" charset="2"/>
              <a:buChar char="n"/>
              <a:defRPr sz="2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70000"/>
              <a:buFont typeface="Wingdings" pitchFamily="2" charset="2"/>
              <a:buChar char="n"/>
              <a:defRPr sz="2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r>
              <a:rPr lang="en-US" sz="3000" dirty="0" smtClean="0">
                <a:effectLst/>
                <a:latin typeface="Arial" pitchFamily="34" charset="0"/>
                <a:cs typeface="Arial" pitchFamily="34" charset="0"/>
              </a:rPr>
              <a:t>Reduction of </a:t>
            </a:r>
            <a:r>
              <a:rPr lang="en-US" sz="3000" dirty="0" err="1" smtClean="0">
                <a:effectLst/>
                <a:latin typeface="Arial" pitchFamily="34" charset="0"/>
                <a:cs typeface="Arial" pitchFamily="34" charset="0"/>
              </a:rPr>
              <a:t>FIND_VOLT</a:t>
            </a:r>
            <a:r>
              <a:rPr lang="en-US" sz="3000" dirty="0" smtClean="0">
                <a:effectLst/>
                <a:latin typeface="Arial" pitchFamily="34" charset="0"/>
                <a:cs typeface="Arial" pitchFamily="34" charset="0"/>
              </a:rPr>
              <a:t> problem</a:t>
            </a:r>
            <a:endParaRPr lang="en-US" sz="3000" dirty="0"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459339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Methodologies for 3+1 Problems</a:t>
            </a:r>
            <a:endParaRPr lang="en-US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 bwMode="auto">
          <a:xfrm>
            <a:off x="395536" y="1052737"/>
            <a:ext cx="8567489" cy="15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FFCC66"/>
              </a:buClr>
              <a:buSzPct val="70000"/>
              <a:buFont typeface="Wingdings" pitchFamily="2" charset="2"/>
              <a:buChar char="n"/>
              <a:defRPr sz="2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70000"/>
              <a:buFont typeface="Wingdings" pitchFamily="2" charset="2"/>
              <a:buChar char="n"/>
              <a:defRPr sz="2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Given </a:t>
            </a:r>
            <a:r>
              <a:rPr lang="en-US" sz="2800" dirty="0" err="1" smtClean="0">
                <a:effectLst/>
                <a:latin typeface="Arial" pitchFamily="34" charset="0"/>
                <a:cs typeface="Arial" pitchFamily="34" charset="0"/>
              </a:rPr>
              <a:t>f</a:t>
            </a:r>
            <a:r>
              <a:rPr lang="en-US" sz="2800" baseline="-25000" dirty="0" err="1" smtClean="0">
                <a:effectLst/>
                <a:latin typeface="Arial" pitchFamily="34" charset="0"/>
                <a:cs typeface="Arial" pitchFamily="34" charset="0"/>
              </a:rPr>
              <a:t>nom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effectLst/>
                <a:latin typeface="Arial" pitchFamily="34" charset="0"/>
                <a:cs typeface="Arial" pitchFamily="34" charset="0"/>
              </a:rPr>
              <a:t>f</a:t>
            </a:r>
            <a:r>
              <a:rPr lang="en-US" sz="2800" baseline="-25000" dirty="0" err="1" smtClean="0">
                <a:effectLst/>
                <a:latin typeface="Arial" pitchFamily="34" charset="0"/>
                <a:cs typeface="Arial" pitchFamily="34" charset="0"/>
              </a:rPr>
              <a:t>OD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 and </a:t>
            </a:r>
            <a:r>
              <a:rPr lang="en-US" sz="2800" dirty="0" err="1" smtClean="0">
                <a:effectLst/>
                <a:latin typeface="Arial" pitchFamily="34" charset="0"/>
                <a:cs typeface="Arial" pitchFamily="34" charset="0"/>
              </a:rPr>
              <a:t>V</a:t>
            </a:r>
            <a:r>
              <a:rPr lang="en-US" sz="2800" baseline="-25000" dirty="0" err="1" smtClean="0">
                <a:effectLst/>
                <a:latin typeface="Arial" pitchFamily="34" charset="0"/>
                <a:cs typeface="Arial" pitchFamily="34" charset="0"/>
              </a:rPr>
              <a:t>nom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, search for </a:t>
            </a:r>
            <a:r>
              <a:rPr lang="en-US" sz="2800" dirty="0" err="1" smtClean="0">
                <a:effectLst/>
                <a:latin typeface="Arial" pitchFamily="34" charset="0"/>
                <a:cs typeface="Arial" pitchFamily="34" charset="0"/>
              </a:rPr>
              <a:t>V</a:t>
            </a:r>
            <a:r>
              <a:rPr lang="en-US" sz="2800" baseline="-25000" dirty="0" err="1" smtClean="0">
                <a:effectLst/>
                <a:latin typeface="Arial" pitchFamily="34" charset="0"/>
                <a:cs typeface="Arial" pitchFamily="34" charset="0"/>
              </a:rPr>
              <a:t>OD</a:t>
            </a:r>
            <a:endParaRPr lang="en-US" sz="2800" baseline="-25000" dirty="0" smtClean="0">
              <a:effectLst/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Given </a:t>
            </a:r>
            <a:r>
              <a:rPr lang="en-US" sz="2800" dirty="0" err="1" smtClean="0">
                <a:effectLst/>
                <a:latin typeface="Arial" pitchFamily="34" charset="0"/>
                <a:cs typeface="Arial" pitchFamily="34" charset="0"/>
              </a:rPr>
              <a:t>f</a:t>
            </a:r>
            <a:r>
              <a:rPr lang="en-US" sz="2800" baseline="-25000" dirty="0" err="1" smtClean="0">
                <a:effectLst/>
                <a:latin typeface="Arial" pitchFamily="34" charset="0"/>
                <a:cs typeface="Arial" pitchFamily="34" charset="0"/>
              </a:rPr>
              <a:t>nom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effectLst/>
                <a:latin typeface="Arial" pitchFamily="34" charset="0"/>
                <a:cs typeface="Arial" pitchFamily="34" charset="0"/>
              </a:rPr>
              <a:t>f</a:t>
            </a:r>
            <a:r>
              <a:rPr lang="en-US" sz="2800" baseline="-25000" dirty="0" err="1" smtClean="0">
                <a:effectLst/>
                <a:latin typeface="Arial" pitchFamily="34" charset="0"/>
                <a:cs typeface="Arial" pitchFamily="34" charset="0"/>
              </a:rPr>
              <a:t>OD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 and </a:t>
            </a:r>
            <a:r>
              <a:rPr lang="en-US" sz="2800" dirty="0" err="1" smtClean="0">
                <a:effectLst/>
                <a:latin typeface="Arial" pitchFamily="34" charset="0"/>
                <a:cs typeface="Arial" pitchFamily="34" charset="0"/>
              </a:rPr>
              <a:t>V</a:t>
            </a:r>
            <a:r>
              <a:rPr lang="en-US" sz="2800" baseline="-25000" dirty="0" err="1" smtClean="0">
                <a:effectLst/>
                <a:latin typeface="Arial" pitchFamily="34" charset="0"/>
                <a:cs typeface="Arial" pitchFamily="34" charset="0"/>
              </a:rPr>
              <a:t>OD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, search for </a:t>
            </a:r>
            <a:r>
              <a:rPr lang="en-US" sz="2800" dirty="0" err="1" smtClean="0">
                <a:effectLst/>
                <a:latin typeface="Arial" pitchFamily="34" charset="0"/>
                <a:cs typeface="Arial" pitchFamily="34" charset="0"/>
              </a:rPr>
              <a:t>V</a:t>
            </a:r>
            <a:r>
              <a:rPr lang="en-US" sz="2800" baseline="-25000" dirty="0" err="1" smtClean="0">
                <a:effectLst/>
                <a:latin typeface="Arial" pitchFamily="34" charset="0"/>
                <a:cs typeface="Arial" pitchFamily="34" charset="0"/>
              </a:rPr>
              <a:t>nom</a:t>
            </a:r>
            <a:endParaRPr lang="en-US" sz="2800" baseline="-25000" dirty="0" smtClean="0">
              <a:effectLst/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altLang="zh-TW" sz="2800" baseline="-25000" dirty="0">
                <a:effectLst/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altLang="zh-TW" sz="2800" dirty="0" smtClean="0">
                <a:effectLst/>
                <a:latin typeface="Arial" pitchFamily="34" charset="0"/>
                <a:cs typeface="Arial" pitchFamily="34" charset="0"/>
                <a:sym typeface="Symbol"/>
              </a:rPr>
              <a:t>   </a:t>
            </a:r>
            <a:r>
              <a:rPr lang="en-US" altLang="zh-TW" sz="2800" dirty="0" smtClean="0">
                <a:latin typeface="Arial" pitchFamily="34" charset="0"/>
                <a:cs typeface="Arial" pitchFamily="34" charset="0"/>
                <a:sym typeface="Symbol"/>
              </a:rPr>
              <a:t> Minimize power 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</a:br>
            <a:endParaRPr lang="en-US" sz="2800" baseline="-25000" dirty="0" smtClean="0"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792572" y="5885352"/>
            <a:ext cx="3242423" cy="0"/>
          </a:xfrm>
          <a:prstGeom prst="straightConnector1">
            <a:avLst/>
          </a:prstGeom>
          <a:ln w="38100">
            <a:solidFill>
              <a:schemeClr val="bg1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967838" y="3711169"/>
            <a:ext cx="40521" cy="2314365"/>
          </a:xfrm>
          <a:prstGeom prst="straightConnector1">
            <a:avLst/>
          </a:prstGeom>
          <a:ln w="38100">
            <a:solidFill>
              <a:schemeClr val="bg1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61362" y="5970766"/>
            <a:ext cx="12706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200" dirty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</a:rPr>
              <a:t>V</a:t>
            </a:r>
            <a:r>
              <a:rPr lang="en-US" sz="22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</a:rPr>
              <a:t>oltage</a:t>
            </a:r>
            <a:endParaRPr lang="en-US" sz="2200" dirty="0">
              <a:solidFill>
                <a:schemeClr val="bg1">
                  <a:lumMod val="40000"/>
                  <a:lumOff val="60000"/>
                </a:schemeClr>
              </a:solidFill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33308" y="3429000"/>
            <a:ext cx="15479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200" dirty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</a:rPr>
              <a:t>F</a:t>
            </a:r>
            <a:r>
              <a:rPr lang="en-US" sz="22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</a:rPr>
              <a:t>requency</a:t>
            </a:r>
            <a:endParaRPr lang="en-US" sz="2200" dirty="0">
              <a:solidFill>
                <a:schemeClr val="bg1">
                  <a:lumMod val="40000"/>
                  <a:lumOff val="60000"/>
                </a:schemeClr>
              </a:solidFill>
              <a:latin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01122" y="5417597"/>
            <a:ext cx="2221746" cy="387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400" dirty="0" smtClean="0">
                <a:solidFill>
                  <a:srgbClr val="FF9933"/>
                </a:solidFill>
                <a:latin typeface="Arial" pitchFamily="34" charset="0"/>
              </a:rPr>
              <a:t>Nominal Mode</a:t>
            </a:r>
            <a:endParaRPr lang="en-US" sz="2400" dirty="0">
              <a:solidFill>
                <a:srgbClr val="FF9933"/>
              </a:solidFill>
              <a:latin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6802" y="5873430"/>
            <a:ext cx="875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400" dirty="0" smtClean="0">
                <a:solidFill>
                  <a:srgbClr val="FF9933"/>
                </a:solidFill>
                <a:latin typeface="Arial" pitchFamily="34" charset="0"/>
              </a:rPr>
              <a:t>V</a:t>
            </a:r>
            <a:r>
              <a:rPr lang="en-US" sz="2400" baseline="-25000" dirty="0" smtClean="0">
                <a:solidFill>
                  <a:srgbClr val="FF9933"/>
                </a:solidFill>
                <a:latin typeface="Arial" pitchFamily="34" charset="0"/>
              </a:rPr>
              <a:t>nom</a:t>
            </a:r>
            <a:endParaRPr lang="en-US" sz="2400" baseline="-25000" dirty="0">
              <a:solidFill>
                <a:srgbClr val="FF9933"/>
              </a:solidFill>
              <a:latin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0303" y="5234567"/>
            <a:ext cx="760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400" dirty="0" smtClean="0">
                <a:solidFill>
                  <a:srgbClr val="FF9933"/>
                </a:solidFill>
                <a:latin typeface="Arial" pitchFamily="34" charset="0"/>
              </a:rPr>
              <a:t>f</a:t>
            </a:r>
            <a:r>
              <a:rPr lang="en-US" sz="2400" baseline="-25000" dirty="0" smtClean="0">
                <a:solidFill>
                  <a:srgbClr val="FF9933"/>
                </a:solidFill>
                <a:latin typeface="Arial" pitchFamily="34" charset="0"/>
              </a:rPr>
              <a:t>nom</a:t>
            </a:r>
            <a:endParaRPr lang="en-US" sz="2400" baseline="-25000" dirty="0">
              <a:solidFill>
                <a:srgbClr val="FF9933"/>
              </a:solidFill>
              <a:latin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5835" y="4271868"/>
            <a:ext cx="760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400" b="1" dirty="0" err="1" smtClean="0">
                <a:solidFill>
                  <a:srgbClr val="FF9933"/>
                </a:solidFill>
                <a:latin typeface="Arial" pitchFamily="34" charset="0"/>
              </a:rPr>
              <a:t>f</a:t>
            </a:r>
            <a:r>
              <a:rPr lang="en-US" sz="2400" b="1" baseline="-25000" dirty="0" err="1" smtClean="0">
                <a:solidFill>
                  <a:srgbClr val="FF9933"/>
                </a:solidFill>
                <a:latin typeface="Arial" pitchFamily="34" charset="0"/>
              </a:rPr>
              <a:t>OD</a:t>
            </a:r>
            <a:endParaRPr lang="en-US" sz="2400" b="1" baseline="-25000" dirty="0">
              <a:solidFill>
                <a:srgbClr val="FF9933"/>
              </a:solidFill>
              <a:latin typeface="Arial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056277" y="5885352"/>
            <a:ext cx="3242423" cy="0"/>
          </a:xfrm>
          <a:prstGeom prst="straightConnector1">
            <a:avLst/>
          </a:prstGeom>
          <a:ln w="38100">
            <a:solidFill>
              <a:schemeClr val="bg1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231543" y="3711169"/>
            <a:ext cx="40521" cy="2314365"/>
          </a:xfrm>
          <a:prstGeom prst="straightConnector1">
            <a:avLst/>
          </a:prstGeom>
          <a:ln w="38100">
            <a:solidFill>
              <a:schemeClr val="bg1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925067" y="5970766"/>
            <a:ext cx="12706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200" dirty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</a:rPr>
              <a:t>V</a:t>
            </a:r>
            <a:r>
              <a:rPr lang="en-US" sz="22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</a:rPr>
              <a:t>oltage</a:t>
            </a:r>
            <a:endParaRPr lang="en-US" sz="2200" dirty="0">
              <a:solidFill>
                <a:schemeClr val="bg1">
                  <a:lumMod val="40000"/>
                  <a:lumOff val="60000"/>
                </a:schemeClr>
              </a:solidFill>
              <a:latin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97013" y="3429000"/>
            <a:ext cx="15479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200" dirty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</a:rPr>
              <a:t>F</a:t>
            </a:r>
            <a:r>
              <a:rPr lang="en-US" sz="22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</a:rPr>
              <a:t>requency</a:t>
            </a:r>
            <a:endParaRPr lang="en-US" sz="2200" dirty="0">
              <a:solidFill>
                <a:schemeClr val="bg1">
                  <a:lumMod val="40000"/>
                  <a:lumOff val="60000"/>
                </a:schemeClr>
              </a:solidFill>
              <a:latin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40924" y="3841495"/>
            <a:ext cx="2443921" cy="426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400" dirty="0" smtClean="0">
                <a:solidFill>
                  <a:srgbClr val="FF9933"/>
                </a:solidFill>
                <a:latin typeface="Arial" pitchFamily="34" charset="0"/>
              </a:rPr>
              <a:t>Overdrive Mode</a:t>
            </a:r>
            <a:endParaRPr lang="en-US" sz="2400" dirty="0">
              <a:solidFill>
                <a:srgbClr val="FF9933"/>
              </a:solidFill>
              <a:latin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305116" y="5873430"/>
            <a:ext cx="723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400" dirty="0" err="1" smtClean="0">
                <a:solidFill>
                  <a:srgbClr val="FF9933"/>
                </a:solidFill>
                <a:latin typeface="Arial" pitchFamily="34" charset="0"/>
              </a:rPr>
              <a:t>V</a:t>
            </a:r>
            <a:r>
              <a:rPr lang="en-US" sz="2400" baseline="-25000" dirty="0" err="1" smtClean="0">
                <a:solidFill>
                  <a:srgbClr val="FF9933"/>
                </a:solidFill>
                <a:latin typeface="Arial" pitchFamily="34" charset="0"/>
              </a:rPr>
              <a:t>OD</a:t>
            </a:r>
            <a:endParaRPr lang="en-US" sz="2400" baseline="-25000" dirty="0">
              <a:solidFill>
                <a:srgbClr val="FF9933"/>
              </a:solidFill>
              <a:latin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644008" y="5199583"/>
            <a:ext cx="760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400" dirty="0" smtClean="0">
                <a:solidFill>
                  <a:srgbClr val="FF9933"/>
                </a:solidFill>
                <a:latin typeface="Arial" pitchFamily="34" charset="0"/>
              </a:rPr>
              <a:t>f</a:t>
            </a:r>
            <a:r>
              <a:rPr lang="en-US" sz="2400" baseline="-25000" dirty="0" smtClean="0">
                <a:solidFill>
                  <a:srgbClr val="FF9933"/>
                </a:solidFill>
                <a:latin typeface="Arial" pitchFamily="34" charset="0"/>
              </a:rPr>
              <a:t>nom</a:t>
            </a:r>
            <a:endParaRPr lang="en-US" sz="2400" baseline="-25000" dirty="0">
              <a:solidFill>
                <a:srgbClr val="FF9933"/>
              </a:solidFill>
              <a:latin typeface="Arial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412595" y="5540375"/>
            <a:ext cx="0" cy="344977"/>
          </a:xfrm>
          <a:prstGeom prst="line">
            <a:avLst/>
          </a:prstGeom>
          <a:ln w="38100">
            <a:solidFill>
              <a:srgbClr val="FF993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025710" y="5445351"/>
            <a:ext cx="278605" cy="0"/>
          </a:xfrm>
          <a:prstGeom prst="line">
            <a:avLst/>
          </a:prstGeom>
          <a:ln w="38100">
            <a:solidFill>
              <a:srgbClr val="FF993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668344" y="4458303"/>
            <a:ext cx="0" cy="1398675"/>
          </a:xfrm>
          <a:prstGeom prst="line">
            <a:avLst/>
          </a:prstGeom>
          <a:ln w="38100">
            <a:solidFill>
              <a:srgbClr val="FF993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301083" y="4398660"/>
            <a:ext cx="2223245" cy="0"/>
          </a:xfrm>
          <a:prstGeom prst="line">
            <a:avLst/>
          </a:prstGeom>
          <a:ln w="38100">
            <a:solidFill>
              <a:srgbClr val="FF993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6-Point Star 5"/>
          <p:cNvSpPr/>
          <p:nvPr/>
        </p:nvSpPr>
        <p:spPr>
          <a:xfrm>
            <a:off x="1281146" y="5324626"/>
            <a:ext cx="262899" cy="210272"/>
          </a:xfrm>
          <a:prstGeom prst="star6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latinLnBrk="0" hangingPunct="0"/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6-Point Star 23"/>
          <p:cNvSpPr/>
          <p:nvPr/>
        </p:nvSpPr>
        <p:spPr>
          <a:xfrm>
            <a:off x="7515939" y="4285563"/>
            <a:ext cx="262899" cy="210272"/>
          </a:xfrm>
          <a:prstGeom prst="star6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latinLnBrk="0" hangingPunct="0"/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1519809" y="4022646"/>
            <a:ext cx="6107237" cy="1844727"/>
            <a:chOff x="1519809" y="4022646"/>
            <a:chExt cx="6107237" cy="1844727"/>
          </a:xfrm>
        </p:grpSpPr>
        <p:cxnSp>
          <p:nvCxnSpPr>
            <p:cNvPr id="16" name="Straight Connector 15"/>
            <p:cNvCxnSpPr>
              <a:endCxn id="18" idx="0"/>
            </p:cNvCxnSpPr>
            <p:nvPr/>
          </p:nvCxnSpPr>
          <p:spPr bwMode="auto">
            <a:xfrm flipV="1">
              <a:off x="1546063" y="4042899"/>
              <a:ext cx="1426482" cy="1309664"/>
            </a:xfrm>
            <a:prstGeom prst="line">
              <a:avLst/>
            </a:prstGeom>
            <a:ln>
              <a:solidFill>
                <a:srgbClr val="FF9933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18" idx="1"/>
            </p:cNvCxnSpPr>
            <p:nvPr/>
          </p:nvCxnSpPr>
          <p:spPr bwMode="auto">
            <a:xfrm flipV="1">
              <a:off x="1546063" y="4137410"/>
              <a:ext cx="2488931" cy="1215154"/>
            </a:xfrm>
            <a:prstGeom prst="line">
              <a:avLst/>
            </a:prstGeom>
            <a:ln>
              <a:solidFill>
                <a:srgbClr val="FF9933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Freeform 17"/>
            <p:cNvSpPr/>
            <p:nvPr/>
          </p:nvSpPr>
          <p:spPr>
            <a:xfrm>
              <a:off x="1519809" y="4022646"/>
              <a:ext cx="2515185" cy="1329917"/>
            </a:xfrm>
            <a:custGeom>
              <a:avLst/>
              <a:gdLst>
                <a:gd name="connsiteX0" fmla="*/ 1021080 w 1767840"/>
                <a:gd name="connsiteY0" fmla="*/ 22860 h 1501140"/>
                <a:gd name="connsiteX1" fmla="*/ 1767840 w 1767840"/>
                <a:gd name="connsiteY1" fmla="*/ 129540 h 1501140"/>
                <a:gd name="connsiteX2" fmla="*/ 0 w 1767840"/>
                <a:gd name="connsiteY2" fmla="*/ 1501140 h 1501140"/>
                <a:gd name="connsiteX3" fmla="*/ 1066800 w 1767840"/>
                <a:gd name="connsiteY3" fmla="*/ 0 h 1501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7840" h="1501140">
                  <a:moveTo>
                    <a:pt x="1021080" y="22860"/>
                  </a:moveTo>
                  <a:lnTo>
                    <a:pt x="1767840" y="129540"/>
                  </a:lnTo>
                  <a:lnTo>
                    <a:pt x="0" y="1501140"/>
                  </a:lnTo>
                  <a:lnTo>
                    <a:pt x="1066800" y="0"/>
                  </a:lnTo>
                </a:path>
              </a:pathLst>
            </a:custGeom>
            <a:pattFill prst="dkVert">
              <a:fgClr>
                <a:srgbClr val="FF9933"/>
              </a:fgClr>
              <a:bgClr>
                <a:schemeClr val="bg1"/>
              </a:bgClr>
            </a:pattFill>
            <a:ln>
              <a:solidFill>
                <a:srgbClr val="FF9933"/>
              </a:solidFill>
            </a:ln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" name="Freeform 35"/>
            <p:cNvSpPr/>
            <p:nvPr/>
          </p:nvSpPr>
          <p:spPr>
            <a:xfrm rot="10800000">
              <a:off x="5558439" y="4397037"/>
              <a:ext cx="2068607" cy="1470336"/>
            </a:xfrm>
            <a:custGeom>
              <a:avLst/>
              <a:gdLst>
                <a:gd name="connsiteX0" fmla="*/ 1021080 w 1767840"/>
                <a:gd name="connsiteY0" fmla="*/ 22860 h 1501140"/>
                <a:gd name="connsiteX1" fmla="*/ 1767840 w 1767840"/>
                <a:gd name="connsiteY1" fmla="*/ 129540 h 1501140"/>
                <a:gd name="connsiteX2" fmla="*/ 0 w 1767840"/>
                <a:gd name="connsiteY2" fmla="*/ 1501140 h 1501140"/>
                <a:gd name="connsiteX3" fmla="*/ 1066800 w 1767840"/>
                <a:gd name="connsiteY3" fmla="*/ 0 h 1501140"/>
                <a:gd name="connsiteX0" fmla="*/ 1021080 w 1779633"/>
                <a:gd name="connsiteY0" fmla="*/ 22860 h 1501140"/>
                <a:gd name="connsiteX1" fmla="*/ 1779633 w 1779633"/>
                <a:gd name="connsiteY1" fmla="*/ 5180 h 1501140"/>
                <a:gd name="connsiteX2" fmla="*/ 0 w 1779633"/>
                <a:gd name="connsiteY2" fmla="*/ 1501140 h 1501140"/>
                <a:gd name="connsiteX3" fmla="*/ 1066800 w 1779633"/>
                <a:gd name="connsiteY3" fmla="*/ 0 h 1501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79633" h="1501140">
                  <a:moveTo>
                    <a:pt x="1021080" y="22860"/>
                  </a:moveTo>
                  <a:lnTo>
                    <a:pt x="1779633" y="5180"/>
                  </a:lnTo>
                  <a:lnTo>
                    <a:pt x="0" y="1501140"/>
                  </a:lnTo>
                  <a:lnTo>
                    <a:pt x="1066800" y="0"/>
                  </a:lnTo>
                </a:path>
              </a:pathLst>
            </a:custGeom>
            <a:pattFill prst="dkVert">
              <a:fgClr>
                <a:srgbClr val="FF9933"/>
              </a:fgClr>
              <a:bgClr>
                <a:schemeClr val="bg1"/>
              </a:bgClr>
            </a:pattFill>
            <a:ln>
              <a:solidFill>
                <a:srgbClr val="FF9933"/>
              </a:solidFill>
            </a:ln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4675317" y="4149080"/>
            <a:ext cx="760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400" b="1" dirty="0" err="1" smtClean="0">
                <a:solidFill>
                  <a:srgbClr val="FF9933"/>
                </a:solidFill>
                <a:latin typeface="Arial" pitchFamily="34" charset="0"/>
              </a:rPr>
              <a:t>f</a:t>
            </a:r>
            <a:r>
              <a:rPr lang="en-US" sz="2400" b="1" baseline="-25000" dirty="0" err="1" smtClean="0">
                <a:solidFill>
                  <a:srgbClr val="FF9933"/>
                </a:solidFill>
                <a:latin typeface="Arial" pitchFamily="34" charset="0"/>
              </a:rPr>
              <a:t>OD</a:t>
            </a:r>
            <a:endParaRPr lang="en-US" sz="2400" b="1" baseline="-25000" dirty="0">
              <a:solidFill>
                <a:srgbClr val="FF9933"/>
              </a:solidFill>
              <a:latin typeface="Arial" pitchFamily="34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1028375" y="4502700"/>
            <a:ext cx="5697872" cy="942524"/>
            <a:chOff x="1028375" y="4502700"/>
            <a:chExt cx="5697872" cy="942524"/>
          </a:xfrm>
        </p:grpSpPr>
        <p:cxnSp>
          <p:nvCxnSpPr>
            <p:cNvPr id="20" name="Straight Connector 19"/>
            <p:cNvCxnSpPr/>
            <p:nvPr/>
          </p:nvCxnSpPr>
          <p:spPr>
            <a:xfrm flipH="1">
              <a:off x="1028375" y="4509120"/>
              <a:ext cx="1450877" cy="0"/>
            </a:xfrm>
            <a:prstGeom prst="line">
              <a:avLst/>
            </a:prstGeom>
            <a:ln w="38100">
              <a:solidFill>
                <a:srgbClr val="FF9933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5292080" y="5445224"/>
              <a:ext cx="772725" cy="0"/>
            </a:xfrm>
            <a:prstGeom prst="line">
              <a:avLst/>
            </a:prstGeom>
            <a:ln w="38100">
              <a:solidFill>
                <a:srgbClr val="FF9933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2"/>
            <p:cNvGrpSpPr/>
            <p:nvPr/>
          </p:nvGrpSpPr>
          <p:grpSpPr>
            <a:xfrm>
              <a:off x="2516093" y="4502700"/>
              <a:ext cx="4210154" cy="942524"/>
              <a:chOff x="2516093" y="4502700"/>
              <a:chExt cx="4210154" cy="942524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 flipH="1">
                <a:off x="2516093" y="4509120"/>
                <a:ext cx="744530" cy="0"/>
              </a:xfrm>
              <a:prstGeom prst="line">
                <a:avLst/>
              </a:prstGeom>
              <a:ln w="57150">
                <a:solidFill>
                  <a:srgbClr val="FFFF0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H="1">
                <a:off x="6129029" y="5445224"/>
                <a:ext cx="597218" cy="0"/>
              </a:xfrm>
              <a:prstGeom prst="line">
                <a:avLst/>
              </a:prstGeom>
              <a:ln w="57150">
                <a:solidFill>
                  <a:srgbClr val="FFFF0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3131840" y="4695527"/>
                <a:ext cx="222174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0" latinLnBrk="0" hangingPunct="0"/>
                <a:r>
                  <a:rPr lang="en-US" sz="2400" dirty="0" smtClean="0">
                    <a:solidFill>
                      <a:srgbClr val="FFFF00"/>
                    </a:solidFill>
                    <a:latin typeface="Arial" pitchFamily="34" charset="0"/>
                  </a:rPr>
                  <a:t>Solution space</a:t>
                </a:r>
                <a:endParaRPr lang="en-US" sz="2400" dirty="0">
                  <a:solidFill>
                    <a:srgbClr val="FFFF00"/>
                  </a:solidFill>
                  <a:latin typeface="Arial" pitchFamily="34" charset="0"/>
                </a:endParaRPr>
              </a:p>
            </p:txBody>
          </p:sp>
          <p:cxnSp>
            <p:nvCxnSpPr>
              <p:cNvPr id="45" name="Straight Arrow Connector 44"/>
              <p:cNvCxnSpPr/>
              <p:nvPr/>
            </p:nvCxnSpPr>
            <p:spPr bwMode="auto">
              <a:xfrm>
                <a:off x="3260623" y="4502700"/>
                <a:ext cx="400739" cy="242287"/>
              </a:xfrm>
              <a:prstGeom prst="straightConnector1">
                <a:avLst/>
              </a:prstGeom>
              <a:solidFill>
                <a:schemeClr val="accent1"/>
              </a:solidFill>
              <a:ln w="28575" cap="sq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47" name="Straight Arrow Connector 46"/>
              <p:cNvCxnSpPr/>
              <p:nvPr/>
            </p:nvCxnSpPr>
            <p:spPr bwMode="auto">
              <a:xfrm flipH="1" flipV="1">
                <a:off x="5301083" y="5013176"/>
                <a:ext cx="886402" cy="405786"/>
              </a:xfrm>
              <a:prstGeom prst="straightConnector1">
                <a:avLst/>
              </a:prstGeom>
              <a:solidFill>
                <a:schemeClr val="accent1"/>
              </a:solidFill>
              <a:ln w="28575" cap="sq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</p:grp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395536" y="2616067"/>
            <a:ext cx="8567489" cy="812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FFCC66"/>
              </a:buClr>
              <a:buSzPct val="70000"/>
              <a:buFont typeface="Wingdings" pitchFamily="2" charset="2"/>
              <a:buChar char="n"/>
              <a:defRPr sz="2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70000"/>
              <a:buFont typeface="Wingdings" pitchFamily="2" charset="2"/>
              <a:buChar char="n"/>
              <a:defRPr sz="2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  <a:t>Exhaustive search on the solution space defined by given parameters and design cone</a:t>
            </a:r>
            <a:br>
              <a:rPr lang="en-US" sz="2800" dirty="0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n-US" sz="2800" baseline="-25000" dirty="0" smtClean="0">
              <a:solidFill>
                <a:srgbClr val="FF9933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416506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Methodologies for 3+1 Problems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792572" y="5885352"/>
            <a:ext cx="3242423" cy="0"/>
          </a:xfrm>
          <a:prstGeom prst="straightConnector1">
            <a:avLst/>
          </a:prstGeom>
          <a:ln w="38100">
            <a:solidFill>
              <a:schemeClr val="bg1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967838" y="3711169"/>
            <a:ext cx="40521" cy="2314365"/>
          </a:xfrm>
          <a:prstGeom prst="straightConnector1">
            <a:avLst/>
          </a:prstGeom>
          <a:ln w="38100">
            <a:solidFill>
              <a:schemeClr val="bg1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61362" y="5970766"/>
            <a:ext cx="12706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200" dirty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</a:rPr>
              <a:t>V</a:t>
            </a:r>
            <a:r>
              <a:rPr lang="en-US" sz="22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</a:rPr>
              <a:t>oltage</a:t>
            </a:r>
            <a:endParaRPr lang="en-US" sz="2200" dirty="0">
              <a:solidFill>
                <a:schemeClr val="bg1">
                  <a:lumMod val="40000"/>
                  <a:lumOff val="60000"/>
                </a:schemeClr>
              </a:solidFill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33308" y="3429000"/>
            <a:ext cx="15479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200" dirty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</a:rPr>
              <a:t>F</a:t>
            </a:r>
            <a:r>
              <a:rPr lang="en-US" sz="22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</a:rPr>
              <a:t>requency</a:t>
            </a:r>
            <a:endParaRPr lang="en-US" sz="2200" dirty="0">
              <a:solidFill>
                <a:schemeClr val="bg1">
                  <a:lumMod val="40000"/>
                  <a:lumOff val="60000"/>
                </a:schemeClr>
              </a:solidFill>
              <a:latin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2310" y="5143907"/>
            <a:ext cx="13795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400" dirty="0" smtClean="0">
                <a:solidFill>
                  <a:srgbClr val="FF9933"/>
                </a:solidFill>
                <a:latin typeface="Arial" pitchFamily="34" charset="0"/>
              </a:rPr>
              <a:t>Nominal </a:t>
            </a:r>
          </a:p>
          <a:p>
            <a:pPr eaLnBrk="0" latinLnBrk="0" hangingPunct="0"/>
            <a:r>
              <a:rPr lang="en-US" sz="2400" dirty="0" smtClean="0">
                <a:solidFill>
                  <a:srgbClr val="FF9933"/>
                </a:solidFill>
                <a:latin typeface="Arial" pitchFamily="34" charset="0"/>
              </a:rPr>
              <a:t>Mode</a:t>
            </a:r>
            <a:endParaRPr lang="en-US" sz="2400" dirty="0">
              <a:solidFill>
                <a:srgbClr val="FF9933"/>
              </a:solidFill>
              <a:latin typeface="Arial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412595" y="5540375"/>
            <a:ext cx="0" cy="344977"/>
          </a:xfrm>
          <a:prstGeom prst="line">
            <a:avLst/>
          </a:prstGeom>
          <a:ln w="38100">
            <a:solidFill>
              <a:srgbClr val="FF993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025710" y="5445351"/>
            <a:ext cx="278605" cy="0"/>
          </a:xfrm>
          <a:prstGeom prst="line">
            <a:avLst/>
          </a:prstGeom>
          <a:ln w="38100">
            <a:solidFill>
              <a:srgbClr val="FF993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146802" y="5873430"/>
            <a:ext cx="875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400" dirty="0" smtClean="0">
                <a:solidFill>
                  <a:srgbClr val="FF9933"/>
                </a:solidFill>
                <a:latin typeface="Arial" pitchFamily="34" charset="0"/>
              </a:rPr>
              <a:t>V</a:t>
            </a:r>
            <a:r>
              <a:rPr lang="en-US" sz="2400" baseline="-25000" dirty="0" smtClean="0">
                <a:solidFill>
                  <a:srgbClr val="FF9933"/>
                </a:solidFill>
                <a:latin typeface="Arial" pitchFamily="34" charset="0"/>
              </a:rPr>
              <a:t>nom</a:t>
            </a:r>
            <a:endParaRPr lang="en-US" sz="2400" baseline="-25000" dirty="0">
              <a:solidFill>
                <a:srgbClr val="FF9933"/>
              </a:solidFill>
              <a:latin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0303" y="5234567"/>
            <a:ext cx="760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400" dirty="0" smtClean="0">
                <a:solidFill>
                  <a:srgbClr val="FF9933"/>
                </a:solidFill>
                <a:latin typeface="Arial" pitchFamily="34" charset="0"/>
              </a:rPr>
              <a:t>f</a:t>
            </a:r>
            <a:r>
              <a:rPr lang="en-US" sz="2400" baseline="-25000" dirty="0" smtClean="0">
                <a:solidFill>
                  <a:srgbClr val="FF9933"/>
                </a:solidFill>
                <a:latin typeface="Arial" pitchFamily="34" charset="0"/>
              </a:rPr>
              <a:t>nom</a:t>
            </a:r>
            <a:endParaRPr lang="en-US" sz="2400" baseline="-25000" dirty="0">
              <a:solidFill>
                <a:srgbClr val="FF9933"/>
              </a:solidFill>
              <a:latin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03109" y="5919663"/>
            <a:ext cx="760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400" dirty="0" err="1">
                <a:solidFill>
                  <a:srgbClr val="FF9933"/>
                </a:solidFill>
                <a:latin typeface="Arial" pitchFamily="34" charset="0"/>
              </a:rPr>
              <a:t>V</a:t>
            </a:r>
            <a:r>
              <a:rPr lang="en-US" sz="2400" baseline="-25000" dirty="0" err="1" smtClean="0">
                <a:solidFill>
                  <a:srgbClr val="FF9933"/>
                </a:solidFill>
                <a:latin typeface="Arial" pitchFamily="34" charset="0"/>
              </a:rPr>
              <a:t>OD</a:t>
            </a:r>
            <a:endParaRPr lang="en-US" sz="2400" baseline="-25000" dirty="0">
              <a:solidFill>
                <a:srgbClr val="FF9933"/>
              </a:solidFill>
              <a:latin typeface="Arial" pitchFamily="34" charset="0"/>
            </a:endParaRPr>
          </a:p>
        </p:txBody>
      </p:sp>
      <p:sp>
        <p:nvSpPr>
          <p:cNvPr id="6" name="6-Point Star 5"/>
          <p:cNvSpPr/>
          <p:nvPr/>
        </p:nvSpPr>
        <p:spPr>
          <a:xfrm>
            <a:off x="1281146" y="5324626"/>
            <a:ext cx="262899" cy="210272"/>
          </a:xfrm>
          <a:prstGeom prst="star6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latinLnBrk="0" hangingPunct="0"/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6-Point Star 23"/>
          <p:cNvSpPr/>
          <p:nvPr/>
        </p:nvSpPr>
        <p:spPr>
          <a:xfrm>
            <a:off x="7515939" y="4285563"/>
            <a:ext cx="262899" cy="210272"/>
          </a:xfrm>
          <a:prstGeom prst="star6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latinLnBrk="0" hangingPunct="0"/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056277" y="5885352"/>
            <a:ext cx="3242423" cy="0"/>
          </a:xfrm>
          <a:prstGeom prst="straightConnector1">
            <a:avLst/>
          </a:prstGeom>
          <a:ln w="38100">
            <a:solidFill>
              <a:schemeClr val="bg1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231543" y="3711169"/>
            <a:ext cx="40521" cy="2314365"/>
          </a:xfrm>
          <a:prstGeom prst="straightConnector1">
            <a:avLst/>
          </a:prstGeom>
          <a:ln w="38100">
            <a:solidFill>
              <a:schemeClr val="bg1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925067" y="5970766"/>
            <a:ext cx="12706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200" dirty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</a:rPr>
              <a:t>V</a:t>
            </a:r>
            <a:r>
              <a:rPr lang="en-US" sz="22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</a:rPr>
              <a:t>oltage</a:t>
            </a:r>
            <a:endParaRPr lang="en-US" sz="2200" dirty="0">
              <a:solidFill>
                <a:schemeClr val="bg1">
                  <a:lumMod val="40000"/>
                  <a:lumOff val="60000"/>
                </a:schemeClr>
              </a:solidFill>
              <a:latin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97013" y="3429000"/>
            <a:ext cx="15479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200" dirty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</a:rPr>
              <a:t>F</a:t>
            </a:r>
            <a:r>
              <a:rPr lang="en-US" sz="22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</a:rPr>
              <a:t>requency</a:t>
            </a:r>
            <a:endParaRPr lang="en-US" sz="2200" dirty="0">
              <a:solidFill>
                <a:schemeClr val="bg1">
                  <a:lumMod val="40000"/>
                  <a:lumOff val="60000"/>
                </a:schemeClr>
              </a:solidFill>
              <a:latin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40924" y="3841495"/>
            <a:ext cx="2443921" cy="426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400" dirty="0" smtClean="0">
                <a:solidFill>
                  <a:srgbClr val="FF9933"/>
                </a:solidFill>
                <a:latin typeface="Arial" pitchFamily="34" charset="0"/>
              </a:rPr>
              <a:t>Overdrive Mode</a:t>
            </a:r>
            <a:endParaRPr lang="en-US" sz="2400" dirty="0">
              <a:solidFill>
                <a:srgbClr val="FF9933"/>
              </a:solidFill>
              <a:latin typeface="Arial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7668344" y="4458303"/>
            <a:ext cx="0" cy="1398675"/>
          </a:xfrm>
          <a:prstGeom prst="line">
            <a:avLst/>
          </a:prstGeom>
          <a:ln w="38100">
            <a:solidFill>
              <a:srgbClr val="FF993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301083" y="4398660"/>
            <a:ext cx="2223245" cy="0"/>
          </a:xfrm>
          <a:prstGeom prst="line">
            <a:avLst/>
          </a:prstGeom>
          <a:ln w="38100">
            <a:solidFill>
              <a:srgbClr val="FF993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305116" y="5873430"/>
            <a:ext cx="723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400" dirty="0" err="1" smtClean="0">
                <a:solidFill>
                  <a:srgbClr val="FF9933"/>
                </a:solidFill>
                <a:latin typeface="Arial" pitchFamily="34" charset="0"/>
              </a:rPr>
              <a:t>V</a:t>
            </a:r>
            <a:r>
              <a:rPr lang="en-US" sz="2400" baseline="-25000" dirty="0" err="1" smtClean="0">
                <a:solidFill>
                  <a:srgbClr val="FF9933"/>
                </a:solidFill>
                <a:latin typeface="Arial" pitchFamily="34" charset="0"/>
              </a:rPr>
              <a:t>OD</a:t>
            </a:r>
            <a:endParaRPr lang="en-US" sz="2400" baseline="-25000" dirty="0">
              <a:solidFill>
                <a:srgbClr val="FF9933"/>
              </a:solidFill>
              <a:latin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868144" y="5877272"/>
            <a:ext cx="836857" cy="483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400" dirty="0" err="1" smtClean="0">
                <a:solidFill>
                  <a:srgbClr val="FF9933"/>
                </a:solidFill>
                <a:latin typeface="Arial" pitchFamily="34" charset="0"/>
              </a:rPr>
              <a:t>V</a:t>
            </a:r>
            <a:r>
              <a:rPr lang="en-US" sz="2400" baseline="-25000" dirty="0" err="1" smtClean="0">
                <a:solidFill>
                  <a:srgbClr val="FF9933"/>
                </a:solidFill>
                <a:latin typeface="Arial" pitchFamily="34" charset="0"/>
              </a:rPr>
              <a:t>nom</a:t>
            </a:r>
            <a:endParaRPr lang="en-US" sz="2400" baseline="-25000" dirty="0">
              <a:solidFill>
                <a:srgbClr val="FF9933"/>
              </a:solidFill>
              <a:latin typeface="Arial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403647" y="3702060"/>
            <a:ext cx="6264697" cy="2141797"/>
            <a:chOff x="1403647" y="3702060"/>
            <a:chExt cx="6264697" cy="2141797"/>
          </a:xfrm>
        </p:grpSpPr>
        <p:cxnSp>
          <p:nvCxnSpPr>
            <p:cNvPr id="16" name="Straight Connector 15"/>
            <p:cNvCxnSpPr>
              <a:stCxn id="18" idx="2"/>
              <a:endCxn id="18" idx="0"/>
            </p:cNvCxnSpPr>
            <p:nvPr/>
          </p:nvCxnSpPr>
          <p:spPr bwMode="auto">
            <a:xfrm flipV="1">
              <a:off x="1403647" y="3702060"/>
              <a:ext cx="1933591" cy="1743164"/>
            </a:xfrm>
            <a:prstGeom prst="line">
              <a:avLst/>
            </a:prstGeom>
            <a:ln>
              <a:solidFill>
                <a:srgbClr val="FF9933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18" idx="1"/>
            </p:cNvCxnSpPr>
            <p:nvPr/>
          </p:nvCxnSpPr>
          <p:spPr bwMode="auto">
            <a:xfrm flipV="1">
              <a:off x="1403648" y="4520132"/>
              <a:ext cx="1940826" cy="925092"/>
            </a:xfrm>
            <a:prstGeom prst="line">
              <a:avLst/>
            </a:prstGeom>
            <a:ln>
              <a:solidFill>
                <a:srgbClr val="FF9933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Freeform 17"/>
            <p:cNvSpPr/>
            <p:nvPr/>
          </p:nvSpPr>
          <p:spPr>
            <a:xfrm>
              <a:off x="1403647" y="3702060"/>
              <a:ext cx="1944669" cy="1743164"/>
            </a:xfrm>
            <a:custGeom>
              <a:avLst/>
              <a:gdLst>
                <a:gd name="connsiteX0" fmla="*/ 1021080 w 1767840"/>
                <a:gd name="connsiteY0" fmla="*/ 22860 h 1501140"/>
                <a:gd name="connsiteX1" fmla="*/ 1767840 w 1767840"/>
                <a:gd name="connsiteY1" fmla="*/ 129540 h 1501140"/>
                <a:gd name="connsiteX2" fmla="*/ 0 w 1767840"/>
                <a:gd name="connsiteY2" fmla="*/ 1501140 h 1501140"/>
                <a:gd name="connsiteX3" fmla="*/ 1066800 w 1767840"/>
                <a:gd name="connsiteY3" fmla="*/ 0 h 1501140"/>
                <a:gd name="connsiteX0" fmla="*/ 1021080 w 1066800"/>
                <a:gd name="connsiteY0" fmla="*/ 22860 h 1501140"/>
                <a:gd name="connsiteX1" fmla="*/ 1024901 w 1066800"/>
                <a:gd name="connsiteY1" fmla="*/ 716621 h 1501140"/>
                <a:gd name="connsiteX2" fmla="*/ 0 w 1066800"/>
                <a:gd name="connsiteY2" fmla="*/ 1501140 h 1501140"/>
                <a:gd name="connsiteX3" fmla="*/ 1066800 w 1066800"/>
                <a:gd name="connsiteY3" fmla="*/ 0 h 1501140"/>
                <a:gd name="connsiteX0" fmla="*/ 1021080 w 1026930"/>
                <a:gd name="connsiteY0" fmla="*/ 0 h 1478280"/>
                <a:gd name="connsiteX1" fmla="*/ 1024901 w 1026930"/>
                <a:gd name="connsiteY1" fmla="*/ 693761 h 1478280"/>
                <a:gd name="connsiteX2" fmla="*/ 0 w 1026930"/>
                <a:gd name="connsiteY2" fmla="*/ 1478280 h 1478280"/>
                <a:gd name="connsiteX3" fmla="*/ 1026930 w 1026930"/>
                <a:gd name="connsiteY3" fmla="*/ 12711 h 1478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6930" h="1478280">
                  <a:moveTo>
                    <a:pt x="1021080" y="0"/>
                  </a:moveTo>
                  <a:cubicBezTo>
                    <a:pt x="1022354" y="231254"/>
                    <a:pt x="1023627" y="462507"/>
                    <a:pt x="1024901" y="693761"/>
                  </a:cubicBezTo>
                  <a:lnTo>
                    <a:pt x="0" y="1478280"/>
                  </a:lnTo>
                  <a:lnTo>
                    <a:pt x="1026930" y="12711"/>
                  </a:lnTo>
                </a:path>
              </a:pathLst>
            </a:custGeom>
            <a:pattFill prst="dkVert">
              <a:fgClr>
                <a:srgbClr val="FF9933"/>
              </a:fgClr>
              <a:bgClr>
                <a:schemeClr val="bg1"/>
              </a:bgClr>
            </a:pattFill>
            <a:ln>
              <a:solidFill>
                <a:srgbClr val="FF9933"/>
              </a:solidFill>
            </a:ln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" name="Freeform 35"/>
            <p:cNvSpPr/>
            <p:nvPr/>
          </p:nvSpPr>
          <p:spPr>
            <a:xfrm rot="10800000">
              <a:off x="5792867" y="4398660"/>
              <a:ext cx="1875477" cy="1445197"/>
            </a:xfrm>
            <a:custGeom>
              <a:avLst/>
              <a:gdLst>
                <a:gd name="connsiteX0" fmla="*/ 1021080 w 1767840"/>
                <a:gd name="connsiteY0" fmla="*/ 22860 h 1501140"/>
                <a:gd name="connsiteX1" fmla="*/ 1767840 w 1767840"/>
                <a:gd name="connsiteY1" fmla="*/ 129540 h 1501140"/>
                <a:gd name="connsiteX2" fmla="*/ 0 w 1767840"/>
                <a:gd name="connsiteY2" fmla="*/ 1501140 h 1501140"/>
                <a:gd name="connsiteX3" fmla="*/ 1066800 w 1767840"/>
                <a:gd name="connsiteY3" fmla="*/ 0 h 1501140"/>
                <a:gd name="connsiteX0" fmla="*/ 1021080 w 1779633"/>
                <a:gd name="connsiteY0" fmla="*/ 22860 h 1501140"/>
                <a:gd name="connsiteX1" fmla="*/ 1779633 w 1779633"/>
                <a:gd name="connsiteY1" fmla="*/ 5180 h 1501140"/>
                <a:gd name="connsiteX2" fmla="*/ 0 w 1779633"/>
                <a:gd name="connsiteY2" fmla="*/ 1501140 h 1501140"/>
                <a:gd name="connsiteX3" fmla="*/ 1066800 w 1779633"/>
                <a:gd name="connsiteY3" fmla="*/ 0 h 1501140"/>
                <a:gd name="connsiteX0" fmla="*/ 1021080 w 1066800"/>
                <a:gd name="connsiteY0" fmla="*/ 22860 h 1501140"/>
                <a:gd name="connsiteX1" fmla="*/ 1000187 w 1066800"/>
                <a:gd name="connsiteY1" fmla="*/ 656101 h 1501140"/>
                <a:gd name="connsiteX2" fmla="*/ 0 w 1066800"/>
                <a:gd name="connsiteY2" fmla="*/ 1501140 h 1501140"/>
                <a:gd name="connsiteX3" fmla="*/ 1066800 w 1066800"/>
                <a:gd name="connsiteY3" fmla="*/ 0 h 1501140"/>
                <a:gd name="connsiteX0" fmla="*/ 1021080 w 1021080"/>
                <a:gd name="connsiteY0" fmla="*/ 0 h 1478280"/>
                <a:gd name="connsiteX1" fmla="*/ 1000187 w 1021080"/>
                <a:gd name="connsiteY1" fmla="*/ 633241 h 1478280"/>
                <a:gd name="connsiteX2" fmla="*/ 0 w 1021080"/>
                <a:gd name="connsiteY2" fmla="*/ 1478280 h 1478280"/>
                <a:gd name="connsiteX3" fmla="*/ 1001846 w 1021080"/>
                <a:gd name="connsiteY3" fmla="*/ 71352 h 1478280"/>
                <a:gd name="connsiteX0" fmla="*/ 992212 w 1001846"/>
                <a:gd name="connsiteY0" fmla="*/ 0 h 1409762"/>
                <a:gd name="connsiteX1" fmla="*/ 1000187 w 1001846"/>
                <a:gd name="connsiteY1" fmla="*/ 564723 h 1409762"/>
                <a:gd name="connsiteX2" fmla="*/ 0 w 1001846"/>
                <a:gd name="connsiteY2" fmla="*/ 1409762 h 1409762"/>
                <a:gd name="connsiteX3" fmla="*/ 1001846 w 1001846"/>
                <a:gd name="connsiteY3" fmla="*/ 2834 h 1409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1846" h="1409762">
                  <a:moveTo>
                    <a:pt x="992212" y="0"/>
                  </a:moveTo>
                  <a:lnTo>
                    <a:pt x="1000187" y="564723"/>
                  </a:lnTo>
                  <a:lnTo>
                    <a:pt x="0" y="1409762"/>
                  </a:lnTo>
                  <a:lnTo>
                    <a:pt x="1001846" y="2834"/>
                  </a:lnTo>
                </a:path>
              </a:pathLst>
            </a:custGeom>
            <a:pattFill prst="dkVert">
              <a:fgClr>
                <a:srgbClr val="FF9933"/>
              </a:fgClr>
              <a:bgClr>
                <a:schemeClr val="bg1"/>
              </a:bgClr>
            </a:pattFill>
            <a:ln>
              <a:solidFill>
                <a:srgbClr val="FF9933"/>
              </a:solidFill>
            </a:ln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4675317" y="4149080"/>
            <a:ext cx="760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400" b="1" dirty="0" err="1" smtClean="0">
                <a:solidFill>
                  <a:srgbClr val="FF9933"/>
                </a:solidFill>
                <a:latin typeface="Arial" pitchFamily="34" charset="0"/>
              </a:rPr>
              <a:t>f</a:t>
            </a:r>
            <a:r>
              <a:rPr lang="en-US" sz="2400" b="1" baseline="-25000" dirty="0" err="1" smtClean="0">
                <a:solidFill>
                  <a:srgbClr val="FF9933"/>
                </a:solidFill>
                <a:latin typeface="Arial" pitchFamily="34" charset="0"/>
              </a:rPr>
              <a:t>OD</a:t>
            </a:r>
            <a:endParaRPr lang="en-US" sz="2400" b="1" baseline="-25000" dirty="0">
              <a:solidFill>
                <a:srgbClr val="FF9933"/>
              </a:solidFill>
              <a:latin typeface="Arial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059832" y="3933056"/>
            <a:ext cx="3110969" cy="1944216"/>
            <a:chOff x="3059832" y="3933056"/>
            <a:chExt cx="3110969" cy="1944216"/>
          </a:xfrm>
        </p:grpSpPr>
        <p:cxnSp>
          <p:nvCxnSpPr>
            <p:cNvPr id="20" name="Straight Connector 19"/>
            <p:cNvCxnSpPr/>
            <p:nvPr/>
          </p:nvCxnSpPr>
          <p:spPr>
            <a:xfrm flipH="1" flipV="1">
              <a:off x="3059832" y="4683236"/>
              <a:ext cx="1" cy="1194036"/>
            </a:xfrm>
            <a:prstGeom prst="line">
              <a:avLst/>
            </a:prstGeom>
            <a:ln w="38100">
              <a:solidFill>
                <a:srgbClr val="FF9933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6156176" y="5589240"/>
              <a:ext cx="6174" cy="264978"/>
            </a:xfrm>
            <a:prstGeom prst="line">
              <a:avLst/>
            </a:prstGeom>
            <a:ln w="38100">
              <a:solidFill>
                <a:srgbClr val="FF9933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3059832" y="3933056"/>
              <a:ext cx="1" cy="750180"/>
            </a:xfrm>
            <a:prstGeom prst="line">
              <a:avLst/>
            </a:prstGeom>
            <a:ln w="57150">
              <a:solidFill>
                <a:srgbClr val="FFFF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6164504" y="5080558"/>
              <a:ext cx="6297" cy="461484"/>
            </a:xfrm>
            <a:prstGeom prst="line">
              <a:avLst/>
            </a:prstGeom>
            <a:ln w="57150">
              <a:solidFill>
                <a:srgbClr val="FFFF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3131840" y="4695527"/>
              <a:ext cx="22217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latinLnBrk="0" hangingPunct="0"/>
              <a:r>
                <a:rPr lang="en-US" sz="2400" dirty="0" smtClean="0">
                  <a:solidFill>
                    <a:srgbClr val="FFFF00"/>
                  </a:solidFill>
                  <a:latin typeface="Arial" pitchFamily="34" charset="0"/>
                </a:rPr>
                <a:t>Solution space</a:t>
              </a:r>
              <a:endParaRPr lang="en-US" sz="2400" dirty="0">
                <a:solidFill>
                  <a:srgbClr val="FFFF00"/>
                </a:solidFill>
                <a:latin typeface="Arial" pitchFamily="34" charset="0"/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 bwMode="auto">
            <a:xfrm>
              <a:off x="3131840" y="4495835"/>
              <a:ext cx="529522" cy="249152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rgbClr val="FFFF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 bwMode="auto">
            <a:xfrm flipH="1" flipV="1">
              <a:off x="5231543" y="5013176"/>
              <a:ext cx="839437" cy="267078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rgbClr val="FFFF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395536" y="2616067"/>
            <a:ext cx="8567489" cy="812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FFCC66"/>
              </a:buClr>
              <a:buSzPct val="70000"/>
              <a:buFont typeface="Wingdings" pitchFamily="2" charset="2"/>
              <a:buChar char="n"/>
              <a:defRPr sz="2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70000"/>
              <a:buFont typeface="Wingdings" pitchFamily="2" charset="2"/>
              <a:buChar char="n"/>
              <a:defRPr sz="2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  <a:t>Scale frequency along the solution space until the power constraint is hit</a:t>
            </a:r>
            <a:br>
              <a:rPr lang="en-US" sz="2800" dirty="0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n-US" sz="2800" baseline="-25000" dirty="0" smtClean="0">
              <a:solidFill>
                <a:srgbClr val="FF9933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Content Placeholder 2"/>
          <p:cNvSpPr txBox="1">
            <a:spLocks/>
          </p:cNvSpPr>
          <p:nvPr/>
        </p:nvSpPr>
        <p:spPr bwMode="auto">
          <a:xfrm>
            <a:off x="395536" y="1052736"/>
            <a:ext cx="8567489" cy="1521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FFCC66"/>
              </a:buClr>
              <a:buSzPct val="70000"/>
              <a:buFont typeface="Wingdings" pitchFamily="2" charset="2"/>
              <a:buChar char="n"/>
              <a:defRPr sz="2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70000"/>
              <a:buFont typeface="Wingdings" pitchFamily="2" charset="2"/>
              <a:buChar char="n"/>
              <a:defRPr sz="2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Given </a:t>
            </a:r>
            <a:r>
              <a:rPr lang="en-US" sz="2800" dirty="0" err="1">
                <a:effectLst/>
                <a:latin typeface="Arial" pitchFamily="34" charset="0"/>
                <a:cs typeface="Arial" pitchFamily="34" charset="0"/>
              </a:rPr>
              <a:t>V</a:t>
            </a:r>
            <a:r>
              <a:rPr lang="en-US" sz="2800" baseline="-25000" dirty="0" err="1" smtClean="0">
                <a:effectLst/>
                <a:latin typeface="Arial" pitchFamily="34" charset="0"/>
                <a:cs typeface="Arial" pitchFamily="34" charset="0"/>
              </a:rPr>
              <a:t>nom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effectLst/>
                <a:latin typeface="Arial" pitchFamily="34" charset="0"/>
                <a:cs typeface="Arial" pitchFamily="34" charset="0"/>
              </a:rPr>
              <a:t>V</a:t>
            </a:r>
            <a:r>
              <a:rPr lang="en-US" sz="2800" baseline="-25000" dirty="0" err="1" smtClean="0">
                <a:effectLst/>
                <a:latin typeface="Arial" pitchFamily="34" charset="0"/>
                <a:cs typeface="Arial" pitchFamily="34" charset="0"/>
              </a:rPr>
              <a:t>OD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 and </a:t>
            </a:r>
            <a:r>
              <a:rPr lang="en-US" sz="2800" dirty="0" err="1">
                <a:effectLst/>
                <a:latin typeface="Arial" pitchFamily="34" charset="0"/>
                <a:cs typeface="Arial" pitchFamily="34" charset="0"/>
              </a:rPr>
              <a:t>f</a:t>
            </a:r>
            <a:r>
              <a:rPr lang="en-US" sz="2800" baseline="-25000" dirty="0" err="1" smtClean="0">
                <a:effectLst/>
                <a:latin typeface="Arial" pitchFamily="34" charset="0"/>
                <a:cs typeface="Arial" pitchFamily="34" charset="0"/>
              </a:rPr>
              <a:t>nom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, search for </a:t>
            </a:r>
            <a:r>
              <a:rPr lang="en-US" sz="2800" dirty="0" err="1">
                <a:effectLst/>
                <a:latin typeface="Arial" pitchFamily="34" charset="0"/>
                <a:cs typeface="Arial" pitchFamily="34" charset="0"/>
              </a:rPr>
              <a:t>f</a:t>
            </a:r>
            <a:r>
              <a:rPr lang="en-US" sz="2800" baseline="-25000" dirty="0" err="1" smtClean="0">
                <a:effectLst/>
                <a:latin typeface="Arial" pitchFamily="34" charset="0"/>
                <a:cs typeface="Arial" pitchFamily="34" charset="0"/>
              </a:rPr>
              <a:t>OD</a:t>
            </a:r>
            <a:endParaRPr lang="en-US" sz="2800" baseline="-25000" dirty="0" smtClean="0">
              <a:effectLst/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Given </a:t>
            </a:r>
            <a:r>
              <a:rPr lang="en-US" sz="2800" dirty="0" err="1">
                <a:effectLst/>
                <a:latin typeface="Arial" pitchFamily="34" charset="0"/>
                <a:cs typeface="Arial" pitchFamily="34" charset="0"/>
              </a:rPr>
              <a:t>V</a:t>
            </a:r>
            <a:r>
              <a:rPr lang="en-US" sz="2800" baseline="-25000" dirty="0" err="1" smtClean="0">
                <a:effectLst/>
                <a:latin typeface="Arial" pitchFamily="34" charset="0"/>
                <a:cs typeface="Arial" pitchFamily="34" charset="0"/>
              </a:rPr>
              <a:t>nom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effectLst/>
                <a:latin typeface="Arial" pitchFamily="34" charset="0"/>
                <a:cs typeface="Arial" pitchFamily="34" charset="0"/>
              </a:rPr>
              <a:t>V</a:t>
            </a:r>
            <a:r>
              <a:rPr lang="en-US" sz="2800" baseline="-25000" dirty="0" err="1" smtClean="0">
                <a:effectLst/>
                <a:latin typeface="Arial" pitchFamily="34" charset="0"/>
                <a:cs typeface="Arial" pitchFamily="34" charset="0"/>
              </a:rPr>
              <a:t>OD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 and </a:t>
            </a:r>
            <a:r>
              <a:rPr lang="en-US" sz="2800" dirty="0" err="1">
                <a:effectLst/>
                <a:latin typeface="Arial" pitchFamily="34" charset="0"/>
                <a:cs typeface="Arial" pitchFamily="34" charset="0"/>
              </a:rPr>
              <a:t>f</a:t>
            </a:r>
            <a:r>
              <a:rPr lang="en-US" sz="2800" baseline="-25000" dirty="0" err="1" smtClean="0">
                <a:effectLst/>
                <a:latin typeface="Arial" pitchFamily="34" charset="0"/>
                <a:cs typeface="Arial" pitchFamily="34" charset="0"/>
              </a:rPr>
              <a:t>OD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, search for </a:t>
            </a:r>
            <a:r>
              <a:rPr lang="en-US" sz="2800" dirty="0" err="1" smtClean="0">
                <a:effectLst/>
                <a:latin typeface="Arial" pitchFamily="34" charset="0"/>
                <a:cs typeface="Arial" pitchFamily="34" charset="0"/>
              </a:rPr>
              <a:t>f</a:t>
            </a:r>
            <a:r>
              <a:rPr lang="en-US" sz="2800" baseline="-25000" dirty="0" err="1" smtClean="0">
                <a:effectLst/>
                <a:latin typeface="Arial" pitchFamily="34" charset="0"/>
                <a:cs typeface="Arial" pitchFamily="34" charset="0"/>
              </a:rPr>
              <a:t>nom</a:t>
            </a:r>
            <a:endParaRPr lang="en-US" sz="2800" baseline="-25000" dirty="0">
              <a:effectLst/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altLang="zh-TW" sz="2800" dirty="0" smtClean="0">
                <a:latin typeface="Arial" pitchFamily="34" charset="0"/>
                <a:cs typeface="Arial" pitchFamily="34" charset="0"/>
                <a:sym typeface="Symbol"/>
              </a:rPr>
              <a:t>     Maximize performance under power constraints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</a:br>
            <a:endParaRPr lang="en-US" sz="2800" baseline="-25000" dirty="0" smtClean="0"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494917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770" y="44624"/>
            <a:ext cx="8489702" cy="1224136"/>
          </a:xfrm>
        </p:spPr>
        <p:txBody>
          <a:bodyPr/>
          <a:lstStyle/>
          <a:p>
            <a:r>
              <a:rPr lang="en-US" dirty="0" smtClean="0"/>
              <a:t>Common Design Practice Today:  </a:t>
            </a:r>
            <a:br>
              <a:rPr lang="en-US" dirty="0" smtClean="0"/>
            </a:br>
            <a:r>
              <a:rPr lang="en-US" dirty="0" smtClean="0"/>
              <a:t>Signoff &amp; Scale (FIND_OD)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3"/>
            <a:ext cx="8567489" cy="648071"/>
          </a:xfrm>
        </p:spPr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Sign off circuit at nominal mode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485817" y="3299732"/>
            <a:ext cx="5657131" cy="3384376"/>
            <a:chOff x="1485817" y="3140968"/>
            <a:chExt cx="5657131" cy="3384376"/>
          </a:xfrm>
        </p:grpSpPr>
        <p:sp>
          <p:nvSpPr>
            <p:cNvPr id="16" name="TextBox 15"/>
            <p:cNvSpPr txBox="1"/>
            <p:nvPr/>
          </p:nvSpPr>
          <p:spPr>
            <a:xfrm>
              <a:off x="1485817" y="3140968"/>
              <a:ext cx="1542515" cy="4777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latinLnBrk="0" hangingPunct="0"/>
              <a:r>
                <a:rPr lang="en-US" sz="2200" dirty="0">
                  <a:solidFill>
                    <a:schemeClr val="bg1">
                      <a:lumMod val="40000"/>
                      <a:lumOff val="60000"/>
                    </a:schemeClr>
                  </a:solidFill>
                  <a:latin typeface="Arial" pitchFamily="34" charset="0"/>
                </a:rPr>
                <a:t>F</a:t>
              </a:r>
              <a:r>
                <a:rPr lang="en-US" sz="2200" dirty="0" smtClean="0">
                  <a:solidFill>
                    <a:schemeClr val="bg1">
                      <a:lumMod val="40000"/>
                      <a:lumOff val="60000"/>
                    </a:schemeClr>
                  </a:solidFill>
                  <a:latin typeface="Arial" pitchFamily="34" charset="0"/>
                </a:rPr>
                <a:t>requency</a:t>
              </a:r>
              <a:endParaRPr lang="en-US" sz="2200" dirty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1" name="6-Point Star 10"/>
            <p:cNvSpPr/>
            <p:nvPr/>
          </p:nvSpPr>
          <p:spPr>
            <a:xfrm>
              <a:off x="3197150" y="5361730"/>
              <a:ext cx="263753" cy="247136"/>
            </a:xfrm>
            <a:prstGeom prst="star6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latinLnBrk="0" hangingPunct="0"/>
              <a:endParaRPr lang="en-US" sz="22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2721946" y="6020758"/>
              <a:ext cx="3578246" cy="0"/>
            </a:xfrm>
            <a:prstGeom prst="straightConnector1">
              <a:avLst/>
            </a:prstGeom>
            <a:ln w="38100">
              <a:solidFill>
                <a:schemeClr val="bg1">
                  <a:lumMod val="40000"/>
                  <a:lumOff val="60000"/>
                </a:schemeClr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2882825" y="3465414"/>
              <a:ext cx="40652" cy="2720101"/>
            </a:xfrm>
            <a:prstGeom prst="straightConnector1">
              <a:avLst/>
            </a:prstGeom>
            <a:ln w="38100">
              <a:solidFill>
                <a:schemeClr val="bg1">
                  <a:lumMod val="40000"/>
                  <a:lumOff val="60000"/>
                </a:schemeClr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868144" y="6094457"/>
              <a:ext cx="127480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latinLnBrk="0" hangingPunct="0"/>
              <a:r>
                <a:rPr lang="en-US" sz="2200" dirty="0">
                  <a:solidFill>
                    <a:schemeClr val="bg1">
                      <a:lumMod val="40000"/>
                      <a:lumOff val="60000"/>
                    </a:schemeClr>
                  </a:solidFill>
                  <a:latin typeface="Arial" pitchFamily="34" charset="0"/>
                </a:rPr>
                <a:t>V</a:t>
              </a:r>
              <a:r>
                <a:rPr lang="en-US" sz="2200" dirty="0" smtClean="0">
                  <a:solidFill>
                    <a:schemeClr val="bg1">
                      <a:lumMod val="40000"/>
                      <a:lumOff val="60000"/>
                    </a:schemeClr>
                  </a:solidFill>
                  <a:latin typeface="Arial" pitchFamily="34" charset="0"/>
                </a:rPr>
                <a:t>oltage</a:t>
              </a:r>
              <a:endParaRPr lang="en-US" sz="2200" dirty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524062" y="5274181"/>
              <a:ext cx="131220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latinLnBrk="0" hangingPunct="0"/>
              <a:r>
                <a:rPr lang="en-US" sz="2400" dirty="0" smtClean="0">
                  <a:solidFill>
                    <a:srgbClr val="FF9933"/>
                  </a:solidFill>
                  <a:latin typeface="Arial" pitchFamily="34" charset="0"/>
                </a:rPr>
                <a:t>Nominal Mode</a:t>
              </a:r>
              <a:endParaRPr lang="en-US" sz="2400" dirty="0">
                <a:solidFill>
                  <a:srgbClr val="FF9933"/>
                </a:solidFill>
                <a:latin typeface="Arial" pitchFamily="34" charset="0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3329026" y="5615302"/>
              <a:ext cx="0" cy="405456"/>
            </a:xfrm>
            <a:prstGeom prst="line">
              <a:avLst/>
            </a:prstGeom>
            <a:ln w="38100">
              <a:solidFill>
                <a:srgbClr val="FF9933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2940885" y="5503619"/>
              <a:ext cx="279510" cy="0"/>
            </a:xfrm>
            <a:prstGeom prst="line">
              <a:avLst/>
            </a:prstGeom>
            <a:ln w="38100">
              <a:solidFill>
                <a:srgbClr val="FF9933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079047" y="5987831"/>
              <a:ext cx="8779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latinLnBrk="0" hangingPunct="0"/>
              <a:r>
                <a:rPr lang="en-US" sz="2400" dirty="0" smtClean="0">
                  <a:solidFill>
                    <a:srgbClr val="FF9933"/>
                  </a:solidFill>
                  <a:latin typeface="Arial" pitchFamily="34" charset="0"/>
                </a:rPr>
                <a:t>V</a:t>
              </a:r>
              <a:r>
                <a:rPr lang="en-US" sz="2400" baseline="-25000" dirty="0" smtClean="0">
                  <a:solidFill>
                    <a:srgbClr val="FF9933"/>
                  </a:solidFill>
                  <a:latin typeface="Arial" pitchFamily="34" charset="0"/>
                </a:rPr>
                <a:t>nom</a:t>
              </a:r>
              <a:endParaRPr lang="en-US" sz="2400" baseline="-25000" dirty="0">
                <a:solidFill>
                  <a:srgbClr val="FF9933"/>
                </a:solidFill>
                <a:latin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267744" y="5230361"/>
              <a:ext cx="7632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latinLnBrk="0" hangingPunct="0"/>
              <a:r>
                <a:rPr lang="en-US" sz="2400" dirty="0" smtClean="0">
                  <a:solidFill>
                    <a:srgbClr val="FF9933"/>
                  </a:solidFill>
                  <a:latin typeface="Arial" pitchFamily="34" charset="0"/>
                </a:rPr>
                <a:t>f</a:t>
              </a:r>
              <a:r>
                <a:rPr lang="en-US" sz="2400" baseline="-25000" dirty="0" smtClean="0">
                  <a:solidFill>
                    <a:srgbClr val="FF9933"/>
                  </a:solidFill>
                  <a:latin typeface="Arial" pitchFamily="34" charset="0"/>
                </a:rPr>
                <a:t>nom</a:t>
              </a:r>
              <a:endParaRPr lang="en-US" sz="2400" baseline="-25000" dirty="0">
                <a:solidFill>
                  <a:srgbClr val="FF9933"/>
                </a:solidFill>
                <a:latin typeface="Arial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267744" y="3357136"/>
            <a:ext cx="4408450" cy="3284581"/>
            <a:chOff x="2267744" y="3198372"/>
            <a:chExt cx="4408450" cy="3284581"/>
          </a:xfrm>
        </p:grpSpPr>
        <p:sp>
          <p:nvSpPr>
            <p:cNvPr id="24" name="TextBox 23"/>
            <p:cNvSpPr txBox="1"/>
            <p:nvPr/>
          </p:nvSpPr>
          <p:spPr>
            <a:xfrm>
              <a:off x="5068298" y="6021288"/>
              <a:ext cx="7278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latinLnBrk="0" hangingPunct="0"/>
              <a:r>
                <a:rPr lang="en-US" sz="2400" dirty="0" smtClean="0">
                  <a:solidFill>
                    <a:srgbClr val="FFFF00"/>
                  </a:solidFill>
                  <a:latin typeface="Arial" pitchFamily="34" charset="0"/>
                </a:rPr>
                <a:t>V</a:t>
              </a:r>
              <a:r>
                <a:rPr lang="en-US" sz="2400" baseline="-25000" dirty="0" smtClean="0">
                  <a:solidFill>
                    <a:srgbClr val="FFFF00"/>
                  </a:solidFill>
                  <a:latin typeface="Arial" pitchFamily="34" charset="0"/>
                </a:rPr>
                <a:t>OD</a:t>
              </a:r>
              <a:endParaRPr lang="en-US" sz="2400" baseline="-25000" dirty="0">
                <a:solidFill>
                  <a:srgbClr val="FFFF00"/>
                </a:solidFill>
                <a:latin typeface="Arial" pitchFamily="34" charset="0"/>
              </a:endParaRPr>
            </a:p>
          </p:txBody>
        </p:sp>
        <p:cxnSp>
          <p:nvCxnSpPr>
            <p:cNvPr id="18" name="Straight Arrow Connector 17"/>
            <p:cNvCxnSpPr>
              <a:stCxn id="11" idx="0"/>
              <a:endCxn id="27" idx="3"/>
            </p:cNvCxnSpPr>
            <p:nvPr/>
          </p:nvCxnSpPr>
          <p:spPr bwMode="auto">
            <a:xfrm flipV="1">
              <a:off x="3460903" y="4159304"/>
              <a:ext cx="1783448" cy="1278958"/>
            </a:xfrm>
            <a:prstGeom prst="straightConnector1">
              <a:avLst/>
            </a:prstGeom>
            <a:ln w="5715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5106263" y="3198372"/>
              <a:ext cx="156993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latinLnBrk="0" hangingPunct="0"/>
              <a:r>
                <a:rPr lang="en-US" sz="2400" dirty="0" smtClean="0">
                  <a:solidFill>
                    <a:srgbClr val="FFFF00"/>
                  </a:solidFill>
                  <a:latin typeface="Arial" pitchFamily="34" charset="0"/>
                </a:rPr>
                <a:t>Overdrive Mode</a:t>
              </a:r>
              <a:endParaRPr lang="en-US" sz="2400" dirty="0">
                <a:solidFill>
                  <a:srgbClr val="FFFF00"/>
                </a:solidFill>
                <a:latin typeface="Arial" pitchFamily="34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5376227" y="4246358"/>
              <a:ext cx="0" cy="1755105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2952393" y="4097520"/>
              <a:ext cx="2250901" cy="1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2267744" y="3752370"/>
              <a:ext cx="6327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latinLnBrk="0" hangingPunct="0"/>
              <a:r>
                <a:rPr lang="en-US" sz="2400" dirty="0" smtClean="0">
                  <a:solidFill>
                    <a:srgbClr val="FFFF00"/>
                  </a:solidFill>
                  <a:latin typeface="Arial" pitchFamily="34" charset="0"/>
                </a:rPr>
                <a:t>f</a:t>
              </a:r>
              <a:r>
                <a:rPr lang="en-US" sz="2400" baseline="-25000" dirty="0" smtClean="0">
                  <a:solidFill>
                    <a:srgbClr val="FFFF00"/>
                  </a:solidFill>
                  <a:latin typeface="Arial" pitchFamily="34" charset="0"/>
                </a:rPr>
                <a:t>OD</a:t>
              </a:r>
              <a:endParaRPr lang="en-US" sz="2400" baseline="-25000" dirty="0">
                <a:solidFill>
                  <a:srgbClr val="FFFF00"/>
                </a:solidFill>
                <a:latin typeface="Arial" pitchFamily="34" charset="0"/>
              </a:endParaRPr>
            </a:p>
          </p:txBody>
        </p:sp>
        <p:sp>
          <p:nvSpPr>
            <p:cNvPr id="27" name="6-Point Star 26"/>
            <p:cNvSpPr/>
            <p:nvPr/>
          </p:nvSpPr>
          <p:spPr>
            <a:xfrm>
              <a:off x="5244351" y="3973952"/>
              <a:ext cx="263753" cy="247136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CC66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latinLnBrk="0" hangingPunct="0"/>
              <a:endParaRPr lang="en-US" sz="2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395536" y="1702321"/>
            <a:ext cx="8567489" cy="862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FFCC66"/>
              </a:buClr>
              <a:buSzPct val="70000"/>
              <a:buFont typeface="Wingdings" pitchFamily="2" charset="2"/>
              <a:buChar char="n"/>
              <a:defRPr sz="2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70000"/>
              <a:buFont typeface="Wingdings" pitchFamily="2" charset="2"/>
              <a:buChar char="n"/>
              <a:defRPr sz="2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Scale the voltage to increase frequency until the power constraint is hit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396999" y="2492896"/>
            <a:ext cx="8567489" cy="862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FFCC66"/>
              </a:buClr>
              <a:buSzPct val="70000"/>
              <a:buFont typeface="Wingdings" pitchFamily="2" charset="2"/>
              <a:buChar char="n"/>
              <a:defRPr sz="2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70000"/>
              <a:buFont typeface="Wingdings" pitchFamily="2" charset="2"/>
              <a:buChar char="n"/>
              <a:defRPr sz="2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Simplifies the design process, but ignores second (OD) mode in the signoff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290102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1" grpId="0"/>
      <p:bldP spid="2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Flow (</a:t>
            </a:r>
            <a:r>
              <a:rPr lang="en-US" dirty="0" err="1" smtClean="0"/>
              <a:t>FIND_OD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567489" cy="936103"/>
          </a:xfrm>
        </p:spPr>
        <p:txBody>
          <a:bodyPr/>
          <a:lstStyle/>
          <a:p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Signoff &amp; scale at nominal mode to estimate the maximum overdrive frequency (f</a:t>
            </a:r>
            <a:r>
              <a:rPr lang="en-US" sz="2800" baseline="-25000" dirty="0" smtClean="0">
                <a:effectLst/>
                <a:latin typeface="Arial" pitchFamily="34" charset="0"/>
                <a:cs typeface="Arial" pitchFamily="34" charset="0"/>
              </a:rPr>
              <a:t>est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)</a:t>
            </a:r>
            <a:endParaRPr lang="en-US" sz="2800" baseline="-25000" dirty="0"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1619672" y="3624699"/>
            <a:ext cx="5447142" cy="2972653"/>
            <a:chOff x="1619672" y="3501008"/>
            <a:chExt cx="5447142" cy="2972653"/>
          </a:xfrm>
        </p:grpSpPr>
        <p:sp>
          <p:nvSpPr>
            <p:cNvPr id="24" name="6-Point Star 23"/>
            <p:cNvSpPr/>
            <p:nvPr/>
          </p:nvSpPr>
          <p:spPr>
            <a:xfrm>
              <a:off x="3415920" y="5396634"/>
              <a:ext cx="262899" cy="210272"/>
            </a:xfrm>
            <a:prstGeom prst="star6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latinLnBrk="0" hangingPunct="0"/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2927346" y="5957360"/>
              <a:ext cx="3242423" cy="0"/>
            </a:xfrm>
            <a:prstGeom prst="straightConnector1">
              <a:avLst/>
            </a:prstGeom>
            <a:ln w="38100">
              <a:solidFill>
                <a:schemeClr val="bg1">
                  <a:lumMod val="40000"/>
                  <a:lumOff val="60000"/>
                </a:schemeClr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V="1">
              <a:off x="3102612" y="3783177"/>
              <a:ext cx="40521" cy="2314365"/>
            </a:xfrm>
            <a:prstGeom prst="straightConnector1">
              <a:avLst/>
            </a:prstGeom>
            <a:ln w="38100">
              <a:solidFill>
                <a:schemeClr val="bg1">
                  <a:lumMod val="40000"/>
                  <a:lumOff val="60000"/>
                </a:schemeClr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5796136" y="6042774"/>
              <a:ext cx="127067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latinLnBrk="0" hangingPunct="0"/>
              <a:r>
                <a:rPr lang="en-US" sz="2200" dirty="0">
                  <a:solidFill>
                    <a:schemeClr val="bg1">
                      <a:lumMod val="40000"/>
                      <a:lumOff val="60000"/>
                    </a:schemeClr>
                  </a:solidFill>
                  <a:latin typeface="Arial" pitchFamily="34" charset="0"/>
                </a:rPr>
                <a:t>V</a:t>
              </a:r>
              <a:r>
                <a:rPr lang="en-US" sz="2200" dirty="0" smtClean="0">
                  <a:solidFill>
                    <a:schemeClr val="bg1">
                      <a:lumMod val="40000"/>
                      <a:lumOff val="60000"/>
                    </a:schemeClr>
                  </a:solidFill>
                  <a:latin typeface="Arial" pitchFamily="34" charset="0"/>
                </a:rPr>
                <a:t>oltage</a:t>
              </a:r>
              <a:endParaRPr lang="en-US" sz="2200" dirty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619672" y="3501008"/>
              <a:ext cx="154793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latinLnBrk="0" hangingPunct="0"/>
              <a:r>
                <a:rPr lang="en-US" sz="2200" dirty="0">
                  <a:solidFill>
                    <a:schemeClr val="bg1">
                      <a:lumMod val="40000"/>
                      <a:lumOff val="60000"/>
                    </a:schemeClr>
                  </a:solidFill>
                  <a:latin typeface="Arial" pitchFamily="34" charset="0"/>
                </a:rPr>
                <a:t>F</a:t>
              </a:r>
              <a:r>
                <a:rPr lang="en-US" sz="2200" dirty="0" smtClean="0">
                  <a:solidFill>
                    <a:schemeClr val="bg1">
                      <a:lumMod val="40000"/>
                      <a:lumOff val="60000"/>
                    </a:schemeClr>
                  </a:solidFill>
                  <a:latin typeface="Arial" pitchFamily="34" charset="0"/>
                </a:rPr>
                <a:t>requency</a:t>
              </a:r>
              <a:endParaRPr lang="en-US" sz="2200" dirty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635896" y="5489605"/>
              <a:ext cx="2221746" cy="387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latinLnBrk="0" hangingPunct="0"/>
              <a:r>
                <a:rPr lang="en-US" sz="2400" dirty="0" smtClean="0">
                  <a:solidFill>
                    <a:srgbClr val="FF9933"/>
                  </a:solidFill>
                  <a:latin typeface="Arial" pitchFamily="34" charset="0"/>
                </a:rPr>
                <a:t>Nominal Mode</a:t>
              </a:r>
              <a:endParaRPr lang="en-US" sz="2400" dirty="0">
                <a:solidFill>
                  <a:srgbClr val="FF9933"/>
                </a:solidFill>
                <a:latin typeface="Arial" pitchFamily="34" charset="0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3547369" y="5612383"/>
              <a:ext cx="0" cy="344977"/>
            </a:xfrm>
            <a:prstGeom prst="line">
              <a:avLst/>
            </a:prstGeom>
            <a:ln w="38100">
              <a:solidFill>
                <a:srgbClr val="FF9933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3160484" y="5517359"/>
              <a:ext cx="278605" cy="0"/>
            </a:xfrm>
            <a:prstGeom prst="line">
              <a:avLst/>
            </a:prstGeom>
            <a:ln w="38100">
              <a:solidFill>
                <a:srgbClr val="FF9933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281576" y="5945438"/>
              <a:ext cx="8751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latinLnBrk="0" hangingPunct="0"/>
              <a:r>
                <a:rPr lang="en-US" sz="2400" dirty="0" smtClean="0">
                  <a:solidFill>
                    <a:srgbClr val="FF9933"/>
                  </a:solidFill>
                  <a:latin typeface="Arial" pitchFamily="34" charset="0"/>
                </a:rPr>
                <a:t>V</a:t>
              </a:r>
              <a:r>
                <a:rPr lang="en-US" sz="2400" baseline="-25000" dirty="0" smtClean="0">
                  <a:solidFill>
                    <a:srgbClr val="FF9933"/>
                  </a:solidFill>
                  <a:latin typeface="Arial" pitchFamily="34" charset="0"/>
                </a:rPr>
                <a:t>nom</a:t>
              </a:r>
              <a:endParaRPr lang="en-US" sz="2400" baseline="-25000" dirty="0">
                <a:solidFill>
                  <a:srgbClr val="FF9933"/>
                </a:solidFill>
                <a:latin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515077" y="5306575"/>
              <a:ext cx="7607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latinLnBrk="0" hangingPunct="0"/>
              <a:r>
                <a:rPr lang="en-US" sz="2400" dirty="0" smtClean="0">
                  <a:solidFill>
                    <a:srgbClr val="FF9933"/>
                  </a:solidFill>
                  <a:latin typeface="Arial" pitchFamily="34" charset="0"/>
                </a:rPr>
                <a:t>f</a:t>
              </a:r>
              <a:r>
                <a:rPr lang="en-US" sz="2400" baseline="-25000" dirty="0" smtClean="0">
                  <a:solidFill>
                    <a:srgbClr val="FF9933"/>
                  </a:solidFill>
                  <a:latin typeface="Arial" pitchFamily="34" charset="0"/>
                </a:rPr>
                <a:t>nom</a:t>
              </a:r>
              <a:endParaRPr lang="en-US" sz="2400" baseline="-25000" dirty="0">
                <a:solidFill>
                  <a:srgbClr val="FF9933"/>
                </a:solidFill>
                <a:latin typeface="Arial" pitchFamily="34" charset="0"/>
              </a:endParaRPr>
            </a:p>
          </p:txBody>
        </p:sp>
        <p:cxnSp>
          <p:nvCxnSpPr>
            <p:cNvPr id="30" name="Straight Connector 29"/>
            <p:cNvCxnSpPr>
              <a:endCxn id="32" idx="0"/>
            </p:cNvCxnSpPr>
            <p:nvPr/>
          </p:nvCxnSpPr>
          <p:spPr bwMode="auto">
            <a:xfrm flipV="1">
              <a:off x="3680837" y="4114907"/>
              <a:ext cx="1426482" cy="1309664"/>
            </a:xfrm>
            <a:prstGeom prst="line">
              <a:avLst/>
            </a:prstGeom>
            <a:ln>
              <a:solidFill>
                <a:srgbClr val="FF9933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endCxn id="32" idx="1"/>
            </p:cNvCxnSpPr>
            <p:nvPr/>
          </p:nvCxnSpPr>
          <p:spPr bwMode="auto">
            <a:xfrm flipV="1">
              <a:off x="3680837" y="4209418"/>
              <a:ext cx="2488931" cy="1215154"/>
            </a:xfrm>
            <a:prstGeom prst="line">
              <a:avLst/>
            </a:prstGeom>
            <a:ln>
              <a:solidFill>
                <a:srgbClr val="FF9933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Freeform 31"/>
            <p:cNvSpPr/>
            <p:nvPr/>
          </p:nvSpPr>
          <p:spPr>
            <a:xfrm>
              <a:off x="3654583" y="4094654"/>
              <a:ext cx="2515185" cy="1329917"/>
            </a:xfrm>
            <a:custGeom>
              <a:avLst/>
              <a:gdLst>
                <a:gd name="connsiteX0" fmla="*/ 1021080 w 1767840"/>
                <a:gd name="connsiteY0" fmla="*/ 22860 h 1501140"/>
                <a:gd name="connsiteX1" fmla="*/ 1767840 w 1767840"/>
                <a:gd name="connsiteY1" fmla="*/ 129540 h 1501140"/>
                <a:gd name="connsiteX2" fmla="*/ 0 w 1767840"/>
                <a:gd name="connsiteY2" fmla="*/ 1501140 h 1501140"/>
                <a:gd name="connsiteX3" fmla="*/ 1066800 w 1767840"/>
                <a:gd name="connsiteY3" fmla="*/ 0 h 1501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7840" h="1501140">
                  <a:moveTo>
                    <a:pt x="1021080" y="22860"/>
                  </a:moveTo>
                  <a:lnTo>
                    <a:pt x="1767840" y="129540"/>
                  </a:lnTo>
                  <a:lnTo>
                    <a:pt x="0" y="1501140"/>
                  </a:lnTo>
                  <a:lnTo>
                    <a:pt x="1066800" y="0"/>
                  </a:lnTo>
                </a:path>
              </a:pathLst>
            </a:custGeom>
            <a:pattFill prst="dkVert">
              <a:fgClr>
                <a:srgbClr val="FF9933"/>
              </a:fgClr>
              <a:bgClr>
                <a:schemeClr val="bg1"/>
              </a:bgClr>
            </a:pattFill>
            <a:ln>
              <a:solidFill>
                <a:srgbClr val="FF9933"/>
              </a:solidFill>
            </a:ln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42" name="Straight Arrow Connector 41"/>
            <p:cNvCxnSpPr>
              <a:stCxn id="24" idx="0"/>
            </p:cNvCxnSpPr>
            <p:nvPr/>
          </p:nvCxnSpPr>
          <p:spPr bwMode="auto">
            <a:xfrm flipV="1">
              <a:off x="3678819" y="4581129"/>
              <a:ext cx="1428500" cy="868073"/>
            </a:xfrm>
            <a:prstGeom prst="straightConnector1">
              <a:avLst/>
            </a:prstGeom>
            <a:solidFill>
              <a:schemeClr val="accent1"/>
            </a:solidFill>
            <a:ln w="57150" cap="sq" cmpd="sng" algn="ctr">
              <a:solidFill>
                <a:srgbClr val="FFFF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>
            <a:xfrm flipH="1">
              <a:off x="3151627" y="4581128"/>
              <a:ext cx="1931118" cy="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2530609" y="4343876"/>
              <a:ext cx="7607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latinLnBrk="0" hangingPunct="0"/>
              <a:r>
                <a:rPr lang="en-US" sz="2400" b="1" dirty="0" smtClean="0">
                  <a:solidFill>
                    <a:srgbClr val="FFFF00"/>
                  </a:solidFill>
                  <a:latin typeface="Arial" pitchFamily="34" charset="0"/>
                </a:rPr>
                <a:t>f</a:t>
              </a:r>
              <a:r>
                <a:rPr lang="en-US" sz="2400" b="1" baseline="-25000" dirty="0" smtClean="0">
                  <a:solidFill>
                    <a:srgbClr val="FFFF00"/>
                  </a:solidFill>
                  <a:latin typeface="Arial" pitchFamily="34" charset="0"/>
                </a:rPr>
                <a:t>est</a:t>
              </a:r>
              <a:endParaRPr lang="en-US" sz="2400" b="1" baseline="-25000" dirty="0">
                <a:solidFill>
                  <a:srgbClr val="FFFF00"/>
                </a:solidFill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6628078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5288" y="200025"/>
            <a:ext cx="8489950" cy="708025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ea typeface="굴림" pitchFamily="50" charset="-127"/>
              </a:rPr>
              <a:t>Outline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57188" y="1125538"/>
            <a:ext cx="8391276" cy="4895749"/>
          </a:xfrm>
        </p:spPr>
        <p:txBody>
          <a:bodyPr/>
          <a:lstStyle/>
          <a:p>
            <a:pPr>
              <a:defRPr/>
            </a:pPr>
            <a:r>
              <a:rPr lang="en-US" altLang="ko-KR" sz="36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Motivation</a:t>
            </a:r>
          </a:p>
          <a:p>
            <a:pPr>
              <a:defRPr/>
            </a:pPr>
            <a:r>
              <a:rPr lang="en-US" altLang="ko-KR" sz="3600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Design Cone</a:t>
            </a:r>
          </a:p>
          <a:p>
            <a:pPr>
              <a:defRPr/>
            </a:pPr>
            <a:r>
              <a:rPr lang="en-US" altLang="ko-KR" sz="3600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Dominance of Modes</a:t>
            </a:r>
          </a:p>
          <a:p>
            <a:pPr>
              <a:defRPr/>
            </a:pPr>
            <a:r>
              <a:rPr lang="en-US" altLang="ko-KR" sz="3600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Problems and Methodologies</a:t>
            </a:r>
          </a:p>
          <a:p>
            <a:pPr>
              <a:defRPr/>
            </a:pPr>
            <a:r>
              <a:rPr lang="en-US" altLang="ko-KR" sz="3600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Experimental Setup and Results</a:t>
            </a:r>
          </a:p>
          <a:p>
            <a:pPr>
              <a:defRPr/>
            </a:pPr>
            <a:r>
              <a:rPr lang="en-US" altLang="ko-KR" sz="3200" dirty="0">
                <a:solidFill>
                  <a:schemeClr val="tx1">
                    <a:lumMod val="65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Conclusions and Ongoing Works</a:t>
            </a:r>
            <a:r>
              <a:rPr lang="en-US" altLang="ko-KR" sz="3200" dirty="0" smtClean="0">
                <a:latin typeface="Calibri" pitchFamily="34" charset="0"/>
                <a:ea typeface="굴림" pitchFamily="50" charset="-127"/>
                <a:cs typeface="Calibri" pitchFamily="34" charset="0"/>
              </a:rPr>
              <a:t/>
            </a:r>
            <a:br>
              <a:rPr lang="en-US" altLang="ko-KR" sz="3200" dirty="0" smtClean="0">
                <a:latin typeface="Calibri" pitchFamily="34" charset="0"/>
                <a:ea typeface="굴림" pitchFamily="50" charset="-127"/>
                <a:cs typeface="Calibri" pitchFamily="34" charset="0"/>
              </a:rPr>
            </a:br>
            <a:endParaRPr lang="en-US" altLang="ko-KR" sz="3200" dirty="0" smtClean="0">
              <a:latin typeface="Calibri" pitchFamily="34" charset="0"/>
              <a:ea typeface="굴림" pitchFamily="50" charset="-127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706881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Flow (</a:t>
            </a:r>
            <a:r>
              <a:rPr lang="en-US" dirty="0" err="1" smtClean="0"/>
              <a:t>FIND_OD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567489" cy="1944216"/>
          </a:xfrm>
        </p:spPr>
        <p:txBody>
          <a:bodyPr/>
          <a:lstStyle/>
          <a:p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Signoff &amp; scale at nominal mode to estimate the maximum overdrive frequency (f</a:t>
            </a:r>
            <a:r>
              <a:rPr lang="en-US" sz="2800" baseline="-25000" dirty="0" smtClean="0">
                <a:effectLst/>
                <a:latin typeface="Arial" pitchFamily="34" charset="0"/>
                <a:cs typeface="Arial" pitchFamily="34" charset="0"/>
              </a:rPr>
              <a:t>est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sz="2800" dirty="0">
                <a:effectLst/>
                <a:latin typeface="Arial" pitchFamily="34" charset="0"/>
                <a:cs typeface="Arial" pitchFamily="34" charset="0"/>
              </a:rPr>
              <a:t>Determine several approximate overdrive modes based on f</a:t>
            </a:r>
            <a:r>
              <a:rPr lang="en-US" sz="2800" baseline="-25000" dirty="0">
                <a:effectLst/>
                <a:latin typeface="Arial" pitchFamily="34" charset="0"/>
                <a:cs typeface="Arial" pitchFamily="34" charset="0"/>
              </a:rPr>
              <a:t>est</a:t>
            </a:r>
            <a:r>
              <a:rPr lang="en-US" sz="2800" dirty="0">
                <a:effectLst/>
                <a:latin typeface="Arial" pitchFamily="34" charset="0"/>
                <a:cs typeface="Arial" pitchFamily="34" charset="0"/>
              </a:rPr>
              <a:t> and the design cone</a:t>
            </a:r>
            <a:endParaRPr lang="en-US" sz="2800" baseline="-25000" dirty="0">
              <a:effectLst/>
              <a:latin typeface="Arial" pitchFamily="34" charset="0"/>
              <a:cs typeface="Arial" pitchFamily="34" charset="0"/>
            </a:endParaRPr>
          </a:p>
          <a:p>
            <a:endParaRPr lang="en-US" sz="2800" baseline="-25000" dirty="0"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1619672" y="3624699"/>
            <a:ext cx="5447142" cy="2972653"/>
            <a:chOff x="1619672" y="3501008"/>
            <a:chExt cx="5447142" cy="2972653"/>
          </a:xfrm>
        </p:grpSpPr>
        <p:sp>
          <p:nvSpPr>
            <p:cNvPr id="24" name="6-Point Star 23"/>
            <p:cNvSpPr/>
            <p:nvPr/>
          </p:nvSpPr>
          <p:spPr>
            <a:xfrm>
              <a:off x="3415920" y="5396634"/>
              <a:ext cx="262899" cy="210272"/>
            </a:xfrm>
            <a:prstGeom prst="star6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latinLnBrk="0" hangingPunct="0"/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2927346" y="5957360"/>
              <a:ext cx="3242423" cy="0"/>
            </a:xfrm>
            <a:prstGeom prst="straightConnector1">
              <a:avLst/>
            </a:prstGeom>
            <a:ln w="38100">
              <a:solidFill>
                <a:schemeClr val="bg1">
                  <a:lumMod val="40000"/>
                  <a:lumOff val="60000"/>
                </a:schemeClr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V="1">
              <a:off x="3102612" y="3783177"/>
              <a:ext cx="40521" cy="2314365"/>
            </a:xfrm>
            <a:prstGeom prst="straightConnector1">
              <a:avLst/>
            </a:prstGeom>
            <a:ln w="38100">
              <a:solidFill>
                <a:schemeClr val="bg1">
                  <a:lumMod val="40000"/>
                  <a:lumOff val="60000"/>
                </a:schemeClr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5796136" y="6042774"/>
              <a:ext cx="127067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latinLnBrk="0" hangingPunct="0"/>
              <a:r>
                <a:rPr lang="en-US" sz="2200" dirty="0">
                  <a:solidFill>
                    <a:schemeClr val="bg1">
                      <a:lumMod val="40000"/>
                      <a:lumOff val="60000"/>
                    </a:schemeClr>
                  </a:solidFill>
                  <a:latin typeface="Arial" pitchFamily="34" charset="0"/>
                </a:rPr>
                <a:t>V</a:t>
              </a:r>
              <a:r>
                <a:rPr lang="en-US" sz="2200" dirty="0" smtClean="0">
                  <a:solidFill>
                    <a:schemeClr val="bg1">
                      <a:lumMod val="40000"/>
                      <a:lumOff val="60000"/>
                    </a:schemeClr>
                  </a:solidFill>
                  <a:latin typeface="Arial" pitchFamily="34" charset="0"/>
                </a:rPr>
                <a:t>oltage</a:t>
              </a:r>
              <a:endParaRPr lang="en-US" sz="2200" dirty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619672" y="3501008"/>
              <a:ext cx="154793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latinLnBrk="0" hangingPunct="0"/>
              <a:r>
                <a:rPr lang="en-US" sz="2200" dirty="0">
                  <a:solidFill>
                    <a:schemeClr val="bg1">
                      <a:lumMod val="40000"/>
                      <a:lumOff val="60000"/>
                    </a:schemeClr>
                  </a:solidFill>
                  <a:latin typeface="Arial" pitchFamily="34" charset="0"/>
                </a:rPr>
                <a:t>F</a:t>
              </a:r>
              <a:r>
                <a:rPr lang="en-US" sz="2200" dirty="0" smtClean="0">
                  <a:solidFill>
                    <a:schemeClr val="bg1">
                      <a:lumMod val="40000"/>
                      <a:lumOff val="60000"/>
                    </a:schemeClr>
                  </a:solidFill>
                  <a:latin typeface="Arial" pitchFamily="34" charset="0"/>
                </a:rPr>
                <a:t>requency</a:t>
              </a:r>
              <a:endParaRPr lang="en-US" sz="2200" dirty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635896" y="5489605"/>
              <a:ext cx="2221746" cy="387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latinLnBrk="0" hangingPunct="0"/>
              <a:r>
                <a:rPr lang="en-US" sz="2400" dirty="0" smtClean="0">
                  <a:solidFill>
                    <a:srgbClr val="FF9933"/>
                  </a:solidFill>
                  <a:latin typeface="Arial" pitchFamily="34" charset="0"/>
                </a:rPr>
                <a:t>Nominal Mode</a:t>
              </a:r>
              <a:endParaRPr lang="en-US" sz="2400" dirty="0">
                <a:solidFill>
                  <a:srgbClr val="FF9933"/>
                </a:solidFill>
                <a:latin typeface="Arial" pitchFamily="34" charset="0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3547369" y="5612383"/>
              <a:ext cx="0" cy="344977"/>
            </a:xfrm>
            <a:prstGeom prst="line">
              <a:avLst/>
            </a:prstGeom>
            <a:ln w="38100">
              <a:solidFill>
                <a:srgbClr val="FF9933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3160484" y="5517359"/>
              <a:ext cx="278605" cy="0"/>
            </a:xfrm>
            <a:prstGeom prst="line">
              <a:avLst/>
            </a:prstGeom>
            <a:ln w="38100">
              <a:solidFill>
                <a:srgbClr val="FF9933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281576" y="5945438"/>
              <a:ext cx="8751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latinLnBrk="0" hangingPunct="0"/>
              <a:r>
                <a:rPr lang="en-US" sz="2400" dirty="0" smtClean="0">
                  <a:solidFill>
                    <a:srgbClr val="FF9933"/>
                  </a:solidFill>
                  <a:latin typeface="Arial" pitchFamily="34" charset="0"/>
                </a:rPr>
                <a:t>V</a:t>
              </a:r>
              <a:r>
                <a:rPr lang="en-US" sz="2400" baseline="-25000" dirty="0" smtClean="0">
                  <a:solidFill>
                    <a:srgbClr val="FF9933"/>
                  </a:solidFill>
                  <a:latin typeface="Arial" pitchFamily="34" charset="0"/>
                </a:rPr>
                <a:t>nom</a:t>
              </a:r>
              <a:endParaRPr lang="en-US" sz="2400" baseline="-25000" dirty="0">
                <a:solidFill>
                  <a:srgbClr val="FF9933"/>
                </a:solidFill>
                <a:latin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515077" y="5306575"/>
              <a:ext cx="7607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latinLnBrk="0" hangingPunct="0"/>
              <a:r>
                <a:rPr lang="en-US" sz="2400" dirty="0" smtClean="0">
                  <a:solidFill>
                    <a:srgbClr val="FF9933"/>
                  </a:solidFill>
                  <a:latin typeface="Arial" pitchFamily="34" charset="0"/>
                </a:rPr>
                <a:t>f</a:t>
              </a:r>
              <a:r>
                <a:rPr lang="en-US" sz="2400" baseline="-25000" dirty="0" smtClean="0">
                  <a:solidFill>
                    <a:srgbClr val="FF9933"/>
                  </a:solidFill>
                  <a:latin typeface="Arial" pitchFamily="34" charset="0"/>
                </a:rPr>
                <a:t>nom</a:t>
              </a:r>
              <a:endParaRPr lang="en-US" sz="2400" baseline="-25000" dirty="0">
                <a:solidFill>
                  <a:srgbClr val="FF9933"/>
                </a:solidFill>
                <a:latin typeface="Arial" pitchFamily="34" charset="0"/>
              </a:endParaRPr>
            </a:p>
          </p:txBody>
        </p:sp>
        <p:cxnSp>
          <p:nvCxnSpPr>
            <p:cNvPr id="30" name="Straight Connector 29"/>
            <p:cNvCxnSpPr>
              <a:endCxn id="32" idx="0"/>
            </p:cNvCxnSpPr>
            <p:nvPr/>
          </p:nvCxnSpPr>
          <p:spPr bwMode="auto">
            <a:xfrm flipV="1">
              <a:off x="3680837" y="4114907"/>
              <a:ext cx="1426482" cy="1309664"/>
            </a:xfrm>
            <a:prstGeom prst="line">
              <a:avLst/>
            </a:prstGeom>
            <a:ln>
              <a:solidFill>
                <a:srgbClr val="FF9933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endCxn id="32" idx="1"/>
            </p:cNvCxnSpPr>
            <p:nvPr/>
          </p:nvCxnSpPr>
          <p:spPr bwMode="auto">
            <a:xfrm flipV="1">
              <a:off x="3680837" y="4209418"/>
              <a:ext cx="2488931" cy="1215154"/>
            </a:xfrm>
            <a:prstGeom prst="line">
              <a:avLst/>
            </a:prstGeom>
            <a:ln>
              <a:solidFill>
                <a:srgbClr val="FF9933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Freeform 31"/>
            <p:cNvSpPr/>
            <p:nvPr/>
          </p:nvSpPr>
          <p:spPr>
            <a:xfrm>
              <a:off x="3654583" y="4094654"/>
              <a:ext cx="2515185" cy="1329917"/>
            </a:xfrm>
            <a:custGeom>
              <a:avLst/>
              <a:gdLst>
                <a:gd name="connsiteX0" fmla="*/ 1021080 w 1767840"/>
                <a:gd name="connsiteY0" fmla="*/ 22860 h 1501140"/>
                <a:gd name="connsiteX1" fmla="*/ 1767840 w 1767840"/>
                <a:gd name="connsiteY1" fmla="*/ 129540 h 1501140"/>
                <a:gd name="connsiteX2" fmla="*/ 0 w 1767840"/>
                <a:gd name="connsiteY2" fmla="*/ 1501140 h 1501140"/>
                <a:gd name="connsiteX3" fmla="*/ 1066800 w 1767840"/>
                <a:gd name="connsiteY3" fmla="*/ 0 h 1501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7840" h="1501140">
                  <a:moveTo>
                    <a:pt x="1021080" y="22860"/>
                  </a:moveTo>
                  <a:lnTo>
                    <a:pt x="1767840" y="129540"/>
                  </a:lnTo>
                  <a:lnTo>
                    <a:pt x="0" y="1501140"/>
                  </a:lnTo>
                  <a:lnTo>
                    <a:pt x="1066800" y="0"/>
                  </a:lnTo>
                </a:path>
              </a:pathLst>
            </a:custGeom>
            <a:pattFill prst="dkVert">
              <a:fgClr>
                <a:srgbClr val="FF9933"/>
              </a:fgClr>
              <a:bgClr>
                <a:schemeClr val="bg1"/>
              </a:bgClr>
            </a:pattFill>
            <a:ln>
              <a:solidFill>
                <a:srgbClr val="FF9933"/>
              </a:solidFill>
            </a:ln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42" name="Straight Arrow Connector 41"/>
            <p:cNvCxnSpPr>
              <a:stCxn id="24" idx="0"/>
            </p:cNvCxnSpPr>
            <p:nvPr/>
          </p:nvCxnSpPr>
          <p:spPr bwMode="auto">
            <a:xfrm flipV="1">
              <a:off x="3678819" y="4581129"/>
              <a:ext cx="1428500" cy="868073"/>
            </a:xfrm>
            <a:prstGeom prst="straightConnector1">
              <a:avLst/>
            </a:prstGeom>
            <a:solidFill>
              <a:schemeClr val="accent1"/>
            </a:solidFill>
            <a:ln w="57150" cap="sq" cmpd="sng" algn="ctr">
              <a:solidFill>
                <a:srgbClr val="FFCC6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>
            <a:xfrm flipH="1">
              <a:off x="3151627" y="4581128"/>
              <a:ext cx="1931118" cy="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2530609" y="4343876"/>
              <a:ext cx="7607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latinLnBrk="0" hangingPunct="0"/>
              <a:r>
                <a:rPr lang="en-US" sz="2400" b="1" dirty="0" smtClean="0">
                  <a:solidFill>
                    <a:srgbClr val="FFFF00"/>
                  </a:solidFill>
                  <a:latin typeface="Arial" pitchFamily="34" charset="0"/>
                </a:rPr>
                <a:t>f</a:t>
              </a:r>
              <a:r>
                <a:rPr lang="en-US" sz="2400" b="1" baseline="-25000" dirty="0" smtClean="0">
                  <a:solidFill>
                    <a:srgbClr val="FFFF00"/>
                  </a:solidFill>
                  <a:latin typeface="Arial" pitchFamily="34" charset="0"/>
                </a:rPr>
                <a:t>est</a:t>
              </a:r>
              <a:endParaRPr lang="en-US" sz="2400" b="1" baseline="-25000" dirty="0">
                <a:solidFill>
                  <a:srgbClr val="FFFF00"/>
                </a:solidFill>
                <a:latin typeface="Arial" pitchFamily="34" charset="0"/>
              </a:endParaRPr>
            </a:p>
          </p:txBody>
        </p:sp>
      </p:grpSp>
      <p:sp>
        <p:nvSpPr>
          <p:cNvPr id="49" name="Content Placeholder 2"/>
          <p:cNvSpPr txBox="1">
            <a:spLocks/>
          </p:cNvSpPr>
          <p:nvPr/>
        </p:nvSpPr>
        <p:spPr bwMode="auto">
          <a:xfrm>
            <a:off x="395536" y="1844824"/>
            <a:ext cx="8567489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FFCC66"/>
              </a:buClr>
              <a:buSzPct val="70000"/>
              <a:buFont typeface="Wingdings" pitchFamily="2" charset="2"/>
              <a:buChar char="n"/>
              <a:defRPr sz="2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70000"/>
              <a:buFont typeface="Wingdings" pitchFamily="2" charset="2"/>
              <a:buChar char="n"/>
              <a:defRPr sz="2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endParaRPr lang="en-US" sz="3000" baseline="-25000" dirty="0"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4638172" y="4704819"/>
            <a:ext cx="794895" cy="0"/>
          </a:xfrm>
          <a:prstGeom prst="line">
            <a:avLst/>
          </a:prstGeom>
          <a:ln w="5715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 bwMode="auto">
          <a:xfrm flipH="1" flipV="1">
            <a:off x="5253047" y="4781080"/>
            <a:ext cx="360040" cy="357776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5652120" y="4784145"/>
            <a:ext cx="29821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</a:rPr>
              <a:t>Approximate overdrive modes</a:t>
            </a:r>
            <a:endParaRPr lang="en-US" sz="2800" dirty="0">
              <a:solidFill>
                <a:srgbClr val="FFFF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71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Flow (</a:t>
            </a:r>
            <a:r>
              <a:rPr lang="en-US" dirty="0" err="1" smtClean="0"/>
              <a:t>FIND_OD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567489" cy="2592288"/>
          </a:xfrm>
        </p:spPr>
        <p:txBody>
          <a:bodyPr/>
          <a:lstStyle/>
          <a:p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Signoff &amp; scale at nominal mode to estimate the maximum overdrive frequency (f</a:t>
            </a:r>
            <a:r>
              <a:rPr lang="en-US" sz="2800" baseline="-25000" dirty="0" smtClean="0">
                <a:effectLst/>
                <a:latin typeface="Arial" pitchFamily="34" charset="0"/>
                <a:cs typeface="Arial" pitchFamily="34" charset="0"/>
              </a:rPr>
              <a:t>est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sz="2800" dirty="0">
                <a:effectLst/>
                <a:latin typeface="Arial" pitchFamily="34" charset="0"/>
                <a:cs typeface="Arial" pitchFamily="34" charset="0"/>
              </a:rPr>
              <a:t>Determine several approximate overdrive modes based on f</a:t>
            </a:r>
            <a:r>
              <a:rPr lang="en-US" sz="2800" baseline="-25000" dirty="0">
                <a:effectLst/>
                <a:latin typeface="Arial" pitchFamily="34" charset="0"/>
                <a:cs typeface="Arial" pitchFamily="34" charset="0"/>
              </a:rPr>
              <a:t>est</a:t>
            </a:r>
            <a:r>
              <a:rPr lang="en-US" sz="2800" dirty="0">
                <a:effectLst/>
                <a:latin typeface="Arial" pitchFamily="34" charset="0"/>
                <a:cs typeface="Arial" pitchFamily="34" charset="0"/>
              </a:rPr>
              <a:t> and the design cone</a:t>
            </a:r>
            <a:endParaRPr lang="en-US" sz="2800" baseline="-25000" dirty="0">
              <a:effectLst/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Implement voltage scaling on each approximate overdrive mode until hit the power constraint</a:t>
            </a:r>
            <a:endParaRPr lang="en-US" sz="28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56623" y="3501008"/>
            <a:ext cx="27110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</a:rPr>
              <a:t>Overdrive Mode</a:t>
            </a:r>
          </a:p>
          <a:p>
            <a:pPr eaLnBrk="0" latinLnBrk="0" hangingPunct="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</a:rPr>
              <a:t>(highest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</a:rPr>
              <a:t>f</a:t>
            </a:r>
            <a:r>
              <a:rPr lang="en-US" sz="2400" b="1" baseline="-25000" dirty="0" err="1" smtClean="0">
                <a:solidFill>
                  <a:srgbClr val="FFFF00"/>
                </a:solidFill>
                <a:latin typeface="Arial" pitchFamily="34" charset="0"/>
              </a:rPr>
              <a:t>OD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</a:rPr>
              <a:t>)</a:t>
            </a:r>
            <a:endParaRPr lang="en-US" sz="2400" b="1" dirty="0">
              <a:solidFill>
                <a:srgbClr val="FFFF00"/>
              </a:solidFill>
              <a:latin typeface="Arial" pitchFamily="34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1619672" y="3624699"/>
            <a:ext cx="5447142" cy="2972653"/>
            <a:chOff x="1619672" y="3501008"/>
            <a:chExt cx="5447142" cy="2972653"/>
          </a:xfrm>
        </p:grpSpPr>
        <p:sp>
          <p:nvSpPr>
            <p:cNvPr id="24" name="6-Point Star 23"/>
            <p:cNvSpPr/>
            <p:nvPr/>
          </p:nvSpPr>
          <p:spPr>
            <a:xfrm>
              <a:off x="3415920" y="5396634"/>
              <a:ext cx="262899" cy="210272"/>
            </a:xfrm>
            <a:prstGeom prst="star6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latinLnBrk="0" hangingPunct="0"/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2927346" y="5957360"/>
              <a:ext cx="3242423" cy="0"/>
            </a:xfrm>
            <a:prstGeom prst="straightConnector1">
              <a:avLst/>
            </a:prstGeom>
            <a:ln w="38100">
              <a:solidFill>
                <a:schemeClr val="bg1">
                  <a:lumMod val="40000"/>
                  <a:lumOff val="60000"/>
                </a:schemeClr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V="1">
              <a:off x="3102612" y="3783177"/>
              <a:ext cx="40521" cy="2314365"/>
            </a:xfrm>
            <a:prstGeom prst="straightConnector1">
              <a:avLst/>
            </a:prstGeom>
            <a:ln w="38100">
              <a:solidFill>
                <a:schemeClr val="bg1">
                  <a:lumMod val="40000"/>
                  <a:lumOff val="60000"/>
                </a:schemeClr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5796136" y="6042774"/>
              <a:ext cx="127067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latinLnBrk="0" hangingPunct="0"/>
              <a:r>
                <a:rPr lang="en-US" sz="2200" dirty="0">
                  <a:solidFill>
                    <a:schemeClr val="bg1">
                      <a:lumMod val="40000"/>
                      <a:lumOff val="60000"/>
                    </a:schemeClr>
                  </a:solidFill>
                  <a:latin typeface="Arial" pitchFamily="34" charset="0"/>
                </a:rPr>
                <a:t>V</a:t>
              </a:r>
              <a:r>
                <a:rPr lang="en-US" sz="2200" dirty="0" smtClean="0">
                  <a:solidFill>
                    <a:schemeClr val="bg1">
                      <a:lumMod val="40000"/>
                      <a:lumOff val="60000"/>
                    </a:schemeClr>
                  </a:solidFill>
                  <a:latin typeface="Arial" pitchFamily="34" charset="0"/>
                </a:rPr>
                <a:t>oltage</a:t>
              </a:r>
              <a:endParaRPr lang="en-US" sz="2200" dirty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619672" y="3501008"/>
              <a:ext cx="154793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latinLnBrk="0" hangingPunct="0"/>
              <a:r>
                <a:rPr lang="en-US" sz="2200" dirty="0">
                  <a:solidFill>
                    <a:schemeClr val="bg1">
                      <a:lumMod val="40000"/>
                      <a:lumOff val="60000"/>
                    </a:schemeClr>
                  </a:solidFill>
                  <a:latin typeface="Arial" pitchFamily="34" charset="0"/>
                </a:rPr>
                <a:t>F</a:t>
              </a:r>
              <a:r>
                <a:rPr lang="en-US" sz="2200" dirty="0" smtClean="0">
                  <a:solidFill>
                    <a:schemeClr val="bg1">
                      <a:lumMod val="40000"/>
                      <a:lumOff val="60000"/>
                    </a:schemeClr>
                  </a:solidFill>
                  <a:latin typeface="Arial" pitchFamily="34" charset="0"/>
                </a:rPr>
                <a:t>requency</a:t>
              </a:r>
              <a:endParaRPr lang="en-US" sz="2200" dirty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635896" y="5489605"/>
              <a:ext cx="2221746" cy="387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latinLnBrk="0" hangingPunct="0"/>
              <a:r>
                <a:rPr lang="en-US" sz="2400" dirty="0" smtClean="0">
                  <a:solidFill>
                    <a:srgbClr val="FF9933"/>
                  </a:solidFill>
                  <a:latin typeface="Arial" pitchFamily="34" charset="0"/>
                </a:rPr>
                <a:t>Nominal Mode</a:t>
              </a:r>
              <a:endParaRPr lang="en-US" sz="2400" dirty="0">
                <a:solidFill>
                  <a:srgbClr val="FF9933"/>
                </a:solidFill>
                <a:latin typeface="Arial" pitchFamily="34" charset="0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3547369" y="5612383"/>
              <a:ext cx="0" cy="344977"/>
            </a:xfrm>
            <a:prstGeom prst="line">
              <a:avLst/>
            </a:prstGeom>
            <a:ln w="38100">
              <a:solidFill>
                <a:srgbClr val="FF9933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3160484" y="5517359"/>
              <a:ext cx="278605" cy="0"/>
            </a:xfrm>
            <a:prstGeom prst="line">
              <a:avLst/>
            </a:prstGeom>
            <a:ln w="38100">
              <a:solidFill>
                <a:srgbClr val="FF9933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281576" y="5945438"/>
              <a:ext cx="8751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latinLnBrk="0" hangingPunct="0"/>
              <a:r>
                <a:rPr lang="en-US" sz="2400" dirty="0" smtClean="0">
                  <a:solidFill>
                    <a:srgbClr val="FF9933"/>
                  </a:solidFill>
                  <a:latin typeface="Arial" pitchFamily="34" charset="0"/>
                </a:rPr>
                <a:t>V</a:t>
              </a:r>
              <a:r>
                <a:rPr lang="en-US" sz="2400" baseline="-25000" dirty="0" smtClean="0">
                  <a:solidFill>
                    <a:srgbClr val="FF9933"/>
                  </a:solidFill>
                  <a:latin typeface="Arial" pitchFamily="34" charset="0"/>
                </a:rPr>
                <a:t>nom</a:t>
              </a:r>
              <a:endParaRPr lang="en-US" sz="2400" baseline="-25000" dirty="0">
                <a:solidFill>
                  <a:srgbClr val="FF9933"/>
                </a:solidFill>
                <a:latin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515077" y="5306575"/>
              <a:ext cx="7607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latinLnBrk="0" hangingPunct="0"/>
              <a:r>
                <a:rPr lang="en-US" sz="2400" dirty="0" smtClean="0">
                  <a:solidFill>
                    <a:srgbClr val="FF9933"/>
                  </a:solidFill>
                  <a:latin typeface="Arial" pitchFamily="34" charset="0"/>
                </a:rPr>
                <a:t>f</a:t>
              </a:r>
              <a:r>
                <a:rPr lang="en-US" sz="2400" baseline="-25000" dirty="0" smtClean="0">
                  <a:solidFill>
                    <a:srgbClr val="FF9933"/>
                  </a:solidFill>
                  <a:latin typeface="Arial" pitchFamily="34" charset="0"/>
                </a:rPr>
                <a:t>nom</a:t>
              </a:r>
              <a:endParaRPr lang="en-US" sz="2400" baseline="-25000" dirty="0">
                <a:solidFill>
                  <a:srgbClr val="FF9933"/>
                </a:solidFill>
                <a:latin typeface="Arial" pitchFamily="34" charset="0"/>
              </a:endParaRPr>
            </a:p>
          </p:txBody>
        </p:sp>
        <p:cxnSp>
          <p:nvCxnSpPr>
            <p:cNvPr id="30" name="Straight Connector 29"/>
            <p:cNvCxnSpPr>
              <a:endCxn id="32" idx="0"/>
            </p:cNvCxnSpPr>
            <p:nvPr/>
          </p:nvCxnSpPr>
          <p:spPr bwMode="auto">
            <a:xfrm flipV="1">
              <a:off x="3680837" y="4114907"/>
              <a:ext cx="1426482" cy="1309664"/>
            </a:xfrm>
            <a:prstGeom prst="line">
              <a:avLst/>
            </a:prstGeom>
            <a:ln>
              <a:solidFill>
                <a:srgbClr val="FF9933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endCxn id="32" idx="1"/>
            </p:cNvCxnSpPr>
            <p:nvPr/>
          </p:nvCxnSpPr>
          <p:spPr bwMode="auto">
            <a:xfrm flipV="1">
              <a:off x="3680837" y="4209418"/>
              <a:ext cx="2488931" cy="1215154"/>
            </a:xfrm>
            <a:prstGeom prst="line">
              <a:avLst/>
            </a:prstGeom>
            <a:ln>
              <a:solidFill>
                <a:srgbClr val="FF9933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Freeform 31"/>
            <p:cNvSpPr/>
            <p:nvPr/>
          </p:nvSpPr>
          <p:spPr>
            <a:xfrm>
              <a:off x="3654583" y="4094654"/>
              <a:ext cx="2515185" cy="1329917"/>
            </a:xfrm>
            <a:custGeom>
              <a:avLst/>
              <a:gdLst>
                <a:gd name="connsiteX0" fmla="*/ 1021080 w 1767840"/>
                <a:gd name="connsiteY0" fmla="*/ 22860 h 1501140"/>
                <a:gd name="connsiteX1" fmla="*/ 1767840 w 1767840"/>
                <a:gd name="connsiteY1" fmla="*/ 129540 h 1501140"/>
                <a:gd name="connsiteX2" fmla="*/ 0 w 1767840"/>
                <a:gd name="connsiteY2" fmla="*/ 1501140 h 1501140"/>
                <a:gd name="connsiteX3" fmla="*/ 1066800 w 1767840"/>
                <a:gd name="connsiteY3" fmla="*/ 0 h 1501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7840" h="1501140">
                  <a:moveTo>
                    <a:pt x="1021080" y="22860"/>
                  </a:moveTo>
                  <a:lnTo>
                    <a:pt x="1767840" y="129540"/>
                  </a:lnTo>
                  <a:lnTo>
                    <a:pt x="0" y="1501140"/>
                  </a:lnTo>
                  <a:lnTo>
                    <a:pt x="1066800" y="0"/>
                  </a:lnTo>
                </a:path>
              </a:pathLst>
            </a:custGeom>
            <a:pattFill prst="dkVert">
              <a:fgClr>
                <a:srgbClr val="FF9933"/>
              </a:fgClr>
              <a:bgClr>
                <a:schemeClr val="bg1"/>
              </a:bgClr>
            </a:pattFill>
            <a:ln>
              <a:solidFill>
                <a:srgbClr val="FF9933"/>
              </a:solidFill>
            </a:ln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42" name="Straight Arrow Connector 41"/>
            <p:cNvCxnSpPr>
              <a:stCxn id="24" idx="0"/>
            </p:cNvCxnSpPr>
            <p:nvPr/>
          </p:nvCxnSpPr>
          <p:spPr bwMode="auto">
            <a:xfrm flipV="1">
              <a:off x="3678819" y="4581129"/>
              <a:ext cx="1428500" cy="868073"/>
            </a:xfrm>
            <a:prstGeom prst="straightConnector1">
              <a:avLst/>
            </a:prstGeom>
            <a:solidFill>
              <a:schemeClr val="accent1"/>
            </a:solidFill>
            <a:ln w="57150" cap="sq" cmpd="sng" algn="ctr">
              <a:solidFill>
                <a:srgbClr val="FFCC6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>
            <a:xfrm flipH="1">
              <a:off x="3151627" y="4581128"/>
              <a:ext cx="1931118" cy="0"/>
            </a:xfrm>
            <a:prstGeom prst="line">
              <a:avLst/>
            </a:prstGeom>
            <a:ln w="38100">
              <a:solidFill>
                <a:srgbClr val="FFC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2530609" y="4343876"/>
              <a:ext cx="7607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latinLnBrk="0" hangingPunct="0"/>
              <a:r>
                <a:rPr lang="en-US" sz="2400" b="1" dirty="0" smtClean="0">
                  <a:solidFill>
                    <a:srgbClr val="FFCC66"/>
                  </a:solidFill>
                  <a:latin typeface="Arial" pitchFamily="34" charset="0"/>
                </a:rPr>
                <a:t>f</a:t>
              </a:r>
              <a:r>
                <a:rPr lang="en-US" sz="2400" b="1" baseline="-25000" dirty="0" smtClean="0">
                  <a:solidFill>
                    <a:srgbClr val="FFCC66"/>
                  </a:solidFill>
                  <a:latin typeface="Arial" pitchFamily="34" charset="0"/>
                </a:rPr>
                <a:t>est</a:t>
              </a:r>
              <a:endParaRPr lang="en-US" sz="2400" b="1" baseline="-25000" dirty="0">
                <a:solidFill>
                  <a:srgbClr val="FFCC66"/>
                </a:solidFill>
                <a:latin typeface="Arial" pitchFamily="34" charset="0"/>
              </a:endParaRPr>
            </a:p>
          </p:txBody>
        </p:sp>
      </p:grpSp>
      <p:cxnSp>
        <p:nvCxnSpPr>
          <p:cNvPr id="50" name="Straight Connector 49"/>
          <p:cNvCxnSpPr/>
          <p:nvPr/>
        </p:nvCxnSpPr>
        <p:spPr>
          <a:xfrm flipH="1">
            <a:off x="4638172" y="4704819"/>
            <a:ext cx="794895" cy="0"/>
          </a:xfrm>
          <a:prstGeom prst="line">
            <a:avLst/>
          </a:prstGeom>
          <a:ln w="57150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 bwMode="auto">
          <a:xfrm flipV="1">
            <a:off x="4788024" y="4398017"/>
            <a:ext cx="334417" cy="281635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flipV="1">
            <a:off x="5035619" y="4238599"/>
            <a:ext cx="470027" cy="441053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flipV="1">
            <a:off x="5304435" y="4389628"/>
            <a:ext cx="326011" cy="315808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6-Point Star 39"/>
          <p:cNvSpPr/>
          <p:nvPr/>
        </p:nvSpPr>
        <p:spPr>
          <a:xfrm>
            <a:off x="5424214" y="4056747"/>
            <a:ext cx="262899" cy="210272"/>
          </a:xfrm>
          <a:prstGeom prst="star6">
            <a:avLst/>
          </a:prstGeom>
          <a:solidFill>
            <a:srgbClr val="FFFF00"/>
          </a:solidFill>
          <a:ln>
            <a:solidFill>
              <a:srgbClr val="FFCC6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latinLnBrk="0" hangingPunct="0"/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93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 flipH="1">
            <a:off x="3131840" y="5785066"/>
            <a:ext cx="2744198" cy="0"/>
          </a:xfrm>
          <a:prstGeom prst="line">
            <a:avLst/>
          </a:prstGeom>
          <a:ln w="38100">
            <a:solidFill>
              <a:srgbClr val="FF993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Flow (</a:t>
            </a:r>
            <a:r>
              <a:rPr lang="en-US" dirty="0" err="1" smtClean="0"/>
              <a:t>FIND_VOLT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7"/>
            <a:ext cx="8567489" cy="2232248"/>
          </a:xfrm>
        </p:spPr>
        <p:txBody>
          <a:bodyPr/>
          <a:lstStyle/>
          <a:p>
            <a:r>
              <a:rPr lang="en-US" sz="2900" dirty="0" smtClean="0">
                <a:effectLst/>
                <a:latin typeface="Arial" pitchFamily="34" charset="0"/>
                <a:cs typeface="Arial" pitchFamily="34" charset="0"/>
              </a:rPr>
              <a:t>Exhaustive search for </a:t>
            </a:r>
            <a:r>
              <a:rPr lang="en-US" sz="2900" dirty="0" err="1" smtClean="0">
                <a:effectLst/>
                <a:latin typeface="Arial" pitchFamily="34" charset="0"/>
                <a:cs typeface="Arial" pitchFamily="34" charset="0"/>
              </a:rPr>
              <a:t>V</a:t>
            </a:r>
            <a:r>
              <a:rPr lang="en-US" sz="2900" baseline="-25000" dirty="0" err="1" smtClean="0">
                <a:effectLst/>
                <a:latin typeface="Arial" pitchFamily="34" charset="0"/>
                <a:cs typeface="Arial" pitchFamily="34" charset="0"/>
              </a:rPr>
              <a:t>nom</a:t>
            </a:r>
            <a:r>
              <a:rPr lang="en-US" sz="2900" baseline="-250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sz="2900" dirty="0" smtClean="0">
                <a:effectLst/>
                <a:latin typeface="Arial" pitchFamily="34" charset="0"/>
                <a:cs typeface="Arial" pitchFamily="34" charset="0"/>
                <a:sym typeface="Symbol"/>
              </a:rPr>
              <a:t> minimum power at nominal mode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927346" y="6225067"/>
            <a:ext cx="3242423" cy="0"/>
          </a:xfrm>
          <a:prstGeom prst="straightConnector1">
            <a:avLst/>
          </a:prstGeom>
          <a:ln w="38100">
            <a:solidFill>
              <a:schemeClr val="bg1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102612" y="4382615"/>
            <a:ext cx="40521" cy="1982635"/>
          </a:xfrm>
          <a:prstGeom prst="straightConnector1">
            <a:avLst/>
          </a:prstGeom>
          <a:ln w="38100">
            <a:solidFill>
              <a:schemeClr val="bg1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84168" y="6237312"/>
            <a:ext cx="12706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200" dirty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</a:rPr>
              <a:t>V</a:t>
            </a:r>
            <a:r>
              <a:rPr lang="en-US" sz="22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</a:rPr>
              <a:t>oltage</a:t>
            </a:r>
            <a:endParaRPr lang="en-US" sz="2200" dirty="0">
              <a:solidFill>
                <a:schemeClr val="bg1">
                  <a:lumMod val="40000"/>
                  <a:lumOff val="60000"/>
                </a:schemeClr>
              </a:solidFill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19672" y="4077072"/>
            <a:ext cx="15479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200" dirty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</a:rPr>
              <a:t>F</a:t>
            </a:r>
            <a:r>
              <a:rPr lang="en-US" sz="22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</a:rPr>
              <a:t>requency</a:t>
            </a:r>
            <a:endParaRPr lang="en-US" sz="2200" dirty="0">
              <a:solidFill>
                <a:schemeClr val="bg1">
                  <a:lumMod val="40000"/>
                  <a:lumOff val="60000"/>
                </a:schemeClr>
              </a:solidFill>
              <a:latin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43069" y="5574282"/>
            <a:ext cx="760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400" dirty="0" smtClean="0">
                <a:solidFill>
                  <a:srgbClr val="FF9933"/>
                </a:solidFill>
                <a:latin typeface="Arial" pitchFamily="34" charset="0"/>
              </a:rPr>
              <a:t>f</a:t>
            </a:r>
            <a:r>
              <a:rPr lang="en-US" sz="2400" baseline="-25000" dirty="0" smtClean="0">
                <a:solidFill>
                  <a:srgbClr val="FF9933"/>
                </a:solidFill>
                <a:latin typeface="Arial" pitchFamily="34" charset="0"/>
              </a:rPr>
              <a:t>nom</a:t>
            </a:r>
            <a:endParaRPr lang="en-US" sz="2400" baseline="-25000" dirty="0">
              <a:solidFill>
                <a:srgbClr val="FF9933"/>
              </a:solidFill>
              <a:latin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83768" y="4581128"/>
            <a:ext cx="760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400" dirty="0" err="1" smtClean="0">
                <a:solidFill>
                  <a:srgbClr val="FF9933"/>
                </a:solidFill>
                <a:latin typeface="Arial" pitchFamily="34" charset="0"/>
              </a:rPr>
              <a:t>f</a:t>
            </a:r>
            <a:r>
              <a:rPr lang="en-US" sz="2400" baseline="-25000" dirty="0" err="1" smtClean="0">
                <a:solidFill>
                  <a:srgbClr val="FF9933"/>
                </a:solidFill>
                <a:latin typeface="Arial" pitchFamily="34" charset="0"/>
              </a:rPr>
              <a:t>OD</a:t>
            </a:r>
            <a:endParaRPr lang="en-US" sz="2400" baseline="-25000" dirty="0">
              <a:solidFill>
                <a:srgbClr val="FF9933"/>
              </a:solidFill>
              <a:latin typeface="Arial" pitchFamily="34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3131840" y="4869160"/>
            <a:ext cx="2744198" cy="0"/>
          </a:xfrm>
          <a:prstGeom prst="line">
            <a:avLst/>
          </a:prstGeom>
          <a:ln w="38100">
            <a:solidFill>
              <a:srgbClr val="FF993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3137486" y="3068960"/>
            <a:ext cx="5647" cy="1080120"/>
          </a:xfrm>
          <a:prstGeom prst="straightConnector1">
            <a:avLst/>
          </a:prstGeom>
          <a:ln w="38100">
            <a:solidFill>
              <a:schemeClr val="bg1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927346" y="4005064"/>
            <a:ext cx="3242423" cy="0"/>
          </a:xfrm>
          <a:prstGeom prst="straightConnector1">
            <a:avLst/>
          </a:prstGeom>
          <a:ln w="38100">
            <a:solidFill>
              <a:schemeClr val="bg1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037626" y="4005064"/>
            <a:ext cx="12706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200" dirty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</a:rPr>
              <a:t>V</a:t>
            </a:r>
            <a:r>
              <a:rPr lang="en-US" sz="22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</a:rPr>
              <a:t>oltage</a:t>
            </a:r>
            <a:endParaRPr lang="en-US" sz="2200" dirty="0">
              <a:solidFill>
                <a:schemeClr val="bg1">
                  <a:lumMod val="40000"/>
                  <a:lumOff val="60000"/>
                </a:schemeClr>
              </a:solidFill>
              <a:latin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15954" y="2780928"/>
            <a:ext cx="15479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2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</a:rPr>
              <a:t>Nominal power</a:t>
            </a:r>
            <a:endParaRPr lang="en-US" sz="2200" dirty="0">
              <a:solidFill>
                <a:schemeClr val="bg1">
                  <a:lumMod val="40000"/>
                  <a:lumOff val="60000"/>
                </a:schemeClr>
              </a:solidFill>
              <a:latin typeface="Arial" pitchFamily="34" charset="0"/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3355596" y="3087149"/>
            <a:ext cx="2441197" cy="591578"/>
          </a:xfrm>
          <a:custGeom>
            <a:avLst/>
            <a:gdLst>
              <a:gd name="connsiteX0" fmla="*/ 5534 w 2396397"/>
              <a:gd name="connsiteY0" fmla="*/ 251669 h 560059"/>
              <a:gd name="connsiteX1" fmla="*/ 374650 w 2396397"/>
              <a:gd name="connsiteY1" fmla="*/ 553673 h 560059"/>
              <a:gd name="connsiteX2" fmla="*/ 2396397 w 2396397"/>
              <a:gd name="connsiteY2" fmla="*/ 0 h 560059"/>
              <a:gd name="connsiteX0" fmla="*/ 570 w 2391433"/>
              <a:gd name="connsiteY0" fmla="*/ 251669 h 592745"/>
              <a:gd name="connsiteX1" fmla="*/ 654912 w 2391433"/>
              <a:gd name="connsiteY1" fmla="*/ 587229 h 592745"/>
              <a:gd name="connsiteX2" fmla="*/ 2391433 w 2391433"/>
              <a:gd name="connsiteY2" fmla="*/ 0 h 592745"/>
              <a:gd name="connsiteX0" fmla="*/ 496 w 2441693"/>
              <a:gd name="connsiteY0" fmla="*/ 251669 h 592745"/>
              <a:gd name="connsiteX1" fmla="*/ 705172 w 2441693"/>
              <a:gd name="connsiteY1" fmla="*/ 587229 h 592745"/>
              <a:gd name="connsiteX2" fmla="*/ 2441693 w 2441693"/>
              <a:gd name="connsiteY2" fmla="*/ 0 h 592745"/>
              <a:gd name="connsiteX0" fmla="*/ 0 w 2441197"/>
              <a:gd name="connsiteY0" fmla="*/ 251669 h 591578"/>
              <a:gd name="connsiteX1" fmla="*/ 704676 w 2441197"/>
              <a:gd name="connsiteY1" fmla="*/ 587229 h 591578"/>
              <a:gd name="connsiteX2" fmla="*/ 2441197 w 2441197"/>
              <a:gd name="connsiteY2" fmla="*/ 0 h 591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1197" h="591578">
                <a:moveTo>
                  <a:pt x="0" y="251669"/>
                </a:moveTo>
                <a:cubicBezTo>
                  <a:pt x="60820" y="356531"/>
                  <a:pt x="297810" y="629174"/>
                  <a:pt x="704676" y="587229"/>
                </a:cubicBezTo>
                <a:cubicBezTo>
                  <a:pt x="1111542" y="545284"/>
                  <a:pt x="1629562" y="255864"/>
                  <a:pt x="2441197" y="0"/>
                </a:cubicBezTo>
              </a:path>
            </a:pathLst>
          </a:custGeom>
          <a:ln w="38100">
            <a:solidFill>
              <a:srgbClr val="FFFF00"/>
            </a:solidFill>
          </a:ln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3652674" y="3777181"/>
            <a:ext cx="875154" cy="2892179"/>
            <a:chOff x="3652674" y="3777181"/>
            <a:chExt cx="875154" cy="2892179"/>
          </a:xfrm>
        </p:grpSpPr>
        <p:sp>
          <p:nvSpPr>
            <p:cNvPr id="5" name="6-Point Star 4"/>
            <p:cNvSpPr/>
            <p:nvPr/>
          </p:nvSpPr>
          <p:spPr>
            <a:xfrm>
              <a:off x="3779912" y="5664341"/>
              <a:ext cx="262899" cy="210272"/>
            </a:xfrm>
            <a:prstGeom prst="star6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latinLnBrk="0" hangingPunct="0"/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 bwMode="auto">
            <a:xfrm>
              <a:off x="3913452" y="3777181"/>
              <a:ext cx="0" cy="1803293"/>
            </a:xfrm>
            <a:prstGeom prst="straightConnector1">
              <a:avLst/>
            </a:prstGeom>
            <a:solidFill>
              <a:schemeClr val="accent1"/>
            </a:solidFill>
            <a:ln w="38100" cap="sq" cmpd="sng" algn="ctr">
              <a:solidFill>
                <a:srgbClr val="FFFF00"/>
              </a:solidFill>
              <a:prstDash val="sys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>
            <a:xfrm>
              <a:off x="3918467" y="5874640"/>
              <a:ext cx="0" cy="344977"/>
            </a:xfrm>
            <a:prstGeom prst="line">
              <a:avLst/>
            </a:prstGeom>
            <a:ln w="38100">
              <a:solidFill>
                <a:srgbClr val="FF9933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3652674" y="6207695"/>
              <a:ext cx="8751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latinLnBrk="0" hangingPunct="0"/>
              <a:r>
                <a:rPr lang="en-US" sz="2400" dirty="0" smtClean="0">
                  <a:solidFill>
                    <a:srgbClr val="FF9933"/>
                  </a:solidFill>
                  <a:latin typeface="Arial" pitchFamily="34" charset="0"/>
                </a:rPr>
                <a:t>V</a:t>
              </a:r>
              <a:r>
                <a:rPr lang="en-US" sz="2400" baseline="-25000" dirty="0" smtClean="0">
                  <a:solidFill>
                    <a:srgbClr val="FF9933"/>
                  </a:solidFill>
                  <a:latin typeface="Arial" pitchFamily="34" charset="0"/>
                </a:rPr>
                <a:t>nom</a:t>
              </a:r>
              <a:endParaRPr lang="en-US" sz="2400" baseline="-25000" dirty="0">
                <a:solidFill>
                  <a:srgbClr val="FF9933"/>
                </a:solidFill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06764514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 flipH="1">
            <a:off x="3131840" y="5785066"/>
            <a:ext cx="2744198" cy="0"/>
          </a:xfrm>
          <a:prstGeom prst="line">
            <a:avLst/>
          </a:prstGeom>
          <a:ln w="38100">
            <a:solidFill>
              <a:srgbClr val="FF993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Flow (</a:t>
            </a:r>
            <a:r>
              <a:rPr lang="en-US" dirty="0" err="1" smtClean="0"/>
              <a:t>FIND_VOLT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7"/>
            <a:ext cx="8567489" cy="2232248"/>
          </a:xfrm>
        </p:spPr>
        <p:txBody>
          <a:bodyPr/>
          <a:lstStyle/>
          <a:p>
            <a:r>
              <a:rPr lang="en-US" sz="2900" dirty="0" smtClean="0">
                <a:effectLst/>
                <a:latin typeface="Arial" pitchFamily="34" charset="0"/>
                <a:cs typeface="Arial" pitchFamily="34" charset="0"/>
              </a:rPr>
              <a:t>Exhaustive search for </a:t>
            </a:r>
            <a:r>
              <a:rPr lang="en-US" sz="2900" dirty="0" err="1" smtClean="0">
                <a:effectLst/>
                <a:latin typeface="Arial" pitchFamily="34" charset="0"/>
                <a:cs typeface="Arial" pitchFamily="34" charset="0"/>
              </a:rPr>
              <a:t>V</a:t>
            </a:r>
            <a:r>
              <a:rPr lang="en-US" sz="2900" baseline="-25000" dirty="0" err="1" smtClean="0">
                <a:effectLst/>
                <a:latin typeface="Arial" pitchFamily="34" charset="0"/>
                <a:cs typeface="Arial" pitchFamily="34" charset="0"/>
              </a:rPr>
              <a:t>nom</a:t>
            </a:r>
            <a:r>
              <a:rPr lang="en-US" sz="2900" baseline="-250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sz="2900" dirty="0" smtClean="0">
                <a:effectLst/>
                <a:latin typeface="Arial" pitchFamily="34" charset="0"/>
                <a:cs typeface="Arial" pitchFamily="34" charset="0"/>
                <a:sym typeface="Symbol"/>
              </a:rPr>
              <a:t> minimum power at nominal mode </a:t>
            </a:r>
          </a:p>
          <a:p>
            <a:r>
              <a:rPr lang="en-US" sz="2900" dirty="0" smtClean="0">
                <a:effectLst/>
                <a:latin typeface="Arial" pitchFamily="34" charset="0"/>
                <a:cs typeface="Arial" pitchFamily="34" charset="0"/>
                <a:sym typeface="Symbol"/>
              </a:rPr>
              <a:t>Estimate the design cone of selected mode</a:t>
            </a:r>
          </a:p>
        </p:txBody>
      </p:sp>
      <p:sp>
        <p:nvSpPr>
          <p:cNvPr id="5" name="6-Point Star 4"/>
          <p:cNvSpPr/>
          <p:nvPr/>
        </p:nvSpPr>
        <p:spPr>
          <a:xfrm>
            <a:off x="3779912" y="5664341"/>
            <a:ext cx="262899" cy="210272"/>
          </a:xfrm>
          <a:prstGeom prst="star6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latinLnBrk="0" hangingPunct="0"/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927346" y="6225067"/>
            <a:ext cx="3242423" cy="0"/>
          </a:xfrm>
          <a:prstGeom prst="straightConnector1">
            <a:avLst/>
          </a:prstGeom>
          <a:ln w="38100">
            <a:solidFill>
              <a:schemeClr val="bg1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102612" y="4382615"/>
            <a:ext cx="40521" cy="1982635"/>
          </a:xfrm>
          <a:prstGeom prst="straightConnector1">
            <a:avLst/>
          </a:prstGeom>
          <a:ln w="38100">
            <a:solidFill>
              <a:schemeClr val="bg1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84168" y="6237312"/>
            <a:ext cx="12706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200" dirty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</a:rPr>
              <a:t>V</a:t>
            </a:r>
            <a:r>
              <a:rPr lang="en-US" sz="22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</a:rPr>
              <a:t>oltage</a:t>
            </a:r>
            <a:endParaRPr lang="en-US" sz="2200" dirty="0">
              <a:solidFill>
                <a:schemeClr val="bg1">
                  <a:lumMod val="40000"/>
                  <a:lumOff val="60000"/>
                </a:schemeClr>
              </a:solidFill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19672" y="4077072"/>
            <a:ext cx="15479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200" dirty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</a:rPr>
              <a:t>F</a:t>
            </a:r>
            <a:r>
              <a:rPr lang="en-US" sz="22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</a:rPr>
              <a:t>requency</a:t>
            </a:r>
            <a:endParaRPr lang="en-US" sz="2200" dirty="0">
              <a:solidFill>
                <a:schemeClr val="bg1">
                  <a:lumMod val="40000"/>
                  <a:lumOff val="60000"/>
                </a:schemeClr>
              </a:solidFill>
              <a:latin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43069" y="5574282"/>
            <a:ext cx="760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400" dirty="0" smtClean="0">
                <a:solidFill>
                  <a:srgbClr val="FF9933"/>
                </a:solidFill>
                <a:latin typeface="Arial" pitchFamily="34" charset="0"/>
              </a:rPr>
              <a:t>f</a:t>
            </a:r>
            <a:r>
              <a:rPr lang="en-US" sz="2400" baseline="-25000" dirty="0" smtClean="0">
                <a:solidFill>
                  <a:srgbClr val="FF9933"/>
                </a:solidFill>
                <a:latin typeface="Arial" pitchFamily="34" charset="0"/>
              </a:rPr>
              <a:t>nom</a:t>
            </a:r>
            <a:endParaRPr lang="en-US" sz="2400" baseline="-25000" dirty="0">
              <a:solidFill>
                <a:srgbClr val="FF9933"/>
              </a:solidFill>
              <a:latin typeface="Arial" pitchFamily="34" charset="0"/>
            </a:endParaRPr>
          </a:p>
        </p:txBody>
      </p:sp>
      <p:cxnSp>
        <p:nvCxnSpPr>
          <p:cNvPr id="15" name="Straight Connector 14"/>
          <p:cNvCxnSpPr>
            <a:endCxn id="17" idx="0"/>
          </p:cNvCxnSpPr>
          <p:nvPr/>
        </p:nvCxnSpPr>
        <p:spPr bwMode="auto">
          <a:xfrm flipV="1">
            <a:off x="4044829" y="4382614"/>
            <a:ext cx="1426482" cy="1309664"/>
          </a:xfrm>
          <a:prstGeom prst="line">
            <a:avLst/>
          </a:prstGeom>
          <a:ln>
            <a:solidFill>
              <a:srgbClr val="FF9933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17" idx="1"/>
          </p:cNvCxnSpPr>
          <p:nvPr/>
        </p:nvCxnSpPr>
        <p:spPr bwMode="auto">
          <a:xfrm flipV="1">
            <a:off x="4044829" y="4477125"/>
            <a:ext cx="2488931" cy="1215154"/>
          </a:xfrm>
          <a:prstGeom prst="line">
            <a:avLst/>
          </a:prstGeom>
          <a:ln>
            <a:solidFill>
              <a:srgbClr val="FF9933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4018575" y="4362361"/>
            <a:ext cx="2515185" cy="1329917"/>
          </a:xfrm>
          <a:custGeom>
            <a:avLst/>
            <a:gdLst>
              <a:gd name="connsiteX0" fmla="*/ 1021080 w 1767840"/>
              <a:gd name="connsiteY0" fmla="*/ 22860 h 1501140"/>
              <a:gd name="connsiteX1" fmla="*/ 1767840 w 1767840"/>
              <a:gd name="connsiteY1" fmla="*/ 129540 h 1501140"/>
              <a:gd name="connsiteX2" fmla="*/ 0 w 1767840"/>
              <a:gd name="connsiteY2" fmla="*/ 1501140 h 1501140"/>
              <a:gd name="connsiteX3" fmla="*/ 1066800 w 1767840"/>
              <a:gd name="connsiteY3" fmla="*/ 0 h 1501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7840" h="1501140">
                <a:moveTo>
                  <a:pt x="1021080" y="22860"/>
                </a:moveTo>
                <a:lnTo>
                  <a:pt x="1767840" y="129540"/>
                </a:lnTo>
                <a:lnTo>
                  <a:pt x="0" y="1501140"/>
                </a:lnTo>
                <a:lnTo>
                  <a:pt x="1066800" y="0"/>
                </a:lnTo>
              </a:path>
            </a:pathLst>
          </a:custGeom>
          <a:pattFill prst="dkVert">
            <a:fgClr>
              <a:srgbClr val="FF9933"/>
            </a:fgClr>
            <a:bgClr>
              <a:schemeClr val="bg1"/>
            </a:bgClr>
          </a:pattFill>
          <a:ln>
            <a:solidFill>
              <a:srgbClr val="FF9933"/>
            </a:solidFill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83768" y="4581128"/>
            <a:ext cx="760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400" dirty="0" err="1" smtClean="0">
                <a:solidFill>
                  <a:srgbClr val="FF9933"/>
                </a:solidFill>
                <a:latin typeface="Arial" pitchFamily="34" charset="0"/>
              </a:rPr>
              <a:t>f</a:t>
            </a:r>
            <a:r>
              <a:rPr lang="en-US" sz="2400" baseline="-25000" dirty="0" err="1" smtClean="0">
                <a:solidFill>
                  <a:srgbClr val="FF9933"/>
                </a:solidFill>
                <a:latin typeface="Arial" pitchFamily="34" charset="0"/>
              </a:rPr>
              <a:t>OD</a:t>
            </a:r>
            <a:endParaRPr lang="en-US" sz="2400" baseline="-25000" dirty="0">
              <a:solidFill>
                <a:srgbClr val="FF9933"/>
              </a:solidFill>
              <a:latin typeface="Arial" pitchFamily="34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3131840" y="4869160"/>
            <a:ext cx="2744198" cy="0"/>
          </a:xfrm>
          <a:prstGeom prst="line">
            <a:avLst/>
          </a:prstGeom>
          <a:ln w="38100">
            <a:solidFill>
              <a:srgbClr val="FF993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037626" y="4005064"/>
            <a:ext cx="12706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200" dirty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</a:rPr>
              <a:t>V</a:t>
            </a:r>
            <a:r>
              <a:rPr lang="en-US" sz="22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</a:rPr>
              <a:t>oltage</a:t>
            </a:r>
            <a:endParaRPr lang="en-US" sz="2200" dirty="0">
              <a:solidFill>
                <a:schemeClr val="bg1">
                  <a:lumMod val="40000"/>
                  <a:lumOff val="60000"/>
                </a:schemeClr>
              </a:solidFill>
              <a:latin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918467" y="5874640"/>
            <a:ext cx="0" cy="344977"/>
          </a:xfrm>
          <a:prstGeom prst="line">
            <a:avLst/>
          </a:prstGeom>
          <a:ln w="38100">
            <a:solidFill>
              <a:srgbClr val="FF993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652674" y="6207695"/>
            <a:ext cx="875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400" dirty="0" smtClean="0">
                <a:solidFill>
                  <a:srgbClr val="FF9933"/>
                </a:solidFill>
                <a:latin typeface="Arial" pitchFamily="34" charset="0"/>
              </a:rPr>
              <a:t>V</a:t>
            </a:r>
            <a:r>
              <a:rPr lang="en-US" sz="2400" baseline="-25000" dirty="0" smtClean="0">
                <a:solidFill>
                  <a:srgbClr val="FF9933"/>
                </a:solidFill>
                <a:latin typeface="Arial" pitchFamily="34" charset="0"/>
              </a:rPr>
              <a:t>nom</a:t>
            </a:r>
            <a:endParaRPr lang="en-US" sz="2400" baseline="-25000" dirty="0">
              <a:solidFill>
                <a:srgbClr val="FF9933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760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 flipH="1">
            <a:off x="3131840" y="5785066"/>
            <a:ext cx="2744198" cy="0"/>
          </a:xfrm>
          <a:prstGeom prst="line">
            <a:avLst/>
          </a:prstGeom>
          <a:ln w="38100">
            <a:solidFill>
              <a:srgbClr val="FF993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Flow (</a:t>
            </a:r>
            <a:r>
              <a:rPr lang="en-US" dirty="0" err="1" smtClean="0"/>
              <a:t>FIND_VOLT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7"/>
            <a:ext cx="8567489" cy="2232248"/>
          </a:xfrm>
        </p:spPr>
        <p:txBody>
          <a:bodyPr/>
          <a:lstStyle/>
          <a:p>
            <a:r>
              <a:rPr lang="en-US" sz="2900" dirty="0" smtClean="0">
                <a:effectLst/>
                <a:latin typeface="Arial" pitchFamily="34" charset="0"/>
                <a:cs typeface="Arial" pitchFamily="34" charset="0"/>
              </a:rPr>
              <a:t>Exhaustive search for </a:t>
            </a:r>
            <a:r>
              <a:rPr lang="en-US" sz="2900" dirty="0" err="1" smtClean="0">
                <a:effectLst/>
                <a:latin typeface="Arial" pitchFamily="34" charset="0"/>
                <a:cs typeface="Arial" pitchFamily="34" charset="0"/>
              </a:rPr>
              <a:t>V</a:t>
            </a:r>
            <a:r>
              <a:rPr lang="en-US" sz="2900" baseline="-25000" dirty="0" err="1" smtClean="0">
                <a:effectLst/>
                <a:latin typeface="Arial" pitchFamily="34" charset="0"/>
                <a:cs typeface="Arial" pitchFamily="34" charset="0"/>
              </a:rPr>
              <a:t>nom</a:t>
            </a:r>
            <a:r>
              <a:rPr lang="en-US" sz="2900" baseline="-250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sz="2900" dirty="0" smtClean="0">
                <a:effectLst/>
                <a:latin typeface="Arial" pitchFamily="34" charset="0"/>
                <a:cs typeface="Arial" pitchFamily="34" charset="0"/>
                <a:sym typeface="Symbol"/>
              </a:rPr>
              <a:t> minimum power at nominal mode </a:t>
            </a:r>
          </a:p>
          <a:p>
            <a:r>
              <a:rPr lang="en-US" sz="2900" dirty="0" smtClean="0">
                <a:effectLst/>
                <a:latin typeface="Arial" pitchFamily="34" charset="0"/>
                <a:cs typeface="Arial" pitchFamily="34" charset="0"/>
                <a:sym typeface="Symbol"/>
              </a:rPr>
              <a:t>Estimate the design cone of selected mode</a:t>
            </a:r>
          </a:p>
          <a:p>
            <a:r>
              <a:rPr lang="en-US" sz="2900" dirty="0" smtClean="0">
                <a:effectLst/>
                <a:latin typeface="Arial" pitchFamily="34" charset="0"/>
                <a:cs typeface="Arial" pitchFamily="34" charset="0"/>
                <a:sym typeface="Symbol"/>
              </a:rPr>
              <a:t>Exhaustive search for V</a:t>
            </a:r>
            <a:r>
              <a:rPr lang="en-US" sz="2900" baseline="-25000" dirty="0" smtClean="0">
                <a:effectLst/>
                <a:latin typeface="Arial" pitchFamily="34" charset="0"/>
                <a:cs typeface="Arial" pitchFamily="34" charset="0"/>
                <a:sym typeface="Symbol"/>
              </a:rPr>
              <a:t>OD</a:t>
            </a:r>
            <a:r>
              <a:rPr lang="en-US" sz="2900" dirty="0" smtClean="0">
                <a:effectLst/>
                <a:latin typeface="Arial" pitchFamily="34" charset="0"/>
                <a:cs typeface="Arial" pitchFamily="34" charset="0"/>
                <a:sym typeface="Symbol"/>
              </a:rPr>
              <a:t> within the design cone</a:t>
            </a:r>
            <a:r>
              <a:rPr lang="en-US" sz="2900" baseline="-25000" dirty="0" smtClean="0">
                <a:effectLst/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altLang="zh-TW" sz="2900" dirty="0" smtClean="0">
                <a:effectLst/>
                <a:latin typeface="Arial" pitchFamily="34" charset="0"/>
                <a:cs typeface="Arial" pitchFamily="34" charset="0"/>
                <a:sym typeface="Symbol"/>
              </a:rPr>
              <a:t> minimum average power</a:t>
            </a:r>
            <a:endParaRPr lang="en-US" sz="29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6-Point Star 4"/>
          <p:cNvSpPr/>
          <p:nvPr/>
        </p:nvSpPr>
        <p:spPr>
          <a:xfrm>
            <a:off x="3779912" y="5664341"/>
            <a:ext cx="262899" cy="210272"/>
          </a:xfrm>
          <a:prstGeom prst="star6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latinLnBrk="0" hangingPunct="0"/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927346" y="6225067"/>
            <a:ext cx="3242423" cy="0"/>
          </a:xfrm>
          <a:prstGeom prst="straightConnector1">
            <a:avLst/>
          </a:prstGeom>
          <a:ln w="38100">
            <a:solidFill>
              <a:schemeClr val="bg1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102612" y="4382615"/>
            <a:ext cx="40521" cy="1982635"/>
          </a:xfrm>
          <a:prstGeom prst="straightConnector1">
            <a:avLst/>
          </a:prstGeom>
          <a:ln w="38100">
            <a:solidFill>
              <a:schemeClr val="bg1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84168" y="6237312"/>
            <a:ext cx="12706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200" dirty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</a:rPr>
              <a:t>V</a:t>
            </a:r>
            <a:r>
              <a:rPr lang="en-US" sz="22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</a:rPr>
              <a:t>oltage</a:t>
            </a:r>
            <a:endParaRPr lang="en-US" sz="2200" dirty="0">
              <a:solidFill>
                <a:schemeClr val="bg1">
                  <a:lumMod val="40000"/>
                  <a:lumOff val="60000"/>
                </a:schemeClr>
              </a:solidFill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19672" y="4077072"/>
            <a:ext cx="15479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200" dirty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</a:rPr>
              <a:t>F</a:t>
            </a:r>
            <a:r>
              <a:rPr lang="en-US" sz="22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</a:rPr>
              <a:t>requency</a:t>
            </a:r>
            <a:endParaRPr lang="en-US" sz="2200" dirty="0">
              <a:solidFill>
                <a:schemeClr val="bg1">
                  <a:lumMod val="40000"/>
                  <a:lumOff val="60000"/>
                </a:schemeClr>
              </a:solidFill>
              <a:latin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43069" y="5574282"/>
            <a:ext cx="760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400" dirty="0" smtClean="0">
                <a:solidFill>
                  <a:srgbClr val="FF9933"/>
                </a:solidFill>
                <a:latin typeface="Arial" pitchFamily="34" charset="0"/>
              </a:rPr>
              <a:t>f</a:t>
            </a:r>
            <a:r>
              <a:rPr lang="en-US" sz="2400" baseline="-25000" dirty="0" smtClean="0">
                <a:solidFill>
                  <a:srgbClr val="FF9933"/>
                </a:solidFill>
                <a:latin typeface="Arial" pitchFamily="34" charset="0"/>
              </a:rPr>
              <a:t>nom</a:t>
            </a:r>
            <a:endParaRPr lang="en-US" sz="2400" baseline="-25000" dirty="0">
              <a:solidFill>
                <a:srgbClr val="FF9933"/>
              </a:solidFill>
              <a:latin typeface="Arial" pitchFamily="34" charset="0"/>
            </a:endParaRPr>
          </a:p>
        </p:txBody>
      </p:sp>
      <p:cxnSp>
        <p:nvCxnSpPr>
          <p:cNvPr id="15" name="Straight Connector 14"/>
          <p:cNvCxnSpPr>
            <a:endCxn id="17" idx="0"/>
          </p:cNvCxnSpPr>
          <p:nvPr/>
        </p:nvCxnSpPr>
        <p:spPr bwMode="auto">
          <a:xfrm flipV="1">
            <a:off x="4044829" y="4382614"/>
            <a:ext cx="1426482" cy="1309664"/>
          </a:xfrm>
          <a:prstGeom prst="line">
            <a:avLst/>
          </a:prstGeom>
          <a:ln>
            <a:solidFill>
              <a:srgbClr val="FF9933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17" idx="1"/>
          </p:cNvCxnSpPr>
          <p:nvPr/>
        </p:nvCxnSpPr>
        <p:spPr bwMode="auto">
          <a:xfrm flipV="1">
            <a:off x="4044829" y="4477125"/>
            <a:ext cx="2488931" cy="1215154"/>
          </a:xfrm>
          <a:prstGeom prst="line">
            <a:avLst/>
          </a:prstGeom>
          <a:ln>
            <a:solidFill>
              <a:srgbClr val="FF9933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4018575" y="4362361"/>
            <a:ext cx="2515185" cy="1329917"/>
          </a:xfrm>
          <a:custGeom>
            <a:avLst/>
            <a:gdLst>
              <a:gd name="connsiteX0" fmla="*/ 1021080 w 1767840"/>
              <a:gd name="connsiteY0" fmla="*/ 22860 h 1501140"/>
              <a:gd name="connsiteX1" fmla="*/ 1767840 w 1767840"/>
              <a:gd name="connsiteY1" fmla="*/ 129540 h 1501140"/>
              <a:gd name="connsiteX2" fmla="*/ 0 w 1767840"/>
              <a:gd name="connsiteY2" fmla="*/ 1501140 h 1501140"/>
              <a:gd name="connsiteX3" fmla="*/ 1066800 w 1767840"/>
              <a:gd name="connsiteY3" fmla="*/ 0 h 1501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7840" h="1501140">
                <a:moveTo>
                  <a:pt x="1021080" y="22860"/>
                </a:moveTo>
                <a:lnTo>
                  <a:pt x="1767840" y="129540"/>
                </a:lnTo>
                <a:lnTo>
                  <a:pt x="0" y="1501140"/>
                </a:lnTo>
                <a:lnTo>
                  <a:pt x="1066800" y="0"/>
                </a:lnTo>
              </a:path>
            </a:pathLst>
          </a:custGeom>
          <a:pattFill prst="dkVert">
            <a:fgClr>
              <a:srgbClr val="FF9933"/>
            </a:fgClr>
            <a:bgClr>
              <a:schemeClr val="bg1"/>
            </a:bgClr>
          </a:pattFill>
          <a:ln>
            <a:solidFill>
              <a:srgbClr val="FF9933"/>
            </a:solidFill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83768" y="4581128"/>
            <a:ext cx="760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400" dirty="0" err="1" smtClean="0">
                <a:solidFill>
                  <a:srgbClr val="FF9933"/>
                </a:solidFill>
                <a:latin typeface="Arial" pitchFamily="34" charset="0"/>
              </a:rPr>
              <a:t>f</a:t>
            </a:r>
            <a:r>
              <a:rPr lang="en-US" sz="2400" baseline="-25000" dirty="0" err="1" smtClean="0">
                <a:solidFill>
                  <a:srgbClr val="FF9933"/>
                </a:solidFill>
                <a:latin typeface="Arial" pitchFamily="34" charset="0"/>
              </a:rPr>
              <a:t>OD</a:t>
            </a:r>
            <a:endParaRPr lang="en-US" sz="2400" baseline="-25000" dirty="0">
              <a:solidFill>
                <a:srgbClr val="FF9933"/>
              </a:solidFill>
              <a:latin typeface="Arial" pitchFamily="34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3131840" y="4869160"/>
            <a:ext cx="2744198" cy="0"/>
          </a:xfrm>
          <a:prstGeom prst="line">
            <a:avLst/>
          </a:prstGeom>
          <a:ln w="38100">
            <a:solidFill>
              <a:srgbClr val="FF993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037626" y="4005064"/>
            <a:ext cx="12706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200" dirty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</a:rPr>
              <a:t>V</a:t>
            </a:r>
            <a:r>
              <a:rPr lang="en-US" sz="22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Arial" pitchFamily="34" charset="0"/>
              </a:rPr>
              <a:t>oltage</a:t>
            </a:r>
            <a:endParaRPr lang="en-US" sz="2200" dirty="0">
              <a:solidFill>
                <a:schemeClr val="bg1">
                  <a:lumMod val="40000"/>
                  <a:lumOff val="60000"/>
                </a:schemeClr>
              </a:solidFill>
              <a:latin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918467" y="5874640"/>
            <a:ext cx="0" cy="344977"/>
          </a:xfrm>
          <a:prstGeom prst="line">
            <a:avLst/>
          </a:prstGeom>
          <a:ln w="38100">
            <a:solidFill>
              <a:srgbClr val="FF993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652674" y="6207695"/>
            <a:ext cx="875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400" dirty="0" smtClean="0">
                <a:solidFill>
                  <a:srgbClr val="FF9933"/>
                </a:solidFill>
                <a:latin typeface="Arial" pitchFamily="34" charset="0"/>
              </a:rPr>
              <a:t>V</a:t>
            </a:r>
            <a:r>
              <a:rPr lang="en-US" sz="2400" baseline="-25000" dirty="0" smtClean="0">
                <a:solidFill>
                  <a:srgbClr val="FF9933"/>
                </a:solidFill>
                <a:latin typeface="Arial" pitchFamily="34" charset="0"/>
              </a:rPr>
              <a:t>nom</a:t>
            </a:r>
            <a:endParaRPr lang="en-US" sz="2400" baseline="-25000" dirty="0">
              <a:solidFill>
                <a:srgbClr val="FF9933"/>
              </a:solidFill>
              <a:latin typeface="Arial" pitchFamily="34" charset="0"/>
            </a:endParaRPr>
          </a:p>
        </p:txBody>
      </p:sp>
      <p:sp>
        <p:nvSpPr>
          <p:cNvPr id="24" name="6-Point Star 23"/>
          <p:cNvSpPr/>
          <p:nvPr/>
        </p:nvSpPr>
        <p:spPr>
          <a:xfrm>
            <a:off x="5173197" y="4758700"/>
            <a:ext cx="262899" cy="210272"/>
          </a:xfrm>
          <a:prstGeom prst="star6">
            <a:avLst/>
          </a:prstGeom>
          <a:solidFill>
            <a:srgbClr val="FFFF00"/>
          </a:solidFill>
          <a:ln>
            <a:solidFill>
              <a:srgbClr val="FFCC6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latinLnBrk="0" hangingPunct="0"/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5308858" y="5013176"/>
            <a:ext cx="0" cy="1190956"/>
          </a:xfrm>
          <a:prstGeom prst="line">
            <a:avLst/>
          </a:prstGeom>
          <a:ln w="381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935533" y="6212145"/>
            <a:ext cx="875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</a:rPr>
              <a:t>V</a:t>
            </a:r>
            <a:r>
              <a:rPr lang="en-US" sz="2400" baseline="-25000" dirty="0" err="1" smtClean="0">
                <a:solidFill>
                  <a:srgbClr val="FFFF00"/>
                </a:solidFill>
                <a:latin typeface="Arial" pitchFamily="34" charset="0"/>
              </a:rPr>
              <a:t>OD</a:t>
            </a:r>
            <a:endParaRPr lang="en-US" sz="2400" baseline="-25000" dirty="0">
              <a:solidFill>
                <a:srgbClr val="FFFF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760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5288" y="200025"/>
            <a:ext cx="8489950" cy="708025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ea typeface="굴림" pitchFamily="50" charset="-127"/>
              </a:rPr>
              <a:t>Outline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57188" y="1125538"/>
            <a:ext cx="8391276" cy="4895749"/>
          </a:xfrm>
        </p:spPr>
        <p:txBody>
          <a:bodyPr/>
          <a:lstStyle/>
          <a:p>
            <a:pPr>
              <a:defRPr/>
            </a:pPr>
            <a:r>
              <a:rPr lang="en-US" altLang="ko-KR" sz="3600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Motivation</a:t>
            </a:r>
          </a:p>
          <a:p>
            <a:pPr>
              <a:defRPr/>
            </a:pPr>
            <a:r>
              <a:rPr lang="en-US" altLang="ko-KR" sz="3600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Design Cone</a:t>
            </a:r>
          </a:p>
          <a:p>
            <a:pPr>
              <a:defRPr/>
            </a:pPr>
            <a:r>
              <a:rPr lang="en-US" altLang="ko-KR" sz="3600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Dominance of Modes</a:t>
            </a:r>
          </a:p>
          <a:p>
            <a:pPr>
              <a:defRPr/>
            </a:pPr>
            <a:r>
              <a:rPr lang="en-US" altLang="ko-KR" sz="3600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Problems and Methodologies</a:t>
            </a:r>
          </a:p>
          <a:p>
            <a:pPr>
              <a:defRPr/>
            </a:pPr>
            <a:r>
              <a:rPr lang="en-US" altLang="ko-KR" sz="36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Experimental Setup and Results</a:t>
            </a:r>
          </a:p>
          <a:p>
            <a:pPr>
              <a:defRPr/>
            </a:pPr>
            <a:r>
              <a:rPr lang="en-US" altLang="ko-KR" sz="3600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Conclusions and Ongoing Works</a:t>
            </a:r>
            <a:r>
              <a:rPr lang="en-US" altLang="ko-KR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ea typeface="굴림" pitchFamily="50" charset="-127"/>
                <a:cs typeface="Calibri" pitchFamily="34" charset="0"/>
              </a:rPr>
              <a:t/>
            </a:r>
            <a:br>
              <a:rPr lang="en-US" altLang="ko-KR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ea typeface="굴림" pitchFamily="50" charset="-127"/>
                <a:cs typeface="Calibri" pitchFamily="34" charset="0"/>
              </a:rPr>
            </a:br>
            <a:endParaRPr lang="en-US" altLang="ko-KR" sz="3200" dirty="0" smtClean="0">
              <a:solidFill>
                <a:schemeClr val="tx1">
                  <a:lumMod val="65000"/>
                </a:schemeClr>
              </a:solidFill>
              <a:latin typeface="Calibri" pitchFamily="34" charset="0"/>
              <a:ea typeface="굴림" pitchFamily="50" charset="-127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886017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892480" cy="5663977"/>
          </a:xfrm>
        </p:spPr>
        <p:txBody>
          <a:bodyPr/>
          <a:lstStyle/>
          <a:p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Design: AES (~</a:t>
            </a:r>
            <a:r>
              <a:rPr lang="en-US" sz="2800" dirty="0" err="1" smtClean="0">
                <a:effectLst/>
                <a:latin typeface="Arial" pitchFamily="34" charset="0"/>
                <a:cs typeface="Arial" pitchFamily="34" charset="0"/>
              </a:rPr>
              <a:t>15K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 instances) from </a:t>
            </a:r>
            <a:r>
              <a:rPr lang="en-US" sz="2800" i="1" dirty="0" err="1" smtClean="0">
                <a:effectLst/>
                <a:latin typeface="Arial" pitchFamily="34" charset="0"/>
                <a:cs typeface="Arial" pitchFamily="34" charset="0"/>
              </a:rPr>
              <a:t>OpenCores</a:t>
            </a:r>
            <a:endParaRPr lang="en-US" sz="2800" i="1" dirty="0" smtClean="0">
              <a:effectLst/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Technology: </a:t>
            </a:r>
            <a:r>
              <a:rPr lang="en-US" sz="2800" dirty="0" err="1" smtClean="0">
                <a:effectLst/>
                <a:latin typeface="Arial" pitchFamily="34" charset="0"/>
                <a:cs typeface="Arial" pitchFamily="34" charset="0"/>
              </a:rPr>
              <a:t>TSMC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effectLst/>
                <a:latin typeface="Arial" pitchFamily="34" charset="0"/>
                <a:cs typeface="Arial" pitchFamily="34" charset="0"/>
              </a:rPr>
              <a:t>65nm</a:t>
            </a:r>
            <a:endParaRPr lang="en-US" sz="2800" dirty="0" smtClean="0">
              <a:effectLst/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Comparison</a:t>
            </a:r>
          </a:p>
          <a:p>
            <a:pPr lvl="1"/>
            <a:r>
              <a:rPr lang="en-US" sz="2800" dirty="0" err="1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  <a:t>Signoff&amp;Scale</a:t>
            </a:r>
            <a:r>
              <a:rPr lang="en-US" sz="2800" dirty="0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applies traditional signoff and scale methodology</a:t>
            </a:r>
          </a:p>
          <a:p>
            <a:pPr lvl="1"/>
            <a:r>
              <a:rPr lang="en-US" sz="2800" dirty="0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  <a:t>Proposed 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implements our proposed flow</a:t>
            </a:r>
          </a:p>
          <a:p>
            <a:pPr lvl="1"/>
            <a:r>
              <a:rPr lang="en-US" sz="2800" dirty="0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  <a:t>Exhaustive Search 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uses exhaustive search</a:t>
            </a:r>
          </a:p>
          <a:p>
            <a:pPr marL="0" indent="0">
              <a:buNone/>
            </a:pPr>
            <a:endParaRPr lang="en-US" dirty="0" smtClean="0">
              <a:solidFill>
                <a:srgbClr val="FFCC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90939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 (</a:t>
            </a:r>
            <a:r>
              <a:rPr lang="en-US" dirty="0" err="1" smtClean="0"/>
              <a:t>FIND_OD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14481"/>
            <a:ext cx="8567489" cy="542311"/>
          </a:xfrm>
        </p:spPr>
        <p:txBody>
          <a:bodyPr/>
          <a:lstStyle/>
          <a:p>
            <a:r>
              <a:rPr lang="en-US" sz="2800" dirty="0" smtClean="0">
                <a:effectLst/>
                <a:latin typeface="Arial" pitchFamily="34" charset="0"/>
              </a:rPr>
              <a:t>Proposed flow improves </a:t>
            </a:r>
            <a:r>
              <a:rPr lang="en-US" sz="2800" dirty="0">
                <a:effectLst/>
                <a:latin typeface="Arial" pitchFamily="34" charset="0"/>
              </a:rPr>
              <a:t>performance by 7%</a:t>
            </a:r>
          </a:p>
          <a:p>
            <a:endParaRPr lang="en-US" sz="2800" dirty="0"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845614"/>
              </p:ext>
            </p:extLst>
          </p:nvPr>
        </p:nvGraphicFramePr>
        <p:xfrm>
          <a:off x="141060" y="3212976"/>
          <a:ext cx="8856984" cy="290345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329507"/>
                <a:gridCol w="1925594"/>
                <a:gridCol w="2155669"/>
                <a:gridCol w="2446214"/>
              </a:tblGrid>
              <a:tr h="526010"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Signoff &amp; Scale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Proposed</a:t>
                      </a:r>
                      <a:r>
                        <a:rPr lang="en-US" sz="2000" b="0" baseline="0" dirty="0" smtClean="0"/>
                        <a:t> Flow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Exhaustive</a:t>
                      </a:r>
                      <a:r>
                        <a:rPr lang="en-US" sz="2000" b="0" baseline="0" dirty="0" smtClean="0"/>
                        <a:t> Search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04532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f</a:t>
                      </a:r>
                      <a:r>
                        <a:rPr lang="en-US" sz="2000" b="0" baseline="-25000" dirty="0" smtClean="0"/>
                        <a:t>OD </a:t>
                      </a:r>
                      <a:r>
                        <a:rPr lang="en-US" sz="2000" b="0" dirty="0" smtClean="0"/>
                        <a:t>(MHz)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711</a:t>
                      </a:r>
                      <a:endParaRPr lang="en-US" sz="2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764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768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4532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V</a:t>
                      </a:r>
                      <a:r>
                        <a:rPr lang="en-US" sz="2000" b="0" baseline="-25000" dirty="0" smtClean="0"/>
                        <a:t>OD</a:t>
                      </a:r>
                      <a:r>
                        <a:rPr lang="en-US" sz="2000" b="0" dirty="0" smtClean="0"/>
                        <a:t> (V)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1.14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1.14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1.15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4532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Area (µm</a:t>
                      </a:r>
                      <a:r>
                        <a:rPr lang="en-US" sz="2000" b="0" baseline="30000" dirty="0" smtClean="0"/>
                        <a:t>2</a:t>
                      </a:r>
                      <a:r>
                        <a:rPr lang="en-US" sz="2000" b="0" dirty="0" smtClean="0"/>
                        <a:t>)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31029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32016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32020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4532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P</a:t>
                      </a:r>
                      <a:r>
                        <a:rPr lang="en-US" sz="2000" b="0" baseline="-25000" dirty="0" smtClean="0"/>
                        <a:t>OD</a:t>
                      </a:r>
                      <a:r>
                        <a:rPr lang="en-US" sz="2000" b="0" dirty="0" smtClean="0"/>
                        <a:t> (mW)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49.13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49.14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49.76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4532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P</a:t>
                      </a:r>
                      <a:r>
                        <a:rPr lang="en-US" sz="2000" b="0" baseline="-25000" dirty="0" smtClean="0"/>
                        <a:t>avg</a:t>
                      </a:r>
                      <a:r>
                        <a:rPr lang="en-US" sz="2000" b="0" dirty="0" smtClean="0"/>
                        <a:t> (mW)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21.73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20.90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20.24</a:t>
                      </a:r>
                    </a:p>
                  </a:txBody>
                  <a:tcPr/>
                </a:tc>
              </a:tr>
              <a:tr h="304532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# </a:t>
                      </a:r>
                      <a:r>
                        <a:rPr lang="en-US" sz="2000" b="0" dirty="0" err="1" smtClean="0">
                          <a:latin typeface="Arial" pitchFamily="34" charset="0"/>
                          <a:cs typeface="Arial" pitchFamily="34" charset="0"/>
                        </a:rPr>
                        <a:t>P&amp;R</a:t>
                      </a:r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 runs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32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3056523" y="3748259"/>
            <a:ext cx="2788150" cy="392432"/>
          </a:xfrm>
          <a:prstGeom prst="rect">
            <a:avLst/>
          </a:prstGeom>
          <a:noFill/>
          <a:ln w="381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866391" y="4551468"/>
            <a:ext cx="3475887" cy="1520216"/>
          </a:xfrm>
          <a:prstGeom prst="rect">
            <a:avLst/>
          </a:prstGeom>
          <a:noFill/>
          <a:ln w="381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44" y="6143644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C66"/>
                </a:solidFill>
                <a:latin typeface="Arial" pitchFamily="34" charset="0"/>
              </a:rPr>
              <a:t>Nominal mode: </a:t>
            </a:r>
            <a:r>
              <a:rPr lang="en-US" sz="2400" dirty="0" err="1" smtClean="0">
                <a:solidFill>
                  <a:srgbClr val="FFCC66"/>
                </a:solidFill>
                <a:latin typeface="Arial" pitchFamily="34" charset="0"/>
              </a:rPr>
              <a:t>f</a:t>
            </a:r>
            <a:r>
              <a:rPr lang="en-US" sz="2400" baseline="-25000" dirty="0" err="1" smtClean="0">
                <a:solidFill>
                  <a:srgbClr val="FFCC66"/>
                </a:solidFill>
                <a:latin typeface="Arial" pitchFamily="34" charset="0"/>
              </a:rPr>
              <a:t>nom</a:t>
            </a:r>
            <a:r>
              <a:rPr lang="en-US" sz="2400" dirty="0" smtClean="0">
                <a:solidFill>
                  <a:srgbClr val="FFCC66"/>
                </a:solidFill>
                <a:latin typeface="Arial" pitchFamily="34" charset="0"/>
              </a:rPr>
              <a:t> </a:t>
            </a:r>
            <a:r>
              <a:rPr lang="en-US" sz="2400" dirty="0">
                <a:solidFill>
                  <a:srgbClr val="FFCC66"/>
                </a:solidFill>
                <a:latin typeface="Arial" pitchFamily="34" charset="0"/>
              </a:rPr>
              <a:t>= </a:t>
            </a:r>
            <a:r>
              <a:rPr lang="en-US" sz="2400" dirty="0" smtClean="0">
                <a:solidFill>
                  <a:srgbClr val="FFCC66"/>
                </a:solidFill>
                <a:latin typeface="Arial" pitchFamily="34" charset="0"/>
              </a:rPr>
              <a:t>500MHz </a:t>
            </a:r>
            <a:r>
              <a:rPr lang="en-US" sz="2400" dirty="0" err="1">
                <a:solidFill>
                  <a:srgbClr val="FFCC66"/>
                </a:solidFill>
                <a:latin typeface="Arial" pitchFamily="34" charset="0"/>
              </a:rPr>
              <a:t>V</a:t>
            </a:r>
            <a:r>
              <a:rPr lang="en-US" sz="2400" baseline="-25000" dirty="0" err="1">
                <a:solidFill>
                  <a:srgbClr val="FFCC66"/>
                </a:solidFill>
                <a:latin typeface="Arial" pitchFamily="34" charset="0"/>
              </a:rPr>
              <a:t>nom</a:t>
            </a:r>
            <a:r>
              <a:rPr lang="en-US" sz="2400" dirty="0">
                <a:solidFill>
                  <a:srgbClr val="FFCC66"/>
                </a:solidFill>
                <a:latin typeface="Arial" pitchFamily="34" charset="0"/>
              </a:rPr>
              <a:t> = 0.9V</a:t>
            </a:r>
            <a:endParaRPr lang="en-US" sz="2400" dirty="0">
              <a:solidFill>
                <a:srgbClr val="FFCC66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95536" y="1628800"/>
            <a:ext cx="8567489" cy="1278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FFCC66"/>
              </a:buClr>
              <a:buSzPct val="70000"/>
              <a:buFont typeface="Wingdings" pitchFamily="2" charset="2"/>
              <a:buChar char="n"/>
              <a:defRPr sz="2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70000"/>
              <a:buFont typeface="Wingdings" pitchFamily="2" charset="2"/>
              <a:buChar char="n"/>
              <a:defRPr sz="2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r>
              <a:rPr lang="en-US" sz="2800" dirty="0" smtClean="0">
                <a:effectLst/>
                <a:latin typeface="Arial" pitchFamily="34" charset="0"/>
              </a:rPr>
              <a:t>Flow requires about 22% runtime compared to exhaustive search with similar area (-0.01%), power (+3%) and performance (-0.5%)</a:t>
            </a:r>
          </a:p>
          <a:p>
            <a:endParaRPr lang="en-US" sz="2800" dirty="0"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625075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 (</a:t>
            </a:r>
            <a:r>
              <a:rPr lang="en-US" dirty="0" err="1" smtClean="0"/>
              <a:t>FIND_VOLT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5"/>
            <a:ext cx="8567489" cy="1440159"/>
          </a:xfrm>
        </p:spPr>
        <p:txBody>
          <a:bodyPr/>
          <a:lstStyle/>
          <a:p>
            <a:r>
              <a:rPr lang="en-US" sz="2800" dirty="0" smtClean="0">
                <a:effectLst/>
                <a:latin typeface="Arial" pitchFamily="34" charset="0"/>
              </a:rPr>
              <a:t>Flow </a:t>
            </a:r>
            <a:r>
              <a:rPr lang="en-US" sz="2800" dirty="0">
                <a:effectLst/>
                <a:latin typeface="Arial" pitchFamily="34" charset="0"/>
              </a:rPr>
              <a:t>requires about </a:t>
            </a:r>
            <a:r>
              <a:rPr lang="en-US" sz="2800" dirty="0" smtClean="0">
                <a:effectLst/>
                <a:latin typeface="Arial" pitchFamily="34" charset="0"/>
              </a:rPr>
              <a:t>27% </a:t>
            </a:r>
            <a:r>
              <a:rPr lang="en-US" sz="2800" dirty="0">
                <a:effectLst/>
                <a:latin typeface="Arial" pitchFamily="34" charset="0"/>
              </a:rPr>
              <a:t>runtime compared to exhaustive search with similar area (-0.01%), power </a:t>
            </a:r>
            <a:r>
              <a:rPr lang="en-US" sz="2800" dirty="0" smtClean="0">
                <a:effectLst/>
                <a:latin typeface="Arial" pitchFamily="34" charset="0"/>
              </a:rPr>
              <a:t>(+8%)</a:t>
            </a:r>
            <a:endParaRPr lang="en-US" sz="2800" dirty="0"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750052"/>
              </p:ext>
            </p:extLst>
          </p:nvPr>
        </p:nvGraphicFramePr>
        <p:xfrm>
          <a:off x="1115616" y="2636912"/>
          <a:ext cx="6931390" cy="290345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329507"/>
                <a:gridCol w="2155669"/>
                <a:gridCol w="2446214"/>
              </a:tblGrid>
              <a:tr h="526010"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Proposed</a:t>
                      </a:r>
                      <a:r>
                        <a:rPr lang="en-US" sz="2000" b="0" baseline="0" dirty="0" smtClean="0"/>
                        <a:t> Flow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Exhaustive</a:t>
                      </a:r>
                      <a:r>
                        <a:rPr lang="en-US" sz="2000" b="0" baseline="0" dirty="0" smtClean="0"/>
                        <a:t> Search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04532"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err="1" smtClean="0"/>
                        <a:t>V</a:t>
                      </a:r>
                      <a:r>
                        <a:rPr lang="en-US" sz="2000" b="0" baseline="-25000" dirty="0" err="1" smtClean="0"/>
                        <a:t>nom</a:t>
                      </a:r>
                      <a:r>
                        <a:rPr lang="en-US" sz="2000" b="0" baseline="-25000" dirty="0" smtClean="0"/>
                        <a:t> </a:t>
                      </a:r>
                      <a:r>
                        <a:rPr lang="en-US" sz="2000" b="0" dirty="0" smtClean="0"/>
                        <a:t>(V)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0.92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0.91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4532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V</a:t>
                      </a:r>
                      <a:r>
                        <a:rPr lang="en-US" sz="2000" b="0" baseline="-25000" dirty="0" smtClean="0"/>
                        <a:t>OD</a:t>
                      </a:r>
                      <a:r>
                        <a:rPr lang="en-US" sz="2000" b="0" dirty="0" smtClean="0"/>
                        <a:t> (V)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+mn-lt"/>
                          <a:cs typeface="+mn-cs"/>
                        </a:rPr>
                        <a:t>1.02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+mn-lt"/>
                          <a:cs typeface="+mn-cs"/>
                        </a:rPr>
                        <a:t>1.01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4532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Area (µm</a:t>
                      </a:r>
                      <a:r>
                        <a:rPr lang="en-US" sz="2000" b="0" baseline="30000" dirty="0" smtClean="0"/>
                        <a:t>2</a:t>
                      </a:r>
                      <a:r>
                        <a:rPr lang="en-US" sz="2000" b="0" dirty="0" smtClean="0"/>
                        <a:t>)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30948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+mn-lt"/>
                          <a:cs typeface="+mn-cs"/>
                        </a:rPr>
                        <a:t>30960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4532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P</a:t>
                      </a:r>
                      <a:r>
                        <a:rPr lang="en-US" sz="2000" b="0" baseline="-25000" dirty="0" smtClean="0"/>
                        <a:t>OD</a:t>
                      </a:r>
                      <a:r>
                        <a:rPr lang="en-US" sz="2000" b="0" dirty="0" smtClean="0"/>
                        <a:t> (mW)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+mn-lt"/>
                          <a:cs typeface="+mn-cs"/>
                        </a:rPr>
                        <a:t>41.08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30.38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4532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P</a:t>
                      </a:r>
                      <a:r>
                        <a:rPr lang="en-US" sz="2000" b="0" baseline="-25000" dirty="0" smtClean="0"/>
                        <a:t>avg</a:t>
                      </a:r>
                      <a:r>
                        <a:rPr lang="en-US" sz="2000" b="0" dirty="0" smtClean="0"/>
                        <a:t> (mW)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+mn-lt"/>
                          <a:cs typeface="+mn-cs"/>
                        </a:rPr>
                        <a:t>22.28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20.61</a:t>
                      </a:r>
                    </a:p>
                  </a:txBody>
                  <a:tcPr/>
                </a:tc>
              </a:tr>
              <a:tr h="304532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# </a:t>
                      </a:r>
                      <a:r>
                        <a:rPr lang="en-US" sz="2000" b="0" dirty="0" err="1" smtClean="0">
                          <a:latin typeface="Arial" pitchFamily="34" charset="0"/>
                          <a:cs typeface="Arial" pitchFamily="34" charset="0"/>
                        </a:rPr>
                        <a:t>P&amp;R</a:t>
                      </a:r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 runs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33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3962380" y="3975404"/>
            <a:ext cx="3475887" cy="1520216"/>
          </a:xfrm>
          <a:prstGeom prst="rect">
            <a:avLst/>
          </a:prstGeom>
          <a:noFill/>
          <a:ln w="381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40341" y="5517232"/>
            <a:ext cx="43957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FFCC66"/>
                </a:solidFill>
                <a:latin typeface="Arial" pitchFamily="34" charset="0"/>
              </a:rPr>
              <a:t>f</a:t>
            </a:r>
            <a:r>
              <a:rPr lang="en-US" sz="2400" baseline="-25000" dirty="0" err="1">
                <a:solidFill>
                  <a:srgbClr val="FFCC66"/>
                </a:solidFill>
                <a:latin typeface="Arial" pitchFamily="34" charset="0"/>
              </a:rPr>
              <a:t>nom</a:t>
            </a:r>
            <a:r>
              <a:rPr lang="en-US" sz="2400" dirty="0">
                <a:solidFill>
                  <a:srgbClr val="FFCC66"/>
                </a:solidFill>
                <a:latin typeface="Arial" pitchFamily="34" charset="0"/>
              </a:rPr>
              <a:t> = </a:t>
            </a:r>
            <a:r>
              <a:rPr lang="en-US" sz="2400" dirty="0" err="1">
                <a:solidFill>
                  <a:srgbClr val="FFCC66"/>
                </a:solidFill>
                <a:latin typeface="Arial" pitchFamily="34" charset="0"/>
              </a:rPr>
              <a:t>500MHz</a:t>
            </a:r>
            <a:r>
              <a:rPr lang="en-US" sz="2400" dirty="0">
                <a:solidFill>
                  <a:srgbClr val="FFCC66"/>
                </a:solidFill>
                <a:latin typeface="Arial" pitchFamily="34" charset="0"/>
              </a:rPr>
              <a:t> / </a:t>
            </a:r>
            <a:r>
              <a:rPr lang="en-US" sz="2400" dirty="0" err="1">
                <a:solidFill>
                  <a:srgbClr val="FFCC66"/>
                </a:solidFill>
                <a:latin typeface="Arial" pitchFamily="34" charset="0"/>
              </a:rPr>
              <a:t>f</a:t>
            </a:r>
            <a:r>
              <a:rPr lang="en-US" sz="2400" baseline="-25000" dirty="0" err="1">
                <a:solidFill>
                  <a:srgbClr val="FFCC66"/>
                </a:solidFill>
                <a:latin typeface="Arial" pitchFamily="34" charset="0"/>
              </a:rPr>
              <a:t>OD</a:t>
            </a:r>
            <a:r>
              <a:rPr lang="en-US" sz="2400" dirty="0">
                <a:solidFill>
                  <a:srgbClr val="FFCC66"/>
                </a:solidFill>
                <a:latin typeface="Arial" pitchFamily="34" charset="0"/>
              </a:rPr>
              <a:t> = </a:t>
            </a:r>
            <a:r>
              <a:rPr lang="en-US" sz="2400" dirty="0" err="1">
                <a:solidFill>
                  <a:srgbClr val="FFCC66"/>
                </a:solidFill>
                <a:latin typeface="Arial" pitchFamily="34" charset="0"/>
              </a:rPr>
              <a:t>600MHz</a:t>
            </a:r>
            <a:r>
              <a:rPr lang="en-US" sz="2400" dirty="0">
                <a:solidFill>
                  <a:srgbClr val="FFCC66"/>
                </a:solidFill>
                <a:latin typeface="Arial" pitchFamily="34" charset="0"/>
              </a:rPr>
              <a:t> </a:t>
            </a:r>
            <a:endParaRPr lang="en-US" sz="2400" dirty="0">
              <a:solidFill>
                <a:srgbClr val="FFCC6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5949280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</a:rPr>
              <a:t>Signoff &amp; Scale is not applicable to </a:t>
            </a:r>
            <a:r>
              <a:rPr lang="en-US" sz="2400" dirty="0" err="1" smtClean="0">
                <a:latin typeface="Arial" pitchFamily="34" charset="0"/>
              </a:rPr>
              <a:t>FIND_VOLT</a:t>
            </a:r>
            <a:r>
              <a:rPr lang="en-US" sz="2400" dirty="0" smtClean="0">
                <a:latin typeface="Arial" pitchFamily="34" charset="0"/>
              </a:rPr>
              <a:t> </a:t>
            </a:r>
            <a:endParaRPr lang="en-US" sz="2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493632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7"/>
            <a:ext cx="8567489" cy="3240360"/>
          </a:xfrm>
        </p:spPr>
        <p:txBody>
          <a:bodyPr/>
          <a:lstStyle/>
          <a:p>
            <a:r>
              <a:rPr lang="en-US" sz="3000" dirty="0" smtClean="0">
                <a:effectLst/>
                <a:latin typeface="Arial" pitchFamily="34" charset="0"/>
                <a:cs typeface="Arial" pitchFamily="34" charset="0"/>
              </a:rPr>
              <a:t>Problem: too many </a:t>
            </a:r>
            <a:r>
              <a:rPr lang="en-US" sz="3000" dirty="0" err="1" smtClean="0">
                <a:effectLst/>
                <a:latin typeface="Arial" pitchFamily="34" charset="0"/>
                <a:cs typeface="Arial" pitchFamily="34" charset="0"/>
              </a:rPr>
              <a:t>SP&amp;R</a:t>
            </a:r>
            <a:r>
              <a:rPr lang="en-US" sz="3000" dirty="0" smtClean="0">
                <a:effectLst/>
                <a:latin typeface="Arial" pitchFamily="34" charset="0"/>
                <a:cs typeface="Arial" pitchFamily="34" charset="0"/>
              </a:rPr>
              <a:t> runs</a:t>
            </a:r>
          </a:p>
          <a:p>
            <a:r>
              <a:rPr lang="en-US" sz="3000" dirty="0" smtClean="0">
                <a:effectLst/>
                <a:latin typeface="Arial" pitchFamily="34" charset="0"/>
                <a:cs typeface="Arial" pitchFamily="34" charset="0"/>
              </a:rPr>
              <a:t>Approach: </a:t>
            </a:r>
          </a:p>
          <a:p>
            <a:pPr lvl="1"/>
            <a:r>
              <a:rPr lang="en-US" sz="2800" dirty="0">
                <a:effectLst/>
                <a:latin typeface="Arial" pitchFamily="34" charset="0"/>
                <a:cs typeface="Arial" pitchFamily="34" charset="0"/>
              </a:rPr>
              <a:t>U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se power models for </a:t>
            </a:r>
            <a:r>
              <a:rPr lang="en-US" sz="2800" dirty="0">
                <a:effectLst/>
                <a:latin typeface="Arial" pitchFamily="34" charset="0"/>
                <a:cs typeface="Arial" pitchFamily="34" charset="0"/>
              </a:rPr>
              <a:t>global 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optimization</a:t>
            </a:r>
          </a:p>
          <a:p>
            <a:pPr lvl="1"/>
            <a:r>
              <a:rPr lang="en-US" sz="2800" dirty="0">
                <a:effectLst/>
                <a:latin typeface="Arial" pitchFamily="34" charset="0"/>
                <a:cs typeface="Arial" pitchFamily="34" charset="0"/>
              </a:rPr>
              <a:t>A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void implementing circuits at each mode</a:t>
            </a:r>
          </a:p>
          <a:p>
            <a:r>
              <a:rPr lang="en-US" sz="3000" dirty="0" smtClean="0">
                <a:effectLst/>
                <a:latin typeface="Arial" pitchFamily="34" charset="0"/>
                <a:cs typeface="Arial" pitchFamily="34" charset="0"/>
              </a:rPr>
              <a:t>Construct power model adaptively</a:t>
            </a:r>
          </a:p>
          <a:p>
            <a:r>
              <a:rPr lang="en-US" sz="3000" dirty="0" smtClean="0">
                <a:effectLst/>
                <a:latin typeface="Arial" pitchFamily="34" charset="0"/>
                <a:cs typeface="Arial" pitchFamily="34" charset="0"/>
              </a:rPr>
              <a:t>Small constant # runs is enough </a:t>
            </a:r>
            <a:r>
              <a:rPr lang="en-US" altLang="zh-TW" sz="3200" dirty="0" smtClean="0">
                <a:effectLst/>
                <a:latin typeface="Arial" pitchFamily="34" charset="0"/>
                <a:cs typeface="Arial" pitchFamily="34" charset="0"/>
                <a:sym typeface="Symbol"/>
              </a:rPr>
              <a:t> scalable</a:t>
            </a:r>
            <a:endParaRPr lang="en-US" sz="3000" dirty="0" smtClean="0"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419795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999" y="1052736"/>
            <a:ext cx="8567489" cy="5149070"/>
          </a:xfrm>
        </p:spPr>
        <p:txBody>
          <a:bodyPr/>
          <a:lstStyle/>
          <a:p>
            <a:r>
              <a:rPr lang="en-US" altLang="zh-TW" sz="2800" dirty="0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  <a:sym typeface="Symbol"/>
              </a:rPr>
              <a:t>Mode</a:t>
            </a:r>
            <a:r>
              <a:rPr lang="en-US" altLang="zh-TW" sz="2800" dirty="0" smtClean="0">
                <a:effectLst/>
                <a:latin typeface="Arial" pitchFamily="34" charset="0"/>
                <a:cs typeface="Arial" pitchFamily="34" charset="0"/>
                <a:sym typeface="Symbol"/>
              </a:rPr>
              <a:t> = (voltage, frequency) pair</a:t>
            </a:r>
          </a:p>
          <a:p>
            <a:r>
              <a:rPr lang="en-US" altLang="zh-TW" sz="2800" dirty="0" smtClean="0">
                <a:effectLst/>
                <a:latin typeface="Arial" pitchFamily="34" charset="0"/>
                <a:cs typeface="Arial" pitchFamily="34" charset="0"/>
                <a:sym typeface="Symbol"/>
              </a:rPr>
              <a:t>Multi-mode operation </a:t>
            </a:r>
            <a:r>
              <a:rPr lang="en-US" altLang="zh-TW" sz="2800" dirty="0" smtClean="0">
                <a:latin typeface="Arial" pitchFamily="34" charset="0"/>
                <a:cs typeface="Arial" pitchFamily="34" charset="0"/>
                <a:sym typeface="Symbol"/>
              </a:rPr>
              <a:t>requires </a:t>
            </a:r>
            <a:r>
              <a:rPr lang="en-US" altLang="zh-TW" sz="2800" dirty="0" smtClean="0">
                <a:effectLst/>
                <a:latin typeface="Arial" pitchFamily="34" charset="0"/>
                <a:cs typeface="Arial" pitchFamily="34" charset="0"/>
                <a:sym typeface="Symbol"/>
              </a:rPr>
              <a:t>multi-mode signoff</a:t>
            </a:r>
          </a:p>
          <a:p>
            <a:pPr lvl="1"/>
            <a:r>
              <a:rPr lang="en-US" altLang="zh-TW" sz="2800" dirty="0" smtClean="0">
                <a:effectLst/>
                <a:latin typeface="Arial" pitchFamily="34" charset="0"/>
                <a:cs typeface="Arial" pitchFamily="34" charset="0"/>
                <a:sym typeface="Symbol"/>
              </a:rPr>
              <a:t>Example: nominal mode and overdrive mode</a:t>
            </a:r>
          </a:p>
          <a:p>
            <a:r>
              <a:rPr lang="en-US" altLang="zh-TW" sz="2800" dirty="0" smtClean="0">
                <a:effectLst/>
                <a:latin typeface="Arial" pitchFamily="34" charset="0"/>
                <a:cs typeface="Arial" pitchFamily="34" charset="0"/>
                <a:sym typeface="Symbol"/>
              </a:rPr>
              <a:t>Selection of signoff modes affects area, power </a:t>
            </a:r>
          </a:p>
          <a:p>
            <a:r>
              <a:rPr lang="en-US" altLang="zh-TW" sz="2800" dirty="0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  <a:sym typeface="Symbol"/>
              </a:rPr>
              <a:t>Our </a:t>
            </a:r>
            <a:r>
              <a:rPr lang="en-US" altLang="zh-TW" sz="2800" dirty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  <a:sym typeface="Symbol"/>
              </a:rPr>
              <a:t>G</a:t>
            </a:r>
            <a:r>
              <a:rPr lang="en-US" altLang="zh-TW" sz="2800" dirty="0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  <a:sym typeface="Symbol"/>
              </a:rPr>
              <a:t>oal: </a:t>
            </a:r>
            <a:r>
              <a:rPr lang="en-US" altLang="zh-TW" sz="2800" dirty="0" smtClean="0">
                <a:effectLst/>
                <a:latin typeface="Arial" pitchFamily="34" charset="0"/>
                <a:cs typeface="Arial" pitchFamily="34" charset="0"/>
                <a:sym typeface="Symbol"/>
              </a:rPr>
              <a:t>Optimally select signoff modes</a:t>
            </a:r>
          </a:p>
          <a:p>
            <a:pPr lvl="1">
              <a:buFont typeface="Symbol"/>
              <a:buChar char="Þ"/>
            </a:pPr>
            <a:r>
              <a:rPr lang="en-US" altLang="zh-TW" sz="2800" dirty="0" smtClean="0">
                <a:latin typeface="Arial" pitchFamily="34" charset="0"/>
                <a:cs typeface="Arial" pitchFamily="34" charset="0"/>
                <a:sym typeface="Symbol"/>
              </a:rPr>
              <a:t> Improve performance, power, or area</a:t>
            </a:r>
          </a:p>
          <a:p>
            <a:pPr lvl="1">
              <a:buFont typeface="Symbol"/>
              <a:buChar char="Þ"/>
            </a:pPr>
            <a:r>
              <a:rPr lang="en-US" altLang="zh-TW" sz="2800" dirty="0" smtClean="0">
                <a:effectLst/>
                <a:latin typeface="Arial" pitchFamily="34" charset="0"/>
                <a:cs typeface="Arial" pitchFamily="34" charset="0"/>
                <a:sym typeface="Symbol"/>
              </a:rPr>
              <a:t> Reduce overdesign </a:t>
            </a:r>
          </a:p>
          <a:p>
            <a:endParaRPr lang="en-US" altLang="zh-TW" sz="3200" dirty="0" smtClean="0">
              <a:effectLst/>
              <a:sym typeface="Symbol"/>
            </a:endParaRPr>
          </a:p>
          <a:p>
            <a:endParaRPr lang="en-US" dirty="0"/>
          </a:p>
        </p:txBody>
      </p:sp>
      <p:grpSp>
        <p:nvGrpSpPr>
          <p:cNvPr id="4" name="Group 6"/>
          <p:cNvGrpSpPr/>
          <p:nvPr/>
        </p:nvGrpSpPr>
        <p:grpSpPr>
          <a:xfrm>
            <a:off x="4860032" y="4246779"/>
            <a:ext cx="3688080" cy="2350573"/>
            <a:chOff x="5942599" y="824593"/>
            <a:chExt cx="3352800" cy="2350573"/>
          </a:xfrm>
        </p:grpSpPr>
        <p:cxnSp>
          <p:nvCxnSpPr>
            <p:cNvPr id="5" name="Straight Arrow Connector 4"/>
            <p:cNvCxnSpPr/>
            <p:nvPr/>
          </p:nvCxnSpPr>
          <p:spPr bwMode="auto">
            <a:xfrm flipV="1">
              <a:off x="5942599" y="954128"/>
              <a:ext cx="8810" cy="1414157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" name="Straight Arrow Connector 5"/>
            <p:cNvCxnSpPr/>
            <p:nvPr/>
          </p:nvCxnSpPr>
          <p:spPr bwMode="auto">
            <a:xfrm>
              <a:off x="5960220" y="2368286"/>
              <a:ext cx="3136478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" name="Rounded Rectangle 6"/>
            <p:cNvSpPr/>
            <p:nvPr/>
          </p:nvSpPr>
          <p:spPr bwMode="auto">
            <a:xfrm>
              <a:off x="5970487" y="1981630"/>
              <a:ext cx="688086" cy="378792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 smtClean="0">
                  <a:latin typeface="Arial" pitchFamily="34" charset="0"/>
                  <a:cs typeface="Arial" pitchFamily="34" charset="0"/>
                </a:rPr>
                <a:t>NOM</a:t>
              </a:r>
              <a:endPara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6706554" y="1295042"/>
              <a:ext cx="381372" cy="106061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 smtClean="0">
                  <a:latin typeface="Arial" pitchFamily="34" charset="0"/>
                  <a:cs typeface="Arial" pitchFamily="34" charset="0"/>
                </a:rPr>
                <a:t>OD</a:t>
              </a:r>
              <a:endPara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7092992" y="1976867"/>
              <a:ext cx="625533" cy="378792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 smtClean="0">
                  <a:latin typeface="Arial" pitchFamily="34" charset="0"/>
                  <a:cs typeface="Arial" pitchFamily="34" charset="0"/>
                </a:rPr>
                <a:t>NOM</a:t>
              </a:r>
              <a:endPara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7859454" y="1292554"/>
              <a:ext cx="528620" cy="106061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 smtClean="0">
                  <a:latin typeface="Arial" pitchFamily="34" charset="0"/>
                  <a:cs typeface="Arial" pitchFamily="34" charset="0"/>
                </a:rPr>
                <a:t>OD</a:t>
              </a:r>
              <a:endPara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Flowchart: Connector 10"/>
            <p:cNvSpPr/>
            <p:nvPr/>
          </p:nvSpPr>
          <p:spPr bwMode="auto">
            <a:xfrm>
              <a:off x="8603319" y="1888483"/>
              <a:ext cx="35241" cy="113638"/>
            </a:xfrm>
            <a:prstGeom prst="flowChartConnector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Flowchart: Connector 11"/>
            <p:cNvSpPr/>
            <p:nvPr/>
          </p:nvSpPr>
          <p:spPr bwMode="auto">
            <a:xfrm>
              <a:off x="8716600" y="1888483"/>
              <a:ext cx="35241" cy="113638"/>
            </a:xfrm>
            <a:prstGeom prst="flowChartConnector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Flowchart: Connector 12"/>
            <p:cNvSpPr/>
            <p:nvPr/>
          </p:nvSpPr>
          <p:spPr bwMode="auto">
            <a:xfrm>
              <a:off x="8832388" y="1888483"/>
              <a:ext cx="35241" cy="113638"/>
            </a:xfrm>
            <a:prstGeom prst="flowChartConnector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573133" y="2393846"/>
              <a:ext cx="72226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latinLnBrk="0" hangingPunct="0"/>
              <a:r>
                <a:rPr lang="en-US" sz="2200" dirty="0" smtClean="0">
                  <a:latin typeface="Arial" pitchFamily="34" charset="0"/>
                  <a:cs typeface="Arial" pitchFamily="34" charset="0"/>
                </a:rPr>
                <a:t>time</a:t>
              </a:r>
              <a:endParaRPr lang="en-US" sz="2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018827" y="824593"/>
              <a:ext cx="61439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latinLnBrk="0" hangingPunct="0"/>
              <a:r>
                <a:rPr lang="en-US" sz="2200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2200" baseline="-25000" dirty="0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2200" baseline="-250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>
              <a:off x="6054240" y="2486630"/>
              <a:ext cx="529775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>
              <a:off x="6750550" y="2486630"/>
              <a:ext cx="321649" cy="12473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>
              <a:off x="7128961" y="2499103"/>
              <a:ext cx="529775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>
              <a:off x="7866862" y="2486630"/>
              <a:ext cx="529775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6062353" y="2518576"/>
              <a:ext cx="570866" cy="656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latinLnBrk="0" hangingPunct="0"/>
              <a:r>
                <a:rPr lang="en-US" sz="2200" dirty="0" smtClean="0">
                  <a:latin typeface="Arial" pitchFamily="34" charset="0"/>
                  <a:cs typeface="Arial" pitchFamily="34" charset="0"/>
                </a:rPr>
                <a:t>t</a:t>
              </a:r>
              <a:r>
                <a:rPr lang="en-US" sz="2200" baseline="-25000" dirty="0" smtClean="0">
                  <a:latin typeface="Arial" pitchFamily="34" charset="0"/>
                  <a:cs typeface="Arial" pitchFamily="34" charset="0"/>
                </a:rPr>
                <a:t>nom</a:t>
              </a:r>
              <a:endParaRPr lang="en-US" sz="2200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704599" y="2518576"/>
              <a:ext cx="522035" cy="656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latinLnBrk="0" hangingPunct="0"/>
              <a:r>
                <a:rPr lang="en-US" sz="2200" dirty="0" smtClean="0">
                  <a:latin typeface="Arial" pitchFamily="34" charset="0"/>
                  <a:cs typeface="Arial" pitchFamily="34" charset="0"/>
                </a:rPr>
                <a:t>t</a:t>
              </a:r>
              <a:r>
                <a:rPr lang="en-US" sz="2200" baseline="-25000" dirty="0" smtClean="0">
                  <a:latin typeface="Arial" pitchFamily="34" charset="0"/>
                  <a:cs typeface="Arial" pitchFamily="34" charset="0"/>
                </a:rPr>
                <a:t>OD</a:t>
              </a:r>
              <a:endParaRPr lang="en-US" sz="2200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147399" y="2518576"/>
              <a:ext cx="570866" cy="656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latinLnBrk="0" hangingPunct="0"/>
              <a:r>
                <a:rPr lang="en-US" sz="2200" dirty="0" smtClean="0">
                  <a:latin typeface="Arial" pitchFamily="34" charset="0"/>
                  <a:cs typeface="Arial" pitchFamily="34" charset="0"/>
                </a:rPr>
                <a:t>t</a:t>
              </a:r>
              <a:r>
                <a:rPr lang="en-US" sz="2200" baseline="-25000" dirty="0" smtClean="0">
                  <a:latin typeface="Arial" pitchFamily="34" charset="0"/>
                  <a:cs typeface="Arial" pitchFamily="34" charset="0"/>
                </a:rPr>
                <a:t>nom</a:t>
              </a:r>
              <a:endParaRPr lang="en-US" sz="2200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910913" y="2518576"/>
              <a:ext cx="535390" cy="656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latinLnBrk="0" hangingPunct="0"/>
              <a:r>
                <a:rPr lang="en-US" sz="2200" dirty="0" smtClean="0">
                  <a:latin typeface="Arial" pitchFamily="34" charset="0"/>
                  <a:cs typeface="Arial" pitchFamily="34" charset="0"/>
                </a:rPr>
                <a:t>t</a:t>
              </a:r>
              <a:r>
                <a:rPr lang="en-US" sz="2200" baseline="-25000" dirty="0" smtClean="0">
                  <a:latin typeface="Arial" pitchFamily="34" charset="0"/>
                  <a:cs typeface="Arial" pitchFamily="34" charset="0"/>
                </a:rPr>
                <a:t>OD</a:t>
              </a:r>
              <a:endParaRPr lang="en-US" sz="2200" baseline="-250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3386785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Optimization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20257"/>
            <a:ext cx="8567489" cy="536535"/>
          </a:xfrm>
        </p:spPr>
        <p:txBody>
          <a:bodyPr/>
          <a:lstStyle/>
          <a:p>
            <a:pPr marL="342900" lvl="1" indent="-342900">
              <a:spcBef>
                <a:spcPct val="40000"/>
              </a:spcBef>
              <a:buClr>
                <a:srgbClr val="FFCC66"/>
              </a:buClr>
              <a:buSzPct val="70000"/>
              <a:buFont typeface="Wingdings" pitchFamily="2" charset="2"/>
              <a:buChar char="n"/>
            </a:pP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Iteratively sample and refine the power models</a:t>
            </a:r>
          </a:p>
          <a:p>
            <a:pPr marL="342900" lvl="1" indent="-342900">
              <a:spcBef>
                <a:spcPct val="40000"/>
              </a:spcBef>
              <a:buClr>
                <a:srgbClr val="FFCC66"/>
              </a:buClr>
              <a:buSzPct val="70000"/>
              <a:buFont typeface="Wingdings" pitchFamily="2" charset="2"/>
              <a:buChar char="n"/>
            </a:pPr>
            <a:endParaRPr lang="en-US" sz="2800" dirty="0">
              <a:effectLst/>
              <a:latin typeface="Arial" pitchFamily="34" charset="0"/>
              <a:cs typeface="Arial" pitchFamily="34" charset="0"/>
            </a:endParaRPr>
          </a:p>
          <a:p>
            <a:pPr marL="342900" lvl="1" indent="-342900">
              <a:spcBef>
                <a:spcPct val="40000"/>
              </a:spcBef>
              <a:buClr>
                <a:srgbClr val="FFCC66"/>
              </a:buClr>
              <a:buSzPct val="70000"/>
              <a:buFont typeface="Wingdings" pitchFamily="2" charset="2"/>
              <a:buChar char="n"/>
            </a:pPr>
            <a:endParaRPr lang="en-US" sz="2800" dirty="0" smtClean="0">
              <a:effectLst/>
              <a:latin typeface="Arial" pitchFamily="34" charset="0"/>
              <a:cs typeface="Arial" pitchFamily="34" charset="0"/>
            </a:endParaRPr>
          </a:p>
          <a:p>
            <a:pPr marL="342900" lvl="1" indent="-342900">
              <a:spcBef>
                <a:spcPct val="40000"/>
              </a:spcBef>
              <a:buClr>
                <a:srgbClr val="FFCC66"/>
              </a:buClr>
              <a:buSzPct val="70000"/>
              <a:buFont typeface="Wingdings" pitchFamily="2" charset="2"/>
              <a:buChar char="n"/>
            </a:pPr>
            <a:endParaRPr lang="en-US" sz="2800" dirty="0">
              <a:effectLst/>
              <a:latin typeface="Arial" pitchFamily="34" charset="0"/>
              <a:cs typeface="Arial" pitchFamily="34" charset="0"/>
            </a:endParaRPr>
          </a:p>
          <a:p>
            <a:pPr marL="342900" lvl="1" indent="-342900">
              <a:spcBef>
                <a:spcPct val="40000"/>
              </a:spcBef>
              <a:buClr>
                <a:srgbClr val="FFCC66"/>
              </a:buClr>
              <a:buSzPct val="70000"/>
              <a:buFont typeface="Wingdings" pitchFamily="2" charset="2"/>
              <a:buChar char="n"/>
            </a:pPr>
            <a:endParaRPr lang="en-US" sz="2800" dirty="0" smtClean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336079" y="1772816"/>
            <a:ext cx="2662260" cy="402291"/>
          </a:xfrm>
          <a:prstGeom prst="rect">
            <a:avLst/>
          </a:prstGeom>
          <a:ln>
            <a:headEnd type="none" w="med" len="med"/>
            <a:tailEnd type="triangl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latin typeface="Arial" pitchFamily="34" charset="0"/>
              </a:rPr>
              <a:t>Sample (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latin typeface="Arial" pitchFamily="34" charset="0"/>
              </a:rPr>
              <a:t>SP&amp;R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latin typeface="Arial" pitchFamily="34" charset="0"/>
              </a:rPr>
              <a:t>)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239517" y="2711423"/>
            <a:ext cx="2855384" cy="402291"/>
          </a:xfrm>
          <a:prstGeom prst="rect">
            <a:avLst/>
          </a:prstGeom>
          <a:ln>
            <a:headEnd type="none" w="med" len="med"/>
            <a:tailEnd type="triangl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bg2"/>
                </a:solidFill>
                <a:latin typeface="Arial" pitchFamily="34" charset="0"/>
              </a:rPr>
              <a:t>Construct</a:t>
            </a:r>
            <a:r>
              <a:rPr kumimoji="0" lang="en-US" sz="2000" i="0" u="none" strike="noStrike" cap="none" normalizeH="0" dirty="0" smtClean="0">
                <a:ln>
                  <a:noFill/>
                </a:ln>
                <a:solidFill>
                  <a:schemeClr val="bg2"/>
                </a:solidFill>
                <a:latin typeface="Arial" pitchFamily="34" charset="0"/>
              </a:rPr>
              <a:t> power models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latin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328891" y="3650030"/>
            <a:ext cx="2676636" cy="710067"/>
          </a:xfrm>
          <a:prstGeom prst="rect">
            <a:avLst/>
          </a:prstGeom>
          <a:ln>
            <a:headEnd type="none" w="med" len="med"/>
            <a:tailEnd type="triangl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bg2"/>
                </a:solidFill>
                <a:latin typeface="Arial" pitchFamily="34" charset="0"/>
              </a:rPr>
              <a:t>Estimate optimal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bg2"/>
                </a:solidFill>
                <a:latin typeface="Arial" pitchFamily="34" charset="0"/>
              </a:rPr>
              <a:t>signoff modes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latin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322767" y="4896413"/>
            <a:ext cx="2688884" cy="402291"/>
          </a:xfrm>
          <a:prstGeom prst="rect">
            <a:avLst/>
          </a:prstGeom>
          <a:ln>
            <a:headEnd type="none" w="med" len="med"/>
            <a:tailEnd type="triangl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bg2"/>
                </a:solidFill>
                <a:latin typeface="Arial" pitchFamily="34" charset="0"/>
              </a:rPr>
              <a:t>Sample (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latin typeface="Arial" pitchFamily="34" charset="0"/>
              </a:rPr>
              <a:t>SP&amp;R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latin typeface="Arial" pitchFamily="34" charset="0"/>
              </a:rPr>
              <a:t>)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329194" y="5835021"/>
            <a:ext cx="2676030" cy="402291"/>
          </a:xfrm>
          <a:prstGeom prst="rect">
            <a:avLst/>
          </a:prstGeom>
          <a:ln>
            <a:headEnd type="none" w="med" len="med"/>
            <a:tailEnd type="triangl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latin typeface="Arial" pitchFamily="34" charset="0"/>
              </a:rPr>
              <a:t>Refine</a:t>
            </a:r>
            <a:r>
              <a:rPr kumimoji="0" lang="en-US" sz="2000" i="0" u="none" strike="noStrike" cap="none" normalizeH="0" dirty="0" smtClean="0">
                <a:ln>
                  <a:noFill/>
                </a:ln>
                <a:solidFill>
                  <a:schemeClr val="bg2"/>
                </a:solidFill>
                <a:latin typeface="Arial" pitchFamily="34" charset="0"/>
              </a:rPr>
              <a:t> power models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latin typeface="Arial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4667209" y="2263245"/>
            <a:ext cx="0" cy="36004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993649" y="2204864"/>
            <a:ext cx="2251179" cy="399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</a:rPr>
              <a:t>Circuit information</a:t>
            </a:r>
            <a:endParaRPr lang="en-US" sz="2000" dirty="0">
              <a:latin typeface="Arial" pitchFamily="34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4650431" y="3201852"/>
            <a:ext cx="0" cy="36004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993649" y="3173433"/>
            <a:ext cx="2251179" cy="399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</a:rPr>
              <a:t>Power models</a:t>
            </a:r>
            <a:endParaRPr lang="en-US" sz="2000" dirty="0">
              <a:latin typeface="Arial" pitchFamily="34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4660973" y="4448235"/>
            <a:ext cx="0" cy="36004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618805" y="4437112"/>
            <a:ext cx="30495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</a:rPr>
              <a:t>Estimated optimal mode</a:t>
            </a:r>
            <a:endParaRPr lang="en-US" sz="2000" dirty="0">
              <a:latin typeface="Arial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4644008" y="5386842"/>
            <a:ext cx="0" cy="36004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993649" y="5333673"/>
            <a:ext cx="2251179" cy="399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</a:rPr>
              <a:t>Circuit information</a:t>
            </a:r>
            <a:endParaRPr lang="en-US" sz="2000" dirty="0">
              <a:latin typeface="Arial" pitchFamily="34" charset="0"/>
            </a:endParaRPr>
          </a:p>
        </p:txBody>
      </p:sp>
      <p:cxnSp>
        <p:nvCxnSpPr>
          <p:cNvPr id="7" name="Elbow Connector 6"/>
          <p:cNvCxnSpPr>
            <a:endCxn id="19" idx="3"/>
          </p:cNvCxnSpPr>
          <p:nvPr/>
        </p:nvCxnSpPr>
        <p:spPr bwMode="auto">
          <a:xfrm rot="5400000" flipH="1" flipV="1">
            <a:off x="4208643" y="4440429"/>
            <a:ext cx="2232248" cy="1361519"/>
          </a:xfrm>
          <a:prstGeom prst="bentConnector4">
            <a:avLst>
              <a:gd name="adj1" fmla="val -17121"/>
              <a:gd name="adj2" fmla="val 212307"/>
            </a:avLst>
          </a:prstGeom>
          <a:ln w="38100">
            <a:solidFill>
              <a:srgbClr val="FF9933"/>
            </a:solidFill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475170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Chart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4747339"/>
              </p:ext>
            </p:extLst>
          </p:nvPr>
        </p:nvGraphicFramePr>
        <p:xfrm>
          <a:off x="467545" y="1557026"/>
          <a:ext cx="7786584" cy="4680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20257"/>
            <a:ext cx="8567489" cy="536535"/>
          </a:xfrm>
        </p:spPr>
        <p:txBody>
          <a:bodyPr/>
          <a:lstStyle/>
          <a:p>
            <a:pPr marL="342900" lvl="1" indent="-342900">
              <a:spcBef>
                <a:spcPct val="40000"/>
              </a:spcBef>
              <a:buClr>
                <a:srgbClr val="FFCC66"/>
              </a:buClr>
              <a:buSzPct val="70000"/>
              <a:buFont typeface="Wingdings" pitchFamily="2" charset="2"/>
              <a:buChar char="n"/>
            </a:pP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Performance of the proposed global optimization</a:t>
            </a:r>
          </a:p>
          <a:p>
            <a:pPr marL="342900" lvl="1" indent="-342900">
              <a:spcBef>
                <a:spcPct val="40000"/>
              </a:spcBef>
              <a:buClr>
                <a:srgbClr val="FFCC66"/>
              </a:buClr>
              <a:buSzPct val="70000"/>
              <a:buFont typeface="Wingdings" pitchFamily="2" charset="2"/>
              <a:buChar char="n"/>
            </a:pPr>
            <a:endParaRPr lang="en-US" sz="2800" dirty="0">
              <a:effectLst/>
              <a:latin typeface="Arial" pitchFamily="34" charset="0"/>
              <a:cs typeface="Arial" pitchFamily="34" charset="0"/>
            </a:endParaRPr>
          </a:p>
          <a:p>
            <a:pPr marL="342900" lvl="1" indent="-342900">
              <a:spcBef>
                <a:spcPct val="40000"/>
              </a:spcBef>
              <a:buClr>
                <a:srgbClr val="FFCC66"/>
              </a:buClr>
              <a:buSzPct val="70000"/>
              <a:buFont typeface="Wingdings" pitchFamily="2" charset="2"/>
              <a:buChar char="n"/>
            </a:pPr>
            <a:endParaRPr lang="en-US" sz="2800" dirty="0" smtClean="0">
              <a:effectLst/>
              <a:latin typeface="Arial" pitchFamily="34" charset="0"/>
              <a:cs typeface="Arial" pitchFamily="34" charset="0"/>
            </a:endParaRPr>
          </a:p>
          <a:p>
            <a:pPr marL="342900" lvl="1" indent="-342900">
              <a:spcBef>
                <a:spcPct val="40000"/>
              </a:spcBef>
              <a:buClr>
                <a:srgbClr val="FFCC66"/>
              </a:buClr>
              <a:buSzPct val="70000"/>
              <a:buFont typeface="Wingdings" pitchFamily="2" charset="2"/>
              <a:buChar char="n"/>
            </a:pPr>
            <a:endParaRPr lang="en-US" sz="2800" dirty="0">
              <a:effectLst/>
              <a:latin typeface="Arial" pitchFamily="34" charset="0"/>
              <a:cs typeface="Arial" pitchFamily="34" charset="0"/>
            </a:endParaRPr>
          </a:p>
          <a:p>
            <a:pPr marL="342900" lvl="1" indent="-342900">
              <a:spcBef>
                <a:spcPct val="40000"/>
              </a:spcBef>
              <a:buClr>
                <a:srgbClr val="FFCC66"/>
              </a:buClr>
              <a:buSzPct val="70000"/>
              <a:buFont typeface="Wingdings" pitchFamily="2" charset="2"/>
              <a:buChar char="n"/>
            </a:pPr>
            <a:endParaRPr lang="en-US" sz="2800" dirty="0" smtClean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59632" y="6237312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9933"/>
                </a:solidFill>
                <a:latin typeface="Arial" pitchFamily="34" charset="0"/>
              </a:rPr>
              <a:t>Frequency = 800MHz ,   Voltage = ?</a:t>
            </a:r>
            <a:endParaRPr lang="en-US" sz="2800" dirty="0">
              <a:solidFill>
                <a:srgbClr val="FF9933"/>
              </a:solidFill>
              <a:latin typeface="Arial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403648" y="1413009"/>
            <a:ext cx="7560840" cy="3058799"/>
            <a:chOff x="1619672" y="1413009"/>
            <a:chExt cx="7560840" cy="3058799"/>
          </a:xfrm>
        </p:grpSpPr>
        <p:grpSp>
          <p:nvGrpSpPr>
            <p:cNvPr id="10" name="Group 9"/>
            <p:cNvGrpSpPr/>
            <p:nvPr/>
          </p:nvGrpSpPr>
          <p:grpSpPr>
            <a:xfrm>
              <a:off x="1619672" y="1844824"/>
              <a:ext cx="6840760" cy="2626984"/>
              <a:chOff x="1619672" y="1844824"/>
              <a:chExt cx="6840760" cy="2626984"/>
            </a:xfrm>
          </p:grpSpPr>
          <p:sp>
            <p:nvSpPr>
              <p:cNvPr id="9" name="Oval 8"/>
              <p:cNvSpPr/>
              <p:nvPr/>
            </p:nvSpPr>
            <p:spPr bwMode="auto">
              <a:xfrm>
                <a:off x="1619672" y="1916832"/>
                <a:ext cx="504056" cy="720080"/>
              </a:xfrm>
              <a:prstGeom prst="ellipse">
                <a:avLst/>
              </a:prstGeom>
              <a:noFill/>
              <a:ln w="38100" cap="sq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0000" tIns="46800" rIns="90000" bIns="468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</a:endParaRPr>
              </a:p>
            </p:txBody>
          </p:sp>
          <p:sp>
            <p:nvSpPr>
              <p:cNvPr id="22" name="Oval 21"/>
              <p:cNvSpPr/>
              <p:nvPr/>
            </p:nvSpPr>
            <p:spPr bwMode="auto">
              <a:xfrm>
                <a:off x="5822222" y="3751728"/>
                <a:ext cx="504056" cy="720080"/>
              </a:xfrm>
              <a:prstGeom prst="ellipse">
                <a:avLst/>
              </a:prstGeom>
              <a:noFill/>
              <a:ln w="38100" cap="sq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0000" tIns="46800" rIns="90000" bIns="468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</a:endParaRPr>
              </a:p>
            </p:txBody>
          </p:sp>
          <p:sp>
            <p:nvSpPr>
              <p:cNvPr id="23" name="Oval 22"/>
              <p:cNvSpPr/>
              <p:nvPr/>
            </p:nvSpPr>
            <p:spPr bwMode="auto">
              <a:xfrm>
                <a:off x="7905970" y="1844824"/>
                <a:ext cx="554462" cy="792088"/>
              </a:xfrm>
              <a:prstGeom prst="ellipse">
                <a:avLst/>
              </a:prstGeom>
              <a:noFill/>
              <a:ln w="38100" cap="sq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0000" tIns="46800" rIns="90000" bIns="468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</a:endParaRP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2051720" y="1772816"/>
              <a:ext cx="1132685" cy="5038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err="1" smtClean="0">
                  <a:solidFill>
                    <a:srgbClr val="FFFF00"/>
                  </a:solidFill>
                  <a:latin typeface="Arial" pitchFamily="34" charset="0"/>
                </a:rPr>
                <a:t>0.90V</a:t>
              </a:r>
              <a:endParaRPr lang="en-US" sz="2600" dirty="0">
                <a:solidFill>
                  <a:srgbClr val="FFFF00"/>
                </a:solidFill>
                <a:latin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047827" y="1413009"/>
              <a:ext cx="1132685" cy="5038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err="1" smtClean="0">
                  <a:solidFill>
                    <a:srgbClr val="FFFF00"/>
                  </a:solidFill>
                  <a:latin typeface="Arial" pitchFamily="34" charset="0"/>
                </a:rPr>
                <a:t>1.20V</a:t>
              </a:r>
              <a:endParaRPr lang="en-US" sz="2600" dirty="0">
                <a:solidFill>
                  <a:srgbClr val="FFFF00"/>
                </a:solidFill>
                <a:latin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599555" y="3284984"/>
              <a:ext cx="1132685" cy="5038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err="1" smtClean="0">
                  <a:solidFill>
                    <a:srgbClr val="FFFF00"/>
                  </a:solidFill>
                  <a:latin typeface="Arial" pitchFamily="34" charset="0"/>
                </a:rPr>
                <a:t>1.10V</a:t>
              </a:r>
              <a:endParaRPr lang="en-US" sz="2600" dirty="0">
                <a:solidFill>
                  <a:srgbClr val="FFFF00"/>
                </a:solidFill>
                <a:latin typeface="Arial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167507" y="4286577"/>
            <a:ext cx="1132685" cy="1158647"/>
            <a:chOff x="5383531" y="4286577"/>
            <a:chExt cx="1132685" cy="1158647"/>
          </a:xfrm>
        </p:grpSpPr>
        <p:sp>
          <p:nvSpPr>
            <p:cNvPr id="29" name="Oval 28"/>
            <p:cNvSpPr/>
            <p:nvPr/>
          </p:nvSpPr>
          <p:spPr bwMode="auto">
            <a:xfrm>
              <a:off x="5400092" y="4286577"/>
              <a:ext cx="504056" cy="720080"/>
            </a:xfrm>
            <a:prstGeom prst="ellipse">
              <a:avLst/>
            </a:prstGeom>
            <a:noFill/>
            <a:ln w="38100" cap="sq" cmpd="sng" algn="ctr">
              <a:solidFill>
                <a:srgbClr val="FF9933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383531" y="4941401"/>
              <a:ext cx="1132685" cy="5038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err="1" smtClean="0">
                  <a:solidFill>
                    <a:srgbClr val="FF9933"/>
                  </a:solidFill>
                  <a:latin typeface="Arial" pitchFamily="34" charset="0"/>
                </a:rPr>
                <a:t>1.08V</a:t>
              </a:r>
              <a:endParaRPr lang="en-US" sz="2600" dirty="0">
                <a:solidFill>
                  <a:srgbClr val="FF9933"/>
                </a:solidFill>
                <a:latin typeface="Arial" pitchFamily="34" charset="0"/>
              </a:endParaRPr>
            </a:p>
          </p:txBody>
        </p:sp>
      </p:grpSp>
      <p:sp>
        <p:nvSpPr>
          <p:cNvPr id="18" name="Oval 22"/>
          <p:cNvSpPr/>
          <p:nvPr/>
        </p:nvSpPr>
        <p:spPr bwMode="auto">
          <a:xfrm>
            <a:off x="4727576" y="4435562"/>
            <a:ext cx="554462" cy="792088"/>
          </a:xfrm>
          <a:prstGeom prst="ellipse">
            <a:avLst/>
          </a:prstGeom>
          <a:noFill/>
          <a:ln w="38100" cap="sq" cmpd="sng" algn="ctr">
            <a:solidFill>
              <a:srgbClr val="92D05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39381" y="5000636"/>
            <a:ext cx="1132685" cy="50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92D050"/>
                </a:solidFill>
                <a:latin typeface="Arial" pitchFamily="34" charset="0"/>
              </a:rPr>
              <a:t>1.06V</a:t>
            </a:r>
            <a:endParaRPr lang="en-US" sz="2600" dirty="0">
              <a:solidFill>
                <a:srgbClr val="92D05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174981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5288" y="200025"/>
            <a:ext cx="8489950" cy="708025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ea typeface="굴림" pitchFamily="50" charset="-127"/>
              </a:rPr>
              <a:t>Outline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57188" y="1125538"/>
            <a:ext cx="8391276" cy="4895749"/>
          </a:xfrm>
        </p:spPr>
        <p:txBody>
          <a:bodyPr/>
          <a:lstStyle/>
          <a:p>
            <a:pPr>
              <a:defRPr/>
            </a:pPr>
            <a:r>
              <a:rPr lang="en-US" altLang="ko-KR" sz="3600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Motivation</a:t>
            </a:r>
          </a:p>
          <a:p>
            <a:pPr>
              <a:defRPr/>
            </a:pPr>
            <a:r>
              <a:rPr lang="en-US" altLang="ko-KR" sz="3600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Design Cone</a:t>
            </a:r>
          </a:p>
          <a:p>
            <a:pPr>
              <a:defRPr/>
            </a:pPr>
            <a:r>
              <a:rPr lang="en-US" altLang="ko-KR" sz="3600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Dominance of Modes</a:t>
            </a:r>
          </a:p>
          <a:p>
            <a:pPr>
              <a:defRPr/>
            </a:pPr>
            <a:r>
              <a:rPr lang="en-US" altLang="ko-KR" sz="3600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Problems and Methodologies</a:t>
            </a:r>
          </a:p>
          <a:p>
            <a:pPr>
              <a:defRPr/>
            </a:pPr>
            <a:r>
              <a:rPr lang="en-US" altLang="ko-KR" sz="3600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Experimental Setup and Results</a:t>
            </a:r>
          </a:p>
          <a:p>
            <a:pPr>
              <a:defRPr/>
            </a:pPr>
            <a:r>
              <a:rPr lang="en-US" altLang="ko-KR" sz="36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Conclusions and Ongoing Works</a:t>
            </a:r>
            <a:r>
              <a:rPr lang="en-US" altLang="ko-KR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ea typeface="굴림" pitchFamily="50" charset="-127"/>
                <a:cs typeface="Calibri" pitchFamily="34" charset="0"/>
              </a:rPr>
              <a:t/>
            </a:r>
            <a:br>
              <a:rPr lang="en-US" altLang="ko-KR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ea typeface="굴림" pitchFamily="50" charset="-127"/>
                <a:cs typeface="Calibri" pitchFamily="34" charset="0"/>
              </a:rPr>
            </a:br>
            <a:endParaRPr lang="en-US" altLang="ko-KR" sz="3200" dirty="0" smtClean="0">
              <a:solidFill>
                <a:schemeClr val="tx1">
                  <a:lumMod val="65000"/>
                </a:schemeClr>
              </a:solidFill>
              <a:latin typeface="Calibri" pitchFamily="34" charset="0"/>
              <a:ea typeface="굴림" pitchFamily="50" charset="-127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89945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&amp; Ongoing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980728"/>
            <a:ext cx="9004518" cy="5663977"/>
          </a:xfrm>
        </p:spPr>
        <p:txBody>
          <a:bodyPr/>
          <a:lstStyle/>
          <a:p>
            <a:r>
              <a:rPr lang="en-US" sz="3200" dirty="0" smtClean="0">
                <a:effectLst/>
                <a:latin typeface="Arial" pitchFamily="34" charset="0"/>
                <a:cs typeface="Arial" pitchFamily="34" charset="0"/>
              </a:rPr>
              <a:t>Conclusions</a:t>
            </a:r>
          </a:p>
          <a:p>
            <a:pPr lvl="1"/>
            <a:r>
              <a:rPr lang="en-US" sz="3000" dirty="0" smtClean="0">
                <a:effectLst/>
                <a:latin typeface="Arial" pitchFamily="34" charset="0"/>
                <a:cs typeface="Arial" pitchFamily="34" charset="0"/>
              </a:rPr>
              <a:t>Study the problem of signoff mode selection</a:t>
            </a:r>
          </a:p>
          <a:p>
            <a:pPr lvl="1"/>
            <a:r>
              <a:rPr lang="en-US" sz="3000" dirty="0" smtClean="0">
                <a:effectLst/>
                <a:latin typeface="Arial" pitchFamily="34" charset="0"/>
                <a:cs typeface="Arial" pitchFamily="34" charset="0"/>
              </a:rPr>
              <a:t>Propose the concept of design cone</a:t>
            </a:r>
          </a:p>
          <a:p>
            <a:pPr lvl="1"/>
            <a:r>
              <a:rPr lang="en-US" sz="3000" dirty="0">
                <a:effectLst/>
                <a:latin typeface="Arial" pitchFamily="34" charset="0"/>
                <a:cs typeface="Arial" pitchFamily="34" charset="0"/>
              </a:rPr>
              <a:t>S</a:t>
            </a:r>
            <a:r>
              <a:rPr lang="en-US" sz="3000" dirty="0" smtClean="0">
                <a:effectLst/>
                <a:latin typeface="Arial" pitchFamily="34" charset="0"/>
                <a:cs typeface="Arial" pitchFamily="34" charset="0"/>
              </a:rPr>
              <a:t>how that mutual equivalent dominance is required for signoff mode selection to avoid overdesign</a:t>
            </a:r>
          </a:p>
          <a:p>
            <a:pPr lvl="1"/>
            <a:r>
              <a:rPr lang="en-US" sz="3000" dirty="0">
                <a:effectLst/>
                <a:latin typeface="Arial" pitchFamily="34" charset="0"/>
                <a:cs typeface="Arial" pitchFamily="34" charset="0"/>
              </a:rPr>
              <a:t>P</a:t>
            </a:r>
            <a:r>
              <a:rPr lang="en-US" sz="3000" dirty="0" smtClean="0">
                <a:effectLst/>
                <a:latin typeface="Arial" pitchFamily="34" charset="0"/>
                <a:cs typeface="Arial" pitchFamily="34" charset="0"/>
              </a:rPr>
              <a:t>ropose methodologies for signoff mode selection</a:t>
            </a:r>
          </a:p>
          <a:p>
            <a:r>
              <a:rPr lang="en-US" sz="3200" dirty="0" smtClean="0">
                <a:effectLst/>
                <a:latin typeface="Arial" pitchFamily="34" charset="0"/>
                <a:cs typeface="Arial" pitchFamily="34" charset="0"/>
              </a:rPr>
              <a:t>Ongoing Works</a:t>
            </a:r>
          </a:p>
          <a:p>
            <a:pPr lvl="1"/>
            <a:r>
              <a:rPr lang="en-US" sz="3000" dirty="0" smtClean="0">
                <a:effectLst/>
                <a:latin typeface="Arial" pitchFamily="34" charset="0"/>
                <a:cs typeface="Arial" pitchFamily="34" charset="0"/>
              </a:rPr>
              <a:t>More </a:t>
            </a:r>
            <a:r>
              <a:rPr lang="en-US" sz="3000" dirty="0">
                <a:effectLst/>
                <a:latin typeface="Arial" pitchFamily="34" charset="0"/>
                <a:cs typeface="Arial" pitchFamily="34" charset="0"/>
              </a:rPr>
              <a:t>accurate estimation of design </a:t>
            </a:r>
            <a:r>
              <a:rPr lang="en-US" sz="3000" dirty="0" smtClean="0">
                <a:effectLst/>
                <a:latin typeface="Arial" pitchFamily="34" charset="0"/>
                <a:cs typeface="Arial" pitchFamily="34" charset="0"/>
              </a:rPr>
              <a:t>cone</a:t>
            </a:r>
          </a:p>
          <a:p>
            <a:pPr lvl="1"/>
            <a:r>
              <a:rPr lang="en-US" sz="3000" dirty="0" smtClean="0">
                <a:effectLst/>
                <a:latin typeface="Arial" pitchFamily="34" charset="0"/>
                <a:cs typeface="Arial" pitchFamily="34" charset="0"/>
              </a:rPr>
              <a:t>Consider </a:t>
            </a:r>
            <a:r>
              <a:rPr lang="en-US" sz="3000" dirty="0">
                <a:effectLst/>
                <a:latin typeface="Arial" pitchFamily="34" charset="0"/>
                <a:cs typeface="Arial" pitchFamily="34" charset="0"/>
              </a:rPr>
              <a:t>additional tradeoffs of design metrics such as area, reliability</a:t>
            </a:r>
          </a:p>
          <a:p>
            <a:pPr lvl="1"/>
            <a:endParaRPr lang="en-US" sz="2800" dirty="0" smtClean="0">
              <a:effectLst/>
              <a:latin typeface="Arial" pitchFamily="34" charset="0"/>
              <a:cs typeface="Arial" pitchFamily="34" charset="0"/>
            </a:endParaRPr>
          </a:p>
          <a:p>
            <a:endParaRPr lang="en-US" sz="2800" dirty="0"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887755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Acknowledgments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90157" cy="4680973"/>
          </a:xfrm>
        </p:spPr>
        <p:txBody>
          <a:bodyPr/>
          <a:lstStyle/>
          <a:p>
            <a:r>
              <a:rPr lang="en-US" sz="3200" dirty="0" smtClean="0">
                <a:effectLst/>
                <a:latin typeface="Arial" pitchFamily="34" charset="0"/>
                <a:cs typeface="Arial" pitchFamily="34" charset="0"/>
              </a:rPr>
              <a:t>Work supported by IMPACT, SRC, NSF, Qualcomm and Samsung</a:t>
            </a:r>
            <a:endParaRPr lang="en-US" sz="3200" dirty="0"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999821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467544" y="2928938"/>
            <a:ext cx="8132763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ko-KR" sz="4800" b="1" dirty="0">
                <a:solidFill>
                  <a:srgbClr val="FFCC66"/>
                </a:solidFill>
                <a:ea typeface="굴림" pitchFamily="50" charset="-127"/>
              </a:rPr>
              <a:t>Thank </a:t>
            </a:r>
            <a:r>
              <a:rPr lang="en-US" altLang="ko-KR" sz="4800" b="1" dirty="0" smtClean="0">
                <a:solidFill>
                  <a:srgbClr val="FFCC66"/>
                </a:solidFill>
                <a:ea typeface="굴림" pitchFamily="50" charset="-127"/>
              </a:rPr>
              <a:t>You!</a:t>
            </a:r>
            <a:endParaRPr lang="en-US" altLang="ko-KR" sz="4800" b="1" dirty="0">
              <a:solidFill>
                <a:srgbClr val="FFCC66"/>
              </a:solidFill>
              <a:ea typeface="굴림" pitchFamily="50" charset="-127"/>
            </a:endParaRPr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31982" cy="708695"/>
          </a:xfrm>
        </p:spPr>
        <p:txBody>
          <a:bodyPr/>
          <a:lstStyle/>
          <a:p>
            <a:r>
              <a:rPr lang="en-US" dirty="0" smtClean="0"/>
              <a:t>Fix Nominal Mode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37573" y="4703936"/>
            <a:ext cx="19839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FF9933"/>
                </a:solidFill>
                <a:latin typeface="Arial" pitchFamily="34" charset="0"/>
              </a:rPr>
              <a:t>f</a:t>
            </a:r>
            <a:r>
              <a:rPr lang="en-US" sz="2200" baseline="-25000" dirty="0" err="1" smtClean="0">
                <a:solidFill>
                  <a:srgbClr val="FF9933"/>
                </a:solidFill>
                <a:latin typeface="Arial" pitchFamily="34" charset="0"/>
              </a:rPr>
              <a:t>nom</a:t>
            </a:r>
            <a:r>
              <a:rPr lang="en-US" sz="2200" dirty="0" smtClean="0">
                <a:solidFill>
                  <a:srgbClr val="FF9933"/>
                </a:solidFill>
                <a:latin typeface="Arial" pitchFamily="34" charset="0"/>
              </a:rPr>
              <a:t> = </a:t>
            </a:r>
            <a:r>
              <a:rPr lang="en-US" sz="2200" dirty="0" err="1" smtClean="0">
                <a:solidFill>
                  <a:srgbClr val="FF9933"/>
                </a:solidFill>
                <a:latin typeface="Arial" pitchFamily="34" charset="0"/>
              </a:rPr>
              <a:t>500MHz</a:t>
            </a:r>
            <a:endParaRPr lang="en-US" sz="2200" dirty="0" smtClean="0">
              <a:solidFill>
                <a:srgbClr val="FF9933"/>
              </a:solidFill>
              <a:latin typeface="Arial" pitchFamily="34" charset="0"/>
            </a:endParaRPr>
          </a:p>
          <a:p>
            <a:r>
              <a:rPr lang="en-US" sz="2200" dirty="0" err="1" smtClean="0">
                <a:solidFill>
                  <a:srgbClr val="FF9933"/>
                </a:solidFill>
                <a:latin typeface="Arial" pitchFamily="34" charset="0"/>
              </a:rPr>
              <a:t>V</a:t>
            </a:r>
            <a:r>
              <a:rPr lang="en-US" sz="2200" baseline="-25000" dirty="0" err="1" smtClean="0">
                <a:solidFill>
                  <a:srgbClr val="FF9933"/>
                </a:solidFill>
                <a:latin typeface="Arial" pitchFamily="34" charset="0"/>
              </a:rPr>
              <a:t>nom</a:t>
            </a:r>
            <a:r>
              <a:rPr lang="en-US" sz="2200" dirty="0" smtClean="0">
                <a:solidFill>
                  <a:srgbClr val="FF9933"/>
                </a:solidFill>
                <a:latin typeface="Arial" pitchFamily="34" charset="0"/>
              </a:rPr>
              <a:t>= </a:t>
            </a:r>
            <a:r>
              <a:rPr lang="en-US" sz="2200" dirty="0" err="1" smtClean="0">
                <a:solidFill>
                  <a:srgbClr val="FF9933"/>
                </a:solidFill>
                <a:latin typeface="Arial" pitchFamily="34" charset="0"/>
              </a:rPr>
              <a:t>0.9V</a:t>
            </a:r>
            <a:endParaRPr lang="en-US" sz="2200" dirty="0">
              <a:solidFill>
                <a:srgbClr val="FF9933"/>
              </a:solidFill>
              <a:latin typeface="Arial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-3249" y="2390820"/>
            <a:ext cx="7521455" cy="3866812"/>
            <a:chOff x="-254388" y="275700"/>
            <a:chExt cx="7521455" cy="3866812"/>
          </a:xfrm>
        </p:grpSpPr>
        <p:grpSp>
          <p:nvGrpSpPr>
            <p:cNvPr id="36" name="Group 35"/>
            <p:cNvGrpSpPr/>
            <p:nvPr/>
          </p:nvGrpSpPr>
          <p:grpSpPr>
            <a:xfrm>
              <a:off x="685800" y="567690"/>
              <a:ext cx="6400315" cy="2796540"/>
              <a:chOff x="685800" y="567690"/>
              <a:chExt cx="6400315" cy="2796540"/>
            </a:xfrm>
          </p:grpSpPr>
          <p:pic>
            <p:nvPicPr>
              <p:cNvPr id="55" name="Picture 54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665" t="5862" r="8601" b="9770"/>
              <a:stretch/>
            </p:blipFill>
            <p:spPr>
              <a:xfrm>
                <a:off x="685800" y="567690"/>
                <a:ext cx="6347460" cy="2796540"/>
              </a:xfrm>
              <a:prstGeom prst="rect">
                <a:avLst/>
              </a:prstGeom>
            </p:spPr>
          </p:pic>
          <p:sp>
            <p:nvSpPr>
              <p:cNvPr id="56" name="TextBox 55"/>
              <p:cNvSpPr txBox="1"/>
              <p:nvPr/>
            </p:nvSpPr>
            <p:spPr>
              <a:xfrm>
                <a:off x="2542606" y="1963015"/>
                <a:ext cx="13184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2"/>
                    </a:solidFill>
                    <a:latin typeface="Arial" pitchFamily="34" charset="0"/>
                    <a:cs typeface="Arial" pitchFamily="34" charset="0"/>
                  </a:rPr>
                  <a:t>&lt; 87 mW</a:t>
                </a:r>
                <a:endParaRPr lang="en-US" b="1" dirty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234614" y="1549975"/>
                <a:ext cx="14752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2"/>
                    </a:solidFill>
                    <a:latin typeface="Arial" pitchFamily="34" charset="0"/>
                    <a:cs typeface="Arial" pitchFamily="34" charset="0"/>
                  </a:rPr>
                  <a:t>87 - 89 mW</a:t>
                </a:r>
                <a:endParaRPr lang="en-US" b="1" dirty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5610883" y="1562552"/>
                <a:ext cx="14752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2"/>
                    </a:solidFill>
                    <a:latin typeface="Arial" pitchFamily="34" charset="0"/>
                    <a:cs typeface="Arial" pitchFamily="34" charset="0"/>
                  </a:rPr>
                  <a:t>90 - 92 mW</a:t>
                </a:r>
                <a:endParaRPr lang="en-US" b="1" dirty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4890803" y="714752"/>
                <a:ext cx="14752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2"/>
                    </a:solidFill>
                    <a:latin typeface="Arial" pitchFamily="34" charset="0"/>
                    <a:cs typeface="Arial" pitchFamily="34" charset="0"/>
                  </a:rPr>
                  <a:t>90 - 92 mW</a:t>
                </a:r>
                <a:endParaRPr lang="en-US" b="1" dirty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5538875" y="2714680"/>
                <a:ext cx="14752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2"/>
                    </a:solidFill>
                    <a:latin typeface="Arial" pitchFamily="34" charset="0"/>
                    <a:cs typeface="Arial" pitchFamily="34" charset="0"/>
                  </a:rPr>
                  <a:t>93 - 95 mW</a:t>
                </a:r>
                <a:endParaRPr lang="en-US" b="1" dirty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934697" y="851764"/>
                <a:ext cx="1217066" cy="364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2"/>
                    </a:solidFill>
                    <a:latin typeface="Arial" pitchFamily="34" charset="0"/>
                    <a:cs typeface="Arial" pitchFamily="34" charset="0"/>
                  </a:rPr>
                  <a:t>&gt; 95 mW</a:t>
                </a:r>
                <a:endParaRPr lang="en-US" b="1" dirty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1219073" y="3498265"/>
              <a:ext cx="6454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1.05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133473" y="3498265"/>
              <a:ext cx="6454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1.07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047873" y="3498265"/>
              <a:ext cx="6454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1.09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947033" y="3498265"/>
              <a:ext cx="6454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1.11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838573" y="3498265"/>
              <a:ext cx="6454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1.13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30113" y="3498265"/>
              <a:ext cx="6454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1.15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621653" y="3498265"/>
              <a:ext cx="6454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1.17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80873" y="3498265"/>
              <a:ext cx="6454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1.03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3914" y="497744"/>
              <a:ext cx="7007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1000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04434" y="1106979"/>
              <a:ext cx="6454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950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04434" y="1785159"/>
              <a:ext cx="6454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900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04434" y="2463339"/>
              <a:ext cx="6454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850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04434" y="3118659"/>
              <a:ext cx="6454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800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605945" y="3773180"/>
              <a:ext cx="27891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Overdrive Voltages (V)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 rot="10800000">
              <a:off x="-254388" y="275700"/>
              <a:ext cx="461665" cy="332244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Overdrive Frequencies (MHz)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082491" y="1274520"/>
              <a:ext cx="1475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93 - 95 mW</a:t>
              </a:r>
              <a:endParaRPr lang="en-US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53257" y="3573016"/>
            <a:ext cx="9160811" cy="3058889"/>
            <a:chOff x="53257" y="2815481"/>
            <a:chExt cx="9160811" cy="3058889"/>
          </a:xfrm>
        </p:grpSpPr>
        <p:sp>
          <p:nvSpPr>
            <p:cNvPr id="7" name="TextBox 6"/>
            <p:cNvSpPr txBox="1"/>
            <p:nvPr/>
          </p:nvSpPr>
          <p:spPr>
            <a:xfrm>
              <a:off x="53257" y="5335761"/>
              <a:ext cx="9160811" cy="538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900" b="1" dirty="0">
                  <a:solidFill>
                    <a:srgbClr val="FF9933"/>
                  </a:solidFill>
                  <a:latin typeface="Arial" pitchFamily="34" charset="0"/>
                </a:rPr>
                <a:t>D</a:t>
              </a:r>
              <a:r>
                <a:rPr lang="en-US" sz="2900" b="1" dirty="0" smtClean="0">
                  <a:solidFill>
                    <a:srgbClr val="FF9933"/>
                  </a:solidFill>
                  <a:latin typeface="Arial" pitchFamily="34" charset="0"/>
                </a:rPr>
                <a:t>ifferent overdrive modes </a:t>
              </a:r>
              <a:r>
                <a:rPr lang="en-US" altLang="zh-TW" sz="2900" b="1" dirty="0" smtClean="0">
                  <a:solidFill>
                    <a:srgbClr val="FF9933"/>
                  </a:solidFill>
                  <a:latin typeface="Arial" pitchFamily="34" charset="0"/>
                  <a:sym typeface="Symbol"/>
                </a:rPr>
                <a:t> 20% power range</a:t>
              </a:r>
              <a:endParaRPr lang="en-US" sz="2900" b="1" dirty="0" smtClean="0">
                <a:solidFill>
                  <a:srgbClr val="FF9933"/>
                </a:solidFill>
                <a:latin typeface="Arial" pitchFamily="34" charset="0"/>
              </a:endParaRPr>
            </a:p>
          </p:txBody>
        </p:sp>
        <p:cxnSp>
          <p:nvCxnSpPr>
            <p:cNvPr id="63" name="Straight Arrow Connector 62"/>
            <p:cNvCxnSpPr/>
            <p:nvPr/>
          </p:nvCxnSpPr>
          <p:spPr bwMode="auto">
            <a:xfrm>
              <a:off x="1475656" y="2815481"/>
              <a:ext cx="1459558" cy="510639"/>
            </a:xfrm>
            <a:prstGeom prst="straightConnector1">
              <a:avLst/>
            </a:prstGeom>
            <a:solidFill>
              <a:schemeClr val="accent1"/>
            </a:solidFill>
            <a:ln w="38100" cap="sq" cmpd="sng" algn="ctr">
              <a:solidFill>
                <a:srgbClr val="FF9933"/>
              </a:solidFill>
              <a:prstDash val="sysDash"/>
              <a:round/>
              <a:headEnd type="triangle" w="med" len="med"/>
              <a:tailEnd type="triangle" w="med" len="med"/>
            </a:ln>
            <a:effectLst/>
          </p:spPr>
        </p:cxnSp>
      </p:grpSp>
      <p:sp>
        <p:nvSpPr>
          <p:cNvPr id="33" name="Content Placeholder 2"/>
          <p:cNvSpPr>
            <a:spLocks noGrp="1"/>
          </p:cNvSpPr>
          <p:nvPr>
            <p:ph idx="1"/>
          </p:nvPr>
        </p:nvSpPr>
        <p:spPr>
          <a:xfrm>
            <a:off x="251520" y="857920"/>
            <a:ext cx="8567489" cy="1753770"/>
          </a:xfrm>
        </p:spPr>
        <p:txBody>
          <a:bodyPr/>
          <a:lstStyle/>
          <a:p>
            <a:r>
              <a:rPr lang="en-US" sz="2800" dirty="0" smtClean="0">
                <a:effectLst/>
                <a:latin typeface="Arial" pitchFamily="34" charset="0"/>
              </a:rPr>
              <a:t>The average power </a:t>
            </a:r>
            <a:r>
              <a:rPr lang="en-US" sz="2800" dirty="0">
                <a:effectLst/>
                <a:latin typeface="Arial" pitchFamily="34" charset="0"/>
              </a:rPr>
              <a:t>of circuits signed off with different overdrive modes</a:t>
            </a:r>
          </a:p>
          <a:p>
            <a:r>
              <a:rPr lang="en-US" sz="2800" dirty="0">
                <a:effectLst/>
                <a:latin typeface="Arial" pitchFamily="34" charset="0"/>
              </a:rPr>
              <a:t>Average power = r x P</a:t>
            </a:r>
            <a:r>
              <a:rPr lang="en-US" sz="2800" baseline="-25000" dirty="0">
                <a:effectLst/>
                <a:latin typeface="Arial" pitchFamily="34" charset="0"/>
              </a:rPr>
              <a:t>OD </a:t>
            </a:r>
            <a:r>
              <a:rPr lang="en-US" sz="2800" dirty="0">
                <a:effectLst/>
                <a:latin typeface="Arial" pitchFamily="34" charset="0"/>
              </a:rPr>
              <a:t>+ (1-r) x </a:t>
            </a:r>
            <a:r>
              <a:rPr lang="en-US" sz="2800" dirty="0" err="1">
                <a:effectLst/>
                <a:latin typeface="Arial" pitchFamily="34" charset="0"/>
              </a:rPr>
              <a:t>P</a:t>
            </a:r>
            <a:r>
              <a:rPr lang="en-US" sz="2800" baseline="-25000" dirty="0" err="1">
                <a:effectLst/>
                <a:latin typeface="Arial" pitchFamily="34" charset="0"/>
              </a:rPr>
              <a:t>nom</a:t>
            </a:r>
            <a:r>
              <a:rPr lang="en-US" sz="2800" dirty="0">
                <a:effectLst/>
                <a:latin typeface="Arial" pitchFamily="34" charset="0"/>
              </a:rPr>
              <a:t> </a:t>
            </a:r>
          </a:p>
          <a:p>
            <a:pPr lvl="1"/>
            <a:r>
              <a:rPr lang="en-US" sz="2800" dirty="0">
                <a:effectLst/>
                <a:latin typeface="Arial" pitchFamily="34" charset="0"/>
              </a:rPr>
              <a:t>r is the duty cycle of overdrive mode</a:t>
            </a:r>
            <a:endParaRPr lang="en-US" sz="2800" baseline="-25000" dirty="0"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147866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567489" cy="1368151"/>
          </a:xfrm>
        </p:spPr>
        <p:txBody>
          <a:bodyPr/>
          <a:lstStyle/>
          <a:p>
            <a:r>
              <a:rPr lang="en-US" sz="3000" dirty="0">
                <a:latin typeface="Arial" pitchFamily="34" charset="0"/>
              </a:rPr>
              <a:t>Power of circuits signed off with different overdrive </a:t>
            </a:r>
            <a:r>
              <a:rPr lang="en-US" sz="3000" dirty="0" smtClean="0">
                <a:latin typeface="Arial" pitchFamily="34" charset="0"/>
              </a:rPr>
              <a:t>voltages</a:t>
            </a:r>
            <a:endParaRPr lang="en-US" sz="3000" dirty="0" smtClean="0">
              <a:effectLst/>
              <a:latin typeface="Arial" pitchFamily="34" charset="0"/>
              <a:cs typeface="Arial" pitchFamily="34" charset="0"/>
            </a:endParaRPr>
          </a:p>
          <a:p>
            <a:r>
              <a:rPr lang="en-US" sz="3000" dirty="0" smtClean="0">
                <a:effectLst/>
                <a:latin typeface="Arial" pitchFamily="34" charset="0"/>
                <a:cs typeface="Arial" pitchFamily="34" charset="0"/>
              </a:rPr>
              <a:t>Low signoff voltage    </a:t>
            </a:r>
            <a:r>
              <a:rPr lang="en-US" altLang="zh-TW" sz="3200" dirty="0" smtClean="0">
                <a:latin typeface="Arial" pitchFamily="34" charset="0"/>
                <a:cs typeface="Arial" pitchFamily="34" charset="0"/>
                <a:sym typeface="Symbol"/>
              </a:rPr>
              <a:t> large # of buffers</a:t>
            </a:r>
          </a:p>
          <a:p>
            <a:r>
              <a:rPr lang="en-US" sz="3200" dirty="0" smtClean="0">
                <a:effectLst/>
                <a:latin typeface="Arial" pitchFamily="34" charset="0"/>
                <a:cs typeface="Arial" pitchFamily="34" charset="0"/>
                <a:sym typeface="Symbol"/>
              </a:rPr>
              <a:t>High signoff voltage </a:t>
            </a:r>
            <a:r>
              <a:rPr lang="en-US" altLang="zh-TW" sz="3200" dirty="0" smtClean="0">
                <a:latin typeface="Arial" pitchFamily="34" charset="0"/>
                <a:cs typeface="Arial" pitchFamily="34" charset="0"/>
                <a:sym typeface="Symbol"/>
              </a:rPr>
              <a:t> high dynamic power</a:t>
            </a:r>
            <a:endParaRPr lang="en-US" sz="3000" dirty="0"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2429054"/>
              </p:ext>
            </p:extLst>
          </p:nvPr>
        </p:nvGraphicFramePr>
        <p:xfrm>
          <a:off x="755576" y="2924944"/>
          <a:ext cx="5832648" cy="3718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1896050" y="3250759"/>
            <a:ext cx="0" cy="2224446"/>
          </a:xfrm>
          <a:prstGeom prst="straightConnector1">
            <a:avLst/>
          </a:prstGeom>
          <a:ln>
            <a:solidFill>
              <a:srgbClr val="FFFF00"/>
            </a:solidFill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73093" y="4319239"/>
            <a:ext cx="1009167" cy="57707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14%</a:t>
            </a:r>
            <a:endParaRPr lang="en-US" sz="3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799804" y="5530973"/>
            <a:ext cx="3048346" cy="0"/>
          </a:xfrm>
          <a:prstGeom prst="line">
            <a:avLst/>
          </a:prstGeom>
          <a:ln w="381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776650" y="3184620"/>
            <a:ext cx="281350" cy="0"/>
          </a:xfrm>
          <a:prstGeom prst="line">
            <a:avLst/>
          </a:prstGeom>
          <a:ln w="381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549475" y="4643691"/>
            <a:ext cx="21592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FF9933"/>
                </a:solidFill>
                <a:latin typeface="Arial" pitchFamily="34" charset="0"/>
              </a:rPr>
              <a:t>f</a:t>
            </a:r>
            <a:r>
              <a:rPr lang="en-US" sz="2200" baseline="-25000" dirty="0" err="1" smtClean="0">
                <a:solidFill>
                  <a:srgbClr val="FF9933"/>
                </a:solidFill>
                <a:latin typeface="Arial" pitchFamily="34" charset="0"/>
              </a:rPr>
              <a:t>nom</a:t>
            </a:r>
            <a:r>
              <a:rPr lang="en-US" sz="2200" dirty="0" smtClean="0">
                <a:solidFill>
                  <a:srgbClr val="FF9933"/>
                </a:solidFill>
                <a:latin typeface="Arial" pitchFamily="34" charset="0"/>
              </a:rPr>
              <a:t>  = </a:t>
            </a:r>
            <a:r>
              <a:rPr lang="en-US" sz="2200" dirty="0" err="1" smtClean="0">
                <a:solidFill>
                  <a:srgbClr val="FF9933"/>
                </a:solidFill>
                <a:latin typeface="Arial" pitchFamily="34" charset="0"/>
              </a:rPr>
              <a:t>500MHz</a:t>
            </a:r>
            <a:endParaRPr lang="en-US" sz="2200" dirty="0" smtClean="0">
              <a:solidFill>
                <a:srgbClr val="FF9933"/>
              </a:solidFill>
              <a:latin typeface="Arial" pitchFamily="34" charset="0"/>
            </a:endParaRPr>
          </a:p>
          <a:p>
            <a:r>
              <a:rPr lang="en-US" sz="2200" dirty="0" err="1" smtClean="0">
                <a:solidFill>
                  <a:srgbClr val="FF9933"/>
                </a:solidFill>
                <a:latin typeface="Arial" pitchFamily="34" charset="0"/>
              </a:rPr>
              <a:t>V</a:t>
            </a:r>
            <a:r>
              <a:rPr lang="en-US" sz="2200" baseline="-25000" dirty="0" err="1" smtClean="0">
                <a:solidFill>
                  <a:srgbClr val="FF9933"/>
                </a:solidFill>
                <a:latin typeface="Arial" pitchFamily="34" charset="0"/>
              </a:rPr>
              <a:t>nom</a:t>
            </a:r>
            <a:r>
              <a:rPr lang="en-US" sz="2200" baseline="-25000" dirty="0" smtClean="0">
                <a:solidFill>
                  <a:srgbClr val="FF9933"/>
                </a:solidFill>
                <a:latin typeface="Arial" pitchFamily="34" charset="0"/>
              </a:rPr>
              <a:t> </a:t>
            </a:r>
            <a:r>
              <a:rPr lang="en-US" sz="2200" dirty="0" smtClean="0">
                <a:solidFill>
                  <a:srgbClr val="FF9933"/>
                </a:solidFill>
                <a:latin typeface="Arial" pitchFamily="34" charset="0"/>
              </a:rPr>
              <a:t>= </a:t>
            </a:r>
            <a:r>
              <a:rPr lang="en-US" sz="2200" dirty="0" err="1" smtClean="0">
                <a:solidFill>
                  <a:srgbClr val="FF9933"/>
                </a:solidFill>
                <a:latin typeface="Arial" pitchFamily="34" charset="0"/>
              </a:rPr>
              <a:t>0.9V</a:t>
            </a:r>
            <a:endParaRPr lang="en-US" sz="2200" dirty="0">
              <a:solidFill>
                <a:srgbClr val="FF9933"/>
              </a:solidFill>
              <a:latin typeface="Arial" pitchFamily="34" charset="0"/>
            </a:endParaRPr>
          </a:p>
          <a:p>
            <a:r>
              <a:rPr lang="en-US" sz="2200" dirty="0" err="1" smtClean="0">
                <a:solidFill>
                  <a:srgbClr val="FF9933"/>
                </a:solidFill>
                <a:latin typeface="Arial" pitchFamily="34" charset="0"/>
              </a:rPr>
              <a:t>f</a:t>
            </a:r>
            <a:r>
              <a:rPr lang="en-US" sz="2200" baseline="-25000" dirty="0" err="1" smtClean="0">
                <a:solidFill>
                  <a:srgbClr val="FF9933"/>
                </a:solidFill>
                <a:latin typeface="Arial" pitchFamily="34" charset="0"/>
              </a:rPr>
              <a:t>OD</a:t>
            </a:r>
            <a:r>
              <a:rPr lang="en-US" sz="2200" dirty="0" smtClean="0">
                <a:solidFill>
                  <a:srgbClr val="FF9933"/>
                </a:solidFill>
                <a:latin typeface="Arial" pitchFamily="34" charset="0"/>
              </a:rPr>
              <a:t>   = </a:t>
            </a:r>
            <a:r>
              <a:rPr lang="en-US" sz="2200" dirty="0" err="1" smtClean="0">
                <a:solidFill>
                  <a:srgbClr val="FF9933"/>
                </a:solidFill>
                <a:latin typeface="Arial" pitchFamily="34" charset="0"/>
              </a:rPr>
              <a:t>950MHz</a:t>
            </a:r>
            <a:endParaRPr lang="en-US" sz="2200" dirty="0">
              <a:solidFill>
                <a:srgbClr val="FF9933"/>
              </a:solidFill>
              <a:latin typeface="Arial" pitchFamily="34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31982" cy="708695"/>
          </a:xfrm>
        </p:spPr>
        <p:txBody>
          <a:bodyPr/>
          <a:lstStyle/>
          <a:p>
            <a:r>
              <a:rPr lang="en-US" dirty="0" smtClean="0"/>
              <a:t>Fix Nominal Mode + OD Frequency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117843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5288" y="200025"/>
            <a:ext cx="8489950" cy="708025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ea typeface="굴림" pitchFamily="50" charset="-127"/>
              </a:rPr>
              <a:t>Outline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57188" y="1125538"/>
            <a:ext cx="8391276" cy="4895749"/>
          </a:xfrm>
        </p:spPr>
        <p:txBody>
          <a:bodyPr/>
          <a:lstStyle/>
          <a:p>
            <a:pPr>
              <a:defRPr/>
            </a:pPr>
            <a:r>
              <a:rPr lang="en-US" altLang="ko-KR" sz="3600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Motivation</a:t>
            </a:r>
          </a:p>
          <a:p>
            <a:pPr>
              <a:defRPr/>
            </a:pPr>
            <a:r>
              <a:rPr lang="en-US" altLang="ko-KR" sz="36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Design Cone</a:t>
            </a:r>
          </a:p>
          <a:p>
            <a:pPr>
              <a:defRPr/>
            </a:pPr>
            <a:r>
              <a:rPr lang="en-US" altLang="ko-KR" sz="3600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Dominance of Modes</a:t>
            </a:r>
          </a:p>
          <a:p>
            <a:pPr>
              <a:defRPr/>
            </a:pPr>
            <a:r>
              <a:rPr lang="en-US" altLang="ko-KR" sz="3600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Problems and Methodologies</a:t>
            </a:r>
          </a:p>
          <a:p>
            <a:pPr>
              <a:defRPr/>
            </a:pPr>
            <a:r>
              <a:rPr lang="en-US" altLang="ko-KR" sz="3600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Experimental Setup and Results</a:t>
            </a:r>
          </a:p>
          <a:p>
            <a:pPr>
              <a:defRPr/>
            </a:pPr>
            <a:r>
              <a:rPr lang="en-US" altLang="ko-KR" sz="3200" dirty="0">
                <a:solidFill>
                  <a:schemeClr val="tx1">
                    <a:lumMod val="65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Conclusions and Ongoing Works</a:t>
            </a:r>
            <a:r>
              <a:rPr lang="en-US" altLang="ko-KR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ea typeface="굴림" pitchFamily="50" charset="-127"/>
                <a:cs typeface="Calibri" pitchFamily="34" charset="0"/>
              </a:rPr>
              <a:t/>
            </a:r>
            <a:br>
              <a:rPr lang="en-US" altLang="ko-KR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ea typeface="굴림" pitchFamily="50" charset="-127"/>
                <a:cs typeface="Calibri" pitchFamily="34" charset="0"/>
              </a:rPr>
            </a:br>
            <a:endParaRPr lang="en-US" altLang="ko-KR" sz="3200" dirty="0" smtClean="0">
              <a:solidFill>
                <a:schemeClr val="tx1">
                  <a:lumMod val="65000"/>
                </a:schemeClr>
              </a:solidFill>
              <a:latin typeface="Calibri" pitchFamily="34" charset="0"/>
              <a:ea typeface="굴림" pitchFamily="50" charset="-127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431980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055" y="200025"/>
            <a:ext cx="9154663" cy="708695"/>
          </a:xfrm>
        </p:spPr>
        <p:txBody>
          <a:bodyPr/>
          <a:lstStyle/>
          <a:p>
            <a:r>
              <a:rPr lang="en-US" dirty="0" smtClean="0"/>
              <a:t>Tradeoff between Frequency &amp; </a:t>
            </a:r>
            <a:r>
              <a:rPr lang="en-US" dirty="0"/>
              <a:t>Voltage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17361"/>
            <a:ext cx="8567489" cy="2439631"/>
          </a:xfrm>
        </p:spPr>
        <p:txBody>
          <a:bodyPr/>
          <a:lstStyle/>
          <a:p>
            <a:r>
              <a:rPr lang="en-US" sz="3000" dirty="0">
                <a:effectLst/>
                <a:latin typeface="Arial" pitchFamily="34" charset="0"/>
                <a:cs typeface="Arial" pitchFamily="34" charset="0"/>
              </a:rPr>
              <a:t>Voltage scaling </a:t>
            </a:r>
            <a:r>
              <a:rPr lang="en-US" altLang="zh-TW" sz="3000" dirty="0">
                <a:latin typeface="Arial" pitchFamily="34" charset="0"/>
                <a:cs typeface="Arial" pitchFamily="34" charset="0"/>
                <a:sym typeface="Symbol"/>
              </a:rPr>
              <a:t> frequency vs. voltage tradeoff </a:t>
            </a:r>
            <a:r>
              <a:rPr lang="en-US" altLang="zh-TW" sz="3000" dirty="0" smtClean="0">
                <a:latin typeface="Arial" pitchFamily="34" charset="0"/>
                <a:cs typeface="Arial" pitchFamily="34" charset="0"/>
                <a:sym typeface="Symbol"/>
              </a:rPr>
              <a:t>curves</a:t>
            </a:r>
            <a:endParaRPr lang="en-US" sz="3000" dirty="0" smtClean="0">
              <a:effectLst/>
              <a:latin typeface="Arial" pitchFamily="34" charset="0"/>
              <a:cs typeface="Arial" pitchFamily="34" charset="0"/>
            </a:endParaRPr>
          </a:p>
          <a:p>
            <a:r>
              <a:rPr lang="en-US" sz="3000" dirty="0" smtClean="0">
                <a:effectLst/>
                <a:latin typeface="Arial" pitchFamily="34" charset="0"/>
                <a:cs typeface="Arial" pitchFamily="34" charset="0"/>
              </a:rPr>
              <a:t>Maximum frequency increases essentially linearly with supply voltage</a:t>
            </a:r>
          </a:p>
          <a:p>
            <a:r>
              <a:rPr lang="en-US" altLang="zh-TW" sz="3000" dirty="0" smtClean="0">
                <a:latin typeface="Arial" pitchFamily="34" charset="0"/>
                <a:cs typeface="Arial" pitchFamily="34" charset="0"/>
                <a:sym typeface="Symbol"/>
              </a:rPr>
              <a:t>We approximate such curves as straight lines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9573012"/>
              </p:ext>
            </p:extLst>
          </p:nvPr>
        </p:nvGraphicFramePr>
        <p:xfrm>
          <a:off x="1115616" y="3284984"/>
          <a:ext cx="669674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991163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Space for Signoff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89" y="1017430"/>
            <a:ext cx="8966840" cy="2123538"/>
          </a:xfrm>
        </p:spPr>
        <p:txBody>
          <a:bodyPr/>
          <a:lstStyle/>
          <a:p>
            <a:r>
              <a:rPr lang="en-US" sz="3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Design space for signoff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 </a:t>
            </a:r>
            <a:r>
              <a:rPr lang="en-US" sz="3000" dirty="0" smtClean="0">
                <a:effectLst/>
                <a:latin typeface="Arial" pitchFamily="34" charset="0"/>
                <a:cs typeface="Arial" pitchFamily="34" charset="0"/>
              </a:rPr>
              <a:t>the set of all possible combinations of signoff modes</a:t>
            </a:r>
          </a:p>
          <a:p>
            <a:r>
              <a:rPr lang="en-US" sz="3000" dirty="0" smtClean="0">
                <a:effectLst/>
                <a:latin typeface="Arial" pitchFamily="34" charset="0"/>
                <a:cs typeface="Arial" pitchFamily="34" charset="0"/>
              </a:rPr>
              <a:t>Example: design space for two-mode signoff is all combinations of two points in the plane</a:t>
            </a:r>
          </a:p>
          <a:p>
            <a:endParaRPr lang="en-US" sz="3000" dirty="0" smtClean="0">
              <a:effectLst/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3000" dirty="0" smtClean="0">
              <a:effectLst/>
              <a:latin typeface="Arial" pitchFamily="34" charset="0"/>
              <a:cs typeface="Arial" pitchFamily="34" charset="0"/>
            </a:endParaRPr>
          </a:p>
          <a:p>
            <a:endParaRPr lang="en-US" sz="3000" dirty="0">
              <a:effectLst/>
              <a:latin typeface="Arial" pitchFamily="34" charset="0"/>
              <a:cs typeface="Arial" pitchFamily="34" charset="0"/>
            </a:endParaRPr>
          </a:p>
          <a:p>
            <a:endParaRPr lang="en-US" sz="3000" dirty="0" smtClean="0">
              <a:effectLst/>
              <a:latin typeface="Arial" pitchFamily="34" charset="0"/>
              <a:cs typeface="Arial" pitchFamily="34" charset="0"/>
            </a:endParaRPr>
          </a:p>
          <a:p>
            <a:endParaRPr lang="en-US" sz="3000" dirty="0">
              <a:effectLst/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3000" dirty="0">
              <a:effectLst/>
              <a:latin typeface="Arial" pitchFamily="34" charset="0"/>
              <a:cs typeface="Arial" pitchFamily="34" charset="0"/>
            </a:endParaRPr>
          </a:p>
          <a:p>
            <a:endParaRPr lang="en-US" sz="3000" dirty="0" smtClean="0">
              <a:effectLst/>
              <a:latin typeface="Arial" pitchFamily="34" charset="0"/>
              <a:cs typeface="Arial" pitchFamily="34" charset="0"/>
            </a:endParaRPr>
          </a:p>
          <a:p>
            <a:endParaRPr lang="en-US" sz="3200" dirty="0"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39552" y="2852936"/>
            <a:ext cx="7818662" cy="3384379"/>
            <a:chOff x="716346" y="3468505"/>
            <a:chExt cx="5888611" cy="3206500"/>
          </a:xfrm>
        </p:grpSpPr>
        <p:grpSp>
          <p:nvGrpSpPr>
            <p:cNvPr id="6" name="Group 5"/>
            <p:cNvGrpSpPr/>
            <p:nvPr/>
          </p:nvGrpSpPr>
          <p:grpSpPr>
            <a:xfrm>
              <a:off x="716346" y="3468505"/>
              <a:ext cx="4772472" cy="3206500"/>
              <a:chOff x="716346" y="3468505"/>
              <a:chExt cx="4772472" cy="3206500"/>
            </a:xfrm>
          </p:grpSpPr>
          <p:cxnSp>
            <p:nvCxnSpPr>
              <p:cNvPr id="10" name="Straight Connector 9"/>
              <p:cNvCxnSpPr/>
              <p:nvPr/>
            </p:nvCxnSpPr>
            <p:spPr>
              <a:xfrm flipV="1">
                <a:off x="2579022" y="3962402"/>
                <a:ext cx="1840578" cy="1658776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grpSp>
            <p:nvGrpSpPr>
              <p:cNvPr id="13" name="Group 12"/>
              <p:cNvGrpSpPr/>
              <p:nvPr/>
            </p:nvGrpSpPr>
            <p:grpSpPr>
              <a:xfrm>
                <a:off x="716346" y="3468505"/>
                <a:ext cx="4772472" cy="3206500"/>
                <a:chOff x="-121854" y="3468505"/>
                <a:chExt cx="4772472" cy="3206500"/>
              </a:xfrm>
            </p:grpSpPr>
            <p:cxnSp>
              <p:nvCxnSpPr>
                <p:cNvPr id="23" name="Straight Arrow Connector 22"/>
                <p:cNvCxnSpPr/>
                <p:nvPr/>
              </p:nvCxnSpPr>
              <p:spPr>
                <a:xfrm>
                  <a:off x="800100" y="6175177"/>
                  <a:ext cx="3352800" cy="0"/>
                </a:xfrm>
                <a:prstGeom prst="straightConnector1">
                  <a:avLst/>
                </a:prstGeom>
                <a:ln w="38100">
                  <a:solidFill>
                    <a:schemeClr val="bg1">
                      <a:lumMod val="60000"/>
                      <a:lumOff val="40000"/>
                    </a:schemeClr>
                  </a:solidFill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Arrow Connector 23"/>
                <p:cNvCxnSpPr/>
                <p:nvPr/>
              </p:nvCxnSpPr>
              <p:spPr>
                <a:xfrm flipV="1">
                  <a:off x="952500" y="3811488"/>
                  <a:ext cx="35234" cy="2516089"/>
                </a:xfrm>
                <a:prstGeom prst="straightConnector1">
                  <a:avLst/>
                </a:prstGeom>
                <a:ln w="38100">
                  <a:solidFill>
                    <a:schemeClr val="bg1">
                      <a:lumMod val="40000"/>
                      <a:lumOff val="60000"/>
                    </a:schemeClr>
                  </a:solidFill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5" name="TextBox 24"/>
                <p:cNvSpPr txBox="1"/>
                <p:nvPr/>
              </p:nvSpPr>
              <p:spPr>
                <a:xfrm>
                  <a:off x="3508878" y="6197242"/>
                  <a:ext cx="1141740" cy="4777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200" dirty="0">
                      <a:solidFill>
                        <a:schemeClr val="bg1">
                          <a:lumMod val="40000"/>
                          <a:lumOff val="60000"/>
                        </a:schemeClr>
                      </a:solidFill>
                      <a:latin typeface="Arial" pitchFamily="34" charset="0"/>
                    </a:rPr>
                    <a:t>V</a:t>
                  </a:r>
                  <a:r>
                    <a:rPr lang="en-US" sz="2200" dirty="0" smtClean="0">
                      <a:solidFill>
                        <a:schemeClr val="bg1">
                          <a:lumMod val="40000"/>
                          <a:lumOff val="60000"/>
                        </a:schemeClr>
                      </a:solidFill>
                      <a:latin typeface="Arial" pitchFamily="34" charset="0"/>
                    </a:rPr>
                    <a:t>oltage</a:t>
                  </a:r>
                  <a:endParaRPr lang="en-US" sz="2200" dirty="0">
                    <a:solidFill>
                      <a:schemeClr val="bg1">
                        <a:lumMod val="40000"/>
                        <a:lumOff val="60000"/>
                      </a:schemeClr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-121854" y="3468505"/>
                  <a:ext cx="1534850" cy="434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200" dirty="0">
                      <a:solidFill>
                        <a:schemeClr val="bg1">
                          <a:lumMod val="40000"/>
                          <a:lumOff val="60000"/>
                        </a:schemeClr>
                      </a:solidFill>
                      <a:latin typeface="Arial" pitchFamily="34" charset="0"/>
                    </a:rPr>
                    <a:t>F</a:t>
                  </a:r>
                  <a:r>
                    <a:rPr lang="en-US" sz="2200" dirty="0" smtClean="0">
                      <a:solidFill>
                        <a:schemeClr val="bg1">
                          <a:lumMod val="40000"/>
                          <a:lumOff val="60000"/>
                        </a:schemeClr>
                      </a:solidFill>
                      <a:latin typeface="Arial" pitchFamily="34" charset="0"/>
                    </a:rPr>
                    <a:t>requency</a:t>
                  </a:r>
                  <a:endParaRPr lang="en-US" sz="2200" dirty="0">
                    <a:solidFill>
                      <a:schemeClr val="bg1">
                        <a:lumMod val="40000"/>
                        <a:lumOff val="60000"/>
                      </a:schemeClr>
                    </a:solidFill>
                    <a:latin typeface="Arial" pitchFamily="34" charset="0"/>
                  </a:endParaRPr>
                </a:p>
              </p:txBody>
            </p:sp>
          </p:grpSp>
          <p:sp>
            <p:nvSpPr>
              <p:cNvPr id="16" name="6-Point Star 15"/>
              <p:cNvSpPr/>
              <p:nvPr/>
            </p:nvSpPr>
            <p:spPr>
              <a:xfrm>
                <a:off x="2795439" y="5245068"/>
                <a:ext cx="192702" cy="169300"/>
              </a:xfrm>
              <a:prstGeom prst="star6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2838719" y="5446985"/>
              <a:ext cx="3766238" cy="495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9933"/>
                  </a:solidFill>
                  <a:latin typeface="Arial" pitchFamily="34" charset="0"/>
                </a:rPr>
                <a:t>Mode </a:t>
              </a:r>
              <a:r>
                <a:rPr lang="en-US" sz="2800" dirty="0" smtClean="0">
                  <a:solidFill>
                    <a:srgbClr val="FF9933"/>
                  </a:solidFill>
                  <a:latin typeface="Arial" pitchFamily="34" charset="0"/>
                  <a:sym typeface="Wingdings" pitchFamily="2" charset="2"/>
                </a:rPr>
                <a:t> (voltage, frequency)</a:t>
              </a:r>
              <a:endParaRPr lang="en-US" sz="2800" dirty="0">
                <a:solidFill>
                  <a:srgbClr val="FF9933"/>
                </a:solidFill>
                <a:latin typeface="Arial" pitchFamily="34" charset="0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4750768" y="3717033"/>
            <a:ext cx="4372523" cy="94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</a:rPr>
              <a:t>Circuit </a:t>
            </a: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sym typeface="Wingdings" pitchFamily="2" charset="2"/>
              </a:rPr>
              <a:t></a:t>
            </a:r>
            <a:r>
              <a:rPr lang="en-US" sz="2800" dirty="0">
                <a:solidFill>
                  <a:srgbClr val="FFFF00"/>
                </a:solidFill>
                <a:latin typeface="Arial" pitchFamily="34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</a:rPr>
              <a:t>(frequency </a:t>
            </a:r>
            <a:r>
              <a:rPr lang="en-US" sz="2800" dirty="0">
                <a:solidFill>
                  <a:srgbClr val="FFFF00"/>
                </a:solidFill>
                <a:latin typeface="Arial" pitchFamily="34" charset="0"/>
              </a:rPr>
              <a:t>vs. voltage tradeoff) curve</a:t>
            </a: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sym typeface="Wingdings" pitchFamily="2" charset="2"/>
              </a:rPr>
              <a:t>  </a:t>
            </a:r>
            <a:endParaRPr lang="en-US" sz="2800" dirty="0">
              <a:solidFill>
                <a:srgbClr val="FFFF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811697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42nd-bluecurt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42nd-bluecurtai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sq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sq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42nd-bluecurtain 1">
        <a:dk1>
          <a:srgbClr val="000000"/>
        </a:dk1>
        <a:lt1>
          <a:srgbClr val="FFFFFF"/>
        </a:lt1>
        <a:dk2>
          <a:srgbClr val="000066"/>
        </a:dk2>
        <a:lt2>
          <a:srgbClr val="FF6699"/>
        </a:lt2>
        <a:accent1>
          <a:srgbClr val="66CCFF"/>
        </a:accent1>
        <a:accent2>
          <a:srgbClr val="FF6600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E75C00"/>
        </a:accent6>
        <a:hlink>
          <a:srgbClr val="FFCC66"/>
        </a:hlink>
        <a:folHlink>
          <a:srgbClr val="ABE8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42nd-bluecurtain</Template>
  <TotalTime>19855</TotalTime>
  <Words>2153</Words>
  <Application>Microsoft Macintosh PowerPoint</Application>
  <PresentationFormat>On-screen Show (4:3)</PresentationFormat>
  <Paragraphs>677</Paragraphs>
  <Slides>45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42nd-bluecurtain</vt:lpstr>
      <vt:lpstr>Optimization of Overdrive Signoff </vt:lpstr>
      <vt:lpstr>Outline</vt:lpstr>
      <vt:lpstr>Outline</vt:lpstr>
      <vt:lpstr>Motivation</vt:lpstr>
      <vt:lpstr>Fix Nominal Mode</vt:lpstr>
      <vt:lpstr>Fix Nominal Mode + OD Frequency</vt:lpstr>
      <vt:lpstr>Outline</vt:lpstr>
      <vt:lpstr>Tradeoff between Frequency &amp; Voltage</vt:lpstr>
      <vt:lpstr>Design Space for Signoff</vt:lpstr>
      <vt:lpstr>Design Cone</vt:lpstr>
      <vt:lpstr>Estimation of Design Cone</vt:lpstr>
      <vt:lpstr>Estimation of Design Cone</vt:lpstr>
      <vt:lpstr>Estimation of Design Cone</vt:lpstr>
      <vt:lpstr>Estimation of Design Cone</vt:lpstr>
      <vt:lpstr>Estimation of Design Cone</vt:lpstr>
      <vt:lpstr>Estimation of Design Cone</vt:lpstr>
      <vt:lpstr>Outline</vt:lpstr>
      <vt:lpstr>Dominance</vt:lpstr>
      <vt:lpstr>Dominance</vt:lpstr>
      <vt:lpstr>Dominance</vt:lpstr>
      <vt:lpstr>Equivalent Dominance</vt:lpstr>
      <vt:lpstr>Outline</vt:lpstr>
      <vt:lpstr>The 3+1 Problems</vt:lpstr>
      <vt:lpstr>The 2+2 Problems</vt:lpstr>
      <vt:lpstr>Reduction from 2+2 to 3+1</vt:lpstr>
      <vt:lpstr>Methodologies for 3+1 Problems</vt:lpstr>
      <vt:lpstr>Methodologies for 3+1 Problems</vt:lpstr>
      <vt:lpstr>Common Design Practice Today:   Signoff &amp; Scale (FIND_OD)</vt:lpstr>
      <vt:lpstr>Proposed Flow (FIND_OD)</vt:lpstr>
      <vt:lpstr>Proposed Flow (FIND_OD)</vt:lpstr>
      <vt:lpstr>Proposed Flow (FIND_OD)</vt:lpstr>
      <vt:lpstr>Proposed Flow (FIND_VOLT)</vt:lpstr>
      <vt:lpstr>Proposed Flow (FIND_VOLT)</vt:lpstr>
      <vt:lpstr>Proposed Flow (FIND_VOLT)</vt:lpstr>
      <vt:lpstr>Outline</vt:lpstr>
      <vt:lpstr>Experimental Setup</vt:lpstr>
      <vt:lpstr>Experimental Results (FIND_OD)</vt:lpstr>
      <vt:lpstr>Experimental Results (FIND_VOLT)</vt:lpstr>
      <vt:lpstr>Recent Updates</vt:lpstr>
      <vt:lpstr>Global Optimization Flow</vt:lpstr>
      <vt:lpstr>Example</vt:lpstr>
      <vt:lpstr>Outline</vt:lpstr>
      <vt:lpstr>Conclusions &amp; Ongoing Works</vt:lpstr>
      <vt:lpstr>Acknowledgments</vt:lpstr>
      <vt:lpstr>PowerPoint Presentation</vt:lpstr>
    </vt:vector>
  </TitlesOfParts>
  <Company>WITAN Presentaties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kit</dc:title>
  <dc:creator>Carla Otten</dc:creator>
  <cp:lastModifiedBy>Jiajia Li</cp:lastModifiedBy>
  <cp:revision>901</cp:revision>
  <cp:lastPrinted>2013-01-18T17:14:10Z</cp:lastPrinted>
  <dcterms:created xsi:type="dcterms:W3CDTF">2005-03-14T17:25:25Z</dcterms:created>
  <dcterms:modified xsi:type="dcterms:W3CDTF">2013-01-23T02:23:59Z</dcterms:modified>
</cp:coreProperties>
</file>