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charts/chart3.xml" ContentType="application/vnd.openxmlformats-officedocument.drawingml.chart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charts/chart1.xml" ContentType="application/vnd.openxmlformats-officedocument.drawingml.chart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drawings/drawing1.xml" ContentType="application/vnd.openxmlformats-officedocument.drawingml.chartshapes+xml"/>
  <Override PartName="/ppt/tags/tag208.xml" ContentType="application/vnd.openxmlformats-officedocument.presentationml.tags+xml"/>
  <Override PartName="/ppt/notesSlides/notesSlide19.xml" ContentType="application/vnd.openxmlformats-officedocument.presentationml.notesSlide+xml"/>
  <Override PartName="/ppt/tags/tag226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charts/chart2.xml" ContentType="application/vnd.openxmlformats-officedocument.drawingml.chart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charts/chart4.xml" ContentType="application/vnd.openxmlformats-officedocument.drawingml.chart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7" r:id="rId2"/>
    <p:sldId id="388" r:id="rId3"/>
    <p:sldId id="380" r:id="rId4"/>
    <p:sldId id="396" r:id="rId5"/>
    <p:sldId id="401" r:id="rId6"/>
    <p:sldId id="403" r:id="rId7"/>
    <p:sldId id="392" r:id="rId8"/>
    <p:sldId id="389" r:id="rId9"/>
    <p:sldId id="397" r:id="rId10"/>
    <p:sldId id="383" r:id="rId11"/>
    <p:sldId id="384" r:id="rId12"/>
    <p:sldId id="393" r:id="rId13"/>
    <p:sldId id="395" r:id="rId14"/>
    <p:sldId id="385" r:id="rId15"/>
    <p:sldId id="398" r:id="rId16"/>
    <p:sldId id="399" r:id="rId17"/>
    <p:sldId id="386" r:id="rId18"/>
    <p:sldId id="400" r:id="rId19"/>
    <p:sldId id="387" r:id="rId20"/>
    <p:sldId id="394" r:id="rId21"/>
    <p:sldId id="391" r:id="rId22"/>
  </p:sldIdLst>
  <p:sldSz cx="9144000" cy="6858000" type="screen4x3"/>
  <p:notesSz cx="7010400" cy="9296400"/>
  <p:custDataLst>
    <p:tags r:id="rId2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FF"/>
    <a:srgbClr val="FF9933"/>
    <a:srgbClr val="0E1B28"/>
    <a:srgbClr val="001726"/>
    <a:srgbClr val="9999FF"/>
    <a:srgbClr val="FF7C80"/>
    <a:srgbClr val="704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1" autoAdjust="0"/>
    <p:restoredTop sz="91675" autoAdjust="0"/>
  </p:normalViewPr>
  <p:slideViewPr>
    <p:cSldViewPr>
      <p:cViewPr>
        <p:scale>
          <a:sx n="66" d="100"/>
          <a:sy n="66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K\Dropbox\WORK\Accuracy\DAC12\results4DA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K\Dropbox\WORK\Accuracy\DAC12\results4DA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Accuracy\results4DA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WORK\Accuracy\REPOSTER\results4DA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719327468353285"/>
          <c:y val="4.3561734862649006E-2"/>
          <c:w val="0.79547721307563823"/>
          <c:h val="0.82835431575197949"/>
        </c:manualLayout>
      </c:layout>
      <c:scatterChart>
        <c:scatterStyle val="smoothMarker"/>
        <c:ser>
          <c:idx val="0"/>
          <c:order val="0"/>
          <c:tx>
            <c:v>ACA adder</c:v>
          </c:tx>
          <c:xVal>
            <c:numRef>
              <c:f>'POWER NEW'!$D$46:$D$86</c:f>
              <c:numCache>
                <c:formatCode>0.00E+00</c:formatCode>
                <c:ptCount val="41"/>
                <c:pt idx="0">
                  <c:v>7.4597600000000485E-4</c:v>
                </c:pt>
                <c:pt idx="1">
                  <c:v>7.317330000000021E-4</c:v>
                </c:pt>
                <c:pt idx="2">
                  <c:v>7.2715400000000459E-4</c:v>
                </c:pt>
                <c:pt idx="3">
                  <c:v>7.2461850000000245E-4</c:v>
                </c:pt>
                <c:pt idx="4">
                  <c:v>7.2208300000000205E-4</c:v>
                </c:pt>
                <c:pt idx="5">
                  <c:v>6.8674350000000003E-4</c:v>
                </c:pt>
                <c:pt idx="6">
                  <c:v>6.5140400000000202E-4</c:v>
                </c:pt>
                <c:pt idx="7">
                  <c:v>6.3392300000000368E-4</c:v>
                </c:pt>
                <c:pt idx="8">
                  <c:v>6.2086700000000368E-4</c:v>
                </c:pt>
                <c:pt idx="9">
                  <c:v>6.0781100000000194E-4</c:v>
                </c:pt>
                <c:pt idx="10">
                  <c:v>5.9232200000000374E-4</c:v>
                </c:pt>
                <c:pt idx="11">
                  <c:v>5.7858600000000333E-4</c:v>
                </c:pt>
                <c:pt idx="12">
                  <c:v>5.6470000000000034E-4</c:v>
                </c:pt>
                <c:pt idx="13">
                  <c:v>5.5922300000000192E-4</c:v>
                </c:pt>
                <c:pt idx="14">
                  <c:v>5.5376300000000247E-4</c:v>
                </c:pt>
                <c:pt idx="15">
                  <c:v>5.483030000000028E-4</c:v>
                </c:pt>
                <c:pt idx="16">
                  <c:v>5.2745700000000179E-4</c:v>
                </c:pt>
                <c:pt idx="17">
                  <c:v>5.1298300000000093E-4</c:v>
                </c:pt>
                <c:pt idx="18">
                  <c:v>5.0824300000000034E-4</c:v>
                </c:pt>
                <c:pt idx="19">
                  <c:v>4.878770000000025E-4</c:v>
                </c:pt>
                <c:pt idx="20">
                  <c:v>4.7327100000000194E-4</c:v>
                </c:pt>
                <c:pt idx="21">
                  <c:v>4.6120600000000133E-4</c:v>
                </c:pt>
                <c:pt idx="22">
                  <c:v>4.4914100000000218E-4</c:v>
                </c:pt>
                <c:pt idx="23">
                  <c:v>4.3342400000000229E-4</c:v>
                </c:pt>
                <c:pt idx="24">
                  <c:v>4.1962700000000195E-4</c:v>
                </c:pt>
                <c:pt idx="25">
                  <c:v>4.1591300000000023E-4</c:v>
                </c:pt>
                <c:pt idx="26">
                  <c:v>4.1022300000000123E-4</c:v>
                </c:pt>
                <c:pt idx="27">
                  <c:v>3.9369400000000096E-4</c:v>
                </c:pt>
                <c:pt idx="28">
                  <c:v>3.9236600000000179E-4</c:v>
                </c:pt>
                <c:pt idx="29">
                  <c:v>3.7108300000000192E-4</c:v>
                </c:pt>
                <c:pt idx="30">
                  <c:v>3.6456000000000162E-4</c:v>
                </c:pt>
                <c:pt idx="31">
                  <c:v>3.5409700000000195E-4</c:v>
                </c:pt>
                <c:pt idx="32">
                  <c:v>3.4330100000000153E-4</c:v>
                </c:pt>
                <c:pt idx="33">
                  <c:v>3.3178900000000117E-4</c:v>
                </c:pt>
                <c:pt idx="34">
                  <c:v>3.2362500000000094E-4</c:v>
                </c:pt>
                <c:pt idx="35">
                  <c:v>3.1518000000000095E-4</c:v>
                </c:pt>
                <c:pt idx="36">
                  <c:v>3.0371300000000195E-4</c:v>
                </c:pt>
                <c:pt idx="37">
                  <c:v>2.924180000000017E-4</c:v>
                </c:pt>
                <c:pt idx="38">
                  <c:v>2.8147600000000094E-4</c:v>
                </c:pt>
                <c:pt idx="39">
                  <c:v>2.7269600000000147E-4</c:v>
                </c:pt>
                <c:pt idx="40">
                  <c:v>2.6570700000000115E-4</c:v>
                </c:pt>
              </c:numCache>
            </c:numRef>
          </c:xVal>
          <c:yVal>
            <c:numRef>
              <c:f>'POWER NEW'!$G$46:$G$86</c:f>
              <c:numCache>
                <c:formatCode>0.000</c:formatCode>
                <c:ptCount val="41"/>
                <c:pt idx="0">
                  <c:v>0.99730997431000001</c:v>
                </c:pt>
                <c:pt idx="1">
                  <c:v>0.99730997431000001</c:v>
                </c:pt>
                <c:pt idx="2">
                  <c:v>0.99730997431000001</c:v>
                </c:pt>
                <c:pt idx="3">
                  <c:v>0.99730997431000001</c:v>
                </c:pt>
                <c:pt idx="4">
                  <c:v>0.99730997431000001</c:v>
                </c:pt>
                <c:pt idx="5">
                  <c:v>0.99730997431000001</c:v>
                </c:pt>
                <c:pt idx="6">
                  <c:v>0.99730997431000001</c:v>
                </c:pt>
                <c:pt idx="7">
                  <c:v>0.99730997431000001</c:v>
                </c:pt>
                <c:pt idx="8">
                  <c:v>0.99730997431000001</c:v>
                </c:pt>
                <c:pt idx="9">
                  <c:v>0.99730997431000001</c:v>
                </c:pt>
                <c:pt idx="10">
                  <c:v>0.99730997431000001</c:v>
                </c:pt>
                <c:pt idx="11">
                  <c:v>0.99730997431000001</c:v>
                </c:pt>
                <c:pt idx="12">
                  <c:v>0.99730997431000001</c:v>
                </c:pt>
                <c:pt idx="13">
                  <c:v>0.99730997431000001</c:v>
                </c:pt>
                <c:pt idx="14">
                  <c:v>0.99730997431000001</c:v>
                </c:pt>
                <c:pt idx="15">
                  <c:v>0.99730997431000001</c:v>
                </c:pt>
                <c:pt idx="16">
                  <c:v>0.99730997431000001</c:v>
                </c:pt>
                <c:pt idx="17">
                  <c:v>0.99730997431000001</c:v>
                </c:pt>
                <c:pt idx="18">
                  <c:v>0.99730997431000001</c:v>
                </c:pt>
                <c:pt idx="19">
                  <c:v>0.99730997431000001</c:v>
                </c:pt>
                <c:pt idx="20">
                  <c:v>0.99730997431000001</c:v>
                </c:pt>
                <c:pt idx="21">
                  <c:v>0.99730997431000001</c:v>
                </c:pt>
                <c:pt idx="22">
                  <c:v>0.97445928985899843</c:v>
                </c:pt>
                <c:pt idx="23">
                  <c:v>0.97388007658000064</c:v>
                </c:pt>
                <c:pt idx="24">
                  <c:v>0.97387901877900063</c:v>
                </c:pt>
                <c:pt idx="25">
                  <c:v>0.96768338748299998</c:v>
                </c:pt>
                <c:pt idx="26">
                  <c:v>0.9188080892079995</c:v>
                </c:pt>
                <c:pt idx="27">
                  <c:v>0.83375433475400063</c:v>
                </c:pt>
                <c:pt idx="28">
                  <c:v>0.79746951837000002</c:v>
                </c:pt>
                <c:pt idx="29">
                  <c:v>0.72498529738500228</c:v>
                </c:pt>
                <c:pt idx="30">
                  <c:v>0.6717431669430024</c:v>
                </c:pt>
                <c:pt idx="31">
                  <c:v>0.66033519603500179</c:v>
                </c:pt>
                <c:pt idx="32">
                  <c:v>0.55662999863000229</c:v>
                </c:pt>
                <c:pt idx="33">
                  <c:v>0.55248640048999997</c:v>
                </c:pt>
                <c:pt idx="34">
                  <c:v>0.54420451220000154</c:v>
                </c:pt>
                <c:pt idx="35">
                  <c:v>0.50288941389000064</c:v>
                </c:pt>
                <c:pt idx="36">
                  <c:v>0.48649429289399998</c:v>
                </c:pt>
                <c:pt idx="37">
                  <c:v>0.48217647787600137</c:v>
                </c:pt>
                <c:pt idx="38">
                  <c:v>0.4758038200040009</c:v>
                </c:pt>
                <c:pt idx="39">
                  <c:v>0.47201785531800078</c:v>
                </c:pt>
                <c:pt idx="40">
                  <c:v>0.46539951680000002</c:v>
                </c:pt>
              </c:numCache>
            </c:numRef>
          </c:yVal>
          <c:smooth val="1"/>
        </c:ser>
        <c:ser>
          <c:idx val="3"/>
          <c:order val="1"/>
          <c:tx>
            <c:v>CLA</c:v>
          </c:tx>
          <c:xVal>
            <c:numRef>
              <c:f>'POWER NEW'!$D$3:$D$43</c:f>
              <c:numCache>
                <c:formatCode>0.00E+00</c:formatCode>
                <c:ptCount val="41"/>
                <c:pt idx="0">
                  <c:v>8.9404400000000497E-4</c:v>
                </c:pt>
                <c:pt idx="1">
                  <c:v>8.7202000000000026E-4</c:v>
                </c:pt>
                <c:pt idx="2">
                  <c:v>8.6428300000000388E-4</c:v>
                </c:pt>
                <c:pt idx="3">
                  <c:v>8.5654600000000577E-4</c:v>
                </c:pt>
                <c:pt idx="4">
                  <c:v>8.4010400000000362E-4</c:v>
                </c:pt>
                <c:pt idx="5">
                  <c:v>7.8025200000000298E-4</c:v>
                </c:pt>
                <c:pt idx="6">
                  <c:v>7.6542000000000244E-4</c:v>
                </c:pt>
                <c:pt idx="7">
                  <c:v>7.4068000000000408E-4</c:v>
                </c:pt>
                <c:pt idx="8">
                  <c:v>7.2663050000000334E-4</c:v>
                </c:pt>
                <c:pt idx="9">
                  <c:v>7.1258100000000022E-4</c:v>
                </c:pt>
                <c:pt idx="10">
                  <c:v>6.9246600000000334E-4</c:v>
                </c:pt>
                <c:pt idx="11">
                  <c:v>6.7566100000000372E-4</c:v>
                </c:pt>
                <c:pt idx="12">
                  <c:v>6.5892600000000499E-4</c:v>
                </c:pt>
                <c:pt idx="13">
                  <c:v>6.5374650000000274E-4</c:v>
                </c:pt>
                <c:pt idx="14">
                  <c:v>6.4856700000000386E-4</c:v>
                </c:pt>
                <c:pt idx="15">
                  <c:v>6.3738000000000314E-4</c:v>
                </c:pt>
                <c:pt idx="16">
                  <c:v>6.0198100000000197E-4</c:v>
                </c:pt>
                <c:pt idx="17">
                  <c:v>5.9005800000000203E-4</c:v>
                </c:pt>
                <c:pt idx="18">
                  <c:v>5.6887800000000161E-4</c:v>
                </c:pt>
                <c:pt idx="19">
                  <c:v>5.476980000000026E-4</c:v>
                </c:pt>
                <c:pt idx="20">
                  <c:v>5.244280000000018E-4</c:v>
                </c:pt>
                <c:pt idx="21">
                  <c:v>5.1035250000000033E-4</c:v>
                </c:pt>
                <c:pt idx="22">
                  <c:v>4.96277000000002E-4</c:v>
                </c:pt>
                <c:pt idx="23">
                  <c:v>4.7930400000000277E-4</c:v>
                </c:pt>
                <c:pt idx="24">
                  <c:v>4.6335900000000173E-4</c:v>
                </c:pt>
                <c:pt idx="25">
                  <c:v>4.5928400000000164E-4</c:v>
                </c:pt>
                <c:pt idx="26">
                  <c:v>4.5058950000000146E-4</c:v>
                </c:pt>
                <c:pt idx="27">
                  <c:v>4.4189500000000134E-4</c:v>
                </c:pt>
                <c:pt idx="28">
                  <c:v>4.2970250000000127E-4</c:v>
                </c:pt>
                <c:pt idx="29">
                  <c:v>4.1751000000000114E-4</c:v>
                </c:pt>
                <c:pt idx="30">
                  <c:v>4.0153300000000123E-4</c:v>
                </c:pt>
                <c:pt idx="31">
                  <c:v>3.8999500000000111E-4</c:v>
                </c:pt>
                <c:pt idx="32">
                  <c:v>3.7845700000000245E-4</c:v>
                </c:pt>
                <c:pt idx="33">
                  <c:v>3.680980000000023E-4</c:v>
                </c:pt>
                <c:pt idx="34">
                  <c:v>3.6448800000000195E-4</c:v>
                </c:pt>
                <c:pt idx="35">
                  <c:v>3.6157715000000197E-4</c:v>
                </c:pt>
                <c:pt idx="36">
                  <c:v>3.5866630000000118E-4</c:v>
                </c:pt>
                <c:pt idx="37">
                  <c:v>3.5392600000000115E-4</c:v>
                </c:pt>
                <c:pt idx="38">
                  <c:v>3.4180900000000129E-4</c:v>
                </c:pt>
                <c:pt idx="39">
                  <c:v>3.2426800000000163E-4</c:v>
                </c:pt>
                <c:pt idx="40">
                  <c:v>2.9941500000000117E-4</c:v>
                </c:pt>
              </c:numCache>
            </c:numRef>
          </c:xVal>
          <c:yVal>
            <c:numRef>
              <c:f>'POWER NEW'!$G$3:$G$43</c:f>
              <c:numCache>
                <c:formatCode>0.000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0.99868799868799996</c:v>
                </c:pt>
                <c:pt idx="10">
                  <c:v>0.98009557029600003</c:v>
                </c:pt>
                <c:pt idx="11">
                  <c:v>0.97005871245900155</c:v>
                </c:pt>
                <c:pt idx="12">
                  <c:v>0.93092033152000064</c:v>
                </c:pt>
                <c:pt idx="13">
                  <c:v>0.89626797956799997</c:v>
                </c:pt>
                <c:pt idx="14">
                  <c:v>0.87810861060900347</c:v>
                </c:pt>
                <c:pt idx="15">
                  <c:v>0.85016727986699958</c:v>
                </c:pt>
                <c:pt idx="16">
                  <c:v>0.83739631919599999</c:v>
                </c:pt>
                <c:pt idx="17">
                  <c:v>0.7553960184960018</c:v>
                </c:pt>
                <c:pt idx="18">
                  <c:v>0.732842079842</c:v>
                </c:pt>
                <c:pt idx="19">
                  <c:v>0.73272751852800311</c:v>
                </c:pt>
                <c:pt idx="20">
                  <c:v>0.69344562394600229</c:v>
                </c:pt>
                <c:pt idx="21">
                  <c:v>0.66478824578800155</c:v>
                </c:pt>
                <c:pt idx="22">
                  <c:v>0.64814323414300345</c:v>
                </c:pt>
                <c:pt idx="23">
                  <c:v>0.61486615766599995</c:v>
                </c:pt>
                <c:pt idx="24">
                  <c:v>0.60922404222400228</c:v>
                </c:pt>
                <c:pt idx="25">
                  <c:v>0.60531868751900064</c:v>
                </c:pt>
                <c:pt idx="26">
                  <c:v>0.52754473144500003</c:v>
                </c:pt>
                <c:pt idx="27">
                  <c:v>0.52633241433199951</c:v>
                </c:pt>
                <c:pt idx="28">
                  <c:v>0.51246760616800002</c:v>
                </c:pt>
                <c:pt idx="29">
                  <c:v>0.512313077113</c:v>
                </c:pt>
                <c:pt idx="30">
                  <c:v>0.51090086790099998</c:v>
                </c:pt>
                <c:pt idx="31">
                  <c:v>0.51066534666500063</c:v>
                </c:pt>
                <c:pt idx="32">
                  <c:v>0.48140136440100001</c:v>
                </c:pt>
                <c:pt idx="33">
                  <c:v>0.48735573455600001</c:v>
                </c:pt>
                <c:pt idx="34">
                  <c:v>0.47279571599600001</c:v>
                </c:pt>
                <c:pt idx="35">
                  <c:v>0.46189494339500115</c:v>
                </c:pt>
                <c:pt idx="36">
                  <c:v>0.45735899335900226</c:v>
                </c:pt>
                <c:pt idx="37">
                  <c:v>0.45792969042999998</c:v>
                </c:pt>
                <c:pt idx="38">
                  <c:v>0.46165535525500001</c:v>
                </c:pt>
                <c:pt idx="39">
                  <c:v>0.46492714172700089</c:v>
                </c:pt>
                <c:pt idx="40">
                  <c:v>0.46148356608400137</c:v>
                </c:pt>
              </c:numCache>
            </c:numRef>
          </c:yVal>
          <c:smooth val="1"/>
        </c:ser>
        <c:ser>
          <c:idx val="1"/>
          <c:order val="2"/>
          <c:tx>
            <c:v>Lu's adder</c:v>
          </c:tx>
          <c:xVal>
            <c:numRef>
              <c:f>'POWER NEW'!$D$89:$D$129</c:f>
              <c:numCache>
                <c:formatCode>0.00E+00</c:formatCode>
                <c:ptCount val="41"/>
                <c:pt idx="0">
                  <c:v>1.1608500000000065E-3</c:v>
                </c:pt>
                <c:pt idx="1">
                  <c:v>1.1347900000000042E-3</c:v>
                </c:pt>
                <c:pt idx="2">
                  <c:v>1.1312250000000033E-3</c:v>
                </c:pt>
                <c:pt idx="3">
                  <c:v>1.1276600000000021E-3</c:v>
                </c:pt>
                <c:pt idx="4">
                  <c:v>1.1141000000000061E-3</c:v>
                </c:pt>
                <c:pt idx="5">
                  <c:v>1.0185500000000046E-3</c:v>
                </c:pt>
                <c:pt idx="6">
                  <c:v>9.974990000000039E-4</c:v>
                </c:pt>
                <c:pt idx="7">
                  <c:v>9.6633600000000308E-4</c:v>
                </c:pt>
                <c:pt idx="8">
                  <c:v>9.472805000000057E-4</c:v>
                </c:pt>
                <c:pt idx="9">
                  <c:v>9.2822500000000268E-4</c:v>
                </c:pt>
                <c:pt idx="10">
                  <c:v>9.0160300000000537E-4</c:v>
                </c:pt>
                <c:pt idx="11">
                  <c:v>8.826440000000061E-4</c:v>
                </c:pt>
                <c:pt idx="12">
                  <c:v>8.6297900000000362E-4</c:v>
                </c:pt>
                <c:pt idx="13">
                  <c:v>8.5271500000000226E-4</c:v>
                </c:pt>
                <c:pt idx="14">
                  <c:v>8.4810700000000246E-4</c:v>
                </c:pt>
                <c:pt idx="15">
                  <c:v>8.4479900000000068E-4</c:v>
                </c:pt>
                <c:pt idx="16">
                  <c:v>7.9953900000000449E-4</c:v>
                </c:pt>
                <c:pt idx="17">
                  <c:v>7.7288600000000377E-4</c:v>
                </c:pt>
                <c:pt idx="18">
                  <c:v>7.5061850000000244E-4</c:v>
                </c:pt>
                <c:pt idx="19">
                  <c:v>7.2835100000000273E-4</c:v>
                </c:pt>
                <c:pt idx="20">
                  <c:v>7.063780000000023E-4</c:v>
                </c:pt>
                <c:pt idx="21">
                  <c:v>6.8907350000000202E-4</c:v>
                </c:pt>
                <c:pt idx="22">
                  <c:v>6.7176900000000348E-4</c:v>
                </c:pt>
                <c:pt idx="23">
                  <c:v>6.4880700000000395E-4</c:v>
                </c:pt>
                <c:pt idx="24">
                  <c:v>6.2987700000000329E-4</c:v>
                </c:pt>
                <c:pt idx="25">
                  <c:v>6.265020000000023E-4</c:v>
                </c:pt>
                <c:pt idx="26">
                  <c:v>6.1316450000000378E-4</c:v>
                </c:pt>
                <c:pt idx="27">
                  <c:v>5.9982700000000373E-4</c:v>
                </c:pt>
                <c:pt idx="28">
                  <c:v>5.820885000000002E-4</c:v>
                </c:pt>
                <c:pt idx="29">
                  <c:v>5.6435000000000133E-4</c:v>
                </c:pt>
                <c:pt idx="30">
                  <c:v>5.4252900000000329E-4</c:v>
                </c:pt>
                <c:pt idx="31">
                  <c:v>5.2950950000000174E-4</c:v>
                </c:pt>
                <c:pt idx="32">
                  <c:v>5.1648999999999998E-4</c:v>
                </c:pt>
                <c:pt idx="33">
                  <c:v>5.0241000000000001E-4</c:v>
                </c:pt>
                <c:pt idx="34">
                  <c:v>4.9135400000000265E-4</c:v>
                </c:pt>
                <c:pt idx="35">
                  <c:v>4.8188300000000033E-4</c:v>
                </c:pt>
                <c:pt idx="36">
                  <c:v>4.7241200000000023E-4</c:v>
                </c:pt>
                <c:pt idx="37">
                  <c:v>4.5521100000000012E-4</c:v>
                </c:pt>
                <c:pt idx="38">
                  <c:v>4.3935100000000004E-4</c:v>
                </c:pt>
                <c:pt idx="39">
                  <c:v>4.1894300000000143E-4</c:v>
                </c:pt>
                <c:pt idx="40">
                  <c:v>4.0236000000000172E-4</c:v>
                </c:pt>
              </c:numCache>
            </c:numRef>
          </c:xVal>
          <c:yVal>
            <c:numRef>
              <c:f>'POWER NEW'!$G$89:$G$129</c:f>
              <c:numCache>
                <c:formatCode>0.000</c:formatCode>
                <c:ptCount val="41"/>
                <c:pt idx="0">
                  <c:v>0.99781097051099998</c:v>
                </c:pt>
                <c:pt idx="1">
                  <c:v>0.99781097051099998</c:v>
                </c:pt>
                <c:pt idx="2">
                  <c:v>0.99781097051099998</c:v>
                </c:pt>
                <c:pt idx="3">
                  <c:v>0.99781097051099998</c:v>
                </c:pt>
                <c:pt idx="4">
                  <c:v>0.99781097051099998</c:v>
                </c:pt>
                <c:pt idx="5">
                  <c:v>0.99781097051099998</c:v>
                </c:pt>
                <c:pt idx="6">
                  <c:v>0.99781097051099998</c:v>
                </c:pt>
                <c:pt idx="7">
                  <c:v>0.99781097051099998</c:v>
                </c:pt>
                <c:pt idx="8">
                  <c:v>0.99781097051099998</c:v>
                </c:pt>
                <c:pt idx="9">
                  <c:v>0.99781097051099998</c:v>
                </c:pt>
                <c:pt idx="10">
                  <c:v>0.99781097051099998</c:v>
                </c:pt>
                <c:pt idx="11">
                  <c:v>0.99781097051099998</c:v>
                </c:pt>
                <c:pt idx="12">
                  <c:v>0.99781097051099998</c:v>
                </c:pt>
                <c:pt idx="13">
                  <c:v>0.99781021521000002</c:v>
                </c:pt>
                <c:pt idx="14">
                  <c:v>0.99781021521000002</c:v>
                </c:pt>
                <c:pt idx="15">
                  <c:v>0.99780690400699956</c:v>
                </c:pt>
                <c:pt idx="16">
                  <c:v>0.99779401899400155</c:v>
                </c:pt>
                <c:pt idx="17">
                  <c:v>0.99777987448000205</c:v>
                </c:pt>
                <c:pt idx="18">
                  <c:v>0.997684960585</c:v>
                </c:pt>
                <c:pt idx="19">
                  <c:v>0.9917159092159995</c:v>
                </c:pt>
                <c:pt idx="20">
                  <c:v>0.98172780332800202</c:v>
                </c:pt>
                <c:pt idx="21">
                  <c:v>0.97803799863800001</c:v>
                </c:pt>
                <c:pt idx="22">
                  <c:v>0.97177975718000065</c:v>
                </c:pt>
                <c:pt idx="23">
                  <c:v>0.92115092365100004</c:v>
                </c:pt>
                <c:pt idx="24">
                  <c:v>0.89913774253800205</c:v>
                </c:pt>
                <c:pt idx="25">
                  <c:v>0.87213600323600005</c:v>
                </c:pt>
                <c:pt idx="26">
                  <c:v>0.82566622366599995</c:v>
                </c:pt>
                <c:pt idx="27">
                  <c:v>0.81876549936500065</c:v>
                </c:pt>
                <c:pt idx="28">
                  <c:v>0.78462060852100179</c:v>
                </c:pt>
                <c:pt idx="29">
                  <c:v>0.77596574086599956</c:v>
                </c:pt>
                <c:pt idx="30">
                  <c:v>0.75632588702600179</c:v>
                </c:pt>
                <c:pt idx="31">
                  <c:v>0.70633342053299997</c:v>
                </c:pt>
                <c:pt idx="32">
                  <c:v>0.52495665365699995</c:v>
                </c:pt>
                <c:pt idx="33">
                  <c:v>0.50910446420400002</c:v>
                </c:pt>
                <c:pt idx="34">
                  <c:v>0.50143564853599998</c:v>
                </c:pt>
                <c:pt idx="35">
                  <c:v>0.50562838932800003</c:v>
                </c:pt>
                <c:pt idx="36">
                  <c:v>0.5057340333340018</c:v>
                </c:pt>
                <c:pt idx="37">
                  <c:v>0.49334694094700138</c:v>
                </c:pt>
                <c:pt idx="38">
                  <c:v>0.478097686598</c:v>
                </c:pt>
                <c:pt idx="39">
                  <c:v>0.47623238943200008</c:v>
                </c:pt>
                <c:pt idx="40">
                  <c:v>0.47056425886400038</c:v>
                </c:pt>
              </c:numCache>
            </c:numRef>
          </c:yVal>
          <c:smooth val="1"/>
        </c:ser>
        <c:ser>
          <c:idx val="2"/>
          <c:order val="3"/>
          <c:tx>
            <c:v>ETAI</c:v>
          </c:tx>
          <c:xVal>
            <c:numRef>
              <c:f>'POWER NEW'!$D$132:$D$172</c:f>
              <c:numCache>
                <c:formatCode>0.00E+00</c:formatCode>
                <c:ptCount val="41"/>
                <c:pt idx="0">
                  <c:v>6.0967900000000338E-4</c:v>
                </c:pt>
                <c:pt idx="1">
                  <c:v>5.9715000000000375E-4</c:v>
                </c:pt>
                <c:pt idx="2">
                  <c:v>5.9385800000000244E-4</c:v>
                </c:pt>
                <c:pt idx="3">
                  <c:v>5.8422600000000323E-4</c:v>
                </c:pt>
                <c:pt idx="4">
                  <c:v>5.7542400000000309E-4</c:v>
                </c:pt>
                <c:pt idx="5">
                  <c:v>5.4587200000000291E-4</c:v>
                </c:pt>
                <c:pt idx="6">
                  <c:v>5.3337900000000288E-4</c:v>
                </c:pt>
                <c:pt idx="7">
                  <c:v>5.1694100000000004E-4</c:v>
                </c:pt>
                <c:pt idx="8">
                  <c:v>5.0919750000000133E-4</c:v>
                </c:pt>
                <c:pt idx="9">
                  <c:v>5.0145400000000014E-4</c:v>
                </c:pt>
                <c:pt idx="10">
                  <c:v>4.8441300000000022E-4</c:v>
                </c:pt>
                <c:pt idx="11">
                  <c:v>4.7453400000000269E-4</c:v>
                </c:pt>
                <c:pt idx="12">
                  <c:v>4.6306400000000278E-4</c:v>
                </c:pt>
                <c:pt idx="13">
                  <c:v>4.5126300000000133E-4</c:v>
                </c:pt>
                <c:pt idx="14">
                  <c:v>4.4024300000000146E-4</c:v>
                </c:pt>
                <c:pt idx="15">
                  <c:v>4.3530400000000175E-4</c:v>
                </c:pt>
                <c:pt idx="16">
                  <c:v>4.1756300000000154E-4</c:v>
                </c:pt>
                <c:pt idx="17">
                  <c:v>4.0838400000000219E-4</c:v>
                </c:pt>
                <c:pt idx="18">
                  <c:v>4.0489200000000142E-4</c:v>
                </c:pt>
                <c:pt idx="19">
                  <c:v>3.9102600000000119E-4</c:v>
                </c:pt>
                <c:pt idx="20">
                  <c:v>3.748630000000024E-4</c:v>
                </c:pt>
                <c:pt idx="21">
                  <c:v>3.6915800000000186E-4</c:v>
                </c:pt>
                <c:pt idx="22">
                  <c:v>3.5472200000000219E-4</c:v>
                </c:pt>
                <c:pt idx="23">
                  <c:v>3.4442000000000153E-4</c:v>
                </c:pt>
                <c:pt idx="24">
                  <c:v>3.3296100000000108E-4</c:v>
                </c:pt>
                <c:pt idx="25">
                  <c:v>3.2744600000000147E-4</c:v>
                </c:pt>
                <c:pt idx="26">
                  <c:v>3.208355000000018E-4</c:v>
                </c:pt>
                <c:pt idx="27">
                  <c:v>3.1422500000000115E-4</c:v>
                </c:pt>
                <c:pt idx="28">
                  <c:v>3.1572900000000173E-4</c:v>
                </c:pt>
                <c:pt idx="29">
                  <c:v>2.9578200000000121E-4</c:v>
                </c:pt>
                <c:pt idx="30">
                  <c:v>2.8557400000000046E-4</c:v>
                </c:pt>
                <c:pt idx="31">
                  <c:v>2.7921350000000147E-4</c:v>
                </c:pt>
                <c:pt idx="32">
                  <c:v>2.7285300000000215E-4</c:v>
                </c:pt>
                <c:pt idx="33">
                  <c:v>2.6218600000000095E-4</c:v>
                </c:pt>
                <c:pt idx="34">
                  <c:v>2.5970800000000123E-4</c:v>
                </c:pt>
                <c:pt idx="35">
                  <c:v>2.5687000000000165E-4</c:v>
                </c:pt>
                <c:pt idx="36">
                  <c:v>2.4708400000000001E-4</c:v>
                </c:pt>
                <c:pt idx="37">
                  <c:v>2.37545E-4</c:v>
                </c:pt>
                <c:pt idx="38">
                  <c:v>2.2877200000000208E-4</c:v>
                </c:pt>
                <c:pt idx="39">
                  <c:v>2.1764700000000012E-4</c:v>
                </c:pt>
                <c:pt idx="40">
                  <c:v>2.130920000000012E-4</c:v>
                </c:pt>
              </c:numCache>
            </c:numRef>
          </c:xVal>
          <c:yVal>
            <c:numRef>
              <c:f>'POWER NEW'!$G$132:$G$172</c:f>
              <c:numCache>
                <c:formatCode>0.000</c:formatCode>
                <c:ptCount val="41"/>
                <c:pt idx="0">
                  <c:v>0.99892539882499998</c:v>
                </c:pt>
                <c:pt idx="1">
                  <c:v>0.99892539882499998</c:v>
                </c:pt>
                <c:pt idx="2">
                  <c:v>0.99892539882499998</c:v>
                </c:pt>
                <c:pt idx="3">
                  <c:v>0.99892539882499998</c:v>
                </c:pt>
                <c:pt idx="4">
                  <c:v>0.99892539882499998</c:v>
                </c:pt>
                <c:pt idx="5">
                  <c:v>0.99892539882499998</c:v>
                </c:pt>
                <c:pt idx="6">
                  <c:v>0.99892539882499998</c:v>
                </c:pt>
                <c:pt idx="7">
                  <c:v>0.99892539882499998</c:v>
                </c:pt>
                <c:pt idx="8">
                  <c:v>0.99892539882499998</c:v>
                </c:pt>
                <c:pt idx="9">
                  <c:v>0.99892539882499998</c:v>
                </c:pt>
                <c:pt idx="10">
                  <c:v>0.99892539882499998</c:v>
                </c:pt>
                <c:pt idx="11">
                  <c:v>0.99892539882499998</c:v>
                </c:pt>
                <c:pt idx="12">
                  <c:v>0.99892539882499998</c:v>
                </c:pt>
                <c:pt idx="13">
                  <c:v>0.99892539882499998</c:v>
                </c:pt>
                <c:pt idx="14">
                  <c:v>0.99656818376799616</c:v>
                </c:pt>
                <c:pt idx="15">
                  <c:v>0.99656818376799616</c:v>
                </c:pt>
                <c:pt idx="16">
                  <c:v>0.99656818376799616</c:v>
                </c:pt>
                <c:pt idx="17">
                  <c:v>0.99656818376799616</c:v>
                </c:pt>
                <c:pt idx="18">
                  <c:v>0.99649132489099956</c:v>
                </c:pt>
                <c:pt idx="19">
                  <c:v>0.99540301400300002</c:v>
                </c:pt>
                <c:pt idx="20">
                  <c:v>0.99392128622100062</c:v>
                </c:pt>
                <c:pt idx="21">
                  <c:v>0.98732938852899998</c:v>
                </c:pt>
                <c:pt idx="22">
                  <c:v>0.98612455762499995</c:v>
                </c:pt>
                <c:pt idx="23">
                  <c:v>0.85247956908</c:v>
                </c:pt>
                <c:pt idx="24">
                  <c:v>0.84531486051500004</c:v>
                </c:pt>
                <c:pt idx="25">
                  <c:v>0.82129041279000203</c:v>
                </c:pt>
                <c:pt idx="26">
                  <c:v>0.80724482864500202</c:v>
                </c:pt>
                <c:pt idx="27">
                  <c:v>0.79172771032800204</c:v>
                </c:pt>
                <c:pt idx="28">
                  <c:v>0.777364693065</c:v>
                </c:pt>
                <c:pt idx="29">
                  <c:v>0.76044025794000203</c:v>
                </c:pt>
                <c:pt idx="30">
                  <c:v>0.66828569788600178</c:v>
                </c:pt>
                <c:pt idx="31">
                  <c:v>0.59532648592599957</c:v>
                </c:pt>
                <c:pt idx="32">
                  <c:v>0.54395110345099995</c:v>
                </c:pt>
                <c:pt idx="33">
                  <c:v>0.53660676500699844</c:v>
                </c:pt>
                <c:pt idx="34">
                  <c:v>0.52497626333629999</c:v>
                </c:pt>
                <c:pt idx="35">
                  <c:v>0.50955864855999999</c:v>
                </c:pt>
                <c:pt idx="36">
                  <c:v>0.49506759416800078</c:v>
                </c:pt>
                <c:pt idx="37">
                  <c:v>0.4904673719670018</c:v>
                </c:pt>
                <c:pt idx="38">
                  <c:v>0.48450257890300108</c:v>
                </c:pt>
                <c:pt idx="39">
                  <c:v>0.48295141935100078</c:v>
                </c:pt>
                <c:pt idx="40">
                  <c:v>0.47650100720100008</c:v>
                </c:pt>
              </c:numCache>
            </c:numRef>
          </c:yVal>
          <c:smooth val="1"/>
        </c:ser>
        <c:ser>
          <c:idx val="4"/>
          <c:order val="4"/>
          <c:tx>
            <c:v>ETAIIM</c:v>
          </c:tx>
          <c:spPr>
            <a:ln>
              <a:solidFill>
                <a:schemeClr val="accent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xVal>
            <c:numRef>
              <c:f>'POWER NEW'!$D$175:$D$215</c:f>
              <c:numCache>
                <c:formatCode>0.00E+00</c:formatCode>
                <c:ptCount val="41"/>
                <c:pt idx="0">
                  <c:v>7.4945500000000217E-4</c:v>
                </c:pt>
                <c:pt idx="1">
                  <c:v>7.3397800000000373E-4</c:v>
                </c:pt>
                <c:pt idx="2">
                  <c:v>7.2923300000000296E-4</c:v>
                </c:pt>
                <c:pt idx="3">
                  <c:v>7.1492900000000423E-4</c:v>
                </c:pt>
                <c:pt idx="4">
                  <c:v>7.0061200000000334E-4</c:v>
                </c:pt>
                <c:pt idx="5">
                  <c:v>6.7368000000000386E-4</c:v>
                </c:pt>
                <c:pt idx="6">
                  <c:v>6.5823700000000314E-4</c:v>
                </c:pt>
                <c:pt idx="7">
                  <c:v>6.4048600000000348E-4</c:v>
                </c:pt>
                <c:pt idx="8">
                  <c:v>6.3629100000000009E-4</c:v>
                </c:pt>
                <c:pt idx="9">
                  <c:v>6.1515200000000195E-4</c:v>
                </c:pt>
                <c:pt idx="10">
                  <c:v>5.9890200000000423E-4</c:v>
                </c:pt>
                <c:pt idx="11">
                  <c:v>5.8524000000000163E-4</c:v>
                </c:pt>
                <c:pt idx="12">
                  <c:v>5.7045500000000139E-4</c:v>
                </c:pt>
                <c:pt idx="13">
                  <c:v>5.5639200000000169E-4</c:v>
                </c:pt>
                <c:pt idx="14">
                  <c:v>5.4504300000000243E-4</c:v>
                </c:pt>
                <c:pt idx="15">
                  <c:v>5.3368600000000337E-4</c:v>
                </c:pt>
                <c:pt idx="16">
                  <c:v>5.1874400000000034E-4</c:v>
                </c:pt>
                <c:pt idx="17">
                  <c:v>5.0714700000000325E-4</c:v>
                </c:pt>
                <c:pt idx="18">
                  <c:v>4.9783800000000283E-4</c:v>
                </c:pt>
                <c:pt idx="19">
                  <c:v>4.8225300000000003E-4</c:v>
                </c:pt>
                <c:pt idx="20">
                  <c:v>4.6606000000000143E-4</c:v>
                </c:pt>
                <c:pt idx="21">
                  <c:v>4.5796100000000277E-4</c:v>
                </c:pt>
                <c:pt idx="22">
                  <c:v>4.4125700000000143E-4</c:v>
                </c:pt>
                <c:pt idx="23">
                  <c:v>4.2663100000000142E-4</c:v>
                </c:pt>
                <c:pt idx="24">
                  <c:v>4.1228400000000012E-4</c:v>
                </c:pt>
                <c:pt idx="25">
                  <c:v>4.0557600000000195E-4</c:v>
                </c:pt>
                <c:pt idx="26">
                  <c:v>3.971880000000015E-4</c:v>
                </c:pt>
                <c:pt idx="27">
                  <c:v>3.888000000000017E-4</c:v>
                </c:pt>
                <c:pt idx="28">
                  <c:v>3.8759600000000117E-4</c:v>
                </c:pt>
                <c:pt idx="29">
                  <c:v>3.6692000000000186E-4</c:v>
                </c:pt>
                <c:pt idx="30">
                  <c:v>3.5370100000000162E-4</c:v>
                </c:pt>
                <c:pt idx="31">
                  <c:v>3.5232000000000194E-4</c:v>
                </c:pt>
                <c:pt idx="32">
                  <c:v>3.3476400000000112E-4</c:v>
                </c:pt>
                <c:pt idx="33">
                  <c:v>3.2263500000000162E-4</c:v>
                </c:pt>
                <c:pt idx="34">
                  <c:v>3.1360700000000096E-4</c:v>
                </c:pt>
                <c:pt idx="35">
                  <c:v>3.1312700000000115E-4</c:v>
                </c:pt>
                <c:pt idx="36">
                  <c:v>3.026720000000015E-4</c:v>
                </c:pt>
                <c:pt idx="37">
                  <c:v>2.9218300000000141E-4</c:v>
                </c:pt>
                <c:pt idx="38">
                  <c:v>2.8114000000000014E-4</c:v>
                </c:pt>
                <c:pt idx="39">
                  <c:v>2.6840100000000155E-4</c:v>
                </c:pt>
                <c:pt idx="40">
                  <c:v>2.6321000000000092E-4</c:v>
                </c:pt>
              </c:numCache>
            </c:numRef>
          </c:xVal>
          <c:yVal>
            <c:numRef>
              <c:f>'POWER NEW'!$G$175:$G$215</c:f>
              <c:numCache>
                <c:formatCode>0.000</c:formatCode>
                <c:ptCount val="41"/>
                <c:pt idx="0">
                  <c:v>0.99984001594000005</c:v>
                </c:pt>
                <c:pt idx="1">
                  <c:v>0.99984001594000005</c:v>
                </c:pt>
                <c:pt idx="2">
                  <c:v>0.99984001594000005</c:v>
                </c:pt>
                <c:pt idx="3">
                  <c:v>0.99984001594000005</c:v>
                </c:pt>
                <c:pt idx="4">
                  <c:v>0.99984001594000005</c:v>
                </c:pt>
                <c:pt idx="5">
                  <c:v>0.99984001594000005</c:v>
                </c:pt>
                <c:pt idx="6">
                  <c:v>0.99984001594000005</c:v>
                </c:pt>
                <c:pt idx="7">
                  <c:v>0.99984001594000005</c:v>
                </c:pt>
                <c:pt idx="8">
                  <c:v>0.99978302968300004</c:v>
                </c:pt>
                <c:pt idx="9">
                  <c:v>0.99978302968300004</c:v>
                </c:pt>
                <c:pt idx="10">
                  <c:v>0.99905398615399998</c:v>
                </c:pt>
                <c:pt idx="11">
                  <c:v>0.99905398615399998</c:v>
                </c:pt>
                <c:pt idx="12">
                  <c:v>0.99567340357300205</c:v>
                </c:pt>
                <c:pt idx="13">
                  <c:v>0.99585261015299997</c:v>
                </c:pt>
                <c:pt idx="14">
                  <c:v>0.99216987986999949</c:v>
                </c:pt>
                <c:pt idx="15">
                  <c:v>0.99200452420499996</c:v>
                </c:pt>
                <c:pt idx="16">
                  <c:v>0.97236176166199795</c:v>
                </c:pt>
                <c:pt idx="17">
                  <c:v>0.96946202846199958</c:v>
                </c:pt>
                <c:pt idx="18">
                  <c:v>0.96780402020400202</c:v>
                </c:pt>
                <c:pt idx="19">
                  <c:v>0.96790207870199996</c:v>
                </c:pt>
                <c:pt idx="20">
                  <c:v>0.93777633477599998</c:v>
                </c:pt>
                <c:pt idx="21">
                  <c:v>0.89685274135299997</c:v>
                </c:pt>
                <c:pt idx="22">
                  <c:v>0.89468540858500334</c:v>
                </c:pt>
                <c:pt idx="23">
                  <c:v>0.89437972098000063</c:v>
                </c:pt>
                <c:pt idx="24">
                  <c:v>0.79553411103399996</c:v>
                </c:pt>
                <c:pt idx="25">
                  <c:v>0.78498491838499995</c:v>
                </c:pt>
                <c:pt idx="26">
                  <c:v>0.68698091258100347</c:v>
                </c:pt>
                <c:pt idx="27">
                  <c:v>0.68055964926000179</c:v>
                </c:pt>
                <c:pt idx="28">
                  <c:v>0.66404291504299995</c:v>
                </c:pt>
                <c:pt idx="29">
                  <c:v>0.65536982847000202</c:v>
                </c:pt>
                <c:pt idx="30">
                  <c:v>0.60886455696500064</c:v>
                </c:pt>
                <c:pt idx="31">
                  <c:v>0.59772668022700004</c:v>
                </c:pt>
                <c:pt idx="32">
                  <c:v>0.53174173654200241</c:v>
                </c:pt>
                <c:pt idx="33">
                  <c:v>0.52504469424500155</c:v>
                </c:pt>
                <c:pt idx="34">
                  <c:v>0.52770291350300202</c:v>
                </c:pt>
                <c:pt idx="35">
                  <c:v>0.50363887293900178</c:v>
                </c:pt>
                <c:pt idx="36">
                  <c:v>0.49313337653299999</c:v>
                </c:pt>
                <c:pt idx="37">
                  <c:v>0.4894085198090018</c:v>
                </c:pt>
                <c:pt idx="38">
                  <c:v>0.47153533863499975</c:v>
                </c:pt>
                <c:pt idx="39">
                  <c:v>0.47035932295900101</c:v>
                </c:pt>
                <c:pt idx="40">
                  <c:v>0.45914882744899999</c:v>
                </c:pt>
              </c:numCache>
            </c:numRef>
          </c:yVal>
          <c:smooth val="1"/>
        </c:ser>
        <c:axId val="132175744"/>
        <c:axId val="132252800"/>
      </c:scatterChart>
      <c:valAx>
        <c:axId val="132175744"/>
        <c:scaling>
          <c:orientation val="minMax"/>
          <c:max val="9.0000000000000453E-4"/>
          <c:min val="2.0000000000000118E-4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total power (W)</a:t>
                </a:r>
              </a:p>
            </c:rich>
          </c:tx>
          <c:layout>
            <c:manualLayout>
              <c:xMode val="edge"/>
              <c:yMode val="edge"/>
              <c:x val="0.47770614743356699"/>
              <c:y val="0.80316254072780713"/>
            </c:manualLayout>
          </c:layout>
        </c:title>
        <c:numFmt formatCode="0.00E+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2252800"/>
        <c:crosses val="autoZero"/>
        <c:crossBetween val="midCat"/>
        <c:majorUnit val="2.0000000000000118E-4"/>
      </c:valAx>
      <c:valAx>
        <c:axId val="132252800"/>
        <c:scaling>
          <c:orientation val="minMax"/>
          <c:max val="1"/>
          <c:min val="0.4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i="1"/>
                  <a:t>ACC</a:t>
                </a:r>
                <a:r>
                  <a:rPr lang="en-US" sz="1800" i="1" baseline="-25000"/>
                  <a:t>amp</a:t>
                </a:r>
              </a:p>
            </c:rich>
          </c:tx>
          <c:layout>
            <c:manualLayout>
              <c:xMode val="edge"/>
              <c:yMode val="edge"/>
              <c:x val="0.1402635137450032"/>
              <c:y val="3.7769104008414316E-2"/>
            </c:manualLayout>
          </c:layout>
        </c:title>
        <c:numFmt formatCode="0.0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2175744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6383850811262225"/>
          <c:y val="0.36448116162105676"/>
          <c:w val="0.28841296826533186"/>
          <c:h val="0.4348637216328322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719327468353285"/>
          <c:y val="4.3561734862648985E-2"/>
          <c:w val="0.76538602735293748"/>
          <c:h val="0.82835431575197949"/>
        </c:manualLayout>
      </c:layout>
      <c:scatterChart>
        <c:scatterStyle val="smoothMarker"/>
        <c:ser>
          <c:idx val="0"/>
          <c:order val="0"/>
          <c:tx>
            <c:v>ACA adder</c:v>
          </c:tx>
          <c:xVal>
            <c:numRef>
              <c:f>'POWER NEW'!$D$46:$D$86</c:f>
              <c:numCache>
                <c:formatCode>0.00E+00</c:formatCode>
                <c:ptCount val="41"/>
                <c:pt idx="0">
                  <c:v>7.4597600000000388E-4</c:v>
                </c:pt>
                <c:pt idx="1">
                  <c:v>7.3173300000000004E-4</c:v>
                </c:pt>
                <c:pt idx="2">
                  <c:v>7.2715400000000372E-4</c:v>
                </c:pt>
                <c:pt idx="3">
                  <c:v>7.2461850000000148E-4</c:v>
                </c:pt>
                <c:pt idx="4">
                  <c:v>7.2208300000000032E-4</c:v>
                </c:pt>
                <c:pt idx="5">
                  <c:v>6.8674350000000003E-4</c:v>
                </c:pt>
                <c:pt idx="6">
                  <c:v>6.5140400000000104E-4</c:v>
                </c:pt>
                <c:pt idx="7">
                  <c:v>6.3392300000000281E-4</c:v>
                </c:pt>
                <c:pt idx="8">
                  <c:v>6.2086700000000281E-4</c:v>
                </c:pt>
                <c:pt idx="9">
                  <c:v>6.0781100000000139E-4</c:v>
                </c:pt>
                <c:pt idx="10">
                  <c:v>5.9232200000000265E-4</c:v>
                </c:pt>
                <c:pt idx="11">
                  <c:v>5.7858600000000203E-4</c:v>
                </c:pt>
                <c:pt idx="12">
                  <c:v>5.6470000000000001E-4</c:v>
                </c:pt>
                <c:pt idx="13">
                  <c:v>5.5922300000000094E-4</c:v>
                </c:pt>
                <c:pt idx="14">
                  <c:v>5.5376300000000149E-4</c:v>
                </c:pt>
                <c:pt idx="15">
                  <c:v>5.4830300000000183E-4</c:v>
                </c:pt>
                <c:pt idx="16">
                  <c:v>5.2745700000000103E-4</c:v>
                </c:pt>
                <c:pt idx="17">
                  <c:v>5.1298300000000017E-4</c:v>
                </c:pt>
                <c:pt idx="18">
                  <c:v>5.0824300000000002E-4</c:v>
                </c:pt>
                <c:pt idx="19">
                  <c:v>4.8787700000000163E-4</c:v>
                </c:pt>
                <c:pt idx="20">
                  <c:v>4.7327100000000124E-4</c:v>
                </c:pt>
                <c:pt idx="21">
                  <c:v>4.6120600000000014E-4</c:v>
                </c:pt>
                <c:pt idx="22">
                  <c:v>4.4914100000000142E-4</c:v>
                </c:pt>
                <c:pt idx="23">
                  <c:v>4.3342400000000164E-4</c:v>
                </c:pt>
                <c:pt idx="24">
                  <c:v>4.1962700000000146E-4</c:v>
                </c:pt>
                <c:pt idx="25">
                  <c:v>4.1591300000000001E-4</c:v>
                </c:pt>
                <c:pt idx="26">
                  <c:v>4.1022300000000003E-4</c:v>
                </c:pt>
                <c:pt idx="27">
                  <c:v>3.936940000000001E-4</c:v>
                </c:pt>
                <c:pt idx="28">
                  <c:v>3.9236600000000114E-4</c:v>
                </c:pt>
                <c:pt idx="29">
                  <c:v>3.7108300000000133E-4</c:v>
                </c:pt>
                <c:pt idx="30">
                  <c:v>3.6456000000000108E-4</c:v>
                </c:pt>
                <c:pt idx="31">
                  <c:v>3.540970000000013E-4</c:v>
                </c:pt>
                <c:pt idx="32">
                  <c:v>3.4330100000000099E-4</c:v>
                </c:pt>
                <c:pt idx="33">
                  <c:v>3.3178900000000052E-4</c:v>
                </c:pt>
                <c:pt idx="34">
                  <c:v>3.2362500000000002E-4</c:v>
                </c:pt>
                <c:pt idx="35">
                  <c:v>3.1518000000000046E-4</c:v>
                </c:pt>
                <c:pt idx="36">
                  <c:v>3.0371300000000141E-4</c:v>
                </c:pt>
                <c:pt idx="37">
                  <c:v>2.9241800000000127E-4</c:v>
                </c:pt>
                <c:pt idx="38">
                  <c:v>2.8147600000000001E-4</c:v>
                </c:pt>
                <c:pt idx="39">
                  <c:v>2.7269600000000093E-4</c:v>
                </c:pt>
                <c:pt idx="40">
                  <c:v>2.6570700000000093E-4</c:v>
                </c:pt>
              </c:numCache>
            </c:numRef>
          </c:xVal>
          <c:yVal>
            <c:numRef>
              <c:f>'POWER NEW'!$H$46:$H$86</c:f>
              <c:numCache>
                <c:formatCode>0.000</c:formatCode>
                <c:ptCount val="41"/>
                <c:pt idx="0">
                  <c:v>0.99268874268900065</c:v>
                </c:pt>
                <c:pt idx="1">
                  <c:v>0.99268874268900065</c:v>
                </c:pt>
                <c:pt idx="2">
                  <c:v>0.99268874268900065</c:v>
                </c:pt>
                <c:pt idx="3">
                  <c:v>0.99268874268900065</c:v>
                </c:pt>
                <c:pt idx="4">
                  <c:v>0.99268874268900065</c:v>
                </c:pt>
                <c:pt idx="5">
                  <c:v>0.99268874268900065</c:v>
                </c:pt>
                <c:pt idx="6">
                  <c:v>0.99268874268900065</c:v>
                </c:pt>
                <c:pt idx="7">
                  <c:v>0.99268874268900065</c:v>
                </c:pt>
                <c:pt idx="8">
                  <c:v>0.99268874268900065</c:v>
                </c:pt>
                <c:pt idx="9">
                  <c:v>0.99268874268900065</c:v>
                </c:pt>
                <c:pt idx="10">
                  <c:v>0.99268874268900065</c:v>
                </c:pt>
                <c:pt idx="11">
                  <c:v>0.99268874268900065</c:v>
                </c:pt>
                <c:pt idx="12">
                  <c:v>0.99268874268900065</c:v>
                </c:pt>
                <c:pt idx="13">
                  <c:v>0.99268874268900065</c:v>
                </c:pt>
                <c:pt idx="14">
                  <c:v>0.99268874268900065</c:v>
                </c:pt>
                <c:pt idx="15">
                  <c:v>0.99268874268900065</c:v>
                </c:pt>
                <c:pt idx="16">
                  <c:v>0.99268874268900065</c:v>
                </c:pt>
                <c:pt idx="17">
                  <c:v>0.99268874268900065</c:v>
                </c:pt>
                <c:pt idx="18">
                  <c:v>0.99268874268900065</c:v>
                </c:pt>
                <c:pt idx="19">
                  <c:v>0.99268874268900065</c:v>
                </c:pt>
                <c:pt idx="20">
                  <c:v>0.99268874268900065</c:v>
                </c:pt>
                <c:pt idx="21">
                  <c:v>0.99268874268900065</c:v>
                </c:pt>
                <c:pt idx="22">
                  <c:v>0.99125674125699759</c:v>
                </c:pt>
                <c:pt idx="23">
                  <c:v>0.990891240891</c:v>
                </c:pt>
                <c:pt idx="24">
                  <c:v>0.99068299068300003</c:v>
                </c:pt>
                <c:pt idx="25">
                  <c:v>0.98692817442799996</c:v>
                </c:pt>
                <c:pt idx="26">
                  <c:v>0.97468334968299997</c:v>
                </c:pt>
                <c:pt idx="27">
                  <c:v>0.9706682206680024</c:v>
                </c:pt>
                <c:pt idx="28">
                  <c:v>0.96497977748000263</c:v>
                </c:pt>
                <c:pt idx="29">
                  <c:v>0.95747176997199956</c:v>
                </c:pt>
                <c:pt idx="30">
                  <c:v>0.94948801198800004</c:v>
                </c:pt>
                <c:pt idx="31">
                  <c:v>0.93188161938200065</c:v>
                </c:pt>
                <c:pt idx="32">
                  <c:v>0.72818197818200003</c:v>
                </c:pt>
                <c:pt idx="33">
                  <c:v>0.69272788022800202</c:v>
                </c:pt>
                <c:pt idx="34">
                  <c:v>0.67079942079900334</c:v>
                </c:pt>
                <c:pt idx="35">
                  <c:v>0.64153514153500002</c:v>
                </c:pt>
                <c:pt idx="36">
                  <c:v>0.57848239098199761</c:v>
                </c:pt>
                <c:pt idx="37">
                  <c:v>0.56726350476399956</c:v>
                </c:pt>
                <c:pt idx="38">
                  <c:v>0.5593576218579982</c:v>
                </c:pt>
                <c:pt idx="39">
                  <c:v>0.55232267732300155</c:v>
                </c:pt>
                <c:pt idx="40">
                  <c:v>0.54294729294699995</c:v>
                </c:pt>
              </c:numCache>
            </c:numRef>
          </c:yVal>
          <c:smooth val="1"/>
        </c:ser>
        <c:ser>
          <c:idx val="3"/>
          <c:order val="1"/>
          <c:tx>
            <c:v>CLA</c:v>
          </c:tx>
          <c:xVal>
            <c:numRef>
              <c:f>'POWER NEW'!$D$3:$D$43</c:f>
              <c:numCache>
                <c:formatCode>0.00E+00</c:formatCode>
                <c:ptCount val="41"/>
                <c:pt idx="0">
                  <c:v>8.9404400000000367E-4</c:v>
                </c:pt>
                <c:pt idx="1">
                  <c:v>8.7202000000000004E-4</c:v>
                </c:pt>
                <c:pt idx="2">
                  <c:v>8.6428300000000247E-4</c:v>
                </c:pt>
                <c:pt idx="3">
                  <c:v>8.5654600000000458E-4</c:v>
                </c:pt>
                <c:pt idx="4">
                  <c:v>8.4010400000000265E-4</c:v>
                </c:pt>
                <c:pt idx="5">
                  <c:v>7.8025200000000113E-4</c:v>
                </c:pt>
                <c:pt idx="6">
                  <c:v>7.6542000000000114E-4</c:v>
                </c:pt>
                <c:pt idx="7">
                  <c:v>7.4068000000000311E-4</c:v>
                </c:pt>
                <c:pt idx="8">
                  <c:v>7.2663050000000193E-4</c:v>
                </c:pt>
                <c:pt idx="9">
                  <c:v>7.12581E-4</c:v>
                </c:pt>
                <c:pt idx="10">
                  <c:v>6.9246600000000226E-4</c:v>
                </c:pt>
                <c:pt idx="11">
                  <c:v>6.7566100000000209E-4</c:v>
                </c:pt>
                <c:pt idx="12">
                  <c:v>6.589260000000039E-4</c:v>
                </c:pt>
                <c:pt idx="13">
                  <c:v>6.5374649999999992E-4</c:v>
                </c:pt>
                <c:pt idx="14">
                  <c:v>6.485670000000031E-4</c:v>
                </c:pt>
                <c:pt idx="15">
                  <c:v>6.3738000000000195E-4</c:v>
                </c:pt>
                <c:pt idx="16">
                  <c:v>6.0198100000000024E-4</c:v>
                </c:pt>
                <c:pt idx="17">
                  <c:v>5.9005800000000094E-4</c:v>
                </c:pt>
                <c:pt idx="18">
                  <c:v>5.688780000000002E-4</c:v>
                </c:pt>
                <c:pt idx="19">
                  <c:v>5.4769800000000163E-4</c:v>
                </c:pt>
                <c:pt idx="20">
                  <c:v>5.2442800000000094E-4</c:v>
                </c:pt>
                <c:pt idx="21">
                  <c:v>5.103525E-4</c:v>
                </c:pt>
                <c:pt idx="22">
                  <c:v>4.9627700000000113E-4</c:v>
                </c:pt>
                <c:pt idx="23">
                  <c:v>4.7930400000000185E-4</c:v>
                </c:pt>
                <c:pt idx="24">
                  <c:v>4.6335899999999999E-4</c:v>
                </c:pt>
                <c:pt idx="25">
                  <c:v>4.5928400000000034E-4</c:v>
                </c:pt>
                <c:pt idx="26">
                  <c:v>4.5058950000000032E-4</c:v>
                </c:pt>
                <c:pt idx="27">
                  <c:v>4.4189500000000112E-4</c:v>
                </c:pt>
                <c:pt idx="28">
                  <c:v>4.2970249999999997E-4</c:v>
                </c:pt>
                <c:pt idx="29">
                  <c:v>4.1751000000000011E-4</c:v>
                </c:pt>
                <c:pt idx="30">
                  <c:v>4.0153300000000003E-4</c:v>
                </c:pt>
                <c:pt idx="31">
                  <c:v>3.8999500000000002E-4</c:v>
                </c:pt>
                <c:pt idx="32">
                  <c:v>3.7845700000000202E-4</c:v>
                </c:pt>
                <c:pt idx="33">
                  <c:v>3.6809800000000187E-4</c:v>
                </c:pt>
                <c:pt idx="34">
                  <c:v>3.6448800000000119E-4</c:v>
                </c:pt>
                <c:pt idx="35">
                  <c:v>3.6157715000000143E-4</c:v>
                </c:pt>
                <c:pt idx="36">
                  <c:v>3.5866629999999999E-4</c:v>
                </c:pt>
                <c:pt idx="37">
                  <c:v>3.5392600000000012E-4</c:v>
                </c:pt>
                <c:pt idx="38">
                  <c:v>3.4180899999999999E-4</c:v>
                </c:pt>
                <c:pt idx="39">
                  <c:v>3.2426800000000114E-4</c:v>
                </c:pt>
                <c:pt idx="40">
                  <c:v>2.9941500000000052E-4</c:v>
                </c:pt>
              </c:numCache>
            </c:numRef>
          </c:xVal>
          <c:yVal>
            <c:numRef>
              <c:f>'POWER NEW'!$H$3:$H$43</c:f>
              <c:numCache>
                <c:formatCode>0.000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0.99991799991799735</c:v>
                </c:pt>
                <c:pt idx="10">
                  <c:v>0.99644505894500002</c:v>
                </c:pt>
                <c:pt idx="11">
                  <c:v>0.99473668223699996</c:v>
                </c:pt>
                <c:pt idx="12">
                  <c:v>0.990025990026</c:v>
                </c:pt>
                <c:pt idx="13">
                  <c:v>0.98320904570899958</c:v>
                </c:pt>
                <c:pt idx="14">
                  <c:v>0.97911160411200004</c:v>
                </c:pt>
                <c:pt idx="15">
                  <c:v>0.9740034115030024</c:v>
                </c:pt>
                <c:pt idx="16">
                  <c:v>0.96586171586199998</c:v>
                </c:pt>
                <c:pt idx="17">
                  <c:v>0.95343357843400001</c:v>
                </c:pt>
                <c:pt idx="18">
                  <c:v>0.93599881099900228</c:v>
                </c:pt>
                <c:pt idx="19">
                  <c:v>0.93081968081999999</c:v>
                </c:pt>
                <c:pt idx="20">
                  <c:v>0.91247966248000179</c:v>
                </c:pt>
                <c:pt idx="21">
                  <c:v>0.890676828177</c:v>
                </c:pt>
                <c:pt idx="22">
                  <c:v>0.87750669000699999</c:v>
                </c:pt>
                <c:pt idx="23">
                  <c:v>0.8595947345950018</c:v>
                </c:pt>
                <c:pt idx="24">
                  <c:v>0.85026378776399958</c:v>
                </c:pt>
                <c:pt idx="25">
                  <c:v>0.83953233953199957</c:v>
                </c:pt>
                <c:pt idx="26">
                  <c:v>0.80735736985699735</c:v>
                </c:pt>
                <c:pt idx="27">
                  <c:v>0.79595367095400005</c:v>
                </c:pt>
                <c:pt idx="28">
                  <c:v>0.78157134407099949</c:v>
                </c:pt>
                <c:pt idx="29">
                  <c:v>0.76563301563300346</c:v>
                </c:pt>
                <c:pt idx="30">
                  <c:v>0.75250769000800155</c:v>
                </c:pt>
                <c:pt idx="31">
                  <c:v>0.73057304307299997</c:v>
                </c:pt>
                <c:pt idx="32">
                  <c:v>0.59225671725699958</c:v>
                </c:pt>
                <c:pt idx="33">
                  <c:v>0.58877990128000002</c:v>
                </c:pt>
                <c:pt idx="34">
                  <c:v>0.58207889457900064</c:v>
                </c:pt>
                <c:pt idx="35">
                  <c:v>0.56665775415800179</c:v>
                </c:pt>
                <c:pt idx="36">
                  <c:v>0.53006796756800001</c:v>
                </c:pt>
                <c:pt idx="37">
                  <c:v>0.52386196136199958</c:v>
                </c:pt>
                <c:pt idx="38">
                  <c:v>0.51858945608900064</c:v>
                </c:pt>
                <c:pt idx="39">
                  <c:v>0.51366107616100065</c:v>
                </c:pt>
                <c:pt idx="40">
                  <c:v>0.51041588541599958</c:v>
                </c:pt>
              </c:numCache>
            </c:numRef>
          </c:yVal>
          <c:smooth val="1"/>
        </c:ser>
        <c:ser>
          <c:idx val="1"/>
          <c:order val="2"/>
          <c:tx>
            <c:v>Lu's adder</c:v>
          </c:tx>
          <c:xVal>
            <c:numRef>
              <c:f>'POWER NEW'!$D$89:$D$129</c:f>
              <c:numCache>
                <c:formatCode>0.00E+00</c:formatCode>
                <c:ptCount val="41"/>
                <c:pt idx="0">
                  <c:v>1.1608500000000047E-3</c:v>
                </c:pt>
                <c:pt idx="1">
                  <c:v>1.1347900000000001E-3</c:v>
                </c:pt>
                <c:pt idx="2">
                  <c:v>1.131225E-3</c:v>
                </c:pt>
                <c:pt idx="3">
                  <c:v>1.1276600000000021E-3</c:v>
                </c:pt>
                <c:pt idx="4">
                  <c:v>1.1141000000000033E-3</c:v>
                </c:pt>
                <c:pt idx="5">
                  <c:v>1.018550000000003E-3</c:v>
                </c:pt>
                <c:pt idx="6">
                  <c:v>9.9749900000000065E-4</c:v>
                </c:pt>
                <c:pt idx="7">
                  <c:v>9.6633600000000026E-4</c:v>
                </c:pt>
                <c:pt idx="8">
                  <c:v>9.4728050000000418E-4</c:v>
                </c:pt>
                <c:pt idx="9">
                  <c:v>9.2822500000000225E-4</c:v>
                </c:pt>
                <c:pt idx="10">
                  <c:v>9.0160300000000342E-4</c:v>
                </c:pt>
                <c:pt idx="11">
                  <c:v>8.8264400000000458E-4</c:v>
                </c:pt>
                <c:pt idx="12">
                  <c:v>8.6297900000000048E-4</c:v>
                </c:pt>
                <c:pt idx="13">
                  <c:v>8.5271500000000042E-4</c:v>
                </c:pt>
                <c:pt idx="14">
                  <c:v>8.481070000000004E-4</c:v>
                </c:pt>
                <c:pt idx="15">
                  <c:v>8.4479900000000024E-4</c:v>
                </c:pt>
                <c:pt idx="16">
                  <c:v>7.995390000000033E-4</c:v>
                </c:pt>
                <c:pt idx="17">
                  <c:v>7.7288600000000225E-4</c:v>
                </c:pt>
                <c:pt idx="18">
                  <c:v>7.5061849999999994E-4</c:v>
                </c:pt>
                <c:pt idx="19">
                  <c:v>7.2835100000000186E-4</c:v>
                </c:pt>
                <c:pt idx="20">
                  <c:v>7.0637800000000024E-4</c:v>
                </c:pt>
                <c:pt idx="21">
                  <c:v>6.8907350000000039E-4</c:v>
                </c:pt>
                <c:pt idx="22">
                  <c:v>6.7176900000000207E-4</c:v>
                </c:pt>
                <c:pt idx="23">
                  <c:v>6.4880700000000265E-4</c:v>
                </c:pt>
                <c:pt idx="24">
                  <c:v>6.298770000000021E-4</c:v>
                </c:pt>
                <c:pt idx="25">
                  <c:v>6.2650200000000133E-4</c:v>
                </c:pt>
                <c:pt idx="26">
                  <c:v>6.131645000000028E-4</c:v>
                </c:pt>
                <c:pt idx="27">
                  <c:v>5.9982700000000254E-4</c:v>
                </c:pt>
                <c:pt idx="28">
                  <c:v>5.8208850000000009E-4</c:v>
                </c:pt>
                <c:pt idx="29">
                  <c:v>5.6435000000000003E-4</c:v>
                </c:pt>
                <c:pt idx="30">
                  <c:v>5.425290000000021E-4</c:v>
                </c:pt>
                <c:pt idx="31">
                  <c:v>5.2950950000000033E-4</c:v>
                </c:pt>
                <c:pt idx="32">
                  <c:v>5.1648999999999998E-4</c:v>
                </c:pt>
                <c:pt idx="33">
                  <c:v>5.0241000000000001E-4</c:v>
                </c:pt>
                <c:pt idx="34">
                  <c:v>4.913540000000019E-4</c:v>
                </c:pt>
                <c:pt idx="35">
                  <c:v>4.8188300000000012E-4</c:v>
                </c:pt>
                <c:pt idx="36">
                  <c:v>4.7241200000000002E-4</c:v>
                </c:pt>
                <c:pt idx="37">
                  <c:v>4.5521100000000002E-4</c:v>
                </c:pt>
                <c:pt idx="38">
                  <c:v>4.3935099999999999E-4</c:v>
                </c:pt>
                <c:pt idx="39">
                  <c:v>4.1894300000000023E-4</c:v>
                </c:pt>
                <c:pt idx="40">
                  <c:v>4.0235999999999999E-4</c:v>
                </c:pt>
              </c:numCache>
            </c:numRef>
          </c:xVal>
          <c:yVal>
            <c:numRef>
              <c:f>'POWER NEW'!$H$89:$H$129</c:f>
              <c:numCache>
                <c:formatCode>0.000</c:formatCode>
                <c:ptCount val="41"/>
                <c:pt idx="0">
                  <c:v>0.99912843662800299</c:v>
                </c:pt>
                <c:pt idx="1">
                  <c:v>0.99912843662800299</c:v>
                </c:pt>
                <c:pt idx="2">
                  <c:v>0.99912843662800299</c:v>
                </c:pt>
                <c:pt idx="3">
                  <c:v>0.99912843662800299</c:v>
                </c:pt>
                <c:pt idx="4">
                  <c:v>0.99912843662800299</c:v>
                </c:pt>
                <c:pt idx="5">
                  <c:v>0.99912843662800299</c:v>
                </c:pt>
                <c:pt idx="6">
                  <c:v>0.99912843662800299</c:v>
                </c:pt>
                <c:pt idx="7">
                  <c:v>0.99912843662800299</c:v>
                </c:pt>
                <c:pt idx="8">
                  <c:v>0.99912843662800299</c:v>
                </c:pt>
                <c:pt idx="9">
                  <c:v>0.99912843662800299</c:v>
                </c:pt>
                <c:pt idx="10">
                  <c:v>0.99912843662800299</c:v>
                </c:pt>
                <c:pt idx="11">
                  <c:v>0.99912843662800299</c:v>
                </c:pt>
                <c:pt idx="12">
                  <c:v>0.99912843662800299</c:v>
                </c:pt>
                <c:pt idx="13">
                  <c:v>0.99905606155599957</c:v>
                </c:pt>
                <c:pt idx="14">
                  <c:v>0.99905606155599957</c:v>
                </c:pt>
                <c:pt idx="15">
                  <c:v>0.9987035612039995</c:v>
                </c:pt>
                <c:pt idx="16">
                  <c:v>0.99818224818199797</c:v>
                </c:pt>
                <c:pt idx="17">
                  <c:v>0.99774406024400064</c:v>
                </c:pt>
                <c:pt idx="18">
                  <c:v>0.995091245091</c:v>
                </c:pt>
                <c:pt idx="19">
                  <c:v>0.99076280326300004</c:v>
                </c:pt>
                <c:pt idx="20">
                  <c:v>0.98034979285000001</c:v>
                </c:pt>
                <c:pt idx="21">
                  <c:v>0.9722105347109995</c:v>
                </c:pt>
                <c:pt idx="22">
                  <c:v>0.96152052402099997</c:v>
                </c:pt>
                <c:pt idx="23">
                  <c:v>0.946579384079</c:v>
                </c:pt>
                <c:pt idx="24">
                  <c:v>0.91540622790599957</c:v>
                </c:pt>
                <c:pt idx="25">
                  <c:v>0.88273807023799999</c:v>
                </c:pt>
                <c:pt idx="26">
                  <c:v>0.85152060152099995</c:v>
                </c:pt>
                <c:pt idx="27">
                  <c:v>0.83551233551199844</c:v>
                </c:pt>
                <c:pt idx="28">
                  <c:v>0.80198942698900155</c:v>
                </c:pt>
                <c:pt idx="29">
                  <c:v>0.79651242151199819</c:v>
                </c:pt>
                <c:pt idx="30">
                  <c:v>0.76512876512900063</c:v>
                </c:pt>
                <c:pt idx="31">
                  <c:v>0.71862915612900347</c:v>
                </c:pt>
                <c:pt idx="32">
                  <c:v>0.57982364232400241</c:v>
                </c:pt>
                <c:pt idx="33">
                  <c:v>0.56631669131699958</c:v>
                </c:pt>
                <c:pt idx="34">
                  <c:v>0.55215130215099995</c:v>
                </c:pt>
                <c:pt idx="35">
                  <c:v>0.54722260972299797</c:v>
                </c:pt>
                <c:pt idx="36">
                  <c:v>0.51660195410200005</c:v>
                </c:pt>
                <c:pt idx="37">
                  <c:v>0.5146488896490018</c:v>
                </c:pt>
                <c:pt idx="38">
                  <c:v>0.50662931912900155</c:v>
                </c:pt>
                <c:pt idx="39">
                  <c:v>0.50196156446199958</c:v>
                </c:pt>
                <c:pt idx="40">
                  <c:v>0.49513368263399993</c:v>
                </c:pt>
              </c:numCache>
            </c:numRef>
          </c:yVal>
          <c:smooth val="1"/>
        </c:ser>
        <c:ser>
          <c:idx val="2"/>
          <c:order val="3"/>
          <c:tx>
            <c:v>ETAI</c:v>
          </c:tx>
          <c:xVal>
            <c:numRef>
              <c:f>'POWER NEW'!$D$132:$D$172</c:f>
              <c:numCache>
                <c:formatCode>0.00E+00</c:formatCode>
                <c:ptCount val="41"/>
                <c:pt idx="0">
                  <c:v>6.0967900000000208E-4</c:v>
                </c:pt>
                <c:pt idx="1">
                  <c:v>5.97150000000003E-4</c:v>
                </c:pt>
                <c:pt idx="2">
                  <c:v>5.9385800000000114E-4</c:v>
                </c:pt>
                <c:pt idx="3">
                  <c:v>5.8422600000000225E-4</c:v>
                </c:pt>
                <c:pt idx="4">
                  <c:v>5.754240000000019E-4</c:v>
                </c:pt>
                <c:pt idx="5">
                  <c:v>5.4587200000000204E-4</c:v>
                </c:pt>
                <c:pt idx="6">
                  <c:v>5.3337900000000201E-4</c:v>
                </c:pt>
                <c:pt idx="7">
                  <c:v>5.1694100000000004E-4</c:v>
                </c:pt>
                <c:pt idx="8">
                  <c:v>5.0919750000000003E-4</c:v>
                </c:pt>
                <c:pt idx="9">
                  <c:v>5.0145400000000003E-4</c:v>
                </c:pt>
                <c:pt idx="10">
                  <c:v>4.84413E-4</c:v>
                </c:pt>
                <c:pt idx="11">
                  <c:v>4.7453400000000193E-4</c:v>
                </c:pt>
                <c:pt idx="12">
                  <c:v>4.6306400000000202E-4</c:v>
                </c:pt>
                <c:pt idx="13">
                  <c:v>4.5126300000000014E-4</c:v>
                </c:pt>
                <c:pt idx="14">
                  <c:v>4.4024300000000113E-4</c:v>
                </c:pt>
                <c:pt idx="15">
                  <c:v>4.3530400000000034E-4</c:v>
                </c:pt>
                <c:pt idx="16">
                  <c:v>4.1756300000000024E-4</c:v>
                </c:pt>
                <c:pt idx="17">
                  <c:v>4.0838400000000154E-4</c:v>
                </c:pt>
                <c:pt idx="18">
                  <c:v>4.0489200000000023E-4</c:v>
                </c:pt>
                <c:pt idx="19">
                  <c:v>3.9102599999999999E-4</c:v>
                </c:pt>
                <c:pt idx="20">
                  <c:v>3.748630000000017E-4</c:v>
                </c:pt>
                <c:pt idx="21">
                  <c:v>3.6915800000000127E-4</c:v>
                </c:pt>
                <c:pt idx="22">
                  <c:v>3.5472200000000176E-4</c:v>
                </c:pt>
                <c:pt idx="23">
                  <c:v>3.4442000000000104E-4</c:v>
                </c:pt>
                <c:pt idx="24">
                  <c:v>3.3296100000000016E-4</c:v>
                </c:pt>
                <c:pt idx="25">
                  <c:v>3.2744600000000098E-4</c:v>
                </c:pt>
                <c:pt idx="26">
                  <c:v>3.2083550000000115E-4</c:v>
                </c:pt>
                <c:pt idx="27">
                  <c:v>3.1422500000000012E-4</c:v>
                </c:pt>
                <c:pt idx="28">
                  <c:v>3.157290000000013E-4</c:v>
                </c:pt>
                <c:pt idx="29">
                  <c:v>2.9578200000000056E-4</c:v>
                </c:pt>
                <c:pt idx="30">
                  <c:v>2.8557400000000008E-4</c:v>
                </c:pt>
                <c:pt idx="31">
                  <c:v>2.7921350000000087E-4</c:v>
                </c:pt>
                <c:pt idx="32">
                  <c:v>2.7285300000000183E-4</c:v>
                </c:pt>
                <c:pt idx="33">
                  <c:v>2.6218599999999997E-4</c:v>
                </c:pt>
                <c:pt idx="34">
                  <c:v>2.5970800000000085E-4</c:v>
                </c:pt>
                <c:pt idx="35">
                  <c:v>2.5687000000000116E-4</c:v>
                </c:pt>
                <c:pt idx="36">
                  <c:v>2.4708400000000001E-4</c:v>
                </c:pt>
                <c:pt idx="37">
                  <c:v>2.37545E-4</c:v>
                </c:pt>
                <c:pt idx="38">
                  <c:v>2.2877200000000176E-4</c:v>
                </c:pt>
                <c:pt idx="39">
                  <c:v>2.1764700000000001E-4</c:v>
                </c:pt>
                <c:pt idx="40">
                  <c:v>2.1309200000000091E-4</c:v>
                </c:pt>
              </c:numCache>
            </c:numRef>
          </c:xVal>
          <c:yVal>
            <c:numRef>
              <c:f>'POWER NEW'!$H$132:$H$172</c:f>
              <c:numCache>
                <c:formatCode>0.000</c:formatCode>
                <c:ptCount val="41"/>
                <c:pt idx="0">
                  <c:v>0.69360794360800204</c:v>
                </c:pt>
                <c:pt idx="1">
                  <c:v>0.69360794360800204</c:v>
                </c:pt>
                <c:pt idx="2">
                  <c:v>0.69360794360800204</c:v>
                </c:pt>
                <c:pt idx="3">
                  <c:v>0.69360794360800204</c:v>
                </c:pt>
                <c:pt idx="4">
                  <c:v>0.69360794360800204</c:v>
                </c:pt>
                <c:pt idx="5">
                  <c:v>0.69360794360800204</c:v>
                </c:pt>
                <c:pt idx="6">
                  <c:v>0.69360794360800204</c:v>
                </c:pt>
                <c:pt idx="7">
                  <c:v>0.69360794360800204</c:v>
                </c:pt>
                <c:pt idx="8">
                  <c:v>0.69360794360800204</c:v>
                </c:pt>
                <c:pt idx="9">
                  <c:v>0.69360794360800204</c:v>
                </c:pt>
                <c:pt idx="10">
                  <c:v>0.69360794360800204</c:v>
                </c:pt>
                <c:pt idx="11">
                  <c:v>0.69360794360800204</c:v>
                </c:pt>
                <c:pt idx="12">
                  <c:v>0.69360794360800204</c:v>
                </c:pt>
                <c:pt idx="13">
                  <c:v>0.69360794360800204</c:v>
                </c:pt>
                <c:pt idx="14">
                  <c:v>0.69317744317700003</c:v>
                </c:pt>
                <c:pt idx="15">
                  <c:v>0.69317744317700003</c:v>
                </c:pt>
                <c:pt idx="16">
                  <c:v>0.69317744317700003</c:v>
                </c:pt>
                <c:pt idx="17">
                  <c:v>0.69317744317700003</c:v>
                </c:pt>
                <c:pt idx="18">
                  <c:v>0.69316194316199997</c:v>
                </c:pt>
                <c:pt idx="19">
                  <c:v>0.69294294294299996</c:v>
                </c:pt>
                <c:pt idx="20">
                  <c:v>0.6927396302400024</c:v>
                </c:pt>
                <c:pt idx="21">
                  <c:v>0.68978487728500204</c:v>
                </c:pt>
                <c:pt idx="22">
                  <c:v>0.68971200221200002</c:v>
                </c:pt>
                <c:pt idx="23">
                  <c:v>0.68025386775399999</c:v>
                </c:pt>
                <c:pt idx="24">
                  <c:v>0.67780274030300203</c:v>
                </c:pt>
                <c:pt idx="25">
                  <c:v>0.67773049023000276</c:v>
                </c:pt>
                <c:pt idx="26">
                  <c:v>0.67111454611500065</c:v>
                </c:pt>
                <c:pt idx="27">
                  <c:v>0.66658591658600275</c:v>
                </c:pt>
                <c:pt idx="28">
                  <c:v>0.6615944740940024</c:v>
                </c:pt>
                <c:pt idx="29">
                  <c:v>0.65699753199800204</c:v>
                </c:pt>
                <c:pt idx="30">
                  <c:v>0.63946882696900065</c:v>
                </c:pt>
                <c:pt idx="31">
                  <c:v>0.627887377887</c:v>
                </c:pt>
                <c:pt idx="32">
                  <c:v>0.55678455678500005</c:v>
                </c:pt>
                <c:pt idx="33">
                  <c:v>0.54132704132699949</c:v>
                </c:pt>
                <c:pt idx="34">
                  <c:v>0.53799972550000064</c:v>
                </c:pt>
                <c:pt idx="35">
                  <c:v>0.52843459093499956</c:v>
                </c:pt>
                <c:pt idx="36">
                  <c:v>0.50935088435099996</c:v>
                </c:pt>
                <c:pt idx="37">
                  <c:v>0.50714288214299996</c:v>
                </c:pt>
                <c:pt idx="38">
                  <c:v>0.50069918819899994</c:v>
                </c:pt>
                <c:pt idx="39">
                  <c:v>0.49518024518000114</c:v>
                </c:pt>
                <c:pt idx="40">
                  <c:v>0.49250074250100001</c:v>
                </c:pt>
              </c:numCache>
            </c:numRef>
          </c:yVal>
          <c:smooth val="1"/>
        </c:ser>
        <c:ser>
          <c:idx val="4"/>
          <c:order val="4"/>
          <c:tx>
            <c:v>ETAIIM</c:v>
          </c:tx>
          <c:spPr>
            <a:ln>
              <a:solidFill>
                <a:srgbClr val="F7964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xVal>
            <c:numRef>
              <c:f>'POWER NEW'!$D$175:$D$215</c:f>
              <c:numCache>
                <c:formatCode>0.00E+00</c:formatCode>
                <c:ptCount val="41"/>
                <c:pt idx="0">
                  <c:v>7.4945500000000032E-4</c:v>
                </c:pt>
                <c:pt idx="1">
                  <c:v>7.3397800000000253E-4</c:v>
                </c:pt>
                <c:pt idx="2">
                  <c:v>7.2923300000000133E-4</c:v>
                </c:pt>
                <c:pt idx="3">
                  <c:v>7.1492900000000325E-4</c:v>
                </c:pt>
                <c:pt idx="4">
                  <c:v>7.0061200000000204E-4</c:v>
                </c:pt>
                <c:pt idx="5">
                  <c:v>6.73680000000003E-4</c:v>
                </c:pt>
                <c:pt idx="6">
                  <c:v>6.5823700000000184E-4</c:v>
                </c:pt>
                <c:pt idx="7">
                  <c:v>6.4048600000000207E-4</c:v>
                </c:pt>
                <c:pt idx="8">
                  <c:v>6.3629099999999998E-4</c:v>
                </c:pt>
                <c:pt idx="9">
                  <c:v>6.1515199999999999E-4</c:v>
                </c:pt>
                <c:pt idx="10">
                  <c:v>5.9890200000000337E-4</c:v>
                </c:pt>
                <c:pt idx="11">
                  <c:v>5.8524000000000011E-4</c:v>
                </c:pt>
                <c:pt idx="12">
                  <c:v>5.704550000000002E-4</c:v>
                </c:pt>
                <c:pt idx="13">
                  <c:v>5.5639199999999995E-4</c:v>
                </c:pt>
                <c:pt idx="14">
                  <c:v>5.4504300000000113E-4</c:v>
                </c:pt>
                <c:pt idx="15">
                  <c:v>5.336860000000024E-4</c:v>
                </c:pt>
                <c:pt idx="16">
                  <c:v>5.1874400000000013E-4</c:v>
                </c:pt>
                <c:pt idx="17">
                  <c:v>5.0714700000000217E-4</c:v>
                </c:pt>
                <c:pt idx="18">
                  <c:v>4.9783800000000196E-4</c:v>
                </c:pt>
                <c:pt idx="19">
                  <c:v>4.8225299999999998E-4</c:v>
                </c:pt>
                <c:pt idx="20">
                  <c:v>4.6606000000000013E-4</c:v>
                </c:pt>
                <c:pt idx="21">
                  <c:v>4.5796100000000212E-4</c:v>
                </c:pt>
                <c:pt idx="22">
                  <c:v>4.4125700000000013E-4</c:v>
                </c:pt>
                <c:pt idx="23">
                  <c:v>4.2663100000000023E-4</c:v>
                </c:pt>
                <c:pt idx="24">
                  <c:v>4.1228400000000001E-4</c:v>
                </c:pt>
                <c:pt idx="25">
                  <c:v>4.0557600000000146E-4</c:v>
                </c:pt>
                <c:pt idx="26">
                  <c:v>3.9718800000000052E-4</c:v>
                </c:pt>
                <c:pt idx="27">
                  <c:v>3.8880000000000105E-4</c:v>
                </c:pt>
                <c:pt idx="28">
                  <c:v>3.8759599999999998E-4</c:v>
                </c:pt>
                <c:pt idx="29">
                  <c:v>3.6692000000000116E-4</c:v>
                </c:pt>
                <c:pt idx="30">
                  <c:v>3.5370100000000097E-4</c:v>
                </c:pt>
                <c:pt idx="31">
                  <c:v>3.523200000000014E-4</c:v>
                </c:pt>
                <c:pt idx="32">
                  <c:v>3.3476400000000052E-4</c:v>
                </c:pt>
                <c:pt idx="33">
                  <c:v>3.2263500000000107E-4</c:v>
                </c:pt>
                <c:pt idx="34">
                  <c:v>3.1360699999999998E-4</c:v>
                </c:pt>
                <c:pt idx="35">
                  <c:v>3.1312700000000012E-4</c:v>
                </c:pt>
                <c:pt idx="36">
                  <c:v>3.0267200000000101E-4</c:v>
                </c:pt>
                <c:pt idx="37">
                  <c:v>2.9218300000000082E-4</c:v>
                </c:pt>
                <c:pt idx="38">
                  <c:v>2.8113999999999998E-4</c:v>
                </c:pt>
                <c:pt idx="39">
                  <c:v>2.6840100000000117E-4</c:v>
                </c:pt>
                <c:pt idx="40">
                  <c:v>2.6321000000000016E-4</c:v>
                </c:pt>
              </c:numCache>
            </c:numRef>
          </c:xVal>
          <c:yVal>
            <c:numRef>
              <c:f>'POWER NEW'!$H$175:$H$215</c:f>
              <c:numCache>
                <c:formatCode>0.000</c:formatCode>
                <c:ptCount val="41"/>
                <c:pt idx="0">
                  <c:v>0.99628462128499951</c:v>
                </c:pt>
                <c:pt idx="1">
                  <c:v>0.99628462128499951</c:v>
                </c:pt>
                <c:pt idx="2">
                  <c:v>0.99628462128499951</c:v>
                </c:pt>
                <c:pt idx="3">
                  <c:v>0.99628462128499951</c:v>
                </c:pt>
                <c:pt idx="4">
                  <c:v>0.99628462128499951</c:v>
                </c:pt>
                <c:pt idx="5">
                  <c:v>0.99628462128499951</c:v>
                </c:pt>
                <c:pt idx="6">
                  <c:v>0.99628462128499951</c:v>
                </c:pt>
                <c:pt idx="7">
                  <c:v>0.99628462128499951</c:v>
                </c:pt>
                <c:pt idx="8">
                  <c:v>0.99628105878099948</c:v>
                </c:pt>
                <c:pt idx="9">
                  <c:v>0.99628105878099948</c:v>
                </c:pt>
                <c:pt idx="10">
                  <c:v>0.9962353712349995</c:v>
                </c:pt>
                <c:pt idx="11">
                  <c:v>0.9962353712349995</c:v>
                </c:pt>
                <c:pt idx="12">
                  <c:v>0.99602305852299999</c:v>
                </c:pt>
                <c:pt idx="13">
                  <c:v>0.99603430853399999</c:v>
                </c:pt>
                <c:pt idx="14">
                  <c:v>0.995804183304</c:v>
                </c:pt>
                <c:pt idx="15">
                  <c:v>0.99579380829400155</c:v>
                </c:pt>
                <c:pt idx="16">
                  <c:v>0.99456593206599997</c:v>
                </c:pt>
                <c:pt idx="17">
                  <c:v>0.99435911935900001</c:v>
                </c:pt>
                <c:pt idx="18">
                  <c:v>0.99392436892399949</c:v>
                </c:pt>
                <c:pt idx="19">
                  <c:v>0.99366161866200065</c:v>
                </c:pt>
                <c:pt idx="20">
                  <c:v>0.99007055257100063</c:v>
                </c:pt>
                <c:pt idx="21">
                  <c:v>0.97819172819199995</c:v>
                </c:pt>
                <c:pt idx="22">
                  <c:v>0.97490491240500299</c:v>
                </c:pt>
                <c:pt idx="23">
                  <c:v>0.96343746343699999</c:v>
                </c:pt>
                <c:pt idx="24">
                  <c:v>0.95571939321900179</c:v>
                </c:pt>
                <c:pt idx="25">
                  <c:v>0.94218569218600179</c:v>
                </c:pt>
                <c:pt idx="26">
                  <c:v>0.92611492611500001</c:v>
                </c:pt>
                <c:pt idx="27">
                  <c:v>0.91750360500399997</c:v>
                </c:pt>
                <c:pt idx="28">
                  <c:v>0.89555364555399997</c:v>
                </c:pt>
                <c:pt idx="29">
                  <c:v>0.886908949409</c:v>
                </c:pt>
                <c:pt idx="30">
                  <c:v>0.85208078958099998</c:v>
                </c:pt>
                <c:pt idx="31">
                  <c:v>0.82184675934700002</c:v>
                </c:pt>
                <c:pt idx="32">
                  <c:v>0.66007284757300311</c:v>
                </c:pt>
                <c:pt idx="33">
                  <c:v>0.62880481630500396</c:v>
                </c:pt>
                <c:pt idx="34">
                  <c:v>0.60931129681100005</c:v>
                </c:pt>
                <c:pt idx="35">
                  <c:v>0.59284228034199959</c:v>
                </c:pt>
                <c:pt idx="36">
                  <c:v>0.54953311203300004</c:v>
                </c:pt>
                <c:pt idx="37">
                  <c:v>0.54327260577299796</c:v>
                </c:pt>
                <c:pt idx="38">
                  <c:v>0.53048315548299796</c:v>
                </c:pt>
                <c:pt idx="39">
                  <c:v>0.52337171087199996</c:v>
                </c:pt>
                <c:pt idx="40">
                  <c:v>0.51048338548299665</c:v>
                </c:pt>
              </c:numCache>
            </c:numRef>
          </c:yVal>
          <c:smooth val="1"/>
        </c:ser>
        <c:axId val="132586496"/>
        <c:axId val="132593920"/>
      </c:scatterChart>
      <c:valAx>
        <c:axId val="132586496"/>
        <c:scaling>
          <c:orientation val="minMax"/>
          <c:max val="9.0000000000000247E-4"/>
          <c:min val="2.0000000000000052E-4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total power (W)</a:t>
                </a:r>
              </a:p>
            </c:rich>
          </c:tx>
          <c:layout>
            <c:manualLayout>
              <c:xMode val="edge"/>
              <c:yMode val="edge"/>
              <c:x val="0.47770614743356699"/>
              <c:y val="0.80316254072780668"/>
            </c:manualLayout>
          </c:layout>
        </c:title>
        <c:numFmt formatCode="0.00E+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2593920"/>
        <c:crosses val="autoZero"/>
        <c:crossBetween val="midCat"/>
        <c:majorUnit val="2.0000000000000052E-4"/>
      </c:valAx>
      <c:valAx>
        <c:axId val="132593920"/>
        <c:scaling>
          <c:orientation val="minMax"/>
          <c:max val="1"/>
          <c:min val="0.4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i="1"/>
                  <a:t>ACC</a:t>
                </a:r>
                <a:r>
                  <a:rPr lang="en-US" sz="1800" i="1" baseline="-25000"/>
                  <a:t>inf</a:t>
                </a:r>
              </a:p>
            </c:rich>
          </c:tx>
          <c:layout>
            <c:manualLayout>
              <c:xMode val="edge"/>
              <c:yMode val="edge"/>
              <c:x val="0.1402635137450032"/>
              <c:y val="3.7769104008414212E-2"/>
            </c:manualLayout>
          </c:layout>
        </c:title>
        <c:numFmt formatCode="0.0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2586496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59723225197200058"/>
          <c:y val="0.36095378291301045"/>
          <c:w val="0.3883554605043894"/>
          <c:h val="0.4348637216328324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781948592170014"/>
          <c:y val="3.6323033824128471E-2"/>
          <c:w val="0.61899240950726853"/>
          <c:h val="0.75667532290209083"/>
        </c:manualLayout>
      </c:layout>
      <c:scatterChart>
        <c:scatterStyle val="smoothMarker"/>
        <c:ser>
          <c:idx val="3"/>
          <c:order val="0"/>
          <c:tx>
            <c:v>Conventional pipelined adder</c:v>
          </c:tx>
          <c:xVal>
            <c:numRef>
              <c:f>'compare-pipe-4stage'!$H$16:$H$32</c:f>
              <c:numCache>
                <c:formatCode>0.00</c:formatCode>
                <c:ptCount val="17"/>
                <c:pt idx="0">
                  <c:v>0.99999931249900276</c:v>
                </c:pt>
                <c:pt idx="1">
                  <c:v>0.99999931249900276</c:v>
                </c:pt>
                <c:pt idx="2">
                  <c:v>0.99273439898399951</c:v>
                </c:pt>
                <c:pt idx="3">
                  <c:v>0.98638670513699689</c:v>
                </c:pt>
                <c:pt idx="4">
                  <c:v>0.97753419628400062</c:v>
                </c:pt>
                <c:pt idx="5">
                  <c:v>0.95349526599500001</c:v>
                </c:pt>
                <c:pt idx="6">
                  <c:v>0.93658109283099999</c:v>
                </c:pt>
                <c:pt idx="7">
                  <c:v>0.92563786313800178</c:v>
                </c:pt>
                <c:pt idx="8">
                  <c:v>0.89314070564100001</c:v>
                </c:pt>
                <c:pt idx="9">
                  <c:v>0.88561185436200063</c:v>
                </c:pt>
                <c:pt idx="10">
                  <c:v>0.87799515924500204</c:v>
                </c:pt>
                <c:pt idx="11">
                  <c:v>0.86157883032900229</c:v>
                </c:pt>
                <c:pt idx="12">
                  <c:v>0.82939979815000064</c:v>
                </c:pt>
                <c:pt idx="13">
                  <c:v>0.81123056123099957</c:v>
                </c:pt>
                <c:pt idx="14">
                  <c:v>0.78291000166000002</c:v>
                </c:pt>
                <c:pt idx="15">
                  <c:v>0.76035866660900275</c:v>
                </c:pt>
                <c:pt idx="16">
                  <c:v>0.74418568168600063</c:v>
                </c:pt>
              </c:numCache>
            </c:numRef>
          </c:xVal>
          <c:yVal>
            <c:numRef>
              <c:f>'compare-pipe-4stage'!$I$16:$I$32</c:f>
              <c:numCache>
                <c:formatCode>0.00E+00</c:formatCode>
                <c:ptCount val="17"/>
                <c:pt idx="0">
                  <c:v>5.5122480000000191E-3</c:v>
                </c:pt>
                <c:pt idx="1">
                  <c:v>5.3469989999999998E-3</c:v>
                </c:pt>
                <c:pt idx="2">
                  <c:v>5.2262805000000004E-3</c:v>
                </c:pt>
                <c:pt idx="3">
                  <c:v>5.1007005000000003E-3</c:v>
                </c:pt>
                <c:pt idx="4">
                  <c:v>5.0403150000000113E-3</c:v>
                </c:pt>
                <c:pt idx="5">
                  <c:v>4.8769560000000104E-3</c:v>
                </c:pt>
                <c:pt idx="6">
                  <c:v>4.7565000000000003E-3</c:v>
                </c:pt>
                <c:pt idx="7">
                  <c:v>4.6595009999999999E-3</c:v>
                </c:pt>
                <c:pt idx="8">
                  <c:v>4.5651900000000002E-3</c:v>
                </c:pt>
                <c:pt idx="9">
                  <c:v>4.4222115000000003E-3</c:v>
                </c:pt>
                <c:pt idx="10">
                  <c:v>4.3479869999999863E-3</c:v>
                </c:pt>
                <c:pt idx="11">
                  <c:v>4.2171780000000002E-3</c:v>
                </c:pt>
                <c:pt idx="12">
                  <c:v>4.1127554999999998E-3</c:v>
                </c:pt>
                <c:pt idx="13">
                  <c:v>3.9986730000000012E-3</c:v>
                </c:pt>
                <c:pt idx="14">
                  <c:v>3.8845485000000052E-3</c:v>
                </c:pt>
                <c:pt idx="15">
                  <c:v>3.7764300000000099E-3</c:v>
                </c:pt>
                <c:pt idx="16">
                  <c:v>3.6965460000000002E-3</c:v>
                </c:pt>
              </c:numCache>
            </c:numRef>
          </c:yVal>
          <c:smooth val="1"/>
        </c:ser>
        <c:ser>
          <c:idx val="4"/>
          <c:order val="1"/>
          <c:tx>
            <c:v>ACA adder (mode 1)</c:v>
          </c:tx>
          <c:xVal>
            <c:numRef>
              <c:f>'compare-pipe-4stage'!$O$16:$O$32</c:f>
              <c:numCache>
                <c:formatCode>0.00</c:formatCode>
                <c:ptCount val="17"/>
                <c:pt idx="0">
                  <c:v>0.99999859374900002</c:v>
                </c:pt>
                <c:pt idx="1">
                  <c:v>0.99581912081899959</c:v>
                </c:pt>
                <c:pt idx="2">
                  <c:v>0.9906120218619977</c:v>
                </c:pt>
                <c:pt idx="3">
                  <c:v>0.9760073197569995</c:v>
                </c:pt>
                <c:pt idx="4">
                  <c:v>0.97848785348800205</c:v>
                </c:pt>
                <c:pt idx="5">
                  <c:v>0.93569134194100001</c:v>
                </c:pt>
                <c:pt idx="6">
                  <c:v>0.8970324907819982</c:v>
                </c:pt>
                <c:pt idx="7">
                  <c:v>0.88679435554400154</c:v>
                </c:pt>
                <c:pt idx="8">
                  <c:v>0.87610221985199999</c:v>
                </c:pt>
                <c:pt idx="9">
                  <c:v>0.85852563977600005</c:v>
                </c:pt>
                <c:pt idx="10">
                  <c:v>0.84575425200400334</c:v>
                </c:pt>
                <c:pt idx="11">
                  <c:v>0.814483376983</c:v>
                </c:pt>
                <c:pt idx="12">
                  <c:v>0.76603498478499998</c:v>
                </c:pt>
                <c:pt idx="13">
                  <c:v>0.74639855889900064</c:v>
                </c:pt>
                <c:pt idx="14">
                  <c:v>0.68755665630700002</c:v>
                </c:pt>
                <c:pt idx="15">
                  <c:v>0.64479808229800384</c:v>
                </c:pt>
                <c:pt idx="16">
                  <c:v>0.62376593626600241</c:v>
                </c:pt>
              </c:numCache>
            </c:numRef>
          </c:xVal>
          <c:yVal>
            <c:numRef>
              <c:f>'compare-pipe-4stage'!$P$16:$P$32</c:f>
              <c:numCache>
                <c:formatCode>General</c:formatCode>
                <c:ptCount val="17"/>
                <c:pt idx="0">
                  <c:v>5.9617200000000219E-3</c:v>
                </c:pt>
                <c:pt idx="1">
                  <c:v>5.7986600000000232E-3</c:v>
                </c:pt>
                <c:pt idx="2">
                  <c:v>5.6637700000000003E-3</c:v>
                </c:pt>
                <c:pt idx="3">
                  <c:v>5.5274599999999997E-3</c:v>
                </c:pt>
                <c:pt idx="4">
                  <c:v>5.4555599999999999E-3</c:v>
                </c:pt>
                <c:pt idx="5">
                  <c:v>5.2941500000000001E-3</c:v>
                </c:pt>
                <c:pt idx="6">
                  <c:v>5.1518100000000023E-3</c:v>
                </c:pt>
                <c:pt idx="7">
                  <c:v>5.0422300000000034E-3</c:v>
                </c:pt>
                <c:pt idx="8">
                  <c:v>4.9232800000000134E-3</c:v>
                </c:pt>
                <c:pt idx="9">
                  <c:v>4.7936000000000142E-3</c:v>
                </c:pt>
                <c:pt idx="10">
                  <c:v>4.6835499999999999E-3</c:v>
                </c:pt>
                <c:pt idx="11">
                  <c:v>4.5534500000000014E-3</c:v>
                </c:pt>
                <c:pt idx="12">
                  <c:v>4.4549600000000104E-3</c:v>
                </c:pt>
                <c:pt idx="13">
                  <c:v>4.3259499999999985E-3</c:v>
                </c:pt>
                <c:pt idx="14">
                  <c:v>4.2020300000000024E-3</c:v>
                </c:pt>
                <c:pt idx="15">
                  <c:v>4.0792500000000212E-3</c:v>
                </c:pt>
                <c:pt idx="16">
                  <c:v>3.9893000000000125E-3</c:v>
                </c:pt>
              </c:numCache>
            </c:numRef>
          </c:yVal>
          <c:smooth val="1"/>
        </c:ser>
        <c:ser>
          <c:idx val="0"/>
          <c:order val="2"/>
          <c:tx>
            <c:v>ACA adder (mode 2)</c:v>
          </c:tx>
          <c:xVal>
            <c:numRef>
              <c:f>'compare-pipe-4stage'!$W$17:$W$33</c:f>
              <c:numCache>
                <c:formatCode>0.00</c:formatCode>
                <c:ptCount val="17"/>
                <c:pt idx="0">
                  <c:v>0.95742597463000179</c:v>
                </c:pt>
                <c:pt idx="1">
                  <c:v>0.93946025979999959</c:v>
                </c:pt>
                <c:pt idx="2">
                  <c:v>0.9239372759359995</c:v>
                </c:pt>
                <c:pt idx="3">
                  <c:v>0.9238305566530024</c:v>
                </c:pt>
                <c:pt idx="4">
                  <c:v>0.9165303639019976</c:v>
                </c:pt>
                <c:pt idx="5">
                  <c:v>0.90816938459699958</c:v>
                </c:pt>
                <c:pt idx="6">
                  <c:v>0.90495811854099995</c:v>
                </c:pt>
                <c:pt idx="7">
                  <c:v>0.89166383331900179</c:v>
                </c:pt>
                <c:pt idx="8">
                  <c:v>0.88278753893799844</c:v>
                </c:pt>
                <c:pt idx="9">
                  <c:v>0.87031153905799996</c:v>
                </c:pt>
                <c:pt idx="10">
                  <c:v>0.85654459522299997</c:v>
                </c:pt>
                <c:pt idx="11">
                  <c:v>0.81125171250900263</c:v>
                </c:pt>
                <c:pt idx="12" formatCode="General">
                  <c:v>0.80033025165100002</c:v>
                </c:pt>
                <c:pt idx="13" formatCode="General">
                  <c:v>0.74191667833300179</c:v>
                </c:pt>
                <c:pt idx="14" formatCode="General">
                  <c:v>0.71531560782799997</c:v>
                </c:pt>
                <c:pt idx="15" formatCode="General">
                  <c:v>0.69195174100900003</c:v>
                </c:pt>
                <c:pt idx="16" formatCode="General">
                  <c:v>0.60538583942900204</c:v>
                </c:pt>
              </c:numCache>
            </c:numRef>
          </c:xVal>
          <c:yVal>
            <c:numRef>
              <c:f>'compare-pipe-4stage'!$X$17:$X$33</c:f>
              <c:numCache>
                <c:formatCode>General</c:formatCode>
                <c:ptCount val="17"/>
                <c:pt idx="0">
                  <c:v>4.6834619999999993E-3</c:v>
                </c:pt>
                <c:pt idx="1">
                  <c:v>4.5724925000000024E-3</c:v>
                </c:pt>
                <c:pt idx="2">
                  <c:v>4.4633755000000001E-3</c:v>
                </c:pt>
                <c:pt idx="3">
                  <c:v>4.4069075000000004E-3</c:v>
                </c:pt>
                <c:pt idx="4">
                  <c:v>4.2780210000000173E-3</c:v>
                </c:pt>
                <c:pt idx="5">
                  <c:v>4.1576464999999998E-3</c:v>
                </c:pt>
                <c:pt idx="6">
                  <c:v>4.0683655000000023E-3</c:v>
                </c:pt>
                <c:pt idx="7">
                  <c:v>3.9686534999999997E-3</c:v>
                </c:pt>
                <c:pt idx="8">
                  <c:v>3.8683810000000136E-3</c:v>
                </c:pt>
                <c:pt idx="9">
                  <c:v>3.7741695000000123E-3</c:v>
                </c:pt>
                <c:pt idx="10">
                  <c:v>3.6715030000000078E-3</c:v>
                </c:pt>
                <c:pt idx="11">
                  <c:v>3.5945150000000069E-3</c:v>
                </c:pt>
                <c:pt idx="12">
                  <c:v>3.4899865000000072E-3</c:v>
                </c:pt>
                <c:pt idx="13">
                  <c:v>3.3902935000000062E-3</c:v>
                </c:pt>
                <c:pt idx="14">
                  <c:v>3.28855800000001E-3</c:v>
                </c:pt>
                <c:pt idx="15">
                  <c:v>3.2160635000000001E-3</c:v>
                </c:pt>
                <c:pt idx="16">
                  <c:v>3.1506845000000062E-3</c:v>
                </c:pt>
              </c:numCache>
            </c:numRef>
          </c:yVal>
          <c:smooth val="1"/>
        </c:ser>
        <c:ser>
          <c:idx val="1"/>
          <c:order val="3"/>
          <c:tx>
            <c:v>ACA adder (mode 3)</c:v>
          </c:tx>
          <c:xVal>
            <c:numRef>
              <c:f>'compare-pipe-4stage'!$AE$16:$AE$35</c:f>
              <c:numCache>
                <c:formatCode>0.00</c:formatCode>
                <c:ptCount val="20"/>
                <c:pt idx="0">
                  <c:v>0.92556400281999951</c:v>
                </c:pt>
                <c:pt idx="1">
                  <c:v>0.92032507037500155</c:v>
                </c:pt>
                <c:pt idx="2">
                  <c:v>0.91603911144600003</c:v>
                </c:pt>
                <c:pt idx="3">
                  <c:v>0.90255841904199996</c:v>
                </c:pt>
                <c:pt idx="4">
                  <c:v>0.91184940299700179</c:v>
                </c:pt>
                <c:pt idx="5">
                  <c:v>0.88719740473699948</c:v>
                </c:pt>
                <c:pt idx="6">
                  <c:v>0.87964017945100204</c:v>
                </c:pt>
                <c:pt idx="7">
                  <c:v>0.87707266661300276</c:v>
                </c:pt>
                <c:pt idx="8">
                  <c:v>0.86527026385100003</c:v>
                </c:pt>
                <c:pt idx="9">
                  <c:v>0.83407338911699958</c:v>
                </c:pt>
                <c:pt idx="10">
                  <c:v>0.82140410702099997</c:v>
                </c:pt>
                <c:pt idx="11">
                  <c:v>0.81370672478399997</c:v>
                </c:pt>
                <c:pt idx="12">
                  <c:v>0.77732279286400063</c:v>
                </c:pt>
                <c:pt idx="13" formatCode="General">
                  <c:v>0.76912134560700063</c:v>
                </c:pt>
                <c:pt idx="14" formatCode="General">
                  <c:v>0.7295672415859995</c:v>
                </c:pt>
                <c:pt idx="15" formatCode="General">
                  <c:v>0.68690859079300004</c:v>
                </c:pt>
                <c:pt idx="16" formatCode="General">
                  <c:v>0.67462696688500179</c:v>
                </c:pt>
                <c:pt idx="17" formatCode="General">
                  <c:v>0.61902637638200064</c:v>
                </c:pt>
                <c:pt idx="18" formatCode="General">
                  <c:v>0.56834706048500061</c:v>
                </c:pt>
                <c:pt idx="19" formatCode="General">
                  <c:v>0.55508777543900001</c:v>
                </c:pt>
              </c:numCache>
            </c:numRef>
          </c:xVal>
          <c:yVal>
            <c:numRef>
              <c:f>'compare-pipe-4stage'!$AF$16:$AF$35</c:f>
              <c:numCache>
                <c:formatCode>General</c:formatCode>
                <c:ptCount val="20"/>
                <c:pt idx="0">
                  <c:v>3.6900000000000071E-3</c:v>
                </c:pt>
                <c:pt idx="1">
                  <c:v>3.5939340000000161E-3</c:v>
                </c:pt>
                <c:pt idx="2">
                  <c:v>3.512556E-3</c:v>
                </c:pt>
                <c:pt idx="3">
                  <c:v>3.4291620000000012E-3</c:v>
                </c:pt>
                <c:pt idx="4">
                  <c:v>3.3815160000000071E-3</c:v>
                </c:pt>
                <c:pt idx="5">
                  <c:v>3.2859180000000096E-3</c:v>
                </c:pt>
                <c:pt idx="6">
                  <c:v>3.1929929999999999E-3</c:v>
                </c:pt>
                <c:pt idx="7">
                  <c:v>3.1223250000000052E-3</c:v>
                </c:pt>
                <c:pt idx="8">
                  <c:v>3.0422880000000002E-3</c:v>
                </c:pt>
                <c:pt idx="9">
                  <c:v>2.9726370000000002E-3</c:v>
                </c:pt>
                <c:pt idx="10">
                  <c:v>2.8927530000000001E-3</c:v>
                </c:pt>
                <c:pt idx="11">
                  <c:v>2.8144619999999998E-3</c:v>
                </c:pt>
                <c:pt idx="12">
                  <c:v>2.7600480000000002E-3</c:v>
                </c:pt>
                <c:pt idx="13">
                  <c:v>2.6781840000000123E-3</c:v>
                </c:pt>
                <c:pt idx="14">
                  <c:v>2.6018730000000002E-3</c:v>
                </c:pt>
                <c:pt idx="15">
                  <c:v>2.5215930000000095E-3</c:v>
                </c:pt>
                <c:pt idx="16">
                  <c:v>2.4652980000000012E-3</c:v>
                </c:pt>
                <c:pt idx="17">
                  <c:v>2.4189120000000001E-3</c:v>
                </c:pt>
                <c:pt idx="18">
                  <c:v>2.3367960000000004E-3</c:v>
                </c:pt>
                <c:pt idx="19">
                  <c:v>2.2792859999999997E-3</c:v>
                </c:pt>
              </c:numCache>
            </c:numRef>
          </c:yVal>
          <c:smooth val="1"/>
        </c:ser>
        <c:ser>
          <c:idx val="2"/>
          <c:order val="4"/>
          <c:tx>
            <c:v>ACA adder (mode 4)</c:v>
          </c:tx>
          <c:xVal>
            <c:numRef>
              <c:f>'compare-pipe-4stage'!$AM$17:$AM$36</c:f>
              <c:numCache>
                <c:formatCode>0.00</c:formatCode>
                <c:ptCount val="20"/>
                <c:pt idx="0">
                  <c:v>0.89232493037500005</c:v>
                </c:pt>
                <c:pt idx="1">
                  <c:v>0.88952694763499951</c:v>
                </c:pt>
                <c:pt idx="2">
                  <c:v>0.88129253146300002</c:v>
                </c:pt>
                <c:pt idx="3">
                  <c:v>0.8865072450359982</c:v>
                </c:pt>
                <c:pt idx="4">
                  <c:v>0.87107748038699995</c:v>
                </c:pt>
                <c:pt idx="5">
                  <c:v>0.85627225011100061</c:v>
                </c:pt>
                <c:pt idx="6">
                  <c:v>0.84436953434799999</c:v>
                </c:pt>
                <c:pt idx="7">
                  <c:v>0.81096952359800178</c:v>
                </c:pt>
                <c:pt idx="8">
                  <c:v>0.78551517757599998</c:v>
                </c:pt>
                <c:pt idx="9">
                  <c:v>0.76080333526699995</c:v>
                </c:pt>
                <c:pt idx="10">
                  <c:v>0.71424450872300005</c:v>
                </c:pt>
                <c:pt idx="11">
                  <c:v>0.6766526020130037</c:v>
                </c:pt>
                <c:pt idx="12" formatCode="General">
                  <c:v>0.67144632598199949</c:v>
                </c:pt>
                <c:pt idx="13" formatCode="General">
                  <c:v>0.63867569337800467</c:v>
                </c:pt>
                <c:pt idx="14" formatCode="General">
                  <c:v>0.60839085445400276</c:v>
                </c:pt>
                <c:pt idx="15" formatCode="General">
                  <c:v>0.5950107875539995</c:v>
                </c:pt>
                <c:pt idx="16" formatCode="General">
                  <c:v>0.54824930374699998</c:v>
                </c:pt>
                <c:pt idx="17" formatCode="General">
                  <c:v>0.55117838089199844</c:v>
                </c:pt>
                <c:pt idx="18" formatCode="General">
                  <c:v>0.53150390751999999</c:v>
                </c:pt>
                <c:pt idx="19" formatCode="General">
                  <c:v>0.51503320016599996</c:v>
                </c:pt>
              </c:numCache>
            </c:numRef>
          </c:xVal>
          <c:yVal>
            <c:numRef>
              <c:f>'compare-pipe-4stage'!$AN$17:$AN$36</c:f>
              <c:numCache>
                <c:formatCode>General</c:formatCode>
                <c:ptCount val="20"/>
                <c:pt idx="0">
                  <c:v>2.5187715000000062E-3</c:v>
                </c:pt>
                <c:pt idx="1">
                  <c:v>2.4635730000000067E-3</c:v>
                </c:pt>
                <c:pt idx="2">
                  <c:v>2.404668E-3</c:v>
                </c:pt>
                <c:pt idx="3">
                  <c:v>2.3710889999999977E-3</c:v>
                </c:pt>
                <c:pt idx="4">
                  <c:v>2.2989540000000076E-3</c:v>
                </c:pt>
                <c:pt idx="5">
                  <c:v>2.2403640000000125E-3</c:v>
                </c:pt>
                <c:pt idx="6">
                  <c:v>2.1941850000000052E-3</c:v>
                </c:pt>
                <c:pt idx="7">
                  <c:v>2.1360885000000001E-3</c:v>
                </c:pt>
                <c:pt idx="8">
                  <c:v>2.0855520000000001E-3</c:v>
                </c:pt>
                <c:pt idx="9">
                  <c:v>2.0317815000000052E-3</c:v>
                </c:pt>
                <c:pt idx="10">
                  <c:v>1.9753755000000068E-3</c:v>
                </c:pt>
                <c:pt idx="11">
                  <c:v>1.9293960000000001E-3</c:v>
                </c:pt>
                <c:pt idx="12">
                  <c:v>1.8788070000000066E-3</c:v>
                </c:pt>
                <c:pt idx="13">
                  <c:v>1.8213090000000001E-3</c:v>
                </c:pt>
                <c:pt idx="14">
                  <c:v>1.765522500000003E-3</c:v>
                </c:pt>
                <c:pt idx="15">
                  <c:v>1.7296754999999999E-3</c:v>
                </c:pt>
                <c:pt idx="16">
                  <c:v>1.6919385000000045E-3</c:v>
                </c:pt>
                <c:pt idx="17">
                  <c:v>1.6371495000000044E-3</c:v>
                </c:pt>
                <c:pt idx="18">
                  <c:v>1.5966930000000021E-3</c:v>
                </c:pt>
                <c:pt idx="19">
                  <c:v>1.5366540000000001E-3</c:v>
                </c:pt>
              </c:numCache>
            </c:numRef>
          </c:yVal>
          <c:smooth val="1"/>
        </c:ser>
        <c:axId val="132636032"/>
        <c:axId val="132691456"/>
      </c:scatterChart>
      <c:valAx>
        <c:axId val="132636032"/>
        <c:scaling>
          <c:orientation val="minMax"/>
          <c:max val="1"/>
          <c:min val="0.8"/>
        </c:scaling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US" i="1" dirty="0" err="1"/>
                  <a:t>ACC</a:t>
                </a:r>
                <a:r>
                  <a:rPr lang="en-US" i="1" baseline="-25000" dirty="0" err="1"/>
                  <a:t>inf</a:t>
                </a:r>
                <a:endParaRPr lang="en-US" i="1" baseline="-25000" dirty="0"/>
              </a:p>
            </c:rich>
          </c:tx>
          <c:layout>
            <c:manualLayout>
              <c:xMode val="edge"/>
              <c:yMode val="edge"/>
              <c:x val="0.46494708318302347"/>
              <c:y val="0.91447818434117345"/>
            </c:manualLayout>
          </c:layout>
        </c:title>
        <c:numFmt formatCode="0.00" sourceLinked="1"/>
        <c:tickLblPos val="nextTo"/>
        <c:crossAx val="132691456"/>
        <c:crosses val="autoZero"/>
        <c:crossBetween val="midCat"/>
        <c:majorUnit val="5.0000000000000024E-2"/>
        <c:minorUnit val="2.0000000000000011E-2"/>
      </c:valAx>
      <c:valAx>
        <c:axId val="1326914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Calibri" pitchFamily="34" charset="0"/>
                    <a:cs typeface="Calibri" pitchFamily="34" charset="0"/>
                  </a:defRPr>
                </a:pPr>
                <a:r>
                  <a:rPr lang="en-US" sz="1600">
                    <a:latin typeface="Calibri" pitchFamily="34" charset="0"/>
                    <a:cs typeface="Calibri" pitchFamily="34" charset="0"/>
                  </a:rPr>
                  <a:t>total power consumption (W)</a:t>
                </a:r>
              </a:p>
            </c:rich>
          </c:tx>
          <c:layout>
            <c:manualLayout>
              <c:xMode val="edge"/>
              <c:yMode val="edge"/>
              <c:x val="3.6779349471343224E-2"/>
              <c:y val="6.3234259374230758E-2"/>
            </c:manualLayout>
          </c:layout>
        </c:title>
        <c:numFmt formatCode="0.00E+00" sourceLinked="1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326360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282412538259282"/>
          <c:y val="0.45296601031257977"/>
          <c:w val="0.33175585464634111"/>
          <c:h val="0.31829905609616271"/>
        </c:manualLayout>
      </c:layout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872880177170791"/>
          <c:y val="5.1400554097404488E-2"/>
          <c:w val="0.61163620813498465"/>
          <c:h val="0.68127419733733252"/>
        </c:manualLayout>
      </c:layout>
      <c:barChart>
        <c:barDir val="col"/>
        <c:grouping val="stacked"/>
        <c:ser>
          <c:idx val="0"/>
          <c:order val="0"/>
          <c:tx>
            <c:strRef>
              <c:f>'REAL PATTERN'!$V$8</c:f>
              <c:strCache>
                <c:ptCount val="1"/>
                <c:pt idx="0">
                  <c:v>mode-1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cat>
            <c:strRef>
              <c:f>'REAL PATTERN'!$W$1:$AD$1</c:f>
              <c:strCache>
                <c:ptCount val="8"/>
                <c:pt idx="0">
                  <c:v>astar</c:v>
                </c:pt>
                <c:pt idx="1">
                  <c:v>bzip2</c:v>
                </c:pt>
                <c:pt idx="2">
                  <c:v>calculix</c:v>
                </c:pt>
                <c:pt idx="3">
                  <c:v>gcc</c:v>
                </c:pt>
                <c:pt idx="4">
                  <c:v>h264ref</c:v>
                </c:pt>
                <c:pt idx="5">
                  <c:v>mcf</c:v>
                </c:pt>
                <c:pt idx="6">
                  <c:v>sjeng</c:v>
                </c:pt>
                <c:pt idx="7">
                  <c:v>soplex</c:v>
                </c:pt>
              </c:strCache>
            </c:strRef>
          </c:cat>
          <c:val>
            <c:numRef>
              <c:f>'REAL PATTERN'!$W$23:$AD$23</c:f>
              <c:numCache>
                <c:formatCode>General</c:formatCode>
                <c:ptCount val="8"/>
                <c:pt idx="0">
                  <c:v>4.7709723190838542E-2</c:v>
                </c:pt>
                <c:pt idx="1">
                  <c:v>9.4877290864438528E-4</c:v>
                </c:pt>
                <c:pt idx="2">
                  <c:v>5.1098987402727433E-2</c:v>
                </c:pt>
                <c:pt idx="3">
                  <c:v>0.271399550672276</c:v>
                </c:pt>
                <c:pt idx="4">
                  <c:v>0.10643466077307766</c:v>
                </c:pt>
                <c:pt idx="5">
                  <c:v>0.41285443942989858</c:v>
                </c:pt>
                <c:pt idx="6">
                  <c:v>0.23454578012567776</c:v>
                </c:pt>
                <c:pt idx="7">
                  <c:v>3.3795898378205555E-2</c:v>
                </c:pt>
              </c:numCache>
            </c:numRef>
          </c:val>
        </c:ser>
        <c:ser>
          <c:idx val="1"/>
          <c:order val="1"/>
          <c:tx>
            <c:strRef>
              <c:f>'REAL PATTERN'!$V$9</c:f>
              <c:strCache>
                <c:ptCount val="1"/>
                <c:pt idx="0">
                  <c:v>mode-2</c:v>
                </c:pt>
              </c:strCache>
            </c:strRef>
          </c:tx>
          <c:spPr>
            <a:pattFill prst="wdUpDiag">
              <a:fgClr>
                <a:schemeClr val="accent1">
                  <a:lumMod val="20000"/>
                  <a:lumOff val="8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solidFill>
                <a:schemeClr val="tx2">
                  <a:lumMod val="50000"/>
                </a:schemeClr>
              </a:solidFill>
            </a:ln>
          </c:spPr>
          <c:cat>
            <c:strRef>
              <c:f>'REAL PATTERN'!$W$1:$AD$1</c:f>
              <c:strCache>
                <c:ptCount val="8"/>
                <c:pt idx="0">
                  <c:v>astar</c:v>
                </c:pt>
                <c:pt idx="1">
                  <c:v>bzip2</c:v>
                </c:pt>
                <c:pt idx="2">
                  <c:v>calculix</c:v>
                </c:pt>
                <c:pt idx="3">
                  <c:v>gcc</c:v>
                </c:pt>
                <c:pt idx="4">
                  <c:v>h264ref</c:v>
                </c:pt>
                <c:pt idx="5">
                  <c:v>mcf</c:v>
                </c:pt>
                <c:pt idx="6">
                  <c:v>sjeng</c:v>
                </c:pt>
                <c:pt idx="7">
                  <c:v>soplex</c:v>
                </c:pt>
              </c:strCache>
            </c:strRef>
          </c:cat>
          <c:val>
            <c:numRef>
              <c:f>'REAL PATTERN'!$W$24:$AD$24</c:f>
              <c:numCache>
                <c:formatCode>General</c:formatCode>
                <c:ptCount val="8"/>
                <c:pt idx="0">
                  <c:v>5.7750056083018433E-2</c:v>
                </c:pt>
                <c:pt idx="1">
                  <c:v>3.0817839001460408E-2</c:v>
                </c:pt>
                <c:pt idx="2">
                  <c:v>1.9917646887624797E-2</c:v>
                </c:pt>
                <c:pt idx="3">
                  <c:v>6.2548060466770861E-2</c:v>
                </c:pt>
                <c:pt idx="4">
                  <c:v>0.11027853438635206</c:v>
                </c:pt>
                <c:pt idx="5">
                  <c:v>1.8791159177075283E-2</c:v>
                </c:pt>
                <c:pt idx="6">
                  <c:v>4.1043659445902506E-2</c:v>
                </c:pt>
                <c:pt idx="7">
                  <c:v>3.9209595105712355E-2</c:v>
                </c:pt>
              </c:numCache>
            </c:numRef>
          </c:val>
        </c:ser>
        <c:ser>
          <c:idx val="2"/>
          <c:order val="2"/>
          <c:tx>
            <c:strRef>
              <c:f>'REAL PATTERN'!$V$10</c:f>
              <c:strCache>
                <c:ptCount val="1"/>
                <c:pt idx="0">
                  <c:v>mode-3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cat>
            <c:strRef>
              <c:f>'REAL PATTERN'!$W$1:$AD$1</c:f>
              <c:strCache>
                <c:ptCount val="8"/>
                <c:pt idx="0">
                  <c:v>astar</c:v>
                </c:pt>
                <c:pt idx="1">
                  <c:v>bzip2</c:v>
                </c:pt>
                <c:pt idx="2">
                  <c:v>calculix</c:v>
                </c:pt>
                <c:pt idx="3">
                  <c:v>gcc</c:v>
                </c:pt>
                <c:pt idx="4">
                  <c:v>h264ref</c:v>
                </c:pt>
                <c:pt idx="5">
                  <c:v>mcf</c:v>
                </c:pt>
                <c:pt idx="6">
                  <c:v>sjeng</c:v>
                </c:pt>
                <c:pt idx="7">
                  <c:v>soplex</c:v>
                </c:pt>
              </c:strCache>
            </c:strRef>
          </c:cat>
          <c:val>
            <c:numRef>
              <c:f>'REAL PATTERN'!$W$25:$AD$25</c:f>
              <c:numCache>
                <c:formatCode>General</c:formatCode>
                <c:ptCount val="8"/>
                <c:pt idx="0">
                  <c:v>1.4159159628196555E-2</c:v>
                </c:pt>
                <c:pt idx="1">
                  <c:v>8.2653477686382565E-2</c:v>
                </c:pt>
                <c:pt idx="2">
                  <c:v>9.0311398960392766E-2</c:v>
                </c:pt>
                <c:pt idx="3">
                  <c:v>0.36620032689674897</c:v>
                </c:pt>
                <c:pt idx="4">
                  <c:v>7.2612412009630534E-2</c:v>
                </c:pt>
                <c:pt idx="5">
                  <c:v>0.33747419103959136</c:v>
                </c:pt>
                <c:pt idx="6">
                  <c:v>0.141335999796596</c:v>
                </c:pt>
                <c:pt idx="7">
                  <c:v>6.3786012487680233E-2</c:v>
                </c:pt>
              </c:numCache>
            </c:numRef>
          </c:val>
        </c:ser>
        <c:ser>
          <c:idx val="3"/>
          <c:order val="3"/>
          <c:tx>
            <c:strRef>
              <c:f>'REAL PATTERN'!$V$11</c:f>
              <c:strCache>
                <c:ptCount val="1"/>
                <c:pt idx="0">
                  <c:v>mode-4</c:v>
                </c:pt>
              </c:strCache>
            </c:strRef>
          </c:tx>
          <c:spPr>
            <a:pattFill prst="dkDn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2">
                  <a:lumMod val="50000"/>
                </a:schemeClr>
              </a:solidFill>
            </a:ln>
          </c:spPr>
          <c:cat>
            <c:strRef>
              <c:f>'REAL PATTERN'!$W$1:$AD$1</c:f>
              <c:strCache>
                <c:ptCount val="8"/>
                <c:pt idx="0">
                  <c:v>astar</c:v>
                </c:pt>
                <c:pt idx="1">
                  <c:v>bzip2</c:v>
                </c:pt>
                <c:pt idx="2">
                  <c:v>calculix</c:v>
                </c:pt>
                <c:pt idx="3">
                  <c:v>gcc</c:v>
                </c:pt>
                <c:pt idx="4">
                  <c:v>h264ref</c:v>
                </c:pt>
                <c:pt idx="5">
                  <c:v>mcf</c:v>
                </c:pt>
                <c:pt idx="6">
                  <c:v>sjeng</c:v>
                </c:pt>
                <c:pt idx="7">
                  <c:v>soplex</c:v>
                </c:pt>
              </c:strCache>
            </c:strRef>
          </c:cat>
          <c:val>
            <c:numRef>
              <c:f>'REAL PATTERN'!$W$26:$AD$26</c:f>
              <c:numCache>
                <c:formatCode>General</c:formatCode>
                <c:ptCount val="8"/>
                <c:pt idx="0">
                  <c:v>0.41742033638022247</c:v>
                </c:pt>
                <c:pt idx="1">
                  <c:v>0.40885299672616032</c:v>
                </c:pt>
                <c:pt idx="2">
                  <c:v>0.388750568619458</c:v>
                </c:pt>
                <c:pt idx="3">
                  <c:v>0.1108485823507618</c:v>
                </c:pt>
                <c:pt idx="4">
                  <c:v>0.33231770321547344</c:v>
                </c:pt>
                <c:pt idx="5">
                  <c:v>9.0709204314238123E-2</c:v>
                </c:pt>
                <c:pt idx="6">
                  <c:v>0.27164268284251281</c:v>
                </c:pt>
                <c:pt idx="7">
                  <c:v>0.40244816150543988</c:v>
                </c:pt>
              </c:numCache>
            </c:numRef>
          </c:val>
        </c:ser>
        <c:overlap val="100"/>
        <c:axId val="137073024"/>
        <c:axId val="137074560"/>
      </c:barChart>
      <c:catAx>
        <c:axId val="137073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7074560"/>
        <c:crosses val="autoZero"/>
        <c:auto val="1"/>
        <c:lblAlgn val="ctr"/>
        <c:lblOffset val="100"/>
      </c:catAx>
      <c:valAx>
        <c:axId val="137074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power consumption</a:t>
                </a:r>
              </a:p>
            </c:rich>
          </c:tx>
          <c:layout>
            <c:manualLayout>
              <c:xMode val="edge"/>
              <c:yMode val="edge"/>
              <c:x val="0"/>
              <c:y val="0.10336244166663007"/>
            </c:manualLayout>
          </c:layout>
        </c:title>
        <c:numFmt formatCode="General" sourceLinked="1"/>
        <c:tickLblPos val="nextTo"/>
        <c:crossAx val="137073024"/>
        <c:crosses val="autoZero"/>
        <c:crossBetween val="between"/>
        <c:majorUnit val="0.2"/>
      </c:valAx>
    </c:plotArea>
    <c:legend>
      <c:legendPos val="r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0.64247</cdr:x>
      <cdr:y>0.07813</cdr:y>
    </cdr:from>
    <cdr:to>
      <cdr:x>0.99582</cdr:x>
      <cdr:y>0.18536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847336" y="269110"/>
          <a:ext cx="2665943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rPr>
            <a:t>0.95 </a:t>
          </a:r>
          <a:r>
            <a:rPr lang="en-US" sz="1800" b="1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  <a:sym typeface="Symbol"/>
            </a:rPr>
            <a:t></a:t>
          </a:r>
          <a:r>
            <a:rPr lang="en-US" sz="1800" b="1" i="1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  <a:sym typeface="Symbol"/>
            </a:rPr>
            <a:t> </a:t>
          </a:r>
          <a:r>
            <a:rPr lang="en-US" sz="1800" b="1" i="1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  <a:sym typeface="Symbol"/>
            </a:rPr>
            <a:t>Accuracy </a:t>
          </a:r>
          <a:r>
            <a:rPr lang="en-US" sz="1800" b="1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  <a:sym typeface="Symbol"/>
            </a:rPr>
            <a:t> 1.00</a:t>
          </a:r>
          <a:endParaRPr lang="en-US" sz="1800" b="1" dirty="0">
            <a:solidFill>
              <a:srgbClr val="FFCC66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3ADDFE-FAD9-4F25-AC89-986B43BC0E25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5C3B20-8495-4B16-B82A-988C9753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33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pitchFamily="50" charset="-127"/>
                <a:cs typeface="Arial" charset="0"/>
              </a:defRPr>
            </a:lvl1pPr>
          </a:lstStyle>
          <a:p>
            <a:pPr>
              <a:defRPr/>
            </a:pPr>
            <a:endParaRPr lang="nl-NL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pitchFamily="50" charset="-127"/>
                <a:cs typeface="Arial" charset="0"/>
              </a:defRPr>
            </a:lvl1pPr>
          </a:lstStyle>
          <a:p>
            <a:pPr>
              <a:defRPr/>
            </a:pPr>
            <a:endParaRPr lang="nl-NL" altLang="ko-K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pitchFamily="50" charset="-127"/>
                <a:cs typeface="Arial" charset="0"/>
              </a:defRPr>
            </a:lvl1pPr>
          </a:lstStyle>
          <a:p>
            <a:pPr>
              <a:defRPr/>
            </a:pPr>
            <a:endParaRPr lang="nl-NL" altLang="ko-K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pitchFamily="50" charset="-127"/>
                <a:cs typeface="Arial" charset="0"/>
              </a:defRPr>
            </a:lvl1pPr>
          </a:lstStyle>
          <a:p>
            <a:pPr>
              <a:defRPr/>
            </a:pPr>
            <a:fld id="{FCAD2B26-9BE0-4F72-8937-2C5B863C09DE}" type="slidenum">
              <a:rPr lang="nl-NL" altLang="ko-KR"/>
              <a:pPr>
                <a:defRPr/>
              </a:pPr>
              <a:t>‹#›</a:t>
            </a:fld>
            <a:endParaRPr lang="nl-NL" altLang="ko-KR"/>
          </a:p>
        </p:txBody>
      </p:sp>
    </p:spTree>
    <p:extLst>
      <p:ext uri="{BB962C8B-B14F-4D97-AF65-F5344CB8AC3E}">
        <p14:creationId xmlns:p14="http://schemas.microsoft.com/office/powerpoint/2010/main" xmlns="" val="215534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94ED83F-20A5-4F9D-88A3-20641E71FDBE}" type="slidenum">
              <a:rPr lang="nl-NL" altLang="ko-KR" smtClean="0">
                <a:latin typeface="Arial" pitchFamily="34" charset="0"/>
              </a:rPr>
              <a:pPr eaLnBrk="1" hangingPunct="1"/>
              <a:t>1</a:t>
            </a:fld>
            <a:endParaRPr lang="nl-NL" altLang="ko-KR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11688" cy="34591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2562"/>
            <a:ext cx="5137714" cy="41849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11" tIns="39256" rIns="78511" bIns="39256"/>
          <a:lstStyle/>
          <a:p>
            <a:pPr eaLnBrk="1" hangingPunct="1"/>
            <a:endParaRPr lang="en-US" altLang="ko-KR" smtClean="0"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7B81AD8-E77E-4FB6-A1B8-3AA07E9769D8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7B81AD8-E77E-4FB6-A1B8-3AA07E9769D8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A17B96E-1990-4584-8A0F-343374A7D676}" type="slidenum">
              <a:rPr lang="nl-NL" altLang="ko-KR" smtClean="0">
                <a:latin typeface="Arial" pitchFamily="34" charset="0"/>
              </a:rPr>
              <a:pPr eaLnBrk="1" hangingPunct="1"/>
              <a:t>12</a:t>
            </a:fld>
            <a:endParaRPr lang="nl-NL" altLang="ko-KR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11688" cy="34591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2562"/>
            <a:ext cx="5137714" cy="41849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11" tIns="39256" rIns="78511" bIns="39256"/>
          <a:lstStyle/>
          <a:p>
            <a:pPr eaLnBrk="1" hangingPunct="1"/>
            <a:endParaRPr lang="en-US" altLang="ko-KR" smtClean="0"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D36D00E1-196F-49FD-8160-E2F0063F92FD}" type="slidenum">
              <a:rPr lang="nl-NL" altLang="ko-KR" smtClean="0">
                <a:latin typeface="Arial" pitchFamily="34" charset="0"/>
              </a:rPr>
              <a:pPr eaLnBrk="1" hangingPunct="1"/>
              <a:t>13</a:t>
            </a:fld>
            <a:endParaRPr lang="nl-NL" altLang="ko-KR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11688" cy="34591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2562"/>
            <a:ext cx="5137714" cy="41849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11" tIns="39256" rIns="78511" bIns="39256"/>
          <a:lstStyle/>
          <a:p>
            <a:pPr eaLnBrk="1" hangingPunct="1"/>
            <a:endParaRPr lang="en-US" altLang="ko-KR" smtClean="0"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26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7B81AD8-E77E-4FB6-A1B8-3AA07E9769D8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26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7B81AD8-E77E-4FB6-A1B8-3AA07E9769D8}" type="slidenum">
              <a:rPr lang="ko-KR" altLang="en-US" smtClean="0"/>
              <a:pPr/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7B81AD8-E77E-4FB6-A1B8-3AA07E9769D8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7B81AD8-E77E-4FB6-A1B8-3AA07E9769D8}" type="slidenum">
              <a:rPr lang="ko-KR" altLang="en-US" smtClean="0"/>
              <a:pPr/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A17B96E-1990-4584-8A0F-343374A7D676}" type="slidenum">
              <a:rPr lang="nl-NL" altLang="ko-KR" smtClean="0">
                <a:latin typeface="Arial" pitchFamily="34" charset="0"/>
              </a:rPr>
              <a:pPr eaLnBrk="1" hangingPunct="1"/>
              <a:t>18</a:t>
            </a:fld>
            <a:endParaRPr lang="nl-NL" altLang="ko-KR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11688" cy="34591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2562"/>
            <a:ext cx="5137714" cy="41849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11" tIns="39256" rIns="78511" bIns="39256"/>
          <a:lstStyle/>
          <a:p>
            <a:pPr eaLnBrk="1" hangingPunct="1"/>
            <a:endParaRPr lang="en-US" altLang="ko-KR" smtClean="0"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7B81AD8-E77E-4FB6-A1B8-3AA07E9769D8}" type="slidenum">
              <a:rPr lang="ko-KR" altLang="en-US" smtClean="0"/>
              <a:pPr/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A17B96E-1990-4584-8A0F-343374A7D676}" type="slidenum">
              <a:rPr lang="nl-NL" altLang="ko-KR" smtClean="0">
                <a:latin typeface="Arial" pitchFamily="34" charset="0"/>
              </a:rPr>
              <a:pPr eaLnBrk="1" hangingPunct="1"/>
              <a:t>2</a:t>
            </a:fld>
            <a:endParaRPr lang="nl-NL" altLang="ko-KR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11688" cy="34591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2562"/>
            <a:ext cx="5137714" cy="41849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11" tIns="39256" rIns="78511" bIns="39256"/>
          <a:lstStyle/>
          <a:p>
            <a:pPr eaLnBrk="1" hangingPunct="1"/>
            <a:endParaRPr lang="en-US" altLang="ko-KR" smtClean="0"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required accuracy … according to the applications. </a:t>
            </a:r>
          </a:p>
          <a:p>
            <a:r>
              <a:rPr lang="en-US" dirty="0" smtClean="0"/>
              <a:t>Intel Labs presented. </a:t>
            </a:r>
          </a:p>
          <a:p>
            <a:r>
              <a:rPr lang="en-US" dirty="0" smtClean="0"/>
              <a:t>As shown in this figure, </a:t>
            </a:r>
          </a:p>
          <a:p>
            <a:r>
              <a:rPr lang="en-US" dirty="0" smtClean="0"/>
              <a:t>In this work, we propose an accuracy-configurable approximate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0BDD14A6-5080-4105-A6E1-354F999A1ABB}" type="slidenum">
              <a:rPr lang="ko-KR" altLang="en-US" smtClean="0"/>
              <a:pPr/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0BDD14A6-5080-4105-A6E1-354F999A1ABB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0BDD14A6-5080-4105-A6E1-354F999A1ABB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0BDD14A6-5080-4105-A6E1-354F999A1ABB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0BDD14A6-5080-4105-A6E1-354F999A1ABB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A17B96E-1990-4584-8A0F-343374A7D676}" type="slidenum">
              <a:rPr lang="nl-NL" altLang="ko-KR" smtClean="0">
                <a:latin typeface="Arial" pitchFamily="34" charset="0"/>
              </a:rPr>
              <a:pPr eaLnBrk="1" hangingPunct="1"/>
              <a:t>7</a:t>
            </a:fld>
            <a:endParaRPr lang="nl-NL" altLang="ko-KR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11688" cy="34591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2562"/>
            <a:ext cx="5137714" cy="41849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11" tIns="39256" rIns="78511" bIns="39256"/>
          <a:lstStyle/>
          <a:p>
            <a:pPr eaLnBrk="1" hangingPunct="1"/>
            <a:endParaRPr lang="en-US" altLang="ko-KR" smtClean="0"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7B81AD8-E77E-4FB6-A1B8-3AA07E9769D8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7B81AD8-E77E-4FB6-A1B8-3AA07E9769D8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CSDa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53364"/>
              </a:clrFrom>
              <a:clrTo>
                <a:srgbClr val="05336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6215063"/>
            <a:ext cx="6858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800350" y="6345238"/>
            <a:ext cx="3949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ko-KR" dirty="0" err="1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Calibri" pitchFamily="34" charset="0"/>
              </a:rPr>
              <a:t>UC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Calibri" pitchFamily="34" charset="0"/>
              </a:rPr>
              <a:t> San Diego / VLSI CAD Laboratory</a:t>
            </a:r>
            <a:endParaRPr lang="ko-KR" altLang="en-US" dirty="0"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  <a:cs typeface="Calibri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855663"/>
            <a:ext cx="6646863" cy="1431925"/>
          </a:xfrm>
          <a:effectLst>
            <a:outerShdw dist="81320" dir="2319588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nl-NL" dirty="0"/>
              <a:t>Klik om het opmaakprofiel van de modeltitel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  <p:custDataLst>
              <p:tags r:id="rId1"/>
            </p:custDataLst>
          </p:nvPr>
        </p:nvSpPr>
        <p:spPr>
          <a:xfrm>
            <a:off x="1557338" y="2979738"/>
            <a:ext cx="6400800" cy="29813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4250171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4873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00025"/>
            <a:ext cx="2052637" cy="6516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200025"/>
            <a:ext cx="6005513" cy="6516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6065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200025"/>
            <a:ext cx="8489702" cy="708695"/>
          </a:xfrm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67489" cy="56639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53145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55023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1360488"/>
            <a:ext cx="4008437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60488"/>
            <a:ext cx="4010025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9368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657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01799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9571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739388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361315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1726"/>
            </a:gs>
            <a:gs pos="50000">
              <a:schemeClr val="bg1">
                <a:lumMod val="75000"/>
              </a:schemeClr>
            </a:gs>
            <a:gs pos="100000">
              <a:srgbClr val="0E1B2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00025"/>
            <a:ext cx="8416925" cy="70802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68313" y="1052513"/>
            <a:ext cx="8494712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8431213" y="6448425"/>
            <a:ext cx="641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ko-KR" sz="1600">
                <a:ea typeface="굴림" pitchFamily="50" charset="-127"/>
              </a:rPr>
              <a:t>-</a:t>
            </a:r>
            <a:fld id="{C447BD9C-9C5D-480E-B30C-358E4593DA31}" type="slidenum">
              <a:rPr lang="ko-KR" altLang="en-US" sz="1600">
                <a:ea typeface="굴림" pitchFamily="50" charset="-127"/>
              </a:rPr>
              <a:pPr algn="ctr"/>
              <a:t>‹#›</a:t>
            </a:fld>
            <a:r>
              <a:rPr lang="en-US" altLang="ko-KR" sz="1600">
                <a:ea typeface="굴림" pitchFamily="50" charset="-127"/>
              </a:rPr>
              <a:t>-</a:t>
            </a:r>
            <a:endParaRPr lang="ko-KR" altLang="en-US" sz="1600">
              <a:ea typeface="굴림" pitchFamily="50" charset="-127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ahoma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CC66"/>
        </a:buClr>
        <a:buSzPct val="70000"/>
        <a:buFont typeface="Wingdings" pitchFamily="2" charset="2"/>
        <a:buChar char="n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CC66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CC66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5pPr>
      <a:lvl6pPr marL="25146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5.v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10" Type="http://schemas.openxmlformats.org/officeDocument/2006/relationships/oleObject" Target="../embeddings/oleObject6.bin"/><Relationship Id="rId4" Type="http://schemas.openxmlformats.org/officeDocument/2006/relationships/tags" Target="../tags/tag84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tags" Target="../tags/tag107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oleObject" Target="../embeddings/oleObject7.bin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image" Target="../media/image13.jpeg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notesSlide" Target="../notesSlides/notesSlide14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16.jpe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image" Target="../media/image15.jpe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18.jpe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chart" Target="../charts/chart2.xml"/><Relationship Id="rId2" Type="http://schemas.openxmlformats.org/officeDocument/2006/relationships/tags" Target="../tags/tag145.xml"/><Relationship Id="rId16" Type="http://schemas.openxmlformats.org/officeDocument/2006/relationships/chart" Target="../charts/chart1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notesSlide" Target="../notesSlides/notesSlide15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chart" Target="../charts/chart3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notesSlide" Target="../notesSlides/notesSlide17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7.v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oleObject" Target="../embeddings/oleObject8.bin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oleObject" Target="../embeddings/oleObject9.bin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8.vml"/><Relationship Id="rId6" Type="http://schemas.openxmlformats.org/officeDocument/2006/relationships/tags" Target="../tags/tag22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6.xml"/><Relationship Id="rId15" Type="http://schemas.openxmlformats.org/officeDocument/2006/relationships/image" Target="../media/image22.png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6" Type="http://schemas.openxmlformats.org/officeDocument/2006/relationships/image" Target="../media/image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image" Target="../media/image3.png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5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.v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oleObject" Target="../embeddings/oleObject2.bin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notesSlide" Target="../notesSlides/notesSlide6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1" Type="http://schemas.openxmlformats.org/officeDocument/2006/relationships/vmlDrawing" Target="../drawings/vmlDrawing2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.vml"/><Relationship Id="rId6" Type="http://schemas.openxmlformats.org/officeDocument/2006/relationships/tags" Target="../tags/tag63.xml"/><Relationship Id="rId11" Type="http://schemas.openxmlformats.org/officeDocument/2006/relationships/oleObject" Target="../embeddings/oleObject3.bin"/><Relationship Id="rId5" Type="http://schemas.openxmlformats.org/officeDocument/2006/relationships/tags" Target="../tags/tag62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1" Type="http://schemas.openxmlformats.org/officeDocument/2006/relationships/oleObject" Target="../embeddings/oleObject5.bin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539552" y="836613"/>
            <a:ext cx="8352927" cy="1925637"/>
          </a:xfrm>
        </p:spPr>
        <p:txBody>
          <a:bodyPr/>
          <a:lstStyle/>
          <a:p>
            <a:r>
              <a:rPr lang="en-US" sz="3800" dirty="0" smtClean="0"/>
              <a:t>Accuracy-Configurable Adder for Approximate Arithmetic Designs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59632" y="2996952"/>
            <a:ext cx="6624736" cy="2447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Andrew B. Kahng, </a:t>
            </a:r>
            <a:r>
              <a:rPr lang="en-US" altLang="ko-KR" sz="3200" b="1" u="sng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Seokhyeong Kang </a:t>
            </a:r>
          </a:p>
          <a:p>
            <a:pPr eaLnBrk="1" hangingPunct="1">
              <a:defRPr/>
            </a:pPr>
            <a:r>
              <a:rPr lang="en-US" altLang="ko-KR" sz="3200" b="1" dirty="0" smtClean="0">
                <a:solidFill>
                  <a:srgbClr val="A3E0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VLSI CAD LABORATORY, </a:t>
            </a:r>
            <a:r>
              <a:rPr lang="en-US" altLang="ko-KR" sz="3200" b="1" dirty="0" err="1" smtClean="0">
                <a:solidFill>
                  <a:srgbClr val="A3E0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UC</a:t>
            </a:r>
            <a:r>
              <a:rPr lang="en-US" altLang="ko-KR" sz="3200" b="1" dirty="0" smtClean="0">
                <a:solidFill>
                  <a:srgbClr val="A3E0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 San Diego</a:t>
            </a:r>
          </a:p>
          <a:p>
            <a:pPr eaLnBrk="1" hangingPunct="1">
              <a:defRPr/>
            </a:pPr>
            <a:endParaRPr lang="en-US" altLang="ko-KR" sz="2800" dirty="0" smtClean="0">
              <a:solidFill>
                <a:srgbClr val="A3E0FF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  <a:p>
            <a:pPr eaLnBrk="1" hangingPunct="1">
              <a:buClr>
                <a:srgbClr val="FFCC66"/>
              </a:buClr>
              <a:defRPr/>
            </a:pPr>
            <a:r>
              <a:rPr lang="en-US" altLang="ko-KR" sz="3200" dirty="0" smtClean="0">
                <a:solidFill>
                  <a:srgbClr val="FFFF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49</a:t>
            </a:r>
            <a:r>
              <a:rPr lang="en-US" altLang="ko-KR" sz="3200" baseline="30000" dirty="0" smtClean="0">
                <a:solidFill>
                  <a:srgbClr val="FFFF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th</a:t>
            </a:r>
            <a:r>
              <a:rPr lang="en-US" altLang="ko-KR" sz="3200" dirty="0" smtClean="0">
                <a:solidFill>
                  <a:srgbClr val="FFFF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 Design Automation Conference</a:t>
            </a:r>
          </a:p>
          <a:p>
            <a:pPr eaLnBrk="1" hangingPunct="1">
              <a:buClr>
                <a:srgbClr val="FFCC66"/>
              </a:buClr>
              <a:defRPr/>
            </a:pPr>
            <a:r>
              <a:rPr lang="en-US" altLang="ko-KR" sz="3200" dirty="0" smtClean="0">
                <a:solidFill>
                  <a:srgbClr val="FFFF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June 6</a:t>
            </a:r>
            <a:r>
              <a:rPr lang="en-US" altLang="ko-KR" sz="3200" baseline="30000" dirty="0" smtClean="0">
                <a:solidFill>
                  <a:srgbClr val="FFFF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th</a:t>
            </a:r>
            <a:r>
              <a:rPr lang="en-US" altLang="ko-KR" sz="3200" dirty="0" smtClean="0">
                <a:solidFill>
                  <a:srgbClr val="FFFFFF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, 2012</a:t>
            </a:r>
          </a:p>
          <a:p>
            <a:pPr eaLnBrk="1" hangingPunct="1">
              <a:defRPr/>
            </a:pPr>
            <a:endParaRPr lang="en-US" altLang="ko-KR" sz="2800" dirty="0" smtClean="0">
              <a:solidFill>
                <a:srgbClr val="A3E0FF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Error Detection and Correction</a:t>
            </a:r>
            <a:endParaRPr lang="en-US" dirty="0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39552" y="692696"/>
          <a:ext cx="7832468" cy="3679463"/>
        </p:xfrm>
        <a:graphic>
          <a:graphicData uri="http://schemas.openxmlformats.org/presentationml/2006/ole">
            <p:oleObj spid="_x0000_s56322" name="Visio" r:id="rId10" imgW="4854397" imgH="2194128" progId="">
              <p:embed/>
            </p:oleObj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-972616" y="3284984"/>
            <a:ext cx="8561705" cy="1680210"/>
          </a:xfrm>
        </p:spPr>
        <p:txBody>
          <a:bodyPr/>
          <a:lstStyle/>
          <a:p>
            <a:endParaRPr lang="en-US" u="sng" dirty="0" smtClean="0"/>
          </a:p>
          <a:p>
            <a:pPr lvl="1"/>
            <a:endParaRPr lang="en-US" u="sng" dirty="0" smtClean="0"/>
          </a:p>
          <a:p>
            <a:pPr lvl="1"/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44016" y="4221088"/>
            <a:ext cx="8964488" cy="235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Error can be detected and corrected with small overhead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Error detection: ‘and’ gates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Error correction: </a:t>
            </a:r>
            <a:r>
              <a:rPr lang="en-US" sz="26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incrementor</a:t>
            </a:r>
            <a:r>
              <a:rPr lang="en-US" sz="2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circuit</a:t>
            </a:r>
          </a:p>
          <a:p>
            <a:pPr marL="342900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Error detection and correction can take more time than critical path delay of “sub-adder”; the throughput can be reduced 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3563888" y="2636912"/>
            <a:ext cx="1224136" cy="936104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 bwMode="auto">
          <a:xfrm>
            <a:off x="4211960" y="1988840"/>
            <a:ext cx="1512168" cy="576064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6732240" y="3429000"/>
            <a:ext cx="2808312" cy="576064"/>
          </a:xfrm>
          <a:prstGeom prst="rect">
            <a:avLst/>
          </a:prstGeom>
          <a:noFill/>
          <a:ln>
            <a:noFill/>
          </a:ln>
          <a:extLst/>
        </p:spPr>
        <p:txBody>
          <a:bodyPr lIns="110490" tIns="55246" rIns="110490" bIns="55246"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15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sz="2400" i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Variable latency</a:t>
            </a:r>
            <a:br>
              <a:rPr lang="en-US" sz="2400" i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operation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200025"/>
            <a:ext cx="8748463" cy="708695"/>
          </a:xfrm>
        </p:spPr>
        <p:txBody>
          <a:bodyPr/>
          <a:lstStyle/>
          <a:p>
            <a:r>
              <a:rPr lang="en-US" dirty="0" smtClean="0"/>
              <a:t>Accuracy Configuration with Pipeline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41" y="3653790"/>
            <a:ext cx="4735202" cy="274701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rgbClr val="002A5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endParaRPr lang="en-US" u="sng" dirty="0" smtClean="0"/>
          </a:p>
          <a:p>
            <a:pPr lvl="1"/>
            <a:endParaRPr lang="en-US" u="sng" dirty="0" smtClean="0"/>
          </a:p>
          <a:p>
            <a:pPr lvl="1"/>
            <a:endParaRPr lang="en-US" dirty="0"/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-756592" y="1052736"/>
          <a:ext cx="10506364" cy="2448272"/>
        </p:xfrm>
        <a:graphic>
          <a:graphicData uri="http://schemas.openxmlformats.org/presentationml/2006/ole">
            <p:oleObj spid="_x0000_s57346" name="Visio" r:id="rId25" imgW="8621563" imgH="2122359" progId="">
              <p:embed/>
            </p:oleObj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532719" y="3861048"/>
          <a:ext cx="4431769" cy="209229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90050"/>
                <a:gridCol w="1337250"/>
                <a:gridCol w="1050141"/>
                <a:gridCol w="1054328"/>
              </a:tblGrid>
              <a:tr h="5477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Config</a:t>
                      </a:r>
                      <a:r>
                        <a:rPr lang="en-US" sz="1400" dirty="0" smtClean="0"/>
                        <a:t>.</a:t>
                      </a:r>
                      <a:endParaRPr lang="en-US" sz="1400" i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Power-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gating</a:t>
                      </a:r>
                      <a:endParaRPr lang="en-US" sz="1400" i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Accuracy</a:t>
                      </a:r>
                      <a:endParaRPr lang="en-US" sz="1400" i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Power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reduction</a:t>
                      </a:r>
                      <a:endParaRPr lang="en-US" sz="1400" i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77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Mode-1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None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1.000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-11.5%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77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Mode-2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Stage 4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0.960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12.4%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77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Mode-3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Stage-3, 4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0.925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31.0%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013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Mode-4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Stage-2, 3, 4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0.900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51.6%</a:t>
                      </a:r>
                      <a:endParaRPr lang="en-US" sz="1400" b="1" i="1" dirty="0">
                        <a:solidFill>
                          <a:schemeClr val="bg2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51520" y="3645024"/>
            <a:ext cx="4320480" cy="235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85000"/>
              </a:lnSpc>
              <a:spcBef>
                <a:spcPct val="4000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Each stage generates </a:t>
            </a:r>
            <a:b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result with different accuracy</a:t>
            </a:r>
          </a:p>
          <a:p>
            <a:pPr marL="342900" lvl="0" indent="-342900" eaLnBrk="0" hangingPunct="0">
              <a:lnSpc>
                <a:spcPct val="85000"/>
              </a:lnSpc>
              <a:spcBef>
                <a:spcPct val="4000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Can turn off later stages with power gating according to accuracy requirement</a:t>
            </a: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 bwMode="auto">
          <a:xfrm>
            <a:off x="4499992" y="3861048"/>
            <a:ext cx="4464496" cy="2088232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 bwMode="auto">
          <a:xfrm>
            <a:off x="4499992" y="4380094"/>
            <a:ext cx="4464496" cy="432048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 bwMode="auto">
          <a:xfrm>
            <a:off x="4499992" y="5487252"/>
            <a:ext cx="4464496" cy="411728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16" name="Group 15"/>
          <p:cNvGrpSpPr/>
          <p:nvPr>
            <p:custDataLst>
              <p:tags r:id="rId9"/>
            </p:custDataLst>
          </p:nvPr>
        </p:nvGrpSpPr>
        <p:grpSpPr>
          <a:xfrm>
            <a:off x="2607464" y="1340768"/>
            <a:ext cx="5461560" cy="1440160"/>
            <a:chOff x="2607464" y="1340768"/>
            <a:chExt cx="5461560" cy="1440160"/>
          </a:xfrm>
        </p:grpSpPr>
        <p:cxnSp>
          <p:nvCxnSpPr>
            <p:cNvPr id="12" name="Straight Connector 11"/>
            <p:cNvCxnSpPr/>
            <p:nvPr>
              <p:custDataLst>
                <p:tags r:id="rId19"/>
              </p:custDataLst>
            </p:nvPr>
          </p:nvCxnSpPr>
          <p:spPr bwMode="auto">
            <a:xfrm>
              <a:off x="2607464" y="1340768"/>
              <a:ext cx="0" cy="1440160"/>
            </a:xfrm>
            <a:prstGeom prst="line">
              <a:avLst/>
            </a:prstGeom>
            <a:solidFill>
              <a:schemeClr val="accent1"/>
            </a:solidFill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>
              <p:custDataLst>
                <p:tags r:id="rId20"/>
              </p:custDataLst>
            </p:nvPr>
          </p:nvCxnSpPr>
          <p:spPr bwMode="auto">
            <a:xfrm>
              <a:off x="4478784" y="1340768"/>
              <a:ext cx="0" cy="1440160"/>
            </a:xfrm>
            <a:prstGeom prst="line">
              <a:avLst/>
            </a:prstGeom>
            <a:solidFill>
              <a:schemeClr val="accent1"/>
            </a:solidFill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>
              <p:custDataLst>
                <p:tags r:id="rId21"/>
              </p:custDataLst>
            </p:nvPr>
          </p:nvCxnSpPr>
          <p:spPr bwMode="auto">
            <a:xfrm>
              <a:off x="6300192" y="1340768"/>
              <a:ext cx="0" cy="1440160"/>
            </a:xfrm>
            <a:prstGeom prst="line">
              <a:avLst/>
            </a:prstGeom>
            <a:solidFill>
              <a:schemeClr val="accent1"/>
            </a:solidFill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>
              <p:custDataLst>
                <p:tags r:id="rId22"/>
              </p:custDataLst>
            </p:nvPr>
          </p:nvCxnSpPr>
          <p:spPr bwMode="auto">
            <a:xfrm>
              <a:off x="8069024" y="1340768"/>
              <a:ext cx="0" cy="1440160"/>
            </a:xfrm>
            <a:prstGeom prst="line">
              <a:avLst/>
            </a:prstGeom>
            <a:solidFill>
              <a:schemeClr val="accent1"/>
            </a:solidFill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>
            <p:custDataLst>
              <p:tags r:id="rId10"/>
            </p:custDataLst>
          </p:nvPr>
        </p:nvGrpSpPr>
        <p:grpSpPr>
          <a:xfrm>
            <a:off x="4572000" y="1340768"/>
            <a:ext cx="1579663" cy="1440160"/>
            <a:chOff x="6416227" y="1340768"/>
            <a:chExt cx="1579663" cy="1440160"/>
          </a:xfrm>
        </p:grpSpPr>
        <p:sp>
          <p:nvSpPr>
            <p:cNvPr id="17" name="Rectangle 16"/>
            <p:cNvSpPr/>
            <p:nvPr>
              <p:custDataLst>
                <p:tags r:id="rId17"/>
              </p:custDataLst>
            </p:nvPr>
          </p:nvSpPr>
          <p:spPr bwMode="auto">
            <a:xfrm>
              <a:off x="6444208" y="1340768"/>
              <a:ext cx="1512168" cy="144016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8"/>
              </p:custDataLst>
            </p:nvPr>
          </p:nvSpPr>
          <p:spPr>
            <a:xfrm rot="19106958">
              <a:off x="6416227" y="1781762"/>
              <a:ext cx="1579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power gating</a:t>
              </a:r>
              <a:endParaRPr lang="en-US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oup 27"/>
          <p:cNvGrpSpPr/>
          <p:nvPr>
            <p:custDataLst>
              <p:tags r:id="rId11"/>
            </p:custDataLst>
          </p:nvPr>
        </p:nvGrpSpPr>
        <p:grpSpPr>
          <a:xfrm>
            <a:off x="6372200" y="1340768"/>
            <a:ext cx="1579663" cy="1440160"/>
            <a:chOff x="6416227" y="1340768"/>
            <a:chExt cx="1579663" cy="1440160"/>
          </a:xfrm>
        </p:grpSpPr>
        <p:sp>
          <p:nvSpPr>
            <p:cNvPr id="29" name="Rectangle 28"/>
            <p:cNvSpPr/>
            <p:nvPr>
              <p:custDataLst>
                <p:tags r:id="rId15"/>
              </p:custDataLst>
            </p:nvPr>
          </p:nvSpPr>
          <p:spPr bwMode="auto">
            <a:xfrm>
              <a:off x="6444208" y="1340768"/>
              <a:ext cx="1512168" cy="144016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16"/>
              </p:custDataLst>
            </p:nvPr>
          </p:nvSpPr>
          <p:spPr>
            <a:xfrm rot="19106958">
              <a:off x="6416227" y="1781762"/>
              <a:ext cx="1579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power gating</a:t>
              </a:r>
              <a:endParaRPr lang="en-US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" name="Group 30"/>
          <p:cNvGrpSpPr/>
          <p:nvPr>
            <p:custDataLst>
              <p:tags r:id="rId12"/>
            </p:custDataLst>
          </p:nvPr>
        </p:nvGrpSpPr>
        <p:grpSpPr>
          <a:xfrm>
            <a:off x="2776313" y="1340768"/>
            <a:ext cx="1579663" cy="1440160"/>
            <a:chOff x="6416227" y="1340768"/>
            <a:chExt cx="1579663" cy="1440160"/>
          </a:xfrm>
        </p:grpSpPr>
        <p:sp>
          <p:nvSpPr>
            <p:cNvPr id="32" name="Rectangle 31"/>
            <p:cNvSpPr/>
            <p:nvPr>
              <p:custDataLst>
                <p:tags r:id="rId13"/>
              </p:custDataLst>
            </p:nvPr>
          </p:nvSpPr>
          <p:spPr bwMode="auto">
            <a:xfrm>
              <a:off x="6444208" y="1340768"/>
              <a:ext cx="1512168" cy="1440160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14"/>
              </p:custDataLst>
            </p:nvPr>
          </p:nvSpPr>
          <p:spPr>
            <a:xfrm rot="19106958">
              <a:off x="6416227" y="1781762"/>
              <a:ext cx="1579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power gating</a:t>
              </a:r>
              <a:endParaRPr lang="en-US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288" y="200025"/>
            <a:ext cx="8489950" cy="708025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7188" y="1125538"/>
            <a:ext cx="8391276" cy="5661025"/>
          </a:xfrm>
        </p:spPr>
        <p:txBody>
          <a:bodyPr/>
          <a:lstStyle/>
          <a:p>
            <a:pPr>
              <a:defRPr/>
            </a:pPr>
            <a:r>
              <a:rPr lang="en-US" altLang="ko-KR" sz="3600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굴림" pitchFamily="50" charset="-127"/>
              </a:rPr>
              <a:t>Background Motivation</a:t>
            </a:r>
          </a:p>
          <a:p>
            <a:pPr>
              <a:defRPr/>
            </a:pPr>
            <a:r>
              <a:rPr lang="en-US" altLang="ko-KR" sz="3600" dirty="0" smtClean="0">
                <a:solidFill>
                  <a:schemeClr val="tx1">
                    <a:lumMod val="50000"/>
                  </a:schemeClr>
                </a:solidFill>
                <a:ea typeface="굴림" pitchFamily="50" charset="-127"/>
              </a:rPr>
              <a:t>Accuracy Configurable Adder Design</a:t>
            </a:r>
          </a:p>
          <a:p>
            <a:pPr>
              <a:defRPr/>
            </a:pPr>
            <a:r>
              <a:rPr lang="en-US" altLang="ko-KR" sz="3600" dirty="0" smtClean="0">
                <a:ea typeface="굴림" pitchFamily="50" charset="-127"/>
              </a:rPr>
              <a:t>Experimental Setup and Results</a:t>
            </a:r>
          </a:p>
          <a:p>
            <a:pPr>
              <a:defRPr/>
            </a:pPr>
            <a:r>
              <a:rPr lang="en-US" altLang="ko-KR" sz="3600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굴림" pitchFamily="50" charset="-127"/>
              </a:rPr>
              <a:t>Conclusions and Ongoing Works</a:t>
            </a:r>
            <a:r>
              <a:rPr lang="en-US" altLang="ko-KR" sz="3600" dirty="0" smtClean="0">
                <a:ea typeface="굴림" pitchFamily="50" charset="-127"/>
              </a:rPr>
              <a:t/>
            </a:r>
            <a:br>
              <a:rPr lang="en-US" altLang="ko-KR" sz="3600" dirty="0" smtClean="0">
                <a:ea typeface="굴림" pitchFamily="50" charset="-127"/>
              </a:rPr>
            </a:br>
            <a:endParaRPr lang="en-US" altLang="ko-KR" sz="3600" dirty="0" smtClean="0">
              <a:ea typeface="굴림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288" y="200025"/>
            <a:ext cx="8489950" cy="7080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Experimental Setup and Metrics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15616" y="4221088"/>
          <a:ext cx="7344816" cy="1371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05937"/>
                <a:gridCol w="2958615"/>
                <a:gridCol w="2380264"/>
              </a:tblGrid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Calibri" pitchFamily="34" charset="0"/>
                          <a:cs typeface="Calibri" pitchFamily="34" charset="0"/>
                        </a:rPr>
                        <a:t>Metric</a:t>
                      </a:r>
                      <a:endParaRPr lang="en-US" sz="24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Calibri" pitchFamily="34" charset="0"/>
                          <a:cs typeface="Calibri" pitchFamily="34" charset="0"/>
                        </a:rPr>
                        <a:t>Definition</a:t>
                      </a:r>
                      <a:endParaRPr lang="en-US" sz="24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Calibri" pitchFamily="34" charset="0"/>
                          <a:cs typeface="Calibri" pitchFamily="34" charset="0"/>
                        </a:rPr>
                        <a:t>Data type</a:t>
                      </a:r>
                      <a:endParaRPr lang="en-US" sz="24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 smtClean="0">
                          <a:latin typeface="Calibri" pitchFamily="34" charset="0"/>
                          <a:cs typeface="Calibri" pitchFamily="34" charset="0"/>
                        </a:rPr>
                        <a:t>ACC</a:t>
                      </a:r>
                      <a:r>
                        <a:rPr lang="en-US" sz="2400" b="1" i="0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amp</a:t>
                      </a:r>
                      <a:endParaRPr lang="en-US" sz="2400" b="1" i="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Calibri" pitchFamily="34" charset="0"/>
                          <a:cs typeface="Calibri" pitchFamily="34" charset="0"/>
                        </a:rPr>
                        <a:t>1-|</a:t>
                      </a:r>
                      <a:r>
                        <a:rPr lang="en-US" sz="2400" b="1" i="0" dirty="0" err="1" smtClean="0"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en-US" sz="2400" b="1" i="0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lang="en-US" sz="2400" b="1" i="0" dirty="0" smtClean="0">
                          <a:latin typeface="Calibri" pitchFamily="34" charset="0"/>
                          <a:cs typeface="Calibri" pitchFamily="34" charset="0"/>
                        </a:rPr>
                        <a:t>-R</a:t>
                      </a:r>
                      <a:r>
                        <a:rPr lang="en-US" sz="2400" b="1" i="0" baseline="-25000" dirty="0" smtClean="0"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lang="en-US" sz="2400" b="1" i="0" dirty="0" smtClean="0">
                          <a:latin typeface="Calibri" pitchFamily="34" charset="0"/>
                          <a:cs typeface="Calibri" pitchFamily="34" charset="0"/>
                        </a:rPr>
                        <a:t>|/</a:t>
                      </a:r>
                      <a:r>
                        <a:rPr lang="en-US" sz="2400" b="1" i="0" dirty="0" err="1" smtClean="0"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en-US" sz="2400" b="1" i="0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sz="2400" b="1" i="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Calibri" pitchFamily="34" charset="0"/>
                          <a:cs typeface="Calibri" pitchFamily="34" charset="0"/>
                        </a:rPr>
                        <a:t>Amplitude data</a:t>
                      </a:r>
                      <a:endParaRPr lang="en-US" sz="24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 smtClean="0">
                          <a:latin typeface="Calibri" pitchFamily="34" charset="0"/>
                          <a:cs typeface="Calibri" pitchFamily="34" charset="0"/>
                        </a:rPr>
                        <a:t>ACC</a:t>
                      </a:r>
                      <a:r>
                        <a:rPr lang="en-US" sz="2400" b="1" i="0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inf</a:t>
                      </a:r>
                      <a:endParaRPr lang="en-US" sz="2400" b="1" i="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Calibri" pitchFamily="34" charset="0"/>
                          <a:cs typeface="Calibri" pitchFamily="34" charset="0"/>
                        </a:rPr>
                        <a:t>1-B</a:t>
                      </a:r>
                      <a:r>
                        <a:rPr lang="en-US" sz="2400" b="1" i="0" baseline="-25000" dirty="0" smtClean="0"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lang="en-US" sz="2400" b="1" i="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2400" b="1" i="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2400" b="1" i="0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sz="2400" b="1" i="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Calibri" pitchFamily="34" charset="0"/>
                          <a:cs typeface="Calibri" pitchFamily="34" charset="0"/>
                        </a:rPr>
                        <a:t>Information data</a:t>
                      </a:r>
                      <a:endParaRPr lang="en-US" sz="24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-4068960" y="2924944"/>
            <a:ext cx="7740860" cy="864096"/>
          </a:xfrm>
          <a:prstGeom prst="rect">
            <a:avLst/>
          </a:prstGeom>
          <a:noFill/>
          <a:ln>
            <a:noFill/>
          </a:ln>
          <a:extLst/>
        </p:spPr>
        <p:txBody>
          <a:bodyPr lIns="110490" tIns="55246" rIns="110490" bIns="55246"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15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ontent Placeholder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3568" y="980728"/>
            <a:ext cx="8460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85000"/>
              </a:lnSpc>
              <a:spcBef>
                <a:spcPct val="4000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Experimental Setup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Library: TSMC 65GP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Implementation: Synopsys Design Compiler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Simulation: Cadence NC-SIM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Input patterns: random data and actual data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Library preparation: Cadence Library Characterizer  </a:t>
            </a:r>
          </a:p>
        </p:txBody>
      </p:sp>
      <p:sp>
        <p:nvSpPr>
          <p:cNvPr id="18" name="Content Placeholder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683568" y="3717032"/>
            <a:ext cx="75608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85000"/>
              </a:lnSpc>
              <a:spcBef>
                <a:spcPct val="4000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Accuracy Metrics  </a:t>
            </a:r>
          </a:p>
        </p:txBody>
      </p:sp>
      <p:sp>
        <p:nvSpPr>
          <p:cNvPr id="19" name="Content Placeholder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115616" y="5733256"/>
            <a:ext cx="74888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85000"/>
              </a:lnSpc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Re : correct and obtained results</a:t>
            </a:r>
          </a:p>
          <a:p>
            <a:pPr marL="342900" lvl="0" indent="-342900" eaLnBrk="0" hangingPunct="0">
              <a:lnSpc>
                <a:spcPct val="85000"/>
              </a:lnSpc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Be: number of error bits,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Bw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bit-width of data</a:t>
            </a:r>
          </a:p>
        </p:txBody>
      </p:sp>
      <p:sp>
        <p:nvSpPr>
          <p:cNvPr id="8" name="Sun 7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643902" y="980728"/>
            <a:ext cx="457200" cy="457200"/>
          </a:xfrm>
          <a:prstGeom prst="sun">
            <a:avLst/>
          </a:prstGeom>
          <a:solidFill>
            <a:srgbClr val="FFCC66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Sun 8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611560" y="3691880"/>
            <a:ext cx="457200" cy="457200"/>
          </a:xfrm>
          <a:prstGeom prst="sun">
            <a:avLst/>
          </a:prstGeom>
          <a:solidFill>
            <a:srgbClr val="FFCC66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 bwMode="auto">
          <a:xfrm>
            <a:off x="1043608" y="4700951"/>
            <a:ext cx="7488832" cy="421888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 bwMode="auto">
          <a:xfrm>
            <a:off x="1043608" y="5143159"/>
            <a:ext cx="7488832" cy="421888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8978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Approximate Adder Comparison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600" dirty="0" smtClean="0"/>
              <a:t>Accuracy vs. power consumption</a:t>
            </a:r>
            <a:endParaRPr lang="en-US" sz="3600" dirty="0"/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257800" y="1681092"/>
            <a:ext cx="36118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Image smoothing</a:t>
            </a:r>
          </a:p>
          <a:p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(Gaussian filter)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lphaLcParenBoth"/>
            </a:pP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Original image</a:t>
            </a:r>
          </a:p>
          <a:p>
            <a:pPr marL="514350" indent="-514350">
              <a:buAutoNum type="alphaLcParenBoth"/>
            </a:pP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Accurate adder</a:t>
            </a:r>
          </a:p>
          <a:p>
            <a:pPr marL="514350" indent="-514350">
              <a:buAutoNum type="alphaLcParenBoth"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ACA </a:t>
            </a:r>
            <a:r>
              <a:rPr lang="en-US" sz="2400" i="1" spc="-120" dirty="0" smtClean="0">
                <a:latin typeface="Calibri" pitchFamily="34" charset="0"/>
                <a:cs typeface="Calibri" pitchFamily="34" charset="0"/>
              </a:rPr>
              <a:t>(PSNR 24.5dB)</a:t>
            </a:r>
          </a:p>
          <a:p>
            <a:pPr marL="514350" indent="-514350">
              <a:buAutoNum type="alphaLcParenBoth"/>
            </a:pP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ETAI (25.3dB)</a:t>
            </a:r>
          </a:p>
          <a:p>
            <a:pPr marL="514350" indent="-514350">
              <a:buAutoNum type="alphaLcParenBoth"/>
            </a:pP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ETAII (16.2dB)</a:t>
            </a:r>
          </a:p>
          <a:p>
            <a:pPr marL="514350" indent="-514350">
              <a:buAutoNum type="alphaLcParenBoth"/>
            </a:pP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LU (11.1dB)</a:t>
            </a:r>
            <a:endParaRPr lang="en-US" sz="2800" b="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5210484" y="4988916"/>
            <a:ext cx="3826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(c)~(f) have 50% power of accurate adder (b)</a:t>
            </a:r>
            <a:endParaRPr lang="en-US" sz="2800" dirty="0">
              <a:solidFill>
                <a:srgbClr val="FFCC66"/>
              </a:solidFill>
            </a:endParaRPr>
          </a:p>
        </p:txBody>
      </p:sp>
      <p:pic>
        <p:nvPicPr>
          <p:cNvPr id="11" name="그림 92" descr="lenna-a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342900" y="1824033"/>
            <a:ext cx="1434419" cy="143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93" descr="lenna-b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1923094" y="1820700"/>
            <a:ext cx="1419191" cy="1422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그림 95" descr="lenna-c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3478610" y="1818479"/>
            <a:ext cx="1419191" cy="1416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그림 111" descr="lenna-d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353291" y="3934630"/>
            <a:ext cx="1419191" cy="1416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그림 113" descr="lenna-e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1929328" y="3935741"/>
            <a:ext cx="1410055" cy="141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그림 115" descr="lenna-f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3476531" y="3935741"/>
            <a:ext cx="1422237" cy="141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914401" y="3356992"/>
            <a:ext cx="5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(a)</a:t>
            </a:r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2368841" y="3356992"/>
            <a:ext cx="5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(b)</a:t>
            </a:r>
          </a:p>
        </p:txBody>
      </p:sp>
      <p:sp>
        <p:nvSpPr>
          <p:cNvPr id="20" name="TextBox 19"/>
          <p:cNvSpPr txBox="1"/>
          <p:nvPr>
            <p:custDataLst>
              <p:tags r:id="rId13"/>
            </p:custDataLst>
          </p:nvPr>
        </p:nvSpPr>
        <p:spPr>
          <a:xfrm>
            <a:off x="3836425" y="3356992"/>
            <a:ext cx="5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(c)</a:t>
            </a:r>
          </a:p>
        </p:txBody>
      </p:sp>
      <p:sp>
        <p:nvSpPr>
          <p:cNvPr id="23" name="TextBox 22"/>
          <p:cNvSpPr txBox="1"/>
          <p:nvPr>
            <p:custDataLst>
              <p:tags r:id="rId14"/>
            </p:custDataLst>
          </p:nvPr>
        </p:nvSpPr>
        <p:spPr>
          <a:xfrm>
            <a:off x="914401" y="5435932"/>
            <a:ext cx="5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(d)</a:t>
            </a:r>
          </a:p>
        </p:txBody>
      </p: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2440849" y="5435932"/>
            <a:ext cx="5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(e)</a:t>
            </a:r>
          </a:p>
        </p:txBody>
      </p:sp>
      <p:sp>
        <p:nvSpPr>
          <p:cNvPr id="25" name="TextBox 24"/>
          <p:cNvSpPr txBox="1"/>
          <p:nvPr>
            <p:custDataLst>
              <p:tags r:id="rId16"/>
            </p:custDataLst>
          </p:nvPr>
        </p:nvSpPr>
        <p:spPr>
          <a:xfrm>
            <a:off x="3872429" y="5435932"/>
            <a:ext cx="5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(f)</a:t>
            </a:r>
          </a:p>
        </p:txBody>
      </p:sp>
      <p:sp>
        <p:nvSpPr>
          <p:cNvPr id="26" name="TextBox 25"/>
          <p:cNvSpPr txBox="1"/>
          <p:nvPr>
            <p:custDataLst>
              <p:tags r:id="rId17"/>
            </p:custDataLst>
          </p:nvPr>
        </p:nvSpPr>
        <p:spPr>
          <a:xfrm>
            <a:off x="607090" y="5949389"/>
            <a:ext cx="7637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* ETAI cannot detect and correct errors</a:t>
            </a:r>
            <a:endParaRPr lang="en-US" sz="3600" dirty="0">
              <a:solidFill>
                <a:srgbClr val="FFCC66"/>
              </a:solidFill>
            </a:endParaRPr>
          </a:p>
        </p:txBody>
      </p:sp>
      <p:grpSp>
        <p:nvGrpSpPr>
          <p:cNvPr id="29" name="Group 28"/>
          <p:cNvGrpSpPr/>
          <p:nvPr>
            <p:custDataLst>
              <p:tags r:id="rId18"/>
            </p:custDataLst>
          </p:nvPr>
        </p:nvGrpSpPr>
        <p:grpSpPr>
          <a:xfrm>
            <a:off x="3419872" y="1717188"/>
            <a:ext cx="4752528" cy="2047592"/>
            <a:chOff x="3419872" y="1453416"/>
            <a:chExt cx="4752528" cy="2047592"/>
          </a:xfrm>
        </p:grpSpPr>
        <p:sp>
          <p:nvSpPr>
            <p:cNvPr id="21" name="Rectangle 20"/>
            <p:cNvSpPr/>
            <p:nvPr>
              <p:custDataLst>
                <p:tags r:id="rId22"/>
              </p:custDataLst>
            </p:nvPr>
          </p:nvSpPr>
          <p:spPr bwMode="auto">
            <a:xfrm>
              <a:off x="3419872" y="1453416"/>
              <a:ext cx="1512168" cy="1584176"/>
            </a:xfrm>
            <a:prstGeom prst="rect">
              <a:avLst/>
            </a:prstGeom>
            <a:noFill/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7" name="Rectangle 26"/>
            <p:cNvSpPr/>
            <p:nvPr>
              <p:custDataLst>
                <p:tags r:id="rId23"/>
              </p:custDataLst>
            </p:nvPr>
          </p:nvSpPr>
          <p:spPr bwMode="auto">
            <a:xfrm>
              <a:off x="5292080" y="3140968"/>
              <a:ext cx="2880320" cy="360040"/>
            </a:xfrm>
            <a:prstGeom prst="rect">
              <a:avLst/>
            </a:prstGeom>
            <a:noFill/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30" name="Group 29"/>
          <p:cNvGrpSpPr/>
          <p:nvPr>
            <p:custDataLst>
              <p:tags r:id="rId19"/>
            </p:custDataLst>
          </p:nvPr>
        </p:nvGrpSpPr>
        <p:grpSpPr>
          <a:xfrm>
            <a:off x="323528" y="3764780"/>
            <a:ext cx="7848872" cy="1656184"/>
            <a:chOff x="323528" y="3501008"/>
            <a:chExt cx="7848872" cy="1656184"/>
          </a:xfrm>
        </p:grpSpPr>
        <p:sp>
          <p:nvSpPr>
            <p:cNvPr id="22" name="Rectangle 21"/>
            <p:cNvSpPr/>
            <p:nvPr>
              <p:custDataLst>
                <p:tags r:id="rId20"/>
              </p:custDataLst>
            </p:nvPr>
          </p:nvSpPr>
          <p:spPr bwMode="auto">
            <a:xfrm>
              <a:off x="323528" y="3573016"/>
              <a:ext cx="1512168" cy="1584176"/>
            </a:xfrm>
            <a:prstGeom prst="rect">
              <a:avLst/>
            </a:prstGeom>
            <a:noFill/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21"/>
              </p:custDataLst>
            </p:nvPr>
          </p:nvSpPr>
          <p:spPr bwMode="auto">
            <a:xfrm>
              <a:off x="5292080" y="3501008"/>
              <a:ext cx="2880320" cy="360040"/>
            </a:xfrm>
            <a:prstGeom prst="rect">
              <a:avLst/>
            </a:prstGeom>
            <a:noFill/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Approximate Adder Comparison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2536" y="1052737"/>
            <a:ext cx="8891464" cy="432047"/>
          </a:xfrm>
        </p:spPr>
        <p:txBody>
          <a:bodyPr/>
          <a:lstStyle/>
          <a:p>
            <a:r>
              <a:rPr lang="en-US" sz="3200" spc="-50" dirty="0" smtClean="0"/>
              <a:t>Accuracy vs. power consumption w/voltage scaling</a:t>
            </a:r>
            <a:endParaRPr lang="en-US" sz="3200" spc="-50" dirty="0"/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251520" y="1772816"/>
          <a:ext cx="4392488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2" name="Arc 31"/>
          <p:cNvSpPr/>
          <p:nvPr>
            <p:custDataLst>
              <p:tags r:id="rId4"/>
            </p:custDataLst>
          </p:nvPr>
        </p:nvSpPr>
        <p:spPr>
          <a:xfrm flipH="1">
            <a:off x="2771800" y="2132856"/>
            <a:ext cx="2261143" cy="762283"/>
          </a:xfrm>
          <a:prstGeom prst="arc">
            <a:avLst/>
          </a:prstGeom>
          <a:ln w="25400">
            <a:solidFill>
              <a:schemeClr val="accent3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3" name="TextBox 15"/>
          <p:cNvSpPr txBox="1"/>
          <p:nvPr>
            <p:custDataLst>
              <p:tags r:id="rId5"/>
            </p:custDataLst>
          </p:nvPr>
        </p:nvSpPr>
        <p:spPr>
          <a:xfrm>
            <a:off x="3131840" y="2348880"/>
            <a:ext cx="1820914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Voltage</a:t>
            </a:r>
            <a:r>
              <a:rPr lang="en-US" sz="1600" b="1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scaling </a:t>
            </a:r>
            <a:br>
              <a:rPr lang="en-US" sz="1600" b="1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(1.0V~0.6V)</a:t>
            </a:r>
            <a:endParaRPr lang="en-US" sz="16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4644008" y="1772816"/>
          <a:ext cx="44999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5" name="Content Placeholder 6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323528" y="5517232"/>
            <a:ext cx="88204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CC66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ACA adder shows fine results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 (accuracy vs. power) </a:t>
            </a:r>
            <a:b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on both </a:t>
            </a:r>
            <a:r>
              <a:rPr kumimoji="0" lang="en-US" sz="32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ACC</a:t>
            </a:r>
            <a:r>
              <a:rPr kumimoji="0" lang="en-US" sz="320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amp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3200" i="1" kern="0" dirty="0" err="1" smtClean="0">
                <a:latin typeface="Calibri" pitchFamily="34" charset="0"/>
                <a:cs typeface="Calibri" pitchFamily="34" charset="0"/>
              </a:rPr>
              <a:t>ACC</a:t>
            </a:r>
            <a:r>
              <a:rPr lang="en-US" sz="3200" i="1" kern="0" baseline="-22000" dirty="0" err="1" smtClean="0">
                <a:latin typeface="Calibri" pitchFamily="34" charset="0"/>
                <a:cs typeface="Calibri" pitchFamily="34" charset="0"/>
              </a:rPr>
              <a:t>inf</a:t>
            </a:r>
            <a:r>
              <a:rPr lang="en-US" sz="3200" i="1" kern="0" baseline="-2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 metrics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>
            <p:custDataLst>
              <p:tags r:id="rId8"/>
            </p:custDataLst>
          </p:nvPr>
        </p:nvGrpSpPr>
        <p:grpSpPr>
          <a:xfrm>
            <a:off x="3059832" y="2996952"/>
            <a:ext cx="5832648" cy="360040"/>
            <a:chOff x="3059832" y="2996952"/>
            <a:chExt cx="5832648" cy="360040"/>
          </a:xfrm>
        </p:grpSpPr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 bwMode="auto">
            <a:xfrm>
              <a:off x="3059832" y="2996952"/>
              <a:ext cx="1368152" cy="360040"/>
            </a:xfrm>
            <a:prstGeom prst="rect">
              <a:avLst/>
            </a:prstGeom>
            <a:noFill/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3"/>
              </p:custDataLst>
            </p:nvPr>
          </p:nvSpPr>
          <p:spPr bwMode="auto">
            <a:xfrm>
              <a:off x="7524328" y="2996952"/>
              <a:ext cx="1368152" cy="360040"/>
            </a:xfrm>
            <a:prstGeom prst="rect">
              <a:avLst/>
            </a:prstGeom>
            <a:noFill/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7" name="Group 16"/>
          <p:cNvGrpSpPr/>
          <p:nvPr>
            <p:custDataLst>
              <p:tags r:id="rId9"/>
            </p:custDataLst>
          </p:nvPr>
        </p:nvGrpSpPr>
        <p:grpSpPr>
          <a:xfrm>
            <a:off x="1547664" y="1700808"/>
            <a:ext cx="4608512" cy="432048"/>
            <a:chOff x="1547664" y="1700808"/>
            <a:chExt cx="4608512" cy="432048"/>
          </a:xfrm>
        </p:grpSpPr>
        <p:cxnSp>
          <p:nvCxnSpPr>
            <p:cNvPr id="13" name="Straight Arrow Connector 12"/>
            <p:cNvCxnSpPr/>
            <p:nvPr>
              <p:custDataLst>
                <p:tags r:id="rId10"/>
              </p:custDataLst>
            </p:nvPr>
          </p:nvCxnSpPr>
          <p:spPr bwMode="auto">
            <a:xfrm>
              <a:off x="1547664" y="1700808"/>
              <a:ext cx="360040" cy="360040"/>
            </a:xfrm>
            <a:prstGeom prst="straightConnector1">
              <a:avLst/>
            </a:prstGeom>
            <a:solidFill>
              <a:schemeClr val="accent1"/>
            </a:solidFill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6" name="Straight Arrow Connector 15"/>
            <p:cNvCxnSpPr/>
            <p:nvPr>
              <p:custDataLst>
                <p:tags r:id="rId11"/>
              </p:custDataLst>
            </p:nvPr>
          </p:nvCxnSpPr>
          <p:spPr bwMode="auto">
            <a:xfrm>
              <a:off x="5796136" y="1772816"/>
              <a:ext cx="360040" cy="360040"/>
            </a:xfrm>
            <a:prstGeom prst="straightConnector1">
              <a:avLst/>
            </a:prstGeom>
            <a:solidFill>
              <a:schemeClr val="accent1"/>
            </a:solidFill>
            <a:ln w="508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988840"/>
          <a:ext cx="86044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260648"/>
            <a:ext cx="8748464" cy="708695"/>
          </a:xfrm>
        </p:spPr>
        <p:txBody>
          <a:bodyPr/>
          <a:lstStyle/>
          <a:p>
            <a:r>
              <a:rPr lang="en-US" sz="3200" dirty="0" smtClean="0"/>
              <a:t>Accuracy Configuration and Power Saving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5250" y="938437"/>
            <a:ext cx="8963025" cy="792088"/>
          </a:xfrm>
        </p:spPr>
        <p:txBody>
          <a:bodyPr/>
          <a:lstStyle/>
          <a:p>
            <a:r>
              <a:rPr lang="en-US" sz="3200" dirty="0" smtClean="0"/>
              <a:t>Power saving from voltage scaling + mode change</a:t>
            </a:r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55576" y="1465620"/>
            <a:ext cx="422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800" b="0" i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4-stage 32-bit adder case</a:t>
            </a:r>
            <a:endParaRPr lang="en-US" sz="2800" b="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>
            <p:custDataLst>
              <p:tags r:id="rId5"/>
            </p:custDataLst>
          </p:nvPr>
        </p:nvSpPr>
        <p:spPr>
          <a:xfrm>
            <a:off x="6660232" y="2420888"/>
            <a:ext cx="578339" cy="536972"/>
          </a:xfrm>
          <a:prstGeom prst="ellipse">
            <a:avLst/>
          </a:prstGeom>
          <a:noFill/>
          <a:ln>
            <a:solidFill>
              <a:srgbClr val="FFCC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>
              <a:solidFill>
                <a:srgbClr val="360000"/>
              </a:solidFill>
            </a:endParaRPr>
          </a:p>
        </p:txBody>
      </p:sp>
      <p:sp>
        <p:nvSpPr>
          <p:cNvPr id="12" name="TextBox 9"/>
          <p:cNvSpPr txBox="1"/>
          <p:nvPr>
            <p:custDataLst>
              <p:tags r:id="rId6"/>
            </p:custDataLst>
          </p:nvPr>
        </p:nvSpPr>
        <p:spPr>
          <a:xfrm>
            <a:off x="6156176" y="1844824"/>
            <a:ext cx="1152128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accurate</a:t>
            </a:r>
            <a:r>
              <a:rPr lang="en-US" sz="2000" baseline="0" dirty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aseline="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aseline="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aseline="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result</a:t>
            </a:r>
            <a:endParaRPr lang="en-US" sz="2000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3"/>
          <p:cNvGrpSpPr/>
          <p:nvPr>
            <p:custDataLst>
              <p:tags r:id="rId7"/>
            </p:custDataLst>
          </p:nvPr>
        </p:nvGrpSpPr>
        <p:grpSpPr>
          <a:xfrm>
            <a:off x="3995936" y="2708920"/>
            <a:ext cx="2880320" cy="1224136"/>
            <a:chOff x="5076056" y="2708920"/>
            <a:chExt cx="2880320" cy="1224136"/>
          </a:xfrm>
        </p:grpSpPr>
        <p:cxnSp>
          <p:nvCxnSpPr>
            <p:cNvPr id="15" name="Straight Arrow Connector 14"/>
            <p:cNvCxnSpPr/>
            <p:nvPr>
              <p:custDataLst>
                <p:tags r:id="rId23"/>
              </p:custDataLst>
            </p:nvPr>
          </p:nvCxnSpPr>
          <p:spPr>
            <a:xfrm flipH="1">
              <a:off x="6948264" y="2708920"/>
              <a:ext cx="1008112" cy="360040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>
              <p:custDataLst>
                <p:tags r:id="rId24"/>
              </p:custDataLst>
            </p:nvPr>
          </p:nvCxnSpPr>
          <p:spPr>
            <a:xfrm flipH="1">
              <a:off x="6156177" y="3068960"/>
              <a:ext cx="720079" cy="360304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>
              <p:custDataLst>
                <p:tags r:id="rId25"/>
              </p:custDataLst>
            </p:nvPr>
          </p:nvCxnSpPr>
          <p:spPr>
            <a:xfrm flipH="1">
              <a:off x="5076056" y="3501008"/>
              <a:ext cx="936104" cy="432048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31"/>
          <p:cNvSpPr txBox="1"/>
          <p:nvPr>
            <p:custDataLst>
              <p:tags r:id="rId8"/>
            </p:custDataLst>
          </p:nvPr>
        </p:nvSpPr>
        <p:spPr>
          <a:xfrm>
            <a:off x="5292081" y="3244914"/>
            <a:ext cx="1728192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mode change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31"/>
          <p:cNvSpPr txBox="1"/>
          <p:nvPr>
            <p:custDataLst>
              <p:tags r:id="rId9"/>
            </p:custDataLst>
          </p:nvPr>
        </p:nvSpPr>
        <p:spPr>
          <a:xfrm>
            <a:off x="2937783" y="2164794"/>
            <a:ext cx="242630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voltage scaling</a:t>
            </a:r>
            <a:endParaRPr lang="en-US" sz="2000" b="1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10"/>
            </p:custDataLst>
          </p:nvPr>
        </p:nvCxnSpPr>
        <p:spPr>
          <a:xfrm flipH="1">
            <a:off x="2411760" y="2636912"/>
            <a:ext cx="2904716" cy="180020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6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308670" y="5820122"/>
            <a:ext cx="856748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CC66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Accuracy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configuration w/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ode change is more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effective than w/ voltage scaling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 bwMode="auto">
          <a:xfrm>
            <a:off x="2987824" y="2204864"/>
            <a:ext cx="1728192" cy="360040"/>
          </a:xfrm>
          <a:prstGeom prst="rect">
            <a:avLst/>
          </a:prstGeom>
          <a:noFill/>
          <a:ln w="508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Rectangle 21"/>
          <p:cNvSpPr/>
          <p:nvPr>
            <p:custDataLst>
              <p:tags r:id="rId13"/>
            </p:custDataLst>
          </p:nvPr>
        </p:nvSpPr>
        <p:spPr bwMode="auto">
          <a:xfrm>
            <a:off x="5292080" y="3284984"/>
            <a:ext cx="1728192" cy="360040"/>
          </a:xfrm>
          <a:prstGeom prst="rect">
            <a:avLst/>
          </a:prstGeom>
          <a:noFill/>
          <a:ln w="508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0" name="Straight Connector 29"/>
          <p:cNvCxnSpPr/>
          <p:nvPr>
            <p:custDataLst>
              <p:tags r:id="rId14"/>
            </p:custDataLst>
          </p:nvPr>
        </p:nvCxnSpPr>
        <p:spPr bwMode="auto">
          <a:xfrm>
            <a:off x="7452320" y="2780928"/>
            <a:ext cx="1152128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>
            <p:custDataLst>
              <p:tags r:id="rId15"/>
            </p:custDataLst>
          </p:nvPr>
        </p:nvCxnSpPr>
        <p:spPr bwMode="auto">
          <a:xfrm>
            <a:off x="7452320" y="3097536"/>
            <a:ext cx="432048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>
            <p:custDataLst>
              <p:tags r:id="rId16"/>
            </p:custDataLst>
          </p:nvPr>
        </p:nvCxnSpPr>
        <p:spPr bwMode="auto">
          <a:xfrm>
            <a:off x="8100392" y="4005064"/>
            <a:ext cx="432048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>
            <p:custDataLst>
              <p:tags r:id="rId17"/>
            </p:custDataLst>
          </p:nvPr>
        </p:nvCxnSpPr>
        <p:spPr bwMode="auto">
          <a:xfrm>
            <a:off x="7668344" y="2780928"/>
            <a:ext cx="0" cy="288032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 bwMode="auto">
          <a:xfrm>
            <a:off x="8316416" y="2780928"/>
            <a:ext cx="0" cy="122413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31"/>
          <p:cNvSpPr txBox="1"/>
          <p:nvPr>
            <p:custDataLst>
              <p:tags r:id="rId19"/>
            </p:custDataLst>
          </p:nvPr>
        </p:nvSpPr>
        <p:spPr>
          <a:xfrm rot="16200000">
            <a:off x="6772890" y="3676382"/>
            <a:ext cx="172819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voltage scaling</a:t>
            </a:r>
            <a:endParaRPr lang="en-US" sz="1800" b="1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31"/>
          <p:cNvSpPr txBox="1"/>
          <p:nvPr>
            <p:custDataLst>
              <p:tags r:id="rId20"/>
            </p:custDataLst>
          </p:nvPr>
        </p:nvSpPr>
        <p:spPr>
          <a:xfrm rot="16200000">
            <a:off x="7444335" y="4589114"/>
            <a:ext cx="1712224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mode change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9"/>
          <p:cNvSpPr txBox="1"/>
          <p:nvPr>
            <p:custDataLst>
              <p:tags r:id="rId21"/>
            </p:custDataLst>
          </p:nvPr>
        </p:nvSpPr>
        <p:spPr>
          <a:xfrm rot="16200000">
            <a:off x="7827065" y="3270280"/>
            <a:ext cx="1872416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4X </a:t>
            </a:r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reduction</a:t>
            </a:r>
            <a:endParaRPr lang="en-US" sz="2400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9"/>
          <p:cNvSpPr txBox="1"/>
          <p:nvPr>
            <p:custDataLst>
              <p:tags r:id="rId22"/>
            </p:custDataLst>
          </p:nvPr>
        </p:nvSpPr>
        <p:spPr>
          <a:xfrm>
            <a:off x="7596128" y="2073042"/>
            <a:ext cx="1296352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Accuracy:</a:t>
            </a:r>
          </a:p>
          <a:p>
            <a:r>
              <a:rPr lang="en-US" sz="2000" b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1.0 → 0.9</a:t>
            </a:r>
            <a:endParaRPr lang="en-US" sz="2000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200025"/>
            <a:ext cx="8748463" cy="708695"/>
          </a:xfrm>
        </p:spPr>
        <p:txBody>
          <a:bodyPr/>
          <a:lstStyle/>
          <a:p>
            <a:r>
              <a:rPr lang="en-US" sz="3200" dirty="0" smtClean="0"/>
              <a:t>Accuracy Configuration and Power Saving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900337"/>
            <a:ext cx="8748464" cy="864096"/>
          </a:xfrm>
        </p:spPr>
        <p:txBody>
          <a:bodyPr/>
          <a:lstStyle/>
          <a:p>
            <a:r>
              <a:rPr lang="en-US" sz="3200" dirty="0" smtClean="0"/>
              <a:t>Power consumption when accuracy requirement is varying </a:t>
            </a:r>
            <a:r>
              <a:rPr lang="en-US" sz="2800" i="1" dirty="0" smtClean="0"/>
              <a:t>(w/ SPEC 2006 benchmarks)</a:t>
            </a:r>
            <a:endParaRPr lang="en-US" sz="3200" i="1" dirty="0" smtClean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395224" y="1904840"/>
          <a:ext cx="7544816" cy="344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9347" y="1412776"/>
            <a:ext cx="8412480" cy="720080"/>
          </a:xfrm>
          <a:prstGeom prst="rect">
            <a:avLst/>
          </a:prstGeom>
          <a:noFill/>
          <a:ln>
            <a:noFill/>
          </a:ln>
          <a:extLst/>
        </p:spPr>
        <p:txBody>
          <a:bodyPr lIns="110490" tIns="55246" rIns="110490" bIns="55246"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15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sz="2400" b="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4920915" y="5302418"/>
            <a:ext cx="422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400" b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Average 30%  power savings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over no accuracy configuration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00912" y="5390690"/>
          <a:ext cx="4110404" cy="714687"/>
        </p:xfrm>
        <a:graphic>
          <a:graphicData uri="http://schemas.openxmlformats.org/presentationml/2006/ole">
            <p:oleObj spid="_x0000_s58370" name="Equation" r:id="rId15" imgW="2628720" imgH="45720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>
            <p:custDataLst>
              <p:tags r:id="rId7"/>
            </p:custDataLst>
          </p:nvPr>
        </p:nvCxnSpPr>
        <p:spPr bwMode="auto">
          <a:xfrm>
            <a:off x="8164397" y="2824223"/>
            <a:ext cx="7330" cy="12763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 rot="16200000">
            <a:off x="7526955" y="3229778"/>
            <a:ext cx="196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400" b="0" i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High accuracy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 bwMode="auto">
          <a:xfrm>
            <a:off x="5148064" y="2143016"/>
            <a:ext cx="2520280" cy="432048"/>
          </a:xfrm>
          <a:prstGeom prst="rect">
            <a:avLst/>
          </a:prstGeom>
          <a:noFill/>
          <a:ln w="508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 bwMode="auto">
          <a:xfrm>
            <a:off x="6464528" y="4128760"/>
            <a:ext cx="1584176" cy="360040"/>
          </a:xfrm>
          <a:prstGeom prst="rect">
            <a:avLst/>
          </a:prstGeom>
          <a:noFill/>
          <a:ln w="508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6444208" y="2780928"/>
            <a:ext cx="1584176" cy="360040"/>
          </a:xfrm>
          <a:prstGeom prst="rect">
            <a:avLst/>
          </a:prstGeom>
          <a:noFill/>
          <a:ln w="508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288" y="200025"/>
            <a:ext cx="8489950" cy="708025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7188" y="1125538"/>
            <a:ext cx="8391276" cy="5661025"/>
          </a:xfrm>
        </p:spPr>
        <p:txBody>
          <a:bodyPr/>
          <a:lstStyle/>
          <a:p>
            <a:pPr>
              <a:defRPr/>
            </a:pPr>
            <a:r>
              <a:rPr lang="en-US" altLang="ko-KR" sz="3600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굴림" pitchFamily="50" charset="-127"/>
              </a:rPr>
              <a:t>Background Motivation</a:t>
            </a:r>
          </a:p>
          <a:p>
            <a:pPr>
              <a:defRPr/>
            </a:pPr>
            <a:r>
              <a:rPr lang="en-US" altLang="ko-KR" sz="3600" dirty="0" smtClean="0">
                <a:solidFill>
                  <a:schemeClr val="tx1">
                    <a:lumMod val="50000"/>
                  </a:schemeClr>
                </a:solidFill>
                <a:ea typeface="굴림" pitchFamily="50" charset="-127"/>
              </a:rPr>
              <a:t>Accuracy Configurable Adder Design</a:t>
            </a:r>
          </a:p>
          <a:p>
            <a:pPr>
              <a:defRPr/>
            </a:pPr>
            <a:r>
              <a:rPr lang="en-US" altLang="ko-KR" sz="3600" dirty="0" smtClean="0">
                <a:solidFill>
                  <a:schemeClr val="tx1">
                    <a:lumMod val="50000"/>
                  </a:schemeClr>
                </a:solidFill>
                <a:ea typeface="굴림" pitchFamily="50" charset="-127"/>
              </a:rPr>
              <a:t>Experimental Setup and Results</a:t>
            </a:r>
          </a:p>
          <a:p>
            <a:pPr>
              <a:defRPr/>
            </a:pPr>
            <a:r>
              <a:rPr lang="en-US" altLang="ko-KR" sz="3600" dirty="0" smtClean="0">
                <a:ea typeface="굴림" pitchFamily="50" charset="-127"/>
              </a:rPr>
              <a:t>Conclusions and Ongoing Works</a:t>
            </a:r>
            <a:br>
              <a:rPr lang="en-US" altLang="ko-KR" sz="3600" dirty="0" smtClean="0">
                <a:ea typeface="굴림" pitchFamily="50" charset="-127"/>
              </a:rPr>
            </a:br>
            <a:endParaRPr lang="en-US" altLang="ko-KR" sz="3600" dirty="0" smtClean="0">
              <a:ea typeface="굴림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Conclusions and Ongoing Works</a:t>
            </a:r>
            <a:endParaRPr lang="en-US" dirty="0"/>
          </a:p>
        </p:txBody>
      </p:sp>
      <p:grpSp>
        <p:nvGrpSpPr>
          <p:cNvPr id="3" name="Group 31"/>
          <p:cNvGrpSpPr/>
          <p:nvPr>
            <p:custDataLst>
              <p:tags r:id="rId2"/>
            </p:custDataLst>
          </p:nvPr>
        </p:nvGrpSpPr>
        <p:grpSpPr>
          <a:xfrm>
            <a:off x="683568" y="4623519"/>
            <a:ext cx="8293224" cy="1968868"/>
            <a:chOff x="454536" y="3801582"/>
            <a:chExt cx="8293224" cy="1968868"/>
          </a:xfrm>
        </p:grpSpPr>
        <p:sp>
          <p:nvSpPr>
            <p:cNvPr id="12" name="Rectangle 11"/>
            <p:cNvSpPr/>
            <p:nvPr>
              <p:custDataLst>
                <p:tags r:id="rId6"/>
              </p:custDataLst>
            </p:nvPr>
          </p:nvSpPr>
          <p:spPr bwMode="auto">
            <a:xfrm>
              <a:off x="2362200" y="4345510"/>
              <a:ext cx="3566160" cy="134874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7"/>
              </p:custDataLst>
            </p:nvPr>
          </p:nvSpPr>
          <p:spPr>
            <a:xfrm>
              <a:off x="3372284" y="3801582"/>
              <a:ext cx="704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CC66"/>
                  </a:solidFill>
                  <a:latin typeface="Calibri" pitchFamily="34" charset="0"/>
                  <a:cs typeface="Calibri" pitchFamily="34" charset="0"/>
                </a:rPr>
                <a:t>RTL</a:t>
              </a:r>
            </a:p>
          </p:txBody>
        </p:sp>
        <p:cxnSp>
          <p:nvCxnSpPr>
            <p:cNvPr id="17" name="Straight Arrow Connector 16"/>
            <p:cNvCxnSpPr/>
            <p:nvPr>
              <p:custDataLst>
                <p:tags r:id="rId8"/>
              </p:custDataLst>
            </p:nvPr>
          </p:nvCxnSpPr>
          <p:spPr bwMode="auto">
            <a:xfrm>
              <a:off x="3724492" y="4148848"/>
              <a:ext cx="1688" cy="16704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>
              <p:custDataLst>
                <p:tags r:id="rId9"/>
              </p:custDataLst>
            </p:nvPr>
          </p:nvSpPr>
          <p:spPr>
            <a:xfrm>
              <a:off x="4035224" y="3851524"/>
              <a:ext cx="2609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itchFamily="34" charset="0"/>
                  <a:cs typeface="Calibri" pitchFamily="34" charset="0"/>
                </a:rPr>
                <a:t>Required accuracy</a:t>
              </a:r>
            </a:p>
          </p:txBody>
        </p:sp>
        <p:cxnSp>
          <p:nvCxnSpPr>
            <p:cNvPr id="26" name="Straight Arrow Connector 25"/>
            <p:cNvCxnSpPr/>
            <p:nvPr>
              <p:custDataLst>
                <p:tags r:id="rId10"/>
              </p:custDataLst>
            </p:nvPr>
          </p:nvCxnSpPr>
          <p:spPr bwMode="auto">
            <a:xfrm>
              <a:off x="4326472" y="4178465"/>
              <a:ext cx="1688" cy="16704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Rectangle 26"/>
            <p:cNvSpPr/>
            <p:nvPr>
              <p:custDataLst>
                <p:tags r:id="rId11"/>
              </p:custDataLst>
            </p:nvPr>
          </p:nvSpPr>
          <p:spPr bwMode="auto">
            <a:xfrm>
              <a:off x="454536" y="4444570"/>
              <a:ext cx="1564764" cy="57150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exact </a:t>
              </a:r>
              <a:br>
                <a:rPr lang="en-US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</a:br>
              <a:r>
                <a:rPr lang="en-US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adder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12"/>
              </p:custDataLst>
            </p:nvPr>
          </p:nvSpPr>
          <p:spPr bwMode="auto">
            <a:xfrm>
              <a:off x="454536" y="5183710"/>
              <a:ext cx="1557144" cy="586740"/>
            </a:xfrm>
            <a:prstGeom prst="rect">
              <a:avLst/>
            </a:prstGeom>
            <a:noFill/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approximate </a:t>
              </a:r>
              <a:br>
                <a:rPr lang="en-US" b="1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</a:br>
              <a:r>
                <a:rPr lang="en-US" b="1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adder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13"/>
              </p:custDataLst>
            </p:nvPr>
          </p:nvSpPr>
          <p:spPr bwMode="auto">
            <a:xfrm>
              <a:off x="2583180" y="4490290"/>
              <a:ext cx="853440" cy="33528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" name="Rectangle 29"/>
            <p:cNvSpPr/>
            <p:nvPr>
              <p:custDataLst>
                <p:tags r:id="rId14"/>
              </p:custDataLst>
            </p:nvPr>
          </p:nvSpPr>
          <p:spPr bwMode="auto">
            <a:xfrm>
              <a:off x="3611880" y="4490290"/>
              <a:ext cx="853440" cy="335280"/>
            </a:xfrm>
            <a:prstGeom prst="rect">
              <a:avLst/>
            </a:prstGeom>
            <a:noFill/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1" name="Rectangle 30"/>
            <p:cNvSpPr/>
            <p:nvPr>
              <p:custDataLst>
                <p:tags r:id="rId15"/>
              </p:custDataLst>
            </p:nvPr>
          </p:nvSpPr>
          <p:spPr bwMode="auto">
            <a:xfrm>
              <a:off x="2567940" y="4985590"/>
              <a:ext cx="853440" cy="33528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16"/>
              </p:custDataLst>
            </p:nvPr>
          </p:nvSpPr>
          <p:spPr bwMode="auto">
            <a:xfrm>
              <a:off x="3611880" y="4993210"/>
              <a:ext cx="853440" cy="33528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17"/>
              </p:custDataLst>
            </p:nvPr>
          </p:nvSpPr>
          <p:spPr bwMode="auto">
            <a:xfrm>
              <a:off x="4648200" y="4490290"/>
              <a:ext cx="853440" cy="33528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18"/>
              </p:custDataLst>
            </p:nvPr>
          </p:nvSpPr>
          <p:spPr bwMode="auto">
            <a:xfrm>
              <a:off x="4640580" y="4993210"/>
              <a:ext cx="853440" cy="335280"/>
            </a:xfrm>
            <a:prstGeom prst="rect">
              <a:avLst/>
            </a:prstGeom>
            <a:noFill/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19"/>
              </p:custDataLst>
            </p:nvPr>
          </p:nvSpPr>
          <p:spPr>
            <a:xfrm>
              <a:off x="4411980" y="5377960"/>
              <a:ext cx="1188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itchFamily="34" charset="0"/>
                  <a:cs typeface="Calibri" pitchFamily="34" charset="0"/>
                </a:rPr>
                <a:t>Synthesis</a:t>
              </a:r>
            </a:p>
          </p:txBody>
        </p:sp>
        <p:cxnSp>
          <p:nvCxnSpPr>
            <p:cNvPr id="41" name="Straight Connector 40"/>
            <p:cNvCxnSpPr/>
            <p:nvPr>
              <p:custDataLst>
                <p:tags r:id="rId20"/>
              </p:custDataLst>
            </p:nvPr>
          </p:nvCxnSpPr>
          <p:spPr bwMode="auto">
            <a:xfrm flipV="1">
              <a:off x="2034540" y="4604590"/>
              <a:ext cx="883920" cy="1104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21"/>
              </p:custDataLst>
            </p:nvPr>
          </p:nvCxnSpPr>
          <p:spPr bwMode="auto">
            <a:xfrm>
              <a:off x="2011680" y="4722700"/>
              <a:ext cx="914400" cy="4305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>
              <p:custDataLst>
                <p:tags r:id="rId22"/>
              </p:custDataLst>
            </p:nvPr>
          </p:nvCxnSpPr>
          <p:spPr bwMode="auto">
            <a:xfrm>
              <a:off x="2042160" y="4715080"/>
              <a:ext cx="1866900" cy="4152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>
              <p:custDataLst>
                <p:tags r:id="rId23"/>
              </p:custDataLst>
            </p:nvPr>
          </p:nvCxnSpPr>
          <p:spPr bwMode="auto">
            <a:xfrm flipV="1">
              <a:off x="2049780" y="4619830"/>
              <a:ext cx="2743200" cy="876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>
              <p:custDataLst>
                <p:tags r:id="rId24"/>
              </p:custDataLst>
            </p:nvPr>
          </p:nvCxnSpPr>
          <p:spPr bwMode="auto">
            <a:xfrm flipV="1">
              <a:off x="2011680" y="4726510"/>
              <a:ext cx="1828800" cy="7277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28" idx="3"/>
            </p:cNvCxnSpPr>
            <p:nvPr>
              <p:custDataLst>
                <p:tags r:id="rId25"/>
              </p:custDataLst>
            </p:nvPr>
          </p:nvCxnSpPr>
          <p:spPr bwMode="auto">
            <a:xfrm flipV="1">
              <a:off x="2011680" y="5237050"/>
              <a:ext cx="2857500" cy="2400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Curved Down Arrow 53"/>
            <p:cNvSpPr/>
            <p:nvPr>
              <p:custDataLst>
                <p:tags r:id="rId26"/>
              </p:custDataLst>
            </p:nvPr>
          </p:nvSpPr>
          <p:spPr bwMode="auto">
            <a:xfrm>
              <a:off x="5867400" y="4360750"/>
              <a:ext cx="1645920" cy="335280"/>
            </a:xfrm>
            <a:prstGeom prst="curved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5" name="Curved Down Arrow 54"/>
            <p:cNvSpPr/>
            <p:nvPr>
              <p:custDataLst>
                <p:tags r:id="rId27"/>
              </p:custDataLst>
            </p:nvPr>
          </p:nvSpPr>
          <p:spPr bwMode="auto">
            <a:xfrm rot="10800000">
              <a:off x="5821680" y="5191330"/>
              <a:ext cx="1645920" cy="335280"/>
            </a:xfrm>
            <a:prstGeom prst="curvedDown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6" name="TextBox 55"/>
            <p:cNvSpPr txBox="1"/>
            <p:nvPr>
              <p:custDataLst>
                <p:tags r:id="rId28"/>
              </p:custDataLst>
            </p:nvPr>
          </p:nvSpPr>
          <p:spPr>
            <a:xfrm>
              <a:off x="6587924" y="4760740"/>
              <a:ext cx="2159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CC66"/>
                  </a:solidFill>
                  <a:latin typeface="Calibri" pitchFamily="34" charset="0"/>
                  <a:cs typeface="Calibri" pitchFamily="34" charset="0"/>
                </a:rPr>
                <a:t>Accuracy estimation</a:t>
              </a:r>
            </a:p>
          </p:txBody>
        </p:sp>
      </p:grpSp>
      <p:sp>
        <p:nvSpPr>
          <p:cNvPr id="32" name="Content Placeholder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39552" y="908720"/>
            <a:ext cx="8604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Conclusions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 proposed accuracy-configurable approximate (ACA) adder, which can adapt to changing accuracy requirement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ACA can provide 30% power reduction with accuracy configuration during runtime</a:t>
            </a:r>
          </a:p>
          <a:p>
            <a:pPr marL="342900" lvl="0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Ongoing Works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Accuracy-configurable design for other arithmetic units (multiplier, divider)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CC66"/>
              </a:buClr>
              <a:buSzPct val="70000"/>
              <a:buFont typeface="Wingdings" pitchFamily="2" charset="2"/>
              <a:buChar char="n"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Automated synthesis flow (minimize power under the required accuracy)</a:t>
            </a:r>
          </a:p>
        </p:txBody>
      </p:sp>
      <p:sp>
        <p:nvSpPr>
          <p:cNvPr id="33" name="Sun 32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67544" y="955576"/>
            <a:ext cx="457200" cy="457200"/>
          </a:xfrm>
          <a:prstGeom prst="sun">
            <a:avLst/>
          </a:prstGeom>
          <a:solidFill>
            <a:srgbClr val="FFCC66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8" name="Sun 37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467544" y="2827784"/>
            <a:ext cx="457200" cy="457200"/>
          </a:xfrm>
          <a:prstGeom prst="sun">
            <a:avLst/>
          </a:prstGeom>
          <a:solidFill>
            <a:srgbClr val="FFCC66"/>
          </a:solidFill>
          <a:ln w="254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288" y="200025"/>
            <a:ext cx="8489950" cy="708025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7188" y="1125539"/>
            <a:ext cx="8391276" cy="2807518"/>
          </a:xfrm>
        </p:spPr>
        <p:txBody>
          <a:bodyPr/>
          <a:lstStyle/>
          <a:p>
            <a:pPr>
              <a:defRPr/>
            </a:pPr>
            <a:r>
              <a:rPr lang="en-US" altLang="ko-KR" sz="36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Background and Motivation</a:t>
            </a:r>
          </a:p>
          <a:p>
            <a:pPr>
              <a:defRPr/>
            </a:pPr>
            <a:r>
              <a:rPr lang="en-US" altLang="ko-KR" sz="36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Accuracy Configurable Adder Design</a:t>
            </a:r>
          </a:p>
          <a:p>
            <a:pPr>
              <a:defRPr/>
            </a:pPr>
            <a:r>
              <a:rPr lang="en-US" altLang="ko-KR" sz="36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Experimental Setup and Results</a:t>
            </a:r>
          </a:p>
          <a:p>
            <a:pPr>
              <a:defRPr/>
            </a:pPr>
            <a:r>
              <a:rPr lang="en-US" altLang="ko-KR" sz="36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Conclusions and Ongoing Works</a:t>
            </a:r>
            <a:r>
              <a:rPr lang="en-US" altLang="ko-KR" sz="32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/>
            </a:r>
            <a:br>
              <a:rPr lang="en-US" altLang="ko-KR" sz="32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</a:br>
            <a:endParaRPr lang="en-US" altLang="ko-KR" sz="3200" dirty="0" smtClean="0">
              <a:latin typeface="Calibri" pitchFamily="34" charset="0"/>
              <a:ea typeface="굴림" pitchFamily="50" charset="-127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2928938"/>
            <a:ext cx="81327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ko-KR" sz="4800" b="1" dirty="0">
                <a:solidFill>
                  <a:srgbClr val="FFCC66"/>
                </a:solidFill>
                <a:ea typeface="굴림" pitchFamily="50" charset="-127"/>
              </a:rPr>
              <a:t>Thank </a:t>
            </a:r>
            <a:r>
              <a:rPr lang="en-US" altLang="ko-KR" sz="4800" b="1" dirty="0" smtClean="0">
                <a:solidFill>
                  <a:srgbClr val="FFCC66"/>
                </a:solidFill>
                <a:ea typeface="굴림" pitchFamily="50" charset="-127"/>
              </a:rPr>
              <a:t>You!</a:t>
            </a:r>
            <a:endParaRPr lang="en-US" altLang="ko-KR" sz="4800" b="1" dirty="0">
              <a:solidFill>
                <a:srgbClr val="FFCC66"/>
              </a:solidFill>
              <a:ea typeface="굴림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000" spc="-50" dirty="0" smtClean="0"/>
              <a:t>Accuracy-Configurable Approximate Design</a:t>
            </a:r>
            <a:endParaRPr lang="en-US" sz="3000" spc="-5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794760" y="980728"/>
            <a:ext cx="5184140" cy="2368232"/>
          </a:xfrm>
        </p:spPr>
        <p:txBody>
          <a:bodyPr/>
          <a:lstStyle/>
          <a:p>
            <a:pPr marL="225425" indent="-225425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/>
              <a:t>Required accuracy can change during runtime</a:t>
            </a:r>
          </a:p>
          <a:p>
            <a:pPr marL="225425" indent="-225425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/>
              <a:t>Idea of High-Efficiency Math </a:t>
            </a:r>
            <a:br>
              <a:rPr lang="en-US" sz="2000" dirty="0" smtClean="0"/>
            </a:br>
            <a:r>
              <a:rPr lang="en-US" sz="2000" dirty="0" smtClean="0"/>
              <a:t>highlighted by Intel Labs at ISSCC-2012</a:t>
            </a:r>
          </a:p>
          <a:p>
            <a:pPr marL="225425" indent="-225425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/>
              <a:t>Variable-precision floating point unit w/ accuracy tracking : 24-bit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12-bit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6-bit  as needed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endParaRPr lang="en-US" u="sng" dirty="0" smtClean="0"/>
          </a:p>
          <a:p>
            <a:pPr lvl="1"/>
            <a:endParaRPr lang="en-US" u="sng" dirty="0" smtClean="0"/>
          </a:p>
          <a:p>
            <a:pPr lvl="1"/>
            <a:endParaRPr lang="en-US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665220" y="3429000"/>
          <a:ext cx="5478780" cy="3292797"/>
        </p:xfrm>
        <a:graphic>
          <a:graphicData uri="http://schemas.openxmlformats.org/presentationml/2006/ole">
            <p:oleObj spid="_x0000_s114690" name="Visio" r:id="rId13" imgW="3196861" imgH="1862090" progId="">
              <p:embed/>
            </p:oleObj>
          </a:graphicData>
        </a:graphic>
      </p:graphicFrame>
      <p:grpSp>
        <p:nvGrpSpPr>
          <p:cNvPr id="3" name="Group 6"/>
          <p:cNvGrpSpPr/>
          <p:nvPr>
            <p:custDataLst>
              <p:tags r:id="rId4"/>
            </p:custDataLst>
          </p:nvPr>
        </p:nvGrpSpPr>
        <p:grpSpPr>
          <a:xfrm>
            <a:off x="467544" y="1083372"/>
            <a:ext cx="2790765" cy="2909255"/>
            <a:chOff x="1513708" y="11699776"/>
            <a:chExt cx="1076547" cy="1550148"/>
          </a:xfrm>
        </p:grpSpPr>
        <p:sp>
          <p:nvSpPr>
            <p:cNvPr id="8" name="Content Placeholder 2"/>
            <p:cNvSpPr txBox="1"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513708" y="12987972"/>
              <a:ext cx="701068" cy="2619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23018" tIns="11509" rIns="23018" bIns="11509"/>
            <a:lstStyle>
              <a:lvl1pPr marL="285750" indent="-28575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7155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50000"/>
                <a:buFont typeface="Monotype Sorts"/>
                <a:buChar char="u"/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800" b="1" i="1" dirty="0" smtClean="0">
                  <a:solidFill>
                    <a:srgbClr val="FFCC66"/>
                  </a:solidFill>
                  <a:latin typeface="Calibri" pitchFamily="34" charset="0"/>
                  <a:cs typeface="Calibri" pitchFamily="34" charset="0"/>
                </a:rPr>
                <a:t>Variable-precision Mantissa</a:t>
              </a: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5400000">
              <a:off x="1630943" y="12268365"/>
              <a:ext cx="1527901" cy="390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5400000">
              <a:off x="1283913" y="12106019"/>
              <a:ext cx="1196155" cy="455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>
              <a:off x="2086200" y="11735780"/>
              <a:ext cx="144016" cy="39604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>
              <p:custDataLst>
                <p:tags r:id="rId10"/>
              </p:custDataLst>
            </p:nvPr>
          </p:nvCxnSpPr>
          <p:spPr bwMode="auto">
            <a:xfrm flipH="1">
              <a:off x="2122204" y="12419856"/>
              <a:ext cx="108012" cy="504056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Content Placeholder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23528" y="4293096"/>
            <a:ext cx="3600400" cy="23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lvl="0" indent="-225425" eaLnBrk="0" hangingPunct="0">
              <a:spcBef>
                <a:spcPts val="60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Accuracy-configurable design adapts to changing requirements, maximizing benefits of approximate design paradigm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Why Approximate Designs?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052736"/>
            <a:ext cx="8748464" cy="4032447"/>
          </a:xfrm>
        </p:spPr>
        <p:txBody>
          <a:bodyPr/>
          <a:lstStyle/>
          <a:p>
            <a:r>
              <a:rPr lang="en-US" sz="3200" dirty="0" smtClean="0"/>
              <a:t>Threats to traditional IC design approach ...</a:t>
            </a:r>
          </a:p>
          <a:p>
            <a:pPr marL="463550" lvl="1" indent="-6350">
              <a:buNone/>
            </a:pPr>
            <a:r>
              <a:rPr lang="en-US" sz="2800" b="1" dirty="0" smtClean="0">
                <a:solidFill>
                  <a:srgbClr val="FFCC66"/>
                </a:solidFill>
              </a:rPr>
              <a:t>Extreme variations: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PVT variation uncertainty lead to design overhead</a:t>
            </a:r>
          </a:p>
          <a:p>
            <a:pPr marL="463550" lvl="1" indent="-6350">
              <a:buNone/>
            </a:pPr>
            <a:r>
              <a:rPr lang="en-US" sz="2800" b="1" dirty="0" smtClean="0">
                <a:solidFill>
                  <a:srgbClr val="FFCC66"/>
                </a:solidFill>
              </a:rPr>
              <a:t>Reliability issues: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Hard errors (NBTI, </a:t>
            </a:r>
            <a:r>
              <a:rPr lang="en-US" sz="2800" dirty="0" err="1" smtClean="0"/>
              <a:t>latchup</a:t>
            </a:r>
            <a:r>
              <a:rPr lang="en-US" sz="2800" dirty="0" smtClean="0"/>
              <a:t>), Soft errors (α-particle)</a:t>
            </a:r>
          </a:p>
          <a:p>
            <a:pPr marL="463550" lvl="1" indent="-6350"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CC66"/>
                </a:solidFill>
              </a:rPr>
              <a:t>Cost: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Cost (power/performance) of perfect accuracy is too high!</a:t>
            </a:r>
            <a:endParaRPr lang="en-US" dirty="0" smtClean="0"/>
          </a:p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>Approximate designs</a:t>
            </a:r>
          </a:p>
          <a:p>
            <a:pPr marL="461963" lvl="1" indent="-4763">
              <a:buNone/>
            </a:pP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Relaxing the requirement of correctness can dramatically reduce costs of the design</a:t>
            </a:r>
          </a:p>
          <a:p>
            <a:pPr lvl="1">
              <a:buNone/>
            </a:pPr>
            <a:endParaRPr lang="en-US" sz="2800" dirty="0" smtClean="0"/>
          </a:p>
        </p:txBody>
      </p:sp>
      <p:grpSp>
        <p:nvGrpSpPr>
          <p:cNvPr id="14" name="Group 13"/>
          <p:cNvGrpSpPr/>
          <p:nvPr>
            <p:custDataLst>
              <p:tags r:id="rId3"/>
            </p:custDataLst>
          </p:nvPr>
        </p:nvGrpSpPr>
        <p:grpSpPr>
          <a:xfrm>
            <a:off x="971600" y="3478036"/>
            <a:ext cx="7148392" cy="2183212"/>
            <a:chOff x="1043608" y="4293096"/>
            <a:chExt cx="7148392" cy="2183212"/>
          </a:xfrm>
        </p:grpSpPr>
        <p:pic>
          <p:nvPicPr>
            <p:cNvPr id="6" name="Picture 128" descr="C:\Users\Seokhyeong\AppData\Local\Microsoft\Windows\Temporary Internet Files\Content.IE5\55BPDJYK\MC900383320[1].wmf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797152"/>
              <a:ext cx="1573159" cy="167915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loud Callout 6"/>
            <p:cNvSpPr/>
            <p:nvPr>
              <p:custDataLst>
                <p:tags r:id="rId7"/>
              </p:custDataLst>
            </p:nvPr>
          </p:nvSpPr>
          <p:spPr bwMode="auto">
            <a:xfrm>
              <a:off x="2627784" y="4797152"/>
              <a:ext cx="2448272" cy="1080120"/>
            </a:xfrm>
            <a:prstGeom prst="cloudCallout">
              <a:avLst/>
            </a:prstGeom>
            <a:solidFill>
              <a:schemeClr val="accent1">
                <a:lumMod val="50000"/>
              </a:schemeClr>
            </a:solidFill>
            <a:ln w="19050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371600" marR="0" indent="-1371600" algn="ctr" defTabSz="36576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15"/>
                </a:buBlip>
                <a:tabLst/>
              </a:pPr>
              <a:endParaRPr kumimoji="0" lang="en-US" b="1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123728" y="4293096"/>
              <a:ext cx="5328592" cy="6151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10490" tIns="55246" rIns="110490" bIns="55246"/>
            <a:lstStyle>
              <a:lvl1pPr marL="285750" indent="-28575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7155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50000"/>
                <a:buFont typeface="Monotype Sorts"/>
                <a:buChar char="u"/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b="1" i="1" dirty="0" smtClean="0">
                  <a:solidFill>
                    <a:srgbClr val="FFCC66"/>
                  </a:solidFill>
                  <a:latin typeface="Calibri" pitchFamily="34" charset="0"/>
                  <a:cs typeface="Calibri" pitchFamily="34" charset="0"/>
                </a:rPr>
                <a:t>What is the square root of 10 ?</a:t>
              </a:r>
            </a:p>
          </p:txBody>
        </p:sp>
        <p:pic>
          <p:nvPicPr>
            <p:cNvPr id="9" name="Picture 130" descr="C:\Users\Seokhyeong\AppData\Local\Microsoft\Windows\Temporary Internet Files\Content.IE5\55BPDJYK\MC900432646[1]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797152"/>
              <a:ext cx="1675784" cy="167578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ontent Placeholder 2"/>
            <p:cNvSpPr txBox="1"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87824" y="4941168"/>
              <a:ext cx="2088232" cy="9361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10490" tIns="55246" rIns="110490" bIns="55246"/>
            <a:lstStyle>
              <a:lvl1pPr marL="285750" indent="-28575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7155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50000"/>
                <a:buFont typeface="Monotype Sorts"/>
                <a:buChar char="u"/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2400" b="1" i="1" dirty="0" smtClean="0">
                  <a:solidFill>
                    <a:srgbClr val="FFCC66"/>
                  </a:solidFill>
                  <a:latin typeface="Calibri" pitchFamily="34" charset="0"/>
                  <a:cs typeface="Calibri" pitchFamily="34" charset="0"/>
                </a:rPr>
                <a:t>“a little more </a:t>
              </a:r>
              <a:br>
                <a:rPr lang="en-US" sz="2400" b="1" i="1" dirty="0" smtClean="0">
                  <a:solidFill>
                    <a:srgbClr val="FFCC66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400" b="1" i="1" dirty="0" smtClean="0">
                  <a:solidFill>
                    <a:srgbClr val="FFCC66"/>
                  </a:solidFill>
                  <a:latin typeface="Calibri" pitchFamily="34" charset="0"/>
                  <a:cs typeface="Calibri" pitchFamily="34" charset="0"/>
                </a:rPr>
                <a:t>than three”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499992" y="5949280"/>
              <a:ext cx="2622915" cy="4121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10490" tIns="55246" rIns="110490" bIns="55246"/>
            <a:lstStyle>
              <a:lvl1pPr marL="285750" indent="-28575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7155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50000"/>
                <a:buFont typeface="Monotype Sorts"/>
                <a:buChar char="u"/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2400" b="1" i="1" dirty="0" smtClean="0">
                  <a:solidFill>
                    <a:srgbClr val="FFCC66"/>
                  </a:solidFill>
                  <a:latin typeface="Calibri" pitchFamily="34" charset="0"/>
                  <a:cs typeface="Calibri" pitchFamily="34" charset="0"/>
                </a:rPr>
                <a:t>“3.162278....”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79512" y="5877272"/>
            <a:ext cx="8820472" cy="573342"/>
          </a:xfrm>
          <a:prstGeom prst="rect">
            <a:avLst/>
          </a:prstGeom>
          <a:noFill/>
          <a:ln>
            <a:noFill/>
          </a:ln>
          <a:extLst/>
        </p:spPr>
        <p:txBody>
          <a:bodyPr lIns="110490" tIns="55246" rIns="110490" bIns="55246"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15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Approximation could be faster and  more powerful</a:t>
            </a:r>
          </a:p>
        </p:txBody>
      </p:sp>
      <p:sp>
        <p:nvSpPr>
          <p:cNvPr id="15" name="Content Placeholder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95536" y="1052736"/>
            <a:ext cx="8567489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CC66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200" b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Threats to traditional IC design approach ...</a:t>
            </a:r>
          </a:p>
          <a:p>
            <a:pPr marL="463550" marR="0" lvl="1" indent="-635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Extreme variations</a:t>
            </a:r>
            <a:r>
              <a:rPr kumimoji="0" lang="en-US" sz="2800" b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/ 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Reliability issues</a:t>
            </a:r>
            <a:r>
              <a:rPr kumimoji="0" lang="en-US" sz="2800" b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/ 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Cost: </a:t>
            </a:r>
            <a:endParaRPr kumimoji="0" lang="en-US" sz="2400" b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CC66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200" b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Approximate designs</a:t>
            </a:r>
          </a:p>
          <a:p>
            <a:pPr marL="461963" marR="0" lvl="1" indent="-4763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Relaxing the requirement of correctness can dramatically reduce costs of the design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pc="-50" dirty="0" smtClean="0"/>
              <a:t>Previous Approximate Adders</a:t>
            </a:r>
            <a:endParaRPr lang="en-US" spc="-50" dirty="0"/>
          </a:p>
        </p:txBody>
      </p:sp>
      <p:pic>
        <p:nvPicPr>
          <p:cNvPr id="1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 l="53860"/>
          <a:stretch>
            <a:fillRect/>
          </a:stretch>
        </p:blipFill>
        <p:spPr bwMode="auto">
          <a:xfrm>
            <a:off x="539552" y="1253076"/>
            <a:ext cx="2880320" cy="1845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6372"/>
          <a:stretch>
            <a:fillRect/>
          </a:stretch>
        </p:blipFill>
        <p:spPr bwMode="auto">
          <a:xfrm>
            <a:off x="539553" y="3573016"/>
            <a:ext cx="2880320" cy="1772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563888" y="1196752"/>
            <a:ext cx="4680520" cy="360040"/>
          </a:xfrm>
          <a:prstGeom prst="rect">
            <a:avLst/>
          </a:prstGeom>
          <a:noFill/>
          <a:ln>
            <a:noFill/>
          </a:ln>
          <a:extLst/>
        </p:spPr>
        <p:txBody>
          <a:bodyPr lIns="110490" tIns="55246" rIns="110490" bIns="55246"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15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b="1" i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Lu et al. IEEE Computer 2004</a:t>
            </a:r>
          </a:p>
        </p:txBody>
      </p:sp>
      <p:sp>
        <p:nvSpPr>
          <p:cNvPr id="18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563888" y="3501008"/>
            <a:ext cx="3312368" cy="360040"/>
          </a:xfrm>
          <a:prstGeom prst="rect">
            <a:avLst/>
          </a:prstGeom>
          <a:noFill/>
          <a:ln>
            <a:noFill/>
          </a:ln>
          <a:extLst/>
        </p:spPr>
        <p:txBody>
          <a:bodyPr lIns="110490" tIns="55246" rIns="110490" bIns="55246"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15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b="1" i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Zhu et al. TVLSI 2010</a:t>
            </a:r>
          </a:p>
        </p:txBody>
      </p:sp>
      <p:sp>
        <p:nvSpPr>
          <p:cNvPr id="21" name="Content Placeholder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39552" y="5517232"/>
            <a:ext cx="81369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CC66"/>
              </a:buClr>
              <a:buSzPct val="100000"/>
              <a:tabLst/>
              <a:defRPr/>
            </a:pPr>
            <a:r>
              <a:rPr kumimoji="0" lang="en-US" sz="2800" b="1" u="none" strike="noStrike" kern="0" cap="none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Output accuracy is fixed </a:t>
            </a:r>
            <a:r>
              <a:rPr kumimoji="0" lang="en-US" sz="2800" b="1" u="none" strike="noStrike" kern="0" cap="none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800" b="1" kern="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 b</a:t>
            </a:r>
            <a:r>
              <a:rPr kumimoji="0" lang="en-US" sz="2800" b="1" u="none" strike="noStrike" kern="0" cap="none" normalizeH="0" baseline="0" noProof="0" dirty="0" err="1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enefits</a:t>
            </a:r>
            <a:r>
              <a:rPr kumimoji="0" lang="en-US" sz="2800" b="1" u="none" strike="noStrike" kern="0" cap="none" normalizeH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kern="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can be</a:t>
            </a:r>
            <a:r>
              <a:rPr kumimoji="0" lang="en-US" sz="2800" b="1" u="none" strike="noStrike" kern="0" cap="none" normalizeH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limited by required accuracy</a:t>
            </a:r>
            <a:endParaRPr lang="en-US" sz="2800" b="1" kern="0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3563888" y="1700808"/>
            <a:ext cx="55801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lvl="0" indent="-225425" eaLnBrk="0" hangingPunct="0">
              <a:spcBef>
                <a:spcPts val="60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Faster adder w/ shorter carry chain </a:t>
            </a:r>
          </a:p>
          <a:p>
            <a:pPr marL="225425" lvl="0" indent="-225425" eaLnBrk="0" hangingPunct="0">
              <a:spcBef>
                <a:spcPts val="60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High performance with small error rate</a:t>
            </a:r>
          </a:p>
          <a:p>
            <a:pPr marL="225425" lvl="0" indent="-225425" eaLnBrk="0" hangingPunct="0">
              <a:spcBef>
                <a:spcPts val="60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Large area overhead: not applicable for low energy design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ontent Placeholder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3563888" y="4005064"/>
            <a:ext cx="5400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lvl="0" indent="-225425" eaLnBrk="0" hangingPunct="0">
              <a:spcBef>
                <a:spcPts val="60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ETAI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: accurate part + inaccurate part</a:t>
            </a:r>
          </a:p>
          <a:p>
            <a:pPr marL="225425" lvl="0" indent="-225425" eaLnBrk="0" hangingPunct="0">
              <a:spcBef>
                <a:spcPts val="60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Reduce error size</a:t>
            </a:r>
          </a:p>
          <a:p>
            <a:pPr marL="225425" lvl="0" indent="-225425" eaLnBrk="0" hangingPunct="0">
              <a:spcBef>
                <a:spcPts val="60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Error rate is high  </a:t>
            </a:r>
            <a:endParaRPr kumimoji="0" lang="en-US" sz="3200" b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467544" y="1196752"/>
            <a:ext cx="3024336" cy="1944216"/>
          </a:xfrm>
          <a:prstGeom prst="rect">
            <a:avLst/>
          </a:prstGeom>
          <a:noFill/>
          <a:ln w="508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467544" y="3511168"/>
            <a:ext cx="3024336" cy="1872208"/>
          </a:xfrm>
          <a:prstGeom prst="rect">
            <a:avLst/>
          </a:prstGeom>
          <a:noFill/>
          <a:ln w="508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116632"/>
            <a:ext cx="8964488" cy="708695"/>
          </a:xfrm>
        </p:spPr>
        <p:txBody>
          <a:bodyPr/>
          <a:lstStyle/>
          <a:p>
            <a:r>
              <a:rPr lang="en-US" sz="2800" spc="-50" dirty="0" smtClean="0"/>
              <a:t>Our Work: </a:t>
            </a:r>
            <a:r>
              <a:rPr lang="en-US" sz="2600" spc="-50" dirty="0" smtClean="0"/>
              <a:t>Accuracy-Configurable Approximate Adder</a:t>
            </a:r>
            <a:endParaRPr lang="en-US" sz="2600" spc="-50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1115615" y="929820"/>
          <a:ext cx="7632849" cy="4587412"/>
        </p:xfrm>
        <a:graphic>
          <a:graphicData uri="http://schemas.openxmlformats.org/presentationml/2006/ole">
            <p:oleObj spid="_x0000_s135170" name="Visio" r:id="rId10" imgW="3196861" imgH="1862090" progId="">
              <p:embed/>
            </p:oleObj>
          </a:graphicData>
        </a:graphic>
      </p:graphicFrame>
      <p:sp>
        <p:nvSpPr>
          <p:cNvPr id="22" name="Content Placeholder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23528" y="5589240"/>
            <a:ext cx="88204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600"/>
              </a:spcBef>
              <a:buClr>
                <a:srgbClr val="FFCC66"/>
              </a:buClr>
              <a:buSzPct val="100000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Accuracy-configurable design adapts to changing requirements by using different modes in each situation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4"/>
            </p:custDataLst>
          </p:nvPr>
        </p:nvSpPr>
        <p:spPr bwMode="auto">
          <a:xfrm>
            <a:off x="3131840" y="1027098"/>
            <a:ext cx="2160240" cy="432048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5"/>
            </p:custDataLst>
          </p:nvPr>
        </p:nvSpPr>
        <p:spPr bwMode="auto">
          <a:xfrm>
            <a:off x="3491880" y="3411908"/>
            <a:ext cx="2520280" cy="432048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5652120" y="746701"/>
            <a:ext cx="2781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How power benefits </a:t>
            </a:r>
            <a:b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can be achieved …</a:t>
            </a:r>
            <a:endParaRPr lang="en-US" sz="2400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 bwMode="auto">
          <a:xfrm>
            <a:off x="1619672" y="4202420"/>
            <a:ext cx="1224136" cy="648072"/>
          </a:xfrm>
          <a:prstGeom prst="rect">
            <a:avLst/>
          </a:prstGeom>
          <a:noFill/>
          <a:ln w="635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047 L 0.38212 0.000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7" grpId="0" animBg="1"/>
      <p:bldP spid="27" grpId="1" animBg="1"/>
      <p:bldP spid="2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116632"/>
            <a:ext cx="8964488" cy="708695"/>
          </a:xfrm>
        </p:spPr>
        <p:txBody>
          <a:bodyPr/>
          <a:lstStyle/>
          <a:p>
            <a:r>
              <a:rPr lang="en-US" sz="2800" spc="-50" dirty="0" smtClean="0"/>
              <a:t>Our Work: </a:t>
            </a:r>
            <a:r>
              <a:rPr lang="en-US" sz="2600" spc="-50" dirty="0" smtClean="0"/>
              <a:t>Accuracy-Configurable Approximate Adder</a:t>
            </a:r>
            <a:endParaRPr lang="en-US" sz="2600" spc="-50" dirty="0"/>
          </a:p>
        </p:txBody>
      </p:sp>
      <p:sp>
        <p:nvSpPr>
          <p:cNvPr id="41" name="TextBox 40"/>
          <p:cNvSpPr txBox="1"/>
          <p:nvPr>
            <p:custDataLst>
              <p:tags r:id="rId3"/>
            </p:custDataLst>
          </p:nvPr>
        </p:nvSpPr>
        <p:spPr>
          <a:xfrm>
            <a:off x="4860032" y="1268760"/>
            <a:ext cx="2781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How power benefits </a:t>
            </a:r>
            <a:b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can be achieved …</a:t>
            </a:r>
            <a:endParaRPr lang="en-US" sz="2400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4867" name="Object 2"/>
          <p:cNvGraphicFramePr>
            <a:graphicFrameLocks noChangeAspect="1"/>
          </p:cNvGraphicFramePr>
          <p:nvPr/>
        </p:nvGraphicFramePr>
        <p:xfrm>
          <a:off x="900113" y="836712"/>
          <a:ext cx="3887787" cy="2338388"/>
        </p:xfrm>
        <a:graphic>
          <a:graphicData uri="http://schemas.openxmlformats.org/presentationml/2006/ole">
            <p:oleObj spid="_x0000_s164867" name="Visio" r:id="rId26" imgW="3196861" imgH="1862090" progId="">
              <p:embed/>
            </p:oleObj>
          </a:graphicData>
        </a:graphic>
      </p:graphicFrame>
      <p:sp>
        <p:nvSpPr>
          <p:cNvPr id="10" name="Content Placeholder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7544" y="3140968"/>
            <a:ext cx="82089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lvl="0" indent="-225425" eaLnBrk="0" hangingPunct="0">
              <a:spcBef>
                <a:spcPts val="60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Accuracy-configurable approximate adder</a:t>
            </a:r>
            <a:endParaRPr lang="en-US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3" name="TextBox 52"/>
          <p:cNvSpPr txBox="1"/>
          <p:nvPr>
            <p:custDataLst>
              <p:tags r:id="rId5"/>
            </p:custDataLst>
          </p:nvPr>
        </p:nvSpPr>
        <p:spPr>
          <a:xfrm>
            <a:off x="1121648" y="5517232"/>
            <a:ext cx="2414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Mode 1: turn-off  </a:t>
            </a:r>
          </a:p>
          <a:p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ECC-1, ECC-2</a:t>
            </a:r>
            <a:endParaRPr lang="en-US" sz="2400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6"/>
            </p:custDataLst>
          </p:nvPr>
        </p:nvSpPr>
        <p:spPr>
          <a:xfrm>
            <a:off x="1115616" y="5101733"/>
            <a:ext cx="1972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accuracy: 90%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3635896" y="5101733"/>
            <a:ext cx="195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accuracy: 95%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>
            <p:custDataLst>
              <p:tags r:id="rId8"/>
            </p:custDataLst>
          </p:nvPr>
        </p:nvSpPr>
        <p:spPr>
          <a:xfrm>
            <a:off x="3569920" y="5517232"/>
            <a:ext cx="2414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Mode 2: turn-off  </a:t>
            </a:r>
          </a:p>
          <a:p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ECC-2</a:t>
            </a:r>
            <a:endParaRPr lang="en-US" sz="2400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9"/>
            </p:custDataLst>
          </p:nvPr>
        </p:nvSpPr>
        <p:spPr>
          <a:xfrm>
            <a:off x="6070034" y="5517232"/>
            <a:ext cx="239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Mode 3: turn-on  </a:t>
            </a:r>
          </a:p>
          <a:p>
            <a:r>
              <a:rPr lang="en-US" sz="24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All ECC</a:t>
            </a:r>
            <a:endParaRPr lang="en-US" sz="2400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>
            <p:custDataLst>
              <p:tags r:id="rId10"/>
            </p:custDataLst>
          </p:nvPr>
        </p:nvSpPr>
        <p:spPr>
          <a:xfrm>
            <a:off x="6064002" y="5101733"/>
            <a:ext cx="210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accuracy: 100%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9" name="Group 68"/>
          <p:cNvGrpSpPr/>
          <p:nvPr>
            <p:custDataLst>
              <p:tags r:id="rId11"/>
            </p:custDataLst>
          </p:nvPr>
        </p:nvGrpSpPr>
        <p:grpSpPr>
          <a:xfrm>
            <a:off x="992074" y="3789040"/>
            <a:ext cx="7468358" cy="1368152"/>
            <a:chOff x="971600" y="3789040"/>
            <a:chExt cx="6120680" cy="1368152"/>
          </a:xfrm>
        </p:grpSpPr>
        <p:grpSp>
          <p:nvGrpSpPr>
            <p:cNvPr id="48" name="Group 46"/>
            <p:cNvGrpSpPr/>
            <p:nvPr/>
          </p:nvGrpSpPr>
          <p:grpSpPr>
            <a:xfrm>
              <a:off x="971600" y="3789040"/>
              <a:ext cx="1656184" cy="1152128"/>
              <a:chOff x="1187624" y="4941168"/>
              <a:chExt cx="1656184" cy="1152128"/>
            </a:xfrm>
          </p:grpSpPr>
          <p:sp>
            <p:nvSpPr>
              <p:cNvPr id="67" name="Rectangle 6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87624" y="4941168"/>
                <a:ext cx="1656184" cy="1152128"/>
              </a:xfrm>
              <a:prstGeom prst="rect">
                <a:avLst/>
              </a:prstGeom>
              <a:noFill/>
              <a:ln w="25400" cap="sq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8" name="TextBox 67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253517" y="5085184"/>
                <a:ext cx="14431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approximate</a:t>
                </a:r>
              </a:p>
              <a:p>
                <a:pPr algn="ctr"/>
                <a:r>
                  <a:rPr lang="en-US" sz="24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adder</a:t>
                </a:r>
                <a:endParaRPr 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9" name="Group 45"/>
            <p:cNvGrpSpPr/>
            <p:nvPr/>
          </p:nvGrpSpPr>
          <p:grpSpPr>
            <a:xfrm>
              <a:off x="3160537" y="3789040"/>
              <a:ext cx="1512168" cy="1152128"/>
              <a:chOff x="3520577" y="4941168"/>
              <a:chExt cx="1512168" cy="1152128"/>
            </a:xfrm>
          </p:grpSpPr>
          <p:sp>
            <p:nvSpPr>
              <p:cNvPr id="65" name="Rectangle 64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520577" y="4941168"/>
                <a:ext cx="1512168" cy="1152128"/>
              </a:xfrm>
              <a:prstGeom prst="rect">
                <a:avLst/>
              </a:prstGeom>
              <a:noFill/>
              <a:ln w="25400" cap="sq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6" name="TextBox 65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711962" y="4941168"/>
                <a:ext cx="1143740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error </a:t>
                </a:r>
                <a:br>
                  <a:rPr lang="en-US" sz="2400" dirty="0" smtClean="0">
                    <a:latin typeface="Calibri" pitchFamily="34" charset="0"/>
                    <a:cs typeface="Calibri" pitchFamily="34" charset="0"/>
                  </a:rPr>
                </a:b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collection</a:t>
                </a:r>
                <a:br>
                  <a:rPr lang="en-US" sz="2400" dirty="0" smtClean="0">
                    <a:latin typeface="Calibri" pitchFamily="34" charset="0"/>
                    <a:cs typeface="Calibri" pitchFamily="34" charset="0"/>
                  </a:rPr>
                </a:b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(ECC-1) 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0" name="Group 38"/>
            <p:cNvGrpSpPr/>
            <p:nvPr/>
          </p:nvGrpSpPr>
          <p:grpSpPr>
            <a:xfrm>
              <a:off x="5148064" y="3789040"/>
              <a:ext cx="1512168" cy="1152128"/>
              <a:chOff x="5220072" y="4869160"/>
              <a:chExt cx="1512168" cy="1152128"/>
            </a:xfrm>
          </p:grpSpPr>
          <p:sp>
            <p:nvSpPr>
              <p:cNvPr id="63" name="Rectangle 62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220072" y="4869160"/>
                <a:ext cx="1512168" cy="1152128"/>
              </a:xfrm>
              <a:prstGeom prst="rect">
                <a:avLst/>
              </a:prstGeom>
              <a:noFill/>
              <a:ln w="25400" cap="sq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4" name="TextBox 63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430599" y="4869160"/>
                <a:ext cx="1143740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error </a:t>
                </a:r>
                <a:br>
                  <a:rPr lang="en-US" sz="2400" dirty="0" smtClean="0">
                    <a:latin typeface="Calibri" pitchFamily="34" charset="0"/>
                    <a:cs typeface="Calibri" pitchFamily="34" charset="0"/>
                  </a:rPr>
                </a:b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collection</a:t>
                </a:r>
                <a:br>
                  <a:rPr lang="en-US" sz="2400" dirty="0" smtClean="0">
                    <a:latin typeface="Calibri" pitchFamily="34" charset="0"/>
                    <a:cs typeface="Calibri" pitchFamily="34" charset="0"/>
                  </a:rPr>
                </a:b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(ECC-2)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51" name="Straight Arrow Connector 50"/>
            <p:cNvCxnSpPr>
              <a:stCxn id="67" idx="3"/>
              <a:endCxn id="65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2627784" y="4365104"/>
              <a:ext cx="532753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>
              <a:stCxn id="65" idx="3"/>
              <a:endCxn id="63" idx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4672705" y="4365104"/>
              <a:ext cx="475359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>
              <p:custDataLst>
                <p:tags r:id="rId14"/>
              </p:custDataLst>
            </p:nvPr>
          </p:nvCxnSpPr>
          <p:spPr bwMode="auto">
            <a:xfrm>
              <a:off x="6660232" y="4365104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15"/>
              </p:custDataLst>
            </p:nvPr>
          </p:nvCxnSpPr>
          <p:spPr bwMode="auto">
            <a:xfrm flipH="1">
              <a:off x="2607213" y="4365104"/>
              <a:ext cx="347046" cy="7920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CC66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>
              <p:custDataLst>
                <p:tags r:id="rId16"/>
              </p:custDataLst>
            </p:nvPr>
          </p:nvCxnSpPr>
          <p:spPr bwMode="auto">
            <a:xfrm flipH="1">
              <a:off x="4672705" y="4365104"/>
              <a:ext cx="288032" cy="7920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CC66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17"/>
              </p:custDataLst>
            </p:nvPr>
          </p:nvCxnSpPr>
          <p:spPr bwMode="auto">
            <a:xfrm flipH="1">
              <a:off x="6679182" y="4365104"/>
              <a:ext cx="288032" cy="72008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CC66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288" y="200025"/>
            <a:ext cx="8489950" cy="708025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7188" y="1125538"/>
            <a:ext cx="8391276" cy="5661025"/>
          </a:xfrm>
        </p:spPr>
        <p:txBody>
          <a:bodyPr/>
          <a:lstStyle/>
          <a:p>
            <a:pPr>
              <a:defRPr/>
            </a:pPr>
            <a:r>
              <a:rPr lang="en-US" altLang="ko-KR" sz="3600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굴림" pitchFamily="50" charset="-127"/>
              </a:rPr>
              <a:t>Background Motivation</a:t>
            </a:r>
          </a:p>
          <a:p>
            <a:pPr>
              <a:defRPr/>
            </a:pPr>
            <a:r>
              <a:rPr lang="en-US" altLang="ko-KR" sz="3600" dirty="0" smtClean="0">
                <a:ea typeface="굴림" pitchFamily="50" charset="-127"/>
              </a:rPr>
              <a:t>Accuracy Configurable Adder Design</a:t>
            </a:r>
          </a:p>
          <a:p>
            <a:pPr>
              <a:defRPr/>
            </a:pPr>
            <a:r>
              <a:rPr lang="en-US" altLang="ko-KR" sz="3600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굴림" pitchFamily="50" charset="-127"/>
              </a:rPr>
              <a:t>Experimental Setup and Results</a:t>
            </a:r>
          </a:p>
          <a:p>
            <a:pPr>
              <a:defRPr/>
            </a:pPr>
            <a:r>
              <a:rPr lang="en-US" altLang="ko-KR" sz="3600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굴림" pitchFamily="50" charset="-127"/>
              </a:rPr>
              <a:t>Conclusions and Ongoing Works</a:t>
            </a:r>
            <a:r>
              <a:rPr lang="en-US" altLang="ko-KR" sz="3600" dirty="0" smtClean="0">
                <a:ea typeface="굴림" pitchFamily="50" charset="-127"/>
              </a:rPr>
              <a:t/>
            </a:r>
            <a:br>
              <a:rPr lang="en-US" altLang="ko-KR" sz="3600" dirty="0" smtClean="0">
                <a:ea typeface="굴림" pitchFamily="50" charset="-127"/>
              </a:rPr>
            </a:br>
            <a:endParaRPr lang="en-US" altLang="ko-KR" sz="3600" dirty="0" smtClean="0">
              <a:ea typeface="굴림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Approximate Adder Implementation</a:t>
            </a:r>
            <a:endParaRPr lang="en-US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67543" y="876854"/>
          <a:ext cx="7711221" cy="4424354"/>
        </p:xfrm>
        <a:graphic>
          <a:graphicData uri="http://schemas.openxmlformats.org/presentationml/2006/ole">
            <p:oleObj spid="_x0000_s112642" name="Visio" r:id="rId11" imgW="3652197" imgH="2044322" progId="">
              <p:embed/>
            </p:oleObj>
          </a:graphicData>
        </a:graphic>
      </p:graphicFrame>
      <p:sp>
        <p:nvSpPr>
          <p:cNvPr id="1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046614" y="980728"/>
            <a:ext cx="3097386" cy="864096"/>
          </a:xfrm>
          <a:prstGeom prst="rect">
            <a:avLst/>
          </a:prstGeom>
          <a:noFill/>
          <a:ln>
            <a:noFill/>
          </a:ln>
          <a:extLst/>
        </p:spPr>
        <p:txBody>
          <a:bodyPr lIns="110490" tIns="55246" rIns="110490" bIns="55246"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15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i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16-bit adder case</a:t>
            </a:r>
          </a:p>
        </p:txBody>
      </p:sp>
      <p:sp>
        <p:nvSpPr>
          <p:cNvPr id="10" name="Content Placeholder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88032" y="5184230"/>
            <a:ext cx="88559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lvl="0" indent="-225425" eaLnBrk="0" hangingPunct="0">
              <a:spcBef>
                <a:spcPts val="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Carry chain is cut to reduce critical path delay</a:t>
            </a:r>
          </a:p>
          <a:p>
            <a:pPr marL="225425" lvl="0" indent="-225425" eaLnBrk="0" hangingPunct="0">
              <a:spcBef>
                <a:spcPts val="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Sub-adders generate results of partial summation</a:t>
            </a:r>
          </a:p>
          <a:p>
            <a:pPr marL="225425" lvl="0" indent="-225425" eaLnBrk="0" hangingPunct="0">
              <a:spcBef>
                <a:spcPts val="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Middle sub-adder improves</a:t>
            </a:r>
            <a:r>
              <a:rPr kumimoji="0" lang="en-US" sz="2800" b="0" i="0" u="none" strike="noStrike" kern="0" cap="none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accuracy (error 50% </a:t>
            </a:r>
            <a:r>
              <a:rPr kumimoji="0" lang="en-US" sz="2800" b="0" i="0" u="none" strike="noStrike" kern="0" cap="none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 5.5%)</a:t>
            </a:r>
            <a:endParaRPr kumimoji="0" lang="en-US" sz="3200" b="0" i="0" u="none" strike="noStrike" kern="0" cap="none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 bwMode="auto">
          <a:xfrm>
            <a:off x="755576" y="3155256"/>
            <a:ext cx="2160240" cy="2315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>
            <p:custDataLst>
              <p:tags r:id="rId6"/>
            </p:custDataLst>
          </p:nvPr>
        </p:nvSpPr>
        <p:spPr bwMode="auto">
          <a:xfrm>
            <a:off x="3347864" y="2636912"/>
            <a:ext cx="1296144" cy="1224136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 bwMode="auto">
          <a:xfrm>
            <a:off x="3347864" y="1124744"/>
            <a:ext cx="1296144" cy="1296144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347864" y="4077072"/>
            <a:ext cx="1296144" cy="1152128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Approximate Adder Implementation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335688" y="908720"/>
            <a:ext cx="2808312" cy="576064"/>
          </a:xfrm>
          <a:prstGeom prst="rect">
            <a:avLst/>
          </a:prstGeom>
          <a:noFill/>
          <a:ln>
            <a:noFill/>
          </a:ln>
          <a:extLst/>
        </p:spPr>
        <p:txBody>
          <a:bodyPr lIns="110490" tIns="55246" rIns="110490" bIns="55246"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15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i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N-bit adder case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9329" y="4005064"/>
            <a:ext cx="4444679" cy="504056"/>
          </a:xfrm>
          <a:prstGeom prst="rect">
            <a:avLst/>
          </a:prstGeom>
          <a:noFill/>
          <a:ln>
            <a:noFill/>
          </a:ln>
          <a:extLst/>
        </p:spPr>
        <p:txBody>
          <a:bodyPr lIns="110490" tIns="55246" rIns="110490" bIns="55246"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15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sz="26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Probability of  correct result :</a:t>
            </a:r>
          </a:p>
          <a:p>
            <a:pPr marL="0" indent="0">
              <a:buNone/>
              <a:defRPr/>
            </a:pPr>
            <a:endParaRPr lang="en-US" sz="2600" dirty="0" smtClean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9552" y="4509120"/>
          <a:ext cx="3321050" cy="842962"/>
        </p:xfrm>
        <a:graphic>
          <a:graphicData uri="http://schemas.openxmlformats.org/presentationml/2006/ole">
            <p:oleObj spid="_x0000_s117763" name="Equation" r:id="rId20" imgW="1777680" imgH="419040" progId="Equation.3">
              <p:embed/>
            </p:oleObj>
          </a:graphicData>
        </a:graphic>
      </p:graphicFrame>
      <p:sp>
        <p:nvSpPr>
          <p:cNvPr id="10" name="Content Placeholder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79512" y="5517232"/>
            <a:ext cx="42484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lvl="0" indent="-225425" eaLnBrk="0" hangingPunct="0">
              <a:spcBef>
                <a:spcPts val="600"/>
              </a:spcBef>
              <a:buClr>
                <a:srgbClr val="FFCC66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Approximate adder can </a:t>
            </a:r>
            <a:b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be configured with “k”</a:t>
            </a:r>
            <a:endParaRPr kumimoji="0" lang="en-US" sz="3200" i="0" u="none" strike="noStrike" kern="0" cap="none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683568" y="1052736"/>
          <a:ext cx="6624736" cy="2727825"/>
        </p:xfrm>
        <a:graphic>
          <a:graphicData uri="http://schemas.openxmlformats.org/presentationml/2006/ole">
            <p:oleObj spid="_x0000_s117766" name="Visio" r:id="rId21" imgW="5745403" imgH="2110254" progId="">
              <p:embed/>
            </p:oleObj>
          </a:graphicData>
        </a:graphic>
      </p:graphicFrame>
      <p:sp>
        <p:nvSpPr>
          <p:cNvPr id="21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788024" y="4005064"/>
            <a:ext cx="4176464" cy="504056"/>
          </a:xfrm>
          <a:prstGeom prst="rect">
            <a:avLst/>
          </a:prstGeom>
          <a:noFill/>
          <a:ln>
            <a:noFill/>
          </a:ln>
          <a:extLst/>
        </p:spPr>
        <p:txBody>
          <a:bodyPr lIns="110490" tIns="55246" rIns="110490" bIns="55246"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155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sz="260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Estimation over CLA (N=16)</a:t>
            </a:r>
          </a:p>
          <a:p>
            <a:pPr marL="0" indent="0">
              <a:buNone/>
              <a:defRPr/>
            </a:pPr>
            <a:endParaRPr lang="en-US" sz="2600" dirty="0" smtClean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4283968" y="4581128"/>
          <a:ext cx="4632181" cy="15240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40161"/>
                <a:gridCol w="638404"/>
                <a:gridCol w="638404"/>
                <a:gridCol w="638404"/>
                <a:gridCol w="638404"/>
                <a:gridCol w="638404"/>
              </a:tblGrid>
              <a:tr h="2335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</a:tr>
              <a:tr h="2335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Min. clock</a:t>
                      </a:r>
                      <a:r>
                        <a:rPr lang="en-US" sz="1400" baseline="0" dirty="0" smtClean="0"/>
                        <a:t> cycle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620" marR="7620" marT="7620" marB="0" anchor="b"/>
                </a:tc>
              </a:tr>
              <a:tr h="233581">
                <a:tc>
                  <a:txBody>
                    <a:bodyPr/>
                    <a:lstStyle/>
                    <a:p>
                      <a:r>
                        <a:rPr lang="en-US" sz="1400" smtClean="0"/>
                        <a:t>area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1.05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1.15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3581">
                <a:tc>
                  <a:txBody>
                    <a:bodyPr/>
                    <a:lstStyle/>
                    <a:p>
                      <a:r>
                        <a:rPr lang="en-US" sz="1400" smtClean="0"/>
                        <a:t>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7620" marR="7620" marT="7620" marB="0" anchor="b"/>
                </a:tc>
              </a:tr>
              <a:tr h="233581">
                <a:tc>
                  <a:txBody>
                    <a:bodyPr/>
                    <a:lstStyle/>
                    <a:p>
                      <a:r>
                        <a:rPr lang="en-US" sz="1400" smtClean="0"/>
                        <a:t>pass rate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0.554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0.829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0.942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0.982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0.995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1403648" y="1124744"/>
            <a:ext cx="1224136" cy="432048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467544" y="4497545"/>
            <a:ext cx="3456384" cy="864096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4211960" y="4509120"/>
            <a:ext cx="4752528" cy="1656184"/>
          </a:xfrm>
          <a:prstGeom prst="rect">
            <a:avLst/>
          </a:prstGeom>
          <a:noFill/>
          <a:ln w="38100" cap="sq" cmpd="sng" algn="ctr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18" name="Group 17"/>
          <p:cNvGrpSpPr/>
          <p:nvPr>
            <p:custDataLst>
              <p:tags r:id="rId11"/>
            </p:custDataLst>
          </p:nvPr>
        </p:nvGrpSpPr>
        <p:grpSpPr>
          <a:xfrm>
            <a:off x="1259632" y="3212976"/>
            <a:ext cx="4320480" cy="576064"/>
            <a:chOff x="1259632" y="3212976"/>
            <a:chExt cx="4320480" cy="576064"/>
          </a:xfrm>
        </p:grpSpPr>
        <p:sp>
          <p:nvSpPr>
            <p:cNvPr id="14" name="Rectangle 13"/>
            <p:cNvSpPr/>
            <p:nvPr>
              <p:custDataLst>
                <p:tags r:id="rId15"/>
              </p:custDataLst>
            </p:nvPr>
          </p:nvSpPr>
          <p:spPr bwMode="auto">
            <a:xfrm>
              <a:off x="1259632" y="3212976"/>
              <a:ext cx="1440160" cy="576064"/>
            </a:xfrm>
            <a:prstGeom prst="rect">
              <a:avLst/>
            </a:prstGeom>
            <a:noFill/>
            <a:ln w="381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16"/>
              </p:custDataLst>
            </p:nvPr>
          </p:nvSpPr>
          <p:spPr bwMode="auto">
            <a:xfrm>
              <a:off x="2699792" y="3212976"/>
              <a:ext cx="1440160" cy="576064"/>
            </a:xfrm>
            <a:prstGeom prst="rect">
              <a:avLst/>
            </a:prstGeom>
            <a:noFill/>
            <a:ln w="381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17"/>
              </p:custDataLst>
            </p:nvPr>
          </p:nvSpPr>
          <p:spPr bwMode="auto">
            <a:xfrm>
              <a:off x="4139952" y="3212976"/>
              <a:ext cx="1440160" cy="576064"/>
            </a:xfrm>
            <a:prstGeom prst="rect">
              <a:avLst/>
            </a:prstGeom>
            <a:noFill/>
            <a:ln w="38100" cap="sq" cmpd="sng" algn="ctr">
              <a:solidFill>
                <a:srgbClr val="FFCC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3" name="Group 22"/>
          <p:cNvGrpSpPr/>
          <p:nvPr>
            <p:custDataLst>
              <p:tags r:id="rId12"/>
            </p:custDataLst>
          </p:nvPr>
        </p:nvGrpSpPr>
        <p:grpSpPr>
          <a:xfrm>
            <a:off x="2555775" y="3645025"/>
            <a:ext cx="2448273" cy="648071"/>
            <a:chOff x="2555775" y="3645025"/>
            <a:chExt cx="2448273" cy="648071"/>
          </a:xfrm>
        </p:grpSpPr>
        <p:sp>
          <p:nvSpPr>
            <p:cNvPr id="19" name="Curved Left Arrow 18"/>
            <p:cNvSpPr/>
            <p:nvPr>
              <p:custDataLst>
                <p:tags r:id="rId13"/>
              </p:custDataLst>
            </p:nvPr>
          </p:nvSpPr>
          <p:spPr bwMode="auto">
            <a:xfrm rot="5400000">
              <a:off x="3195365" y="3005435"/>
              <a:ext cx="360039" cy="1639219"/>
            </a:xfrm>
            <a:prstGeom prst="curved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sq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923928" y="3717032"/>
              <a:ext cx="1080120" cy="5760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10490" tIns="55246" rIns="110490" bIns="55246"/>
            <a:lstStyle>
              <a:lvl1pPr marL="285750" indent="-28575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7155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50000"/>
                <a:buFont typeface="Monotype Sorts"/>
                <a:buChar char="u"/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2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itchFamily="34" charset="0"/>
                  <a:cs typeface="Calibri" pitchFamily="34" charset="0"/>
                </a:rPr>
                <a:t>carry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42nd-bluecurt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2nd-bluecurtai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42nd-bluecurtain 1">
        <a:dk1>
          <a:srgbClr val="000000"/>
        </a:dk1>
        <a:lt1>
          <a:srgbClr val="FFFFFF"/>
        </a:lt1>
        <a:dk2>
          <a:srgbClr val="000066"/>
        </a:dk2>
        <a:lt2>
          <a:srgbClr val="FF6699"/>
        </a:lt2>
        <a:accent1>
          <a:srgbClr val="66CCFF"/>
        </a:accent1>
        <a:accent2>
          <a:srgbClr val="FF6600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E75C00"/>
        </a:accent6>
        <a:hlink>
          <a:srgbClr val="FFCC66"/>
        </a:hlink>
        <a:folHlink>
          <a:srgbClr val="ABE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42nd-bluecurtain</Template>
  <TotalTime>17557</TotalTime>
  <Words>883</Words>
  <Application>Microsoft Office PowerPoint</Application>
  <PresentationFormat>On-screen Show (4:3)</PresentationFormat>
  <Paragraphs>258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42nd-bluecurtain</vt:lpstr>
      <vt:lpstr>Equation</vt:lpstr>
      <vt:lpstr>Visio</vt:lpstr>
      <vt:lpstr>Accuracy-Configurable Adder for Approximate Arithmetic Designs</vt:lpstr>
      <vt:lpstr>Outline</vt:lpstr>
      <vt:lpstr>Why Approximate Designs?</vt:lpstr>
      <vt:lpstr>Previous Approximate Adders</vt:lpstr>
      <vt:lpstr>Our Work: Accuracy-Configurable Approximate Adder</vt:lpstr>
      <vt:lpstr>Our Work: Accuracy-Configurable Approximate Adder</vt:lpstr>
      <vt:lpstr>Outline</vt:lpstr>
      <vt:lpstr>Approximate Adder Implementation</vt:lpstr>
      <vt:lpstr>Approximate Adder Implementation</vt:lpstr>
      <vt:lpstr>Error Detection and Correction</vt:lpstr>
      <vt:lpstr>Accuracy Configuration with Pipeline</vt:lpstr>
      <vt:lpstr>Outline</vt:lpstr>
      <vt:lpstr>Experimental Setup and Metrics</vt:lpstr>
      <vt:lpstr>Approximate Adder Comparison</vt:lpstr>
      <vt:lpstr>Approximate Adder Comparison</vt:lpstr>
      <vt:lpstr>Accuracy Configuration and Power Saving</vt:lpstr>
      <vt:lpstr>Accuracy Configuration and Power Saving</vt:lpstr>
      <vt:lpstr>Outline</vt:lpstr>
      <vt:lpstr>Conclusions and Ongoing Works</vt:lpstr>
      <vt:lpstr>Slide 20</vt:lpstr>
      <vt:lpstr>Accuracy-Configurable Approximate Design</vt:lpstr>
    </vt:vector>
  </TitlesOfParts>
  <Company>WITAN Presentaties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kit</dc:title>
  <dc:creator>Carla Otten</dc:creator>
  <cp:lastModifiedBy>ABK-X220t</cp:lastModifiedBy>
  <cp:revision>780</cp:revision>
  <cp:lastPrinted>2012-03-25T19:18:06Z</cp:lastPrinted>
  <dcterms:created xsi:type="dcterms:W3CDTF">2005-03-14T17:25:25Z</dcterms:created>
  <dcterms:modified xsi:type="dcterms:W3CDTF">2012-06-06T23:38:20Z</dcterms:modified>
</cp:coreProperties>
</file>