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632" r:id="rId2"/>
    <p:sldId id="633" r:id="rId3"/>
    <p:sldId id="647" r:id="rId4"/>
    <p:sldId id="648" r:id="rId5"/>
    <p:sldId id="634" r:id="rId6"/>
    <p:sldId id="649" r:id="rId7"/>
    <p:sldId id="636" r:id="rId8"/>
    <p:sldId id="656" r:id="rId9"/>
    <p:sldId id="650" r:id="rId10"/>
    <p:sldId id="637" r:id="rId11"/>
    <p:sldId id="638" r:id="rId12"/>
    <p:sldId id="655" r:id="rId13"/>
    <p:sldId id="651" r:id="rId14"/>
    <p:sldId id="639" r:id="rId15"/>
    <p:sldId id="642" r:id="rId16"/>
    <p:sldId id="653" r:id="rId17"/>
    <p:sldId id="643" r:id="rId18"/>
    <p:sldId id="644" r:id="rId19"/>
    <p:sldId id="645" r:id="rId20"/>
    <p:sldId id="646" r:id="rId21"/>
    <p:sldId id="635" r:id="rId22"/>
    <p:sldId id="654" r:id="rId23"/>
  </p:sldIdLst>
  <p:sldSz cx="9144000" cy="6858000" type="screen4x3"/>
  <p:notesSz cx="6858000" cy="92964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CC00"/>
    <a:srgbClr val="000099"/>
    <a:srgbClr val="000066"/>
    <a:srgbClr val="FF0066"/>
    <a:srgbClr val="9933FF"/>
    <a:srgbClr val="CC66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0" autoAdjust="0"/>
    <p:restoredTop sz="95473" autoAdjust="0"/>
  </p:normalViewPr>
  <p:slideViewPr>
    <p:cSldViewPr>
      <p:cViewPr>
        <p:scale>
          <a:sx n="70" d="100"/>
          <a:sy n="70" d="100"/>
        </p:scale>
        <p:origin x="-2184" y="-468"/>
      </p:cViewPr>
      <p:guideLst>
        <p:guide orient="horz" pos="3024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744" y="-7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\Documents\My%20Dropbox\Orion\ABKWork\All_Block_Study_Oct23_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\Documents\My%20Dropbox\Orion\ABKWork\All_Block_Study_Oct23_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-Dell\Dropbox\Orion\ABKWork\LSQR_Nov21_S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wangok%20Jeong\Dropbox\Orion\ABKWork\LSQR_Nov21_S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wangok%20Jeong\Dropbox\Orion\ABKWork\NM_Power_PostSy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wangok%20Jeong\Dropbox\Orion\ABKWork\DAC2012\Plots-Instanc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wangok%20Jeong\Dropbox\Orion\ABKWork\DAC2012\Plots-Instanc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wangok%20Jeong\Dropbox\Orion\ABKWork\DAC2012\Plots-Instanc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wangok%20Jeong\Dropbox\Orion\ABKWork\DAC2012\Plots-Instanc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171306238235426"/>
          <c:y val="7.4796180659069553E-2"/>
          <c:w val="0.79413836528009751"/>
          <c:h val="0.78691412915666115"/>
        </c:manualLayout>
      </c:layout>
      <c:lineChart>
        <c:grouping val="standard"/>
        <c:ser>
          <c:idx val="1"/>
          <c:order val="0"/>
          <c:tx>
            <c:strRef>
              <c:f>Sheet4!$B$2</c:f>
              <c:strCache>
                <c:ptCount val="1"/>
                <c:pt idx="0">
                  <c:v>ORION2.0</c:v>
                </c:pt>
              </c:strCache>
            </c:strRef>
          </c:tx>
          <c:spPr>
            <a:ln w="31750"/>
          </c:spPr>
          <c:cat>
            <c:numRef>
              <c:f>Sheet4!$A$3:$A$6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cat>
          <c:val>
            <c:numRef>
              <c:f>Sheet4!$B$3:$B$6</c:f>
              <c:numCache>
                <c:formatCode>General</c:formatCode>
                <c:ptCount val="4"/>
                <c:pt idx="0">
                  <c:v>5600</c:v>
                </c:pt>
                <c:pt idx="1">
                  <c:v>8064</c:v>
                </c:pt>
                <c:pt idx="2">
                  <c:v>14336</c:v>
                </c:pt>
                <c:pt idx="3">
                  <c:v>48000</c:v>
                </c:pt>
              </c:numCache>
            </c:numRef>
          </c:val>
        </c:ser>
        <c:ser>
          <c:idx val="2"/>
          <c:order val="1"/>
          <c:tx>
            <c:strRef>
              <c:f>Sheet4!$C$2</c:f>
              <c:strCache>
                <c:ptCount val="1"/>
                <c:pt idx="0">
                  <c:v>NetMaker</c:v>
                </c:pt>
              </c:strCache>
            </c:strRef>
          </c:tx>
          <c:cat>
            <c:numRef>
              <c:f>Sheet4!$A$3:$A$6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cat>
          <c:val>
            <c:numRef>
              <c:f>Sheet4!$C$3:$C$6</c:f>
              <c:numCache>
                <c:formatCode>General</c:formatCode>
                <c:ptCount val="4"/>
                <c:pt idx="0">
                  <c:v>1000</c:v>
                </c:pt>
                <c:pt idx="1">
                  <c:v>1241</c:v>
                </c:pt>
                <c:pt idx="2">
                  <c:v>1786</c:v>
                </c:pt>
                <c:pt idx="3">
                  <c:v>3492</c:v>
                </c:pt>
              </c:numCache>
            </c:numRef>
          </c:val>
        </c:ser>
        <c:ser>
          <c:idx val="3"/>
          <c:order val="2"/>
          <c:tx>
            <c:strRef>
              <c:f>Sheet4!$D$2</c:f>
              <c:strCache>
                <c:ptCount val="1"/>
                <c:pt idx="0">
                  <c:v>Stanford</c:v>
                </c:pt>
              </c:strCache>
            </c:strRef>
          </c:tx>
          <c:spPr>
            <a:ln w="31750"/>
          </c:spPr>
          <c:cat>
            <c:numRef>
              <c:f>Sheet4!$A$3:$A$6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cat>
          <c:val>
            <c:numRef>
              <c:f>Sheet4!$D$3:$D$6</c:f>
              <c:numCache>
                <c:formatCode>General</c:formatCode>
                <c:ptCount val="4"/>
                <c:pt idx="0">
                  <c:v>825</c:v>
                </c:pt>
                <c:pt idx="1">
                  <c:v>1188</c:v>
                </c:pt>
                <c:pt idx="2">
                  <c:v>2112</c:v>
                </c:pt>
                <c:pt idx="3">
                  <c:v>3300</c:v>
                </c:pt>
              </c:numCache>
            </c:numRef>
          </c:val>
        </c:ser>
        <c:marker val="1"/>
        <c:axId val="175141248"/>
        <c:axId val="175143168"/>
      </c:lineChart>
      <c:catAx>
        <c:axId val="175141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# Ports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75143168"/>
        <c:crosses val="autoZero"/>
        <c:auto val="1"/>
        <c:lblAlgn val="ctr"/>
        <c:lblOffset val="100"/>
      </c:catAx>
      <c:valAx>
        <c:axId val="17514316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Instance Count</a:t>
                </a:r>
              </a:p>
            </c:rich>
          </c:tx>
          <c:layout>
            <c:manualLayout>
              <c:xMode val="edge"/>
              <c:yMode val="edge"/>
              <c:x val="2.4928550597841923E-2"/>
              <c:y val="0.3106096110077228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7514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126885654444761"/>
          <c:y val="4.1024785095460856E-2"/>
          <c:w val="0.5294189930804104"/>
          <c:h val="0.30502141881487638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solidFill>
      <a:srgbClr val="000099"/>
    </a:solidFill>
    <a:ln>
      <a:solidFill>
        <a:sysClr val="windowText" lastClr="000000"/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059305826186821"/>
          <c:y val="6.8292170795723722E-2"/>
          <c:w val="0.79151203810817861"/>
          <c:h val="0.73482759508002671"/>
        </c:manualLayout>
      </c:layout>
      <c:lineChart>
        <c:grouping val="standard"/>
        <c:ser>
          <c:idx val="1"/>
          <c:order val="0"/>
          <c:tx>
            <c:strRef>
              <c:f>Sheet4!$B$28</c:f>
              <c:strCache>
                <c:ptCount val="1"/>
                <c:pt idx="0">
                  <c:v>ORION2.0</c:v>
                </c:pt>
              </c:strCache>
            </c:strRef>
          </c:tx>
          <c:spPr>
            <a:ln w="31750"/>
          </c:spPr>
          <c:cat>
            <c:numRef>
              <c:f>Sheet4!$A$29:$A$32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Sheet4!$B$29:$B$32</c:f>
              <c:numCache>
                <c:formatCode>General</c:formatCode>
                <c:ptCount val="4"/>
                <c:pt idx="0">
                  <c:v>1280</c:v>
                </c:pt>
                <c:pt idx="1">
                  <c:v>1920</c:v>
                </c:pt>
                <c:pt idx="2">
                  <c:v>2560</c:v>
                </c:pt>
                <c:pt idx="3">
                  <c:v>5120</c:v>
                </c:pt>
              </c:numCache>
            </c:numRef>
          </c:val>
        </c:ser>
        <c:ser>
          <c:idx val="2"/>
          <c:order val="1"/>
          <c:tx>
            <c:strRef>
              <c:f>Sheet4!$C$28</c:f>
              <c:strCache>
                <c:ptCount val="1"/>
                <c:pt idx="0">
                  <c:v>NetMaker</c:v>
                </c:pt>
              </c:strCache>
            </c:strRef>
          </c:tx>
          <c:spPr>
            <a:ln w="31750"/>
          </c:spPr>
          <c:cat>
            <c:numRef>
              <c:f>Sheet4!$A$29:$A$32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Sheet4!$C$29:$C$32</c:f>
              <c:numCache>
                <c:formatCode>General</c:formatCode>
                <c:ptCount val="4"/>
                <c:pt idx="0">
                  <c:v>12002</c:v>
                </c:pt>
                <c:pt idx="1">
                  <c:v>13813</c:v>
                </c:pt>
                <c:pt idx="2">
                  <c:v>15620</c:v>
                </c:pt>
                <c:pt idx="3">
                  <c:v>22876</c:v>
                </c:pt>
              </c:numCache>
            </c:numRef>
          </c:val>
        </c:ser>
        <c:ser>
          <c:idx val="3"/>
          <c:order val="2"/>
          <c:tx>
            <c:strRef>
              <c:f>Sheet4!$D$28</c:f>
              <c:strCache>
                <c:ptCount val="1"/>
                <c:pt idx="0">
                  <c:v>Stanford</c:v>
                </c:pt>
              </c:strCache>
            </c:strRef>
          </c:tx>
          <c:spPr>
            <a:ln w="31750"/>
          </c:spPr>
          <c:cat>
            <c:numRef>
              <c:f>Sheet4!$A$29:$A$32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Sheet4!$D$29:$D$32</c:f>
              <c:numCache>
                <c:formatCode>General</c:formatCode>
                <c:ptCount val="4"/>
                <c:pt idx="0">
                  <c:v>6621</c:v>
                </c:pt>
                <c:pt idx="1">
                  <c:v>7180</c:v>
                </c:pt>
                <c:pt idx="2">
                  <c:v>9780</c:v>
                </c:pt>
                <c:pt idx="3">
                  <c:v>15966</c:v>
                </c:pt>
              </c:numCache>
            </c:numRef>
          </c:val>
        </c:ser>
        <c:marker val="1"/>
        <c:axId val="175178496"/>
        <c:axId val="175180416"/>
      </c:lineChart>
      <c:catAx>
        <c:axId val="175178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Flit-Width (bits)</a:t>
                </a:r>
              </a:p>
            </c:rich>
          </c:tx>
          <c:layout>
            <c:manualLayout>
              <c:xMode val="edge"/>
              <c:yMode val="edge"/>
              <c:x val="0.42300067459827573"/>
              <c:y val="0.90154315269414864"/>
            </c:manualLayout>
          </c:layout>
        </c:title>
        <c:numFmt formatCode="General" sourceLinked="1"/>
        <c:majorTickMark val="none"/>
        <c:tickLblPos val="nextTo"/>
        <c:crossAx val="175180416"/>
        <c:crosses val="autoZero"/>
        <c:auto val="1"/>
        <c:lblAlgn val="ctr"/>
        <c:lblOffset val="100"/>
      </c:catAx>
      <c:valAx>
        <c:axId val="1751804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Instance count</a:t>
                </a:r>
              </a:p>
            </c:rich>
          </c:tx>
          <c:layout/>
        </c:title>
        <c:numFmt formatCode="General" sourceLinked="1"/>
        <c:tickLblPos val="nextTo"/>
        <c:crossAx val="17517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973963050244145"/>
          <c:y val="5.8383769551791934E-2"/>
          <c:w val="0.54536183215168388"/>
          <c:h val="0.2362388947658889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solidFill>
      <a:srgbClr val="000099"/>
    </a:solidFill>
  </c:spPr>
  <c:txPr>
    <a:bodyPr/>
    <a:lstStyle/>
    <a:p>
      <a:pPr>
        <a:defRPr sz="12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5"/>
  <c:chart>
    <c:plotArea>
      <c:layout>
        <c:manualLayout>
          <c:layoutTarget val="inner"/>
          <c:xMode val="edge"/>
          <c:yMode val="edge"/>
          <c:x val="0.10155953887840358"/>
          <c:y val="7.5164067762366726E-2"/>
          <c:w val="0.88370373487774256"/>
          <c:h val="0.6619678417410364"/>
        </c:manualLayout>
      </c:layout>
      <c:barChart>
        <c:barDir val="col"/>
        <c:grouping val="clustered"/>
        <c:ser>
          <c:idx val="0"/>
          <c:order val="0"/>
          <c:tx>
            <c:strRef>
              <c:f>Sheet2!$A$71</c:f>
              <c:strCache>
                <c:ptCount val="1"/>
                <c:pt idx="0">
                  <c:v>Avg</c:v>
                </c:pt>
              </c:strCache>
            </c:strRef>
          </c:tx>
          <c:cat>
            <c:multiLvlStrRef>
              <c:f>Sheet2!$B$68:$I$70</c:f>
              <c:multiLvlStrCache>
                <c:ptCount val="8"/>
                <c:lvl>
                  <c:pt idx="0">
                    <c:v>NEW</c:v>
                  </c:pt>
                  <c:pt idx="1">
                    <c:v>2.0</c:v>
                  </c:pt>
                  <c:pt idx="2">
                    <c:v>NEW</c:v>
                  </c:pt>
                  <c:pt idx="3">
                    <c:v>2.0</c:v>
                  </c:pt>
                  <c:pt idx="4">
                    <c:v>NEW</c:v>
                  </c:pt>
                  <c:pt idx="5">
                    <c:v>2.0</c:v>
                  </c:pt>
                  <c:pt idx="6">
                    <c:v>NEW</c:v>
                  </c:pt>
                  <c:pt idx="7">
                    <c:v>2.0</c:v>
                  </c:pt>
                </c:lvl>
                <c:lvl>
                  <c:pt idx="0">
                    <c:v>45nm</c:v>
                  </c:pt>
                  <c:pt idx="2">
                    <c:v>65nm</c:v>
                  </c:pt>
                  <c:pt idx="4">
                    <c:v>45nm</c:v>
                  </c:pt>
                  <c:pt idx="6">
                    <c:v>65nm</c:v>
                  </c:pt>
                </c:lvl>
                <c:lvl>
                  <c:pt idx="0">
                    <c:v>Stanford NoC</c:v>
                  </c:pt>
                  <c:pt idx="4">
                    <c:v>NetMaker</c:v>
                  </c:pt>
                </c:lvl>
              </c:multiLvlStrCache>
            </c:multiLvlStrRef>
          </c:cat>
          <c:val>
            <c:numRef>
              <c:f>Sheet2!$B$71:$I$71</c:f>
              <c:numCache>
                <c:formatCode>0.00%</c:formatCode>
                <c:ptCount val="8"/>
                <c:pt idx="0">
                  <c:v>3.4799999999999998E-2</c:v>
                </c:pt>
                <c:pt idx="1">
                  <c:v>0.30920000000000031</c:v>
                </c:pt>
                <c:pt idx="2">
                  <c:v>3.8800000000000001E-2</c:v>
                </c:pt>
                <c:pt idx="3">
                  <c:v>0.431400000000002</c:v>
                </c:pt>
                <c:pt idx="4">
                  <c:v>7.2600000000000012E-2</c:v>
                </c:pt>
                <c:pt idx="5">
                  <c:v>0.29440000000000038</c:v>
                </c:pt>
                <c:pt idx="6">
                  <c:v>7.2800000000000031E-2</c:v>
                </c:pt>
                <c:pt idx="7">
                  <c:v>0.67090000000000471</c:v>
                </c:pt>
              </c:numCache>
            </c:numRef>
          </c:val>
        </c:ser>
        <c:ser>
          <c:idx val="1"/>
          <c:order val="1"/>
          <c:tx>
            <c:strRef>
              <c:f>Sheet2!$A$72</c:f>
              <c:strCache>
                <c:ptCount val="1"/>
                <c:pt idx="0">
                  <c:v>Max</c:v>
                </c:pt>
              </c:strCache>
            </c:strRef>
          </c:tx>
          <c:cat>
            <c:multiLvlStrRef>
              <c:f>Sheet2!$B$68:$I$70</c:f>
              <c:multiLvlStrCache>
                <c:ptCount val="8"/>
                <c:lvl>
                  <c:pt idx="0">
                    <c:v>NEW</c:v>
                  </c:pt>
                  <c:pt idx="1">
                    <c:v>2.0</c:v>
                  </c:pt>
                  <c:pt idx="2">
                    <c:v>NEW</c:v>
                  </c:pt>
                  <c:pt idx="3">
                    <c:v>2.0</c:v>
                  </c:pt>
                  <c:pt idx="4">
                    <c:v>NEW</c:v>
                  </c:pt>
                  <c:pt idx="5">
                    <c:v>2.0</c:v>
                  </c:pt>
                  <c:pt idx="6">
                    <c:v>NEW</c:v>
                  </c:pt>
                  <c:pt idx="7">
                    <c:v>2.0</c:v>
                  </c:pt>
                </c:lvl>
                <c:lvl>
                  <c:pt idx="0">
                    <c:v>45nm</c:v>
                  </c:pt>
                  <c:pt idx="2">
                    <c:v>65nm</c:v>
                  </c:pt>
                  <c:pt idx="4">
                    <c:v>45nm</c:v>
                  </c:pt>
                  <c:pt idx="6">
                    <c:v>65nm</c:v>
                  </c:pt>
                </c:lvl>
                <c:lvl>
                  <c:pt idx="0">
                    <c:v>Stanford NoC</c:v>
                  </c:pt>
                  <c:pt idx="4">
                    <c:v>NetMaker</c:v>
                  </c:pt>
                </c:lvl>
              </c:multiLvlStrCache>
            </c:multiLvlStrRef>
          </c:cat>
          <c:val>
            <c:numRef>
              <c:f>Sheet2!$B$72:$I$72</c:f>
              <c:numCache>
                <c:formatCode>0.00%</c:formatCode>
                <c:ptCount val="8"/>
                <c:pt idx="0">
                  <c:v>0.1129</c:v>
                </c:pt>
                <c:pt idx="1">
                  <c:v>0.54310000000000003</c:v>
                </c:pt>
                <c:pt idx="2">
                  <c:v>0.10920000000000057</c:v>
                </c:pt>
                <c:pt idx="3">
                  <c:v>0.77730000000000354</c:v>
                </c:pt>
                <c:pt idx="4">
                  <c:v>0.30330000000000207</c:v>
                </c:pt>
                <c:pt idx="5">
                  <c:v>0.63740000000000063</c:v>
                </c:pt>
                <c:pt idx="6">
                  <c:v>0.30290000000000178</c:v>
                </c:pt>
                <c:pt idx="7">
                  <c:v>0.83480000000000065</c:v>
                </c:pt>
              </c:numCache>
            </c:numRef>
          </c:val>
        </c:ser>
        <c:ser>
          <c:idx val="2"/>
          <c:order val="2"/>
          <c:tx>
            <c:strRef>
              <c:f>Sheet2!$A$73</c:f>
              <c:strCache>
                <c:ptCount val="1"/>
                <c:pt idx="0">
                  <c:v>Min</c:v>
                </c:pt>
              </c:strCache>
            </c:strRef>
          </c:tx>
          <c:cat>
            <c:multiLvlStrRef>
              <c:f>Sheet2!$B$68:$I$70</c:f>
              <c:multiLvlStrCache>
                <c:ptCount val="8"/>
                <c:lvl>
                  <c:pt idx="0">
                    <c:v>NEW</c:v>
                  </c:pt>
                  <c:pt idx="1">
                    <c:v>2.0</c:v>
                  </c:pt>
                  <c:pt idx="2">
                    <c:v>NEW</c:v>
                  </c:pt>
                  <c:pt idx="3">
                    <c:v>2.0</c:v>
                  </c:pt>
                  <c:pt idx="4">
                    <c:v>NEW</c:v>
                  </c:pt>
                  <c:pt idx="5">
                    <c:v>2.0</c:v>
                  </c:pt>
                  <c:pt idx="6">
                    <c:v>NEW</c:v>
                  </c:pt>
                  <c:pt idx="7">
                    <c:v>2.0</c:v>
                  </c:pt>
                </c:lvl>
                <c:lvl>
                  <c:pt idx="0">
                    <c:v>45nm</c:v>
                  </c:pt>
                  <c:pt idx="2">
                    <c:v>65nm</c:v>
                  </c:pt>
                  <c:pt idx="4">
                    <c:v>45nm</c:v>
                  </c:pt>
                  <c:pt idx="6">
                    <c:v>65nm</c:v>
                  </c:pt>
                </c:lvl>
                <c:lvl>
                  <c:pt idx="0">
                    <c:v>Stanford NoC</c:v>
                  </c:pt>
                  <c:pt idx="4">
                    <c:v>NetMaker</c:v>
                  </c:pt>
                </c:lvl>
              </c:multiLvlStrCache>
            </c:multiLvlStrRef>
          </c:cat>
          <c:val>
            <c:numRef>
              <c:f>Sheet2!$B$73:$I$73</c:f>
              <c:numCache>
                <c:formatCode>0.00%</c:formatCode>
                <c:ptCount val="8"/>
                <c:pt idx="0">
                  <c:v>1.2999999999999978E-3</c:v>
                </c:pt>
                <c:pt idx="1">
                  <c:v>2.9000000000000001E-2</c:v>
                </c:pt>
                <c:pt idx="2">
                  <c:v>2.3999999999999998E-3</c:v>
                </c:pt>
                <c:pt idx="3">
                  <c:v>0.23960000000000001</c:v>
                </c:pt>
                <c:pt idx="4">
                  <c:v>7.900000000000058E-3</c:v>
                </c:pt>
                <c:pt idx="5">
                  <c:v>6.9600000000000023E-2</c:v>
                </c:pt>
                <c:pt idx="6">
                  <c:v>7.0000000000000509E-4</c:v>
                </c:pt>
                <c:pt idx="7">
                  <c:v>0.42980000000000224</c:v>
                </c:pt>
              </c:numCache>
            </c:numRef>
          </c:val>
        </c:ser>
        <c:axId val="171557248"/>
        <c:axId val="171558784"/>
      </c:barChart>
      <c:catAx>
        <c:axId val="171557248"/>
        <c:scaling>
          <c:orientation val="minMax"/>
        </c:scaling>
        <c:axPos val="b"/>
        <c:tickLblPos val="nextTo"/>
        <c:crossAx val="171558784"/>
        <c:crosses val="autoZero"/>
        <c:auto val="1"/>
        <c:lblAlgn val="ctr"/>
        <c:lblOffset val="100"/>
      </c:catAx>
      <c:valAx>
        <c:axId val="171558784"/>
        <c:scaling>
          <c:orientation val="minMax"/>
        </c:scaling>
        <c:axPos val="l"/>
        <c:majorGridlines/>
        <c:numFmt formatCode="0%" sourceLinked="0"/>
        <c:tickLblPos val="nextTo"/>
        <c:crossAx val="17155724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40235909037082035"/>
          <c:y val="4.5277728618175625E-2"/>
          <c:w val="0.35701140507409618"/>
          <c:h val="0.12107875059810852"/>
        </c:manualLayout>
      </c:layout>
    </c:legend>
    <c:plotVisOnly val="1"/>
  </c:chart>
  <c:spPr>
    <a:solidFill>
      <a:srgbClr val="000099"/>
    </a:solidFill>
  </c:spPr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5"/>
  <c:chart>
    <c:plotArea>
      <c:layout>
        <c:manualLayout>
          <c:layoutTarget val="inner"/>
          <c:xMode val="edge"/>
          <c:yMode val="edge"/>
          <c:x val="0.10889567140913579"/>
          <c:y val="6.6281671609080717E-2"/>
          <c:w val="0.87032744830022879"/>
          <c:h val="0.63820622274149363"/>
        </c:manualLayout>
      </c:layout>
      <c:barChart>
        <c:barDir val="col"/>
        <c:grouping val="clustered"/>
        <c:ser>
          <c:idx val="0"/>
          <c:order val="0"/>
          <c:tx>
            <c:strRef>
              <c:f>Sheet2!$A$63</c:f>
              <c:strCache>
                <c:ptCount val="1"/>
                <c:pt idx="0">
                  <c:v>Avg</c:v>
                </c:pt>
              </c:strCache>
            </c:strRef>
          </c:tx>
          <c:cat>
            <c:multiLvlStrRef>
              <c:f>Sheet2!$B$60:$I$62</c:f>
              <c:multiLvlStrCache>
                <c:ptCount val="8"/>
                <c:lvl>
                  <c:pt idx="0">
                    <c:v>NEW</c:v>
                  </c:pt>
                  <c:pt idx="1">
                    <c:v>2.0</c:v>
                  </c:pt>
                  <c:pt idx="2">
                    <c:v>NEW</c:v>
                  </c:pt>
                  <c:pt idx="3">
                    <c:v>2.0</c:v>
                  </c:pt>
                  <c:pt idx="4">
                    <c:v>NEW</c:v>
                  </c:pt>
                  <c:pt idx="5">
                    <c:v>2.0</c:v>
                  </c:pt>
                  <c:pt idx="6">
                    <c:v>NEW</c:v>
                  </c:pt>
                  <c:pt idx="7">
                    <c:v>2.0</c:v>
                  </c:pt>
                </c:lvl>
                <c:lvl>
                  <c:pt idx="0">
                    <c:v>45nm</c:v>
                  </c:pt>
                  <c:pt idx="2">
                    <c:v>65nm</c:v>
                  </c:pt>
                  <c:pt idx="4">
                    <c:v>45nm</c:v>
                  </c:pt>
                  <c:pt idx="6">
                    <c:v>65nm</c:v>
                  </c:pt>
                </c:lvl>
                <c:lvl>
                  <c:pt idx="0">
                    <c:v>Stanford NoC</c:v>
                  </c:pt>
                  <c:pt idx="4">
                    <c:v>NetMaker</c:v>
                  </c:pt>
                </c:lvl>
              </c:multiLvlStrCache>
            </c:multiLvlStrRef>
          </c:cat>
          <c:val>
            <c:numRef>
              <c:f>Sheet2!$B$63:$I$63</c:f>
              <c:numCache>
                <c:formatCode>0.00%</c:formatCode>
                <c:ptCount val="8"/>
                <c:pt idx="0">
                  <c:v>5.5000000000000014E-2</c:v>
                </c:pt>
                <c:pt idx="1">
                  <c:v>0.20940000000000114</c:v>
                </c:pt>
                <c:pt idx="2">
                  <c:v>4.7400000000000032E-2</c:v>
                </c:pt>
                <c:pt idx="3">
                  <c:v>0.40400000000000008</c:v>
                </c:pt>
                <c:pt idx="4">
                  <c:v>9.8000000000000226E-2</c:v>
                </c:pt>
                <c:pt idx="5">
                  <c:v>0.41910000000000008</c:v>
                </c:pt>
                <c:pt idx="6">
                  <c:v>6.1199999999999997E-2</c:v>
                </c:pt>
                <c:pt idx="7">
                  <c:v>0.65660000000000662</c:v>
                </c:pt>
              </c:numCache>
            </c:numRef>
          </c:val>
        </c:ser>
        <c:ser>
          <c:idx val="1"/>
          <c:order val="1"/>
          <c:tx>
            <c:strRef>
              <c:f>Sheet2!$A$64</c:f>
              <c:strCache>
                <c:ptCount val="1"/>
                <c:pt idx="0">
                  <c:v>Max</c:v>
                </c:pt>
              </c:strCache>
            </c:strRef>
          </c:tx>
          <c:cat>
            <c:multiLvlStrRef>
              <c:f>Sheet2!$B$60:$I$62</c:f>
              <c:multiLvlStrCache>
                <c:ptCount val="8"/>
                <c:lvl>
                  <c:pt idx="0">
                    <c:v>NEW</c:v>
                  </c:pt>
                  <c:pt idx="1">
                    <c:v>2.0</c:v>
                  </c:pt>
                  <c:pt idx="2">
                    <c:v>NEW</c:v>
                  </c:pt>
                  <c:pt idx="3">
                    <c:v>2.0</c:v>
                  </c:pt>
                  <c:pt idx="4">
                    <c:v>NEW</c:v>
                  </c:pt>
                  <c:pt idx="5">
                    <c:v>2.0</c:v>
                  </c:pt>
                  <c:pt idx="6">
                    <c:v>NEW</c:v>
                  </c:pt>
                  <c:pt idx="7">
                    <c:v>2.0</c:v>
                  </c:pt>
                </c:lvl>
                <c:lvl>
                  <c:pt idx="0">
                    <c:v>45nm</c:v>
                  </c:pt>
                  <c:pt idx="2">
                    <c:v>65nm</c:v>
                  </c:pt>
                  <c:pt idx="4">
                    <c:v>45nm</c:v>
                  </c:pt>
                  <c:pt idx="6">
                    <c:v>65nm</c:v>
                  </c:pt>
                </c:lvl>
                <c:lvl>
                  <c:pt idx="0">
                    <c:v>Stanford NoC</c:v>
                  </c:pt>
                  <c:pt idx="4">
                    <c:v>NetMaker</c:v>
                  </c:pt>
                </c:lvl>
              </c:multiLvlStrCache>
            </c:multiLvlStrRef>
          </c:cat>
          <c:val>
            <c:numRef>
              <c:f>Sheet2!$B$64:$I$64</c:f>
              <c:numCache>
                <c:formatCode>0.00%</c:formatCode>
                <c:ptCount val="8"/>
                <c:pt idx="0">
                  <c:v>0.2271</c:v>
                </c:pt>
                <c:pt idx="1">
                  <c:v>0.6208000000000049</c:v>
                </c:pt>
                <c:pt idx="2">
                  <c:v>0.1963</c:v>
                </c:pt>
                <c:pt idx="3">
                  <c:v>0.51870000000000005</c:v>
                </c:pt>
                <c:pt idx="4">
                  <c:v>0.35090000000000032</c:v>
                </c:pt>
                <c:pt idx="5">
                  <c:v>0.70320000000000005</c:v>
                </c:pt>
                <c:pt idx="6">
                  <c:v>0.24440000000000131</c:v>
                </c:pt>
                <c:pt idx="7">
                  <c:v>0.81110000000000004</c:v>
                </c:pt>
              </c:numCache>
            </c:numRef>
          </c:val>
        </c:ser>
        <c:ser>
          <c:idx val="2"/>
          <c:order val="2"/>
          <c:tx>
            <c:strRef>
              <c:f>Sheet2!$A$65</c:f>
              <c:strCache>
                <c:ptCount val="1"/>
                <c:pt idx="0">
                  <c:v>Min</c:v>
                </c:pt>
              </c:strCache>
            </c:strRef>
          </c:tx>
          <c:cat>
            <c:multiLvlStrRef>
              <c:f>Sheet2!$B$60:$I$62</c:f>
              <c:multiLvlStrCache>
                <c:ptCount val="8"/>
                <c:lvl>
                  <c:pt idx="0">
                    <c:v>NEW</c:v>
                  </c:pt>
                  <c:pt idx="1">
                    <c:v>2.0</c:v>
                  </c:pt>
                  <c:pt idx="2">
                    <c:v>NEW</c:v>
                  </c:pt>
                  <c:pt idx="3">
                    <c:v>2.0</c:v>
                  </c:pt>
                  <c:pt idx="4">
                    <c:v>NEW</c:v>
                  </c:pt>
                  <c:pt idx="5">
                    <c:v>2.0</c:v>
                  </c:pt>
                  <c:pt idx="6">
                    <c:v>NEW</c:v>
                  </c:pt>
                  <c:pt idx="7">
                    <c:v>2.0</c:v>
                  </c:pt>
                </c:lvl>
                <c:lvl>
                  <c:pt idx="0">
                    <c:v>45nm</c:v>
                  </c:pt>
                  <c:pt idx="2">
                    <c:v>65nm</c:v>
                  </c:pt>
                  <c:pt idx="4">
                    <c:v>45nm</c:v>
                  </c:pt>
                  <c:pt idx="6">
                    <c:v>65nm</c:v>
                  </c:pt>
                </c:lvl>
                <c:lvl>
                  <c:pt idx="0">
                    <c:v>Stanford NoC</c:v>
                  </c:pt>
                  <c:pt idx="4">
                    <c:v>NetMaker</c:v>
                  </c:pt>
                </c:lvl>
              </c:multiLvlStrCache>
            </c:multiLvlStrRef>
          </c:cat>
          <c:val>
            <c:numRef>
              <c:f>Sheet2!$B$65:$I$65</c:f>
              <c:numCache>
                <c:formatCode>0.00%</c:formatCode>
                <c:ptCount val="8"/>
                <c:pt idx="0">
                  <c:v>6.7000000000000488E-3</c:v>
                </c:pt>
                <c:pt idx="1">
                  <c:v>1.9199999999999998E-2</c:v>
                </c:pt>
                <c:pt idx="2">
                  <c:v>5.3000000000000104E-3</c:v>
                </c:pt>
                <c:pt idx="3">
                  <c:v>0.24000000000000021</c:v>
                </c:pt>
                <c:pt idx="4">
                  <c:v>6.0000000000000515E-4</c:v>
                </c:pt>
                <c:pt idx="5">
                  <c:v>4.6599999999999996E-2</c:v>
                </c:pt>
                <c:pt idx="6">
                  <c:v>1.0000000000000041E-3</c:v>
                </c:pt>
                <c:pt idx="7">
                  <c:v>0.44379999999999997</c:v>
                </c:pt>
              </c:numCache>
            </c:numRef>
          </c:val>
        </c:ser>
        <c:axId val="179856512"/>
        <c:axId val="179858048"/>
      </c:barChart>
      <c:catAx>
        <c:axId val="179856512"/>
        <c:scaling>
          <c:orientation val="minMax"/>
        </c:scaling>
        <c:axPos val="b"/>
        <c:tickLblPos val="nextTo"/>
        <c:crossAx val="179858048"/>
        <c:crosses val="autoZero"/>
        <c:auto val="1"/>
        <c:lblAlgn val="ctr"/>
        <c:lblOffset val="100"/>
      </c:catAx>
      <c:valAx>
        <c:axId val="179858048"/>
        <c:scaling>
          <c:orientation val="minMax"/>
        </c:scaling>
        <c:axPos val="l"/>
        <c:majorGridlines/>
        <c:numFmt formatCode="0%" sourceLinked="0"/>
        <c:tickLblPos val="nextTo"/>
        <c:crossAx val="17985651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40394674848779255"/>
          <c:y val="3.1581725799001391E-2"/>
          <c:w val="0.26423238593231746"/>
          <c:h val="0.15466163293627391"/>
        </c:manualLayout>
      </c:layout>
    </c:legend>
    <c:plotVisOnly val="1"/>
  </c:chart>
  <c:spPr>
    <a:solidFill>
      <a:srgbClr val="000099"/>
    </a:solidFill>
    <a:ln>
      <a:solidFill>
        <a:sysClr val="windowText" lastClr="000000"/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5"/>
  <c:chart>
    <c:plotArea>
      <c:layout>
        <c:manualLayout>
          <c:layoutTarget val="inner"/>
          <c:xMode val="edge"/>
          <c:yMode val="edge"/>
          <c:x val="0.11039057689349946"/>
          <c:y val="7.745631566330359E-2"/>
          <c:w val="0.8646748720651406"/>
          <c:h val="0.63517357781622619"/>
        </c:manualLayout>
      </c:layout>
      <c:barChart>
        <c:barDir val="col"/>
        <c:grouping val="clustered"/>
        <c:ser>
          <c:idx val="0"/>
          <c:order val="0"/>
          <c:tx>
            <c:strRef>
              <c:f>'SPTR SUMMARY'!$A$46</c:f>
              <c:strCache>
                <c:ptCount val="1"/>
                <c:pt idx="0">
                  <c:v>Avg</c:v>
                </c:pt>
              </c:strCache>
            </c:strRef>
          </c:tx>
          <c:cat>
            <c:multiLvlStrRef>
              <c:f>'SPTR SUMMARY'!$B$44:$G$45</c:f>
              <c:multiLvlStrCache>
                <c:ptCount val="6"/>
                <c:lvl>
                  <c:pt idx="0">
                    <c:v>Flit</c:v>
                  </c:pt>
                  <c:pt idx="1">
                    <c:v>NEW</c:v>
                  </c:pt>
                  <c:pt idx="2">
                    <c:v>2.0</c:v>
                  </c:pt>
                  <c:pt idx="3">
                    <c:v>Flit</c:v>
                  </c:pt>
                  <c:pt idx="4">
                    <c:v>NEW</c:v>
                  </c:pt>
                  <c:pt idx="5">
                    <c:v>2.0</c:v>
                  </c:pt>
                </c:lvl>
                <c:lvl>
                  <c:pt idx="0">
                    <c:v>Stanford NoC</c:v>
                  </c:pt>
                  <c:pt idx="3">
                    <c:v>NetMaker</c:v>
                  </c:pt>
                </c:lvl>
              </c:multiLvlStrCache>
            </c:multiLvlStrRef>
          </c:cat>
          <c:val>
            <c:numRef>
              <c:f>'SPTR SUMMARY'!$B$46:$G$46</c:f>
              <c:numCache>
                <c:formatCode>0.00%</c:formatCode>
                <c:ptCount val="6"/>
                <c:pt idx="0">
                  <c:v>0.13969999999999999</c:v>
                </c:pt>
                <c:pt idx="1">
                  <c:v>0.15710000000000021</c:v>
                </c:pt>
                <c:pt idx="2">
                  <c:v>0.47690000000000032</c:v>
                </c:pt>
                <c:pt idx="3">
                  <c:v>0.12479999999999999</c:v>
                </c:pt>
                <c:pt idx="4">
                  <c:v>0.30150000000000032</c:v>
                </c:pt>
                <c:pt idx="5">
                  <c:v>0.71430000000000005</c:v>
                </c:pt>
              </c:numCache>
            </c:numRef>
          </c:val>
        </c:ser>
        <c:ser>
          <c:idx val="1"/>
          <c:order val="1"/>
          <c:tx>
            <c:strRef>
              <c:f>'SPTR SUMMARY'!$A$47</c:f>
              <c:strCache>
                <c:ptCount val="1"/>
                <c:pt idx="0">
                  <c:v>Max</c:v>
                </c:pt>
              </c:strCache>
            </c:strRef>
          </c:tx>
          <c:cat>
            <c:multiLvlStrRef>
              <c:f>'SPTR SUMMARY'!$B$44:$G$45</c:f>
              <c:multiLvlStrCache>
                <c:ptCount val="6"/>
                <c:lvl>
                  <c:pt idx="0">
                    <c:v>Flit</c:v>
                  </c:pt>
                  <c:pt idx="1">
                    <c:v>NEW</c:v>
                  </c:pt>
                  <c:pt idx="2">
                    <c:v>2.0</c:v>
                  </c:pt>
                  <c:pt idx="3">
                    <c:v>Flit</c:v>
                  </c:pt>
                  <c:pt idx="4">
                    <c:v>NEW</c:v>
                  </c:pt>
                  <c:pt idx="5">
                    <c:v>2.0</c:v>
                  </c:pt>
                </c:lvl>
                <c:lvl>
                  <c:pt idx="0">
                    <c:v>Stanford NoC</c:v>
                  </c:pt>
                  <c:pt idx="3">
                    <c:v>NetMaker</c:v>
                  </c:pt>
                </c:lvl>
              </c:multiLvlStrCache>
            </c:multiLvlStrRef>
          </c:cat>
          <c:val>
            <c:numRef>
              <c:f>'SPTR SUMMARY'!$B$47:$G$47</c:f>
              <c:numCache>
                <c:formatCode>0.00%</c:formatCode>
                <c:ptCount val="6"/>
                <c:pt idx="0">
                  <c:v>0.26200000000000001</c:v>
                </c:pt>
                <c:pt idx="1">
                  <c:v>0.30610000000000032</c:v>
                </c:pt>
                <c:pt idx="2">
                  <c:v>0.50019999999999998</c:v>
                </c:pt>
                <c:pt idx="3">
                  <c:v>0.17560000000000001</c:v>
                </c:pt>
                <c:pt idx="4">
                  <c:v>0.66560000000000719</c:v>
                </c:pt>
                <c:pt idx="5">
                  <c:v>0.72319999999999995</c:v>
                </c:pt>
              </c:numCache>
            </c:numRef>
          </c:val>
        </c:ser>
        <c:ser>
          <c:idx val="2"/>
          <c:order val="2"/>
          <c:tx>
            <c:strRef>
              <c:f>'SPTR SUMMARY'!$A$48</c:f>
              <c:strCache>
                <c:ptCount val="1"/>
                <c:pt idx="0">
                  <c:v>Min</c:v>
                </c:pt>
              </c:strCache>
            </c:strRef>
          </c:tx>
          <c:cat>
            <c:multiLvlStrRef>
              <c:f>'SPTR SUMMARY'!$B$44:$G$45</c:f>
              <c:multiLvlStrCache>
                <c:ptCount val="6"/>
                <c:lvl>
                  <c:pt idx="0">
                    <c:v>Flit</c:v>
                  </c:pt>
                  <c:pt idx="1">
                    <c:v>NEW</c:v>
                  </c:pt>
                  <c:pt idx="2">
                    <c:v>2.0</c:v>
                  </c:pt>
                  <c:pt idx="3">
                    <c:v>Flit</c:v>
                  </c:pt>
                  <c:pt idx="4">
                    <c:v>NEW</c:v>
                  </c:pt>
                  <c:pt idx="5">
                    <c:v>2.0</c:v>
                  </c:pt>
                </c:lvl>
                <c:lvl>
                  <c:pt idx="0">
                    <c:v>Stanford NoC</c:v>
                  </c:pt>
                  <c:pt idx="3">
                    <c:v>NetMaker</c:v>
                  </c:pt>
                </c:lvl>
              </c:multiLvlStrCache>
            </c:multiLvlStrRef>
          </c:cat>
          <c:val>
            <c:numRef>
              <c:f>'SPTR SUMMARY'!$B$48:$G$48</c:f>
              <c:numCache>
                <c:formatCode>0.00%</c:formatCode>
                <c:ptCount val="6"/>
                <c:pt idx="0">
                  <c:v>6.3600000000000004E-2</c:v>
                </c:pt>
                <c:pt idx="1">
                  <c:v>8.3000000000000226E-3</c:v>
                </c:pt>
                <c:pt idx="2">
                  <c:v>0.43890000000000245</c:v>
                </c:pt>
                <c:pt idx="3">
                  <c:v>3.5300000000000005E-2</c:v>
                </c:pt>
                <c:pt idx="4">
                  <c:v>0.16619999999999999</c:v>
                </c:pt>
                <c:pt idx="5">
                  <c:v>0.70009999999999994</c:v>
                </c:pt>
              </c:numCache>
            </c:numRef>
          </c:val>
        </c:ser>
        <c:axId val="175562112"/>
        <c:axId val="175568000"/>
      </c:barChart>
      <c:catAx>
        <c:axId val="175562112"/>
        <c:scaling>
          <c:orientation val="minMax"/>
        </c:scaling>
        <c:axPos val="b"/>
        <c:tickLblPos val="nextTo"/>
        <c:crossAx val="175568000"/>
        <c:crosses val="autoZero"/>
        <c:auto val="1"/>
        <c:lblAlgn val="ctr"/>
        <c:lblOffset val="100"/>
      </c:catAx>
      <c:valAx>
        <c:axId val="175568000"/>
        <c:scaling>
          <c:orientation val="minMax"/>
        </c:scaling>
        <c:axPos val="l"/>
        <c:majorGridlines/>
        <c:numFmt formatCode="0%" sourceLinked="0"/>
        <c:tickLblPos val="nextTo"/>
        <c:crossAx val="17556211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3535659457882788"/>
          <c:y val="4.8908480444392784E-2"/>
          <c:w val="0.3100083226425005"/>
          <c:h val="0.15801230350429979"/>
        </c:manualLayout>
      </c:layout>
    </c:legend>
    <c:plotVisOnly val="1"/>
  </c:chart>
  <c:spPr>
    <a:solidFill>
      <a:srgbClr val="000099"/>
    </a:solidFill>
    <a:ln>
      <a:solidFill>
        <a:srgbClr val="003366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5586182020196985"/>
          <c:y val="7.1563696650771613E-2"/>
          <c:w val="0.70505773288978246"/>
          <c:h val="0.67289140680355719"/>
        </c:manualLayout>
      </c:layout>
      <c:lineChart>
        <c:grouping val="standard"/>
        <c:ser>
          <c:idx val="1"/>
          <c:order val="0"/>
          <c:tx>
            <c:strRef>
              <c:f>'C:\Users\Kwangok Jeong\Dropbox\Orion\ABKWork\[All_Block_Study_Oct23_2011.xlsx]Sheet4'!$B$2</c:f>
              <c:strCache>
                <c:ptCount val="1"/>
                <c:pt idx="0">
                  <c:v>ORION2.0</c:v>
                </c:pt>
              </c:strCache>
            </c:strRef>
          </c:tx>
          <c:cat>
            <c:numRef>
              <c:f>'C:\Users\Kwangok Jeong\Dropbox\Orion\ABKWork\[All_Block_Study_Oct23_2011.xlsx]Sheet4'!$A$3:$A$6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cat>
          <c:val>
            <c:numRef>
              <c:f>'C:\Users\Kwangok Jeong\Dropbox\Orion\ABKWork\[All_Block_Study_Oct23_2011.xlsx]Sheet4'!$B$3:$B$6</c:f>
              <c:numCache>
                <c:formatCode>General</c:formatCode>
                <c:ptCount val="4"/>
                <c:pt idx="0">
                  <c:v>5600</c:v>
                </c:pt>
                <c:pt idx="1">
                  <c:v>8064</c:v>
                </c:pt>
                <c:pt idx="2">
                  <c:v>14336</c:v>
                </c:pt>
                <c:pt idx="3">
                  <c:v>48000</c:v>
                </c:pt>
              </c:numCache>
            </c:numRef>
          </c:val>
        </c:ser>
        <c:ser>
          <c:idx val="2"/>
          <c:order val="1"/>
          <c:tx>
            <c:strRef>
              <c:f>'C:\Users\Kwangok Jeong\Dropbox\Orion\ABKWork\[All_Block_Study_Oct23_2011.xlsx]Sheet4'!$C$2</c:f>
              <c:strCache>
                <c:ptCount val="1"/>
                <c:pt idx="0">
                  <c:v>NetMaker</c:v>
                </c:pt>
              </c:strCache>
            </c:strRef>
          </c:tx>
          <c:cat>
            <c:numRef>
              <c:f>'C:\Users\Kwangok Jeong\Dropbox\Orion\ABKWork\[All_Block_Study_Oct23_2011.xlsx]Sheet4'!$A$3:$A$6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cat>
          <c:val>
            <c:numRef>
              <c:f>'C:\Users\Kwangok Jeong\Dropbox\Orion\ABKWork\[All_Block_Study_Oct23_2011.xlsx]Sheet4'!$C$3:$C$6</c:f>
              <c:numCache>
                <c:formatCode>General</c:formatCode>
                <c:ptCount val="4"/>
                <c:pt idx="0">
                  <c:v>1000</c:v>
                </c:pt>
                <c:pt idx="1">
                  <c:v>1241</c:v>
                </c:pt>
                <c:pt idx="2">
                  <c:v>1786</c:v>
                </c:pt>
                <c:pt idx="3">
                  <c:v>3492</c:v>
                </c:pt>
              </c:numCache>
            </c:numRef>
          </c:val>
        </c:ser>
        <c:ser>
          <c:idx val="3"/>
          <c:order val="2"/>
          <c:tx>
            <c:strRef>
              <c:f>'C:\Users\Kwangok Jeong\Dropbox\Orion\ABKWork\[All_Block_Study_Oct23_2011.xlsx]Sheet4'!$D$2</c:f>
              <c:strCache>
                <c:ptCount val="1"/>
                <c:pt idx="0">
                  <c:v>Stanford NoC</c:v>
                </c:pt>
              </c:strCache>
            </c:strRef>
          </c:tx>
          <c:cat>
            <c:numRef>
              <c:f>'C:\Users\Kwangok Jeong\Dropbox\Orion\ABKWork\[All_Block_Study_Oct23_2011.xlsx]Sheet4'!$A$3:$A$6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cat>
          <c:val>
            <c:numRef>
              <c:f>'C:\Users\Kwangok Jeong\Dropbox\Orion\ABKWork\[All_Block_Study_Oct23_2011.xlsx]Sheet4'!$D$3:$D$6</c:f>
              <c:numCache>
                <c:formatCode>General</c:formatCode>
                <c:ptCount val="4"/>
                <c:pt idx="0">
                  <c:v>825</c:v>
                </c:pt>
                <c:pt idx="1">
                  <c:v>1188</c:v>
                </c:pt>
                <c:pt idx="2">
                  <c:v>2112</c:v>
                </c:pt>
                <c:pt idx="3">
                  <c:v>3300</c:v>
                </c:pt>
              </c:numCache>
            </c:numRef>
          </c:val>
        </c:ser>
        <c:marker val="1"/>
        <c:axId val="179980928"/>
        <c:axId val="179987200"/>
      </c:lineChart>
      <c:catAx>
        <c:axId val="179980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Ports</a:t>
                </a:r>
              </a:p>
            </c:rich>
          </c:tx>
        </c:title>
        <c:numFmt formatCode="General" sourceLinked="1"/>
        <c:majorTickMark val="none"/>
        <c:tickLblPos val="nextTo"/>
        <c:crossAx val="179987200"/>
        <c:crosses val="autoZero"/>
        <c:auto val="1"/>
        <c:lblAlgn val="ctr"/>
        <c:lblOffset val="100"/>
      </c:catAx>
      <c:valAx>
        <c:axId val="1799872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Instance Count</a:t>
                </a:r>
              </a:p>
            </c:rich>
          </c:tx>
        </c:title>
        <c:numFmt formatCode="General" sourceLinked="1"/>
        <c:tickLblPos val="nextTo"/>
        <c:crossAx val="179980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380378847817128"/>
          <c:y val="7.3453459490012821E-2"/>
          <c:w val="0.41943559863563185"/>
          <c:h val="0.24013919959239544"/>
        </c:manualLayout>
      </c:layout>
    </c:legend>
    <c:plotVisOnly val="1"/>
  </c:chart>
  <c:spPr>
    <a:solidFill>
      <a:srgbClr val="000099"/>
    </a:solidFill>
    <a:ln>
      <a:solidFill>
        <a:sysClr val="windowText" lastClr="000000"/>
      </a:solidFill>
    </a:ln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4130832660675763"/>
          <c:y val="7.1563732258586504E-2"/>
          <c:w val="0.71013506353506961"/>
          <c:h val="0.69184859001629562"/>
        </c:manualLayout>
      </c:layout>
      <c:lineChart>
        <c:grouping val="standard"/>
        <c:ser>
          <c:idx val="1"/>
          <c:order val="0"/>
          <c:tx>
            <c:strRef>
              <c:f>'C:\Users\Kwangok Jeong\Dropbox\Orion\ABKWork\[All_Block_Study_Oct23_2011.xlsx]Sheet4'!$B$8</c:f>
              <c:strCache>
                <c:ptCount val="1"/>
                <c:pt idx="0">
                  <c:v>NEW</c:v>
                </c:pt>
              </c:strCache>
            </c:strRef>
          </c:tx>
          <c:cat>
            <c:numRef>
              <c:f>'C:\Users\Kwangok Jeong\Dropbox\Orion\ABKWork\[All_Block_Study_Oct23_2011.xlsx]Sheet4'!$A$9:$A$12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cat>
          <c:val>
            <c:numRef>
              <c:f>'C:\Users\Kwangok Jeong\Dropbox\Orion\ABKWork\[All_Block_Study_Oct23_2011.xlsx]Sheet4'!$B$9:$B$12</c:f>
              <c:numCache>
                <c:formatCode>General</c:formatCode>
                <c:ptCount val="4"/>
                <c:pt idx="0">
                  <c:v>800</c:v>
                </c:pt>
                <c:pt idx="1">
                  <c:v>1152</c:v>
                </c:pt>
                <c:pt idx="2">
                  <c:v>2048</c:v>
                </c:pt>
                <c:pt idx="3">
                  <c:v>3200</c:v>
                </c:pt>
              </c:numCache>
            </c:numRef>
          </c:val>
        </c:ser>
        <c:ser>
          <c:idx val="2"/>
          <c:order val="1"/>
          <c:tx>
            <c:strRef>
              <c:f>'C:\Users\Kwangok Jeong\Dropbox\Orion\ABKWork\[All_Block_Study_Oct23_2011.xlsx]Sheet4'!$C$8</c:f>
              <c:strCache>
                <c:ptCount val="1"/>
                <c:pt idx="0">
                  <c:v>NetMaker</c:v>
                </c:pt>
              </c:strCache>
            </c:strRef>
          </c:tx>
          <c:marker>
            <c:symbol val="triangle"/>
            <c:size val="7"/>
          </c:marker>
          <c:cat>
            <c:numRef>
              <c:f>'C:\Users\Kwangok Jeong\Dropbox\Orion\ABKWork\[All_Block_Study_Oct23_2011.xlsx]Sheet4'!$A$9:$A$12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cat>
          <c:val>
            <c:numRef>
              <c:f>'C:\Users\Kwangok Jeong\Dropbox\Orion\ABKWork\[All_Block_Study_Oct23_2011.xlsx]Sheet4'!$C$9:$C$12</c:f>
              <c:numCache>
                <c:formatCode>General</c:formatCode>
                <c:ptCount val="4"/>
                <c:pt idx="0">
                  <c:v>1000</c:v>
                </c:pt>
                <c:pt idx="1">
                  <c:v>1241</c:v>
                </c:pt>
                <c:pt idx="2">
                  <c:v>1786</c:v>
                </c:pt>
                <c:pt idx="3">
                  <c:v>3492</c:v>
                </c:pt>
              </c:numCache>
            </c:numRef>
          </c:val>
        </c:ser>
        <c:ser>
          <c:idx val="3"/>
          <c:order val="2"/>
          <c:tx>
            <c:strRef>
              <c:f>'C:\Users\Kwangok Jeong\Dropbox\Orion\ABKWork\[All_Block_Study_Oct23_2011.xlsx]Sheet4'!$D$8</c:f>
              <c:strCache>
                <c:ptCount val="1"/>
                <c:pt idx="0">
                  <c:v>Stanford NoC</c:v>
                </c:pt>
              </c:strCache>
            </c:strRef>
          </c:tx>
          <c:cat>
            <c:numRef>
              <c:f>'C:\Users\Kwangok Jeong\Dropbox\Orion\ABKWork\[All_Block_Study_Oct23_2011.xlsx]Sheet4'!$A$9:$A$12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cat>
          <c:val>
            <c:numRef>
              <c:f>'C:\Users\Kwangok Jeong\Dropbox\Orion\ABKWork\[All_Block_Study_Oct23_2011.xlsx]Sheet4'!$D$9:$D$12</c:f>
              <c:numCache>
                <c:formatCode>General</c:formatCode>
                <c:ptCount val="4"/>
                <c:pt idx="0">
                  <c:v>825</c:v>
                </c:pt>
                <c:pt idx="1">
                  <c:v>1188</c:v>
                </c:pt>
                <c:pt idx="2">
                  <c:v>2112</c:v>
                </c:pt>
                <c:pt idx="3">
                  <c:v>3300</c:v>
                </c:pt>
              </c:numCache>
            </c:numRef>
          </c:val>
        </c:ser>
        <c:marker val="1"/>
        <c:axId val="180012928"/>
        <c:axId val="179896320"/>
      </c:lineChart>
      <c:catAx>
        <c:axId val="180012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Ports</a:t>
                </a:r>
              </a:p>
            </c:rich>
          </c:tx>
        </c:title>
        <c:numFmt formatCode="General" sourceLinked="1"/>
        <c:majorTickMark val="none"/>
        <c:tickLblPos val="nextTo"/>
        <c:crossAx val="179896320"/>
        <c:crosses val="autoZero"/>
        <c:auto val="1"/>
        <c:lblAlgn val="ctr"/>
        <c:lblOffset val="100"/>
      </c:catAx>
      <c:valAx>
        <c:axId val="1798963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Instance Count</a:t>
                </a:r>
              </a:p>
            </c:rich>
          </c:tx>
        </c:title>
        <c:numFmt formatCode="General" sourceLinked="1"/>
        <c:tickLblPos val="nextTo"/>
        <c:crossAx val="180012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439228604583332"/>
          <c:y val="7.3452998469977951E-2"/>
          <c:w val="0.39746638129415218"/>
          <c:h val="0.28437312634499123"/>
        </c:manualLayout>
      </c:layout>
    </c:legend>
    <c:plotVisOnly val="1"/>
  </c:chart>
  <c:spPr>
    <a:solidFill>
      <a:srgbClr val="000099"/>
    </a:solidFill>
    <a:ln>
      <a:solidFill>
        <a:sysClr val="windowText" lastClr="000000"/>
      </a:solidFill>
    </a:ln>
  </c:spPr>
  <c:txPr>
    <a:bodyPr/>
    <a:lstStyle/>
    <a:p>
      <a:pPr>
        <a:defRPr sz="11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3006226047826234"/>
          <c:y val="7.2595901473854224E-2"/>
          <c:w val="0.73097941897001328"/>
          <c:h val="0.71945538057742786"/>
        </c:manualLayout>
      </c:layout>
      <c:lineChart>
        <c:grouping val="standard"/>
        <c:ser>
          <c:idx val="1"/>
          <c:order val="0"/>
          <c:tx>
            <c:strRef>
              <c:f>'C:\Users\Kwangok Jeong\Dropbox\Orion\ABKWork\[All_Block_Study_Oct23_2011.xlsx]Sheet4'!$B$28</c:f>
              <c:strCache>
                <c:ptCount val="1"/>
                <c:pt idx="0">
                  <c:v>ORION2.0</c:v>
                </c:pt>
              </c:strCache>
            </c:strRef>
          </c:tx>
          <c:cat>
            <c:numRef>
              <c:f>'C:\Users\Kwangok Jeong\Dropbox\Orion\ABKWork\[All_Block_Study_Oct23_2011.xlsx]Sheet4'!$A$29:$A$32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'C:\Users\Kwangok Jeong\Dropbox\Orion\ABKWork\[All_Block_Study_Oct23_2011.xlsx]Sheet4'!$B$29:$B$32</c:f>
              <c:numCache>
                <c:formatCode>General</c:formatCode>
                <c:ptCount val="4"/>
                <c:pt idx="0">
                  <c:v>1280</c:v>
                </c:pt>
                <c:pt idx="1">
                  <c:v>1920</c:v>
                </c:pt>
                <c:pt idx="2">
                  <c:v>2560</c:v>
                </c:pt>
                <c:pt idx="3">
                  <c:v>5120</c:v>
                </c:pt>
              </c:numCache>
            </c:numRef>
          </c:val>
        </c:ser>
        <c:ser>
          <c:idx val="2"/>
          <c:order val="1"/>
          <c:tx>
            <c:strRef>
              <c:f>'C:\Users\Kwangok Jeong\Dropbox\Orion\ABKWork\[All_Block_Study_Oct23_2011.xlsx]Sheet4'!$C$28</c:f>
              <c:strCache>
                <c:ptCount val="1"/>
                <c:pt idx="0">
                  <c:v>NetMaker</c:v>
                </c:pt>
              </c:strCache>
            </c:strRef>
          </c:tx>
          <c:cat>
            <c:numRef>
              <c:f>'C:\Users\Kwangok Jeong\Dropbox\Orion\ABKWork\[All_Block_Study_Oct23_2011.xlsx]Sheet4'!$A$29:$A$32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'C:\Users\Kwangok Jeong\Dropbox\Orion\ABKWork\[All_Block_Study_Oct23_2011.xlsx]Sheet4'!$C$29:$C$32</c:f>
              <c:numCache>
                <c:formatCode>General</c:formatCode>
                <c:ptCount val="4"/>
                <c:pt idx="0">
                  <c:v>12002</c:v>
                </c:pt>
                <c:pt idx="1">
                  <c:v>13813</c:v>
                </c:pt>
                <c:pt idx="2">
                  <c:v>15620</c:v>
                </c:pt>
                <c:pt idx="3">
                  <c:v>22876</c:v>
                </c:pt>
              </c:numCache>
            </c:numRef>
          </c:val>
        </c:ser>
        <c:ser>
          <c:idx val="3"/>
          <c:order val="2"/>
          <c:tx>
            <c:strRef>
              <c:f>'C:\Users\Kwangok Jeong\Dropbox\Orion\ABKWork\[All_Block_Study_Oct23_2011.xlsx]Sheet4'!$D$28</c:f>
              <c:strCache>
                <c:ptCount val="1"/>
                <c:pt idx="0">
                  <c:v>Stanford NoC</c:v>
                </c:pt>
              </c:strCache>
            </c:strRef>
          </c:tx>
          <c:cat>
            <c:numRef>
              <c:f>'C:\Users\Kwangok Jeong\Dropbox\Orion\ABKWork\[All_Block_Study_Oct23_2011.xlsx]Sheet4'!$A$29:$A$32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'C:\Users\Kwangok Jeong\Dropbox\Orion\ABKWork\[All_Block_Study_Oct23_2011.xlsx]Sheet4'!$D$29:$D$32</c:f>
              <c:numCache>
                <c:formatCode>General</c:formatCode>
                <c:ptCount val="4"/>
                <c:pt idx="0">
                  <c:v>6621</c:v>
                </c:pt>
                <c:pt idx="1">
                  <c:v>7180</c:v>
                </c:pt>
                <c:pt idx="2">
                  <c:v>9780</c:v>
                </c:pt>
                <c:pt idx="3">
                  <c:v>15966</c:v>
                </c:pt>
              </c:numCache>
            </c:numRef>
          </c:val>
        </c:ser>
        <c:marker val="1"/>
        <c:axId val="179922816"/>
        <c:axId val="179933184"/>
      </c:lineChart>
      <c:catAx>
        <c:axId val="179922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Flit-Width (bits)</a:t>
                </a:r>
              </a:p>
            </c:rich>
          </c:tx>
        </c:title>
        <c:numFmt formatCode="General" sourceLinked="1"/>
        <c:majorTickMark val="none"/>
        <c:tickLblPos val="nextTo"/>
        <c:crossAx val="179933184"/>
        <c:crosses val="autoZero"/>
        <c:auto val="1"/>
        <c:lblAlgn val="ctr"/>
        <c:lblOffset val="100"/>
      </c:catAx>
      <c:valAx>
        <c:axId val="1799331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Instance Count</a:t>
                </a:r>
              </a:p>
            </c:rich>
          </c:tx>
        </c:title>
        <c:numFmt formatCode="General" sourceLinked="1"/>
        <c:tickLblPos val="nextTo"/>
        <c:crossAx val="179922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354190500593667"/>
          <c:y val="9.2942156268927309E-2"/>
          <c:w val="0.38479154042272279"/>
          <c:h val="0.21796184130829963"/>
        </c:manualLayout>
      </c:layout>
    </c:legend>
    <c:plotVisOnly val="1"/>
  </c:chart>
  <c:spPr>
    <a:solidFill>
      <a:srgbClr val="000099"/>
    </a:solidFill>
    <a:ln>
      <a:solidFill>
        <a:sysClr val="windowText" lastClr="000000"/>
      </a:solidFill>
    </a:ln>
  </c:spPr>
  <c:txPr>
    <a:bodyPr/>
    <a:lstStyle/>
    <a:p>
      <a:pPr>
        <a:defRPr sz="11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3703767980160906"/>
          <c:y val="7.2712427800458626E-2"/>
          <c:w val="0.71453144746207964"/>
          <c:h val="0.69974343094754043"/>
        </c:manualLayout>
      </c:layout>
      <c:lineChart>
        <c:grouping val="standard"/>
        <c:ser>
          <c:idx val="1"/>
          <c:order val="0"/>
          <c:tx>
            <c:strRef>
              <c:f>'C:\Users\Kwangok Jeong\Dropbox\Orion\ABKWork\[All_Block_Study_Oct23_2011.xlsx]Sheet4'!$B$34</c:f>
              <c:strCache>
                <c:ptCount val="1"/>
                <c:pt idx="0">
                  <c:v>NEW</c:v>
                </c:pt>
              </c:strCache>
            </c:strRef>
          </c:tx>
          <c:cat>
            <c:numRef>
              <c:f>'C:\Users\Kwangok Jeong\Dropbox\Orion\ABKWork\[All_Block_Study_Oct23_2011.xlsx]Sheet4'!$A$35:$A$38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'C:\Users\Kwangok Jeong\Dropbox\Orion\ABKWork\[All_Block_Study_Oct23_2011.xlsx]Sheet4'!$B$35:$B$38</c:f>
              <c:numCache>
                <c:formatCode>General</c:formatCode>
                <c:ptCount val="4"/>
                <c:pt idx="0">
                  <c:v>6580</c:v>
                </c:pt>
                <c:pt idx="1">
                  <c:v>7900</c:v>
                </c:pt>
                <c:pt idx="2">
                  <c:v>9220</c:v>
                </c:pt>
                <c:pt idx="3">
                  <c:v>14500</c:v>
                </c:pt>
              </c:numCache>
            </c:numRef>
          </c:val>
        </c:ser>
        <c:ser>
          <c:idx val="2"/>
          <c:order val="1"/>
          <c:tx>
            <c:strRef>
              <c:f>'C:\Users\Kwangok Jeong\Dropbox\Orion\ABKWork\[All_Block_Study_Oct23_2011.xlsx]Sheet4'!$C$34</c:f>
              <c:strCache>
                <c:ptCount val="1"/>
                <c:pt idx="0">
                  <c:v>NetMaker</c:v>
                </c:pt>
              </c:strCache>
            </c:strRef>
          </c:tx>
          <c:cat>
            <c:numRef>
              <c:f>'C:\Users\Kwangok Jeong\Dropbox\Orion\ABKWork\[All_Block_Study_Oct23_2011.xlsx]Sheet4'!$A$35:$A$38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'C:\Users\Kwangok Jeong\Dropbox\Orion\ABKWork\[All_Block_Study_Oct23_2011.xlsx]Sheet4'!$C$35:$C$38</c:f>
              <c:numCache>
                <c:formatCode>General</c:formatCode>
                <c:ptCount val="4"/>
                <c:pt idx="0">
                  <c:v>12002</c:v>
                </c:pt>
                <c:pt idx="1">
                  <c:v>13813</c:v>
                </c:pt>
                <c:pt idx="2">
                  <c:v>15620</c:v>
                </c:pt>
                <c:pt idx="3">
                  <c:v>22876</c:v>
                </c:pt>
              </c:numCache>
            </c:numRef>
          </c:val>
        </c:ser>
        <c:ser>
          <c:idx val="3"/>
          <c:order val="2"/>
          <c:tx>
            <c:strRef>
              <c:f>'C:\Users\Kwangok Jeong\Dropbox\Orion\ABKWork\[All_Block_Study_Oct23_2011.xlsx]Sheet4'!$D$34</c:f>
              <c:strCache>
                <c:ptCount val="1"/>
                <c:pt idx="0">
                  <c:v>Stanford NoC</c:v>
                </c:pt>
              </c:strCache>
            </c:strRef>
          </c:tx>
          <c:cat>
            <c:numRef>
              <c:f>'C:\Users\Kwangok Jeong\Dropbox\Orion\ABKWork\[All_Block_Study_Oct23_2011.xlsx]Sheet4'!$A$35:$A$38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'C:\Users\Kwangok Jeong\Dropbox\Orion\ABKWork\[All_Block_Study_Oct23_2011.xlsx]Sheet4'!$D$35:$D$38</c:f>
              <c:numCache>
                <c:formatCode>General</c:formatCode>
                <c:ptCount val="4"/>
                <c:pt idx="0">
                  <c:v>6621</c:v>
                </c:pt>
                <c:pt idx="1">
                  <c:v>7180</c:v>
                </c:pt>
                <c:pt idx="2">
                  <c:v>9780</c:v>
                </c:pt>
                <c:pt idx="3">
                  <c:v>15966</c:v>
                </c:pt>
              </c:numCache>
            </c:numRef>
          </c:val>
        </c:ser>
        <c:marker val="1"/>
        <c:axId val="180032640"/>
        <c:axId val="180034560"/>
      </c:lineChart>
      <c:catAx>
        <c:axId val="180032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Flit-Width (bits)</a:t>
                </a:r>
              </a:p>
            </c:rich>
          </c:tx>
        </c:title>
        <c:numFmt formatCode="General" sourceLinked="1"/>
        <c:majorTickMark val="none"/>
        <c:tickLblPos val="nextTo"/>
        <c:crossAx val="180034560"/>
        <c:crosses val="autoZero"/>
        <c:auto val="1"/>
        <c:lblAlgn val="ctr"/>
        <c:lblOffset val="100"/>
      </c:catAx>
      <c:valAx>
        <c:axId val="1800345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Instance Count</a:t>
                </a:r>
              </a:p>
            </c:rich>
          </c:tx>
        </c:title>
        <c:numFmt formatCode="General" sourceLinked="1"/>
        <c:tickLblPos val="nextTo"/>
        <c:crossAx val="18003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041417574251798"/>
          <c:y val="7.3026882875595583E-2"/>
          <c:w val="0.40472300749446588"/>
          <c:h val="0.23115279129434665"/>
        </c:manualLayout>
      </c:layout>
    </c:legend>
    <c:plotVisOnly val="1"/>
  </c:chart>
  <c:spPr>
    <a:solidFill>
      <a:srgbClr val="000099"/>
    </a:solidFill>
    <a:ln>
      <a:noFill/>
    </a:ln>
  </c:spPr>
  <c:txPr>
    <a:bodyPr/>
    <a:lstStyle/>
    <a:p>
      <a:pPr>
        <a:defRPr sz="11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4" rIns="93285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4" rIns="93285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4" rIns="93285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4" rIns="93285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13956296-BE68-49F4-9623-4991253DA3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4" rIns="93285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4" rIns="93285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4" rIns="93285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4" rIns="93285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4" rIns="93285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F3FFB7DA-5CD0-406B-983F-C790ACA9C0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 lIns="93179" tIns="46590" rIns="93179" bIns="46590"/>
          <a:lstStyle/>
          <a:p>
            <a:fld id="{6F347971-EA03-40FA-A009-8F4404025823}" type="slidenum">
              <a:rPr lang="en-US"/>
              <a:pPr/>
              <a:t>1</a:t>
            </a:fld>
            <a:endParaRPr lang="en-US"/>
          </a:p>
        </p:txBody>
      </p:sp>
      <p:sp>
        <p:nvSpPr>
          <p:cNvPr id="499714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499715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 lIns="93179" tIns="46590" rIns="93179" bIns="46590"/>
          <a:lstStyle/>
          <a:p>
            <a:fld id="{5CB8FB78-310C-4CC1-B15A-32F90F7877DA}" type="slidenum">
              <a:rPr lang="nl-NL"/>
              <a:pPr/>
              <a:t>16</a:t>
            </a:fld>
            <a:endParaRPr lang="nl-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15963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2562"/>
            <a:ext cx="5026025" cy="41849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78513" tIns="39256" rIns="78513" bIns="392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 lIns="93179" tIns="46590" rIns="93179" bIns="46590"/>
          <a:lstStyle/>
          <a:p>
            <a:fld id="{0F48DA67-E0A9-4F5F-90B2-3346A51A1CF4}" type="slidenum">
              <a:rPr lang="nl-NL"/>
              <a:pPr/>
              <a:t>21</a:t>
            </a:fld>
            <a:endParaRPr lang="nl-NL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15963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2562"/>
            <a:ext cx="5026025" cy="41849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78513" tIns="39256" rIns="78513" bIns="392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 lIns="93179" tIns="46590" rIns="93179" bIns="46590"/>
          <a:lstStyle/>
          <a:p>
            <a:fld id="{5CB8FB78-310C-4CC1-B15A-32F90F7877DA}" type="slidenum">
              <a:rPr lang="nl-NL"/>
              <a:pPr/>
              <a:t>2</a:t>
            </a:fld>
            <a:endParaRPr lang="nl-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15963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2562"/>
            <a:ext cx="5026025" cy="41849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78513" tIns="39256" rIns="78513" bIns="392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 lIns="93179" tIns="46590" rIns="93179" bIns="46590"/>
          <a:lstStyle/>
          <a:p>
            <a:fld id="{0F2B48F4-5A6D-4B41-B937-5E78D8573C6F}" type="slidenum">
              <a:rPr lang="nl-NL"/>
              <a:pPr/>
              <a:t>5</a:t>
            </a:fld>
            <a:endParaRPr lang="nl-NL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15963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2562"/>
            <a:ext cx="5026025" cy="41849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78513" tIns="39256" rIns="78513" bIns="392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 lIns="93179" tIns="46590" rIns="93179" bIns="46590"/>
          <a:lstStyle/>
          <a:p>
            <a:fld id="{5CB8FB78-310C-4CC1-B15A-32F90F7877DA}" type="slidenum">
              <a:rPr lang="nl-NL"/>
              <a:pPr/>
              <a:t>6</a:t>
            </a:fld>
            <a:endParaRPr lang="nl-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15963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2562"/>
            <a:ext cx="5026025" cy="41849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78513" tIns="39256" rIns="78513" bIns="392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 lIns="93179" tIns="46590" rIns="93179" bIns="46590"/>
          <a:lstStyle/>
          <a:p>
            <a:fld id="{5CB8FB78-310C-4CC1-B15A-32F90F7877DA}" type="slidenum">
              <a:rPr lang="nl-NL"/>
              <a:pPr/>
              <a:t>9</a:t>
            </a:fld>
            <a:endParaRPr lang="nl-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15963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2562"/>
            <a:ext cx="5026025" cy="41849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78513" tIns="39256" rIns="78513" bIns="392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 lIns="93179" tIns="46590" rIns="93179" bIns="46590"/>
          <a:lstStyle/>
          <a:p>
            <a:fld id="{D2CAFCAE-2C70-4442-AB4A-BABDF47EEEB5}" type="slidenum">
              <a:rPr lang="nl-NL"/>
              <a:pPr/>
              <a:t>10</a:t>
            </a:fld>
            <a:endParaRPr lang="nl-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15963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2562"/>
            <a:ext cx="5026025" cy="41849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78513" tIns="39256" rIns="78513" bIns="392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the a1 and a0 from</a:t>
            </a:r>
            <a:r>
              <a:rPr lang="en-US" baseline="0" dirty="0" smtClean="0"/>
              <a:t> </a:t>
            </a:r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FB7DA-5CD0-406B-983F-C790ACA9C06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 lIns="93179" tIns="46590" rIns="93179" bIns="46590"/>
          <a:lstStyle/>
          <a:p>
            <a:fld id="{5CB8FB78-310C-4CC1-B15A-32F90F7877DA}" type="slidenum">
              <a:rPr lang="nl-NL"/>
              <a:pPr/>
              <a:t>13</a:t>
            </a:fld>
            <a:endParaRPr lang="nl-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15963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2562"/>
            <a:ext cx="5026025" cy="41849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78513" tIns="39256" rIns="78513" bIns="392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</a:t>
            </a:r>
            <a:r>
              <a:rPr lang="en-US" baseline="0" dirty="0" smtClean="0"/>
              <a:t> change dump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FB7DA-5CD0-406B-983F-C790ACA9C06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382000" cy="1905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8382000" cy="22098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7040ED-515F-4FC4-9F48-9AC776C53E4B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2DE5A4-0A2D-4833-AD9B-8D874FCB48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27432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588" y="2819400"/>
            <a:ext cx="6932612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2895600"/>
            <a:ext cx="50292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BDB110-BE15-47F2-B2B8-699101BA5CCB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C2A10-5DFB-4A5A-B685-D485FD087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DD61E3-63CD-4C87-A587-60C4CE9A7B55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2C238-EFEE-47C6-86ED-06DF45F57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534400" cy="5181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18BE7D6-6151-440C-A3C5-8CF069FE6F55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55B2D501-3559-437F-BF1A-965F282C5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B73B9-D66D-4B36-927E-46048A944DCE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BD0DC0B-E2E8-478C-944C-C34941D3E5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F8B50E-8A4D-4A4B-9E08-EE0FCA50A863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EE660-74B6-4C09-B0FE-B1436082E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FDC55-752B-4CE4-A252-FDAEBA99E2E0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4F6E1-8031-4B0D-AEB9-59DB01CB1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818DF-7483-40D7-BDB7-6A8EECC1E48D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91F-D513-4C79-B251-B2E64464D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986B4C-7BDB-4EC6-8615-F532DFE21F57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FCA2A-F820-4BD2-9414-FDB3D7B6B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D6E73D-D5D1-4BA7-A27A-921D08C12EB2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4DDB5-A4DD-4350-A3D6-261DC7187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D67E3D-3572-4919-9142-136142251DFF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182FB-82C4-427F-B09E-9CA5F0B71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966437-C33A-43AA-9D21-ED23B1210BBB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B0BCE-194D-4953-BA1D-72F3C9058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D6329F4-8EAB-41E6-85DC-F10B544C8D0E}" type="datetime4">
              <a:rPr lang="en-US" smtClean="0"/>
              <a:pPr/>
              <a:t>June 4, 2012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542134-5C0E-41AA-9BC7-C2F28063FB7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52400" y="762000"/>
            <a:ext cx="8839200" cy="1905000"/>
          </a:xfrm>
        </p:spPr>
        <p:txBody>
          <a:bodyPr/>
          <a:lstStyle/>
          <a:p>
            <a:r>
              <a:rPr lang="en-US" dirty="0" smtClean="0"/>
              <a:t>Explicit Modeling of Control and Data for Improved </a:t>
            </a:r>
            <a:r>
              <a:rPr lang="en-US" dirty="0" err="1" smtClean="0"/>
              <a:t>NoC</a:t>
            </a:r>
            <a:r>
              <a:rPr lang="en-US" dirty="0" smtClean="0"/>
              <a:t> Router Estimation</a:t>
            </a:r>
            <a:endParaRPr lang="en-US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733799"/>
            <a:ext cx="8534400" cy="2157549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solidFill>
                  <a:srgbClr val="FFC000"/>
                </a:solidFill>
              </a:rPr>
              <a:t>Andrew B. </a:t>
            </a:r>
            <a:r>
              <a:rPr lang="en-US" sz="2800" b="1" dirty="0" err="1" smtClean="0">
                <a:solidFill>
                  <a:srgbClr val="FFC000"/>
                </a:solidFill>
              </a:rPr>
              <a:t>Kahng</a:t>
            </a:r>
            <a:r>
              <a:rPr lang="en-US" sz="2800" b="1" baseline="30000" dirty="0" smtClean="0">
                <a:solidFill>
                  <a:srgbClr val="FFC000"/>
                </a:solidFill>
              </a:rPr>
              <a:t>+*</a:t>
            </a:r>
            <a:r>
              <a:rPr lang="en-US" sz="2800" b="1" dirty="0" smtClean="0">
                <a:solidFill>
                  <a:srgbClr val="FFC000"/>
                </a:solidFill>
              </a:rPr>
              <a:t>, Bill Lin</a:t>
            </a:r>
            <a:r>
              <a:rPr lang="en-US" sz="2800" b="1" baseline="30000" dirty="0" smtClean="0">
                <a:solidFill>
                  <a:srgbClr val="FFC000"/>
                </a:solidFill>
              </a:rPr>
              <a:t>*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and Siddhartha </a:t>
            </a:r>
            <a:r>
              <a:rPr lang="en-US" sz="2800" b="1" dirty="0" err="1" smtClean="0">
                <a:solidFill>
                  <a:srgbClr val="FFC000"/>
                </a:solidFill>
              </a:rPr>
              <a:t>Nath</a:t>
            </a:r>
            <a:r>
              <a:rPr lang="en-US" sz="2800" b="1" baseline="30000" dirty="0" smtClean="0">
                <a:solidFill>
                  <a:srgbClr val="FFC000"/>
                </a:solidFill>
              </a:rPr>
              <a:t>+</a:t>
            </a:r>
            <a:endParaRPr lang="en-US" sz="2800" b="1" baseline="30000" dirty="0">
              <a:solidFill>
                <a:srgbClr val="FFC000"/>
              </a:solidFill>
            </a:endParaRPr>
          </a:p>
          <a:p>
            <a:r>
              <a:rPr lang="en-US" sz="2800" dirty="0"/>
              <a:t>UCSD </a:t>
            </a:r>
            <a:r>
              <a:rPr lang="en-US" sz="2800" dirty="0" smtClean="0"/>
              <a:t>CSE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and ECE</a:t>
            </a:r>
            <a:r>
              <a:rPr lang="en-US" sz="2800" baseline="30000" dirty="0" smtClean="0"/>
              <a:t>*</a:t>
            </a:r>
            <a:r>
              <a:rPr lang="en-US" sz="2800" dirty="0" smtClean="0"/>
              <a:t> Departments</a:t>
            </a:r>
            <a:endParaRPr lang="en-US" sz="2800" dirty="0"/>
          </a:p>
          <a:p>
            <a:r>
              <a:rPr lang="en-US" sz="2000" dirty="0"/>
              <a:t>{</a:t>
            </a:r>
            <a:r>
              <a:rPr lang="en-US" sz="2000" dirty="0" err="1"/>
              <a:t>abk</a:t>
            </a:r>
            <a:r>
              <a:rPr lang="en-US" sz="2000" dirty="0"/>
              <a:t>, </a:t>
            </a:r>
            <a:r>
              <a:rPr lang="en-US" sz="2000" dirty="0" err="1" smtClean="0"/>
              <a:t>billlin</a:t>
            </a:r>
            <a:r>
              <a:rPr lang="en-US" sz="2000" dirty="0" smtClean="0"/>
              <a:t>, </a:t>
            </a:r>
            <a:r>
              <a:rPr lang="en-US" sz="2000" dirty="0" err="1" smtClean="0"/>
              <a:t>sinath</a:t>
            </a:r>
            <a:r>
              <a:rPr lang="en-US" sz="2000" dirty="0" smtClean="0"/>
              <a:t>}@</a:t>
            </a:r>
            <a:r>
              <a:rPr lang="en-US" sz="2000" dirty="0" err="1" smtClean="0"/>
              <a:t>eng.ucsd.edu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" name="Rectangle 1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Development</a:t>
            </a:r>
            <a:endParaRPr lang="en-US" dirty="0"/>
          </a:p>
        </p:txBody>
      </p:sp>
      <p:sp>
        <p:nvSpPr>
          <p:cNvPr id="14449" name="Rectangle 113"/>
          <p:cNvSpPr>
            <a:spLocks noGrp="1" noChangeArrowheads="1"/>
          </p:cNvSpPr>
          <p:nvPr>
            <p:ph type="body" idx="1"/>
          </p:nvPr>
        </p:nvSpPr>
        <p:spPr>
          <a:xfrm>
            <a:off x="4719494" y="1524000"/>
            <a:ext cx="4542493" cy="3111004"/>
          </a:xfrm>
        </p:spPr>
        <p:txBody>
          <a:bodyPr/>
          <a:lstStyle/>
          <a:p>
            <a:r>
              <a:rPr lang="en-US" sz="1900" dirty="0" smtClean="0"/>
              <a:t>Two RTL generators:</a:t>
            </a:r>
          </a:p>
          <a:p>
            <a:pPr lvl="1"/>
            <a:r>
              <a:rPr lang="en-US" sz="1900" dirty="0" err="1" smtClean="0"/>
              <a:t>Netmaker</a:t>
            </a:r>
            <a:r>
              <a:rPr lang="en-US" sz="1900" dirty="0" smtClean="0"/>
              <a:t> (Cambridge, UK)</a:t>
            </a:r>
          </a:p>
          <a:p>
            <a:pPr lvl="1"/>
            <a:r>
              <a:rPr lang="en-US" sz="1900" dirty="0" smtClean="0"/>
              <a:t>Stanford </a:t>
            </a:r>
            <a:r>
              <a:rPr lang="en-US" sz="1900" dirty="0" err="1" smtClean="0"/>
              <a:t>NoC</a:t>
            </a:r>
            <a:endParaRPr lang="en-US" sz="1900" dirty="0" smtClean="0"/>
          </a:p>
          <a:p>
            <a:r>
              <a:rPr lang="en-US" sz="1900" dirty="0" smtClean="0"/>
              <a:t>SP&amp;R tools:</a:t>
            </a:r>
          </a:p>
          <a:p>
            <a:pPr lvl="1"/>
            <a:r>
              <a:rPr lang="en-US" sz="1900" dirty="0" smtClean="0"/>
              <a:t>Cadence RC &amp; Synopsys DC for hierarchical synthesis to analyze each block</a:t>
            </a:r>
          </a:p>
          <a:p>
            <a:pPr lvl="1"/>
            <a:r>
              <a:rPr lang="en-US" sz="1900" dirty="0" smtClean="0"/>
              <a:t>Cadence SOC Encounter for P&amp;R</a:t>
            </a:r>
          </a:p>
        </p:txBody>
      </p:sp>
      <p:sp>
        <p:nvSpPr>
          <p:cNvPr id="14447" name="Rectangle 111"/>
          <p:cNvSpPr>
            <a:spLocks noChangeArrowheads="1"/>
          </p:cNvSpPr>
          <p:nvPr/>
        </p:nvSpPr>
        <p:spPr bwMode="auto">
          <a:xfrm>
            <a:off x="677863" y="2314575"/>
            <a:ext cx="82296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4138" tIns="42862" rIns="84138" bIns="42862"/>
          <a:lstStyle/>
          <a:p>
            <a:pPr marL="357188" indent="-357188" defTabSz="846138" eaLnBrk="0" hangingPunct="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v"/>
            </a:pPr>
            <a:endParaRPr lang="en-US" b="1"/>
          </a:p>
        </p:txBody>
      </p:sp>
      <p:sp>
        <p:nvSpPr>
          <p:cNvPr id="113" name="Rectangle 112"/>
          <p:cNvSpPr/>
          <p:nvPr/>
        </p:nvSpPr>
        <p:spPr>
          <a:xfrm>
            <a:off x="245806" y="1017637"/>
            <a:ext cx="1832591" cy="4864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2"/>
                </a:solidFill>
              </a:rPr>
              <a:t>NoC</a:t>
            </a:r>
            <a:r>
              <a:rPr lang="en-US" sz="1600" b="1" dirty="0" smtClean="0">
                <a:solidFill>
                  <a:schemeClr val="bg2"/>
                </a:solidFill>
              </a:rPr>
              <a:t> router RTL generators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263409" y="1017637"/>
            <a:ext cx="1832591" cy="4864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2"/>
                </a:solidFill>
              </a:rPr>
              <a:t>Impl</a:t>
            </a:r>
            <a:r>
              <a:rPr lang="en-US" sz="1600" b="1" dirty="0" smtClean="0">
                <a:solidFill>
                  <a:schemeClr val="bg2"/>
                </a:solidFill>
              </a:rPr>
              <a:t> </a:t>
            </a:r>
            <a:r>
              <a:rPr lang="en-US" sz="1600" b="1" dirty="0" err="1" smtClean="0">
                <a:solidFill>
                  <a:schemeClr val="bg2"/>
                </a:solidFill>
              </a:rPr>
              <a:t>params</a:t>
            </a:r>
            <a:r>
              <a:rPr lang="en-US" sz="1600" b="1" dirty="0" smtClean="0">
                <a:solidFill>
                  <a:schemeClr val="bg2"/>
                </a:solidFill>
              </a:rPr>
              <a:t>: Clock Frequency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289850" y="1017637"/>
            <a:ext cx="1832591" cy="4864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µArch </a:t>
            </a:r>
            <a:r>
              <a:rPr lang="en-US" sz="1600" b="1" dirty="0" err="1" smtClean="0">
                <a:solidFill>
                  <a:schemeClr val="bg2"/>
                </a:solidFill>
              </a:rPr>
              <a:t>params</a:t>
            </a:r>
            <a:r>
              <a:rPr lang="en-US" sz="1600" b="1" dirty="0">
                <a:solidFill>
                  <a:schemeClr val="bg2"/>
                </a:solidFill>
              </a:rPr>
              <a:t>:</a:t>
            </a:r>
            <a:r>
              <a:rPr lang="en-US" sz="1600" b="1" dirty="0" smtClean="0">
                <a:solidFill>
                  <a:schemeClr val="bg2"/>
                </a:solidFill>
              </a:rPr>
              <a:t> P, V, B, F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116" name="Flowchart: Magnetic Disk 115"/>
          <p:cNvSpPr/>
          <p:nvPr/>
        </p:nvSpPr>
        <p:spPr>
          <a:xfrm>
            <a:off x="1866944" y="1816509"/>
            <a:ext cx="2537434" cy="799434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Synthesis and P&amp;R: DC/RC, SOCE</a:t>
            </a:r>
            <a:endParaRPr lang="en-US" sz="1600" b="1" dirty="0">
              <a:solidFill>
                <a:schemeClr val="bg2"/>
              </a:solidFill>
            </a:endParaRPr>
          </a:p>
        </p:txBody>
      </p:sp>
      <p:cxnSp>
        <p:nvCxnSpPr>
          <p:cNvPr id="117" name="Straight Arrow Connector 116"/>
          <p:cNvCxnSpPr>
            <a:stCxn id="113" idx="2"/>
          </p:cNvCxnSpPr>
          <p:nvPr/>
        </p:nvCxnSpPr>
        <p:spPr>
          <a:xfrm>
            <a:off x="1162101" y="1504078"/>
            <a:ext cx="1832591" cy="48644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5" idx="2"/>
          </p:cNvCxnSpPr>
          <p:nvPr/>
        </p:nvCxnSpPr>
        <p:spPr>
          <a:xfrm>
            <a:off x="3206145" y="1504078"/>
            <a:ext cx="0" cy="48644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4" idx="2"/>
          </p:cNvCxnSpPr>
          <p:nvPr/>
        </p:nvCxnSpPr>
        <p:spPr>
          <a:xfrm flipH="1">
            <a:off x="3417598" y="1504078"/>
            <a:ext cx="1762107" cy="48644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3206145" y="2615942"/>
            <a:ext cx="0" cy="27796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556065" y="2893909"/>
            <a:ext cx="3264157" cy="6949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Analysis of blocks: XBAR, SW &amp; VC arbiter, Input &amp; Output buffers</a:t>
            </a:r>
            <a:endParaRPr lang="en-US" sz="1600" b="1" dirty="0">
              <a:solidFill>
                <a:schemeClr val="bg2"/>
              </a:solidFill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3206145" y="3588824"/>
            <a:ext cx="0" cy="27796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2078397" y="3866790"/>
            <a:ext cx="2255496" cy="4864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New models for each component block</a:t>
            </a:r>
            <a:endParaRPr lang="en-US" sz="1600" b="1" dirty="0">
              <a:solidFill>
                <a:schemeClr val="bg2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31628" y="4550983"/>
          <a:ext cx="8125098" cy="22199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779243"/>
                <a:gridCol w="6345855"/>
              </a:tblGrid>
              <a:tr h="3372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Component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Model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XBAR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r>
                        <a:rPr lang="en-US" b="1" baseline="30000" dirty="0" smtClean="0"/>
                        <a:t>2</a:t>
                      </a:r>
                      <a:r>
                        <a:rPr lang="en-US" b="1" dirty="0" smtClean="0"/>
                        <a:t>F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SWVC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9(P</a:t>
                      </a:r>
                      <a:r>
                        <a:rPr lang="en-US" b="1" baseline="30000" dirty="0" smtClean="0"/>
                        <a:t>2</a:t>
                      </a:r>
                      <a:r>
                        <a:rPr lang="en-US" b="1" dirty="0" smtClean="0"/>
                        <a:t>V</a:t>
                      </a:r>
                      <a:r>
                        <a:rPr lang="en-US" b="1" baseline="30000" dirty="0" smtClean="0"/>
                        <a:t>2</a:t>
                      </a:r>
                      <a:r>
                        <a:rPr lang="en-US" b="1" dirty="0" smtClean="0"/>
                        <a:t> + P</a:t>
                      </a:r>
                      <a:r>
                        <a:rPr lang="en-US" b="1" baseline="30000" dirty="0" smtClean="0"/>
                        <a:t>2</a:t>
                      </a:r>
                      <a:r>
                        <a:rPr lang="en-US" b="1" dirty="0" smtClean="0"/>
                        <a:t> + PV – P)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InBUF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180PV + 2PVBF + 2P</a:t>
                      </a:r>
                      <a:r>
                        <a:rPr lang="en-US" b="1" baseline="30000" dirty="0" smtClean="0"/>
                        <a:t>2</a:t>
                      </a:r>
                      <a:r>
                        <a:rPr lang="en-US" b="1" dirty="0" smtClean="0"/>
                        <a:t>VB + 3PVB</a:t>
                      </a:r>
                      <a:r>
                        <a:rPr lang="en-US" b="1" baseline="0" dirty="0" smtClean="0"/>
                        <a:t> + 5P</a:t>
                      </a:r>
                      <a:r>
                        <a:rPr lang="en-US" b="1" baseline="30000" dirty="0" smtClean="0"/>
                        <a:t>2</a:t>
                      </a:r>
                      <a:r>
                        <a:rPr lang="en-US" b="1" baseline="0" dirty="0" smtClean="0"/>
                        <a:t>B + P</a:t>
                      </a:r>
                      <a:r>
                        <a:rPr lang="en-US" b="1" baseline="30000" dirty="0" smtClean="0"/>
                        <a:t>2 </a:t>
                      </a:r>
                      <a:r>
                        <a:rPr lang="en-US" b="1" baseline="0" dirty="0" smtClean="0"/>
                        <a:t>+ PF + 15P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OutBUF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25P + 80PV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CLKCTRL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0.02(SWVC + </a:t>
                      </a:r>
                      <a:r>
                        <a:rPr lang="en-US" b="1" dirty="0" err="1" smtClean="0"/>
                        <a:t>InBUF</a:t>
                      </a:r>
                      <a:r>
                        <a:rPr lang="en-US" b="1" dirty="0" smtClean="0"/>
                        <a:t> + </a:t>
                      </a:r>
                      <a:r>
                        <a:rPr lang="en-US" b="1" dirty="0" err="1" smtClean="0"/>
                        <a:t>OutBUF</a:t>
                      </a:r>
                      <a:r>
                        <a:rPr lang="en-US" b="1" dirty="0" smtClean="0"/>
                        <a:t>) </a:t>
                      </a:r>
                      <a:endParaRPr lang="en-US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5" name="Down Arrow 124"/>
          <p:cNvSpPr/>
          <p:nvPr/>
        </p:nvSpPr>
        <p:spPr bwMode="auto">
          <a:xfrm>
            <a:off x="2841519" y="4350774"/>
            <a:ext cx="717755" cy="678426"/>
          </a:xfrm>
          <a:prstGeom prst="downArrow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4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4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4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4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4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4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  <p:bldP spid="116" grpId="0" animBg="1"/>
      <p:bldP spid="121" grpId="0" animBg="1"/>
      <p:bldP spid="123" grpId="0" animBg="1"/>
      <p:bldP spid="1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32" y="5029200"/>
            <a:ext cx="4041057" cy="1524000"/>
          </a:xfrm>
        </p:spPr>
        <p:txBody>
          <a:bodyPr/>
          <a:lstStyle/>
          <a:p>
            <a:r>
              <a:rPr lang="en-US" sz="2400" dirty="0" smtClean="0"/>
              <a:t>Manual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Quick and easy</a:t>
            </a:r>
          </a:p>
          <a:p>
            <a:pPr lvl="1"/>
            <a:r>
              <a:rPr lang="en-US" sz="2000" dirty="0" smtClean="0"/>
              <a:t>Misses implementation details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65789" y="1784452"/>
            <a:ext cx="1839063" cy="5196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Basic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34734" y="1784452"/>
            <a:ext cx="1839063" cy="5196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Regression fit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9" name="Flowchart: Magnetic Disk 8"/>
          <p:cNvSpPr/>
          <p:nvPr/>
        </p:nvSpPr>
        <p:spPr>
          <a:xfrm>
            <a:off x="2489161" y="2693855"/>
            <a:ext cx="1762435" cy="779489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Manual</a:t>
            </a:r>
            <a:endParaRPr lang="en-US" sz="1600" b="1" dirty="0">
              <a:solidFill>
                <a:schemeClr val="bg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58107" y="1394708"/>
            <a:ext cx="1004493" cy="28169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505200" y="1394708"/>
            <a:ext cx="1052906" cy="28169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738817" y="3786598"/>
            <a:ext cx="3193641" cy="4175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Estimates for gate count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64310" y="963537"/>
            <a:ext cx="2566219" cy="4326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ORION_NEW models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20" name="Flowchart: Magnetic Disk 19"/>
          <p:cNvSpPr/>
          <p:nvPr/>
        </p:nvSpPr>
        <p:spPr>
          <a:xfrm>
            <a:off x="4634734" y="2693855"/>
            <a:ext cx="1762435" cy="779489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LSQR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28600" y="1143000"/>
            <a:ext cx="1576552" cy="819807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Technology </a:t>
            </a:r>
          </a:p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Library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1573924" y="2066544"/>
            <a:ext cx="483476" cy="21336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99545" y="2170400"/>
            <a:ext cx="1463566" cy="404649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Cell area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99545" y="2627600"/>
            <a:ext cx="1468822" cy="404649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Cell leakage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299545" y="3069028"/>
            <a:ext cx="1447800" cy="404649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Pin cap.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299545" y="3505201"/>
            <a:ext cx="1453055" cy="609599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Internal</a:t>
            </a:r>
            <a:endParaRPr lang="en-US" sz="1800" dirty="0" smtClean="0">
              <a:solidFill>
                <a:schemeClr val="bg2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2"/>
                </a:solidFill>
              </a:rPr>
              <a:t>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nergy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765734" y="4496036"/>
            <a:ext cx="2102069" cy="6093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Area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698124" y="4527567"/>
            <a:ext cx="2743200" cy="5778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Power: leakage, internal, switching</a:t>
            </a:r>
            <a:endParaRPr lang="en-US" sz="1600" b="1" dirty="0">
              <a:solidFill>
                <a:schemeClr val="bg2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2971800" y="4203813"/>
            <a:ext cx="1403779" cy="2157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4" idx="2"/>
          </p:cNvCxnSpPr>
          <p:nvPr/>
        </p:nvCxnSpPr>
        <p:spPr>
          <a:xfrm>
            <a:off x="4335638" y="4204149"/>
            <a:ext cx="1531762" cy="21545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 bwMode="auto">
          <a:xfrm>
            <a:off x="6934200" y="1143000"/>
            <a:ext cx="1752600" cy="838200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2"/>
                </a:solidFill>
              </a:rPr>
              <a:t>Post P&amp;R </a:t>
            </a:r>
          </a:p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2"/>
                </a:solidFill>
              </a:rPr>
              <a:t>data per block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7010399" y="2057400"/>
            <a:ext cx="1975948" cy="549167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2"/>
                </a:solidFill>
              </a:rPr>
              <a:t>Std. cell count </a:t>
            </a:r>
          </a:p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2"/>
                </a:solidFill>
              </a:rPr>
              <a:t>&amp; area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7026165" y="2653862"/>
            <a:ext cx="1960182" cy="462456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2"/>
                </a:solidFill>
              </a:rPr>
              <a:t>Leakage power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7010405" y="3153092"/>
            <a:ext cx="1975942" cy="462456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2"/>
                </a:solidFill>
              </a:rPr>
              <a:t>Internal power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7015660" y="3662844"/>
            <a:ext cx="1970687" cy="462456"/>
          </a:xfrm>
          <a:prstGeom prst="round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2"/>
                </a:solidFill>
              </a:rPr>
              <a:t>Switching power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>
            <a:off x="6674069" y="2017603"/>
            <a:ext cx="557048" cy="2165131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4191000" y="5029200"/>
            <a:ext cx="4953000" cy="125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LSQR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Accurate (captures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implementation details)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One-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tim</a:t>
            </a:r>
            <a:r>
              <a:rPr lang="en-US" sz="2000" kern="0" dirty="0" smtClean="0">
                <a:latin typeface="+mn-lt"/>
              </a:rPr>
              <a:t>e overhead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(generation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P&amp;R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training data points)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429000" y="35052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562600" y="35052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429000" y="23622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562600" y="23622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 bwMode="auto">
          <a:xfrm>
            <a:off x="2057400" y="3124200"/>
            <a:ext cx="381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6400800" y="3124200"/>
            <a:ext cx="228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4" grpId="0" animBg="1"/>
      <p:bldP spid="20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36" grpId="0" animBg="1"/>
      <p:bldP spid="48" grpId="0" animBg="1"/>
      <p:bldP spid="49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762000" y="1597407"/>
            <a:ext cx="7722475" cy="4346193"/>
            <a:chOff x="762000" y="1597407"/>
            <a:chExt cx="7722475" cy="4346193"/>
          </a:xfrm>
        </p:grpSpPr>
        <p:grpSp>
          <p:nvGrpSpPr>
            <p:cNvPr id="29" name="Group 28"/>
            <p:cNvGrpSpPr/>
            <p:nvPr/>
          </p:nvGrpSpPr>
          <p:grpSpPr>
            <a:xfrm>
              <a:off x="762000" y="1597407"/>
              <a:ext cx="7722475" cy="4346193"/>
              <a:chOff x="990600" y="1676400"/>
              <a:chExt cx="7722475" cy="4346193"/>
            </a:xfrm>
          </p:grpSpPr>
          <p:grpSp>
            <p:nvGrpSpPr>
              <p:cNvPr id="7" name="Group 24"/>
              <p:cNvGrpSpPr/>
              <p:nvPr/>
            </p:nvGrpSpPr>
            <p:grpSpPr>
              <a:xfrm>
                <a:off x="990600" y="1676400"/>
                <a:ext cx="7722475" cy="4346193"/>
                <a:chOff x="2874579" y="3702104"/>
                <a:chExt cx="6122275" cy="2593593"/>
              </a:xfrm>
            </p:grpSpPr>
            <p:grpSp>
              <p:nvGrpSpPr>
                <p:cNvPr id="12" name="Group 19"/>
                <p:cNvGrpSpPr/>
                <p:nvPr/>
              </p:nvGrpSpPr>
              <p:grpSpPr>
                <a:xfrm>
                  <a:off x="2874579" y="3702104"/>
                  <a:ext cx="6122275" cy="2593593"/>
                  <a:chOff x="2874579" y="3702104"/>
                  <a:chExt cx="6122275" cy="2593593"/>
                </a:xfrm>
              </p:grpSpPr>
              <p:graphicFrame>
                <p:nvGraphicFramePr>
                  <p:cNvPr id="15" name="Chart 14"/>
                  <p:cNvGraphicFramePr/>
                  <p:nvPr/>
                </p:nvGraphicFramePr>
                <p:xfrm>
                  <a:off x="2874579" y="3702104"/>
                  <a:ext cx="6122275" cy="2593593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4164027" y="4567746"/>
                    <a:ext cx="578069" cy="1103586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85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 bwMode="auto">
                  <a:xfrm>
                    <a:off x="5553465" y="4203967"/>
                    <a:ext cx="646387" cy="1455117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85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 bwMode="auto">
                  <a:xfrm>
                    <a:off x="6882493" y="4464552"/>
                    <a:ext cx="669191" cy="1194531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85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 bwMode="auto">
                  <a:xfrm>
                    <a:off x="8240110" y="4114280"/>
                    <a:ext cx="646387" cy="1544803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85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cxnSp>
              <p:nvCxnSpPr>
                <p:cNvPr id="24" name="Straight Arrow Connector 23"/>
                <p:cNvCxnSpPr/>
                <p:nvPr/>
              </p:nvCxnSpPr>
              <p:spPr bwMode="auto">
                <a:xfrm flipH="1">
                  <a:off x="5191002" y="4249439"/>
                  <a:ext cx="642771" cy="1136810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28" name="Rectangle 27"/>
              <p:cNvSpPr/>
              <p:nvPr/>
            </p:nvSpPr>
            <p:spPr bwMode="auto">
              <a:xfrm>
                <a:off x="1905000" y="2057400"/>
                <a:ext cx="1752600" cy="5334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</a:rPr>
                  <a:t>POWER</a:t>
                </a: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200400" y="2829580"/>
              <a:ext cx="9906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</a:rPr>
                <a:t>6.5x</a:t>
              </a:r>
              <a:r>
                <a:rPr lang="en-US" sz="1800" b="1" dirty="0" smtClean="0">
                  <a:solidFill>
                    <a:srgbClr val="FFFF00"/>
                  </a:solidFill>
                </a:rPr>
                <a:t> </a:t>
              </a:r>
              <a:r>
                <a:rPr lang="en-US" sz="1400" b="1" dirty="0" smtClean="0">
                  <a:solidFill>
                    <a:srgbClr val="FFFF00"/>
                  </a:solidFill>
                </a:rPr>
                <a:t>reduction</a:t>
              </a:r>
              <a:endParaRPr lang="en-US" sz="1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39187" cy="708791"/>
          </a:xfrm>
        </p:spPr>
        <p:txBody>
          <a:bodyPr/>
          <a:lstStyle/>
          <a:p>
            <a:r>
              <a:rPr lang="en-US" dirty="0" smtClean="0"/>
              <a:t>Results: Area And Power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85800" y="1600200"/>
            <a:ext cx="7868265" cy="4402754"/>
            <a:chOff x="685800" y="1600200"/>
            <a:chExt cx="7868265" cy="4402754"/>
          </a:xfrm>
        </p:grpSpPr>
        <p:grpSp>
          <p:nvGrpSpPr>
            <p:cNvPr id="27" name="Group 26"/>
            <p:cNvGrpSpPr/>
            <p:nvPr/>
          </p:nvGrpSpPr>
          <p:grpSpPr>
            <a:xfrm>
              <a:off x="685800" y="1600200"/>
              <a:ext cx="7868265" cy="4402754"/>
              <a:chOff x="914400" y="1600200"/>
              <a:chExt cx="7868265" cy="4402754"/>
            </a:xfrm>
          </p:grpSpPr>
          <p:grpSp>
            <p:nvGrpSpPr>
              <p:cNvPr id="5" name="Group 22"/>
              <p:cNvGrpSpPr/>
              <p:nvPr/>
            </p:nvGrpSpPr>
            <p:grpSpPr>
              <a:xfrm>
                <a:off x="914400" y="1600200"/>
                <a:ext cx="7868265" cy="4402754"/>
                <a:chOff x="2883310" y="1007446"/>
                <a:chExt cx="6127955" cy="2500465"/>
              </a:xfrm>
            </p:grpSpPr>
            <p:grpSp>
              <p:nvGrpSpPr>
                <p:cNvPr id="6" name="Group 11"/>
                <p:cNvGrpSpPr/>
                <p:nvPr/>
              </p:nvGrpSpPr>
              <p:grpSpPr>
                <a:xfrm>
                  <a:off x="2883310" y="1007446"/>
                  <a:ext cx="6127955" cy="2500465"/>
                  <a:chOff x="2883310" y="965406"/>
                  <a:chExt cx="6127955" cy="2500465"/>
                </a:xfrm>
              </p:grpSpPr>
              <p:graphicFrame>
                <p:nvGraphicFramePr>
                  <p:cNvPr id="4" name="Chart 3"/>
                  <p:cNvGraphicFramePr/>
                  <p:nvPr/>
                </p:nvGraphicFramePr>
                <p:xfrm>
                  <a:off x="2883310" y="965406"/>
                  <a:ext cx="6127955" cy="2500465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3"/>
                  </a:graphicData>
                </a:graphic>
              </p:graphicFrame>
              <p:sp>
                <p:nvSpPr>
                  <p:cNvPr id="8" name="Oval 7"/>
                  <p:cNvSpPr/>
                  <p:nvPr/>
                </p:nvSpPr>
                <p:spPr bwMode="auto">
                  <a:xfrm>
                    <a:off x="4209119" y="1604985"/>
                    <a:ext cx="647925" cy="1177160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85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 bwMode="auto">
                  <a:xfrm>
                    <a:off x="5569196" y="1604985"/>
                    <a:ext cx="588579" cy="1177160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85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 bwMode="auto">
                  <a:xfrm>
                    <a:off x="6939035" y="1553012"/>
                    <a:ext cx="588579" cy="1220437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85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 bwMode="auto">
                  <a:xfrm>
                    <a:off x="8266389" y="1336630"/>
                    <a:ext cx="588579" cy="1436819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85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cxnSp>
              <p:nvCxnSpPr>
                <p:cNvPr id="22" name="Straight Arrow Connector 21"/>
                <p:cNvCxnSpPr/>
                <p:nvPr/>
              </p:nvCxnSpPr>
              <p:spPr bwMode="auto">
                <a:xfrm flipH="1">
                  <a:off x="7868375" y="1483487"/>
                  <a:ext cx="609600" cy="908805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26" name="Rectangle 25"/>
              <p:cNvSpPr/>
              <p:nvPr/>
            </p:nvSpPr>
            <p:spPr bwMode="auto">
              <a:xfrm>
                <a:off x="1905000" y="1905000"/>
                <a:ext cx="1752600" cy="5334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</a:rPr>
                  <a:t>AREA</a:t>
                </a: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629400" y="2438400"/>
              <a:ext cx="9906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</a:rPr>
                <a:t>4x</a:t>
              </a:r>
              <a:r>
                <a:rPr lang="en-US" sz="1800" b="1" dirty="0" smtClean="0">
                  <a:solidFill>
                    <a:srgbClr val="FFFF00"/>
                  </a:solidFill>
                </a:rPr>
                <a:t> </a:t>
              </a:r>
              <a:r>
                <a:rPr lang="en-US" sz="1400" b="1" dirty="0" smtClean="0">
                  <a:solidFill>
                    <a:srgbClr val="FFFF00"/>
                  </a:solidFill>
                </a:rPr>
                <a:t>reduction</a:t>
              </a:r>
              <a:endParaRPr lang="en-US" sz="1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56" y="6096000"/>
            <a:ext cx="8915400" cy="540774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en-US" sz="2200" b="1" dirty="0" smtClean="0">
                <a:solidFill>
                  <a:schemeClr val="bg2"/>
                </a:solidFill>
              </a:rPr>
              <a:t>Methodology scales across technologies, router RTL generators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79 0.07916 L 0.18646 0.13472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-0.18056 -0.183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9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85800" y="2743200"/>
            <a:ext cx="4800600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  <a:p>
            <a:r>
              <a:rPr lang="en-US" dirty="0" smtClean="0"/>
              <a:t>Our work: Overview</a:t>
            </a:r>
            <a:endParaRPr lang="en-US" dirty="0"/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Flit-level power estimation</a:t>
            </a:r>
          </a:p>
          <a:p>
            <a:r>
              <a:rPr lang="en-US" dirty="0" smtClean="0"/>
              <a:t>Summary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Flit-level Power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33" y="998277"/>
            <a:ext cx="9312167" cy="1199740"/>
          </a:xfrm>
        </p:spPr>
        <p:txBody>
          <a:bodyPr/>
          <a:lstStyle/>
          <a:p>
            <a:r>
              <a:rPr lang="en-US" sz="2400" dirty="0" smtClean="0"/>
              <a:t>Dynamic power estimation using flit-level bit encodings</a:t>
            </a:r>
          </a:p>
          <a:p>
            <a:r>
              <a:rPr lang="en-US" sz="2400" dirty="0" smtClean="0"/>
              <a:t>Have integrated with full-system </a:t>
            </a:r>
            <a:r>
              <a:rPr lang="en-US" sz="2400" dirty="0" err="1" smtClean="0"/>
              <a:t>NoC</a:t>
            </a:r>
            <a:r>
              <a:rPr lang="en-US" sz="2400" dirty="0" smtClean="0"/>
              <a:t> simulator (GARNET)</a:t>
            </a:r>
            <a:endParaRPr lang="en-US" sz="2400" dirty="0"/>
          </a:p>
        </p:txBody>
      </p:sp>
      <p:sp>
        <p:nvSpPr>
          <p:cNvPr id="6" name="Vertical Scroll 5"/>
          <p:cNvSpPr/>
          <p:nvPr/>
        </p:nvSpPr>
        <p:spPr>
          <a:xfrm>
            <a:off x="2895600" y="1981200"/>
            <a:ext cx="1828800" cy="688539"/>
          </a:xfrm>
          <a:prstGeom prst="verticalScroll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bg2"/>
                </a:solidFill>
              </a:rPr>
              <a:t>Post-P&amp;R router netlist</a:t>
            </a:r>
            <a:endParaRPr lang="ko-KR" altLang="en-US" sz="1600" b="1" dirty="0">
              <a:solidFill>
                <a:schemeClr val="bg2"/>
              </a:solidFill>
            </a:endParaRPr>
          </a:p>
        </p:txBody>
      </p:sp>
      <p:sp>
        <p:nvSpPr>
          <p:cNvPr id="11" name="Vertical Scroll 10"/>
          <p:cNvSpPr/>
          <p:nvPr/>
        </p:nvSpPr>
        <p:spPr>
          <a:xfrm>
            <a:off x="1025947" y="3400780"/>
            <a:ext cx="1397706" cy="494558"/>
          </a:xfrm>
          <a:prstGeom prst="verticalScroll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 smtClean="0">
                <a:solidFill>
                  <a:schemeClr val="bg2"/>
                </a:solidFill>
              </a:rPr>
              <a:t>Testbench</a:t>
            </a:r>
            <a:endParaRPr lang="en-US" altLang="ko-KR" sz="1600" b="1" dirty="0" smtClean="0">
              <a:solidFill>
                <a:schemeClr val="bg2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3097151" y="3064482"/>
            <a:ext cx="1671484" cy="1157266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 smtClean="0">
                <a:solidFill>
                  <a:schemeClr val="bg2"/>
                </a:solidFill>
              </a:rPr>
              <a:t>Gate-level simulation</a:t>
            </a:r>
          </a:p>
        </p:txBody>
      </p:sp>
      <p:cxnSp>
        <p:nvCxnSpPr>
          <p:cNvPr id="15" name="Straight Arrow Connector 14"/>
          <p:cNvCxnSpPr>
            <a:stCxn id="11" idx="3"/>
            <a:endCxn id="12" idx="2"/>
          </p:cNvCxnSpPr>
          <p:nvPr/>
        </p:nvCxnSpPr>
        <p:spPr>
          <a:xfrm flipV="1">
            <a:off x="2361833" y="3643115"/>
            <a:ext cx="735318" cy="494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Vertical Scroll 17"/>
          <p:cNvSpPr/>
          <p:nvPr/>
        </p:nvSpPr>
        <p:spPr>
          <a:xfrm>
            <a:off x="5171752" y="3413167"/>
            <a:ext cx="762000" cy="536596"/>
          </a:xfrm>
          <a:prstGeom prst="verticalScroll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bg2"/>
                </a:solidFill>
              </a:rPr>
              <a:t>VCD</a:t>
            </a:r>
            <a:endParaRPr lang="ko-KR" altLang="en-US" sz="1600" b="1" dirty="0">
              <a:solidFill>
                <a:schemeClr val="bg2"/>
              </a:solidFill>
            </a:endParaRPr>
          </a:p>
        </p:txBody>
      </p:sp>
      <p:sp>
        <p:nvSpPr>
          <p:cNvPr id="20" name="Flowchart: Magnetic Disk 19"/>
          <p:cNvSpPr/>
          <p:nvPr/>
        </p:nvSpPr>
        <p:spPr>
          <a:xfrm>
            <a:off x="6238552" y="3048000"/>
            <a:ext cx="1764896" cy="1005597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 smtClean="0">
                <a:solidFill>
                  <a:schemeClr val="bg2"/>
                </a:solidFill>
              </a:rPr>
              <a:t>Power analysis</a:t>
            </a:r>
          </a:p>
        </p:txBody>
      </p:sp>
      <p:cxnSp>
        <p:nvCxnSpPr>
          <p:cNvPr id="21" name="Straight Arrow Connector 20"/>
          <p:cNvCxnSpPr>
            <a:endCxn id="22" idx="0"/>
          </p:cNvCxnSpPr>
          <p:nvPr/>
        </p:nvCxnSpPr>
        <p:spPr>
          <a:xfrm>
            <a:off x="5889524" y="4311364"/>
            <a:ext cx="3687" cy="25162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Vertical Scroll 21"/>
          <p:cNvSpPr/>
          <p:nvPr/>
        </p:nvSpPr>
        <p:spPr>
          <a:xfrm>
            <a:off x="5245511" y="4562991"/>
            <a:ext cx="1295400" cy="608309"/>
          </a:xfrm>
          <a:prstGeom prst="verticalScroll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bg2"/>
                </a:solidFill>
              </a:rPr>
              <a:t>Power Report</a:t>
            </a:r>
            <a:endParaRPr lang="ko-KR" altLang="en-US" sz="1600" b="1" dirty="0">
              <a:solidFill>
                <a:schemeClr val="bg2"/>
              </a:solidFill>
            </a:endParaRPr>
          </a:p>
        </p:txBody>
      </p:sp>
      <p:sp>
        <p:nvSpPr>
          <p:cNvPr id="23" name="Flowchart: Magnetic Disk 22"/>
          <p:cNvSpPr/>
          <p:nvPr/>
        </p:nvSpPr>
        <p:spPr>
          <a:xfrm>
            <a:off x="3126658" y="4582774"/>
            <a:ext cx="1826341" cy="536596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 smtClean="0">
                <a:solidFill>
                  <a:schemeClr val="bg2"/>
                </a:solidFill>
              </a:rPr>
              <a:t>Regression fit</a:t>
            </a:r>
          </a:p>
        </p:txBody>
      </p:sp>
      <p:sp>
        <p:nvSpPr>
          <p:cNvPr id="24" name="Flowchart: Magnetic Disk 23"/>
          <p:cNvSpPr/>
          <p:nvPr/>
        </p:nvSpPr>
        <p:spPr>
          <a:xfrm>
            <a:off x="1124607" y="4267200"/>
            <a:ext cx="1618593" cy="1066799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 smtClean="0">
                <a:solidFill>
                  <a:schemeClr val="bg2"/>
                </a:solidFill>
              </a:rPr>
              <a:t>ORION_NEW models</a:t>
            </a:r>
            <a:endParaRPr lang="ko-KR" altLang="en-US" sz="1100" b="1" dirty="0">
              <a:solidFill>
                <a:schemeClr val="bg2"/>
              </a:solidFill>
            </a:endParaRPr>
          </a:p>
        </p:txBody>
      </p:sp>
      <p:cxnSp>
        <p:nvCxnSpPr>
          <p:cNvPr id="26" name="Straight Arrow Connector 25"/>
          <p:cNvCxnSpPr>
            <a:stCxn id="22" idx="1"/>
          </p:cNvCxnSpPr>
          <p:nvPr/>
        </p:nvCxnSpPr>
        <p:spPr>
          <a:xfrm flipH="1">
            <a:off x="4968366" y="4867146"/>
            <a:ext cx="353184" cy="494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Magnetic Disk 26"/>
          <p:cNvSpPr/>
          <p:nvPr/>
        </p:nvSpPr>
        <p:spPr>
          <a:xfrm>
            <a:off x="3048000" y="5289997"/>
            <a:ext cx="1905000" cy="882203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 smtClean="0">
                <a:solidFill>
                  <a:schemeClr val="bg2"/>
                </a:solidFill>
              </a:rPr>
              <a:t>Flit-level power model</a:t>
            </a:r>
            <a:endParaRPr lang="ko-KR" altLang="en-US" sz="1100" b="1" dirty="0">
              <a:solidFill>
                <a:schemeClr val="bg2"/>
              </a:solidFill>
            </a:endParaRPr>
          </a:p>
        </p:txBody>
      </p:sp>
      <p:sp>
        <p:nvSpPr>
          <p:cNvPr id="28" name="Flowchart: Magnetic Disk 27"/>
          <p:cNvSpPr/>
          <p:nvPr/>
        </p:nvSpPr>
        <p:spPr>
          <a:xfrm>
            <a:off x="5621595" y="5334000"/>
            <a:ext cx="1162664" cy="586557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 smtClean="0">
                <a:solidFill>
                  <a:schemeClr val="bg2"/>
                </a:solidFill>
              </a:rPr>
              <a:t>GARNET</a:t>
            </a:r>
            <a:endParaRPr lang="ko-KR" altLang="en-US" sz="1100" b="1" dirty="0">
              <a:solidFill>
                <a:schemeClr val="bg2"/>
              </a:solidFill>
            </a:endParaRPr>
          </a:p>
        </p:txBody>
      </p:sp>
      <p:sp>
        <p:nvSpPr>
          <p:cNvPr id="29" name="Flowchart: Magnetic Disk 28"/>
          <p:cNvSpPr/>
          <p:nvPr/>
        </p:nvSpPr>
        <p:spPr>
          <a:xfrm>
            <a:off x="7391400" y="5460632"/>
            <a:ext cx="914400" cy="459939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 smtClean="0">
                <a:solidFill>
                  <a:schemeClr val="bg2"/>
                </a:solidFill>
              </a:rPr>
              <a:t>gem5</a:t>
            </a:r>
            <a:endParaRPr lang="ko-KR" altLang="en-US" sz="1100" b="1" dirty="0">
              <a:solidFill>
                <a:schemeClr val="bg2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781800" y="5690602"/>
            <a:ext cx="609600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930878" y="5725206"/>
            <a:ext cx="732504" cy="4945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Callout 31"/>
          <p:cNvSpPr/>
          <p:nvPr/>
        </p:nvSpPr>
        <p:spPr>
          <a:xfrm>
            <a:off x="4305177" y="6082867"/>
            <a:ext cx="2417379" cy="562303"/>
          </a:xfrm>
          <a:prstGeom prst="wedgeEllipseCallout">
            <a:avLst>
              <a:gd name="adj1" fmla="val -10526"/>
              <a:gd name="adj2" fmla="val -11511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Flit-level power estimates</a:t>
            </a:r>
            <a:endParaRPr lang="en-US" sz="1600" b="1" dirty="0">
              <a:solidFill>
                <a:schemeClr val="bg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857552" y="3719793"/>
            <a:ext cx="3810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3" idx="2"/>
          </p:cNvCxnSpPr>
          <p:nvPr/>
        </p:nvCxnSpPr>
        <p:spPr>
          <a:xfrm flipV="1">
            <a:off x="2757997" y="4851072"/>
            <a:ext cx="368661" cy="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994356" y="5129264"/>
            <a:ext cx="0" cy="30662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4"/>
          </p:cNvCxnSpPr>
          <p:nvPr/>
        </p:nvCxnSpPr>
        <p:spPr>
          <a:xfrm>
            <a:off x="4768635" y="3643115"/>
            <a:ext cx="479317" cy="2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913239" y="2688619"/>
            <a:ext cx="1" cy="6132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5893555" y="4311364"/>
            <a:ext cx="1254498" cy="208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7133305" y="4080306"/>
            <a:ext cx="3687" cy="251627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Flit-level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93" y="1161400"/>
            <a:ext cx="8307387" cy="1056283"/>
          </a:xfrm>
        </p:spPr>
        <p:txBody>
          <a:bodyPr/>
          <a:lstStyle/>
          <a:p>
            <a:pPr lvl="0"/>
            <a:r>
              <a:rPr lang="en-US" b="0" dirty="0" smtClean="0"/>
              <a:t>Accurate estimation of flit-level dynamic power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2246" y="3950032"/>
            <a:ext cx="2864302" cy="224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542925" marR="0" lvl="0" indent="-542925" algn="l" defTabSz="914400" rtl="0" eaLnBrk="1" fontAlgn="base" latinLnBrk="0" hangingPunct="1">
              <a:lnSpc>
                <a:spcPct val="94000"/>
              </a:lnSpc>
              <a:spcBef>
                <a:spcPct val="50000"/>
              </a:spcBef>
              <a:spcAft>
                <a:spcPct val="0"/>
              </a:spcAft>
              <a:buClr>
                <a:srgbClr val="C395DF"/>
              </a:buClr>
              <a:buSzPct val="120000"/>
              <a:buFont typeface="Wingdings" pitchFamily="2" charset="2"/>
              <a:buBlip>
                <a:blip r:embed="rId2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57200" y="2479254"/>
          <a:ext cx="8305800" cy="384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3804746" y="3481551"/>
            <a:ext cx="1051034" cy="1852449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248400" y="3008586"/>
            <a:ext cx="1051034" cy="2325414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5562600" y="3218793"/>
            <a:ext cx="1066800" cy="1429407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3352800"/>
            <a:ext cx="1066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3.6x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smtClean="0">
                <a:solidFill>
                  <a:srgbClr val="FFFF00"/>
                </a:solidFill>
              </a:rPr>
              <a:t>reduction</a:t>
            </a:r>
            <a:endParaRPr lang="en-US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85800" y="3429000"/>
            <a:ext cx="1905000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  <a:p>
            <a:r>
              <a:rPr lang="en-US" dirty="0" smtClean="0"/>
              <a:t>Our work: Overview</a:t>
            </a:r>
            <a:endParaRPr lang="en-US" dirty="0"/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Flit-level power estimation</a:t>
            </a:r>
          </a:p>
          <a:p>
            <a:r>
              <a:rPr lang="en-US" dirty="0" smtClean="0"/>
              <a:t>Summary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066800"/>
            <a:ext cx="8307387" cy="54102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New hybrid modeling methodology: </a:t>
            </a:r>
            <a:r>
              <a:rPr lang="en-US" sz="2400" b="1" dirty="0" smtClean="0">
                <a:solidFill>
                  <a:srgbClr val="FFFF00"/>
                </a:solidFill>
                <a:sym typeface="Wingdings" pitchFamily="2" charset="2"/>
              </a:rPr>
              <a:t>relax the template mindset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Explicitly models control and data signals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Captures RTL and implementation details</a:t>
            </a:r>
          </a:p>
          <a:p>
            <a:r>
              <a:rPr lang="en-US" sz="2400" b="1" dirty="0" smtClean="0">
                <a:solidFill>
                  <a:srgbClr val="FFFF00"/>
                </a:solidFill>
                <a:sym typeface="Wingdings" pitchFamily="2" charset="2"/>
              </a:rPr>
              <a:t>Using proposed parametric regression methodology, worst-case estimation errors reduced by a factor of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6.5x from ORION2.0 for power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4x from ORION2.0 for area</a:t>
            </a:r>
          </a:p>
          <a:p>
            <a:r>
              <a:rPr lang="en-US" sz="2400" b="1" dirty="0" smtClean="0">
                <a:solidFill>
                  <a:srgbClr val="FFFF00"/>
                </a:solidFill>
                <a:sym typeface="Wingdings" pitchFamily="2" charset="2"/>
              </a:rPr>
              <a:t>We propose an application of our methodology for flit-level dynamic power modeling and integration with GARNET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3.6x worst-case error reduction in dynamic power estimation</a:t>
            </a:r>
          </a:p>
          <a:p>
            <a:r>
              <a:rPr lang="en-US" sz="2400" b="1" dirty="0" smtClean="0">
                <a:solidFill>
                  <a:srgbClr val="FFFF00"/>
                </a:solidFill>
                <a:sym typeface="Wingdings" pitchFamily="2" charset="2"/>
              </a:rPr>
              <a:t>Ongoing: Non-parametric modeling of post-P&amp;R power and area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81871" y="3012441"/>
            <a:ext cx="5562600" cy="1143000"/>
          </a:xfrm>
        </p:spPr>
        <p:txBody>
          <a:bodyPr/>
          <a:lstStyle/>
          <a:p>
            <a:r>
              <a:rPr lang="en-US" sz="4400" dirty="0"/>
              <a:t>Thank You 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81871" y="3012441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up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400" y="990600"/>
            <a:ext cx="2286000" cy="762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  <a:p>
            <a:r>
              <a:rPr lang="en-US" dirty="0" smtClean="0"/>
              <a:t>Our work: Overview</a:t>
            </a:r>
            <a:endParaRPr lang="en-US" dirty="0"/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Flit-level power estimation</a:t>
            </a:r>
          </a:p>
          <a:p>
            <a:r>
              <a:rPr lang="en-US" dirty="0" smtClean="0"/>
              <a:t>Summary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analysis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33" y="1098340"/>
            <a:ext cx="8307387" cy="1077310"/>
          </a:xfrm>
        </p:spPr>
        <p:txBody>
          <a:bodyPr/>
          <a:lstStyle/>
          <a:p>
            <a:r>
              <a:rPr lang="en-US" sz="2400" dirty="0" smtClean="0"/>
              <a:t>Multi-step regression fit</a:t>
            </a:r>
          </a:p>
          <a:p>
            <a:pPr lvl="1"/>
            <a:r>
              <a:rPr lang="en-US" sz="2400" dirty="0" smtClean="0"/>
              <a:t>Step 1: Fit instances of each router component with post-layout instance counts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6462" y="2314189"/>
            <a:ext cx="7556938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Insts</a:t>
            </a:r>
            <a:r>
              <a:rPr lang="en-US" sz="2000" b="1" baseline="-25000" dirty="0" err="1" smtClean="0"/>
              <a:t>model</a:t>
            </a:r>
            <a:r>
              <a:rPr lang="en-US" sz="2000" b="1" baseline="-25000" dirty="0" smtClean="0"/>
              <a:t> &lt;component&gt;</a:t>
            </a:r>
            <a:r>
              <a:rPr lang="en-US" sz="2000" b="1" dirty="0" smtClean="0"/>
              <a:t> + a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Insts</a:t>
            </a:r>
            <a:r>
              <a:rPr lang="en-US" sz="2000" b="1" baseline="-25000" dirty="0" err="1" smtClean="0"/>
              <a:t>tool</a:t>
            </a:r>
            <a:r>
              <a:rPr lang="en-US" sz="2000" b="1" baseline="-25000" dirty="0" smtClean="0"/>
              <a:t> &lt;component&gt;</a:t>
            </a:r>
            <a:endParaRPr lang="en-US" sz="2000" b="1" baseline="-25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1694" y="3132075"/>
            <a:ext cx="8307387" cy="79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744538" marR="0" lvl="1" indent="-244475" algn="l" defTabSz="914400" rtl="0" eaLnBrk="1" fontAlgn="base" latinLnBrk="0" hangingPunct="1">
              <a:lnSpc>
                <a:spcPct val="87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¤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Step 2a: Fit area of each router component with post-layout area</a:t>
            </a:r>
          </a:p>
          <a:p>
            <a:pPr marL="744538" marR="0" lvl="1" indent="-244475" algn="l" defTabSz="914400" rtl="0" eaLnBrk="1" fontAlgn="base" latinLnBrk="0" hangingPunct="1">
              <a:lnSpc>
                <a:spcPct val="87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¤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4538" marR="0" lvl="1" indent="-244475" algn="l" defTabSz="914400" rtl="0" eaLnBrk="1" fontAlgn="base" latinLnBrk="0" hangingPunct="1">
              <a:lnSpc>
                <a:spcPct val="87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¤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313" y="3867090"/>
            <a:ext cx="7556938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Insts</a:t>
            </a:r>
            <a:r>
              <a:rPr lang="en-US" sz="2000" b="1" baseline="30000" dirty="0" err="1" smtClean="0"/>
              <a:t>R</a:t>
            </a:r>
            <a:r>
              <a:rPr lang="en-US" sz="2000" b="1" baseline="-25000" dirty="0" err="1" smtClean="0"/>
              <a:t>model</a:t>
            </a:r>
            <a:r>
              <a:rPr lang="en-US" sz="2000" b="1" baseline="-25000" dirty="0" smtClean="0"/>
              <a:t> &lt;component&gt;</a:t>
            </a:r>
            <a:r>
              <a:rPr lang="en-US" sz="2000" b="1" dirty="0" smtClean="0"/>
              <a:t> + b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Area</a:t>
            </a:r>
            <a:r>
              <a:rPr lang="en-US" sz="2000" b="1" baseline="-25000" dirty="0" err="1" smtClean="0"/>
              <a:t>tool</a:t>
            </a:r>
            <a:r>
              <a:rPr lang="en-US" sz="2000" b="1" baseline="-25000" dirty="0" smtClean="0"/>
              <a:t> &lt;component&gt;</a:t>
            </a:r>
            <a:endParaRPr lang="en-US" sz="2000" b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93843" y="2724090"/>
            <a:ext cx="7556938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Insts</a:t>
            </a:r>
            <a:r>
              <a:rPr lang="en-US" sz="2000" b="1" baseline="30000" dirty="0" err="1" smtClean="0"/>
              <a:t>R</a:t>
            </a:r>
            <a:r>
              <a:rPr lang="en-US" sz="2000" b="1" baseline="-25000" dirty="0" err="1" smtClean="0"/>
              <a:t>model</a:t>
            </a:r>
            <a:r>
              <a:rPr lang="en-US" sz="2000" b="1" dirty="0" smtClean="0"/>
              <a:t> </a:t>
            </a:r>
            <a:r>
              <a:rPr lang="en-US" sz="2000" b="1" baseline="-25000" dirty="0" smtClean="0"/>
              <a:t>&lt;component&gt; </a:t>
            </a:r>
            <a:r>
              <a:rPr lang="en-US" sz="2000" b="1" dirty="0" smtClean="0"/>
              <a:t>= a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Insts</a:t>
            </a:r>
            <a:r>
              <a:rPr lang="en-US" sz="2000" b="1" baseline="-25000" dirty="0" err="1" smtClean="0"/>
              <a:t>model</a:t>
            </a:r>
            <a:r>
              <a:rPr lang="en-US" sz="2000" b="1" baseline="-25000" dirty="0" smtClean="0"/>
              <a:t> &lt;component&gt;</a:t>
            </a:r>
            <a:r>
              <a:rPr lang="en-US" sz="2000" b="1" dirty="0" smtClean="0"/>
              <a:t> + a</a:t>
            </a:r>
            <a:r>
              <a:rPr lang="en-US" sz="2000" b="1" baseline="-25000" dirty="0" smtClean="0"/>
              <a:t>0</a:t>
            </a:r>
            <a:endParaRPr lang="en-US" sz="2000" b="1" baseline="-25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7464" y="4261905"/>
            <a:ext cx="8307387" cy="79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744538" marR="0" lvl="1" indent="-244475" algn="l" defTabSz="914400" rtl="0" eaLnBrk="1" fontAlgn="base" latinLnBrk="0" hangingPunct="1">
              <a:lnSpc>
                <a:spcPct val="87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¤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Step 2b: Fit power of each router component with post-layout power (leakage, internal, switching separately)</a:t>
            </a:r>
          </a:p>
          <a:p>
            <a:pPr marL="744538" marR="0" lvl="1" indent="-244475" algn="l" defTabSz="914400" rtl="0" eaLnBrk="1" fontAlgn="base" latinLnBrk="0" hangingPunct="1">
              <a:lnSpc>
                <a:spcPct val="87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¤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4538" marR="0" lvl="1" indent="-244475" algn="l" defTabSz="914400" rtl="0" eaLnBrk="1" fontAlgn="base" latinLnBrk="0" hangingPunct="1">
              <a:lnSpc>
                <a:spcPct val="87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¤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437" y="5305961"/>
            <a:ext cx="8050924" cy="132343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{c</a:t>
            </a:r>
            <a:r>
              <a:rPr lang="en-US" sz="2000" b="1" baseline="-25000" dirty="0" smtClean="0"/>
              <a:t>5</a:t>
            </a:r>
            <a:r>
              <a:rPr lang="en-US" sz="2000" b="1" dirty="0" smtClean="0"/>
              <a:t>, d</a:t>
            </a:r>
            <a:r>
              <a:rPr lang="en-US" sz="2000" b="1" baseline="-25000" dirty="0" smtClean="0"/>
              <a:t>5</a:t>
            </a:r>
            <a:r>
              <a:rPr lang="en-US" sz="2000" b="1" dirty="0" smtClean="0"/>
              <a:t>, e</a:t>
            </a:r>
            <a:r>
              <a:rPr lang="en-US" sz="2000" b="1" baseline="-25000" dirty="0" smtClean="0"/>
              <a:t>5</a:t>
            </a:r>
            <a:r>
              <a:rPr lang="en-US" sz="2000" b="1" dirty="0" smtClean="0"/>
              <a:t>}. </a:t>
            </a:r>
            <a:r>
              <a:rPr lang="en-US" sz="2000" b="1" dirty="0" err="1" smtClean="0"/>
              <a:t>Insts</a:t>
            </a:r>
            <a:r>
              <a:rPr lang="en-US" sz="2000" b="1" baseline="30000" dirty="0" err="1" smtClean="0"/>
              <a:t>R</a:t>
            </a:r>
            <a:r>
              <a:rPr lang="en-US" sz="2000" b="1" baseline="-25000" dirty="0" err="1" smtClean="0"/>
              <a:t>model</a:t>
            </a:r>
            <a:r>
              <a:rPr lang="en-US" sz="2000" b="1" baseline="-25000" dirty="0" smtClean="0"/>
              <a:t> XBAR</a:t>
            </a:r>
            <a:r>
              <a:rPr lang="en-US" sz="2000" b="1" dirty="0" smtClean="0"/>
              <a:t> + {c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, d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, e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}.Insts</a:t>
            </a:r>
            <a:r>
              <a:rPr lang="en-US" sz="2000" b="1" baseline="30000" dirty="0" smtClean="0"/>
              <a:t>R</a:t>
            </a:r>
            <a:r>
              <a:rPr lang="en-US" sz="2000" b="1" dirty="0" smtClean="0"/>
              <a:t> </a:t>
            </a:r>
            <a:r>
              <a:rPr lang="en-US" sz="2000" b="1" baseline="-25000" dirty="0" smtClean="0"/>
              <a:t>model SWVC </a:t>
            </a:r>
            <a:r>
              <a:rPr lang="en-US" sz="2000" b="1" dirty="0" smtClean="0"/>
              <a:t>+ </a:t>
            </a:r>
          </a:p>
          <a:p>
            <a:pPr algn="ctr"/>
            <a:r>
              <a:rPr lang="en-US" sz="2000" b="1" dirty="0" smtClean="0"/>
              <a:t>{c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, d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, e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}.Insts</a:t>
            </a:r>
            <a:r>
              <a:rPr lang="en-US" sz="2000" b="1" baseline="30000" dirty="0" smtClean="0"/>
              <a:t>R</a:t>
            </a:r>
            <a:r>
              <a:rPr lang="en-US" sz="2000" b="1" baseline="-25000" dirty="0" smtClean="0"/>
              <a:t>model </a:t>
            </a:r>
            <a:r>
              <a:rPr lang="en-US" sz="2000" b="1" baseline="-25000" dirty="0" err="1" smtClean="0"/>
              <a:t>InBUF</a:t>
            </a:r>
            <a:r>
              <a:rPr lang="en-US" sz="2000" b="1" dirty="0" smtClean="0"/>
              <a:t> + {c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, d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, e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}.Insts</a:t>
            </a:r>
            <a:r>
              <a:rPr lang="en-US" sz="2000" b="1" baseline="30000" dirty="0" smtClean="0"/>
              <a:t>R</a:t>
            </a:r>
            <a:r>
              <a:rPr lang="en-US" sz="2000" b="1" baseline="-25000" dirty="0" smtClean="0"/>
              <a:t>model </a:t>
            </a:r>
            <a:r>
              <a:rPr lang="en-US" sz="2000" b="1" baseline="-25000" dirty="0" err="1" smtClean="0"/>
              <a:t>OutBUF</a:t>
            </a:r>
            <a:r>
              <a:rPr lang="en-US" sz="2000" b="1" dirty="0" smtClean="0"/>
              <a:t> + </a:t>
            </a:r>
          </a:p>
          <a:p>
            <a:pPr algn="ctr"/>
            <a:r>
              <a:rPr lang="en-US" sz="2000" b="1" dirty="0" smtClean="0"/>
              <a:t>{c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, d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, e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}.Insts</a:t>
            </a:r>
            <a:r>
              <a:rPr lang="en-US" sz="2000" b="1" baseline="30000" dirty="0" smtClean="0"/>
              <a:t>R</a:t>
            </a:r>
            <a:r>
              <a:rPr lang="en-US" sz="2000" b="1" baseline="-25000" dirty="0" smtClean="0"/>
              <a:t>model CLKCTRL</a:t>
            </a:r>
            <a:r>
              <a:rPr lang="en-US" sz="2000" b="1" dirty="0" smtClean="0"/>
              <a:t> + {c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, d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, e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}</a:t>
            </a:r>
            <a:r>
              <a:rPr lang="en-US" sz="2000" b="1" baseline="-25000" dirty="0" smtClean="0"/>
              <a:t> </a:t>
            </a:r>
            <a:r>
              <a:rPr lang="en-US" sz="2000" b="1" dirty="0" smtClean="0"/>
              <a:t>= </a:t>
            </a:r>
          </a:p>
          <a:p>
            <a:pPr algn="ctr"/>
            <a:r>
              <a:rPr lang="en-US" sz="2000" b="1" dirty="0" smtClean="0"/>
              <a:t>{</a:t>
            </a:r>
            <a:r>
              <a:rPr lang="en-US" sz="2000" b="1" dirty="0" err="1" smtClean="0"/>
              <a:t>P</a:t>
            </a:r>
            <a:r>
              <a:rPr lang="en-US" sz="2000" b="1" baseline="-25000" dirty="0" err="1" smtClean="0"/>
              <a:t>leak</a:t>
            </a:r>
            <a:r>
              <a:rPr lang="en-US" sz="2000" b="1" baseline="-25000" dirty="0" smtClean="0"/>
              <a:t> </a:t>
            </a:r>
            <a:r>
              <a:rPr lang="en-US" sz="2000" b="1" baseline="-25000" dirty="0" err="1" smtClean="0"/>
              <a:t>tool</a:t>
            </a:r>
            <a:r>
              <a:rPr lang="en-US" sz="2000" b="1" dirty="0" err="1" smtClean="0"/>
              <a:t>,P</a:t>
            </a:r>
            <a:r>
              <a:rPr lang="en-US" sz="2000" b="1" baseline="-25000" dirty="0" err="1" smtClean="0"/>
              <a:t>int</a:t>
            </a:r>
            <a:r>
              <a:rPr lang="en-US" sz="2000" b="1" baseline="-25000" dirty="0" smtClean="0"/>
              <a:t> tool</a:t>
            </a:r>
            <a:r>
              <a:rPr lang="en-US" sz="2000" b="1" dirty="0" smtClean="0"/>
              <a:t>, P</a:t>
            </a:r>
            <a:r>
              <a:rPr lang="en-US" sz="2000" b="1" baseline="-25000" dirty="0" smtClean="0"/>
              <a:t>SW tool</a:t>
            </a:r>
            <a:r>
              <a:rPr lang="en-US" sz="2000" b="1" dirty="0" smtClean="0"/>
              <a:t>}</a:t>
            </a:r>
            <a:endParaRPr lang="en-US" sz="2000" b="1" baseline="-25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" y="1332420"/>
            <a:ext cx="4516606" cy="4611180"/>
          </a:xfrm>
        </p:spPr>
        <p:txBody>
          <a:bodyPr/>
          <a:lstStyle/>
          <a:p>
            <a:r>
              <a:rPr lang="en-US" sz="2800" dirty="0" smtClean="0"/>
              <a:t>Architecture templates</a:t>
            </a:r>
          </a:p>
          <a:p>
            <a:pPr lvl="1"/>
            <a:r>
              <a:rPr lang="en-US" sz="2000" dirty="0" smtClean="0"/>
              <a:t>ORION2.0</a:t>
            </a:r>
          </a:p>
          <a:p>
            <a:r>
              <a:rPr lang="en-US" sz="2800" dirty="0" smtClean="0"/>
              <a:t>Gate-level analytical models</a:t>
            </a:r>
          </a:p>
          <a:p>
            <a:r>
              <a:rPr lang="en-US" sz="2800" dirty="0" smtClean="0"/>
              <a:t>Parametric regression</a:t>
            </a:r>
          </a:p>
          <a:p>
            <a:pPr lvl="1"/>
            <a:r>
              <a:rPr lang="en-US" sz="2400" dirty="0" smtClean="0"/>
              <a:t>Pre- and post-layout power estimation</a:t>
            </a:r>
          </a:p>
          <a:p>
            <a:pPr lvl="1"/>
            <a:r>
              <a:rPr lang="en-US" sz="2400" dirty="0" smtClean="0"/>
              <a:t>RTL simulations</a:t>
            </a:r>
          </a:p>
          <a:p>
            <a:r>
              <a:rPr lang="en-US" sz="2800" dirty="0" smtClean="0"/>
              <a:t>Non-parametric regression</a:t>
            </a:r>
          </a:p>
          <a:p>
            <a:pPr lvl="1"/>
            <a:r>
              <a:rPr lang="en-US" sz="2400" dirty="0" smtClean="0"/>
              <a:t>MARS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03519" y="988908"/>
            <a:ext cx="1567543" cy="5406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2"/>
                </a:solidFill>
              </a:rPr>
              <a:t>NoC</a:t>
            </a:r>
            <a:r>
              <a:rPr lang="en-US" sz="1600" b="1" dirty="0" smtClean="0">
                <a:solidFill>
                  <a:schemeClr val="bg2"/>
                </a:solidFill>
              </a:rPr>
              <a:t> Modeling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61702" y="2045348"/>
            <a:ext cx="1342586" cy="5239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Regression model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26171" y="3153737"/>
            <a:ext cx="1337223" cy="4383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Parametric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5474" y="3153737"/>
            <a:ext cx="1363730" cy="5072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Non-parametric</a:t>
            </a:r>
            <a:endParaRPr lang="en-US" sz="1600" b="1" dirty="0">
              <a:solidFill>
                <a:schemeClr val="bg2"/>
              </a:solidFill>
            </a:endParaRPr>
          </a:p>
        </p:txBody>
      </p: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4830565" y="1529535"/>
            <a:ext cx="1256726" cy="5193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>
          <a:xfrm>
            <a:off x="6087291" y="1529535"/>
            <a:ext cx="1445704" cy="515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</p:cNvCxnSpPr>
          <p:nvPr/>
        </p:nvCxnSpPr>
        <p:spPr>
          <a:xfrm flipH="1">
            <a:off x="6835931" y="2569276"/>
            <a:ext cx="697064" cy="5844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</p:cNvCxnSpPr>
          <p:nvPr/>
        </p:nvCxnSpPr>
        <p:spPr>
          <a:xfrm>
            <a:off x="7532995" y="2569276"/>
            <a:ext cx="897611" cy="5844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068389" y="4028001"/>
            <a:ext cx="2272937" cy="922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ORION_NEW + regression; flit-level</a:t>
            </a:r>
            <a:endParaRPr lang="en-US" sz="1600" b="1" dirty="0">
              <a:solidFill>
                <a:schemeClr val="bg2"/>
              </a:solidFill>
            </a:endParaRPr>
          </a:p>
        </p:txBody>
      </p:sp>
      <p:cxnSp>
        <p:nvCxnSpPr>
          <p:cNvPr id="20" name="Straight Connector 19"/>
          <p:cNvCxnSpPr>
            <a:stCxn id="9" idx="2"/>
            <a:endCxn id="19" idx="0"/>
          </p:cNvCxnSpPr>
          <p:nvPr/>
        </p:nvCxnSpPr>
        <p:spPr>
          <a:xfrm flipH="1">
            <a:off x="6204858" y="3592083"/>
            <a:ext cx="689925" cy="43591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96303" y="2045347"/>
            <a:ext cx="1229759" cy="5239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Circuit model</a:t>
            </a:r>
            <a:endParaRPr lang="en-US" sz="1600" b="1" dirty="0">
              <a:solidFill>
                <a:schemeClr val="bg2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041812" y="2569270"/>
            <a:ext cx="797339" cy="5844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39151" y="2569270"/>
            <a:ext cx="797339" cy="5844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854567" y="3145270"/>
            <a:ext cx="1224847" cy="4383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Arch templates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40572" y="3145264"/>
            <a:ext cx="1224847" cy="4383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Analytical</a:t>
            </a:r>
            <a:endParaRPr lang="en-US" sz="1600" b="1" dirty="0">
              <a:solidFill>
                <a:schemeClr val="bg2"/>
              </a:solidFill>
            </a:endParaRPr>
          </a:p>
        </p:txBody>
      </p:sp>
      <p:cxnSp>
        <p:nvCxnSpPr>
          <p:cNvPr id="24" name="Straight Connector 23"/>
          <p:cNvCxnSpPr>
            <a:stCxn id="32" idx="2"/>
            <a:endCxn id="19" idx="0"/>
          </p:cNvCxnSpPr>
          <p:nvPr/>
        </p:nvCxnSpPr>
        <p:spPr>
          <a:xfrm>
            <a:off x="5466991" y="3583616"/>
            <a:ext cx="737867" cy="44438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6"/>
          <p:cNvSpPr txBox="1">
            <a:spLocks noChangeArrowheads="1"/>
          </p:cNvSpPr>
          <p:nvPr/>
        </p:nvSpPr>
        <p:spPr bwMode="auto">
          <a:xfrm>
            <a:off x="849086" y="5586558"/>
            <a:ext cx="7589520" cy="82730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85763" marR="0" lvl="0" indent="-385763" algn="ctr" defTabSz="914400" rtl="0" eaLnBrk="1" fontAlgn="base" latinLnBrk="0" hangingPunct="1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Significant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Departure: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Relax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“template” mindset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5" name="Cloud 44"/>
          <p:cNvSpPr/>
          <p:nvPr/>
        </p:nvSpPr>
        <p:spPr bwMode="auto">
          <a:xfrm>
            <a:off x="7563394" y="3814354"/>
            <a:ext cx="1580606" cy="731520"/>
          </a:xfrm>
          <a:prstGeom prst="cloud">
            <a:avLst/>
          </a:prstGeom>
          <a:solidFill>
            <a:srgbClr val="FFC000"/>
          </a:solidFill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Control</a:t>
            </a:r>
          </a:p>
        </p:txBody>
      </p:sp>
      <p:sp>
        <p:nvSpPr>
          <p:cNvPr id="46" name="Cloud 45"/>
          <p:cNvSpPr/>
          <p:nvPr/>
        </p:nvSpPr>
        <p:spPr bwMode="auto">
          <a:xfrm>
            <a:off x="7563394" y="4554582"/>
            <a:ext cx="1580606" cy="683624"/>
          </a:xfrm>
          <a:prstGeom prst="cloud">
            <a:avLst/>
          </a:prstGeom>
          <a:solidFill>
            <a:srgbClr val="FFC000"/>
          </a:solidFill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Tool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9" grpId="0" animBg="1"/>
      <p:bldP spid="26" grpId="0" animBg="1"/>
      <p:bldP spid="32" grpId="0" animBg="1"/>
      <p:bldP spid="35" grpId="0" animBg="1"/>
      <p:bldP spid="44" grpId="0" animBg="1"/>
      <p:bldP spid="45" grpId="0" animBg="1"/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970594"/>
          <a:ext cx="3484111" cy="207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812338" y="964810"/>
          <a:ext cx="3417262" cy="208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4216743" y="1939407"/>
            <a:ext cx="567813" cy="228600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685800" y="3124200"/>
          <a:ext cx="3497531" cy="2078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822682" y="3105957"/>
          <a:ext cx="3406918" cy="207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4221659" y="4038600"/>
            <a:ext cx="567813" cy="228600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10613" y="5176481"/>
            <a:ext cx="8849032" cy="1556158"/>
          </a:xfrm>
        </p:spPr>
        <p:txBody>
          <a:bodyPr/>
          <a:lstStyle/>
          <a:p>
            <a:r>
              <a:rPr lang="en-US" sz="2400" dirty="0" smtClean="0"/>
              <a:t>Avg. estimation error in </a:t>
            </a:r>
            <a:r>
              <a:rPr lang="en-US" sz="2400" u="sng" dirty="0" smtClean="0"/>
              <a:t># instances </a:t>
            </a:r>
            <a:r>
              <a:rPr lang="en-US" sz="2400" dirty="0" smtClean="0"/>
              <a:t>reduced from </a:t>
            </a:r>
            <a:r>
              <a:rPr lang="en-US" sz="2400" b="1" dirty="0" smtClean="0">
                <a:solidFill>
                  <a:srgbClr val="FFFF00"/>
                </a:solidFill>
              </a:rPr>
              <a:t>109.5%</a:t>
            </a:r>
            <a:r>
              <a:rPr lang="en-US" sz="2400" dirty="0" smtClean="0"/>
              <a:t> to </a:t>
            </a:r>
            <a:r>
              <a:rPr lang="en-US" sz="2400" b="1" dirty="0" smtClean="0">
                <a:solidFill>
                  <a:srgbClr val="FFFF00"/>
                </a:solidFill>
              </a:rPr>
              <a:t>8.8%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Avg. estimation error in </a:t>
            </a:r>
            <a:r>
              <a:rPr lang="en-US" sz="2400" u="sng" dirty="0" smtClean="0">
                <a:sym typeface="Wingdings" pitchFamily="2" charset="2"/>
              </a:rPr>
              <a:t>area</a:t>
            </a:r>
            <a:r>
              <a:rPr lang="en-US" sz="2400" dirty="0" smtClean="0">
                <a:sym typeface="Wingdings" pitchFamily="2" charset="2"/>
              </a:rPr>
              <a:t> reduced to </a:t>
            </a:r>
            <a:r>
              <a:rPr lang="en-US" sz="2400" b="1" dirty="0" smtClean="0">
                <a:solidFill>
                  <a:srgbClr val="FFFF00"/>
                </a:solidFill>
                <a:sym typeface="Wingdings" pitchFamily="2" charset="2"/>
              </a:rPr>
              <a:t>9.8%</a:t>
            </a:r>
          </a:p>
          <a:p>
            <a:pPr lvl="1"/>
            <a:r>
              <a:rPr lang="en-US" sz="2400" dirty="0" err="1" smtClean="0">
                <a:sym typeface="Wingdings" pitchFamily="2" charset="2"/>
              </a:rPr>
              <a:t>Avg</a:t>
            </a:r>
            <a:r>
              <a:rPr lang="en-US" sz="2400" dirty="0" smtClean="0">
                <a:sym typeface="Wingdings" pitchFamily="2" charset="2"/>
              </a:rPr>
              <a:t> estimation error in </a:t>
            </a:r>
            <a:r>
              <a:rPr lang="en-US" sz="2400" u="sng" dirty="0" smtClean="0">
                <a:sym typeface="Wingdings" pitchFamily="2" charset="2"/>
              </a:rPr>
              <a:t>power</a:t>
            </a:r>
            <a:r>
              <a:rPr lang="en-US" sz="2400" dirty="0" smtClean="0">
                <a:sym typeface="Wingdings" pitchFamily="2" charset="2"/>
              </a:rPr>
              <a:t> reduced to </a:t>
            </a:r>
            <a:r>
              <a:rPr lang="en-US" sz="2400" b="1" dirty="0" smtClean="0">
                <a:solidFill>
                  <a:srgbClr val="FFFF00"/>
                </a:solidFill>
                <a:sym typeface="Wingdings" pitchFamily="2" charset="2"/>
              </a:rPr>
              <a:t>4.58%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6694E-6 L 0.19652 0.21143 " pathEditMode="relative" ptsTypes="AA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53 0.21143 L 0.00694 0.00324 " pathEditMode="relative" ptsTypes="AA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8758E-6 L -0.22865 0.2098 " pathEditMode="relative" ptsTypes="AA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694 0.21212 L 0.00122 0.00393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0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54846E-6 L 0.19705 -0.00162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52 -0.00162 L 0.00399 -0.00393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04025E-6 L -0.20868 0.00162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868 0.00162 L 0.00139 -0.00069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  <p:bldGraphic spid="4" grpId="3">
        <p:bldAsOne/>
      </p:bldGraphic>
      <p:bldGraphic spid="4" grpId="4">
        <p:bldAsOne/>
      </p:bldGraphic>
      <p:bldGraphic spid="5" grpId="0">
        <p:bldAsOne/>
      </p:bldGraphic>
      <p:bldGraphic spid="5" grpId="1">
        <p:bldAsOne/>
      </p:bldGraphic>
      <p:bldGraphic spid="5" grpId="2">
        <p:bldAsOne/>
      </p:bldGraphic>
      <p:bldGraphic spid="5" grpId="3">
        <p:bldAsOne/>
      </p:bldGraphic>
      <p:bldGraphic spid="5" grpId="4">
        <p:bldAsOne/>
      </p:bldGraphic>
      <p:bldP spid="6" grpId="0" animBg="1"/>
      <p:bldGraphic spid="7" grpId="0">
        <p:bldAsOne/>
      </p:bldGraphic>
      <p:bldGraphic spid="7" grpId="1">
        <p:bldAsOne/>
      </p:bldGraphic>
      <p:bldGraphic spid="7" grpId="2">
        <p:bldAsOne/>
      </p:bldGraphic>
      <p:bldGraphic spid="7" grpId="3">
        <p:bldAsOne/>
      </p:bldGraphic>
      <p:bldGraphic spid="7" grpId="4">
        <p:bldAsOne/>
      </p:bldGraphic>
      <p:bldGraphic spid="8" grpId="0">
        <p:bldAsOne/>
      </p:bldGraphic>
      <p:bldGraphic spid="8" grpId="1">
        <p:bldAsOne/>
      </p:bldGraphic>
      <p:bldGraphic spid="8" grpId="2">
        <p:bldAsOne/>
      </p:bldGraphic>
      <p:bldGraphic spid="8" grpId="3">
        <p:bldAsOne/>
      </p:bldGraphic>
      <p:bldGraphic spid="8" grpId="4">
        <p:bldAsOne/>
      </p:bldGraphic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NoC</a:t>
            </a:r>
            <a:r>
              <a:rPr lang="en-US" dirty="0" smtClean="0"/>
              <a:t> Modeling So Far… (ORION)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457200" y="1600200"/>
            <a:ext cx="4724400" cy="2362200"/>
            <a:chOff x="228600" y="1219200"/>
            <a:chExt cx="4724400" cy="2362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1143000" y="1219200"/>
              <a:ext cx="2971800" cy="23622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0" y="1295400"/>
              <a:ext cx="914400" cy="609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Arbiter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971800" y="2590800"/>
              <a:ext cx="914400" cy="7620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b="1" dirty="0" smtClean="0">
                <a:solidFill>
                  <a:schemeClr val="bg2"/>
                </a:solidFill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bg2"/>
                  </a:solidFill>
                </a:rPr>
                <a:t>XBAR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19200" y="1981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 I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2362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219200" y="26670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BUFW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9718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BUFN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19200" y="32766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8600" y="32766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28600" y="29718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" y="26670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8600" y="2362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8600" y="1981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SRC</a:t>
              </a:r>
            </a:p>
          </p:txBody>
        </p:sp>
        <p:cxnSp>
          <p:nvCxnSpPr>
            <p:cNvPr id="20" name="Straight Arrow Connector 19"/>
            <p:cNvCxnSpPr>
              <a:stCxn id="14" idx="3"/>
              <a:endCxn id="13" idx="1"/>
            </p:cNvCxnSpPr>
            <p:nvPr/>
          </p:nvCxnSpPr>
          <p:spPr bwMode="auto">
            <a:xfrm>
              <a:off x="838200" y="33909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838200" y="31242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838200" y="28194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838200" y="25146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838200" y="21336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1371600" y="1447800"/>
              <a:ext cx="0" cy="533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1371600" y="1447800"/>
              <a:ext cx="16002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endCxn id="8" idx="0"/>
            </p:cNvCxnSpPr>
            <p:nvPr/>
          </p:nvCxnSpPr>
          <p:spPr bwMode="auto">
            <a:xfrm>
              <a:off x="3429000" y="19050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4343400" y="32766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343400" y="29718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343400" y="26670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343400" y="2362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343400" y="1981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SINK</a:t>
              </a: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3886200" y="2743200"/>
              <a:ext cx="762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3962400" y="2133600"/>
              <a:ext cx="0" cy="6096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3962400" y="21336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886200" y="2819400"/>
              <a:ext cx="1524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4038600" y="2514600"/>
              <a:ext cx="0" cy="3048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4038600" y="251460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3886200" y="2895600"/>
              <a:ext cx="3048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V="1">
              <a:off x="4191000" y="2743200"/>
              <a:ext cx="0" cy="152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191000" y="27432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3886200" y="3048000"/>
              <a:ext cx="4572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3886200" y="3200400"/>
              <a:ext cx="3048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V="1">
              <a:off x="4191000" y="3200400"/>
              <a:ext cx="0" cy="152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>
              <a:off x="4191000" y="33528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828800" y="2133600"/>
              <a:ext cx="8382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2667000" y="2133600"/>
              <a:ext cx="0" cy="533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2667000" y="266700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1752600" y="3124200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1828800" y="2438400"/>
              <a:ext cx="6096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flipV="1">
              <a:off x="2438400" y="2438400"/>
              <a:ext cx="0" cy="3810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2438400" y="2819400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828800" y="2743200"/>
              <a:ext cx="4572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flipV="1">
              <a:off x="22860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Arrow Connector 88"/>
            <p:cNvCxnSpPr>
              <a:endCxn id="8" idx="1"/>
            </p:cNvCxnSpPr>
            <p:nvPr/>
          </p:nvCxnSpPr>
          <p:spPr bwMode="auto">
            <a:xfrm>
              <a:off x="2286000" y="2971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828800" y="3429000"/>
              <a:ext cx="6096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flipV="1">
              <a:off x="24384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 bwMode="auto">
            <a:xfrm>
              <a:off x="2438400" y="3276600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81" name="Group 180"/>
          <p:cNvGrpSpPr/>
          <p:nvPr/>
        </p:nvGrpSpPr>
        <p:grpSpPr>
          <a:xfrm>
            <a:off x="5943600" y="1371600"/>
            <a:ext cx="2667000" cy="2133600"/>
            <a:chOff x="5715000" y="990600"/>
            <a:chExt cx="2667000" cy="2133600"/>
          </a:xfrm>
        </p:grpSpPr>
        <p:sp>
          <p:nvSpPr>
            <p:cNvPr id="98" name="Rectangle 97"/>
            <p:cNvSpPr/>
            <p:nvPr/>
          </p:nvSpPr>
          <p:spPr bwMode="auto">
            <a:xfrm>
              <a:off x="5715000" y="990600"/>
              <a:ext cx="2667000" cy="21336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6019800" y="1219200"/>
              <a:ext cx="381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0" name="Freeform 6"/>
            <p:cNvSpPr>
              <a:spLocks noChangeArrowheads="1"/>
            </p:cNvSpPr>
            <p:nvPr/>
          </p:nvSpPr>
          <p:spPr bwMode="auto">
            <a:xfrm>
              <a:off x="6080760" y="1604962"/>
              <a:ext cx="471487" cy="190500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Freeform 7"/>
            <p:cNvSpPr>
              <a:spLocks noChangeArrowheads="1"/>
            </p:cNvSpPr>
            <p:nvPr/>
          </p:nvSpPr>
          <p:spPr bwMode="auto">
            <a:xfrm>
              <a:off x="6080760" y="1798637"/>
              <a:ext cx="471487" cy="192088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Freeform 8"/>
            <p:cNvSpPr>
              <a:spLocks noChangeArrowheads="1"/>
            </p:cNvSpPr>
            <p:nvPr/>
          </p:nvSpPr>
          <p:spPr bwMode="auto">
            <a:xfrm>
              <a:off x="6102985" y="1600200"/>
              <a:ext cx="53975" cy="192088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Freeform 9"/>
            <p:cNvSpPr>
              <a:spLocks noChangeArrowheads="1"/>
            </p:cNvSpPr>
            <p:nvPr/>
          </p:nvSpPr>
          <p:spPr bwMode="auto">
            <a:xfrm>
              <a:off x="6102985" y="1792287"/>
              <a:ext cx="53975" cy="193675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Flowchart: Connector 133"/>
            <p:cNvSpPr/>
            <p:nvPr/>
          </p:nvSpPr>
          <p:spPr bwMode="auto">
            <a:xfrm>
              <a:off x="6553200" y="1757362"/>
              <a:ext cx="91440" cy="914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5" name="Freeform 18"/>
            <p:cNvSpPr>
              <a:spLocks noChangeArrowheads="1"/>
            </p:cNvSpPr>
            <p:nvPr/>
          </p:nvSpPr>
          <p:spPr bwMode="auto">
            <a:xfrm>
              <a:off x="6423025" y="1066800"/>
              <a:ext cx="331787" cy="304800"/>
            </a:xfrm>
            <a:custGeom>
              <a:avLst/>
              <a:gdLst>
                <a:gd name="T0" fmla="*/ 556 w 556"/>
                <a:gd name="T1" fmla="*/ 265 h 556"/>
                <a:gd name="T2" fmla="*/ 0 w 556"/>
                <a:gd name="T3" fmla="*/ 556 h 556"/>
                <a:gd name="T4" fmla="*/ 0 w 556"/>
                <a:gd name="T5" fmla="*/ 0 h 556"/>
                <a:gd name="T6" fmla="*/ 556 w 556"/>
                <a:gd name="T7" fmla="*/ 265 h 5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6"/>
                <a:gd name="T13" fmla="*/ 0 h 556"/>
                <a:gd name="T14" fmla="*/ 556 w 556"/>
                <a:gd name="T15" fmla="*/ 556 h 5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6" h="556">
                  <a:moveTo>
                    <a:pt x="556" y="265"/>
                  </a:moveTo>
                  <a:lnTo>
                    <a:pt x="0" y="556"/>
                  </a:lnTo>
                  <a:lnTo>
                    <a:pt x="0" y="0"/>
                  </a:lnTo>
                  <a:lnTo>
                    <a:pt x="556" y="26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 bwMode="auto">
            <a:xfrm>
              <a:off x="6766560" y="1167384"/>
              <a:ext cx="91440" cy="914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 bwMode="auto">
            <a:xfrm>
              <a:off x="6858000" y="1219200"/>
              <a:ext cx="381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9" name="Freeform 6"/>
            <p:cNvSpPr>
              <a:spLocks noChangeArrowheads="1"/>
            </p:cNvSpPr>
            <p:nvPr/>
          </p:nvSpPr>
          <p:spPr bwMode="auto">
            <a:xfrm>
              <a:off x="6080760" y="2509837"/>
              <a:ext cx="471487" cy="190500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Freeform 7"/>
            <p:cNvSpPr>
              <a:spLocks noChangeArrowheads="1"/>
            </p:cNvSpPr>
            <p:nvPr/>
          </p:nvSpPr>
          <p:spPr bwMode="auto">
            <a:xfrm>
              <a:off x="6080760" y="2703512"/>
              <a:ext cx="471487" cy="192088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Freeform 8"/>
            <p:cNvSpPr>
              <a:spLocks noChangeArrowheads="1"/>
            </p:cNvSpPr>
            <p:nvPr/>
          </p:nvSpPr>
          <p:spPr bwMode="auto">
            <a:xfrm>
              <a:off x="6102985" y="2505075"/>
              <a:ext cx="53975" cy="192088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Freeform 9"/>
            <p:cNvSpPr>
              <a:spLocks noChangeArrowheads="1"/>
            </p:cNvSpPr>
            <p:nvPr/>
          </p:nvSpPr>
          <p:spPr bwMode="auto">
            <a:xfrm>
              <a:off x="6102985" y="2697162"/>
              <a:ext cx="53975" cy="193675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Flowchart: Connector 142"/>
            <p:cNvSpPr/>
            <p:nvPr/>
          </p:nvSpPr>
          <p:spPr bwMode="auto">
            <a:xfrm>
              <a:off x="6553200" y="2662237"/>
              <a:ext cx="91440" cy="914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4" name="Flowchart: Connector 143"/>
            <p:cNvSpPr/>
            <p:nvPr/>
          </p:nvSpPr>
          <p:spPr bwMode="auto">
            <a:xfrm>
              <a:off x="6233160" y="2057400"/>
              <a:ext cx="36576" cy="3657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5" name="Flowchart: Connector 144"/>
            <p:cNvSpPr/>
            <p:nvPr/>
          </p:nvSpPr>
          <p:spPr bwMode="auto">
            <a:xfrm>
              <a:off x="6233160" y="2209800"/>
              <a:ext cx="36576" cy="3657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6" name="Flowchart: Connector 145"/>
            <p:cNvSpPr/>
            <p:nvPr/>
          </p:nvSpPr>
          <p:spPr bwMode="auto">
            <a:xfrm>
              <a:off x="6233160" y="2362200"/>
              <a:ext cx="36576" cy="3657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49" name="Straight Connector 148"/>
            <p:cNvCxnSpPr/>
            <p:nvPr/>
          </p:nvCxnSpPr>
          <p:spPr bwMode="auto">
            <a:xfrm>
              <a:off x="5921375" y="1676400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>
              <a:off x="5921375" y="1905000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 bwMode="auto">
            <a:xfrm>
              <a:off x="5952744" y="2590800"/>
              <a:ext cx="192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>
              <a:off x="5952744" y="2819400"/>
              <a:ext cx="192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6647688" y="1801368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/>
            <p:cNvCxnSpPr/>
            <p:nvPr/>
          </p:nvCxnSpPr>
          <p:spPr bwMode="auto">
            <a:xfrm>
              <a:off x="6647688" y="2706624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7" name="Freeform 6"/>
            <p:cNvSpPr>
              <a:spLocks noChangeArrowheads="1"/>
            </p:cNvSpPr>
            <p:nvPr/>
          </p:nvSpPr>
          <p:spPr bwMode="auto">
            <a:xfrm>
              <a:off x="7461505" y="1900867"/>
              <a:ext cx="463296" cy="308933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Freeform 7"/>
            <p:cNvSpPr>
              <a:spLocks noChangeArrowheads="1"/>
            </p:cNvSpPr>
            <p:nvPr/>
          </p:nvSpPr>
          <p:spPr bwMode="auto">
            <a:xfrm>
              <a:off x="7461505" y="2133600"/>
              <a:ext cx="463296" cy="304800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Freeform 8"/>
            <p:cNvSpPr>
              <a:spLocks noChangeArrowheads="1"/>
            </p:cNvSpPr>
            <p:nvPr/>
          </p:nvSpPr>
          <p:spPr bwMode="auto">
            <a:xfrm>
              <a:off x="7467601" y="1905000"/>
              <a:ext cx="76200" cy="304800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Freeform 9"/>
            <p:cNvSpPr>
              <a:spLocks noChangeArrowheads="1"/>
            </p:cNvSpPr>
            <p:nvPr/>
          </p:nvSpPr>
          <p:spPr bwMode="auto">
            <a:xfrm>
              <a:off x="7467600" y="2133600"/>
              <a:ext cx="76199" cy="300668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Flowchart: Connector 160"/>
            <p:cNvSpPr/>
            <p:nvPr/>
          </p:nvSpPr>
          <p:spPr bwMode="auto">
            <a:xfrm>
              <a:off x="7918704" y="2128837"/>
              <a:ext cx="91440" cy="914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62" name="Straight Connector 161"/>
            <p:cNvCxnSpPr/>
            <p:nvPr/>
          </p:nvCxnSpPr>
          <p:spPr bwMode="auto">
            <a:xfrm>
              <a:off x="8010144" y="2172843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/>
            <p:cNvCxnSpPr/>
            <p:nvPr/>
          </p:nvCxnSpPr>
          <p:spPr bwMode="auto">
            <a:xfrm flipV="1">
              <a:off x="6858000" y="2362200"/>
              <a:ext cx="0" cy="3474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6858000" y="2362200"/>
              <a:ext cx="6309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/>
            <p:cNvCxnSpPr/>
            <p:nvPr/>
          </p:nvCxnSpPr>
          <p:spPr bwMode="auto">
            <a:xfrm flipV="1">
              <a:off x="7239000" y="1219200"/>
              <a:ext cx="0" cy="7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/>
            <p:cNvCxnSpPr/>
            <p:nvPr/>
          </p:nvCxnSpPr>
          <p:spPr bwMode="auto">
            <a:xfrm>
              <a:off x="7239000" y="1981200"/>
              <a:ext cx="2499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7293864" y="2176272"/>
              <a:ext cx="2499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7" name="Straight Connector 176"/>
          <p:cNvCxnSpPr/>
          <p:nvPr/>
        </p:nvCxnSpPr>
        <p:spPr bwMode="auto">
          <a:xfrm>
            <a:off x="4114800" y="2286000"/>
            <a:ext cx="18288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/>
          <p:nvPr/>
        </p:nvCxnSpPr>
        <p:spPr bwMode="auto">
          <a:xfrm flipV="1">
            <a:off x="4114800" y="1371600"/>
            <a:ext cx="18288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2" name="Cloud 181"/>
          <p:cNvSpPr/>
          <p:nvPr/>
        </p:nvSpPr>
        <p:spPr bwMode="auto">
          <a:xfrm>
            <a:off x="533400" y="4948534"/>
            <a:ext cx="2590800" cy="995065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ORION1.0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(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2002)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57200" y="59391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6NOR + 2INV + DFF</a:t>
            </a:r>
            <a:endParaRPr lang="en-US" sz="2400" dirty="0"/>
          </a:p>
        </p:txBody>
      </p:sp>
      <p:cxnSp>
        <p:nvCxnSpPr>
          <p:cNvPr id="185" name="Straight Arrow Connector 184"/>
          <p:cNvCxnSpPr>
            <a:stCxn id="98" idx="2"/>
          </p:cNvCxnSpPr>
          <p:nvPr/>
        </p:nvCxnSpPr>
        <p:spPr bwMode="auto">
          <a:xfrm flipH="1">
            <a:off x="2514600" y="3505200"/>
            <a:ext cx="4762500" cy="1371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6" name="Cloud 185"/>
          <p:cNvSpPr/>
          <p:nvPr/>
        </p:nvSpPr>
        <p:spPr bwMode="auto">
          <a:xfrm>
            <a:off x="4572000" y="4953000"/>
            <a:ext cx="2590800" cy="990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ORION2.0 (2009)</a:t>
            </a:r>
          </a:p>
        </p:txBody>
      </p:sp>
      <p:cxnSp>
        <p:nvCxnSpPr>
          <p:cNvPr id="187" name="Straight Arrow Connector 186"/>
          <p:cNvCxnSpPr>
            <a:stCxn id="182" idx="0"/>
            <a:endCxn id="186" idx="2"/>
          </p:cNvCxnSpPr>
          <p:nvPr/>
        </p:nvCxnSpPr>
        <p:spPr bwMode="auto">
          <a:xfrm>
            <a:off x="3122041" y="5446067"/>
            <a:ext cx="1457995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4572000" y="5943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6NOR + 2INV + DFF</a:t>
            </a:r>
            <a:endParaRPr lang="en-US" sz="2400" dirty="0"/>
          </a:p>
        </p:txBody>
      </p:sp>
      <p:sp>
        <p:nvSpPr>
          <p:cNvPr id="195" name="Oval 194"/>
          <p:cNvSpPr/>
          <p:nvPr/>
        </p:nvSpPr>
        <p:spPr bwMode="auto">
          <a:xfrm>
            <a:off x="7162800" y="3886200"/>
            <a:ext cx="1828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Leakage power</a:t>
            </a:r>
          </a:p>
        </p:txBody>
      </p:sp>
      <p:sp>
        <p:nvSpPr>
          <p:cNvPr id="196" name="Oval 195"/>
          <p:cNvSpPr/>
          <p:nvPr/>
        </p:nvSpPr>
        <p:spPr bwMode="auto">
          <a:xfrm>
            <a:off x="7620000" y="5029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Clock power</a:t>
            </a:r>
          </a:p>
        </p:txBody>
      </p:sp>
      <p:cxnSp>
        <p:nvCxnSpPr>
          <p:cNvPr id="197" name="Straight Arrow Connector 196"/>
          <p:cNvCxnSpPr/>
          <p:nvPr/>
        </p:nvCxnSpPr>
        <p:spPr bwMode="auto">
          <a:xfrm flipH="1">
            <a:off x="6705600" y="4419600"/>
            <a:ext cx="45720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Straight Arrow Connector 198"/>
          <p:cNvCxnSpPr/>
          <p:nvPr/>
        </p:nvCxnSpPr>
        <p:spPr bwMode="auto">
          <a:xfrm flipH="1">
            <a:off x="7239000" y="5410200"/>
            <a:ext cx="3429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/>
      <p:bldP spid="183" grpId="0"/>
      <p:bldP spid="186" grpId="0" animBg="1"/>
      <p:bldP spid="193" grpId="0"/>
      <p:bldP spid="195" grpId="0" animBg="1"/>
      <p:bldP spid="1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38600"/>
            <a:ext cx="5029200" cy="2590800"/>
          </a:xfrm>
        </p:spPr>
        <p:txBody>
          <a:bodyPr/>
          <a:lstStyle/>
          <a:p>
            <a:r>
              <a:rPr lang="en-US" dirty="0" smtClean="0"/>
              <a:t>RTL code mismatch</a:t>
            </a:r>
          </a:p>
          <a:p>
            <a:r>
              <a:rPr lang="en-US" dirty="0" smtClean="0"/>
              <a:t>Logic transformation and technology mapping mismatch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" y="1219200"/>
            <a:ext cx="4724400" cy="2362200"/>
            <a:chOff x="228600" y="1219200"/>
            <a:chExt cx="4724400" cy="2362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1143000" y="1219200"/>
              <a:ext cx="2971800" cy="23622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0" y="1295400"/>
              <a:ext cx="914400" cy="609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Arbiter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971800" y="2590800"/>
              <a:ext cx="914400" cy="7620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b="1" dirty="0" smtClean="0">
                <a:solidFill>
                  <a:schemeClr val="bg2"/>
                </a:solidFill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bg2"/>
                  </a:solidFill>
                </a:rPr>
                <a:t>XBAR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19200" y="1981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 I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2362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219200" y="26670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BUFW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9718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BUFN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19200" y="32766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BUFS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8600" y="32766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28600" y="29718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" y="26670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8600" y="2362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8600" y="1981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SRC</a:t>
              </a:r>
            </a:p>
          </p:txBody>
        </p:sp>
        <p:cxnSp>
          <p:nvCxnSpPr>
            <p:cNvPr id="19" name="Straight Arrow Connector 18"/>
            <p:cNvCxnSpPr>
              <a:stCxn id="14" idx="3"/>
              <a:endCxn id="13" idx="1"/>
            </p:cNvCxnSpPr>
            <p:nvPr/>
          </p:nvCxnSpPr>
          <p:spPr bwMode="auto">
            <a:xfrm>
              <a:off x="838200" y="33909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838200" y="31242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838200" y="28194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838200" y="25146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838200" y="21336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1371600" y="1447800"/>
              <a:ext cx="0" cy="533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1371600" y="1447800"/>
              <a:ext cx="16002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endCxn id="8" idx="0"/>
            </p:cNvCxnSpPr>
            <p:nvPr/>
          </p:nvCxnSpPr>
          <p:spPr bwMode="auto">
            <a:xfrm>
              <a:off x="3429000" y="19050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ectangle 26"/>
            <p:cNvSpPr/>
            <p:nvPr/>
          </p:nvSpPr>
          <p:spPr bwMode="auto">
            <a:xfrm>
              <a:off x="4343400" y="32766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343400" y="29718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343400" y="26670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343400" y="2362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Link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343400" y="1981200"/>
              <a:ext cx="609600" cy="2286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SINK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3886200" y="2743200"/>
              <a:ext cx="762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3962400" y="2133600"/>
              <a:ext cx="0" cy="6096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962400" y="21336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3886200" y="2819400"/>
              <a:ext cx="1524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4038600" y="2514600"/>
              <a:ext cx="0" cy="3048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4038600" y="251460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3886200" y="2895600"/>
              <a:ext cx="3048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4191000" y="2743200"/>
              <a:ext cx="0" cy="152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4191000" y="27432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886200" y="3048000"/>
              <a:ext cx="4572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886200" y="3200400"/>
              <a:ext cx="3048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4191000" y="3200400"/>
              <a:ext cx="0" cy="152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4191000" y="33528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828800" y="2133600"/>
              <a:ext cx="8382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2667000" y="2133600"/>
              <a:ext cx="0" cy="533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667000" y="266700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1752600" y="3124200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828800" y="2438400"/>
              <a:ext cx="6096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2438400" y="2438400"/>
              <a:ext cx="0" cy="3810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2438400" y="2819400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828800" y="2743200"/>
              <a:ext cx="4572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flipV="1">
              <a:off x="22860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Arrow Connector 53"/>
            <p:cNvCxnSpPr>
              <a:endCxn id="8" idx="1"/>
            </p:cNvCxnSpPr>
            <p:nvPr/>
          </p:nvCxnSpPr>
          <p:spPr bwMode="auto">
            <a:xfrm>
              <a:off x="2286000" y="2971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828800" y="3429000"/>
              <a:ext cx="6096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V="1">
              <a:off x="24384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2438400" y="3276600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9" name="Rectangle 58"/>
          <p:cNvSpPr/>
          <p:nvPr/>
        </p:nvSpPr>
        <p:spPr bwMode="auto">
          <a:xfrm>
            <a:off x="5486400" y="990600"/>
            <a:ext cx="3048000" cy="1600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5646964" y="1162050"/>
            <a:ext cx="32657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Freeform 18"/>
          <p:cNvSpPr>
            <a:spLocks noChangeArrowheads="1"/>
          </p:cNvSpPr>
          <p:nvPr/>
        </p:nvSpPr>
        <p:spPr bwMode="auto">
          <a:xfrm>
            <a:off x="5992586" y="1047750"/>
            <a:ext cx="284389" cy="228600"/>
          </a:xfrm>
          <a:custGeom>
            <a:avLst/>
            <a:gdLst>
              <a:gd name="T0" fmla="*/ 556 w 556"/>
              <a:gd name="T1" fmla="*/ 265 h 556"/>
              <a:gd name="T2" fmla="*/ 0 w 556"/>
              <a:gd name="T3" fmla="*/ 556 h 556"/>
              <a:gd name="T4" fmla="*/ 0 w 556"/>
              <a:gd name="T5" fmla="*/ 0 h 556"/>
              <a:gd name="T6" fmla="*/ 556 w 556"/>
              <a:gd name="T7" fmla="*/ 265 h 556"/>
              <a:gd name="T8" fmla="*/ 0 60000 65536"/>
              <a:gd name="T9" fmla="*/ 0 60000 65536"/>
              <a:gd name="T10" fmla="*/ 0 60000 65536"/>
              <a:gd name="T11" fmla="*/ 0 60000 65536"/>
              <a:gd name="T12" fmla="*/ 0 w 556"/>
              <a:gd name="T13" fmla="*/ 0 h 556"/>
              <a:gd name="T14" fmla="*/ 556 w 556"/>
              <a:gd name="T15" fmla="*/ 556 h 5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6" h="556">
                <a:moveTo>
                  <a:pt x="556" y="265"/>
                </a:moveTo>
                <a:lnTo>
                  <a:pt x="0" y="556"/>
                </a:lnTo>
                <a:lnTo>
                  <a:pt x="0" y="0"/>
                </a:lnTo>
                <a:lnTo>
                  <a:pt x="556" y="26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lowchart: Connector 66"/>
          <p:cNvSpPr/>
          <p:nvPr/>
        </p:nvSpPr>
        <p:spPr bwMode="auto">
          <a:xfrm>
            <a:off x="6287044" y="1123188"/>
            <a:ext cx="78377" cy="68580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6365421" y="1162050"/>
            <a:ext cx="32657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Freeform 6"/>
          <p:cNvSpPr>
            <a:spLocks noChangeArrowheads="1"/>
          </p:cNvSpPr>
          <p:nvPr/>
        </p:nvSpPr>
        <p:spPr bwMode="auto">
          <a:xfrm>
            <a:off x="6882711" y="1673300"/>
            <a:ext cx="397111" cy="231700"/>
          </a:xfrm>
          <a:custGeom>
            <a:avLst/>
            <a:gdLst>
              <a:gd name="T0" fmla="*/ 154 w 791"/>
              <a:gd name="T1" fmla="*/ 0 h 316"/>
              <a:gd name="T2" fmla="*/ 265 w 791"/>
              <a:gd name="T3" fmla="*/ 2 h 316"/>
              <a:gd name="T4" fmla="*/ 321 w 791"/>
              <a:gd name="T5" fmla="*/ 2 h 316"/>
              <a:gd name="T6" fmla="*/ 346 w 791"/>
              <a:gd name="T7" fmla="*/ 2 h 316"/>
              <a:gd name="T8" fmla="*/ 359 w 791"/>
              <a:gd name="T9" fmla="*/ 3 h 316"/>
              <a:gd name="T10" fmla="*/ 371 w 791"/>
              <a:gd name="T11" fmla="*/ 3 h 316"/>
              <a:gd name="T12" fmla="*/ 379 w 791"/>
              <a:gd name="T13" fmla="*/ 4 h 316"/>
              <a:gd name="T14" fmla="*/ 387 w 791"/>
              <a:gd name="T15" fmla="*/ 6 h 316"/>
              <a:gd name="T16" fmla="*/ 398 w 791"/>
              <a:gd name="T17" fmla="*/ 7 h 316"/>
              <a:gd name="T18" fmla="*/ 410 w 791"/>
              <a:gd name="T19" fmla="*/ 8 h 316"/>
              <a:gd name="T20" fmla="*/ 420 w 791"/>
              <a:gd name="T21" fmla="*/ 10 h 316"/>
              <a:gd name="T22" fmla="*/ 428 w 791"/>
              <a:gd name="T23" fmla="*/ 12 h 316"/>
              <a:gd name="T24" fmla="*/ 437 w 791"/>
              <a:gd name="T25" fmla="*/ 14 h 316"/>
              <a:gd name="T26" fmla="*/ 451 w 791"/>
              <a:gd name="T27" fmla="*/ 19 h 316"/>
              <a:gd name="T28" fmla="*/ 464 w 791"/>
              <a:gd name="T29" fmla="*/ 23 h 316"/>
              <a:gd name="T30" fmla="*/ 474 w 791"/>
              <a:gd name="T31" fmla="*/ 26 h 316"/>
              <a:gd name="T32" fmla="*/ 484 w 791"/>
              <a:gd name="T33" fmla="*/ 30 h 316"/>
              <a:gd name="T34" fmla="*/ 492 w 791"/>
              <a:gd name="T35" fmla="*/ 34 h 316"/>
              <a:gd name="T36" fmla="*/ 504 w 791"/>
              <a:gd name="T37" fmla="*/ 39 h 316"/>
              <a:gd name="T38" fmla="*/ 516 w 791"/>
              <a:gd name="T39" fmla="*/ 45 h 316"/>
              <a:gd name="T40" fmla="*/ 523 w 791"/>
              <a:gd name="T41" fmla="*/ 49 h 316"/>
              <a:gd name="T42" fmla="*/ 531 w 791"/>
              <a:gd name="T43" fmla="*/ 53 h 316"/>
              <a:gd name="T44" fmla="*/ 541 w 791"/>
              <a:gd name="T45" fmla="*/ 59 h 316"/>
              <a:gd name="T46" fmla="*/ 551 w 791"/>
              <a:gd name="T47" fmla="*/ 64 h 316"/>
              <a:gd name="T48" fmla="*/ 561 w 791"/>
              <a:gd name="T49" fmla="*/ 69 h 316"/>
              <a:gd name="T50" fmla="*/ 567 w 791"/>
              <a:gd name="T51" fmla="*/ 73 h 316"/>
              <a:gd name="T52" fmla="*/ 574 w 791"/>
              <a:gd name="T53" fmla="*/ 77 h 316"/>
              <a:gd name="T54" fmla="*/ 582 w 791"/>
              <a:gd name="T55" fmla="*/ 83 h 316"/>
              <a:gd name="T56" fmla="*/ 590 w 791"/>
              <a:gd name="T57" fmla="*/ 88 h 316"/>
              <a:gd name="T58" fmla="*/ 596 w 791"/>
              <a:gd name="T59" fmla="*/ 93 h 316"/>
              <a:gd name="T60" fmla="*/ 602 w 791"/>
              <a:gd name="T61" fmla="*/ 96 h 316"/>
              <a:gd name="T62" fmla="*/ 607 w 791"/>
              <a:gd name="T63" fmla="*/ 100 h 316"/>
              <a:gd name="T64" fmla="*/ 612 w 791"/>
              <a:gd name="T65" fmla="*/ 104 h 316"/>
              <a:gd name="T66" fmla="*/ 618 w 791"/>
              <a:gd name="T67" fmla="*/ 109 h 316"/>
              <a:gd name="T68" fmla="*/ 623 w 791"/>
              <a:gd name="T69" fmla="*/ 112 h 316"/>
              <a:gd name="T70" fmla="*/ 627 w 791"/>
              <a:gd name="T71" fmla="*/ 116 h 316"/>
              <a:gd name="T72" fmla="*/ 632 w 791"/>
              <a:gd name="T73" fmla="*/ 118 h 316"/>
              <a:gd name="T74" fmla="*/ 639 w 791"/>
              <a:gd name="T75" fmla="*/ 124 h 316"/>
              <a:gd name="T76" fmla="*/ 645 w 791"/>
              <a:gd name="T77" fmla="*/ 128 h 316"/>
              <a:gd name="T78" fmla="*/ 649 w 791"/>
              <a:gd name="T79" fmla="*/ 132 h 316"/>
              <a:gd name="T80" fmla="*/ 655 w 791"/>
              <a:gd name="T81" fmla="*/ 137 h 316"/>
              <a:gd name="T82" fmla="*/ 661 w 791"/>
              <a:gd name="T83" fmla="*/ 143 h 316"/>
              <a:gd name="T84" fmla="*/ 668 w 791"/>
              <a:gd name="T85" fmla="*/ 150 h 316"/>
              <a:gd name="T86" fmla="*/ 674 w 791"/>
              <a:gd name="T87" fmla="*/ 157 h 316"/>
              <a:gd name="T88" fmla="*/ 680 w 791"/>
              <a:gd name="T89" fmla="*/ 163 h 316"/>
              <a:gd name="T90" fmla="*/ 685 w 791"/>
              <a:gd name="T91" fmla="*/ 170 h 316"/>
              <a:gd name="T92" fmla="*/ 694 w 791"/>
              <a:gd name="T93" fmla="*/ 179 h 316"/>
              <a:gd name="T94" fmla="*/ 702 w 791"/>
              <a:gd name="T95" fmla="*/ 190 h 316"/>
              <a:gd name="T96" fmla="*/ 709 w 791"/>
              <a:gd name="T97" fmla="*/ 198 h 316"/>
              <a:gd name="T98" fmla="*/ 714 w 791"/>
              <a:gd name="T99" fmla="*/ 204 h 316"/>
              <a:gd name="T100" fmla="*/ 721 w 791"/>
              <a:gd name="T101" fmla="*/ 214 h 316"/>
              <a:gd name="T102" fmla="*/ 729 w 791"/>
              <a:gd name="T103" fmla="*/ 224 h 316"/>
              <a:gd name="T104" fmla="*/ 737 w 791"/>
              <a:gd name="T105" fmla="*/ 238 h 316"/>
              <a:gd name="T106" fmla="*/ 743 w 791"/>
              <a:gd name="T107" fmla="*/ 245 h 316"/>
              <a:gd name="T108" fmla="*/ 749 w 791"/>
              <a:gd name="T109" fmla="*/ 253 h 316"/>
              <a:gd name="T110" fmla="*/ 757 w 791"/>
              <a:gd name="T111" fmla="*/ 264 h 316"/>
              <a:gd name="T112" fmla="*/ 766 w 791"/>
              <a:gd name="T113" fmla="*/ 276 h 316"/>
              <a:gd name="T114" fmla="*/ 774 w 791"/>
              <a:gd name="T115" fmla="*/ 287 h 316"/>
              <a:gd name="T116" fmla="*/ 779 w 791"/>
              <a:gd name="T117" fmla="*/ 295 h 316"/>
              <a:gd name="T118" fmla="*/ 783 w 791"/>
              <a:gd name="T119" fmla="*/ 302 h 316"/>
              <a:gd name="T120" fmla="*/ 790 w 791"/>
              <a:gd name="T121" fmla="*/ 312 h 31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1"/>
              <a:gd name="T184" fmla="*/ 0 h 316"/>
              <a:gd name="T185" fmla="*/ 791 w 791"/>
              <a:gd name="T186" fmla="*/ 316 h 31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1" h="316">
                <a:moveTo>
                  <a:pt x="0" y="0"/>
                </a:moveTo>
                <a:lnTo>
                  <a:pt x="31" y="0"/>
                </a:lnTo>
                <a:lnTo>
                  <a:pt x="59" y="0"/>
                </a:lnTo>
                <a:lnTo>
                  <a:pt x="85" y="0"/>
                </a:lnTo>
                <a:lnTo>
                  <a:pt x="110" y="0"/>
                </a:lnTo>
                <a:lnTo>
                  <a:pt x="133" y="0"/>
                </a:lnTo>
                <a:lnTo>
                  <a:pt x="154" y="0"/>
                </a:lnTo>
                <a:lnTo>
                  <a:pt x="174" y="0"/>
                </a:lnTo>
                <a:lnTo>
                  <a:pt x="192" y="0"/>
                </a:lnTo>
                <a:lnTo>
                  <a:pt x="210" y="0"/>
                </a:lnTo>
                <a:lnTo>
                  <a:pt x="225" y="0"/>
                </a:lnTo>
                <a:lnTo>
                  <a:pt x="240" y="0"/>
                </a:lnTo>
                <a:lnTo>
                  <a:pt x="253" y="0"/>
                </a:lnTo>
                <a:lnTo>
                  <a:pt x="265" y="2"/>
                </a:lnTo>
                <a:lnTo>
                  <a:pt x="276" y="2"/>
                </a:lnTo>
                <a:lnTo>
                  <a:pt x="285" y="2"/>
                </a:lnTo>
                <a:lnTo>
                  <a:pt x="294" y="2"/>
                </a:lnTo>
                <a:lnTo>
                  <a:pt x="302" y="2"/>
                </a:lnTo>
                <a:lnTo>
                  <a:pt x="309" y="2"/>
                </a:lnTo>
                <a:lnTo>
                  <a:pt x="316" y="2"/>
                </a:lnTo>
                <a:lnTo>
                  <a:pt x="321" y="2"/>
                </a:lnTo>
                <a:lnTo>
                  <a:pt x="326" y="2"/>
                </a:lnTo>
                <a:lnTo>
                  <a:pt x="330" y="2"/>
                </a:lnTo>
                <a:lnTo>
                  <a:pt x="334" y="2"/>
                </a:lnTo>
                <a:lnTo>
                  <a:pt x="338" y="2"/>
                </a:lnTo>
                <a:lnTo>
                  <a:pt x="341" y="2"/>
                </a:lnTo>
                <a:lnTo>
                  <a:pt x="343" y="2"/>
                </a:lnTo>
                <a:lnTo>
                  <a:pt x="346" y="2"/>
                </a:lnTo>
                <a:lnTo>
                  <a:pt x="349" y="2"/>
                </a:lnTo>
                <a:lnTo>
                  <a:pt x="350" y="2"/>
                </a:lnTo>
                <a:lnTo>
                  <a:pt x="353" y="2"/>
                </a:lnTo>
                <a:lnTo>
                  <a:pt x="354" y="3"/>
                </a:lnTo>
                <a:lnTo>
                  <a:pt x="357" y="3"/>
                </a:lnTo>
                <a:lnTo>
                  <a:pt x="359" y="3"/>
                </a:lnTo>
                <a:lnTo>
                  <a:pt x="361" y="3"/>
                </a:lnTo>
                <a:lnTo>
                  <a:pt x="363" y="3"/>
                </a:lnTo>
                <a:lnTo>
                  <a:pt x="365" y="3"/>
                </a:lnTo>
                <a:lnTo>
                  <a:pt x="366" y="3"/>
                </a:lnTo>
                <a:lnTo>
                  <a:pt x="369" y="3"/>
                </a:lnTo>
                <a:lnTo>
                  <a:pt x="370" y="3"/>
                </a:lnTo>
                <a:lnTo>
                  <a:pt x="371" y="3"/>
                </a:lnTo>
                <a:lnTo>
                  <a:pt x="372" y="3"/>
                </a:lnTo>
                <a:lnTo>
                  <a:pt x="374" y="4"/>
                </a:lnTo>
                <a:lnTo>
                  <a:pt x="375" y="4"/>
                </a:lnTo>
                <a:lnTo>
                  <a:pt x="376" y="4"/>
                </a:lnTo>
                <a:lnTo>
                  <a:pt x="378" y="4"/>
                </a:lnTo>
                <a:lnTo>
                  <a:pt x="379" y="4"/>
                </a:lnTo>
                <a:lnTo>
                  <a:pt x="380" y="4"/>
                </a:lnTo>
                <a:lnTo>
                  <a:pt x="382" y="4"/>
                </a:lnTo>
                <a:lnTo>
                  <a:pt x="383" y="4"/>
                </a:lnTo>
                <a:lnTo>
                  <a:pt x="384" y="4"/>
                </a:lnTo>
                <a:lnTo>
                  <a:pt x="386" y="4"/>
                </a:lnTo>
                <a:lnTo>
                  <a:pt x="386" y="6"/>
                </a:lnTo>
                <a:lnTo>
                  <a:pt x="387" y="6"/>
                </a:lnTo>
                <a:lnTo>
                  <a:pt x="388" y="6"/>
                </a:lnTo>
                <a:lnTo>
                  <a:pt x="390" y="6"/>
                </a:lnTo>
                <a:lnTo>
                  <a:pt x="391" y="6"/>
                </a:lnTo>
                <a:lnTo>
                  <a:pt x="394" y="6"/>
                </a:lnTo>
                <a:lnTo>
                  <a:pt x="395" y="6"/>
                </a:lnTo>
                <a:lnTo>
                  <a:pt x="396" y="7"/>
                </a:lnTo>
                <a:lnTo>
                  <a:pt x="398" y="7"/>
                </a:lnTo>
                <a:lnTo>
                  <a:pt x="400" y="7"/>
                </a:lnTo>
                <a:lnTo>
                  <a:pt x="402" y="7"/>
                </a:lnTo>
                <a:lnTo>
                  <a:pt x="404" y="7"/>
                </a:lnTo>
                <a:lnTo>
                  <a:pt x="406" y="8"/>
                </a:lnTo>
                <a:lnTo>
                  <a:pt x="408" y="8"/>
                </a:lnTo>
                <a:lnTo>
                  <a:pt x="410" y="8"/>
                </a:lnTo>
                <a:lnTo>
                  <a:pt x="412" y="8"/>
                </a:lnTo>
                <a:lnTo>
                  <a:pt x="414" y="8"/>
                </a:lnTo>
                <a:lnTo>
                  <a:pt x="415" y="10"/>
                </a:lnTo>
                <a:lnTo>
                  <a:pt x="416" y="10"/>
                </a:lnTo>
                <a:lnTo>
                  <a:pt x="418" y="10"/>
                </a:lnTo>
                <a:lnTo>
                  <a:pt x="419" y="10"/>
                </a:lnTo>
                <a:lnTo>
                  <a:pt x="420" y="10"/>
                </a:lnTo>
                <a:lnTo>
                  <a:pt x="421" y="10"/>
                </a:lnTo>
                <a:lnTo>
                  <a:pt x="423" y="11"/>
                </a:lnTo>
                <a:lnTo>
                  <a:pt x="424" y="11"/>
                </a:lnTo>
                <a:lnTo>
                  <a:pt x="425" y="11"/>
                </a:lnTo>
                <a:lnTo>
                  <a:pt x="427" y="11"/>
                </a:lnTo>
                <a:lnTo>
                  <a:pt x="428" y="11"/>
                </a:lnTo>
                <a:lnTo>
                  <a:pt x="428" y="12"/>
                </a:lnTo>
                <a:lnTo>
                  <a:pt x="429" y="12"/>
                </a:lnTo>
                <a:lnTo>
                  <a:pt x="431" y="12"/>
                </a:lnTo>
                <a:lnTo>
                  <a:pt x="432" y="12"/>
                </a:lnTo>
                <a:lnTo>
                  <a:pt x="433" y="14"/>
                </a:lnTo>
                <a:lnTo>
                  <a:pt x="435" y="14"/>
                </a:lnTo>
                <a:lnTo>
                  <a:pt x="436" y="14"/>
                </a:lnTo>
                <a:lnTo>
                  <a:pt x="437" y="14"/>
                </a:lnTo>
                <a:lnTo>
                  <a:pt x="440" y="15"/>
                </a:lnTo>
                <a:lnTo>
                  <a:pt x="441" y="15"/>
                </a:lnTo>
                <a:lnTo>
                  <a:pt x="443" y="16"/>
                </a:lnTo>
                <a:lnTo>
                  <a:pt x="445" y="16"/>
                </a:lnTo>
                <a:lnTo>
                  <a:pt x="447" y="18"/>
                </a:lnTo>
                <a:lnTo>
                  <a:pt x="449" y="18"/>
                </a:lnTo>
                <a:lnTo>
                  <a:pt x="451" y="19"/>
                </a:lnTo>
                <a:lnTo>
                  <a:pt x="453" y="19"/>
                </a:lnTo>
                <a:lnTo>
                  <a:pt x="456" y="20"/>
                </a:lnTo>
                <a:lnTo>
                  <a:pt x="459" y="20"/>
                </a:lnTo>
                <a:lnTo>
                  <a:pt x="460" y="22"/>
                </a:lnTo>
                <a:lnTo>
                  <a:pt x="463" y="22"/>
                </a:lnTo>
                <a:lnTo>
                  <a:pt x="464" y="23"/>
                </a:lnTo>
                <a:lnTo>
                  <a:pt x="467" y="23"/>
                </a:lnTo>
                <a:lnTo>
                  <a:pt x="468" y="24"/>
                </a:lnTo>
                <a:lnTo>
                  <a:pt x="469" y="24"/>
                </a:lnTo>
                <a:lnTo>
                  <a:pt x="471" y="24"/>
                </a:lnTo>
                <a:lnTo>
                  <a:pt x="472" y="26"/>
                </a:lnTo>
                <a:lnTo>
                  <a:pt x="473" y="26"/>
                </a:lnTo>
                <a:lnTo>
                  <a:pt x="474" y="26"/>
                </a:lnTo>
                <a:lnTo>
                  <a:pt x="476" y="27"/>
                </a:lnTo>
                <a:lnTo>
                  <a:pt x="477" y="27"/>
                </a:lnTo>
                <a:lnTo>
                  <a:pt x="478" y="27"/>
                </a:lnTo>
                <a:lnTo>
                  <a:pt x="480" y="28"/>
                </a:lnTo>
                <a:lnTo>
                  <a:pt x="481" y="28"/>
                </a:lnTo>
                <a:lnTo>
                  <a:pt x="482" y="28"/>
                </a:lnTo>
                <a:lnTo>
                  <a:pt x="484" y="30"/>
                </a:lnTo>
                <a:lnTo>
                  <a:pt x="485" y="31"/>
                </a:lnTo>
                <a:lnTo>
                  <a:pt x="486" y="31"/>
                </a:lnTo>
                <a:lnTo>
                  <a:pt x="488" y="32"/>
                </a:lnTo>
                <a:lnTo>
                  <a:pt x="489" y="32"/>
                </a:lnTo>
                <a:lnTo>
                  <a:pt x="490" y="34"/>
                </a:lnTo>
                <a:lnTo>
                  <a:pt x="492" y="34"/>
                </a:lnTo>
                <a:lnTo>
                  <a:pt x="494" y="35"/>
                </a:lnTo>
                <a:lnTo>
                  <a:pt x="496" y="35"/>
                </a:lnTo>
                <a:lnTo>
                  <a:pt x="497" y="36"/>
                </a:lnTo>
                <a:lnTo>
                  <a:pt x="500" y="38"/>
                </a:lnTo>
                <a:lnTo>
                  <a:pt x="501" y="38"/>
                </a:lnTo>
                <a:lnTo>
                  <a:pt x="504" y="39"/>
                </a:lnTo>
                <a:lnTo>
                  <a:pt x="505" y="40"/>
                </a:lnTo>
                <a:lnTo>
                  <a:pt x="508" y="41"/>
                </a:lnTo>
                <a:lnTo>
                  <a:pt x="509" y="41"/>
                </a:lnTo>
                <a:lnTo>
                  <a:pt x="512" y="43"/>
                </a:lnTo>
                <a:lnTo>
                  <a:pt x="513" y="44"/>
                </a:lnTo>
                <a:lnTo>
                  <a:pt x="514" y="44"/>
                </a:lnTo>
                <a:lnTo>
                  <a:pt x="516" y="45"/>
                </a:lnTo>
                <a:lnTo>
                  <a:pt x="517" y="45"/>
                </a:lnTo>
                <a:lnTo>
                  <a:pt x="518" y="47"/>
                </a:lnTo>
                <a:lnTo>
                  <a:pt x="520" y="47"/>
                </a:lnTo>
                <a:lnTo>
                  <a:pt x="521" y="48"/>
                </a:lnTo>
                <a:lnTo>
                  <a:pt x="522" y="48"/>
                </a:lnTo>
                <a:lnTo>
                  <a:pt x="523" y="49"/>
                </a:lnTo>
                <a:lnTo>
                  <a:pt x="525" y="49"/>
                </a:lnTo>
                <a:lnTo>
                  <a:pt x="526" y="51"/>
                </a:lnTo>
                <a:lnTo>
                  <a:pt x="527" y="51"/>
                </a:lnTo>
                <a:lnTo>
                  <a:pt x="529" y="52"/>
                </a:lnTo>
                <a:lnTo>
                  <a:pt x="530" y="53"/>
                </a:lnTo>
                <a:lnTo>
                  <a:pt x="531" y="53"/>
                </a:lnTo>
                <a:lnTo>
                  <a:pt x="533" y="53"/>
                </a:lnTo>
                <a:lnTo>
                  <a:pt x="534" y="55"/>
                </a:lnTo>
                <a:lnTo>
                  <a:pt x="535" y="55"/>
                </a:lnTo>
                <a:lnTo>
                  <a:pt x="537" y="56"/>
                </a:lnTo>
                <a:lnTo>
                  <a:pt x="538" y="56"/>
                </a:lnTo>
                <a:lnTo>
                  <a:pt x="539" y="57"/>
                </a:lnTo>
                <a:lnTo>
                  <a:pt x="541" y="59"/>
                </a:lnTo>
                <a:lnTo>
                  <a:pt x="542" y="59"/>
                </a:lnTo>
                <a:lnTo>
                  <a:pt x="543" y="60"/>
                </a:lnTo>
                <a:lnTo>
                  <a:pt x="545" y="61"/>
                </a:lnTo>
                <a:lnTo>
                  <a:pt x="547" y="63"/>
                </a:lnTo>
                <a:lnTo>
                  <a:pt x="549" y="63"/>
                </a:lnTo>
                <a:lnTo>
                  <a:pt x="551" y="64"/>
                </a:lnTo>
                <a:lnTo>
                  <a:pt x="553" y="65"/>
                </a:lnTo>
                <a:lnTo>
                  <a:pt x="554" y="67"/>
                </a:lnTo>
                <a:lnTo>
                  <a:pt x="555" y="67"/>
                </a:lnTo>
                <a:lnTo>
                  <a:pt x="557" y="68"/>
                </a:lnTo>
                <a:lnTo>
                  <a:pt x="558" y="68"/>
                </a:lnTo>
                <a:lnTo>
                  <a:pt x="559" y="69"/>
                </a:lnTo>
                <a:lnTo>
                  <a:pt x="561" y="69"/>
                </a:lnTo>
                <a:lnTo>
                  <a:pt x="562" y="71"/>
                </a:lnTo>
                <a:lnTo>
                  <a:pt x="563" y="71"/>
                </a:lnTo>
                <a:lnTo>
                  <a:pt x="563" y="72"/>
                </a:lnTo>
                <a:lnTo>
                  <a:pt x="565" y="72"/>
                </a:lnTo>
                <a:lnTo>
                  <a:pt x="566" y="73"/>
                </a:lnTo>
                <a:lnTo>
                  <a:pt x="567" y="73"/>
                </a:lnTo>
                <a:lnTo>
                  <a:pt x="569" y="75"/>
                </a:lnTo>
                <a:lnTo>
                  <a:pt x="570" y="76"/>
                </a:lnTo>
                <a:lnTo>
                  <a:pt x="571" y="76"/>
                </a:lnTo>
                <a:lnTo>
                  <a:pt x="573" y="77"/>
                </a:lnTo>
                <a:lnTo>
                  <a:pt x="574" y="77"/>
                </a:lnTo>
                <a:lnTo>
                  <a:pt x="574" y="79"/>
                </a:lnTo>
                <a:lnTo>
                  <a:pt x="575" y="79"/>
                </a:lnTo>
                <a:lnTo>
                  <a:pt x="576" y="80"/>
                </a:lnTo>
                <a:lnTo>
                  <a:pt x="578" y="80"/>
                </a:lnTo>
                <a:lnTo>
                  <a:pt x="579" y="81"/>
                </a:lnTo>
                <a:lnTo>
                  <a:pt x="580" y="81"/>
                </a:lnTo>
                <a:lnTo>
                  <a:pt x="582" y="83"/>
                </a:lnTo>
                <a:lnTo>
                  <a:pt x="583" y="84"/>
                </a:lnTo>
                <a:lnTo>
                  <a:pt x="584" y="84"/>
                </a:lnTo>
                <a:lnTo>
                  <a:pt x="586" y="85"/>
                </a:lnTo>
                <a:lnTo>
                  <a:pt x="587" y="87"/>
                </a:lnTo>
                <a:lnTo>
                  <a:pt x="588" y="88"/>
                </a:lnTo>
                <a:lnTo>
                  <a:pt x="590" y="88"/>
                </a:lnTo>
                <a:lnTo>
                  <a:pt x="591" y="89"/>
                </a:lnTo>
                <a:lnTo>
                  <a:pt x="592" y="89"/>
                </a:lnTo>
                <a:lnTo>
                  <a:pt x="594" y="91"/>
                </a:lnTo>
                <a:lnTo>
                  <a:pt x="595" y="92"/>
                </a:lnTo>
                <a:lnTo>
                  <a:pt x="596" y="92"/>
                </a:lnTo>
                <a:lnTo>
                  <a:pt x="596" y="93"/>
                </a:lnTo>
                <a:lnTo>
                  <a:pt x="598" y="93"/>
                </a:lnTo>
                <a:lnTo>
                  <a:pt x="599" y="94"/>
                </a:lnTo>
                <a:lnTo>
                  <a:pt x="600" y="94"/>
                </a:lnTo>
                <a:lnTo>
                  <a:pt x="602" y="96"/>
                </a:lnTo>
                <a:lnTo>
                  <a:pt x="602" y="97"/>
                </a:lnTo>
                <a:lnTo>
                  <a:pt x="603" y="97"/>
                </a:lnTo>
                <a:lnTo>
                  <a:pt x="604" y="98"/>
                </a:lnTo>
                <a:lnTo>
                  <a:pt x="606" y="98"/>
                </a:lnTo>
                <a:lnTo>
                  <a:pt x="607" y="100"/>
                </a:lnTo>
                <a:lnTo>
                  <a:pt x="608" y="101"/>
                </a:lnTo>
                <a:lnTo>
                  <a:pt x="610" y="102"/>
                </a:lnTo>
                <a:lnTo>
                  <a:pt x="611" y="102"/>
                </a:lnTo>
                <a:lnTo>
                  <a:pt x="611" y="104"/>
                </a:lnTo>
                <a:lnTo>
                  <a:pt x="612" y="104"/>
                </a:lnTo>
                <a:lnTo>
                  <a:pt x="614" y="105"/>
                </a:lnTo>
                <a:lnTo>
                  <a:pt x="615" y="106"/>
                </a:lnTo>
                <a:lnTo>
                  <a:pt x="616" y="108"/>
                </a:lnTo>
                <a:lnTo>
                  <a:pt x="618" y="108"/>
                </a:lnTo>
                <a:lnTo>
                  <a:pt x="618" y="109"/>
                </a:lnTo>
                <a:lnTo>
                  <a:pt x="619" y="109"/>
                </a:lnTo>
                <a:lnTo>
                  <a:pt x="619" y="110"/>
                </a:lnTo>
                <a:lnTo>
                  <a:pt x="620" y="110"/>
                </a:lnTo>
                <a:lnTo>
                  <a:pt x="622" y="112"/>
                </a:lnTo>
                <a:lnTo>
                  <a:pt x="623" y="112"/>
                </a:lnTo>
                <a:lnTo>
                  <a:pt x="623" y="113"/>
                </a:lnTo>
                <a:lnTo>
                  <a:pt x="624" y="113"/>
                </a:lnTo>
                <a:lnTo>
                  <a:pt x="625" y="114"/>
                </a:lnTo>
                <a:lnTo>
                  <a:pt x="627" y="116"/>
                </a:lnTo>
                <a:lnTo>
                  <a:pt x="628" y="116"/>
                </a:lnTo>
                <a:lnTo>
                  <a:pt x="628" y="117"/>
                </a:lnTo>
                <a:lnTo>
                  <a:pt x="629" y="117"/>
                </a:lnTo>
                <a:lnTo>
                  <a:pt x="631" y="118"/>
                </a:lnTo>
                <a:lnTo>
                  <a:pt x="632" y="118"/>
                </a:lnTo>
                <a:lnTo>
                  <a:pt x="633" y="120"/>
                </a:lnTo>
                <a:lnTo>
                  <a:pt x="635" y="121"/>
                </a:lnTo>
                <a:lnTo>
                  <a:pt x="636" y="122"/>
                </a:lnTo>
                <a:lnTo>
                  <a:pt x="637" y="122"/>
                </a:lnTo>
                <a:lnTo>
                  <a:pt x="639" y="124"/>
                </a:lnTo>
                <a:lnTo>
                  <a:pt x="640" y="124"/>
                </a:lnTo>
                <a:lnTo>
                  <a:pt x="640" y="125"/>
                </a:lnTo>
                <a:lnTo>
                  <a:pt x="641" y="126"/>
                </a:lnTo>
                <a:lnTo>
                  <a:pt x="643" y="126"/>
                </a:lnTo>
                <a:lnTo>
                  <a:pt x="644" y="128"/>
                </a:lnTo>
                <a:lnTo>
                  <a:pt x="645" y="128"/>
                </a:lnTo>
                <a:lnTo>
                  <a:pt x="645" y="129"/>
                </a:lnTo>
                <a:lnTo>
                  <a:pt x="647" y="129"/>
                </a:lnTo>
                <a:lnTo>
                  <a:pt x="647" y="130"/>
                </a:lnTo>
                <a:lnTo>
                  <a:pt x="648" y="130"/>
                </a:lnTo>
                <a:lnTo>
                  <a:pt x="649" y="132"/>
                </a:lnTo>
                <a:lnTo>
                  <a:pt x="651" y="133"/>
                </a:lnTo>
                <a:lnTo>
                  <a:pt x="652" y="134"/>
                </a:lnTo>
                <a:lnTo>
                  <a:pt x="653" y="136"/>
                </a:lnTo>
                <a:lnTo>
                  <a:pt x="655" y="137"/>
                </a:lnTo>
                <a:lnTo>
                  <a:pt x="656" y="137"/>
                </a:lnTo>
                <a:lnTo>
                  <a:pt x="656" y="138"/>
                </a:lnTo>
                <a:lnTo>
                  <a:pt x="657" y="140"/>
                </a:lnTo>
                <a:lnTo>
                  <a:pt x="659" y="140"/>
                </a:lnTo>
                <a:lnTo>
                  <a:pt x="659" y="141"/>
                </a:lnTo>
                <a:lnTo>
                  <a:pt x="660" y="142"/>
                </a:lnTo>
                <a:lnTo>
                  <a:pt x="661" y="143"/>
                </a:lnTo>
                <a:lnTo>
                  <a:pt x="663" y="143"/>
                </a:lnTo>
                <a:lnTo>
                  <a:pt x="664" y="145"/>
                </a:lnTo>
                <a:lnTo>
                  <a:pt x="664" y="146"/>
                </a:lnTo>
                <a:lnTo>
                  <a:pt x="665" y="147"/>
                </a:lnTo>
                <a:lnTo>
                  <a:pt x="667" y="149"/>
                </a:lnTo>
                <a:lnTo>
                  <a:pt x="668" y="150"/>
                </a:lnTo>
                <a:lnTo>
                  <a:pt x="669" y="151"/>
                </a:lnTo>
                <a:lnTo>
                  <a:pt x="671" y="153"/>
                </a:lnTo>
                <a:lnTo>
                  <a:pt x="672" y="154"/>
                </a:lnTo>
                <a:lnTo>
                  <a:pt x="673" y="155"/>
                </a:lnTo>
                <a:lnTo>
                  <a:pt x="674" y="157"/>
                </a:lnTo>
                <a:lnTo>
                  <a:pt x="676" y="158"/>
                </a:lnTo>
                <a:lnTo>
                  <a:pt x="676" y="159"/>
                </a:lnTo>
                <a:lnTo>
                  <a:pt x="677" y="159"/>
                </a:lnTo>
                <a:lnTo>
                  <a:pt x="677" y="161"/>
                </a:lnTo>
                <a:lnTo>
                  <a:pt x="678" y="162"/>
                </a:lnTo>
                <a:lnTo>
                  <a:pt x="680" y="163"/>
                </a:lnTo>
                <a:lnTo>
                  <a:pt x="681" y="163"/>
                </a:lnTo>
                <a:lnTo>
                  <a:pt x="681" y="165"/>
                </a:lnTo>
                <a:lnTo>
                  <a:pt x="682" y="166"/>
                </a:lnTo>
                <a:lnTo>
                  <a:pt x="684" y="167"/>
                </a:lnTo>
                <a:lnTo>
                  <a:pt x="685" y="169"/>
                </a:lnTo>
                <a:lnTo>
                  <a:pt x="685" y="170"/>
                </a:lnTo>
                <a:lnTo>
                  <a:pt x="686" y="171"/>
                </a:lnTo>
                <a:lnTo>
                  <a:pt x="688" y="173"/>
                </a:lnTo>
                <a:lnTo>
                  <a:pt x="689" y="174"/>
                </a:lnTo>
                <a:lnTo>
                  <a:pt x="690" y="175"/>
                </a:lnTo>
                <a:lnTo>
                  <a:pt x="692" y="177"/>
                </a:lnTo>
                <a:lnTo>
                  <a:pt x="693" y="178"/>
                </a:lnTo>
                <a:lnTo>
                  <a:pt x="694" y="179"/>
                </a:lnTo>
                <a:lnTo>
                  <a:pt x="696" y="182"/>
                </a:lnTo>
                <a:lnTo>
                  <a:pt x="697" y="183"/>
                </a:lnTo>
                <a:lnTo>
                  <a:pt x="698" y="185"/>
                </a:lnTo>
                <a:lnTo>
                  <a:pt x="700" y="186"/>
                </a:lnTo>
                <a:lnTo>
                  <a:pt x="701" y="189"/>
                </a:lnTo>
                <a:lnTo>
                  <a:pt x="702" y="190"/>
                </a:lnTo>
                <a:lnTo>
                  <a:pt x="704" y="191"/>
                </a:lnTo>
                <a:lnTo>
                  <a:pt x="704" y="193"/>
                </a:lnTo>
                <a:lnTo>
                  <a:pt x="705" y="194"/>
                </a:lnTo>
                <a:lnTo>
                  <a:pt x="706" y="194"/>
                </a:lnTo>
                <a:lnTo>
                  <a:pt x="708" y="195"/>
                </a:lnTo>
                <a:lnTo>
                  <a:pt x="708" y="196"/>
                </a:lnTo>
                <a:lnTo>
                  <a:pt x="709" y="198"/>
                </a:lnTo>
                <a:lnTo>
                  <a:pt x="709" y="199"/>
                </a:lnTo>
                <a:lnTo>
                  <a:pt x="710" y="199"/>
                </a:lnTo>
                <a:lnTo>
                  <a:pt x="712" y="200"/>
                </a:lnTo>
                <a:lnTo>
                  <a:pt x="712" y="202"/>
                </a:lnTo>
                <a:lnTo>
                  <a:pt x="713" y="203"/>
                </a:lnTo>
                <a:lnTo>
                  <a:pt x="713" y="204"/>
                </a:lnTo>
                <a:lnTo>
                  <a:pt x="714" y="204"/>
                </a:lnTo>
                <a:lnTo>
                  <a:pt x="716" y="206"/>
                </a:lnTo>
                <a:lnTo>
                  <a:pt x="716" y="207"/>
                </a:lnTo>
                <a:lnTo>
                  <a:pt x="717" y="208"/>
                </a:lnTo>
                <a:lnTo>
                  <a:pt x="718" y="210"/>
                </a:lnTo>
                <a:lnTo>
                  <a:pt x="718" y="211"/>
                </a:lnTo>
                <a:lnTo>
                  <a:pt x="720" y="212"/>
                </a:lnTo>
                <a:lnTo>
                  <a:pt x="721" y="214"/>
                </a:lnTo>
                <a:lnTo>
                  <a:pt x="722" y="215"/>
                </a:lnTo>
                <a:lnTo>
                  <a:pt x="724" y="216"/>
                </a:lnTo>
                <a:lnTo>
                  <a:pt x="725" y="219"/>
                </a:lnTo>
                <a:lnTo>
                  <a:pt x="726" y="220"/>
                </a:lnTo>
                <a:lnTo>
                  <a:pt x="727" y="223"/>
                </a:lnTo>
                <a:lnTo>
                  <a:pt x="729" y="224"/>
                </a:lnTo>
                <a:lnTo>
                  <a:pt x="730" y="227"/>
                </a:lnTo>
                <a:lnTo>
                  <a:pt x="731" y="228"/>
                </a:lnTo>
                <a:lnTo>
                  <a:pt x="733" y="231"/>
                </a:lnTo>
                <a:lnTo>
                  <a:pt x="734" y="232"/>
                </a:lnTo>
                <a:lnTo>
                  <a:pt x="735" y="234"/>
                </a:lnTo>
                <a:lnTo>
                  <a:pt x="737" y="235"/>
                </a:lnTo>
                <a:lnTo>
                  <a:pt x="737" y="238"/>
                </a:lnTo>
                <a:lnTo>
                  <a:pt x="738" y="239"/>
                </a:lnTo>
                <a:lnTo>
                  <a:pt x="739" y="240"/>
                </a:lnTo>
                <a:lnTo>
                  <a:pt x="741" y="242"/>
                </a:lnTo>
                <a:lnTo>
                  <a:pt x="742" y="243"/>
                </a:lnTo>
                <a:lnTo>
                  <a:pt x="743" y="244"/>
                </a:lnTo>
                <a:lnTo>
                  <a:pt x="743" y="245"/>
                </a:lnTo>
                <a:lnTo>
                  <a:pt x="745" y="247"/>
                </a:lnTo>
                <a:lnTo>
                  <a:pt x="745" y="248"/>
                </a:lnTo>
                <a:lnTo>
                  <a:pt x="746" y="249"/>
                </a:lnTo>
                <a:lnTo>
                  <a:pt x="747" y="249"/>
                </a:lnTo>
                <a:lnTo>
                  <a:pt x="747" y="251"/>
                </a:lnTo>
                <a:lnTo>
                  <a:pt x="749" y="252"/>
                </a:lnTo>
                <a:lnTo>
                  <a:pt x="749" y="253"/>
                </a:lnTo>
                <a:lnTo>
                  <a:pt x="750" y="255"/>
                </a:lnTo>
                <a:lnTo>
                  <a:pt x="751" y="256"/>
                </a:lnTo>
                <a:lnTo>
                  <a:pt x="753" y="257"/>
                </a:lnTo>
                <a:lnTo>
                  <a:pt x="753" y="259"/>
                </a:lnTo>
                <a:lnTo>
                  <a:pt x="754" y="260"/>
                </a:lnTo>
                <a:lnTo>
                  <a:pt x="755" y="263"/>
                </a:lnTo>
                <a:lnTo>
                  <a:pt x="757" y="264"/>
                </a:lnTo>
                <a:lnTo>
                  <a:pt x="758" y="265"/>
                </a:lnTo>
                <a:lnTo>
                  <a:pt x="759" y="268"/>
                </a:lnTo>
                <a:lnTo>
                  <a:pt x="761" y="269"/>
                </a:lnTo>
                <a:lnTo>
                  <a:pt x="762" y="272"/>
                </a:lnTo>
                <a:lnTo>
                  <a:pt x="763" y="273"/>
                </a:lnTo>
                <a:lnTo>
                  <a:pt x="766" y="276"/>
                </a:lnTo>
                <a:lnTo>
                  <a:pt x="767" y="277"/>
                </a:lnTo>
                <a:lnTo>
                  <a:pt x="769" y="280"/>
                </a:lnTo>
                <a:lnTo>
                  <a:pt x="770" y="281"/>
                </a:lnTo>
                <a:lnTo>
                  <a:pt x="770" y="283"/>
                </a:lnTo>
                <a:lnTo>
                  <a:pt x="771" y="284"/>
                </a:lnTo>
                <a:lnTo>
                  <a:pt x="773" y="285"/>
                </a:lnTo>
                <a:lnTo>
                  <a:pt x="774" y="287"/>
                </a:lnTo>
                <a:lnTo>
                  <a:pt x="774" y="288"/>
                </a:lnTo>
                <a:lnTo>
                  <a:pt x="775" y="289"/>
                </a:lnTo>
                <a:lnTo>
                  <a:pt x="776" y="291"/>
                </a:lnTo>
                <a:lnTo>
                  <a:pt x="776" y="292"/>
                </a:lnTo>
                <a:lnTo>
                  <a:pt x="778" y="293"/>
                </a:lnTo>
                <a:lnTo>
                  <a:pt x="778" y="295"/>
                </a:lnTo>
                <a:lnTo>
                  <a:pt x="779" y="295"/>
                </a:lnTo>
                <a:lnTo>
                  <a:pt x="779" y="296"/>
                </a:lnTo>
                <a:lnTo>
                  <a:pt x="780" y="297"/>
                </a:lnTo>
                <a:lnTo>
                  <a:pt x="780" y="298"/>
                </a:lnTo>
                <a:lnTo>
                  <a:pt x="782" y="300"/>
                </a:lnTo>
                <a:lnTo>
                  <a:pt x="783" y="301"/>
                </a:lnTo>
                <a:lnTo>
                  <a:pt x="783" y="302"/>
                </a:lnTo>
                <a:lnTo>
                  <a:pt x="784" y="304"/>
                </a:lnTo>
                <a:lnTo>
                  <a:pt x="786" y="305"/>
                </a:lnTo>
                <a:lnTo>
                  <a:pt x="786" y="306"/>
                </a:lnTo>
                <a:lnTo>
                  <a:pt x="787" y="308"/>
                </a:lnTo>
                <a:lnTo>
                  <a:pt x="787" y="309"/>
                </a:lnTo>
                <a:lnTo>
                  <a:pt x="788" y="310"/>
                </a:lnTo>
                <a:lnTo>
                  <a:pt x="790" y="312"/>
                </a:lnTo>
                <a:lnTo>
                  <a:pt x="790" y="313"/>
                </a:lnTo>
                <a:lnTo>
                  <a:pt x="791" y="31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7"/>
          <p:cNvSpPr>
            <a:spLocks noChangeArrowheads="1"/>
          </p:cNvSpPr>
          <p:nvPr/>
        </p:nvSpPr>
        <p:spPr bwMode="auto">
          <a:xfrm>
            <a:off x="6882711" y="1847850"/>
            <a:ext cx="397111" cy="228600"/>
          </a:xfrm>
          <a:custGeom>
            <a:avLst/>
            <a:gdLst>
              <a:gd name="T0" fmla="*/ 154 w 791"/>
              <a:gd name="T1" fmla="*/ 315 h 315"/>
              <a:gd name="T2" fmla="*/ 265 w 791"/>
              <a:gd name="T3" fmla="*/ 315 h 315"/>
              <a:gd name="T4" fmla="*/ 321 w 791"/>
              <a:gd name="T5" fmla="*/ 314 h 315"/>
              <a:gd name="T6" fmla="*/ 346 w 791"/>
              <a:gd name="T7" fmla="*/ 314 h 315"/>
              <a:gd name="T8" fmla="*/ 359 w 791"/>
              <a:gd name="T9" fmla="*/ 313 h 315"/>
              <a:gd name="T10" fmla="*/ 371 w 791"/>
              <a:gd name="T11" fmla="*/ 313 h 315"/>
              <a:gd name="T12" fmla="*/ 379 w 791"/>
              <a:gd name="T13" fmla="*/ 311 h 315"/>
              <a:gd name="T14" fmla="*/ 387 w 791"/>
              <a:gd name="T15" fmla="*/ 310 h 315"/>
              <a:gd name="T16" fmla="*/ 398 w 791"/>
              <a:gd name="T17" fmla="*/ 309 h 315"/>
              <a:gd name="T18" fmla="*/ 410 w 791"/>
              <a:gd name="T19" fmla="*/ 307 h 315"/>
              <a:gd name="T20" fmla="*/ 420 w 791"/>
              <a:gd name="T21" fmla="*/ 306 h 315"/>
              <a:gd name="T22" fmla="*/ 428 w 791"/>
              <a:gd name="T23" fmla="*/ 305 h 315"/>
              <a:gd name="T24" fmla="*/ 437 w 791"/>
              <a:gd name="T25" fmla="*/ 302 h 315"/>
              <a:gd name="T26" fmla="*/ 451 w 791"/>
              <a:gd name="T27" fmla="*/ 297 h 315"/>
              <a:gd name="T28" fmla="*/ 464 w 791"/>
              <a:gd name="T29" fmla="*/ 293 h 315"/>
              <a:gd name="T30" fmla="*/ 474 w 791"/>
              <a:gd name="T31" fmla="*/ 290 h 315"/>
              <a:gd name="T32" fmla="*/ 484 w 791"/>
              <a:gd name="T33" fmla="*/ 286 h 315"/>
              <a:gd name="T34" fmla="*/ 492 w 791"/>
              <a:gd name="T35" fmla="*/ 282 h 315"/>
              <a:gd name="T36" fmla="*/ 504 w 791"/>
              <a:gd name="T37" fmla="*/ 277 h 315"/>
              <a:gd name="T38" fmla="*/ 516 w 791"/>
              <a:gd name="T39" fmla="*/ 270 h 315"/>
              <a:gd name="T40" fmla="*/ 523 w 791"/>
              <a:gd name="T41" fmla="*/ 266 h 315"/>
              <a:gd name="T42" fmla="*/ 531 w 791"/>
              <a:gd name="T43" fmla="*/ 262 h 315"/>
              <a:gd name="T44" fmla="*/ 541 w 791"/>
              <a:gd name="T45" fmla="*/ 257 h 315"/>
              <a:gd name="T46" fmla="*/ 551 w 791"/>
              <a:gd name="T47" fmla="*/ 252 h 315"/>
              <a:gd name="T48" fmla="*/ 561 w 791"/>
              <a:gd name="T49" fmla="*/ 246 h 315"/>
              <a:gd name="T50" fmla="*/ 567 w 791"/>
              <a:gd name="T51" fmla="*/ 242 h 315"/>
              <a:gd name="T52" fmla="*/ 574 w 791"/>
              <a:gd name="T53" fmla="*/ 238 h 315"/>
              <a:gd name="T54" fmla="*/ 582 w 791"/>
              <a:gd name="T55" fmla="*/ 233 h 315"/>
              <a:gd name="T56" fmla="*/ 590 w 791"/>
              <a:gd name="T57" fmla="*/ 228 h 315"/>
              <a:gd name="T58" fmla="*/ 596 w 791"/>
              <a:gd name="T59" fmla="*/ 223 h 315"/>
              <a:gd name="T60" fmla="*/ 602 w 791"/>
              <a:gd name="T61" fmla="*/ 220 h 315"/>
              <a:gd name="T62" fmla="*/ 607 w 791"/>
              <a:gd name="T63" fmla="*/ 216 h 315"/>
              <a:gd name="T64" fmla="*/ 612 w 791"/>
              <a:gd name="T65" fmla="*/ 211 h 315"/>
              <a:gd name="T66" fmla="*/ 618 w 791"/>
              <a:gd name="T67" fmla="*/ 207 h 315"/>
              <a:gd name="T68" fmla="*/ 623 w 791"/>
              <a:gd name="T69" fmla="*/ 204 h 315"/>
              <a:gd name="T70" fmla="*/ 627 w 791"/>
              <a:gd name="T71" fmla="*/ 200 h 315"/>
              <a:gd name="T72" fmla="*/ 632 w 791"/>
              <a:gd name="T73" fmla="*/ 197 h 315"/>
              <a:gd name="T74" fmla="*/ 639 w 791"/>
              <a:gd name="T75" fmla="*/ 192 h 315"/>
              <a:gd name="T76" fmla="*/ 645 w 791"/>
              <a:gd name="T77" fmla="*/ 188 h 315"/>
              <a:gd name="T78" fmla="*/ 649 w 791"/>
              <a:gd name="T79" fmla="*/ 184 h 315"/>
              <a:gd name="T80" fmla="*/ 655 w 791"/>
              <a:gd name="T81" fmla="*/ 179 h 315"/>
              <a:gd name="T82" fmla="*/ 661 w 791"/>
              <a:gd name="T83" fmla="*/ 174 h 315"/>
              <a:gd name="T84" fmla="*/ 668 w 791"/>
              <a:gd name="T85" fmla="*/ 166 h 315"/>
              <a:gd name="T86" fmla="*/ 674 w 791"/>
              <a:gd name="T87" fmla="*/ 159 h 315"/>
              <a:gd name="T88" fmla="*/ 680 w 791"/>
              <a:gd name="T89" fmla="*/ 152 h 315"/>
              <a:gd name="T90" fmla="*/ 685 w 791"/>
              <a:gd name="T91" fmla="*/ 146 h 315"/>
              <a:gd name="T92" fmla="*/ 694 w 791"/>
              <a:gd name="T93" fmla="*/ 136 h 315"/>
              <a:gd name="T94" fmla="*/ 702 w 791"/>
              <a:gd name="T95" fmla="*/ 126 h 315"/>
              <a:gd name="T96" fmla="*/ 709 w 791"/>
              <a:gd name="T97" fmla="*/ 118 h 315"/>
              <a:gd name="T98" fmla="*/ 714 w 791"/>
              <a:gd name="T99" fmla="*/ 111 h 315"/>
              <a:gd name="T100" fmla="*/ 721 w 791"/>
              <a:gd name="T101" fmla="*/ 102 h 315"/>
              <a:gd name="T102" fmla="*/ 729 w 791"/>
              <a:gd name="T103" fmla="*/ 91 h 315"/>
              <a:gd name="T104" fmla="*/ 737 w 791"/>
              <a:gd name="T105" fmla="*/ 80 h 315"/>
              <a:gd name="T106" fmla="*/ 743 w 791"/>
              <a:gd name="T107" fmla="*/ 70 h 315"/>
              <a:gd name="T108" fmla="*/ 749 w 791"/>
              <a:gd name="T109" fmla="*/ 62 h 315"/>
              <a:gd name="T110" fmla="*/ 757 w 791"/>
              <a:gd name="T111" fmla="*/ 52 h 315"/>
              <a:gd name="T112" fmla="*/ 766 w 791"/>
              <a:gd name="T113" fmla="*/ 40 h 315"/>
              <a:gd name="T114" fmla="*/ 774 w 791"/>
              <a:gd name="T115" fmla="*/ 29 h 315"/>
              <a:gd name="T116" fmla="*/ 779 w 791"/>
              <a:gd name="T117" fmla="*/ 21 h 315"/>
              <a:gd name="T118" fmla="*/ 783 w 791"/>
              <a:gd name="T119" fmla="*/ 13 h 315"/>
              <a:gd name="T120" fmla="*/ 790 w 791"/>
              <a:gd name="T121" fmla="*/ 4 h 3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1"/>
              <a:gd name="T184" fmla="*/ 0 h 315"/>
              <a:gd name="T185" fmla="*/ 791 w 791"/>
              <a:gd name="T186" fmla="*/ 315 h 3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1" h="315">
                <a:moveTo>
                  <a:pt x="0" y="315"/>
                </a:moveTo>
                <a:lnTo>
                  <a:pt x="31" y="315"/>
                </a:lnTo>
                <a:lnTo>
                  <a:pt x="59" y="315"/>
                </a:lnTo>
                <a:lnTo>
                  <a:pt x="85" y="315"/>
                </a:lnTo>
                <a:lnTo>
                  <a:pt x="110" y="315"/>
                </a:lnTo>
                <a:lnTo>
                  <a:pt x="133" y="315"/>
                </a:lnTo>
                <a:lnTo>
                  <a:pt x="154" y="315"/>
                </a:lnTo>
                <a:lnTo>
                  <a:pt x="174" y="315"/>
                </a:lnTo>
                <a:lnTo>
                  <a:pt x="192" y="315"/>
                </a:lnTo>
                <a:lnTo>
                  <a:pt x="210" y="315"/>
                </a:lnTo>
                <a:lnTo>
                  <a:pt x="225" y="315"/>
                </a:lnTo>
                <a:lnTo>
                  <a:pt x="240" y="315"/>
                </a:lnTo>
                <a:lnTo>
                  <a:pt x="253" y="315"/>
                </a:lnTo>
                <a:lnTo>
                  <a:pt x="265" y="315"/>
                </a:lnTo>
                <a:lnTo>
                  <a:pt x="276" y="315"/>
                </a:lnTo>
                <a:lnTo>
                  <a:pt x="285" y="315"/>
                </a:lnTo>
                <a:lnTo>
                  <a:pt x="294" y="314"/>
                </a:lnTo>
                <a:lnTo>
                  <a:pt x="302" y="314"/>
                </a:lnTo>
                <a:lnTo>
                  <a:pt x="309" y="314"/>
                </a:lnTo>
                <a:lnTo>
                  <a:pt x="316" y="314"/>
                </a:lnTo>
                <a:lnTo>
                  <a:pt x="321" y="314"/>
                </a:lnTo>
                <a:lnTo>
                  <a:pt x="326" y="314"/>
                </a:lnTo>
                <a:lnTo>
                  <a:pt x="330" y="314"/>
                </a:lnTo>
                <a:lnTo>
                  <a:pt x="334" y="314"/>
                </a:lnTo>
                <a:lnTo>
                  <a:pt x="338" y="314"/>
                </a:lnTo>
                <a:lnTo>
                  <a:pt x="341" y="314"/>
                </a:lnTo>
                <a:lnTo>
                  <a:pt x="343" y="314"/>
                </a:lnTo>
                <a:lnTo>
                  <a:pt x="346" y="314"/>
                </a:lnTo>
                <a:lnTo>
                  <a:pt x="349" y="314"/>
                </a:lnTo>
                <a:lnTo>
                  <a:pt x="350" y="314"/>
                </a:lnTo>
                <a:lnTo>
                  <a:pt x="353" y="314"/>
                </a:lnTo>
                <a:lnTo>
                  <a:pt x="354" y="314"/>
                </a:lnTo>
                <a:lnTo>
                  <a:pt x="357" y="313"/>
                </a:lnTo>
                <a:lnTo>
                  <a:pt x="359" y="313"/>
                </a:lnTo>
                <a:lnTo>
                  <a:pt x="361" y="313"/>
                </a:lnTo>
                <a:lnTo>
                  <a:pt x="363" y="313"/>
                </a:lnTo>
                <a:lnTo>
                  <a:pt x="365" y="313"/>
                </a:lnTo>
                <a:lnTo>
                  <a:pt x="366" y="313"/>
                </a:lnTo>
                <a:lnTo>
                  <a:pt x="369" y="313"/>
                </a:lnTo>
                <a:lnTo>
                  <a:pt x="370" y="313"/>
                </a:lnTo>
                <a:lnTo>
                  <a:pt x="371" y="313"/>
                </a:lnTo>
                <a:lnTo>
                  <a:pt x="372" y="313"/>
                </a:lnTo>
                <a:lnTo>
                  <a:pt x="374" y="313"/>
                </a:lnTo>
                <a:lnTo>
                  <a:pt x="375" y="311"/>
                </a:lnTo>
                <a:lnTo>
                  <a:pt x="376" y="311"/>
                </a:lnTo>
                <a:lnTo>
                  <a:pt x="378" y="311"/>
                </a:lnTo>
                <a:lnTo>
                  <a:pt x="379" y="311"/>
                </a:lnTo>
                <a:lnTo>
                  <a:pt x="380" y="311"/>
                </a:lnTo>
                <a:lnTo>
                  <a:pt x="382" y="311"/>
                </a:lnTo>
                <a:lnTo>
                  <a:pt x="383" y="311"/>
                </a:lnTo>
                <a:lnTo>
                  <a:pt x="384" y="311"/>
                </a:lnTo>
                <a:lnTo>
                  <a:pt x="386" y="311"/>
                </a:lnTo>
                <a:lnTo>
                  <a:pt x="387" y="310"/>
                </a:lnTo>
                <a:lnTo>
                  <a:pt x="388" y="310"/>
                </a:lnTo>
                <a:lnTo>
                  <a:pt x="390" y="310"/>
                </a:lnTo>
                <a:lnTo>
                  <a:pt x="391" y="310"/>
                </a:lnTo>
                <a:lnTo>
                  <a:pt x="394" y="310"/>
                </a:lnTo>
                <a:lnTo>
                  <a:pt x="395" y="310"/>
                </a:lnTo>
                <a:lnTo>
                  <a:pt x="396" y="309"/>
                </a:lnTo>
                <a:lnTo>
                  <a:pt x="398" y="309"/>
                </a:lnTo>
                <a:lnTo>
                  <a:pt x="400" y="309"/>
                </a:lnTo>
                <a:lnTo>
                  <a:pt x="402" y="309"/>
                </a:lnTo>
                <a:lnTo>
                  <a:pt x="404" y="309"/>
                </a:lnTo>
                <a:lnTo>
                  <a:pt x="406" y="307"/>
                </a:lnTo>
                <a:lnTo>
                  <a:pt x="408" y="307"/>
                </a:lnTo>
                <a:lnTo>
                  <a:pt x="410" y="307"/>
                </a:lnTo>
                <a:lnTo>
                  <a:pt x="412" y="307"/>
                </a:lnTo>
                <a:lnTo>
                  <a:pt x="414" y="307"/>
                </a:lnTo>
                <a:lnTo>
                  <a:pt x="415" y="306"/>
                </a:lnTo>
                <a:lnTo>
                  <a:pt x="416" y="306"/>
                </a:lnTo>
                <a:lnTo>
                  <a:pt x="418" y="306"/>
                </a:lnTo>
                <a:lnTo>
                  <a:pt x="419" y="306"/>
                </a:lnTo>
                <a:lnTo>
                  <a:pt x="420" y="306"/>
                </a:lnTo>
                <a:lnTo>
                  <a:pt x="421" y="306"/>
                </a:lnTo>
                <a:lnTo>
                  <a:pt x="423" y="305"/>
                </a:lnTo>
                <a:lnTo>
                  <a:pt x="424" y="305"/>
                </a:lnTo>
                <a:lnTo>
                  <a:pt x="425" y="305"/>
                </a:lnTo>
                <a:lnTo>
                  <a:pt x="427" y="305"/>
                </a:lnTo>
                <a:lnTo>
                  <a:pt x="428" y="305"/>
                </a:lnTo>
                <a:lnTo>
                  <a:pt x="429" y="303"/>
                </a:lnTo>
                <a:lnTo>
                  <a:pt x="431" y="303"/>
                </a:lnTo>
                <a:lnTo>
                  <a:pt x="432" y="303"/>
                </a:lnTo>
                <a:lnTo>
                  <a:pt x="433" y="303"/>
                </a:lnTo>
                <a:lnTo>
                  <a:pt x="435" y="302"/>
                </a:lnTo>
                <a:lnTo>
                  <a:pt x="436" y="302"/>
                </a:lnTo>
                <a:lnTo>
                  <a:pt x="437" y="302"/>
                </a:lnTo>
                <a:lnTo>
                  <a:pt x="440" y="301"/>
                </a:lnTo>
                <a:lnTo>
                  <a:pt x="441" y="301"/>
                </a:lnTo>
                <a:lnTo>
                  <a:pt x="443" y="299"/>
                </a:lnTo>
                <a:lnTo>
                  <a:pt x="445" y="299"/>
                </a:lnTo>
                <a:lnTo>
                  <a:pt x="447" y="298"/>
                </a:lnTo>
                <a:lnTo>
                  <a:pt x="449" y="298"/>
                </a:lnTo>
                <a:lnTo>
                  <a:pt x="451" y="297"/>
                </a:lnTo>
                <a:lnTo>
                  <a:pt x="453" y="297"/>
                </a:lnTo>
                <a:lnTo>
                  <a:pt x="456" y="295"/>
                </a:lnTo>
                <a:lnTo>
                  <a:pt x="459" y="295"/>
                </a:lnTo>
                <a:lnTo>
                  <a:pt x="460" y="294"/>
                </a:lnTo>
                <a:lnTo>
                  <a:pt x="463" y="294"/>
                </a:lnTo>
                <a:lnTo>
                  <a:pt x="464" y="293"/>
                </a:lnTo>
                <a:lnTo>
                  <a:pt x="467" y="293"/>
                </a:lnTo>
                <a:lnTo>
                  <a:pt x="468" y="291"/>
                </a:lnTo>
                <a:lnTo>
                  <a:pt x="469" y="291"/>
                </a:lnTo>
                <a:lnTo>
                  <a:pt x="471" y="291"/>
                </a:lnTo>
                <a:lnTo>
                  <a:pt x="472" y="290"/>
                </a:lnTo>
                <a:lnTo>
                  <a:pt x="473" y="290"/>
                </a:lnTo>
                <a:lnTo>
                  <a:pt x="474" y="290"/>
                </a:lnTo>
                <a:lnTo>
                  <a:pt x="476" y="289"/>
                </a:lnTo>
                <a:lnTo>
                  <a:pt x="477" y="289"/>
                </a:lnTo>
                <a:lnTo>
                  <a:pt x="478" y="289"/>
                </a:lnTo>
                <a:lnTo>
                  <a:pt x="480" y="287"/>
                </a:lnTo>
                <a:lnTo>
                  <a:pt x="481" y="287"/>
                </a:lnTo>
                <a:lnTo>
                  <a:pt x="482" y="287"/>
                </a:lnTo>
                <a:lnTo>
                  <a:pt x="484" y="286"/>
                </a:lnTo>
                <a:lnTo>
                  <a:pt x="485" y="285"/>
                </a:lnTo>
                <a:lnTo>
                  <a:pt x="486" y="285"/>
                </a:lnTo>
                <a:lnTo>
                  <a:pt x="488" y="285"/>
                </a:lnTo>
                <a:lnTo>
                  <a:pt x="489" y="284"/>
                </a:lnTo>
                <a:lnTo>
                  <a:pt x="490" y="284"/>
                </a:lnTo>
                <a:lnTo>
                  <a:pt x="492" y="282"/>
                </a:lnTo>
                <a:lnTo>
                  <a:pt x="494" y="281"/>
                </a:lnTo>
                <a:lnTo>
                  <a:pt x="496" y="281"/>
                </a:lnTo>
                <a:lnTo>
                  <a:pt x="497" y="280"/>
                </a:lnTo>
                <a:lnTo>
                  <a:pt x="500" y="278"/>
                </a:lnTo>
                <a:lnTo>
                  <a:pt x="501" y="278"/>
                </a:lnTo>
                <a:lnTo>
                  <a:pt x="504" y="277"/>
                </a:lnTo>
                <a:lnTo>
                  <a:pt x="505" y="276"/>
                </a:lnTo>
                <a:lnTo>
                  <a:pt x="508" y="274"/>
                </a:lnTo>
                <a:lnTo>
                  <a:pt x="509" y="274"/>
                </a:lnTo>
                <a:lnTo>
                  <a:pt x="512" y="273"/>
                </a:lnTo>
                <a:lnTo>
                  <a:pt x="513" y="272"/>
                </a:lnTo>
                <a:lnTo>
                  <a:pt x="514" y="272"/>
                </a:lnTo>
                <a:lnTo>
                  <a:pt x="516" y="270"/>
                </a:lnTo>
                <a:lnTo>
                  <a:pt x="517" y="270"/>
                </a:lnTo>
                <a:lnTo>
                  <a:pt x="518" y="269"/>
                </a:lnTo>
                <a:lnTo>
                  <a:pt x="520" y="269"/>
                </a:lnTo>
                <a:lnTo>
                  <a:pt x="521" y="268"/>
                </a:lnTo>
                <a:lnTo>
                  <a:pt x="522" y="268"/>
                </a:lnTo>
                <a:lnTo>
                  <a:pt x="523" y="266"/>
                </a:lnTo>
                <a:lnTo>
                  <a:pt x="525" y="266"/>
                </a:lnTo>
                <a:lnTo>
                  <a:pt x="526" y="265"/>
                </a:lnTo>
                <a:lnTo>
                  <a:pt x="527" y="265"/>
                </a:lnTo>
                <a:lnTo>
                  <a:pt x="529" y="264"/>
                </a:lnTo>
                <a:lnTo>
                  <a:pt x="530" y="264"/>
                </a:lnTo>
                <a:lnTo>
                  <a:pt x="531" y="262"/>
                </a:lnTo>
                <a:lnTo>
                  <a:pt x="533" y="262"/>
                </a:lnTo>
                <a:lnTo>
                  <a:pt x="534" y="261"/>
                </a:lnTo>
                <a:lnTo>
                  <a:pt x="535" y="261"/>
                </a:lnTo>
                <a:lnTo>
                  <a:pt x="537" y="260"/>
                </a:lnTo>
                <a:lnTo>
                  <a:pt x="538" y="260"/>
                </a:lnTo>
                <a:lnTo>
                  <a:pt x="539" y="258"/>
                </a:lnTo>
                <a:lnTo>
                  <a:pt x="541" y="257"/>
                </a:lnTo>
                <a:lnTo>
                  <a:pt x="542" y="257"/>
                </a:lnTo>
                <a:lnTo>
                  <a:pt x="543" y="256"/>
                </a:lnTo>
                <a:lnTo>
                  <a:pt x="545" y="254"/>
                </a:lnTo>
                <a:lnTo>
                  <a:pt x="547" y="253"/>
                </a:lnTo>
                <a:lnTo>
                  <a:pt x="549" y="253"/>
                </a:lnTo>
                <a:lnTo>
                  <a:pt x="551" y="252"/>
                </a:lnTo>
                <a:lnTo>
                  <a:pt x="553" y="250"/>
                </a:lnTo>
                <a:lnTo>
                  <a:pt x="554" y="250"/>
                </a:lnTo>
                <a:lnTo>
                  <a:pt x="555" y="249"/>
                </a:lnTo>
                <a:lnTo>
                  <a:pt x="557" y="248"/>
                </a:lnTo>
                <a:lnTo>
                  <a:pt x="558" y="248"/>
                </a:lnTo>
                <a:lnTo>
                  <a:pt x="559" y="246"/>
                </a:lnTo>
                <a:lnTo>
                  <a:pt x="561" y="246"/>
                </a:lnTo>
                <a:lnTo>
                  <a:pt x="562" y="245"/>
                </a:lnTo>
                <a:lnTo>
                  <a:pt x="563" y="245"/>
                </a:lnTo>
                <a:lnTo>
                  <a:pt x="563" y="244"/>
                </a:lnTo>
                <a:lnTo>
                  <a:pt x="565" y="244"/>
                </a:lnTo>
                <a:lnTo>
                  <a:pt x="566" y="244"/>
                </a:lnTo>
                <a:lnTo>
                  <a:pt x="566" y="242"/>
                </a:lnTo>
                <a:lnTo>
                  <a:pt x="567" y="242"/>
                </a:lnTo>
                <a:lnTo>
                  <a:pt x="569" y="241"/>
                </a:lnTo>
                <a:lnTo>
                  <a:pt x="570" y="241"/>
                </a:lnTo>
                <a:lnTo>
                  <a:pt x="571" y="240"/>
                </a:lnTo>
                <a:lnTo>
                  <a:pt x="573" y="238"/>
                </a:lnTo>
                <a:lnTo>
                  <a:pt x="574" y="238"/>
                </a:lnTo>
                <a:lnTo>
                  <a:pt x="574" y="237"/>
                </a:lnTo>
                <a:lnTo>
                  <a:pt x="575" y="237"/>
                </a:lnTo>
                <a:lnTo>
                  <a:pt x="576" y="236"/>
                </a:lnTo>
                <a:lnTo>
                  <a:pt x="578" y="236"/>
                </a:lnTo>
                <a:lnTo>
                  <a:pt x="579" y="234"/>
                </a:lnTo>
                <a:lnTo>
                  <a:pt x="580" y="234"/>
                </a:lnTo>
                <a:lnTo>
                  <a:pt x="582" y="233"/>
                </a:lnTo>
                <a:lnTo>
                  <a:pt x="583" y="232"/>
                </a:lnTo>
                <a:lnTo>
                  <a:pt x="584" y="231"/>
                </a:lnTo>
                <a:lnTo>
                  <a:pt x="586" y="231"/>
                </a:lnTo>
                <a:lnTo>
                  <a:pt x="587" y="229"/>
                </a:lnTo>
                <a:lnTo>
                  <a:pt x="588" y="228"/>
                </a:lnTo>
                <a:lnTo>
                  <a:pt x="590" y="228"/>
                </a:lnTo>
                <a:lnTo>
                  <a:pt x="591" y="227"/>
                </a:lnTo>
                <a:lnTo>
                  <a:pt x="592" y="227"/>
                </a:lnTo>
                <a:lnTo>
                  <a:pt x="594" y="225"/>
                </a:lnTo>
                <a:lnTo>
                  <a:pt x="595" y="224"/>
                </a:lnTo>
                <a:lnTo>
                  <a:pt x="596" y="224"/>
                </a:lnTo>
                <a:lnTo>
                  <a:pt x="596" y="223"/>
                </a:lnTo>
                <a:lnTo>
                  <a:pt x="598" y="223"/>
                </a:lnTo>
                <a:lnTo>
                  <a:pt x="599" y="221"/>
                </a:lnTo>
                <a:lnTo>
                  <a:pt x="600" y="221"/>
                </a:lnTo>
                <a:lnTo>
                  <a:pt x="602" y="220"/>
                </a:lnTo>
                <a:lnTo>
                  <a:pt x="603" y="219"/>
                </a:lnTo>
                <a:lnTo>
                  <a:pt x="604" y="217"/>
                </a:lnTo>
                <a:lnTo>
                  <a:pt x="606" y="217"/>
                </a:lnTo>
                <a:lnTo>
                  <a:pt x="607" y="216"/>
                </a:lnTo>
                <a:lnTo>
                  <a:pt x="608" y="215"/>
                </a:lnTo>
                <a:lnTo>
                  <a:pt x="610" y="213"/>
                </a:lnTo>
                <a:lnTo>
                  <a:pt x="611" y="213"/>
                </a:lnTo>
                <a:lnTo>
                  <a:pt x="611" y="212"/>
                </a:lnTo>
                <a:lnTo>
                  <a:pt x="612" y="211"/>
                </a:lnTo>
                <a:lnTo>
                  <a:pt x="614" y="211"/>
                </a:lnTo>
                <a:lnTo>
                  <a:pt x="615" y="209"/>
                </a:lnTo>
                <a:lnTo>
                  <a:pt x="616" y="208"/>
                </a:lnTo>
                <a:lnTo>
                  <a:pt x="618" y="208"/>
                </a:lnTo>
                <a:lnTo>
                  <a:pt x="618" y="207"/>
                </a:lnTo>
                <a:lnTo>
                  <a:pt x="619" y="207"/>
                </a:lnTo>
                <a:lnTo>
                  <a:pt x="619" y="205"/>
                </a:lnTo>
                <a:lnTo>
                  <a:pt x="620" y="205"/>
                </a:lnTo>
                <a:lnTo>
                  <a:pt x="622" y="204"/>
                </a:lnTo>
                <a:lnTo>
                  <a:pt x="623" y="204"/>
                </a:lnTo>
                <a:lnTo>
                  <a:pt x="623" y="203"/>
                </a:lnTo>
                <a:lnTo>
                  <a:pt x="624" y="203"/>
                </a:lnTo>
                <a:lnTo>
                  <a:pt x="625" y="201"/>
                </a:lnTo>
                <a:lnTo>
                  <a:pt x="627" y="200"/>
                </a:lnTo>
                <a:lnTo>
                  <a:pt x="628" y="200"/>
                </a:lnTo>
                <a:lnTo>
                  <a:pt x="628" y="199"/>
                </a:lnTo>
                <a:lnTo>
                  <a:pt x="629" y="199"/>
                </a:lnTo>
                <a:lnTo>
                  <a:pt x="631" y="197"/>
                </a:lnTo>
                <a:lnTo>
                  <a:pt x="632" y="197"/>
                </a:lnTo>
                <a:lnTo>
                  <a:pt x="633" y="196"/>
                </a:lnTo>
                <a:lnTo>
                  <a:pt x="635" y="195"/>
                </a:lnTo>
                <a:lnTo>
                  <a:pt x="636" y="193"/>
                </a:lnTo>
                <a:lnTo>
                  <a:pt x="637" y="193"/>
                </a:lnTo>
                <a:lnTo>
                  <a:pt x="639" y="192"/>
                </a:lnTo>
                <a:lnTo>
                  <a:pt x="640" y="192"/>
                </a:lnTo>
                <a:lnTo>
                  <a:pt x="640" y="191"/>
                </a:lnTo>
                <a:lnTo>
                  <a:pt x="641" y="191"/>
                </a:lnTo>
                <a:lnTo>
                  <a:pt x="643" y="189"/>
                </a:lnTo>
                <a:lnTo>
                  <a:pt x="644" y="189"/>
                </a:lnTo>
                <a:lnTo>
                  <a:pt x="644" y="188"/>
                </a:lnTo>
                <a:lnTo>
                  <a:pt x="645" y="188"/>
                </a:lnTo>
                <a:lnTo>
                  <a:pt x="645" y="187"/>
                </a:lnTo>
                <a:lnTo>
                  <a:pt x="647" y="187"/>
                </a:lnTo>
                <a:lnTo>
                  <a:pt x="647" y="185"/>
                </a:lnTo>
                <a:lnTo>
                  <a:pt x="648" y="185"/>
                </a:lnTo>
                <a:lnTo>
                  <a:pt x="649" y="185"/>
                </a:lnTo>
                <a:lnTo>
                  <a:pt x="649" y="184"/>
                </a:lnTo>
                <a:lnTo>
                  <a:pt x="651" y="183"/>
                </a:lnTo>
                <a:lnTo>
                  <a:pt x="652" y="182"/>
                </a:lnTo>
                <a:lnTo>
                  <a:pt x="653" y="180"/>
                </a:lnTo>
                <a:lnTo>
                  <a:pt x="655" y="179"/>
                </a:lnTo>
                <a:lnTo>
                  <a:pt x="656" y="179"/>
                </a:lnTo>
                <a:lnTo>
                  <a:pt x="656" y="178"/>
                </a:lnTo>
                <a:lnTo>
                  <a:pt x="657" y="178"/>
                </a:lnTo>
                <a:lnTo>
                  <a:pt x="659" y="176"/>
                </a:lnTo>
                <a:lnTo>
                  <a:pt x="659" y="175"/>
                </a:lnTo>
                <a:lnTo>
                  <a:pt x="660" y="174"/>
                </a:lnTo>
                <a:lnTo>
                  <a:pt x="661" y="174"/>
                </a:lnTo>
                <a:lnTo>
                  <a:pt x="663" y="172"/>
                </a:lnTo>
                <a:lnTo>
                  <a:pt x="664" y="171"/>
                </a:lnTo>
                <a:lnTo>
                  <a:pt x="664" y="170"/>
                </a:lnTo>
                <a:lnTo>
                  <a:pt x="665" y="168"/>
                </a:lnTo>
                <a:lnTo>
                  <a:pt x="667" y="167"/>
                </a:lnTo>
                <a:lnTo>
                  <a:pt x="668" y="166"/>
                </a:lnTo>
                <a:lnTo>
                  <a:pt x="669" y="164"/>
                </a:lnTo>
                <a:lnTo>
                  <a:pt x="671" y="163"/>
                </a:lnTo>
                <a:lnTo>
                  <a:pt x="672" y="162"/>
                </a:lnTo>
                <a:lnTo>
                  <a:pt x="673" y="160"/>
                </a:lnTo>
                <a:lnTo>
                  <a:pt x="674" y="159"/>
                </a:lnTo>
                <a:lnTo>
                  <a:pt x="676" y="158"/>
                </a:lnTo>
                <a:lnTo>
                  <a:pt x="676" y="156"/>
                </a:lnTo>
                <a:lnTo>
                  <a:pt x="677" y="156"/>
                </a:lnTo>
                <a:lnTo>
                  <a:pt x="677" y="155"/>
                </a:lnTo>
                <a:lnTo>
                  <a:pt x="678" y="155"/>
                </a:lnTo>
                <a:lnTo>
                  <a:pt x="678" y="154"/>
                </a:lnTo>
                <a:lnTo>
                  <a:pt x="680" y="152"/>
                </a:lnTo>
                <a:lnTo>
                  <a:pt x="681" y="152"/>
                </a:lnTo>
                <a:lnTo>
                  <a:pt x="681" y="151"/>
                </a:lnTo>
                <a:lnTo>
                  <a:pt x="682" y="150"/>
                </a:lnTo>
                <a:lnTo>
                  <a:pt x="684" y="148"/>
                </a:lnTo>
                <a:lnTo>
                  <a:pt x="685" y="147"/>
                </a:lnTo>
                <a:lnTo>
                  <a:pt x="685" y="146"/>
                </a:lnTo>
                <a:lnTo>
                  <a:pt x="686" y="144"/>
                </a:lnTo>
                <a:lnTo>
                  <a:pt x="688" y="143"/>
                </a:lnTo>
                <a:lnTo>
                  <a:pt x="689" y="142"/>
                </a:lnTo>
                <a:lnTo>
                  <a:pt x="690" y="140"/>
                </a:lnTo>
                <a:lnTo>
                  <a:pt x="692" y="139"/>
                </a:lnTo>
                <a:lnTo>
                  <a:pt x="693" y="138"/>
                </a:lnTo>
                <a:lnTo>
                  <a:pt x="694" y="136"/>
                </a:lnTo>
                <a:lnTo>
                  <a:pt x="696" y="134"/>
                </a:lnTo>
                <a:lnTo>
                  <a:pt x="697" y="132"/>
                </a:lnTo>
                <a:lnTo>
                  <a:pt x="698" y="131"/>
                </a:lnTo>
                <a:lnTo>
                  <a:pt x="700" y="130"/>
                </a:lnTo>
                <a:lnTo>
                  <a:pt x="701" y="127"/>
                </a:lnTo>
                <a:lnTo>
                  <a:pt x="702" y="126"/>
                </a:lnTo>
                <a:lnTo>
                  <a:pt x="704" y="125"/>
                </a:lnTo>
                <a:lnTo>
                  <a:pt x="704" y="123"/>
                </a:lnTo>
                <a:lnTo>
                  <a:pt x="705" y="122"/>
                </a:lnTo>
                <a:lnTo>
                  <a:pt x="706" y="122"/>
                </a:lnTo>
                <a:lnTo>
                  <a:pt x="708" y="121"/>
                </a:lnTo>
                <a:lnTo>
                  <a:pt x="708" y="119"/>
                </a:lnTo>
                <a:lnTo>
                  <a:pt x="709" y="118"/>
                </a:lnTo>
                <a:lnTo>
                  <a:pt x="709" y="117"/>
                </a:lnTo>
                <a:lnTo>
                  <a:pt x="710" y="117"/>
                </a:lnTo>
                <a:lnTo>
                  <a:pt x="712" y="115"/>
                </a:lnTo>
                <a:lnTo>
                  <a:pt x="712" y="114"/>
                </a:lnTo>
                <a:lnTo>
                  <a:pt x="713" y="113"/>
                </a:lnTo>
                <a:lnTo>
                  <a:pt x="714" y="111"/>
                </a:lnTo>
                <a:lnTo>
                  <a:pt x="716" y="110"/>
                </a:lnTo>
                <a:lnTo>
                  <a:pt x="716" y="109"/>
                </a:lnTo>
                <a:lnTo>
                  <a:pt x="717" y="107"/>
                </a:lnTo>
                <a:lnTo>
                  <a:pt x="718" y="106"/>
                </a:lnTo>
                <a:lnTo>
                  <a:pt x="718" y="105"/>
                </a:lnTo>
                <a:lnTo>
                  <a:pt x="720" y="103"/>
                </a:lnTo>
                <a:lnTo>
                  <a:pt x="721" y="102"/>
                </a:lnTo>
                <a:lnTo>
                  <a:pt x="722" y="101"/>
                </a:lnTo>
                <a:lnTo>
                  <a:pt x="724" y="99"/>
                </a:lnTo>
                <a:lnTo>
                  <a:pt x="725" y="97"/>
                </a:lnTo>
                <a:lnTo>
                  <a:pt x="726" y="95"/>
                </a:lnTo>
                <a:lnTo>
                  <a:pt x="727" y="93"/>
                </a:lnTo>
                <a:lnTo>
                  <a:pt x="729" y="91"/>
                </a:lnTo>
                <a:lnTo>
                  <a:pt x="730" y="89"/>
                </a:lnTo>
                <a:lnTo>
                  <a:pt x="731" y="87"/>
                </a:lnTo>
                <a:lnTo>
                  <a:pt x="733" y="85"/>
                </a:lnTo>
                <a:lnTo>
                  <a:pt x="734" y="83"/>
                </a:lnTo>
                <a:lnTo>
                  <a:pt x="735" y="82"/>
                </a:lnTo>
                <a:lnTo>
                  <a:pt x="737" y="81"/>
                </a:lnTo>
                <a:lnTo>
                  <a:pt x="737" y="80"/>
                </a:lnTo>
                <a:lnTo>
                  <a:pt x="738" y="77"/>
                </a:lnTo>
                <a:lnTo>
                  <a:pt x="739" y="76"/>
                </a:lnTo>
                <a:lnTo>
                  <a:pt x="741" y="76"/>
                </a:lnTo>
                <a:lnTo>
                  <a:pt x="741" y="74"/>
                </a:lnTo>
                <a:lnTo>
                  <a:pt x="742" y="73"/>
                </a:lnTo>
                <a:lnTo>
                  <a:pt x="743" y="72"/>
                </a:lnTo>
                <a:lnTo>
                  <a:pt x="743" y="70"/>
                </a:lnTo>
                <a:lnTo>
                  <a:pt x="745" y="69"/>
                </a:lnTo>
                <a:lnTo>
                  <a:pt x="745" y="68"/>
                </a:lnTo>
                <a:lnTo>
                  <a:pt x="746" y="66"/>
                </a:lnTo>
                <a:lnTo>
                  <a:pt x="747" y="66"/>
                </a:lnTo>
                <a:lnTo>
                  <a:pt x="747" y="65"/>
                </a:lnTo>
                <a:lnTo>
                  <a:pt x="749" y="64"/>
                </a:lnTo>
                <a:lnTo>
                  <a:pt x="749" y="62"/>
                </a:lnTo>
                <a:lnTo>
                  <a:pt x="750" y="61"/>
                </a:lnTo>
                <a:lnTo>
                  <a:pt x="751" y="60"/>
                </a:lnTo>
                <a:lnTo>
                  <a:pt x="753" y="58"/>
                </a:lnTo>
                <a:lnTo>
                  <a:pt x="753" y="57"/>
                </a:lnTo>
                <a:lnTo>
                  <a:pt x="754" y="56"/>
                </a:lnTo>
                <a:lnTo>
                  <a:pt x="755" y="54"/>
                </a:lnTo>
                <a:lnTo>
                  <a:pt x="757" y="52"/>
                </a:lnTo>
                <a:lnTo>
                  <a:pt x="758" y="50"/>
                </a:lnTo>
                <a:lnTo>
                  <a:pt x="759" y="48"/>
                </a:lnTo>
                <a:lnTo>
                  <a:pt x="761" y="46"/>
                </a:lnTo>
                <a:lnTo>
                  <a:pt x="762" y="44"/>
                </a:lnTo>
                <a:lnTo>
                  <a:pt x="763" y="42"/>
                </a:lnTo>
                <a:lnTo>
                  <a:pt x="766" y="40"/>
                </a:lnTo>
                <a:lnTo>
                  <a:pt x="767" y="38"/>
                </a:lnTo>
                <a:lnTo>
                  <a:pt x="769" y="36"/>
                </a:lnTo>
                <a:lnTo>
                  <a:pt x="770" y="34"/>
                </a:lnTo>
                <a:lnTo>
                  <a:pt x="770" y="33"/>
                </a:lnTo>
                <a:lnTo>
                  <a:pt x="771" y="32"/>
                </a:lnTo>
                <a:lnTo>
                  <a:pt x="773" y="30"/>
                </a:lnTo>
                <a:lnTo>
                  <a:pt x="774" y="29"/>
                </a:lnTo>
                <a:lnTo>
                  <a:pt x="774" y="28"/>
                </a:lnTo>
                <a:lnTo>
                  <a:pt x="775" y="27"/>
                </a:lnTo>
                <a:lnTo>
                  <a:pt x="776" y="25"/>
                </a:lnTo>
                <a:lnTo>
                  <a:pt x="776" y="24"/>
                </a:lnTo>
                <a:lnTo>
                  <a:pt x="778" y="23"/>
                </a:lnTo>
                <a:lnTo>
                  <a:pt x="778" y="21"/>
                </a:lnTo>
                <a:lnTo>
                  <a:pt x="779" y="21"/>
                </a:lnTo>
                <a:lnTo>
                  <a:pt x="779" y="20"/>
                </a:lnTo>
                <a:lnTo>
                  <a:pt x="780" y="19"/>
                </a:lnTo>
                <a:lnTo>
                  <a:pt x="780" y="17"/>
                </a:lnTo>
                <a:lnTo>
                  <a:pt x="782" y="17"/>
                </a:lnTo>
                <a:lnTo>
                  <a:pt x="782" y="16"/>
                </a:lnTo>
                <a:lnTo>
                  <a:pt x="783" y="15"/>
                </a:lnTo>
                <a:lnTo>
                  <a:pt x="783" y="13"/>
                </a:lnTo>
                <a:lnTo>
                  <a:pt x="784" y="12"/>
                </a:lnTo>
                <a:lnTo>
                  <a:pt x="786" y="11"/>
                </a:lnTo>
                <a:lnTo>
                  <a:pt x="786" y="9"/>
                </a:lnTo>
                <a:lnTo>
                  <a:pt x="787" y="8"/>
                </a:lnTo>
                <a:lnTo>
                  <a:pt x="787" y="7"/>
                </a:lnTo>
                <a:lnTo>
                  <a:pt x="788" y="5"/>
                </a:lnTo>
                <a:lnTo>
                  <a:pt x="790" y="4"/>
                </a:lnTo>
                <a:lnTo>
                  <a:pt x="790" y="3"/>
                </a:lnTo>
                <a:lnTo>
                  <a:pt x="79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8"/>
          <p:cNvSpPr>
            <a:spLocks noChangeArrowheads="1"/>
          </p:cNvSpPr>
          <p:nvPr/>
        </p:nvSpPr>
        <p:spPr bwMode="auto">
          <a:xfrm>
            <a:off x="6887936" y="1676400"/>
            <a:ext cx="65314" cy="228600"/>
          </a:xfrm>
          <a:custGeom>
            <a:avLst/>
            <a:gdLst>
              <a:gd name="T0" fmla="*/ 7 w 94"/>
              <a:gd name="T1" fmla="*/ 11 h 317"/>
              <a:gd name="T2" fmla="*/ 12 w 94"/>
              <a:gd name="T3" fmla="*/ 22 h 317"/>
              <a:gd name="T4" fmla="*/ 16 w 94"/>
              <a:gd name="T5" fmla="*/ 30 h 317"/>
              <a:gd name="T6" fmla="*/ 20 w 94"/>
              <a:gd name="T7" fmla="*/ 35 h 317"/>
              <a:gd name="T8" fmla="*/ 23 w 94"/>
              <a:gd name="T9" fmla="*/ 40 h 317"/>
              <a:gd name="T10" fmla="*/ 25 w 94"/>
              <a:gd name="T11" fmla="*/ 45 h 317"/>
              <a:gd name="T12" fmla="*/ 27 w 94"/>
              <a:gd name="T13" fmla="*/ 51 h 317"/>
              <a:gd name="T14" fmla="*/ 29 w 94"/>
              <a:gd name="T15" fmla="*/ 57 h 317"/>
              <a:gd name="T16" fmla="*/ 32 w 94"/>
              <a:gd name="T17" fmla="*/ 63 h 317"/>
              <a:gd name="T18" fmla="*/ 34 w 94"/>
              <a:gd name="T19" fmla="*/ 68 h 317"/>
              <a:gd name="T20" fmla="*/ 36 w 94"/>
              <a:gd name="T21" fmla="*/ 73 h 317"/>
              <a:gd name="T22" fmla="*/ 38 w 94"/>
              <a:gd name="T23" fmla="*/ 77 h 317"/>
              <a:gd name="T24" fmla="*/ 40 w 94"/>
              <a:gd name="T25" fmla="*/ 81 h 317"/>
              <a:gd name="T26" fmla="*/ 41 w 94"/>
              <a:gd name="T27" fmla="*/ 87 h 317"/>
              <a:gd name="T28" fmla="*/ 44 w 94"/>
              <a:gd name="T29" fmla="*/ 92 h 317"/>
              <a:gd name="T30" fmla="*/ 46 w 94"/>
              <a:gd name="T31" fmla="*/ 98 h 317"/>
              <a:gd name="T32" fmla="*/ 49 w 94"/>
              <a:gd name="T33" fmla="*/ 105 h 317"/>
              <a:gd name="T34" fmla="*/ 52 w 94"/>
              <a:gd name="T35" fmla="*/ 113 h 317"/>
              <a:gd name="T36" fmla="*/ 53 w 94"/>
              <a:gd name="T37" fmla="*/ 118 h 317"/>
              <a:gd name="T38" fmla="*/ 56 w 94"/>
              <a:gd name="T39" fmla="*/ 124 h 317"/>
              <a:gd name="T40" fmla="*/ 57 w 94"/>
              <a:gd name="T41" fmla="*/ 128 h 317"/>
              <a:gd name="T42" fmla="*/ 58 w 94"/>
              <a:gd name="T43" fmla="*/ 133 h 317"/>
              <a:gd name="T44" fmla="*/ 60 w 94"/>
              <a:gd name="T45" fmla="*/ 138 h 317"/>
              <a:gd name="T46" fmla="*/ 62 w 94"/>
              <a:gd name="T47" fmla="*/ 145 h 317"/>
              <a:gd name="T48" fmla="*/ 64 w 94"/>
              <a:gd name="T49" fmla="*/ 150 h 317"/>
              <a:gd name="T50" fmla="*/ 66 w 94"/>
              <a:gd name="T51" fmla="*/ 158 h 317"/>
              <a:gd name="T52" fmla="*/ 69 w 94"/>
              <a:gd name="T53" fmla="*/ 165 h 317"/>
              <a:gd name="T54" fmla="*/ 70 w 94"/>
              <a:gd name="T55" fmla="*/ 170 h 317"/>
              <a:gd name="T56" fmla="*/ 72 w 94"/>
              <a:gd name="T57" fmla="*/ 175 h 317"/>
              <a:gd name="T58" fmla="*/ 73 w 94"/>
              <a:gd name="T59" fmla="*/ 179 h 317"/>
              <a:gd name="T60" fmla="*/ 76 w 94"/>
              <a:gd name="T61" fmla="*/ 185 h 317"/>
              <a:gd name="T62" fmla="*/ 77 w 94"/>
              <a:gd name="T63" fmla="*/ 191 h 317"/>
              <a:gd name="T64" fmla="*/ 79 w 94"/>
              <a:gd name="T65" fmla="*/ 199 h 317"/>
              <a:gd name="T66" fmla="*/ 81 w 94"/>
              <a:gd name="T67" fmla="*/ 204 h 317"/>
              <a:gd name="T68" fmla="*/ 83 w 94"/>
              <a:gd name="T69" fmla="*/ 211 h 317"/>
              <a:gd name="T70" fmla="*/ 85 w 94"/>
              <a:gd name="T71" fmla="*/ 216 h 317"/>
              <a:gd name="T72" fmla="*/ 86 w 94"/>
              <a:gd name="T73" fmla="*/ 222 h 317"/>
              <a:gd name="T74" fmla="*/ 86 w 94"/>
              <a:gd name="T75" fmla="*/ 226 h 317"/>
              <a:gd name="T76" fmla="*/ 87 w 94"/>
              <a:gd name="T77" fmla="*/ 230 h 317"/>
              <a:gd name="T78" fmla="*/ 87 w 94"/>
              <a:gd name="T79" fmla="*/ 235 h 317"/>
              <a:gd name="T80" fmla="*/ 89 w 94"/>
              <a:gd name="T81" fmla="*/ 242 h 317"/>
              <a:gd name="T82" fmla="*/ 89 w 94"/>
              <a:gd name="T83" fmla="*/ 247 h 317"/>
              <a:gd name="T84" fmla="*/ 89 w 94"/>
              <a:gd name="T85" fmla="*/ 253 h 317"/>
              <a:gd name="T86" fmla="*/ 90 w 94"/>
              <a:gd name="T87" fmla="*/ 257 h 317"/>
              <a:gd name="T88" fmla="*/ 90 w 94"/>
              <a:gd name="T89" fmla="*/ 261 h 317"/>
              <a:gd name="T90" fmla="*/ 90 w 94"/>
              <a:gd name="T91" fmla="*/ 265 h 317"/>
              <a:gd name="T92" fmla="*/ 91 w 94"/>
              <a:gd name="T93" fmla="*/ 268 h 317"/>
              <a:gd name="T94" fmla="*/ 91 w 94"/>
              <a:gd name="T95" fmla="*/ 271 h 317"/>
              <a:gd name="T96" fmla="*/ 93 w 94"/>
              <a:gd name="T97" fmla="*/ 275 h 317"/>
              <a:gd name="T98" fmla="*/ 93 w 94"/>
              <a:gd name="T99" fmla="*/ 277 h 317"/>
              <a:gd name="T100" fmla="*/ 94 w 94"/>
              <a:gd name="T101" fmla="*/ 281 h 317"/>
              <a:gd name="T102" fmla="*/ 94 w 94"/>
              <a:gd name="T103" fmla="*/ 285 h 317"/>
              <a:gd name="T104" fmla="*/ 94 w 94"/>
              <a:gd name="T105" fmla="*/ 288 h 317"/>
              <a:gd name="T106" fmla="*/ 94 w 94"/>
              <a:gd name="T107" fmla="*/ 292 h 317"/>
              <a:gd name="T108" fmla="*/ 94 w 94"/>
              <a:gd name="T109" fmla="*/ 297 h 317"/>
              <a:gd name="T110" fmla="*/ 94 w 94"/>
              <a:gd name="T111" fmla="*/ 302 h 317"/>
              <a:gd name="T112" fmla="*/ 94 w 94"/>
              <a:gd name="T113" fmla="*/ 310 h 31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7"/>
              <a:gd name="T173" fmla="*/ 94 w 94"/>
              <a:gd name="T174" fmla="*/ 317 h 31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7">
                <a:moveTo>
                  <a:pt x="0" y="0"/>
                </a:moveTo>
                <a:lnTo>
                  <a:pt x="3" y="4"/>
                </a:lnTo>
                <a:lnTo>
                  <a:pt x="4" y="8"/>
                </a:lnTo>
                <a:lnTo>
                  <a:pt x="7" y="11"/>
                </a:lnTo>
                <a:lnTo>
                  <a:pt x="8" y="14"/>
                </a:lnTo>
                <a:lnTo>
                  <a:pt x="9" y="16"/>
                </a:lnTo>
                <a:lnTo>
                  <a:pt x="11" y="19"/>
                </a:lnTo>
                <a:lnTo>
                  <a:pt x="12" y="22"/>
                </a:lnTo>
                <a:lnTo>
                  <a:pt x="13" y="23"/>
                </a:lnTo>
                <a:lnTo>
                  <a:pt x="15" y="26"/>
                </a:lnTo>
                <a:lnTo>
                  <a:pt x="16" y="27"/>
                </a:lnTo>
                <a:lnTo>
                  <a:pt x="16" y="30"/>
                </a:lnTo>
                <a:lnTo>
                  <a:pt x="17" y="31"/>
                </a:lnTo>
                <a:lnTo>
                  <a:pt x="19" y="32"/>
                </a:lnTo>
                <a:lnTo>
                  <a:pt x="19" y="34"/>
                </a:lnTo>
                <a:lnTo>
                  <a:pt x="20" y="35"/>
                </a:lnTo>
                <a:lnTo>
                  <a:pt x="20" y="38"/>
                </a:lnTo>
                <a:lnTo>
                  <a:pt x="21" y="39"/>
                </a:lnTo>
                <a:lnTo>
                  <a:pt x="23" y="40"/>
                </a:lnTo>
                <a:lnTo>
                  <a:pt x="23" y="41"/>
                </a:lnTo>
                <a:lnTo>
                  <a:pt x="24" y="43"/>
                </a:lnTo>
                <a:lnTo>
                  <a:pt x="24" y="44"/>
                </a:lnTo>
                <a:lnTo>
                  <a:pt x="25" y="45"/>
                </a:lnTo>
                <a:lnTo>
                  <a:pt x="25" y="47"/>
                </a:lnTo>
                <a:lnTo>
                  <a:pt x="25" y="48"/>
                </a:lnTo>
                <a:lnTo>
                  <a:pt x="27" y="49"/>
                </a:lnTo>
                <a:lnTo>
                  <a:pt x="27" y="51"/>
                </a:lnTo>
                <a:lnTo>
                  <a:pt x="28" y="52"/>
                </a:lnTo>
                <a:lnTo>
                  <a:pt x="28" y="53"/>
                </a:lnTo>
                <a:lnTo>
                  <a:pt x="29" y="56"/>
                </a:lnTo>
                <a:lnTo>
                  <a:pt x="29" y="57"/>
                </a:lnTo>
                <a:lnTo>
                  <a:pt x="30" y="59"/>
                </a:lnTo>
                <a:lnTo>
                  <a:pt x="30" y="61"/>
                </a:lnTo>
                <a:lnTo>
                  <a:pt x="32" y="63"/>
                </a:lnTo>
                <a:lnTo>
                  <a:pt x="33" y="64"/>
                </a:lnTo>
                <a:lnTo>
                  <a:pt x="33" y="65"/>
                </a:lnTo>
                <a:lnTo>
                  <a:pt x="33" y="67"/>
                </a:lnTo>
                <a:lnTo>
                  <a:pt x="34" y="68"/>
                </a:lnTo>
                <a:lnTo>
                  <a:pt x="34" y="69"/>
                </a:lnTo>
                <a:lnTo>
                  <a:pt x="36" y="71"/>
                </a:lnTo>
                <a:lnTo>
                  <a:pt x="36" y="72"/>
                </a:lnTo>
                <a:lnTo>
                  <a:pt x="36" y="73"/>
                </a:lnTo>
                <a:lnTo>
                  <a:pt x="37" y="75"/>
                </a:lnTo>
                <a:lnTo>
                  <a:pt x="37" y="76"/>
                </a:lnTo>
                <a:lnTo>
                  <a:pt x="38" y="77"/>
                </a:lnTo>
                <a:lnTo>
                  <a:pt x="38" y="79"/>
                </a:lnTo>
                <a:lnTo>
                  <a:pt x="38" y="80"/>
                </a:lnTo>
                <a:lnTo>
                  <a:pt x="40" y="80"/>
                </a:lnTo>
                <a:lnTo>
                  <a:pt x="40" y="81"/>
                </a:lnTo>
                <a:lnTo>
                  <a:pt x="40" y="83"/>
                </a:lnTo>
                <a:lnTo>
                  <a:pt x="41" y="84"/>
                </a:lnTo>
                <a:lnTo>
                  <a:pt x="41" y="85"/>
                </a:lnTo>
                <a:lnTo>
                  <a:pt x="41" y="87"/>
                </a:lnTo>
                <a:lnTo>
                  <a:pt x="42" y="88"/>
                </a:lnTo>
                <a:lnTo>
                  <a:pt x="42" y="89"/>
                </a:lnTo>
                <a:lnTo>
                  <a:pt x="42" y="91"/>
                </a:lnTo>
                <a:lnTo>
                  <a:pt x="44" y="92"/>
                </a:lnTo>
                <a:lnTo>
                  <a:pt x="44" y="93"/>
                </a:lnTo>
                <a:lnTo>
                  <a:pt x="45" y="94"/>
                </a:lnTo>
                <a:lnTo>
                  <a:pt x="45" y="97"/>
                </a:lnTo>
                <a:lnTo>
                  <a:pt x="46" y="98"/>
                </a:lnTo>
                <a:lnTo>
                  <a:pt x="46" y="101"/>
                </a:lnTo>
                <a:lnTo>
                  <a:pt x="48" y="102"/>
                </a:lnTo>
                <a:lnTo>
                  <a:pt x="49" y="105"/>
                </a:lnTo>
                <a:lnTo>
                  <a:pt x="49" y="106"/>
                </a:lnTo>
                <a:lnTo>
                  <a:pt x="50" y="109"/>
                </a:lnTo>
                <a:lnTo>
                  <a:pt x="50" y="110"/>
                </a:lnTo>
                <a:lnTo>
                  <a:pt x="52" y="113"/>
                </a:lnTo>
                <a:lnTo>
                  <a:pt x="52" y="114"/>
                </a:lnTo>
                <a:lnTo>
                  <a:pt x="53" y="116"/>
                </a:lnTo>
                <a:lnTo>
                  <a:pt x="53" y="117"/>
                </a:lnTo>
                <a:lnTo>
                  <a:pt x="53" y="118"/>
                </a:lnTo>
                <a:lnTo>
                  <a:pt x="54" y="120"/>
                </a:lnTo>
                <a:lnTo>
                  <a:pt x="54" y="121"/>
                </a:lnTo>
                <a:lnTo>
                  <a:pt x="56" y="122"/>
                </a:lnTo>
                <a:lnTo>
                  <a:pt x="56" y="124"/>
                </a:lnTo>
                <a:lnTo>
                  <a:pt x="56" y="125"/>
                </a:lnTo>
                <a:lnTo>
                  <a:pt x="56" y="126"/>
                </a:lnTo>
                <a:lnTo>
                  <a:pt x="57" y="126"/>
                </a:lnTo>
                <a:lnTo>
                  <a:pt x="57" y="128"/>
                </a:lnTo>
                <a:lnTo>
                  <a:pt x="57" y="129"/>
                </a:lnTo>
                <a:lnTo>
                  <a:pt x="58" y="130"/>
                </a:lnTo>
                <a:lnTo>
                  <a:pt x="58" y="132"/>
                </a:lnTo>
                <a:lnTo>
                  <a:pt x="58" y="133"/>
                </a:lnTo>
                <a:lnTo>
                  <a:pt x="60" y="134"/>
                </a:lnTo>
                <a:lnTo>
                  <a:pt x="60" y="136"/>
                </a:lnTo>
                <a:lnTo>
                  <a:pt x="60" y="137"/>
                </a:lnTo>
                <a:lnTo>
                  <a:pt x="60" y="138"/>
                </a:lnTo>
                <a:lnTo>
                  <a:pt x="61" y="140"/>
                </a:lnTo>
                <a:lnTo>
                  <a:pt x="61" y="141"/>
                </a:lnTo>
                <a:lnTo>
                  <a:pt x="62" y="142"/>
                </a:lnTo>
                <a:lnTo>
                  <a:pt x="62" y="145"/>
                </a:lnTo>
                <a:lnTo>
                  <a:pt x="64" y="146"/>
                </a:lnTo>
                <a:lnTo>
                  <a:pt x="64" y="149"/>
                </a:lnTo>
                <a:lnTo>
                  <a:pt x="64" y="150"/>
                </a:lnTo>
                <a:lnTo>
                  <a:pt x="65" y="153"/>
                </a:lnTo>
                <a:lnTo>
                  <a:pt x="66" y="155"/>
                </a:lnTo>
                <a:lnTo>
                  <a:pt x="66" y="157"/>
                </a:lnTo>
                <a:lnTo>
                  <a:pt x="66" y="158"/>
                </a:lnTo>
                <a:lnTo>
                  <a:pt x="68" y="161"/>
                </a:lnTo>
                <a:lnTo>
                  <a:pt x="68" y="162"/>
                </a:lnTo>
                <a:lnTo>
                  <a:pt x="69" y="163"/>
                </a:lnTo>
                <a:lnTo>
                  <a:pt x="69" y="165"/>
                </a:lnTo>
                <a:lnTo>
                  <a:pt x="69" y="166"/>
                </a:lnTo>
                <a:lnTo>
                  <a:pt x="70" y="167"/>
                </a:lnTo>
                <a:lnTo>
                  <a:pt x="70" y="169"/>
                </a:lnTo>
                <a:lnTo>
                  <a:pt x="70" y="170"/>
                </a:lnTo>
                <a:lnTo>
                  <a:pt x="70" y="171"/>
                </a:lnTo>
                <a:lnTo>
                  <a:pt x="72" y="173"/>
                </a:lnTo>
                <a:lnTo>
                  <a:pt x="72" y="174"/>
                </a:lnTo>
                <a:lnTo>
                  <a:pt x="72" y="175"/>
                </a:lnTo>
                <a:lnTo>
                  <a:pt x="73" y="175"/>
                </a:lnTo>
                <a:lnTo>
                  <a:pt x="73" y="177"/>
                </a:lnTo>
                <a:lnTo>
                  <a:pt x="73" y="178"/>
                </a:lnTo>
                <a:lnTo>
                  <a:pt x="73" y="179"/>
                </a:lnTo>
                <a:lnTo>
                  <a:pt x="74" y="181"/>
                </a:lnTo>
                <a:lnTo>
                  <a:pt x="74" y="182"/>
                </a:lnTo>
                <a:lnTo>
                  <a:pt x="74" y="183"/>
                </a:lnTo>
                <a:lnTo>
                  <a:pt x="76" y="185"/>
                </a:lnTo>
                <a:lnTo>
                  <a:pt x="76" y="186"/>
                </a:lnTo>
                <a:lnTo>
                  <a:pt x="76" y="187"/>
                </a:lnTo>
                <a:lnTo>
                  <a:pt x="77" y="189"/>
                </a:lnTo>
                <a:lnTo>
                  <a:pt x="77" y="191"/>
                </a:lnTo>
                <a:lnTo>
                  <a:pt x="77" y="193"/>
                </a:lnTo>
                <a:lnTo>
                  <a:pt x="78" y="195"/>
                </a:lnTo>
                <a:lnTo>
                  <a:pt x="78" y="196"/>
                </a:lnTo>
                <a:lnTo>
                  <a:pt x="79" y="199"/>
                </a:lnTo>
                <a:lnTo>
                  <a:pt x="79" y="200"/>
                </a:lnTo>
                <a:lnTo>
                  <a:pt x="81" y="203"/>
                </a:lnTo>
                <a:lnTo>
                  <a:pt x="81" y="204"/>
                </a:lnTo>
                <a:lnTo>
                  <a:pt x="82" y="207"/>
                </a:lnTo>
                <a:lnTo>
                  <a:pt x="82" y="208"/>
                </a:lnTo>
                <a:lnTo>
                  <a:pt x="82" y="210"/>
                </a:lnTo>
                <a:lnTo>
                  <a:pt x="83" y="211"/>
                </a:lnTo>
                <a:lnTo>
                  <a:pt x="83" y="212"/>
                </a:lnTo>
                <a:lnTo>
                  <a:pt x="83" y="214"/>
                </a:lnTo>
                <a:lnTo>
                  <a:pt x="85" y="215"/>
                </a:lnTo>
                <a:lnTo>
                  <a:pt x="85" y="216"/>
                </a:lnTo>
                <a:lnTo>
                  <a:pt x="85" y="218"/>
                </a:lnTo>
                <a:lnTo>
                  <a:pt x="85" y="219"/>
                </a:lnTo>
                <a:lnTo>
                  <a:pt x="86" y="220"/>
                </a:lnTo>
                <a:lnTo>
                  <a:pt x="86" y="222"/>
                </a:lnTo>
                <a:lnTo>
                  <a:pt x="86" y="223"/>
                </a:lnTo>
                <a:lnTo>
                  <a:pt x="86" y="224"/>
                </a:lnTo>
                <a:lnTo>
                  <a:pt x="86" y="226"/>
                </a:lnTo>
                <a:lnTo>
                  <a:pt x="86" y="227"/>
                </a:lnTo>
                <a:lnTo>
                  <a:pt x="87" y="228"/>
                </a:lnTo>
                <a:lnTo>
                  <a:pt x="87" y="230"/>
                </a:lnTo>
                <a:lnTo>
                  <a:pt x="87" y="231"/>
                </a:lnTo>
                <a:lnTo>
                  <a:pt x="87" y="232"/>
                </a:lnTo>
                <a:lnTo>
                  <a:pt x="87" y="234"/>
                </a:lnTo>
                <a:lnTo>
                  <a:pt x="87" y="235"/>
                </a:lnTo>
                <a:lnTo>
                  <a:pt x="87" y="236"/>
                </a:lnTo>
                <a:lnTo>
                  <a:pt x="87" y="238"/>
                </a:lnTo>
                <a:lnTo>
                  <a:pt x="87" y="240"/>
                </a:lnTo>
                <a:lnTo>
                  <a:pt x="89" y="242"/>
                </a:lnTo>
                <a:lnTo>
                  <a:pt x="89" y="243"/>
                </a:lnTo>
                <a:lnTo>
                  <a:pt x="89" y="245"/>
                </a:lnTo>
                <a:lnTo>
                  <a:pt x="89" y="247"/>
                </a:lnTo>
                <a:lnTo>
                  <a:pt x="89" y="248"/>
                </a:lnTo>
                <a:lnTo>
                  <a:pt x="89" y="251"/>
                </a:lnTo>
                <a:lnTo>
                  <a:pt x="89" y="252"/>
                </a:lnTo>
                <a:lnTo>
                  <a:pt x="89" y="253"/>
                </a:lnTo>
                <a:lnTo>
                  <a:pt x="89" y="255"/>
                </a:lnTo>
                <a:lnTo>
                  <a:pt x="89" y="256"/>
                </a:lnTo>
                <a:lnTo>
                  <a:pt x="89" y="257"/>
                </a:lnTo>
                <a:lnTo>
                  <a:pt x="90" y="257"/>
                </a:lnTo>
                <a:lnTo>
                  <a:pt x="90" y="259"/>
                </a:lnTo>
                <a:lnTo>
                  <a:pt x="90" y="260"/>
                </a:lnTo>
                <a:lnTo>
                  <a:pt x="90" y="261"/>
                </a:lnTo>
                <a:lnTo>
                  <a:pt x="90" y="263"/>
                </a:lnTo>
                <a:lnTo>
                  <a:pt x="90" y="264"/>
                </a:lnTo>
                <a:lnTo>
                  <a:pt x="90" y="265"/>
                </a:lnTo>
                <a:lnTo>
                  <a:pt x="90" y="267"/>
                </a:lnTo>
                <a:lnTo>
                  <a:pt x="91" y="268"/>
                </a:lnTo>
                <a:lnTo>
                  <a:pt x="91" y="269"/>
                </a:lnTo>
                <a:lnTo>
                  <a:pt x="91" y="271"/>
                </a:lnTo>
                <a:lnTo>
                  <a:pt x="91" y="272"/>
                </a:lnTo>
                <a:lnTo>
                  <a:pt x="91" y="273"/>
                </a:lnTo>
                <a:lnTo>
                  <a:pt x="93" y="275"/>
                </a:lnTo>
                <a:lnTo>
                  <a:pt x="93" y="276"/>
                </a:lnTo>
                <a:lnTo>
                  <a:pt x="93" y="277"/>
                </a:lnTo>
                <a:lnTo>
                  <a:pt x="93" y="279"/>
                </a:lnTo>
                <a:lnTo>
                  <a:pt x="93" y="280"/>
                </a:lnTo>
                <a:lnTo>
                  <a:pt x="93" y="281"/>
                </a:lnTo>
                <a:lnTo>
                  <a:pt x="94" y="281"/>
                </a:lnTo>
                <a:lnTo>
                  <a:pt x="94" y="283"/>
                </a:lnTo>
                <a:lnTo>
                  <a:pt x="94" y="284"/>
                </a:lnTo>
                <a:lnTo>
                  <a:pt x="94" y="285"/>
                </a:lnTo>
                <a:lnTo>
                  <a:pt x="94" y="287"/>
                </a:lnTo>
                <a:lnTo>
                  <a:pt x="94" y="288"/>
                </a:lnTo>
                <a:lnTo>
                  <a:pt x="94" y="289"/>
                </a:lnTo>
                <a:lnTo>
                  <a:pt x="94" y="291"/>
                </a:lnTo>
                <a:lnTo>
                  <a:pt x="94" y="292"/>
                </a:lnTo>
                <a:lnTo>
                  <a:pt x="94" y="293"/>
                </a:lnTo>
                <a:lnTo>
                  <a:pt x="94" y="295"/>
                </a:lnTo>
                <a:lnTo>
                  <a:pt x="94" y="296"/>
                </a:lnTo>
                <a:lnTo>
                  <a:pt x="94" y="297"/>
                </a:lnTo>
                <a:lnTo>
                  <a:pt x="94" y="298"/>
                </a:lnTo>
                <a:lnTo>
                  <a:pt x="94" y="300"/>
                </a:lnTo>
                <a:lnTo>
                  <a:pt x="94" y="301"/>
                </a:lnTo>
                <a:lnTo>
                  <a:pt x="94" y="302"/>
                </a:lnTo>
                <a:lnTo>
                  <a:pt x="94" y="304"/>
                </a:lnTo>
                <a:lnTo>
                  <a:pt x="94" y="306"/>
                </a:lnTo>
                <a:lnTo>
                  <a:pt x="94" y="308"/>
                </a:lnTo>
                <a:lnTo>
                  <a:pt x="94" y="310"/>
                </a:lnTo>
                <a:lnTo>
                  <a:pt x="94" y="312"/>
                </a:lnTo>
                <a:lnTo>
                  <a:pt x="94" y="314"/>
                </a:lnTo>
                <a:lnTo>
                  <a:pt x="93" y="31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9"/>
          <p:cNvSpPr>
            <a:spLocks noChangeArrowheads="1"/>
          </p:cNvSpPr>
          <p:nvPr/>
        </p:nvSpPr>
        <p:spPr bwMode="auto">
          <a:xfrm>
            <a:off x="6887936" y="1847850"/>
            <a:ext cx="65313" cy="225501"/>
          </a:xfrm>
          <a:custGeom>
            <a:avLst/>
            <a:gdLst>
              <a:gd name="T0" fmla="*/ 7 w 94"/>
              <a:gd name="T1" fmla="*/ 306 h 316"/>
              <a:gd name="T2" fmla="*/ 12 w 94"/>
              <a:gd name="T3" fmla="*/ 295 h 316"/>
              <a:gd name="T4" fmla="*/ 16 w 94"/>
              <a:gd name="T5" fmla="*/ 287 h 316"/>
              <a:gd name="T6" fmla="*/ 20 w 94"/>
              <a:gd name="T7" fmla="*/ 282 h 316"/>
              <a:gd name="T8" fmla="*/ 23 w 94"/>
              <a:gd name="T9" fmla="*/ 277 h 316"/>
              <a:gd name="T10" fmla="*/ 25 w 94"/>
              <a:gd name="T11" fmla="*/ 271 h 316"/>
              <a:gd name="T12" fmla="*/ 27 w 94"/>
              <a:gd name="T13" fmla="*/ 266 h 316"/>
              <a:gd name="T14" fmla="*/ 29 w 94"/>
              <a:gd name="T15" fmla="*/ 259 h 316"/>
              <a:gd name="T16" fmla="*/ 32 w 94"/>
              <a:gd name="T17" fmla="*/ 254 h 316"/>
              <a:gd name="T18" fmla="*/ 34 w 94"/>
              <a:gd name="T19" fmla="*/ 249 h 316"/>
              <a:gd name="T20" fmla="*/ 36 w 94"/>
              <a:gd name="T21" fmla="*/ 243 h 316"/>
              <a:gd name="T22" fmla="*/ 38 w 94"/>
              <a:gd name="T23" fmla="*/ 239 h 316"/>
              <a:gd name="T24" fmla="*/ 40 w 94"/>
              <a:gd name="T25" fmla="*/ 235 h 316"/>
              <a:gd name="T26" fmla="*/ 41 w 94"/>
              <a:gd name="T27" fmla="*/ 230 h 316"/>
              <a:gd name="T28" fmla="*/ 44 w 94"/>
              <a:gd name="T29" fmla="*/ 225 h 316"/>
              <a:gd name="T30" fmla="*/ 46 w 94"/>
              <a:gd name="T31" fmla="*/ 218 h 316"/>
              <a:gd name="T32" fmla="*/ 49 w 94"/>
              <a:gd name="T33" fmla="*/ 212 h 316"/>
              <a:gd name="T34" fmla="*/ 52 w 94"/>
              <a:gd name="T35" fmla="*/ 204 h 316"/>
              <a:gd name="T36" fmla="*/ 53 w 94"/>
              <a:gd name="T37" fmla="*/ 198 h 316"/>
              <a:gd name="T38" fmla="*/ 56 w 94"/>
              <a:gd name="T39" fmla="*/ 193 h 316"/>
              <a:gd name="T40" fmla="*/ 57 w 94"/>
              <a:gd name="T41" fmla="*/ 189 h 316"/>
              <a:gd name="T42" fmla="*/ 58 w 94"/>
              <a:gd name="T43" fmla="*/ 184 h 316"/>
              <a:gd name="T44" fmla="*/ 60 w 94"/>
              <a:gd name="T45" fmla="*/ 179 h 316"/>
              <a:gd name="T46" fmla="*/ 62 w 94"/>
              <a:gd name="T47" fmla="*/ 172 h 316"/>
              <a:gd name="T48" fmla="*/ 64 w 94"/>
              <a:gd name="T49" fmla="*/ 165 h 316"/>
              <a:gd name="T50" fmla="*/ 66 w 94"/>
              <a:gd name="T51" fmla="*/ 157 h 316"/>
              <a:gd name="T52" fmla="*/ 69 w 94"/>
              <a:gd name="T53" fmla="*/ 152 h 316"/>
              <a:gd name="T54" fmla="*/ 70 w 94"/>
              <a:gd name="T55" fmla="*/ 147 h 316"/>
              <a:gd name="T56" fmla="*/ 72 w 94"/>
              <a:gd name="T57" fmla="*/ 141 h 316"/>
              <a:gd name="T58" fmla="*/ 73 w 94"/>
              <a:gd name="T59" fmla="*/ 137 h 316"/>
              <a:gd name="T60" fmla="*/ 76 w 94"/>
              <a:gd name="T61" fmla="*/ 132 h 316"/>
              <a:gd name="T62" fmla="*/ 77 w 94"/>
              <a:gd name="T63" fmla="*/ 126 h 316"/>
              <a:gd name="T64" fmla="*/ 79 w 94"/>
              <a:gd name="T65" fmla="*/ 118 h 316"/>
              <a:gd name="T66" fmla="*/ 81 w 94"/>
              <a:gd name="T67" fmla="*/ 112 h 316"/>
              <a:gd name="T68" fmla="*/ 83 w 94"/>
              <a:gd name="T69" fmla="*/ 106 h 316"/>
              <a:gd name="T70" fmla="*/ 85 w 94"/>
              <a:gd name="T71" fmla="*/ 100 h 316"/>
              <a:gd name="T72" fmla="*/ 86 w 94"/>
              <a:gd name="T73" fmla="*/ 95 h 316"/>
              <a:gd name="T74" fmla="*/ 86 w 94"/>
              <a:gd name="T75" fmla="*/ 91 h 316"/>
              <a:gd name="T76" fmla="*/ 87 w 94"/>
              <a:gd name="T77" fmla="*/ 87 h 316"/>
              <a:gd name="T78" fmla="*/ 87 w 94"/>
              <a:gd name="T79" fmla="*/ 82 h 316"/>
              <a:gd name="T80" fmla="*/ 89 w 94"/>
              <a:gd name="T81" fmla="*/ 75 h 316"/>
              <a:gd name="T82" fmla="*/ 89 w 94"/>
              <a:gd name="T83" fmla="*/ 70 h 316"/>
              <a:gd name="T84" fmla="*/ 89 w 94"/>
              <a:gd name="T85" fmla="*/ 63 h 316"/>
              <a:gd name="T86" fmla="*/ 90 w 94"/>
              <a:gd name="T87" fmla="*/ 59 h 316"/>
              <a:gd name="T88" fmla="*/ 90 w 94"/>
              <a:gd name="T89" fmla="*/ 55 h 316"/>
              <a:gd name="T90" fmla="*/ 90 w 94"/>
              <a:gd name="T91" fmla="*/ 51 h 316"/>
              <a:gd name="T92" fmla="*/ 91 w 94"/>
              <a:gd name="T93" fmla="*/ 49 h 316"/>
              <a:gd name="T94" fmla="*/ 91 w 94"/>
              <a:gd name="T95" fmla="*/ 46 h 316"/>
              <a:gd name="T96" fmla="*/ 93 w 94"/>
              <a:gd name="T97" fmla="*/ 42 h 316"/>
              <a:gd name="T98" fmla="*/ 93 w 94"/>
              <a:gd name="T99" fmla="*/ 39 h 316"/>
              <a:gd name="T100" fmla="*/ 94 w 94"/>
              <a:gd name="T101" fmla="*/ 35 h 316"/>
              <a:gd name="T102" fmla="*/ 94 w 94"/>
              <a:gd name="T103" fmla="*/ 31 h 316"/>
              <a:gd name="T104" fmla="*/ 94 w 94"/>
              <a:gd name="T105" fmla="*/ 29 h 316"/>
              <a:gd name="T106" fmla="*/ 94 w 94"/>
              <a:gd name="T107" fmla="*/ 25 h 316"/>
              <a:gd name="T108" fmla="*/ 94 w 94"/>
              <a:gd name="T109" fmla="*/ 21 h 316"/>
              <a:gd name="T110" fmla="*/ 94 w 94"/>
              <a:gd name="T111" fmla="*/ 14 h 316"/>
              <a:gd name="T112" fmla="*/ 94 w 94"/>
              <a:gd name="T113" fmla="*/ 6 h 3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6"/>
              <a:gd name="T173" fmla="*/ 94 w 94"/>
              <a:gd name="T174" fmla="*/ 316 h 31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6">
                <a:moveTo>
                  <a:pt x="0" y="316"/>
                </a:moveTo>
                <a:lnTo>
                  <a:pt x="3" y="312"/>
                </a:lnTo>
                <a:lnTo>
                  <a:pt x="4" y="310"/>
                </a:lnTo>
                <a:lnTo>
                  <a:pt x="7" y="306"/>
                </a:lnTo>
                <a:lnTo>
                  <a:pt x="8" y="303"/>
                </a:lnTo>
                <a:lnTo>
                  <a:pt x="9" y="300"/>
                </a:lnTo>
                <a:lnTo>
                  <a:pt x="11" y="298"/>
                </a:lnTo>
                <a:lnTo>
                  <a:pt x="12" y="295"/>
                </a:lnTo>
                <a:lnTo>
                  <a:pt x="13" y="294"/>
                </a:lnTo>
                <a:lnTo>
                  <a:pt x="15" y="291"/>
                </a:lnTo>
                <a:lnTo>
                  <a:pt x="16" y="290"/>
                </a:lnTo>
                <a:lnTo>
                  <a:pt x="16" y="287"/>
                </a:lnTo>
                <a:lnTo>
                  <a:pt x="17" y="286"/>
                </a:lnTo>
                <a:lnTo>
                  <a:pt x="19" y="285"/>
                </a:lnTo>
                <a:lnTo>
                  <a:pt x="19" y="283"/>
                </a:lnTo>
                <a:lnTo>
                  <a:pt x="20" y="282"/>
                </a:lnTo>
                <a:lnTo>
                  <a:pt x="20" y="281"/>
                </a:lnTo>
                <a:lnTo>
                  <a:pt x="21" y="279"/>
                </a:lnTo>
                <a:lnTo>
                  <a:pt x="21" y="278"/>
                </a:lnTo>
                <a:lnTo>
                  <a:pt x="23" y="277"/>
                </a:lnTo>
                <a:lnTo>
                  <a:pt x="23" y="275"/>
                </a:lnTo>
                <a:lnTo>
                  <a:pt x="24" y="274"/>
                </a:lnTo>
                <a:lnTo>
                  <a:pt x="24" y="273"/>
                </a:lnTo>
                <a:lnTo>
                  <a:pt x="25" y="271"/>
                </a:lnTo>
                <a:lnTo>
                  <a:pt x="25" y="270"/>
                </a:lnTo>
                <a:lnTo>
                  <a:pt x="25" y="269"/>
                </a:lnTo>
                <a:lnTo>
                  <a:pt x="27" y="267"/>
                </a:lnTo>
                <a:lnTo>
                  <a:pt x="27" y="266"/>
                </a:lnTo>
                <a:lnTo>
                  <a:pt x="28" y="265"/>
                </a:lnTo>
                <a:lnTo>
                  <a:pt x="28" y="263"/>
                </a:lnTo>
                <a:lnTo>
                  <a:pt x="29" y="261"/>
                </a:lnTo>
                <a:lnTo>
                  <a:pt x="29" y="259"/>
                </a:lnTo>
                <a:lnTo>
                  <a:pt x="30" y="258"/>
                </a:lnTo>
                <a:lnTo>
                  <a:pt x="30" y="255"/>
                </a:lnTo>
                <a:lnTo>
                  <a:pt x="32" y="254"/>
                </a:lnTo>
                <a:lnTo>
                  <a:pt x="33" y="253"/>
                </a:lnTo>
                <a:lnTo>
                  <a:pt x="33" y="251"/>
                </a:lnTo>
                <a:lnTo>
                  <a:pt x="33" y="250"/>
                </a:lnTo>
                <a:lnTo>
                  <a:pt x="34" y="249"/>
                </a:lnTo>
                <a:lnTo>
                  <a:pt x="34" y="247"/>
                </a:lnTo>
                <a:lnTo>
                  <a:pt x="36" y="246"/>
                </a:lnTo>
                <a:lnTo>
                  <a:pt x="36" y="245"/>
                </a:lnTo>
                <a:lnTo>
                  <a:pt x="36" y="243"/>
                </a:lnTo>
                <a:lnTo>
                  <a:pt x="37" y="242"/>
                </a:lnTo>
                <a:lnTo>
                  <a:pt x="37" y="241"/>
                </a:lnTo>
                <a:lnTo>
                  <a:pt x="38" y="239"/>
                </a:lnTo>
                <a:lnTo>
                  <a:pt x="38" y="238"/>
                </a:lnTo>
                <a:lnTo>
                  <a:pt x="38" y="237"/>
                </a:lnTo>
                <a:lnTo>
                  <a:pt x="40" y="237"/>
                </a:lnTo>
                <a:lnTo>
                  <a:pt x="40" y="235"/>
                </a:lnTo>
                <a:lnTo>
                  <a:pt x="40" y="234"/>
                </a:lnTo>
                <a:lnTo>
                  <a:pt x="41" y="233"/>
                </a:lnTo>
                <a:lnTo>
                  <a:pt x="41" y="232"/>
                </a:lnTo>
                <a:lnTo>
                  <a:pt x="41" y="230"/>
                </a:lnTo>
                <a:lnTo>
                  <a:pt x="42" y="229"/>
                </a:lnTo>
                <a:lnTo>
                  <a:pt x="42" y="228"/>
                </a:lnTo>
                <a:lnTo>
                  <a:pt x="42" y="226"/>
                </a:lnTo>
                <a:lnTo>
                  <a:pt x="44" y="225"/>
                </a:lnTo>
                <a:lnTo>
                  <a:pt x="44" y="224"/>
                </a:lnTo>
                <a:lnTo>
                  <a:pt x="45" y="222"/>
                </a:lnTo>
                <a:lnTo>
                  <a:pt x="45" y="220"/>
                </a:lnTo>
                <a:lnTo>
                  <a:pt x="46" y="218"/>
                </a:lnTo>
                <a:lnTo>
                  <a:pt x="46" y="216"/>
                </a:lnTo>
                <a:lnTo>
                  <a:pt x="48" y="214"/>
                </a:lnTo>
                <a:lnTo>
                  <a:pt x="49" y="212"/>
                </a:lnTo>
                <a:lnTo>
                  <a:pt x="49" y="210"/>
                </a:lnTo>
                <a:lnTo>
                  <a:pt x="50" y="208"/>
                </a:lnTo>
                <a:lnTo>
                  <a:pt x="50" y="206"/>
                </a:lnTo>
                <a:lnTo>
                  <a:pt x="52" y="204"/>
                </a:lnTo>
                <a:lnTo>
                  <a:pt x="52" y="202"/>
                </a:lnTo>
                <a:lnTo>
                  <a:pt x="53" y="201"/>
                </a:lnTo>
                <a:lnTo>
                  <a:pt x="53" y="200"/>
                </a:lnTo>
                <a:lnTo>
                  <a:pt x="53" y="198"/>
                </a:lnTo>
                <a:lnTo>
                  <a:pt x="54" y="197"/>
                </a:lnTo>
                <a:lnTo>
                  <a:pt x="54" y="196"/>
                </a:lnTo>
                <a:lnTo>
                  <a:pt x="56" y="194"/>
                </a:lnTo>
                <a:lnTo>
                  <a:pt x="56" y="193"/>
                </a:lnTo>
                <a:lnTo>
                  <a:pt x="56" y="192"/>
                </a:lnTo>
                <a:lnTo>
                  <a:pt x="56" y="190"/>
                </a:lnTo>
                <a:lnTo>
                  <a:pt x="57" y="190"/>
                </a:lnTo>
                <a:lnTo>
                  <a:pt x="57" y="189"/>
                </a:lnTo>
                <a:lnTo>
                  <a:pt x="57" y="188"/>
                </a:lnTo>
                <a:lnTo>
                  <a:pt x="58" y="186"/>
                </a:lnTo>
                <a:lnTo>
                  <a:pt x="58" y="185"/>
                </a:lnTo>
                <a:lnTo>
                  <a:pt x="58" y="184"/>
                </a:lnTo>
                <a:lnTo>
                  <a:pt x="60" y="183"/>
                </a:lnTo>
                <a:lnTo>
                  <a:pt x="60" y="181"/>
                </a:lnTo>
                <a:lnTo>
                  <a:pt x="60" y="180"/>
                </a:lnTo>
                <a:lnTo>
                  <a:pt x="60" y="179"/>
                </a:lnTo>
                <a:lnTo>
                  <a:pt x="61" y="177"/>
                </a:lnTo>
                <a:lnTo>
                  <a:pt x="61" y="176"/>
                </a:lnTo>
                <a:lnTo>
                  <a:pt x="62" y="173"/>
                </a:lnTo>
                <a:lnTo>
                  <a:pt x="62" y="172"/>
                </a:lnTo>
                <a:lnTo>
                  <a:pt x="64" y="171"/>
                </a:lnTo>
                <a:lnTo>
                  <a:pt x="64" y="168"/>
                </a:lnTo>
                <a:lnTo>
                  <a:pt x="64" y="165"/>
                </a:lnTo>
                <a:lnTo>
                  <a:pt x="65" y="164"/>
                </a:lnTo>
                <a:lnTo>
                  <a:pt x="66" y="161"/>
                </a:lnTo>
                <a:lnTo>
                  <a:pt x="66" y="160"/>
                </a:lnTo>
                <a:lnTo>
                  <a:pt x="66" y="157"/>
                </a:lnTo>
                <a:lnTo>
                  <a:pt x="68" y="156"/>
                </a:lnTo>
                <a:lnTo>
                  <a:pt x="68" y="155"/>
                </a:lnTo>
                <a:lnTo>
                  <a:pt x="69" y="153"/>
                </a:lnTo>
                <a:lnTo>
                  <a:pt x="69" y="152"/>
                </a:lnTo>
                <a:lnTo>
                  <a:pt x="69" y="151"/>
                </a:lnTo>
                <a:lnTo>
                  <a:pt x="70" y="149"/>
                </a:lnTo>
                <a:lnTo>
                  <a:pt x="70" y="148"/>
                </a:lnTo>
                <a:lnTo>
                  <a:pt x="70" y="147"/>
                </a:lnTo>
                <a:lnTo>
                  <a:pt x="70" y="145"/>
                </a:lnTo>
                <a:lnTo>
                  <a:pt x="72" y="144"/>
                </a:lnTo>
                <a:lnTo>
                  <a:pt x="72" y="143"/>
                </a:lnTo>
                <a:lnTo>
                  <a:pt x="72" y="141"/>
                </a:lnTo>
                <a:lnTo>
                  <a:pt x="73" y="141"/>
                </a:lnTo>
                <a:lnTo>
                  <a:pt x="73" y="140"/>
                </a:lnTo>
                <a:lnTo>
                  <a:pt x="73" y="139"/>
                </a:lnTo>
                <a:lnTo>
                  <a:pt x="73" y="137"/>
                </a:lnTo>
                <a:lnTo>
                  <a:pt x="74" y="136"/>
                </a:lnTo>
                <a:lnTo>
                  <a:pt x="74" y="135"/>
                </a:lnTo>
                <a:lnTo>
                  <a:pt x="74" y="133"/>
                </a:lnTo>
                <a:lnTo>
                  <a:pt x="76" y="132"/>
                </a:lnTo>
                <a:lnTo>
                  <a:pt x="76" y="131"/>
                </a:lnTo>
                <a:lnTo>
                  <a:pt x="76" y="130"/>
                </a:lnTo>
                <a:lnTo>
                  <a:pt x="77" y="128"/>
                </a:lnTo>
                <a:lnTo>
                  <a:pt x="77" y="126"/>
                </a:lnTo>
                <a:lnTo>
                  <a:pt x="77" y="124"/>
                </a:lnTo>
                <a:lnTo>
                  <a:pt x="78" y="122"/>
                </a:lnTo>
                <a:lnTo>
                  <a:pt x="78" y="120"/>
                </a:lnTo>
                <a:lnTo>
                  <a:pt x="79" y="118"/>
                </a:lnTo>
                <a:lnTo>
                  <a:pt x="79" y="116"/>
                </a:lnTo>
                <a:lnTo>
                  <a:pt x="81" y="114"/>
                </a:lnTo>
                <a:lnTo>
                  <a:pt x="81" y="112"/>
                </a:lnTo>
                <a:lnTo>
                  <a:pt x="82" y="110"/>
                </a:lnTo>
                <a:lnTo>
                  <a:pt x="82" y="108"/>
                </a:lnTo>
                <a:lnTo>
                  <a:pt x="82" y="107"/>
                </a:lnTo>
                <a:lnTo>
                  <a:pt x="83" y="106"/>
                </a:lnTo>
                <a:lnTo>
                  <a:pt x="83" y="104"/>
                </a:lnTo>
                <a:lnTo>
                  <a:pt x="83" y="103"/>
                </a:lnTo>
                <a:lnTo>
                  <a:pt x="85" y="102"/>
                </a:lnTo>
                <a:lnTo>
                  <a:pt x="85" y="100"/>
                </a:lnTo>
                <a:lnTo>
                  <a:pt x="85" y="99"/>
                </a:lnTo>
                <a:lnTo>
                  <a:pt x="85" y="98"/>
                </a:lnTo>
                <a:lnTo>
                  <a:pt x="86" y="96"/>
                </a:lnTo>
                <a:lnTo>
                  <a:pt x="86" y="95"/>
                </a:lnTo>
                <a:lnTo>
                  <a:pt x="86" y="94"/>
                </a:lnTo>
                <a:lnTo>
                  <a:pt x="86" y="92"/>
                </a:lnTo>
                <a:lnTo>
                  <a:pt x="86" y="91"/>
                </a:lnTo>
                <a:lnTo>
                  <a:pt x="86" y="90"/>
                </a:lnTo>
                <a:lnTo>
                  <a:pt x="87" y="90"/>
                </a:lnTo>
                <a:lnTo>
                  <a:pt x="87" y="88"/>
                </a:lnTo>
                <a:lnTo>
                  <a:pt x="87" y="87"/>
                </a:lnTo>
                <a:lnTo>
                  <a:pt x="87" y="86"/>
                </a:lnTo>
                <a:lnTo>
                  <a:pt x="87" y="84"/>
                </a:lnTo>
                <a:lnTo>
                  <a:pt x="87" y="83"/>
                </a:lnTo>
                <a:lnTo>
                  <a:pt x="87" y="82"/>
                </a:lnTo>
                <a:lnTo>
                  <a:pt x="87" y="81"/>
                </a:lnTo>
                <a:lnTo>
                  <a:pt x="87" y="78"/>
                </a:lnTo>
                <a:lnTo>
                  <a:pt x="87" y="77"/>
                </a:lnTo>
                <a:lnTo>
                  <a:pt x="89" y="75"/>
                </a:lnTo>
                <a:lnTo>
                  <a:pt x="89" y="73"/>
                </a:lnTo>
                <a:lnTo>
                  <a:pt x="89" y="71"/>
                </a:lnTo>
                <a:lnTo>
                  <a:pt x="89" y="70"/>
                </a:lnTo>
                <a:lnTo>
                  <a:pt x="89" y="67"/>
                </a:lnTo>
                <a:lnTo>
                  <a:pt x="89" y="66"/>
                </a:lnTo>
                <a:lnTo>
                  <a:pt x="89" y="65"/>
                </a:lnTo>
                <a:lnTo>
                  <a:pt x="89" y="63"/>
                </a:lnTo>
                <a:lnTo>
                  <a:pt x="89" y="62"/>
                </a:lnTo>
                <a:lnTo>
                  <a:pt x="89" y="61"/>
                </a:lnTo>
                <a:lnTo>
                  <a:pt x="89" y="59"/>
                </a:lnTo>
                <a:lnTo>
                  <a:pt x="90" y="59"/>
                </a:lnTo>
                <a:lnTo>
                  <a:pt x="90" y="58"/>
                </a:lnTo>
                <a:lnTo>
                  <a:pt x="90" y="57"/>
                </a:lnTo>
                <a:lnTo>
                  <a:pt x="90" y="55"/>
                </a:lnTo>
                <a:lnTo>
                  <a:pt x="90" y="54"/>
                </a:lnTo>
                <a:lnTo>
                  <a:pt x="90" y="53"/>
                </a:lnTo>
                <a:lnTo>
                  <a:pt x="90" y="51"/>
                </a:lnTo>
                <a:lnTo>
                  <a:pt x="90" y="50"/>
                </a:lnTo>
                <a:lnTo>
                  <a:pt x="91" y="49"/>
                </a:lnTo>
                <a:lnTo>
                  <a:pt x="91" y="47"/>
                </a:lnTo>
                <a:lnTo>
                  <a:pt x="91" y="46"/>
                </a:lnTo>
                <a:lnTo>
                  <a:pt x="91" y="45"/>
                </a:lnTo>
                <a:lnTo>
                  <a:pt x="91" y="43"/>
                </a:lnTo>
                <a:lnTo>
                  <a:pt x="93" y="42"/>
                </a:lnTo>
                <a:lnTo>
                  <a:pt x="93" y="41"/>
                </a:lnTo>
                <a:lnTo>
                  <a:pt x="93" y="39"/>
                </a:lnTo>
                <a:lnTo>
                  <a:pt x="93" y="38"/>
                </a:lnTo>
                <a:lnTo>
                  <a:pt x="93" y="37"/>
                </a:lnTo>
                <a:lnTo>
                  <a:pt x="93" y="35"/>
                </a:lnTo>
                <a:lnTo>
                  <a:pt x="94" y="35"/>
                </a:lnTo>
                <a:lnTo>
                  <a:pt x="94" y="34"/>
                </a:lnTo>
                <a:lnTo>
                  <a:pt x="94" y="33"/>
                </a:lnTo>
                <a:lnTo>
                  <a:pt x="94" y="31"/>
                </a:lnTo>
                <a:lnTo>
                  <a:pt x="94" y="30"/>
                </a:lnTo>
                <a:lnTo>
                  <a:pt x="94" y="29"/>
                </a:lnTo>
                <a:lnTo>
                  <a:pt x="94" y="28"/>
                </a:lnTo>
                <a:lnTo>
                  <a:pt x="94" y="26"/>
                </a:lnTo>
                <a:lnTo>
                  <a:pt x="94" y="25"/>
                </a:lnTo>
                <a:lnTo>
                  <a:pt x="94" y="24"/>
                </a:lnTo>
                <a:lnTo>
                  <a:pt x="94" y="22"/>
                </a:lnTo>
                <a:lnTo>
                  <a:pt x="94" y="21"/>
                </a:lnTo>
                <a:lnTo>
                  <a:pt x="94" y="20"/>
                </a:lnTo>
                <a:lnTo>
                  <a:pt x="94" y="17"/>
                </a:lnTo>
                <a:lnTo>
                  <a:pt x="94" y="16"/>
                </a:lnTo>
                <a:lnTo>
                  <a:pt x="94" y="14"/>
                </a:lnTo>
                <a:lnTo>
                  <a:pt x="94" y="13"/>
                </a:lnTo>
                <a:lnTo>
                  <a:pt x="94" y="10"/>
                </a:lnTo>
                <a:lnTo>
                  <a:pt x="94" y="9"/>
                </a:lnTo>
                <a:lnTo>
                  <a:pt x="94" y="6"/>
                </a:lnTo>
                <a:lnTo>
                  <a:pt x="94" y="5"/>
                </a:lnTo>
                <a:lnTo>
                  <a:pt x="94" y="2"/>
                </a:lnTo>
                <a:lnTo>
                  <a:pt x="9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lowchart: Connector 86"/>
          <p:cNvSpPr/>
          <p:nvPr/>
        </p:nvSpPr>
        <p:spPr bwMode="auto">
          <a:xfrm>
            <a:off x="7274596" y="1844278"/>
            <a:ext cx="78377" cy="68580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7352973" y="1877282"/>
            <a:ext cx="18810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5" name="Group 144"/>
          <p:cNvGrpSpPr/>
          <p:nvPr/>
        </p:nvGrpSpPr>
        <p:grpSpPr>
          <a:xfrm>
            <a:off x="5562600" y="1447800"/>
            <a:ext cx="810659" cy="971550"/>
            <a:chOff x="5562600" y="1447800"/>
            <a:chExt cx="810659" cy="971550"/>
          </a:xfrm>
        </p:grpSpPr>
        <p:sp>
          <p:nvSpPr>
            <p:cNvPr id="61" name="Freeform 6"/>
            <p:cNvSpPr>
              <a:spLocks noChangeArrowheads="1"/>
            </p:cNvSpPr>
            <p:nvPr/>
          </p:nvSpPr>
          <p:spPr bwMode="auto">
            <a:xfrm>
              <a:off x="5699216" y="1451372"/>
              <a:ext cx="404132" cy="142875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7"/>
            <p:cNvSpPr>
              <a:spLocks noChangeArrowheads="1"/>
            </p:cNvSpPr>
            <p:nvPr/>
          </p:nvSpPr>
          <p:spPr bwMode="auto">
            <a:xfrm>
              <a:off x="5699216" y="1596628"/>
              <a:ext cx="404132" cy="144066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ChangeArrowheads="1"/>
            </p:cNvSpPr>
            <p:nvPr/>
          </p:nvSpPr>
          <p:spPr bwMode="auto">
            <a:xfrm>
              <a:off x="5718266" y="1447800"/>
              <a:ext cx="46264" cy="144066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9"/>
            <p:cNvSpPr>
              <a:spLocks noChangeArrowheads="1"/>
            </p:cNvSpPr>
            <p:nvPr/>
          </p:nvSpPr>
          <p:spPr bwMode="auto">
            <a:xfrm>
              <a:off x="5718266" y="1591865"/>
              <a:ext cx="46264" cy="145256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lowchart: Connector 64"/>
            <p:cNvSpPr/>
            <p:nvPr/>
          </p:nvSpPr>
          <p:spPr bwMode="auto">
            <a:xfrm>
              <a:off x="6104164" y="1565672"/>
              <a:ext cx="78377" cy="6858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Freeform 6"/>
            <p:cNvSpPr>
              <a:spLocks noChangeArrowheads="1"/>
            </p:cNvSpPr>
            <p:nvPr/>
          </p:nvSpPr>
          <p:spPr bwMode="auto">
            <a:xfrm>
              <a:off x="5699216" y="2130028"/>
              <a:ext cx="404132" cy="142875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Freeform 7"/>
            <p:cNvSpPr>
              <a:spLocks noChangeArrowheads="1"/>
            </p:cNvSpPr>
            <p:nvPr/>
          </p:nvSpPr>
          <p:spPr bwMode="auto">
            <a:xfrm>
              <a:off x="5699216" y="2275284"/>
              <a:ext cx="404132" cy="144066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Freeform 8"/>
            <p:cNvSpPr>
              <a:spLocks noChangeArrowheads="1"/>
            </p:cNvSpPr>
            <p:nvPr/>
          </p:nvSpPr>
          <p:spPr bwMode="auto">
            <a:xfrm>
              <a:off x="5718266" y="2126456"/>
              <a:ext cx="46264" cy="144066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9"/>
            <p:cNvSpPr>
              <a:spLocks noChangeArrowheads="1"/>
            </p:cNvSpPr>
            <p:nvPr/>
          </p:nvSpPr>
          <p:spPr bwMode="auto">
            <a:xfrm>
              <a:off x="5718266" y="2270522"/>
              <a:ext cx="46264" cy="145256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lowchart: Connector 72"/>
            <p:cNvSpPr/>
            <p:nvPr/>
          </p:nvSpPr>
          <p:spPr bwMode="auto">
            <a:xfrm>
              <a:off x="6104164" y="2244328"/>
              <a:ext cx="78377" cy="6858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Flowchart: Connector 73"/>
            <p:cNvSpPr/>
            <p:nvPr/>
          </p:nvSpPr>
          <p:spPr bwMode="auto">
            <a:xfrm>
              <a:off x="5829844" y="1790700"/>
              <a:ext cx="31351" cy="27432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Flowchart: Connector 74"/>
            <p:cNvSpPr/>
            <p:nvPr/>
          </p:nvSpPr>
          <p:spPr bwMode="auto">
            <a:xfrm>
              <a:off x="5829844" y="1905000"/>
              <a:ext cx="31351" cy="27432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Flowchart: Connector 75"/>
            <p:cNvSpPr/>
            <p:nvPr/>
          </p:nvSpPr>
          <p:spPr bwMode="auto">
            <a:xfrm>
              <a:off x="5829844" y="2019300"/>
              <a:ext cx="31351" cy="27432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>
              <a:off x="5562600" y="1504950"/>
              <a:ext cx="18810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5562600" y="1676400"/>
              <a:ext cx="18810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5589488" y="2190750"/>
              <a:ext cx="16459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5589488" y="2362200"/>
              <a:ext cx="16459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6185154" y="1598676"/>
              <a:ext cx="18810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185154" y="2277618"/>
              <a:ext cx="18810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V="1">
              <a:off x="6365421" y="2019300"/>
              <a:ext cx="0" cy="2606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0" name="Straight Connector 89"/>
          <p:cNvCxnSpPr/>
          <p:nvPr/>
        </p:nvCxnSpPr>
        <p:spPr bwMode="auto">
          <a:xfrm>
            <a:off x="6365421" y="2019300"/>
            <a:ext cx="5408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6691993" y="1162050"/>
            <a:ext cx="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6691993" y="1733550"/>
            <a:ext cx="2142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6739019" y="1879854"/>
            <a:ext cx="2142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114800" y="1905000"/>
            <a:ext cx="13716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V="1">
            <a:off x="4114800" y="990600"/>
            <a:ext cx="13716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7543800" y="1600200"/>
            <a:ext cx="228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Isosceles Triangle 100"/>
          <p:cNvSpPr/>
          <p:nvPr/>
        </p:nvSpPr>
        <p:spPr bwMode="auto">
          <a:xfrm>
            <a:off x="7620000" y="1981200"/>
            <a:ext cx="76200" cy="152400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5562600" y="1524000"/>
            <a:ext cx="1371600" cy="762000"/>
            <a:chOff x="5312229" y="2743200"/>
            <a:chExt cx="1491342" cy="762000"/>
          </a:xfrm>
        </p:grpSpPr>
        <p:grpSp>
          <p:nvGrpSpPr>
            <p:cNvPr id="108" name="Group 109"/>
            <p:cNvGrpSpPr>
              <a:grpSpLocks/>
            </p:cNvGrpSpPr>
            <p:nvPr/>
          </p:nvGrpSpPr>
          <p:grpSpPr bwMode="auto">
            <a:xfrm>
              <a:off x="5486400" y="2743200"/>
              <a:ext cx="304800" cy="304800"/>
              <a:chOff x="2016" y="1273"/>
              <a:chExt cx="272" cy="233"/>
            </a:xfrm>
          </p:grpSpPr>
          <p:sp>
            <p:nvSpPr>
              <p:cNvPr id="109" name="Line 110"/>
              <p:cNvSpPr>
                <a:spLocks noChangeShapeType="1"/>
              </p:cNvSpPr>
              <p:nvPr/>
            </p:nvSpPr>
            <p:spPr bwMode="auto">
              <a:xfrm flipH="1">
                <a:off x="2015" y="1273"/>
                <a:ext cx="16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111"/>
              <p:cNvSpPr>
                <a:spLocks noChangeShapeType="1"/>
              </p:cNvSpPr>
              <p:nvPr/>
            </p:nvSpPr>
            <p:spPr bwMode="auto">
              <a:xfrm>
                <a:off x="2017" y="1274"/>
                <a:ext cx="1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AutoShape 112"/>
              <p:cNvSpPr>
                <a:spLocks noChangeArrowheads="1"/>
              </p:cNvSpPr>
              <p:nvPr/>
            </p:nvSpPr>
            <p:spPr bwMode="auto">
              <a:xfrm>
                <a:off x="2059" y="1273"/>
                <a:ext cx="230" cy="2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800 w 21600"/>
                  <a:gd name="T19" fmla="*/ 0 h 21600"/>
                  <a:gd name="T20" fmla="*/ 21600 w 21600"/>
                  <a:gd name="T21" fmla="*/ 108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AutoShape 113"/>
              <p:cNvSpPr>
                <a:spLocks noChangeArrowheads="1"/>
              </p:cNvSpPr>
              <p:nvPr/>
            </p:nvSpPr>
            <p:spPr bwMode="auto">
              <a:xfrm flipV="1">
                <a:off x="2059" y="1273"/>
                <a:ext cx="230" cy="23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800 w 21600"/>
                  <a:gd name="T19" fmla="*/ 0 h 21600"/>
                  <a:gd name="T20" fmla="*/ 21600 w 21600"/>
                  <a:gd name="T21" fmla="*/ 10754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114"/>
              <p:cNvSpPr>
                <a:spLocks noChangeShapeType="1"/>
              </p:cNvSpPr>
              <p:nvPr/>
            </p:nvSpPr>
            <p:spPr bwMode="auto">
              <a:xfrm>
                <a:off x="2016" y="1505"/>
                <a:ext cx="15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" name="Group 109"/>
            <p:cNvGrpSpPr>
              <a:grpSpLocks/>
            </p:cNvGrpSpPr>
            <p:nvPr/>
          </p:nvGrpSpPr>
          <p:grpSpPr bwMode="auto">
            <a:xfrm>
              <a:off x="5486400" y="3200400"/>
              <a:ext cx="304800" cy="304800"/>
              <a:chOff x="2016" y="1273"/>
              <a:chExt cx="272" cy="233"/>
            </a:xfrm>
          </p:grpSpPr>
          <p:sp>
            <p:nvSpPr>
              <p:cNvPr id="115" name="Line 110"/>
              <p:cNvSpPr>
                <a:spLocks noChangeShapeType="1"/>
              </p:cNvSpPr>
              <p:nvPr/>
            </p:nvSpPr>
            <p:spPr bwMode="auto">
              <a:xfrm flipH="1">
                <a:off x="2015" y="1273"/>
                <a:ext cx="16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11"/>
              <p:cNvSpPr>
                <a:spLocks noChangeShapeType="1"/>
              </p:cNvSpPr>
              <p:nvPr/>
            </p:nvSpPr>
            <p:spPr bwMode="auto">
              <a:xfrm>
                <a:off x="2017" y="1274"/>
                <a:ext cx="1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AutoShape 112"/>
              <p:cNvSpPr>
                <a:spLocks noChangeArrowheads="1"/>
              </p:cNvSpPr>
              <p:nvPr/>
            </p:nvSpPr>
            <p:spPr bwMode="auto">
              <a:xfrm>
                <a:off x="2059" y="1273"/>
                <a:ext cx="230" cy="2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800 w 21600"/>
                  <a:gd name="T19" fmla="*/ 0 h 21600"/>
                  <a:gd name="T20" fmla="*/ 21600 w 21600"/>
                  <a:gd name="T21" fmla="*/ 108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AutoShape 113"/>
              <p:cNvSpPr>
                <a:spLocks noChangeArrowheads="1"/>
              </p:cNvSpPr>
              <p:nvPr/>
            </p:nvSpPr>
            <p:spPr bwMode="auto">
              <a:xfrm flipV="1">
                <a:off x="2059" y="1273"/>
                <a:ext cx="230" cy="23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800 w 21600"/>
                  <a:gd name="T19" fmla="*/ 0 h 21600"/>
                  <a:gd name="T20" fmla="*/ 21600 w 21600"/>
                  <a:gd name="T21" fmla="*/ 10754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799" y="0"/>
                    </a:moveTo>
                    <a:cubicBezTo>
                      <a:pt x="10799" y="0"/>
                      <a:pt x="1079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114"/>
              <p:cNvSpPr>
                <a:spLocks noChangeShapeType="1"/>
              </p:cNvSpPr>
              <p:nvPr/>
            </p:nvSpPr>
            <p:spPr bwMode="auto">
              <a:xfrm>
                <a:off x="2016" y="1505"/>
                <a:ext cx="15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0" name="Freeform 6"/>
            <p:cNvSpPr>
              <a:spLocks noChangeArrowheads="1"/>
            </p:cNvSpPr>
            <p:nvPr/>
          </p:nvSpPr>
          <p:spPr bwMode="auto">
            <a:xfrm>
              <a:off x="6146075" y="2975372"/>
              <a:ext cx="404132" cy="142875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Freeform 7"/>
            <p:cNvSpPr>
              <a:spLocks noChangeArrowheads="1"/>
            </p:cNvSpPr>
            <p:nvPr/>
          </p:nvSpPr>
          <p:spPr bwMode="auto">
            <a:xfrm>
              <a:off x="6146075" y="3120628"/>
              <a:ext cx="404132" cy="144066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Freeform 8"/>
            <p:cNvSpPr>
              <a:spLocks noChangeArrowheads="1"/>
            </p:cNvSpPr>
            <p:nvPr/>
          </p:nvSpPr>
          <p:spPr bwMode="auto">
            <a:xfrm>
              <a:off x="6165125" y="2971800"/>
              <a:ext cx="46264" cy="144066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Freeform 9"/>
            <p:cNvSpPr>
              <a:spLocks noChangeArrowheads="1"/>
            </p:cNvSpPr>
            <p:nvPr/>
          </p:nvSpPr>
          <p:spPr bwMode="auto">
            <a:xfrm>
              <a:off x="6165125" y="3115865"/>
              <a:ext cx="46264" cy="145256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Flowchart: Connector 123"/>
            <p:cNvSpPr/>
            <p:nvPr/>
          </p:nvSpPr>
          <p:spPr bwMode="auto">
            <a:xfrm>
              <a:off x="6551023" y="3089672"/>
              <a:ext cx="78377" cy="6858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>
              <a:off x="5312229" y="2819400"/>
              <a:ext cx="17417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>
              <a:off x="5312229" y="2971800"/>
              <a:ext cx="17417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5312229" y="3276600"/>
              <a:ext cx="17417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>
              <a:off x="5312229" y="3429000"/>
              <a:ext cx="17417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>
              <a:off x="5791200" y="2895600"/>
              <a:ext cx="228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5791200" y="3352800"/>
              <a:ext cx="228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6019800" y="3048000"/>
              <a:ext cx="17417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6019800" y="3200400"/>
              <a:ext cx="17417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 flipV="1">
              <a:off x="6019800" y="28956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 flipV="1">
              <a:off x="6019800" y="32004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>
              <a:off x="6629400" y="3124200"/>
              <a:ext cx="17417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6" name="Group 215"/>
          <p:cNvGrpSpPr/>
          <p:nvPr/>
        </p:nvGrpSpPr>
        <p:grpSpPr>
          <a:xfrm>
            <a:off x="5410200" y="4343400"/>
            <a:ext cx="3505200" cy="1981200"/>
            <a:chOff x="5410200" y="4343400"/>
            <a:chExt cx="3505200" cy="1981200"/>
          </a:xfrm>
        </p:grpSpPr>
        <p:sp>
          <p:nvSpPr>
            <p:cNvPr id="146" name="Rectangle 145"/>
            <p:cNvSpPr/>
            <p:nvPr/>
          </p:nvSpPr>
          <p:spPr bwMode="auto">
            <a:xfrm>
              <a:off x="5410200" y="4343400"/>
              <a:ext cx="3505200" cy="19812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47" name="Straight Connector 146"/>
            <p:cNvCxnSpPr/>
            <p:nvPr/>
          </p:nvCxnSpPr>
          <p:spPr bwMode="auto">
            <a:xfrm>
              <a:off x="5799364" y="4591050"/>
              <a:ext cx="32657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Freeform 18"/>
            <p:cNvSpPr>
              <a:spLocks noChangeArrowheads="1"/>
            </p:cNvSpPr>
            <p:nvPr/>
          </p:nvSpPr>
          <p:spPr bwMode="auto">
            <a:xfrm>
              <a:off x="6144986" y="4476750"/>
              <a:ext cx="284389" cy="228600"/>
            </a:xfrm>
            <a:custGeom>
              <a:avLst/>
              <a:gdLst>
                <a:gd name="T0" fmla="*/ 556 w 556"/>
                <a:gd name="T1" fmla="*/ 265 h 556"/>
                <a:gd name="T2" fmla="*/ 0 w 556"/>
                <a:gd name="T3" fmla="*/ 556 h 556"/>
                <a:gd name="T4" fmla="*/ 0 w 556"/>
                <a:gd name="T5" fmla="*/ 0 h 556"/>
                <a:gd name="T6" fmla="*/ 556 w 556"/>
                <a:gd name="T7" fmla="*/ 265 h 5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6"/>
                <a:gd name="T13" fmla="*/ 0 h 556"/>
                <a:gd name="T14" fmla="*/ 556 w 556"/>
                <a:gd name="T15" fmla="*/ 556 h 5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6" h="556">
                  <a:moveTo>
                    <a:pt x="556" y="265"/>
                  </a:moveTo>
                  <a:lnTo>
                    <a:pt x="0" y="556"/>
                  </a:lnTo>
                  <a:lnTo>
                    <a:pt x="0" y="0"/>
                  </a:lnTo>
                  <a:lnTo>
                    <a:pt x="556" y="26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Flowchart: Connector 148"/>
            <p:cNvSpPr/>
            <p:nvPr/>
          </p:nvSpPr>
          <p:spPr bwMode="auto">
            <a:xfrm>
              <a:off x="6439444" y="4552188"/>
              <a:ext cx="78377" cy="6858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>
              <a:off x="6517821" y="4591050"/>
              <a:ext cx="32657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1" name="Freeform 6"/>
            <p:cNvSpPr>
              <a:spLocks noChangeArrowheads="1"/>
            </p:cNvSpPr>
            <p:nvPr/>
          </p:nvSpPr>
          <p:spPr bwMode="auto">
            <a:xfrm>
              <a:off x="7035111" y="5102300"/>
              <a:ext cx="397111" cy="231700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Freeform 7"/>
            <p:cNvSpPr>
              <a:spLocks noChangeArrowheads="1"/>
            </p:cNvSpPr>
            <p:nvPr/>
          </p:nvSpPr>
          <p:spPr bwMode="auto">
            <a:xfrm>
              <a:off x="7035111" y="5276850"/>
              <a:ext cx="397111" cy="228600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Freeform 8"/>
            <p:cNvSpPr>
              <a:spLocks noChangeArrowheads="1"/>
            </p:cNvSpPr>
            <p:nvPr/>
          </p:nvSpPr>
          <p:spPr bwMode="auto">
            <a:xfrm>
              <a:off x="7040336" y="5105400"/>
              <a:ext cx="65314" cy="228600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Freeform 9"/>
            <p:cNvSpPr>
              <a:spLocks noChangeArrowheads="1"/>
            </p:cNvSpPr>
            <p:nvPr/>
          </p:nvSpPr>
          <p:spPr bwMode="auto">
            <a:xfrm>
              <a:off x="7040336" y="5276850"/>
              <a:ext cx="65313" cy="225501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Flowchart: Connector 154"/>
            <p:cNvSpPr/>
            <p:nvPr/>
          </p:nvSpPr>
          <p:spPr bwMode="auto">
            <a:xfrm>
              <a:off x="7426996" y="5273278"/>
              <a:ext cx="78377" cy="6858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6" name="Straight Connector 155"/>
            <p:cNvCxnSpPr/>
            <p:nvPr/>
          </p:nvCxnSpPr>
          <p:spPr bwMode="auto">
            <a:xfrm>
              <a:off x="7505373" y="5306282"/>
              <a:ext cx="18810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Straight Connector 178"/>
            <p:cNvCxnSpPr/>
            <p:nvPr/>
          </p:nvCxnSpPr>
          <p:spPr bwMode="auto">
            <a:xfrm flipV="1">
              <a:off x="6844393" y="4591050"/>
              <a:ext cx="0" cy="5715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>
              <a:off x="6844393" y="5162550"/>
              <a:ext cx="21423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2" name="Rectangle 181"/>
            <p:cNvSpPr/>
            <p:nvPr/>
          </p:nvSpPr>
          <p:spPr bwMode="auto">
            <a:xfrm>
              <a:off x="7696200" y="5029200"/>
              <a:ext cx="2286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3" name="Isosceles Triangle 182"/>
            <p:cNvSpPr/>
            <p:nvPr/>
          </p:nvSpPr>
          <p:spPr bwMode="auto">
            <a:xfrm>
              <a:off x="7772400" y="5410200"/>
              <a:ext cx="76200" cy="152400"/>
            </a:xfrm>
            <a:prstGeom prst="triangl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5638800" y="5029200"/>
              <a:ext cx="1447800" cy="762000"/>
              <a:chOff x="5312229" y="2743200"/>
              <a:chExt cx="1491342" cy="762000"/>
            </a:xfrm>
          </p:grpSpPr>
          <p:grpSp>
            <p:nvGrpSpPr>
              <p:cNvPr id="185" name="Group 109"/>
              <p:cNvGrpSpPr>
                <a:grpSpLocks/>
              </p:cNvGrpSpPr>
              <p:nvPr/>
            </p:nvGrpSpPr>
            <p:grpSpPr bwMode="auto">
              <a:xfrm>
                <a:off x="5486400" y="2743200"/>
                <a:ext cx="304800" cy="304800"/>
                <a:chOff x="2016" y="1273"/>
                <a:chExt cx="272" cy="233"/>
              </a:xfrm>
            </p:grpSpPr>
            <p:sp>
              <p:nvSpPr>
                <p:cNvPr id="208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2015" y="1273"/>
                  <a:ext cx="16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Line 111"/>
                <p:cNvSpPr>
                  <a:spLocks noChangeShapeType="1"/>
                </p:cNvSpPr>
                <p:nvPr/>
              </p:nvSpPr>
              <p:spPr bwMode="auto">
                <a:xfrm>
                  <a:off x="2017" y="1274"/>
                  <a:ext cx="1" cy="2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AutoShape 112"/>
                <p:cNvSpPr>
                  <a:spLocks noChangeArrowheads="1"/>
                </p:cNvSpPr>
                <p:nvPr/>
              </p:nvSpPr>
              <p:spPr bwMode="auto">
                <a:xfrm>
                  <a:off x="2059" y="1273"/>
                  <a:ext cx="230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10800 w 21600"/>
                    <a:gd name="T19" fmla="*/ 0 h 21600"/>
                    <a:gd name="T20" fmla="*/ 21600 w 21600"/>
                    <a:gd name="T21" fmla="*/ 108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 stroke="0">
                      <a:moveTo>
                        <a:pt x="10799" y="0"/>
                      </a:moveTo>
                      <a:cubicBezTo>
                        <a:pt x="10799" y="0"/>
                        <a:pt x="10799" y="-1"/>
                        <a:pt x="10800" y="0"/>
                      </a:cubicBezTo>
                      <a:cubicBezTo>
                        <a:pt x="16764" y="0"/>
                        <a:pt x="21600" y="4835"/>
                        <a:pt x="21600" y="10800"/>
                      </a:cubicBezTo>
                      <a:lnTo>
                        <a:pt x="10800" y="10800"/>
                      </a:lnTo>
                      <a:close/>
                    </a:path>
                    <a:path w="21600" h="21600" fill="none">
                      <a:moveTo>
                        <a:pt x="10799" y="0"/>
                      </a:moveTo>
                      <a:cubicBezTo>
                        <a:pt x="10799" y="0"/>
                        <a:pt x="10799" y="-1"/>
                        <a:pt x="10800" y="0"/>
                      </a:cubicBezTo>
                      <a:cubicBezTo>
                        <a:pt x="16764" y="0"/>
                        <a:pt x="21600" y="4835"/>
                        <a:pt x="21600" y="1080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AutoShape 113"/>
                <p:cNvSpPr>
                  <a:spLocks noChangeArrowheads="1"/>
                </p:cNvSpPr>
                <p:nvPr/>
              </p:nvSpPr>
              <p:spPr bwMode="auto">
                <a:xfrm flipV="1">
                  <a:off x="2059" y="1273"/>
                  <a:ext cx="230" cy="23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10800 w 21600"/>
                    <a:gd name="T19" fmla="*/ 0 h 21600"/>
                    <a:gd name="T20" fmla="*/ 21600 w 21600"/>
                    <a:gd name="T21" fmla="*/ 10754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 stroke="0">
                      <a:moveTo>
                        <a:pt x="10799" y="0"/>
                      </a:moveTo>
                      <a:cubicBezTo>
                        <a:pt x="10799" y="0"/>
                        <a:pt x="10799" y="-1"/>
                        <a:pt x="10800" y="0"/>
                      </a:cubicBezTo>
                      <a:cubicBezTo>
                        <a:pt x="16764" y="0"/>
                        <a:pt x="21600" y="4835"/>
                        <a:pt x="21600" y="10800"/>
                      </a:cubicBezTo>
                      <a:lnTo>
                        <a:pt x="10800" y="10800"/>
                      </a:lnTo>
                      <a:close/>
                    </a:path>
                    <a:path w="21600" h="21600" fill="none">
                      <a:moveTo>
                        <a:pt x="10799" y="0"/>
                      </a:moveTo>
                      <a:cubicBezTo>
                        <a:pt x="10799" y="0"/>
                        <a:pt x="10799" y="-1"/>
                        <a:pt x="10800" y="0"/>
                      </a:cubicBezTo>
                      <a:cubicBezTo>
                        <a:pt x="16764" y="0"/>
                        <a:pt x="21600" y="4835"/>
                        <a:pt x="21600" y="1080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" name="Line 114"/>
                <p:cNvSpPr>
                  <a:spLocks noChangeShapeType="1"/>
                </p:cNvSpPr>
                <p:nvPr/>
              </p:nvSpPr>
              <p:spPr bwMode="auto">
                <a:xfrm>
                  <a:off x="2016" y="1505"/>
                  <a:ext cx="158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6" name="Group 109"/>
              <p:cNvGrpSpPr>
                <a:grpSpLocks/>
              </p:cNvGrpSpPr>
              <p:nvPr/>
            </p:nvGrpSpPr>
            <p:grpSpPr bwMode="auto">
              <a:xfrm>
                <a:off x="5486400" y="3200400"/>
                <a:ext cx="304800" cy="304800"/>
                <a:chOff x="2016" y="1273"/>
                <a:chExt cx="272" cy="233"/>
              </a:xfrm>
            </p:grpSpPr>
            <p:sp>
              <p:nvSpPr>
                <p:cNvPr id="203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2015" y="1273"/>
                  <a:ext cx="16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" name="Line 111"/>
                <p:cNvSpPr>
                  <a:spLocks noChangeShapeType="1"/>
                </p:cNvSpPr>
                <p:nvPr/>
              </p:nvSpPr>
              <p:spPr bwMode="auto">
                <a:xfrm>
                  <a:off x="2017" y="1274"/>
                  <a:ext cx="1" cy="2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" name="AutoShape 112"/>
                <p:cNvSpPr>
                  <a:spLocks noChangeArrowheads="1"/>
                </p:cNvSpPr>
                <p:nvPr/>
              </p:nvSpPr>
              <p:spPr bwMode="auto">
                <a:xfrm>
                  <a:off x="2059" y="1273"/>
                  <a:ext cx="230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10800 w 21600"/>
                    <a:gd name="T19" fmla="*/ 0 h 21600"/>
                    <a:gd name="T20" fmla="*/ 21600 w 21600"/>
                    <a:gd name="T21" fmla="*/ 108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 stroke="0">
                      <a:moveTo>
                        <a:pt x="10799" y="0"/>
                      </a:moveTo>
                      <a:cubicBezTo>
                        <a:pt x="10799" y="0"/>
                        <a:pt x="10799" y="-1"/>
                        <a:pt x="10800" y="0"/>
                      </a:cubicBezTo>
                      <a:cubicBezTo>
                        <a:pt x="16764" y="0"/>
                        <a:pt x="21600" y="4835"/>
                        <a:pt x="21600" y="10800"/>
                      </a:cubicBezTo>
                      <a:lnTo>
                        <a:pt x="10800" y="10800"/>
                      </a:lnTo>
                      <a:close/>
                    </a:path>
                    <a:path w="21600" h="21600" fill="none">
                      <a:moveTo>
                        <a:pt x="10799" y="0"/>
                      </a:moveTo>
                      <a:cubicBezTo>
                        <a:pt x="10799" y="0"/>
                        <a:pt x="10799" y="-1"/>
                        <a:pt x="10800" y="0"/>
                      </a:cubicBezTo>
                      <a:cubicBezTo>
                        <a:pt x="16764" y="0"/>
                        <a:pt x="21600" y="4835"/>
                        <a:pt x="21600" y="1080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AutoShape 113"/>
                <p:cNvSpPr>
                  <a:spLocks noChangeArrowheads="1"/>
                </p:cNvSpPr>
                <p:nvPr/>
              </p:nvSpPr>
              <p:spPr bwMode="auto">
                <a:xfrm flipV="1">
                  <a:off x="2059" y="1273"/>
                  <a:ext cx="230" cy="23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10800 w 21600"/>
                    <a:gd name="T19" fmla="*/ 0 h 21600"/>
                    <a:gd name="T20" fmla="*/ 21600 w 21600"/>
                    <a:gd name="T21" fmla="*/ 10754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 stroke="0">
                      <a:moveTo>
                        <a:pt x="10799" y="0"/>
                      </a:moveTo>
                      <a:cubicBezTo>
                        <a:pt x="10799" y="0"/>
                        <a:pt x="10799" y="-1"/>
                        <a:pt x="10800" y="0"/>
                      </a:cubicBezTo>
                      <a:cubicBezTo>
                        <a:pt x="16764" y="0"/>
                        <a:pt x="21600" y="4835"/>
                        <a:pt x="21600" y="10800"/>
                      </a:cubicBezTo>
                      <a:lnTo>
                        <a:pt x="10800" y="10800"/>
                      </a:lnTo>
                      <a:close/>
                    </a:path>
                    <a:path w="21600" h="21600" fill="none">
                      <a:moveTo>
                        <a:pt x="10799" y="0"/>
                      </a:moveTo>
                      <a:cubicBezTo>
                        <a:pt x="10799" y="0"/>
                        <a:pt x="10799" y="-1"/>
                        <a:pt x="10800" y="0"/>
                      </a:cubicBezTo>
                      <a:cubicBezTo>
                        <a:pt x="16764" y="0"/>
                        <a:pt x="21600" y="4835"/>
                        <a:pt x="21600" y="1080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Line 114"/>
                <p:cNvSpPr>
                  <a:spLocks noChangeShapeType="1"/>
                </p:cNvSpPr>
                <p:nvPr/>
              </p:nvSpPr>
              <p:spPr bwMode="auto">
                <a:xfrm>
                  <a:off x="2016" y="1505"/>
                  <a:ext cx="158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" name="Freeform 6"/>
              <p:cNvSpPr>
                <a:spLocks noChangeArrowheads="1"/>
              </p:cNvSpPr>
              <p:nvPr/>
            </p:nvSpPr>
            <p:spPr bwMode="auto">
              <a:xfrm>
                <a:off x="6146075" y="2975372"/>
                <a:ext cx="404132" cy="142875"/>
              </a:xfrm>
              <a:custGeom>
                <a:avLst/>
                <a:gdLst>
                  <a:gd name="T0" fmla="*/ 154 w 791"/>
                  <a:gd name="T1" fmla="*/ 0 h 316"/>
                  <a:gd name="T2" fmla="*/ 265 w 791"/>
                  <a:gd name="T3" fmla="*/ 2 h 316"/>
                  <a:gd name="T4" fmla="*/ 321 w 791"/>
                  <a:gd name="T5" fmla="*/ 2 h 316"/>
                  <a:gd name="T6" fmla="*/ 346 w 791"/>
                  <a:gd name="T7" fmla="*/ 2 h 316"/>
                  <a:gd name="T8" fmla="*/ 359 w 791"/>
                  <a:gd name="T9" fmla="*/ 3 h 316"/>
                  <a:gd name="T10" fmla="*/ 371 w 791"/>
                  <a:gd name="T11" fmla="*/ 3 h 316"/>
                  <a:gd name="T12" fmla="*/ 379 w 791"/>
                  <a:gd name="T13" fmla="*/ 4 h 316"/>
                  <a:gd name="T14" fmla="*/ 387 w 791"/>
                  <a:gd name="T15" fmla="*/ 6 h 316"/>
                  <a:gd name="T16" fmla="*/ 398 w 791"/>
                  <a:gd name="T17" fmla="*/ 7 h 316"/>
                  <a:gd name="T18" fmla="*/ 410 w 791"/>
                  <a:gd name="T19" fmla="*/ 8 h 316"/>
                  <a:gd name="T20" fmla="*/ 420 w 791"/>
                  <a:gd name="T21" fmla="*/ 10 h 316"/>
                  <a:gd name="T22" fmla="*/ 428 w 791"/>
                  <a:gd name="T23" fmla="*/ 12 h 316"/>
                  <a:gd name="T24" fmla="*/ 437 w 791"/>
                  <a:gd name="T25" fmla="*/ 14 h 316"/>
                  <a:gd name="T26" fmla="*/ 451 w 791"/>
                  <a:gd name="T27" fmla="*/ 19 h 316"/>
                  <a:gd name="T28" fmla="*/ 464 w 791"/>
                  <a:gd name="T29" fmla="*/ 23 h 316"/>
                  <a:gd name="T30" fmla="*/ 474 w 791"/>
                  <a:gd name="T31" fmla="*/ 26 h 316"/>
                  <a:gd name="T32" fmla="*/ 484 w 791"/>
                  <a:gd name="T33" fmla="*/ 30 h 316"/>
                  <a:gd name="T34" fmla="*/ 492 w 791"/>
                  <a:gd name="T35" fmla="*/ 34 h 316"/>
                  <a:gd name="T36" fmla="*/ 504 w 791"/>
                  <a:gd name="T37" fmla="*/ 39 h 316"/>
                  <a:gd name="T38" fmla="*/ 516 w 791"/>
                  <a:gd name="T39" fmla="*/ 45 h 316"/>
                  <a:gd name="T40" fmla="*/ 523 w 791"/>
                  <a:gd name="T41" fmla="*/ 49 h 316"/>
                  <a:gd name="T42" fmla="*/ 531 w 791"/>
                  <a:gd name="T43" fmla="*/ 53 h 316"/>
                  <a:gd name="T44" fmla="*/ 541 w 791"/>
                  <a:gd name="T45" fmla="*/ 59 h 316"/>
                  <a:gd name="T46" fmla="*/ 551 w 791"/>
                  <a:gd name="T47" fmla="*/ 64 h 316"/>
                  <a:gd name="T48" fmla="*/ 561 w 791"/>
                  <a:gd name="T49" fmla="*/ 69 h 316"/>
                  <a:gd name="T50" fmla="*/ 567 w 791"/>
                  <a:gd name="T51" fmla="*/ 73 h 316"/>
                  <a:gd name="T52" fmla="*/ 574 w 791"/>
                  <a:gd name="T53" fmla="*/ 77 h 316"/>
                  <a:gd name="T54" fmla="*/ 582 w 791"/>
                  <a:gd name="T55" fmla="*/ 83 h 316"/>
                  <a:gd name="T56" fmla="*/ 590 w 791"/>
                  <a:gd name="T57" fmla="*/ 88 h 316"/>
                  <a:gd name="T58" fmla="*/ 596 w 791"/>
                  <a:gd name="T59" fmla="*/ 93 h 316"/>
                  <a:gd name="T60" fmla="*/ 602 w 791"/>
                  <a:gd name="T61" fmla="*/ 96 h 316"/>
                  <a:gd name="T62" fmla="*/ 607 w 791"/>
                  <a:gd name="T63" fmla="*/ 100 h 316"/>
                  <a:gd name="T64" fmla="*/ 612 w 791"/>
                  <a:gd name="T65" fmla="*/ 104 h 316"/>
                  <a:gd name="T66" fmla="*/ 618 w 791"/>
                  <a:gd name="T67" fmla="*/ 109 h 316"/>
                  <a:gd name="T68" fmla="*/ 623 w 791"/>
                  <a:gd name="T69" fmla="*/ 112 h 316"/>
                  <a:gd name="T70" fmla="*/ 627 w 791"/>
                  <a:gd name="T71" fmla="*/ 116 h 316"/>
                  <a:gd name="T72" fmla="*/ 632 w 791"/>
                  <a:gd name="T73" fmla="*/ 118 h 316"/>
                  <a:gd name="T74" fmla="*/ 639 w 791"/>
                  <a:gd name="T75" fmla="*/ 124 h 316"/>
                  <a:gd name="T76" fmla="*/ 645 w 791"/>
                  <a:gd name="T77" fmla="*/ 128 h 316"/>
                  <a:gd name="T78" fmla="*/ 649 w 791"/>
                  <a:gd name="T79" fmla="*/ 132 h 316"/>
                  <a:gd name="T80" fmla="*/ 655 w 791"/>
                  <a:gd name="T81" fmla="*/ 137 h 316"/>
                  <a:gd name="T82" fmla="*/ 661 w 791"/>
                  <a:gd name="T83" fmla="*/ 143 h 316"/>
                  <a:gd name="T84" fmla="*/ 668 w 791"/>
                  <a:gd name="T85" fmla="*/ 150 h 316"/>
                  <a:gd name="T86" fmla="*/ 674 w 791"/>
                  <a:gd name="T87" fmla="*/ 157 h 316"/>
                  <a:gd name="T88" fmla="*/ 680 w 791"/>
                  <a:gd name="T89" fmla="*/ 163 h 316"/>
                  <a:gd name="T90" fmla="*/ 685 w 791"/>
                  <a:gd name="T91" fmla="*/ 170 h 316"/>
                  <a:gd name="T92" fmla="*/ 694 w 791"/>
                  <a:gd name="T93" fmla="*/ 179 h 316"/>
                  <a:gd name="T94" fmla="*/ 702 w 791"/>
                  <a:gd name="T95" fmla="*/ 190 h 316"/>
                  <a:gd name="T96" fmla="*/ 709 w 791"/>
                  <a:gd name="T97" fmla="*/ 198 h 316"/>
                  <a:gd name="T98" fmla="*/ 714 w 791"/>
                  <a:gd name="T99" fmla="*/ 204 h 316"/>
                  <a:gd name="T100" fmla="*/ 721 w 791"/>
                  <a:gd name="T101" fmla="*/ 214 h 316"/>
                  <a:gd name="T102" fmla="*/ 729 w 791"/>
                  <a:gd name="T103" fmla="*/ 224 h 316"/>
                  <a:gd name="T104" fmla="*/ 737 w 791"/>
                  <a:gd name="T105" fmla="*/ 238 h 316"/>
                  <a:gd name="T106" fmla="*/ 743 w 791"/>
                  <a:gd name="T107" fmla="*/ 245 h 316"/>
                  <a:gd name="T108" fmla="*/ 749 w 791"/>
                  <a:gd name="T109" fmla="*/ 253 h 316"/>
                  <a:gd name="T110" fmla="*/ 757 w 791"/>
                  <a:gd name="T111" fmla="*/ 264 h 316"/>
                  <a:gd name="T112" fmla="*/ 766 w 791"/>
                  <a:gd name="T113" fmla="*/ 276 h 316"/>
                  <a:gd name="T114" fmla="*/ 774 w 791"/>
                  <a:gd name="T115" fmla="*/ 287 h 316"/>
                  <a:gd name="T116" fmla="*/ 779 w 791"/>
                  <a:gd name="T117" fmla="*/ 295 h 316"/>
                  <a:gd name="T118" fmla="*/ 783 w 791"/>
                  <a:gd name="T119" fmla="*/ 302 h 316"/>
                  <a:gd name="T120" fmla="*/ 790 w 791"/>
                  <a:gd name="T121" fmla="*/ 312 h 31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91"/>
                  <a:gd name="T184" fmla="*/ 0 h 316"/>
                  <a:gd name="T185" fmla="*/ 791 w 791"/>
                  <a:gd name="T186" fmla="*/ 316 h 31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91" h="316">
                    <a:moveTo>
                      <a:pt x="0" y="0"/>
                    </a:moveTo>
                    <a:lnTo>
                      <a:pt x="31" y="0"/>
                    </a:lnTo>
                    <a:lnTo>
                      <a:pt x="59" y="0"/>
                    </a:lnTo>
                    <a:lnTo>
                      <a:pt x="85" y="0"/>
                    </a:lnTo>
                    <a:lnTo>
                      <a:pt x="110" y="0"/>
                    </a:lnTo>
                    <a:lnTo>
                      <a:pt x="133" y="0"/>
                    </a:lnTo>
                    <a:lnTo>
                      <a:pt x="154" y="0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210" y="0"/>
                    </a:lnTo>
                    <a:lnTo>
                      <a:pt x="225" y="0"/>
                    </a:lnTo>
                    <a:lnTo>
                      <a:pt x="240" y="0"/>
                    </a:lnTo>
                    <a:lnTo>
                      <a:pt x="253" y="0"/>
                    </a:lnTo>
                    <a:lnTo>
                      <a:pt x="265" y="2"/>
                    </a:lnTo>
                    <a:lnTo>
                      <a:pt x="276" y="2"/>
                    </a:lnTo>
                    <a:lnTo>
                      <a:pt x="285" y="2"/>
                    </a:lnTo>
                    <a:lnTo>
                      <a:pt x="294" y="2"/>
                    </a:lnTo>
                    <a:lnTo>
                      <a:pt x="302" y="2"/>
                    </a:lnTo>
                    <a:lnTo>
                      <a:pt x="309" y="2"/>
                    </a:lnTo>
                    <a:lnTo>
                      <a:pt x="316" y="2"/>
                    </a:lnTo>
                    <a:lnTo>
                      <a:pt x="321" y="2"/>
                    </a:lnTo>
                    <a:lnTo>
                      <a:pt x="326" y="2"/>
                    </a:lnTo>
                    <a:lnTo>
                      <a:pt x="330" y="2"/>
                    </a:lnTo>
                    <a:lnTo>
                      <a:pt x="334" y="2"/>
                    </a:lnTo>
                    <a:lnTo>
                      <a:pt x="338" y="2"/>
                    </a:lnTo>
                    <a:lnTo>
                      <a:pt x="341" y="2"/>
                    </a:lnTo>
                    <a:lnTo>
                      <a:pt x="343" y="2"/>
                    </a:lnTo>
                    <a:lnTo>
                      <a:pt x="346" y="2"/>
                    </a:lnTo>
                    <a:lnTo>
                      <a:pt x="349" y="2"/>
                    </a:lnTo>
                    <a:lnTo>
                      <a:pt x="350" y="2"/>
                    </a:lnTo>
                    <a:lnTo>
                      <a:pt x="353" y="2"/>
                    </a:lnTo>
                    <a:lnTo>
                      <a:pt x="354" y="3"/>
                    </a:lnTo>
                    <a:lnTo>
                      <a:pt x="357" y="3"/>
                    </a:lnTo>
                    <a:lnTo>
                      <a:pt x="359" y="3"/>
                    </a:lnTo>
                    <a:lnTo>
                      <a:pt x="361" y="3"/>
                    </a:lnTo>
                    <a:lnTo>
                      <a:pt x="363" y="3"/>
                    </a:lnTo>
                    <a:lnTo>
                      <a:pt x="365" y="3"/>
                    </a:lnTo>
                    <a:lnTo>
                      <a:pt x="366" y="3"/>
                    </a:lnTo>
                    <a:lnTo>
                      <a:pt x="369" y="3"/>
                    </a:lnTo>
                    <a:lnTo>
                      <a:pt x="370" y="3"/>
                    </a:lnTo>
                    <a:lnTo>
                      <a:pt x="371" y="3"/>
                    </a:lnTo>
                    <a:lnTo>
                      <a:pt x="372" y="3"/>
                    </a:lnTo>
                    <a:lnTo>
                      <a:pt x="374" y="4"/>
                    </a:lnTo>
                    <a:lnTo>
                      <a:pt x="375" y="4"/>
                    </a:lnTo>
                    <a:lnTo>
                      <a:pt x="376" y="4"/>
                    </a:lnTo>
                    <a:lnTo>
                      <a:pt x="378" y="4"/>
                    </a:lnTo>
                    <a:lnTo>
                      <a:pt x="379" y="4"/>
                    </a:lnTo>
                    <a:lnTo>
                      <a:pt x="380" y="4"/>
                    </a:lnTo>
                    <a:lnTo>
                      <a:pt x="382" y="4"/>
                    </a:lnTo>
                    <a:lnTo>
                      <a:pt x="383" y="4"/>
                    </a:lnTo>
                    <a:lnTo>
                      <a:pt x="384" y="4"/>
                    </a:lnTo>
                    <a:lnTo>
                      <a:pt x="386" y="4"/>
                    </a:lnTo>
                    <a:lnTo>
                      <a:pt x="386" y="6"/>
                    </a:lnTo>
                    <a:lnTo>
                      <a:pt x="387" y="6"/>
                    </a:lnTo>
                    <a:lnTo>
                      <a:pt x="388" y="6"/>
                    </a:lnTo>
                    <a:lnTo>
                      <a:pt x="390" y="6"/>
                    </a:lnTo>
                    <a:lnTo>
                      <a:pt x="391" y="6"/>
                    </a:lnTo>
                    <a:lnTo>
                      <a:pt x="394" y="6"/>
                    </a:lnTo>
                    <a:lnTo>
                      <a:pt x="395" y="6"/>
                    </a:lnTo>
                    <a:lnTo>
                      <a:pt x="396" y="7"/>
                    </a:lnTo>
                    <a:lnTo>
                      <a:pt x="398" y="7"/>
                    </a:lnTo>
                    <a:lnTo>
                      <a:pt x="400" y="7"/>
                    </a:lnTo>
                    <a:lnTo>
                      <a:pt x="402" y="7"/>
                    </a:lnTo>
                    <a:lnTo>
                      <a:pt x="404" y="7"/>
                    </a:lnTo>
                    <a:lnTo>
                      <a:pt x="406" y="8"/>
                    </a:lnTo>
                    <a:lnTo>
                      <a:pt x="408" y="8"/>
                    </a:lnTo>
                    <a:lnTo>
                      <a:pt x="410" y="8"/>
                    </a:lnTo>
                    <a:lnTo>
                      <a:pt x="412" y="8"/>
                    </a:lnTo>
                    <a:lnTo>
                      <a:pt x="414" y="8"/>
                    </a:lnTo>
                    <a:lnTo>
                      <a:pt x="415" y="10"/>
                    </a:lnTo>
                    <a:lnTo>
                      <a:pt x="416" y="10"/>
                    </a:lnTo>
                    <a:lnTo>
                      <a:pt x="418" y="10"/>
                    </a:lnTo>
                    <a:lnTo>
                      <a:pt x="419" y="10"/>
                    </a:lnTo>
                    <a:lnTo>
                      <a:pt x="420" y="10"/>
                    </a:lnTo>
                    <a:lnTo>
                      <a:pt x="421" y="10"/>
                    </a:lnTo>
                    <a:lnTo>
                      <a:pt x="423" y="11"/>
                    </a:lnTo>
                    <a:lnTo>
                      <a:pt x="424" y="11"/>
                    </a:lnTo>
                    <a:lnTo>
                      <a:pt x="425" y="11"/>
                    </a:lnTo>
                    <a:lnTo>
                      <a:pt x="427" y="11"/>
                    </a:lnTo>
                    <a:lnTo>
                      <a:pt x="428" y="11"/>
                    </a:lnTo>
                    <a:lnTo>
                      <a:pt x="428" y="12"/>
                    </a:lnTo>
                    <a:lnTo>
                      <a:pt x="429" y="12"/>
                    </a:lnTo>
                    <a:lnTo>
                      <a:pt x="431" y="12"/>
                    </a:lnTo>
                    <a:lnTo>
                      <a:pt x="432" y="12"/>
                    </a:lnTo>
                    <a:lnTo>
                      <a:pt x="433" y="14"/>
                    </a:lnTo>
                    <a:lnTo>
                      <a:pt x="435" y="14"/>
                    </a:lnTo>
                    <a:lnTo>
                      <a:pt x="436" y="14"/>
                    </a:lnTo>
                    <a:lnTo>
                      <a:pt x="437" y="14"/>
                    </a:lnTo>
                    <a:lnTo>
                      <a:pt x="440" y="15"/>
                    </a:lnTo>
                    <a:lnTo>
                      <a:pt x="441" y="15"/>
                    </a:lnTo>
                    <a:lnTo>
                      <a:pt x="443" y="16"/>
                    </a:lnTo>
                    <a:lnTo>
                      <a:pt x="445" y="16"/>
                    </a:lnTo>
                    <a:lnTo>
                      <a:pt x="447" y="18"/>
                    </a:lnTo>
                    <a:lnTo>
                      <a:pt x="449" y="18"/>
                    </a:lnTo>
                    <a:lnTo>
                      <a:pt x="451" y="19"/>
                    </a:lnTo>
                    <a:lnTo>
                      <a:pt x="453" y="19"/>
                    </a:lnTo>
                    <a:lnTo>
                      <a:pt x="456" y="20"/>
                    </a:lnTo>
                    <a:lnTo>
                      <a:pt x="459" y="20"/>
                    </a:lnTo>
                    <a:lnTo>
                      <a:pt x="460" y="22"/>
                    </a:lnTo>
                    <a:lnTo>
                      <a:pt x="463" y="22"/>
                    </a:lnTo>
                    <a:lnTo>
                      <a:pt x="464" y="23"/>
                    </a:lnTo>
                    <a:lnTo>
                      <a:pt x="467" y="23"/>
                    </a:lnTo>
                    <a:lnTo>
                      <a:pt x="468" y="24"/>
                    </a:lnTo>
                    <a:lnTo>
                      <a:pt x="469" y="24"/>
                    </a:lnTo>
                    <a:lnTo>
                      <a:pt x="471" y="24"/>
                    </a:lnTo>
                    <a:lnTo>
                      <a:pt x="472" y="26"/>
                    </a:lnTo>
                    <a:lnTo>
                      <a:pt x="473" y="26"/>
                    </a:lnTo>
                    <a:lnTo>
                      <a:pt x="474" y="26"/>
                    </a:lnTo>
                    <a:lnTo>
                      <a:pt x="476" y="27"/>
                    </a:lnTo>
                    <a:lnTo>
                      <a:pt x="477" y="27"/>
                    </a:lnTo>
                    <a:lnTo>
                      <a:pt x="478" y="27"/>
                    </a:lnTo>
                    <a:lnTo>
                      <a:pt x="480" y="28"/>
                    </a:lnTo>
                    <a:lnTo>
                      <a:pt x="481" y="28"/>
                    </a:lnTo>
                    <a:lnTo>
                      <a:pt x="482" y="28"/>
                    </a:lnTo>
                    <a:lnTo>
                      <a:pt x="484" y="30"/>
                    </a:lnTo>
                    <a:lnTo>
                      <a:pt x="485" y="31"/>
                    </a:lnTo>
                    <a:lnTo>
                      <a:pt x="486" y="31"/>
                    </a:lnTo>
                    <a:lnTo>
                      <a:pt x="488" y="32"/>
                    </a:lnTo>
                    <a:lnTo>
                      <a:pt x="489" y="32"/>
                    </a:lnTo>
                    <a:lnTo>
                      <a:pt x="490" y="34"/>
                    </a:lnTo>
                    <a:lnTo>
                      <a:pt x="492" y="34"/>
                    </a:lnTo>
                    <a:lnTo>
                      <a:pt x="494" y="35"/>
                    </a:lnTo>
                    <a:lnTo>
                      <a:pt x="496" y="35"/>
                    </a:lnTo>
                    <a:lnTo>
                      <a:pt x="497" y="36"/>
                    </a:lnTo>
                    <a:lnTo>
                      <a:pt x="500" y="38"/>
                    </a:lnTo>
                    <a:lnTo>
                      <a:pt x="501" y="38"/>
                    </a:lnTo>
                    <a:lnTo>
                      <a:pt x="504" y="39"/>
                    </a:lnTo>
                    <a:lnTo>
                      <a:pt x="505" y="40"/>
                    </a:lnTo>
                    <a:lnTo>
                      <a:pt x="508" y="41"/>
                    </a:lnTo>
                    <a:lnTo>
                      <a:pt x="509" y="41"/>
                    </a:lnTo>
                    <a:lnTo>
                      <a:pt x="512" y="43"/>
                    </a:lnTo>
                    <a:lnTo>
                      <a:pt x="513" y="44"/>
                    </a:lnTo>
                    <a:lnTo>
                      <a:pt x="514" y="44"/>
                    </a:lnTo>
                    <a:lnTo>
                      <a:pt x="516" y="45"/>
                    </a:lnTo>
                    <a:lnTo>
                      <a:pt x="517" y="45"/>
                    </a:lnTo>
                    <a:lnTo>
                      <a:pt x="518" y="47"/>
                    </a:lnTo>
                    <a:lnTo>
                      <a:pt x="520" y="47"/>
                    </a:lnTo>
                    <a:lnTo>
                      <a:pt x="521" y="48"/>
                    </a:lnTo>
                    <a:lnTo>
                      <a:pt x="522" y="48"/>
                    </a:lnTo>
                    <a:lnTo>
                      <a:pt x="523" y="49"/>
                    </a:lnTo>
                    <a:lnTo>
                      <a:pt x="525" y="49"/>
                    </a:lnTo>
                    <a:lnTo>
                      <a:pt x="526" y="51"/>
                    </a:lnTo>
                    <a:lnTo>
                      <a:pt x="527" y="51"/>
                    </a:lnTo>
                    <a:lnTo>
                      <a:pt x="529" y="52"/>
                    </a:lnTo>
                    <a:lnTo>
                      <a:pt x="530" y="53"/>
                    </a:lnTo>
                    <a:lnTo>
                      <a:pt x="531" y="53"/>
                    </a:lnTo>
                    <a:lnTo>
                      <a:pt x="533" y="53"/>
                    </a:lnTo>
                    <a:lnTo>
                      <a:pt x="534" y="55"/>
                    </a:lnTo>
                    <a:lnTo>
                      <a:pt x="535" y="55"/>
                    </a:lnTo>
                    <a:lnTo>
                      <a:pt x="537" y="56"/>
                    </a:lnTo>
                    <a:lnTo>
                      <a:pt x="538" y="56"/>
                    </a:lnTo>
                    <a:lnTo>
                      <a:pt x="539" y="57"/>
                    </a:lnTo>
                    <a:lnTo>
                      <a:pt x="541" y="59"/>
                    </a:lnTo>
                    <a:lnTo>
                      <a:pt x="542" y="59"/>
                    </a:lnTo>
                    <a:lnTo>
                      <a:pt x="543" y="60"/>
                    </a:lnTo>
                    <a:lnTo>
                      <a:pt x="545" y="61"/>
                    </a:lnTo>
                    <a:lnTo>
                      <a:pt x="547" y="63"/>
                    </a:lnTo>
                    <a:lnTo>
                      <a:pt x="549" y="63"/>
                    </a:lnTo>
                    <a:lnTo>
                      <a:pt x="551" y="64"/>
                    </a:lnTo>
                    <a:lnTo>
                      <a:pt x="553" y="65"/>
                    </a:lnTo>
                    <a:lnTo>
                      <a:pt x="554" y="67"/>
                    </a:lnTo>
                    <a:lnTo>
                      <a:pt x="555" y="67"/>
                    </a:lnTo>
                    <a:lnTo>
                      <a:pt x="557" y="68"/>
                    </a:lnTo>
                    <a:lnTo>
                      <a:pt x="558" y="68"/>
                    </a:lnTo>
                    <a:lnTo>
                      <a:pt x="559" y="69"/>
                    </a:lnTo>
                    <a:lnTo>
                      <a:pt x="561" y="69"/>
                    </a:lnTo>
                    <a:lnTo>
                      <a:pt x="562" y="71"/>
                    </a:lnTo>
                    <a:lnTo>
                      <a:pt x="563" y="71"/>
                    </a:lnTo>
                    <a:lnTo>
                      <a:pt x="563" y="72"/>
                    </a:lnTo>
                    <a:lnTo>
                      <a:pt x="565" y="72"/>
                    </a:lnTo>
                    <a:lnTo>
                      <a:pt x="566" y="73"/>
                    </a:lnTo>
                    <a:lnTo>
                      <a:pt x="567" y="73"/>
                    </a:lnTo>
                    <a:lnTo>
                      <a:pt x="569" y="75"/>
                    </a:lnTo>
                    <a:lnTo>
                      <a:pt x="570" y="76"/>
                    </a:lnTo>
                    <a:lnTo>
                      <a:pt x="571" y="76"/>
                    </a:lnTo>
                    <a:lnTo>
                      <a:pt x="573" y="77"/>
                    </a:lnTo>
                    <a:lnTo>
                      <a:pt x="574" y="77"/>
                    </a:lnTo>
                    <a:lnTo>
                      <a:pt x="574" y="79"/>
                    </a:lnTo>
                    <a:lnTo>
                      <a:pt x="575" y="79"/>
                    </a:lnTo>
                    <a:lnTo>
                      <a:pt x="576" y="80"/>
                    </a:lnTo>
                    <a:lnTo>
                      <a:pt x="578" y="80"/>
                    </a:lnTo>
                    <a:lnTo>
                      <a:pt x="579" y="81"/>
                    </a:lnTo>
                    <a:lnTo>
                      <a:pt x="580" y="81"/>
                    </a:lnTo>
                    <a:lnTo>
                      <a:pt x="582" y="83"/>
                    </a:lnTo>
                    <a:lnTo>
                      <a:pt x="583" y="84"/>
                    </a:lnTo>
                    <a:lnTo>
                      <a:pt x="584" y="84"/>
                    </a:lnTo>
                    <a:lnTo>
                      <a:pt x="586" y="85"/>
                    </a:lnTo>
                    <a:lnTo>
                      <a:pt x="587" y="87"/>
                    </a:lnTo>
                    <a:lnTo>
                      <a:pt x="588" y="88"/>
                    </a:lnTo>
                    <a:lnTo>
                      <a:pt x="590" y="88"/>
                    </a:lnTo>
                    <a:lnTo>
                      <a:pt x="591" y="89"/>
                    </a:lnTo>
                    <a:lnTo>
                      <a:pt x="592" y="89"/>
                    </a:lnTo>
                    <a:lnTo>
                      <a:pt x="594" y="91"/>
                    </a:lnTo>
                    <a:lnTo>
                      <a:pt x="595" y="92"/>
                    </a:lnTo>
                    <a:lnTo>
                      <a:pt x="596" y="92"/>
                    </a:lnTo>
                    <a:lnTo>
                      <a:pt x="596" y="93"/>
                    </a:lnTo>
                    <a:lnTo>
                      <a:pt x="598" y="93"/>
                    </a:lnTo>
                    <a:lnTo>
                      <a:pt x="599" y="94"/>
                    </a:lnTo>
                    <a:lnTo>
                      <a:pt x="600" y="94"/>
                    </a:lnTo>
                    <a:lnTo>
                      <a:pt x="602" y="96"/>
                    </a:lnTo>
                    <a:lnTo>
                      <a:pt x="602" y="97"/>
                    </a:lnTo>
                    <a:lnTo>
                      <a:pt x="603" y="97"/>
                    </a:lnTo>
                    <a:lnTo>
                      <a:pt x="604" y="98"/>
                    </a:lnTo>
                    <a:lnTo>
                      <a:pt x="606" y="98"/>
                    </a:lnTo>
                    <a:lnTo>
                      <a:pt x="607" y="100"/>
                    </a:lnTo>
                    <a:lnTo>
                      <a:pt x="608" y="101"/>
                    </a:lnTo>
                    <a:lnTo>
                      <a:pt x="610" y="102"/>
                    </a:lnTo>
                    <a:lnTo>
                      <a:pt x="611" y="102"/>
                    </a:lnTo>
                    <a:lnTo>
                      <a:pt x="611" y="104"/>
                    </a:lnTo>
                    <a:lnTo>
                      <a:pt x="612" y="104"/>
                    </a:lnTo>
                    <a:lnTo>
                      <a:pt x="614" y="105"/>
                    </a:lnTo>
                    <a:lnTo>
                      <a:pt x="615" y="106"/>
                    </a:lnTo>
                    <a:lnTo>
                      <a:pt x="616" y="108"/>
                    </a:lnTo>
                    <a:lnTo>
                      <a:pt x="618" y="108"/>
                    </a:lnTo>
                    <a:lnTo>
                      <a:pt x="618" y="109"/>
                    </a:lnTo>
                    <a:lnTo>
                      <a:pt x="619" y="109"/>
                    </a:lnTo>
                    <a:lnTo>
                      <a:pt x="619" y="110"/>
                    </a:lnTo>
                    <a:lnTo>
                      <a:pt x="620" y="110"/>
                    </a:lnTo>
                    <a:lnTo>
                      <a:pt x="622" y="112"/>
                    </a:lnTo>
                    <a:lnTo>
                      <a:pt x="623" y="112"/>
                    </a:lnTo>
                    <a:lnTo>
                      <a:pt x="623" y="113"/>
                    </a:lnTo>
                    <a:lnTo>
                      <a:pt x="624" y="113"/>
                    </a:lnTo>
                    <a:lnTo>
                      <a:pt x="625" y="114"/>
                    </a:lnTo>
                    <a:lnTo>
                      <a:pt x="627" y="116"/>
                    </a:lnTo>
                    <a:lnTo>
                      <a:pt x="628" y="116"/>
                    </a:lnTo>
                    <a:lnTo>
                      <a:pt x="628" y="117"/>
                    </a:lnTo>
                    <a:lnTo>
                      <a:pt x="629" y="117"/>
                    </a:lnTo>
                    <a:lnTo>
                      <a:pt x="631" y="118"/>
                    </a:lnTo>
                    <a:lnTo>
                      <a:pt x="632" y="118"/>
                    </a:lnTo>
                    <a:lnTo>
                      <a:pt x="633" y="120"/>
                    </a:lnTo>
                    <a:lnTo>
                      <a:pt x="635" y="121"/>
                    </a:lnTo>
                    <a:lnTo>
                      <a:pt x="636" y="122"/>
                    </a:lnTo>
                    <a:lnTo>
                      <a:pt x="637" y="122"/>
                    </a:lnTo>
                    <a:lnTo>
                      <a:pt x="639" y="124"/>
                    </a:lnTo>
                    <a:lnTo>
                      <a:pt x="640" y="124"/>
                    </a:lnTo>
                    <a:lnTo>
                      <a:pt x="640" y="125"/>
                    </a:lnTo>
                    <a:lnTo>
                      <a:pt x="641" y="126"/>
                    </a:lnTo>
                    <a:lnTo>
                      <a:pt x="643" y="126"/>
                    </a:lnTo>
                    <a:lnTo>
                      <a:pt x="644" y="128"/>
                    </a:lnTo>
                    <a:lnTo>
                      <a:pt x="645" y="128"/>
                    </a:lnTo>
                    <a:lnTo>
                      <a:pt x="645" y="129"/>
                    </a:lnTo>
                    <a:lnTo>
                      <a:pt x="647" y="129"/>
                    </a:lnTo>
                    <a:lnTo>
                      <a:pt x="647" y="130"/>
                    </a:lnTo>
                    <a:lnTo>
                      <a:pt x="648" y="130"/>
                    </a:lnTo>
                    <a:lnTo>
                      <a:pt x="649" y="132"/>
                    </a:lnTo>
                    <a:lnTo>
                      <a:pt x="651" y="133"/>
                    </a:lnTo>
                    <a:lnTo>
                      <a:pt x="652" y="134"/>
                    </a:lnTo>
                    <a:lnTo>
                      <a:pt x="653" y="136"/>
                    </a:lnTo>
                    <a:lnTo>
                      <a:pt x="655" y="137"/>
                    </a:lnTo>
                    <a:lnTo>
                      <a:pt x="656" y="137"/>
                    </a:lnTo>
                    <a:lnTo>
                      <a:pt x="656" y="138"/>
                    </a:lnTo>
                    <a:lnTo>
                      <a:pt x="657" y="140"/>
                    </a:lnTo>
                    <a:lnTo>
                      <a:pt x="659" y="140"/>
                    </a:lnTo>
                    <a:lnTo>
                      <a:pt x="659" y="141"/>
                    </a:lnTo>
                    <a:lnTo>
                      <a:pt x="660" y="142"/>
                    </a:lnTo>
                    <a:lnTo>
                      <a:pt x="661" y="143"/>
                    </a:lnTo>
                    <a:lnTo>
                      <a:pt x="663" y="143"/>
                    </a:lnTo>
                    <a:lnTo>
                      <a:pt x="664" y="145"/>
                    </a:lnTo>
                    <a:lnTo>
                      <a:pt x="664" y="146"/>
                    </a:lnTo>
                    <a:lnTo>
                      <a:pt x="665" y="147"/>
                    </a:lnTo>
                    <a:lnTo>
                      <a:pt x="667" y="149"/>
                    </a:lnTo>
                    <a:lnTo>
                      <a:pt x="668" y="150"/>
                    </a:lnTo>
                    <a:lnTo>
                      <a:pt x="669" y="151"/>
                    </a:lnTo>
                    <a:lnTo>
                      <a:pt x="671" y="153"/>
                    </a:lnTo>
                    <a:lnTo>
                      <a:pt x="672" y="154"/>
                    </a:lnTo>
                    <a:lnTo>
                      <a:pt x="673" y="155"/>
                    </a:lnTo>
                    <a:lnTo>
                      <a:pt x="674" y="157"/>
                    </a:lnTo>
                    <a:lnTo>
                      <a:pt x="676" y="158"/>
                    </a:lnTo>
                    <a:lnTo>
                      <a:pt x="676" y="159"/>
                    </a:lnTo>
                    <a:lnTo>
                      <a:pt x="677" y="159"/>
                    </a:lnTo>
                    <a:lnTo>
                      <a:pt x="677" y="161"/>
                    </a:lnTo>
                    <a:lnTo>
                      <a:pt x="678" y="162"/>
                    </a:lnTo>
                    <a:lnTo>
                      <a:pt x="680" y="163"/>
                    </a:lnTo>
                    <a:lnTo>
                      <a:pt x="681" y="163"/>
                    </a:lnTo>
                    <a:lnTo>
                      <a:pt x="681" y="165"/>
                    </a:lnTo>
                    <a:lnTo>
                      <a:pt x="682" y="166"/>
                    </a:lnTo>
                    <a:lnTo>
                      <a:pt x="684" y="167"/>
                    </a:lnTo>
                    <a:lnTo>
                      <a:pt x="685" y="169"/>
                    </a:lnTo>
                    <a:lnTo>
                      <a:pt x="685" y="170"/>
                    </a:lnTo>
                    <a:lnTo>
                      <a:pt x="686" y="171"/>
                    </a:lnTo>
                    <a:lnTo>
                      <a:pt x="688" y="173"/>
                    </a:lnTo>
                    <a:lnTo>
                      <a:pt x="689" y="174"/>
                    </a:lnTo>
                    <a:lnTo>
                      <a:pt x="690" y="175"/>
                    </a:lnTo>
                    <a:lnTo>
                      <a:pt x="692" y="177"/>
                    </a:lnTo>
                    <a:lnTo>
                      <a:pt x="693" y="178"/>
                    </a:lnTo>
                    <a:lnTo>
                      <a:pt x="694" y="179"/>
                    </a:lnTo>
                    <a:lnTo>
                      <a:pt x="696" y="182"/>
                    </a:lnTo>
                    <a:lnTo>
                      <a:pt x="697" y="183"/>
                    </a:lnTo>
                    <a:lnTo>
                      <a:pt x="698" y="185"/>
                    </a:lnTo>
                    <a:lnTo>
                      <a:pt x="700" y="186"/>
                    </a:lnTo>
                    <a:lnTo>
                      <a:pt x="701" y="189"/>
                    </a:lnTo>
                    <a:lnTo>
                      <a:pt x="702" y="190"/>
                    </a:lnTo>
                    <a:lnTo>
                      <a:pt x="704" y="191"/>
                    </a:lnTo>
                    <a:lnTo>
                      <a:pt x="704" y="193"/>
                    </a:lnTo>
                    <a:lnTo>
                      <a:pt x="705" y="194"/>
                    </a:lnTo>
                    <a:lnTo>
                      <a:pt x="706" y="194"/>
                    </a:lnTo>
                    <a:lnTo>
                      <a:pt x="708" y="195"/>
                    </a:lnTo>
                    <a:lnTo>
                      <a:pt x="708" y="196"/>
                    </a:lnTo>
                    <a:lnTo>
                      <a:pt x="709" y="198"/>
                    </a:lnTo>
                    <a:lnTo>
                      <a:pt x="709" y="199"/>
                    </a:lnTo>
                    <a:lnTo>
                      <a:pt x="710" y="199"/>
                    </a:lnTo>
                    <a:lnTo>
                      <a:pt x="712" y="200"/>
                    </a:lnTo>
                    <a:lnTo>
                      <a:pt x="712" y="202"/>
                    </a:lnTo>
                    <a:lnTo>
                      <a:pt x="713" y="203"/>
                    </a:lnTo>
                    <a:lnTo>
                      <a:pt x="713" y="204"/>
                    </a:lnTo>
                    <a:lnTo>
                      <a:pt x="714" y="204"/>
                    </a:lnTo>
                    <a:lnTo>
                      <a:pt x="716" y="206"/>
                    </a:lnTo>
                    <a:lnTo>
                      <a:pt x="716" y="207"/>
                    </a:lnTo>
                    <a:lnTo>
                      <a:pt x="717" y="208"/>
                    </a:lnTo>
                    <a:lnTo>
                      <a:pt x="718" y="210"/>
                    </a:lnTo>
                    <a:lnTo>
                      <a:pt x="718" y="211"/>
                    </a:lnTo>
                    <a:lnTo>
                      <a:pt x="720" y="212"/>
                    </a:lnTo>
                    <a:lnTo>
                      <a:pt x="721" y="214"/>
                    </a:lnTo>
                    <a:lnTo>
                      <a:pt x="722" y="215"/>
                    </a:lnTo>
                    <a:lnTo>
                      <a:pt x="724" y="216"/>
                    </a:lnTo>
                    <a:lnTo>
                      <a:pt x="725" y="219"/>
                    </a:lnTo>
                    <a:lnTo>
                      <a:pt x="726" y="220"/>
                    </a:lnTo>
                    <a:lnTo>
                      <a:pt x="727" y="223"/>
                    </a:lnTo>
                    <a:lnTo>
                      <a:pt x="729" y="224"/>
                    </a:lnTo>
                    <a:lnTo>
                      <a:pt x="730" y="227"/>
                    </a:lnTo>
                    <a:lnTo>
                      <a:pt x="731" y="228"/>
                    </a:lnTo>
                    <a:lnTo>
                      <a:pt x="733" y="231"/>
                    </a:lnTo>
                    <a:lnTo>
                      <a:pt x="734" y="232"/>
                    </a:lnTo>
                    <a:lnTo>
                      <a:pt x="735" y="234"/>
                    </a:lnTo>
                    <a:lnTo>
                      <a:pt x="737" y="235"/>
                    </a:lnTo>
                    <a:lnTo>
                      <a:pt x="737" y="238"/>
                    </a:lnTo>
                    <a:lnTo>
                      <a:pt x="738" y="239"/>
                    </a:lnTo>
                    <a:lnTo>
                      <a:pt x="739" y="240"/>
                    </a:lnTo>
                    <a:lnTo>
                      <a:pt x="741" y="242"/>
                    </a:lnTo>
                    <a:lnTo>
                      <a:pt x="742" y="243"/>
                    </a:lnTo>
                    <a:lnTo>
                      <a:pt x="743" y="244"/>
                    </a:lnTo>
                    <a:lnTo>
                      <a:pt x="743" y="245"/>
                    </a:lnTo>
                    <a:lnTo>
                      <a:pt x="745" y="247"/>
                    </a:lnTo>
                    <a:lnTo>
                      <a:pt x="745" y="248"/>
                    </a:lnTo>
                    <a:lnTo>
                      <a:pt x="746" y="249"/>
                    </a:lnTo>
                    <a:lnTo>
                      <a:pt x="747" y="249"/>
                    </a:lnTo>
                    <a:lnTo>
                      <a:pt x="747" y="251"/>
                    </a:lnTo>
                    <a:lnTo>
                      <a:pt x="749" y="252"/>
                    </a:lnTo>
                    <a:lnTo>
                      <a:pt x="749" y="253"/>
                    </a:lnTo>
                    <a:lnTo>
                      <a:pt x="750" y="255"/>
                    </a:lnTo>
                    <a:lnTo>
                      <a:pt x="751" y="256"/>
                    </a:lnTo>
                    <a:lnTo>
                      <a:pt x="753" y="257"/>
                    </a:lnTo>
                    <a:lnTo>
                      <a:pt x="753" y="259"/>
                    </a:lnTo>
                    <a:lnTo>
                      <a:pt x="754" y="260"/>
                    </a:lnTo>
                    <a:lnTo>
                      <a:pt x="755" y="263"/>
                    </a:lnTo>
                    <a:lnTo>
                      <a:pt x="757" y="264"/>
                    </a:lnTo>
                    <a:lnTo>
                      <a:pt x="758" y="265"/>
                    </a:lnTo>
                    <a:lnTo>
                      <a:pt x="759" y="268"/>
                    </a:lnTo>
                    <a:lnTo>
                      <a:pt x="761" y="269"/>
                    </a:lnTo>
                    <a:lnTo>
                      <a:pt x="762" y="272"/>
                    </a:lnTo>
                    <a:lnTo>
                      <a:pt x="763" y="273"/>
                    </a:lnTo>
                    <a:lnTo>
                      <a:pt x="766" y="276"/>
                    </a:lnTo>
                    <a:lnTo>
                      <a:pt x="767" y="277"/>
                    </a:lnTo>
                    <a:lnTo>
                      <a:pt x="769" y="280"/>
                    </a:lnTo>
                    <a:lnTo>
                      <a:pt x="770" y="281"/>
                    </a:lnTo>
                    <a:lnTo>
                      <a:pt x="770" y="283"/>
                    </a:lnTo>
                    <a:lnTo>
                      <a:pt x="771" y="284"/>
                    </a:lnTo>
                    <a:lnTo>
                      <a:pt x="773" y="285"/>
                    </a:lnTo>
                    <a:lnTo>
                      <a:pt x="774" y="287"/>
                    </a:lnTo>
                    <a:lnTo>
                      <a:pt x="774" y="288"/>
                    </a:lnTo>
                    <a:lnTo>
                      <a:pt x="775" y="289"/>
                    </a:lnTo>
                    <a:lnTo>
                      <a:pt x="776" y="291"/>
                    </a:lnTo>
                    <a:lnTo>
                      <a:pt x="776" y="292"/>
                    </a:lnTo>
                    <a:lnTo>
                      <a:pt x="778" y="293"/>
                    </a:lnTo>
                    <a:lnTo>
                      <a:pt x="778" y="295"/>
                    </a:lnTo>
                    <a:lnTo>
                      <a:pt x="779" y="295"/>
                    </a:lnTo>
                    <a:lnTo>
                      <a:pt x="779" y="296"/>
                    </a:lnTo>
                    <a:lnTo>
                      <a:pt x="780" y="297"/>
                    </a:lnTo>
                    <a:lnTo>
                      <a:pt x="780" y="298"/>
                    </a:lnTo>
                    <a:lnTo>
                      <a:pt x="782" y="300"/>
                    </a:lnTo>
                    <a:lnTo>
                      <a:pt x="783" y="301"/>
                    </a:lnTo>
                    <a:lnTo>
                      <a:pt x="783" y="302"/>
                    </a:lnTo>
                    <a:lnTo>
                      <a:pt x="784" y="304"/>
                    </a:lnTo>
                    <a:lnTo>
                      <a:pt x="786" y="305"/>
                    </a:lnTo>
                    <a:lnTo>
                      <a:pt x="786" y="306"/>
                    </a:lnTo>
                    <a:lnTo>
                      <a:pt x="787" y="308"/>
                    </a:lnTo>
                    <a:lnTo>
                      <a:pt x="787" y="309"/>
                    </a:lnTo>
                    <a:lnTo>
                      <a:pt x="788" y="310"/>
                    </a:lnTo>
                    <a:lnTo>
                      <a:pt x="790" y="312"/>
                    </a:lnTo>
                    <a:lnTo>
                      <a:pt x="790" y="313"/>
                    </a:lnTo>
                    <a:lnTo>
                      <a:pt x="791" y="31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" name="Freeform 7"/>
              <p:cNvSpPr>
                <a:spLocks noChangeArrowheads="1"/>
              </p:cNvSpPr>
              <p:nvPr/>
            </p:nvSpPr>
            <p:spPr bwMode="auto">
              <a:xfrm>
                <a:off x="6146075" y="3120628"/>
                <a:ext cx="404132" cy="144066"/>
              </a:xfrm>
              <a:custGeom>
                <a:avLst/>
                <a:gdLst>
                  <a:gd name="T0" fmla="*/ 154 w 791"/>
                  <a:gd name="T1" fmla="*/ 315 h 315"/>
                  <a:gd name="T2" fmla="*/ 265 w 791"/>
                  <a:gd name="T3" fmla="*/ 315 h 315"/>
                  <a:gd name="T4" fmla="*/ 321 w 791"/>
                  <a:gd name="T5" fmla="*/ 314 h 315"/>
                  <a:gd name="T6" fmla="*/ 346 w 791"/>
                  <a:gd name="T7" fmla="*/ 314 h 315"/>
                  <a:gd name="T8" fmla="*/ 359 w 791"/>
                  <a:gd name="T9" fmla="*/ 313 h 315"/>
                  <a:gd name="T10" fmla="*/ 371 w 791"/>
                  <a:gd name="T11" fmla="*/ 313 h 315"/>
                  <a:gd name="T12" fmla="*/ 379 w 791"/>
                  <a:gd name="T13" fmla="*/ 311 h 315"/>
                  <a:gd name="T14" fmla="*/ 387 w 791"/>
                  <a:gd name="T15" fmla="*/ 310 h 315"/>
                  <a:gd name="T16" fmla="*/ 398 w 791"/>
                  <a:gd name="T17" fmla="*/ 309 h 315"/>
                  <a:gd name="T18" fmla="*/ 410 w 791"/>
                  <a:gd name="T19" fmla="*/ 307 h 315"/>
                  <a:gd name="T20" fmla="*/ 420 w 791"/>
                  <a:gd name="T21" fmla="*/ 306 h 315"/>
                  <a:gd name="T22" fmla="*/ 428 w 791"/>
                  <a:gd name="T23" fmla="*/ 305 h 315"/>
                  <a:gd name="T24" fmla="*/ 437 w 791"/>
                  <a:gd name="T25" fmla="*/ 302 h 315"/>
                  <a:gd name="T26" fmla="*/ 451 w 791"/>
                  <a:gd name="T27" fmla="*/ 297 h 315"/>
                  <a:gd name="T28" fmla="*/ 464 w 791"/>
                  <a:gd name="T29" fmla="*/ 293 h 315"/>
                  <a:gd name="T30" fmla="*/ 474 w 791"/>
                  <a:gd name="T31" fmla="*/ 290 h 315"/>
                  <a:gd name="T32" fmla="*/ 484 w 791"/>
                  <a:gd name="T33" fmla="*/ 286 h 315"/>
                  <a:gd name="T34" fmla="*/ 492 w 791"/>
                  <a:gd name="T35" fmla="*/ 282 h 315"/>
                  <a:gd name="T36" fmla="*/ 504 w 791"/>
                  <a:gd name="T37" fmla="*/ 277 h 315"/>
                  <a:gd name="T38" fmla="*/ 516 w 791"/>
                  <a:gd name="T39" fmla="*/ 270 h 315"/>
                  <a:gd name="T40" fmla="*/ 523 w 791"/>
                  <a:gd name="T41" fmla="*/ 266 h 315"/>
                  <a:gd name="T42" fmla="*/ 531 w 791"/>
                  <a:gd name="T43" fmla="*/ 262 h 315"/>
                  <a:gd name="T44" fmla="*/ 541 w 791"/>
                  <a:gd name="T45" fmla="*/ 257 h 315"/>
                  <a:gd name="T46" fmla="*/ 551 w 791"/>
                  <a:gd name="T47" fmla="*/ 252 h 315"/>
                  <a:gd name="T48" fmla="*/ 561 w 791"/>
                  <a:gd name="T49" fmla="*/ 246 h 315"/>
                  <a:gd name="T50" fmla="*/ 567 w 791"/>
                  <a:gd name="T51" fmla="*/ 242 h 315"/>
                  <a:gd name="T52" fmla="*/ 574 w 791"/>
                  <a:gd name="T53" fmla="*/ 238 h 315"/>
                  <a:gd name="T54" fmla="*/ 582 w 791"/>
                  <a:gd name="T55" fmla="*/ 233 h 315"/>
                  <a:gd name="T56" fmla="*/ 590 w 791"/>
                  <a:gd name="T57" fmla="*/ 228 h 315"/>
                  <a:gd name="T58" fmla="*/ 596 w 791"/>
                  <a:gd name="T59" fmla="*/ 223 h 315"/>
                  <a:gd name="T60" fmla="*/ 602 w 791"/>
                  <a:gd name="T61" fmla="*/ 220 h 315"/>
                  <a:gd name="T62" fmla="*/ 607 w 791"/>
                  <a:gd name="T63" fmla="*/ 216 h 315"/>
                  <a:gd name="T64" fmla="*/ 612 w 791"/>
                  <a:gd name="T65" fmla="*/ 211 h 315"/>
                  <a:gd name="T66" fmla="*/ 618 w 791"/>
                  <a:gd name="T67" fmla="*/ 207 h 315"/>
                  <a:gd name="T68" fmla="*/ 623 w 791"/>
                  <a:gd name="T69" fmla="*/ 204 h 315"/>
                  <a:gd name="T70" fmla="*/ 627 w 791"/>
                  <a:gd name="T71" fmla="*/ 200 h 315"/>
                  <a:gd name="T72" fmla="*/ 632 w 791"/>
                  <a:gd name="T73" fmla="*/ 197 h 315"/>
                  <a:gd name="T74" fmla="*/ 639 w 791"/>
                  <a:gd name="T75" fmla="*/ 192 h 315"/>
                  <a:gd name="T76" fmla="*/ 645 w 791"/>
                  <a:gd name="T77" fmla="*/ 188 h 315"/>
                  <a:gd name="T78" fmla="*/ 649 w 791"/>
                  <a:gd name="T79" fmla="*/ 184 h 315"/>
                  <a:gd name="T80" fmla="*/ 655 w 791"/>
                  <a:gd name="T81" fmla="*/ 179 h 315"/>
                  <a:gd name="T82" fmla="*/ 661 w 791"/>
                  <a:gd name="T83" fmla="*/ 174 h 315"/>
                  <a:gd name="T84" fmla="*/ 668 w 791"/>
                  <a:gd name="T85" fmla="*/ 166 h 315"/>
                  <a:gd name="T86" fmla="*/ 674 w 791"/>
                  <a:gd name="T87" fmla="*/ 159 h 315"/>
                  <a:gd name="T88" fmla="*/ 680 w 791"/>
                  <a:gd name="T89" fmla="*/ 152 h 315"/>
                  <a:gd name="T90" fmla="*/ 685 w 791"/>
                  <a:gd name="T91" fmla="*/ 146 h 315"/>
                  <a:gd name="T92" fmla="*/ 694 w 791"/>
                  <a:gd name="T93" fmla="*/ 136 h 315"/>
                  <a:gd name="T94" fmla="*/ 702 w 791"/>
                  <a:gd name="T95" fmla="*/ 126 h 315"/>
                  <a:gd name="T96" fmla="*/ 709 w 791"/>
                  <a:gd name="T97" fmla="*/ 118 h 315"/>
                  <a:gd name="T98" fmla="*/ 714 w 791"/>
                  <a:gd name="T99" fmla="*/ 111 h 315"/>
                  <a:gd name="T100" fmla="*/ 721 w 791"/>
                  <a:gd name="T101" fmla="*/ 102 h 315"/>
                  <a:gd name="T102" fmla="*/ 729 w 791"/>
                  <a:gd name="T103" fmla="*/ 91 h 315"/>
                  <a:gd name="T104" fmla="*/ 737 w 791"/>
                  <a:gd name="T105" fmla="*/ 80 h 315"/>
                  <a:gd name="T106" fmla="*/ 743 w 791"/>
                  <a:gd name="T107" fmla="*/ 70 h 315"/>
                  <a:gd name="T108" fmla="*/ 749 w 791"/>
                  <a:gd name="T109" fmla="*/ 62 h 315"/>
                  <a:gd name="T110" fmla="*/ 757 w 791"/>
                  <a:gd name="T111" fmla="*/ 52 h 315"/>
                  <a:gd name="T112" fmla="*/ 766 w 791"/>
                  <a:gd name="T113" fmla="*/ 40 h 315"/>
                  <a:gd name="T114" fmla="*/ 774 w 791"/>
                  <a:gd name="T115" fmla="*/ 29 h 315"/>
                  <a:gd name="T116" fmla="*/ 779 w 791"/>
                  <a:gd name="T117" fmla="*/ 21 h 315"/>
                  <a:gd name="T118" fmla="*/ 783 w 791"/>
                  <a:gd name="T119" fmla="*/ 13 h 315"/>
                  <a:gd name="T120" fmla="*/ 790 w 791"/>
                  <a:gd name="T121" fmla="*/ 4 h 31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91"/>
                  <a:gd name="T184" fmla="*/ 0 h 315"/>
                  <a:gd name="T185" fmla="*/ 791 w 791"/>
                  <a:gd name="T186" fmla="*/ 315 h 31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91" h="315">
                    <a:moveTo>
                      <a:pt x="0" y="315"/>
                    </a:moveTo>
                    <a:lnTo>
                      <a:pt x="31" y="315"/>
                    </a:lnTo>
                    <a:lnTo>
                      <a:pt x="59" y="315"/>
                    </a:lnTo>
                    <a:lnTo>
                      <a:pt x="85" y="315"/>
                    </a:lnTo>
                    <a:lnTo>
                      <a:pt x="110" y="315"/>
                    </a:lnTo>
                    <a:lnTo>
                      <a:pt x="133" y="315"/>
                    </a:lnTo>
                    <a:lnTo>
                      <a:pt x="154" y="315"/>
                    </a:lnTo>
                    <a:lnTo>
                      <a:pt x="174" y="315"/>
                    </a:lnTo>
                    <a:lnTo>
                      <a:pt x="192" y="315"/>
                    </a:lnTo>
                    <a:lnTo>
                      <a:pt x="210" y="315"/>
                    </a:lnTo>
                    <a:lnTo>
                      <a:pt x="225" y="315"/>
                    </a:lnTo>
                    <a:lnTo>
                      <a:pt x="240" y="315"/>
                    </a:lnTo>
                    <a:lnTo>
                      <a:pt x="253" y="315"/>
                    </a:lnTo>
                    <a:lnTo>
                      <a:pt x="265" y="315"/>
                    </a:lnTo>
                    <a:lnTo>
                      <a:pt x="276" y="315"/>
                    </a:lnTo>
                    <a:lnTo>
                      <a:pt x="285" y="315"/>
                    </a:lnTo>
                    <a:lnTo>
                      <a:pt x="294" y="314"/>
                    </a:lnTo>
                    <a:lnTo>
                      <a:pt x="302" y="314"/>
                    </a:lnTo>
                    <a:lnTo>
                      <a:pt x="309" y="314"/>
                    </a:lnTo>
                    <a:lnTo>
                      <a:pt x="316" y="314"/>
                    </a:lnTo>
                    <a:lnTo>
                      <a:pt x="321" y="314"/>
                    </a:lnTo>
                    <a:lnTo>
                      <a:pt x="326" y="314"/>
                    </a:lnTo>
                    <a:lnTo>
                      <a:pt x="330" y="314"/>
                    </a:lnTo>
                    <a:lnTo>
                      <a:pt x="334" y="314"/>
                    </a:lnTo>
                    <a:lnTo>
                      <a:pt x="338" y="314"/>
                    </a:lnTo>
                    <a:lnTo>
                      <a:pt x="341" y="314"/>
                    </a:lnTo>
                    <a:lnTo>
                      <a:pt x="343" y="314"/>
                    </a:lnTo>
                    <a:lnTo>
                      <a:pt x="346" y="314"/>
                    </a:lnTo>
                    <a:lnTo>
                      <a:pt x="349" y="314"/>
                    </a:lnTo>
                    <a:lnTo>
                      <a:pt x="350" y="314"/>
                    </a:lnTo>
                    <a:lnTo>
                      <a:pt x="353" y="314"/>
                    </a:lnTo>
                    <a:lnTo>
                      <a:pt x="354" y="314"/>
                    </a:lnTo>
                    <a:lnTo>
                      <a:pt x="357" y="313"/>
                    </a:lnTo>
                    <a:lnTo>
                      <a:pt x="359" y="313"/>
                    </a:lnTo>
                    <a:lnTo>
                      <a:pt x="361" y="313"/>
                    </a:lnTo>
                    <a:lnTo>
                      <a:pt x="363" y="313"/>
                    </a:lnTo>
                    <a:lnTo>
                      <a:pt x="365" y="313"/>
                    </a:lnTo>
                    <a:lnTo>
                      <a:pt x="366" y="313"/>
                    </a:lnTo>
                    <a:lnTo>
                      <a:pt x="369" y="313"/>
                    </a:lnTo>
                    <a:lnTo>
                      <a:pt x="370" y="313"/>
                    </a:lnTo>
                    <a:lnTo>
                      <a:pt x="371" y="313"/>
                    </a:lnTo>
                    <a:lnTo>
                      <a:pt x="372" y="313"/>
                    </a:lnTo>
                    <a:lnTo>
                      <a:pt x="374" y="313"/>
                    </a:lnTo>
                    <a:lnTo>
                      <a:pt x="375" y="311"/>
                    </a:lnTo>
                    <a:lnTo>
                      <a:pt x="376" y="311"/>
                    </a:lnTo>
                    <a:lnTo>
                      <a:pt x="378" y="311"/>
                    </a:lnTo>
                    <a:lnTo>
                      <a:pt x="379" y="311"/>
                    </a:lnTo>
                    <a:lnTo>
                      <a:pt x="380" y="311"/>
                    </a:lnTo>
                    <a:lnTo>
                      <a:pt x="382" y="311"/>
                    </a:lnTo>
                    <a:lnTo>
                      <a:pt x="383" y="311"/>
                    </a:lnTo>
                    <a:lnTo>
                      <a:pt x="384" y="311"/>
                    </a:lnTo>
                    <a:lnTo>
                      <a:pt x="386" y="311"/>
                    </a:lnTo>
                    <a:lnTo>
                      <a:pt x="387" y="310"/>
                    </a:lnTo>
                    <a:lnTo>
                      <a:pt x="388" y="310"/>
                    </a:lnTo>
                    <a:lnTo>
                      <a:pt x="390" y="310"/>
                    </a:lnTo>
                    <a:lnTo>
                      <a:pt x="391" y="310"/>
                    </a:lnTo>
                    <a:lnTo>
                      <a:pt x="394" y="310"/>
                    </a:lnTo>
                    <a:lnTo>
                      <a:pt x="395" y="310"/>
                    </a:lnTo>
                    <a:lnTo>
                      <a:pt x="396" y="309"/>
                    </a:lnTo>
                    <a:lnTo>
                      <a:pt x="398" y="309"/>
                    </a:lnTo>
                    <a:lnTo>
                      <a:pt x="400" y="309"/>
                    </a:lnTo>
                    <a:lnTo>
                      <a:pt x="402" y="309"/>
                    </a:lnTo>
                    <a:lnTo>
                      <a:pt x="404" y="309"/>
                    </a:lnTo>
                    <a:lnTo>
                      <a:pt x="406" y="307"/>
                    </a:lnTo>
                    <a:lnTo>
                      <a:pt x="408" y="307"/>
                    </a:lnTo>
                    <a:lnTo>
                      <a:pt x="410" y="307"/>
                    </a:lnTo>
                    <a:lnTo>
                      <a:pt x="412" y="307"/>
                    </a:lnTo>
                    <a:lnTo>
                      <a:pt x="414" y="307"/>
                    </a:lnTo>
                    <a:lnTo>
                      <a:pt x="415" y="306"/>
                    </a:lnTo>
                    <a:lnTo>
                      <a:pt x="416" y="306"/>
                    </a:lnTo>
                    <a:lnTo>
                      <a:pt x="418" y="306"/>
                    </a:lnTo>
                    <a:lnTo>
                      <a:pt x="419" y="306"/>
                    </a:lnTo>
                    <a:lnTo>
                      <a:pt x="420" y="306"/>
                    </a:lnTo>
                    <a:lnTo>
                      <a:pt x="421" y="306"/>
                    </a:lnTo>
                    <a:lnTo>
                      <a:pt x="423" y="305"/>
                    </a:lnTo>
                    <a:lnTo>
                      <a:pt x="424" y="305"/>
                    </a:lnTo>
                    <a:lnTo>
                      <a:pt x="425" y="305"/>
                    </a:lnTo>
                    <a:lnTo>
                      <a:pt x="427" y="305"/>
                    </a:lnTo>
                    <a:lnTo>
                      <a:pt x="428" y="305"/>
                    </a:lnTo>
                    <a:lnTo>
                      <a:pt x="429" y="303"/>
                    </a:lnTo>
                    <a:lnTo>
                      <a:pt x="431" y="303"/>
                    </a:lnTo>
                    <a:lnTo>
                      <a:pt x="432" y="303"/>
                    </a:lnTo>
                    <a:lnTo>
                      <a:pt x="433" y="303"/>
                    </a:lnTo>
                    <a:lnTo>
                      <a:pt x="435" y="302"/>
                    </a:lnTo>
                    <a:lnTo>
                      <a:pt x="436" y="302"/>
                    </a:lnTo>
                    <a:lnTo>
                      <a:pt x="437" y="302"/>
                    </a:lnTo>
                    <a:lnTo>
                      <a:pt x="440" y="301"/>
                    </a:lnTo>
                    <a:lnTo>
                      <a:pt x="441" y="301"/>
                    </a:lnTo>
                    <a:lnTo>
                      <a:pt x="443" y="299"/>
                    </a:lnTo>
                    <a:lnTo>
                      <a:pt x="445" y="299"/>
                    </a:lnTo>
                    <a:lnTo>
                      <a:pt x="447" y="298"/>
                    </a:lnTo>
                    <a:lnTo>
                      <a:pt x="449" y="298"/>
                    </a:lnTo>
                    <a:lnTo>
                      <a:pt x="451" y="297"/>
                    </a:lnTo>
                    <a:lnTo>
                      <a:pt x="453" y="297"/>
                    </a:lnTo>
                    <a:lnTo>
                      <a:pt x="456" y="295"/>
                    </a:lnTo>
                    <a:lnTo>
                      <a:pt x="459" y="295"/>
                    </a:lnTo>
                    <a:lnTo>
                      <a:pt x="460" y="294"/>
                    </a:lnTo>
                    <a:lnTo>
                      <a:pt x="463" y="294"/>
                    </a:lnTo>
                    <a:lnTo>
                      <a:pt x="464" y="293"/>
                    </a:lnTo>
                    <a:lnTo>
                      <a:pt x="467" y="293"/>
                    </a:lnTo>
                    <a:lnTo>
                      <a:pt x="468" y="291"/>
                    </a:lnTo>
                    <a:lnTo>
                      <a:pt x="469" y="291"/>
                    </a:lnTo>
                    <a:lnTo>
                      <a:pt x="471" y="291"/>
                    </a:lnTo>
                    <a:lnTo>
                      <a:pt x="472" y="290"/>
                    </a:lnTo>
                    <a:lnTo>
                      <a:pt x="473" y="290"/>
                    </a:lnTo>
                    <a:lnTo>
                      <a:pt x="474" y="290"/>
                    </a:lnTo>
                    <a:lnTo>
                      <a:pt x="476" y="289"/>
                    </a:lnTo>
                    <a:lnTo>
                      <a:pt x="477" y="289"/>
                    </a:lnTo>
                    <a:lnTo>
                      <a:pt x="478" y="289"/>
                    </a:lnTo>
                    <a:lnTo>
                      <a:pt x="480" y="287"/>
                    </a:lnTo>
                    <a:lnTo>
                      <a:pt x="481" y="287"/>
                    </a:lnTo>
                    <a:lnTo>
                      <a:pt x="482" y="287"/>
                    </a:lnTo>
                    <a:lnTo>
                      <a:pt x="484" y="286"/>
                    </a:lnTo>
                    <a:lnTo>
                      <a:pt x="485" y="285"/>
                    </a:lnTo>
                    <a:lnTo>
                      <a:pt x="486" y="285"/>
                    </a:lnTo>
                    <a:lnTo>
                      <a:pt x="488" y="285"/>
                    </a:lnTo>
                    <a:lnTo>
                      <a:pt x="489" y="284"/>
                    </a:lnTo>
                    <a:lnTo>
                      <a:pt x="490" y="284"/>
                    </a:lnTo>
                    <a:lnTo>
                      <a:pt x="492" y="282"/>
                    </a:lnTo>
                    <a:lnTo>
                      <a:pt x="494" y="281"/>
                    </a:lnTo>
                    <a:lnTo>
                      <a:pt x="496" y="281"/>
                    </a:lnTo>
                    <a:lnTo>
                      <a:pt x="497" y="280"/>
                    </a:lnTo>
                    <a:lnTo>
                      <a:pt x="500" y="278"/>
                    </a:lnTo>
                    <a:lnTo>
                      <a:pt x="501" y="278"/>
                    </a:lnTo>
                    <a:lnTo>
                      <a:pt x="504" y="277"/>
                    </a:lnTo>
                    <a:lnTo>
                      <a:pt x="505" y="276"/>
                    </a:lnTo>
                    <a:lnTo>
                      <a:pt x="508" y="274"/>
                    </a:lnTo>
                    <a:lnTo>
                      <a:pt x="509" y="274"/>
                    </a:lnTo>
                    <a:lnTo>
                      <a:pt x="512" y="273"/>
                    </a:lnTo>
                    <a:lnTo>
                      <a:pt x="513" y="272"/>
                    </a:lnTo>
                    <a:lnTo>
                      <a:pt x="514" y="272"/>
                    </a:lnTo>
                    <a:lnTo>
                      <a:pt x="516" y="270"/>
                    </a:lnTo>
                    <a:lnTo>
                      <a:pt x="517" y="270"/>
                    </a:lnTo>
                    <a:lnTo>
                      <a:pt x="518" y="269"/>
                    </a:lnTo>
                    <a:lnTo>
                      <a:pt x="520" y="269"/>
                    </a:lnTo>
                    <a:lnTo>
                      <a:pt x="521" y="268"/>
                    </a:lnTo>
                    <a:lnTo>
                      <a:pt x="522" y="268"/>
                    </a:lnTo>
                    <a:lnTo>
                      <a:pt x="523" y="266"/>
                    </a:lnTo>
                    <a:lnTo>
                      <a:pt x="525" y="266"/>
                    </a:lnTo>
                    <a:lnTo>
                      <a:pt x="526" y="265"/>
                    </a:lnTo>
                    <a:lnTo>
                      <a:pt x="527" y="265"/>
                    </a:lnTo>
                    <a:lnTo>
                      <a:pt x="529" y="264"/>
                    </a:lnTo>
                    <a:lnTo>
                      <a:pt x="530" y="264"/>
                    </a:lnTo>
                    <a:lnTo>
                      <a:pt x="531" y="262"/>
                    </a:lnTo>
                    <a:lnTo>
                      <a:pt x="533" y="262"/>
                    </a:lnTo>
                    <a:lnTo>
                      <a:pt x="534" y="261"/>
                    </a:lnTo>
                    <a:lnTo>
                      <a:pt x="535" y="261"/>
                    </a:lnTo>
                    <a:lnTo>
                      <a:pt x="537" y="260"/>
                    </a:lnTo>
                    <a:lnTo>
                      <a:pt x="538" y="260"/>
                    </a:lnTo>
                    <a:lnTo>
                      <a:pt x="539" y="258"/>
                    </a:lnTo>
                    <a:lnTo>
                      <a:pt x="541" y="257"/>
                    </a:lnTo>
                    <a:lnTo>
                      <a:pt x="542" y="257"/>
                    </a:lnTo>
                    <a:lnTo>
                      <a:pt x="543" y="256"/>
                    </a:lnTo>
                    <a:lnTo>
                      <a:pt x="545" y="254"/>
                    </a:lnTo>
                    <a:lnTo>
                      <a:pt x="547" y="253"/>
                    </a:lnTo>
                    <a:lnTo>
                      <a:pt x="549" y="253"/>
                    </a:lnTo>
                    <a:lnTo>
                      <a:pt x="551" y="252"/>
                    </a:lnTo>
                    <a:lnTo>
                      <a:pt x="553" y="250"/>
                    </a:lnTo>
                    <a:lnTo>
                      <a:pt x="554" y="250"/>
                    </a:lnTo>
                    <a:lnTo>
                      <a:pt x="555" y="249"/>
                    </a:lnTo>
                    <a:lnTo>
                      <a:pt x="557" y="248"/>
                    </a:lnTo>
                    <a:lnTo>
                      <a:pt x="558" y="248"/>
                    </a:lnTo>
                    <a:lnTo>
                      <a:pt x="559" y="246"/>
                    </a:lnTo>
                    <a:lnTo>
                      <a:pt x="561" y="246"/>
                    </a:lnTo>
                    <a:lnTo>
                      <a:pt x="562" y="245"/>
                    </a:lnTo>
                    <a:lnTo>
                      <a:pt x="563" y="245"/>
                    </a:lnTo>
                    <a:lnTo>
                      <a:pt x="563" y="244"/>
                    </a:lnTo>
                    <a:lnTo>
                      <a:pt x="565" y="244"/>
                    </a:lnTo>
                    <a:lnTo>
                      <a:pt x="566" y="244"/>
                    </a:lnTo>
                    <a:lnTo>
                      <a:pt x="566" y="242"/>
                    </a:lnTo>
                    <a:lnTo>
                      <a:pt x="567" y="242"/>
                    </a:lnTo>
                    <a:lnTo>
                      <a:pt x="569" y="241"/>
                    </a:lnTo>
                    <a:lnTo>
                      <a:pt x="570" y="241"/>
                    </a:lnTo>
                    <a:lnTo>
                      <a:pt x="571" y="240"/>
                    </a:lnTo>
                    <a:lnTo>
                      <a:pt x="573" y="238"/>
                    </a:lnTo>
                    <a:lnTo>
                      <a:pt x="574" y="238"/>
                    </a:lnTo>
                    <a:lnTo>
                      <a:pt x="574" y="237"/>
                    </a:lnTo>
                    <a:lnTo>
                      <a:pt x="575" y="237"/>
                    </a:lnTo>
                    <a:lnTo>
                      <a:pt x="576" y="236"/>
                    </a:lnTo>
                    <a:lnTo>
                      <a:pt x="578" y="236"/>
                    </a:lnTo>
                    <a:lnTo>
                      <a:pt x="579" y="234"/>
                    </a:lnTo>
                    <a:lnTo>
                      <a:pt x="580" y="234"/>
                    </a:lnTo>
                    <a:lnTo>
                      <a:pt x="582" y="233"/>
                    </a:lnTo>
                    <a:lnTo>
                      <a:pt x="583" y="232"/>
                    </a:lnTo>
                    <a:lnTo>
                      <a:pt x="584" y="231"/>
                    </a:lnTo>
                    <a:lnTo>
                      <a:pt x="586" y="231"/>
                    </a:lnTo>
                    <a:lnTo>
                      <a:pt x="587" y="229"/>
                    </a:lnTo>
                    <a:lnTo>
                      <a:pt x="588" y="228"/>
                    </a:lnTo>
                    <a:lnTo>
                      <a:pt x="590" y="228"/>
                    </a:lnTo>
                    <a:lnTo>
                      <a:pt x="591" y="227"/>
                    </a:lnTo>
                    <a:lnTo>
                      <a:pt x="592" y="227"/>
                    </a:lnTo>
                    <a:lnTo>
                      <a:pt x="594" y="225"/>
                    </a:lnTo>
                    <a:lnTo>
                      <a:pt x="595" y="224"/>
                    </a:lnTo>
                    <a:lnTo>
                      <a:pt x="596" y="224"/>
                    </a:lnTo>
                    <a:lnTo>
                      <a:pt x="596" y="223"/>
                    </a:lnTo>
                    <a:lnTo>
                      <a:pt x="598" y="223"/>
                    </a:lnTo>
                    <a:lnTo>
                      <a:pt x="599" y="221"/>
                    </a:lnTo>
                    <a:lnTo>
                      <a:pt x="600" y="221"/>
                    </a:lnTo>
                    <a:lnTo>
                      <a:pt x="602" y="220"/>
                    </a:lnTo>
                    <a:lnTo>
                      <a:pt x="603" y="219"/>
                    </a:lnTo>
                    <a:lnTo>
                      <a:pt x="604" y="217"/>
                    </a:lnTo>
                    <a:lnTo>
                      <a:pt x="606" y="217"/>
                    </a:lnTo>
                    <a:lnTo>
                      <a:pt x="607" y="216"/>
                    </a:lnTo>
                    <a:lnTo>
                      <a:pt x="608" y="215"/>
                    </a:lnTo>
                    <a:lnTo>
                      <a:pt x="610" y="213"/>
                    </a:lnTo>
                    <a:lnTo>
                      <a:pt x="611" y="213"/>
                    </a:lnTo>
                    <a:lnTo>
                      <a:pt x="611" y="212"/>
                    </a:lnTo>
                    <a:lnTo>
                      <a:pt x="612" y="211"/>
                    </a:lnTo>
                    <a:lnTo>
                      <a:pt x="614" y="211"/>
                    </a:lnTo>
                    <a:lnTo>
                      <a:pt x="615" y="209"/>
                    </a:lnTo>
                    <a:lnTo>
                      <a:pt x="616" y="208"/>
                    </a:lnTo>
                    <a:lnTo>
                      <a:pt x="618" y="208"/>
                    </a:lnTo>
                    <a:lnTo>
                      <a:pt x="618" y="207"/>
                    </a:lnTo>
                    <a:lnTo>
                      <a:pt x="619" y="207"/>
                    </a:lnTo>
                    <a:lnTo>
                      <a:pt x="619" y="205"/>
                    </a:lnTo>
                    <a:lnTo>
                      <a:pt x="620" y="205"/>
                    </a:lnTo>
                    <a:lnTo>
                      <a:pt x="622" y="204"/>
                    </a:lnTo>
                    <a:lnTo>
                      <a:pt x="623" y="204"/>
                    </a:lnTo>
                    <a:lnTo>
                      <a:pt x="623" y="203"/>
                    </a:lnTo>
                    <a:lnTo>
                      <a:pt x="624" y="203"/>
                    </a:lnTo>
                    <a:lnTo>
                      <a:pt x="625" y="201"/>
                    </a:lnTo>
                    <a:lnTo>
                      <a:pt x="627" y="200"/>
                    </a:lnTo>
                    <a:lnTo>
                      <a:pt x="628" y="200"/>
                    </a:lnTo>
                    <a:lnTo>
                      <a:pt x="628" y="199"/>
                    </a:lnTo>
                    <a:lnTo>
                      <a:pt x="629" y="199"/>
                    </a:lnTo>
                    <a:lnTo>
                      <a:pt x="631" y="197"/>
                    </a:lnTo>
                    <a:lnTo>
                      <a:pt x="632" y="197"/>
                    </a:lnTo>
                    <a:lnTo>
                      <a:pt x="633" y="196"/>
                    </a:lnTo>
                    <a:lnTo>
                      <a:pt x="635" y="195"/>
                    </a:lnTo>
                    <a:lnTo>
                      <a:pt x="636" y="193"/>
                    </a:lnTo>
                    <a:lnTo>
                      <a:pt x="637" y="193"/>
                    </a:lnTo>
                    <a:lnTo>
                      <a:pt x="639" y="192"/>
                    </a:lnTo>
                    <a:lnTo>
                      <a:pt x="640" y="192"/>
                    </a:lnTo>
                    <a:lnTo>
                      <a:pt x="640" y="191"/>
                    </a:lnTo>
                    <a:lnTo>
                      <a:pt x="641" y="191"/>
                    </a:lnTo>
                    <a:lnTo>
                      <a:pt x="643" y="189"/>
                    </a:lnTo>
                    <a:lnTo>
                      <a:pt x="644" y="189"/>
                    </a:lnTo>
                    <a:lnTo>
                      <a:pt x="644" y="188"/>
                    </a:lnTo>
                    <a:lnTo>
                      <a:pt x="645" y="188"/>
                    </a:lnTo>
                    <a:lnTo>
                      <a:pt x="645" y="187"/>
                    </a:lnTo>
                    <a:lnTo>
                      <a:pt x="647" y="187"/>
                    </a:lnTo>
                    <a:lnTo>
                      <a:pt x="647" y="185"/>
                    </a:lnTo>
                    <a:lnTo>
                      <a:pt x="648" y="185"/>
                    </a:lnTo>
                    <a:lnTo>
                      <a:pt x="649" y="185"/>
                    </a:lnTo>
                    <a:lnTo>
                      <a:pt x="649" y="184"/>
                    </a:lnTo>
                    <a:lnTo>
                      <a:pt x="651" y="183"/>
                    </a:lnTo>
                    <a:lnTo>
                      <a:pt x="652" y="182"/>
                    </a:lnTo>
                    <a:lnTo>
                      <a:pt x="653" y="180"/>
                    </a:lnTo>
                    <a:lnTo>
                      <a:pt x="655" y="179"/>
                    </a:lnTo>
                    <a:lnTo>
                      <a:pt x="656" y="179"/>
                    </a:lnTo>
                    <a:lnTo>
                      <a:pt x="656" y="178"/>
                    </a:lnTo>
                    <a:lnTo>
                      <a:pt x="657" y="178"/>
                    </a:lnTo>
                    <a:lnTo>
                      <a:pt x="659" y="176"/>
                    </a:lnTo>
                    <a:lnTo>
                      <a:pt x="659" y="175"/>
                    </a:lnTo>
                    <a:lnTo>
                      <a:pt x="660" y="174"/>
                    </a:lnTo>
                    <a:lnTo>
                      <a:pt x="661" y="174"/>
                    </a:lnTo>
                    <a:lnTo>
                      <a:pt x="663" y="172"/>
                    </a:lnTo>
                    <a:lnTo>
                      <a:pt x="664" y="171"/>
                    </a:lnTo>
                    <a:lnTo>
                      <a:pt x="664" y="170"/>
                    </a:lnTo>
                    <a:lnTo>
                      <a:pt x="665" y="168"/>
                    </a:lnTo>
                    <a:lnTo>
                      <a:pt x="667" y="167"/>
                    </a:lnTo>
                    <a:lnTo>
                      <a:pt x="668" y="166"/>
                    </a:lnTo>
                    <a:lnTo>
                      <a:pt x="669" y="164"/>
                    </a:lnTo>
                    <a:lnTo>
                      <a:pt x="671" y="163"/>
                    </a:lnTo>
                    <a:lnTo>
                      <a:pt x="672" y="162"/>
                    </a:lnTo>
                    <a:lnTo>
                      <a:pt x="673" y="160"/>
                    </a:lnTo>
                    <a:lnTo>
                      <a:pt x="674" y="159"/>
                    </a:lnTo>
                    <a:lnTo>
                      <a:pt x="676" y="158"/>
                    </a:lnTo>
                    <a:lnTo>
                      <a:pt x="676" y="156"/>
                    </a:lnTo>
                    <a:lnTo>
                      <a:pt x="677" y="156"/>
                    </a:lnTo>
                    <a:lnTo>
                      <a:pt x="677" y="155"/>
                    </a:lnTo>
                    <a:lnTo>
                      <a:pt x="678" y="155"/>
                    </a:lnTo>
                    <a:lnTo>
                      <a:pt x="678" y="154"/>
                    </a:lnTo>
                    <a:lnTo>
                      <a:pt x="680" y="152"/>
                    </a:lnTo>
                    <a:lnTo>
                      <a:pt x="681" y="152"/>
                    </a:lnTo>
                    <a:lnTo>
                      <a:pt x="681" y="151"/>
                    </a:lnTo>
                    <a:lnTo>
                      <a:pt x="682" y="150"/>
                    </a:lnTo>
                    <a:lnTo>
                      <a:pt x="684" y="148"/>
                    </a:lnTo>
                    <a:lnTo>
                      <a:pt x="685" y="147"/>
                    </a:lnTo>
                    <a:lnTo>
                      <a:pt x="685" y="146"/>
                    </a:lnTo>
                    <a:lnTo>
                      <a:pt x="686" y="144"/>
                    </a:lnTo>
                    <a:lnTo>
                      <a:pt x="688" y="143"/>
                    </a:lnTo>
                    <a:lnTo>
                      <a:pt x="689" y="142"/>
                    </a:lnTo>
                    <a:lnTo>
                      <a:pt x="690" y="140"/>
                    </a:lnTo>
                    <a:lnTo>
                      <a:pt x="692" y="139"/>
                    </a:lnTo>
                    <a:lnTo>
                      <a:pt x="693" y="138"/>
                    </a:lnTo>
                    <a:lnTo>
                      <a:pt x="694" y="136"/>
                    </a:lnTo>
                    <a:lnTo>
                      <a:pt x="696" y="134"/>
                    </a:lnTo>
                    <a:lnTo>
                      <a:pt x="697" y="132"/>
                    </a:lnTo>
                    <a:lnTo>
                      <a:pt x="698" y="131"/>
                    </a:lnTo>
                    <a:lnTo>
                      <a:pt x="700" y="130"/>
                    </a:lnTo>
                    <a:lnTo>
                      <a:pt x="701" y="127"/>
                    </a:lnTo>
                    <a:lnTo>
                      <a:pt x="702" y="126"/>
                    </a:lnTo>
                    <a:lnTo>
                      <a:pt x="704" y="125"/>
                    </a:lnTo>
                    <a:lnTo>
                      <a:pt x="704" y="123"/>
                    </a:lnTo>
                    <a:lnTo>
                      <a:pt x="705" y="122"/>
                    </a:lnTo>
                    <a:lnTo>
                      <a:pt x="706" y="122"/>
                    </a:lnTo>
                    <a:lnTo>
                      <a:pt x="708" y="121"/>
                    </a:lnTo>
                    <a:lnTo>
                      <a:pt x="708" y="119"/>
                    </a:lnTo>
                    <a:lnTo>
                      <a:pt x="709" y="118"/>
                    </a:lnTo>
                    <a:lnTo>
                      <a:pt x="709" y="117"/>
                    </a:lnTo>
                    <a:lnTo>
                      <a:pt x="710" y="117"/>
                    </a:lnTo>
                    <a:lnTo>
                      <a:pt x="712" y="115"/>
                    </a:lnTo>
                    <a:lnTo>
                      <a:pt x="712" y="114"/>
                    </a:lnTo>
                    <a:lnTo>
                      <a:pt x="713" y="113"/>
                    </a:lnTo>
                    <a:lnTo>
                      <a:pt x="714" y="111"/>
                    </a:lnTo>
                    <a:lnTo>
                      <a:pt x="716" y="110"/>
                    </a:lnTo>
                    <a:lnTo>
                      <a:pt x="716" y="109"/>
                    </a:lnTo>
                    <a:lnTo>
                      <a:pt x="717" y="107"/>
                    </a:lnTo>
                    <a:lnTo>
                      <a:pt x="718" y="106"/>
                    </a:lnTo>
                    <a:lnTo>
                      <a:pt x="718" y="105"/>
                    </a:lnTo>
                    <a:lnTo>
                      <a:pt x="720" y="103"/>
                    </a:lnTo>
                    <a:lnTo>
                      <a:pt x="721" y="102"/>
                    </a:lnTo>
                    <a:lnTo>
                      <a:pt x="722" y="101"/>
                    </a:lnTo>
                    <a:lnTo>
                      <a:pt x="724" y="99"/>
                    </a:lnTo>
                    <a:lnTo>
                      <a:pt x="725" y="97"/>
                    </a:lnTo>
                    <a:lnTo>
                      <a:pt x="726" y="95"/>
                    </a:lnTo>
                    <a:lnTo>
                      <a:pt x="727" y="93"/>
                    </a:lnTo>
                    <a:lnTo>
                      <a:pt x="729" y="91"/>
                    </a:lnTo>
                    <a:lnTo>
                      <a:pt x="730" y="89"/>
                    </a:lnTo>
                    <a:lnTo>
                      <a:pt x="731" y="87"/>
                    </a:lnTo>
                    <a:lnTo>
                      <a:pt x="733" y="85"/>
                    </a:lnTo>
                    <a:lnTo>
                      <a:pt x="734" y="83"/>
                    </a:lnTo>
                    <a:lnTo>
                      <a:pt x="735" y="82"/>
                    </a:lnTo>
                    <a:lnTo>
                      <a:pt x="737" y="81"/>
                    </a:lnTo>
                    <a:lnTo>
                      <a:pt x="737" y="80"/>
                    </a:lnTo>
                    <a:lnTo>
                      <a:pt x="738" y="77"/>
                    </a:lnTo>
                    <a:lnTo>
                      <a:pt x="739" y="76"/>
                    </a:lnTo>
                    <a:lnTo>
                      <a:pt x="741" y="76"/>
                    </a:lnTo>
                    <a:lnTo>
                      <a:pt x="741" y="74"/>
                    </a:lnTo>
                    <a:lnTo>
                      <a:pt x="742" y="73"/>
                    </a:lnTo>
                    <a:lnTo>
                      <a:pt x="743" y="72"/>
                    </a:lnTo>
                    <a:lnTo>
                      <a:pt x="743" y="70"/>
                    </a:lnTo>
                    <a:lnTo>
                      <a:pt x="745" y="69"/>
                    </a:lnTo>
                    <a:lnTo>
                      <a:pt x="745" y="68"/>
                    </a:lnTo>
                    <a:lnTo>
                      <a:pt x="746" y="66"/>
                    </a:lnTo>
                    <a:lnTo>
                      <a:pt x="747" y="66"/>
                    </a:lnTo>
                    <a:lnTo>
                      <a:pt x="747" y="65"/>
                    </a:lnTo>
                    <a:lnTo>
                      <a:pt x="749" y="64"/>
                    </a:lnTo>
                    <a:lnTo>
                      <a:pt x="749" y="62"/>
                    </a:lnTo>
                    <a:lnTo>
                      <a:pt x="750" y="61"/>
                    </a:lnTo>
                    <a:lnTo>
                      <a:pt x="751" y="60"/>
                    </a:lnTo>
                    <a:lnTo>
                      <a:pt x="753" y="58"/>
                    </a:lnTo>
                    <a:lnTo>
                      <a:pt x="753" y="57"/>
                    </a:lnTo>
                    <a:lnTo>
                      <a:pt x="754" y="56"/>
                    </a:lnTo>
                    <a:lnTo>
                      <a:pt x="755" y="54"/>
                    </a:lnTo>
                    <a:lnTo>
                      <a:pt x="757" y="52"/>
                    </a:lnTo>
                    <a:lnTo>
                      <a:pt x="758" y="50"/>
                    </a:lnTo>
                    <a:lnTo>
                      <a:pt x="759" y="48"/>
                    </a:lnTo>
                    <a:lnTo>
                      <a:pt x="761" y="46"/>
                    </a:lnTo>
                    <a:lnTo>
                      <a:pt x="762" y="44"/>
                    </a:lnTo>
                    <a:lnTo>
                      <a:pt x="763" y="42"/>
                    </a:lnTo>
                    <a:lnTo>
                      <a:pt x="766" y="40"/>
                    </a:lnTo>
                    <a:lnTo>
                      <a:pt x="767" y="38"/>
                    </a:lnTo>
                    <a:lnTo>
                      <a:pt x="769" y="36"/>
                    </a:lnTo>
                    <a:lnTo>
                      <a:pt x="770" y="34"/>
                    </a:lnTo>
                    <a:lnTo>
                      <a:pt x="770" y="33"/>
                    </a:lnTo>
                    <a:lnTo>
                      <a:pt x="771" y="32"/>
                    </a:lnTo>
                    <a:lnTo>
                      <a:pt x="773" y="30"/>
                    </a:lnTo>
                    <a:lnTo>
                      <a:pt x="774" y="29"/>
                    </a:lnTo>
                    <a:lnTo>
                      <a:pt x="774" y="28"/>
                    </a:lnTo>
                    <a:lnTo>
                      <a:pt x="775" y="27"/>
                    </a:lnTo>
                    <a:lnTo>
                      <a:pt x="776" y="25"/>
                    </a:lnTo>
                    <a:lnTo>
                      <a:pt x="776" y="24"/>
                    </a:lnTo>
                    <a:lnTo>
                      <a:pt x="778" y="23"/>
                    </a:lnTo>
                    <a:lnTo>
                      <a:pt x="778" y="21"/>
                    </a:lnTo>
                    <a:lnTo>
                      <a:pt x="779" y="21"/>
                    </a:lnTo>
                    <a:lnTo>
                      <a:pt x="779" y="20"/>
                    </a:lnTo>
                    <a:lnTo>
                      <a:pt x="780" y="19"/>
                    </a:lnTo>
                    <a:lnTo>
                      <a:pt x="780" y="17"/>
                    </a:lnTo>
                    <a:lnTo>
                      <a:pt x="782" y="17"/>
                    </a:lnTo>
                    <a:lnTo>
                      <a:pt x="782" y="16"/>
                    </a:lnTo>
                    <a:lnTo>
                      <a:pt x="783" y="15"/>
                    </a:lnTo>
                    <a:lnTo>
                      <a:pt x="783" y="13"/>
                    </a:lnTo>
                    <a:lnTo>
                      <a:pt x="784" y="12"/>
                    </a:lnTo>
                    <a:lnTo>
                      <a:pt x="786" y="11"/>
                    </a:lnTo>
                    <a:lnTo>
                      <a:pt x="786" y="9"/>
                    </a:lnTo>
                    <a:lnTo>
                      <a:pt x="787" y="8"/>
                    </a:lnTo>
                    <a:lnTo>
                      <a:pt x="787" y="7"/>
                    </a:lnTo>
                    <a:lnTo>
                      <a:pt x="788" y="5"/>
                    </a:lnTo>
                    <a:lnTo>
                      <a:pt x="790" y="4"/>
                    </a:lnTo>
                    <a:lnTo>
                      <a:pt x="790" y="3"/>
                    </a:lnTo>
                    <a:lnTo>
                      <a:pt x="79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Freeform 8"/>
              <p:cNvSpPr>
                <a:spLocks noChangeArrowheads="1"/>
              </p:cNvSpPr>
              <p:nvPr/>
            </p:nvSpPr>
            <p:spPr bwMode="auto">
              <a:xfrm>
                <a:off x="6165125" y="2971800"/>
                <a:ext cx="46264" cy="144066"/>
              </a:xfrm>
              <a:custGeom>
                <a:avLst/>
                <a:gdLst>
                  <a:gd name="T0" fmla="*/ 7 w 94"/>
                  <a:gd name="T1" fmla="*/ 11 h 317"/>
                  <a:gd name="T2" fmla="*/ 12 w 94"/>
                  <a:gd name="T3" fmla="*/ 22 h 317"/>
                  <a:gd name="T4" fmla="*/ 16 w 94"/>
                  <a:gd name="T5" fmla="*/ 30 h 317"/>
                  <a:gd name="T6" fmla="*/ 20 w 94"/>
                  <a:gd name="T7" fmla="*/ 35 h 317"/>
                  <a:gd name="T8" fmla="*/ 23 w 94"/>
                  <a:gd name="T9" fmla="*/ 40 h 317"/>
                  <a:gd name="T10" fmla="*/ 25 w 94"/>
                  <a:gd name="T11" fmla="*/ 45 h 317"/>
                  <a:gd name="T12" fmla="*/ 27 w 94"/>
                  <a:gd name="T13" fmla="*/ 51 h 317"/>
                  <a:gd name="T14" fmla="*/ 29 w 94"/>
                  <a:gd name="T15" fmla="*/ 57 h 317"/>
                  <a:gd name="T16" fmla="*/ 32 w 94"/>
                  <a:gd name="T17" fmla="*/ 63 h 317"/>
                  <a:gd name="T18" fmla="*/ 34 w 94"/>
                  <a:gd name="T19" fmla="*/ 68 h 317"/>
                  <a:gd name="T20" fmla="*/ 36 w 94"/>
                  <a:gd name="T21" fmla="*/ 73 h 317"/>
                  <a:gd name="T22" fmla="*/ 38 w 94"/>
                  <a:gd name="T23" fmla="*/ 77 h 317"/>
                  <a:gd name="T24" fmla="*/ 40 w 94"/>
                  <a:gd name="T25" fmla="*/ 81 h 317"/>
                  <a:gd name="T26" fmla="*/ 41 w 94"/>
                  <a:gd name="T27" fmla="*/ 87 h 317"/>
                  <a:gd name="T28" fmla="*/ 44 w 94"/>
                  <a:gd name="T29" fmla="*/ 92 h 317"/>
                  <a:gd name="T30" fmla="*/ 46 w 94"/>
                  <a:gd name="T31" fmla="*/ 98 h 317"/>
                  <a:gd name="T32" fmla="*/ 49 w 94"/>
                  <a:gd name="T33" fmla="*/ 105 h 317"/>
                  <a:gd name="T34" fmla="*/ 52 w 94"/>
                  <a:gd name="T35" fmla="*/ 113 h 317"/>
                  <a:gd name="T36" fmla="*/ 53 w 94"/>
                  <a:gd name="T37" fmla="*/ 118 h 317"/>
                  <a:gd name="T38" fmla="*/ 56 w 94"/>
                  <a:gd name="T39" fmla="*/ 124 h 317"/>
                  <a:gd name="T40" fmla="*/ 57 w 94"/>
                  <a:gd name="T41" fmla="*/ 128 h 317"/>
                  <a:gd name="T42" fmla="*/ 58 w 94"/>
                  <a:gd name="T43" fmla="*/ 133 h 317"/>
                  <a:gd name="T44" fmla="*/ 60 w 94"/>
                  <a:gd name="T45" fmla="*/ 138 h 317"/>
                  <a:gd name="T46" fmla="*/ 62 w 94"/>
                  <a:gd name="T47" fmla="*/ 145 h 317"/>
                  <a:gd name="T48" fmla="*/ 64 w 94"/>
                  <a:gd name="T49" fmla="*/ 150 h 317"/>
                  <a:gd name="T50" fmla="*/ 66 w 94"/>
                  <a:gd name="T51" fmla="*/ 158 h 317"/>
                  <a:gd name="T52" fmla="*/ 69 w 94"/>
                  <a:gd name="T53" fmla="*/ 165 h 317"/>
                  <a:gd name="T54" fmla="*/ 70 w 94"/>
                  <a:gd name="T55" fmla="*/ 170 h 317"/>
                  <a:gd name="T56" fmla="*/ 72 w 94"/>
                  <a:gd name="T57" fmla="*/ 175 h 317"/>
                  <a:gd name="T58" fmla="*/ 73 w 94"/>
                  <a:gd name="T59" fmla="*/ 179 h 317"/>
                  <a:gd name="T60" fmla="*/ 76 w 94"/>
                  <a:gd name="T61" fmla="*/ 185 h 317"/>
                  <a:gd name="T62" fmla="*/ 77 w 94"/>
                  <a:gd name="T63" fmla="*/ 191 h 317"/>
                  <a:gd name="T64" fmla="*/ 79 w 94"/>
                  <a:gd name="T65" fmla="*/ 199 h 317"/>
                  <a:gd name="T66" fmla="*/ 81 w 94"/>
                  <a:gd name="T67" fmla="*/ 204 h 317"/>
                  <a:gd name="T68" fmla="*/ 83 w 94"/>
                  <a:gd name="T69" fmla="*/ 211 h 317"/>
                  <a:gd name="T70" fmla="*/ 85 w 94"/>
                  <a:gd name="T71" fmla="*/ 216 h 317"/>
                  <a:gd name="T72" fmla="*/ 86 w 94"/>
                  <a:gd name="T73" fmla="*/ 222 h 317"/>
                  <a:gd name="T74" fmla="*/ 86 w 94"/>
                  <a:gd name="T75" fmla="*/ 226 h 317"/>
                  <a:gd name="T76" fmla="*/ 87 w 94"/>
                  <a:gd name="T77" fmla="*/ 230 h 317"/>
                  <a:gd name="T78" fmla="*/ 87 w 94"/>
                  <a:gd name="T79" fmla="*/ 235 h 317"/>
                  <a:gd name="T80" fmla="*/ 89 w 94"/>
                  <a:gd name="T81" fmla="*/ 242 h 317"/>
                  <a:gd name="T82" fmla="*/ 89 w 94"/>
                  <a:gd name="T83" fmla="*/ 247 h 317"/>
                  <a:gd name="T84" fmla="*/ 89 w 94"/>
                  <a:gd name="T85" fmla="*/ 253 h 317"/>
                  <a:gd name="T86" fmla="*/ 90 w 94"/>
                  <a:gd name="T87" fmla="*/ 257 h 317"/>
                  <a:gd name="T88" fmla="*/ 90 w 94"/>
                  <a:gd name="T89" fmla="*/ 261 h 317"/>
                  <a:gd name="T90" fmla="*/ 90 w 94"/>
                  <a:gd name="T91" fmla="*/ 265 h 317"/>
                  <a:gd name="T92" fmla="*/ 91 w 94"/>
                  <a:gd name="T93" fmla="*/ 268 h 317"/>
                  <a:gd name="T94" fmla="*/ 91 w 94"/>
                  <a:gd name="T95" fmla="*/ 271 h 317"/>
                  <a:gd name="T96" fmla="*/ 93 w 94"/>
                  <a:gd name="T97" fmla="*/ 275 h 317"/>
                  <a:gd name="T98" fmla="*/ 93 w 94"/>
                  <a:gd name="T99" fmla="*/ 277 h 317"/>
                  <a:gd name="T100" fmla="*/ 94 w 94"/>
                  <a:gd name="T101" fmla="*/ 281 h 317"/>
                  <a:gd name="T102" fmla="*/ 94 w 94"/>
                  <a:gd name="T103" fmla="*/ 285 h 317"/>
                  <a:gd name="T104" fmla="*/ 94 w 94"/>
                  <a:gd name="T105" fmla="*/ 288 h 317"/>
                  <a:gd name="T106" fmla="*/ 94 w 94"/>
                  <a:gd name="T107" fmla="*/ 292 h 317"/>
                  <a:gd name="T108" fmla="*/ 94 w 94"/>
                  <a:gd name="T109" fmla="*/ 297 h 317"/>
                  <a:gd name="T110" fmla="*/ 94 w 94"/>
                  <a:gd name="T111" fmla="*/ 302 h 317"/>
                  <a:gd name="T112" fmla="*/ 94 w 94"/>
                  <a:gd name="T113" fmla="*/ 310 h 31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94"/>
                  <a:gd name="T172" fmla="*/ 0 h 317"/>
                  <a:gd name="T173" fmla="*/ 94 w 94"/>
                  <a:gd name="T174" fmla="*/ 317 h 31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94" h="317">
                    <a:moveTo>
                      <a:pt x="0" y="0"/>
                    </a:moveTo>
                    <a:lnTo>
                      <a:pt x="3" y="4"/>
                    </a:lnTo>
                    <a:lnTo>
                      <a:pt x="4" y="8"/>
                    </a:lnTo>
                    <a:lnTo>
                      <a:pt x="7" y="11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1" y="19"/>
                    </a:lnTo>
                    <a:lnTo>
                      <a:pt x="12" y="22"/>
                    </a:lnTo>
                    <a:lnTo>
                      <a:pt x="13" y="23"/>
                    </a:lnTo>
                    <a:lnTo>
                      <a:pt x="15" y="26"/>
                    </a:lnTo>
                    <a:lnTo>
                      <a:pt x="16" y="27"/>
                    </a:lnTo>
                    <a:lnTo>
                      <a:pt x="16" y="30"/>
                    </a:lnTo>
                    <a:lnTo>
                      <a:pt x="17" y="31"/>
                    </a:lnTo>
                    <a:lnTo>
                      <a:pt x="19" y="32"/>
                    </a:lnTo>
                    <a:lnTo>
                      <a:pt x="19" y="34"/>
                    </a:lnTo>
                    <a:lnTo>
                      <a:pt x="20" y="35"/>
                    </a:lnTo>
                    <a:lnTo>
                      <a:pt x="20" y="38"/>
                    </a:lnTo>
                    <a:lnTo>
                      <a:pt x="21" y="39"/>
                    </a:lnTo>
                    <a:lnTo>
                      <a:pt x="23" y="40"/>
                    </a:lnTo>
                    <a:lnTo>
                      <a:pt x="23" y="41"/>
                    </a:lnTo>
                    <a:lnTo>
                      <a:pt x="24" y="43"/>
                    </a:lnTo>
                    <a:lnTo>
                      <a:pt x="24" y="44"/>
                    </a:lnTo>
                    <a:lnTo>
                      <a:pt x="25" y="45"/>
                    </a:lnTo>
                    <a:lnTo>
                      <a:pt x="25" y="47"/>
                    </a:lnTo>
                    <a:lnTo>
                      <a:pt x="25" y="48"/>
                    </a:lnTo>
                    <a:lnTo>
                      <a:pt x="27" y="49"/>
                    </a:lnTo>
                    <a:lnTo>
                      <a:pt x="27" y="51"/>
                    </a:lnTo>
                    <a:lnTo>
                      <a:pt x="28" y="52"/>
                    </a:lnTo>
                    <a:lnTo>
                      <a:pt x="28" y="53"/>
                    </a:lnTo>
                    <a:lnTo>
                      <a:pt x="29" y="56"/>
                    </a:lnTo>
                    <a:lnTo>
                      <a:pt x="29" y="57"/>
                    </a:lnTo>
                    <a:lnTo>
                      <a:pt x="30" y="59"/>
                    </a:lnTo>
                    <a:lnTo>
                      <a:pt x="30" y="61"/>
                    </a:lnTo>
                    <a:lnTo>
                      <a:pt x="32" y="63"/>
                    </a:lnTo>
                    <a:lnTo>
                      <a:pt x="33" y="64"/>
                    </a:lnTo>
                    <a:lnTo>
                      <a:pt x="33" y="65"/>
                    </a:lnTo>
                    <a:lnTo>
                      <a:pt x="33" y="67"/>
                    </a:lnTo>
                    <a:lnTo>
                      <a:pt x="34" y="68"/>
                    </a:lnTo>
                    <a:lnTo>
                      <a:pt x="34" y="69"/>
                    </a:lnTo>
                    <a:lnTo>
                      <a:pt x="36" y="71"/>
                    </a:lnTo>
                    <a:lnTo>
                      <a:pt x="36" y="72"/>
                    </a:lnTo>
                    <a:lnTo>
                      <a:pt x="36" y="73"/>
                    </a:lnTo>
                    <a:lnTo>
                      <a:pt x="37" y="75"/>
                    </a:lnTo>
                    <a:lnTo>
                      <a:pt x="37" y="76"/>
                    </a:lnTo>
                    <a:lnTo>
                      <a:pt x="38" y="77"/>
                    </a:lnTo>
                    <a:lnTo>
                      <a:pt x="38" y="79"/>
                    </a:lnTo>
                    <a:lnTo>
                      <a:pt x="38" y="80"/>
                    </a:lnTo>
                    <a:lnTo>
                      <a:pt x="40" y="80"/>
                    </a:lnTo>
                    <a:lnTo>
                      <a:pt x="40" y="81"/>
                    </a:lnTo>
                    <a:lnTo>
                      <a:pt x="40" y="83"/>
                    </a:lnTo>
                    <a:lnTo>
                      <a:pt x="41" y="84"/>
                    </a:lnTo>
                    <a:lnTo>
                      <a:pt x="41" y="85"/>
                    </a:lnTo>
                    <a:lnTo>
                      <a:pt x="41" y="87"/>
                    </a:lnTo>
                    <a:lnTo>
                      <a:pt x="42" y="88"/>
                    </a:lnTo>
                    <a:lnTo>
                      <a:pt x="42" y="89"/>
                    </a:lnTo>
                    <a:lnTo>
                      <a:pt x="42" y="91"/>
                    </a:lnTo>
                    <a:lnTo>
                      <a:pt x="44" y="92"/>
                    </a:lnTo>
                    <a:lnTo>
                      <a:pt x="44" y="93"/>
                    </a:lnTo>
                    <a:lnTo>
                      <a:pt x="45" y="94"/>
                    </a:lnTo>
                    <a:lnTo>
                      <a:pt x="45" y="97"/>
                    </a:lnTo>
                    <a:lnTo>
                      <a:pt x="46" y="98"/>
                    </a:lnTo>
                    <a:lnTo>
                      <a:pt x="46" y="101"/>
                    </a:lnTo>
                    <a:lnTo>
                      <a:pt x="48" y="102"/>
                    </a:lnTo>
                    <a:lnTo>
                      <a:pt x="49" y="105"/>
                    </a:lnTo>
                    <a:lnTo>
                      <a:pt x="49" y="106"/>
                    </a:lnTo>
                    <a:lnTo>
                      <a:pt x="50" y="109"/>
                    </a:lnTo>
                    <a:lnTo>
                      <a:pt x="50" y="110"/>
                    </a:lnTo>
                    <a:lnTo>
                      <a:pt x="52" y="113"/>
                    </a:lnTo>
                    <a:lnTo>
                      <a:pt x="52" y="114"/>
                    </a:lnTo>
                    <a:lnTo>
                      <a:pt x="53" y="116"/>
                    </a:lnTo>
                    <a:lnTo>
                      <a:pt x="53" y="117"/>
                    </a:lnTo>
                    <a:lnTo>
                      <a:pt x="53" y="118"/>
                    </a:lnTo>
                    <a:lnTo>
                      <a:pt x="54" y="120"/>
                    </a:lnTo>
                    <a:lnTo>
                      <a:pt x="54" y="121"/>
                    </a:lnTo>
                    <a:lnTo>
                      <a:pt x="56" y="122"/>
                    </a:lnTo>
                    <a:lnTo>
                      <a:pt x="56" y="124"/>
                    </a:lnTo>
                    <a:lnTo>
                      <a:pt x="56" y="125"/>
                    </a:lnTo>
                    <a:lnTo>
                      <a:pt x="56" y="126"/>
                    </a:lnTo>
                    <a:lnTo>
                      <a:pt x="57" y="126"/>
                    </a:lnTo>
                    <a:lnTo>
                      <a:pt x="57" y="128"/>
                    </a:lnTo>
                    <a:lnTo>
                      <a:pt x="57" y="129"/>
                    </a:lnTo>
                    <a:lnTo>
                      <a:pt x="58" y="130"/>
                    </a:lnTo>
                    <a:lnTo>
                      <a:pt x="58" y="132"/>
                    </a:lnTo>
                    <a:lnTo>
                      <a:pt x="58" y="133"/>
                    </a:lnTo>
                    <a:lnTo>
                      <a:pt x="60" y="134"/>
                    </a:lnTo>
                    <a:lnTo>
                      <a:pt x="60" y="136"/>
                    </a:lnTo>
                    <a:lnTo>
                      <a:pt x="60" y="137"/>
                    </a:lnTo>
                    <a:lnTo>
                      <a:pt x="60" y="138"/>
                    </a:lnTo>
                    <a:lnTo>
                      <a:pt x="61" y="140"/>
                    </a:lnTo>
                    <a:lnTo>
                      <a:pt x="61" y="141"/>
                    </a:lnTo>
                    <a:lnTo>
                      <a:pt x="62" y="142"/>
                    </a:lnTo>
                    <a:lnTo>
                      <a:pt x="62" y="145"/>
                    </a:lnTo>
                    <a:lnTo>
                      <a:pt x="64" y="146"/>
                    </a:lnTo>
                    <a:lnTo>
                      <a:pt x="64" y="149"/>
                    </a:lnTo>
                    <a:lnTo>
                      <a:pt x="64" y="150"/>
                    </a:lnTo>
                    <a:lnTo>
                      <a:pt x="65" y="153"/>
                    </a:lnTo>
                    <a:lnTo>
                      <a:pt x="66" y="155"/>
                    </a:lnTo>
                    <a:lnTo>
                      <a:pt x="66" y="157"/>
                    </a:lnTo>
                    <a:lnTo>
                      <a:pt x="66" y="158"/>
                    </a:lnTo>
                    <a:lnTo>
                      <a:pt x="68" y="161"/>
                    </a:lnTo>
                    <a:lnTo>
                      <a:pt x="68" y="162"/>
                    </a:lnTo>
                    <a:lnTo>
                      <a:pt x="69" y="163"/>
                    </a:lnTo>
                    <a:lnTo>
                      <a:pt x="69" y="165"/>
                    </a:lnTo>
                    <a:lnTo>
                      <a:pt x="69" y="166"/>
                    </a:lnTo>
                    <a:lnTo>
                      <a:pt x="70" y="167"/>
                    </a:lnTo>
                    <a:lnTo>
                      <a:pt x="70" y="169"/>
                    </a:lnTo>
                    <a:lnTo>
                      <a:pt x="70" y="170"/>
                    </a:lnTo>
                    <a:lnTo>
                      <a:pt x="70" y="171"/>
                    </a:lnTo>
                    <a:lnTo>
                      <a:pt x="72" y="173"/>
                    </a:lnTo>
                    <a:lnTo>
                      <a:pt x="72" y="174"/>
                    </a:lnTo>
                    <a:lnTo>
                      <a:pt x="72" y="175"/>
                    </a:lnTo>
                    <a:lnTo>
                      <a:pt x="73" y="175"/>
                    </a:lnTo>
                    <a:lnTo>
                      <a:pt x="73" y="177"/>
                    </a:lnTo>
                    <a:lnTo>
                      <a:pt x="73" y="178"/>
                    </a:lnTo>
                    <a:lnTo>
                      <a:pt x="73" y="179"/>
                    </a:lnTo>
                    <a:lnTo>
                      <a:pt x="74" y="181"/>
                    </a:lnTo>
                    <a:lnTo>
                      <a:pt x="74" y="182"/>
                    </a:lnTo>
                    <a:lnTo>
                      <a:pt x="74" y="183"/>
                    </a:lnTo>
                    <a:lnTo>
                      <a:pt x="76" y="185"/>
                    </a:lnTo>
                    <a:lnTo>
                      <a:pt x="76" y="186"/>
                    </a:lnTo>
                    <a:lnTo>
                      <a:pt x="76" y="187"/>
                    </a:lnTo>
                    <a:lnTo>
                      <a:pt x="77" y="189"/>
                    </a:lnTo>
                    <a:lnTo>
                      <a:pt x="77" y="191"/>
                    </a:lnTo>
                    <a:lnTo>
                      <a:pt x="77" y="193"/>
                    </a:lnTo>
                    <a:lnTo>
                      <a:pt x="78" y="195"/>
                    </a:lnTo>
                    <a:lnTo>
                      <a:pt x="78" y="196"/>
                    </a:lnTo>
                    <a:lnTo>
                      <a:pt x="79" y="199"/>
                    </a:lnTo>
                    <a:lnTo>
                      <a:pt x="79" y="200"/>
                    </a:lnTo>
                    <a:lnTo>
                      <a:pt x="81" y="203"/>
                    </a:lnTo>
                    <a:lnTo>
                      <a:pt x="81" y="204"/>
                    </a:lnTo>
                    <a:lnTo>
                      <a:pt x="82" y="207"/>
                    </a:lnTo>
                    <a:lnTo>
                      <a:pt x="82" y="208"/>
                    </a:lnTo>
                    <a:lnTo>
                      <a:pt x="82" y="210"/>
                    </a:lnTo>
                    <a:lnTo>
                      <a:pt x="83" y="211"/>
                    </a:lnTo>
                    <a:lnTo>
                      <a:pt x="83" y="212"/>
                    </a:lnTo>
                    <a:lnTo>
                      <a:pt x="83" y="214"/>
                    </a:lnTo>
                    <a:lnTo>
                      <a:pt x="85" y="215"/>
                    </a:lnTo>
                    <a:lnTo>
                      <a:pt x="85" y="216"/>
                    </a:lnTo>
                    <a:lnTo>
                      <a:pt x="85" y="218"/>
                    </a:lnTo>
                    <a:lnTo>
                      <a:pt x="85" y="219"/>
                    </a:lnTo>
                    <a:lnTo>
                      <a:pt x="86" y="220"/>
                    </a:lnTo>
                    <a:lnTo>
                      <a:pt x="86" y="222"/>
                    </a:lnTo>
                    <a:lnTo>
                      <a:pt x="86" y="223"/>
                    </a:lnTo>
                    <a:lnTo>
                      <a:pt x="86" y="224"/>
                    </a:lnTo>
                    <a:lnTo>
                      <a:pt x="86" y="226"/>
                    </a:lnTo>
                    <a:lnTo>
                      <a:pt x="86" y="227"/>
                    </a:lnTo>
                    <a:lnTo>
                      <a:pt x="87" y="228"/>
                    </a:lnTo>
                    <a:lnTo>
                      <a:pt x="87" y="230"/>
                    </a:lnTo>
                    <a:lnTo>
                      <a:pt x="87" y="231"/>
                    </a:lnTo>
                    <a:lnTo>
                      <a:pt x="87" y="232"/>
                    </a:lnTo>
                    <a:lnTo>
                      <a:pt x="87" y="234"/>
                    </a:lnTo>
                    <a:lnTo>
                      <a:pt x="87" y="235"/>
                    </a:lnTo>
                    <a:lnTo>
                      <a:pt x="87" y="236"/>
                    </a:lnTo>
                    <a:lnTo>
                      <a:pt x="87" y="238"/>
                    </a:lnTo>
                    <a:lnTo>
                      <a:pt x="87" y="240"/>
                    </a:lnTo>
                    <a:lnTo>
                      <a:pt x="89" y="242"/>
                    </a:lnTo>
                    <a:lnTo>
                      <a:pt x="89" y="243"/>
                    </a:lnTo>
                    <a:lnTo>
                      <a:pt x="89" y="245"/>
                    </a:lnTo>
                    <a:lnTo>
                      <a:pt x="89" y="247"/>
                    </a:lnTo>
                    <a:lnTo>
                      <a:pt x="89" y="248"/>
                    </a:lnTo>
                    <a:lnTo>
                      <a:pt x="89" y="251"/>
                    </a:lnTo>
                    <a:lnTo>
                      <a:pt x="89" y="252"/>
                    </a:lnTo>
                    <a:lnTo>
                      <a:pt x="89" y="253"/>
                    </a:lnTo>
                    <a:lnTo>
                      <a:pt x="89" y="255"/>
                    </a:lnTo>
                    <a:lnTo>
                      <a:pt x="89" y="256"/>
                    </a:lnTo>
                    <a:lnTo>
                      <a:pt x="89" y="257"/>
                    </a:lnTo>
                    <a:lnTo>
                      <a:pt x="90" y="257"/>
                    </a:lnTo>
                    <a:lnTo>
                      <a:pt x="90" y="259"/>
                    </a:lnTo>
                    <a:lnTo>
                      <a:pt x="90" y="260"/>
                    </a:lnTo>
                    <a:lnTo>
                      <a:pt x="90" y="261"/>
                    </a:lnTo>
                    <a:lnTo>
                      <a:pt x="90" y="263"/>
                    </a:lnTo>
                    <a:lnTo>
                      <a:pt x="90" y="264"/>
                    </a:lnTo>
                    <a:lnTo>
                      <a:pt x="90" y="265"/>
                    </a:lnTo>
                    <a:lnTo>
                      <a:pt x="90" y="267"/>
                    </a:lnTo>
                    <a:lnTo>
                      <a:pt x="91" y="268"/>
                    </a:lnTo>
                    <a:lnTo>
                      <a:pt x="91" y="269"/>
                    </a:lnTo>
                    <a:lnTo>
                      <a:pt x="91" y="271"/>
                    </a:lnTo>
                    <a:lnTo>
                      <a:pt x="91" y="272"/>
                    </a:lnTo>
                    <a:lnTo>
                      <a:pt x="91" y="273"/>
                    </a:lnTo>
                    <a:lnTo>
                      <a:pt x="93" y="275"/>
                    </a:lnTo>
                    <a:lnTo>
                      <a:pt x="93" y="276"/>
                    </a:lnTo>
                    <a:lnTo>
                      <a:pt x="93" y="277"/>
                    </a:lnTo>
                    <a:lnTo>
                      <a:pt x="93" y="279"/>
                    </a:lnTo>
                    <a:lnTo>
                      <a:pt x="93" y="280"/>
                    </a:lnTo>
                    <a:lnTo>
                      <a:pt x="93" y="281"/>
                    </a:lnTo>
                    <a:lnTo>
                      <a:pt x="94" y="281"/>
                    </a:lnTo>
                    <a:lnTo>
                      <a:pt x="94" y="283"/>
                    </a:lnTo>
                    <a:lnTo>
                      <a:pt x="94" y="284"/>
                    </a:lnTo>
                    <a:lnTo>
                      <a:pt x="94" y="285"/>
                    </a:lnTo>
                    <a:lnTo>
                      <a:pt x="94" y="287"/>
                    </a:lnTo>
                    <a:lnTo>
                      <a:pt x="94" y="288"/>
                    </a:lnTo>
                    <a:lnTo>
                      <a:pt x="94" y="289"/>
                    </a:lnTo>
                    <a:lnTo>
                      <a:pt x="94" y="291"/>
                    </a:lnTo>
                    <a:lnTo>
                      <a:pt x="94" y="292"/>
                    </a:lnTo>
                    <a:lnTo>
                      <a:pt x="94" y="293"/>
                    </a:lnTo>
                    <a:lnTo>
                      <a:pt x="94" y="295"/>
                    </a:lnTo>
                    <a:lnTo>
                      <a:pt x="94" y="296"/>
                    </a:lnTo>
                    <a:lnTo>
                      <a:pt x="94" y="297"/>
                    </a:lnTo>
                    <a:lnTo>
                      <a:pt x="94" y="298"/>
                    </a:lnTo>
                    <a:lnTo>
                      <a:pt x="94" y="300"/>
                    </a:lnTo>
                    <a:lnTo>
                      <a:pt x="94" y="301"/>
                    </a:lnTo>
                    <a:lnTo>
                      <a:pt x="94" y="302"/>
                    </a:lnTo>
                    <a:lnTo>
                      <a:pt x="94" y="304"/>
                    </a:lnTo>
                    <a:lnTo>
                      <a:pt x="94" y="306"/>
                    </a:lnTo>
                    <a:lnTo>
                      <a:pt x="94" y="308"/>
                    </a:lnTo>
                    <a:lnTo>
                      <a:pt x="94" y="310"/>
                    </a:lnTo>
                    <a:lnTo>
                      <a:pt x="94" y="312"/>
                    </a:lnTo>
                    <a:lnTo>
                      <a:pt x="94" y="314"/>
                    </a:lnTo>
                    <a:lnTo>
                      <a:pt x="93" y="31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Freeform 9"/>
              <p:cNvSpPr>
                <a:spLocks noChangeArrowheads="1"/>
              </p:cNvSpPr>
              <p:nvPr/>
            </p:nvSpPr>
            <p:spPr bwMode="auto">
              <a:xfrm>
                <a:off x="6165125" y="3115865"/>
                <a:ext cx="46264" cy="145256"/>
              </a:xfrm>
              <a:custGeom>
                <a:avLst/>
                <a:gdLst>
                  <a:gd name="T0" fmla="*/ 7 w 94"/>
                  <a:gd name="T1" fmla="*/ 306 h 316"/>
                  <a:gd name="T2" fmla="*/ 12 w 94"/>
                  <a:gd name="T3" fmla="*/ 295 h 316"/>
                  <a:gd name="T4" fmla="*/ 16 w 94"/>
                  <a:gd name="T5" fmla="*/ 287 h 316"/>
                  <a:gd name="T6" fmla="*/ 20 w 94"/>
                  <a:gd name="T7" fmla="*/ 282 h 316"/>
                  <a:gd name="T8" fmla="*/ 23 w 94"/>
                  <a:gd name="T9" fmla="*/ 277 h 316"/>
                  <a:gd name="T10" fmla="*/ 25 w 94"/>
                  <a:gd name="T11" fmla="*/ 271 h 316"/>
                  <a:gd name="T12" fmla="*/ 27 w 94"/>
                  <a:gd name="T13" fmla="*/ 266 h 316"/>
                  <a:gd name="T14" fmla="*/ 29 w 94"/>
                  <a:gd name="T15" fmla="*/ 259 h 316"/>
                  <a:gd name="T16" fmla="*/ 32 w 94"/>
                  <a:gd name="T17" fmla="*/ 254 h 316"/>
                  <a:gd name="T18" fmla="*/ 34 w 94"/>
                  <a:gd name="T19" fmla="*/ 249 h 316"/>
                  <a:gd name="T20" fmla="*/ 36 w 94"/>
                  <a:gd name="T21" fmla="*/ 243 h 316"/>
                  <a:gd name="T22" fmla="*/ 38 w 94"/>
                  <a:gd name="T23" fmla="*/ 239 h 316"/>
                  <a:gd name="T24" fmla="*/ 40 w 94"/>
                  <a:gd name="T25" fmla="*/ 235 h 316"/>
                  <a:gd name="T26" fmla="*/ 41 w 94"/>
                  <a:gd name="T27" fmla="*/ 230 h 316"/>
                  <a:gd name="T28" fmla="*/ 44 w 94"/>
                  <a:gd name="T29" fmla="*/ 225 h 316"/>
                  <a:gd name="T30" fmla="*/ 46 w 94"/>
                  <a:gd name="T31" fmla="*/ 218 h 316"/>
                  <a:gd name="T32" fmla="*/ 49 w 94"/>
                  <a:gd name="T33" fmla="*/ 212 h 316"/>
                  <a:gd name="T34" fmla="*/ 52 w 94"/>
                  <a:gd name="T35" fmla="*/ 204 h 316"/>
                  <a:gd name="T36" fmla="*/ 53 w 94"/>
                  <a:gd name="T37" fmla="*/ 198 h 316"/>
                  <a:gd name="T38" fmla="*/ 56 w 94"/>
                  <a:gd name="T39" fmla="*/ 193 h 316"/>
                  <a:gd name="T40" fmla="*/ 57 w 94"/>
                  <a:gd name="T41" fmla="*/ 189 h 316"/>
                  <a:gd name="T42" fmla="*/ 58 w 94"/>
                  <a:gd name="T43" fmla="*/ 184 h 316"/>
                  <a:gd name="T44" fmla="*/ 60 w 94"/>
                  <a:gd name="T45" fmla="*/ 179 h 316"/>
                  <a:gd name="T46" fmla="*/ 62 w 94"/>
                  <a:gd name="T47" fmla="*/ 172 h 316"/>
                  <a:gd name="T48" fmla="*/ 64 w 94"/>
                  <a:gd name="T49" fmla="*/ 165 h 316"/>
                  <a:gd name="T50" fmla="*/ 66 w 94"/>
                  <a:gd name="T51" fmla="*/ 157 h 316"/>
                  <a:gd name="T52" fmla="*/ 69 w 94"/>
                  <a:gd name="T53" fmla="*/ 152 h 316"/>
                  <a:gd name="T54" fmla="*/ 70 w 94"/>
                  <a:gd name="T55" fmla="*/ 147 h 316"/>
                  <a:gd name="T56" fmla="*/ 72 w 94"/>
                  <a:gd name="T57" fmla="*/ 141 h 316"/>
                  <a:gd name="T58" fmla="*/ 73 w 94"/>
                  <a:gd name="T59" fmla="*/ 137 h 316"/>
                  <a:gd name="T60" fmla="*/ 76 w 94"/>
                  <a:gd name="T61" fmla="*/ 132 h 316"/>
                  <a:gd name="T62" fmla="*/ 77 w 94"/>
                  <a:gd name="T63" fmla="*/ 126 h 316"/>
                  <a:gd name="T64" fmla="*/ 79 w 94"/>
                  <a:gd name="T65" fmla="*/ 118 h 316"/>
                  <a:gd name="T66" fmla="*/ 81 w 94"/>
                  <a:gd name="T67" fmla="*/ 112 h 316"/>
                  <a:gd name="T68" fmla="*/ 83 w 94"/>
                  <a:gd name="T69" fmla="*/ 106 h 316"/>
                  <a:gd name="T70" fmla="*/ 85 w 94"/>
                  <a:gd name="T71" fmla="*/ 100 h 316"/>
                  <a:gd name="T72" fmla="*/ 86 w 94"/>
                  <a:gd name="T73" fmla="*/ 95 h 316"/>
                  <a:gd name="T74" fmla="*/ 86 w 94"/>
                  <a:gd name="T75" fmla="*/ 91 h 316"/>
                  <a:gd name="T76" fmla="*/ 87 w 94"/>
                  <a:gd name="T77" fmla="*/ 87 h 316"/>
                  <a:gd name="T78" fmla="*/ 87 w 94"/>
                  <a:gd name="T79" fmla="*/ 82 h 316"/>
                  <a:gd name="T80" fmla="*/ 89 w 94"/>
                  <a:gd name="T81" fmla="*/ 75 h 316"/>
                  <a:gd name="T82" fmla="*/ 89 w 94"/>
                  <a:gd name="T83" fmla="*/ 70 h 316"/>
                  <a:gd name="T84" fmla="*/ 89 w 94"/>
                  <a:gd name="T85" fmla="*/ 63 h 316"/>
                  <a:gd name="T86" fmla="*/ 90 w 94"/>
                  <a:gd name="T87" fmla="*/ 59 h 316"/>
                  <a:gd name="T88" fmla="*/ 90 w 94"/>
                  <a:gd name="T89" fmla="*/ 55 h 316"/>
                  <a:gd name="T90" fmla="*/ 90 w 94"/>
                  <a:gd name="T91" fmla="*/ 51 h 316"/>
                  <a:gd name="T92" fmla="*/ 91 w 94"/>
                  <a:gd name="T93" fmla="*/ 49 h 316"/>
                  <a:gd name="T94" fmla="*/ 91 w 94"/>
                  <a:gd name="T95" fmla="*/ 46 h 316"/>
                  <a:gd name="T96" fmla="*/ 93 w 94"/>
                  <a:gd name="T97" fmla="*/ 42 h 316"/>
                  <a:gd name="T98" fmla="*/ 93 w 94"/>
                  <a:gd name="T99" fmla="*/ 39 h 316"/>
                  <a:gd name="T100" fmla="*/ 94 w 94"/>
                  <a:gd name="T101" fmla="*/ 35 h 316"/>
                  <a:gd name="T102" fmla="*/ 94 w 94"/>
                  <a:gd name="T103" fmla="*/ 31 h 316"/>
                  <a:gd name="T104" fmla="*/ 94 w 94"/>
                  <a:gd name="T105" fmla="*/ 29 h 316"/>
                  <a:gd name="T106" fmla="*/ 94 w 94"/>
                  <a:gd name="T107" fmla="*/ 25 h 316"/>
                  <a:gd name="T108" fmla="*/ 94 w 94"/>
                  <a:gd name="T109" fmla="*/ 21 h 316"/>
                  <a:gd name="T110" fmla="*/ 94 w 94"/>
                  <a:gd name="T111" fmla="*/ 14 h 316"/>
                  <a:gd name="T112" fmla="*/ 94 w 94"/>
                  <a:gd name="T113" fmla="*/ 6 h 31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94"/>
                  <a:gd name="T172" fmla="*/ 0 h 316"/>
                  <a:gd name="T173" fmla="*/ 94 w 94"/>
                  <a:gd name="T174" fmla="*/ 316 h 31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94" h="316">
                    <a:moveTo>
                      <a:pt x="0" y="316"/>
                    </a:moveTo>
                    <a:lnTo>
                      <a:pt x="3" y="312"/>
                    </a:lnTo>
                    <a:lnTo>
                      <a:pt x="4" y="310"/>
                    </a:lnTo>
                    <a:lnTo>
                      <a:pt x="7" y="306"/>
                    </a:lnTo>
                    <a:lnTo>
                      <a:pt x="8" y="303"/>
                    </a:lnTo>
                    <a:lnTo>
                      <a:pt x="9" y="300"/>
                    </a:lnTo>
                    <a:lnTo>
                      <a:pt x="11" y="298"/>
                    </a:lnTo>
                    <a:lnTo>
                      <a:pt x="12" y="295"/>
                    </a:lnTo>
                    <a:lnTo>
                      <a:pt x="13" y="294"/>
                    </a:lnTo>
                    <a:lnTo>
                      <a:pt x="15" y="291"/>
                    </a:lnTo>
                    <a:lnTo>
                      <a:pt x="16" y="290"/>
                    </a:lnTo>
                    <a:lnTo>
                      <a:pt x="16" y="287"/>
                    </a:lnTo>
                    <a:lnTo>
                      <a:pt x="17" y="286"/>
                    </a:lnTo>
                    <a:lnTo>
                      <a:pt x="19" y="285"/>
                    </a:lnTo>
                    <a:lnTo>
                      <a:pt x="19" y="283"/>
                    </a:lnTo>
                    <a:lnTo>
                      <a:pt x="20" y="282"/>
                    </a:lnTo>
                    <a:lnTo>
                      <a:pt x="20" y="281"/>
                    </a:lnTo>
                    <a:lnTo>
                      <a:pt x="21" y="279"/>
                    </a:lnTo>
                    <a:lnTo>
                      <a:pt x="21" y="278"/>
                    </a:lnTo>
                    <a:lnTo>
                      <a:pt x="23" y="277"/>
                    </a:lnTo>
                    <a:lnTo>
                      <a:pt x="23" y="275"/>
                    </a:lnTo>
                    <a:lnTo>
                      <a:pt x="24" y="274"/>
                    </a:lnTo>
                    <a:lnTo>
                      <a:pt x="24" y="273"/>
                    </a:lnTo>
                    <a:lnTo>
                      <a:pt x="25" y="271"/>
                    </a:lnTo>
                    <a:lnTo>
                      <a:pt x="25" y="270"/>
                    </a:lnTo>
                    <a:lnTo>
                      <a:pt x="25" y="269"/>
                    </a:lnTo>
                    <a:lnTo>
                      <a:pt x="27" y="267"/>
                    </a:lnTo>
                    <a:lnTo>
                      <a:pt x="27" y="266"/>
                    </a:lnTo>
                    <a:lnTo>
                      <a:pt x="28" y="265"/>
                    </a:lnTo>
                    <a:lnTo>
                      <a:pt x="28" y="263"/>
                    </a:lnTo>
                    <a:lnTo>
                      <a:pt x="29" y="261"/>
                    </a:lnTo>
                    <a:lnTo>
                      <a:pt x="29" y="259"/>
                    </a:lnTo>
                    <a:lnTo>
                      <a:pt x="30" y="258"/>
                    </a:lnTo>
                    <a:lnTo>
                      <a:pt x="30" y="255"/>
                    </a:lnTo>
                    <a:lnTo>
                      <a:pt x="32" y="254"/>
                    </a:lnTo>
                    <a:lnTo>
                      <a:pt x="33" y="253"/>
                    </a:lnTo>
                    <a:lnTo>
                      <a:pt x="33" y="251"/>
                    </a:lnTo>
                    <a:lnTo>
                      <a:pt x="33" y="250"/>
                    </a:lnTo>
                    <a:lnTo>
                      <a:pt x="34" y="249"/>
                    </a:lnTo>
                    <a:lnTo>
                      <a:pt x="34" y="247"/>
                    </a:lnTo>
                    <a:lnTo>
                      <a:pt x="36" y="246"/>
                    </a:lnTo>
                    <a:lnTo>
                      <a:pt x="36" y="245"/>
                    </a:lnTo>
                    <a:lnTo>
                      <a:pt x="36" y="243"/>
                    </a:lnTo>
                    <a:lnTo>
                      <a:pt x="37" y="242"/>
                    </a:lnTo>
                    <a:lnTo>
                      <a:pt x="37" y="241"/>
                    </a:lnTo>
                    <a:lnTo>
                      <a:pt x="38" y="239"/>
                    </a:lnTo>
                    <a:lnTo>
                      <a:pt x="38" y="238"/>
                    </a:lnTo>
                    <a:lnTo>
                      <a:pt x="38" y="237"/>
                    </a:lnTo>
                    <a:lnTo>
                      <a:pt x="40" y="237"/>
                    </a:lnTo>
                    <a:lnTo>
                      <a:pt x="40" y="235"/>
                    </a:lnTo>
                    <a:lnTo>
                      <a:pt x="40" y="234"/>
                    </a:lnTo>
                    <a:lnTo>
                      <a:pt x="41" y="233"/>
                    </a:lnTo>
                    <a:lnTo>
                      <a:pt x="41" y="232"/>
                    </a:lnTo>
                    <a:lnTo>
                      <a:pt x="41" y="230"/>
                    </a:lnTo>
                    <a:lnTo>
                      <a:pt x="42" y="229"/>
                    </a:lnTo>
                    <a:lnTo>
                      <a:pt x="42" y="228"/>
                    </a:lnTo>
                    <a:lnTo>
                      <a:pt x="42" y="226"/>
                    </a:lnTo>
                    <a:lnTo>
                      <a:pt x="44" y="225"/>
                    </a:lnTo>
                    <a:lnTo>
                      <a:pt x="44" y="224"/>
                    </a:lnTo>
                    <a:lnTo>
                      <a:pt x="45" y="222"/>
                    </a:lnTo>
                    <a:lnTo>
                      <a:pt x="45" y="220"/>
                    </a:lnTo>
                    <a:lnTo>
                      <a:pt x="46" y="218"/>
                    </a:lnTo>
                    <a:lnTo>
                      <a:pt x="46" y="216"/>
                    </a:lnTo>
                    <a:lnTo>
                      <a:pt x="48" y="214"/>
                    </a:lnTo>
                    <a:lnTo>
                      <a:pt x="49" y="212"/>
                    </a:lnTo>
                    <a:lnTo>
                      <a:pt x="49" y="210"/>
                    </a:lnTo>
                    <a:lnTo>
                      <a:pt x="50" y="208"/>
                    </a:lnTo>
                    <a:lnTo>
                      <a:pt x="50" y="206"/>
                    </a:lnTo>
                    <a:lnTo>
                      <a:pt x="52" y="204"/>
                    </a:lnTo>
                    <a:lnTo>
                      <a:pt x="52" y="202"/>
                    </a:lnTo>
                    <a:lnTo>
                      <a:pt x="53" y="201"/>
                    </a:lnTo>
                    <a:lnTo>
                      <a:pt x="53" y="200"/>
                    </a:lnTo>
                    <a:lnTo>
                      <a:pt x="53" y="198"/>
                    </a:lnTo>
                    <a:lnTo>
                      <a:pt x="54" y="197"/>
                    </a:lnTo>
                    <a:lnTo>
                      <a:pt x="54" y="196"/>
                    </a:lnTo>
                    <a:lnTo>
                      <a:pt x="56" y="194"/>
                    </a:lnTo>
                    <a:lnTo>
                      <a:pt x="56" y="193"/>
                    </a:lnTo>
                    <a:lnTo>
                      <a:pt x="56" y="192"/>
                    </a:lnTo>
                    <a:lnTo>
                      <a:pt x="56" y="190"/>
                    </a:lnTo>
                    <a:lnTo>
                      <a:pt x="57" y="190"/>
                    </a:lnTo>
                    <a:lnTo>
                      <a:pt x="57" y="189"/>
                    </a:lnTo>
                    <a:lnTo>
                      <a:pt x="57" y="188"/>
                    </a:lnTo>
                    <a:lnTo>
                      <a:pt x="58" y="186"/>
                    </a:lnTo>
                    <a:lnTo>
                      <a:pt x="58" y="185"/>
                    </a:lnTo>
                    <a:lnTo>
                      <a:pt x="58" y="184"/>
                    </a:lnTo>
                    <a:lnTo>
                      <a:pt x="60" y="183"/>
                    </a:lnTo>
                    <a:lnTo>
                      <a:pt x="60" y="181"/>
                    </a:lnTo>
                    <a:lnTo>
                      <a:pt x="60" y="180"/>
                    </a:lnTo>
                    <a:lnTo>
                      <a:pt x="60" y="179"/>
                    </a:lnTo>
                    <a:lnTo>
                      <a:pt x="61" y="177"/>
                    </a:lnTo>
                    <a:lnTo>
                      <a:pt x="61" y="176"/>
                    </a:lnTo>
                    <a:lnTo>
                      <a:pt x="62" y="173"/>
                    </a:lnTo>
                    <a:lnTo>
                      <a:pt x="62" y="172"/>
                    </a:lnTo>
                    <a:lnTo>
                      <a:pt x="64" y="171"/>
                    </a:lnTo>
                    <a:lnTo>
                      <a:pt x="64" y="168"/>
                    </a:lnTo>
                    <a:lnTo>
                      <a:pt x="64" y="165"/>
                    </a:lnTo>
                    <a:lnTo>
                      <a:pt x="65" y="164"/>
                    </a:lnTo>
                    <a:lnTo>
                      <a:pt x="66" y="161"/>
                    </a:lnTo>
                    <a:lnTo>
                      <a:pt x="66" y="160"/>
                    </a:lnTo>
                    <a:lnTo>
                      <a:pt x="66" y="157"/>
                    </a:lnTo>
                    <a:lnTo>
                      <a:pt x="68" y="156"/>
                    </a:lnTo>
                    <a:lnTo>
                      <a:pt x="68" y="155"/>
                    </a:lnTo>
                    <a:lnTo>
                      <a:pt x="69" y="153"/>
                    </a:lnTo>
                    <a:lnTo>
                      <a:pt x="69" y="152"/>
                    </a:lnTo>
                    <a:lnTo>
                      <a:pt x="69" y="151"/>
                    </a:lnTo>
                    <a:lnTo>
                      <a:pt x="70" y="149"/>
                    </a:lnTo>
                    <a:lnTo>
                      <a:pt x="70" y="148"/>
                    </a:lnTo>
                    <a:lnTo>
                      <a:pt x="70" y="147"/>
                    </a:lnTo>
                    <a:lnTo>
                      <a:pt x="70" y="145"/>
                    </a:lnTo>
                    <a:lnTo>
                      <a:pt x="72" y="144"/>
                    </a:lnTo>
                    <a:lnTo>
                      <a:pt x="72" y="143"/>
                    </a:lnTo>
                    <a:lnTo>
                      <a:pt x="72" y="141"/>
                    </a:lnTo>
                    <a:lnTo>
                      <a:pt x="73" y="141"/>
                    </a:lnTo>
                    <a:lnTo>
                      <a:pt x="73" y="140"/>
                    </a:lnTo>
                    <a:lnTo>
                      <a:pt x="73" y="139"/>
                    </a:lnTo>
                    <a:lnTo>
                      <a:pt x="73" y="137"/>
                    </a:lnTo>
                    <a:lnTo>
                      <a:pt x="74" y="136"/>
                    </a:lnTo>
                    <a:lnTo>
                      <a:pt x="74" y="135"/>
                    </a:lnTo>
                    <a:lnTo>
                      <a:pt x="74" y="133"/>
                    </a:lnTo>
                    <a:lnTo>
                      <a:pt x="76" y="132"/>
                    </a:lnTo>
                    <a:lnTo>
                      <a:pt x="76" y="131"/>
                    </a:lnTo>
                    <a:lnTo>
                      <a:pt x="76" y="130"/>
                    </a:lnTo>
                    <a:lnTo>
                      <a:pt x="77" y="128"/>
                    </a:lnTo>
                    <a:lnTo>
                      <a:pt x="77" y="126"/>
                    </a:lnTo>
                    <a:lnTo>
                      <a:pt x="77" y="124"/>
                    </a:lnTo>
                    <a:lnTo>
                      <a:pt x="78" y="122"/>
                    </a:lnTo>
                    <a:lnTo>
                      <a:pt x="78" y="120"/>
                    </a:lnTo>
                    <a:lnTo>
                      <a:pt x="79" y="118"/>
                    </a:lnTo>
                    <a:lnTo>
                      <a:pt x="79" y="116"/>
                    </a:lnTo>
                    <a:lnTo>
                      <a:pt x="81" y="114"/>
                    </a:lnTo>
                    <a:lnTo>
                      <a:pt x="81" y="112"/>
                    </a:lnTo>
                    <a:lnTo>
                      <a:pt x="82" y="110"/>
                    </a:lnTo>
                    <a:lnTo>
                      <a:pt x="82" y="108"/>
                    </a:lnTo>
                    <a:lnTo>
                      <a:pt x="82" y="107"/>
                    </a:lnTo>
                    <a:lnTo>
                      <a:pt x="83" y="106"/>
                    </a:lnTo>
                    <a:lnTo>
                      <a:pt x="83" y="104"/>
                    </a:lnTo>
                    <a:lnTo>
                      <a:pt x="83" y="103"/>
                    </a:lnTo>
                    <a:lnTo>
                      <a:pt x="85" y="102"/>
                    </a:lnTo>
                    <a:lnTo>
                      <a:pt x="85" y="100"/>
                    </a:lnTo>
                    <a:lnTo>
                      <a:pt x="85" y="99"/>
                    </a:lnTo>
                    <a:lnTo>
                      <a:pt x="85" y="98"/>
                    </a:lnTo>
                    <a:lnTo>
                      <a:pt x="86" y="96"/>
                    </a:lnTo>
                    <a:lnTo>
                      <a:pt x="86" y="95"/>
                    </a:lnTo>
                    <a:lnTo>
                      <a:pt x="86" y="94"/>
                    </a:lnTo>
                    <a:lnTo>
                      <a:pt x="86" y="92"/>
                    </a:lnTo>
                    <a:lnTo>
                      <a:pt x="86" y="91"/>
                    </a:lnTo>
                    <a:lnTo>
                      <a:pt x="86" y="90"/>
                    </a:lnTo>
                    <a:lnTo>
                      <a:pt x="87" y="90"/>
                    </a:lnTo>
                    <a:lnTo>
                      <a:pt x="87" y="88"/>
                    </a:lnTo>
                    <a:lnTo>
                      <a:pt x="87" y="87"/>
                    </a:lnTo>
                    <a:lnTo>
                      <a:pt x="87" y="86"/>
                    </a:lnTo>
                    <a:lnTo>
                      <a:pt x="87" y="84"/>
                    </a:lnTo>
                    <a:lnTo>
                      <a:pt x="87" y="83"/>
                    </a:lnTo>
                    <a:lnTo>
                      <a:pt x="87" y="82"/>
                    </a:lnTo>
                    <a:lnTo>
                      <a:pt x="87" y="81"/>
                    </a:lnTo>
                    <a:lnTo>
                      <a:pt x="87" y="78"/>
                    </a:lnTo>
                    <a:lnTo>
                      <a:pt x="87" y="77"/>
                    </a:lnTo>
                    <a:lnTo>
                      <a:pt x="89" y="75"/>
                    </a:lnTo>
                    <a:lnTo>
                      <a:pt x="89" y="73"/>
                    </a:lnTo>
                    <a:lnTo>
                      <a:pt x="89" y="71"/>
                    </a:lnTo>
                    <a:lnTo>
                      <a:pt x="89" y="70"/>
                    </a:lnTo>
                    <a:lnTo>
                      <a:pt x="89" y="67"/>
                    </a:lnTo>
                    <a:lnTo>
                      <a:pt x="89" y="66"/>
                    </a:lnTo>
                    <a:lnTo>
                      <a:pt x="89" y="65"/>
                    </a:lnTo>
                    <a:lnTo>
                      <a:pt x="89" y="63"/>
                    </a:lnTo>
                    <a:lnTo>
                      <a:pt x="89" y="62"/>
                    </a:lnTo>
                    <a:lnTo>
                      <a:pt x="89" y="61"/>
                    </a:lnTo>
                    <a:lnTo>
                      <a:pt x="89" y="59"/>
                    </a:lnTo>
                    <a:lnTo>
                      <a:pt x="90" y="59"/>
                    </a:lnTo>
                    <a:lnTo>
                      <a:pt x="90" y="58"/>
                    </a:lnTo>
                    <a:lnTo>
                      <a:pt x="90" y="57"/>
                    </a:lnTo>
                    <a:lnTo>
                      <a:pt x="90" y="55"/>
                    </a:lnTo>
                    <a:lnTo>
                      <a:pt x="90" y="54"/>
                    </a:lnTo>
                    <a:lnTo>
                      <a:pt x="90" y="53"/>
                    </a:lnTo>
                    <a:lnTo>
                      <a:pt x="90" y="51"/>
                    </a:lnTo>
                    <a:lnTo>
                      <a:pt x="90" y="50"/>
                    </a:lnTo>
                    <a:lnTo>
                      <a:pt x="91" y="49"/>
                    </a:lnTo>
                    <a:lnTo>
                      <a:pt x="91" y="47"/>
                    </a:lnTo>
                    <a:lnTo>
                      <a:pt x="91" y="46"/>
                    </a:lnTo>
                    <a:lnTo>
                      <a:pt x="91" y="45"/>
                    </a:lnTo>
                    <a:lnTo>
                      <a:pt x="91" y="43"/>
                    </a:lnTo>
                    <a:lnTo>
                      <a:pt x="93" y="42"/>
                    </a:lnTo>
                    <a:lnTo>
                      <a:pt x="93" y="41"/>
                    </a:lnTo>
                    <a:lnTo>
                      <a:pt x="93" y="39"/>
                    </a:lnTo>
                    <a:lnTo>
                      <a:pt x="93" y="38"/>
                    </a:lnTo>
                    <a:lnTo>
                      <a:pt x="93" y="37"/>
                    </a:lnTo>
                    <a:lnTo>
                      <a:pt x="93" y="35"/>
                    </a:lnTo>
                    <a:lnTo>
                      <a:pt x="94" y="35"/>
                    </a:lnTo>
                    <a:lnTo>
                      <a:pt x="94" y="34"/>
                    </a:lnTo>
                    <a:lnTo>
                      <a:pt x="94" y="33"/>
                    </a:lnTo>
                    <a:lnTo>
                      <a:pt x="94" y="31"/>
                    </a:lnTo>
                    <a:lnTo>
                      <a:pt x="94" y="30"/>
                    </a:lnTo>
                    <a:lnTo>
                      <a:pt x="94" y="29"/>
                    </a:lnTo>
                    <a:lnTo>
                      <a:pt x="94" y="28"/>
                    </a:lnTo>
                    <a:lnTo>
                      <a:pt x="94" y="26"/>
                    </a:lnTo>
                    <a:lnTo>
                      <a:pt x="94" y="25"/>
                    </a:lnTo>
                    <a:lnTo>
                      <a:pt x="94" y="24"/>
                    </a:lnTo>
                    <a:lnTo>
                      <a:pt x="94" y="22"/>
                    </a:lnTo>
                    <a:lnTo>
                      <a:pt x="94" y="21"/>
                    </a:lnTo>
                    <a:lnTo>
                      <a:pt x="94" y="20"/>
                    </a:lnTo>
                    <a:lnTo>
                      <a:pt x="94" y="17"/>
                    </a:lnTo>
                    <a:lnTo>
                      <a:pt x="94" y="16"/>
                    </a:lnTo>
                    <a:lnTo>
                      <a:pt x="94" y="14"/>
                    </a:lnTo>
                    <a:lnTo>
                      <a:pt x="94" y="13"/>
                    </a:lnTo>
                    <a:lnTo>
                      <a:pt x="94" y="10"/>
                    </a:lnTo>
                    <a:lnTo>
                      <a:pt x="94" y="9"/>
                    </a:lnTo>
                    <a:lnTo>
                      <a:pt x="94" y="6"/>
                    </a:lnTo>
                    <a:lnTo>
                      <a:pt x="94" y="5"/>
                    </a:lnTo>
                    <a:lnTo>
                      <a:pt x="94" y="2"/>
                    </a:lnTo>
                    <a:lnTo>
                      <a:pt x="93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Flowchart: Connector 190"/>
              <p:cNvSpPr/>
              <p:nvPr/>
            </p:nvSpPr>
            <p:spPr bwMode="auto">
              <a:xfrm>
                <a:off x="6551023" y="3089672"/>
                <a:ext cx="78377" cy="68580"/>
              </a:xfrm>
              <a:prstGeom prst="flowChartConnector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92" name="Straight Connector 191"/>
              <p:cNvCxnSpPr/>
              <p:nvPr/>
            </p:nvCxnSpPr>
            <p:spPr bwMode="auto">
              <a:xfrm>
                <a:off x="5312229" y="2819400"/>
                <a:ext cx="17417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3" name="Straight Connector 192"/>
              <p:cNvCxnSpPr/>
              <p:nvPr/>
            </p:nvCxnSpPr>
            <p:spPr bwMode="auto">
              <a:xfrm>
                <a:off x="5312229" y="2971800"/>
                <a:ext cx="17417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/>
              <p:cNvCxnSpPr/>
              <p:nvPr/>
            </p:nvCxnSpPr>
            <p:spPr bwMode="auto">
              <a:xfrm>
                <a:off x="5312229" y="3276600"/>
                <a:ext cx="17417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5" name="Straight Connector 194"/>
              <p:cNvCxnSpPr/>
              <p:nvPr/>
            </p:nvCxnSpPr>
            <p:spPr bwMode="auto">
              <a:xfrm>
                <a:off x="5312229" y="3429000"/>
                <a:ext cx="17417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6" name="Straight Connector 195"/>
              <p:cNvCxnSpPr/>
              <p:nvPr/>
            </p:nvCxnSpPr>
            <p:spPr bwMode="auto">
              <a:xfrm>
                <a:off x="5791200" y="28956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/>
              <p:cNvCxnSpPr/>
              <p:nvPr/>
            </p:nvCxnSpPr>
            <p:spPr bwMode="auto">
              <a:xfrm>
                <a:off x="5791200" y="33528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8" name="Straight Connector 197"/>
              <p:cNvCxnSpPr/>
              <p:nvPr/>
            </p:nvCxnSpPr>
            <p:spPr bwMode="auto">
              <a:xfrm>
                <a:off x="6019800" y="3048000"/>
                <a:ext cx="17417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Straight Connector 198"/>
              <p:cNvCxnSpPr/>
              <p:nvPr/>
            </p:nvCxnSpPr>
            <p:spPr bwMode="auto">
              <a:xfrm>
                <a:off x="6019800" y="3200400"/>
                <a:ext cx="17417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Straight Connector 199"/>
              <p:cNvCxnSpPr/>
              <p:nvPr/>
            </p:nvCxnSpPr>
            <p:spPr bwMode="auto">
              <a:xfrm flipV="1">
                <a:off x="6019800" y="28956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Straight Connector 200"/>
              <p:cNvCxnSpPr/>
              <p:nvPr/>
            </p:nvCxnSpPr>
            <p:spPr bwMode="auto">
              <a:xfrm flipV="1">
                <a:off x="6019800" y="32004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2" name="Straight Connector 201"/>
              <p:cNvCxnSpPr/>
              <p:nvPr/>
            </p:nvCxnSpPr>
            <p:spPr bwMode="auto">
              <a:xfrm>
                <a:off x="6629400" y="3124200"/>
                <a:ext cx="17417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15" name="Down Arrow 214"/>
          <p:cNvSpPr/>
          <p:nvPr/>
        </p:nvSpPr>
        <p:spPr bwMode="auto">
          <a:xfrm>
            <a:off x="6934200" y="2667000"/>
            <a:ext cx="838200" cy="16764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17" name="Group 216"/>
          <p:cNvGrpSpPr/>
          <p:nvPr/>
        </p:nvGrpSpPr>
        <p:grpSpPr>
          <a:xfrm>
            <a:off x="5486400" y="990600"/>
            <a:ext cx="2514600" cy="1600200"/>
            <a:chOff x="5715000" y="990600"/>
            <a:chExt cx="2667000" cy="2133600"/>
          </a:xfrm>
        </p:grpSpPr>
        <p:sp>
          <p:nvSpPr>
            <p:cNvPr id="218" name="Rectangle 217"/>
            <p:cNvSpPr/>
            <p:nvPr/>
          </p:nvSpPr>
          <p:spPr bwMode="auto">
            <a:xfrm>
              <a:off x="5715000" y="990600"/>
              <a:ext cx="2667000" cy="21336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9" name="Straight Connector 218"/>
            <p:cNvCxnSpPr/>
            <p:nvPr/>
          </p:nvCxnSpPr>
          <p:spPr bwMode="auto">
            <a:xfrm>
              <a:off x="6019800" y="1219200"/>
              <a:ext cx="381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Freeform 6"/>
            <p:cNvSpPr>
              <a:spLocks noChangeArrowheads="1"/>
            </p:cNvSpPr>
            <p:nvPr/>
          </p:nvSpPr>
          <p:spPr bwMode="auto">
            <a:xfrm>
              <a:off x="6080760" y="1604962"/>
              <a:ext cx="471487" cy="190500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Freeform 7"/>
            <p:cNvSpPr>
              <a:spLocks noChangeArrowheads="1"/>
            </p:cNvSpPr>
            <p:nvPr/>
          </p:nvSpPr>
          <p:spPr bwMode="auto">
            <a:xfrm>
              <a:off x="6080760" y="1798637"/>
              <a:ext cx="471487" cy="192088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Freeform 8"/>
            <p:cNvSpPr>
              <a:spLocks noChangeArrowheads="1"/>
            </p:cNvSpPr>
            <p:nvPr/>
          </p:nvSpPr>
          <p:spPr bwMode="auto">
            <a:xfrm>
              <a:off x="6102985" y="1600200"/>
              <a:ext cx="53975" cy="192088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Freeform 9"/>
            <p:cNvSpPr>
              <a:spLocks noChangeArrowheads="1"/>
            </p:cNvSpPr>
            <p:nvPr/>
          </p:nvSpPr>
          <p:spPr bwMode="auto">
            <a:xfrm>
              <a:off x="6102985" y="1792287"/>
              <a:ext cx="53975" cy="193675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Flowchart: Connector 223"/>
            <p:cNvSpPr/>
            <p:nvPr/>
          </p:nvSpPr>
          <p:spPr bwMode="auto">
            <a:xfrm>
              <a:off x="6553200" y="1757362"/>
              <a:ext cx="91440" cy="914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5" name="Freeform 18"/>
            <p:cNvSpPr>
              <a:spLocks noChangeArrowheads="1"/>
            </p:cNvSpPr>
            <p:nvPr/>
          </p:nvSpPr>
          <p:spPr bwMode="auto">
            <a:xfrm>
              <a:off x="6423025" y="1066800"/>
              <a:ext cx="331787" cy="304800"/>
            </a:xfrm>
            <a:custGeom>
              <a:avLst/>
              <a:gdLst>
                <a:gd name="T0" fmla="*/ 556 w 556"/>
                <a:gd name="T1" fmla="*/ 265 h 556"/>
                <a:gd name="T2" fmla="*/ 0 w 556"/>
                <a:gd name="T3" fmla="*/ 556 h 556"/>
                <a:gd name="T4" fmla="*/ 0 w 556"/>
                <a:gd name="T5" fmla="*/ 0 h 556"/>
                <a:gd name="T6" fmla="*/ 556 w 556"/>
                <a:gd name="T7" fmla="*/ 265 h 5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6"/>
                <a:gd name="T13" fmla="*/ 0 h 556"/>
                <a:gd name="T14" fmla="*/ 556 w 556"/>
                <a:gd name="T15" fmla="*/ 556 h 5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6" h="556">
                  <a:moveTo>
                    <a:pt x="556" y="265"/>
                  </a:moveTo>
                  <a:lnTo>
                    <a:pt x="0" y="556"/>
                  </a:lnTo>
                  <a:lnTo>
                    <a:pt x="0" y="0"/>
                  </a:lnTo>
                  <a:lnTo>
                    <a:pt x="556" y="26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Flowchart: Connector 225"/>
            <p:cNvSpPr/>
            <p:nvPr/>
          </p:nvSpPr>
          <p:spPr bwMode="auto">
            <a:xfrm>
              <a:off x="6766560" y="1167384"/>
              <a:ext cx="91440" cy="914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27" name="Straight Connector 226"/>
            <p:cNvCxnSpPr/>
            <p:nvPr/>
          </p:nvCxnSpPr>
          <p:spPr bwMode="auto">
            <a:xfrm>
              <a:off x="6858000" y="1219200"/>
              <a:ext cx="381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8" name="Freeform 6"/>
            <p:cNvSpPr>
              <a:spLocks noChangeArrowheads="1"/>
            </p:cNvSpPr>
            <p:nvPr/>
          </p:nvSpPr>
          <p:spPr bwMode="auto">
            <a:xfrm>
              <a:off x="6080760" y="2509837"/>
              <a:ext cx="471487" cy="190500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Freeform 7"/>
            <p:cNvSpPr>
              <a:spLocks noChangeArrowheads="1"/>
            </p:cNvSpPr>
            <p:nvPr/>
          </p:nvSpPr>
          <p:spPr bwMode="auto">
            <a:xfrm>
              <a:off x="6080760" y="2703512"/>
              <a:ext cx="471487" cy="192088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Freeform 8"/>
            <p:cNvSpPr>
              <a:spLocks noChangeArrowheads="1"/>
            </p:cNvSpPr>
            <p:nvPr/>
          </p:nvSpPr>
          <p:spPr bwMode="auto">
            <a:xfrm>
              <a:off x="6102985" y="2505075"/>
              <a:ext cx="53975" cy="192088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Freeform 9"/>
            <p:cNvSpPr>
              <a:spLocks noChangeArrowheads="1"/>
            </p:cNvSpPr>
            <p:nvPr/>
          </p:nvSpPr>
          <p:spPr bwMode="auto">
            <a:xfrm>
              <a:off x="6102985" y="2697162"/>
              <a:ext cx="53975" cy="193675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Flowchart: Connector 231"/>
            <p:cNvSpPr/>
            <p:nvPr/>
          </p:nvSpPr>
          <p:spPr bwMode="auto">
            <a:xfrm>
              <a:off x="6553200" y="2662237"/>
              <a:ext cx="91440" cy="914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3" name="Flowchart: Connector 232"/>
            <p:cNvSpPr/>
            <p:nvPr/>
          </p:nvSpPr>
          <p:spPr bwMode="auto">
            <a:xfrm>
              <a:off x="6233160" y="2057400"/>
              <a:ext cx="36576" cy="3657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4" name="Flowchart: Connector 233"/>
            <p:cNvSpPr/>
            <p:nvPr/>
          </p:nvSpPr>
          <p:spPr bwMode="auto">
            <a:xfrm>
              <a:off x="6233160" y="2209800"/>
              <a:ext cx="36576" cy="3657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5" name="Flowchart: Connector 234"/>
            <p:cNvSpPr/>
            <p:nvPr/>
          </p:nvSpPr>
          <p:spPr bwMode="auto">
            <a:xfrm>
              <a:off x="6233160" y="2362200"/>
              <a:ext cx="36576" cy="3657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6" name="Straight Connector 235"/>
            <p:cNvCxnSpPr/>
            <p:nvPr/>
          </p:nvCxnSpPr>
          <p:spPr bwMode="auto">
            <a:xfrm>
              <a:off x="5921375" y="1676400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/>
            <p:nvPr/>
          </p:nvCxnSpPr>
          <p:spPr bwMode="auto">
            <a:xfrm>
              <a:off x="5921375" y="1905000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/>
            <p:nvPr/>
          </p:nvCxnSpPr>
          <p:spPr bwMode="auto">
            <a:xfrm>
              <a:off x="5952744" y="2590800"/>
              <a:ext cx="192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/>
            <p:nvPr/>
          </p:nvCxnSpPr>
          <p:spPr bwMode="auto">
            <a:xfrm>
              <a:off x="5952744" y="2819400"/>
              <a:ext cx="192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0" name="Straight Connector 239"/>
            <p:cNvCxnSpPr/>
            <p:nvPr/>
          </p:nvCxnSpPr>
          <p:spPr bwMode="auto">
            <a:xfrm>
              <a:off x="6647688" y="1801368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Straight Connector 240"/>
            <p:cNvCxnSpPr/>
            <p:nvPr/>
          </p:nvCxnSpPr>
          <p:spPr bwMode="auto">
            <a:xfrm>
              <a:off x="6647688" y="2706624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2" name="Freeform 6"/>
            <p:cNvSpPr>
              <a:spLocks noChangeArrowheads="1"/>
            </p:cNvSpPr>
            <p:nvPr/>
          </p:nvSpPr>
          <p:spPr bwMode="auto">
            <a:xfrm>
              <a:off x="7461505" y="1900867"/>
              <a:ext cx="463296" cy="308933"/>
            </a:xfrm>
            <a:custGeom>
              <a:avLst/>
              <a:gdLst>
                <a:gd name="T0" fmla="*/ 154 w 791"/>
                <a:gd name="T1" fmla="*/ 0 h 316"/>
                <a:gd name="T2" fmla="*/ 265 w 791"/>
                <a:gd name="T3" fmla="*/ 2 h 316"/>
                <a:gd name="T4" fmla="*/ 321 w 791"/>
                <a:gd name="T5" fmla="*/ 2 h 316"/>
                <a:gd name="T6" fmla="*/ 346 w 791"/>
                <a:gd name="T7" fmla="*/ 2 h 316"/>
                <a:gd name="T8" fmla="*/ 359 w 791"/>
                <a:gd name="T9" fmla="*/ 3 h 316"/>
                <a:gd name="T10" fmla="*/ 371 w 791"/>
                <a:gd name="T11" fmla="*/ 3 h 316"/>
                <a:gd name="T12" fmla="*/ 379 w 791"/>
                <a:gd name="T13" fmla="*/ 4 h 316"/>
                <a:gd name="T14" fmla="*/ 387 w 791"/>
                <a:gd name="T15" fmla="*/ 6 h 316"/>
                <a:gd name="T16" fmla="*/ 398 w 791"/>
                <a:gd name="T17" fmla="*/ 7 h 316"/>
                <a:gd name="T18" fmla="*/ 410 w 791"/>
                <a:gd name="T19" fmla="*/ 8 h 316"/>
                <a:gd name="T20" fmla="*/ 420 w 791"/>
                <a:gd name="T21" fmla="*/ 10 h 316"/>
                <a:gd name="T22" fmla="*/ 428 w 791"/>
                <a:gd name="T23" fmla="*/ 12 h 316"/>
                <a:gd name="T24" fmla="*/ 437 w 791"/>
                <a:gd name="T25" fmla="*/ 14 h 316"/>
                <a:gd name="T26" fmla="*/ 451 w 791"/>
                <a:gd name="T27" fmla="*/ 19 h 316"/>
                <a:gd name="T28" fmla="*/ 464 w 791"/>
                <a:gd name="T29" fmla="*/ 23 h 316"/>
                <a:gd name="T30" fmla="*/ 474 w 791"/>
                <a:gd name="T31" fmla="*/ 26 h 316"/>
                <a:gd name="T32" fmla="*/ 484 w 791"/>
                <a:gd name="T33" fmla="*/ 30 h 316"/>
                <a:gd name="T34" fmla="*/ 492 w 791"/>
                <a:gd name="T35" fmla="*/ 34 h 316"/>
                <a:gd name="T36" fmla="*/ 504 w 791"/>
                <a:gd name="T37" fmla="*/ 39 h 316"/>
                <a:gd name="T38" fmla="*/ 516 w 791"/>
                <a:gd name="T39" fmla="*/ 45 h 316"/>
                <a:gd name="T40" fmla="*/ 523 w 791"/>
                <a:gd name="T41" fmla="*/ 49 h 316"/>
                <a:gd name="T42" fmla="*/ 531 w 791"/>
                <a:gd name="T43" fmla="*/ 53 h 316"/>
                <a:gd name="T44" fmla="*/ 541 w 791"/>
                <a:gd name="T45" fmla="*/ 59 h 316"/>
                <a:gd name="T46" fmla="*/ 551 w 791"/>
                <a:gd name="T47" fmla="*/ 64 h 316"/>
                <a:gd name="T48" fmla="*/ 561 w 791"/>
                <a:gd name="T49" fmla="*/ 69 h 316"/>
                <a:gd name="T50" fmla="*/ 567 w 791"/>
                <a:gd name="T51" fmla="*/ 73 h 316"/>
                <a:gd name="T52" fmla="*/ 574 w 791"/>
                <a:gd name="T53" fmla="*/ 77 h 316"/>
                <a:gd name="T54" fmla="*/ 582 w 791"/>
                <a:gd name="T55" fmla="*/ 83 h 316"/>
                <a:gd name="T56" fmla="*/ 590 w 791"/>
                <a:gd name="T57" fmla="*/ 88 h 316"/>
                <a:gd name="T58" fmla="*/ 596 w 791"/>
                <a:gd name="T59" fmla="*/ 93 h 316"/>
                <a:gd name="T60" fmla="*/ 602 w 791"/>
                <a:gd name="T61" fmla="*/ 96 h 316"/>
                <a:gd name="T62" fmla="*/ 607 w 791"/>
                <a:gd name="T63" fmla="*/ 100 h 316"/>
                <a:gd name="T64" fmla="*/ 612 w 791"/>
                <a:gd name="T65" fmla="*/ 104 h 316"/>
                <a:gd name="T66" fmla="*/ 618 w 791"/>
                <a:gd name="T67" fmla="*/ 109 h 316"/>
                <a:gd name="T68" fmla="*/ 623 w 791"/>
                <a:gd name="T69" fmla="*/ 112 h 316"/>
                <a:gd name="T70" fmla="*/ 627 w 791"/>
                <a:gd name="T71" fmla="*/ 116 h 316"/>
                <a:gd name="T72" fmla="*/ 632 w 791"/>
                <a:gd name="T73" fmla="*/ 118 h 316"/>
                <a:gd name="T74" fmla="*/ 639 w 791"/>
                <a:gd name="T75" fmla="*/ 124 h 316"/>
                <a:gd name="T76" fmla="*/ 645 w 791"/>
                <a:gd name="T77" fmla="*/ 128 h 316"/>
                <a:gd name="T78" fmla="*/ 649 w 791"/>
                <a:gd name="T79" fmla="*/ 132 h 316"/>
                <a:gd name="T80" fmla="*/ 655 w 791"/>
                <a:gd name="T81" fmla="*/ 137 h 316"/>
                <a:gd name="T82" fmla="*/ 661 w 791"/>
                <a:gd name="T83" fmla="*/ 143 h 316"/>
                <a:gd name="T84" fmla="*/ 668 w 791"/>
                <a:gd name="T85" fmla="*/ 150 h 316"/>
                <a:gd name="T86" fmla="*/ 674 w 791"/>
                <a:gd name="T87" fmla="*/ 157 h 316"/>
                <a:gd name="T88" fmla="*/ 680 w 791"/>
                <a:gd name="T89" fmla="*/ 163 h 316"/>
                <a:gd name="T90" fmla="*/ 685 w 791"/>
                <a:gd name="T91" fmla="*/ 170 h 316"/>
                <a:gd name="T92" fmla="*/ 694 w 791"/>
                <a:gd name="T93" fmla="*/ 179 h 316"/>
                <a:gd name="T94" fmla="*/ 702 w 791"/>
                <a:gd name="T95" fmla="*/ 190 h 316"/>
                <a:gd name="T96" fmla="*/ 709 w 791"/>
                <a:gd name="T97" fmla="*/ 198 h 316"/>
                <a:gd name="T98" fmla="*/ 714 w 791"/>
                <a:gd name="T99" fmla="*/ 204 h 316"/>
                <a:gd name="T100" fmla="*/ 721 w 791"/>
                <a:gd name="T101" fmla="*/ 214 h 316"/>
                <a:gd name="T102" fmla="*/ 729 w 791"/>
                <a:gd name="T103" fmla="*/ 224 h 316"/>
                <a:gd name="T104" fmla="*/ 737 w 791"/>
                <a:gd name="T105" fmla="*/ 238 h 316"/>
                <a:gd name="T106" fmla="*/ 743 w 791"/>
                <a:gd name="T107" fmla="*/ 245 h 316"/>
                <a:gd name="T108" fmla="*/ 749 w 791"/>
                <a:gd name="T109" fmla="*/ 253 h 316"/>
                <a:gd name="T110" fmla="*/ 757 w 791"/>
                <a:gd name="T111" fmla="*/ 264 h 316"/>
                <a:gd name="T112" fmla="*/ 766 w 791"/>
                <a:gd name="T113" fmla="*/ 276 h 316"/>
                <a:gd name="T114" fmla="*/ 774 w 791"/>
                <a:gd name="T115" fmla="*/ 287 h 316"/>
                <a:gd name="T116" fmla="*/ 779 w 791"/>
                <a:gd name="T117" fmla="*/ 295 h 316"/>
                <a:gd name="T118" fmla="*/ 783 w 791"/>
                <a:gd name="T119" fmla="*/ 302 h 316"/>
                <a:gd name="T120" fmla="*/ 790 w 791"/>
                <a:gd name="T121" fmla="*/ 312 h 3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6"/>
                <a:gd name="T185" fmla="*/ 791 w 791"/>
                <a:gd name="T186" fmla="*/ 316 h 3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6">
                  <a:moveTo>
                    <a:pt x="0" y="0"/>
                  </a:moveTo>
                  <a:lnTo>
                    <a:pt x="31" y="0"/>
                  </a:lnTo>
                  <a:lnTo>
                    <a:pt x="59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0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53" y="0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285" y="2"/>
                  </a:lnTo>
                  <a:lnTo>
                    <a:pt x="294" y="2"/>
                  </a:lnTo>
                  <a:lnTo>
                    <a:pt x="302" y="2"/>
                  </a:lnTo>
                  <a:lnTo>
                    <a:pt x="309" y="2"/>
                  </a:lnTo>
                  <a:lnTo>
                    <a:pt x="316" y="2"/>
                  </a:lnTo>
                  <a:lnTo>
                    <a:pt x="321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4" y="2"/>
                  </a:lnTo>
                  <a:lnTo>
                    <a:pt x="338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6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3" y="2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3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0" y="3"/>
                  </a:lnTo>
                  <a:lnTo>
                    <a:pt x="371" y="3"/>
                  </a:lnTo>
                  <a:lnTo>
                    <a:pt x="372" y="3"/>
                  </a:lnTo>
                  <a:lnTo>
                    <a:pt x="374" y="4"/>
                  </a:lnTo>
                  <a:lnTo>
                    <a:pt x="375" y="4"/>
                  </a:lnTo>
                  <a:lnTo>
                    <a:pt x="376" y="4"/>
                  </a:lnTo>
                  <a:lnTo>
                    <a:pt x="378" y="4"/>
                  </a:lnTo>
                  <a:lnTo>
                    <a:pt x="379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3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88" y="6"/>
                  </a:lnTo>
                  <a:lnTo>
                    <a:pt x="390" y="6"/>
                  </a:lnTo>
                  <a:lnTo>
                    <a:pt x="391" y="6"/>
                  </a:lnTo>
                  <a:lnTo>
                    <a:pt x="394" y="6"/>
                  </a:lnTo>
                  <a:lnTo>
                    <a:pt x="395" y="6"/>
                  </a:lnTo>
                  <a:lnTo>
                    <a:pt x="396" y="7"/>
                  </a:lnTo>
                  <a:lnTo>
                    <a:pt x="398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4" y="7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10" y="8"/>
                  </a:lnTo>
                  <a:lnTo>
                    <a:pt x="412" y="8"/>
                  </a:lnTo>
                  <a:lnTo>
                    <a:pt x="414" y="8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8" y="10"/>
                  </a:lnTo>
                  <a:lnTo>
                    <a:pt x="419" y="10"/>
                  </a:lnTo>
                  <a:lnTo>
                    <a:pt x="420" y="10"/>
                  </a:lnTo>
                  <a:lnTo>
                    <a:pt x="421" y="10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7" y="11"/>
                  </a:lnTo>
                  <a:lnTo>
                    <a:pt x="428" y="11"/>
                  </a:lnTo>
                  <a:lnTo>
                    <a:pt x="428" y="12"/>
                  </a:lnTo>
                  <a:lnTo>
                    <a:pt x="429" y="12"/>
                  </a:lnTo>
                  <a:lnTo>
                    <a:pt x="431" y="12"/>
                  </a:lnTo>
                  <a:lnTo>
                    <a:pt x="432" y="12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6" y="14"/>
                  </a:lnTo>
                  <a:lnTo>
                    <a:pt x="437" y="14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5" y="16"/>
                  </a:lnTo>
                  <a:lnTo>
                    <a:pt x="447" y="18"/>
                  </a:lnTo>
                  <a:lnTo>
                    <a:pt x="449" y="18"/>
                  </a:lnTo>
                  <a:lnTo>
                    <a:pt x="451" y="19"/>
                  </a:lnTo>
                  <a:lnTo>
                    <a:pt x="453" y="19"/>
                  </a:lnTo>
                  <a:lnTo>
                    <a:pt x="456" y="20"/>
                  </a:lnTo>
                  <a:lnTo>
                    <a:pt x="459" y="20"/>
                  </a:lnTo>
                  <a:lnTo>
                    <a:pt x="460" y="22"/>
                  </a:lnTo>
                  <a:lnTo>
                    <a:pt x="463" y="22"/>
                  </a:lnTo>
                  <a:lnTo>
                    <a:pt x="464" y="23"/>
                  </a:lnTo>
                  <a:lnTo>
                    <a:pt x="467" y="23"/>
                  </a:lnTo>
                  <a:lnTo>
                    <a:pt x="468" y="24"/>
                  </a:lnTo>
                  <a:lnTo>
                    <a:pt x="469" y="24"/>
                  </a:lnTo>
                  <a:lnTo>
                    <a:pt x="471" y="24"/>
                  </a:lnTo>
                  <a:lnTo>
                    <a:pt x="472" y="26"/>
                  </a:lnTo>
                  <a:lnTo>
                    <a:pt x="473" y="26"/>
                  </a:lnTo>
                  <a:lnTo>
                    <a:pt x="474" y="26"/>
                  </a:lnTo>
                  <a:lnTo>
                    <a:pt x="476" y="27"/>
                  </a:lnTo>
                  <a:lnTo>
                    <a:pt x="477" y="27"/>
                  </a:lnTo>
                  <a:lnTo>
                    <a:pt x="478" y="27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4" y="30"/>
                  </a:lnTo>
                  <a:lnTo>
                    <a:pt x="485" y="31"/>
                  </a:lnTo>
                  <a:lnTo>
                    <a:pt x="486" y="31"/>
                  </a:lnTo>
                  <a:lnTo>
                    <a:pt x="488" y="32"/>
                  </a:lnTo>
                  <a:lnTo>
                    <a:pt x="489" y="32"/>
                  </a:lnTo>
                  <a:lnTo>
                    <a:pt x="490" y="34"/>
                  </a:lnTo>
                  <a:lnTo>
                    <a:pt x="492" y="34"/>
                  </a:lnTo>
                  <a:lnTo>
                    <a:pt x="494" y="35"/>
                  </a:lnTo>
                  <a:lnTo>
                    <a:pt x="496" y="35"/>
                  </a:lnTo>
                  <a:lnTo>
                    <a:pt x="497" y="36"/>
                  </a:lnTo>
                  <a:lnTo>
                    <a:pt x="500" y="38"/>
                  </a:lnTo>
                  <a:lnTo>
                    <a:pt x="501" y="38"/>
                  </a:lnTo>
                  <a:lnTo>
                    <a:pt x="504" y="39"/>
                  </a:lnTo>
                  <a:lnTo>
                    <a:pt x="505" y="40"/>
                  </a:lnTo>
                  <a:lnTo>
                    <a:pt x="508" y="41"/>
                  </a:lnTo>
                  <a:lnTo>
                    <a:pt x="509" y="41"/>
                  </a:lnTo>
                  <a:lnTo>
                    <a:pt x="512" y="43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6" y="45"/>
                  </a:lnTo>
                  <a:lnTo>
                    <a:pt x="517" y="45"/>
                  </a:lnTo>
                  <a:lnTo>
                    <a:pt x="518" y="47"/>
                  </a:lnTo>
                  <a:lnTo>
                    <a:pt x="520" y="47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3" y="49"/>
                  </a:lnTo>
                  <a:lnTo>
                    <a:pt x="525" y="49"/>
                  </a:lnTo>
                  <a:lnTo>
                    <a:pt x="526" y="51"/>
                  </a:lnTo>
                  <a:lnTo>
                    <a:pt x="527" y="51"/>
                  </a:lnTo>
                  <a:lnTo>
                    <a:pt x="529" y="52"/>
                  </a:lnTo>
                  <a:lnTo>
                    <a:pt x="530" y="53"/>
                  </a:lnTo>
                  <a:lnTo>
                    <a:pt x="531" y="53"/>
                  </a:lnTo>
                  <a:lnTo>
                    <a:pt x="533" y="53"/>
                  </a:lnTo>
                  <a:lnTo>
                    <a:pt x="534" y="55"/>
                  </a:lnTo>
                  <a:lnTo>
                    <a:pt x="535" y="55"/>
                  </a:lnTo>
                  <a:lnTo>
                    <a:pt x="537" y="56"/>
                  </a:lnTo>
                  <a:lnTo>
                    <a:pt x="538" y="56"/>
                  </a:lnTo>
                  <a:lnTo>
                    <a:pt x="539" y="57"/>
                  </a:lnTo>
                  <a:lnTo>
                    <a:pt x="541" y="59"/>
                  </a:lnTo>
                  <a:lnTo>
                    <a:pt x="542" y="59"/>
                  </a:lnTo>
                  <a:lnTo>
                    <a:pt x="543" y="60"/>
                  </a:lnTo>
                  <a:lnTo>
                    <a:pt x="545" y="61"/>
                  </a:lnTo>
                  <a:lnTo>
                    <a:pt x="547" y="63"/>
                  </a:lnTo>
                  <a:lnTo>
                    <a:pt x="549" y="63"/>
                  </a:lnTo>
                  <a:lnTo>
                    <a:pt x="551" y="64"/>
                  </a:lnTo>
                  <a:lnTo>
                    <a:pt x="553" y="65"/>
                  </a:lnTo>
                  <a:lnTo>
                    <a:pt x="554" y="67"/>
                  </a:lnTo>
                  <a:lnTo>
                    <a:pt x="555" y="67"/>
                  </a:lnTo>
                  <a:lnTo>
                    <a:pt x="557" y="68"/>
                  </a:lnTo>
                  <a:lnTo>
                    <a:pt x="558" y="68"/>
                  </a:lnTo>
                  <a:lnTo>
                    <a:pt x="559" y="69"/>
                  </a:lnTo>
                  <a:lnTo>
                    <a:pt x="561" y="69"/>
                  </a:lnTo>
                  <a:lnTo>
                    <a:pt x="562" y="71"/>
                  </a:lnTo>
                  <a:lnTo>
                    <a:pt x="563" y="71"/>
                  </a:lnTo>
                  <a:lnTo>
                    <a:pt x="563" y="72"/>
                  </a:lnTo>
                  <a:lnTo>
                    <a:pt x="565" y="72"/>
                  </a:lnTo>
                  <a:lnTo>
                    <a:pt x="566" y="73"/>
                  </a:lnTo>
                  <a:lnTo>
                    <a:pt x="567" y="73"/>
                  </a:lnTo>
                  <a:lnTo>
                    <a:pt x="569" y="75"/>
                  </a:lnTo>
                  <a:lnTo>
                    <a:pt x="570" y="76"/>
                  </a:lnTo>
                  <a:lnTo>
                    <a:pt x="571" y="76"/>
                  </a:lnTo>
                  <a:lnTo>
                    <a:pt x="573" y="77"/>
                  </a:lnTo>
                  <a:lnTo>
                    <a:pt x="574" y="77"/>
                  </a:lnTo>
                  <a:lnTo>
                    <a:pt x="574" y="79"/>
                  </a:lnTo>
                  <a:lnTo>
                    <a:pt x="575" y="79"/>
                  </a:lnTo>
                  <a:lnTo>
                    <a:pt x="576" y="80"/>
                  </a:lnTo>
                  <a:lnTo>
                    <a:pt x="578" y="80"/>
                  </a:lnTo>
                  <a:lnTo>
                    <a:pt x="579" y="81"/>
                  </a:lnTo>
                  <a:lnTo>
                    <a:pt x="580" y="81"/>
                  </a:lnTo>
                  <a:lnTo>
                    <a:pt x="582" y="83"/>
                  </a:lnTo>
                  <a:lnTo>
                    <a:pt x="583" y="84"/>
                  </a:lnTo>
                  <a:lnTo>
                    <a:pt x="584" y="84"/>
                  </a:lnTo>
                  <a:lnTo>
                    <a:pt x="586" y="85"/>
                  </a:lnTo>
                  <a:lnTo>
                    <a:pt x="587" y="87"/>
                  </a:lnTo>
                  <a:lnTo>
                    <a:pt x="588" y="88"/>
                  </a:lnTo>
                  <a:lnTo>
                    <a:pt x="590" y="88"/>
                  </a:lnTo>
                  <a:lnTo>
                    <a:pt x="591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5" y="92"/>
                  </a:lnTo>
                  <a:lnTo>
                    <a:pt x="596" y="92"/>
                  </a:lnTo>
                  <a:lnTo>
                    <a:pt x="596" y="93"/>
                  </a:lnTo>
                  <a:lnTo>
                    <a:pt x="598" y="93"/>
                  </a:lnTo>
                  <a:lnTo>
                    <a:pt x="599" y="94"/>
                  </a:lnTo>
                  <a:lnTo>
                    <a:pt x="600" y="94"/>
                  </a:lnTo>
                  <a:lnTo>
                    <a:pt x="602" y="96"/>
                  </a:lnTo>
                  <a:lnTo>
                    <a:pt x="602" y="97"/>
                  </a:lnTo>
                  <a:lnTo>
                    <a:pt x="603" y="97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7" y="100"/>
                  </a:lnTo>
                  <a:lnTo>
                    <a:pt x="608" y="101"/>
                  </a:lnTo>
                  <a:lnTo>
                    <a:pt x="610" y="102"/>
                  </a:lnTo>
                  <a:lnTo>
                    <a:pt x="611" y="102"/>
                  </a:lnTo>
                  <a:lnTo>
                    <a:pt x="611" y="104"/>
                  </a:lnTo>
                  <a:lnTo>
                    <a:pt x="612" y="104"/>
                  </a:lnTo>
                  <a:lnTo>
                    <a:pt x="614" y="105"/>
                  </a:lnTo>
                  <a:lnTo>
                    <a:pt x="615" y="106"/>
                  </a:lnTo>
                  <a:lnTo>
                    <a:pt x="616" y="108"/>
                  </a:lnTo>
                  <a:lnTo>
                    <a:pt x="618" y="108"/>
                  </a:lnTo>
                  <a:lnTo>
                    <a:pt x="618" y="109"/>
                  </a:lnTo>
                  <a:lnTo>
                    <a:pt x="619" y="109"/>
                  </a:lnTo>
                  <a:lnTo>
                    <a:pt x="619" y="110"/>
                  </a:lnTo>
                  <a:lnTo>
                    <a:pt x="620" y="110"/>
                  </a:lnTo>
                  <a:lnTo>
                    <a:pt x="622" y="112"/>
                  </a:lnTo>
                  <a:lnTo>
                    <a:pt x="623" y="112"/>
                  </a:lnTo>
                  <a:lnTo>
                    <a:pt x="623" y="113"/>
                  </a:lnTo>
                  <a:lnTo>
                    <a:pt x="624" y="113"/>
                  </a:lnTo>
                  <a:lnTo>
                    <a:pt x="625" y="114"/>
                  </a:lnTo>
                  <a:lnTo>
                    <a:pt x="627" y="116"/>
                  </a:lnTo>
                  <a:lnTo>
                    <a:pt x="628" y="116"/>
                  </a:lnTo>
                  <a:lnTo>
                    <a:pt x="628" y="117"/>
                  </a:lnTo>
                  <a:lnTo>
                    <a:pt x="629" y="117"/>
                  </a:lnTo>
                  <a:lnTo>
                    <a:pt x="631" y="118"/>
                  </a:lnTo>
                  <a:lnTo>
                    <a:pt x="632" y="118"/>
                  </a:lnTo>
                  <a:lnTo>
                    <a:pt x="633" y="120"/>
                  </a:lnTo>
                  <a:lnTo>
                    <a:pt x="635" y="121"/>
                  </a:lnTo>
                  <a:lnTo>
                    <a:pt x="636" y="122"/>
                  </a:lnTo>
                  <a:lnTo>
                    <a:pt x="637" y="122"/>
                  </a:lnTo>
                  <a:lnTo>
                    <a:pt x="639" y="124"/>
                  </a:lnTo>
                  <a:lnTo>
                    <a:pt x="640" y="124"/>
                  </a:lnTo>
                  <a:lnTo>
                    <a:pt x="640" y="125"/>
                  </a:lnTo>
                  <a:lnTo>
                    <a:pt x="641" y="126"/>
                  </a:lnTo>
                  <a:lnTo>
                    <a:pt x="643" y="126"/>
                  </a:lnTo>
                  <a:lnTo>
                    <a:pt x="644" y="128"/>
                  </a:lnTo>
                  <a:lnTo>
                    <a:pt x="645" y="128"/>
                  </a:lnTo>
                  <a:lnTo>
                    <a:pt x="645" y="129"/>
                  </a:lnTo>
                  <a:lnTo>
                    <a:pt x="647" y="129"/>
                  </a:lnTo>
                  <a:lnTo>
                    <a:pt x="647" y="130"/>
                  </a:lnTo>
                  <a:lnTo>
                    <a:pt x="648" y="130"/>
                  </a:lnTo>
                  <a:lnTo>
                    <a:pt x="649" y="132"/>
                  </a:lnTo>
                  <a:lnTo>
                    <a:pt x="651" y="133"/>
                  </a:lnTo>
                  <a:lnTo>
                    <a:pt x="652" y="134"/>
                  </a:lnTo>
                  <a:lnTo>
                    <a:pt x="653" y="136"/>
                  </a:lnTo>
                  <a:lnTo>
                    <a:pt x="655" y="137"/>
                  </a:lnTo>
                  <a:lnTo>
                    <a:pt x="656" y="137"/>
                  </a:lnTo>
                  <a:lnTo>
                    <a:pt x="656" y="138"/>
                  </a:lnTo>
                  <a:lnTo>
                    <a:pt x="657" y="140"/>
                  </a:lnTo>
                  <a:lnTo>
                    <a:pt x="659" y="140"/>
                  </a:lnTo>
                  <a:lnTo>
                    <a:pt x="659" y="141"/>
                  </a:lnTo>
                  <a:lnTo>
                    <a:pt x="660" y="142"/>
                  </a:lnTo>
                  <a:lnTo>
                    <a:pt x="661" y="143"/>
                  </a:lnTo>
                  <a:lnTo>
                    <a:pt x="663" y="143"/>
                  </a:lnTo>
                  <a:lnTo>
                    <a:pt x="664" y="145"/>
                  </a:lnTo>
                  <a:lnTo>
                    <a:pt x="664" y="146"/>
                  </a:lnTo>
                  <a:lnTo>
                    <a:pt x="665" y="147"/>
                  </a:lnTo>
                  <a:lnTo>
                    <a:pt x="667" y="149"/>
                  </a:lnTo>
                  <a:lnTo>
                    <a:pt x="668" y="150"/>
                  </a:lnTo>
                  <a:lnTo>
                    <a:pt x="669" y="151"/>
                  </a:lnTo>
                  <a:lnTo>
                    <a:pt x="671" y="153"/>
                  </a:lnTo>
                  <a:lnTo>
                    <a:pt x="672" y="154"/>
                  </a:lnTo>
                  <a:lnTo>
                    <a:pt x="673" y="155"/>
                  </a:lnTo>
                  <a:lnTo>
                    <a:pt x="674" y="157"/>
                  </a:lnTo>
                  <a:lnTo>
                    <a:pt x="676" y="158"/>
                  </a:lnTo>
                  <a:lnTo>
                    <a:pt x="676" y="159"/>
                  </a:lnTo>
                  <a:lnTo>
                    <a:pt x="677" y="159"/>
                  </a:lnTo>
                  <a:lnTo>
                    <a:pt x="677" y="161"/>
                  </a:lnTo>
                  <a:lnTo>
                    <a:pt x="678" y="162"/>
                  </a:lnTo>
                  <a:lnTo>
                    <a:pt x="680" y="163"/>
                  </a:lnTo>
                  <a:lnTo>
                    <a:pt x="681" y="163"/>
                  </a:lnTo>
                  <a:lnTo>
                    <a:pt x="681" y="165"/>
                  </a:lnTo>
                  <a:lnTo>
                    <a:pt x="682" y="166"/>
                  </a:lnTo>
                  <a:lnTo>
                    <a:pt x="684" y="167"/>
                  </a:lnTo>
                  <a:lnTo>
                    <a:pt x="685" y="169"/>
                  </a:lnTo>
                  <a:lnTo>
                    <a:pt x="685" y="170"/>
                  </a:lnTo>
                  <a:lnTo>
                    <a:pt x="686" y="171"/>
                  </a:lnTo>
                  <a:lnTo>
                    <a:pt x="688" y="173"/>
                  </a:lnTo>
                  <a:lnTo>
                    <a:pt x="689" y="174"/>
                  </a:lnTo>
                  <a:lnTo>
                    <a:pt x="690" y="175"/>
                  </a:lnTo>
                  <a:lnTo>
                    <a:pt x="692" y="177"/>
                  </a:lnTo>
                  <a:lnTo>
                    <a:pt x="693" y="178"/>
                  </a:lnTo>
                  <a:lnTo>
                    <a:pt x="694" y="179"/>
                  </a:lnTo>
                  <a:lnTo>
                    <a:pt x="696" y="182"/>
                  </a:lnTo>
                  <a:lnTo>
                    <a:pt x="697" y="183"/>
                  </a:lnTo>
                  <a:lnTo>
                    <a:pt x="698" y="185"/>
                  </a:lnTo>
                  <a:lnTo>
                    <a:pt x="700" y="186"/>
                  </a:lnTo>
                  <a:lnTo>
                    <a:pt x="701" y="189"/>
                  </a:lnTo>
                  <a:lnTo>
                    <a:pt x="702" y="190"/>
                  </a:lnTo>
                  <a:lnTo>
                    <a:pt x="704" y="191"/>
                  </a:lnTo>
                  <a:lnTo>
                    <a:pt x="704" y="193"/>
                  </a:lnTo>
                  <a:lnTo>
                    <a:pt x="705" y="194"/>
                  </a:lnTo>
                  <a:lnTo>
                    <a:pt x="706" y="194"/>
                  </a:lnTo>
                  <a:lnTo>
                    <a:pt x="708" y="195"/>
                  </a:lnTo>
                  <a:lnTo>
                    <a:pt x="708" y="196"/>
                  </a:lnTo>
                  <a:lnTo>
                    <a:pt x="709" y="198"/>
                  </a:lnTo>
                  <a:lnTo>
                    <a:pt x="709" y="199"/>
                  </a:lnTo>
                  <a:lnTo>
                    <a:pt x="710" y="199"/>
                  </a:lnTo>
                  <a:lnTo>
                    <a:pt x="712" y="200"/>
                  </a:lnTo>
                  <a:lnTo>
                    <a:pt x="712" y="202"/>
                  </a:lnTo>
                  <a:lnTo>
                    <a:pt x="713" y="203"/>
                  </a:lnTo>
                  <a:lnTo>
                    <a:pt x="713" y="204"/>
                  </a:lnTo>
                  <a:lnTo>
                    <a:pt x="714" y="204"/>
                  </a:lnTo>
                  <a:lnTo>
                    <a:pt x="716" y="206"/>
                  </a:lnTo>
                  <a:lnTo>
                    <a:pt x="716" y="207"/>
                  </a:lnTo>
                  <a:lnTo>
                    <a:pt x="717" y="208"/>
                  </a:lnTo>
                  <a:lnTo>
                    <a:pt x="718" y="210"/>
                  </a:lnTo>
                  <a:lnTo>
                    <a:pt x="718" y="211"/>
                  </a:lnTo>
                  <a:lnTo>
                    <a:pt x="720" y="212"/>
                  </a:lnTo>
                  <a:lnTo>
                    <a:pt x="721" y="214"/>
                  </a:lnTo>
                  <a:lnTo>
                    <a:pt x="722" y="215"/>
                  </a:lnTo>
                  <a:lnTo>
                    <a:pt x="724" y="216"/>
                  </a:lnTo>
                  <a:lnTo>
                    <a:pt x="725" y="219"/>
                  </a:lnTo>
                  <a:lnTo>
                    <a:pt x="726" y="220"/>
                  </a:lnTo>
                  <a:lnTo>
                    <a:pt x="727" y="223"/>
                  </a:lnTo>
                  <a:lnTo>
                    <a:pt x="729" y="224"/>
                  </a:lnTo>
                  <a:lnTo>
                    <a:pt x="730" y="227"/>
                  </a:lnTo>
                  <a:lnTo>
                    <a:pt x="731" y="228"/>
                  </a:lnTo>
                  <a:lnTo>
                    <a:pt x="733" y="231"/>
                  </a:lnTo>
                  <a:lnTo>
                    <a:pt x="734" y="232"/>
                  </a:lnTo>
                  <a:lnTo>
                    <a:pt x="735" y="234"/>
                  </a:lnTo>
                  <a:lnTo>
                    <a:pt x="737" y="235"/>
                  </a:lnTo>
                  <a:lnTo>
                    <a:pt x="737" y="238"/>
                  </a:lnTo>
                  <a:lnTo>
                    <a:pt x="738" y="239"/>
                  </a:lnTo>
                  <a:lnTo>
                    <a:pt x="739" y="240"/>
                  </a:lnTo>
                  <a:lnTo>
                    <a:pt x="741" y="242"/>
                  </a:lnTo>
                  <a:lnTo>
                    <a:pt x="742" y="243"/>
                  </a:lnTo>
                  <a:lnTo>
                    <a:pt x="743" y="244"/>
                  </a:lnTo>
                  <a:lnTo>
                    <a:pt x="743" y="245"/>
                  </a:lnTo>
                  <a:lnTo>
                    <a:pt x="745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7" y="251"/>
                  </a:lnTo>
                  <a:lnTo>
                    <a:pt x="749" y="252"/>
                  </a:lnTo>
                  <a:lnTo>
                    <a:pt x="749" y="253"/>
                  </a:lnTo>
                  <a:lnTo>
                    <a:pt x="750" y="255"/>
                  </a:lnTo>
                  <a:lnTo>
                    <a:pt x="751" y="256"/>
                  </a:lnTo>
                  <a:lnTo>
                    <a:pt x="753" y="257"/>
                  </a:lnTo>
                  <a:lnTo>
                    <a:pt x="753" y="259"/>
                  </a:lnTo>
                  <a:lnTo>
                    <a:pt x="754" y="260"/>
                  </a:lnTo>
                  <a:lnTo>
                    <a:pt x="755" y="263"/>
                  </a:lnTo>
                  <a:lnTo>
                    <a:pt x="757" y="264"/>
                  </a:lnTo>
                  <a:lnTo>
                    <a:pt x="758" y="265"/>
                  </a:lnTo>
                  <a:lnTo>
                    <a:pt x="759" y="268"/>
                  </a:lnTo>
                  <a:lnTo>
                    <a:pt x="761" y="269"/>
                  </a:lnTo>
                  <a:lnTo>
                    <a:pt x="762" y="272"/>
                  </a:lnTo>
                  <a:lnTo>
                    <a:pt x="763" y="273"/>
                  </a:lnTo>
                  <a:lnTo>
                    <a:pt x="766" y="276"/>
                  </a:lnTo>
                  <a:lnTo>
                    <a:pt x="767" y="277"/>
                  </a:lnTo>
                  <a:lnTo>
                    <a:pt x="769" y="280"/>
                  </a:lnTo>
                  <a:lnTo>
                    <a:pt x="770" y="281"/>
                  </a:lnTo>
                  <a:lnTo>
                    <a:pt x="770" y="283"/>
                  </a:lnTo>
                  <a:lnTo>
                    <a:pt x="771" y="284"/>
                  </a:lnTo>
                  <a:lnTo>
                    <a:pt x="773" y="285"/>
                  </a:lnTo>
                  <a:lnTo>
                    <a:pt x="774" y="287"/>
                  </a:lnTo>
                  <a:lnTo>
                    <a:pt x="774" y="288"/>
                  </a:lnTo>
                  <a:lnTo>
                    <a:pt x="775" y="289"/>
                  </a:lnTo>
                  <a:lnTo>
                    <a:pt x="776" y="291"/>
                  </a:lnTo>
                  <a:lnTo>
                    <a:pt x="776" y="292"/>
                  </a:lnTo>
                  <a:lnTo>
                    <a:pt x="778" y="293"/>
                  </a:lnTo>
                  <a:lnTo>
                    <a:pt x="778" y="295"/>
                  </a:lnTo>
                  <a:lnTo>
                    <a:pt x="779" y="295"/>
                  </a:lnTo>
                  <a:lnTo>
                    <a:pt x="779" y="296"/>
                  </a:lnTo>
                  <a:lnTo>
                    <a:pt x="780" y="297"/>
                  </a:lnTo>
                  <a:lnTo>
                    <a:pt x="780" y="298"/>
                  </a:lnTo>
                  <a:lnTo>
                    <a:pt x="782" y="300"/>
                  </a:lnTo>
                  <a:lnTo>
                    <a:pt x="783" y="301"/>
                  </a:lnTo>
                  <a:lnTo>
                    <a:pt x="783" y="302"/>
                  </a:lnTo>
                  <a:lnTo>
                    <a:pt x="784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7" y="308"/>
                  </a:lnTo>
                  <a:lnTo>
                    <a:pt x="787" y="309"/>
                  </a:lnTo>
                  <a:lnTo>
                    <a:pt x="788" y="310"/>
                  </a:lnTo>
                  <a:lnTo>
                    <a:pt x="790" y="312"/>
                  </a:lnTo>
                  <a:lnTo>
                    <a:pt x="790" y="313"/>
                  </a:lnTo>
                  <a:lnTo>
                    <a:pt x="791" y="3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Freeform 7"/>
            <p:cNvSpPr>
              <a:spLocks noChangeArrowheads="1"/>
            </p:cNvSpPr>
            <p:nvPr/>
          </p:nvSpPr>
          <p:spPr bwMode="auto">
            <a:xfrm>
              <a:off x="7461505" y="2133600"/>
              <a:ext cx="463296" cy="304800"/>
            </a:xfrm>
            <a:custGeom>
              <a:avLst/>
              <a:gdLst>
                <a:gd name="T0" fmla="*/ 154 w 791"/>
                <a:gd name="T1" fmla="*/ 315 h 315"/>
                <a:gd name="T2" fmla="*/ 265 w 791"/>
                <a:gd name="T3" fmla="*/ 315 h 315"/>
                <a:gd name="T4" fmla="*/ 321 w 791"/>
                <a:gd name="T5" fmla="*/ 314 h 315"/>
                <a:gd name="T6" fmla="*/ 346 w 791"/>
                <a:gd name="T7" fmla="*/ 314 h 315"/>
                <a:gd name="T8" fmla="*/ 359 w 791"/>
                <a:gd name="T9" fmla="*/ 313 h 315"/>
                <a:gd name="T10" fmla="*/ 371 w 791"/>
                <a:gd name="T11" fmla="*/ 313 h 315"/>
                <a:gd name="T12" fmla="*/ 379 w 791"/>
                <a:gd name="T13" fmla="*/ 311 h 315"/>
                <a:gd name="T14" fmla="*/ 387 w 791"/>
                <a:gd name="T15" fmla="*/ 310 h 315"/>
                <a:gd name="T16" fmla="*/ 398 w 791"/>
                <a:gd name="T17" fmla="*/ 309 h 315"/>
                <a:gd name="T18" fmla="*/ 410 w 791"/>
                <a:gd name="T19" fmla="*/ 307 h 315"/>
                <a:gd name="T20" fmla="*/ 420 w 791"/>
                <a:gd name="T21" fmla="*/ 306 h 315"/>
                <a:gd name="T22" fmla="*/ 428 w 791"/>
                <a:gd name="T23" fmla="*/ 305 h 315"/>
                <a:gd name="T24" fmla="*/ 437 w 791"/>
                <a:gd name="T25" fmla="*/ 302 h 315"/>
                <a:gd name="T26" fmla="*/ 451 w 791"/>
                <a:gd name="T27" fmla="*/ 297 h 315"/>
                <a:gd name="T28" fmla="*/ 464 w 791"/>
                <a:gd name="T29" fmla="*/ 293 h 315"/>
                <a:gd name="T30" fmla="*/ 474 w 791"/>
                <a:gd name="T31" fmla="*/ 290 h 315"/>
                <a:gd name="T32" fmla="*/ 484 w 791"/>
                <a:gd name="T33" fmla="*/ 286 h 315"/>
                <a:gd name="T34" fmla="*/ 492 w 791"/>
                <a:gd name="T35" fmla="*/ 282 h 315"/>
                <a:gd name="T36" fmla="*/ 504 w 791"/>
                <a:gd name="T37" fmla="*/ 277 h 315"/>
                <a:gd name="T38" fmla="*/ 516 w 791"/>
                <a:gd name="T39" fmla="*/ 270 h 315"/>
                <a:gd name="T40" fmla="*/ 523 w 791"/>
                <a:gd name="T41" fmla="*/ 266 h 315"/>
                <a:gd name="T42" fmla="*/ 531 w 791"/>
                <a:gd name="T43" fmla="*/ 262 h 315"/>
                <a:gd name="T44" fmla="*/ 541 w 791"/>
                <a:gd name="T45" fmla="*/ 257 h 315"/>
                <a:gd name="T46" fmla="*/ 551 w 791"/>
                <a:gd name="T47" fmla="*/ 252 h 315"/>
                <a:gd name="T48" fmla="*/ 561 w 791"/>
                <a:gd name="T49" fmla="*/ 246 h 315"/>
                <a:gd name="T50" fmla="*/ 567 w 791"/>
                <a:gd name="T51" fmla="*/ 242 h 315"/>
                <a:gd name="T52" fmla="*/ 574 w 791"/>
                <a:gd name="T53" fmla="*/ 238 h 315"/>
                <a:gd name="T54" fmla="*/ 582 w 791"/>
                <a:gd name="T55" fmla="*/ 233 h 315"/>
                <a:gd name="T56" fmla="*/ 590 w 791"/>
                <a:gd name="T57" fmla="*/ 228 h 315"/>
                <a:gd name="T58" fmla="*/ 596 w 791"/>
                <a:gd name="T59" fmla="*/ 223 h 315"/>
                <a:gd name="T60" fmla="*/ 602 w 791"/>
                <a:gd name="T61" fmla="*/ 220 h 315"/>
                <a:gd name="T62" fmla="*/ 607 w 791"/>
                <a:gd name="T63" fmla="*/ 216 h 315"/>
                <a:gd name="T64" fmla="*/ 612 w 791"/>
                <a:gd name="T65" fmla="*/ 211 h 315"/>
                <a:gd name="T66" fmla="*/ 618 w 791"/>
                <a:gd name="T67" fmla="*/ 207 h 315"/>
                <a:gd name="T68" fmla="*/ 623 w 791"/>
                <a:gd name="T69" fmla="*/ 204 h 315"/>
                <a:gd name="T70" fmla="*/ 627 w 791"/>
                <a:gd name="T71" fmla="*/ 200 h 315"/>
                <a:gd name="T72" fmla="*/ 632 w 791"/>
                <a:gd name="T73" fmla="*/ 197 h 315"/>
                <a:gd name="T74" fmla="*/ 639 w 791"/>
                <a:gd name="T75" fmla="*/ 192 h 315"/>
                <a:gd name="T76" fmla="*/ 645 w 791"/>
                <a:gd name="T77" fmla="*/ 188 h 315"/>
                <a:gd name="T78" fmla="*/ 649 w 791"/>
                <a:gd name="T79" fmla="*/ 184 h 315"/>
                <a:gd name="T80" fmla="*/ 655 w 791"/>
                <a:gd name="T81" fmla="*/ 179 h 315"/>
                <a:gd name="T82" fmla="*/ 661 w 791"/>
                <a:gd name="T83" fmla="*/ 174 h 315"/>
                <a:gd name="T84" fmla="*/ 668 w 791"/>
                <a:gd name="T85" fmla="*/ 166 h 315"/>
                <a:gd name="T86" fmla="*/ 674 w 791"/>
                <a:gd name="T87" fmla="*/ 159 h 315"/>
                <a:gd name="T88" fmla="*/ 680 w 791"/>
                <a:gd name="T89" fmla="*/ 152 h 315"/>
                <a:gd name="T90" fmla="*/ 685 w 791"/>
                <a:gd name="T91" fmla="*/ 146 h 315"/>
                <a:gd name="T92" fmla="*/ 694 w 791"/>
                <a:gd name="T93" fmla="*/ 136 h 315"/>
                <a:gd name="T94" fmla="*/ 702 w 791"/>
                <a:gd name="T95" fmla="*/ 126 h 315"/>
                <a:gd name="T96" fmla="*/ 709 w 791"/>
                <a:gd name="T97" fmla="*/ 118 h 315"/>
                <a:gd name="T98" fmla="*/ 714 w 791"/>
                <a:gd name="T99" fmla="*/ 111 h 315"/>
                <a:gd name="T100" fmla="*/ 721 w 791"/>
                <a:gd name="T101" fmla="*/ 102 h 315"/>
                <a:gd name="T102" fmla="*/ 729 w 791"/>
                <a:gd name="T103" fmla="*/ 91 h 315"/>
                <a:gd name="T104" fmla="*/ 737 w 791"/>
                <a:gd name="T105" fmla="*/ 80 h 315"/>
                <a:gd name="T106" fmla="*/ 743 w 791"/>
                <a:gd name="T107" fmla="*/ 70 h 315"/>
                <a:gd name="T108" fmla="*/ 749 w 791"/>
                <a:gd name="T109" fmla="*/ 62 h 315"/>
                <a:gd name="T110" fmla="*/ 757 w 791"/>
                <a:gd name="T111" fmla="*/ 52 h 315"/>
                <a:gd name="T112" fmla="*/ 766 w 791"/>
                <a:gd name="T113" fmla="*/ 40 h 315"/>
                <a:gd name="T114" fmla="*/ 774 w 791"/>
                <a:gd name="T115" fmla="*/ 29 h 315"/>
                <a:gd name="T116" fmla="*/ 779 w 791"/>
                <a:gd name="T117" fmla="*/ 21 h 315"/>
                <a:gd name="T118" fmla="*/ 783 w 791"/>
                <a:gd name="T119" fmla="*/ 13 h 315"/>
                <a:gd name="T120" fmla="*/ 790 w 791"/>
                <a:gd name="T121" fmla="*/ 4 h 3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1"/>
                <a:gd name="T184" fmla="*/ 0 h 315"/>
                <a:gd name="T185" fmla="*/ 791 w 791"/>
                <a:gd name="T186" fmla="*/ 315 h 31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1" h="315">
                  <a:moveTo>
                    <a:pt x="0" y="315"/>
                  </a:moveTo>
                  <a:lnTo>
                    <a:pt x="31" y="315"/>
                  </a:lnTo>
                  <a:lnTo>
                    <a:pt x="59" y="315"/>
                  </a:lnTo>
                  <a:lnTo>
                    <a:pt x="85" y="315"/>
                  </a:lnTo>
                  <a:lnTo>
                    <a:pt x="110" y="315"/>
                  </a:lnTo>
                  <a:lnTo>
                    <a:pt x="133" y="315"/>
                  </a:lnTo>
                  <a:lnTo>
                    <a:pt x="154" y="315"/>
                  </a:lnTo>
                  <a:lnTo>
                    <a:pt x="174" y="315"/>
                  </a:lnTo>
                  <a:lnTo>
                    <a:pt x="192" y="315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15"/>
                  </a:lnTo>
                  <a:lnTo>
                    <a:pt x="253" y="315"/>
                  </a:lnTo>
                  <a:lnTo>
                    <a:pt x="265" y="315"/>
                  </a:lnTo>
                  <a:lnTo>
                    <a:pt x="276" y="315"/>
                  </a:lnTo>
                  <a:lnTo>
                    <a:pt x="285" y="315"/>
                  </a:lnTo>
                  <a:lnTo>
                    <a:pt x="294" y="314"/>
                  </a:lnTo>
                  <a:lnTo>
                    <a:pt x="302" y="314"/>
                  </a:lnTo>
                  <a:lnTo>
                    <a:pt x="309" y="314"/>
                  </a:lnTo>
                  <a:lnTo>
                    <a:pt x="316" y="314"/>
                  </a:lnTo>
                  <a:lnTo>
                    <a:pt x="321" y="314"/>
                  </a:lnTo>
                  <a:lnTo>
                    <a:pt x="326" y="314"/>
                  </a:lnTo>
                  <a:lnTo>
                    <a:pt x="330" y="314"/>
                  </a:lnTo>
                  <a:lnTo>
                    <a:pt x="334" y="314"/>
                  </a:lnTo>
                  <a:lnTo>
                    <a:pt x="338" y="314"/>
                  </a:lnTo>
                  <a:lnTo>
                    <a:pt x="341" y="314"/>
                  </a:lnTo>
                  <a:lnTo>
                    <a:pt x="343" y="314"/>
                  </a:lnTo>
                  <a:lnTo>
                    <a:pt x="346" y="314"/>
                  </a:lnTo>
                  <a:lnTo>
                    <a:pt x="349" y="314"/>
                  </a:lnTo>
                  <a:lnTo>
                    <a:pt x="350" y="314"/>
                  </a:lnTo>
                  <a:lnTo>
                    <a:pt x="353" y="314"/>
                  </a:lnTo>
                  <a:lnTo>
                    <a:pt x="354" y="314"/>
                  </a:lnTo>
                  <a:lnTo>
                    <a:pt x="357" y="313"/>
                  </a:lnTo>
                  <a:lnTo>
                    <a:pt x="359" y="313"/>
                  </a:lnTo>
                  <a:lnTo>
                    <a:pt x="361" y="313"/>
                  </a:lnTo>
                  <a:lnTo>
                    <a:pt x="363" y="313"/>
                  </a:lnTo>
                  <a:lnTo>
                    <a:pt x="365" y="313"/>
                  </a:lnTo>
                  <a:lnTo>
                    <a:pt x="366" y="313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2" y="313"/>
                  </a:lnTo>
                  <a:lnTo>
                    <a:pt x="374" y="313"/>
                  </a:lnTo>
                  <a:lnTo>
                    <a:pt x="375" y="311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2" y="311"/>
                  </a:lnTo>
                  <a:lnTo>
                    <a:pt x="383" y="311"/>
                  </a:lnTo>
                  <a:lnTo>
                    <a:pt x="384" y="311"/>
                  </a:lnTo>
                  <a:lnTo>
                    <a:pt x="386" y="311"/>
                  </a:lnTo>
                  <a:lnTo>
                    <a:pt x="387" y="310"/>
                  </a:lnTo>
                  <a:lnTo>
                    <a:pt x="388" y="310"/>
                  </a:lnTo>
                  <a:lnTo>
                    <a:pt x="390" y="310"/>
                  </a:lnTo>
                  <a:lnTo>
                    <a:pt x="391" y="310"/>
                  </a:lnTo>
                  <a:lnTo>
                    <a:pt x="394" y="310"/>
                  </a:lnTo>
                  <a:lnTo>
                    <a:pt x="395" y="310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2" y="309"/>
                  </a:lnTo>
                  <a:lnTo>
                    <a:pt x="404" y="309"/>
                  </a:lnTo>
                  <a:lnTo>
                    <a:pt x="406" y="307"/>
                  </a:lnTo>
                  <a:lnTo>
                    <a:pt x="408" y="307"/>
                  </a:lnTo>
                  <a:lnTo>
                    <a:pt x="410" y="307"/>
                  </a:lnTo>
                  <a:lnTo>
                    <a:pt x="412" y="307"/>
                  </a:lnTo>
                  <a:lnTo>
                    <a:pt x="414" y="307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8" y="306"/>
                  </a:lnTo>
                  <a:lnTo>
                    <a:pt x="419" y="306"/>
                  </a:lnTo>
                  <a:lnTo>
                    <a:pt x="420" y="306"/>
                  </a:lnTo>
                  <a:lnTo>
                    <a:pt x="421" y="306"/>
                  </a:lnTo>
                  <a:lnTo>
                    <a:pt x="423" y="305"/>
                  </a:lnTo>
                  <a:lnTo>
                    <a:pt x="424" y="305"/>
                  </a:lnTo>
                  <a:lnTo>
                    <a:pt x="425" y="305"/>
                  </a:lnTo>
                  <a:lnTo>
                    <a:pt x="427" y="305"/>
                  </a:lnTo>
                  <a:lnTo>
                    <a:pt x="428" y="305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2" y="303"/>
                  </a:lnTo>
                  <a:lnTo>
                    <a:pt x="433" y="303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7" y="302"/>
                  </a:lnTo>
                  <a:lnTo>
                    <a:pt x="440" y="301"/>
                  </a:lnTo>
                  <a:lnTo>
                    <a:pt x="441" y="301"/>
                  </a:lnTo>
                  <a:lnTo>
                    <a:pt x="443" y="299"/>
                  </a:lnTo>
                  <a:lnTo>
                    <a:pt x="445" y="299"/>
                  </a:lnTo>
                  <a:lnTo>
                    <a:pt x="447" y="298"/>
                  </a:lnTo>
                  <a:lnTo>
                    <a:pt x="449" y="298"/>
                  </a:lnTo>
                  <a:lnTo>
                    <a:pt x="451" y="297"/>
                  </a:lnTo>
                  <a:lnTo>
                    <a:pt x="453" y="297"/>
                  </a:lnTo>
                  <a:lnTo>
                    <a:pt x="456" y="295"/>
                  </a:lnTo>
                  <a:lnTo>
                    <a:pt x="459" y="295"/>
                  </a:lnTo>
                  <a:lnTo>
                    <a:pt x="460" y="294"/>
                  </a:lnTo>
                  <a:lnTo>
                    <a:pt x="463" y="294"/>
                  </a:lnTo>
                  <a:lnTo>
                    <a:pt x="464" y="293"/>
                  </a:lnTo>
                  <a:lnTo>
                    <a:pt x="467" y="293"/>
                  </a:lnTo>
                  <a:lnTo>
                    <a:pt x="468" y="291"/>
                  </a:lnTo>
                  <a:lnTo>
                    <a:pt x="469" y="291"/>
                  </a:lnTo>
                  <a:lnTo>
                    <a:pt x="471" y="291"/>
                  </a:lnTo>
                  <a:lnTo>
                    <a:pt x="472" y="290"/>
                  </a:lnTo>
                  <a:lnTo>
                    <a:pt x="473" y="290"/>
                  </a:lnTo>
                  <a:lnTo>
                    <a:pt x="474" y="290"/>
                  </a:lnTo>
                  <a:lnTo>
                    <a:pt x="476" y="289"/>
                  </a:lnTo>
                  <a:lnTo>
                    <a:pt x="477" y="289"/>
                  </a:lnTo>
                  <a:lnTo>
                    <a:pt x="478" y="289"/>
                  </a:lnTo>
                  <a:lnTo>
                    <a:pt x="480" y="287"/>
                  </a:lnTo>
                  <a:lnTo>
                    <a:pt x="481" y="287"/>
                  </a:lnTo>
                  <a:lnTo>
                    <a:pt x="482" y="287"/>
                  </a:lnTo>
                  <a:lnTo>
                    <a:pt x="484" y="286"/>
                  </a:lnTo>
                  <a:lnTo>
                    <a:pt x="485" y="285"/>
                  </a:lnTo>
                  <a:lnTo>
                    <a:pt x="486" y="285"/>
                  </a:lnTo>
                  <a:lnTo>
                    <a:pt x="488" y="285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4" y="281"/>
                  </a:lnTo>
                  <a:lnTo>
                    <a:pt x="496" y="281"/>
                  </a:lnTo>
                  <a:lnTo>
                    <a:pt x="497" y="280"/>
                  </a:lnTo>
                  <a:lnTo>
                    <a:pt x="500" y="278"/>
                  </a:lnTo>
                  <a:lnTo>
                    <a:pt x="501" y="278"/>
                  </a:lnTo>
                  <a:lnTo>
                    <a:pt x="504" y="277"/>
                  </a:lnTo>
                  <a:lnTo>
                    <a:pt x="505" y="276"/>
                  </a:lnTo>
                  <a:lnTo>
                    <a:pt x="508" y="274"/>
                  </a:lnTo>
                  <a:lnTo>
                    <a:pt x="509" y="274"/>
                  </a:lnTo>
                  <a:lnTo>
                    <a:pt x="512" y="273"/>
                  </a:lnTo>
                  <a:lnTo>
                    <a:pt x="513" y="272"/>
                  </a:lnTo>
                  <a:lnTo>
                    <a:pt x="514" y="272"/>
                  </a:lnTo>
                  <a:lnTo>
                    <a:pt x="516" y="270"/>
                  </a:lnTo>
                  <a:lnTo>
                    <a:pt x="517" y="270"/>
                  </a:lnTo>
                  <a:lnTo>
                    <a:pt x="518" y="269"/>
                  </a:lnTo>
                  <a:lnTo>
                    <a:pt x="520" y="269"/>
                  </a:lnTo>
                  <a:lnTo>
                    <a:pt x="521" y="268"/>
                  </a:lnTo>
                  <a:lnTo>
                    <a:pt x="522" y="268"/>
                  </a:lnTo>
                  <a:lnTo>
                    <a:pt x="523" y="266"/>
                  </a:lnTo>
                  <a:lnTo>
                    <a:pt x="525" y="266"/>
                  </a:lnTo>
                  <a:lnTo>
                    <a:pt x="526" y="265"/>
                  </a:lnTo>
                  <a:lnTo>
                    <a:pt x="527" y="265"/>
                  </a:lnTo>
                  <a:lnTo>
                    <a:pt x="529" y="264"/>
                  </a:lnTo>
                  <a:lnTo>
                    <a:pt x="530" y="264"/>
                  </a:lnTo>
                  <a:lnTo>
                    <a:pt x="531" y="262"/>
                  </a:lnTo>
                  <a:lnTo>
                    <a:pt x="533" y="262"/>
                  </a:lnTo>
                  <a:lnTo>
                    <a:pt x="534" y="261"/>
                  </a:lnTo>
                  <a:lnTo>
                    <a:pt x="535" y="261"/>
                  </a:lnTo>
                  <a:lnTo>
                    <a:pt x="537" y="260"/>
                  </a:lnTo>
                  <a:lnTo>
                    <a:pt x="538" y="260"/>
                  </a:lnTo>
                  <a:lnTo>
                    <a:pt x="539" y="258"/>
                  </a:lnTo>
                  <a:lnTo>
                    <a:pt x="541" y="257"/>
                  </a:lnTo>
                  <a:lnTo>
                    <a:pt x="542" y="257"/>
                  </a:lnTo>
                  <a:lnTo>
                    <a:pt x="543" y="256"/>
                  </a:lnTo>
                  <a:lnTo>
                    <a:pt x="545" y="254"/>
                  </a:lnTo>
                  <a:lnTo>
                    <a:pt x="547" y="253"/>
                  </a:lnTo>
                  <a:lnTo>
                    <a:pt x="549" y="253"/>
                  </a:lnTo>
                  <a:lnTo>
                    <a:pt x="551" y="252"/>
                  </a:lnTo>
                  <a:lnTo>
                    <a:pt x="553" y="250"/>
                  </a:lnTo>
                  <a:lnTo>
                    <a:pt x="554" y="250"/>
                  </a:lnTo>
                  <a:lnTo>
                    <a:pt x="555" y="249"/>
                  </a:lnTo>
                  <a:lnTo>
                    <a:pt x="557" y="248"/>
                  </a:lnTo>
                  <a:lnTo>
                    <a:pt x="558" y="248"/>
                  </a:lnTo>
                  <a:lnTo>
                    <a:pt x="559" y="246"/>
                  </a:lnTo>
                  <a:lnTo>
                    <a:pt x="561" y="246"/>
                  </a:lnTo>
                  <a:lnTo>
                    <a:pt x="562" y="245"/>
                  </a:lnTo>
                  <a:lnTo>
                    <a:pt x="563" y="245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9" y="241"/>
                  </a:lnTo>
                  <a:lnTo>
                    <a:pt x="570" y="241"/>
                  </a:lnTo>
                  <a:lnTo>
                    <a:pt x="571" y="240"/>
                  </a:lnTo>
                  <a:lnTo>
                    <a:pt x="573" y="238"/>
                  </a:lnTo>
                  <a:lnTo>
                    <a:pt x="574" y="238"/>
                  </a:lnTo>
                  <a:lnTo>
                    <a:pt x="574" y="237"/>
                  </a:lnTo>
                  <a:lnTo>
                    <a:pt x="575" y="237"/>
                  </a:lnTo>
                  <a:lnTo>
                    <a:pt x="576" y="236"/>
                  </a:lnTo>
                  <a:lnTo>
                    <a:pt x="578" y="236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2" y="233"/>
                  </a:lnTo>
                  <a:lnTo>
                    <a:pt x="583" y="232"/>
                  </a:lnTo>
                  <a:lnTo>
                    <a:pt x="584" y="231"/>
                  </a:lnTo>
                  <a:lnTo>
                    <a:pt x="586" y="231"/>
                  </a:lnTo>
                  <a:lnTo>
                    <a:pt x="587" y="229"/>
                  </a:lnTo>
                  <a:lnTo>
                    <a:pt x="588" y="228"/>
                  </a:lnTo>
                  <a:lnTo>
                    <a:pt x="590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4" y="225"/>
                  </a:lnTo>
                  <a:lnTo>
                    <a:pt x="595" y="224"/>
                  </a:lnTo>
                  <a:lnTo>
                    <a:pt x="596" y="224"/>
                  </a:lnTo>
                  <a:lnTo>
                    <a:pt x="596" y="223"/>
                  </a:lnTo>
                  <a:lnTo>
                    <a:pt x="598" y="223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2" y="220"/>
                  </a:lnTo>
                  <a:lnTo>
                    <a:pt x="603" y="219"/>
                  </a:lnTo>
                  <a:lnTo>
                    <a:pt x="604" y="217"/>
                  </a:lnTo>
                  <a:lnTo>
                    <a:pt x="606" y="217"/>
                  </a:lnTo>
                  <a:lnTo>
                    <a:pt x="607" y="216"/>
                  </a:lnTo>
                  <a:lnTo>
                    <a:pt x="608" y="215"/>
                  </a:lnTo>
                  <a:lnTo>
                    <a:pt x="610" y="213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2" y="211"/>
                  </a:lnTo>
                  <a:lnTo>
                    <a:pt x="614" y="211"/>
                  </a:lnTo>
                  <a:lnTo>
                    <a:pt x="615" y="209"/>
                  </a:lnTo>
                  <a:lnTo>
                    <a:pt x="616" y="208"/>
                  </a:lnTo>
                  <a:lnTo>
                    <a:pt x="618" y="208"/>
                  </a:lnTo>
                  <a:lnTo>
                    <a:pt x="618" y="207"/>
                  </a:lnTo>
                  <a:lnTo>
                    <a:pt x="619" y="207"/>
                  </a:lnTo>
                  <a:lnTo>
                    <a:pt x="619" y="205"/>
                  </a:lnTo>
                  <a:lnTo>
                    <a:pt x="620" y="205"/>
                  </a:lnTo>
                  <a:lnTo>
                    <a:pt x="622" y="204"/>
                  </a:lnTo>
                  <a:lnTo>
                    <a:pt x="623" y="204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5" y="201"/>
                  </a:lnTo>
                  <a:lnTo>
                    <a:pt x="627" y="200"/>
                  </a:lnTo>
                  <a:lnTo>
                    <a:pt x="628" y="200"/>
                  </a:lnTo>
                  <a:lnTo>
                    <a:pt x="628" y="199"/>
                  </a:lnTo>
                  <a:lnTo>
                    <a:pt x="629" y="199"/>
                  </a:lnTo>
                  <a:lnTo>
                    <a:pt x="631" y="197"/>
                  </a:lnTo>
                  <a:lnTo>
                    <a:pt x="632" y="197"/>
                  </a:lnTo>
                  <a:lnTo>
                    <a:pt x="633" y="196"/>
                  </a:lnTo>
                  <a:lnTo>
                    <a:pt x="635" y="195"/>
                  </a:lnTo>
                  <a:lnTo>
                    <a:pt x="636" y="193"/>
                  </a:lnTo>
                  <a:lnTo>
                    <a:pt x="637" y="193"/>
                  </a:lnTo>
                  <a:lnTo>
                    <a:pt x="639" y="192"/>
                  </a:lnTo>
                  <a:lnTo>
                    <a:pt x="640" y="192"/>
                  </a:lnTo>
                  <a:lnTo>
                    <a:pt x="640" y="191"/>
                  </a:lnTo>
                  <a:lnTo>
                    <a:pt x="641" y="191"/>
                  </a:lnTo>
                  <a:lnTo>
                    <a:pt x="643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5" y="188"/>
                  </a:lnTo>
                  <a:lnTo>
                    <a:pt x="645" y="187"/>
                  </a:lnTo>
                  <a:lnTo>
                    <a:pt x="647" y="187"/>
                  </a:lnTo>
                  <a:lnTo>
                    <a:pt x="647" y="185"/>
                  </a:lnTo>
                  <a:lnTo>
                    <a:pt x="648" y="185"/>
                  </a:lnTo>
                  <a:lnTo>
                    <a:pt x="649" y="185"/>
                  </a:lnTo>
                  <a:lnTo>
                    <a:pt x="649" y="184"/>
                  </a:lnTo>
                  <a:lnTo>
                    <a:pt x="651" y="183"/>
                  </a:lnTo>
                  <a:lnTo>
                    <a:pt x="652" y="182"/>
                  </a:lnTo>
                  <a:lnTo>
                    <a:pt x="653" y="180"/>
                  </a:lnTo>
                  <a:lnTo>
                    <a:pt x="655" y="179"/>
                  </a:lnTo>
                  <a:lnTo>
                    <a:pt x="656" y="179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9" y="176"/>
                  </a:lnTo>
                  <a:lnTo>
                    <a:pt x="659" y="175"/>
                  </a:lnTo>
                  <a:lnTo>
                    <a:pt x="660" y="174"/>
                  </a:lnTo>
                  <a:lnTo>
                    <a:pt x="661" y="174"/>
                  </a:lnTo>
                  <a:lnTo>
                    <a:pt x="663" y="172"/>
                  </a:lnTo>
                  <a:lnTo>
                    <a:pt x="664" y="171"/>
                  </a:lnTo>
                  <a:lnTo>
                    <a:pt x="664" y="170"/>
                  </a:lnTo>
                  <a:lnTo>
                    <a:pt x="665" y="168"/>
                  </a:lnTo>
                  <a:lnTo>
                    <a:pt x="667" y="167"/>
                  </a:lnTo>
                  <a:lnTo>
                    <a:pt x="668" y="166"/>
                  </a:lnTo>
                  <a:lnTo>
                    <a:pt x="669" y="164"/>
                  </a:lnTo>
                  <a:lnTo>
                    <a:pt x="671" y="163"/>
                  </a:lnTo>
                  <a:lnTo>
                    <a:pt x="672" y="162"/>
                  </a:lnTo>
                  <a:lnTo>
                    <a:pt x="673" y="160"/>
                  </a:lnTo>
                  <a:lnTo>
                    <a:pt x="674" y="159"/>
                  </a:lnTo>
                  <a:lnTo>
                    <a:pt x="676" y="158"/>
                  </a:lnTo>
                  <a:lnTo>
                    <a:pt x="676" y="156"/>
                  </a:lnTo>
                  <a:lnTo>
                    <a:pt x="677" y="156"/>
                  </a:lnTo>
                  <a:lnTo>
                    <a:pt x="677" y="155"/>
                  </a:lnTo>
                  <a:lnTo>
                    <a:pt x="678" y="155"/>
                  </a:lnTo>
                  <a:lnTo>
                    <a:pt x="678" y="154"/>
                  </a:lnTo>
                  <a:lnTo>
                    <a:pt x="680" y="152"/>
                  </a:lnTo>
                  <a:lnTo>
                    <a:pt x="681" y="152"/>
                  </a:lnTo>
                  <a:lnTo>
                    <a:pt x="681" y="151"/>
                  </a:lnTo>
                  <a:lnTo>
                    <a:pt x="682" y="150"/>
                  </a:lnTo>
                  <a:lnTo>
                    <a:pt x="684" y="148"/>
                  </a:lnTo>
                  <a:lnTo>
                    <a:pt x="685" y="147"/>
                  </a:lnTo>
                  <a:lnTo>
                    <a:pt x="685" y="146"/>
                  </a:lnTo>
                  <a:lnTo>
                    <a:pt x="686" y="144"/>
                  </a:lnTo>
                  <a:lnTo>
                    <a:pt x="688" y="143"/>
                  </a:lnTo>
                  <a:lnTo>
                    <a:pt x="689" y="142"/>
                  </a:lnTo>
                  <a:lnTo>
                    <a:pt x="690" y="140"/>
                  </a:lnTo>
                  <a:lnTo>
                    <a:pt x="692" y="139"/>
                  </a:lnTo>
                  <a:lnTo>
                    <a:pt x="693" y="138"/>
                  </a:lnTo>
                  <a:lnTo>
                    <a:pt x="694" y="136"/>
                  </a:lnTo>
                  <a:lnTo>
                    <a:pt x="696" y="134"/>
                  </a:lnTo>
                  <a:lnTo>
                    <a:pt x="697" y="132"/>
                  </a:lnTo>
                  <a:lnTo>
                    <a:pt x="698" y="131"/>
                  </a:lnTo>
                  <a:lnTo>
                    <a:pt x="700" y="130"/>
                  </a:lnTo>
                  <a:lnTo>
                    <a:pt x="701" y="127"/>
                  </a:lnTo>
                  <a:lnTo>
                    <a:pt x="702" y="126"/>
                  </a:lnTo>
                  <a:lnTo>
                    <a:pt x="704" y="125"/>
                  </a:lnTo>
                  <a:lnTo>
                    <a:pt x="704" y="123"/>
                  </a:lnTo>
                  <a:lnTo>
                    <a:pt x="705" y="122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08" y="119"/>
                  </a:lnTo>
                  <a:lnTo>
                    <a:pt x="709" y="118"/>
                  </a:lnTo>
                  <a:lnTo>
                    <a:pt x="709" y="117"/>
                  </a:lnTo>
                  <a:lnTo>
                    <a:pt x="710" y="117"/>
                  </a:lnTo>
                  <a:lnTo>
                    <a:pt x="712" y="115"/>
                  </a:lnTo>
                  <a:lnTo>
                    <a:pt x="712" y="114"/>
                  </a:lnTo>
                  <a:lnTo>
                    <a:pt x="713" y="113"/>
                  </a:lnTo>
                  <a:lnTo>
                    <a:pt x="714" y="111"/>
                  </a:lnTo>
                  <a:lnTo>
                    <a:pt x="716" y="110"/>
                  </a:lnTo>
                  <a:lnTo>
                    <a:pt x="716" y="109"/>
                  </a:lnTo>
                  <a:lnTo>
                    <a:pt x="717" y="107"/>
                  </a:lnTo>
                  <a:lnTo>
                    <a:pt x="718" y="106"/>
                  </a:lnTo>
                  <a:lnTo>
                    <a:pt x="718" y="105"/>
                  </a:lnTo>
                  <a:lnTo>
                    <a:pt x="720" y="103"/>
                  </a:lnTo>
                  <a:lnTo>
                    <a:pt x="721" y="102"/>
                  </a:lnTo>
                  <a:lnTo>
                    <a:pt x="722" y="101"/>
                  </a:lnTo>
                  <a:lnTo>
                    <a:pt x="724" y="99"/>
                  </a:lnTo>
                  <a:lnTo>
                    <a:pt x="725" y="97"/>
                  </a:lnTo>
                  <a:lnTo>
                    <a:pt x="726" y="95"/>
                  </a:lnTo>
                  <a:lnTo>
                    <a:pt x="727" y="93"/>
                  </a:lnTo>
                  <a:lnTo>
                    <a:pt x="729" y="91"/>
                  </a:lnTo>
                  <a:lnTo>
                    <a:pt x="730" y="89"/>
                  </a:lnTo>
                  <a:lnTo>
                    <a:pt x="731" y="87"/>
                  </a:lnTo>
                  <a:lnTo>
                    <a:pt x="733" y="85"/>
                  </a:lnTo>
                  <a:lnTo>
                    <a:pt x="734" y="83"/>
                  </a:lnTo>
                  <a:lnTo>
                    <a:pt x="735" y="82"/>
                  </a:lnTo>
                  <a:lnTo>
                    <a:pt x="737" y="81"/>
                  </a:lnTo>
                  <a:lnTo>
                    <a:pt x="737" y="80"/>
                  </a:lnTo>
                  <a:lnTo>
                    <a:pt x="738" y="77"/>
                  </a:lnTo>
                  <a:lnTo>
                    <a:pt x="739" y="76"/>
                  </a:lnTo>
                  <a:lnTo>
                    <a:pt x="741" y="76"/>
                  </a:lnTo>
                  <a:lnTo>
                    <a:pt x="741" y="74"/>
                  </a:lnTo>
                  <a:lnTo>
                    <a:pt x="742" y="73"/>
                  </a:lnTo>
                  <a:lnTo>
                    <a:pt x="743" y="72"/>
                  </a:lnTo>
                  <a:lnTo>
                    <a:pt x="743" y="70"/>
                  </a:lnTo>
                  <a:lnTo>
                    <a:pt x="745" y="69"/>
                  </a:lnTo>
                  <a:lnTo>
                    <a:pt x="745" y="68"/>
                  </a:lnTo>
                  <a:lnTo>
                    <a:pt x="746" y="66"/>
                  </a:lnTo>
                  <a:lnTo>
                    <a:pt x="747" y="66"/>
                  </a:lnTo>
                  <a:lnTo>
                    <a:pt x="747" y="65"/>
                  </a:lnTo>
                  <a:lnTo>
                    <a:pt x="749" y="64"/>
                  </a:lnTo>
                  <a:lnTo>
                    <a:pt x="749" y="62"/>
                  </a:lnTo>
                  <a:lnTo>
                    <a:pt x="750" y="61"/>
                  </a:lnTo>
                  <a:lnTo>
                    <a:pt x="751" y="60"/>
                  </a:lnTo>
                  <a:lnTo>
                    <a:pt x="753" y="58"/>
                  </a:lnTo>
                  <a:lnTo>
                    <a:pt x="753" y="57"/>
                  </a:lnTo>
                  <a:lnTo>
                    <a:pt x="754" y="56"/>
                  </a:lnTo>
                  <a:lnTo>
                    <a:pt x="755" y="54"/>
                  </a:lnTo>
                  <a:lnTo>
                    <a:pt x="757" y="52"/>
                  </a:lnTo>
                  <a:lnTo>
                    <a:pt x="758" y="50"/>
                  </a:lnTo>
                  <a:lnTo>
                    <a:pt x="759" y="48"/>
                  </a:lnTo>
                  <a:lnTo>
                    <a:pt x="761" y="46"/>
                  </a:lnTo>
                  <a:lnTo>
                    <a:pt x="762" y="44"/>
                  </a:lnTo>
                  <a:lnTo>
                    <a:pt x="763" y="42"/>
                  </a:lnTo>
                  <a:lnTo>
                    <a:pt x="766" y="40"/>
                  </a:lnTo>
                  <a:lnTo>
                    <a:pt x="767" y="38"/>
                  </a:lnTo>
                  <a:lnTo>
                    <a:pt x="769" y="36"/>
                  </a:lnTo>
                  <a:lnTo>
                    <a:pt x="770" y="34"/>
                  </a:lnTo>
                  <a:lnTo>
                    <a:pt x="770" y="33"/>
                  </a:lnTo>
                  <a:lnTo>
                    <a:pt x="771" y="32"/>
                  </a:lnTo>
                  <a:lnTo>
                    <a:pt x="773" y="30"/>
                  </a:lnTo>
                  <a:lnTo>
                    <a:pt x="774" y="29"/>
                  </a:lnTo>
                  <a:lnTo>
                    <a:pt x="774" y="28"/>
                  </a:lnTo>
                  <a:lnTo>
                    <a:pt x="775" y="27"/>
                  </a:lnTo>
                  <a:lnTo>
                    <a:pt x="776" y="25"/>
                  </a:lnTo>
                  <a:lnTo>
                    <a:pt x="776" y="24"/>
                  </a:lnTo>
                  <a:lnTo>
                    <a:pt x="778" y="23"/>
                  </a:lnTo>
                  <a:lnTo>
                    <a:pt x="778" y="21"/>
                  </a:lnTo>
                  <a:lnTo>
                    <a:pt x="779" y="21"/>
                  </a:lnTo>
                  <a:lnTo>
                    <a:pt x="779" y="20"/>
                  </a:lnTo>
                  <a:lnTo>
                    <a:pt x="780" y="19"/>
                  </a:lnTo>
                  <a:lnTo>
                    <a:pt x="780" y="17"/>
                  </a:lnTo>
                  <a:lnTo>
                    <a:pt x="782" y="17"/>
                  </a:lnTo>
                  <a:lnTo>
                    <a:pt x="782" y="16"/>
                  </a:lnTo>
                  <a:lnTo>
                    <a:pt x="783" y="15"/>
                  </a:lnTo>
                  <a:lnTo>
                    <a:pt x="783" y="13"/>
                  </a:lnTo>
                  <a:lnTo>
                    <a:pt x="784" y="12"/>
                  </a:lnTo>
                  <a:lnTo>
                    <a:pt x="786" y="11"/>
                  </a:lnTo>
                  <a:lnTo>
                    <a:pt x="786" y="9"/>
                  </a:lnTo>
                  <a:lnTo>
                    <a:pt x="787" y="8"/>
                  </a:lnTo>
                  <a:lnTo>
                    <a:pt x="787" y="7"/>
                  </a:lnTo>
                  <a:lnTo>
                    <a:pt x="788" y="5"/>
                  </a:lnTo>
                  <a:lnTo>
                    <a:pt x="790" y="4"/>
                  </a:lnTo>
                  <a:lnTo>
                    <a:pt x="790" y="3"/>
                  </a:lnTo>
                  <a:lnTo>
                    <a:pt x="79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Freeform 8"/>
            <p:cNvSpPr>
              <a:spLocks noChangeArrowheads="1"/>
            </p:cNvSpPr>
            <p:nvPr/>
          </p:nvSpPr>
          <p:spPr bwMode="auto">
            <a:xfrm>
              <a:off x="7467601" y="1905000"/>
              <a:ext cx="76200" cy="304800"/>
            </a:xfrm>
            <a:custGeom>
              <a:avLst/>
              <a:gdLst>
                <a:gd name="T0" fmla="*/ 7 w 94"/>
                <a:gd name="T1" fmla="*/ 11 h 317"/>
                <a:gd name="T2" fmla="*/ 12 w 94"/>
                <a:gd name="T3" fmla="*/ 22 h 317"/>
                <a:gd name="T4" fmla="*/ 16 w 94"/>
                <a:gd name="T5" fmla="*/ 30 h 317"/>
                <a:gd name="T6" fmla="*/ 20 w 94"/>
                <a:gd name="T7" fmla="*/ 35 h 317"/>
                <a:gd name="T8" fmla="*/ 23 w 94"/>
                <a:gd name="T9" fmla="*/ 40 h 317"/>
                <a:gd name="T10" fmla="*/ 25 w 94"/>
                <a:gd name="T11" fmla="*/ 45 h 317"/>
                <a:gd name="T12" fmla="*/ 27 w 94"/>
                <a:gd name="T13" fmla="*/ 51 h 317"/>
                <a:gd name="T14" fmla="*/ 29 w 94"/>
                <a:gd name="T15" fmla="*/ 57 h 317"/>
                <a:gd name="T16" fmla="*/ 32 w 94"/>
                <a:gd name="T17" fmla="*/ 63 h 317"/>
                <a:gd name="T18" fmla="*/ 34 w 94"/>
                <a:gd name="T19" fmla="*/ 68 h 317"/>
                <a:gd name="T20" fmla="*/ 36 w 94"/>
                <a:gd name="T21" fmla="*/ 73 h 317"/>
                <a:gd name="T22" fmla="*/ 38 w 94"/>
                <a:gd name="T23" fmla="*/ 77 h 317"/>
                <a:gd name="T24" fmla="*/ 40 w 94"/>
                <a:gd name="T25" fmla="*/ 81 h 317"/>
                <a:gd name="T26" fmla="*/ 41 w 94"/>
                <a:gd name="T27" fmla="*/ 87 h 317"/>
                <a:gd name="T28" fmla="*/ 44 w 94"/>
                <a:gd name="T29" fmla="*/ 92 h 317"/>
                <a:gd name="T30" fmla="*/ 46 w 94"/>
                <a:gd name="T31" fmla="*/ 98 h 317"/>
                <a:gd name="T32" fmla="*/ 49 w 94"/>
                <a:gd name="T33" fmla="*/ 105 h 317"/>
                <a:gd name="T34" fmla="*/ 52 w 94"/>
                <a:gd name="T35" fmla="*/ 113 h 317"/>
                <a:gd name="T36" fmla="*/ 53 w 94"/>
                <a:gd name="T37" fmla="*/ 118 h 317"/>
                <a:gd name="T38" fmla="*/ 56 w 94"/>
                <a:gd name="T39" fmla="*/ 124 h 317"/>
                <a:gd name="T40" fmla="*/ 57 w 94"/>
                <a:gd name="T41" fmla="*/ 128 h 317"/>
                <a:gd name="T42" fmla="*/ 58 w 94"/>
                <a:gd name="T43" fmla="*/ 133 h 317"/>
                <a:gd name="T44" fmla="*/ 60 w 94"/>
                <a:gd name="T45" fmla="*/ 138 h 317"/>
                <a:gd name="T46" fmla="*/ 62 w 94"/>
                <a:gd name="T47" fmla="*/ 145 h 317"/>
                <a:gd name="T48" fmla="*/ 64 w 94"/>
                <a:gd name="T49" fmla="*/ 150 h 317"/>
                <a:gd name="T50" fmla="*/ 66 w 94"/>
                <a:gd name="T51" fmla="*/ 158 h 317"/>
                <a:gd name="T52" fmla="*/ 69 w 94"/>
                <a:gd name="T53" fmla="*/ 165 h 317"/>
                <a:gd name="T54" fmla="*/ 70 w 94"/>
                <a:gd name="T55" fmla="*/ 170 h 317"/>
                <a:gd name="T56" fmla="*/ 72 w 94"/>
                <a:gd name="T57" fmla="*/ 175 h 317"/>
                <a:gd name="T58" fmla="*/ 73 w 94"/>
                <a:gd name="T59" fmla="*/ 179 h 317"/>
                <a:gd name="T60" fmla="*/ 76 w 94"/>
                <a:gd name="T61" fmla="*/ 185 h 317"/>
                <a:gd name="T62" fmla="*/ 77 w 94"/>
                <a:gd name="T63" fmla="*/ 191 h 317"/>
                <a:gd name="T64" fmla="*/ 79 w 94"/>
                <a:gd name="T65" fmla="*/ 199 h 317"/>
                <a:gd name="T66" fmla="*/ 81 w 94"/>
                <a:gd name="T67" fmla="*/ 204 h 317"/>
                <a:gd name="T68" fmla="*/ 83 w 94"/>
                <a:gd name="T69" fmla="*/ 211 h 317"/>
                <a:gd name="T70" fmla="*/ 85 w 94"/>
                <a:gd name="T71" fmla="*/ 216 h 317"/>
                <a:gd name="T72" fmla="*/ 86 w 94"/>
                <a:gd name="T73" fmla="*/ 222 h 317"/>
                <a:gd name="T74" fmla="*/ 86 w 94"/>
                <a:gd name="T75" fmla="*/ 226 h 317"/>
                <a:gd name="T76" fmla="*/ 87 w 94"/>
                <a:gd name="T77" fmla="*/ 230 h 317"/>
                <a:gd name="T78" fmla="*/ 87 w 94"/>
                <a:gd name="T79" fmla="*/ 235 h 317"/>
                <a:gd name="T80" fmla="*/ 89 w 94"/>
                <a:gd name="T81" fmla="*/ 242 h 317"/>
                <a:gd name="T82" fmla="*/ 89 w 94"/>
                <a:gd name="T83" fmla="*/ 247 h 317"/>
                <a:gd name="T84" fmla="*/ 89 w 94"/>
                <a:gd name="T85" fmla="*/ 253 h 317"/>
                <a:gd name="T86" fmla="*/ 90 w 94"/>
                <a:gd name="T87" fmla="*/ 257 h 317"/>
                <a:gd name="T88" fmla="*/ 90 w 94"/>
                <a:gd name="T89" fmla="*/ 261 h 317"/>
                <a:gd name="T90" fmla="*/ 90 w 94"/>
                <a:gd name="T91" fmla="*/ 265 h 317"/>
                <a:gd name="T92" fmla="*/ 91 w 94"/>
                <a:gd name="T93" fmla="*/ 268 h 317"/>
                <a:gd name="T94" fmla="*/ 91 w 94"/>
                <a:gd name="T95" fmla="*/ 271 h 317"/>
                <a:gd name="T96" fmla="*/ 93 w 94"/>
                <a:gd name="T97" fmla="*/ 275 h 317"/>
                <a:gd name="T98" fmla="*/ 93 w 94"/>
                <a:gd name="T99" fmla="*/ 277 h 317"/>
                <a:gd name="T100" fmla="*/ 94 w 94"/>
                <a:gd name="T101" fmla="*/ 281 h 317"/>
                <a:gd name="T102" fmla="*/ 94 w 94"/>
                <a:gd name="T103" fmla="*/ 285 h 317"/>
                <a:gd name="T104" fmla="*/ 94 w 94"/>
                <a:gd name="T105" fmla="*/ 288 h 317"/>
                <a:gd name="T106" fmla="*/ 94 w 94"/>
                <a:gd name="T107" fmla="*/ 292 h 317"/>
                <a:gd name="T108" fmla="*/ 94 w 94"/>
                <a:gd name="T109" fmla="*/ 297 h 317"/>
                <a:gd name="T110" fmla="*/ 94 w 94"/>
                <a:gd name="T111" fmla="*/ 302 h 317"/>
                <a:gd name="T112" fmla="*/ 94 w 94"/>
                <a:gd name="T113" fmla="*/ 31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7"/>
                <a:gd name="T173" fmla="*/ 94 w 94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7">
                  <a:moveTo>
                    <a:pt x="0" y="0"/>
                  </a:moveTo>
                  <a:lnTo>
                    <a:pt x="3" y="4"/>
                  </a:lnTo>
                  <a:lnTo>
                    <a:pt x="4" y="8"/>
                  </a:lnTo>
                  <a:lnTo>
                    <a:pt x="7" y="11"/>
                  </a:lnTo>
                  <a:lnTo>
                    <a:pt x="8" y="14"/>
                  </a:lnTo>
                  <a:lnTo>
                    <a:pt x="9" y="16"/>
                  </a:lnTo>
                  <a:lnTo>
                    <a:pt x="11" y="19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5" y="26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5" y="45"/>
                  </a:lnTo>
                  <a:lnTo>
                    <a:pt x="25" y="47"/>
                  </a:lnTo>
                  <a:lnTo>
                    <a:pt x="25" y="48"/>
                  </a:lnTo>
                  <a:lnTo>
                    <a:pt x="27" y="49"/>
                  </a:lnTo>
                  <a:lnTo>
                    <a:pt x="27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2" y="63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37" y="75"/>
                  </a:lnTo>
                  <a:lnTo>
                    <a:pt x="37" y="76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1" y="85"/>
                  </a:lnTo>
                  <a:lnTo>
                    <a:pt x="41" y="87"/>
                  </a:lnTo>
                  <a:lnTo>
                    <a:pt x="42" y="88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5" y="94"/>
                  </a:lnTo>
                  <a:lnTo>
                    <a:pt x="45" y="97"/>
                  </a:lnTo>
                  <a:lnTo>
                    <a:pt x="46" y="98"/>
                  </a:lnTo>
                  <a:lnTo>
                    <a:pt x="46" y="101"/>
                  </a:lnTo>
                  <a:lnTo>
                    <a:pt x="48" y="102"/>
                  </a:lnTo>
                  <a:lnTo>
                    <a:pt x="49" y="105"/>
                  </a:lnTo>
                  <a:lnTo>
                    <a:pt x="49" y="106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2" y="113"/>
                  </a:lnTo>
                  <a:lnTo>
                    <a:pt x="52" y="114"/>
                  </a:lnTo>
                  <a:lnTo>
                    <a:pt x="53" y="116"/>
                  </a:lnTo>
                  <a:lnTo>
                    <a:pt x="53" y="117"/>
                  </a:lnTo>
                  <a:lnTo>
                    <a:pt x="53" y="118"/>
                  </a:lnTo>
                  <a:lnTo>
                    <a:pt x="54" y="120"/>
                  </a:lnTo>
                  <a:lnTo>
                    <a:pt x="54" y="121"/>
                  </a:lnTo>
                  <a:lnTo>
                    <a:pt x="56" y="122"/>
                  </a:lnTo>
                  <a:lnTo>
                    <a:pt x="56" y="124"/>
                  </a:lnTo>
                  <a:lnTo>
                    <a:pt x="56" y="125"/>
                  </a:lnTo>
                  <a:lnTo>
                    <a:pt x="56" y="126"/>
                  </a:lnTo>
                  <a:lnTo>
                    <a:pt x="57" y="126"/>
                  </a:lnTo>
                  <a:lnTo>
                    <a:pt x="57" y="128"/>
                  </a:lnTo>
                  <a:lnTo>
                    <a:pt x="57" y="129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3"/>
                  </a:lnTo>
                  <a:lnTo>
                    <a:pt x="60" y="134"/>
                  </a:lnTo>
                  <a:lnTo>
                    <a:pt x="60" y="136"/>
                  </a:lnTo>
                  <a:lnTo>
                    <a:pt x="60" y="137"/>
                  </a:lnTo>
                  <a:lnTo>
                    <a:pt x="60" y="138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62" y="142"/>
                  </a:lnTo>
                  <a:lnTo>
                    <a:pt x="62" y="145"/>
                  </a:lnTo>
                  <a:lnTo>
                    <a:pt x="64" y="146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5" y="153"/>
                  </a:lnTo>
                  <a:lnTo>
                    <a:pt x="66" y="155"/>
                  </a:lnTo>
                  <a:lnTo>
                    <a:pt x="66" y="157"/>
                  </a:lnTo>
                  <a:lnTo>
                    <a:pt x="66" y="158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9" y="163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0" y="167"/>
                  </a:lnTo>
                  <a:lnTo>
                    <a:pt x="70" y="169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3" y="179"/>
                  </a:lnTo>
                  <a:lnTo>
                    <a:pt x="74" y="181"/>
                  </a:lnTo>
                  <a:lnTo>
                    <a:pt x="74" y="182"/>
                  </a:lnTo>
                  <a:lnTo>
                    <a:pt x="74" y="183"/>
                  </a:lnTo>
                  <a:lnTo>
                    <a:pt x="76" y="185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7" y="189"/>
                  </a:lnTo>
                  <a:lnTo>
                    <a:pt x="77" y="191"/>
                  </a:lnTo>
                  <a:lnTo>
                    <a:pt x="77" y="193"/>
                  </a:lnTo>
                  <a:lnTo>
                    <a:pt x="78" y="195"/>
                  </a:lnTo>
                  <a:lnTo>
                    <a:pt x="78" y="196"/>
                  </a:lnTo>
                  <a:lnTo>
                    <a:pt x="79" y="199"/>
                  </a:lnTo>
                  <a:lnTo>
                    <a:pt x="79" y="200"/>
                  </a:lnTo>
                  <a:lnTo>
                    <a:pt x="81" y="203"/>
                  </a:lnTo>
                  <a:lnTo>
                    <a:pt x="81" y="204"/>
                  </a:lnTo>
                  <a:lnTo>
                    <a:pt x="82" y="207"/>
                  </a:lnTo>
                  <a:lnTo>
                    <a:pt x="82" y="208"/>
                  </a:lnTo>
                  <a:lnTo>
                    <a:pt x="82" y="210"/>
                  </a:lnTo>
                  <a:lnTo>
                    <a:pt x="83" y="211"/>
                  </a:lnTo>
                  <a:lnTo>
                    <a:pt x="83" y="212"/>
                  </a:lnTo>
                  <a:lnTo>
                    <a:pt x="83" y="214"/>
                  </a:lnTo>
                  <a:lnTo>
                    <a:pt x="85" y="215"/>
                  </a:lnTo>
                  <a:lnTo>
                    <a:pt x="85" y="216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6" y="224"/>
                  </a:lnTo>
                  <a:lnTo>
                    <a:pt x="86" y="226"/>
                  </a:lnTo>
                  <a:lnTo>
                    <a:pt x="86" y="227"/>
                  </a:lnTo>
                  <a:lnTo>
                    <a:pt x="87" y="228"/>
                  </a:lnTo>
                  <a:lnTo>
                    <a:pt x="87" y="230"/>
                  </a:lnTo>
                  <a:lnTo>
                    <a:pt x="87" y="231"/>
                  </a:lnTo>
                  <a:lnTo>
                    <a:pt x="87" y="232"/>
                  </a:lnTo>
                  <a:lnTo>
                    <a:pt x="87" y="234"/>
                  </a:lnTo>
                  <a:lnTo>
                    <a:pt x="87" y="235"/>
                  </a:lnTo>
                  <a:lnTo>
                    <a:pt x="87" y="236"/>
                  </a:lnTo>
                  <a:lnTo>
                    <a:pt x="87" y="238"/>
                  </a:lnTo>
                  <a:lnTo>
                    <a:pt x="87" y="240"/>
                  </a:lnTo>
                  <a:lnTo>
                    <a:pt x="89" y="242"/>
                  </a:lnTo>
                  <a:lnTo>
                    <a:pt x="89" y="243"/>
                  </a:lnTo>
                  <a:lnTo>
                    <a:pt x="89" y="245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89" y="251"/>
                  </a:lnTo>
                  <a:lnTo>
                    <a:pt x="89" y="252"/>
                  </a:lnTo>
                  <a:lnTo>
                    <a:pt x="89" y="253"/>
                  </a:lnTo>
                  <a:lnTo>
                    <a:pt x="89" y="255"/>
                  </a:lnTo>
                  <a:lnTo>
                    <a:pt x="89" y="256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0" y="259"/>
                  </a:lnTo>
                  <a:lnTo>
                    <a:pt x="90" y="260"/>
                  </a:lnTo>
                  <a:lnTo>
                    <a:pt x="90" y="261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1" y="268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91" y="272"/>
                  </a:lnTo>
                  <a:lnTo>
                    <a:pt x="91" y="273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3" y="277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3" y="281"/>
                  </a:lnTo>
                  <a:lnTo>
                    <a:pt x="94" y="281"/>
                  </a:lnTo>
                  <a:lnTo>
                    <a:pt x="94" y="283"/>
                  </a:lnTo>
                  <a:lnTo>
                    <a:pt x="94" y="284"/>
                  </a:lnTo>
                  <a:lnTo>
                    <a:pt x="94" y="285"/>
                  </a:lnTo>
                  <a:lnTo>
                    <a:pt x="94" y="287"/>
                  </a:lnTo>
                  <a:lnTo>
                    <a:pt x="94" y="288"/>
                  </a:lnTo>
                  <a:lnTo>
                    <a:pt x="94" y="289"/>
                  </a:lnTo>
                  <a:lnTo>
                    <a:pt x="94" y="291"/>
                  </a:lnTo>
                  <a:lnTo>
                    <a:pt x="94" y="292"/>
                  </a:lnTo>
                  <a:lnTo>
                    <a:pt x="94" y="293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4" y="297"/>
                  </a:lnTo>
                  <a:lnTo>
                    <a:pt x="94" y="298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4" y="302"/>
                  </a:lnTo>
                  <a:lnTo>
                    <a:pt x="94" y="304"/>
                  </a:lnTo>
                  <a:lnTo>
                    <a:pt x="94" y="306"/>
                  </a:lnTo>
                  <a:lnTo>
                    <a:pt x="94" y="308"/>
                  </a:lnTo>
                  <a:lnTo>
                    <a:pt x="94" y="310"/>
                  </a:lnTo>
                  <a:lnTo>
                    <a:pt x="94" y="312"/>
                  </a:lnTo>
                  <a:lnTo>
                    <a:pt x="94" y="314"/>
                  </a:lnTo>
                  <a:lnTo>
                    <a:pt x="93" y="3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Freeform 9"/>
            <p:cNvSpPr>
              <a:spLocks noChangeArrowheads="1"/>
            </p:cNvSpPr>
            <p:nvPr/>
          </p:nvSpPr>
          <p:spPr bwMode="auto">
            <a:xfrm>
              <a:off x="7467600" y="2133600"/>
              <a:ext cx="76199" cy="300668"/>
            </a:xfrm>
            <a:custGeom>
              <a:avLst/>
              <a:gdLst>
                <a:gd name="T0" fmla="*/ 7 w 94"/>
                <a:gd name="T1" fmla="*/ 306 h 316"/>
                <a:gd name="T2" fmla="*/ 12 w 94"/>
                <a:gd name="T3" fmla="*/ 295 h 316"/>
                <a:gd name="T4" fmla="*/ 16 w 94"/>
                <a:gd name="T5" fmla="*/ 287 h 316"/>
                <a:gd name="T6" fmla="*/ 20 w 94"/>
                <a:gd name="T7" fmla="*/ 282 h 316"/>
                <a:gd name="T8" fmla="*/ 23 w 94"/>
                <a:gd name="T9" fmla="*/ 277 h 316"/>
                <a:gd name="T10" fmla="*/ 25 w 94"/>
                <a:gd name="T11" fmla="*/ 271 h 316"/>
                <a:gd name="T12" fmla="*/ 27 w 94"/>
                <a:gd name="T13" fmla="*/ 266 h 316"/>
                <a:gd name="T14" fmla="*/ 29 w 94"/>
                <a:gd name="T15" fmla="*/ 259 h 316"/>
                <a:gd name="T16" fmla="*/ 32 w 94"/>
                <a:gd name="T17" fmla="*/ 254 h 316"/>
                <a:gd name="T18" fmla="*/ 34 w 94"/>
                <a:gd name="T19" fmla="*/ 249 h 316"/>
                <a:gd name="T20" fmla="*/ 36 w 94"/>
                <a:gd name="T21" fmla="*/ 243 h 316"/>
                <a:gd name="T22" fmla="*/ 38 w 94"/>
                <a:gd name="T23" fmla="*/ 239 h 316"/>
                <a:gd name="T24" fmla="*/ 40 w 94"/>
                <a:gd name="T25" fmla="*/ 235 h 316"/>
                <a:gd name="T26" fmla="*/ 41 w 94"/>
                <a:gd name="T27" fmla="*/ 230 h 316"/>
                <a:gd name="T28" fmla="*/ 44 w 94"/>
                <a:gd name="T29" fmla="*/ 225 h 316"/>
                <a:gd name="T30" fmla="*/ 46 w 94"/>
                <a:gd name="T31" fmla="*/ 218 h 316"/>
                <a:gd name="T32" fmla="*/ 49 w 94"/>
                <a:gd name="T33" fmla="*/ 212 h 316"/>
                <a:gd name="T34" fmla="*/ 52 w 94"/>
                <a:gd name="T35" fmla="*/ 204 h 316"/>
                <a:gd name="T36" fmla="*/ 53 w 94"/>
                <a:gd name="T37" fmla="*/ 198 h 316"/>
                <a:gd name="T38" fmla="*/ 56 w 94"/>
                <a:gd name="T39" fmla="*/ 193 h 316"/>
                <a:gd name="T40" fmla="*/ 57 w 94"/>
                <a:gd name="T41" fmla="*/ 189 h 316"/>
                <a:gd name="T42" fmla="*/ 58 w 94"/>
                <a:gd name="T43" fmla="*/ 184 h 316"/>
                <a:gd name="T44" fmla="*/ 60 w 94"/>
                <a:gd name="T45" fmla="*/ 179 h 316"/>
                <a:gd name="T46" fmla="*/ 62 w 94"/>
                <a:gd name="T47" fmla="*/ 172 h 316"/>
                <a:gd name="T48" fmla="*/ 64 w 94"/>
                <a:gd name="T49" fmla="*/ 165 h 316"/>
                <a:gd name="T50" fmla="*/ 66 w 94"/>
                <a:gd name="T51" fmla="*/ 157 h 316"/>
                <a:gd name="T52" fmla="*/ 69 w 94"/>
                <a:gd name="T53" fmla="*/ 152 h 316"/>
                <a:gd name="T54" fmla="*/ 70 w 94"/>
                <a:gd name="T55" fmla="*/ 147 h 316"/>
                <a:gd name="T56" fmla="*/ 72 w 94"/>
                <a:gd name="T57" fmla="*/ 141 h 316"/>
                <a:gd name="T58" fmla="*/ 73 w 94"/>
                <a:gd name="T59" fmla="*/ 137 h 316"/>
                <a:gd name="T60" fmla="*/ 76 w 94"/>
                <a:gd name="T61" fmla="*/ 132 h 316"/>
                <a:gd name="T62" fmla="*/ 77 w 94"/>
                <a:gd name="T63" fmla="*/ 126 h 316"/>
                <a:gd name="T64" fmla="*/ 79 w 94"/>
                <a:gd name="T65" fmla="*/ 118 h 316"/>
                <a:gd name="T66" fmla="*/ 81 w 94"/>
                <a:gd name="T67" fmla="*/ 112 h 316"/>
                <a:gd name="T68" fmla="*/ 83 w 94"/>
                <a:gd name="T69" fmla="*/ 106 h 316"/>
                <a:gd name="T70" fmla="*/ 85 w 94"/>
                <a:gd name="T71" fmla="*/ 100 h 316"/>
                <a:gd name="T72" fmla="*/ 86 w 94"/>
                <a:gd name="T73" fmla="*/ 95 h 316"/>
                <a:gd name="T74" fmla="*/ 86 w 94"/>
                <a:gd name="T75" fmla="*/ 91 h 316"/>
                <a:gd name="T76" fmla="*/ 87 w 94"/>
                <a:gd name="T77" fmla="*/ 87 h 316"/>
                <a:gd name="T78" fmla="*/ 87 w 94"/>
                <a:gd name="T79" fmla="*/ 82 h 316"/>
                <a:gd name="T80" fmla="*/ 89 w 94"/>
                <a:gd name="T81" fmla="*/ 75 h 316"/>
                <a:gd name="T82" fmla="*/ 89 w 94"/>
                <a:gd name="T83" fmla="*/ 70 h 316"/>
                <a:gd name="T84" fmla="*/ 89 w 94"/>
                <a:gd name="T85" fmla="*/ 63 h 316"/>
                <a:gd name="T86" fmla="*/ 90 w 94"/>
                <a:gd name="T87" fmla="*/ 59 h 316"/>
                <a:gd name="T88" fmla="*/ 90 w 94"/>
                <a:gd name="T89" fmla="*/ 55 h 316"/>
                <a:gd name="T90" fmla="*/ 90 w 94"/>
                <a:gd name="T91" fmla="*/ 51 h 316"/>
                <a:gd name="T92" fmla="*/ 91 w 94"/>
                <a:gd name="T93" fmla="*/ 49 h 316"/>
                <a:gd name="T94" fmla="*/ 91 w 94"/>
                <a:gd name="T95" fmla="*/ 46 h 316"/>
                <a:gd name="T96" fmla="*/ 93 w 94"/>
                <a:gd name="T97" fmla="*/ 42 h 316"/>
                <a:gd name="T98" fmla="*/ 93 w 94"/>
                <a:gd name="T99" fmla="*/ 39 h 316"/>
                <a:gd name="T100" fmla="*/ 94 w 94"/>
                <a:gd name="T101" fmla="*/ 35 h 316"/>
                <a:gd name="T102" fmla="*/ 94 w 94"/>
                <a:gd name="T103" fmla="*/ 31 h 316"/>
                <a:gd name="T104" fmla="*/ 94 w 94"/>
                <a:gd name="T105" fmla="*/ 29 h 316"/>
                <a:gd name="T106" fmla="*/ 94 w 94"/>
                <a:gd name="T107" fmla="*/ 25 h 316"/>
                <a:gd name="T108" fmla="*/ 94 w 94"/>
                <a:gd name="T109" fmla="*/ 21 h 316"/>
                <a:gd name="T110" fmla="*/ 94 w 94"/>
                <a:gd name="T111" fmla="*/ 14 h 316"/>
                <a:gd name="T112" fmla="*/ 94 w 94"/>
                <a:gd name="T113" fmla="*/ 6 h 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"/>
                <a:gd name="T172" fmla="*/ 0 h 316"/>
                <a:gd name="T173" fmla="*/ 94 w 94"/>
                <a:gd name="T174" fmla="*/ 316 h 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" h="316">
                  <a:moveTo>
                    <a:pt x="0" y="316"/>
                  </a:moveTo>
                  <a:lnTo>
                    <a:pt x="3" y="312"/>
                  </a:lnTo>
                  <a:lnTo>
                    <a:pt x="4" y="310"/>
                  </a:lnTo>
                  <a:lnTo>
                    <a:pt x="7" y="306"/>
                  </a:lnTo>
                  <a:lnTo>
                    <a:pt x="8" y="303"/>
                  </a:lnTo>
                  <a:lnTo>
                    <a:pt x="9" y="300"/>
                  </a:lnTo>
                  <a:lnTo>
                    <a:pt x="11" y="298"/>
                  </a:lnTo>
                  <a:lnTo>
                    <a:pt x="12" y="295"/>
                  </a:lnTo>
                  <a:lnTo>
                    <a:pt x="13" y="294"/>
                  </a:lnTo>
                  <a:lnTo>
                    <a:pt x="15" y="291"/>
                  </a:lnTo>
                  <a:lnTo>
                    <a:pt x="16" y="290"/>
                  </a:lnTo>
                  <a:lnTo>
                    <a:pt x="16" y="287"/>
                  </a:lnTo>
                  <a:lnTo>
                    <a:pt x="17" y="286"/>
                  </a:lnTo>
                  <a:lnTo>
                    <a:pt x="19" y="285"/>
                  </a:lnTo>
                  <a:lnTo>
                    <a:pt x="19" y="283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3" y="277"/>
                  </a:lnTo>
                  <a:lnTo>
                    <a:pt x="23" y="275"/>
                  </a:lnTo>
                  <a:lnTo>
                    <a:pt x="24" y="274"/>
                  </a:lnTo>
                  <a:lnTo>
                    <a:pt x="24" y="273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5" y="269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5"/>
                  </a:lnTo>
                  <a:lnTo>
                    <a:pt x="28" y="263"/>
                  </a:lnTo>
                  <a:lnTo>
                    <a:pt x="29" y="261"/>
                  </a:lnTo>
                  <a:lnTo>
                    <a:pt x="29" y="259"/>
                  </a:lnTo>
                  <a:lnTo>
                    <a:pt x="30" y="258"/>
                  </a:lnTo>
                  <a:lnTo>
                    <a:pt x="30" y="255"/>
                  </a:lnTo>
                  <a:lnTo>
                    <a:pt x="32" y="254"/>
                  </a:lnTo>
                  <a:lnTo>
                    <a:pt x="33" y="253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6" y="246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7" y="242"/>
                  </a:lnTo>
                  <a:lnTo>
                    <a:pt x="37" y="241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8" y="237"/>
                  </a:lnTo>
                  <a:lnTo>
                    <a:pt x="40" y="237"/>
                  </a:lnTo>
                  <a:lnTo>
                    <a:pt x="40" y="235"/>
                  </a:lnTo>
                  <a:lnTo>
                    <a:pt x="40" y="234"/>
                  </a:lnTo>
                  <a:lnTo>
                    <a:pt x="41" y="233"/>
                  </a:lnTo>
                  <a:lnTo>
                    <a:pt x="41" y="232"/>
                  </a:lnTo>
                  <a:lnTo>
                    <a:pt x="41" y="230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6"/>
                  </a:lnTo>
                  <a:lnTo>
                    <a:pt x="44" y="225"/>
                  </a:lnTo>
                  <a:lnTo>
                    <a:pt x="44" y="224"/>
                  </a:lnTo>
                  <a:lnTo>
                    <a:pt x="45" y="222"/>
                  </a:lnTo>
                  <a:lnTo>
                    <a:pt x="45" y="220"/>
                  </a:lnTo>
                  <a:lnTo>
                    <a:pt x="46" y="218"/>
                  </a:lnTo>
                  <a:lnTo>
                    <a:pt x="46" y="216"/>
                  </a:lnTo>
                  <a:lnTo>
                    <a:pt x="48" y="214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50" y="208"/>
                  </a:lnTo>
                  <a:lnTo>
                    <a:pt x="50" y="206"/>
                  </a:lnTo>
                  <a:lnTo>
                    <a:pt x="52" y="204"/>
                  </a:lnTo>
                  <a:lnTo>
                    <a:pt x="52" y="202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3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6" y="194"/>
                  </a:lnTo>
                  <a:lnTo>
                    <a:pt x="56" y="193"/>
                  </a:lnTo>
                  <a:lnTo>
                    <a:pt x="56" y="192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7" y="188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8" y="184"/>
                  </a:lnTo>
                  <a:lnTo>
                    <a:pt x="60" y="183"/>
                  </a:lnTo>
                  <a:lnTo>
                    <a:pt x="60" y="181"/>
                  </a:lnTo>
                  <a:lnTo>
                    <a:pt x="60" y="180"/>
                  </a:lnTo>
                  <a:lnTo>
                    <a:pt x="60" y="179"/>
                  </a:lnTo>
                  <a:lnTo>
                    <a:pt x="61" y="177"/>
                  </a:lnTo>
                  <a:lnTo>
                    <a:pt x="61" y="176"/>
                  </a:lnTo>
                  <a:lnTo>
                    <a:pt x="62" y="173"/>
                  </a:lnTo>
                  <a:lnTo>
                    <a:pt x="62" y="172"/>
                  </a:lnTo>
                  <a:lnTo>
                    <a:pt x="64" y="171"/>
                  </a:lnTo>
                  <a:lnTo>
                    <a:pt x="64" y="168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6" y="161"/>
                  </a:lnTo>
                  <a:lnTo>
                    <a:pt x="66" y="160"/>
                  </a:lnTo>
                  <a:lnTo>
                    <a:pt x="66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9" y="153"/>
                  </a:lnTo>
                  <a:lnTo>
                    <a:pt x="69" y="152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5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3" y="141"/>
                  </a:lnTo>
                  <a:lnTo>
                    <a:pt x="73" y="140"/>
                  </a:lnTo>
                  <a:lnTo>
                    <a:pt x="73" y="139"/>
                  </a:lnTo>
                  <a:lnTo>
                    <a:pt x="73" y="137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28"/>
                  </a:lnTo>
                  <a:lnTo>
                    <a:pt x="77" y="126"/>
                  </a:lnTo>
                  <a:lnTo>
                    <a:pt x="77" y="124"/>
                  </a:lnTo>
                  <a:lnTo>
                    <a:pt x="78" y="122"/>
                  </a:lnTo>
                  <a:lnTo>
                    <a:pt x="78" y="120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81" y="114"/>
                  </a:lnTo>
                  <a:lnTo>
                    <a:pt x="81" y="112"/>
                  </a:lnTo>
                  <a:lnTo>
                    <a:pt x="82" y="110"/>
                  </a:lnTo>
                  <a:lnTo>
                    <a:pt x="82" y="108"/>
                  </a:lnTo>
                  <a:lnTo>
                    <a:pt x="82" y="107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6" y="96"/>
                  </a:lnTo>
                  <a:lnTo>
                    <a:pt x="86" y="95"/>
                  </a:lnTo>
                  <a:lnTo>
                    <a:pt x="86" y="94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7" y="84"/>
                  </a:lnTo>
                  <a:lnTo>
                    <a:pt x="87" y="83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78"/>
                  </a:lnTo>
                  <a:lnTo>
                    <a:pt x="87" y="77"/>
                  </a:lnTo>
                  <a:lnTo>
                    <a:pt x="89" y="75"/>
                  </a:lnTo>
                  <a:lnTo>
                    <a:pt x="89" y="73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0" y="57"/>
                  </a:lnTo>
                  <a:lnTo>
                    <a:pt x="90" y="55"/>
                  </a:lnTo>
                  <a:lnTo>
                    <a:pt x="90" y="54"/>
                  </a:lnTo>
                  <a:lnTo>
                    <a:pt x="90" y="53"/>
                  </a:lnTo>
                  <a:lnTo>
                    <a:pt x="90" y="51"/>
                  </a:lnTo>
                  <a:lnTo>
                    <a:pt x="90" y="50"/>
                  </a:lnTo>
                  <a:lnTo>
                    <a:pt x="91" y="49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4"/>
                  </a:lnTo>
                  <a:lnTo>
                    <a:pt x="94" y="33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4" y="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Flowchart: Connector 245"/>
            <p:cNvSpPr/>
            <p:nvPr/>
          </p:nvSpPr>
          <p:spPr bwMode="auto">
            <a:xfrm>
              <a:off x="7918704" y="2128837"/>
              <a:ext cx="91440" cy="914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47" name="Straight Connector 246"/>
            <p:cNvCxnSpPr/>
            <p:nvPr/>
          </p:nvCxnSpPr>
          <p:spPr bwMode="auto">
            <a:xfrm>
              <a:off x="8010144" y="2172843"/>
              <a:ext cx="2194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 flipV="1">
              <a:off x="6858000" y="2362200"/>
              <a:ext cx="0" cy="3474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>
              <a:off x="6858000" y="2362200"/>
              <a:ext cx="6309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Straight Connector 249"/>
            <p:cNvCxnSpPr/>
            <p:nvPr/>
          </p:nvCxnSpPr>
          <p:spPr bwMode="auto">
            <a:xfrm flipV="1">
              <a:off x="7239000" y="1219200"/>
              <a:ext cx="0" cy="7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/>
            <p:nvPr/>
          </p:nvCxnSpPr>
          <p:spPr bwMode="auto">
            <a:xfrm>
              <a:off x="7239000" y="1981200"/>
              <a:ext cx="2499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/>
            <p:nvPr/>
          </p:nvCxnSpPr>
          <p:spPr bwMode="auto">
            <a:xfrm>
              <a:off x="7293864" y="2176272"/>
              <a:ext cx="2499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3" name="TextBox 212"/>
          <p:cNvSpPr txBox="1"/>
          <p:nvPr/>
        </p:nvSpPr>
        <p:spPr>
          <a:xfrm>
            <a:off x="5486400" y="5867400"/>
            <a:ext cx="33528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6NOR + 2INV + DFF</a:t>
            </a:r>
            <a:endParaRPr lang="en-US" sz="2400" dirty="0">
              <a:solidFill>
                <a:schemeClr val="bg2"/>
              </a:solidFill>
            </a:endParaRPr>
          </a:p>
        </p:txBody>
      </p:sp>
      <p:cxnSp>
        <p:nvCxnSpPr>
          <p:cNvPr id="253" name="Straight Connector 252"/>
          <p:cNvCxnSpPr/>
          <p:nvPr/>
        </p:nvCxnSpPr>
        <p:spPr bwMode="auto">
          <a:xfrm>
            <a:off x="5562600" y="5867400"/>
            <a:ext cx="320040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/>
          <p:nvPr/>
        </p:nvCxnSpPr>
        <p:spPr bwMode="auto">
          <a:xfrm flipH="1">
            <a:off x="5486400" y="5867400"/>
            <a:ext cx="3276600" cy="3810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6" grpId="0" animBg="1"/>
      <p:bldP spid="67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100" grpId="0" animBg="1"/>
      <p:bldP spid="100" grpId="1" animBg="1"/>
      <p:bldP spid="101" grpId="0" animBg="1"/>
      <p:bldP spid="101" grpId="1" animBg="1"/>
      <p:bldP spid="215" grpId="0" animBg="1"/>
      <p:bldP spid="2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Bad Is It?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9144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Router RTL generators:</a:t>
            </a:r>
          </a:p>
          <a:p>
            <a:r>
              <a:rPr lang="en-US" sz="1800" dirty="0" err="1" smtClean="0"/>
              <a:t>Netmaker</a:t>
            </a:r>
            <a:r>
              <a:rPr lang="en-US" sz="1800" dirty="0" smtClean="0"/>
              <a:t> – Cambridge, UK</a:t>
            </a:r>
          </a:p>
          <a:p>
            <a:r>
              <a:rPr lang="en-US" sz="1800" dirty="0" smtClean="0"/>
              <a:t>Stanford </a:t>
            </a:r>
            <a:r>
              <a:rPr lang="en-US" sz="1800" dirty="0" err="1" smtClean="0"/>
              <a:t>NoC</a:t>
            </a:r>
            <a:r>
              <a:rPr lang="en-US" sz="1800" dirty="0" smtClean="0"/>
              <a:t> - Stanford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62000" y="2049461"/>
            <a:ext cx="7543800" cy="3894139"/>
            <a:chOff x="914400" y="1524000"/>
            <a:chExt cx="3505200" cy="1989139"/>
          </a:xfrm>
        </p:grpSpPr>
        <p:graphicFrame>
          <p:nvGraphicFramePr>
            <p:cNvPr id="21" name="Chart 20"/>
            <p:cNvGraphicFramePr/>
            <p:nvPr/>
          </p:nvGraphicFramePr>
          <p:xfrm>
            <a:off x="914400" y="1524000"/>
            <a:ext cx="3505200" cy="19891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 bwMode="auto">
            <a:xfrm>
              <a:off x="3853103" y="1981200"/>
              <a:ext cx="2309" cy="1142707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CC00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3817697" y="1605902"/>
              <a:ext cx="531091" cy="19461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460%</a:t>
              </a:r>
            </a:p>
          </p:txBody>
        </p:sp>
        <p:cxnSp>
          <p:nvCxnSpPr>
            <p:cNvPr id="26" name="Straight Arrow Connector 25"/>
            <p:cNvCxnSpPr>
              <a:stCxn id="24" idx="2"/>
            </p:cNvCxnSpPr>
            <p:nvPr/>
          </p:nvCxnSpPr>
          <p:spPr bwMode="auto">
            <a:xfrm flipH="1">
              <a:off x="3886201" y="1800518"/>
              <a:ext cx="197042" cy="48548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757604" y="2057400"/>
            <a:ext cx="7548196" cy="3886200"/>
            <a:chOff x="4876800" y="2057400"/>
            <a:chExt cx="3886200" cy="2209800"/>
          </a:xfrm>
        </p:grpSpPr>
        <p:graphicFrame>
          <p:nvGraphicFramePr>
            <p:cNvPr id="34" name="Chart 33"/>
            <p:cNvGraphicFramePr/>
            <p:nvPr/>
          </p:nvGraphicFramePr>
          <p:xfrm>
            <a:off x="4876800" y="2057400"/>
            <a:ext cx="3886200" cy="2209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 bwMode="auto">
            <a:xfrm>
              <a:off x="8093798" y="2362200"/>
              <a:ext cx="0" cy="106680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CC00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H="1">
              <a:off x="8093798" y="2514600"/>
              <a:ext cx="367748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Rectangle 37"/>
            <p:cNvSpPr/>
            <p:nvPr/>
          </p:nvSpPr>
          <p:spPr bwMode="auto">
            <a:xfrm>
              <a:off x="8229600" y="2317376"/>
              <a:ext cx="452673" cy="21664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</a:rPr>
                <a:t>89%</a:t>
              </a:r>
            </a:p>
          </p:txBody>
        </p:sp>
      </p:grp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40080" y="4817540"/>
            <a:ext cx="7850777" cy="1507060"/>
          </a:xfrm>
          <a:prstGeom prst="rect">
            <a:avLst/>
          </a:prstGeom>
          <a:solidFill>
            <a:schemeClr val="tx2"/>
          </a:solidFill>
        </p:spPr>
        <p:txBody>
          <a:bodyPr/>
          <a:lstStyle/>
          <a:p>
            <a:pPr marL="542925" indent="-542925">
              <a:lnSpc>
                <a:spcPct val="94000"/>
              </a:lnSpc>
              <a:buClr>
                <a:srgbClr val="C395DF"/>
              </a:buClr>
              <a:buSzPct val="120000"/>
              <a:buFont typeface="Wingdings" pitchFamily="2" charset="2"/>
              <a:buBlip>
                <a:blip r:embed="rId5"/>
              </a:buBlip>
            </a:pPr>
            <a:r>
              <a:rPr lang="en-US" sz="2400" kern="0" dirty="0" smtClean="0">
                <a:solidFill>
                  <a:schemeClr val="bg2"/>
                </a:solidFill>
                <a:latin typeface="+mn-lt"/>
              </a:rPr>
              <a:t>Why such large errors?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0125" lvl="1" indent="-542925">
              <a:lnSpc>
                <a:spcPct val="94000"/>
              </a:lnSpc>
              <a:buClr>
                <a:srgbClr val="C395DF"/>
              </a:buClr>
              <a:buSzPct val="120000"/>
              <a:buFont typeface="Wingdings" pitchFamily="2" charset="2"/>
              <a:buBlip>
                <a:blip r:embed="rId5"/>
              </a:buBlip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Assumed logic template inaccurate</a:t>
            </a:r>
          </a:p>
          <a:p>
            <a:pPr marL="1000125" lvl="1" indent="-542925">
              <a:lnSpc>
                <a:spcPct val="94000"/>
              </a:lnSpc>
              <a:buClr>
                <a:srgbClr val="C395DF"/>
              </a:buClr>
              <a:buSzPct val="120000"/>
              <a:buFont typeface="Wingdings" pitchFamily="2" charset="2"/>
              <a:buBlip>
                <a:blip r:embed="rId5"/>
              </a:buBlip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 logic not modeled</a:t>
            </a:r>
          </a:p>
          <a:p>
            <a:pPr marL="1000125" lvl="1" indent="-542925">
              <a:lnSpc>
                <a:spcPct val="94000"/>
              </a:lnSpc>
              <a:buClr>
                <a:srgbClr val="C395DF"/>
              </a:buClr>
              <a:buSzPct val="120000"/>
              <a:buFont typeface="Wingdings" pitchFamily="2" charset="2"/>
              <a:buBlip>
                <a:blip r:embed="rId5"/>
              </a:buBlip>
            </a:pPr>
            <a:r>
              <a:rPr lang="en-US" sz="2400" kern="0" dirty="0" smtClean="0">
                <a:solidFill>
                  <a:schemeClr val="bg2"/>
                </a:solidFill>
                <a:latin typeface="+mn-lt"/>
              </a:rPr>
              <a:t>Implementation details missing</a:t>
            </a:r>
          </a:p>
          <a:p>
            <a:pPr marL="1000125" lvl="1" indent="-542925">
              <a:lnSpc>
                <a:spcPct val="94000"/>
              </a:lnSpc>
              <a:buClr>
                <a:srgbClr val="C395DF"/>
              </a:buClr>
              <a:buSzPct val="120000"/>
              <a:buFont typeface="Wingdings" pitchFamily="2" charset="2"/>
              <a:buBlip>
                <a:blip r:embed="rId5"/>
              </a:buBlip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CA2A-F820-4BD2-9414-FDB3D7B6B2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04046E-6 L 0.27899 -0.0499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8208E-6 L -0.2125 -0.0492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09600" y="1600200"/>
            <a:ext cx="3810000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  <a:p>
            <a:r>
              <a:rPr lang="en-US" dirty="0" smtClean="0"/>
              <a:t>Our work: Overview</a:t>
            </a:r>
            <a:endParaRPr lang="en-US" dirty="0"/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Flit-level power estimation</a:t>
            </a:r>
          </a:p>
          <a:p>
            <a:r>
              <a:rPr lang="en-US" dirty="0" smtClean="0"/>
              <a:t>Summary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304800" y="5181600"/>
            <a:ext cx="1981200" cy="1447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P - #Ports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2"/>
                </a:solidFill>
              </a:rPr>
              <a:t>V - #VCs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B - #BUFs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2"/>
                </a:solidFill>
              </a:rPr>
              <a:t>F – Flit-width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81600"/>
            <a:ext cx="8686800" cy="1524000"/>
          </a:xfrm>
          <a:solidFill>
            <a:srgbClr val="FFFF00"/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2"/>
                </a:solidFill>
              </a:rPr>
              <a:t>Key idea: No assumed logic template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2"/>
                </a:solidFill>
              </a:rPr>
              <a:t>Component models derived from actual RTL synthesized with cell libraries</a:t>
            </a:r>
            <a:endParaRPr lang="en-US" sz="2000" b="1" dirty="0" smtClean="0">
              <a:solidFill>
                <a:schemeClr val="bg2"/>
              </a:solidFill>
            </a:endParaRPr>
          </a:p>
          <a:p>
            <a:endParaRPr lang="en-US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Propose: Step 1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990600"/>
            <a:ext cx="876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Derive router component block parametric models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post-synthesis netlists</a:t>
            </a:r>
            <a:endParaRPr lang="en-US" sz="2400" b="1" kern="0" dirty="0" smtClean="0">
              <a:solidFill>
                <a:srgbClr val="FFFF00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90600" y="1905000"/>
          <a:ext cx="449580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287"/>
                <a:gridCol w="542954"/>
                <a:gridCol w="560246"/>
                <a:gridCol w="681287"/>
                <a:gridCol w="2030027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#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Instances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3300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2112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ight Brace 13"/>
          <p:cNvSpPr/>
          <p:nvPr/>
        </p:nvSpPr>
        <p:spPr bwMode="auto">
          <a:xfrm>
            <a:off x="5410200" y="1828800"/>
            <a:ext cx="914400" cy="2133600"/>
          </a:xfrm>
          <a:prstGeom prst="rightBrace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400800" y="2514600"/>
            <a:ext cx="9906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~P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362200" y="4343400"/>
            <a:ext cx="9906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~P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2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90600" y="1905000"/>
          <a:ext cx="449580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287"/>
                <a:gridCol w="542954"/>
                <a:gridCol w="560246"/>
                <a:gridCol w="681287"/>
                <a:gridCol w="2030027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#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Instances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1673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 bwMode="auto">
          <a:xfrm>
            <a:off x="6400800" y="2514600"/>
            <a:ext cx="9906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~F</a:t>
            </a:r>
            <a:endParaRPr kumimoji="0" lang="en-US" sz="3200" b="1" i="0" u="none" strike="noStrike" cap="none" normalizeH="0" baseline="30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124200" y="4343400"/>
            <a:ext cx="28956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XBAR ~ P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2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F</a:t>
            </a:r>
            <a:endParaRPr kumimoji="0" lang="en-US" sz="3200" b="1" i="0" u="none" strike="noStrike" cap="none" normalizeH="0" baseline="30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" name="Rounded Rectangle 20"/>
          <p:cNvSpPr/>
          <p:nvPr/>
        </p:nvSpPr>
        <p:spPr bwMode="auto">
          <a:xfrm>
            <a:off x="2895600" y="2438400"/>
            <a:ext cx="457200" cy="1371600"/>
          </a:xfrm>
          <a:prstGeom prst="roundRect">
            <a:avLst/>
          </a:prstGeom>
          <a:noFill/>
          <a:ln w="3175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114800" y="2438400"/>
            <a:ext cx="762000" cy="1371600"/>
          </a:xfrm>
          <a:prstGeom prst="roundRect">
            <a:avLst/>
          </a:prstGeom>
          <a:noFill/>
          <a:ln w="3175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066800" y="2438400"/>
            <a:ext cx="533400" cy="1371600"/>
          </a:xfrm>
          <a:prstGeom prst="roundRect">
            <a:avLst/>
          </a:prstGeom>
          <a:noFill/>
          <a:ln w="3175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4038600" y="2438400"/>
            <a:ext cx="838200" cy="1371600"/>
          </a:xfrm>
          <a:prstGeom prst="roundRect">
            <a:avLst/>
          </a:prstGeom>
          <a:noFill/>
          <a:ln w="3175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uiExpand="1" build="p" animBg="1"/>
      <p:bldP spid="14" grpId="0" animBg="1"/>
      <p:bldP spid="14" grpId="1" animBg="1"/>
      <p:bldP spid="14" grpId="2" animBg="1"/>
      <p:bldP spid="16" grpId="0" animBg="1"/>
      <p:bldP spid="16" grpId="1" animBg="1"/>
      <p:bldP spid="17" grpId="0" animBg="1"/>
      <p:bldP spid="17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Propose: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1295400"/>
          </a:xfrm>
        </p:spPr>
        <p:txBody>
          <a:bodyPr/>
          <a:lstStyle/>
          <a:p>
            <a:r>
              <a:rPr lang="en-US" dirty="0" smtClean="0"/>
              <a:t>Automatic fitting of models with </a:t>
            </a:r>
            <a:r>
              <a:rPr lang="en-US" b="1" dirty="0" smtClean="0">
                <a:solidFill>
                  <a:srgbClr val="FFFF00"/>
                </a:solidFill>
              </a:rPr>
              <a:t>post-P&amp;R power and area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85800" y="2438400"/>
            <a:ext cx="28956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XBAR ~ P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2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F</a:t>
            </a:r>
            <a:endParaRPr kumimoji="0" lang="en-US" sz="3200" b="1" i="0" u="none" strike="noStrike" cap="none" normalizeH="0" baseline="30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3848100"/>
          <a:ext cx="3097266" cy="24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55"/>
                <a:gridCol w="374054"/>
                <a:gridCol w="385967"/>
                <a:gridCol w="469355"/>
                <a:gridCol w="1398535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Area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1439.9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2916.0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5867.4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7465.1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lowchart: Magnetic Disk 6"/>
          <p:cNvSpPr/>
          <p:nvPr/>
        </p:nvSpPr>
        <p:spPr bwMode="auto">
          <a:xfrm>
            <a:off x="3962400" y="3352800"/>
            <a:ext cx="1600200" cy="914400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LSQR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3200400"/>
            <a:ext cx="28956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XBAR</a:t>
            </a:r>
            <a:r>
              <a:rPr kumimoji="0" lang="en-US" sz="3200" b="1" i="0" u="none" strike="noStrike" cap="none" normalizeH="0" baseline="-25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area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 = a</a:t>
            </a:r>
            <a:r>
              <a:rPr kumimoji="0" lang="en-US" sz="3200" b="1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1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.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P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2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F + a</a:t>
            </a:r>
            <a:r>
              <a:rPr kumimoji="0" lang="en-US" sz="3200" b="1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724400" y="2743200"/>
            <a:ext cx="0" cy="5334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Connector 12"/>
          <p:cNvCxnSpPr>
            <a:stCxn id="5" idx="3"/>
          </p:cNvCxnSpPr>
          <p:nvPr/>
        </p:nvCxnSpPr>
        <p:spPr bwMode="auto">
          <a:xfrm>
            <a:off x="3581400" y="2743200"/>
            <a:ext cx="1143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733800" y="5105400"/>
            <a:ext cx="9906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724400" y="4419600"/>
            <a:ext cx="0" cy="6858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638800" y="38100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304800" y="5105400"/>
            <a:ext cx="8686800" cy="1600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idea: Capture implementation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details using automatic regression fit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Characterization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performed only once and usable for multiple design space explorations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09600" y="2209800"/>
            <a:ext cx="2590800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  <a:p>
            <a:r>
              <a:rPr lang="en-US" dirty="0" smtClean="0"/>
              <a:t>Our work: Overview</a:t>
            </a:r>
            <a:endParaRPr lang="en-US" dirty="0"/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Flit-level power estimation</a:t>
            </a:r>
          </a:p>
          <a:p>
            <a:r>
              <a:rPr lang="en-US" dirty="0" smtClean="0"/>
              <a:t>Summary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DC0B-E2E8-478C-944C-C34941D3E5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TEX2PSBATCH" val="latex --interaction=nonstopmode $(base).tex; dvips -D $(res) -E -o $(base).ps $(base).dvi"/>
  <p:tag name="DEFAULTBITMAP" val="png16m"/>
  <p:tag name="DEFAULTBLEND" val="True"/>
  <p:tag name="DEFAULTTRANSPARENT" val="False"/>
  <p:tag name="DEFAULTWORKAROUNDTRANSPARENCYBUG" val="False"/>
  <p:tag name="DEFAULTRESOLUTION" val="300"/>
  <p:tag name="DEFAULTMAGNIFICATION" val="2"/>
  <p:tag name="DEFAULTFONTSIZE" val="16"/>
  <p:tag name="DEFAULTWIDTH" val="348"/>
  <p:tag name="DEFAULTHEIGHT" val="517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33CC"/>
      </a:dk2>
      <a:lt2>
        <a:srgbClr val="FFFF00"/>
      </a:lt2>
      <a:accent1>
        <a:srgbClr val="FF9900"/>
      </a:accent1>
      <a:accent2>
        <a:srgbClr val="00FFFF"/>
      </a:accent2>
      <a:accent3>
        <a:srgbClr val="AAAD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35609</TotalTime>
  <Words>1042</Words>
  <Application>Microsoft Office PowerPoint</Application>
  <PresentationFormat>On-screen Show (4:3)</PresentationFormat>
  <Paragraphs>349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Explicit Modeling of Control and Data for Improved NoC Router Estimation</vt:lpstr>
      <vt:lpstr>Outline</vt:lpstr>
      <vt:lpstr>NoC Modeling So Far… (ORION)</vt:lpstr>
      <vt:lpstr>What Is The Problem?</vt:lpstr>
      <vt:lpstr>How Bad Is It?</vt:lpstr>
      <vt:lpstr>Outline</vt:lpstr>
      <vt:lpstr>We Propose: Step 1</vt:lpstr>
      <vt:lpstr>We Propose: Step 2</vt:lpstr>
      <vt:lpstr>Outline</vt:lpstr>
      <vt:lpstr>Model Development</vt:lpstr>
      <vt:lpstr>Overall Methodology</vt:lpstr>
      <vt:lpstr>Results: Area And Power</vt:lpstr>
      <vt:lpstr>Outline</vt:lpstr>
      <vt:lpstr>Flit-level Power Estimation</vt:lpstr>
      <vt:lpstr>Results: Flit-level Power</vt:lpstr>
      <vt:lpstr>Outline</vt:lpstr>
      <vt:lpstr>Summary</vt:lpstr>
      <vt:lpstr>Thank You !</vt:lpstr>
      <vt:lpstr>Slide 19</vt:lpstr>
      <vt:lpstr>Regression analysis approach</vt:lpstr>
      <vt:lpstr>Related work</vt:lpstr>
      <vt:lpstr>Results</vt:lpstr>
    </vt:vector>
  </TitlesOfParts>
  <Company>Cadence Design Systems,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Relevance of Wire Load Models</dc:title>
  <dc:creator>Cadence Design Systems, Inc.</dc:creator>
  <cp:lastModifiedBy>Sid-Dell</cp:lastModifiedBy>
  <cp:revision>750</cp:revision>
  <cp:lastPrinted>2001-03-29T00:55:22Z</cp:lastPrinted>
  <dcterms:created xsi:type="dcterms:W3CDTF">2001-03-27T08:12:10Z</dcterms:created>
  <dcterms:modified xsi:type="dcterms:W3CDTF">2012-06-05T04:34:54Z</dcterms:modified>
</cp:coreProperties>
</file>