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708" r:id="rId2"/>
    <p:sldMasterId id="2147483728" r:id="rId3"/>
    <p:sldMasterId id="2147483746" r:id="rId4"/>
    <p:sldMasterId id="2147483756" r:id="rId5"/>
  </p:sldMasterIdLst>
  <p:notesMasterIdLst>
    <p:notesMasterId r:id="rId25"/>
  </p:notesMasterIdLst>
  <p:handoutMasterIdLst>
    <p:handoutMasterId r:id="rId26"/>
  </p:handoutMasterIdLst>
  <p:sldIdLst>
    <p:sldId id="881" r:id="rId6"/>
    <p:sldId id="2147482597" r:id="rId7"/>
    <p:sldId id="2147482530" r:id="rId8"/>
    <p:sldId id="2147482596" r:id="rId9"/>
    <p:sldId id="2147482598" r:id="rId10"/>
    <p:sldId id="272" r:id="rId11"/>
    <p:sldId id="273" r:id="rId12"/>
    <p:sldId id="2147482544" r:id="rId13"/>
    <p:sldId id="2147482560" r:id="rId14"/>
    <p:sldId id="285" r:id="rId15"/>
    <p:sldId id="2147482602" r:id="rId16"/>
    <p:sldId id="2147482559" r:id="rId17"/>
    <p:sldId id="883" r:id="rId18"/>
    <p:sldId id="2147482603" r:id="rId19"/>
    <p:sldId id="2147482459" r:id="rId20"/>
    <p:sldId id="2147482576" r:id="rId21"/>
    <p:sldId id="2147482604" r:id="rId22"/>
    <p:sldId id="2147482606" r:id="rId23"/>
    <p:sldId id="2147482605"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00C0"/>
    <a:srgbClr val="12BE12"/>
    <a:srgbClr val="FFFFFF"/>
    <a:srgbClr val="FFFF00"/>
    <a:srgbClr val="9BBB59"/>
    <a:srgbClr val="E6E6E6"/>
    <a:srgbClr val="EEEEEE"/>
    <a:srgbClr val="1352B1"/>
    <a:srgbClr val="3BFFB4"/>
    <a:srgbClr val="99C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7" autoAdjust="0"/>
    <p:restoredTop sz="52345" autoAdjust="0"/>
  </p:normalViewPr>
  <p:slideViewPr>
    <p:cSldViewPr>
      <p:cViewPr varScale="1">
        <p:scale>
          <a:sx n="40" d="100"/>
          <a:sy n="40" d="100"/>
        </p:scale>
        <p:origin x="993" y="1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2" d="100"/>
          <a:sy n="82" d="100"/>
        </p:scale>
        <p:origin x="1986" y="9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170764" cy="482027"/>
          </a:xfrm>
          <a:prstGeom prst="rect">
            <a:avLst/>
          </a:prstGeom>
        </p:spPr>
        <p:txBody>
          <a:bodyPr vert="horz" lIns="94080" tIns="47041" rIns="94080" bIns="47041" rtlCol="0"/>
          <a:lstStyle>
            <a:lvl1pPr algn="l">
              <a:defRPr sz="1100"/>
            </a:lvl1pPr>
          </a:lstStyle>
          <a:p>
            <a:endParaRPr lang="en-US"/>
          </a:p>
        </p:txBody>
      </p:sp>
      <p:sp>
        <p:nvSpPr>
          <p:cNvPr id="3" name="Date Placeholder 2"/>
          <p:cNvSpPr>
            <a:spLocks noGrp="1"/>
          </p:cNvSpPr>
          <p:nvPr>
            <p:ph type="dt" sz="quarter" idx="1"/>
          </p:nvPr>
        </p:nvSpPr>
        <p:spPr>
          <a:xfrm>
            <a:off x="4142749" y="5"/>
            <a:ext cx="3170763" cy="482027"/>
          </a:xfrm>
          <a:prstGeom prst="rect">
            <a:avLst/>
          </a:prstGeom>
        </p:spPr>
        <p:txBody>
          <a:bodyPr vert="horz" lIns="94080" tIns="47041" rIns="94080" bIns="47041" rtlCol="0"/>
          <a:lstStyle>
            <a:lvl1pPr algn="r">
              <a:defRPr sz="1100"/>
            </a:lvl1pPr>
          </a:lstStyle>
          <a:p>
            <a:fld id="{B0023BA6-91CC-4CF9-8EDA-D85966E311D3}" type="datetimeFigureOut">
              <a:rPr lang="en-US" smtClean="0"/>
              <a:t>3/10/2024</a:t>
            </a:fld>
            <a:endParaRPr lang="en-US"/>
          </a:p>
        </p:txBody>
      </p:sp>
      <p:sp>
        <p:nvSpPr>
          <p:cNvPr id="4" name="Footer Placeholder 3"/>
          <p:cNvSpPr>
            <a:spLocks noGrp="1"/>
          </p:cNvSpPr>
          <p:nvPr>
            <p:ph type="ftr" sz="quarter" idx="2"/>
          </p:nvPr>
        </p:nvSpPr>
        <p:spPr>
          <a:xfrm>
            <a:off x="3" y="9119177"/>
            <a:ext cx="3170764" cy="482027"/>
          </a:xfrm>
          <a:prstGeom prst="rect">
            <a:avLst/>
          </a:prstGeom>
        </p:spPr>
        <p:txBody>
          <a:bodyPr vert="horz" lIns="94080" tIns="47041" rIns="94080" bIns="47041" rtlCol="0" anchor="b"/>
          <a:lstStyle>
            <a:lvl1pPr algn="l">
              <a:defRPr sz="1100"/>
            </a:lvl1pPr>
          </a:lstStyle>
          <a:p>
            <a:endParaRPr lang="en-US"/>
          </a:p>
        </p:txBody>
      </p:sp>
      <p:sp>
        <p:nvSpPr>
          <p:cNvPr id="5" name="Slide Number Placeholder 4"/>
          <p:cNvSpPr>
            <a:spLocks noGrp="1"/>
          </p:cNvSpPr>
          <p:nvPr>
            <p:ph type="sldNum" sz="quarter" idx="3"/>
          </p:nvPr>
        </p:nvSpPr>
        <p:spPr>
          <a:xfrm>
            <a:off x="4142749" y="9119177"/>
            <a:ext cx="3170763" cy="482027"/>
          </a:xfrm>
          <a:prstGeom prst="rect">
            <a:avLst/>
          </a:prstGeom>
        </p:spPr>
        <p:txBody>
          <a:bodyPr vert="horz" lIns="94080" tIns="47041" rIns="94080" bIns="47041" rtlCol="0" anchor="b"/>
          <a:lstStyle>
            <a:lvl1pPr algn="r">
              <a:defRPr sz="1100"/>
            </a:lvl1pPr>
          </a:lstStyle>
          <a:p>
            <a:fld id="{B061756B-133A-47BB-B1C4-8AA9463FDD64}" type="slidenum">
              <a:rPr lang="en-US" smtClean="0"/>
              <a:t>‹#›</a:t>
            </a:fld>
            <a:endParaRPr lang="en-US"/>
          </a:p>
        </p:txBody>
      </p:sp>
    </p:spTree>
    <p:extLst>
      <p:ext uri="{BB962C8B-B14F-4D97-AF65-F5344CB8AC3E}">
        <p14:creationId xmlns:p14="http://schemas.microsoft.com/office/powerpoint/2010/main" val="291867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169920" cy="480060"/>
          </a:xfrm>
          <a:prstGeom prst="rect">
            <a:avLst/>
          </a:prstGeom>
        </p:spPr>
        <p:txBody>
          <a:bodyPr vert="horz" lIns="92820" tIns="46409" rIns="92820" bIns="46409" rtlCol="0"/>
          <a:lstStyle>
            <a:lvl1pPr algn="l">
              <a:defRPr sz="1100"/>
            </a:lvl1pPr>
          </a:lstStyle>
          <a:p>
            <a:endParaRPr lang="en-US"/>
          </a:p>
        </p:txBody>
      </p:sp>
      <p:sp>
        <p:nvSpPr>
          <p:cNvPr id="3" name="Date Placeholder 2"/>
          <p:cNvSpPr>
            <a:spLocks noGrp="1"/>
          </p:cNvSpPr>
          <p:nvPr>
            <p:ph type="dt" idx="1"/>
          </p:nvPr>
        </p:nvSpPr>
        <p:spPr>
          <a:xfrm>
            <a:off x="4143590" y="1"/>
            <a:ext cx="3169920" cy="480060"/>
          </a:xfrm>
          <a:prstGeom prst="rect">
            <a:avLst/>
          </a:prstGeom>
        </p:spPr>
        <p:txBody>
          <a:bodyPr vert="horz" lIns="92820" tIns="46409" rIns="92820" bIns="46409" rtlCol="0"/>
          <a:lstStyle>
            <a:lvl1pPr algn="r">
              <a:defRPr sz="1100"/>
            </a:lvl1pPr>
          </a:lstStyle>
          <a:p>
            <a:fld id="{D0FDDF39-B491-4D15-83C3-F2130CB8F0F8}" type="datetimeFigureOut">
              <a:rPr lang="en-US" smtClean="0"/>
              <a:t>3/10/2024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2820" tIns="46409" rIns="92820" bIns="46409"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2820" tIns="46409" rIns="92820" bIns="464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474"/>
            <a:ext cx="3169920" cy="480060"/>
          </a:xfrm>
          <a:prstGeom prst="rect">
            <a:avLst/>
          </a:prstGeom>
        </p:spPr>
        <p:txBody>
          <a:bodyPr vert="horz" lIns="92820" tIns="46409" rIns="92820" bIns="46409" rtlCol="0" anchor="b"/>
          <a:lstStyle>
            <a:lvl1pPr algn="l">
              <a:defRPr sz="1100"/>
            </a:lvl1pPr>
          </a:lstStyle>
          <a:p>
            <a:endParaRPr lang="en-US"/>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2820" tIns="46409" rIns="92820" bIns="46409" rtlCol="0" anchor="b"/>
          <a:lstStyle>
            <a:lvl1pPr algn="r">
              <a:defRPr sz="1100"/>
            </a:lvl1pPr>
          </a:lstStyle>
          <a:p>
            <a:fld id="{3E4061D9-ECA4-4CED-903E-8395C236FDCB}" type="slidenum">
              <a:rPr lang="en-US" smtClean="0"/>
              <a:t>‹#›</a:t>
            </a:fld>
            <a:endParaRPr lang="en-US"/>
          </a:p>
        </p:txBody>
      </p:sp>
    </p:spTree>
    <p:extLst>
      <p:ext uri="{BB962C8B-B14F-4D97-AF65-F5344CB8AC3E}">
        <p14:creationId xmlns:p14="http://schemas.microsoft.com/office/powerpoint/2010/main" val="328979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and thank you for your interest in this invited talk and paper.</a:t>
            </a:r>
            <a:endParaRPr lang="en-US" b="1" dirty="0"/>
          </a:p>
          <a:p>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1</a:t>
            </a:fld>
            <a:endParaRPr lang="en-US"/>
          </a:p>
        </p:txBody>
      </p:sp>
    </p:spTree>
    <p:extLst>
      <p:ext uri="{BB962C8B-B14F-4D97-AF65-F5344CB8AC3E}">
        <p14:creationId xmlns:p14="http://schemas.microsoft.com/office/powerpoint/2010/main" val="62683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Another mindset is: get more data and feed richer models, </a:t>
            </a:r>
            <a:r>
              <a:rPr lang="en-US" sz="1800" b="1" i="0" u="none" strike="noStrike" dirty="0">
                <a:solidFill>
                  <a:srgbClr val="000000"/>
                </a:solidFill>
                <a:effectLst/>
                <a:latin typeface="Arial" panose="020B0604020202020204" pitchFamily="34" charset="0"/>
              </a:rPr>
              <a:t>in the same runtime.</a:t>
            </a:r>
            <a:endParaRPr lang="en-US" sz="1800" b="1"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Here are seven congestion reports generated using </a:t>
            </a:r>
            <a:r>
              <a:rPr lang="en-US" sz="1800" b="0" i="0" u="none" strike="noStrike" dirty="0" err="1">
                <a:solidFill>
                  <a:srgbClr val="000000"/>
                </a:solidFill>
                <a:effectLst/>
                <a:latin typeface="Arial" panose="020B0604020202020204" pitchFamily="34" charset="0"/>
              </a:rPr>
              <a:t>Innovus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eGR</a:t>
            </a:r>
            <a:r>
              <a:rPr lang="en-US" sz="1800" b="0" i="0" u="none" strike="noStrike" dirty="0">
                <a:solidFill>
                  <a:srgbClr val="000000"/>
                </a:solidFill>
                <a:effectLst/>
                <a:latin typeface="Arial" panose="020B0604020202020204" pitchFamily="34" charset="0"/>
              </a:rPr>
              <a:t>, each with a different partial density value for the routing blockage covering the design. </a:t>
            </a:r>
          </a:p>
          <a:p>
            <a:pPr rtl="0">
              <a:spcBef>
                <a:spcPts val="0"/>
              </a:spcBef>
              <a:spcAft>
                <a:spcPts val="0"/>
              </a:spcAft>
            </a:pPr>
            <a:r>
              <a:rPr lang="en-US" sz="1800" b="0" i="0" u="none" strike="noStrike" dirty="0">
                <a:solidFill>
                  <a:srgbClr val="000000"/>
                </a:solidFill>
                <a:effectLst/>
                <a:latin typeface="Arial" panose="020B0604020202020204" pitchFamily="34" charset="0"/>
              </a:rPr>
              <a:t>When partial density is 75, the congestion report aligns best with the actual DRC markers.  But, using </a:t>
            </a:r>
            <a:r>
              <a:rPr lang="en-US" sz="1800" b="1" i="0" u="none" strike="noStrike" dirty="0">
                <a:solidFill>
                  <a:srgbClr val="000000"/>
                </a:solidFill>
                <a:effectLst/>
                <a:latin typeface="Arial" panose="020B0604020202020204" pitchFamily="34" charset="0"/>
              </a:rPr>
              <a:t>ALL</a:t>
            </a:r>
            <a:r>
              <a:rPr lang="en-US" sz="1800" b="0" i="0" u="none" strike="noStrike" dirty="0">
                <a:solidFill>
                  <a:srgbClr val="000000"/>
                </a:solidFill>
                <a:effectLst/>
                <a:latin typeface="Arial" panose="020B0604020202020204" pitchFamily="34" charset="0"/>
              </a:rPr>
              <a:t> the images enables better congestion / DRC hotspot prediction. We call this </a:t>
            </a:r>
            <a:r>
              <a:rPr lang="en-US" sz="1800" b="1" i="0" u="none" strike="noStrike" dirty="0">
                <a:solidFill>
                  <a:srgbClr val="000000"/>
                </a:solidFill>
                <a:effectLst/>
                <a:latin typeface="Arial" panose="020B0604020202020204" pitchFamily="34" charset="0"/>
              </a:rPr>
              <a:t>Tomography</a:t>
            </a:r>
            <a:r>
              <a:rPr lang="en-US" sz="1800" b="0" i="0" u="none" strike="noStrike" dirty="0">
                <a:solidFill>
                  <a:srgbClr val="000000"/>
                </a:solidFill>
                <a:effectLst/>
                <a:latin typeface="Arial" panose="020B0604020202020204" pitchFamily="34" charset="0"/>
              </a:rPr>
              <a:t>. </a:t>
            </a:r>
            <a:r>
              <a:rPr lang="en-US" sz="1200" b="0" i="0" u="none" strike="noStrike" dirty="0">
                <a:solidFill>
                  <a:srgbClr val="000000"/>
                </a:solidFill>
                <a:effectLst/>
                <a:latin typeface="Arial" panose="020B0604020202020204" pitchFamily="34" charset="0"/>
              </a:rPr>
              <a:t> </a:t>
            </a:r>
            <a:endParaRPr lang="en-US" b="0" dirty="0">
              <a:effectLst/>
            </a:endParaRP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10</a:t>
            </a:fld>
            <a:endParaRPr kumimoji="0" lang="en-US"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71158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3 of the paper proposes some elements of a “Next Wave” for AI/ML in physical design.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 me start with “Interstices”.</a:t>
            </a:r>
          </a:p>
          <a:p>
            <a:pPr algn="l" latinLnBrk="1"/>
            <a:endParaRPr lang="en-US" sz="1400" b="1"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11</a:t>
            </a:fld>
            <a:endParaRPr lang="en-US" dirty="0"/>
          </a:p>
        </p:txBody>
      </p:sp>
    </p:spTree>
    <p:extLst>
      <p:ext uri="{BB962C8B-B14F-4D97-AF65-F5344CB8AC3E}">
        <p14:creationId xmlns:p14="http://schemas.microsoft.com/office/powerpoint/2010/main" val="340542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1"/>
            <a:r>
              <a:rPr lang="en-US" sz="1400" dirty="0"/>
              <a:t>Over the years, I’ve talked about co-evolutions and co-optimizations, and I’ve also talked about ML “target lists” – including “magic” density screens or netlists. Like, there’s ONE netlist that comes into P&amp;R – how can ML help us find “the magic netlist”?</a:t>
            </a:r>
          </a:p>
          <a:p>
            <a:pPr algn="l" latinLnBrk="1"/>
            <a:endParaRPr lang="en-US" sz="1400" dirty="0"/>
          </a:p>
          <a:p>
            <a:pPr algn="l" latinLnBrk="1"/>
            <a:r>
              <a:rPr lang="en-US" sz="1400" dirty="0"/>
              <a:t>The biggest opportunities for “magic” lie in what I call </a:t>
            </a:r>
            <a:r>
              <a:rPr lang="en-US" sz="1400" b="1" dirty="0"/>
              <a:t>conditioning </a:t>
            </a:r>
            <a:r>
              <a:rPr lang="en-US" sz="1400" dirty="0"/>
              <a:t>at the “arm’s length” interstices between flow stages and steps.</a:t>
            </a:r>
          </a:p>
        </p:txBody>
      </p:sp>
      <p:sp>
        <p:nvSpPr>
          <p:cNvPr id="4" name="Slide Number Placeholder 3"/>
          <p:cNvSpPr>
            <a:spLocks noGrp="1"/>
          </p:cNvSpPr>
          <p:nvPr>
            <p:ph type="sldNum" sz="quarter" idx="10"/>
          </p:nvPr>
        </p:nvSpPr>
        <p:spPr/>
        <p:txBody>
          <a:bodyPr/>
          <a:lstStyle/>
          <a:p>
            <a:fld id="{A5451585-E2AC-4897-B719-C200C8CF2F37}" type="slidenum">
              <a:rPr lang="en-US" smtClean="0"/>
              <a:pPr/>
              <a:t>12</a:t>
            </a:fld>
            <a:endParaRPr lang="en-US" dirty="0"/>
          </a:p>
        </p:txBody>
      </p:sp>
    </p:spTree>
    <p:extLst>
      <p:ext uri="{BB962C8B-B14F-4D97-AF65-F5344CB8AC3E}">
        <p14:creationId xmlns:p14="http://schemas.microsoft.com/office/powerpoint/2010/main" val="194515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In PD, we </a:t>
            </a:r>
            <a:r>
              <a:rPr lang="en-US" sz="1800" b="1" i="0" u="none" strike="noStrike" dirty="0">
                <a:solidFill>
                  <a:srgbClr val="000000"/>
                </a:solidFill>
                <a:effectLst/>
                <a:latin typeface="Calibri" panose="020F0502020204030204" pitchFamily="34" charset="0"/>
              </a:rPr>
              <a:t>condition</a:t>
            </a:r>
            <a:r>
              <a:rPr lang="en-US" sz="1800" b="0" i="0" u="none" strike="noStrike" dirty="0">
                <a:solidFill>
                  <a:srgbClr val="000000"/>
                </a:solidFill>
                <a:effectLst/>
                <a:latin typeface="Calibri" panose="020F0502020204030204" pitchFamily="34" charset="0"/>
              </a:rPr>
              <a:t> the </a:t>
            </a:r>
            <a:r>
              <a:rPr lang="en-US" sz="1800" b="1" i="0" u="none" strike="noStrike" dirty="0">
                <a:solidFill>
                  <a:srgbClr val="000000"/>
                </a:solidFill>
                <a:effectLst/>
                <a:latin typeface="Calibri" panose="020F0502020204030204" pitchFamily="34" charset="0"/>
              </a:rPr>
              <a:t>canvas for optimization</a:t>
            </a:r>
            <a:r>
              <a:rPr lang="en-US" sz="1800" b="0" i="0" u="none" strike="noStrike" dirty="0">
                <a:solidFill>
                  <a:srgbClr val="000000"/>
                </a:solidFill>
                <a:effectLst/>
                <a:latin typeface="Calibri" panose="020F0502020204030204" pitchFamily="34" charset="0"/>
              </a:rPr>
              <a:t>, using target density, placement and routing blockages, and other knobs.</a:t>
            </a:r>
          </a:p>
          <a:p>
            <a:endParaRPr lang="en-US" sz="1800" b="0" i="0" u="none" strike="noStrike" dirty="0">
              <a:solidFill>
                <a:srgbClr val="000000"/>
              </a:solidFill>
              <a:effectLst/>
              <a:latin typeface="Calibri" panose="020F0502020204030204" pitchFamily="34" charset="0"/>
            </a:endParaRPr>
          </a:p>
          <a:p>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For example, </a:t>
            </a:r>
            <a:r>
              <a:rPr lang="en-US" sz="1800" b="1" i="0" u="none" strike="noStrike" dirty="0">
                <a:solidFill>
                  <a:srgbClr val="000000"/>
                </a:solidFill>
                <a:effectLst/>
                <a:latin typeface="Calibri" panose="020F0502020204030204" pitchFamily="34" charset="0"/>
              </a:rPr>
              <a:t>conditioning </a:t>
            </a:r>
            <a:r>
              <a:rPr lang="en-US" sz="1800" b="0" i="0" u="none" strike="noStrike" dirty="0">
                <a:solidFill>
                  <a:srgbClr val="000000"/>
                </a:solidFill>
                <a:effectLst/>
                <a:latin typeface="Calibri" panose="020F0502020204030204" pitchFamily="34" charset="0"/>
              </a:rPr>
              <a:t>with </a:t>
            </a:r>
            <a:r>
              <a:rPr lang="en-US" sz="1800" b="1" i="0" u="none" strike="noStrike" dirty="0">
                <a:solidFill>
                  <a:srgbClr val="000000"/>
                </a:solidFill>
                <a:effectLst/>
                <a:latin typeface="Calibri" panose="020F0502020204030204" pitchFamily="34" charset="0"/>
              </a:rPr>
              <a:t>target density </a:t>
            </a:r>
            <a:r>
              <a:rPr lang="en-US" sz="1800" b="0" i="0" u="none" strike="noStrike" dirty="0">
                <a:solidFill>
                  <a:srgbClr val="000000"/>
                </a:solidFill>
                <a:effectLst/>
                <a:latin typeface="Calibri" panose="020F0502020204030204" pitchFamily="34" charset="0"/>
              </a:rPr>
              <a:t>improves post-route-opt wirelength, power and timing metrics for Ariane in </a:t>
            </a:r>
            <a:r>
              <a:rPr lang="en-US" sz="1800" b="0" i="0" u="none" strike="noStrike" dirty="0" err="1">
                <a:solidFill>
                  <a:srgbClr val="000000"/>
                </a:solidFill>
                <a:effectLst/>
                <a:latin typeface="Calibri" panose="020F0502020204030204" pitchFamily="34" charset="0"/>
              </a:rPr>
              <a:t>NanGate</a:t>
            </a:r>
            <a:r>
              <a:rPr lang="en-US" sz="1800" b="0" i="0" u="none" strike="noStrike" dirty="0">
                <a:solidFill>
                  <a:srgbClr val="000000"/>
                </a:solidFill>
                <a:effectLst/>
                <a:latin typeface="Calibri" panose="020F0502020204030204" pitchFamily="34" charset="0"/>
              </a:rPr>
              <a:t> 45.</a:t>
            </a:r>
          </a:p>
          <a:p>
            <a:endParaRPr lang="en-US" sz="1800" b="0" i="0" u="none" strike="noStrike" dirty="0">
              <a:solidFill>
                <a:srgbClr val="000000"/>
              </a:solidFill>
              <a:effectLst/>
              <a:latin typeface="Calibri" panose="020F0502020204030204" pitchFamily="34" charset="0"/>
            </a:endParaRPr>
          </a:p>
          <a:p>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This picture shows </a:t>
            </a:r>
            <a:r>
              <a:rPr lang="en-US" sz="1800" b="1" i="0" u="none" strike="noStrike" dirty="0">
                <a:solidFill>
                  <a:srgbClr val="000000"/>
                </a:solidFill>
                <a:effectLst/>
                <a:latin typeface="Calibri" panose="020F0502020204030204" pitchFamily="34" charset="0"/>
              </a:rPr>
              <a:t>conditioning</a:t>
            </a:r>
            <a:r>
              <a:rPr lang="en-US" sz="1800" b="0" i="0" u="none" strike="noStrike" dirty="0">
                <a:solidFill>
                  <a:srgbClr val="000000"/>
                </a:solidFill>
                <a:effectLst/>
                <a:latin typeface="Calibri" panose="020F0502020204030204" pitchFamily="34" charset="0"/>
              </a:rPr>
              <a:t> with routing blockages: a default DRC count of </a:t>
            </a:r>
            <a:r>
              <a:rPr lang="en-US" sz="1800" b="1" i="0" u="none" strike="noStrike" dirty="0">
                <a:solidFill>
                  <a:srgbClr val="000000"/>
                </a:solidFill>
                <a:effectLst/>
                <a:latin typeface="Calibri" panose="020F0502020204030204" pitchFamily="34" charset="0"/>
              </a:rPr>
              <a:t>102</a:t>
            </a:r>
            <a:r>
              <a:rPr lang="en-US" sz="1800" b="0" i="0" u="none" strike="noStrike" dirty="0">
                <a:solidFill>
                  <a:srgbClr val="000000"/>
                </a:solidFill>
                <a:effectLst/>
                <a:latin typeface="Calibri" panose="020F0502020204030204" pitchFamily="34" charset="0"/>
              </a:rPr>
              <a:t> drops to </a:t>
            </a:r>
            <a:r>
              <a:rPr lang="en-US" sz="1800" b="1" i="0" u="none" strike="noStrike" dirty="0">
                <a:solidFill>
                  <a:srgbClr val="000000"/>
                </a:solidFill>
                <a:effectLst/>
                <a:latin typeface="Calibri" panose="020F0502020204030204" pitchFamily="34" charset="0"/>
              </a:rPr>
              <a:t>56</a:t>
            </a:r>
            <a:r>
              <a:rPr lang="en-US" sz="1800" b="0" i="0" u="none" strike="noStrike" dirty="0">
                <a:solidFill>
                  <a:srgbClr val="000000"/>
                </a:solidFill>
                <a:effectLst/>
                <a:latin typeface="Calibri" panose="020F0502020204030204" pitchFamily="34" charset="0"/>
              </a:rPr>
              <a:t> with what we call a flat routing blockage, to </a:t>
            </a:r>
            <a:r>
              <a:rPr lang="en-US" sz="1800" b="1" i="0" u="none" strike="noStrike" dirty="0">
                <a:solidFill>
                  <a:srgbClr val="000000"/>
                </a:solidFill>
                <a:effectLst/>
                <a:latin typeface="Calibri" panose="020F0502020204030204" pitchFamily="34" charset="0"/>
              </a:rPr>
              <a:t>31</a:t>
            </a:r>
            <a:r>
              <a:rPr lang="en-US" sz="1800" b="0" i="0" u="none" strike="noStrike" dirty="0">
                <a:solidFill>
                  <a:srgbClr val="000000"/>
                </a:solidFill>
                <a:effectLst/>
                <a:latin typeface="Calibri" panose="020F0502020204030204" pitchFamily="34" charset="0"/>
              </a:rPr>
              <a:t> with concentric blockage, and to </a:t>
            </a:r>
            <a:r>
              <a:rPr lang="en-US" sz="1800" b="1" i="0" u="none" strike="noStrike" dirty="0">
                <a:solidFill>
                  <a:srgbClr val="000000"/>
                </a:solidFill>
                <a:effectLst/>
                <a:latin typeface="Calibri" panose="020F0502020204030204" pitchFamily="34" charset="0"/>
              </a:rPr>
              <a:t>13</a:t>
            </a:r>
            <a:r>
              <a:rPr lang="en-US" sz="1800" b="0" i="0" u="none" strike="noStrike" dirty="0">
                <a:solidFill>
                  <a:srgbClr val="000000"/>
                </a:solidFill>
                <a:effectLst/>
                <a:latin typeface="Calibri" panose="020F0502020204030204" pitchFamily="34" charset="0"/>
              </a:rPr>
              <a:t> with a modified concentric blockage.</a:t>
            </a:r>
          </a:p>
          <a:p>
            <a:endParaRPr lang="en-US" sz="1800" b="0" i="0" u="none" strike="noStrike" dirty="0">
              <a:solidFill>
                <a:srgbClr val="000000"/>
              </a:solidFill>
              <a:effectLst/>
              <a:latin typeface="Calibri" panose="020F0502020204030204" pitchFamily="34" charset="0"/>
            </a:endParaRPr>
          </a:p>
          <a:p>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My group calls these  routing and placement blockages “magic screens”, and we use ML – with input data such as from tomography – to predict best magic screens to reduce iterations and improve PPA.</a:t>
            </a:r>
            <a:endParaRPr lang="en-US" b="0" dirty="0">
              <a:effectLs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13</a:t>
            </a:fld>
            <a:endParaRPr kumimoji="0" lang="en-US"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6028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1"/>
            <a:r>
              <a:rPr lang="en-US" sz="1400" b="0" dirty="0"/>
              <a:t>Another part of the “Next Wave” is solving the infrastructure problem.</a:t>
            </a:r>
          </a:p>
          <a:p>
            <a:pPr algn="l" latinLnBrk="1"/>
            <a:r>
              <a:rPr lang="en-US" sz="1400" b="0" dirty="0"/>
              <a:t>After so many hundreds of academic papers – do we have a common research infrastructure for AI/ML in physical design?   Standard testcases, PDKs, formats, naming, datasets, …?</a:t>
            </a:r>
          </a:p>
        </p:txBody>
      </p:sp>
      <p:sp>
        <p:nvSpPr>
          <p:cNvPr id="4" name="Slide Number Placeholder 3"/>
          <p:cNvSpPr>
            <a:spLocks noGrp="1"/>
          </p:cNvSpPr>
          <p:nvPr>
            <p:ph type="sldNum" sz="quarter" idx="10"/>
          </p:nvPr>
        </p:nvSpPr>
        <p:spPr/>
        <p:txBody>
          <a:bodyPr/>
          <a:lstStyle/>
          <a:p>
            <a:fld id="{A5451585-E2AC-4897-B719-C200C8CF2F37}" type="slidenum">
              <a:rPr lang="en-US" smtClean="0"/>
              <a:pPr/>
              <a:t>14</a:t>
            </a:fld>
            <a:endParaRPr lang="en-US" dirty="0"/>
          </a:p>
        </p:txBody>
      </p:sp>
    </p:spTree>
    <p:extLst>
      <p:ext uri="{BB962C8B-B14F-4D97-AF65-F5344CB8AC3E}">
        <p14:creationId xmlns:p14="http://schemas.microsoft.com/office/powerpoint/2010/main" val="4185484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6575" y="541338"/>
            <a:ext cx="3600450" cy="2700337"/>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Infrastructure for ML EDA must at a minimum have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rPr>
              <a:t>[CLICK]</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Python APIs</a:t>
            </a:r>
            <a:r>
              <a:rPr lang="en-US" sz="1800" b="0" i="0" u="none" strike="noStrike" dirty="0">
                <a:solidFill>
                  <a:srgbClr val="000000"/>
                </a:solidFill>
                <a:effectLst/>
                <a:latin typeface="Arial" panose="020B0604020202020204" pitchFamily="34" charset="0"/>
              </a:rPr>
              <a:t> for faster data generation compared to typical TCL interfaces.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ML-ready Data Formats like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NVIDIA’s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CircuitOps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which models </a:t>
            </a:r>
            <a:r>
              <a:rPr lang="en-US" sz="1800" dirty="0">
                <a:effectLst/>
                <a:latin typeface="Calibri" panose="020F0502020204030204" pitchFamily="34" charset="0"/>
                <a:ea typeface="Calibri" panose="020F0502020204030204" pitchFamily="34" charset="0"/>
                <a:cs typeface="Times New Roman" panose="02020603050405020304" pitchFamily="18" charset="0"/>
              </a:rPr>
              <a:t>chip data as labeled property graphs, and uses pandas data frames to store graph properties as features. This connects ML algorithms to EDA infrastructure.</a:t>
            </a:r>
            <a:endParaRPr lang="en-US" sz="1800" b="1" i="0" u="none" strike="noStrike" dirty="0">
              <a:solidFill>
                <a:srgbClr val="000000"/>
              </a:solidFill>
              <a:effectLst/>
              <a:latin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0" u="none" strike="noStrike" dirty="0">
                <a:solidFill>
                  <a:srgbClr val="000000"/>
                </a:solidFill>
                <a:effectLst/>
                <a:latin typeface="Arial" panose="020B0604020202020204" pitchFamily="34" charset="0"/>
              </a:rPr>
              <a:t>[CLICK]</a:t>
            </a:r>
            <a:r>
              <a:rPr lang="en-US" sz="1800" b="0" i="0" u="none" strike="noStrike" dirty="0">
                <a:solidFill>
                  <a:srgbClr val="000000"/>
                </a:solidFill>
                <a:effectLst/>
                <a:latin typeface="Arial" panose="020B0604020202020204" pitchFamily="34" charset="0"/>
              </a:rPr>
              <a:t> And more python APIs to enable results of ML </a:t>
            </a:r>
            <a:r>
              <a:rPr lang="en-US" sz="1800" b="1" i="0" u="none" strike="noStrike" dirty="0">
                <a:solidFill>
                  <a:srgbClr val="000000"/>
                </a:solidFill>
                <a:effectLst/>
                <a:latin typeface="Arial" panose="020B0604020202020204" pitchFamily="34" charset="0"/>
              </a:rPr>
              <a:t>inference </a:t>
            </a:r>
            <a:r>
              <a:rPr lang="en-US" sz="1800" b="0" i="0" u="none" strike="noStrike" dirty="0">
                <a:solidFill>
                  <a:srgbClr val="000000"/>
                </a:solidFill>
                <a:effectLst/>
                <a:latin typeface="Arial" panose="020B0604020202020204" pitchFamily="34" charset="0"/>
              </a:rPr>
              <a:t>to be integrated back into the database, giving a </a:t>
            </a:r>
            <a:r>
              <a:rPr lang="en-US" sz="1800" b="1" i="0" u="none" strike="noStrike" dirty="0">
                <a:solidFill>
                  <a:srgbClr val="000000"/>
                </a:solidFill>
                <a:effectLst/>
                <a:latin typeface="Arial" panose="020B0604020202020204" pitchFamily="34" charset="0"/>
              </a:rPr>
              <a:t>feedback path</a:t>
            </a:r>
            <a:r>
              <a:rPr lang="en-US" sz="1800" b="0" i="0" u="none" strike="noStrike" dirty="0">
                <a:solidFill>
                  <a:srgbClr val="000000"/>
                </a:solidFill>
                <a:effectLst/>
                <a:latin typeface="Arial" panose="020B0604020202020204" pitchFamily="34" charset="0"/>
              </a:rPr>
              <a:t> from ML back into the EDA platform. </a:t>
            </a:r>
            <a:endParaRPr lang="en-US" sz="1200" b="0" i="0" u="none" strike="noStrike" dirty="0">
              <a:solidFill>
                <a:schemeClr val="tx1"/>
              </a:solidFill>
              <a:effectLst/>
              <a:latin typeface="+mn-lt"/>
            </a:endParaRPr>
          </a:p>
          <a:p>
            <a:pPr marL="0" marR="0">
              <a:lnSpc>
                <a:spcPct val="107000"/>
              </a:lnSpc>
              <a:spcBef>
                <a:spcPts val="0"/>
              </a:spcBef>
              <a:spcAft>
                <a:spcPts val="0"/>
              </a:spcAft>
            </a:pPr>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You can see examples from this past January’s tutorial at ASP-DAC, at Vidya </a:t>
            </a:r>
            <a:r>
              <a:rPr lang="en-US" sz="1800" b="0" i="0" u="none" strike="noStrike" dirty="0" err="1">
                <a:solidFill>
                  <a:srgbClr val="000000"/>
                </a:solidFill>
                <a:effectLst/>
                <a:latin typeface="Arial" panose="020B0604020202020204" pitchFamily="34" charset="0"/>
              </a:rPr>
              <a:t>Chhabria’s</a:t>
            </a:r>
            <a:r>
              <a:rPr lang="en-US" sz="1800" b="0" i="0" u="none" strike="noStrike" dirty="0">
                <a:solidFill>
                  <a:srgbClr val="000000"/>
                </a:solidFill>
                <a:effectLst/>
                <a:latin typeface="Arial" panose="020B0604020202020204" pitchFamily="34" charset="0"/>
              </a:rPr>
              <a:t> GitHub.</a:t>
            </a:r>
            <a:endParaRPr lang="en-US" sz="1800" b="1"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51585-E2AC-4897-B719-C200C8CF2F37}" type="slidenum">
              <a:rPr kumimoji="0" lang="en-US" sz="11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57872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because technology and design data are proprietary and so sensitive, the next wave must come from research with “proxies”. Can we make the design- and research-relevant characteristics of a </a:t>
            </a:r>
            <a:r>
              <a:rPr lang="en-US" sz="1800" b="1" dirty="0"/>
              <a:t>source</a:t>
            </a:r>
            <a:r>
              <a:rPr lang="en-US" sz="1800" dirty="0"/>
              <a:t> PDK </a:t>
            </a:r>
            <a:r>
              <a:rPr lang="en-US" sz="1800" b="1" dirty="0"/>
              <a:t>MATCH </a:t>
            </a:r>
            <a:r>
              <a:rPr lang="en-US" sz="1800" b="0" dirty="0"/>
              <a:t>the c</a:t>
            </a:r>
            <a:r>
              <a:rPr lang="en-US" sz="1800" dirty="0"/>
              <a:t>haracteristics of a </a:t>
            </a:r>
            <a:r>
              <a:rPr lang="en-US" sz="1800" b="1" dirty="0"/>
              <a:t>target</a:t>
            </a:r>
            <a:r>
              <a:rPr lang="en-US" sz="1800" dirty="0"/>
              <a:t> PDK?  Here, “Source” is ASAP7 and “Target” is a commercial 7nm technology.  And the answer is </a:t>
            </a:r>
            <a:r>
              <a:rPr lang="en-US" sz="1800" b="1" dirty="0"/>
              <a:t>yes</a:t>
            </a:r>
            <a:r>
              <a:rPr lang="en-US" sz="1800" dirty="0"/>
              <a:t>, with autotuning of just a few scaling parameters.</a:t>
            </a:r>
          </a:p>
          <a:p>
            <a:endParaRPr lang="en-US" sz="1800" dirty="0"/>
          </a:p>
          <a:p>
            <a:r>
              <a:rPr lang="en-US" sz="1800" dirty="0"/>
              <a:t>The plot shows the Power versus Effective Clock Period “hockey stick” for ten target clock periods.</a:t>
            </a:r>
          </a:p>
          <a:p>
            <a:r>
              <a:rPr lang="en-US" sz="1800" dirty="0"/>
              <a:t>The foundry 7 nanometer hockey stick is in GREEN.   </a:t>
            </a:r>
          </a:p>
          <a:p>
            <a:r>
              <a:rPr lang="en-US" sz="1800" dirty="0"/>
              <a:t>Simple scaling of ASAP7 delay and power gives the RED and PURPLE bounds around the GREEN.</a:t>
            </a:r>
          </a:p>
          <a:p>
            <a:r>
              <a:rPr lang="en-US" sz="1800" b="1" dirty="0"/>
              <a:t>[CLICK] </a:t>
            </a:r>
            <a:r>
              <a:rPr lang="en-US" sz="1800" dirty="0"/>
              <a:t>Autotuning with a loss function of Mean Absolute Percentage Error across the 10 target clock periods yields the BLUE hockey stick.</a:t>
            </a:r>
          </a:p>
          <a:p>
            <a:r>
              <a:rPr lang="en-US" sz="1800" b="1" dirty="0"/>
              <a:t>[CLICK] </a:t>
            </a:r>
            <a:r>
              <a:rPr lang="en-US" sz="1800" b="0" dirty="0"/>
              <a:t>Code and scripts are</a:t>
            </a:r>
            <a:r>
              <a:rPr lang="en-US" sz="1800" dirty="0"/>
              <a:t> open-sourced in the IEEE CEDA DATC’s RDF-2023 GitHub.</a:t>
            </a:r>
          </a:p>
          <a:p>
            <a:endParaRPr lang="en-US" sz="1800" dirty="0"/>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9D994D-EF21-4DCD-90B5-BD248A89747F}" type="slidenum">
              <a:rPr lang="en-US" smtClean="0"/>
              <a:t>16</a:t>
            </a:fld>
            <a:endParaRPr lang="en-US"/>
          </a:p>
        </p:txBody>
      </p:sp>
    </p:spTree>
    <p:extLst>
      <p:ext uri="{BB962C8B-B14F-4D97-AF65-F5344CB8AC3E}">
        <p14:creationId xmlns:p14="http://schemas.microsoft.com/office/powerpoint/2010/main" val="369926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last part of Section 3 talks about culture changes – and I’ll call out just one. You can probably guess which one.</a:t>
            </a:r>
          </a:p>
          <a:p>
            <a:pPr algn="l" latinLnBrk="1"/>
            <a:endParaRPr lang="en-US" sz="1400" b="1"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17</a:t>
            </a:fld>
            <a:endParaRPr lang="en-US" dirty="0"/>
          </a:p>
        </p:txBody>
      </p:sp>
    </p:spTree>
    <p:extLst>
      <p:ext uri="{BB962C8B-B14F-4D97-AF65-F5344CB8AC3E}">
        <p14:creationId xmlns:p14="http://schemas.microsoft.com/office/powerpoint/2010/main" val="1645431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thrilled by the advance of open-source EDA tools and infrastructure in recent years – which has been led by the physical design community.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iEDA</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iPD</a:t>
            </a:r>
            <a:r>
              <a:rPr lang="en-US" sz="1200" dirty="0">
                <a:effectLst/>
                <a:latin typeface="Calibri" panose="020F0502020204030204" pitchFamily="34" charset="0"/>
                <a:ea typeface="Calibri" panose="020F0502020204030204" pitchFamily="34" charset="0"/>
                <a:cs typeface="Times New Roman" panose="02020603050405020304" pitchFamily="18" charset="0"/>
              </a:rPr>
              <a:t>, Evangeline’s lab at CUHK – these are very inspiring efforts.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With </a:t>
            </a:r>
            <a:r>
              <a:rPr lang="en-US" sz="1200" dirty="0">
                <a:effectLst/>
                <a:latin typeface="Calibri" panose="020F0502020204030204" pitchFamily="34" charset="0"/>
                <a:ea typeface="Calibri" panose="020F0502020204030204" pitchFamily="34" charset="0"/>
                <a:cs typeface="Times New Roman" panose="02020603050405020304" pitchFamily="18" charset="0"/>
              </a:rPr>
              <a:t>full visibility into code and knobs, with proxy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enablements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standard metrics and infrastructure -- we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can</a:t>
            </a:r>
            <a:r>
              <a:rPr lang="en-US" sz="1200" dirty="0">
                <a:effectLst/>
                <a:latin typeface="Calibri" panose="020F0502020204030204" pitchFamily="34" charset="0"/>
                <a:ea typeface="Calibri" panose="020F0502020204030204" pitchFamily="34" charset="0"/>
                <a:cs typeface="Times New Roman" panose="02020603050405020304" pitchFamily="18" charset="0"/>
              </a:rPr>
              <a:t> apply ML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both IN *and* AROUND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these open-source engines, tools and flows.</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And the momentum is growing – this open letter in Europe is from last Friday.</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9D994D-EF21-4DCD-90B5-BD248A89747F}" type="slidenum">
              <a:rPr lang="en-US" smtClean="0"/>
              <a:t>18</a:t>
            </a:fld>
            <a:endParaRPr lang="en-US"/>
          </a:p>
        </p:txBody>
      </p:sp>
    </p:spTree>
    <p:extLst>
      <p:ext uri="{BB962C8B-B14F-4D97-AF65-F5344CB8AC3E}">
        <p14:creationId xmlns:p14="http://schemas.microsoft.com/office/powerpoint/2010/main" val="1583957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1"/>
            <a:r>
              <a:rPr lang="en-US" sz="1400" b="0" dirty="0"/>
              <a:t>There’s much more in the paper, and I look forward to your feedback and questions in Taipei. Thank you for watching!</a:t>
            </a:r>
          </a:p>
        </p:txBody>
      </p:sp>
      <p:sp>
        <p:nvSpPr>
          <p:cNvPr id="4" name="Slide Number Placeholder 3"/>
          <p:cNvSpPr>
            <a:spLocks noGrp="1"/>
          </p:cNvSpPr>
          <p:nvPr>
            <p:ph type="sldNum" sz="quarter" idx="10"/>
          </p:nvPr>
        </p:nvSpPr>
        <p:spPr/>
        <p:txBody>
          <a:bodyPr/>
          <a:lstStyle/>
          <a:p>
            <a:fld id="{A5451585-E2AC-4897-B719-C200C8CF2F37}" type="slidenum">
              <a:rPr lang="en-US" smtClean="0"/>
              <a:pPr/>
              <a:t>19</a:t>
            </a:fld>
            <a:endParaRPr lang="en-US" dirty="0"/>
          </a:p>
        </p:txBody>
      </p:sp>
    </p:spTree>
    <p:extLst>
      <p:ext uri="{BB962C8B-B14F-4D97-AF65-F5344CB8AC3E}">
        <p14:creationId xmlns:p14="http://schemas.microsoft.com/office/powerpoint/2010/main" val="106124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 ISPD talk six years ago suggested four oncoming stages of ML insertion into PD tools – and the field has focused on three main threads: prediction of downstream outcomes, direct optimization of EDA problems, and use of generative methods to produce solutions.</a:t>
            </a:r>
          </a:p>
        </p:txBody>
      </p:sp>
      <p:sp>
        <p:nvSpPr>
          <p:cNvPr id="4" name="Slide Number Placeholder 3"/>
          <p:cNvSpPr>
            <a:spLocks noGrp="1"/>
          </p:cNvSpPr>
          <p:nvPr>
            <p:ph type="sldNum" sz="quarter" idx="5"/>
          </p:nvPr>
        </p:nvSpPr>
        <p:spPr/>
        <p:txBody>
          <a:bodyPr/>
          <a:lstStyle/>
          <a:p>
            <a:fld id="{DD9D994D-EF21-4DCD-90B5-BD248A89747F}" type="slidenum">
              <a:rPr lang="en-US" smtClean="0"/>
              <a:t>2</a:t>
            </a:fld>
            <a:endParaRPr lang="en-US"/>
          </a:p>
        </p:txBody>
      </p:sp>
    </p:spTree>
    <p:extLst>
      <p:ext uri="{BB962C8B-B14F-4D97-AF65-F5344CB8AC3E}">
        <p14:creationId xmlns:p14="http://schemas.microsoft.com/office/powerpoint/2010/main" val="5452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Since then:</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successes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include speedups of physics analyses, “ML around EDA” – especially black-box hyperparameter optimization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Cerebrus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DSO.ai – and methods to give hints or ballpark starting solutions.</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[CLICK] Disappointments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include the difficulty of getting data out of tools, or of using ML inference results to control the tool. It now seems unlikely that we’ll see companies sharing data, or public foundation models. And COSTS of machine learning have turned out to be significant.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[CLICK] Surprises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include the rush to LLMs and Generative AI.</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And we now see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concrete challenges and limits: optimization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QoR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scalability, modeling of chaotic tools and flows, high bars for production deployment, data, and more.</a:t>
            </a:r>
          </a:p>
          <a:p>
            <a:pPr algn="l" latinLnBrk="1"/>
            <a:endParaRPr lang="en-US" sz="1400" b="1"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3</a:t>
            </a:fld>
            <a:endParaRPr lang="en-US" dirty="0"/>
          </a:p>
        </p:txBody>
      </p:sp>
    </p:spTree>
    <p:extLst>
      <p:ext uri="{BB962C8B-B14F-4D97-AF65-F5344CB8AC3E}">
        <p14:creationId xmlns:p14="http://schemas.microsoft.com/office/powerpoint/2010/main" val="322321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paper starts with a hierarchy of design technology elements, from Solvers up to Flows. And, this figure calls out where Boosters such as GPU acceleration or ML “around” EDA will have the most impact.</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One takeaway is that many foundations are orthogonal – but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enabling –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to AI/ML. All of these items – speed, scalability, stability, </a:t>
            </a:r>
            <a:r>
              <a:rPr lang="en-US" sz="1800" b="0" kern="100" dirty="0" err="1">
                <a:effectLst/>
                <a:latin typeface="Calibri" panose="020F0502020204030204" pitchFamily="34" charset="0"/>
                <a:ea typeface="Calibri" panose="020F0502020204030204" pitchFamily="34" charset="0"/>
                <a:cs typeface="Times New Roman" panose="02020603050405020304" pitchFamily="18" charset="0"/>
              </a:rPr>
              <a:t>QoR</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 – have virtuous cycles with deploying AI/ML in PD.</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And, culture and community will matter more than “porting” the latest ideas from ML conferences. Will we solve challenges of data or assessment or reproducibility, for example.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9D994D-EF21-4DCD-90B5-BD248A89747F}" type="slidenum">
              <a:rPr lang="en-US" smtClean="0"/>
              <a:t>4</a:t>
            </a:fld>
            <a:endParaRPr lang="en-US"/>
          </a:p>
        </p:txBody>
      </p:sp>
    </p:spTree>
    <p:extLst>
      <p:ext uri="{BB962C8B-B14F-4D97-AF65-F5344CB8AC3E}">
        <p14:creationId xmlns:p14="http://schemas.microsoft.com/office/powerpoint/2010/main" val="165626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2 of the paper discusses PD challenges and “levers”.  Several high-value challenges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are in partitioning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floorplanning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they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come from design scale and complexity, and arise in early PD stages, where big mistakes can be made and solution space exploration matters the most, and where neither human experts nor PD tools are scaling well.</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I’ll spend some time on these four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“Levers”</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 which provide the foundations mentioned in the last slide -- orthogonal to but enabling to future wins from AI/ML in PD.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first is GPU-based speedup.</a:t>
            </a:r>
          </a:p>
          <a:p>
            <a:pPr algn="l" latinLnBrk="1"/>
            <a:endParaRPr lang="en-US" sz="1400" b="1"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5</a:t>
            </a:fld>
            <a:endParaRPr lang="en-US" dirty="0"/>
          </a:p>
        </p:txBody>
      </p:sp>
    </p:spTree>
    <p:extLst>
      <p:ext uri="{BB962C8B-B14F-4D97-AF65-F5344CB8AC3E}">
        <p14:creationId xmlns:p14="http://schemas.microsoft.com/office/powerpoint/2010/main" val="92539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new global placer from UCSD is well-suited for large IP blocks, especially large-scale machine learning accelerators.</a:t>
            </a:r>
          </a:p>
          <a:p>
            <a:r>
              <a:rPr lang="en-US" dirty="0"/>
              <a:t>Speed and scalability come from GPU-acceleration </a:t>
            </a:r>
            <a:r>
              <a:rPr lang="en-US" b="1" dirty="0"/>
              <a:t>and</a:t>
            </a:r>
            <a:r>
              <a:rPr lang="en-US" dirty="0"/>
              <a:t> clustering.</a:t>
            </a:r>
          </a:p>
          <a:p>
            <a:r>
              <a:rPr lang="en-US" dirty="0"/>
              <a:t>Quality comes from </a:t>
            </a:r>
            <a:r>
              <a:rPr lang="en-US" b="1" dirty="0"/>
              <a:t>dataflow</a:t>
            </a:r>
            <a:r>
              <a:rPr lang="en-US" dirty="0"/>
              <a:t> </a:t>
            </a:r>
            <a:r>
              <a:rPr lang="en-US" b="1" dirty="0"/>
              <a:t>and</a:t>
            </a:r>
            <a:r>
              <a:rPr lang="en-US" dirty="0"/>
              <a:t> </a:t>
            </a:r>
            <a:r>
              <a:rPr lang="en-US" b="1" dirty="0"/>
              <a:t>physical hierarchy awareness</a:t>
            </a:r>
            <a:r>
              <a:rPr lang="en-US" dirty="0"/>
              <a:t>. This is permissive open-source that is currently being integrated into </a:t>
            </a:r>
            <a:r>
              <a:rPr lang="en-US" dirty="0" err="1"/>
              <a:t>OpenROAD</a:t>
            </a:r>
            <a:r>
              <a:rPr lang="en-US" dirty="0"/>
              <a:t>, and it plugs into commercial flows.</a:t>
            </a:r>
          </a:p>
          <a:p>
            <a:r>
              <a:rPr lang="en-US" b="1" dirty="0"/>
              <a:t>[CLICK] </a:t>
            </a:r>
            <a:r>
              <a:rPr lang="en-US" b="0" dirty="0"/>
              <a:t>Here are results for the </a:t>
            </a:r>
            <a:r>
              <a:rPr lang="en-US" b="0" dirty="0" err="1"/>
              <a:t>MemPool</a:t>
            </a:r>
            <a:r>
              <a:rPr lang="en-US" b="0" dirty="0"/>
              <a:t> Cluster RISC-V design from ETH Zurich – the netlist has more than 9 million cells and nearly 1300 macros. </a:t>
            </a:r>
            <a:r>
              <a:rPr lang="en-US" b="0" dirty="0" err="1"/>
              <a:t>OpenROAD’s</a:t>
            </a:r>
            <a:r>
              <a:rPr lang="en-US" b="0" dirty="0"/>
              <a:t> RePlAce takes 18 hours to place this testcase, and a Commercial placer takes about 7 hours. Our new placer runs in </a:t>
            </a:r>
            <a:r>
              <a:rPr lang="en-US" b="1" dirty="0"/>
              <a:t>half an hour,</a:t>
            </a:r>
            <a:r>
              <a:rPr lang="en-US" b="0" dirty="0"/>
              <a:t> with reasonable congestion.  </a:t>
            </a: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347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SoCs can contain billions of instances, but P&amp;R and optimization can take days even for a 2 million-instance block. Which forces a lot of physical hierarchy and problem decomposition. </a:t>
            </a:r>
          </a:p>
          <a:p>
            <a:r>
              <a:rPr lang="en-US" dirty="0"/>
              <a:t>We need to accelerate PD using the massive parallelism in GPUs – </a:t>
            </a:r>
            <a:r>
              <a:rPr lang="en-US" b="1" dirty="0"/>
              <a:t>[CLICK] </a:t>
            </a:r>
            <a:r>
              <a:rPr lang="en-US" b="0" dirty="0"/>
              <a:t>and this will help scale data and iterations in ML.</a:t>
            </a:r>
          </a:p>
          <a:p>
            <a:r>
              <a:rPr lang="en-US" b="0" dirty="0"/>
              <a:t>But </a:t>
            </a:r>
            <a:r>
              <a:rPr lang="en-US" dirty="0"/>
              <a:t>in this inventory of academic works (from many people in this room), key gaps today include</a:t>
            </a:r>
          </a:p>
          <a:p>
            <a:r>
              <a:rPr lang="en-US" b="1" dirty="0"/>
              <a:t>[CLICK]</a:t>
            </a:r>
            <a:r>
              <a:rPr lang="en-US" dirty="0"/>
              <a:t> Clock Tree Synthesis and </a:t>
            </a:r>
            <a:r>
              <a:rPr lang="en-US" b="1" dirty="0"/>
              <a:t>[CLICK]</a:t>
            </a:r>
            <a:r>
              <a:rPr lang="en-US" dirty="0"/>
              <a:t>  Detailed Routing and </a:t>
            </a:r>
            <a:r>
              <a:rPr lang="en-US" b="1" dirty="0"/>
              <a:t>[CLICK] </a:t>
            </a:r>
            <a:r>
              <a:rPr lang="en-US" b="0" dirty="0"/>
              <a:t>final design closure and optimization </a:t>
            </a:r>
            <a:r>
              <a:rPr lang="en-US" dirty="0"/>
              <a:t>– which today dominate the overall turnaround time.</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9005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There’s also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CLOUD</a:t>
            </a:r>
            <a:r>
              <a:rPr lang="en-US" sz="1200" dirty="0">
                <a:effectLst/>
                <a:latin typeface="Calibri" panose="020F0502020204030204" pitchFamily="34" charset="0"/>
                <a:ea typeface="Calibri" panose="020F0502020204030204" pitchFamily="34" charset="0"/>
                <a:cs typeface="Times New Roman" panose="02020603050405020304" pitchFamily="18" charset="0"/>
              </a:rPr>
              <a:t> lever, which like GPU acceleration is a low-hanging fruit. Figure 5 of the paper shows how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in </a:t>
            </a: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OpenROAD</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distributed incremental detailed routing gets a 100X speedup with 20 16-core workers.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Or, pin access analysis takes two and a half minutes on the cloud, which is a 30X speedup over using a single machine.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9D994D-EF21-4DCD-90B5-BD248A89747F}" type="slidenum">
              <a:rPr lang="en-US" smtClean="0"/>
              <a:t>8</a:t>
            </a:fld>
            <a:endParaRPr lang="en-US"/>
          </a:p>
        </p:txBody>
      </p:sp>
    </p:spTree>
    <p:extLst>
      <p:ext uri="{BB962C8B-B14F-4D97-AF65-F5344CB8AC3E}">
        <p14:creationId xmlns:p14="http://schemas.microsoft.com/office/powerpoint/2010/main" val="247453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This is Figure 6, showing Synthesis and P&amp;R tool </a:t>
            </a:r>
            <a:r>
              <a:rPr lang="en-US" sz="1800" b="1" i="0" u="none" strike="noStrike" dirty="0">
                <a:solidFill>
                  <a:srgbClr val="000000"/>
                </a:solidFill>
                <a:effectLst/>
                <a:latin typeface="Arial" panose="020B0604020202020204" pitchFamily="34" charset="0"/>
              </a:rPr>
              <a:t>“chaos”</a:t>
            </a:r>
            <a:r>
              <a:rPr lang="en-US" sz="1800" b="0" i="0" u="none" strike="noStrike" dirty="0">
                <a:solidFill>
                  <a:srgbClr val="000000"/>
                </a:solidFill>
                <a:effectLst/>
                <a:latin typeface="Arial" panose="020B0604020202020204" pitchFamily="34" charset="0"/>
              </a:rPr>
              <a:t> for AES in GF12LP.</a:t>
            </a:r>
          </a:p>
          <a:p>
            <a:endParaRPr lang="en-US" sz="1800" b="0" i="0" u="none" strike="noStrike" dirty="0">
              <a:solidFill>
                <a:srgbClr val="000000"/>
              </a:solidFill>
              <a:effectLst/>
              <a:latin typeface="Arial" panose="020B0604020202020204" pitchFamily="34" charset="0"/>
            </a:endParaRPr>
          </a:p>
          <a:p>
            <a:r>
              <a:rPr lang="en-US" dirty="0"/>
              <a:t>On the left, the </a:t>
            </a:r>
            <a:r>
              <a:rPr lang="en-US" b="1" dirty="0"/>
              <a:t>synthesis</a:t>
            </a:r>
            <a:r>
              <a:rPr lang="en-US" dirty="0"/>
              <a:t> SDC is stepped by 0.01ps to get 201 runs all within a 2ps range of target clock periods.</a:t>
            </a:r>
          </a:p>
          <a:p>
            <a:endParaRPr lang="en-US" dirty="0"/>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 the right, five netlists are taken into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P&amp;R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again with 201 runs per netlist, so there are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 thousand and five P&amp;R runs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dataset.  </a:t>
            </a:r>
          </a:p>
          <a:p>
            <a:r>
              <a:rPr lang="en-US" b="1" dirty="0"/>
              <a:t>[CLICK] </a:t>
            </a:r>
            <a:r>
              <a:rPr lang="en-US" dirty="0"/>
              <a:t>This is the variation of metrics due to tool noise.</a:t>
            </a:r>
          </a:p>
          <a:p>
            <a:r>
              <a:rPr lang="en-US" dirty="0"/>
              <a:t>So </a:t>
            </a:r>
            <a:r>
              <a:rPr lang="en-US" sz="1800" b="0" i="0" u="none" strike="noStrike" dirty="0">
                <a:solidFill>
                  <a:srgbClr val="000000"/>
                </a:solidFill>
                <a:effectLst/>
                <a:latin typeface="Arial" panose="020B0604020202020204" pitchFamily="34" charset="0"/>
              </a:rPr>
              <a:t>before we can see ML success, we will need a mindset of sampling.</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9</a:t>
            </a:fld>
            <a:endParaRPr kumimoji="0" lang="en-US"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87195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276600"/>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5" name="Picture 4" descr="UCSDa1"/>
          <p:cNvPicPr>
            <a:picLocks noChangeAspect="1" noChangeArrowheads="1"/>
          </p:cNvPicPr>
          <p:nvPr/>
        </p:nvPicPr>
        <p:blipFill>
          <a:blip r:embed="rId2" cstate="print"/>
          <a:srcRect/>
          <a:stretch>
            <a:fillRect/>
          </a:stretch>
        </p:blipFill>
        <p:spPr bwMode="auto">
          <a:xfrm>
            <a:off x="4738" y="6529221"/>
            <a:ext cx="380999" cy="308239"/>
          </a:xfrm>
          <a:prstGeom prst="rect">
            <a:avLst/>
          </a:prstGeom>
          <a:noFill/>
          <a:ln w="9525">
            <a:noFill/>
            <a:miter lim="800000"/>
            <a:headEnd/>
            <a:tailEnd/>
          </a:ln>
        </p:spPr>
      </p:pic>
      <p:sp>
        <p:nvSpPr>
          <p:cNvPr id="3" name="TextBox 2">
            <a:extLst>
              <a:ext uri="{FF2B5EF4-FFF2-40B4-BE49-F238E27FC236}">
                <a16:creationId xmlns:a16="http://schemas.microsoft.com/office/drawing/2014/main" id="{3E4B0918-9C0C-B047-1A08-5C1EC10BC84E}"/>
              </a:ext>
            </a:extLst>
          </p:cNvPr>
          <p:cNvSpPr txBox="1"/>
          <p:nvPr userDrawn="1"/>
        </p:nvSpPr>
        <p:spPr>
          <a:xfrm>
            <a:off x="6172200" y="6617449"/>
            <a:ext cx="2649858" cy="253916"/>
          </a:xfrm>
          <a:prstGeom prst="rect">
            <a:avLst/>
          </a:prstGeom>
          <a:noFill/>
        </p:spPr>
        <p:txBody>
          <a:bodyPr wrap="square">
            <a:spAutoFit/>
          </a:bodyPr>
          <a:lstStyle/>
          <a:p>
            <a:pPr algn="ctr" eaLnBrk="0" hangingPunct="0"/>
            <a:r>
              <a:rPr lang="en-US" altLang="ko-KR" sz="1050" b="0" dirty="0">
                <a:solidFill>
                  <a:prstClr val="black"/>
                </a:solidFill>
                <a:latin typeface="Arial" charset="0"/>
                <a:ea typeface="Arial" charset="0"/>
                <a:cs typeface="Arial" charset="0"/>
              </a:rPr>
              <a:t>A. B. Kahng, 240313 ISPD24 Invited</a:t>
            </a:r>
          </a:p>
        </p:txBody>
      </p:sp>
    </p:spTree>
    <p:extLst>
      <p:ext uri="{BB962C8B-B14F-4D97-AF65-F5344CB8AC3E}">
        <p14:creationId xmlns:p14="http://schemas.microsoft.com/office/powerpoint/2010/main" val="14641763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486525"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9416380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171450" y="801688"/>
            <a:ext cx="4341813"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
        <p:nvSpPr>
          <p:cNvPr id="29" name="Google Shape;29;p26"/>
          <p:cNvSpPr txBox="1">
            <a:spLocks noGrp="1"/>
          </p:cNvSpPr>
          <p:nvPr>
            <p:ph type="body" idx="2"/>
          </p:nvPr>
        </p:nvSpPr>
        <p:spPr>
          <a:xfrm>
            <a:off x="4665663" y="801688"/>
            <a:ext cx="4341812"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Tree>
    <p:extLst>
      <p:ext uri="{BB962C8B-B14F-4D97-AF65-F5344CB8AC3E}">
        <p14:creationId xmlns:p14="http://schemas.microsoft.com/office/powerpoint/2010/main" val="68973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85000"/>
              </a:lnSpc>
              <a:spcBef>
                <a:spcPts val="960"/>
              </a:spcBef>
              <a:spcAft>
                <a:spcPts val="0"/>
              </a:spcAft>
              <a:buClr>
                <a:srgbClr val="C00000"/>
              </a:buClr>
              <a:buSzPts val="3200"/>
              <a:buFont typeface="Arial"/>
              <a:buChar char="•"/>
              <a:defRPr sz="3200"/>
            </a:lvl1pPr>
            <a:lvl2pPr marL="914400" lvl="1" indent="-406400" algn="l">
              <a:lnSpc>
                <a:spcPct val="85000"/>
              </a:lnSpc>
              <a:spcBef>
                <a:spcPts val="840"/>
              </a:spcBef>
              <a:spcAft>
                <a:spcPts val="0"/>
              </a:spcAft>
              <a:buClr>
                <a:srgbClr val="C00000"/>
              </a:buClr>
              <a:buSzPts val="2800"/>
              <a:buFont typeface="Arial"/>
              <a:buChar char="•"/>
              <a:defRPr sz="2800"/>
            </a:lvl2pPr>
            <a:lvl3pPr marL="1371600" lvl="2" indent="-381000" algn="l">
              <a:lnSpc>
                <a:spcPct val="85000"/>
              </a:lnSpc>
              <a:spcBef>
                <a:spcPts val="720"/>
              </a:spcBef>
              <a:spcAft>
                <a:spcPts val="0"/>
              </a:spcAft>
              <a:buClr>
                <a:srgbClr val="C00000"/>
              </a:buClr>
              <a:buSzPts val="2400"/>
              <a:buFont typeface="Arial"/>
              <a:buChar char="•"/>
              <a:defRPr sz="2400"/>
            </a:lvl3pPr>
            <a:lvl4pPr marL="1828800" lvl="3" indent="-292100" algn="l">
              <a:lnSpc>
                <a:spcPct val="100000"/>
              </a:lnSpc>
              <a:spcBef>
                <a:spcPts val="400"/>
              </a:spcBef>
              <a:spcAft>
                <a:spcPts val="0"/>
              </a:spcAft>
              <a:buSzPts val="1000"/>
              <a:buChar char="●"/>
              <a:defRPr sz="2000"/>
            </a:lvl4pPr>
            <a:lvl5pPr marL="2286000" lvl="4" indent="-355600" algn="l">
              <a:lnSpc>
                <a:spcPct val="100000"/>
              </a:lnSpc>
              <a:spcBef>
                <a:spcPts val="400"/>
              </a:spcBef>
              <a:spcAft>
                <a:spcPts val="0"/>
              </a:spcAft>
              <a:buClr>
                <a:schemeClr val="dk1"/>
              </a:buClr>
              <a:buSzPts val="2000"/>
              <a:buFont typeface="Arial Narrow"/>
              <a:buChar char="•"/>
              <a:defRPr sz="2000"/>
            </a:lvl5pPr>
            <a:lvl6pPr marL="2743200" lvl="5" indent="-355600" algn="l">
              <a:lnSpc>
                <a:spcPct val="100000"/>
              </a:lnSpc>
              <a:spcBef>
                <a:spcPts val="400"/>
              </a:spcBef>
              <a:spcAft>
                <a:spcPts val="0"/>
              </a:spcAft>
              <a:buClr>
                <a:schemeClr val="dk1"/>
              </a:buClr>
              <a:buSzPts val="2000"/>
              <a:buFont typeface="Arial Narrow"/>
              <a:buChar char="•"/>
              <a:defRPr sz="2000"/>
            </a:lvl6pPr>
            <a:lvl7pPr marL="3200400" lvl="6" indent="-355600" algn="l">
              <a:lnSpc>
                <a:spcPct val="100000"/>
              </a:lnSpc>
              <a:spcBef>
                <a:spcPts val="400"/>
              </a:spcBef>
              <a:spcAft>
                <a:spcPts val="0"/>
              </a:spcAft>
              <a:buClr>
                <a:schemeClr val="dk1"/>
              </a:buClr>
              <a:buSzPts val="2000"/>
              <a:buFont typeface="Arial Narrow"/>
              <a:buChar char="•"/>
              <a:defRPr sz="2000"/>
            </a:lvl7pPr>
            <a:lvl8pPr marL="3657600" lvl="7" indent="-355600" algn="l">
              <a:lnSpc>
                <a:spcPct val="100000"/>
              </a:lnSpc>
              <a:spcBef>
                <a:spcPts val="400"/>
              </a:spcBef>
              <a:spcAft>
                <a:spcPts val="0"/>
              </a:spcAft>
              <a:buClr>
                <a:schemeClr val="dk1"/>
              </a:buClr>
              <a:buSzPts val="2000"/>
              <a:buFont typeface="Arial Narrow"/>
              <a:buChar char="•"/>
              <a:defRPr sz="2000"/>
            </a:lvl8pPr>
            <a:lvl9pPr marL="4114800" lvl="8" indent="-355600" algn="l">
              <a:lnSpc>
                <a:spcPct val="100000"/>
              </a:lnSpc>
              <a:spcBef>
                <a:spcPts val="400"/>
              </a:spcBef>
              <a:spcAft>
                <a:spcPts val="0"/>
              </a:spcAft>
              <a:buClr>
                <a:schemeClr val="dk1"/>
              </a:buClr>
              <a:buSzPts val="2000"/>
              <a:buFont typeface="Arial Narrow"/>
              <a:buChar char="•"/>
              <a:defRPr sz="2000"/>
            </a:lvl9pPr>
          </a:lstStyle>
          <a:p>
            <a:endParaRPr/>
          </a:p>
        </p:txBody>
      </p:sp>
      <p:sp>
        <p:nvSpPr>
          <p:cNvPr id="36" name="Google Shape;36;p29"/>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85000"/>
              </a:lnSpc>
              <a:spcBef>
                <a:spcPts val="420"/>
              </a:spcBef>
              <a:spcAft>
                <a:spcPts val="0"/>
              </a:spcAft>
              <a:buSzPts val="1400"/>
              <a:buFont typeface="Arial"/>
              <a:buNone/>
              <a:defRPr sz="1400"/>
            </a:lvl1pPr>
            <a:lvl2pPr marL="914400" lvl="1" indent="-228600" algn="l">
              <a:lnSpc>
                <a:spcPct val="85000"/>
              </a:lnSpc>
              <a:spcBef>
                <a:spcPts val="360"/>
              </a:spcBef>
              <a:spcAft>
                <a:spcPts val="0"/>
              </a:spcAft>
              <a:buSzPts val="1200"/>
              <a:buFont typeface="Arial"/>
              <a:buNone/>
              <a:defRPr sz="1200"/>
            </a:lvl2pPr>
            <a:lvl3pPr marL="1371600" lvl="2" indent="-228600" algn="l">
              <a:lnSpc>
                <a:spcPct val="85000"/>
              </a:lnSpc>
              <a:spcBef>
                <a:spcPts val="300"/>
              </a:spcBef>
              <a:spcAft>
                <a:spcPts val="0"/>
              </a:spcAft>
              <a:buSzPts val="1000"/>
              <a:buFont typeface="Arial"/>
              <a:buNone/>
              <a:defRPr sz="1000"/>
            </a:lvl3pPr>
            <a:lvl4pPr marL="1828800" lvl="3" indent="-228600" algn="l">
              <a:lnSpc>
                <a:spcPct val="100000"/>
              </a:lnSpc>
              <a:spcBef>
                <a:spcPts val="180"/>
              </a:spcBef>
              <a:spcAft>
                <a:spcPts val="0"/>
              </a:spcAft>
              <a:buSzPts val="450"/>
              <a:buNone/>
              <a:defRPr sz="900"/>
            </a:lvl4pPr>
            <a:lvl5pPr marL="2286000" lvl="4" indent="-228600" algn="l">
              <a:lnSpc>
                <a:spcPct val="100000"/>
              </a:lnSpc>
              <a:spcBef>
                <a:spcPts val="180"/>
              </a:spcBef>
              <a:spcAft>
                <a:spcPts val="0"/>
              </a:spcAft>
              <a:buClr>
                <a:schemeClr val="dk1"/>
              </a:buClr>
              <a:buSzPts val="900"/>
              <a:buFont typeface="Arial Narrow"/>
              <a:buNone/>
              <a:defRPr sz="900"/>
            </a:lvl5pPr>
            <a:lvl6pPr marL="2743200" lvl="5" indent="-228600" algn="l">
              <a:lnSpc>
                <a:spcPct val="100000"/>
              </a:lnSpc>
              <a:spcBef>
                <a:spcPts val="180"/>
              </a:spcBef>
              <a:spcAft>
                <a:spcPts val="0"/>
              </a:spcAft>
              <a:buClr>
                <a:schemeClr val="dk1"/>
              </a:buClr>
              <a:buSzPts val="900"/>
              <a:buFont typeface="Arial Narrow"/>
              <a:buNone/>
              <a:defRPr sz="900"/>
            </a:lvl6pPr>
            <a:lvl7pPr marL="3200400" lvl="6" indent="-228600" algn="l">
              <a:lnSpc>
                <a:spcPct val="100000"/>
              </a:lnSpc>
              <a:spcBef>
                <a:spcPts val="180"/>
              </a:spcBef>
              <a:spcAft>
                <a:spcPts val="0"/>
              </a:spcAft>
              <a:buClr>
                <a:schemeClr val="dk1"/>
              </a:buClr>
              <a:buSzPts val="900"/>
              <a:buFont typeface="Arial Narrow"/>
              <a:buNone/>
              <a:defRPr sz="900"/>
            </a:lvl7pPr>
            <a:lvl8pPr marL="3657600" lvl="7" indent="-228600" algn="l">
              <a:lnSpc>
                <a:spcPct val="100000"/>
              </a:lnSpc>
              <a:spcBef>
                <a:spcPts val="180"/>
              </a:spcBef>
              <a:spcAft>
                <a:spcPts val="0"/>
              </a:spcAft>
              <a:buClr>
                <a:schemeClr val="dk1"/>
              </a:buClr>
              <a:buSzPts val="900"/>
              <a:buFont typeface="Arial Narrow"/>
              <a:buNone/>
              <a:defRPr sz="900"/>
            </a:lvl8pPr>
            <a:lvl9pPr marL="4114800" lvl="8" indent="-228600" algn="l">
              <a:lnSpc>
                <a:spcPct val="100000"/>
              </a:lnSpc>
              <a:spcBef>
                <a:spcPts val="180"/>
              </a:spcBef>
              <a:spcAft>
                <a:spcPts val="0"/>
              </a:spcAft>
              <a:buClr>
                <a:schemeClr val="dk1"/>
              </a:buClr>
              <a:buSzPts val="900"/>
              <a:buFont typeface="Arial Narrow"/>
              <a:buNone/>
              <a:defRPr sz="900"/>
            </a:lvl9pPr>
          </a:lstStyle>
          <a:p>
            <a:endParaRPr/>
          </a:p>
        </p:txBody>
      </p:sp>
    </p:spTree>
    <p:extLst>
      <p:ext uri="{BB962C8B-B14F-4D97-AF65-F5344CB8AC3E}">
        <p14:creationId xmlns:p14="http://schemas.microsoft.com/office/powerpoint/2010/main" val="1219503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30"/>
          <p:cNvSpPr>
            <a:spLocks noGrp="1"/>
          </p:cNvSpPr>
          <p:nvPr>
            <p:ph type="pic" idx="2"/>
          </p:nvPr>
        </p:nvSpPr>
        <p:spPr>
          <a:xfrm>
            <a:off x="1792288" y="612775"/>
            <a:ext cx="5486400" cy="4114800"/>
          </a:xfrm>
          <a:prstGeom prst="rect">
            <a:avLst/>
          </a:prstGeom>
          <a:noFill/>
          <a:ln>
            <a:noFill/>
          </a:ln>
        </p:spPr>
      </p:sp>
      <p:sp>
        <p:nvSpPr>
          <p:cNvPr id="40" name="Google Shape;40;p30"/>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85000"/>
              </a:lnSpc>
              <a:spcBef>
                <a:spcPts val="420"/>
              </a:spcBef>
              <a:spcAft>
                <a:spcPts val="0"/>
              </a:spcAft>
              <a:buSzPts val="1400"/>
              <a:buFont typeface="Arial"/>
              <a:buNone/>
              <a:defRPr sz="1400"/>
            </a:lvl1pPr>
            <a:lvl2pPr marL="914400" lvl="1" indent="-228600" algn="l">
              <a:lnSpc>
                <a:spcPct val="85000"/>
              </a:lnSpc>
              <a:spcBef>
                <a:spcPts val="360"/>
              </a:spcBef>
              <a:spcAft>
                <a:spcPts val="0"/>
              </a:spcAft>
              <a:buSzPts val="1200"/>
              <a:buFont typeface="Arial"/>
              <a:buNone/>
              <a:defRPr sz="1200"/>
            </a:lvl2pPr>
            <a:lvl3pPr marL="1371600" lvl="2" indent="-228600" algn="l">
              <a:lnSpc>
                <a:spcPct val="85000"/>
              </a:lnSpc>
              <a:spcBef>
                <a:spcPts val="300"/>
              </a:spcBef>
              <a:spcAft>
                <a:spcPts val="0"/>
              </a:spcAft>
              <a:buSzPts val="1000"/>
              <a:buFont typeface="Arial"/>
              <a:buNone/>
              <a:defRPr sz="1000"/>
            </a:lvl3pPr>
            <a:lvl4pPr marL="1828800" lvl="3" indent="-228600" algn="l">
              <a:lnSpc>
                <a:spcPct val="100000"/>
              </a:lnSpc>
              <a:spcBef>
                <a:spcPts val="180"/>
              </a:spcBef>
              <a:spcAft>
                <a:spcPts val="0"/>
              </a:spcAft>
              <a:buSzPts val="450"/>
              <a:buNone/>
              <a:defRPr sz="900"/>
            </a:lvl4pPr>
            <a:lvl5pPr marL="2286000" lvl="4" indent="-228600" algn="l">
              <a:lnSpc>
                <a:spcPct val="100000"/>
              </a:lnSpc>
              <a:spcBef>
                <a:spcPts val="180"/>
              </a:spcBef>
              <a:spcAft>
                <a:spcPts val="0"/>
              </a:spcAft>
              <a:buClr>
                <a:schemeClr val="dk1"/>
              </a:buClr>
              <a:buSzPts val="900"/>
              <a:buFont typeface="Arial Narrow"/>
              <a:buNone/>
              <a:defRPr sz="900"/>
            </a:lvl5pPr>
            <a:lvl6pPr marL="2743200" lvl="5" indent="-228600" algn="l">
              <a:lnSpc>
                <a:spcPct val="100000"/>
              </a:lnSpc>
              <a:spcBef>
                <a:spcPts val="180"/>
              </a:spcBef>
              <a:spcAft>
                <a:spcPts val="0"/>
              </a:spcAft>
              <a:buClr>
                <a:schemeClr val="dk1"/>
              </a:buClr>
              <a:buSzPts val="900"/>
              <a:buFont typeface="Arial Narrow"/>
              <a:buNone/>
              <a:defRPr sz="900"/>
            </a:lvl6pPr>
            <a:lvl7pPr marL="3200400" lvl="6" indent="-228600" algn="l">
              <a:lnSpc>
                <a:spcPct val="100000"/>
              </a:lnSpc>
              <a:spcBef>
                <a:spcPts val="180"/>
              </a:spcBef>
              <a:spcAft>
                <a:spcPts val="0"/>
              </a:spcAft>
              <a:buClr>
                <a:schemeClr val="dk1"/>
              </a:buClr>
              <a:buSzPts val="900"/>
              <a:buFont typeface="Arial Narrow"/>
              <a:buNone/>
              <a:defRPr sz="900"/>
            </a:lvl7pPr>
            <a:lvl8pPr marL="3657600" lvl="7" indent="-228600" algn="l">
              <a:lnSpc>
                <a:spcPct val="100000"/>
              </a:lnSpc>
              <a:spcBef>
                <a:spcPts val="180"/>
              </a:spcBef>
              <a:spcAft>
                <a:spcPts val="0"/>
              </a:spcAft>
              <a:buClr>
                <a:schemeClr val="dk1"/>
              </a:buClr>
              <a:buSzPts val="900"/>
              <a:buFont typeface="Arial Narrow"/>
              <a:buNone/>
              <a:defRPr sz="900"/>
            </a:lvl8pPr>
            <a:lvl9pPr marL="4114800" lvl="8" indent="-228600" algn="l">
              <a:lnSpc>
                <a:spcPct val="100000"/>
              </a:lnSpc>
              <a:spcBef>
                <a:spcPts val="180"/>
              </a:spcBef>
              <a:spcAft>
                <a:spcPts val="0"/>
              </a:spcAft>
              <a:buClr>
                <a:schemeClr val="dk1"/>
              </a:buClr>
              <a:buSzPts val="900"/>
              <a:buFont typeface="Arial Narrow"/>
              <a:buNone/>
              <a:defRPr sz="900"/>
            </a:lvl9pPr>
          </a:lstStyle>
          <a:p>
            <a:endParaRPr/>
          </a:p>
        </p:txBody>
      </p:sp>
    </p:spTree>
    <p:extLst>
      <p:ext uri="{BB962C8B-B14F-4D97-AF65-F5344CB8AC3E}">
        <p14:creationId xmlns:p14="http://schemas.microsoft.com/office/powerpoint/2010/main" val="4278589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31"/>
          <p:cNvSpPr txBox="1">
            <a:spLocks noGrp="1"/>
          </p:cNvSpPr>
          <p:nvPr>
            <p:ph type="body" idx="1"/>
          </p:nvPr>
        </p:nvSpPr>
        <p:spPr>
          <a:xfrm rot="5400000">
            <a:off x="1716088" y="-742950"/>
            <a:ext cx="5746750" cy="8836025"/>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vl1pPr>
            <a:lvl2pPr marL="914400" lvl="1" indent="-381000" algn="l">
              <a:lnSpc>
                <a:spcPct val="85000"/>
              </a:lnSpc>
              <a:spcBef>
                <a:spcPts val="720"/>
              </a:spcBef>
              <a:spcAft>
                <a:spcPts val="0"/>
              </a:spcAft>
              <a:buClr>
                <a:srgbClr val="C00000"/>
              </a:buClr>
              <a:buSzPts val="2400"/>
              <a:buFont typeface="Arial"/>
              <a:buChar char="•"/>
              <a:defRPr/>
            </a:lvl2pPr>
            <a:lvl3pPr marL="1371600" lvl="2" indent="-355600" algn="l">
              <a:lnSpc>
                <a:spcPct val="85000"/>
              </a:lnSpc>
              <a:spcBef>
                <a:spcPts val="600"/>
              </a:spcBef>
              <a:spcAft>
                <a:spcPts val="0"/>
              </a:spcAft>
              <a:buClr>
                <a:srgbClr val="C00000"/>
              </a:buClr>
              <a:buSzPts val="2000"/>
              <a:buFont typeface="Arial"/>
              <a:buChar char="•"/>
              <a:defRPr/>
            </a:lvl3pPr>
            <a:lvl4pPr marL="1828800" lvl="3" indent="-285750" algn="l">
              <a:lnSpc>
                <a:spcPct val="100000"/>
              </a:lnSpc>
              <a:spcBef>
                <a:spcPts val="360"/>
              </a:spcBef>
              <a:spcAft>
                <a:spcPts val="0"/>
              </a:spcAft>
              <a:buSzPts val="9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4051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rot="5400000">
            <a:off x="4636294" y="2309019"/>
            <a:ext cx="6542087" cy="2212975"/>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rot="5400000">
            <a:off x="134144" y="172244"/>
            <a:ext cx="6542087" cy="6486525"/>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vl1pPr>
            <a:lvl2pPr marL="914400" lvl="1" indent="-381000" algn="l">
              <a:lnSpc>
                <a:spcPct val="85000"/>
              </a:lnSpc>
              <a:spcBef>
                <a:spcPts val="720"/>
              </a:spcBef>
              <a:spcAft>
                <a:spcPts val="0"/>
              </a:spcAft>
              <a:buClr>
                <a:srgbClr val="C00000"/>
              </a:buClr>
              <a:buSzPts val="2400"/>
              <a:buFont typeface="Arial"/>
              <a:buChar char="•"/>
              <a:defRPr/>
            </a:lvl2pPr>
            <a:lvl3pPr marL="1371600" lvl="2" indent="-355600" algn="l">
              <a:lnSpc>
                <a:spcPct val="85000"/>
              </a:lnSpc>
              <a:spcBef>
                <a:spcPts val="600"/>
              </a:spcBef>
              <a:spcAft>
                <a:spcPts val="0"/>
              </a:spcAft>
              <a:buClr>
                <a:srgbClr val="C00000"/>
              </a:buClr>
              <a:buSzPts val="2000"/>
              <a:buFont typeface="Arial"/>
              <a:buChar char="•"/>
              <a:defRPr/>
            </a:lvl3pPr>
            <a:lvl4pPr marL="1828800" lvl="3" indent="-285750" algn="l">
              <a:lnSpc>
                <a:spcPct val="100000"/>
              </a:lnSpc>
              <a:spcBef>
                <a:spcPts val="360"/>
              </a:spcBef>
              <a:spcAft>
                <a:spcPts val="0"/>
              </a:spcAft>
              <a:buSzPts val="9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72786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4"/>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atin typeface="Arial"/>
                <a:ea typeface="Arial"/>
                <a:cs typeface="Arial"/>
                <a:sym typeface="Arial"/>
              </a:defRPr>
            </a:lvl1pPr>
            <a:lvl2pPr marL="914400" lvl="1" indent="-381000" algn="l">
              <a:lnSpc>
                <a:spcPct val="85000"/>
              </a:lnSpc>
              <a:spcBef>
                <a:spcPts val="720"/>
              </a:spcBef>
              <a:spcAft>
                <a:spcPts val="0"/>
              </a:spcAft>
              <a:buClr>
                <a:srgbClr val="C00000"/>
              </a:buClr>
              <a:buSzPts val="2400"/>
              <a:buFont typeface="Arial"/>
              <a:buChar char="•"/>
              <a:defRPr>
                <a:latin typeface="Arial"/>
                <a:ea typeface="Arial"/>
                <a:cs typeface="Arial"/>
                <a:sym typeface="Arial"/>
              </a:defRPr>
            </a:lvl2pPr>
            <a:lvl3pPr marL="1371600" lvl="2" indent="-355600" algn="l">
              <a:lnSpc>
                <a:spcPct val="85000"/>
              </a:lnSpc>
              <a:spcBef>
                <a:spcPts val="600"/>
              </a:spcBef>
              <a:spcAft>
                <a:spcPts val="0"/>
              </a:spcAft>
              <a:buClr>
                <a:srgbClr val="C00000"/>
              </a:buClr>
              <a:buSzPts val="2000"/>
              <a:buFont typeface="Arial"/>
              <a:buChar char="•"/>
              <a:defRPr>
                <a:latin typeface="Arial"/>
                <a:ea typeface="Arial"/>
                <a:cs typeface="Arial"/>
                <a:sym typeface="Arial"/>
              </a:defRPr>
            </a:lvl3pPr>
            <a:lvl4pPr marL="1828800" lvl="3" indent="-285750" algn="l">
              <a:lnSpc>
                <a:spcPct val="100000"/>
              </a:lnSpc>
              <a:spcBef>
                <a:spcPts val="360"/>
              </a:spcBef>
              <a:spcAft>
                <a:spcPts val="0"/>
              </a:spcAft>
              <a:buClr>
                <a:srgbClr val="C00000"/>
              </a:buClr>
              <a:buSzPts val="900"/>
              <a:buFont typeface="Arial"/>
              <a:buChar char="•"/>
              <a:defRPr>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Font typeface="Arial"/>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4"/>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403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4000" b="1" cap="none">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Autofit/>
          </a:bodyPr>
          <a:lstStyle>
            <a:lvl1pPr marL="457200" lvl="0" indent="-228600" algn="l">
              <a:lnSpc>
                <a:spcPct val="85000"/>
              </a:lnSpc>
              <a:spcBef>
                <a:spcPts val="600"/>
              </a:spcBef>
              <a:spcAft>
                <a:spcPts val="0"/>
              </a:spcAft>
              <a:buSzPts val="2000"/>
              <a:buFont typeface="Arial"/>
              <a:buNone/>
              <a:defRPr sz="2000"/>
            </a:lvl1pPr>
            <a:lvl2pPr marL="914400" lvl="1" indent="-228600" algn="l">
              <a:lnSpc>
                <a:spcPct val="85000"/>
              </a:lnSpc>
              <a:spcBef>
                <a:spcPts val="540"/>
              </a:spcBef>
              <a:spcAft>
                <a:spcPts val="0"/>
              </a:spcAft>
              <a:buSzPts val="1800"/>
              <a:buFont typeface="Arial"/>
              <a:buNone/>
              <a:defRPr sz="1800"/>
            </a:lvl2pPr>
            <a:lvl3pPr marL="1371600" lvl="2" indent="-228600" algn="l">
              <a:lnSpc>
                <a:spcPct val="85000"/>
              </a:lnSpc>
              <a:spcBef>
                <a:spcPts val="480"/>
              </a:spcBef>
              <a:spcAft>
                <a:spcPts val="0"/>
              </a:spcAft>
              <a:buSzPts val="1600"/>
              <a:buFont typeface="Arial"/>
              <a:buNone/>
              <a:defRPr sz="1600"/>
            </a:lvl3pPr>
            <a:lvl4pPr marL="1828800" lvl="3" indent="-228600" algn="l">
              <a:lnSpc>
                <a:spcPct val="100000"/>
              </a:lnSpc>
              <a:spcBef>
                <a:spcPts val="280"/>
              </a:spcBef>
              <a:spcAft>
                <a:spcPts val="0"/>
              </a:spcAft>
              <a:buSzPts val="700"/>
              <a:buNone/>
              <a:defRPr sz="1400"/>
            </a:lvl4pPr>
            <a:lvl5pPr marL="2286000" lvl="4" indent="-228600" algn="l">
              <a:lnSpc>
                <a:spcPct val="100000"/>
              </a:lnSpc>
              <a:spcBef>
                <a:spcPts val="280"/>
              </a:spcBef>
              <a:spcAft>
                <a:spcPts val="0"/>
              </a:spcAft>
              <a:buClr>
                <a:schemeClr val="dk1"/>
              </a:buClr>
              <a:buSzPts val="1400"/>
              <a:buFont typeface="Arial Narrow"/>
              <a:buNone/>
              <a:defRPr sz="1400"/>
            </a:lvl5pPr>
            <a:lvl6pPr marL="2743200" lvl="5" indent="-228600" algn="l">
              <a:lnSpc>
                <a:spcPct val="100000"/>
              </a:lnSpc>
              <a:spcBef>
                <a:spcPts val="280"/>
              </a:spcBef>
              <a:spcAft>
                <a:spcPts val="0"/>
              </a:spcAft>
              <a:buClr>
                <a:schemeClr val="dk1"/>
              </a:buClr>
              <a:buSzPts val="1400"/>
              <a:buFont typeface="Arial Narrow"/>
              <a:buNone/>
              <a:defRPr sz="1400"/>
            </a:lvl6pPr>
            <a:lvl7pPr marL="3200400" lvl="6" indent="-228600" algn="l">
              <a:lnSpc>
                <a:spcPct val="100000"/>
              </a:lnSpc>
              <a:spcBef>
                <a:spcPts val="280"/>
              </a:spcBef>
              <a:spcAft>
                <a:spcPts val="0"/>
              </a:spcAft>
              <a:buClr>
                <a:schemeClr val="dk1"/>
              </a:buClr>
              <a:buSzPts val="1400"/>
              <a:buFont typeface="Arial Narrow"/>
              <a:buNone/>
              <a:defRPr sz="1400"/>
            </a:lvl7pPr>
            <a:lvl8pPr marL="3657600" lvl="7" indent="-228600" algn="l">
              <a:lnSpc>
                <a:spcPct val="100000"/>
              </a:lnSpc>
              <a:spcBef>
                <a:spcPts val="280"/>
              </a:spcBef>
              <a:spcAft>
                <a:spcPts val="0"/>
              </a:spcAft>
              <a:buClr>
                <a:schemeClr val="dk1"/>
              </a:buClr>
              <a:buSzPts val="1400"/>
              <a:buFont typeface="Arial Narrow"/>
              <a:buNone/>
              <a:defRPr sz="1400"/>
            </a:lvl8pPr>
            <a:lvl9pPr marL="4114800" lvl="8" indent="-228600" algn="l">
              <a:lnSpc>
                <a:spcPct val="100000"/>
              </a:lnSpc>
              <a:spcBef>
                <a:spcPts val="280"/>
              </a:spcBef>
              <a:spcAft>
                <a:spcPts val="0"/>
              </a:spcAft>
              <a:buClr>
                <a:schemeClr val="dk1"/>
              </a:buClr>
              <a:buSzPts val="1400"/>
              <a:buFont typeface="Arial Narrow"/>
              <a:buNone/>
              <a:defRPr sz="1400"/>
            </a:lvl9pPr>
          </a:lstStyle>
          <a:p>
            <a:endParaRPr dirty="0"/>
          </a:p>
        </p:txBody>
      </p:sp>
    </p:spTree>
    <p:extLst>
      <p:ext uri="{BB962C8B-B14F-4D97-AF65-F5344CB8AC3E}">
        <p14:creationId xmlns:p14="http://schemas.microsoft.com/office/powerpoint/2010/main" val="54131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4000" b="1" cap="none">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Autofit/>
          </a:bodyPr>
          <a:lstStyle>
            <a:lvl1pPr marL="457200" lvl="0" indent="-228600" algn="l">
              <a:lnSpc>
                <a:spcPct val="85000"/>
              </a:lnSpc>
              <a:spcBef>
                <a:spcPts val="600"/>
              </a:spcBef>
              <a:spcAft>
                <a:spcPts val="0"/>
              </a:spcAft>
              <a:buSzPts val="2000"/>
              <a:buFont typeface="Arial"/>
              <a:buNone/>
              <a:defRPr sz="2000"/>
            </a:lvl1pPr>
            <a:lvl2pPr marL="914400" lvl="1" indent="-228600" algn="l">
              <a:lnSpc>
                <a:spcPct val="85000"/>
              </a:lnSpc>
              <a:spcBef>
                <a:spcPts val="540"/>
              </a:spcBef>
              <a:spcAft>
                <a:spcPts val="0"/>
              </a:spcAft>
              <a:buSzPts val="1800"/>
              <a:buFont typeface="Arial"/>
              <a:buNone/>
              <a:defRPr sz="1800"/>
            </a:lvl2pPr>
            <a:lvl3pPr marL="1371600" lvl="2" indent="-228600" algn="l">
              <a:lnSpc>
                <a:spcPct val="85000"/>
              </a:lnSpc>
              <a:spcBef>
                <a:spcPts val="480"/>
              </a:spcBef>
              <a:spcAft>
                <a:spcPts val="0"/>
              </a:spcAft>
              <a:buSzPts val="1600"/>
              <a:buFont typeface="Arial"/>
              <a:buNone/>
              <a:defRPr sz="1600"/>
            </a:lvl3pPr>
            <a:lvl4pPr marL="1828800" lvl="3" indent="-228600" algn="l">
              <a:lnSpc>
                <a:spcPct val="100000"/>
              </a:lnSpc>
              <a:spcBef>
                <a:spcPts val="280"/>
              </a:spcBef>
              <a:spcAft>
                <a:spcPts val="0"/>
              </a:spcAft>
              <a:buSzPts val="700"/>
              <a:buNone/>
              <a:defRPr sz="1400"/>
            </a:lvl4pPr>
            <a:lvl5pPr marL="2286000" lvl="4" indent="-228600" algn="l">
              <a:lnSpc>
                <a:spcPct val="100000"/>
              </a:lnSpc>
              <a:spcBef>
                <a:spcPts val="280"/>
              </a:spcBef>
              <a:spcAft>
                <a:spcPts val="0"/>
              </a:spcAft>
              <a:buClr>
                <a:schemeClr val="dk1"/>
              </a:buClr>
              <a:buSzPts val="1400"/>
              <a:buFont typeface="Arial Narrow"/>
              <a:buNone/>
              <a:defRPr sz="1400"/>
            </a:lvl5pPr>
            <a:lvl6pPr marL="2743200" lvl="5" indent="-228600" algn="l">
              <a:lnSpc>
                <a:spcPct val="100000"/>
              </a:lnSpc>
              <a:spcBef>
                <a:spcPts val="280"/>
              </a:spcBef>
              <a:spcAft>
                <a:spcPts val="0"/>
              </a:spcAft>
              <a:buClr>
                <a:schemeClr val="dk1"/>
              </a:buClr>
              <a:buSzPts val="1400"/>
              <a:buFont typeface="Arial Narrow"/>
              <a:buNone/>
              <a:defRPr sz="1400"/>
            </a:lvl6pPr>
            <a:lvl7pPr marL="3200400" lvl="6" indent="-228600" algn="l">
              <a:lnSpc>
                <a:spcPct val="100000"/>
              </a:lnSpc>
              <a:spcBef>
                <a:spcPts val="280"/>
              </a:spcBef>
              <a:spcAft>
                <a:spcPts val="0"/>
              </a:spcAft>
              <a:buClr>
                <a:schemeClr val="dk1"/>
              </a:buClr>
              <a:buSzPts val="1400"/>
              <a:buFont typeface="Arial Narrow"/>
              <a:buNone/>
              <a:defRPr sz="1400"/>
            </a:lvl7pPr>
            <a:lvl8pPr marL="3657600" lvl="7" indent="-228600" algn="l">
              <a:lnSpc>
                <a:spcPct val="100000"/>
              </a:lnSpc>
              <a:spcBef>
                <a:spcPts val="280"/>
              </a:spcBef>
              <a:spcAft>
                <a:spcPts val="0"/>
              </a:spcAft>
              <a:buClr>
                <a:schemeClr val="dk1"/>
              </a:buClr>
              <a:buSzPts val="1400"/>
              <a:buFont typeface="Arial Narrow"/>
              <a:buNone/>
              <a:defRPr sz="1400"/>
            </a:lvl8pPr>
            <a:lvl9pPr marL="4114800" lvl="8" indent="-228600" algn="l">
              <a:lnSpc>
                <a:spcPct val="100000"/>
              </a:lnSpc>
              <a:spcBef>
                <a:spcPts val="280"/>
              </a:spcBef>
              <a:spcAft>
                <a:spcPts val="0"/>
              </a:spcAft>
              <a:buClr>
                <a:schemeClr val="dk1"/>
              </a:buClr>
              <a:buSzPts val="1400"/>
              <a:buFont typeface="Arial Narrow"/>
              <a:buNone/>
              <a:defRPr sz="1400"/>
            </a:lvl9pPr>
          </a:lstStyle>
          <a:p>
            <a:endParaRPr/>
          </a:p>
        </p:txBody>
      </p:sp>
    </p:spTree>
    <p:extLst>
      <p:ext uri="{BB962C8B-B14F-4D97-AF65-F5344CB8AC3E}">
        <p14:creationId xmlns:p14="http://schemas.microsoft.com/office/powerpoint/2010/main" val="909924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171450" y="801688"/>
            <a:ext cx="4341813"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
        <p:nvSpPr>
          <p:cNvPr id="29" name="Google Shape;29;p26"/>
          <p:cNvSpPr txBox="1">
            <a:spLocks noGrp="1"/>
          </p:cNvSpPr>
          <p:nvPr>
            <p:ph type="body" idx="2"/>
          </p:nvPr>
        </p:nvSpPr>
        <p:spPr>
          <a:xfrm>
            <a:off x="4665663" y="801688"/>
            <a:ext cx="4341812"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Tree>
    <p:extLst>
      <p:ext uri="{BB962C8B-B14F-4D97-AF65-F5344CB8AC3E}">
        <p14:creationId xmlns:p14="http://schemas.microsoft.com/office/powerpoint/2010/main" val="278274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838200"/>
            <a:ext cx="8836025" cy="5562601"/>
          </a:xfrm>
        </p:spPr>
        <p:txBody>
          <a:bodyPr/>
          <a:lstStyle>
            <a:lvl1pPr>
              <a:buClr>
                <a:srgbClr val="C00000"/>
              </a:buClr>
              <a:defRPr>
                <a:latin typeface="Arial" panose="020B0604020202020204" pitchFamily="34" charset="0"/>
                <a:cs typeface="Arial" panose="020B0604020202020204" pitchFamily="34" charset="0"/>
              </a:defRPr>
            </a:lvl1pPr>
            <a:lvl2pPr marL="569913" indent="-222250">
              <a:buClr>
                <a:srgbClr val="C00000"/>
              </a:buClr>
              <a:defRPr>
                <a:latin typeface="Arial" panose="020B0604020202020204" pitchFamily="34" charset="0"/>
                <a:cs typeface="Arial" panose="020B0604020202020204" pitchFamily="34" charset="0"/>
              </a:defRPr>
            </a:lvl2pPr>
            <a:lvl3pPr marL="803275" indent="-230188">
              <a:buClr>
                <a:srgbClr val="C00000"/>
              </a:buClr>
              <a:defRPr>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3417493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163919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85000"/>
              </a:lnSpc>
              <a:spcBef>
                <a:spcPts val="960"/>
              </a:spcBef>
              <a:spcAft>
                <a:spcPts val="0"/>
              </a:spcAft>
              <a:buClr>
                <a:srgbClr val="C00000"/>
              </a:buClr>
              <a:buSzPts val="3200"/>
              <a:buFont typeface="Arial"/>
              <a:buChar char="•"/>
              <a:defRPr sz="3200"/>
            </a:lvl1pPr>
            <a:lvl2pPr marL="914400" lvl="1" indent="-406400" algn="l">
              <a:lnSpc>
                <a:spcPct val="85000"/>
              </a:lnSpc>
              <a:spcBef>
                <a:spcPts val="840"/>
              </a:spcBef>
              <a:spcAft>
                <a:spcPts val="0"/>
              </a:spcAft>
              <a:buClr>
                <a:srgbClr val="C00000"/>
              </a:buClr>
              <a:buSzPts val="2800"/>
              <a:buFont typeface="Arial"/>
              <a:buChar char="•"/>
              <a:defRPr sz="2800"/>
            </a:lvl2pPr>
            <a:lvl3pPr marL="1371600" lvl="2" indent="-381000" algn="l">
              <a:lnSpc>
                <a:spcPct val="85000"/>
              </a:lnSpc>
              <a:spcBef>
                <a:spcPts val="720"/>
              </a:spcBef>
              <a:spcAft>
                <a:spcPts val="0"/>
              </a:spcAft>
              <a:buClr>
                <a:srgbClr val="C00000"/>
              </a:buClr>
              <a:buSzPts val="2400"/>
              <a:buFont typeface="Arial"/>
              <a:buChar char="•"/>
              <a:defRPr sz="2400"/>
            </a:lvl3pPr>
            <a:lvl4pPr marL="1828800" lvl="3" indent="-292100" algn="l">
              <a:lnSpc>
                <a:spcPct val="100000"/>
              </a:lnSpc>
              <a:spcBef>
                <a:spcPts val="400"/>
              </a:spcBef>
              <a:spcAft>
                <a:spcPts val="0"/>
              </a:spcAft>
              <a:buSzPts val="1000"/>
              <a:buChar char="●"/>
              <a:defRPr sz="2000"/>
            </a:lvl4pPr>
            <a:lvl5pPr marL="2286000" lvl="4" indent="-355600" algn="l">
              <a:lnSpc>
                <a:spcPct val="100000"/>
              </a:lnSpc>
              <a:spcBef>
                <a:spcPts val="400"/>
              </a:spcBef>
              <a:spcAft>
                <a:spcPts val="0"/>
              </a:spcAft>
              <a:buClr>
                <a:schemeClr val="dk1"/>
              </a:buClr>
              <a:buSzPts val="2000"/>
              <a:buFont typeface="Arial Narrow"/>
              <a:buChar char="•"/>
              <a:defRPr sz="2000"/>
            </a:lvl5pPr>
            <a:lvl6pPr marL="2743200" lvl="5" indent="-355600" algn="l">
              <a:lnSpc>
                <a:spcPct val="100000"/>
              </a:lnSpc>
              <a:spcBef>
                <a:spcPts val="400"/>
              </a:spcBef>
              <a:spcAft>
                <a:spcPts val="0"/>
              </a:spcAft>
              <a:buClr>
                <a:schemeClr val="dk1"/>
              </a:buClr>
              <a:buSzPts val="2000"/>
              <a:buFont typeface="Arial Narrow"/>
              <a:buChar char="•"/>
              <a:defRPr sz="2000"/>
            </a:lvl6pPr>
            <a:lvl7pPr marL="3200400" lvl="6" indent="-355600" algn="l">
              <a:lnSpc>
                <a:spcPct val="100000"/>
              </a:lnSpc>
              <a:spcBef>
                <a:spcPts val="400"/>
              </a:spcBef>
              <a:spcAft>
                <a:spcPts val="0"/>
              </a:spcAft>
              <a:buClr>
                <a:schemeClr val="dk1"/>
              </a:buClr>
              <a:buSzPts val="2000"/>
              <a:buFont typeface="Arial Narrow"/>
              <a:buChar char="•"/>
              <a:defRPr sz="2000"/>
            </a:lvl7pPr>
            <a:lvl8pPr marL="3657600" lvl="7" indent="-355600" algn="l">
              <a:lnSpc>
                <a:spcPct val="100000"/>
              </a:lnSpc>
              <a:spcBef>
                <a:spcPts val="400"/>
              </a:spcBef>
              <a:spcAft>
                <a:spcPts val="0"/>
              </a:spcAft>
              <a:buClr>
                <a:schemeClr val="dk1"/>
              </a:buClr>
              <a:buSzPts val="2000"/>
              <a:buFont typeface="Arial Narrow"/>
              <a:buChar char="•"/>
              <a:defRPr sz="2000"/>
            </a:lvl8pPr>
            <a:lvl9pPr marL="4114800" lvl="8" indent="-355600" algn="l">
              <a:lnSpc>
                <a:spcPct val="100000"/>
              </a:lnSpc>
              <a:spcBef>
                <a:spcPts val="400"/>
              </a:spcBef>
              <a:spcAft>
                <a:spcPts val="0"/>
              </a:spcAft>
              <a:buClr>
                <a:schemeClr val="dk1"/>
              </a:buClr>
              <a:buSzPts val="2000"/>
              <a:buFont typeface="Arial Narrow"/>
              <a:buChar char="•"/>
              <a:defRPr sz="2000"/>
            </a:lvl9pPr>
          </a:lstStyle>
          <a:p>
            <a:endParaRPr/>
          </a:p>
        </p:txBody>
      </p:sp>
      <p:sp>
        <p:nvSpPr>
          <p:cNvPr id="36" name="Google Shape;36;p29"/>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85000"/>
              </a:lnSpc>
              <a:spcBef>
                <a:spcPts val="420"/>
              </a:spcBef>
              <a:spcAft>
                <a:spcPts val="0"/>
              </a:spcAft>
              <a:buSzPts val="1400"/>
              <a:buFont typeface="Arial"/>
              <a:buNone/>
              <a:defRPr sz="1400"/>
            </a:lvl1pPr>
            <a:lvl2pPr marL="914400" lvl="1" indent="-228600" algn="l">
              <a:lnSpc>
                <a:spcPct val="85000"/>
              </a:lnSpc>
              <a:spcBef>
                <a:spcPts val="360"/>
              </a:spcBef>
              <a:spcAft>
                <a:spcPts val="0"/>
              </a:spcAft>
              <a:buSzPts val="1200"/>
              <a:buFont typeface="Arial"/>
              <a:buNone/>
              <a:defRPr sz="1200"/>
            </a:lvl2pPr>
            <a:lvl3pPr marL="1371600" lvl="2" indent="-228600" algn="l">
              <a:lnSpc>
                <a:spcPct val="85000"/>
              </a:lnSpc>
              <a:spcBef>
                <a:spcPts val="300"/>
              </a:spcBef>
              <a:spcAft>
                <a:spcPts val="0"/>
              </a:spcAft>
              <a:buSzPts val="1000"/>
              <a:buFont typeface="Arial"/>
              <a:buNone/>
              <a:defRPr sz="1000"/>
            </a:lvl3pPr>
            <a:lvl4pPr marL="1828800" lvl="3" indent="-228600" algn="l">
              <a:lnSpc>
                <a:spcPct val="100000"/>
              </a:lnSpc>
              <a:spcBef>
                <a:spcPts val="180"/>
              </a:spcBef>
              <a:spcAft>
                <a:spcPts val="0"/>
              </a:spcAft>
              <a:buSzPts val="450"/>
              <a:buNone/>
              <a:defRPr sz="900"/>
            </a:lvl4pPr>
            <a:lvl5pPr marL="2286000" lvl="4" indent="-228600" algn="l">
              <a:lnSpc>
                <a:spcPct val="100000"/>
              </a:lnSpc>
              <a:spcBef>
                <a:spcPts val="180"/>
              </a:spcBef>
              <a:spcAft>
                <a:spcPts val="0"/>
              </a:spcAft>
              <a:buClr>
                <a:schemeClr val="dk1"/>
              </a:buClr>
              <a:buSzPts val="900"/>
              <a:buFont typeface="Arial Narrow"/>
              <a:buNone/>
              <a:defRPr sz="900"/>
            </a:lvl5pPr>
            <a:lvl6pPr marL="2743200" lvl="5" indent="-228600" algn="l">
              <a:lnSpc>
                <a:spcPct val="100000"/>
              </a:lnSpc>
              <a:spcBef>
                <a:spcPts val="180"/>
              </a:spcBef>
              <a:spcAft>
                <a:spcPts val="0"/>
              </a:spcAft>
              <a:buClr>
                <a:schemeClr val="dk1"/>
              </a:buClr>
              <a:buSzPts val="900"/>
              <a:buFont typeface="Arial Narrow"/>
              <a:buNone/>
              <a:defRPr sz="900"/>
            </a:lvl6pPr>
            <a:lvl7pPr marL="3200400" lvl="6" indent="-228600" algn="l">
              <a:lnSpc>
                <a:spcPct val="100000"/>
              </a:lnSpc>
              <a:spcBef>
                <a:spcPts val="180"/>
              </a:spcBef>
              <a:spcAft>
                <a:spcPts val="0"/>
              </a:spcAft>
              <a:buClr>
                <a:schemeClr val="dk1"/>
              </a:buClr>
              <a:buSzPts val="900"/>
              <a:buFont typeface="Arial Narrow"/>
              <a:buNone/>
              <a:defRPr sz="900"/>
            </a:lvl7pPr>
            <a:lvl8pPr marL="3657600" lvl="7" indent="-228600" algn="l">
              <a:lnSpc>
                <a:spcPct val="100000"/>
              </a:lnSpc>
              <a:spcBef>
                <a:spcPts val="180"/>
              </a:spcBef>
              <a:spcAft>
                <a:spcPts val="0"/>
              </a:spcAft>
              <a:buClr>
                <a:schemeClr val="dk1"/>
              </a:buClr>
              <a:buSzPts val="900"/>
              <a:buFont typeface="Arial Narrow"/>
              <a:buNone/>
              <a:defRPr sz="900"/>
            </a:lvl8pPr>
            <a:lvl9pPr marL="4114800" lvl="8" indent="-228600" algn="l">
              <a:lnSpc>
                <a:spcPct val="100000"/>
              </a:lnSpc>
              <a:spcBef>
                <a:spcPts val="180"/>
              </a:spcBef>
              <a:spcAft>
                <a:spcPts val="0"/>
              </a:spcAft>
              <a:buClr>
                <a:schemeClr val="dk1"/>
              </a:buClr>
              <a:buSzPts val="900"/>
              <a:buFont typeface="Arial Narrow"/>
              <a:buNone/>
              <a:defRPr sz="900"/>
            </a:lvl9pPr>
          </a:lstStyle>
          <a:p>
            <a:endParaRPr/>
          </a:p>
        </p:txBody>
      </p:sp>
    </p:spTree>
    <p:extLst>
      <p:ext uri="{BB962C8B-B14F-4D97-AF65-F5344CB8AC3E}">
        <p14:creationId xmlns:p14="http://schemas.microsoft.com/office/powerpoint/2010/main" val="627169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30"/>
          <p:cNvSpPr>
            <a:spLocks noGrp="1"/>
          </p:cNvSpPr>
          <p:nvPr>
            <p:ph type="pic" idx="2"/>
          </p:nvPr>
        </p:nvSpPr>
        <p:spPr>
          <a:xfrm>
            <a:off x="1792288" y="612775"/>
            <a:ext cx="5486400" cy="4114800"/>
          </a:xfrm>
          <a:prstGeom prst="rect">
            <a:avLst/>
          </a:prstGeom>
          <a:noFill/>
          <a:ln>
            <a:noFill/>
          </a:ln>
        </p:spPr>
      </p:sp>
      <p:sp>
        <p:nvSpPr>
          <p:cNvPr id="40" name="Google Shape;40;p30"/>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85000"/>
              </a:lnSpc>
              <a:spcBef>
                <a:spcPts val="420"/>
              </a:spcBef>
              <a:spcAft>
                <a:spcPts val="0"/>
              </a:spcAft>
              <a:buSzPts val="1400"/>
              <a:buFont typeface="Arial"/>
              <a:buNone/>
              <a:defRPr sz="1400"/>
            </a:lvl1pPr>
            <a:lvl2pPr marL="914400" lvl="1" indent="-228600" algn="l">
              <a:lnSpc>
                <a:spcPct val="85000"/>
              </a:lnSpc>
              <a:spcBef>
                <a:spcPts val="360"/>
              </a:spcBef>
              <a:spcAft>
                <a:spcPts val="0"/>
              </a:spcAft>
              <a:buSzPts val="1200"/>
              <a:buFont typeface="Arial"/>
              <a:buNone/>
              <a:defRPr sz="1200"/>
            </a:lvl2pPr>
            <a:lvl3pPr marL="1371600" lvl="2" indent="-228600" algn="l">
              <a:lnSpc>
                <a:spcPct val="85000"/>
              </a:lnSpc>
              <a:spcBef>
                <a:spcPts val="300"/>
              </a:spcBef>
              <a:spcAft>
                <a:spcPts val="0"/>
              </a:spcAft>
              <a:buSzPts val="1000"/>
              <a:buFont typeface="Arial"/>
              <a:buNone/>
              <a:defRPr sz="1000"/>
            </a:lvl3pPr>
            <a:lvl4pPr marL="1828800" lvl="3" indent="-228600" algn="l">
              <a:lnSpc>
                <a:spcPct val="100000"/>
              </a:lnSpc>
              <a:spcBef>
                <a:spcPts val="180"/>
              </a:spcBef>
              <a:spcAft>
                <a:spcPts val="0"/>
              </a:spcAft>
              <a:buSzPts val="450"/>
              <a:buNone/>
              <a:defRPr sz="900"/>
            </a:lvl4pPr>
            <a:lvl5pPr marL="2286000" lvl="4" indent="-228600" algn="l">
              <a:lnSpc>
                <a:spcPct val="100000"/>
              </a:lnSpc>
              <a:spcBef>
                <a:spcPts val="180"/>
              </a:spcBef>
              <a:spcAft>
                <a:spcPts val="0"/>
              </a:spcAft>
              <a:buClr>
                <a:schemeClr val="dk1"/>
              </a:buClr>
              <a:buSzPts val="900"/>
              <a:buFont typeface="Arial Narrow"/>
              <a:buNone/>
              <a:defRPr sz="900"/>
            </a:lvl5pPr>
            <a:lvl6pPr marL="2743200" lvl="5" indent="-228600" algn="l">
              <a:lnSpc>
                <a:spcPct val="100000"/>
              </a:lnSpc>
              <a:spcBef>
                <a:spcPts val="180"/>
              </a:spcBef>
              <a:spcAft>
                <a:spcPts val="0"/>
              </a:spcAft>
              <a:buClr>
                <a:schemeClr val="dk1"/>
              </a:buClr>
              <a:buSzPts val="900"/>
              <a:buFont typeface="Arial Narrow"/>
              <a:buNone/>
              <a:defRPr sz="900"/>
            </a:lvl6pPr>
            <a:lvl7pPr marL="3200400" lvl="6" indent="-228600" algn="l">
              <a:lnSpc>
                <a:spcPct val="100000"/>
              </a:lnSpc>
              <a:spcBef>
                <a:spcPts val="180"/>
              </a:spcBef>
              <a:spcAft>
                <a:spcPts val="0"/>
              </a:spcAft>
              <a:buClr>
                <a:schemeClr val="dk1"/>
              </a:buClr>
              <a:buSzPts val="900"/>
              <a:buFont typeface="Arial Narrow"/>
              <a:buNone/>
              <a:defRPr sz="900"/>
            </a:lvl7pPr>
            <a:lvl8pPr marL="3657600" lvl="7" indent="-228600" algn="l">
              <a:lnSpc>
                <a:spcPct val="100000"/>
              </a:lnSpc>
              <a:spcBef>
                <a:spcPts val="180"/>
              </a:spcBef>
              <a:spcAft>
                <a:spcPts val="0"/>
              </a:spcAft>
              <a:buClr>
                <a:schemeClr val="dk1"/>
              </a:buClr>
              <a:buSzPts val="900"/>
              <a:buFont typeface="Arial Narrow"/>
              <a:buNone/>
              <a:defRPr sz="900"/>
            </a:lvl8pPr>
            <a:lvl9pPr marL="4114800" lvl="8" indent="-228600" algn="l">
              <a:lnSpc>
                <a:spcPct val="100000"/>
              </a:lnSpc>
              <a:spcBef>
                <a:spcPts val="180"/>
              </a:spcBef>
              <a:spcAft>
                <a:spcPts val="0"/>
              </a:spcAft>
              <a:buClr>
                <a:schemeClr val="dk1"/>
              </a:buClr>
              <a:buSzPts val="900"/>
              <a:buFont typeface="Arial Narrow"/>
              <a:buNone/>
              <a:defRPr sz="900"/>
            </a:lvl9pPr>
          </a:lstStyle>
          <a:p>
            <a:endParaRPr/>
          </a:p>
        </p:txBody>
      </p:sp>
    </p:spTree>
    <p:extLst>
      <p:ext uri="{BB962C8B-B14F-4D97-AF65-F5344CB8AC3E}">
        <p14:creationId xmlns:p14="http://schemas.microsoft.com/office/powerpoint/2010/main" val="3704704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31"/>
          <p:cNvSpPr txBox="1">
            <a:spLocks noGrp="1"/>
          </p:cNvSpPr>
          <p:nvPr>
            <p:ph type="body" idx="1"/>
          </p:nvPr>
        </p:nvSpPr>
        <p:spPr>
          <a:xfrm rot="5400000">
            <a:off x="1716088" y="-742950"/>
            <a:ext cx="5746750" cy="8836025"/>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vl1pPr>
            <a:lvl2pPr marL="914400" lvl="1" indent="-381000" algn="l">
              <a:lnSpc>
                <a:spcPct val="85000"/>
              </a:lnSpc>
              <a:spcBef>
                <a:spcPts val="720"/>
              </a:spcBef>
              <a:spcAft>
                <a:spcPts val="0"/>
              </a:spcAft>
              <a:buClr>
                <a:srgbClr val="C00000"/>
              </a:buClr>
              <a:buSzPts val="2400"/>
              <a:buFont typeface="Arial"/>
              <a:buChar char="•"/>
              <a:defRPr/>
            </a:lvl2pPr>
            <a:lvl3pPr marL="1371600" lvl="2" indent="-355600" algn="l">
              <a:lnSpc>
                <a:spcPct val="85000"/>
              </a:lnSpc>
              <a:spcBef>
                <a:spcPts val="600"/>
              </a:spcBef>
              <a:spcAft>
                <a:spcPts val="0"/>
              </a:spcAft>
              <a:buClr>
                <a:srgbClr val="C00000"/>
              </a:buClr>
              <a:buSzPts val="2000"/>
              <a:buFont typeface="Arial"/>
              <a:buChar char="•"/>
              <a:defRPr/>
            </a:lvl3pPr>
            <a:lvl4pPr marL="1828800" lvl="3" indent="-285750" algn="l">
              <a:lnSpc>
                <a:spcPct val="100000"/>
              </a:lnSpc>
              <a:spcBef>
                <a:spcPts val="360"/>
              </a:spcBef>
              <a:spcAft>
                <a:spcPts val="0"/>
              </a:spcAft>
              <a:buSzPts val="9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72408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rot="5400000">
            <a:off x="4636294" y="2309019"/>
            <a:ext cx="6542087" cy="2212975"/>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rot="5400000">
            <a:off x="134144" y="172244"/>
            <a:ext cx="6542087" cy="6486525"/>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vl1pPr>
            <a:lvl2pPr marL="914400" lvl="1" indent="-381000" algn="l">
              <a:lnSpc>
                <a:spcPct val="85000"/>
              </a:lnSpc>
              <a:spcBef>
                <a:spcPts val="720"/>
              </a:spcBef>
              <a:spcAft>
                <a:spcPts val="0"/>
              </a:spcAft>
              <a:buClr>
                <a:srgbClr val="C00000"/>
              </a:buClr>
              <a:buSzPts val="2400"/>
              <a:buFont typeface="Arial"/>
              <a:buChar char="•"/>
              <a:defRPr/>
            </a:lvl2pPr>
            <a:lvl3pPr marL="1371600" lvl="2" indent="-355600" algn="l">
              <a:lnSpc>
                <a:spcPct val="85000"/>
              </a:lnSpc>
              <a:spcBef>
                <a:spcPts val="600"/>
              </a:spcBef>
              <a:spcAft>
                <a:spcPts val="0"/>
              </a:spcAft>
              <a:buClr>
                <a:srgbClr val="C00000"/>
              </a:buClr>
              <a:buSzPts val="2000"/>
              <a:buFont typeface="Arial"/>
              <a:buChar char="•"/>
              <a:defRPr/>
            </a:lvl3pPr>
            <a:lvl4pPr marL="1828800" lvl="3" indent="-285750" algn="l">
              <a:lnSpc>
                <a:spcPct val="100000"/>
              </a:lnSpc>
              <a:spcBef>
                <a:spcPts val="360"/>
              </a:spcBef>
              <a:spcAft>
                <a:spcPts val="0"/>
              </a:spcAft>
              <a:buSzPts val="9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33705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4"/>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atin typeface="Arial"/>
                <a:ea typeface="Arial"/>
                <a:cs typeface="Arial"/>
                <a:sym typeface="Arial"/>
              </a:defRPr>
            </a:lvl1pPr>
            <a:lvl2pPr marL="914400" lvl="1" indent="-381000" algn="l">
              <a:lnSpc>
                <a:spcPct val="85000"/>
              </a:lnSpc>
              <a:spcBef>
                <a:spcPts val="720"/>
              </a:spcBef>
              <a:spcAft>
                <a:spcPts val="0"/>
              </a:spcAft>
              <a:buClr>
                <a:srgbClr val="C00000"/>
              </a:buClr>
              <a:buSzPts val="2400"/>
              <a:buFont typeface="Arial"/>
              <a:buChar char="•"/>
              <a:defRPr>
                <a:latin typeface="Arial"/>
                <a:ea typeface="Arial"/>
                <a:cs typeface="Arial"/>
                <a:sym typeface="Arial"/>
              </a:defRPr>
            </a:lvl2pPr>
            <a:lvl3pPr marL="1371600" lvl="2" indent="-355600" algn="l">
              <a:lnSpc>
                <a:spcPct val="85000"/>
              </a:lnSpc>
              <a:spcBef>
                <a:spcPts val="600"/>
              </a:spcBef>
              <a:spcAft>
                <a:spcPts val="0"/>
              </a:spcAft>
              <a:buClr>
                <a:srgbClr val="C00000"/>
              </a:buClr>
              <a:buSzPts val="2000"/>
              <a:buFont typeface="Arial"/>
              <a:buChar char="•"/>
              <a:defRPr>
                <a:latin typeface="Arial"/>
                <a:ea typeface="Arial"/>
                <a:cs typeface="Arial"/>
                <a:sym typeface="Arial"/>
              </a:defRPr>
            </a:lvl3pPr>
            <a:lvl4pPr marL="1828800" lvl="3" indent="-285750" algn="l">
              <a:lnSpc>
                <a:spcPct val="100000"/>
              </a:lnSpc>
              <a:spcBef>
                <a:spcPts val="360"/>
              </a:spcBef>
              <a:spcAft>
                <a:spcPts val="0"/>
              </a:spcAft>
              <a:buClr>
                <a:srgbClr val="C00000"/>
              </a:buClr>
              <a:buSzPts val="900"/>
              <a:buFont typeface="Arial"/>
              <a:buChar char="•"/>
              <a:defRPr>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Font typeface="Arial"/>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4"/>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82428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3"/>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atin typeface="Arial"/>
                <a:ea typeface="Arial"/>
                <a:cs typeface="Arial"/>
                <a:sym typeface="Arial"/>
              </a:defRPr>
            </a:lvl1pPr>
            <a:lvl2pPr marL="914400" lvl="1" indent="-381000" algn="l">
              <a:lnSpc>
                <a:spcPct val="85000"/>
              </a:lnSpc>
              <a:spcBef>
                <a:spcPts val="720"/>
              </a:spcBef>
              <a:spcAft>
                <a:spcPts val="0"/>
              </a:spcAft>
              <a:buClr>
                <a:srgbClr val="C00000"/>
              </a:buClr>
              <a:buSzPts val="2400"/>
              <a:buFont typeface="Arial"/>
              <a:buChar char="•"/>
              <a:defRPr>
                <a:latin typeface="Arial"/>
                <a:ea typeface="Arial"/>
                <a:cs typeface="Arial"/>
                <a:sym typeface="Arial"/>
              </a:defRPr>
            </a:lvl2pPr>
            <a:lvl3pPr marL="1371600" lvl="2" indent="-355600" algn="l">
              <a:lnSpc>
                <a:spcPct val="85000"/>
              </a:lnSpc>
              <a:spcBef>
                <a:spcPts val="600"/>
              </a:spcBef>
              <a:spcAft>
                <a:spcPts val="0"/>
              </a:spcAft>
              <a:buClr>
                <a:srgbClr val="C00000"/>
              </a:buClr>
              <a:buSzPts val="2000"/>
              <a:buFont typeface="Arial"/>
              <a:buChar char="•"/>
              <a:defRPr>
                <a:latin typeface="Arial"/>
                <a:ea typeface="Arial"/>
                <a:cs typeface="Arial"/>
                <a:sym typeface="Arial"/>
              </a:defRPr>
            </a:lvl3pPr>
            <a:lvl4pPr marL="1828800" lvl="3" indent="-285750" algn="l">
              <a:lnSpc>
                <a:spcPct val="100000"/>
              </a:lnSpc>
              <a:spcBef>
                <a:spcPts val="360"/>
              </a:spcBef>
              <a:spcAft>
                <a:spcPts val="0"/>
              </a:spcAft>
              <a:buClr>
                <a:srgbClr val="C00000"/>
              </a:buClr>
              <a:buSzPts val="900"/>
              <a:buFont typeface="Arial"/>
              <a:buChar char="•"/>
              <a:defRPr>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Font typeface="Arial"/>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3"/>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82214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4000" b="1" cap="none">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Autofit/>
          </a:bodyPr>
          <a:lstStyle>
            <a:lvl1pPr marL="457200" lvl="0" indent="-228600" algn="l">
              <a:lnSpc>
                <a:spcPct val="85000"/>
              </a:lnSpc>
              <a:spcBef>
                <a:spcPts val="600"/>
              </a:spcBef>
              <a:spcAft>
                <a:spcPts val="0"/>
              </a:spcAft>
              <a:buSzPts val="2000"/>
              <a:buFont typeface="Arial"/>
              <a:buNone/>
              <a:defRPr sz="2000"/>
            </a:lvl1pPr>
            <a:lvl2pPr marL="914400" lvl="1" indent="-228600" algn="l">
              <a:lnSpc>
                <a:spcPct val="85000"/>
              </a:lnSpc>
              <a:spcBef>
                <a:spcPts val="540"/>
              </a:spcBef>
              <a:spcAft>
                <a:spcPts val="0"/>
              </a:spcAft>
              <a:buSzPts val="1800"/>
              <a:buFont typeface="Arial"/>
              <a:buNone/>
              <a:defRPr sz="1800"/>
            </a:lvl2pPr>
            <a:lvl3pPr marL="1371600" lvl="2" indent="-228600" algn="l">
              <a:lnSpc>
                <a:spcPct val="85000"/>
              </a:lnSpc>
              <a:spcBef>
                <a:spcPts val="480"/>
              </a:spcBef>
              <a:spcAft>
                <a:spcPts val="0"/>
              </a:spcAft>
              <a:buSzPts val="1600"/>
              <a:buFont typeface="Arial"/>
              <a:buNone/>
              <a:defRPr sz="1600"/>
            </a:lvl3pPr>
            <a:lvl4pPr marL="1828800" lvl="3" indent="-228600" algn="l">
              <a:lnSpc>
                <a:spcPct val="100000"/>
              </a:lnSpc>
              <a:spcBef>
                <a:spcPts val="280"/>
              </a:spcBef>
              <a:spcAft>
                <a:spcPts val="0"/>
              </a:spcAft>
              <a:buSzPts val="700"/>
              <a:buNone/>
              <a:defRPr sz="1400"/>
            </a:lvl4pPr>
            <a:lvl5pPr marL="2286000" lvl="4" indent="-228600" algn="l">
              <a:lnSpc>
                <a:spcPct val="100000"/>
              </a:lnSpc>
              <a:spcBef>
                <a:spcPts val="280"/>
              </a:spcBef>
              <a:spcAft>
                <a:spcPts val="0"/>
              </a:spcAft>
              <a:buClr>
                <a:schemeClr val="dk1"/>
              </a:buClr>
              <a:buSzPts val="1400"/>
              <a:buFont typeface="Arial Narrow"/>
              <a:buNone/>
              <a:defRPr sz="1400"/>
            </a:lvl5pPr>
            <a:lvl6pPr marL="2743200" lvl="5" indent="-228600" algn="l">
              <a:lnSpc>
                <a:spcPct val="100000"/>
              </a:lnSpc>
              <a:spcBef>
                <a:spcPts val="280"/>
              </a:spcBef>
              <a:spcAft>
                <a:spcPts val="0"/>
              </a:spcAft>
              <a:buClr>
                <a:schemeClr val="dk1"/>
              </a:buClr>
              <a:buSzPts val="1400"/>
              <a:buFont typeface="Arial Narrow"/>
              <a:buNone/>
              <a:defRPr sz="1400"/>
            </a:lvl6pPr>
            <a:lvl7pPr marL="3200400" lvl="6" indent="-228600" algn="l">
              <a:lnSpc>
                <a:spcPct val="100000"/>
              </a:lnSpc>
              <a:spcBef>
                <a:spcPts val="280"/>
              </a:spcBef>
              <a:spcAft>
                <a:spcPts val="0"/>
              </a:spcAft>
              <a:buClr>
                <a:schemeClr val="dk1"/>
              </a:buClr>
              <a:buSzPts val="1400"/>
              <a:buFont typeface="Arial Narrow"/>
              <a:buNone/>
              <a:defRPr sz="1400"/>
            </a:lvl7pPr>
            <a:lvl8pPr marL="3657600" lvl="7" indent="-228600" algn="l">
              <a:lnSpc>
                <a:spcPct val="100000"/>
              </a:lnSpc>
              <a:spcBef>
                <a:spcPts val="280"/>
              </a:spcBef>
              <a:spcAft>
                <a:spcPts val="0"/>
              </a:spcAft>
              <a:buClr>
                <a:schemeClr val="dk1"/>
              </a:buClr>
              <a:buSzPts val="1400"/>
              <a:buFont typeface="Arial Narrow"/>
              <a:buNone/>
              <a:defRPr sz="1400"/>
            </a:lvl8pPr>
            <a:lvl9pPr marL="4114800" lvl="8" indent="-228600" algn="l">
              <a:lnSpc>
                <a:spcPct val="100000"/>
              </a:lnSpc>
              <a:spcBef>
                <a:spcPts val="280"/>
              </a:spcBef>
              <a:spcAft>
                <a:spcPts val="0"/>
              </a:spcAft>
              <a:buClr>
                <a:schemeClr val="dk1"/>
              </a:buClr>
              <a:buSzPts val="1400"/>
              <a:buFont typeface="Arial Narrow"/>
              <a:buNone/>
              <a:defRPr sz="1400"/>
            </a:lvl9pPr>
          </a:lstStyle>
          <a:p>
            <a:endParaRPr/>
          </a:p>
        </p:txBody>
      </p:sp>
    </p:spTree>
    <p:extLst>
      <p:ext uri="{BB962C8B-B14F-4D97-AF65-F5344CB8AC3E}">
        <p14:creationId xmlns:p14="http://schemas.microsoft.com/office/powerpoint/2010/main" val="2069323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171450" y="801688"/>
            <a:ext cx="4341813"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
        <p:nvSpPr>
          <p:cNvPr id="29" name="Google Shape;29;p15"/>
          <p:cNvSpPr txBox="1">
            <a:spLocks noGrp="1"/>
          </p:cNvSpPr>
          <p:nvPr>
            <p:ph type="body" idx="2"/>
          </p:nvPr>
        </p:nvSpPr>
        <p:spPr>
          <a:xfrm>
            <a:off x="4665663" y="801688"/>
            <a:ext cx="4341812"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Tree>
    <p:extLst>
      <p:ext uri="{BB962C8B-B14F-4D97-AF65-F5344CB8AC3E}">
        <p14:creationId xmlns:p14="http://schemas.microsoft.com/office/powerpoint/2010/main" val="687263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9068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32622927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2118135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85000"/>
              </a:lnSpc>
              <a:spcBef>
                <a:spcPts val="960"/>
              </a:spcBef>
              <a:spcAft>
                <a:spcPts val="0"/>
              </a:spcAft>
              <a:buClr>
                <a:srgbClr val="C00000"/>
              </a:buClr>
              <a:buSzPts val="3200"/>
              <a:buFont typeface="Arial"/>
              <a:buChar char="•"/>
              <a:defRPr sz="3200"/>
            </a:lvl1pPr>
            <a:lvl2pPr marL="914400" lvl="1" indent="-406400" algn="l">
              <a:lnSpc>
                <a:spcPct val="85000"/>
              </a:lnSpc>
              <a:spcBef>
                <a:spcPts val="840"/>
              </a:spcBef>
              <a:spcAft>
                <a:spcPts val="0"/>
              </a:spcAft>
              <a:buClr>
                <a:srgbClr val="C00000"/>
              </a:buClr>
              <a:buSzPts val="2800"/>
              <a:buFont typeface="Arial"/>
              <a:buChar char="•"/>
              <a:defRPr sz="2800"/>
            </a:lvl2pPr>
            <a:lvl3pPr marL="1371600" lvl="2" indent="-381000" algn="l">
              <a:lnSpc>
                <a:spcPct val="85000"/>
              </a:lnSpc>
              <a:spcBef>
                <a:spcPts val="720"/>
              </a:spcBef>
              <a:spcAft>
                <a:spcPts val="0"/>
              </a:spcAft>
              <a:buClr>
                <a:srgbClr val="C00000"/>
              </a:buClr>
              <a:buSzPts val="2400"/>
              <a:buFont typeface="Arial"/>
              <a:buChar char="•"/>
              <a:defRPr sz="2400"/>
            </a:lvl3pPr>
            <a:lvl4pPr marL="1828800" lvl="3" indent="-292100" algn="l">
              <a:lnSpc>
                <a:spcPct val="100000"/>
              </a:lnSpc>
              <a:spcBef>
                <a:spcPts val="400"/>
              </a:spcBef>
              <a:spcAft>
                <a:spcPts val="0"/>
              </a:spcAft>
              <a:buSzPts val="1000"/>
              <a:buChar char="●"/>
              <a:defRPr sz="2000"/>
            </a:lvl4pPr>
            <a:lvl5pPr marL="2286000" lvl="4" indent="-355600" algn="l">
              <a:lnSpc>
                <a:spcPct val="100000"/>
              </a:lnSpc>
              <a:spcBef>
                <a:spcPts val="400"/>
              </a:spcBef>
              <a:spcAft>
                <a:spcPts val="0"/>
              </a:spcAft>
              <a:buClr>
                <a:schemeClr val="dk1"/>
              </a:buClr>
              <a:buSzPts val="2000"/>
              <a:buFont typeface="Arial Narrow"/>
              <a:buChar char="•"/>
              <a:defRPr sz="2000"/>
            </a:lvl5pPr>
            <a:lvl6pPr marL="2743200" lvl="5" indent="-355600" algn="l">
              <a:lnSpc>
                <a:spcPct val="100000"/>
              </a:lnSpc>
              <a:spcBef>
                <a:spcPts val="400"/>
              </a:spcBef>
              <a:spcAft>
                <a:spcPts val="0"/>
              </a:spcAft>
              <a:buClr>
                <a:schemeClr val="dk1"/>
              </a:buClr>
              <a:buSzPts val="2000"/>
              <a:buFont typeface="Arial Narrow"/>
              <a:buChar char="•"/>
              <a:defRPr sz="2000"/>
            </a:lvl6pPr>
            <a:lvl7pPr marL="3200400" lvl="6" indent="-355600" algn="l">
              <a:lnSpc>
                <a:spcPct val="100000"/>
              </a:lnSpc>
              <a:spcBef>
                <a:spcPts val="400"/>
              </a:spcBef>
              <a:spcAft>
                <a:spcPts val="0"/>
              </a:spcAft>
              <a:buClr>
                <a:schemeClr val="dk1"/>
              </a:buClr>
              <a:buSzPts val="2000"/>
              <a:buFont typeface="Arial Narrow"/>
              <a:buChar char="•"/>
              <a:defRPr sz="2000"/>
            </a:lvl7pPr>
            <a:lvl8pPr marL="3657600" lvl="7" indent="-355600" algn="l">
              <a:lnSpc>
                <a:spcPct val="100000"/>
              </a:lnSpc>
              <a:spcBef>
                <a:spcPts val="400"/>
              </a:spcBef>
              <a:spcAft>
                <a:spcPts val="0"/>
              </a:spcAft>
              <a:buClr>
                <a:schemeClr val="dk1"/>
              </a:buClr>
              <a:buSzPts val="2000"/>
              <a:buFont typeface="Arial Narrow"/>
              <a:buChar char="•"/>
              <a:defRPr sz="2000"/>
            </a:lvl8pPr>
            <a:lvl9pPr marL="4114800" lvl="8" indent="-355600" algn="l">
              <a:lnSpc>
                <a:spcPct val="100000"/>
              </a:lnSpc>
              <a:spcBef>
                <a:spcPts val="400"/>
              </a:spcBef>
              <a:spcAft>
                <a:spcPts val="0"/>
              </a:spcAft>
              <a:buClr>
                <a:schemeClr val="dk1"/>
              </a:buClr>
              <a:buSzPts val="2000"/>
              <a:buFont typeface="Arial Narrow"/>
              <a:buChar char="•"/>
              <a:defRPr sz="2000"/>
            </a:lvl9pPr>
          </a:lstStyle>
          <a:p>
            <a:endParaRPr/>
          </a:p>
        </p:txBody>
      </p:sp>
      <p:sp>
        <p:nvSpPr>
          <p:cNvPr id="36" name="Google Shape;36;p18"/>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85000"/>
              </a:lnSpc>
              <a:spcBef>
                <a:spcPts val="420"/>
              </a:spcBef>
              <a:spcAft>
                <a:spcPts val="0"/>
              </a:spcAft>
              <a:buSzPts val="1400"/>
              <a:buFont typeface="Arial"/>
              <a:buNone/>
              <a:defRPr sz="1400"/>
            </a:lvl1pPr>
            <a:lvl2pPr marL="914400" lvl="1" indent="-228600" algn="l">
              <a:lnSpc>
                <a:spcPct val="85000"/>
              </a:lnSpc>
              <a:spcBef>
                <a:spcPts val="360"/>
              </a:spcBef>
              <a:spcAft>
                <a:spcPts val="0"/>
              </a:spcAft>
              <a:buSzPts val="1200"/>
              <a:buFont typeface="Arial"/>
              <a:buNone/>
              <a:defRPr sz="1200"/>
            </a:lvl2pPr>
            <a:lvl3pPr marL="1371600" lvl="2" indent="-228600" algn="l">
              <a:lnSpc>
                <a:spcPct val="85000"/>
              </a:lnSpc>
              <a:spcBef>
                <a:spcPts val="300"/>
              </a:spcBef>
              <a:spcAft>
                <a:spcPts val="0"/>
              </a:spcAft>
              <a:buSzPts val="1000"/>
              <a:buFont typeface="Arial"/>
              <a:buNone/>
              <a:defRPr sz="1000"/>
            </a:lvl3pPr>
            <a:lvl4pPr marL="1828800" lvl="3" indent="-228600" algn="l">
              <a:lnSpc>
                <a:spcPct val="100000"/>
              </a:lnSpc>
              <a:spcBef>
                <a:spcPts val="180"/>
              </a:spcBef>
              <a:spcAft>
                <a:spcPts val="0"/>
              </a:spcAft>
              <a:buSzPts val="450"/>
              <a:buNone/>
              <a:defRPr sz="900"/>
            </a:lvl4pPr>
            <a:lvl5pPr marL="2286000" lvl="4" indent="-228600" algn="l">
              <a:lnSpc>
                <a:spcPct val="100000"/>
              </a:lnSpc>
              <a:spcBef>
                <a:spcPts val="180"/>
              </a:spcBef>
              <a:spcAft>
                <a:spcPts val="0"/>
              </a:spcAft>
              <a:buClr>
                <a:schemeClr val="dk1"/>
              </a:buClr>
              <a:buSzPts val="900"/>
              <a:buFont typeface="Arial Narrow"/>
              <a:buNone/>
              <a:defRPr sz="900"/>
            </a:lvl5pPr>
            <a:lvl6pPr marL="2743200" lvl="5" indent="-228600" algn="l">
              <a:lnSpc>
                <a:spcPct val="100000"/>
              </a:lnSpc>
              <a:spcBef>
                <a:spcPts val="180"/>
              </a:spcBef>
              <a:spcAft>
                <a:spcPts val="0"/>
              </a:spcAft>
              <a:buClr>
                <a:schemeClr val="dk1"/>
              </a:buClr>
              <a:buSzPts val="900"/>
              <a:buFont typeface="Arial Narrow"/>
              <a:buNone/>
              <a:defRPr sz="900"/>
            </a:lvl6pPr>
            <a:lvl7pPr marL="3200400" lvl="6" indent="-228600" algn="l">
              <a:lnSpc>
                <a:spcPct val="100000"/>
              </a:lnSpc>
              <a:spcBef>
                <a:spcPts val="180"/>
              </a:spcBef>
              <a:spcAft>
                <a:spcPts val="0"/>
              </a:spcAft>
              <a:buClr>
                <a:schemeClr val="dk1"/>
              </a:buClr>
              <a:buSzPts val="900"/>
              <a:buFont typeface="Arial Narrow"/>
              <a:buNone/>
              <a:defRPr sz="900"/>
            </a:lvl7pPr>
            <a:lvl8pPr marL="3657600" lvl="7" indent="-228600" algn="l">
              <a:lnSpc>
                <a:spcPct val="100000"/>
              </a:lnSpc>
              <a:spcBef>
                <a:spcPts val="180"/>
              </a:spcBef>
              <a:spcAft>
                <a:spcPts val="0"/>
              </a:spcAft>
              <a:buClr>
                <a:schemeClr val="dk1"/>
              </a:buClr>
              <a:buSzPts val="900"/>
              <a:buFont typeface="Arial Narrow"/>
              <a:buNone/>
              <a:defRPr sz="900"/>
            </a:lvl8pPr>
            <a:lvl9pPr marL="4114800" lvl="8" indent="-228600" algn="l">
              <a:lnSpc>
                <a:spcPct val="100000"/>
              </a:lnSpc>
              <a:spcBef>
                <a:spcPts val="180"/>
              </a:spcBef>
              <a:spcAft>
                <a:spcPts val="0"/>
              </a:spcAft>
              <a:buClr>
                <a:schemeClr val="dk1"/>
              </a:buClr>
              <a:buSzPts val="900"/>
              <a:buFont typeface="Arial Narrow"/>
              <a:buNone/>
              <a:defRPr sz="900"/>
            </a:lvl9pPr>
          </a:lstStyle>
          <a:p>
            <a:endParaRPr/>
          </a:p>
        </p:txBody>
      </p:sp>
    </p:spTree>
    <p:extLst>
      <p:ext uri="{BB962C8B-B14F-4D97-AF65-F5344CB8AC3E}">
        <p14:creationId xmlns:p14="http://schemas.microsoft.com/office/powerpoint/2010/main" val="1233105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19"/>
          <p:cNvSpPr>
            <a:spLocks noGrp="1"/>
          </p:cNvSpPr>
          <p:nvPr>
            <p:ph type="pic" idx="2"/>
          </p:nvPr>
        </p:nvSpPr>
        <p:spPr>
          <a:xfrm>
            <a:off x="1792288" y="612775"/>
            <a:ext cx="5486400" cy="4114800"/>
          </a:xfrm>
          <a:prstGeom prst="rect">
            <a:avLst/>
          </a:prstGeom>
          <a:noFill/>
          <a:ln>
            <a:noFill/>
          </a:ln>
        </p:spPr>
      </p:sp>
      <p:sp>
        <p:nvSpPr>
          <p:cNvPr id="40" name="Google Shape;40;p19"/>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85000"/>
              </a:lnSpc>
              <a:spcBef>
                <a:spcPts val="420"/>
              </a:spcBef>
              <a:spcAft>
                <a:spcPts val="0"/>
              </a:spcAft>
              <a:buSzPts val="1400"/>
              <a:buFont typeface="Arial"/>
              <a:buNone/>
              <a:defRPr sz="1400"/>
            </a:lvl1pPr>
            <a:lvl2pPr marL="914400" lvl="1" indent="-228600" algn="l">
              <a:lnSpc>
                <a:spcPct val="85000"/>
              </a:lnSpc>
              <a:spcBef>
                <a:spcPts val="360"/>
              </a:spcBef>
              <a:spcAft>
                <a:spcPts val="0"/>
              </a:spcAft>
              <a:buSzPts val="1200"/>
              <a:buFont typeface="Arial"/>
              <a:buNone/>
              <a:defRPr sz="1200"/>
            </a:lvl2pPr>
            <a:lvl3pPr marL="1371600" lvl="2" indent="-228600" algn="l">
              <a:lnSpc>
                <a:spcPct val="85000"/>
              </a:lnSpc>
              <a:spcBef>
                <a:spcPts val="300"/>
              </a:spcBef>
              <a:spcAft>
                <a:spcPts val="0"/>
              </a:spcAft>
              <a:buSzPts val="1000"/>
              <a:buFont typeface="Arial"/>
              <a:buNone/>
              <a:defRPr sz="1000"/>
            </a:lvl3pPr>
            <a:lvl4pPr marL="1828800" lvl="3" indent="-228600" algn="l">
              <a:lnSpc>
                <a:spcPct val="100000"/>
              </a:lnSpc>
              <a:spcBef>
                <a:spcPts val="180"/>
              </a:spcBef>
              <a:spcAft>
                <a:spcPts val="0"/>
              </a:spcAft>
              <a:buSzPts val="450"/>
              <a:buNone/>
              <a:defRPr sz="900"/>
            </a:lvl4pPr>
            <a:lvl5pPr marL="2286000" lvl="4" indent="-228600" algn="l">
              <a:lnSpc>
                <a:spcPct val="100000"/>
              </a:lnSpc>
              <a:spcBef>
                <a:spcPts val="180"/>
              </a:spcBef>
              <a:spcAft>
                <a:spcPts val="0"/>
              </a:spcAft>
              <a:buClr>
                <a:schemeClr val="dk1"/>
              </a:buClr>
              <a:buSzPts val="900"/>
              <a:buFont typeface="Arial Narrow"/>
              <a:buNone/>
              <a:defRPr sz="900"/>
            </a:lvl5pPr>
            <a:lvl6pPr marL="2743200" lvl="5" indent="-228600" algn="l">
              <a:lnSpc>
                <a:spcPct val="100000"/>
              </a:lnSpc>
              <a:spcBef>
                <a:spcPts val="180"/>
              </a:spcBef>
              <a:spcAft>
                <a:spcPts val="0"/>
              </a:spcAft>
              <a:buClr>
                <a:schemeClr val="dk1"/>
              </a:buClr>
              <a:buSzPts val="900"/>
              <a:buFont typeface="Arial Narrow"/>
              <a:buNone/>
              <a:defRPr sz="900"/>
            </a:lvl6pPr>
            <a:lvl7pPr marL="3200400" lvl="6" indent="-228600" algn="l">
              <a:lnSpc>
                <a:spcPct val="100000"/>
              </a:lnSpc>
              <a:spcBef>
                <a:spcPts val="180"/>
              </a:spcBef>
              <a:spcAft>
                <a:spcPts val="0"/>
              </a:spcAft>
              <a:buClr>
                <a:schemeClr val="dk1"/>
              </a:buClr>
              <a:buSzPts val="900"/>
              <a:buFont typeface="Arial Narrow"/>
              <a:buNone/>
              <a:defRPr sz="900"/>
            </a:lvl7pPr>
            <a:lvl8pPr marL="3657600" lvl="7" indent="-228600" algn="l">
              <a:lnSpc>
                <a:spcPct val="100000"/>
              </a:lnSpc>
              <a:spcBef>
                <a:spcPts val="180"/>
              </a:spcBef>
              <a:spcAft>
                <a:spcPts val="0"/>
              </a:spcAft>
              <a:buClr>
                <a:schemeClr val="dk1"/>
              </a:buClr>
              <a:buSzPts val="900"/>
              <a:buFont typeface="Arial Narrow"/>
              <a:buNone/>
              <a:defRPr sz="900"/>
            </a:lvl8pPr>
            <a:lvl9pPr marL="4114800" lvl="8" indent="-228600" algn="l">
              <a:lnSpc>
                <a:spcPct val="100000"/>
              </a:lnSpc>
              <a:spcBef>
                <a:spcPts val="180"/>
              </a:spcBef>
              <a:spcAft>
                <a:spcPts val="0"/>
              </a:spcAft>
              <a:buClr>
                <a:schemeClr val="dk1"/>
              </a:buClr>
              <a:buSzPts val="900"/>
              <a:buFont typeface="Arial Narrow"/>
              <a:buNone/>
              <a:defRPr sz="900"/>
            </a:lvl9pPr>
          </a:lstStyle>
          <a:p>
            <a:endParaRPr/>
          </a:p>
        </p:txBody>
      </p:sp>
    </p:spTree>
    <p:extLst>
      <p:ext uri="{BB962C8B-B14F-4D97-AF65-F5344CB8AC3E}">
        <p14:creationId xmlns:p14="http://schemas.microsoft.com/office/powerpoint/2010/main" val="734588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20"/>
          <p:cNvSpPr txBox="1">
            <a:spLocks noGrp="1"/>
          </p:cNvSpPr>
          <p:nvPr>
            <p:ph type="body" idx="1"/>
          </p:nvPr>
        </p:nvSpPr>
        <p:spPr>
          <a:xfrm rot="5400000">
            <a:off x="1716088" y="-742950"/>
            <a:ext cx="5746750" cy="8836025"/>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vl1pPr>
            <a:lvl2pPr marL="914400" lvl="1" indent="-381000" algn="l">
              <a:lnSpc>
                <a:spcPct val="85000"/>
              </a:lnSpc>
              <a:spcBef>
                <a:spcPts val="720"/>
              </a:spcBef>
              <a:spcAft>
                <a:spcPts val="0"/>
              </a:spcAft>
              <a:buClr>
                <a:srgbClr val="C00000"/>
              </a:buClr>
              <a:buSzPts val="2400"/>
              <a:buFont typeface="Arial"/>
              <a:buChar char="•"/>
              <a:defRPr/>
            </a:lvl2pPr>
            <a:lvl3pPr marL="1371600" lvl="2" indent="-355600" algn="l">
              <a:lnSpc>
                <a:spcPct val="85000"/>
              </a:lnSpc>
              <a:spcBef>
                <a:spcPts val="600"/>
              </a:spcBef>
              <a:spcAft>
                <a:spcPts val="0"/>
              </a:spcAft>
              <a:buClr>
                <a:srgbClr val="C00000"/>
              </a:buClr>
              <a:buSzPts val="2000"/>
              <a:buFont typeface="Arial"/>
              <a:buChar char="•"/>
              <a:defRPr/>
            </a:lvl3pPr>
            <a:lvl4pPr marL="1828800" lvl="3" indent="-285750" algn="l">
              <a:lnSpc>
                <a:spcPct val="100000"/>
              </a:lnSpc>
              <a:spcBef>
                <a:spcPts val="360"/>
              </a:spcBef>
              <a:spcAft>
                <a:spcPts val="0"/>
              </a:spcAft>
              <a:buSzPts val="9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07428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rot="5400000">
            <a:off x="4636294" y="2309019"/>
            <a:ext cx="6542087" cy="2212975"/>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21"/>
          <p:cNvSpPr txBox="1">
            <a:spLocks noGrp="1"/>
          </p:cNvSpPr>
          <p:nvPr>
            <p:ph type="body" idx="1"/>
          </p:nvPr>
        </p:nvSpPr>
        <p:spPr>
          <a:xfrm rot="5400000">
            <a:off x="134144" y="172244"/>
            <a:ext cx="6542087" cy="6486525"/>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vl1pPr>
            <a:lvl2pPr marL="914400" lvl="1" indent="-381000" algn="l">
              <a:lnSpc>
                <a:spcPct val="85000"/>
              </a:lnSpc>
              <a:spcBef>
                <a:spcPts val="720"/>
              </a:spcBef>
              <a:spcAft>
                <a:spcPts val="0"/>
              </a:spcAft>
              <a:buClr>
                <a:srgbClr val="C00000"/>
              </a:buClr>
              <a:buSzPts val="2400"/>
              <a:buFont typeface="Arial"/>
              <a:buChar char="•"/>
              <a:defRPr/>
            </a:lvl2pPr>
            <a:lvl3pPr marL="1371600" lvl="2" indent="-355600" algn="l">
              <a:lnSpc>
                <a:spcPct val="85000"/>
              </a:lnSpc>
              <a:spcBef>
                <a:spcPts val="600"/>
              </a:spcBef>
              <a:spcAft>
                <a:spcPts val="0"/>
              </a:spcAft>
              <a:buClr>
                <a:srgbClr val="C00000"/>
              </a:buClr>
              <a:buSzPts val="2000"/>
              <a:buFont typeface="Arial"/>
              <a:buChar char="•"/>
              <a:defRPr/>
            </a:lvl3pPr>
            <a:lvl4pPr marL="1828800" lvl="3" indent="-285750" algn="l">
              <a:lnSpc>
                <a:spcPct val="100000"/>
              </a:lnSpc>
              <a:spcBef>
                <a:spcPts val="360"/>
              </a:spcBef>
              <a:spcAft>
                <a:spcPts val="0"/>
              </a:spcAft>
              <a:buSzPts val="9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181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4000" b="1" cap="none">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Autofit/>
          </a:bodyPr>
          <a:lstStyle>
            <a:lvl1pPr marL="457200" lvl="0" indent="-228600" algn="l">
              <a:lnSpc>
                <a:spcPct val="85000"/>
              </a:lnSpc>
              <a:spcBef>
                <a:spcPts val="600"/>
              </a:spcBef>
              <a:spcAft>
                <a:spcPts val="0"/>
              </a:spcAft>
              <a:buSzPts val="2000"/>
              <a:buFont typeface="Arial"/>
              <a:buNone/>
              <a:defRPr sz="2000"/>
            </a:lvl1pPr>
            <a:lvl2pPr marL="914400" lvl="1" indent="-228600" algn="l">
              <a:lnSpc>
                <a:spcPct val="85000"/>
              </a:lnSpc>
              <a:spcBef>
                <a:spcPts val="540"/>
              </a:spcBef>
              <a:spcAft>
                <a:spcPts val="0"/>
              </a:spcAft>
              <a:buSzPts val="1800"/>
              <a:buFont typeface="Arial"/>
              <a:buNone/>
              <a:defRPr sz="1800"/>
            </a:lvl2pPr>
            <a:lvl3pPr marL="1371600" lvl="2" indent="-228600" algn="l">
              <a:lnSpc>
                <a:spcPct val="85000"/>
              </a:lnSpc>
              <a:spcBef>
                <a:spcPts val="480"/>
              </a:spcBef>
              <a:spcAft>
                <a:spcPts val="0"/>
              </a:spcAft>
              <a:buSzPts val="1600"/>
              <a:buFont typeface="Arial"/>
              <a:buNone/>
              <a:defRPr sz="1600"/>
            </a:lvl3pPr>
            <a:lvl4pPr marL="1828800" lvl="3" indent="-228600" algn="l">
              <a:lnSpc>
                <a:spcPct val="100000"/>
              </a:lnSpc>
              <a:spcBef>
                <a:spcPts val="280"/>
              </a:spcBef>
              <a:spcAft>
                <a:spcPts val="0"/>
              </a:spcAft>
              <a:buSzPts val="700"/>
              <a:buNone/>
              <a:defRPr sz="1400"/>
            </a:lvl4pPr>
            <a:lvl5pPr marL="2286000" lvl="4" indent="-228600" algn="l">
              <a:lnSpc>
                <a:spcPct val="100000"/>
              </a:lnSpc>
              <a:spcBef>
                <a:spcPts val="280"/>
              </a:spcBef>
              <a:spcAft>
                <a:spcPts val="0"/>
              </a:spcAft>
              <a:buClr>
                <a:schemeClr val="dk1"/>
              </a:buClr>
              <a:buSzPts val="1400"/>
              <a:buFont typeface="Arial Narrow"/>
              <a:buNone/>
              <a:defRPr sz="1400"/>
            </a:lvl5pPr>
            <a:lvl6pPr marL="2743200" lvl="5" indent="-228600" algn="l">
              <a:lnSpc>
                <a:spcPct val="100000"/>
              </a:lnSpc>
              <a:spcBef>
                <a:spcPts val="280"/>
              </a:spcBef>
              <a:spcAft>
                <a:spcPts val="0"/>
              </a:spcAft>
              <a:buClr>
                <a:schemeClr val="dk1"/>
              </a:buClr>
              <a:buSzPts val="1400"/>
              <a:buFont typeface="Arial Narrow"/>
              <a:buNone/>
              <a:defRPr sz="1400"/>
            </a:lvl6pPr>
            <a:lvl7pPr marL="3200400" lvl="6" indent="-228600" algn="l">
              <a:lnSpc>
                <a:spcPct val="100000"/>
              </a:lnSpc>
              <a:spcBef>
                <a:spcPts val="280"/>
              </a:spcBef>
              <a:spcAft>
                <a:spcPts val="0"/>
              </a:spcAft>
              <a:buClr>
                <a:schemeClr val="dk1"/>
              </a:buClr>
              <a:buSzPts val="1400"/>
              <a:buFont typeface="Arial Narrow"/>
              <a:buNone/>
              <a:defRPr sz="1400"/>
            </a:lvl7pPr>
            <a:lvl8pPr marL="3657600" lvl="7" indent="-228600" algn="l">
              <a:lnSpc>
                <a:spcPct val="100000"/>
              </a:lnSpc>
              <a:spcBef>
                <a:spcPts val="280"/>
              </a:spcBef>
              <a:spcAft>
                <a:spcPts val="0"/>
              </a:spcAft>
              <a:buClr>
                <a:schemeClr val="dk1"/>
              </a:buClr>
              <a:buSzPts val="1400"/>
              <a:buFont typeface="Arial Narrow"/>
              <a:buNone/>
              <a:defRPr sz="1400"/>
            </a:lvl8pPr>
            <a:lvl9pPr marL="4114800" lvl="8" indent="-228600" algn="l">
              <a:lnSpc>
                <a:spcPct val="100000"/>
              </a:lnSpc>
              <a:spcBef>
                <a:spcPts val="280"/>
              </a:spcBef>
              <a:spcAft>
                <a:spcPts val="0"/>
              </a:spcAft>
              <a:buClr>
                <a:schemeClr val="dk1"/>
              </a:buClr>
              <a:buSzPts val="1400"/>
              <a:buFont typeface="Arial Narrow"/>
              <a:buNone/>
              <a:defRPr sz="1400"/>
            </a:lvl9pPr>
          </a:lstStyle>
          <a:p>
            <a:endParaRPr/>
          </a:p>
        </p:txBody>
      </p:sp>
    </p:spTree>
    <p:extLst>
      <p:ext uri="{BB962C8B-B14F-4D97-AF65-F5344CB8AC3E}">
        <p14:creationId xmlns:p14="http://schemas.microsoft.com/office/powerpoint/2010/main" val="859539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171450" y="801688"/>
            <a:ext cx="4341813"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
        <p:nvSpPr>
          <p:cNvPr id="29" name="Google Shape;29;p26"/>
          <p:cNvSpPr txBox="1">
            <a:spLocks noGrp="1"/>
          </p:cNvSpPr>
          <p:nvPr>
            <p:ph type="body" idx="2"/>
          </p:nvPr>
        </p:nvSpPr>
        <p:spPr>
          <a:xfrm>
            <a:off x="4665663" y="801688"/>
            <a:ext cx="4341812" cy="5884862"/>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SzPts val="2800"/>
              <a:buFont typeface="Arial"/>
              <a:buChar char="•"/>
              <a:defRPr sz="2800"/>
            </a:lvl1pPr>
            <a:lvl2pPr marL="914400" lvl="1" indent="-381000" algn="l">
              <a:lnSpc>
                <a:spcPct val="85000"/>
              </a:lnSpc>
              <a:spcBef>
                <a:spcPts val="720"/>
              </a:spcBef>
              <a:spcAft>
                <a:spcPts val="0"/>
              </a:spcAft>
              <a:buSzPts val="2400"/>
              <a:buFont typeface="Arial"/>
              <a:buChar char="•"/>
              <a:defRPr sz="2400"/>
            </a:lvl2pPr>
            <a:lvl3pPr marL="1371600" lvl="2" indent="-355600" algn="l">
              <a:lnSpc>
                <a:spcPct val="85000"/>
              </a:lnSpc>
              <a:spcBef>
                <a:spcPts val="600"/>
              </a:spcBef>
              <a:spcAft>
                <a:spcPts val="0"/>
              </a:spcAft>
              <a:buSzPts val="2000"/>
              <a:buFont typeface="Arial"/>
              <a:buChar char="•"/>
              <a:defRPr sz="2000"/>
            </a:lvl3pPr>
            <a:lvl4pPr marL="1828800" lvl="3" indent="-285750" algn="l">
              <a:lnSpc>
                <a:spcPct val="100000"/>
              </a:lnSpc>
              <a:spcBef>
                <a:spcPts val="360"/>
              </a:spcBef>
              <a:spcAft>
                <a:spcPts val="0"/>
              </a:spcAft>
              <a:buSzPts val="900"/>
              <a:buChar char="●"/>
              <a:defRPr sz="1800"/>
            </a:lvl4pPr>
            <a:lvl5pPr marL="2286000" lvl="4" indent="-342900" algn="l">
              <a:lnSpc>
                <a:spcPct val="100000"/>
              </a:lnSpc>
              <a:spcBef>
                <a:spcPts val="360"/>
              </a:spcBef>
              <a:spcAft>
                <a:spcPts val="0"/>
              </a:spcAft>
              <a:buClr>
                <a:schemeClr val="dk1"/>
              </a:buClr>
              <a:buSzPts val="1800"/>
              <a:buFont typeface="Arial Narrow"/>
              <a:buChar char="•"/>
              <a:defRPr sz="1800"/>
            </a:lvl5pPr>
            <a:lvl6pPr marL="2743200" lvl="5" indent="-342900" algn="l">
              <a:lnSpc>
                <a:spcPct val="100000"/>
              </a:lnSpc>
              <a:spcBef>
                <a:spcPts val="360"/>
              </a:spcBef>
              <a:spcAft>
                <a:spcPts val="0"/>
              </a:spcAft>
              <a:buClr>
                <a:schemeClr val="dk1"/>
              </a:buClr>
              <a:buSzPts val="1800"/>
              <a:buFont typeface="Arial Narrow"/>
              <a:buChar char="•"/>
              <a:defRPr sz="1800"/>
            </a:lvl6pPr>
            <a:lvl7pPr marL="3200400" lvl="6" indent="-342900" algn="l">
              <a:lnSpc>
                <a:spcPct val="100000"/>
              </a:lnSpc>
              <a:spcBef>
                <a:spcPts val="360"/>
              </a:spcBef>
              <a:spcAft>
                <a:spcPts val="0"/>
              </a:spcAft>
              <a:buClr>
                <a:schemeClr val="dk1"/>
              </a:buClr>
              <a:buSzPts val="1800"/>
              <a:buFont typeface="Arial Narrow"/>
              <a:buChar char="•"/>
              <a:defRPr sz="1800"/>
            </a:lvl7pPr>
            <a:lvl8pPr marL="3657600" lvl="7" indent="-342900" algn="l">
              <a:lnSpc>
                <a:spcPct val="100000"/>
              </a:lnSpc>
              <a:spcBef>
                <a:spcPts val="360"/>
              </a:spcBef>
              <a:spcAft>
                <a:spcPts val="0"/>
              </a:spcAft>
              <a:buClr>
                <a:schemeClr val="dk1"/>
              </a:buClr>
              <a:buSzPts val="1800"/>
              <a:buFont typeface="Arial Narrow"/>
              <a:buChar char="•"/>
              <a:defRPr sz="1800"/>
            </a:lvl8pPr>
            <a:lvl9pPr marL="4114800" lvl="8" indent="-342900" algn="l">
              <a:lnSpc>
                <a:spcPct val="100000"/>
              </a:lnSpc>
              <a:spcBef>
                <a:spcPts val="360"/>
              </a:spcBef>
              <a:spcAft>
                <a:spcPts val="0"/>
              </a:spcAft>
              <a:buClr>
                <a:schemeClr val="dk1"/>
              </a:buClr>
              <a:buSzPts val="1800"/>
              <a:buFont typeface="Arial Narrow"/>
              <a:buChar char="•"/>
              <a:defRPr sz="1800"/>
            </a:lvl9pPr>
          </a:lstStyle>
          <a:p>
            <a:endParaRPr/>
          </a:p>
        </p:txBody>
      </p:sp>
    </p:spTree>
    <p:extLst>
      <p:ext uri="{BB962C8B-B14F-4D97-AF65-F5344CB8AC3E}">
        <p14:creationId xmlns:p14="http://schemas.microsoft.com/office/powerpoint/2010/main" val="2583724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1160259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85000"/>
              </a:lnSpc>
              <a:spcBef>
                <a:spcPts val="960"/>
              </a:spcBef>
              <a:spcAft>
                <a:spcPts val="0"/>
              </a:spcAft>
              <a:buClr>
                <a:srgbClr val="C00000"/>
              </a:buClr>
              <a:buSzPts val="3200"/>
              <a:buFont typeface="Arial"/>
              <a:buChar char="•"/>
              <a:defRPr sz="3200"/>
            </a:lvl1pPr>
            <a:lvl2pPr marL="914400" lvl="1" indent="-406400" algn="l">
              <a:lnSpc>
                <a:spcPct val="85000"/>
              </a:lnSpc>
              <a:spcBef>
                <a:spcPts val="840"/>
              </a:spcBef>
              <a:spcAft>
                <a:spcPts val="0"/>
              </a:spcAft>
              <a:buClr>
                <a:srgbClr val="C00000"/>
              </a:buClr>
              <a:buSzPts val="2800"/>
              <a:buFont typeface="Arial"/>
              <a:buChar char="•"/>
              <a:defRPr sz="2800"/>
            </a:lvl2pPr>
            <a:lvl3pPr marL="1371600" lvl="2" indent="-381000" algn="l">
              <a:lnSpc>
                <a:spcPct val="85000"/>
              </a:lnSpc>
              <a:spcBef>
                <a:spcPts val="720"/>
              </a:spcBef>
              <a:spcAft>
                <a:spcPts val="0"/>
              </a:spcAft>
              <a:buClr>
                <a:srgbClr val="C00000"/>
              </a:buClr>
              <a:buSzPts val="2400"/>
              <a:buFont typeface="Arial"/>
              <a:buChar char="•"/>
              <a:defRPr sz="2400"/>
            </a:lvl3pPr>
            <a:lvl4pPr marL="1828800" lvl="3" indent="-292100" algn="l">
              <a:lnSpc>
                <a:spcPct val="100000"/>
              </a:lnSpc>
              <a:spcBef>
                <a:spcPts val="400"/>
              </a:spcBef>
              <a:spcAft>
                <a:spcPts val="0"/>
              </a:spcAft>
              <a:buSzPts val="1000"/>
              <a:buChar char="●"/>
              <a:defRPr sz="2000"/>
            </a:lvl4pPr>
            <a:lvl5pPr marL="2286000" lvl="4" indent="-355600" algn="l">
              <a:lnSpc>
                <a:spcPct val="100000"/>
              </a:lnSpc>
              <a:spcBef>
                <a:spcPts val="400"/>
              </a:spcBef>
              <a:spcAft>
                <a:spcPts val="0"/>
              </a:spcAft>
              <a:buClr>
                <a:schemeClr val="dk1"/>
              </a:buClr>
              <a:buSzPts val="2000"/>
              <a:buFont typeface="Arial Narrow"/>
              <a:buChar char="•"/>
              <a:defRPr sz="2000"/>
            </a:lvl5pPr>
            <a:lvl6pPr marL="2743200" lvl="5" indent="-355600" algn="l">
              <a:lnSpc>
                <a:spcPct val="100000"/>
              </a:lnSpc>
              <a:spcBef>
                <a:spcPts val="400"/>
              </a:spcBef>
              <a:spcAft>
                <a:spcPts val="0"/>
              </a:spcAft>
              <a:buClr>
                <a:schemeClr val="dk1"/>
              </a:buClr>
              <a:buSzPts val="2000"/>
              <a:buFont typeface="Arial Narrow"/>
              <a:buChar char="•"/>
              <a:defRPr sz="2000"/>
            </a:lvl6pPr>
            <a:lvl7pPr marL="3200400" lvl="6" indent="-355600" algn="l">
              <a:lnSpc>
                <a:spcPct val="100000"/>
              </a:lnSpc>
              <a:spcBef>
                <a:spcPts val="400"/>
              </a:spcBef>
              <a:spcAft>
                <a:spcPts val="0"/>
              </a:spcAft>
              <a:buClr>
                <a:schemeClr val="dk1"/>
              </a:buClr>
              <a:buSzPts val="2000"/>
              <a:buFont typeface="Arial Narrow"/>
              <a:buChar char="•"/>
              <a:defRPr sz="2000"/>
            </a:lvl7pPr>
            <a:lvl8pPr marL="3657600" lvl="7" indent="-355600" algn="l">
              <a:lnSpc>
                <a:spcPct val="100000"/>
              </a:lnSpc>
              <a:spcBef>
                <a:spcPts val="400"/>
              </a:spcBef>
              <a:spcAft>
                <a:spcPts val="0"/>
              </a:spcAft>
              <a:buClr>
                <a:schemeClr val="dk1"/>
              </a:buClr>
              <a:buSzPts val="2000"/>
              <a:buFont typeface="Arial Narrow"/>
              <a:buChar char="•"/>
              <a:defRPr sz="2000"/>
            </a:lvl8pPr>
            <a:lvl9pPr marL="4114800" lvl="8" indent="-355600" algn="l">
              <a:lnSpc>
                <a:spcPct val="100000"/>
              </a:lnSpc>
              <a:spcBef>
                <a:spcPts val="400"/>
              </a:spcBef>
              <a:spcAft>
                <a:spcPts val="0"/>
              </a:spcAft>
              <a:buClr>
                <a:schemeClr val="dk1"/>
              </a:buClr>
              <a:buSzPts val="2000"/>
              <a:buFont typeface="Arial Narrow"/>
              <a:buChar char="•"/>
              <a:defRPr sz="2000"/>
            </a:lvl9pPr>
          </a:lstStyle>
          <a:p>
            <a:endParaRPr/>
          </a:p>
        </p:txBody>
      </p:sp>
      <p:sp>
        <p:nvSpPr>
          <p:cNvPr id="36" name="Google Shape;36;p29"/>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85000"/>
              </a:lnSpc>
              <a:spcBef>
                <a:spcPts val="420"/>
              </a:spcBef>
              <a:spcAft>
                <a:spcPts val="0"/>
              </a:spcAft>
              <a:buSzPts val="1400"/>
              <a:buFont typeface="Arial"/>
              <a:buNone/>
              <a:defRPr sz="1400"/>
            </a:lvl1pPr>
            <a:lvl2pPr marL="914400" lvl="1" indent="-228600" algn="l">
              <a:lnSpc>
                <a:spcPct val="85000"/>
              </a:lnSpc>
              <a:spcBef>
                <a:spcPts val="360"/>
              </a:spcBef>
              <a:spcAft>
                <a:spcPts val="0"/>
              </a:spcAft>
              <a:buSzPts val="1200"/>
              <a:buFont typeface="Arial"/>
              <a:buNone/>
              <a:defRPr sz="1200"/>
            </a:lvl2pPr>
            <a:lvl3pPr marL="1371600" lvl="2" indent="-228600" algn="l">
              <a:lnSpc>
                <a:spcPct val="85000"/>
              </a:lnSpc>
              <a:spcBef>
                <a:spcPts val="300"/>
              </a:spcBef>
              <a:spcAft>
                <a:spcPts val="0"/>
              </a:spcAft>
              <a:buSzPts val="1000"/>
              <a:buFont typeface="Arial"/>
              <a:buNone/>
              <a:defRPr sz="1000"/>
            </a:lvl3pPr>
            <a:lvl4pPr marL="1828800" lvl="3" indent="-228600" algn="l">
              <a:lnSpc>
                <a:spcPct val="100000"/>
              </a:lnSpc>
              <a:spcBef>
                <a:spcPts val="180"/>
              </a:spcBef>
              <a:spcAft>
                <a:spcPts val="0"/>
              </a:spcAft>
              <a:buSzPts val="450"/>
              <a:buNone/>
              <a:defRPr sz="900"/>
            </a:lvl4pPr>
            <a:lvl5pPr marL="2286000" lvl="4" indent="-228600" algn="l">
              <a:lnSpc>
                <a:spcPct val="100000"/>
              </a:lnSpc>
              <a:spcBef>
                <a:spcPts val="180"/>
              </a:spcBef>
              <a:spcAft>
                <a:spcPts val="0"/>
              </a:spcAft>
              <a:buClr>
                <a:schemeClr val="dk1"/>
              </a:buClr>
              <a:buSzPts val="900"/>
              <a:buFont typeface="Arial Narrow"/>
              <a:buNone/>
              <a:defRPr sz="900"/>
            </a:lvl5pPr>
            <a:lvl6pPr marL="2743200" lvl="5" indent="-228600" algn="l">
              <a:lnSpc>
                <a:spcPct val="100000"/>
              </a:lnSpc>
              <a:spcBef>
                <a:spcPts val="180"/>
              </a:spcBef>
              <a:spcAft>
                <a:spcPts val="0"/>
              </a:spcAft>
              <a:buClr>
                <a:schemeClr val="dk1"/>
              </a:buClr>
              <a:buSzPts val="900"/>
              <a:buFont typeface="Arial Narrow"/>
              <a:buNone/>
              <a:defRPr sz="900"/>
            </a:lvl6pPr>
            <a:lvl7pPr marL="3200400" lvl="6" indent="-228600" algn="l">
              <a:lnSpc>
                <a:spcPct val="100000"/>
              </a:lnSpc>
              <a:spcBef>
                <a:spcPts val="180"/>
              </a:spcBef>
              <a:spcAft>
                <a:spcPts val="0"/>
              </a:spcAft>
              <a:buClr>
                <a:schemeClr val="dk1"/>
              </a:buClr>
              <a:buSzPts val="900"/>
              <a:buFont typeface="Arial Narrow"/>
              <a:buNone/>
              <a:defRPr sz="900"/>
            </a:lvl7pPr>
            <a:lvl8pPr marL="3657600" lvl="7" indent="-228600" algn="l">
              <a:lnSpc>
                <a:spcPct val="100000"/>
              </a:lnSpc>
              <a:spcBef>
                <a:spcPts val="180"/>
              </a:spcBef>
              <a:spcAft>
                <a:spcPts val="0"/>
              </a:spcAft>
              <a:buClr>
                <a:schemeClr val="dk1"/>
              </a:buClr>
              <a:buSzPts val="900"/>
              <a:buFont typeface="Arial Narrow"/>
              <a:buNone/>
              <a:defRPr sz="900"/>
            </a:lvl8pPr>
            <a:lvl9pPr marL="4114800" lvl="8" indent="-228600" algn="l">
              <a:lnSpc>
                <a:spcPct val="100000"/>
              </a:lnSpc>
              <a:spcBef>
                <a:spcPts val="180"/>
              </a:spcBef>
              <a:spcAft>
                <a:spcPts val="0"/>
              </a:spcAft>
              <a:buClr>
                <a:schemeClr val="dk1"/>
              </a:buClr>
              <a:buSzPts val="900"/>
              <a:buFont typeface="Arial Narrow"/>
              <a:buNone/>
              <a:defRPr sz="900"/>
            </a:lvl9pPr>
          </a:lstStyle>
          <a:p>
            <a:endParaRPr/>
          </a:p>
        </p:txBody>
      </p:sp>
    </p:spTree>
    <p:extLst>
      <p:ext uri="{BB962C8B-B14F-4D97-AF65-F5344CB8AC3E}">
        <p14:creationId xmlns:p14="http://schemas.microsoft.com/office/powerpoint/2010/main" val="405033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90000"/>
              </a:lnSpc>
              <a:spcBef>
                <a:spcPts val="0"/>
              </a:spcBef>
              <a:spcAft>
                <a:spcPts val="0"/>
              </a:spcAft>
              <a:buSzPts val="1400"/>
              <a:buNone/>
              <a:defRPr sz="2000"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30"/>
          <p:cNvSpPr>
            <a:spLocks noGrp="1"/>
          </p:cNvSpPr>
          <p:nvPr>
            <p:ph type="pic" idx="2"/>
          </p:nvPr>
        </p:nvSpPr>
        <p:spPr>
          <a:xfrm>
            <a:off x="1792288" y="612775"/>
            <a:ext cx="5486400" cy="4114800"/>
          </a:xfrm>
          <a:prstGeom prst="rect">
            <a:avLst/>
          </a:prstGeom>
          <a:noFill/>
          <a:ln>
            <a:noFill/>
          </a:ln>
        </p:spPr>
      </p:sp>
      <p:sp>
        <p:nvSpPr>
          <p:cNvPr id="40" name="Google Shape;40;p30"/>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85000"/>
              </a:lnSpc>
              <a:spcBef>
                <a:spcPts val="420"/>
              </a:spcBef>
              <a:spcAft>
                <a:spcPts val="0"/>
              </a:spcAft>
              <a:buSzPts val="1400"/>
              <a:buFont typeface="Arial"/>
              <a:buNone/>
              <a:defRPr sz="1400"/>
            </a:lvl1pPr>
            <a:lvl2pPr marL="914400" lvl="1" indent="-228600" algn="l">
              <a:lnSpc>
                <a:spcPct val="85000"/>
              </a:lnSpc>
              <a:spcBef>
                <a:spcPts val="360"/>
              </a:spcBef>
              <a:spcAft>
                <a:spcPts val="0"/>
              </a:spcAft>
              <a:buSzPts val="1200"/>
              <a:buFont typeface="Arial"/>
              <a:buNone/>
              <a:defRPr sz="1200"/>
            </a:lvl2pPr>
            <a:lvl3pPr marL="1371600" lvl="2" indent="-228600" algn="l">
              <a:lnSpc>
                <a:spcPct val="85000"/>
              </a:lnSpc>
              <a:spcBef>
                <a:spcPts val="300"/>
              </a:spcBef>
              <a:spcAft>
                <a:spcPts val="0"/>
              </a:spcAft>
              <a:buSzPts val="1000"/>
              <a:buFont typeface="Arial"/>
              <a:buNone/>
              <a:defRPr sz="1000"/>
            </a:lvl3pPr>
            <a:lvl4pPr marL="1828800" lvl="3" indent="-228600" algn="l">
              <a:lnSpc>
                <a:spcPct val="100000"/>
              </a:lnSpc>
              <a:spcBef>
                <a:spcPts val="180"/>
              </a:spcBef>
              <a:spcAft>
                <a:spcPts val="0"/>
              </a:spcAft>
              <a:buSzPts val="450"/>
              <a:buNone/>
              <a:defRPr sz="900"/>
            </a:lvl4pPr>
            <a:lvl5pPr marL="2286000" lvl="4" indent="-228600" algn="l">
              <a:lnSpc>
                <a:spcPct val="100000"/>
              </a:lnSpc>
              <a:spcBef>
                <a:spcPts val="180"/>
              </a:spcBef>
              <a:spcAft>
                <a:spcPts val="0"/>
              </a:spcAft>
              <a:buClr>
                <a:schemeClr val="dk1"/>
              </a:buClr>
              <a:buSzPts val="900"/>
              <a:buFont typeface="Arial Narrow"/>
              <a:buNone/>
              <a:defRPr sz="900"/>
            </a:lvl5pPr>
            <a:lvl6pPr marL="2743200" lvl="5" indent="-228600" algn="l">
              <a:lnSpc>
                <a:spcPct val="100000"/>
              </a:lnSpc>
              <a:spcBef>
                <a:spcPts val="180"/>
              </a:spcBef>
              <a:spcAft>
                <a:spcPts val="0"/>
              </a:spcAft>
              <a:buClr>
                <a:schemeClr val="dk1"/>
              </a:buClr>
              <a:buSzPts val="900"/>
              <a:buFont typeface="Arial Narrow"/>
              <a:buNone/>
              <a:defRPr sz="900"/>
            </a:lvl6pPr>
            <a:lvl7pPr marL="3200400" lvl="6" indent="-228600" algn="l">
              <a:lnSpc>
                <a:spcPct val="100000"/>
              </a:lnSpc>
              <a:spcBef>
                <a:spcPts val="180"/>
              </a:spcBef>
              <a:spcAft>
                <a:spcPts val="0"/>
              </a:spcAft>
              <a:buClr>
                <a:schemeClr val="dk1"/>
              </a:buClr>
              <a:buSzPts val="900"/>
              <a:buFont typeface="Arial Narrow"/>
              <a:buNone/>
              <a:defRPr sz="900"/>
            </a:lvl7pPr>
            <a:lvl8pPr marL="3657600" lvl="7" indent="-228600" algn="l">
              <a:lnSpc>
                <a:spcPct val="100000"/>
              </a:lnSpc>
              <a:spcBef>
                <a:spcPts val="180"/>
              </a:spcBef>
              <a:spcAft>
                <a:spcPts val="0"/>
              </a:spcAft>
              <a:buClr>
                <a:schemeClr val="dk1"/>
              </a:buClr>
              <a:buSzPts val="900"/>
              <a:buFont typeface="Arial Narrow"/>
              <a:buNone/>
              <a:defRPr sz="900"/>
            </a:lvl8pPr>
            <a:lvl9pPr marL="4114800" lvl="8" indent="-228600" algn="l">
              <a:lnSpc>
                <a:spcPct val="100000"/>
              </a:lnSpc>
              <a:spcBef>
                <a:spcPts val="180"/>
              </a:spcBef>
              <a:spcAft>
                <a:spcPts val="0"/>
              </a:spcAft>
              <a:buClr>
                <a:schemeClr val="dk1"/>
              </a:buClr>
              <a:buSzPts val="900"/>
              <a:buFont typeface="Arial Narrow"/>
              <a:buNone/>
              <a:defRPr sz="900"/>
            </a:lvl9pPr>
          </a:lstStyle>
          <a:p>
            <a:endParaRPr/>
          </a:p>
        </p:txBody>
      </p:sp>
    </p:spTree>
    <p:extLst>
      <p:ext uri="{BB962C8B-B14F-4D97-AF65-F5344CB8AC3E}">
        <p14:creationId xmlns:p14="http://schemas.microsoft.com/office/powerpoint/2010/main" val="351535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85078541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31"/>
          <p:cNvSpPr txBox="1">
            <a:spLocks noGrp="1"/>
          </p:cNvSpPr>
          <p:nvPr>
            <p:ph type="body" idx="1"/>
          </p:nvPr>
        </p:nvSpPr>
        <p:spPr>
          <a:xfrm rot="5400000">
            <a:off x="1716088" y="-742950"/>
            <a:ext cx="5746750" cy="8836025"/>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vl1pPr>
            <a:lvl2pPr marL="914400" lvl="1" indent="-381000" algn="l">
              <a:lnSpc>
                <a:spcPct val="85000"/>
              </a:lnSpc>
              <a:spcBef>
                <a:spcPts val="720"/>
              </a:spcBef>
              <a:spcAft>
                <a:spcPts val="0"/>
              </a:spcAft>
              <a:buClr>
                <a:srgbClr val="C00000"/>
              </a:buClr>
              <a:buSzPts val="2400"/>
              <a:buFont typeface="Arial"/>
              <a:buChar char="•"/>
              <a:defRPr/>
            </a:lvl2pPr>
            <a:lvl3pPr marL="1371600" lvl="2" indent="-355600" algn="l">
              <a:lnSpc>
                <a:spcPct val="85000"/>
              </a:lnSpc>
              <a:spcBef>
                <a:spcPts val="600"/>
              </a:spcBef>
              <a:spcAft>
                <a:spcPts val="0"/>
              </a:spcAft>
              <a:buClr>
                <a:srgbClr val="C00000"/>
              </a:buClr>
              <a:buSzPts val="2000"/>
              <a:buFont typeface="Arial"/>
              <a:buChar char="•"/>
              <a:defRPr/>
            </a:lvl3pPr>
            <a:lvl4pPr marL="1828800" lvl="3" indent="-285750" algn="l">
              <a:lnSpc>
                <a:spcPct val="100000"/>
              </a:lnSpc>
              <a:spcBef>
                <a:spcPts val="360"/>
              </a:spcBef>
              <a:spcAft>
                <a:spcPts val="0"/>
              </a:spcAft>
              <a:buSzPts val="9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79728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rot="5400000">
            <a:off x="4636294" y="2309019"/>
            <a:ext cx="6542087" cy="2212975"/>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rot="5400000">
            <a:off x="134144" y="172244"/>
            <a:ext cx="6542087" cy="6486525"/>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vl1pPr>
            <a:lvl2pPr marL="914400" lvl="1" indent="-381000" algn="l">
              <a:lnSpc>
                <a:spcPct val="85000"/>
              </a:lnSpc>
              <a:spcBef>
                <a:spcPts val="720"/>
              </a:spcBef>
              <a:spcAft>
                <a:spcPts val="0"/>
              </a:spcAft>
              <a:buClr>
                <a:srgbClr val="C00000"/>
              </a:buClr>
              <a:buSzPts val="2400"/>
              <a:buFont typeface="Arial"/>
              <a:buChar char="•"/>
              <a:defRPr/>
            </a:lvl2pPr>
            <a:lvl3pPr marL="1371600" lvl="2" indent="-355600" algn="l">
              <a:lnSpc>
                <a:spcPct val="85000"/>
              </a:lnSpc>
              <a:spcBef>
                <a:spcPts val="600"/>
              </a:spcBef>
              <a:spcAft>
                <a:spcPts val="0"/>
              </a:spcAft>
              <a:buClr>
                <a:srgbClr val="C00000"/>
              </a:buClr>
              <a:buSzPts val="2000"/>
              <a:buFont typeface="Arial"/>
              <a:buChar char="•"/>
              <a:defRPr/>
            </a:lvl3pPr>
            <a:lvl4pPr marL="1828800" lvl="3" indent="-285750" algn="l">
              <a:lnSpc>
                <a:spcPct val="100000"/>
              </a:lnSpc>
              <a:spcBef>
                <a:spcPts val="360"/>
              </a:spcBef>
              <a:spcAft>
                <a:spcPts val="0"/>
              </a:spcAft>
              <a:buSzPts val="9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07421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4"/>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Font typeface="Arial"/>
              <a:buChar char="•"/>
              <a:defRPr>
                <a:latin typeface="Arial"/>
                <a:ea typeface="Arial"/>
                <a:cs typeface="Arial"/>
                <a:sym typeface="Arial"/>
              </a:defRPr>
            </a:lvl1pPr>
            <a:lvl2pPr marL="914400" lvl="1" indent="-381000" algn="l">
              <a:lnSpc>
                <a:spcPct val="85000"/>
              </a:lnSpc>
              <a:spcBef>
                <a:spcPts val="720"/>
              </a:spcBef>
              <a:spcAft>
                <a:spcPts val="0"/>
              </a:spcAft>
              <a:buClr>
                <a:srgbClr val="C00000"/>
              </a:buClr>
              <a:buSzPts val="2400"/>
              <a:buFont typeface="Arial"/>
              <a:buChar char="•"/>
              <a:defRPr>
                <a:latin typeface="Arial"/>
                <a:ea typeface="Arial"/>
                <a:cs typeface="Arial"/>
                <a:sym typeface="Arial"/>
              </a:defRPr>
            </a:lvl2pPr>
            <a:lvl3pPr marL="1371600" lvl="2" indent="-355600" algn="l">
              <a:lnSpc>
                <a:spcPct val="85000"/>
              </a:lnSpc>
              <a:spcBef>
                <a:spcPts val="600"/>
              </a:spcBef>
              <a:spcAft>
                <a:spcPts val="0"/>
              </a:spcAft>
              <a:buClr>
                <a:srgbClr val="C00000"/>
              </a:buClr>
              <a:buSzPts val="2000"/>
              <a:buFont typeface="Arial"/>
              <a:buChar char="•"/>
              <a:defRPr>
                <a:latin typeface="Arial"/>
                <a:ea typeface="Arial"/>
                <a:cs typeface="Arial"/>
                <a:sym typeface="Arial"/>
              </a:defRPr>
            </a:lvl3pPr>
            <a:lvl4pPr marL="1828800" lvl="3" indent="-285750" algn="l">
              <a:lnSpc>
                <a:spcPct val="100000"/>
              </a:lnSpc>
              <a:spcBef>
                <a:spcPts val="360"/>
              </a:spcBef>
              <a:spcAft>
                <a:spcPts val="0"/>
              </a:spcAft>
              <a:buClr>
                <a:srgbClr val="C00000"/>
              </a:buClr>
              <a:buSzPts val="900"/>
              <a:buFont typeface="Arial"/>
              <a:buChar char="•"/>
              <a:defRPr>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Font typeface="Arial"/>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4"/>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6911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114995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9211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vl1pPr>
            <a:lvl2pPr>
              <a:buClr>
                <a:srgbClr val="C00000"/>
              </a:buClr>
              <a:defRPr sz="2800"/>
            </a:lvl2pPr>
            <a:lvl3pPr>
              <a:buClr>
                <a:srgbClr val="C00000"/>
              </a:buCl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35151914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8682409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22852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3077" name="Picture 4" descr="UCSDa1"/>
          <p:cNvPicPr>
            <a:picLocks noChangeAspect="1" noChangeArrowheads="1"/>
          </p:cNvPicPr>
          <p:nvPr/>
        </p:nvPicPr>
        <p:blipFill>
          <a:blip r:embed="rId12" cstate="print"/>
          <a:srcRect/>
          <a:stretch>
            <a:fillRect/>
          </a:stretch>
        </p:blipFill>
        <p:spPr bwMode="auto">
          <a:xfrm>
            <a:off x="76200" y="6486525"/>
            <a:ext cx="457200" cy="369888"/>
          </a:xfrm>
          <a:prstGeom prst="rect">
            <a:avLst/>
          </a:prstGeom>
          <a:noFill/>
          <a:ln w="9525">
            <a:noFill/>
            <a:miter lim="800000"/>
            <a:headEnd/>
            <a:tailEnd/>
          </a:ln>
        </p:spPr>
      </p:pic>
      <p:sp>
        <p:nvSpPr>
          <p:cNvPr id="7" name="TextBox 6"/>
          <p:cNvSpPr txBox="1"/>
          <p:nvPr/>
        </p:nvSpPr>
        <p:spPr>
          <a:xfrm>
            <a:off x="8727112" y="6591080"/>
            <a:ext cx="402674" cy="307777"/>
          </a:xfrm>
          <a:prstGeom prst="rect">
            <a:avLst/>
          </a:prstGeom>
          <a:noFill/>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6E0590D-16E1-486A-A147-2F126A5F0FEE}" type="slidenum">
              <a:rPr kumimoji="0" lang="ko-KR" alt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ctr" defTabSz="457200" rtl="0" eaLnBrk="0" fontAlgn="auto" latinLnBrk="0" hangingPunct="0">
                <a:lnSpc>
                  <a:spcPct val="100000"/>
                </a:lnSpc>
                <a:spcBef>
                  <a:spcPts val="0"/>
                </a:spcBef>
                <a:spcAft>
                  <a:spcPts val="0"/>
                </a:spcAft>
                <a:buClrTx/>
                <a:buSzTx/>
                <a:buFontTx/>
                <a:buNone/>
                <a:tabLst/>
                <a:defRPr/>
              </a:pPr>
              <a:t>‹#›</a:t>
            </a:fld>
            <a:endParaRPr kumimoji="0" lang="ko-KR"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28E851AD-D76D-67BD-1AE5-928D980045E3}"/>
              </a:ext>
            </a:extLst>
          </p:cNvPr>
          <p:cNvSpPr txBox="1"/>
          <p:nvPr userDrawn="1"/>
        </p:nvSpPr>
        <p:spPr>
          <a:xfrm>
            <a:off x="6172200" y="6617449"/>
            <a:ext cx="2649858" cy="253916"/>
          </a:xfrm>
          <a:prstGeom prst="rect">
            <a:avLst/>
          </a:prstGeom>
          <a:noFill/>
        </p:spPr>
        <p:txBody>
          <a:bodyPr wrap="square">
            <a:spAutoFit/>
          </a:bodyPr>
          <a:lstStyle/>
          <a:p>
            <a:pPr algn="ctr" eaLnBrk="0" hangingPunct="0"/>
            <a:r>
              <a:rPr lang="en-US" altLang="ko-KR" sz="1050" b="0" dirty="0">
                <a:solidFill>
                  <a:prstClr val="black"/>
                </a:solidFill>
                <a:latin typeface="Arial" charset="0"/>
                <a:ea typeface="Arial" charset="0"/>
                <a:cs typeface="Arial" charset="0"/>
              </a:rPr>
              <a:t>A. B. Kahng, 240313 ISPD24 Invited</a:t>
            </a:r>
          </a:p>
        </p:txBody>
      </p:sp>
    </p:spTree>
    <p:extLst>
      <p:ext uri="{BB962C8B-B14F-4D97-AF65-F5344CB8AC3E}">
        <p14:creationId xmlns:p14="http://schemas.microsoft.com/office/powerpoint/2010/main" val="3682752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a:p>
        </p:txBody>
      </p:sp>
      <p:sp>
        <p:nvSpPr>
          <p:cNvPr id="11" name="Google Shape;11;p22"/>
          <p:cNvSpPr txBox="1">
            <a:spLocks noGrp="1"/>
          </p:cNvSpPr>
          <p:nvPr>
            <p:ph type="body" idx="1"/>
          </p:nvPr>
        </p:nvSpPr>
        <p:spPr>
          <a:xfrm>
            <a:off x="171450" y="801688"/>
            <a:ext cx="8836025"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cxnSp>
        <p:nvCxnSpPr>
          <p:cNvPr id="12" name="Google Shape;12;p22"/>
          <p:cNvCxnSpPr/>
          <p:nvPr/>
        </p:nvCxnSpPr>
        <p:spPr>
          <a:xfrm>
            <a:off x="163513" y="684213"/>
            <a:ext cx="8845550"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22" descr="UCSDa1"/>
          <p:cNvPicPr preferRelativeResize="0"/>
          <p:nvPr/>
        </p:nvPicPr>
        <p:blipFill rotWithShape="1">
          <a:blip r:embed="rId9">
            <a:alphaModFix/>
          </a:blip>
          <a:srcRect/>
          <a:stretch/>
        </p:blipFill>
        <p:spPr>
          <a:xfrm>
            <a:off x="76200" y="6486525"/>
            <a:ext cx="457200" cy="369888"/>
          </a:xfrm>
          <a:prstGeom prst="rect">
            <a:avLst/>
          </a:prstGeom>
          <a:noFill/>
          <a:ln>
            <a:noFill/>
          </a:ln>
        </p:spPr>
      </p:pic>
      <p:sp>
        <p:nvSpPr>
          <p:cNvPr id="14" name="Google Shape;14;p22"/>
          <p:cNvSpPr txBox="1"/>
          <p:nvPr/>
        </p:nvSpPr>
        <p:spPr>
          <a:xfrm>
            <a:off x="8727112" y="6591080"/>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46AAA0E9-4FA5-52A5-CE25-868762060A92}"/>
              </a:ext>
            </a:extLst>
          </p:cNvPr>
          <p:cNvSpPr txBox="1"/>
          <p:nvPr userDrawn="1"/>
        </p:nvSpPr>
        <p:spPr>
          <a:xfrm>
            <a:off x="6172200" y="6617449"/>
            <a:ext cx="2649858" cy="253916"/>
          </a:xfrm>
          <a:prstGeom prst="rect">
            <a:avLst/>
          </a:prstGeom>
          <a:noFill/>
        </p:spPr>
        <p:txBody>
          <a:bodyPr wrap="square">
            <a:spAutoFit/>
          </a:bodyPr>
          <a:lstStyle/>
          <a:p>
            <a:pPr algn="ctr" eaLnBrk="0" hangingPunct="0"/>
            <a:r>
              <a:rPr lang="en-US" altLang="ko-KR" sz="1050" b="0" dirty="0">
                <a:solidFill>
                  <a:prstClr val="black"/>
                </a:solidFill>
                <a:latin typeface="Arial" charset="0"/>
                <a:ea typeface="Arial" charset="0"/>
                <a:cs typeface="Arial" charset="0"/>
              </a:rPr>
              <a:t>A. B. Kahng, 240313 ISPD24 Invited</a:t>
            </a:r>
          </a:p>
        </p:txBody>
      </p:sp>
    </p:spTree>
    <p:extLst>
      <p:ext uri="{BB962C8B-B14F-4D97-AF65-F5344CB8AC3E}">
        <p14:creationId xmlns:p14="http://schemas.microsoft.com/office/powerpoint/2010/main" val="4009924852"/>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a:p>
        </p:txBody>
      </p:sp>
      <p:sp>
        <p:nvSpPr>
          <p:cNvPr id="11" name="Google Shape;11;p22"/>
          <p:cNvSpPr txBox="1">
            <a:spLocks noGrp="1"/>
          </p:cNvSpPr>
          <p:nvPr>
            <p:ph type="body" idx="1"/>
          </p:nvPr>
        </p:nvSpPr>
        <p:spPr>
          <a:xfrm>
            <a:off x="171450" y="801688"/>
            <a:ext cx="8836025"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cxnSp>
        <p:nvCxnSpPr>
          <p:cNvPr id="12" name="Google Shape;12;p22"/>
          <p:cNvCxnSpPr/>
          <p:nvPr/>
        </p:nvCxnSpPr>
        <p:spPr>
          <a:xfrm>
            <a:off x="163513" y="684213"/>
            <a:ext cx="8845550"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22" descr="UCSDa1"/>
          <p:cNvPicPr preferRelativeResize="0"/>
          <p:nvPr/>
        </p:nvPicPr>
        <p:blipFill rotWithShape="1">
          <a:blip r:embed="rId10">
            <a:alphaModFix/>
          </a:blip>
          <a:srcRect/>
          <a:stretch/>
        </p:blipFill>
        <p:spPr>
          <a:xfrm>
            <a:off x="76200" y="6486525"/>
            <a:ext cx="457200" cy="369888"/>
          </a:xfrm>
          <a:prstGeom prst="rect">
            <a:avLst/>
          </a:prstGeom>
          <a:noFill/>
          <a:ln>
            <a:noFill/>
          </a:ln>
        </p:spPr>
      </p:pic>
      <p:sp>
        <p:nvSpPr>
          <p:cNvPr id="14" name="Google Shape;14;p22"/>
          <p:cNvSpPr txBox="1"/>
          <p:nvPr/>
        </p:nvSpPr>
        <p:spPr>
          <a:xfrm>
            <a:off x="8727112" y="6591080"/>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751EA753-585D-5757-3B80-9A3496AAA330}"/>
              </a:ext>
            </a:extLst>
          </p:cNvPr>
          <p:cNvSpPr txBox="1"/>
          <p:nvPr userDrawn="1"/>
        </p:nvSpPr>
        <p:spPr>
          <a:xfrm>
            <a:off x="6172200" y="6629400"/>
            <a:ext cx="2649858" cy="253916"/>
          </a:xfrm>
          <a:prstGeom prst="rect">
            <a:avLst/>
          </a:prstGeom>
          <a:noFill/>
        </p:spPr>
        <p:txBody>
          <a:bodyPr wrap="square">
            <a:spAutoFit/>
          </a:bodyPr>
          <a:lstStyle/>
          <a:p>
            <a:pPr algn="ctr" eaLnBrk="0" hangingPunct="0"/>
            <a:r>
              <a:rPr lang="en-US" altLang="ko-KR" sz="1050" b="0" dirty="0">
                <a:solidFill>
                  <a:prstClr val="black"/>
                </a:solidFill>
                <a:latin typeface="Arial" charset="0"/>
                <a:ea typeface="Arial" charset="0"/>
                <a:cs typeface="Arial" charset="0"/>
              </a:rPr>
              <a:t>A. B. Kahng, 240313 ISPD24 Invited</a:t>
            </a:r>
          </a:p>
        </p:txBody>
      </p:sp>
    </p:spTree>
    <p:extLst>
      <p:ext uri="{BB962C8B-B14F-4D97-AF65-F5344CB8AC3E}">
        <p14:creationId xmlns:p14="http://schemas.microsoft.com/office/powerpoint/2010/main" val="2735947458"/>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a:p>
        </p:txBody>
      </p:sp>
      <p:sp>
        <p:nvSpPr>
          <p:cNvPr id="11" name="Google Shape;11;p11"/>
          <p:cNvSpPr txBox="1">
            <a:spLocks noGrp="1"/>
          </p:cNvSpPr>
          <p:nvPr>
            <p:ph type="body" idx="1"/>
          </p:nvPr>
        </p:nvSpPr>
        <p:spPr>
          <a:xfrm>
            <a:off x="171450" y="801688"/>
            <a:ext cx="8836025"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cxnSp>
        <p:nvCxnSpPr>
          <p:cNvPr id="12" name="Google Shape;12;p11"/>
          <p:cNvCxnSpPr/>
          <p:nvPr/>
        </p:nvCxnSpPr>
        <p:spPr>
          <a:xfrm>
            <a:off x="163513" y="684213"/>
            <a:ext cx="8845550"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11" descr="UCSDa1"/>
          <p:cNvPicPr preferRelativeResize="0"/>
          <p:nvPr/>
        </p:nvPicPr>
        <p:blipFill rotWithShape="1">
          <a:blip r:embed="rId11">
            <a:alphaModFix/>
          </a:blip>
          <a:srcRect/>
          <a:stretch/>
        </p:blipFill>
        <p:spPr>
          <a:xfrm>
            <a:off x="76200" y="6486525"/>
            <a:ext cx="457200" cy="369888"/>
          </a:xfrm>
          <a:prstGeom prst="rect">
            <a:avLst/>
          </a:prstGeom>
          <a:noFill/>
          <a:ln>
            <a:noFill/>
          </a:ln>
        </p:spPr>
      </p:pic>
      <p:sp>
        <p:nvSpPr>
          <p:cNvPr id="14" name="Google Shape;14;p11"/>
          <p:cNvSpPr txBox="1"/>
          <p:nvPr/>
        </p:nvSpPr>
        <p:spPr>
          <a:xfrm>
            <a:off x="8741326" y="6548438"/>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62D43D1F-5EB7-0A55-1954-ED97FF26BB9C}"/>
              </a:ext>
            </a:extLst>
          </p:cNvPr>
          <p:cNvSpPr txBox="1"/>
          <p:nvPr userDrawn="1"/>
        </p:nvSpPr>
        <p:spPr>
          <a:xfrm>
            <a:off x="6172200" y="6617449"/>
            <a:ext cx="2649858" cy="253916"/>
          </a:xfrm>
          <a:prstGeom prst="rect">
            <a:avLst/>
          </a:prstGeom>
          <a:noFill/>
        </p:spPr>
        <p:txBody>
          <a:bodyPr wrap="square">
            <a:spAutoFit/>
          </a:bodyPr>
          <a:lstStyle/>
          <a:p>
            <a:pPr algn="ctr" eaLnBrk="0" hangingPunct="0"/>
            <a:r>
              <a:rPr lang="en-US" altLang="ko-KR" sz="1050" b="0" dirty="0">
                <a:solidFill>
                  <a:prstClr val="black"/>
                </a:solidFill>
                <a:latin typeface="Arial" charset="0"/>
                <a:ea typeface="Arial" charset="0"/>
                <a:cs typeface="Arial" charset="0"/>
              </a:rPr>
              <a:t>A. B. Kahng, 240313 ISPD24 Invited</a:t>
            </a:r>
          </a:p>
        </p:txBody>
      </p:sp>
    </p:spTree>
    <p:extLst>
      <p:ext uri="{BB962C8B-B14F-4D97-AF65-F5344CB8AC3E}">
        <p14:creationId xmlns:p14="http://schemas.microsoft.com/office/powerpoint/2010/main" val="4203829400"/>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a:p>
        </p:txBody>
      </p:sp>
      <p:sp>
        <p:nvSpPr>
          <p:cNvPr id="11" name="Google Shape;11;p22"/>
          <p:cNvSpPr txBox="1">
            <a:spLocks noGrp="1"/>
          </p:cNvSpPr>
          <p:nvPr>
            <p:ph type="body" idx="1"/>
          </p:nvPr>
        </p:nvSpPr>
        <p:spPr>
          <a:xfrm>
            <a:off x="171450" y="801688"/>
            <a:ext cx="8836025"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cxnSp>
        <p:nvCxnSpPr>
          <p:cNvPr id="12" name="Google Shape;12;p22"/>
          <p:cNvCxnSpPr/>
          <p:nvPr/>
        </p:nvCxnSpPr>
        <p:spPr>
          <a:xfrm>
            <a:off x="163513" y="684213"/>
            <a:ext cx="8845550"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22" descr="UCSDa1"/>
          <p:cNvPicPr preferRelativeResize="0"/>
          <p:nvPr/>
        </p:nvPicPr>
        <p:blipFill rotWithShape="1">
          <a:blip r:embed="rId10">
            <a:alphaModFix/>
          </a:blip>
          <a:srcRect/>
          <a:stretch/>
        </p:blipFill>
        <p:spPr>
          <a:xfrm>
            <a:off x="76200" y="6486525"/>
            <a:ext cx="457200" cy="369888"/>
          </a:xfrm>
          <a:prstGeom prst="rect">
            <a:avLst/>
          </a:prstGeom>
          <a:noFill/>
          <a:ln>
            <a:noFill/>
          </a:ln>
        </p:spPr>
      </p:pic>
      <p:sp>
        <p:nvSpPr>
          <p:cNvPr id="14" name="Google Shape;14;p22"/>
          <p:cNvSpPr txBox="1"/>
          <p:nvPr/>
        </p:nvSpPr>
        <p:spPr>
          <a:xfrm>
            <a:off x="8727112" y="6591080"/>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E45C307C-7770-0791-43DD-7FAAC32F3100}"/>
              </a:ext>
            </a:extLst>
          </p:cNvPr>
          <p:cNvSpPr txBox="1"/>
          <p:nvPr userDrawn="1"/>
        </p:nvSpPr>
        <p:spPr>
          <a:xfrm>
            <a:off x="6172200" y="6617449"/>
            <a:ext cx="2649858" cy="253916"/>
          </a:xfrm>
          <a:prstGeom prst="rect">
            <a:avLst/>
          </a:prstGeom>
          <a:noFill/>
        </p:spPr>
        <p:txBody>
          <a:bodyPr wrap="square">
            <a:spAutoFit/>
          </a:bodyPr>
          <a:lstStyle/>
          <a:p>
            <a:pPr algn="ctr" eaLnBrk="0" hangingPunct="0"/>
            <a:r>
              <a:rPr lang="en-US" altLang="ko-KR" sz="1050" b="0" dirty="0">
                <a:solidFill>
                  <a:prstClr val="black"/>
                </a:solidFill>
                <a:latin typeface="Arial" charset="0"/>
                <a:ea typeface="Arial" charset="0"/>
                <a:cs typeface="Arial" charset="0"/>
              </a:rPr>
              <a:t>A. B. Kahng, 240313 ISPD24 Invited</a:t>
            </a:r>
          </a:p>
        </p:txBody>
      </p:sp>
    </p:spTree>
    <p:extLst>
      <p:ext uri="{BB962C8B-B14F-4D97-AF65-F5344CB8AC3E}">
        <p14:creationId xmlns:p14="http://schemas.microsoft.com/office/powerpoint/2010/main" val="2162580042"/>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k@ucs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vlsicad.ucs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image" Target="../media/image23.png"/><Relationship Id="rId12" Type="http://schemas.openxmlformats.org/officeDocument/2006/relationships/hyperlink" Target="https://github.com/NVlabs/CircuitOps" TargetMode="Externa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22.png"/><Relationship Id="rId11" Type="http://schemas.openxmlformats.org/officeDocument/2006/relationships/hyperlink" Target="https://github.com/ASU-VDA-Lab/ASP-DAC24-Tutorial" TargetMode="External"/><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ieee-ceda-datc/RDF-202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hyperlink" Target="https://open-source-eda-letter.eu/" TargetMode="External"/><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 y="1828800"/>
            <a:ext cx="9144000" cy="1143000"/>
          </a:xfrm>
        </p:spPr>
        <p:txBody>
          <a:bodyPr/>
          <a:lstStyle/>
          <a:p>
            <a:r>
              <a:rPr lang="en-US" sz="3200" dirty="0"/>
              <a:t>Solvers, Engines, Tools and Flows:</a:t>
            </a:r>
            <a:br>
              <a:rPr lang="en-US" sz="3200" dirty="0"/>
            </a:br>
            <a:r>
              <a:rPr lang="en-US" sz="3200" dirty="0"/>
              <a:t>The Next Wave for AI/ML in Physical Design</a:t>
            </a:r>
            <a:endParaRPr lang="en-US" sz="2800" dirty="0"/>
          </a:p>
        </p:txBody>
      </p:sp>
      <p:sp>
        <p:nvSpPr>
          <p:cNvPr id="3" name="Subtitle 2"/>
          <p:cNvSpPr>
            <a:spLocks noGrp="1"/>
          </p:cNvSpPr>
          <p:nvPr>
            <p:ph type="subTitle" idx="1"/>
          </p:nvPr>
        </p:nvSpPr>
        <p:spPr>
          <a:xfrm>
            <a:off x="-152400" y="4042412"/>
            <a:ext cx="9448800" cy="1676399"/>
          </a:xfrm>
        </p:spPr>
        <p:txBody>
          <a:bodyPr/>
          <a:lstStyle/>
          <a:p>
            <a:pPr marL="533400" indent="-533400">
              <a:lnSpc>
                <a:spcPct val="65000"/>
              </a:lnSpc>
            </a:pPr>
            <a:r>
              <a:rPr lang="en-US" altLang="zh-CN" sz="2000" b="0" dirty="0">
                <a:ea typeface="굴림" pitchFamily="34" charset="-127"/>
              </a:rPr>
              <a:t>Andrew B. Kahng</a:t>
            </a:r>
          </a:p>
          <a:p>
            <a:pPr marL="533400" indent="-533400">
              <a:lnSpc>
                <a:spcPct val="65000"/>
              </a:lnSpc>
            </a:pPr>
            <a:r>
              <a:rPr lang="en-US" altLang="zh-CN" sz="2000" b="0" dirty="0">
                <a:ea typeface="굴림" pitchFamily="34" charset="-127"/>
              </a:rPr>
              <a:t>UCSD CSE and ECE Departments</a:t>
            </a:r>
          </a:p>
          <a:p>
            <a:pPr marL="533400" indent="-533400">
              <a:lnSpc>
                <a:spcPct val="65000"/>
              </a:lnSpc>
            </a:pPr>
            <a:endParaRPr lang="en-US" altLang="zh-CN" sz="2000" b="0" dirty="0">
              <a:ea typeface="굴림" pitchFamily="34" charset="-127"/>
            </a:endParaRPr>
          </a:p>
          <a:p>
            <a:pPr marL="533400" indent="-533400">
              <a:lnSpc>
                <a:spcPct val="65000"/>
              </a:lnSpc>
            </a:pPr>
            <a:r>
              <a:rPr lang="en-US" altLang="zh-CN" sz="2000" b="0" dirty="0">
                <a:ea typeface="굴림" pitchFamily="34" charset="-127"/>
                <a:hlinkClick r:id="rId3"/>
              </a:rPr>
              <a:t>abk@ucsd.edu</a:t>
            </a:r>
            <a:endParaRPr lang="en-US" altLang="zh-CN" sz="2000" b="0" dirty="0">
              <a:ea typeface="굴림" pitchFamily="34" charset="-127"/>
            </a:endParaRPr>
          </a:p>
          <a:p>
            <a:pPr marL="533400" indent="-533400">
              <a:lnSpc>
                <a:spcPct val="65000"/>
              </a:lnSpc>
              <a:spcBef>
                <a:spcPts val="1800"/>
              </a:spcBef>
            </a:pPr>
            <a:r>
              <a:rPr lang="en-US" altLang="zh-CN" sz="2200" dirty="0">
                <a:ea typeface="굴림" pitchFamily="34" charset="-127"/>
                <a:hlinkClick r:id="rId4"/>
              </a:rPr>
              <a:t>https://vlsicad.ucsd.edu</a:t>
            </a:r>
            <a:r>
              <a:rPr lang="en-US" altLang="zh-CN" sz="2200" dirty="0">
                <a:ea typeface="굴림" pitchFamily="34" charset="-127"/>
              </a:rPr>
              <a:t> </a:t>
            </a:r>
          </a:p>
        </p:txBody>
      </p:sp>
    </p:spTree>
    <p:extLst>
      <p:ext uri="{BB962C8B-B14F-4D97-AF65-F5344CB8AC3E}">
        <p14:creationId xmlns:p14="http://schemas.microsoft.com/office/powerpoint/2010/main" val="26500260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3463B-30CB-73DD-EDE3-5AFF554AD8B8}"/>
              </a:ext>
            </a:extLst>
          </p:cNvPr>
          <p:cNvSpPr>
            <a:spLocks noGrp="1"/>
          </p:cNvSpPr>
          <p:nvPr>
            <p:ph type="title"/>
          </p:nvPr>
        </p:nvSpPr>
        <p:spPr>
          <a:xfrm>
            <a:off x="132429" y="76200"/>
            <a:ext cx="8851900" cy="595312"/>
          </a:xfrm>
        </p:spPr>
        <p:txBody>
          <a:bodyPr/>
          <a:lstStyle/>
          <a:p>
            <a:r>
              <a:rPr lang="en-US" dirty="0"/>
              <a:t>Multiple Views in Unit Time: </a:t>
            </a:r>
            <a:r>
              <a:rPr lang="en-US" dirty="0">
                <a:solidFill>
                  <a:srgbClr val="1B00C0"/>
                </a:solidFill>
              </a:rPr>
              <a:t>Tomography</a:t>
            </a:r>
          </a:p>
        </p:txBody>
      </p:sp>
      <p:sp>
        <p:nvSpPr>
          <p:cNvPr id="6" name="AutoShape 6">
            <a:extLst>
              <a:ext uri="{FF2B5EF4-FFF2-40B4-BE49-F238E27FC236}">
                <a16:creationId xmlns:a16="http://schemas.microsoft.com/office/drawing/2014/main" id="{177CA7C4-D325-BF5F-0A99-A2DC84841C08}"/>
              </a:ext>
            </a:extLst>
          </p:cNvPr>
          <p:cNvSpPr>
            <a:spLocks noGrp="1" noChangeAspect="1" noChangeArrowheads="1"/>
          </p:cNvSpPr>
          <p:nvPr>
            <p:ph type="body" idx="1"/>
          </p:nvPr>
        </p:nvSpPr>
        <p:spPr bwMode="auto">
          <a:xfrm>
            <a:off x="103210" y="3691249"/>
            <a:ext cx="8972550" cy="2695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228600" indent="-228600"/>
            <a:r>
              <a:rPr lang="en-US" dirty="0"/>
              <a:t>Congestion report using </a:t>
            </a:r>
            <a:r>
              <a:rPr lang="en-US" dirty="0" err="1"/>
              <a:t>Innovus</a:t>
            </a:r>
            <a:r>
              <a:rPr lang="en-US" dirty="0"/>
              <a:t> </a:t>
            </a:r>
            <a:r>
              <a:rPr lang="en-US" dirty="0" err="1"/>
              <a:t>eGR</a:t>
            </a:r>
            <a:endParaRPr lang="en-US" dirty="0"/>
          </a:p>
          <a:p>
            <a:pPr marL="457200" lvl="1" indent="-228600"/>
            <a:r>
              <a:rPr lang="en-US" dirty="0"/>
              <a:t>Varying partial density value of the routing blockage </a:t>
            </a:r>
            <a:br>
              <a:rPr lang="en-US" dirty="0"/>
            </a:br>
            <a:r>
              <a:rPr lang="en-US" dirty="0"/>
              <a:t>from 70 – 100</a:t>
            </a:r>
          </a:p>
          <a:p>
            <a:pPr marL="457200" lvl="1" indent="-228600"/>
            <a:r>
              <a:rPr lang="en-US" dirty="0"/>
              <a:t>Union of congestion reports enables better ML-based alignment with actual DRC markers</a:t>
            </a:r>
          </a:p>
          <a:p>
            <a:pPr marL="914400" lvl="2" indent="-228600"/>
            <a:r>
              <a:rPr lang="en-US" dirty="0"/>
              <a:t>Partial density = 75 is closest match to actual markers, in this case</a:t>
            </a:r>
          </a:p>
          <a:p>
            <a:pPr marL="228600" indent="-228600"/>
            <a:r>
              <a:rPr lang="en-US" dirty="0"/>
              <a:t>Routing runtime = 1.5 hours; </a:t>
            </a:r>
            <a:r>
              <a:rPr lang="en-US" dirty="0" err="1">
                <a:solidFill>
                  <a:srgbClr val="FF0000"/>
                </a:solidFill>
              </a:rPr>
              <a:t>eGR</a:t>
            </a:r>
            <a:r>
              <a:rPr lang="en-US" dirty="0">
                <a:solidFill>
                  <a:srgbClr val="FF0000"/>
                </a:solidFill>
              </a:rPr>
              <a:t> runtime &lt; 1 second</a:t>
            </a:r>
          </a:p>
          <a:p>
            <a:pPr lvl="1"/>
            <a:endParaRPr lang="en-US" dirty="0"/>
          </a:p>
        </p:txBody>
      </p:sp>
      <p:pic>
        <p:nvPicPr>
          <p:cNvPr id="8" name="Picture 7" descr="A screenshot of a computer screen&#10;&#10;Description automatically generated">
            <a:extLst>
              <a:ext uri="{FF2B5EF4-FFF2-40B4-BE49-F238E27FC236}">
                <a16:creationId xmlns:a16="http://schemas.microsoft.com/office/drawing/2014/main" id="{495634D6-214A-D97F-D25E-50B58D745C31}"/>
              </a:ext>
            </a:extLst>
          </p:cNvPr>
          <p:cNvPicPr>
            <a:picLocks noChangeAspect="1"/>
          </p:cNvPicPr>
          <p:nvPr/>
        </p:nvPicPr>
        <p:blipFill>
          <a:blip r:embed="rId3"/>
          <a:stretch>
            <a:fillRect/>
          </a:stretch>
        </p:blipFill>
        <p:spPr>
          <a:xfrm>
            <a:off x="1080428" y="811481"/>
            <a:ext cx="7345751" cy="2759852"/>
          </a:xfrm>
          <a:prstGeom prst="rect">
            <a:avLst/>
          </a:prstGeom>
        </p:spPr>
      </p:pic>
      <p:sp>
        <p:nvSpPr>
          <p:cNvPr id="2" name="TextBox 1">
            <a:extLst>
              <a:ext uri="{FF2B5EF4-FFF2-40B4-BE49-F238E27FC236}">
                <a16:creationId xmlns:a16="http://schemas.microsoft.com/office/drawing/2014/main" id="{BA92645B-0924-E21F-31B5-59F45B5E817C}"/>
              </a:ext>
            </a:extLst>
          </p:cNvPr>
          <p:cNvSpPr txBox="1"/>
          <p:nvPr/>
        </p:nvSpPr>
        <p:spPr>
          <a:xfrm>
            <a:off x="6172200" y="6617449"/>
            <a:ext cx="2649858" cy="253916"/>
          </a:xfrm>
          <a:prstGeom prst="rect">
            <a:avLst/>
          </a:prstGeom>
          <a:noFill/>
        </p:spPr>
        <p:txBody>
          <a:bodyPr wrap="square">
            <a:spAutoFit/>
          </a:bodyPr>
          <a:lstStyle/>
          <a:p>
            <a:pPr algn="ctr" eaLnBrk="0" hangingPunct="0"/>
            <a:r>
              <a:rPr lang="en-US" altLang="ko-KR" sz="1050" b="0" dirty="0">
                <a:solidFill>
                  <a:prstClr val="black"/>
                </a:solidFill>
                <a:latin typeface="Arial" charset="0"/>
                <a:ea typeface="Arial" charset="0"/>
                <a:cs typeface="Arial" charset="0"/>
              </a:rPr>
              <a:t>A. B. Kahng, 240124 ASP-DAC keynote</a:t>
            </a:r>
          </a:p>
        </p:txBody>
      </p:sp>
    </p:spTree>
    <p:extLst>
      <p:ext uri="{BB962C8B-B14F-4D97-AF65-F5344CB8AC3E}">
        <p14:creationId xmlns:p14="http://schemas.microsoft.com/office/powerpoint/2010/main" val="236461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059"/>
            <a:ext cx="9067800" cy="563562"/>
          </a:xfrm>
        </p:spPr>
        <p:txBody>
          <a:bodyPr/>
          <a:lstStyle/>
          <a:p>
            <a:r>
              <a:rPr lang="en-US" dirty="0"/>
              <a:t>Section 3: Elements of a Next Wave</a:t>
            </a:r>
          </a:p>
        </p:txBody>
      </p:sp>
      <p:sp>
        <p:nvSpPr>
          <p:cNvPr id="3" name="Content Placeholder 2"/>
          <p:cNvSpPr>
            <a:spLocks noGrp="1"/>
          </p:cNvSpPr>
          <p:nvPr>
            <p:ph idx="1"/>
          </p:nvPr>
        </p:nvSpPr>
        <p:spPr>
          <a:xfrm>
            <a:off x="34160" y="990600"/>
            <a:ext cx="9067800" cy="5780690"/>
          </a:xfrm>
        </p:spPr>
        <p:txBody>
          <a:bodyPr>
            <a:noAutofit/>
          </a:bodyPr>
          <a:lstStyle/>
          <a:p>
            <a:pPr>
              <a:spcBef>
                <a:spcPts val="1800"/>
              </a:spcBef>
            </a:pPr>
            <a:r>
              <a:rPr lang="en-US" sz="2400" b="1" dirty="0">
                <a:solidFill>
                  <a:schemeClr val="bg1">
                    <a:lumMod val="50000"/>
                  </a:schemeClr>
                </a:solidFill>
              </a:rPr>
              <a:t>Generative AI</a:t>
            </a:r>
          </a:p>
          <a:p>
            <a:pPr>
              <a:spcBef>
                <a:spcPts val="1800"/>
              </a:spcBef>
            </a:pPr>
            <a:r>
              <a:rPr lang="en-US" sz="2400" b="1" dirty="0">
                <a:solidFill>
                  <a:srgbClr val="1B00C0"/>
                </a:solidFill>
              </a:rPr>
              <a:t>ML at Interstices</a:t>
            </a:r>
          </a:p>
        </p:txBody>
      </p:sp>
    </p:spTree>
    <p:extLst>
      <p:ext uri="{BB962C8B-B14F-4D97-AF65-F5344CB8AC3E}">
        <p14:creationId xmlns:p14="http://schemas.microsoft.com/office/powerpoint/2010/main" val="30180100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059"/>
            <a:ext cx="9067800" cy="563562"/>
          </a:xfrm>
        </p:spPr>
        <p:txBody>
          <a:bodyPr/>
          <a:lstStyle/>
          <a:p>
            <a:r>
              <a:rPr lang="en-US" dirty="0"/>
              <a:t>“Magic” at Interstices</a:t>
            </a:r>
          </a:p>
        </p:txBody>
      </p:sp>
      <p:sp>
        <p:nvSpPr>
          <p:cNvPr id="3" name="Content Placeholder 2"/>
          <p:cNvSpPr>
            <a:spLocks noGrp="1"/>
          </p:cNvSpPr>
          <p:nvPr>
            <p:ph idx="1"/>
          </p:nvPr>
        </p:nvSpPr>
        <p:spPr>
          <a:xfrm>
            <a:off x="47624" y="914400"/>
            <a:ext cx="9096376" cy="5910036"/>
          </a:xfrm>
        </p:spPr>
        <p:txBody>
          <a:bodyPr>
            <a:noAutofit/>
          </a:bodyPr>
          <a:lstStyle/>
          <a:p>
            <a:pPr>
              <a:lnSpc>
                <a:spcPct val="100000"/>
              </a:lnSpc>
              <a:spcBef>
                <a:spcPts val="400"/>
              </a:spcBef>
            </a:pPr>
            <a:r>
              <a:rPr lang="en-US" sz="2400" b="1" dirty="0">
                <a:solidFill>
                  <a:srgbClr val="1B00C0"/>
                </a:solidFill>
              </a:rPr>
              <a:t>Co-evolutions, Co-optimizations are often at arm’s length</a:t>
            </a:r>
          </a:p>
          <a:p>
            <a:pPr>
              <a:lnSpc>
                <a:spcPct val="100000"/>
              </a:lnSpc>
              <a:spcBef>
                <a:spcPts val="400"/>
              </a:spcBef>
            </a:pPr>
            <a:r>
              <a:rPr lang="en-US" sz="2400" b="1" dirty="0">
                <a:solidFill>
                  <a:srgbClr val="1B00C0"/>
                </a:solidFill>
              </a:rPr>
              <a:t>Interstices = opportunities for “</a:t>
            </a:r>
            <a:r>
              <a:rPr lang="en-US" sz="2400" b="1" i="1" dirty="0">
                <a:solidFill>
                  <a:srgbClr val="1B00C0"/>
                </a:solidFill>
              </a:rPr>
              <a:t>Conditioning Magic” </a:t>
            </a:r>
            <a:r>
              <a:rPr lang="en-US" sz="2400" b="1" dirty="0">
                <a:solidFill>
                  <a:srgbClr val="1B00C0"/>
                </a:solidFill>
              </a:rPr>
              <a:t>via ML</a:t>
            </a:r>
          </a:p>
        </p:txBody>
      </p:sp>
      <p:pic>
        <p:nvPicPr>
          <p:cNvPr id="6" name="Picture 5">
            <a:extLst>
              <a:ext uri="{FF2B5EF4-FFF2-40B4-BE49-F238E27FC236}">
                <a16:creationId xmlns:a16="http://schemas.microsoft.com/office/drawing/2014/main" id="{867A1E33-317C-5230-4F0A-650A7D727705}"/>
              </a:ext>
            </a:extLst>
          </p:cNvPr>
          <p:cNvPicPr>
            <a:picLocks noChangeAspect="1"/>
          </p:cNvPicPr>
          <p:nvPr/>
        </p:nvPicPr>
        <p:blipFill>
          <a:blip r:embed="rId3"/>
          <a:stretch>
            <a:fillRect/>
          </a:stretch>
        </p:blipFill>
        <p:spPr>
          <a:xfrm>
            <a:off x="1147679" y="1981200"/>
            <a:ext cx="6848642" cy="3581400"/>
          </a:xfrm>
          <a:prstGeom prst="rect">
            <a:avLst/>
          </a:prstGeom>
        </p:spPr>
      </p:pic>
    </p:spTree>
    <p:extLst>
      <p:ext uri="{BB962C8B-B14F-4D97-AF65-F5344CB8AC3E}">
        <p14:creationId xmlns:p14="http://schemas.microsoft.com/office/powerpoint/2010/main" val="9948570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1953E3-FE0B-7477-9712-545B90CD669D}"/>
              </a:ext>
            </a:extLst>
          </p:cNvPr>
          <p:cNvSpPr>
            <a:spLocks noGrp="1"/>
          </p:cNvSpPr>
          <p:nvPr>
            <p:ph type="body" idx="1"/>
          </p:nvPr>
        </p:nvSpPr>
        <p:spPr>
          <a:xfrm>
            <a:off x="27296" y="762000"/>
            <a:ext cx="8980179" cy="5791200"/>
          </a:xfrm>
        </p:spPr>
        <p:txBody>
          <a:bodyPr/>
          <a:lstStyle/>
          <a:p>
            <a:pPr marL="228600" indent="-228600"/>
            <a:r>
              <a:rPr lang="en-US" dirty="0"/>
              <a:t>Can “condition” PD with target density, cell padding, placement and routing blockages, …</a:t>
            </a:r>
          </a:p>
          <a:p>
            <a:pPr marL="228600" indent="-228600"/>
            <a:endParaRPr lang="en-US" dirty="0"/>
          </a:p>
          <a:p>
            <a:pPr marL="228600" indent="-228600"/>
            <a:endParaRPr lang="en-US" dirty="0"/>
          </a:p>
          <a:p>
            <a:pPr marL="228600" indent="-228600"/>
            <a:endParaRPr lang="en-US" dirty="0"/>
          </a:p>
          <a:p>
            <a:pPr marL="228600" indent="-228600"/>
            <a:endParaRPr lang="en-US" dirty="0"/>
          </a:p>
          <a:p>
            <a:pPr marL="228600" indent="-228600"/>
            <a:endParaRPr lang="en-US" dirty="0"/>
          </a:p>
          <a:p>
            <a:pPr marL="228600" indent="-228600"/>
            <a:endParaRPr lang="en-US" dirty="0"/>
          </a:p>
          <a:p>
            <a:pPr marL="228600" indent="-228600"/>
            <a:endParaRPr lang="en-US" dirty="0"/>
          </a:p>
          <a:p>
            <a:pPr marL="228600" indent="-228600"/>
            <a:endParaRPr lang="en-US" dirty="0"/>
          </a:p>
          <a:p>
            <a:pPr marL="228600" indent="-228600">
              <a:spcBef>
                <a:spcPts val="1600"/>
              </a:spcBef>
            </a:pPr>
            <a:r>
              <a:rPr lang="en-US" dirty="0"/>
              <a:t>“Magic screens”: placement and routing blockages</a:t>
            </a:r>
          </a:p>
          <a:p>
            <a:pPr marL="228600" indent="-228600"/>
            <a:r>
              <a:rPr lang="en-US" dirty="0"/>
              <a:t>ML goal: Find best settings for these knobs</a:t>
            </a:r>
          </a:p>
        </p:txBody>
      </p:sp>
      <p:sp>
        <p:nvSpPr>
          <p:cNvPr id="3" name="Title 2">
            <a:extLst>
              <a:ext uri="{FF2B5EF4-FFF2-40B4-BE49-F238E27FC236}">
                <a16:creationId xmlns:a16="http://schemas.microsoft.com/office/drawing/2014/main" id="{E9B32920-3C1E-F879-89B6-1232622B3E71}"/>
              </a:ext>
            </a:extLst>
          </p:cNvPr>
          <p:cNvSpPr>
            <a:spLocks noGrp="1"/>
          </p:cNvSpPr>
          <p:nvPr>
            <p:ph type="title"/>
          </p:nvPr>
        </p:nvSpPr>
        <p:spPr>
          <a:xfrm>
            <a:off x="27296" y="96695"/>
            <a:ext cx="9013825" cy="595312"/>
          </a:xfrm>
        </p:spPr>
        <p:txBody>
          <a:bodyPr/>
          <a:lstStyle/>
          <a:p>
            <a:r>
              <a:rPr lang="en-US" dirty="0"/>
              <a:t>ML to Condition the PD Canvas</a:t>
            </a:r>
          </a:p>
        </p:txBody>
      </p:sp>
      <p:grpSp>
        <p:nvGrpSpPr>
          <p:cNvPr id="10" name="Group 9">
            <a:extLst>
              <a:ext uri="{FF2B5EF4-FFF2-40B4-BE49-F238E27FC236}">
                <a16:creationId xmlns:a16="http://schemas.microsoft.com/office/drawing/2014/main" id="{95B4F6A6-AC3B-1F5E-0A25-615B560FA3F8}"/>
              </a:ext>
            </a:extLst>
          </p:cNvPr>
          <p:cNvGrpSpPr/>
          <p:nvPr/>
        </p:nvGrpSpPr>
        <p:grpSpPr>
          <a:xfrm>
            <a:off x="133656" y="1749091"/>
            <a:ext cx="3777683" cy="2129386"/>
            <a:chOff x="297181" y="1910166"/>
            <a:chExt cx="3777683" cy="2129386"/>
          </a:xfrm>
        </p:grpSpPr>
        <p:grpSp>
          <p:nvGrpSpPr>
            <p:cNvPr id="9" name="Group 8">
              <a:extLst>
                <a:ext uri="{FF2B5EF4-FFF2-40B4-BE49-F238E27FC236}">
                  <a16:creationId xmlns:a16="http://schemas.microsoft.com/office/drawing/2014/main" id="{6616017B-8F3B-AA71-6731-F2774C6FE046}"/>
                </a:ext>
              </a:extLst>
            </p:cNvPr>
            <p:cNvGrpSpPr/>
            <p:nvPr/>
          </p:nvGrpSpPr>
          <p:grpSpPr>
            <a:xfrm>
              <a:off x="297181" y="1910166"/>
              <a:ext cx="1853967" cy="2124221"/>
              <a:chOff x="297181" y="1908810"/>
              <a:chExt cx="1853967" cy="2124221"/>
            </a:xfrm>
          </p:grpSpPr>
          <p:pic>
            <p:nvPicPr>
              <p:cNvPr id="5" name="Picture 4">
                <a:extLst>
                  <a:ext uri="{FF2B5EF4-FFF2-40B4-BE49-F238E27FC236}">
                    <a16:creationId xmlns:a16="http://schemas.microsoft.com/office/drawing/2014/main" id="{A7A45B41-082B-2106-A632-89B03C001570}"/>
                  </a:ext>
                </a:extLst>
              </p:cNvPr>
              <p:cNvPicPr>
                <a:picLocks noChangeAspect="1"/>
              </p:cNvPicPr>
              <p:nvPr/>
            </p:nvPicPr>
            <p:blipFill>
              <a:blip r:embed="rId3"/>
              <a:stretch>
                <a:fillRect/>
              </a:stretch>
            </p:blipFill>
            <p:spPr>
              <a:xfrm>
                <a:off x="297181" y="2204231"/>
                <a:ext cx="1853967" cy="1828800"/>
              </a:xfrm>
              <a:prstGeom prst="rect">
                <a:avLst/>
              </a:prstGeom>
            </p:spPr>
          </p:pic>
          <p:sp>
            <p:nvSpPr>
              <p:cNvPr id="6" name="TextBox 5">
                <a:extLst>
                  <a:ext uri="{FF2B5EF4-FFF2-40B4-BE49-F238E27FC236}">
                    <a16:creationId xmlns:a16="http://schemas.microsoft.com/office/drawing/2014/main" id="{625E2288-B17F-CF7C-4DBD-2231766D033C}"/>
                  </a:ext>
                </a:extLst>
              </p:cNvPr>
              <p:cNvSpPr txBox="1"/>
              <p:nvPr/>
            </p:nvSpPr>
            <p:spPr>
              <a:xfrm>
                <a:off x="544079" y="1908810"/>
                <a:ext cx="136017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Default</a:t>
                </a:r>
              </a:p>
            </p:txBody>
          </p:sp>
        </p:grpSp>
        <p:grpSp>
          <p:nvGrpSpPr>
            <p:cNvPr id="8" name="Group 7">
              <a:extLst>
                <a:ext uri="{FF2B5EF4-FFF2-40B4-BE49-F238E27FC236}">
                  <a16:creationId xmlns:a16="http://schemas.microsoft.com/office/drawing/2014/main" id="{255AB197-37E3-C709-F08E-72C015D570E6}"/>
                </a:ext>
              </a:extLst>
            </p:cNvPr>
            <p:cNvGrpSpPr/>
            <p:nvPr/>
          </p:nvGrpSpPr>
          <p:grpSpPr>
            <a:xfrm>
              <a:off x="2209729" y="1950720"/>
              <a:ext cx="1865135" cy="2088832"/>
              <a:chOff x="2346889" y="1946910"/>
              <a:chExt cx="1865135" cy="2088832"/>
            </a:xfrm>
          </p:grpSpPr>
          <p:pic>
            <p:nvPicPr>
              <p:cNvPr id="1028" name="Picture 4">
                <a:extLst>
                  <a:ext uri="{FF2B5EF4-FFF2-40B4-BE49-F238E27FC236}">
                    <a16:creationId xmlns:a16="http://schemas.microsoft.com/office/drawing/2014/main" id="{E33F565C-5640-D96A-B126-2A5878662A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6889" y="2206942"/>
                <a:ext cx="1865135"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0FF2779-F56B-694D-1857-65003BC2C58C}"/>
                  </a:ext>
                </a:extLst>
              </p:cNvPr>
              <p:cNvSpPr txBox="1"/>
              <p:nvPr/>
            </p:nvSpPr>
            <p:spPr>
              <a:xfrm>
                <a:off x="2347911" y="1946910"/>
                <a:ext cx="18630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Target Density: 0.95</a:t>
                </a:r>
              </a:p>
            </p:txBody>
          </p:sp>
        </p:grpSp>
      </p:grpSp>
      <p:pic>
        <p:nvPicPr>
          <p:cNvPr id="14" name="Picture 13">
            <a:extLst>
              <a:ext uri="{FF2B5EF4-FFF2-40B4-BE49-F238E27FC236}">
                <a16:creationId xmlns:a16="http://schemas.microsoft.com/office/drawing/2014/main" id="{04F897C0-558C-6F60-21CE-E359F43179DA}"/>
              </a:ext>
            </a:extLst>
          </p:cNvPr>
          <p:cNvPicPr>
            <a:picLocks noChangeAspect="1"/>
          </p:cNvPicPr>
          <p:nvPr/>
        </p:nvPicPr>
        <p:blipFill>
          <a:blip r:embed="rId5"/>
          <a:stretch>
            <a:fillRect/>
          </a:stretch>
        </p:blipFill>
        <p:spPr>
          <a:xfrm>
            <a:off x="4053801" y="1717979"/>
            <a:ext cx="5036792" cy="3777848"/>
          </a:xfrm>
          <a:prstGeom prst="rect">
            <a:avLst/>
          </a:prstGeom>
        </p:spPr>
      </p:pic>
      <p:pic>
        <p:nvPicPr>
          <p:cNvPr id="13" name="Picture 12">
            <a:extLst>
              <a:ext uri="{FF2B5EF4-FFF2-40B4-BE49-F238E27FC236}">
                <a16:creationId xmlns:a16="http://schemas.microsoft.com/office/drawing/2014/main" id="{F366F451-385A-48C5-C14B-494AB820D086}"/>
              </a:ext>
            </a:extLst>
          </p:cNvPr>
          <p:cNvPicPr>
            <a:picLocks noChangeAspect="1"/>
          </p:cNvPicPr>
          <p:nvPr/>
        </p:nvPicPr>
        <p:blipFill>
          <a:blip r:embed="rId6"/>
          <a:stretch>
            <a:fillRect/>
          </a:stretch>
        </p:blipFill>
        <p:spPr>
          <a:xfrm>
            <a:off x="76200" y="4083852"/>
            <a:ext cx="3942872" cy="1145997"/>
          </a:xfrm>
          <a:prstGeom prst="rect">
            <a:avLst/>
          </a:prstGeom>
        </p:spPr>
      </p:pic>
      <p:sp>
        <p:nvSpPr>
          <p:cNvPr id="15" name="TextBox 14">
            <a:extLst>
              <a:ext uri="{FF2B5EF4-FFF2-40B4-BE49-F238E27FC236}">
                <a16:creationId xmlns:a16="http://schemas.microsoft.com/office/drawing/2014/main" id="{6D65D29D-7422-A3CA-AD03-E0A631441EEB}"/>
              </a:ext>
            </a:extLst>
          </p:cNvPr>
          <p:cNvSpPr txBox="1"/>
          <p:nvPr/>
        </p:nvSpPr>
        <p:spPr>
          <a:xfrm>
            <a:off x="4088914" y="1746162"/>
            <a:ext cx="2362200" cy="307777"/>
          </a:xfrm>
          <a:prstGeom prst="rect">
            <a:avLst/>
          </a:prstGeom>
          <a:solidFill>
            <a:schemeClr val="tx1"/>
          </a:solidFill>
        </p:spPr>
        <p:txBody>
          <a:bodyPr wrap="square" rtlCol="0">
            <a:spAutoFit/>
          </a:bodyPr>
          <a:lstStyle/>
          <a:p>
            <a:r>
              <a:rPr lang="en-US" sz="1400" dirty="0">
                <a:solidFill>
                  <a:schemeClr val="bg1"/>
                </a:solidFill>
              </a:rPr>
              <a:t>No Blockage: #DRC = 102</a:t>
            </a:r>
          </a:p>
        </p:txBody>
      </p:sp>
      <p:sp>
        <p:nvSpPr>
          <p:cNvPr id="16" name="TextBox 15">
            <a:extLst>
              <a:ext uri="{FF2B5EF4-FFF2-40B4-BE49-F238E27FC236}">
                <a16:creationId xmlns:a16="http://schemas.microsoft.com/office/drawing/2014/main" id="{220AC2C5-0D3A-A5C9-0C46-156561E3A6E7}"/>
              </a:ext>
            </a:extLst>
          </p:cNvPr>
          <p:cNvSpPr txBox="1"/>
          <p:nvPr/>
        </p:nvSpPr>
        <p:spPr>
          <a:xfrm>
            <a:off x="6645275" y="1732570"/>
            <a:ext cx="2362200" cy="307777"/>
          </a:xfrm>
          <a:prstGeom prst="rect">
            <a:avLst/>
          </a:prstGeom>
          <a:solidFill>
            <a:schemeClr val="tx1"/>
          </a:solidFill>
        </p:spPr>
        <p:txBody>
          <a:bodyPr wrap="square" rtlCol="0">
            <a:spAutoFit/>
          </a:bodyPr>
          <a:lstStyle/>
          <a:p>
            <a:r>
              <a:rPr lang="en-US" sz="1400" dirty="0">
                <a:solidFill>
                  <a:schemeClr val="bg1"/>
                </a:solidFill>
              </a:rPr>
              <a:t>Flat </a:t>
            </a:r>
            <a:r>
              <a:rPr lang="en-US" sz="1400" dirty="0" err="1">
                <a:solidFill>
                  <a:schemeClr val="bg1"/>
                </a:solidFill>
              </a:rPr>
              <a:t>Blkg</a:t>
            </a:r>
            <a:r>
              <a:rPr lang="en-US" sz="1400" dirty="0">
                <a:solidFill>
                  <a:schemeClr val="bg1"/>
                </a:solidFill>
              </a:rPr>
              <a:t>: #DRC = 56</a:t>
            </a:r>
          </a:p>
        </p:txBody>
      </p:sp>
      <p:sp>
        <p:nvSpPr>
          <p:cNvPr id="17" name="TextBox 16">
            <a:extLst>
              <a:ext uri="{FF2B5EF4-FFF2-40B4-BE49-F238E27FC236}">
                <a16:creationId xmlns:a16="http://schemas.microsoft.com/office/drawing/2014/main" id="{67B7FA0D-410B-261D-1C97-7019661722F9}"/>
              </a:ext>
            </a:extLst>
          </p:cNvPr>
          <p:cNvSpPr txBox="1"/>
          <p:nvPr/>
        </p:nvSpPr>
        <p:spPr>
          <a:xfrm>
            <a:off x="4061739" y="3638746"/>
            <a:ext cx="2416549" cy="307777"/>
          </a:xfrm>
          <a:prstGeom prst="rect">
            <a:avLst/>
          </a:prstGeom>
          <a:solidFill>
            <a:schemeClr val="tx1"/>
          </a:solidFill>
        </p:spPr>
        <p:txBody>
          <a:bodyPr wrap="square" rtlCol="0">
            <a:spAutoFit/>
          </a:bodyPr>
          <a:lstStyle/>
          <a:p>
            <a:r>
              <a:rPr lang="en-US" sz="1400" dirty="0">
                <a:solidFill>
                  <a:schemeClr val="bg1"/>
                </a:solidFill>
              </a:rPr>
              <a:t>Conc. </a:t>
            </a:r>
            <a:r>
              <a:rPr lang="en-US" sz="1400" dirty="0" err="1">
                <a:solidFill>
                  <a:schemeClr val="bg1"/>
                </a:solidFill>
              </a:rPr>
              <a:t>Blkg</a:t>
            </a:r>
            <a:r>
              <a:rPr lang="en-US" sz="1400" dirty="0">
                <a:solidFill>
                  <a:schemeClr val="bg1"/>
                </a:solidFill>
              </a:rPr>
              <a:t>: #DRC = 31</a:t>
            </a:r>
          </a:p>
        </p:txBody>
      </p:sp>
      <p:sp>
        <p:nvSpPr>
          <p:cNvPr id="18" name="TextBox 17">
            <a:extLst>
              <a:ext uri="{FF2B5EF4-FFF2-40B4-BE49-F238E27FC236}">
                <a16:creationId xmlns:a16="http://schemas.microsoft.com/office/drawing/2014/main" id="{3833E23B-7174-796E-33D4-310D66FB011E}"/>
              </a:ext>
            </a:extLst>
          </p:cNvPr>
          <p:cNvSpPr txBox="1"/>
          <p:nvPr/>
        </p:nvSpPr>
        <p:spPr>
          <a:xfrm>
            <a:off x="6590926" y="3657600"/>
            <a:ext cx="2416549" cy="307777"/>
          </a:xfrm>
          <a:prstGeom prst="rect">
            <a:avLst/>
          </a:prstGeom>
          <a:solidFill>
            <a:schemeClr val="tx1"/>
          </a:solidFill>
        </p:spPr>
        <p:txBody>
          <a:bodyPr wrap="square" rtlCol="0">
            <a:spAutoFit/>
          </a:bodyPr>
          <a:lstStyle/>
          <a:p>
            <a:r>
              <a:rPr lang="en-US" sz="1400" dirty="0" err="1">
                <a:solidFill>
                  <a:schemeClr val="bg1"/>
                </a:solidFill>
              </a:rPr>
              <a:t>ModConc</a:t>
            </a:r>
            <a:r>
              <a:rPr lang="en-US" sz="1400" dirty="0">
                <a:solidFill>
                  <a:schemeClr val="bg1"/>
                </a:solidFill>
              </a:rPr>
              <a:t>. </a:t>
            </a:r>
            <a:r>
              <a:rPr lang="en-US" sz="1400" dirty="0" err="1">
                <a:solidFill>
                  <a:schemeClr val="bg1"/>
                </a:solidFill>
              </a:rPr>
              <a:t>Blkg</a:t>
            </a:r>
            <a:r>
              <a:rPr lang="en-US" sz="1400" dirty="0">
                <a:solidFill>
                  <a:schemeClr val="bg1"/>
                </a:solidFill>
              </a:rPr>
              <a:t>: #DRC = 13</a:t>
            </a:r>
          </a:p>
        </p:txBody>
      </p:sp>
    </p:spTree>
    <p:extLst>
      <p:ext uri="{BB962C8B-B14F-4D97-AF65-F5344CB8AC3E}">
        <p14:creationId xmlns:p14="http://schemas.microsoft.com/office/powerpoint/2010/main" val="18966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059"/>
            <a:ext cx="9067800" cy="563562"/>
          </a:xfrm>
        </p:spPr>
        <p:txBody>
          <a:bodyPr/>
          <a:lstStyle/>
          <a:p>
            <a:r>
              <a:rPr lang="en-US" dirty="0"/>
              <a:t>Section 3: Elements of a Next Wave</a:t>
            </a:r>
          </a:p>
        </p:txBody>
      </p:sp>
      <p:sp>
        <p:nvSpPr>
          <p:cNvPr id="3" name="Content Placeholder 2"/>
          <p:cNvSpPr>
            <a:spLocks noGrp="1"/>
          </p:cNvSpPr>
          <p:nvPr>
            <p:ph idx="1"/>
          </p:nvPr>
        </p:nvSpPr>
        <p:spPr>
          <a:xfrm>
            <a:off x="34160" y="990600"/>
            <a:ext cx="9067800" cy="5780690"/>
          </a:xfrm>
        </p:spPr>
        <p:txBody>
          <a:bodyPr>
            <a:noAutofit/>
          </a:bodyPr>
          <a:lstStyle/>
          <a:p>
            <a:pPr>
              <a:spcBef>
                <a:spcPts val="1800"/>
              </a:spcBef>
            </a:pPr>
            <a:r>
              <a:rPr lang="en-US" sz="2400" b="1" dirty="0">
                <a:solidFill>
                  <a:schemeClr val="bg1">
                    <a:lumMod val="50000"/>
                  </a:schemeClr>
                </a:solidFill>
              </a:rPr>
              <a:t>Generative AI</a:t>
            </a:r>
          </a:p>
          <a:p>
            <a:pPr>
              <a:spcBef>
                <a:spcPts val="1800"/>
              </a:spcBef>
            </a:pPr>
            <a:r>
              <a:rPr lang="en-US" sz="2400" b="1" dirty="0">
                <a:solidFill>
                  <a:schemeClr val="bg1">
                    <a:lumMod val="50000"/>
                  </a:schemeClr>
                </a:solidFill>
              </a:rPr>
              <a:t>ML at Interstices</a:t>
            </a:r>
          </a:p>
          <a:p>
            <a:pPr>
              <a:spcBef>
                <a:spcPts val="1800"/>
              </a:spcBef>
            </a:pPr>
            <a:r>
              <a:rPr lang="en-US" sz="2400" b="1" dirty="0">
                <a:solidFill>
                  <a:srgbClr val="1B00C0"/>
                </a:solidFill>
              </a:rPr>
              <a:t>Infrastructure for ML</a:t>
            </a:r>
            <a:r>
              <a:rPr lang="en-US" sz="2400" dirty="0">
                <a:solidFill>
                  <a:srgbClr val="1B00C0"/>
                </a:solidFill>
              </a:rPr>
              <a:t>: platforms, proxies</a:t>
            </a:r>
          </a:p>
        </p:txBody>
      </p:sp>
    </p:spTree>
    <p:extLst>
      <p:ext uri="{BB962C8B-B14F-4D97-AF65-F5344CB8AC3E}">
        <p14:creationId xmlns:p14="http://schemas.microsoft.com/office/powerpoint/2010/main" val="4948215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0F49749-4201-9FDC-C213-F16F83E5A294}"/>
              </a:ext>
            </a:extLst>
          </p:cNvPr>
          <p:cNvPicPr>
            <a:picLocks noChangeAspect="1"/>
          </p:cNvPicPr>
          <p:nvPr/>
        </p:nvPicPr>
        <p:blipFill rotWithShape="1">
          <a:blip r:embed="rId4"/>
          <a:srcRect r="3521"/>
          <a:stretch/>
        </p:blipFill>
        <p:spPr>
          <a:xfrm>
            <a:off x="2962176" y="873885"/>
            <a:ext cx="5964111" cy="1881047"/>
          </a:xfrm>
          <a:prstGeom prst="rect">
            <a:avLst/>
          </a:prstGeom>
        </p:spPr>
      </p:pic>
      <p:pic>
        <p:nvPicPr>
          <p:cNvPr id="31" name="Picture 30">
            <a:extLst>
              <a:ext uri="{FF2B5EF4-FFF2-40B4-BE49-F238E27FC236}">
                <a16:creationId xmlns:a16="http://schemas.microsoft.com/office/drawing/2014/main" id="{3777BB03-2FA1-5ECB-B09A-811E333A85EB}"/>
              </a:ext>
            </a:extLst>
          </p:cNvPr>
          <p:cNvPicPr>
            <a:picLocks noChangeAspect="1"/>
          </p:cNvPicPr>
          <p:nvPr/>
        </p:nvPicPr>
        <p:blipFill>
          <a:blip r:embed="rId5"/>
          <a:stretch>
            <a:fillRect/>
          </a:stretch>
        </p:blipFill>
        <p:spPr>
          <a:xfrm>
            <a:off x="26128" y="884228"/>
            <a:ext cx="2962175" cy="4124899"/>
          </a:xfrm>
          <a:prstGeom prst="rect">
            <a:avLst/>
          </a:prstGeom>
        </p:spPr>
      </p:pic>
      <p:pic>
        <p:nvPicPr>
          <p:cNvPr id="32" name="Picture 31">
            <a:extLst>
              <a:ext uri="{FF2B5EF4-FFF2-40B4-BE49-F238E27FC236}">
                <a16:creationId xmlns:a16="http://schemas.microsoft.com/office/drawing/2014/main" id="{05E995A8-9760-88BA-E288-1D534B80FFEC}"/>
              </a:ext>
            </a:extLst>
          </p:cNvPr>
          <p:cNvPicPr>
            <a:picLocks noChangeAspect="1"/>
          </p:cNvPicPr>
          <p:nvPr/>
        </p:nvPicPr>
        <p:blipFill>
          <a:blip r:embed="rId6"/>
          <a:stretch>
            <a:fillRect/>
          </a:stretch>
        </p:blipFill>
        <p:spPr>
          <a:xfrm>
            <a:off x="2952211" y="2736467"/>
            <a:ext cx="6165663" cy="2543681"/>
          </a:xfrm>
          <a:prstGeom prst="rect">
            <a:avLst/>
          </a:prstGeom>
        </p:spPr>
      </p:pic>
      <p:pic>
        <p:nvPicPr>
          <p:cNvPr id="38" name="Picture 37">
            <a:extLst>
              <a:ext uri="{FF2B5EF4-FFF2-40B4-BE49-F238E27FC236}">
                <a16:creationId xmlns:a16="http://schemas.microsoft.com/office/drawing/2014/main" id="{322D61A7-8B48-1A89-0B72-EA944363C6F2}"/>
              </a:ext>
            </a:extLst>
          </p:cNvPr>
          <p:cNvPicPr>
            <a:picLocks noChangeAspect="1"/>
          </p:cNvPicPr>
          <p:nvPr/>
        </p:nvPicPr>
        <p:blipFill>
          <a:blip r:embed="rId7"/>
          <a:stretch>
            <a:fillRect/>
          </a:stretch>
        </p:blipFill>
        <p:spPr>
          <a:xfrm>
            <a:off x="97052" y="1342479"/>
            <a:ext cx="2802907" cy="156806"/>
          </a:xfrm>
          <a:prstGeom prst="rect">
            <a:avLst/>
          </a:prstGeom>
        </p:spPr>
      </p:pic>
      <p:pic>
        <p:nvPicPr>
          <p:cNvPr id="40" name="Picture 39">
            <a:extLst>
              <a:ext uri="{FF2B5EF4-FFF2-40B4-BE49-F238E27FC236}">
                <a16:creationId xmlns:a16="http://schemas.microsoft.com/office/drawing/2014/main" id="{80FDDF3C-9433-D8ED-F5A3-8655B5F11AA7}"/>
              </a:ext>
            </a:extLst>
          </p:cNvPr>
          <p:cNvPicPr>
            <a:picLocks noChangeAspect="1"/>
          </p:cNvPicPr>
          <p:nvPr/>
        </p:nvPicPr>
        <p:blipFill>
          <a:blip r:embed="rId8"/>
          <a:stretch>
            <a:fillRect/>
          </a:stretch>
        </p:blipFill>
        <p:spPr>
          <a:xfrm>
            <a:off x="105761" y="4230137"/>
            <a:ext cx="2802907" cy="332276"/>
          </a:xfrm>
          <a:prstGeom prst="rect">
            <a:avLst/>
          </a:prstGeom>
        </p:spPr>
      </p:pic>
      <p:pic>
        <p:nvPicPr>
          <p:cNvPr id="3" name="Picture 2">
            <a:extLst>
              <a:ext uri="{FF2B5EF4-FFF2-40B4-BE49-F238E27FC236}">
                <a16:creationId xmlns:a16="http://schemas.microsoft.com/office/drawing/2014/main" id="{F53A5628-4851-5A0E-D318-CD0FC7666A48}"/>
              </a:ext>
            </a:extLst>
          </p:cNvPr>
          <p:cNvPicPr>
            <a:picLocks noChangeAspect="1"/>
          </p:cNvPicPr>
          <p:nvPr/>
        </p:nvPicPr>
        <p:blipFill>
          <a:blip r:embed="rId9"/>
          <a:stretch>
            <a:fillRect/>
          </a:stretch>
        </p:blipFill>
        <p:spPr>
          <a:xfrm>
            <a:off x="8215279" y="706864"/>
            <a:ext cx="902595" cy="251053"/>
          </a:xfrm>
          <a:prstGeom prst="rect">
            <a:avLst/>
          </a:prstGeom>
        </p:spPr>
      </p:pic>
      <p:pic>
        <p:nvPicPr>
          <p:cNvPr id="8" name="Picture 7">
            <a:extLst>
              <a:ext uri="{FF2B5EF4-FFF2-40B4-BE49-F238E27FC236}">
                <a16:creationId xmlns:a16="http://schemas.microsoft.com/office/drawing/2014/main" id="{454E01C7-5E50-20ED-DE0E-04449CA4E1F2}"/>
              </a:ext>
            </a:extLst>
          </p:cNvPr>
          <p:cNvPicPr>
            <a:picLocks noChangeAspect="1"/>
          </p:cNvPicPr>
          <p:nvPr/>
        </p:nvPicPr>
        <p:blipFill>
          <a:blip r:embed="rId10"/>
          <a:stretch>
            <a:fillRect/>
          </a:stretch>
        </p:blipFill>
        <p:spPr>
          <a:xfrm>
            <a:off x="2584022" y="5213916"/>
            <a:ext cx="3384449" cy="1600200"/>
          </a:xfrm>
          <a:prstGeom prst="rect">
            <a:avLst/>
          </a:prstGeom>
          <a:ln w="38100">
            <a:solidFill>
              <a:srgbClr val="FF0000"/>
            </a:solidFill>
          </a:ln>
        </p:spPr>
      </p:pic>
      <p:sp>
        <p:nvSpPr>
          <p:cNvPr id="9" name="TextBox 8">
            <a:extLst>
              <a:ext uri="{FF2B5EF4-FFF2-40B4-BE49-F238E27FC236}">
                <a16:creationId xmlns:a16="http://schemas.microsoft.com/office/drawing/2014/main" id="{96647311-E4B0-278E-A1D8-5560F580D8BE}"/>
              </a:ext>
            </a:extLst>
          </p:cNvPr>
          <p:cNvSpPr txBox="1"/>
          <p:nvPr/>
        </p:nvSpPr>
        <p:spPr>
          <a:xfrm>
            <a:off x="152400" y="5678269"/>
            <a:ext cx="2326326" cy="646331"/>
          </a:xfrm>
          <a:prstGeom prst="rect">
            <a:avLst/>
          </a:prstGeom>
          <a:noFill/>
        </p:spPr>
        <p:txBody>
          <a:bodyPr wrap="square" rtlCol="0">
            <a:spAutoFit/>
          </a:bodyPr>
          <a:lstStyle/>
          <a:p>
            <a:r>
              <a:rPr lang="en-US" sz="1200" b="1" dirty="0">
                <a:solidFill>
                  <a:srgbClr val="FF0000"/>
                </a:solidFill>
              </a:rPr>
              <a:t>ASP-DAC 2024 Tutorial #8</a:t>
            </a:r>
          </a:p>
          <a:p>
            <a:r>
              <a:rPr lang="en-US" sz="1200" b="1" dirty="0">
                <a:solidFill>
                  <a:srgbClr val="FF0000"/>
                </a:solidFill>
                <a:hlinkClick r:id="rId11"/>
              </a:rPr>
              <a:t>https://github.com/ASU-VDA-Lab/ASP-DAC24-Tutorial</a:t>
            </a:r>
            <a:r>
              <a:rPr lang="en-US" sz="1200" b="1" dirty="0">
                <a:solidFill>
                  <a:srgbClr val="FF0000"/>
                </a:solidFill>
              </a:rPr>
              <a:t> </a:t>
            </a:r>
          </a:p>
        </p:txBody>
      </p:sp>
      <p:sp>
        <p:nvSpPr>
          <p:cNvPr id="4" name="Rectangle 3">
            <a:extLst>
              <a:ext uri="{FF2B5EF4-FFF2-40B4-BE49-F238E27FC236}">
                <a16:creationId xmlns:a16="http://schemas.microsoft.com/office/drawing/2014/main" id="{3ACA7FE0-7E05-654E-2769-5E7126418ADF}"/>
              </a:ext>
            </a:extLst>
          </p:cNvPr>
          <p:cNvSpPr/>
          <p:nvPr/>
        </p:nvSpPr>
        <p:spPr bwMode="auto">
          <a:xfrm>
            <a:off x="39431" y="755737"/>
            <a:ext cx="9206617" cy="4425863"/>
          </a:xfrm>
          <a:prstGeom prst="rect">
            <a:avLst/>
          </a:prstGeom>
          <a:solidFill>
            <a:srgbClr val="FFFFFF">
              <a:alpha val="74118"/>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Title 1">
            <a:extLst>
              <a:ext uri="{FF2B5EF4-FFF2-40B4-BE49-F238E27FC236}">
                <a16:creationId xmlns:a16="http://schemas.microsoft.com/office/drawing/2014/main" id="{E3B64944-0D8C-C835-0C68-94473550DB93}"/>
              </a:ext>
            </a:extLst>
          </p:cNvPr>
          <p:cNvSpPr>
            <a:spLocks noGrp="1"/>
          </p:cNvSpPr>
          <p:nvPr>
            <p:ph type="title"/>
          </p:nvPr>
        </p:nvSpPr>
        <p:spPr>
          <a:xfrm>
            <a:off x="13063" y="124266"/>
            <a:ext cx="9283337" cy="446484"/>
          </a:xfrm>
        </p:spPr>
        <p:txBody>
          <a:bodyPr/>
          <a:lstStyle/>
          <a:p>
            <a:r>
              <a:rPr lang="en-US" dirty="0"/>
              <a:t>AI/ML for PD: Infrastructure  </a:t>
            </a:r>
            <a:r>
              <a:rPr lang="en-US" sz="1200" dirty="0">
                <a:hlinkClick r:id="rId12"/>
              </a:rPr>
              <a:t>https://github.com/NVlabs/CircuitOps</a:t>
            </a:r>
            <a:r>
              <a:rPr lang="en-US" sz="1200" dirty="0"/>
              <a:t> </a:t>
            </a:r>
            <a:endParaRPr lang="en-US" sz="900" dirty="0"/>
          </a:p>
        </p:txBody>
      </p:sp>
    </p:spTree>
    <p:custDataLst>
      <p:tags r:id="rId1"/>
    </p:custDataLst>
    <p:extLst>
      <p:ext uri="{BB962C8B-B14F-4D97-AF65-F5344CB8AC3E}">
        <p14:creationId xmlns:p14="http://schemas.microsoft.com/office/powerpoint/2010/main" val="131346154"/>
      </p:ext>
    </p:extLst>
  </p:cSld>
  <p:clrMapOvr>
    <a:masterClrMapping/>
  </p:clrMapOvr>
  <mc:AlternateContent xmlns:mc="http://schemas.openxmlformats.org/markup-compatibility/2006" xmlns:p14="http://schemas.microsoft.com/office/powerpoint/2010/main">
    <mc:Choice Requires="p14">
      <p:transition spd="slow" p14:dur="2000" advTm="48773"/>
    </mc:Choice>
    <mc:Fallback xmlns="">
      <p:transition spd="slow" advTm="487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BB80-1D90-844B-B823-26E851B78E98}"/>
              </a:ext>
            </a:extLst>
          </p:cNvPr>
          <p:cNvSpPr>
            <a:spLocks noGrp="1"/>
          </p:cNvSpPr>
          <p:nvPr>
            <p:ph type="title"/>
          </p:nvPr>
        </p:nvSpPr>
        <p:spPr>
          <a:xfrm>
            <a:off x="69761" y="51854"/>
            <a:ext cx="8851900" cy="595312"/>
          </a:xfrm>
        </p:spPr>
        <p:txBody>
          <a:bodyPr/>
          <a:lstStyle/>
          <a:p>
            <a:r>
              <a:rPr lang="en-US" dirty="0"/>
              <a:t>AI/ML and EDA: Data From Proxies</a:t>
            </a:r>
          </a:p>
        </p:txBody>
      </p:sp>
      <p:sp>
        <p:nvSpPr>
          <p:cNvPr id="3" name="Content Placeholder 2">
            <a:extLst>
              <a:ext uri="{FF2B5EF4-FFF2-40B4-BE49-F238E27FC236}">
                <a16:creationId xmlns:a16="http://schemas.microsoft.com/office/drawing/2014/main" id="{5315A201-32B2-5248-9877-A35BA58BB0F3}"/>
              </a:ext>
            </a:extLst>
          </p:cNvPr>
          <p:cNvSpPr>
            <a:spLocks noGrp="1"/>
          </p:cNvSpPr>
          <p:nvPr>
            <p:ph idx="1"/>
          </p:nvPr>
        </p:nvSpPr>
        <p:spPr>
          <a:xfrm>
            <a:off x="-1" y="830300"/>
            <a:ext cx="9163665" cy="1455700"/>
          </a:xfrm>
        </p:spPr>
        <p:txBody>
          <a:bodyPr/>
          <a:lstStyle/>
          <a:p>
            <a:pPr marL="171450" indent="-171450"/>
            <a:r>
              <a:rPr lang="en-US" sz="2400" b="1" dirty="0">
                <a:solidFill>
                  <a:srgbClr val="FF0000"/>
                </a:solidFill>
              </a:rPr>
              <a:t>Mindset</a:t>
            </a:r>
            <a:r>
              <a:rPr lang="en-US" sz="2400" b="1" dirty="0"/>
              <a:t> for AI/ML data: if it is not sharable, develop a </a:t>
            </a:r>
            <a:r>
              <a:rPr lang="en-US" sz="2400" b="1" dirty="0">
                <a:solidFill>
                  <a:srgbClr val="FF0000"/>
                </a:solidFill>
              </a:rPr>
              <a:t>proxy!</a:t>
            </a:r>
          </a:p>
          <a:p>
            <a:pPr marL="341313" lvl="1" indent="-169863"/>
            <a:r>
              <a:rPr lang="en-US" sz="2000" b="1" dirty="0"/>
              <a:t>PDK:</a:t>
            </a:r>
            <a:r>
              <a:rPr lang="en-US" sz="2000" dirty="0"/>
              <a:t> ASAP7/5 </a:t>
            </a:r>
            <a:r>
              <a:rPr lang="en-US" sz="2000" b="1" dirty="0">
                <a:solidFill>
                  <a:srgbClr val="00B0F0"/>
                </a:solidFill>
              </a:rPr>
              <a:t>+ scaling, autotuning</a:t>
            </a:r>
            <a:endParaRPr lang="en-US" sz="2000" b="1" dirty="0"/>
          </a:p>
        </p:txBody>
      </p:sp>
      <p:sp>
        <p:nvSpPr>
          <p:cNvPr id="7" name="Content Placeholder 2">
            <a:extLst>
              <a:ext uri="{FF2B5EF4-FFF2-40B4-BE49-F238E27FC236}">
                <a16:creationId xmlns:a16="http://schemas.microsoft.com/office/drawing/2014/main" id="{9980E2F7-EA5E-9724-C25E-54A5A757FBB1}"/>
              </a:ext>
            </a:extLst>
          </p:cNvPr>
          <p:cNvSpPr txBox="1">
            <a:spLocks/>
          </p:cNvSpPr>
          <p:nvPr/>
        </p:nvSpPr>
        <p:spPr bwMode="auto">
          <a:xfrm>
            <a:off x="4733353" y="2339897"/>
            <a:ext cx="4430312" cy="1455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171450" indent="-171450"/>
            <a:r>
              <a:rPr lang="en-US" sz="2000" b="1" kern="0" dirty="0"/>
              <a:t>Power v. Effective CP </a:t>
            </a:r>
            <a:r>
              <a:rPr lang="en-US" sz="2000" kern="0" dirty="0"/>
              <a:t>hockey stick</a:t>
            </a:r>
          </a:p>
          <a:p>
            <a:pPr marL="282575" lvl="1" indent="-171450"/>
            <a:r>
              <a:rPr lang="en-US" sz="1800" kern="0" dirty="0"/>
              <a:t>Foundry 7nm in </a:t>
            </a:r>
            <a:r>
              <a:rPr lang="en-US" sz="1800" b="1" kern="0" dirty="0">
                <a:solidFill>
                  <a:srgbClr val="00B050"/>
                </a:solidFill>
              </a:rPr>
              <a:t>green</a:t>
            </a:r>
          </a:p>
          <a:p>
            <a:pPr marL="282575" lvl="1" indent="-171450"/>
            <a:r>
              <a:rPr lang="en-US" sz="1800" b="1" kern="0" dirty="0">
                <a:solidFill>
                  <a:srgbClr val="FF0000"/>
                </a:solidFill>
              </a:rPr>
              <a:t>Red</a:t>
            </a:r>
            <a:r>
              <a:rPr lang="en-US" sz="1800" kern="0" dirty="0"/>
              <a:t>, </a:t>
            </a:r>
            <a:r>
              <a:rPr lang="en-US" sz="1800" b="1" kern="0" dirty="0">
                <a:solidFill>
                  <a:srgbClr val="7030A0"/>
                </a:solidFill>
              </a:rPr>
              <a:t>purple</a:t>
            </a:r>
            <a:r>
              <a:rPr lang="en-US" sz="1800" kern="0" dirty="0"/>
              <a:t> bounds from simple scaling of ASAP7 delay, power</a:t>
            </a:r>
          </a:p>
          <a:p>
            <a:pPr marL="282575" lvl="1" indent="-171450"/>
            <a:r>
              <a:rPr lang="en-US" sz="1800" b="1" kern="0" dirty="0">
                <a:solidFill>
                  <a:srgbClr val="1B00C0"/>
                </a:solidFill>
              </a:rPr>
              <a:t>Autotuning</a:t>
            </a:r>
            <a:r>
              <a:rPr lang="en-US" sz="1800" kern="0" dirty="0"/>
              <a:t> (Ray/Tune) with </a:t>
            </a:r>
            <a:r>
              <a:rPr lang="en-US" sz="1800" b="1" kern="0" dirty="0">
                <a:solidFill>
                  <a:srgbClr val="1B00C0"/>
                </a:solidFill>
              </a:rPr>
              <a:t>(~11%) </a:t>
            </a:r>
            <a:r>
              <a:rPr lang="en-US" sz="1800" kern="0" dirty="0"/>
              <a:t>loss = MAPE of power, fmax errors at 10 target clock periods</a:t>
            </a:r>
          </a:p>
          <a:p>
            <a:pPr marL="282575" lvl="1" indent="-171450"/>
            <a:r>
              <a:rPr lang="en-US" sz="1800" kern="0" dirty="0"/>
              <a:t>Tuning parameters: delay, pin cap, internal/switching power, setup/hold …</a:t>
            </a:r>
          </a:p>
        </p:txBody>
      </p:sp>
      <p:sp>
        <p:nvSpPr>
          <p:cNvPr id="12" name="TextBox 11">
            <a:extLst>
              <a:ext uri="{FF2B5EF4-FFF2-40B4-BE49-F238E27FC236}">
                <a16:creationId xmlns:a16="http://schemas.microsoft.com/office/drawing/2014/main" id="{F4170EC1-8D21-6F24-FC2C-45604A97720D}"/>
              </a:ext>
            </a:extLst>
          </p:cNvPr>
          <p:cNvSpPr txBox="1"/>
          <p:nvPr/>
        </p:nvSpPr>
        <p:spPr>
          <a:xfrm>
            <a:off x="584726" y="6027700"/>
            <a:ext cx="8297254" cy="353943"/>
          </a:xfrm>
          <a:prstGeom prst="rect">
            <a:avLst/>
          </a:prstGeom>
          <a:solidFill>
            <a:schemeClr val="accent6">
              <a:lumMod val="20000"/>
              <a:lumOff val="80000"/>
            </a:schemeClr>
          </a:solidFill>
        </p:spPr>
        <p:txBody>
          <a:bodyPr wrap="square" rtlCol="0">
            <a:spAutoFit/>
          </a:bodyPr>
          <a:lstStyle/>
          <a:p>
            <a:r>
              <a:rPr lang="en-US" sz="1700" dirty="0"/>
              <a:t>Scripts are open-sourced in RDF-2023: </a:t>
            </a:r>
            <a:r>
              <a:rPr lang="en-US" sz="1700" dirty="0">
                <a:hlinkClick r:id="rId3"/>
              </a:rPr>
              <a:t>https://github.com/ieee-ceda-datc/RDF-2023</a:t>
            </a:r>
            <a:endParaRPr lang="en-US" sz="1700" dirty="0"/>
          </a:p>
        </p:txBody>
      </p:sp>
      <p:pic>
        <p:nvPicPr>
          <p:cNvPr id="8" name="Picture 7" descr="A graph of a graph&#10;&#10;Description automatically generated with medium confidence">
            <a:extLst>
              <a:ext uri="{FF2B5EF4-FFF2-40B4-BE49-F238E27FC236}">
                <a16:creationId xmlns:a16="http://schemas.microsoft.com/office/drawing/2014/main" id="{A9DAC77B-1B1C-B5F2-06D2-54534AEAE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 y="1752600"/>
            <a:ext cx="4953001" cy="4041748"/>
          </a:xfrm>
          <a:prstGeom prst="rect">
            <a:avLst/>
          </a:prstGeom>
        </p:spPr>
      </p:pic>
    </p:spTree>
    <p:extLst>
      <p:ext uri="{BB962C8B-B14F-4D97-AF65-F5344CB8AC3E}">
        <p14:creationId xmlns:p14="http://schemas.microsoft.com/office/powerpoint/2010/main" val="691891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059"/>
            <a:ext cx="9067800" cy="563562"/>
          </a:xfrm>
        </p:spPr>
        <p:txBody>
          <a:bodyPr/>
          <a:lstStyle/>
          <a:p>
            <a:r>
              <a:rPr lang="en-US" dirty="0"/>
              <a:t>Section 3: Elements of a Next Wave</a:t>
            </a:r>
          </a:p>
        </p:txBody>
      </p:sp>
      <p:sp>
        <p:nvSpPr>
          <p:cNvPr id="3" name="Content Placeholder 2"/>
          <p:cNvSpPr>
            <a:spLocks noGrp="1"/>
          </p:cNvSpPr>
          <p:nvPr>
            <p:ph idx="1"/>
          </p:nvPr>
        </p:nvSpPr>
        <p:spPr>
          <a:xfrm>
            <a:off x="34160" y="990600"/>
            <a:ext cx="9067800" cy="5780690"/>
          </a:xfrm>
        </p:spPr>
        <p:txBody>
          <a:bodyPr>
            <a:noAutofit/>
          </a:bodyPr>
          <a:lstStyle/>
          <a:p>
            <a:pPr>
              <a:spcBef>
                <a:spcPts val="1800"/>
              </a:spcBef>
            </a:pPr>
            <a:r>
              <a:rPr lang="en-US" sz="2400" b="1" dirty="0">
                <a:solidFill>
                  <a:schemeClr val="bg1">
                    <a:lumMod val="50000"/>
                  </a:schemeClr>
                </a:solidFill>
              </a:rPr>
              <a:t>Generative AI</a:t>
            </a:r>
          </a:p>
          <a:p>
            <a:pPr>
              <a:spcBef>
                <a:spcPts val="1800"/>
              </a:spcBef>
            </a:pPr>
            <a:r>
              <a:rPr lang="en-US" sz="2400" b="1" dirty="0">
                <a:solidFill>
                  <a:schemeClr val="bg1">
                    <a:lumMod val="50000"/>
                  </a:schemeClr>
                </a:solidFill>
              </a:rPr>
              <a:t>ML at Interstices</a:t>
            </a:r>
          </a:p>
          <a:p>
            <a:pPr>
              <a:spcBef>
                <a:spcPts val="1800"/>
              </a:spcBef>
            </a:pPr>
            <a:r>
              <a:rPr lang="en-US" sz="2400" b="1" dirty="0">
                <a:solidFill>
                  <a:schemeClr val="bg1">
                    <a:lumMod val="50000"/>
                  </a:schemeClr>
                </a:solidFill>
              </a:rPr>
              <a:t>Infrastructure for ML</a:t>
            </a:r>
            <a:r>
              <a:rPr lang="en-US" sz="2400" dirty="0">
                <a:solidFill>
                  <a:schemeClr val="bg1">
                    <a:lumMod val="50000"/>
                  </a:schemeClr>
                </a:solidFill>
              </a:rPr>
              <a:t>: platforms, proxies</a:t>
            </a:r>
          </a:p>
          <a:p>
            <a:pPr>
              <a:spcBef>
                <a:spcPts val="1800"/>
              </a:spcBef>
            </a:pPr>
            <a:r>
              <a:rPr lang="en-US" sz="2400" b="1" dirty="0">
                <a:solidFill>
                  <a:srgbClr val="1B00C0"/>
                </a:solidFill>
              </a:rPr>
              <a:t>Culture changes </a:t>
            </a:r>
            <a:r>
              <a:rPr lang="en-US" sz="2400" i="1" dirty="0">
                <a:solidFill>
                  <a:srgbClr val="1B00C0"/>
                </a:solidFill>
              </a:rPr>
              <a:t> </a:t>
            </a:r>
          </a:p>
        </p:txBody>
      </p:sp>
    </p:spTree>
    <p:extLst>
      <p:ext uri="{BB962C8B-B14F-4D97-AF65-F5344CB8AC3E}">
        <p14:creationId xmlns:p14="http://schemas.microsoft.com/office/powerpoint/2010/main" val="25707646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BB80-1D90-844B-B823-26E851B78E98}"/>
              </a:ext>
            </a:extLst>
          </p:cNvPr>
          <p:cNvSpPr>
            <a:spLocks noGrp="1"/>
          </p:cNvSpPr>
          <p:nvPr>
            <p:ph type="title"/>
          </p:nvPr>
        </p:nvSpPr>
        <p:spPr>
          <a:xfrm>
            <a:off x="63736" y="80760"/>
            <a:ext cx="8851900" cy="595312"/>
          </a:xfrm>
        </p:spPr>
        <p:txBody>
          <a:bodyPr/>
          <a:lstStyle/>
          <a:p>
            <a:r>
              <a:rPr lang="en-US" dirty="0"/>
              <a:t>Opening Doors and Minds</a:t>
            </a:r>
          </a:p>
        </p:txBody>
      </p:sp>
      <p:pic>
        <p:nvPicPr>
          <p:cNvPr id="6" name="Picture 5">
            <a:extLst>
              <a:ext uri="{FF2B5EF4-FFF2-40B4-BE49-F238E27FC236}">
                <a16:creationId xmlns:a16="http://schemas.microsoft.com/office/drawing/2014/main" id="{A5C57916-FB84-13E0-A5AB-BBCF48CB2B86}"/>
              </a:ext>
            </a:extLst>
          </p:cNvPr>
          <p:cNvPicPr>
            <a:picLocks noChangeAspect="1"/>
          </p:cNvPicPr>
          <p:nvPr/>
        </p:nvPicPr>
        <p:blipFill>
          <a:blip r:embed="rId3"/>
          <a:stretch>
            <a:fillRect/>
          </a:stretch>
        </p:blipFill>
        <p:spPr>
          <a:xfrm>
            <a:off x="1612155" y="1450580"/>
            <a:ext cx="1977122" cy="501658"/>
          </a:xfrm>
          <a:prstGeom prst="rect">
            <a:avLst/>
          </a:prstGeom>
        </p:spPr>
      </p:pic>
      <p:pic>
        <p:nvPicPr>
          <p:cNvPr id="9" name="Picture 8">
            <a:extLst>
              <a:ext uri="{FF2B5EF4-FFF2-40B4-BE49-F238E27FC236}">
                <a16:creationId xmlns:a16="http://schemas.microsoft.com/office/drawing/2014/main" id="{D459C741-17D7-BF40-33E2-A89138553917}"/>
              </a:ext>
            </a:extLst>
          </p:cNvPr>
          <p:cNvPicPr>
            <a:picLocks noChangeAspect="1"/>
          </p:cNvPicPr>
          <p:nvPr/>
        </p:nvPicPr>
        <p:blipFill>
          <a:blip r:embed="rId4"/>
          <a:stretch>
            <a:fillRect/>
          </a:stretch>
        </p:blipFill>
        <p:spPr>
          <a:xfrm>
            <a:off x="1182522" y="2036001"/>
            <a:ext cx="2074536" cy="615302"/>
          </a:xfrm>
          <a:prstGeom prst="rect">
            <a:avLst/>
          </a:prstGeom>
        </p:spPr>
      </p:pic>
      <p:pic>
        <p:nvPicPr>
          <p:cNvPr id="1026" name="Picture 2" descr="Veripool">
            <a:extLst>
              <a:ext uri="{FF2B5EF4-FFF2-40B4-BE49-F238E27FC236}">
                <a16:creationId xmlns:a16="http://schemas.microsoft.com/office/drawing/2014/main" id="{FC857D0F-E1CC-705E-261A-8CFC41E4E4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7441" y="2771900"/>
            <a:ext cx="968818" cy="756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E202902-1B62-4743-731D-1AD1ED784ADA}"/>
              </a:ext>
            </a:extLst>
          </p:cNvPr>
          <p:cNvPicPr>
            <a:picLocks noChangeAspect="1"/>
          </p:cNvPicPr>
          <p:nvPr/>
        </p:nvPicPr>
        <p:blipFill>
          <a:blip r:embed="rId6"/>
          <a:stretch>
            <a:fillRect/>
          </a:stretch>
        </p:blipFill>
        <p:spPr>
          <a:xfrm>
            <a:off x="2475834" y="2706466"/>
            <a:ext cx="1828800" cy="772861"/>
          </a:xfrm>
          <a:prstGeom prst="rect">
            <a:avLst/>
          </a:prstGeom>
        </p:spPr>
      </p:pic>
      <p:pic>
        <p:nvPicPr>
          <p:cNvPr id="13" name="Picture 12">
            <a:extLst>
              <a:ext uri="{FF2B5EF4-FFF2-40B4-BE49-F238E27FC236}">
                <a16:creationId xmlns:a16="http://schemas.microsoft.com/office/drawing/2014/main" id="{EC8755FB-8796-801B-B7D3-43AD46B7DA2F}"/>
              </a:ext>
            </a:extLst>
          </p:cNvPr>
          <p:cNvPicPr>
            <a:picLocks noChangeAspect="1"/>
          </p:cNvPicPr>
          <p:nvPr/>
        </p:nvPicPr>
        <p:blipFill>
          <a:blip r:embed="rId7"/>
          <a:stretch>
            <a:fillRect/>
          </a:stretch>
        </p:blipFill>
        <p:spPr>
          <a:xfrm>
            <a:off x="87240" y="2735066"/>
            <a:ext cx="1143372" cy="597672"/>
          </a:xfrm>
          <a:prstGeom prst="rect">
            <a:avLst/>
          </a:prstGeom>
        </p:spPr>
      </p:pic>
      <p:pic>
        <p:nvPicPr>
          <p:cNvPr id="17" name="Picture 16">
            <a:extLst>
              <a:ext uri="{FF2B5EF4-FFF2-40B4-BE49-F238E27FC236}">
                <a16:creationId xmlns:a16="http://schemas.microsoft.com/office/drawing/2014/main" id="{FD250D06-DFDE-FBC7-6C20-D1142FF769B6}"/>
              </a:ext>
            </a:extLst>
          </p:cNvPr>
          <p:cNvPicPr>
            <a:picLocks noChangeAspect="1"/>
          </p:cNvPicPr>
          <p:nvPr/>
        </p:nvPicPr>
        <p:blipFill>
          <a:blip r:embed="rId8"/>
          <a:stretch>
            <a:fillRect/>
          </a:stretch>
        </p:blipFill>
        <p:spPr>
          <a:xfrm>
            <a:off x="150303" y="1040074"/>
            <a:ext cx="1145097" cy="755631"/>
          </a:xfrm>
          <a:prstGeom prst="rect">
            <a:avLst/>
          </a:prstGeom>
        </p:spPr>
      </p:pic>
      <p:pic>
        <p:nvPicPr>
          <p:cNvPr id="5" name="Picture 2" descr="@cuhk-eda">
            <a:extLst>
              <a:ext uri="{FF2B5EF4-FFF2-40B4-BE49-F238E27FC236}">
                <a16:creationId xmlns:a16="http://schemas.microsoft.com/office/drawing/2014/main" id="{18A7CF50-80F0-9E9D-DA63-8B103CDDCDC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8498" b="38800"/>
          <a:stretch/>
        </p:blipFill>
        <p:spPr bwMode="auto">
          <a:xfrm>
            <a:off x="1371600" y="797971"/>
            <a:ext cx="2634834" cy="5981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EFAAEEB-9B49-183E-F7BF-B908E093A5E5}"/>
              </a:ext>
            </a:extLst>
          </p:cNvPr>
          <p:cNvPicPr>
            <a:picLocks noChangeAspect="1"/>
          </p:cNvPicPr>
          <p:nvPr/>
        </p:nvPicPr>
        <p:blipFill>
          <a:blip r:embed="rId10"/>
          <a:stretch>
            <a:fillRect/>
          </a:stretch>
        </p:blipFill>
        <p:spPr>
          <a:xfrm>
            <a:off x="479287" y="5927228"/>
            <a:ext cx="3553943" cy="591268"/>
          </a:xfrm>
          <a:prstGeom prst="rect">
            <a:avLst/>
          </a:prstGeom>
        </p:spPr>
      </p:pic>
      <p:sp>
        <p:nvSpPr>
          <p:cNvPr id="3" name="TextBox 2">
            <a:extLst>
              <a:ext uri="{FF2B5EF4-FFF2-40B4-BE49-F238E27FC236}">
                <a16:creationId xmlns:a16="http://schemas.microsoft.com/office/drawing/2014/main" id="{F2C96BC1-25DB-4FEC-4E45-45DE8DCED9BF}"/>
              </a:ext>
            </a:extLst>
          </p:cNvPr>
          <p:cNvSpPr txBox="1"/>
          <p:nvPr/>
        </p:nvSpPr>
        <p:spPr>
          <a:xfrm>
            <a:off x="4887433" y="6222862"/>
            <a:ext cx="3734265" cy="369332"/>
          </a:xfrm>
          <a:prstGeom prst="rect">
            <a:avLst/>
          </a:prstGeom>
          <a:noFill/>
        </p:spPr>
        <p:txBody>
          <a:bodyPr wrap="square" rtlCol="0">
            <a:spAutoFit/>
          </a:bodyPr>
          <a:lstStyle/>
          <a:p>
            <a:r>
              <a:rPr lang="en-US" dirty="0">
                <a:hlinkClick r:id="rId11"/>
              </a:rPr>
              <a:t>https://open-source-eda-letter.eu/</a:t>
            </a:r>
            <a:r>
              <a:rPr lang="en-US" dirty="0"/>
              <a:t> </a:t>
            </a:r>
          </a:p>
        </p:txBody>
      </p:sp>
      <p:pic>
        <p:nvPicPr>
          <p:cNvPr id="8" name="Picture 7">
            <a:extLst>
              <a:ext uri="{FF2B5EF4-FFF2-40B4-BE49-F238E27FC236}">
                <a16:creationId xmlns:a16="http://schemas.microsoft.com/office/drawing/2014/main" id="{30FFE8EB-2C27-19DC-9C60-6DF23B6BC393}"/>
              </a:ext>
            </a:extLst>
          </p:cNvPr>
          <p:cNvPicPr>
            <a:picLocks noChangeAspect="1"/>
          </p:cNvPicPr>
          <p:nvPr/>
        </p:nvPicPr>
        <p:blipFill>
          <a:blip r:embed="rId12"/>
          <a:stretch>
            <a:fillRect/>
          </a:stretch>
        </p:blipFill>
        <p:spPr>
          <a:xfrm>
            <a:off x="4447625" y="1823683"/>
            <a:ext cx="4696375" cy="1065275"/>
          </a:xfrm>
          <a:prstGeom prst="rect">
            <a:avLst/>
          </a:prstGeom>
        </p:spPr>
      </p:pic>
      <p:pic>
        <p:nvPicPr>
          <p:cNvPr id="14" name="Picture 13">
            <a:extLst>
              <a:ext uri="{FF2B5EF4-FFF2-40B4-BE49-F238E27FC236}">
                <a16:creationId xmlns:a16="http://schemas.microsoft.com/office/drawing/2014/main" id="{5ABFCE0D-BC97-8CA8-90C8-049052BF271D}"/>
              </a:ext>
            </a:extLst>
          </p:cNvPr>
          <p:cNvPicPr>
            <a:picLocks noChangeAspect="1"/>
          </p:cNvPicPr>
          <p:nvPr/>
        </p:nvPicPr>
        <p:blipFill>
          <a:blip r:embed="rId13"/>
          <a:stretch>
            <a:fillRect/>
          </a:stretch>
        </p:blipFill>
        <p:spPr>
          <a:xfrm>
            <a:off x="4532218" y="3153945"/>
            <a:ext cx="4595011" cy="3031703"/>
          </a:xfrm>
          <a:prstGeom prst="rect">
            <a:avLst/>
          </a:prstGeom>
        </p:spPr>
      </p:pic>
      <p:pic>
        <p:nvPicPr>
          <p:cNvPr id="18" name="Picture 17">
            <a:extLst>
              <a:ext uri="{FF2B5EF4-FFF2-40B4-BE49-F238E27FC236}">
                <a16:creationId xmlns:a16="http://schemas.microsoft.com/office/drawing/2014/main" id="{9341038E-C68A-3607-F35C-93874408E8D5}"/>
              </a:ext>
            </a:extLst>
          </p:cNvPr>
          <p:cNvPicPr>
            <a:picLocks noChangeAspect="1"/>
          </p:cNvPicPr>
          <p:nvPr/>
        </p:nvPicPr>
        <p:blipFill>
          <a:blip r:embed="rId14"/>
          <a:stretch>
            <a:fillRect/>
          </a:stretch>
        </p:blipFill>
        <p:spPr>
          <a:xfrm>
            <a:off x="244896" y="3597005"/>
            <a:ext cx="4031385" cy="2249922"/>
          </a:xfrm>
          <a:prstGeom prst="rect">
            <a:avLst/>
          </a:prstGeom>
        </p:spPr>
      </p:pic>
      <p:sp>
        <p:nvSpPr>
          <p:cNvPr id="19" name="Rectangle 18">
            <a:extLst>
              <a:ext uri="{FF2B5EF4-FFF2-40B4-BE49-F238E27FC236}">
                <a16:creationId xmlns:a16="http://schemas.microsoft.com/office/drawing/2014/main" id="{467E4E69-1F2E-6CFE-F420-5E85F037F28D}"/>
              </a:ext>
            </a:extLst>
          </p:cNvPr>
          <p:cNvSpPr/>
          <p:nvPr/>
        </p:nvSpPr>
        <p:spPr bwMode="auto">
          <a:xfrm>
            <a:off x="4405926" y="1749252"/>
            <a:ext cx="4696374" cy="4881917"/>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20" name="Content Placeholder 2">
            <a:extLst>
              <a:ext uri="{FF2B5EF4-FFF2-40B4-BE49-F238E27FC236}">
                <a16:creationId xmlns:a16="http://schemas.microsoft.com/office/drawing/2014/main" id="{493EFBBD-C75A-B39F-B658-9876CF553E4E}"/>
              </a:ext>
            </a:extLst>
          </p:cNvPr>
          <p:cNvSpPr>
            <a:spLocks noGrp="1"/>
          </p:cNvSpPr>
          <p:nvPr>
            <p:ph idx="1"/>
          </p:nvPr>
        </p:nvSpPr>
        <p:spPr>
          <a:xfrm>
            <a:off x="3944883" y="795360"/>
            <a:ext cx="5164368" cy="881040"/>
          </a:xfrm>
          <a:solidFill>
            <a:srgbClr val="FFFF00"/>
          </a:solidFill>
          <a:ln w="28575">
            <a:solidFill>
              <a:srgbClr val="FF0000"/>
            </a:solidFill>
          </a:ln>
        </p:spPr>
        <p:txBody>
          <a:bodyPr/>
          <a:lstStyle/>
          <a:p>
            <a:pPr marL="0" indent="0">
              <a:buNone/>
            </a:pPr>
            <a:r>
              <a:rPr lang="en-US" sz="2000" b="1" dirty="0">
                <a:solidFill>
                  <a:srgbClr val="1B00C0"/>
                </a:solidFill>
              </a:rPr>
              <a:t>“Next Wave of AI/ML in Physical Design” </a:t>
            </a:r>
            <a:r>
              <a:rPr lang="en-US" sz="2000" dirty="0">
                <a:solidFill>
                  <a:srgbClr val="1B00C0"/>
                </a:solidFill>
              </a:rPr>
              <a:t>will be sparked by the accessibility, scale and velocity of open-source EDA (&amp; more) !</a:t>
            </a:r>
            <a:endParaRPr lang="en-US" sz="1400" dirty="0">
              <a:solidFill>
                <a:srgbClr val="1B00C0"/>
              </a:solidFill>
            </a:endParaRPr>
          </a:p>
        </p:txBody>
      </p:sp>
    </p:spTree>
    <p:extLst>
      <p:ext uri="{BB962C8B-B14F-4D97-AF65-F5344CB8AC3E}">
        <p14:creationId xmlns:p14="http://schemas.microsoft.com/office/powerpoint/2010/main" val="283739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0"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059"/>
            <a:ext cx="9067800" cy="563562"/>
          </a:xfrm>
        </p:spPr>
        <p:txBody>
          <a:bodyPr/>
          <a:lstStyle/>
          <a:p>
            <a:r>
              <a:rPr lang="en-US" dirty="0"/>
              <a:t>Thank You For Watching !</a:t>
            </a:r>
          </a:p>
        </p:txBody>
      </p:sp>
      <p:sp>
        <p:nvSpPr>
          <p:cNvPr id="3" name="Content Placeholder 2"/>
          <p:cNvSpPr>
            <a:spLocks noGrp="1"/>
          </p:cNvSpPr>
          <p:nvPr>
            <p:ph idx="1"/>
          </p:nvPr>
        </p:nvSpPr>
        <p:spPr>
          <a:xfrm>
            <a:off x="34160" y="2133600"/>
            <a:ext cx="9067800" cy="1828800"/>
          </a:xfrm>
        </p:spPr>
        <p:txBody>
          <a:bodyPr>
            <a:noAutofit/>
          </a:bodyPr>
          <a:lstStyle/>
          <a:p>
            <a:pPr marL="0" indent="0">
              <a:lnSpc>
                <a:spcPct val="100000"/>
              </a:lnSpc>
              <a:spcBef>
                <a:spcPts val="1800"/>
              </a:spcBef>
              <a:buNone/>
            </a:pPr>
            <a:endParaRPr lang="en-US" sz="3200" b="1" dirty="0">
              <a:solidFill>
                <a:srgbClr val="1B00C0"/>
              </a:solidFill>
            </a:endParaRPr>
          </a:p>
          <a:p>
            <a:pPr marL="0" indent="0">
              <a:lnSpc>
                <a:spcPct val="100000"/>
              </a:lnSpc>
              <a:spcBef>
                <a:spcPts val="1800"/>
              </a:spcBef>
              <a:buNone/>
            </a:pPr>
            <a:r>
              <a:rPr lang="en-US" b="1" dirty="0">
                <a:solidFill>
                  <a:srgbClr val="1B00C0"/>
                </a:solidFill>
              </a:rPr>
              <a:t>     I look forward to seeing you soon in Taipei !</a:t>
            </a:r>
            <a:endParaRPr lang="en-US" dirty="0">
              <a:solidFill>
                <a:srgbClr val="1B00C0"/>
              </a:solidFill>
            </a:endParaRPr>
          </a:p>
        </p:txBody>
      </p:sp>
      <p:sp>
        <p:nvSpPr>
          <p:cNvPr id="4" name="TextBox 3">
            <a:extLst>
              <a:ext uri="{FF2B5EF4-FFF2-40B4-BE49-F238E27FC236}">
                <a16:creationId xmlns:a16="http://schemas.microsoft.com/office/drawing/2014/main" id="{A571E80F-6251-ABD4-CFA7-5178486EB52C}"/>
              </a:ext>
            </a:extLst>
          </p:cNvPr>
          <p:cNvSpPr txBox="1"/>
          <p:nvPr/>
        </p:nvSpPr>
        <p:spPr>
          <a:xfrm>
            <a:off x="857250" y="4758659"/>
            <a:ext cx="7505700" cy="1323439"/>
          </a:xfrm>
          <a:prstGeom prst="rect">
            <a:avLst/>
          </a:prstGeom>
          <a:noFill/>
          <a:ln>
            <a:solidFill>
              <a:schemeClr val="tx1"/>
            </a:solidFill>
          </a:ln>
        </p:spPr>
        <p:txBody>
          <a:bodyPr wrap="square" rtlCol="0">
            <a:spAutoFit/>
          </a:bodyPr>
          <a:lstStyle/>
          <a:p>
            <a:r>
              <a:rPr lang="en-US" sz="1600" b="1" dirty="0"/>
              <a:t>Acknowledgments:  </a:t>
            </a:r>
            <a:r>
              <a:rPr lang="en-US" sz="1600" dirty="0"/>
              <a:t>Many thanks to </a:t>
            </a:r>
            <a:r>
              <a:rPr lang="en-US" sz="1600" dirty="0" err="1"/>
              <a:t>Sayak</a:t>
            </a:r>
            <a:r>
              <a:rPr lang="en-US" sz="1600" dirty="0"/>
              <a:t> Kundu, </a:t>
            </a:r>
            <a:r>
              <a:rPr lang="en-US" sz="1600" dirty="0" err="1"/>
              <a:t>Bodhisatta</a:t>
            </a:r>
            <a:r>
              <a:rPr lang="en-US" sz="1600" dirty="0"/>
              <a:t> </a:t>
            </a:r>
            <a:r>
              <a:rPr lang="en-US" sz="1600" dirty="0" err="1"/>
              <a:t>Pramanik</a:t>
            </a:r>
            <a:r>
              <a:rPr lang="en-US" sz="1600" dirty="0"/>
              <a:t>,   </a:t>
            </a:r>
            <a:r>
              <a:rPr lang="en-US" sz="1600" dirty="0" err="1"/>
              <a:t>Zhiang</a:t>
            </a:r>
            <a:r>
              <a:rPr lang="en-US" sz="1600" dirty="0"/>
              <a:t> Wang and </a:t>
            </a:r>
            <a:r>
              <a:rPr lang="en-US" sz="1600" dirty="0" err="1"/>
              <a:t>Dooseok</a:t>
            </a:r>
            <a:r>
              <a:rPr lang="en-US" sz="1600" dirty="0"/>
              <a:t> Yoon for their help with the figures and text in this paper. Discussions with Siddhartha Nath, Igor Markov, Chuck Alpert and </a:t>
            </a:r>
            <a:r>
              <a:rPr lang="en-US" sz="1600" dirty="0" err="1"/>
              <a:t>Ilgweon</a:t>
            </a:r>
            <a:r>
              <a:rPr lang="en-US" sz="1600" dirty="0"/>
              <a:t> Kang are also gratefully acknowledged. Research at UCSD is partially supported by DARPA, Samsung, the C-DEN center, and gifts from Google, Intel and others.</a:t>
            </a:r>
          </a:p>
        </p:txBody>
      </p:sp>
    </p:spTree>
    <p:extLst>
      <p:ext uri="{BB962C8B-B14F-4D97-AF65-F5344CB8AC3E}">
        <p14:creationId xmlns:p14="http://schemas.microsoft.com/office/powerpoint/2010/main" val="22796685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BB80-1D90-844B-B823-26E851B78E98}"/>
              </a:ext>
            </a:extLst>
          </p:cNvPr>
          <p:cNvSpPr>
            <a:spLocks noGrp="1"/>
          </p:cNvSpPr>
          <p:nvPr>
            <p:ph type="title"/>
          </p:nvPr>
        </p:nvSpPr>
        <p:spPr/>
        <p:txBody>
          <a:bodyPr/>
          <a:lstStyle/>
          <a:p>
            <a:r>
              <a:rPr lang="en-US" dirty="0"/>
              <a:t>AI/ML in Physical Design</a:t>
            </a:r>
          </a:p>
        </p:txBody>
      </p:sp>
      <p:sp>
        <p:nvSpPr>
          <p:cNvPr id="3" name="Content Placeholder 2">
            <a:extLst>
              <a:ext uri="{FF2B5EF4-FFF2-40B4-BE49-F238E27FC236}">
                <a16:creationId xmlns:a16="http://schemas.microsoft.com/office/drawing/2014/main" id="{5315A201-32B2-5248-9877-A35BA58BB0F3}"/>
              </a:ext>
            </a:extLst>
          </p:cNvPr>
          <p:cNvSpPr>
            <a:spLocks noGrp="1"/>
          </p:cNvSpPr>
          <p:nvPr>
            <p:ph idx="1"/>
          </p:nvPr>
        </p:nvSpPr>
        <p:spPr>
          <a:xfrm>
            <a:off x="1946147" y="4572001"/>
            <a:ext cx="1752600" cy="380999"/>
          </a:xfrm>
        </p:spPr>
        <p:txBody>
          <a:bodyPr/>
          <a:lstStyle/>
          <a:p>
            <a:pPr marL="0" indent="0" algn="ctr">
              <a:buNone/>
            </a:pPr>
            <a:r>
              <a:rPr lang="en-US" sz="2400" b="1" dirty="0"/>
              <a:t>ISPD-2018</a:t>
            </a:r>
          </a:p>
        </p:txBody>
      </p:sp>
      <p:pic>
        <p:nvPicPr>
          <p:cNvPr id="5" name="Picture 4" descr="A diagram of a diagram&#10;&#10;Description automatically generated">
            <a:extLst>
              <a:ext uri="{FF2B5EF4-FFF2-40B4-BE49-F238E27FC236}">
                <a16:creationId xmlns:a16="http://schemas.microsoft.com/office/drawing/2014/main" id="{B56EA83C-0BFC-2CFD-7334-8180739500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935464"/>
            <a:ext cx="4730494" cy="2636537"/>
          </a:xfrm>
          <a:prstGeom prst="rect">
            <a:avLst/>
          </a:prstGeom>
        </p:spPr>
      </p:pic>
      <p:sp>
        <p:nvSpPr>
          <p:cNvPr id="6" name="Content Placeholder 2">
            <a:extLst>
              <a:ext uri="{FF2B5EF4-FFF2-40B4-BE49-F238E27FC236}">
                <a16:creationId xmlns:a16="http://schemas.microsoft.com/office/drawing/2014/main" id="{9543151E-23F2-0AA0-1B3F-1784AA074718}"/>
              </a:ext>
            </a:extLst>
          </p:cNvPr>
          <p:cNvSpPr txBox="1">
            <a:spLocks/>
          </p:cNvSpPr>
          <p:nvPr/>
        </p:nvSpPr>
        <p:spPr bwMode="auto">
          <a:xfrm>
            <a:off x="5803611" y="2412921"/>
            <a:ext cx="2994025" cy="1930480"/>
          </a:xfrm>
          <a:prstGeom prst="rect">
            <a:avLst/>
          </a:prstGeom>
          <a:solidFill>
            <a:srgbClr val="FFFF00"/>
          </a:solid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buNone/>
            </a:pPr>
            <a:r>
              <a:rPr lang="en-US" b="1" kern="0" dirty="0"/>
              <a:t>Main Threads:</a:t>
            </a:r>
          </a:p>
          <a:p>
            <a:pPr marL="457200" indent="-222250"/>
            <a:r>
              <a:rPr lang="en-US" b="1" kern="0" dirty="0"/>
              <a:t>Prediction</a:t>
            </a:r>
          </a:p>
          <a:p>
            <a:pPr marL="457200" indent="-222250"/>
            <a:r>
              <a:rPr lang="en-US" b="1" kern="0" dirty="0"/>
              <a:t>Optimization</a:t>
            </a:r>
          </a:p>
          <a:p>
            <a:pPr marL="457200" indent="-222250"/>
            <a:r>
              <a:rPr lang="en-US" b="1" kern="0" dirty="0"/>
              <a:t>Generation</a:t>
            </a:r>
          </a:p>
        </p:txBody>
      </p:sp>
    </p:spTree>
    <p:extLst>
      <p:ext uri="{BB962C8B-B14F-4D97-AF65-F5344CB8AC3E}">
        <p14:creationId xmlns:p14="http://schemas.microsoft.com/office/powerpoint/2010/main" val="34708293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059"/>
            <a:ext cx="9067800" cy="563562"/>
          </a:xfrm>
        </p:spPr>
        <p:txBody>
          <a:bodyPr/>
          <a:lstStyle/>
          <a:p>
            <a:r>
              <a:rPr lang="en-US" dirty="0"/>
              <a:t>Since ISPD-2018</a:t>
            </a:r>
          </a:p>
        </p:txBody>
      </p:sp>
      <p:sp>
        <p:nvSpPr>
          <p:cNvPr id="3" name="Content Placeholder 2"/>
          <p:cNvSpPr>
            <a:spLocks noGrp="1"/>
          </p:cNvSpPr>
          <p:nvPr>
            <p:ph idx="1"/>
          </p:nvPr>
        </p:nvSpPr>
        <p:spPr>
          <a:xfrm>
            <a:off x="34160" y="766004"/>
            <a:ext cx="9067800" cy="6005286"/>
          </a:xfrm>
        </p:spPr>
        <p:txBody>
          <a:bodyPr>
            <a:noAutofit/>
          </a:bodyPr>
          <a:lstStyle/>
          <a:p>
            <a:pPr>
              <a:spcBef>
                <a:spcPts val="500"/>
              </a:spcBef>
            </a:pPr>
            <a:r>
              <a:rPr lang="en-US" sz="2400" b="1" dirty="0">
                <a:solidFill>
                  <a:srgbClr val="1B00C0"/>
                </a:solidFill>
              </a:rPr>
              <a:t>Successes </a:t>
            </a:r>
            <a:r>
              <a:rPr lang="en-US" sz="2400" i="1" dirty="0">
                <a:solidFill>
                  <a:srgbClr val="1B00C0"/>
                </a:solidFill>
              </a:rPr>
              <a:t> </a:t>
            </a:r>
          </a:p>
          <a:p>
            <a:pPr marL="457200" lvl="1" indent="-228600">
              <a:spcBef>
                <a:spcPts val="500"/>
              </a:spcBef>
            </a:pPr>
            <a:r>
              <a:rPr lang="en-US" sz="2000" dirty="0"/>
              <a:t>Simple physics by regression: timing across corners, EM/IR, …</a:t>
            </a:r>
          </a:p>
          <a:p>
            <a:pPr marL="457200" lvl="1" indent="-228600">
              <a:spcBef>
                <a:spcPts val="500"/>
              </a:spcBef>
            </a:pPr>
            <a:r>
              <a:rPr lang="en-US" sz="2000" dirty="0"/>
              <a:t>Black-box hyperparameter search: </a:t>
            </a:r>
            <a:r>
              <a:rPr lang="en-US" sz="2000" dirty="0" err="1"/>
              <a:t>Cerebrus</a:t>
            </a:r>
            <a:r>
              <a:rPr lang="en-US" sz="2000" dirty="0"/>
              <a:t>, DSO.ai</a:t>
            </a:r>
          </a:p>
          <a:p>
            <a:pPr marL="457200" lvl="1" indent="-228600">
              <a:spcBef>
                <a:spcPts val="500"/>
              </a:spcBef>
            </a:pPr>
            <a:r>
              <a:rPr lang="en-US" sz="2000" dirty="0"/>
              <a:t>Use of ML for hints and ballpark starting points  </a:t>
            </a:r>
            <a:endParaRPr lang="en-US" sz="1800" i="1" dirty="0">
              <a:solidFill>
                <a:srgbClr val="00B0F0"/>
              </a:solidFill>
            </a:endParaRPr>
          </a:p>
          <a:p>
            <a:pPr>
              <a:spcBef>
                <a:spcPts val="1200"/>
              </a:spcBef>
            </a:pPr>
            <a:r>
              <a:rPr lang="en-US" sz="2400" b="1" dirty="0">
                <a:solidFill>
                  <a:srgbClr val="1B00C0"/>
                </a:solidFill>
              </a:rPr>
              <a:t>Disappointments </a:t>
            </a:r>
            <a:r>
              <a:rPr lang="en-US" sz="2400" i="1" dirty="0">
                <a:solidFill>
                  <a:srgbClr val="1B00C0"/>
                </a:solidFill>
              </a:rPr>
              <a:t> </a:t>
            </a:r>
          </a:p>
          <a:p>
            <a:pPr marL="457200" lvl="1" indent="-228600">
              <a:spcBef>
                <a:spcPts val="500"/>
              </a:spcBef>
            </a:pPr>
            <a:r>
              <a:rPr lang="en-US" sz="2000" b="1" dirty="0">
                <a:solidFill>
                  <a:srgbClr val="FF0000"/>
                </a:solidFill>
              </a:rPr>
              <a:t>Tool silos </a:t>
            </a:r>
            <a:r>
              <a:rPr lang="en-US" sz="2000" dirty="0"/>
              <a:t>are more closed</a:t>
            </a:r>
          </a:p>
          <a:p>
            <a:pPr marL="457200" lvl="1" indent="-228600">
              <a:spcBef>
                <a:spcPts val="500"/>
              </a:spcBef>
            </a:pPr>
            <a:r>
              <a:rPr lang="en-US" sz="2000" b="1" dirty="0">
                <a:solidFill>
                  <a:srgbClr val="FF0000"/>
                </a:solidFill>
              </a:rPr>
              <a:t>No prospect </a:t>
            </a:r>
            <a:r>
              <a:rPr lang="en-US" sz="2000" dirty="0"/>
              <a:t>of companies sharing data, or of public foundation models</a:t>
            </a:r>
          </a:p>
          <a:p>
            <a:pPr marL="457200" lvl="1" indent="-228600">
              <a:spcBef>
                <a:spcPts val="500"/>
              </a:spcBef>
            </a:pPr>
            <a:r>
              <a:rPr lang="en-US" sz="2000" b="1" dirty="0">
                <a:solidFill>
                  <a:srgbClr val="FF0000"/>
                </a:solidFill>
              </a:rPr>
              <a:t>Costs</a:t>
            </a:r>
            <a:r>
              <a:rPr lang="en-US" sz="2000" dirty="0"/>
              <a:t> (#machines, #licenses, #training/learning passes, …)</a:t>
            </a:r>
          </a:p>
          <a:p>
            <a:pPr>
              <a:spcBef>
                <a:spcPts val="1200"/>
              </a:spcBef>
            </a:pPr>
            <a:r>
              <a:rPr lang="en-US" sz="2400" b="1" dirty="0">
                <a:solidFill>
                  <a:srgbClr val="1B00C0"/>
                </a:solidFill>
              </a:rPr>
              <a:t>Surprises</a:t>
            </a:r>
          </a:p>
          <a:p>
            <a:pPr marL="457200" lvl="1" indent="-228600">
              <a:spcBef>
                <a:spcPts val="500"/>
              </a:spcBef>
            </a:pPr>
            <a:r>
              <a:rPr lang="en-US" sz="2000" dirty="0"/>
              <a:t>Rush to LLMs and Generative AI</a:t>
            </a:r>
          </a:p>
          <a:p>
            <a:pPr>
              <a:spcBef>
                <a:spcPts val="1200"/>
              </a:spcBef>
            </a:pPr>
            <a:r>
              <a:rPr lang="en-US" sz="2400" b="1" dirty="0">
                <a:solidFill>
                  <a:srgbClr val="1B00C0"/>
                </a:solidFill>
              </a:rPr>
              <a:t>Understanding of Challenges and Limits for AI/ML in PD</a:t>
            </a:r>
          </a:p>
          <a:p>
            <a:pPr marL="457200" lvl="1" indent="-228600">
              <a:spcBef>
                <a:spcPts val="500"/>
              </a:spcBef>
            </a:pPr>
            <a:r>
              <a:rPr lang="en-US" sz="2000" dirty="0"/>
              <a:t>Optimization </a:t>
            </a:r>
            <a:r>
              <a:rPr lang="en-US" sz="2000" dirty="0" err="1"/>
              <a:t>QoR</a:t>
            </a:r>
            <a:r>
              <a:rPr lang="en-US" sz="2000" dirty="0"/>
              <a:t>: Strong baselines </a:t>
            </a:r>
            <a:r>
              <a:rPr lang="en-US" sz="2000" dirty="0">
                <a:sym typeface="Wingdings" panose="05000000000000000000" pitchFamily="2" charset="2"/>
              </a:rPr>
              <a:t> </a:t>
            </a:r>
            <a:endParaRPr lang="en-US" sz="2000" dirty="0"/>
          </a:p>
          <a:p>
            <a:pPr marL="457200" lvl="1" indent="-228600">
              <a:spcBef>
                <a:spcPts val="500"/>
              </a:spcBef>
            </a:pPr>
            <a:r>
              <a:rPr lang="en-US" sz="2000" dirty="0"/>
              <a:t>Scale: </a:t>
            </a:r>
            <a:r>
              <a:rPr lang="en-US" sz="2000" dirty="0">
                <a:sym typeface="Wingdings" panose="05000000000000000000" pitchFamily="2" charset="2"/>
              </a:rPr>
              <a:t>Problem decomposition</a:t>
            </a:r>
          </a:p>
          <a:p>
            <a:pPr marL="457200" lvl="1" indent="-228600">
              <a:spcBef>
                <a:spcPts val="500"/>
              </a:spcBef>
            </a:pPr>
            <a:r>
              <a:rPr lang="en-US" sz="2000" dirty="0">
                <a:sym typeface="Wingdings" panose="05000000000000000000" pitchFamily="2" charset="2"/>
              </a:rPr>
              <a:t>Chaos: Sampling  </a:t>
            </a:r>
            <a:endParaRPr lang="en-US" sz="2000" dirty="0"/>
          </a:p>
          <a:p>
            <a:pPr marL="457200" lvl="1" indent="-228600">
              <a:spcBef>
                <a:spcPts val="500"/>
              </a:spcBef>
            </a:pPr>
            <a:r>
              <a:rPr lang="en-US" sz="2000" dirty="0"/>
              <a:t>Accuracy: High bars for deployment</a:t>
            </a:r>
          </a:p>
          <a:p>
            <a:pPr marL="457200" lvl="1" indent="-228600">
              <a:spcBef>
                <a:spcPts val="500"/>
              </a:spcBef>
            </a:pPr>
            <a:r>
              <a:rPr lang="en-US" sz="2000" dirty="0"/>
              <a:t>(+ Data, Generalization, Validation, Cost, …)</a:t>
            </a:r>
          </a:p>
          <a:p>
            <a:pPr lvl="1">
              <a:spcBef>
                <a:spcPts val="500"/>
              </a:spcBef>
            </a:pPr>
            <a:endParaRPr lang="en-US" sz="2000" dirty="0"/>
          </a:p>
        </p:txBody>
      </p:sp>
    </p:spTree>
    <p:extLst>
      <p:ext uri="{BB962C8B-B14F-4D97-AF65-F5344CB8AC3E}">
        <p14:creationId xmlns:p14="http://schemas.microsoft.com/office/powerpoint/2010/main" val="3939445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fade">
                                      <p:cBhvr>
                                        <p:cTn id="41" dur="500"/>
                                        <p:tgtEl>
                                          <p:spTgt spid="3">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fade">
                                      <p:cBhvr>
                                        <p:cTn id="4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BB80-1D90-844B-B823-26E851B78E98}"/>
              </a:ext>
            </a:extLst>
          </p:cNvPr>
          <p:cNvSpPr>
            <a:spLocks noGrp="1"/>
          </p:cNvSpPr>
          <p:nvPr>
            <p:ph type="title"/>
          </p:nvPr>
        </p:nvSpPr>
        <p:spPr/>
        <p:txBody>
          <a:bodyPr/>
          <a:lstStyle/>
          <a:p>
            <a:r>
              <a:rPr lang="en-US" dirty="0"/>
              <a:t>Lens: Solvers, Engines, Tools and Flows</a:t>
            </a:r>
          </a:p>
        </p:txBody>
      </p:sp>
      <p:sp>
        <p:nvSpPr>
          <p:cNvPr id="3" name="Content Placeholder 2">
            <a:extLst>
              <a:ext uri="{FF2B5EF4-FFF2-40B4-BE49-F238E27FC236}">
                <a16:creationId xmlns:a16="http://schemas.microsoft.com/office/drawing/2014/main" id="{5315A201-32B2-5248-9877-A35BA58BB0F3}"/>
              </a:ext>
            </a:extLst>
          </p:cNvPr>
          <p:cNvSpPr>
            <a:spLocks noGrp="1"/>
          </p:cNvSpPr>
          <p:nvPr>
            <p:ph idx="1"/>
          </p:nvPr>
        </p:nvSpPr>
        <p:spPr>
          <a:xfrm>
            <a:off x="0" y="3728893"/>
            <a:ext cx="9220200" cy="1756987"/>
          </a:xfrm>
        </p:spPr>
        <p:txBody>
          <a:bodyPr/>
          <a:lstStyle/>
          <a:p>
            <a:r>
              <a:rPr lang="en-US" sz="2400" b="1" dirty="0"/>
              <a:t>Foundations that are orthogonal (but enabling) to AI/ML</a:t>
            </a:r>
          </a:p>
          <a:p>
            <a:pPr lvl="1"/>
            <a:r>
              <a:rPr lang="en-US" sz="2000" dirty="0"/>
              <a:t>Speed: enables data, iterations</a:t>
            </a:r>
          </a:p>
          <a:p>
            <a:pPr lvl="1"/>
            <a:r>
              <a:rPr lang="en-US" sz="2000" dirty="0"/>
              <a:t>Scalability: enables parallel, D/Q</a:t>
            </a:r>
          </a:p>
          <a:p>
            <a:pPr lvl="1"/>
            <a:r>
              <a:rPr lang="en-US" sz="2000" dirty="0"/>
              <a:t>Stability: enables prediction, proxies</a:t>
            </a:r>
          </a:p>
          <a:p>
            <a:pPr lvl="1"/>
            <a:r>
              <a:rPr lang="en-US" sz="2000" dirty="0"/>
              <a:t>Quality: optimization cost, prediction accuracy</a:t>
            </a:r>
          </a:p>
          <a:p>
            <a:pPr>
              <a:spcBef>
                <a:spcPts val="1800"/>
              </a:spcBef>
            </a:pPr>
            <a:r>
              <a:rPr lang="en-US" sz="2400" b="1" dirty="0"/>
              <a:t>AI/ML in PD: context, culture will matter more than “porting”</a:t>
            </a:r>
          </a:p>
          <a:p>
            <a:pPr lvl="1">
              <a:spcBef>
                <a:spcPts val="1200"/>
              </a:spcBef>
            </a:pPr>
            <a:r>
              <a:rPr lang="en-US" sz="2000" dirty="0"/>
              <a:t>Open data, open source, standard APIs, reproducibility, benchmarking …</a:t>
            </a:r>
          </a:p>
        </p:txBody>
      </p:sp>
      <p:pic>
        <p:nvPicPr>
          <p:cNvPr id="4" name="Picture 3" descr="A close-up of a sign&#10;&#10;Description automatically generated">
            <a:extLst>
              <a:ext uri="{FF2B5EF4-FFF2-40B4-BE49-F238E27FC236}">
                <a16:creationId xmlns:a16="http://schemas.microsoft.com/office/drawing/2014/main" id="{A6A15624-B40B-1BCF-1B2F-655FA97DC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34" y="984852"/>
            <a:ext cx="7593866" cy="2183189"/>
          </a:xfrm>
          <a:prstGeom prst="rect">
            <a:avLst/>
          </a:prstGeom>
        </p:spPr>
      </p:pic>
      <p:sp>
        <p:nvSpPr>
          <p:cNvPr id="5" name="Content Placeholder 2">
            <a:extLst>
              <a:ext uri="{FF2B5EF4-FFF2-40B4-BE49-F238E27FC236}">
                <a16:creationId xmlns:a16="http://schemas.microsoft.com/office/drawing/2014/main" id="{5752616B-6423-71C4-E02D-742D2E9699AC}"/>
              </a:ext>
            </a:extLst>
          </p:cNvPr>
          <p:cNvSpPr txBox="1">
            <a:spLocks/>
          </p:cNvSpPr>
          <p:nvPr/>
        </p:nvSpPr>
        <p:spPr bwMode="auto">
          <a:xfrm>
            <a:off x="2929059" y="3270852"/>
            <a:ext cx="3200400" cy="38674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a:buFontTx/>
              <a:buNone/>
            </a:pPr>
            <a:r>
              <a:rPr lang="en-US" sz="2400" b="1" kern="0" dirty="0"/>
              <a:t>ISPD-2024, Figure 3</a:t>
            </a:r>
          </a:p>
        </p:txBody>
      </p:sp>
      <p:sp>
        <p:nvSpPr>
          <p:cNvPr id="6" name="Rectangle 5">
            <a:extLst>
              <a:ext uri="{FF2B5EF4-FFF2-40B4-BE49-F238E27FC236}">
                <a16:creationId xmlns:a16="http://schemas.microsoft.com/office/drawing/2014/main" id="{52780E89-030E-5F1C-1E46-54D2556DF30F}"/>
              </a:ext>
            </a:extLst>
          </p:cNvPr>
          <p:cNvSpPr/>
          <p:nvPr/>
        </p:nvSpPr>
        <p:spPr bwMode="auto">
          <a:xfrm>
            <a:off x="918363" y="1746852"/>
            <a:ext cx="6629400" cy="838200"/>
          </a:xfrm>
          <a:prstGeom prst="rect">
            <a:avLst/>
          </a:prstGeom>
          <a:noFill/>
          <a:ln w="28575" cap="flat" cmpd="sng" algn="ctr">
            <a:solidFill>
              <a:srgbClr val="1B00C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Rectangle 6">
            <a:extLst>
              <a:ext uri="{FF2B5EF4-FFF2-40B4-BE49-F238E27FC236}">
                <a16:creationId xmlns:a16="http://schemas.microsoft.com/office/drawing/2014/main" id="{1B7B0B4F-84DA-A916-ABB9-4795D7A64254}"/>
              </a:ext>
            </a:extLst>
          </p:cNvPr>
          <p:cNvSpPr/>
          <p:nvPr/>
        </p:nvSpPr>
        <p:spPr bwMode="auto">
          <a:xfrm>
            <a:off x="270640" y="3728892"/>
            <a:ext cx="1894490" cy="374878"/>
          </a:xfrm>
          <a:prstGeom prst="rect">
            <a:avLst/>
          </a:prstGeom>
          <a:noFill/>
          <a:ln w="28575" cap="flat" cmpd="sng" algn="ctr">
            <a:solidFill>
              <a:srgbClr val="1B00C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 name="Rectangle 9">
            <a:extLst>
              <a:ext uri="{FF2B5EF4-FFF2-40B4-BE49-F238E27FC236}">
                <a16:creationId xmlns:a16="http://schemas.microsoft.com/office/drawing/2014/main" id="{7BB6B9A0-A6C1-644E-7282-DE860349ECD2}"/>
              </a:ext>
            </a:extLst>
          </p:cNvPr>
          <p:cNvSpPr/>
          <p:nvPr/>
        </p:nvSpPr>
        <p:spPr bwMode="auto">
          <a:xfrm>
            <a:off x="3733800" y="2585052"/>
            <a:ext cx="4096592" cy="462947"/>
          </a:xfrm>
          <a:prstGeom prst="rect">
            <a:avLst/>
          </a:prstGeom>
          <a:noFill/>
          <a:ln w="2857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1" name="Rectangle 10">
            <a:extLst>
              <a:ext uri="{FF2B5EF4-FFF2-40B4-BE49-F238E27FC236}">
                <a16:creationId xmlns:a16="http://schemas.microsoft.com/office/drawing/2014/main" id="{AB1B1B5B-AE2F-3017-3E0A-8B97D854CC1B}"/>
              </a:ext>
            </a:extLst>
          </p:cNvPr>
          <p:cNvSpPr/>
          <p:nvPr/>
        </p:nvSpPr>
        <p:spPr bwMode="auto">
          <a:xfrm>
            <a:off x="270640" y="5668977"/>
            <a:ext cx="1894490" cy="374878"/>
          </a:xfrm>
          <a:prstGeom prst="rect">
            <a:avLst/>
          </a:prstGeom>
          <a:noFill/>
          <a:ln w="2857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64491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059"/>
            <a:ext cx="9067800" cy="563562"/>
          </a:xfrm>
        </p:spPr>
        <p:txBody>
          <a:bodyPr/>
          <a:lstStyle/>
          <a:p>
            <a:r>
              <a:rPr lang="en-US" dirty="0"/>
              <a:t>Section 2: PD Challenges and Levers</a:t>
            </a:r>
          </a:p>
        </p:txBody>
      </p:sp>
      <p:sp>
        <p:nvSpPr>
          <p:cNvPr id="3" name="Content Placeholder 2"/>
          <p:cNvSpPr>
            <a:spLocks noGrp="1"/>
          </p:cNvSpPr>
          <p:nvPr>
            <p:ph idx="1"/>
          </p:nvPr>
        </p:nvSpPr>
        <p:spPr>
          <a:xfrm>
            <a:off x="34160" y="766004"/>
            <a:ext cx="9067800" cy="6005286"/>
          </a:xfrm>
        </p:spPr>
        <p:txBody>
          <a:bodyPr>
            <a:noAutofit/>
          </a:bodyPr>
          <a:lstStyle/>
          <a:p>
            <a:pPr>
              <a:lnSpc>
                <a:spcPct val="100000"/>
              </a:lnSpc>
              <a:spcBef>
                <a:spcPts val="600"/>
              </a:spcBef>
            </a:pPr>
            <a:r>
              <a:rPr lang="en-US" sz="2400" b="1" dirty="0">
                <a:solidFill>
                  <a:schemeClr val="bg1">
                    <a:lumMod val="50000"/>
                  </a:schemeClr>
                </a:solidFill>
              </a:rPr>
              <a:t>Challenges </a:t>
            </a:r>
            <a:r>
              <a:rPr lang="en-US" sz="2400" i="1" dirty="0">
                <a:solidFill>
                  <a:schemeClr val="bg1">
                    <a:lumMod val="50000"/>
                  </a:schemeClr>
                </a:solidFill>
              </a:rPr>
              <a:t> </a:t>
            </a:r>
          </a:p>
          <a:p>
            <a:pPr marL="457200" lvl="1" indent="-228600">
              <a:lnSpc>
                <a:spcPct val="100000"/>
              </a:lnSpc>
              <a:spcBef>
                <a:spcPts val="600"/>
              </a:spcBef>
            </a:pPr>
            <a:r>
              <a:rPr lang="en-US" sz="2000" dirty="0">
                <a:solidFill>
                  <a:schemeClr val="bg1">
                    <a:lumMod val="50000"/>
                  </a:schemeClr>
                </a:solidFill>
              </a:rPr>
              <a:t>Design partitioning and block shaping</a:t>
            </a:r>
          </a:p>
          <a:p>
            <a:pPr marL="457200" lvl="1" indent="-228600">
              <a:lnSpc>
                <a:spcPct val="100000"/>
              </a:lnSpc>
              <a:spcBef>
                <a:spcPts val="600"/>
              </a:spcBef>
            </a:pPr>
            <a:r>
              <a:rPr lang="en-US" sz="2000" dirty="0">
                <a:solidFill>
                  <a:schemeClr val="bg1">
                    <a:lumMod val="50000"/>
                  </a:schemeClr>
                </a:solidFill>
              </a:rPr>
              <a:t>Placement-aware hierarchical </a:t>
            </a:r>
            <a:r>
              <a:rPr lang="en-US" sz="2000" dirty="0" err="1">
                <a:solidFill>
                  <a:schemeClr val="bg1">
                    <a:lumMod val="50000"/>
                  </a:schemeClr>
                </a:solidFill>
              </a:rPr>
              <a:t>floorplanning</a:t>
            </a:r>
            <a:endParaRPr lang="en-US" sz="2000" dirty="0">
              <a:solidFill>
                <a:schemeClr val="bg1">
                  <a:lumMod val="50000"/>
                </a:schemeClr>
              </a:solidFill>
            </a:endParaRPr>
          </a:p>
          <a:p>
            <a:pPr marL="457200" lvl="1" indent="-228600">
              <a:lnSpc>
                <a:spcPct val="100000"/>
              </a:lnSpc>
              <a:spcBef>
                <a:spcPts val="600"/>
              </a:spcBef>
            </a:pPr>
            <a:r>
              <a:rPr lang="en-US" sz="2000" dirty="0">
                <a:solidFill>
                  <a:schemeClr val="bg1">
                    <a:lumMod val="50000"/>
                  </a:schemeClr>
                </a:solidFill>
              </a:rPr>
              <a:t>Datapath-aware </a:t>
            </a:r>
            <a:r>
              <a:rPr lang="en-US" sz="2000" dirty="0" err="1">
                <a:solidFill>
                  <a:schemeClr val="bg1">
                    <a:lumMod val="50000"/>
                  </a:schemeClr>
                </a:solidFill>
              </a:rPr>
              <a:t>floorplanning</a:t>
            </a:r>
            <a:endParaRPr lang="en-US" sz="2000" dirty="0">
              <a:solidFill>
                <a:schemeClr val="bg1">
                  <a:lumMod val="50000"/>
                </a:schemeClr>
              </a:solidFill>
            </a:endParaRPr>
          </a:p>
          <a:p>
            <a:pPr marL="457200" lvl="1" indent="-228600">
              <a:lnSpc>
                <a:spcPct val="100000"/>
              </a:lnSpc>
              <a:spcBef>
                <a:spcPts val="600"/>
              </a:spcBef>
            </a:pPr>
            <a:r>
              <a:rPr lang="en-US" sz="2000" dirty="0">
                <a:solidFill>
                  <a:schemeClr val="bg1">
                    <a:lumMod val="50000"/>
                  </a:schemeClr>
                </a:solidFill>
              </a:rPr>
              <a:t>Drive for area reduction</a:t>
            </a:r>
            <a:endParaRPr lang="en-US" sz="1800" dirty="0">
              <a:solidFill>
                <a:schemeClr val="bg1">
                  <a:lumMod val="50000"/>
                </a:schemeClr>
              </a:solidFill>
            </a:endParaRPr>
          </a:p>
          <a:p>
            <a:pPr>
              <a:lnSpc>
                <a:spcPct val="100000"/>
              </a:lnSpc>
              <a:spcBef>
                <a:spcPts val="600"/>
              </a:spcBef>
            </a:pPr>
            <a:r>
              <a:rPr lang="en-US" sz="2400" b="1" dirty="0">
                <a:solidFill>
                  <a:srgbClr val="1B00C0"/>
                </a:solidFill>
              </a:rPr>
              <a:t>Levers</a:t>
            </a:r>
          </a:p>
          <a:p>
            <a:pPr marL="457200" lvl="1" indent="-228600">
              <a:lnSpc>
                <a:spcPct val="100000"/>
              </a:lnSpc>
              <a:spcBef>
                <a:spcPts val="600"/>
              </a:spcBef>
            </a:pPr>
            <a:r>
              <a:rPr lang="en-US" sz="2000" dirty="0">
                <a:solidFill>
                  <a:srgbClr val="1B00C0"/>
                </a:solidFill>
              </a:rPr>
              <a:t>GPU-based speedups</a:t>
            </a:r>
          </a:p>
          <a:p>
            <a:pPr marL="457200" lvl="1" indent="-228600">
              <a:lnSpc>
                <a:spcPct val="100000"/>
              </a:lnSpc>
              <a:spcBef>
                <a:spcPts val="600"/>
              </a:spcBef>
            </a:pPr>
            <a:r>
              <a:rPr lang="en-US" sz="2000" dirty="0">
                <a:solidFill>
                  <a:srgbClr val="1B00C0"/>
                </a:solidFill>
              </a:rPr>
              <a:t>Cloud</a:t>
            </a:r>
          </a:p>
          <a:p>
            <a:pPr marL="457200" lvl="1" indent="-228600">
              <a:lnSpc>
                <a:spcPct val="100000"/>
              </a:lnSpc>
              <a:spcBef>
                <a:spcPts val="600"/>
              </a:spcBef>
            </a:pPr>
            <a:r>
              <a:rPr lang="en-US" sz="2000" dirty="0">
                <a:solidFill>
                  <a:srgbClr val="1B00C0"/>
                </a:solidFill>
              </a:rPr>
              <a:t>Sampling for stability</a:t>
            </a:r>
          </a:p>
          <a:p>
            <a:pPr marL="457200" lvl="1" indent="-228600">
              <a:lnSpc>
                <a:spcPct val="100000"/>
              </a:lnSpc>
              <a:spcBef>
                <a:spcPts val="600"/>
              </a:spcBef>
            </a:pPr>
            <a:r>
              <a:rPr lang="en-US" sz="2000" dirty="0">
                <a:solidFill>
                  <a:srgbClr val="1B00C0"/>
                </a:solidFill>
              </a:rPr>
              <a:t>Multiple views in unit time: Tomography</a:t>
            </a:r>
          </a:p>
        </p:txBody>
      </p:sp>
      <p:sp>
        <p:nvSpPr>
          <p:cNvPr id="4" name="Rectangle 3">
            <a:extLst>
              <a:ext uri="{FF2B5EF4-FFF2-40B4-BE49-F238E27FC236}">
                <a16:creationId xmlns:a16="http://schemas.microsoft.com/office/drawing/2014/main" id="{77CF448B-5F35-4616-8EF3-80B8BAA29D77}"/>
              </a:ext>
            </a:extLst>
          </p:cNvPr>
          <p:cNvSpPr/>
          <p:nvPr/>
        </p:nvSpPr>
        <p:spPr bwMode="auto">
          <a:xfrm>
            <a:off x="76200" y="2739947"/>
            <a:ext cx="5088835" cy="2057400"/>
          </a:xfrm>
          <a:prstGeom prst="rect">
            <a:avLst/>
          </a:prstGeom>
          <a:noFill/>
          <a:ln w="2857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405798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D19360-9012-D3D3-3E86-A6B556F72052}"/>
              </a:ext>
            </a:extLst>
          </p:cNvPr>
          <p:cNvSpPr>
            <a:spLocks noGrp="1"/>
          </p:cNvSpPr>
          <p:nvPr>
            <p:ph type="body" idx="1"/>
          </p:nvPr>
        </p:nvSpPr>
        <p:spPr>
          <a:xfrm>
            <a:off x="13556" y="704539"/>
            <a:ext cx="9130444" cy="4201403"/>
          </a:xfrm>
        </p:spPr>
        <p:txBody>
          <a:bodyPr/>
          <a:lstStyle/>
          <a:p>
            <a:pPr marL="230188" indent="-230188"/>
            <a:r>
              <a:rPr lang="en-US" dirty="0"/>
              <a:t>Global placer for large-scale IP blocks</a:t>
            </a:r>
          </a:p>
          <a:p>
            <a:pPr marL="457200" lvl="1" indent="-228600"/>
            <a:r>
              <a:rPr lang="en-US" sz="2000" b="1" kern="0" dirty="0"/>
              <a:t>Speed and scalability:  </a:t>
            </a:r>
            <a:r>
              <a:rPr lang="en-US" sz="2000" kern="0" dirty="0"/>
              <a:t>&gt; 30X speedup vs. </a:t>
            </a:r>
            <a:r>
              <a:rPr lang="en-US" sz="2000" kern="0" dirty="0" err="1"/>
              <a:t>RePlAce</a:t>
            </a:r>
            <a:r>
              <a:rPr lang="en-US" sz="2000" kern="0" dirty="0"/>
              <a:t>; 10M </a:t>
            </a:r>
            <a:r>
              <a:rPr lang="en-US" sz="2000" kern="0" dirty="0" err="1"/>
              <a:t>insts</a:t>
            </a:r>
            <a:r>
              <a:rPr lang="en-US" sz="2000" kern="0" dirty="0"/>
              <a:t> in 30 min</a:t>
            </a:r>
          </a:p>
          <a:p>
            <a:pPr marL="457200" lvl="1" indent="-228600"/>
            <a:r>
              <a:rPr lang="en-US" sz="2000" b="1" kern="0" dirty="0"/>
              <a:t>Quality: </a:t>
            </a:r>
            <a:r>
              <a:rPr lang="en-US" sz="2000" kern="0" dirty="0"/>
              <a:t> </a:t>
            </a:r>
            <a:r>
              <a:rPr lang="en-US" sz="2000" kern="0" dirty="0">
                <a:solidFill>
                  <a:srgbClr val="1B00C0"/>
                </a:solidFill>
              </a:rPr>
              <a:t>dataflow-driven, physical hierarchy aware </a:t>
            </a:r>
            <a:r>
              <a:rPr lang="en-US" sz="2000" kern="0" dirty="0"/>
              <a:t>placement</a:t>
            </a:r>
          </a:p>
          <a:p>
            <a:pPr marL="457200" lvl="1" indent="-228600"/>
            <a:r>
              <a:rPr lang="en-US" sz="2000" b="1" kern="0" dirty="0"/>
              <a:t>Accessibility:  </a:t>
            </a:r>
            <a:r>
              <a:rPr lang="en-US" sz="2000" kern="0" dirty="0"/>
              <a:t>permissive open source, integrated in OpenROAD (coming)</a:t>
            </a:r>
          </a:p>
          <a:p>
            <a:pPr marL="457200" lvl="1" indent="-228600"/>
            <a:r>
              <a:rPr lang="en-US" sz="2000" b="1" kern="0" dirty="0"/>
              <a:t>Ease of use: </a:t>
            </a:r>
            <a:r>
              <a:rPr lang="en-US" sz="2000" kern="0" dirty="0" err="1"/>
              <a:t>OpenROAD</a:t>
            </a:r>
            <a:r>
              <a:rPr lang="en-US" sz="2000" kern="0" dirty="0"/>
              <a:t> flow or plug into commercial flow</a:t>
            </a:r>
          </a:p>
          <a:p>
            <a:pPr marL="460375" lvl="1" indent="-230188"/>
            <a:endParaRPr lang="en-US" sz="2200" dirty="0"/>
          </a:p>
        </p:txBody>
      </p:sp>
      <p:sp>
        <p:nvSpPr>
          <p:cNvPr id="3" name="Title 2">
            <a:extLst>
              <a:ext uri="{FF2B5EF4-FFF2-40B4-BE49-F238E27FC236}">
                <a16:creationId xmlns:a16="http://schemas.microsoft.com/office/drawing/2014/main" id="{FD0C2924-BE93-AD12-3CF7-22F43410A72F}"/>
              </a:ext>
            </a:extLst>
          </p:cNvPr>
          <p:cNvSpPr>
            <a:spLocks noGrp="1"/>
          </p:cNvSpPr>
          <p:nvPr>
            <p:ph type="title"/>
          </p:nvPr>
        </p:nvSpPr>
        <p:spPr/>
        <p:txBody>
          <a:bodyPr/>
          <a:lstStyle/>
          <a:p>
            <a:r>
              <a:rPr lang="en-US" dirty="0"/>
              <a:t>Dataflow-Driven </a:t>
            </a:r>
            <a:r>
              <a:rPr lang="en-US" dirty="0">
                <a:solidFill>
                  <a:srgbClr val="1B00C0"/>
                </a:solidFill>
              </a:rPr>
              <a:t>GPU-Accelerated</a:t>
            </a:r>
            <a:r>
              <a:rPr lang="en-US" dirty="0"/>
              <a:t> RePlAce</a:t>
            </a:r>
          </a:p>
        </p:txBody>
      </p:sp>
      <p:pic>
        <p:nvPicPr>
          <p:cNvPr id="12" name="Google Shape;95;p4">
            <a:extLst>
              <a:ext uri="{FF2B5EF4-FFF2-40B4-BE49-F238E27FC236}">
                <a16:creationId xmlns:a16="http://schemas.microsoft.com/office/drawing/2014/main" id="{DAF6A96C-1B9C-48CF-B6AC-ED2B4C85656D}"/>
              </a:ext>
            </a:extLst>
          </p:cNvPr>
          <p:cNvPicPr preferRelativeResize="0"/>
          <p:nvPr/>
        </p:nvPicPr>
        <p:blipFill rotWithShape="1">
          <a:blip r:embed="rId3">
            <a:alphaModFix/>
          </a:blip>
          <a:srcRect/>
          <a:stretch/>
        </p:blipFill>
        <p:spPr>
          <a:xfrm>
            <a:off x="3265010" y="3340380"/>
            <a:ext cx="2128596" cy="2159200"/>
          </a:xfrm>
          <a:prstGeom prst="rect">
            <a:avLst/>
          </a:prstGeom>
          <a:noFill/>
          <a:ln>
            <a:noFill/>
          </a:ln>
        </p:spPr>
      </p:pic>
      <p:sp>
        <p:nvSpPr>
          <p:cNvPr id="13" name="Google Shape;96;p4">
            <a:extLst>
              <a:ext uri="{FF2B5EF4-FFF2-40B4-BE49-F238E27FC236}">
                <a16:creationId xmlns:a16="http://schemas.microsoft.com/office/drawing/2014/main" id="{92EAE3B8-E559-D2DC-A8EF-A209F9EC5471}"/>
              </a:ext>
            </a:extLst>
          </p:cNvPr>
          <p:cNvSpPr txBox="1"/>
          <p:nvPr/>
        </p:nvSpPr>
        <p:spPr>
          <a:xfrm>
            <a:off x="3674815" y="2853801"/>
            <a:ext cx="2019064"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Tahoma"/>
                <a:ea typeface="Tahoma"/>
                <a:cs typeface="Tahoma"/>
                <a:sym typeface="Tahoma"/>
              </a:rPr>
              <a:t>Commercial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98;p4">
            <a:extLst>
              <a:ext uri="{FF2B5EF4-FFF2-40B4-BE49-F238E27FC236}">
                <a16:creationId xmlns:a16="http://schemas.microsoft.com/office/drawing/2014/main" id="{64A7DA26-8B50-A740-6592-FC2047FA7EC0}"/>
              </a:ext>
            </a:extLst>
          </p:cNvPr>
          <p:cNvSpPr txBox="1"/>
          <p:nvPr/>
        </p:nvSpPr>
        <p:spPr>
          <a:xfrm>
            <a:off x="6838329" y="2846193"/>
            <a:ext cx="1823496"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1B00C0"/>
                </a:solidFill>
                <a:effectLst/>
                <a:uLnTx/>
                <a:uFillTx/>
                <a:latin typeface="Tahoma"/>
                <a:ea typeface="Tahoma"/>
                <a:cs typeface="Tahoma"/>
                <a:sym typeface="Tahoma"/>
              </a:rPr>
              <a:t>New</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 name="Google Shape;99;p4">
            <a:extLst>
              <a:ext uri="{FF2B5EF4-FFF2-40B4-BE49-F238E27FC236}">
                <a16:creationId xmlns:a16="http://schemas.microsoft.com/office/drawing/2014/main" id="{58A624E1-0782-6989-6473-67267483D07B}"/>
              </a:ext>
            </a:extLst>
          </p:cNvPr>
          <p:cNvPicPr preferRelativeResize="0"/>
          <p:nvPr/>
        </p:nvPicPr>
        <p:blipFill rotWithShape="1">
          <a:blip r:embed="rId4">
            <a:alphaModFix/>
          </a:blip>
          <a:srcRect/>
          <a:stretch/>
        </p:blipFill>
        <p:spPr>
          <a:xfrm>
            <a:off x="308029" y="3347589"/>
            <a:ext cx="2128596" cy="2159199"/>
          </a:xfrm>
          <a:prstGeom prst="rect">
            <a:avLst/>
          </a:prstGeom>
          <a:noFill/>
          <a:ln>
            <a:noFill/>
          </a:ln>
        </p:spPr>
      </p:pic>
      <p:sp>
        <p:nvSpPr>
          <p:cNvPr id="17" name="Google Shape;101;p4">
            <a:extLst>
              <a:ext uri="{FF2B5EF4-FFF2-40B4-BE49-F238E27FC236}">
                <a16:creationId xmlns:a16="http://schemas.microsoft.com/office/drawing/2014/main" id="{B36D5342-BE33-478B-B575-EA3FC3824413}"/>
              </a:ext>
            </a:extLst>
          </p:cNvPr>
          <p:cNvSpPr txBox="1"/>
          <p:nvPr/>
        </p:nvSpPr>
        <p:spPr>
          <a:xfrm>
            <a:off x="762000" y="6248400"/>
            <a:ext cx="7582034"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1B00C0"/>
                </a:solidFill>
                <a:effectLst/>
                <a:uLnTx/>
                <a:uFillTx/>
                <a:latin typeface="Tahoma"/>
                <a:ea typeface="Tahoma"/>
                <a:cs typeface="Tahoma"/>
                <a:sym typeface="Tahoma"/>
              </a:rPr>
              <a:t>Testcase: </a:t>
            </a:r>
            <a:r>
              <a:rPr kumimoji="0" lang="en-US" sz="1600" b="0" i="0" u="none" strike="noStrike" kern="0" cap="none" spc="0" normalizeH="0" baseline="0" noProof="0" dirty="0">
                <a:ln>
                  <a:noFill/>
                </a:ln>
                <a:solidFill>
                  <a:srgbClr val="1B00C0"/>
                </a:solidFill>
                <a:effectLst/>
                <a:uLnTx/>
                <a:uFillTx/>
                <a:latin typeface="Tahoma"/>
                <a:ea typeface="Tahoma"/>
                <a:cs typeface="Tahoma"/>
                <a:sym typeface="Tahoma"/>
              </a:rPr>
              <a:t>MemPool Cluster, ETH Zurich </a:t>
            </a:r>
            <a:r>
              <a:rPr kumimoji="0" lang="en-US" sz="1600" b="1" i="0" u="none" strike="noStrike" kern="0" cap="none" spc="0" normalizeH="0" baseline="0" noProof="0" dirty="0">
                <a:ln>
                  <a:noFill/>
                </a:ln>
                <a:solidFill>
                  <a:srgbClr val="FF0000"/>
                </a:solidFill>
                <a:effectLst/>
                <a:uLnTx/>
                <a:uFillTx/>
                <a:latin typeface="Tahoma"/>
                <a:ea typeface="Tahoma"/>
                <a:cs typeface="Tahoma"/>
                <a:sym typeface="Tahoma"/>
              </a:rPr>
              <a:t>(9.5M cells, 1296 macros in NG45)</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0" name="Picture 19">
            <a:extLst>
              <a:ext uri="{FF2B5EF4-FFF2-40B4-BE49-F238E27FC236}">
                <a16:creationId xmlns:a16="http://schemas.microsoft.com/office/drawing/2014/main" id="{DB18E662-3097-119A-7D3B-E3E72CD0FAA1}"/>
              </a:ext>
            </a:extLst>
          </p:cNvPr>
          <p:cNvPicPr>
            <a:picLocks noChangeAspect="1"/>
          </p:cNvPicPr>
          <p:nvPr/>
        </p:nvPicPr>
        <p:blipFill>
          <a:blip r:embed="rId5"/>
          <a:stretch>
            <a:fillRect/>
          </a:stretch>
        </p:blipFill>
        <p:spPr>
          <a:xfrm>
            <a:off x="6411064" y="3350021"/>
            <a:ext cx="2085370" cy="2159198"/>
          </a:xfrm>
          <a:prstGeom prst="rect">
            <a:avLst/>
          </a:prstGeom>
        </p:spPr>
      </p:pic>
      <p:pic>
        <p:nvPicPr>
          <p:cNvPr id="22" name="Google Shape;102;p4">
            <a:extLst>
              <a:ext uri="{FF2B5EF4-FFF2-40B4-BE49-F238E27FC236}">
                <a16:creationId xmlns:a16="http://schemas.microsoft.com/office/drawing/2014/main" id="{674E27AA-53EA-3151-F964-ECDD87533EB6}"/>
              </a:ext>
            </a:extLst>
          </p:cNvPr>
          <p:cNvPicPr preferRelativeResize="0"/>
          <p:nvPr/>
        </p:nvPicPr>
        <p:blipFill rotWithShape="1">
          <a:blip r:embed="rId6">
            <a:alphaModFix/>
          </a:blip>
          <a:srcRect/>
          <a:stretch/>
        </p:blipFill>
        <p:spPr>
          <a:xfrm>
            <a:off x="1964547" y="4588586"/>
            <a:ext cx="813799" cy="888468"/>
          </a:xfrm>
          <a:prstGeom prst="rect">
            <a:avLst/>
          </a:prstGeom>
          <a:noFill/>
          <a:ln w="28575" cap="flat" cmpd="sng">
            <a:solidFill>
              <a:srgbClr val="12BE12"/>
            </a:solidFill>
            <a:prstDash val="solid"/>
            <a:round/>
            <a:headEnd type="none" w="sm" len="sm"/>
            <a:tailEnd type="none" w="sm" len="sm"/>
          </a:ln>
        </p:spPr>
      </p:pic>
      <p:pic>
        <p:nvPicPr>
          <p:cNvPr id="23" name="Google Shape;103;p4">
            <a:extLst>
              <a:ext uri="{FF2B5EF4-FFF2-40B4-BE49-F238E27FC236}">
                <a16:creationId xmlns:a16="http://schemas.microsoft.com/office/drawing/2014/main" id="{275BD4BA-7D6A-1112-CD45-B61FCC2A5503}"/>
              </a:ext>
            </a:extLst>
          </p:cNvPr>
          <p:cNvPicPr preferRelativeResize="0"/>
          <p:nvPr/>
        </p:nvPicPr>
        <p:blipFill rotWithShape="1">
          <a:blip r:embed="rId7">
            <a:alphaModFix/>
          </a:blip>
          <a:srcRect/>
          <a:stretch/>
        </p:blipFill>
        <p:spPr>
          <a:xfrm>
            <a:off x="5139388" y="4581377"/>
            <a:ext cx="808730" cy="895677"/>
          </a:xfrm>
          <a:prstGeom prst="rect">
            <a:avLst/>
          </a:prstGeom>
          <a:noFill/>
          <a:ln w="28575" cap="flat" cmpd="sng">
            <a:solidFill>
              <a:srgbClr val="12BE12"/>
            </a:solidFill>
            <a:prstDash val="solid"/>
            <a:round/>
            <a:headEnd type="none" w="sm" len="sm"/>
            <a:tailEnd type="none" w="sm" len="sm"/>
          </a:ln>
        </p:spPr>
      </p:pic>
      <p:pic>
        <p:nvPicPr>
          <p:cNvPr id="28" name="Picture 27">
            <a:extLst>
              <a:ext uri="{FF2B5EF4-FFF2-40B4-BE49-F238E27FC236}">
                <a16:creationId xmlns:a16="http://schemas.microsoft.com/office/drawing/2014/main" id="{EE959F2E-5465-1940-CFB6-B01BECFC766A}"/>
              </a:ext>
            </a:extLst>
          </p:cNvPr>
          <p:cNvPicPr>
            <a:picLocks noChangeAspect="1"/>
          </p:cNvPicPr>
          <p:nvPr/>
        </p:nvPicPr>
        <p:blipFill rotWithShape="1">
          <a:blip r:embed="rId8"/>
          <a:srcRect l="7205" t="9550" r="7490" b="8622"/>
          <a:stretch/>
        </p:blipFill>
        <p:spPr>
          <a:xfrm>
            <a:off x="7950582" y="4612591"/>
            <a:ext cx="862660" cy="864463"/>
          </a:xfrm>
          <a:prstGeom prst="rect">
            <a:avLst/>
          </a:prstGeom>
          <a:ln w="50800">
            <a:solidFill>
              <a:srgbClr val="C00000"/>
            </a:solidFill>
          </a:ln>
        </p:spPr>
      </p:pic>
      <p:sp>
        <p:nvSpPr>
          <p:cNvPr id="34" name="TextBox 33">
            <a:extLst>
              <a:ext uri="{FF2B5EF4-FFF2-40B4-BE49-F238E27FC236}">
                <a16:creationId xmlns:a16="http://schemas.microsoft.com/office/drawing/2014/main" id="{2626B227-E289-C73C-FE82-BAEEF549FA58}"/>
              </a:ext>
            </a:extLst>
          </p:cNvPr>
          <p:cNvSpPr txBox="1"/>
          <p:nvPr/>
        </p:nvSpPr>
        <p:spPr>
          <a:xfrm>
            <a:off x="3225672" y="5593299"/>
            <a:ext cx="254428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GP Runtime (s): 24561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HPWL/eGR WL (m): 414/478</a:t>
            </a:r>
          </a:p>
        </p:txBody>
      </p:sp>
      <p:sp>
        <p:nvSpPr>
          <p:cNvPr id="35" name="Google Shape;98;p4">
            <a:extLst>
              <a:ext uri="{FF2B5EF4-FFF2-40B4-BE49-F238E27FC236}">
                <a16:creationId xmlns:a16="http://schemas.microsoft.com/office/drawing/2014/main" id="{780F9A0E-68B3-8CF7-A5E8-628DF787BF11}"/>
              </a:ext>
            </a:extLst>
          </p:cNvPr>
          <p:cNvSpPr txBox="1"/>
          <p:nvPr/>
        </p:nvSpPr>
        <p:spPr>
          <a:xfrm>
            <a:off x="677743" y="2853801"/>
            <a:ext cx="1823496"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Tahoma"/>
                <a:ea typeface="Tahoma"/>
                <a:cs typeface="Tahoma"/>
                <a:sym typeface="Tahoma"/>
              </a:rPr>
              <a:t>RePlAce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TextBox 35">
            <a:extLst>
              <a:ext uri="{FF2B5EF4-FFF2-40B4-BE49-F238E27FC236}">
                <a16:creationId xmlns:a16="http://schemas.microsoft.com/office/drawing/2014/main" id="{8EBEFED6-1F30-3186-E3CA-DDF0CCD196FD}"/>
              </a:ext>
            </a:extLst>
          </p:cNvPr>
          <p:cNvSpPr txBox="1"/>
          <p:nvPr/>
        </p:nvSpPr>
        <p:spPr>
          <a:xfrm>
            <a:off x="234060" y="5570773"/>
            <a:ext cx="254428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GP Runtime (s): 65381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HPWL/eGR WL (m): 325/404</a:t>
            </a:r>
          </a:p>
        </p:txBody>
      </p:sp>
      <p:sp>
        <p:nvSpPr>
          <p:cNvPr id="37" name="TextBox 36">
            <a:extLst>
              <a:ext uri="{FF2B5EF4-FFF2-40B4-BE49-F238E27FC236}">
                <a16:creationId xmlns:a16="http://schemas.microsoft.com/office/drawing/2014/main" id="{33F8863E-D473-A629-1375-1FC1AB636FB1}"/>
              </a:ext>
            </a:extLst>
          </p:cNvPr>
          <p:cNvSpPr txBox="1"/>
          <p:nvPr/>
        </p:nvSpPr>
        <p:spPr>
          <a:xfrm>
            <a:off x="6372786" y="5598045"/>
            <a:ext cx="254428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GP Runtime (s): 1808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HPWL/eGR WL (m): 327/407</a:t>
            </a:r>
          </a:p>
        </p:txBody>
      </p:sp>
      <p:sp>
        <p:nvSpPr>
          <p:cNvPr id="38" name="Rectangle 37">
            <a:extLst>
              <a:ext uri="{FF2B5EF4-FFF2-40B4-BE49-F238E27FC236}">
                <a16:creationId xmlns:a16="http://schemas.microsoft.com/office/drawing/2014/main" id="{704AB36E-CEC1-1CA6-5F08-40F78DE4DF3D}"/>
              </a:ext>
            </a:extLst>
          </p:cNvPr>
          <p:cNvSpPr/>
          <p:nvPr/>
        </p:nvSpPr>
        <p:spPr>
          <a:xfrm>
            <a:off x="171072" y="2826649"/>
            <a:ext cx="2734172" cy="3283346"/>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Rectangle 38">
            <a:extLst>
              <a:ext uri="{FF2B5EF4-FFF2-40B4-BE49-F238E27FC236}">
                <a16:creationId xmlns:a16="http://schemas.microsoft.com/office/drawing/2014/main" id="{60ACEDE2-1009-8661-702F-91D3D3CE2F96}"/>
              </a:ext>
            </a:extLst>
          </p:cNvPr>
          <p:cNvSpPr/>
          <p:nvPr/>
        </p:nvSpPr>
        <p:spPr>
          <a:xfrm>
            <a:off x="3169962" y="2826649"/>
            <a:ext cx="2886015" cy="3283346"/>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Rectangle 39">
            <a:extLst>
              <a:ext uri="{FF2B5EF4-FFF2-40B4-BE49-F238E27FC236}">
                <a16:creationId xmlns:a16="http://schemas.microsoft.com/office/drawing/2014/main" id="{101B121A-EF37-6C45-76A9-4B297E09DFFC}"/>
              </a:ext>
            </a:extLst>
          </p:cNvPr>
          <p:cNvSpPr/>
          <p:nvPr/>
        </p:nvSpPr>
        <p:spPr>
          <a:xfrm>
            <a:off x="6311548" y="2819400"/>
            <a:ext cx="2661380" cy="3283346"/>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0599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34" grpId="0"/>
      <p:bldP spid="35" grpId="0"/>
      <p:bldP spid="36" grpId="0"/>
      <p:bldP spid="37"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3C23A22-D0CC-7B73-2B28-6F26FB2A8A27}"/>
              </a:ext>
            </a:extLst>
          </p:cNvPr>
          <p:cNvSpPr>
            <a:spLocks noGrp="1"/>
          </p:cNvSpPr>
          <p:nvPr>
            <p:ph type="title"/>
          </p:nvPr>
        </p:nvSpPr>
        <p:spPr>
          <a:xfrm>
            <a:off x="96220" y="166688"/>
            <a:ext cx="7142780" cy="595312"/>
          </a:xfrm>
        </p:spPr>
        <p:txBody>
          <a:bodyPr/>
          <a:lstStyle/>
          <a:p>
            <a:r>
              <a:rPr lang="en-US" sz="2800" dirty="0"/>
              <a:t>To Do: </a:t>
            </a:r>
            <a:r>
              <a:rPr lang="en-US" sz="3200" dirty="0">
                <a:solidFill>
                  <a:srgbClr val="FF0000"/>
                </a:solidFill>
              </a:rPr>
              <a:t>Fill in </a:t>
            </a:r>
            <a:r>
              <a:rPr lang="en-US" sz="2800" dirty="0"/>
              <a:t>GPU-Accelerated PD Flow</a:t>
            </a:r>
            <a:endParaRPr lang="en-US" sz="2800" b="0" i="1" dirty="0"/>
          </a:p>
        </p:txBody>
      </p:sp>
      <p:sp>
        <p:nvSpPr>
          <p:cNvPr id="7" name="Rectangle 6">
            <a:extLst>
              <a:ext uri="{FF2B5EF4-FFF2-40B4-BE49-F238E27FC236}">
                <a16:creationId xmlns:a16="http://schemas.microsoft.com/office/drawing/2014/main" id="{7A2A5E4A-BD48-2ED1-E7AE-0D139E3C8C33}"/>
              </a:ext>
            </a:extLst>
          </p:cNvPr>
          <p:cNvSpPr/>
          <p:nvPr/>
        </p:nvSpPr>
        <p:spPr>
          <a:xfrm>
            <a:off x="642305" y="1384153"/>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RTL Simulation</a:t>
            </a:r>
          </a:p>
        </p:txBody>
      </p:sp>
      <p:sp>
        <p:nvSpPr>
          <p:cNvPr id="8" name="Rectangle 7">
            <a:extLst>
              <a:ext uri="{FF2B5EF4-FFF2-40B4-BE49-F238E27FC236}">
                <a16:creationId xmlns:a16="http://schemas.microsoft.com/office/drawing/2014/main" id="{A51006B3-B1D3-F4B2-D15A-A0E29C244EB0}"/>
              </a:ext>
            </a:extLst>
          </p:cNvPr>
          <p:cNvSpPr/>
          <p:nvPr/>
        </p:nvSpPr>
        <p:spPr>
          <a:xfrm>
            <a:off x="642305" y="3738658"/>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Clock Tree Synthesis</a:t>
            </a:r>
          </a:p>
        </p:txBody>
      </p:sp>
      <p:sp>
        <p:nvSpPr>
          <p:cNvPr id="9" name="Rectangle 8">
            <a:extLst>
              <a:ext uri="{FF2B5EF4-FFF2-40B4-BE49-F238E27FC236}">
                <a16:creationId xmlns:a16="http://schemas.microsoft.com/office/drawing/2014/main" id="{188B6CC9-6888-DC8F-6B99-8C0CB8174CB1}"/>
              </a:ext>
            </a:extLst>
          </p:cNvPr>
          <p:cNvSpPr/>
          <p:nvPr/>
        </p:nvSpPr>
        <p:spPr>
          <a:xfrm>
            <a:off x="642305" y="1855054"/>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Logic Synthesis</a:t>
            </a:r>
          </a:p>
        </p:txBody>
      </p:sp>
      <p:sp>
        <p:nvSpPr>
          <p:cNvPr id="10" name="Rectangle 9">
            <a:extLst>
              <a:ext uri="{FF2B5EF4-FFF2-40B4-BE49-F238E27FC236}">
                <a16:creationId xmlns:a16="http://schemas.microsoft.com/office/drawing/2014/main" id="{569EFFE0-1FC5-0378-374B-13287116AB53}"/>
              </a:ext>
            </a:extLst>
          </p:cNvPr>
          <p:cNvSpPr/>
          <p:nvPr/>
        </p:nvSpPr>
        <p:spPr>
          <a:xfrm>
            <a:off x="642305" y="2325955"/>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Macro Placement</a:t>
            </a:r>
          </a:p>
        </p:txBody>
      </p:sp>
      <p:sp>
        <p:nvSpPr>
          <p:cNvPr id="11" name="Rectangle 10">
            <a:extLst>
              <a:ext uri="{FF2B5EF4-FFF2-40B4-BE49-F238E27FC236}">
                <a16:creationId xmlns:a16="http://schemas.microsoft.com/office/drawing/2014/main" id="{CFD28471-4931-D843-B2E5-ABF3B82594FA}"/>
              </a:ext>
            </a:extLst>
          </p:cNvPr>
          <p:cNvSpPr/>
          <p:nvPr/>
        </p:nvSpPr>
        <p:spPr>
          <a:xfrm>
            <a:off x="642305" y="2796856"/>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Global Placement</a:t>
            </a:r>
          </a:p>
        </p:txBody>
      </p:sp>
      <p:sp>
        <p:nvSpPr>
          <p:cNvPr id="12" name="Rectangle 11">
            <a:extLst>
              <a:ext uri="{FF2B5EF4-FFF2-40B4-BE49-F238E27FC236}">
                <a16:creationId xmlns:a16="http://schemas.microsoft.com/office/drawing/2014/main" id="{9FF6B6A0-32E5-46DA-8463-EB56517D5202}"/>
              </a:ext>
            </a:extLst>
          </p:cNvPr>
          <p:cNvSpPr/>
          <p:nvPr/>
        </p:nvSpPr>
        <p:spPr>
          <a:xfrm>
            <a:off x="642305" y="3267757"/>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Detailed Placement</a:t>
            </a:r>
          </a:p>
        </p:txBody>
      </p:sp>
      <p:sp>
        <p:nvSpPr>
          <p:cNvPr id="13" name="Rectangle 12">
            <a:extLst>
              <a:ext uri="{FF2B5EF4-FFF2-40B4-BE49-F238E27FC236}">
                <a16:creationId xmlns:a16="http://schemas.microsoft.com/office/drawing/2014/main" id="{582D01B5-7CE0-B973-95A6-17C1362F1243}"/>
              </a:ext>
            </a:extLst>
          </p:cNvPr>
          <p:cNvSpPr/>
          <p:nvPr/>
        </p:nvSpPr>
        <p:spPr>
          <a:xfrm>
            <a:off x="642305" y="4709973"/>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Detailed Routing</a:t>
            </a:r>
          </a:p>
        </p:txBody>
      </p:sp>
      <p:sp>
        <p:nvSpPr>
          <p:cNvPr id="14" name="Rectangle 13">
            <a:extLst>
              <a:ext uri="{FF2B5EF4-FFF2-40B4-BE49-F238E27FC236}">
                <a16:creationId xmlns:a16="http://schemas.microsoft.com/office/drawing/2014/main" id="{381FFE4F-9A85-C2D2-49EC-70F310E293E7}"/>
              </a:ext>
            </a:extLst>
          </p:cNvPr>
          <p:cNvSpPr/>
          <p:nvPr/>
        </p:nvSpPr>
        <p:spPr>
          <a:xfrm>
            <a:off x="642305" y="4216490"/>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Global Routing</a:t>
            </a:r>
          </a:p>
        </p:txBody>
      </p:sp>
      <p:sp>
        <p:nvSpPr>
          <p:cNvPr id="15" name="Rectangle 14">
            <a:extLst>
              <a:ext uri="{FF2B5EF4-FFF2-40B4-BE49-F238E27FC236}">
                <a16:creationId xmlns:a16="http://schemas.microsoft.com/office/drawing/2014/main" id="{ED779530-A4C9-D2A2-7388-E5E12B6CB057}"/>
              </a:ext>
            </a:extLst>
          </p:cNvPr>
          <p:cNvSpPr/>
          <p:nvPr/>
        </p:nvSpPr>
        <p:spPr>
          <a:xfrm>
            <a:off x="642305" y="5203456"/>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DRC Checker</a:t>
            </a:r>
          </a:p>
        </p:txBody>
      </p:sp>
      <p:sp>
        <p:nvSpPr>
          <p:cNvPr id="16" name="Rectangle 15">
            <a:extLst>
              <a:ext uri="{FF2B5EF4-FFF2-40B4-BE49-F238E27FC236}">
                <a16:creationId xmlns:a16="http://schemas.microsoft.com/office/drawing/2014/main" id="{BEE816BB-2E25-C6C0-43FC-438FA72002BA}"/>
              </a:ext>
            </a:extLst>
          </p:cNvPr>
          <p:cNvSpPr/>
          <p:nvPr/>
        </p:nvSpPr>
        <p:spPr>
          <a:xfrm>
            <a:off x="642305" y="5715119"/>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STA Engine</a:t>
            </a:r>
          </a:p>
        </p:txBody>
      </p:sp>
      <p:sp>
        <p:nvSpPr>
          <p:cNvPr id="17" name="TextBox 16">
            <a:extLst>
              <a:ext uri="{FF2B5EF4-FFF2-40B4-BE49-F238E27FC236}">
                <a16:creationId xmlns:a16="http://schemas.microsoft.com/office/drawing/2014/main" id="{9F5C7EE4-8BC2-8EAE-8501-4CF7DA3943FA}"/>
              </a:ext>
            </a:extLst>
          </p:cNvPr>
          <p:cNvSpPr txBox="1"/>
          <p:nvPr/>
        </p:nvSpPr>
        <p:spPr>
          <a:xfrm>
            <a:off x="3993279" y="1373267"/>
            <a:ext cx="17764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RTLFlow [ICPP’22]</a:t>
            </a:r>
          </a:p>
        </p:txBody>
      </p:sp>
      <p:sp>
        <p:nvSpPr>
          <p:cNvPr id="18" name="TextBox 17">
            <a:extLst>
              <a:ext uri="{FF2B5EF4-FFF2-40B4-BE49-F238E27FC236}">
                <a16:creationId xmlns:a16="http://schemas.microsoft.com/office/drawing/2014/main" id="{0A54E16F-86FF-595A-03C8-441145296391}"/>
              </a:ext>
            </a:extLst>
          </p:cNvPr>
          <p:cNvSpPr txBox="1"/>
          <p:nvPr/>
        </p:nvSpPr>
        <p:spPr>
          <a:xfrm>
            <a:off x="3993279" y="1853840"/>
            <a:ext cx="14798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CULS [DAC’23]</a:t>
            </a:r>
          </a:p>
        </p:txBody>
      </p:sp>
      <p:sp>
        <p:nvSpPr>
          <p:cNvPr id="19" name="TextBox 18">
            <a:extLst>
              <a:ext uri="{FF2B5EF4-FFF2-40B4-BE49-F238E27FC236}">
                <a16:creationId xmlns:a16="http://schemas.microsoft.com/office/drawing/2014/main" id="{8C7F4E0C-3444-CF3A-5A24-ABBF975FACDE}"/>
              </a:ext>
            </a:extLst>
          </p:cNvPr>
          <p:cNvSpPr txBox="1"/>
          <p:nvPr/>
        </p:nvSpPr>
        <p:spPr>
          <a:xfrm>
            <a:off x="3987274" y="2346420"/>
            <a:ext cx="182774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0000"/>
                </a:solidFill>
                <a:effectLst/>
                <a:uLnTx/>
                <a:uFillTx/>
                <a:latin typeface="Arial"/>
                <a:cs typeface="Arial"/>
                <a:sym typeface="Arial"/>
              </a:rPr>
              <a:t>AutoDMP</a:t>
            </a:r>
            <a:r>
              <a:rPr kumimoji="0" lang="en-US" sz="1400" b="1" i="0" u="none" strike="noStrike" kern="0" cap="none" spc="0" normalizeH="0" baseline="0" noProof="0" dirty="0">
                <a:ln>
                  <a:noFill/>
                </a:ln>
                <a:solidFill>
                  <a:srgbClr val="000000"/>
                </a:solidFill>
                <a:effectLst/>
                <a:uLnTx/>
                <a:uFillTx/>
                <a:latin typeface="Arial"/>
                <a:cs typeface="Arial"/>
                <a:sym typeface="Arial"/>
              </a:rPr>
              <a:t> [ISPD’23]</a:t>
            </a:r>
          </a:p>
        </p:txBody>
      </p:sp>
      <p:sp>
        <p:nvSpPr>
          <p:cNvPr id="20" name="TextBox 19">
            <a:extLst>
              <a:ext uri="{FF2B5EF4-FFF2-40B4-BE49-F238E27FC236}">
                <a16:creationId xmlns:a16="http://schemas.microsoft.com/office/drawing/2014/main" id="{E137EBC1-7815-4408-5E1E-79C923EE52D0}"/>
              </a:ext>
            </a:extLst>
          </p:cNvPr>
          <p:cNvSpPr txBox="1"/>
          <p:nvPr/>
        </p:nvSpPr>
        <p:spPr>
          <a:xfrm>
            <a:off x="3987274" y="2826993"/>
            <a:ext cx="3700052" cy="3108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0000"/>
                </a:solidFill>
                <a:effectLst/>
                <a:uLnTx/>
                <a:uFillTx/>
                <a:latin typeface="Arial"/>
                <a:cs typeface="Arial"/>
                <a:sym typeface="Arial"/>
              </a:rPr>
              <a:t>DREAMPlace</a:t>
            </a:r>
            <a:r>
              <a:rPr kumimoji="0" lang="en-US" sz="1400" b="1" i="0" u="none" strike="noStrike" kern="0" cap="none" spc="0" normalizeH="0" baseline="0" noProof="0" dirty="0">
                <a:ln>
                  <a:noFill/>
                </a:ln>
                <a:solidFill>
                  <a:srgbClr val="000000"/>
                </a:solidFill>
                <a:effectLst/>
                <a:uLnTx/>
                <a:uFillTx/>
                <a:latin typeface="Arial"/>
                <a:cs typeface="Arial"/>
                <a:sym typeface="Arial"/>
              </a:rPr>
              <a:t> [DAC’19] ,  </a:t>
            </a:r>
            <a:r>
              <a:rPr kumimoji="0" lang="en-US" sz="1400" b="1" i="0" u="none" strike="noStrike" kern="0" cap="none" spc="0" normalizeH="0" baseline="0" noProof="0" dirty="0" err="1">
                <a:ln>
                  <a:noFill/>
                </a:ln>
                <a:solidFill>
                  <a:srgbClr val="000000"/>
                </a:solidFill>
                <a:effectLst/>
                <a:uLnTx/>
                <a:uFillTx/>
                <a:latin typeface="Arial"/>
                <a:cs typeface="Arial"/>
                <a:sym typeface="Arial"/>
              </a:rPr>
              <a:t>Xplace</a:t>
            </a:r>
            <a:r>
              <a:rPr kumimoji="0" lang="en-US" sz="1400" b="1" i="0" u="none" strike="noStrike" kern="0" cap="none" spc="0" normalizeH="0" baseline="0" noProof="0" dirty="0">
                <a:ln>
                  <a:noFill/>
                </a:ln>
                <a:solidFill>
                  <a:srgbClr val="000000"/>
                </a:solidFill>
                <a:effectLst/>
                <a:uLnTx/>
                <a:uFillTx/>
                <a:latin typeface="Arial"/>
                <a:cs typeface="Arial"/>
                <a:sym typeface="Arial"/>
              </a:rPr>
              <a:t> [DAC’22]</a:t>
            </a:r>
          </a:p>
        </p:txBody>
      </p:sp>
      <p:sp>
        <p:nvSpPr>
          <p:cNvPr id="21" name="TextBox 20">
            <a:extLst>
              <a:ext uri="{FF2B5EF4-FFF2-40B4-BE49-F238E27FC236}">
                <a16:creationId xmlns:a16="http://schemas.microsoft.com/office/drawing/2014/main" id="{3307A370-172D-81E5-2DB8-D58693AAD5AA}"/>
              </a:ext>
            </a:extLst>
          </p:cNvPr>
          <p:cNvSpPr txBox="1"/>
          <p:nvPr/>
        </p:nvSpPr>
        <p:spPr>
          <a:xfrm>
            <a:off x="3988470" y="3288841"/>
            <a:ext cx="20874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0000"/>
                </a:solidFill>
                <a:effectLst/>
                <a:uLnTx/>
                <a:uFillTx/>
                <a:latin typeface="Arial"/>
                <a:cs typeface="Arial"/>
                <a:sym typeface="Arial"/>
              </a:rPr>
              <a:t>ABCDPlace</a:t>
            </a:r>
            <a:r>
              <a:rPr kumimoji="0" lang="en-US" sz="1400" b="1" i="0" u="none" strike="noStrike" kern="0" cap="none" spc="0" normalizeH="0" baseline="0" noProof="0" dirty="0">
                <a:ln>
                  <a:noFill/>
                </a:ln>
                <a:solidFill>
                  <a:srgbClr val="000000"/>
                </a:solidFill>
                <a:effectLst/>
                <a:uLnTx/>
                <a:uFillTx/>
                <a:latin typeface="Arial"/>
                <a:cs typeface="Arial"/>
                <a:sym typeface="Arial"/>
              </a:rPr>
              <a:t> [TCAD’20]</a:t>
            </a:r>
          </a:p>
        </p:txBody>
      </p:sp>
      <p:sp>
        <p:nvSpPr>
          <p:cNvPr id="22" name="TextBox 21">
            <a:extLst>
              <a:ext uri="{FF2B5EF4-FFF2-40B4-BE49-F238E27FC236}">
                <a16:creationId xmlns:a16="http://schemas.microsoft.com/office/drawing/2014/main" id="{AC3F9BEE-4FA5-0998-E2AF-C9C51334FF5C}"/>
              </a:ext>
            </a:extLst>
          </p:cNvPr>
          <p:cNvSpPr txBox="1"/>
          <p:nvPr/>
        </p:nvSpPr>
        <p:spPr>
          <a:xfrm>
            <a:off x="4004229" y="3770535"/>
            <a:ext cx="84991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Missing</a:t>
            </a:r>
          </a:p>
        </p:txBody>
      </p:sp>
      <p:sp>
        <p:nvSpPr>
          <p:cNvPr id="23" name="TextBox 22">
            <a:extLst>
              <a:ext uri="{FF2B5EF4-FFF2-40B4-BE49-F238E27FC236}">
                <a16:creationId xmlns:a16="http://schemas.microsoft.com/office/drawing/2014/main" id="{D7E24355-30E4-631A-54EC-A7698FFBEAB8}"/>
              </a:ext>
            </a:extLst>
          </p:cNvPr>
          <p:cNvSpPr txBox="1"/>
          <p:nvPr/>
        </p:nvSpPr>
        <p:spPr>
          <a:xfrm>
            <a:off x="4004230" y="4231580"/>
            <a:ext cx="50241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GAMER [ICCAD’21], FastGR [DATE’22], GGR [ICCAD’22] </a:t>
            </a:r>
          </a:p>
        </p:txBody>
      </p:sp>
      <p:sp>
        <p:nvSpPr>
          <p:cNvPr id="25" name="TextBox 24">
            <a:extLst>
              <a:ext uri="{FF2B5EF4-FFF2-40B4-BE49-F238E27FC236}">
                <a16:creationId xmlns:a16="http://schemas.microsoft.com/office/drawing/2014/main" id="{6A986FDB-62ED-15F1-10D2-1C0757EC70FD}"/>
              </a:ext>
            </a:extLst>
          </p:cNvPr>
          <p:cNvSpPr txBox="1"/>
          <p:nvPr/>
        </p:nvSpPr>
        <p:spPr>
          <a:xfrm>
            <a:off x="4004229" y="4754244"/>
            <a:ext cx="84991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Missing</a:t>
            </a:r>
          </a:p>
        </p:txBody>
      </p:sp>
      <p:sp>
        <p:nvSpPr>
          <p:cNvPr id="26" name="TextBox 25">
            <a:extLst>
              <a:ext uri="{FF2B5EF4-FFF2-40B4-BE49-F238E27FC236}">
                <a16:creationId xmlns:a16="http://schemas.microsoft.com/office/drawing/2014/main" id="{794CE833-0B49-36B0-02A9-F9923088D332}"/>
              </a:ext>
            </a:extLst>
          </p:cNvPr>
          <p:cNvSpPr txBox="1"/>
          <p:nvPr/>
        </p:nvSpPr>
        <p:spPr>
          <a:xfrm>
            <a:off x="3993279" y="5203785"/>
            <a:ext cx="18373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OpenDRC [DAC’23]</a:t>
            </a:r>
          </a:p>
        </p:txBody>
      </p:sp>
      <p:sp>
        <p:nvSpPr>
          <p:cNvPr id="27" name="TextBox 26">
            <a:extLst>
              <a:ext uri="{FF2B5EF4-FFF2-40B4-BE49-F238E27FC236}">
                <a16:creationId xmlns:a16="http://schemas.microsoft.com/office/drawing/2014/main" id="{6157F416-BD4A-5914-604C-633A2EDA5DA8}"/>
              </a:ext>
            </a:extLst>
          </p:cNvPr>
          <p:cNvSpPr txBox="1"/>
          <p:nvPr/>
        </p:nvSpPr>
        <p:spPr>
          <a:xfrm>
            <a:off x="3933050" y="5740742"/>
            <a:ext cx="41040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 [TCAD’23a], [TCAD’23b] (From Prof. </a:t>
            </a:r>
            <a:r>
              <a:rPr kumimoji="0" lang="en-US" sz="1400" b="1" i="0" u="none" strike="noStrike" kern="0" cap="none" spc="0" normalizeH="0" baseline="0" noProof="0" dirty="0" err="1">
                <a:ln>
                  <a:noFill/>
                </a:ln>
                <a:solidFill>
                  <a:srgbClr val="000000"/>
                </a:solidFill>
                <a:effectLst/>
                <a:uLnTx/>
                <a:uFillTx/>
                <a:latin typeface="Arial"/>
                <a:cs typeface="Arial"/>
                <a:sym typeface="Arial"/>
              </a:rPr>
              <a:t>Yibo</a:t>
            </a:r>
            <a:r>
              <a:rPr kumimoji="0" lang="en-US" sz="1400" b="1" i="0" u="none" strike="noStrike" kern="0" cap="none" spc="0" normalizeH="0" baseline="0" noProof="0" dirty="0">
                <a:ln>
                  <a:noFill/>
                </a:ln>
                <a:solidFill>
                  <a:srgbClr val="000000"/>
                </a:solidFill>
                <a:effectLst/>
                <a:uLnTx/>
                <a:uFillTx/>
                <a:latin typeface="Arial"/>
                <a:cs typeface="Arial"/>
                <a:sym typeface="Arial"/>
              </a:rPr>
              <a:t> Lin)</a:t>
            </a:r>
          </a:p>
        </p:txBody>
      </p:sp>
      <p:sp>
        <p:nvSpPr>
          <p:cNvPr id="28" name="TextBox 27">
            <a:extLst>
              <a:ext uri="{FF2B5EF4-FFF2-40B4-BE49-F238E27FC236}">
                <a16:creationId xmlns:a16="http://schemas.microsoft.com/office/drawing/2014/main" id="{88E62FE1-4250-CED3-1C5B-0BCF0D64C28F}"/>
              </a:ext>
            </a:extLst>
          </p:cNvPr>
          <p:cNvSpPr txBox="1"/>
          <p:nvPr/>
        </p:nvSpPr>
        <p:spPr>
          <a:xfrm>
            <a:off x="384960" y="788730"/>
            <a:ext cx="28055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FF"/>
                </a:solidFill>
                <a:effectLst/>
                <a:uLnTx/>
                <a:uFillTx/>
                <a:latin typeface="Arial"/>
                <a:cs typeface="Arial"/>
                <a:sym typeface="Arial"/>
              </a:rPr>
              <a:t>Physical Design Flow</a:t>
            </a:r>
          </a:p>
        </p:txBody>
      </p:sp>
      <p:sp>
        <p:nvSpPr>
          <p:cNvPr id="29" name="TextBox 28">
            <a:extLst>
              <a:ext uri="{FF2B5EF4-FFF2-40B4-BE49-F238E27FC236}">
                <a16:creationId xmlns:a16="http://schemas.microsoft.com/office/drawing/2014/main" id="{4048E84F-667F-7A2C-E7C5-0E09BAFE2E02}"/>
              </a:ext>
            </a:extLst>
          </p:cNvPr>
          <p:cNvSpPr txBox="1"/>
          <p:nvPr/>
        </p:nvSpPr>
        <p:spPr>
          <a:xfrm>
            <a:off x="3988470" y="793273"/>
            <a:ext cx="43172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FF"/>
                </a:solidFill>
                <a:effectLst/>
                <a:uLnTx/>
                <a:uFillTx/>
                <a:latin typeface="Arial"/>
                <a:cs typeface="Arial"/>
                <a:sym typeface="Arial"/>
              </a:rPr>
              <a:t>Academic GPU-Accelerated Tools</a:t>
            </a:r>
          </a:p>
        </p:txBody>
      </p:sp>
      <p:cxnSp>
        <p:nvCxnSpPr>
          <p:cNvPr id="31" name="Straight Arrow Connector 30">
            <a:extLst>
              <a:ext uri="{FF2B5EF4-FFF2-40B4-BE49-F238E27FC236}">
                <a16:creationId xmlns:a16="http://schemas.microsoft.com/office/drawing/2014/main" id="{BE2EC07B-E536-F604-2717-710BDE00594F}"/>
              </a:ext>
            </a:extLst>
          </p:cNvPr>
          <p:cNvCxnSpPr>
            <a:cxnSpLocks/>
          </p:cNvCxnSpPr>
          <p:nvPr/>
        </p:nvCxnSpPr>
        <p:spPr>
          <a:xfrm>
            <a:off x="2873552" y="1542528"/>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43264B-0DCF-3F48-6166-04FFF0351436}"/>
              </a:ext>
            </a:extLst>
          </p:cNvPr>
          <p:cNvCxnSpPr>
            <a:cxnSpLocks/>
          </p:cNvCxnSpPr>
          <p:nvPr/>
        </p:nvCxnSpPr>
        <p:spPr>
          <a:xfrm>
            <a:off x="2873552" y="2007728"/>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E95C1A9-F782-A0A1-99FA-A4B8C3D57A23}"/>
              </a:ext>
            </a:extLst>
          </p:cNvPr>
          <p:cNvCxnSpPr>
            <a:cxnSpLocks/>
          </p:cNvCxnSpPr>
          <p:nvPr/>
        </p:nvCxnSpPr>
        <p:spPr>
          <a:xfrm>
            <a:off x="2873552" y="2495846"/>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2C3143-F685-AB62-5F17-0260FBE0E587}"/>
              </a:ext>
            </a:extLst>
          </p:cNvPr>
          <p:cNvCxnSpPr>
            <a:cxnSpLocks/>
          </p:cNvCxnSpPr>
          <p:nvPr/>
        </p:nvCxnSpPr>
        <p:spPr>
          <a:xfrm>
            <a:off x="2873552" y="2973075"/>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705D35F-E58B-1F0E-5AEB-08DA2C5646C9}"/>
              </a:ext>
            </a:extLst>
          </p:cNvPr>
          <p:cNvCxnSpPr>
            <a:cxnSpLocks/>
          </p:cNvCxnSpPr>
          <p:nvPr/>
        </p:nvCxnSpPr>
        <p:spPr>
          <a:xfrm>
            <a:off x="2873552" y="3444792"/>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B8DBE1B-556D-C38F-C626-E8391B2A16B7}"/>
              </a:ext>
            </a:extLst>
          </p:cNvPr>
          <p:cNvCxnSpPr>
            <a:cxnSpLocks/>
          </p:cNvCxnSpPr>
          <p:nvPr/>
        </p:nvCxnSpPr>
        <p:spPr>
          <a:xfrm>
            <a:off x="2873551" y="4388878"/>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CF14DEF-71EE-7C28-E8D6-CA16C5801E32}"/>
              </a:ext>
            </a:extLst>
          </p:cNvPr>
          <p:cNvCxnSpPr>
            <a:cxnSpLocks/>
          </p:cNvCxnSpPr>
          <p:nvPr/>
        </p:nvCxnSpPr>
        <p:spPr>
          <a:xfrm>
            <a:off x="2873551" y="4908133"/>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D3B4B0C-4C80-D1F1-CD88-D61E2F127EB7}"/>
              </a:ext>
            </a:extLst>
          </p:cNvPr>
          <p:cNvCxnSpPr>
            <a:cxnSpLocks/>
          </p:cNvCxnSpPr>
          <p:nvPr/>
        </p:nvCxnSpPr>
        <p:spPr>
          <a:xfrm>
            <a:off x="2873551" y="5357673"/>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B2A27E1-00F7-FC6A-EAE6-EB26C2BCBB10}"/>
              </a:ext>
            </a:extLst>
          </p:cNvPr>
          <p:cNvCxnSpPr>
            <a:cxnSpLocks/>
          </p:cNvCxnSpPr>
          <p:nvPr/>
        </p:nvCxnSpPr>
        <p:spPr>
          <a:xfrm>
            <a:off x="2873551" y="5901595"/>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114B833-56E6-C86C-015D-4257DFEBE5BC}"/>
              </a:ext>
            </a:extLst>
          </p:cNvPr>
          <p:cNvCxnSpPr>
            <a:cxnSpLocks/>
          </p:cNvCxnSpPr>
          <p:nvPr/>
        </p:nvCxnSpPr>
        <p:spPr>
          <a:xfrm>
            <a:off x="2873550" y="3949017"/>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621720ED-7E4B-3844-E825-DD663878FF33}"/>
              </a:ext>
            </a:extLst>
          </p:cNvPr>
          <p:cNvSpPr/>
          <p:nvPr/>
        </p:nvSpPr>
        <p:spPr>
          <a:xfrm>
            <a:off x="3982329" y="3738382"/>
            <a:ext cx="871813" cy="4028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85397B84-8255-0D1D-C27C-CDAEAD80CF4C}"/>
              </a:ext>
            </a:extLst>
          </p:cNvPr>
          <p:cNvSpPr/>
          <p:nvPr/>
        </p:nvSpPr>
        <p:spPr>
          <a:xfrm>
            <a:off x="3983528" y="4713274"/>
            <a:ext cx="871813" cy="4028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a:extLst>
              <a:ext uri="{FF2B5EF4-FFF2-40B4-BE49-F238E27FC236}">
                <a16:creationId xmlns:a16="http://schemas.microsoft.com/office/drawing/2014/main" id="{4A41B4AF-0990-2AF6-92C6-CCDA75D6DA8D}"/>
              </a:ext>
            </a:extLst>
          </p:cNvPr>
          <p:cNvSpPr/>
          <p:nvPr/>
        </p:nvSpPr>
        <p:spPr>
          <a:xfrm>
            <a:off x="639096" y="6148520"/>
            <a:ext cx="2135426" cy="316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sym typeface="Arial"/>
              </a:rPr>
              <a:t>Design Closure, </a:t>
            </a:r>
            <a:r>
              <a:rPr kumimoji="0" lang="en-US" sz="1400" b="1" i="0" u="none" strike="noStrike" kern="0" cap="none" spc="0" normalizeH="0" baseline="0" noProof="0" dirty="0" err="1">
                <a:ln>
                  <a:noFill/>
                </a:ln>
                <a:solidFill>
                  <a:srgbClr val="000000"/>
                </a:solidFill>
                <a:effectLst/>
                <a:uLnTx/>
                <a:uFillTx/>
                <a:latin typeface="Arial"/>
                <a:ea typeface="+mn-ea"/>
                <a:cs typeface="+mn-cs"/>
                <a:sym typeface="Arial"/>
              </a:rPr>
              <a:t>Opt</a:t>
            </a:r>
            <a:endParaRPr kumimoji="0" lang="en-US" sz="1400" b="1" i="0" u="none" strike="noStrike" kern="0" cap="none" spc="0" normalizeH="0" baseline="0" noProof="0" dirty="0">
              <a:ln>
                <a:noFill/>
              </a:ln>
              <a:solidFill>
                <a:srgbClr val="000000"/>
              </a:solidFill>
              <a:effectLst/>
              <a:uLnTx/>
              <a:uFillTx/>
              <a:latin typeface="Arial"/>
              <a:ea typeface="+mn-ea"/>
              <a:cs typeface="+mn-cs"/>
              <a:sym typeface="Arial"/>
            </a:endParaRPr>
          </a:p>
        </p:txBody>
      </p:sp>
      <p:cxnSp>
        <p:nvCxnSpPr>
          <p:cNvPr id="4" name="Straight Arrow Connector 3">
            <a:extLst>
              <a:ext uri="{FF2B5EF4-FFF2-40B4-BE49-F238E27FC236}">
                <a16:creationId xmlns:a16="http://schemas.microsoft.com/office/drawing/2014/main" id="{9031E08B-AB66-B189-F78B-557836004C93}"/>
              </a:ext>
            </a:extLst>
          </p:cNvPr>
          <p:cNvCxnSpPr>
            <a:cxnSpLocks/>
          </p:cNvCxnSpPr>
          <p:nvPr/>
        </p:nvCxnSpPr>
        <p:spPr>
          <a:xfrm>
            <a:off x="2870342" y="6334996"/>
            <a:ext cx="10594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6155DF-1F9B-B150-4C45-9C7C7AB2EF0D}"/>
              </a:ext>
            </a:extLst>
          </p:cNvPr>
          <p:cNvSpPr txBox="1"/>
          <p:nvPr/>
        </p:nvSpPr>
        <p:spPr>
          <a:xfrm>
            <a:off x="3997849" y="6206101"/>
            <a:ext cx="84991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Missing</a:t>
            </a:r>
          </a:p>
        </p:txBody>
      </p:sp>
      <p:sp>
        <p:nvSpPr>
          <p:cNvPr id="24" name="Oval 23">
            <a:extLst>
              <a:ext uri="{FF2B5EF4-FFF2-40B4-BE49-F238E27FC236}">
                <a16:creationId xmlns:a16="http://schemas.microsoft.com/office/drawing/2014/main" id="{DD1AEB66-EFC0-BF14-CEA2-9E9CD21FEAE9}"/>
              </a:ext>
            </a:extLst>
          </p:cNvPr>
          <p:cNvSpPr/>
          <p:nvPr/>
        </p:nvSpPr>
        <p:spPr>
          <a:xfrm>
            <a:off x="3977148" y="6165131"/>
            <a:ext cx="871813" cy="4028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itle 2">
            <a:extLst>
              <a:ext uri="{FF2B5EF4-FFF2-40B4-BE49-F238E27FC236}">
                <a16:creationId xmlns:a16="http://schemas.microsoft.com/office/drawing/2014/main" id="{16FAB08F-E840-E795-099A-F8F061C9EFA8}"/>
              </a:ext>
            </a:extLst>
          </p:cNvPr>
          <p:cNvSpPr txBox="1">
            <a:spLocks/>
          </p:cNvSpPr>
          <p:nvPr/>
        </p:nvSpPr>
        <p:spPr>
          <a:xfrm>
            <a:off x="7023162" y="273558"/>
            <a:ext cx="2135426" cy="316350"/>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r>
              <a:rPr lang="en-US" sz="1600" b="0" i="1" kern="0" dirty="0">
                <a:solidFill>
                  <a:srgbClr val="FF0000"/>
                </a:solidFill>
                <a:sym typeface="Wingdings" panose="05000000000000000000" pitchFamily="2" charset="2"/>
              </a:rPr>
              <a:t> and unleash ML !?</a:t>
            </a:r>
            <a:endParaRPr lang="en-US" sz="2800" b="0" i="1" kern="0" dirty="0">
              <a:solidFill>
                <a:srgbClr val="FF0000"/>
              </a:solidFill>
            </a:endParaRPr>
          </a:p>
        </p:txBody>
      </p:sp>
    </p:spTree>
    <p:extLst>
      <p:ext uri="{BB962C8B-B14F-4D97-AF65-F5344CB8AC3E}">
        <p14:creationId xmlns:p14="http://schemas.microsoft.com/office/powerpoint/2010/main" val="12588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24"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BB80-1D90-844B-B823-26E851B78E98}"/>
              </a:ext>
            </a:extLst>
          </p:cNvPr>
          <p:cNvSpPr>
            <a:spLocks noGrp="1"/>
          </p:cNvSpPr>
          <p:nvPr>
            <p:ph type="title"/>
          </p:nvPr>
        </p:nvSpPr>
        <p:spPr>
          <a:xfrm>
            <a:off x="106268" y="112659"/>
            <a:ext cx="8851900" cy="595312"/>
          </a:xfrm>
        </p:spPr>
        <p:txBody>
          <a:bodyPr/>
          <a:lstStyle/>
          <a:p>
            <a:r>
              <a:rPr lang="en-US" dirty="0">
                <a:solidFill>
                  <a:srgbClr val="1B00C0"/>
                </a:solidFill>
              </a:rPr>
              <a:t>Cloud</a:t>
            </a:r>
            <a:r>
              <a:rPr lang="en-US" dirty="0"/>
              <a:t> Deployment of Optimizers</a:t>
            </a:r>
          </a:p>
        </p:txBody>
      </p:sp>
      <p:pic>
        <p:nvPicPr>
          <p:cNvPr id="8" name="Picture 7">
            <a:extLst>
              <a:ext uri="{FF2B5EF4-FFF2-40B4-BE49-F238E27FC236}">
                <a16:creationId xmlns:a16="http://schemas.microsoft.com/office/drawing/2014/main" id="{1BC323B1-AF4F-C585-2128-B37E761E5FCE}"/>
              </a:ext>
            </a:extLst>
          </p:cNvPr>
          <p:cNvPicPr>
            <a:picLocks noChangeAspect="1"/>
          </p:cNvPicPr>
          <p:nvPr/>
        </p:nvPicPr>
        <p:blipFill rotWithShape="1">
          <a:blip r:embed="rId3"/>
          <a:srcRect t="11298" r="17790" b="9670"/>
          <a:stretch/>
        </p:blipFill>
        <p:spPr>
          <a:xfrm>
            <a:off x="4505662" y="3340512"/>
            <a:ext cx="4592478" cy="2176046"/>
          </a:xfrm>
          <a:prstGeom prst="rect">
            <a:avLst/>
          </a:prstGeom>
        </p:spPr>
      </p:pic>
      <p:pic>
        <p:nvPicPr>
          <p:cNvPr id="12" name="Picture 11">
            <a:extLst>
              <a:ext uri="{FF2B5EF4-FFF2-40B4-BE49-F238E27FC236}">
                <a16:creationId xmlns:a16="http://schemas.microsoft.com/office/drawing/2014/main" id="{558A4129-3893-C924-C9DC-A2BB09E095B1}"/>
              </a:ext>
            </a:extLst>
          </p:cNvPr>
          <p:cNvPicPr>
            <a:picLocks noChangeAspect="1"/>
          </p:cNvPicPr>
          <p:nvPr/>
        </p:nvPicPr>
        <p:blipFill rotWithShape="1">
          <a:blip r:embed="rId4"/>
          <a:srcRect l="10542" t="7761" b="7700"/>
          <a:stretch/>
        </p:blipFill>
        <p:spPr>
          <a:xfrm>
            <a:off x="513142" y="3109252"/>
            <a:ext cx="3407474" cy="2574970"/>
          </a:xfrm>
          <a:prstGeom prst="rect">
            <a:avLst/>
          </a:prstGeom>
        </p:spPr>
      </p:pic>
      <p:sp>
        <p:nvSpPr>
          <p:cNvPr id="14" name="TextBox 13">
            <a:extLst>
              <a:ext uri="{FF2B5EF4-FFF2-40B4-BE49-F238E27FC236}">
                <a16:creationId xmlns:a16="http://schemas.microsoft.com/office/drawing/2014/main" id="{58CE7CC3-8351-7310-4710-9EC56D199FB5}"/>
              </a:ext>
            </a:extLst>
          </p:cNvPr>
          <p:cNvSpPr txBox="1"/>
          <p:nvPr/>
        </p:nvSpPr>
        <p:spPr>
          <a:xfrm>
            <a:off x="1299330" y="5631739"/>
            <a:ext cx="2209800" cy="338554"/>
          </a:xfrm>
          <a:prstGeom prst="rect">
            <a:avLst/>
          </a:prstGeom>
          <a:noFill/>
        </p:spPr>
        <p:txBody>
          <a:bodyPr wrap="square" rtlCol="0">
            <a:spAutoFit/>
          </a:bodyPr>
          <a:lstStyle/>
          <a:p>
            <a:r>
              <a:rPr lang="en-US" sz="1600" dirty="0"/>
              <a:t>#16-CPU workers</a:t>
            </a:r>
          </a:p>
        </p:txBody>
      </p:sp>
      <p:sp>
        <p:nvSpPr>
          <p:cNvPr id="16" name="TextBox 15">
            <a:extLst>
              <a:ext uri="{FF2B5EF4-FFF2-40B4-BE49-F238E27FC236}">
                <a16:creationId xmlns:a16="http://schemas.microsoft.com/office/drawing/2014/main" id="{6DF6EEF5-C905-13B2-644A-63B4753FDFA0}"/>
              </a:ext>
            </a:extLst>
          </p:cNvPr>
          <p:cNvSpPr txBox="1"/>
          <p:nvPr/>
        </p:nvSpPr>
        <p:spPr>
          <a:xfrm>
            <a:off x="6553200" y="5555540"/>
            <a:ext cx="838200" cy="338554"/>
          </a:xfrm>
          <a:prstGeom prst="rect">
            <a:avLst/>
          </a:prstGeom>
          <a:noFill/>
        </p:spPr>
        <p:txBody>
          <a:bodyPr wrap="square" rtlCol="0">
            <a:spAutoFit/>
          </a:bodyPr>
          <a:lstStyle/>
          <a:p>
            <a:r>
              <a:rPr lang="en-US" sz="1600" dirty="0"/>
              <a:t>#CPUs</a:t>
            </a:r>
          </a:p>
        </p:txBody>
      </p:sp>
      <p:sp>
        <p:nvSpPr>
          <p:cNvPr id="18" name="TextBox 17">
            <a:extLst>
              <a:ext uri="{FF2B5EF4-FFF2-40B4-BE49-F238E27FC236}">
                <a16:creationId xmlns:a16="http://schemas.microsoft.com/office/drawing/2014/main" id="{1BDF325A-4AEC-056F-40C0-1F7F1E80B1C4}"/>
              </a:ext>
            </a:extLst>
          </p:cNvPr>
          <p:cNvSpPr txBox="1"/>
          <p:nvPr/>
        </p:nvSpPr>
        <p:spPr>
          <a:xfrm rot="16200000">
            <a:off x="3890605" y="4227460"/>
            <a:ext cx="1068482" cy="338554"/>
          </a:xfrm>
          <a:prstGeom prst="rect">
            <a:avLst/>
          </a:prstGeom>
          <a:noFill/>
        </p:spPr>
        <p:txBody>
          <a:bodyPr wrap="square" rtlCol="0">
            <a:spAutoFit/>
          </a:bodyPr>
          <a:lstStyle/>
          <a:p>
            <a:r>
              <a:rPr lang="en-US" sz="1600" dirty="0"/>
              <a:t>Speedup</a:t>
            </a:r>
          </a:p>
        </p:txBody>
      </p:sp>
      <p:sp>
        <p:nvSpPr>
          <p:cNvPr id="19" name="TextBox 18">
            <a:extLst>
              <a:ext uri="{FF2B5EF4-FFF2-40B4-BE49-F238E27FC236}">
                <a16:creationId xmlns:a16="http://schemas.microsoft.com/office/drawing/2014/main" id="{197A86EE-8417-8002-5808-F9F8AC8E768A}"/>
              </a:ext>
            </a:extLst>
          </p:cNvPr>
          <p:cNvSpPr txBox="1"/>
          <p:nvPr/>
        </p:nvSpPr>
        <p:spPr>
          <a:xfrm rot="16200000">
            <a:off x="-286452" y="4251164"/>
            <a:ext cx="1068482" cy="338554"/>
          </a:xfrm>
          <a:prstGeom prst="rect">
            <a:avLst/>
          </a:prstGeom>
          <a:noFill/>
        </p:spPr>
        <p:txBody>
          <a:bodyPr wrap="square" rtlCol="0">
            <a:spAutoFit/>
          </a:bodyPr>
          <a:lstStyle/>
          <a:p>
            <a:r>
              <a:rPr lang="en-US" sz="1600" dirty="0"/>
              <a:t>Speedup</a:t>
            </a:r>
          </a:p>
        </p:txBody>
      </p:sp>
      <p:sp>
        <p:nvSpPr>
          <p:cNvPr id="22" name="Content Placeholder 2">
            <a:extLst>
              <a:ext uri="{FF2B5EF4-FFF2-40B4-BE49-F238E27FC236}">
                <a16:creationId xmlns:a16="http://schemas.microsoft.com/office/drawing/2014/main" id="{8E73F682-8727-CDA9-B4EC-D019464D82AB}"/>
              </a:ext>
            </a:extLst>
          </p:cNvPr>
          <p:cNvSpPr>
            <a:spLocks noGrp="1"/>
          </p:cNvSpPr>
          <p:nvPr>
            <p:ph idx="1"/>
          </p:nvPr>
        </p:nvSpPr>
        <p:spPr>
          <a:xfrm>
            <a:off x="0" y="838201"/>
            <a:ext cx="9525000" cy="2590799"/>
          </a:xfrm>
        </p:spPr>
        <p:txBody>
          <a:bodyPr/>
          <a:lstStyle/>
          <a:p>
            <a:pPr marL="61913"/>
            <a:r>
              <a:rPr lang="en-US" sz="2200" dirty="0"/>
              <a:t>Complements GPU acceleration; also a “low-hanging fruit”</a:t>
            </a:r>
          </a:p>
          <a:p>
            <a:pPr marL="61913"/>
            <a:r>
              <a:rPr lang="en-US" sz="2200" dirty="0"/>
              <a:t>Poor alignment with traditional EDA business models</a:t>
            </a:r>
          </a:p>
          <a:p>
            <a:pPr marL="61913"/>
            <a:endParaRPr lang="en-US" sz="2400" dirty="0">
              <a:solidFill>
                <a:srgbClr val="1B00C0"/>
              </a:solidFill>
            </a:endParaRPr>
          </a:p>
          <a:p>
            <a:pPr marL="61913"/>
            <a:r>
              <a:rPr lang="en-US" sz="2200" dirty="0"/>
              <a:t>Distributed incremental DR: ~100X speedup w/20 16-core workers</a:t>
            </a:r>
          </a:p>
          <a:p>
            <a:pPr marL="61913"/>
            <a:r>
              <a:rPr lang="en-US" sz="2200" dirty="0"/>
              <a:t>Cloud-based pin access analysis: 30X speedup</a:t>
            </a:r>
          </a:p>
          <a:p>
            <a:pPr lvl="2"/>
            <a:endParaRPr lang="en-US" sz="1600" dirty="0"/>
          </a:p>
        </p:txBody>
      </p:sp>
    </p:spTree>
    <p:extLst>
      <p:ext uri="{BB962C8B-B14F-4D97-AF65-F5344CB8AC3E}">
        <p14:creationId xmlns:p14="http://schemas.microsoft.com/office/powerpoint/2010/main" val="668135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animEffect transition="in" filter="fade">
                                      <p:cBhvr>
                                        <p:cTn id="7" dur="500"/>
                                        <p:tgtEl>
                                          <p:spTgt spid="2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xEl>
                                              <p:pRg st="4" end="4"/>
                                            </p:txEl>
                                          </p:spTgt>
                                        </p:tgtEl>
                                        <p:attrNameLst>
                                          <p:attrName>style.visibility</p:attrName>
                                        </p:attrNameLst>
                                      </p:cBhvr>
                                      <p:to>
                                        <p:strVal val="visible"/>
                                      </p:to>
                                    </p:set>
                                    <p:animEffect transition="in" filter="fade">
                                      <p:cBhvr>
                                        <p:cTn id="21" dur="500"/>
                                        <p:tgtEl>
                                          <p:spTgt spid="2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F7A94E-766A-AA51-676A-DDCBBEE79A1F}"/>
              </a:ext>
            </a:extLst>
          </p:cNvPr>
          <p:cNvSpPr>
            <a:spLocks noGrp="1"/>
          </p:cNvSpPr>
          <p:nvPr>
            <p:ph type="title"/>
          </p:nvPr>
        </p:nvSpPr>
        <p:spPr>
          <a:xfrm>
            <a:off x="0" y="100219"/>
            <a:ext cx="9144000" cy="595312"/>
          </a:xfrm>
        </p:spPr>
        <p:txBody>
          <a:bodyPr/>
          <a:lstStyle/>
          <a:p>
            <a:r>
              <a:rPr lang="en-US" dirty="0"/>
              <a:t>Chaos </a:t>
            </a:r>
            <a:r>
              <a:rPr lang="en-US" dirty="0">
                <a:sym typeface="Wingdings" panose="05000000000000000000" pitchFamily="2" charset="2"/>
              </a:rPr>
              <a:t>Demands </a:t>
            </a:r>
            <a:r>
              <a:rPr lang="en-US" dirty="0">
                <a:solidFill>
                  <a:srgbClr val="1B00C0"/>
                </a:solidFill>
                <a:sym typeface="Wingdings" panose="05000000000000000000" pitchFamily="2" charset="2"/>
              </a:rPr>
              <a:t>Sampling</a:t>
            </a:r>
            <a:r>
              <a:rPr lang="en-US" dirty="0">
                <a:sym typeface="Wingdings" panose="05000000000000000000" pitchFamily="2" charset="2"/>
              </a:rPr>
              <a:t>  </a:t>
            </a:r>
            <a:r>
              <a:rPr lang="en-US" sz="2400" dirty="0">
                <a:solidFill>
                  <a:srgbClr val="FF0000"/>
                </a:solidFill>
                <a:sym typeface="Wingdings" panose="05000000000000000000" pitchFamily="2" charset="2"/>
              </a:rPr>
              <a:t>(Example: GF12 AES)</a:t>
            </a:r>
            <a:endParaRPr lang="en-US" dirty="0">
              <a:solidFill>
                <a:srgbClr val="FF0000"/>
              </a:solidFill>
            </a:endParaRPr>
          </a:p>
        </p:txBody>
      </p:sp>
      <p:grpSp>
        <p:nvGrpSpPr>
          <p:cNvPr id="8" name="Group 7">
            <a:extLst>
              <a:ext uri="{FF2B5EF4-FFF2-40B4-BE49-F238E27FC236}">
                <a16:creationId xmlns:a16="http://schemas.microsoft.com/office/drawing/2014/main" id="{959C36F2-7886-ACE3-2CA8-6FFAF634DE32}"/>
              </a:ext>
            </a:extLst>
          </p:cNvPr>
          <p:cNvGrpSpPr/>
          <p:nvPr/>
        </p:nvGrpSpPr>
        <p:grpSpPr>
          <a:xfrm>
            <a:off x="0" y="827810"/>
            <a:ext cx="9144000" cy="4467548"/>
            <a:chOff x="0" y="879566"/>
            <a:chExt cx="9144000" cy="4467548"/>
          </a:xfrm>
        </p:grpSpPr>
        <p:pic>
          <p:nvPicPr>
            <p:cNvPr id="5" name="Picture 4">
              <a:extLst>
                <a:ext uri="{FF2B5EF4-FFF2-40B4-BE49-F238E27FC236}">
                  <a16:creationId xmlns:a16="http://schemas.microsoft.com/office/drawing/2014/main" id="{06198892-1EFF-AC5B-482C-91085F1A944F}"/>
                </a:ext>
              </a:extLst>
            </p:cNvPr>
            <p:cNvPicPr>
              <a:picLocks noChangeAspect="1"/>
            </p:cNvPicPr>
            <p:nvPr/>
          </p:nvPicPr>
          <p:blipFill>
            <a:blip r:embed="rId3"/>
            <a:stretch>
              <a:fillRect/>
            </a:stretch>
          </p:blipFill>
          <p:spPr>
            <a:xfrm>
              <a:off x="0" y="1092069"/>
              <a:ext cx="9144000" cy="4255045"/>
            </a:xfrm>
            <a:prstGeom prst="rect">
              <a:avLst/>
            </a:prstGeom>
          </p:spPr>
        </p:pic>
        <p:sp>
          <p:nvSpPr>
            <p:cNvPr id="6" name="TextBox 5">
              <a:extLst>
                <a:ext uri="{FF2B5EF4-FFF2-40B4-BE49-F238E27FC236}">
                  <a16:creationId xmlns:a16="http://schemas.microsoft.com/office/drawing/2014/main" id="{41C566BB-2D5C-D82A-FC47-D83B7A8417C4}"/>
                </a:ext>
              </a:extLst>
            </p:cNvPr>
            <p:cNvSpPr txBox="1"/>
            <p:nvPr/>
          </p:nvSpPr>
          <p:spPr>
            <a:xfrm>
              <a:off x="1674932" y="879566"/>
              <a:ext cx="12747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Synthesis</a:t>
              </a:r>
            </a:p>
          </p:txBody>
        </p:sp>
        <p:sp>
          <p:nvSpPr>
            <p:cNvPr id="7" name="TextBox 6">
              <a:extLst>
                <a:ext uri="{FF2B5EF4-FFF2-40B4-BE49-F238E27FC236}">
                  <a16:creationId xmlns:a16="http://schemas.microsoft.com/office/drawing/2014/main" id="{AA55FDF7-52B3-2B00-B8BB-F74B4B5DF347}"/>
                </a:ext>
              </a:extLst>
            </p:cNvPr>
            <p:cNvSpPr txBox="1"/>
            <p:nvPr/>
          </p:nvSpPr>
          <p:spPr>
            <a:xfrm>
              <a:off x="6356517" y="879566"/>
              <a:ext cx="6719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P&amp;R</a:t>
              </a:r>
            </a:p>
          </p:txBody>
        </p:sp>
      </p:grpSp>
      <p:pic>
        <p:nvPicPr>
          <p:cNvPr id="9" name="Picture 8">
            <a:extLst>
              <a:ext uri="{FF2B5EF4-FFF2-40B4-BE49-F238E27FC236}">
                <a16:creationId xmlns:a16="http://schemas.microsoft.com/office/drawing/2014/main" id="{D7CEB6A3-655B-B073-0BE9-966E56230723}"/>
              </a:ext>
            </a:extLst>
          </p:cNvPr>
          <p:cNvPicPr>
            <a:picLocks noChangeAspect="1"/>
          </p:cNvPicPr>
          <p:nvPr/>
        </p:nvPicPr>
        <p:blipFill>
          <a:blip r:embed="rId4"/>
          <a:stretch>
            <a:fillRect/>
          </a:stretch>
        </p:blipFill>
        <p:spPr>
          <a:xfrm>
            <a:off x="1995950" y="5703195"/>
            <a:ext cx="5152100" cy="607453"/>
          </a:xfrm>
          <a:prstGeom prst="rect">
            <a:avLst/>
          </a:prstGeom>
          <a:ln>
            <a:solidFill>
              <a:srgbClr val="FF0000"/>
            </a:solidFill>
          </a:ln>
        </p:spPr>
      </p:pic>
      <p:sp>
        <p:nvSpPr>
          <p:cNvPr id="10" name="TextBox 9">
            <a:extLst>
              <a:ext uri="{FF2B5EF4-FFF2-40B4-BE49-F238E27FC236}">
                <a16:creationId xmlns:a16="http://schemas.microsoft.com/office/drawing/2014/main" id="{34FB7AFA-5812-1986-F60A-D9873B1D2919}"/>
              </a:ext>
            </a:extLst>
          </p:cNvPr>
          <p:cNvSpPr txBox="1"/>
          <p:nvPr/>
        </p:nvSpPr>
        <p:spPr>
          <a:xfrm>
            <a:off x="538595" y="1206939"/>
            <a:ext cx="1691640" cy="2769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Effective CP: 3.4%</a:t>
            </a:r>
          </a:p>
        </p:txBody>
      </p:sp>
      <p:sp>
        <p:nvSpPr>
          <p:cNvPr id="11" name="TextBox 10">
            <a:extLst>
              <a:ext uri="{FF2B5EF4-FFF2-40B4-BE49-F238E27FC236}">
                <a16:creationId xmlns:a16="http://schemas.microsoft.com/office/drawing/2014/main" id="{1EE3C191-08CC-83C4-B2ED-2E7A85B34014}"/>
              </a:ext>
            </a:extLst>
          </p:cNvPr>
          <p:cNvSpPr txBox="1"/>
          <p:nvPr/>
        </p:nvSpPr>
        <p:spPr>
          <a:xfrm>
            <a:off x="2802082" y="1206939"/>
            <a:ext cx="1691640" cy="2769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Leakage Power: 38%</a:t>
            </a:r>
          </a:p>
        </p:txBody>
      </p:sp>
      <p:sp>
        <p:nvSpPr>
          <p:cNvPr id="12" name="TextBox 11">
            <a:extLst>
              <a:ext uri="{FF2B5EF4-FFF2-40B4-BE49-F238E27FC236}">
                <a16:creationId xmlns:a16="http://schemas.microsoft.com/office/drawing/2014/main" id="{63C69247-E5EE-1E53-7FC1-D3E06B685079}"/>
              </a:ext>
            </a:extLst>
          </p:cNvPr>
          <p:cNvSpPr txBox="1"/>
          <p:nvPr/>
        </p:nvSpPr>
        <p:spPr>
          <a:xfrm>
            <a:off x="538595" y="3163893"/>
            <a:ext cx="1691640" cy="2769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STD Cell Area: 11%</a:t>
            </a:r>
          </a:p>
        </p:txBody>
      </p:sp>
      <p:sp>
        <p:nvSpPr>
          <p:cNvPr id="13" name="TextBox 12">
            <a:extLst>
              <a:ext uri="{FF2B5EF4-FFF2-40B4-BE49-F238E27FC236}">
                <a16:creationId xmlns:a16="http://schemas.microsoft.com/office/drawing/2014/main" id="{D839779C-6514-739C-8D93-B6729999EF49}"/>
              </a:ext>
            </a:extLst>
          </p:cNvPr>
          <p:cNvSpPr txBox="1"/>
          <p:nvPr/>
        </p:nvSpPr>
        <p:spPr>
          <a:xfrm>
            <a:off x="2802082" y="3163893"/>
            <a:ext cx="1691640" cy="2769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Total Power: 11%</a:t>
            </a:r>
          </a:p>
        </p:txBody>
      </p:sp>
      <p:sp>
        <p:nvSpPr>
          <p:cNvPr id="14" name="TextBox 13">
            <a:extLst>
              <a:ext uri="{FF2B5EF4-FFF2-40B4-BE49-F238E27FC236}">
                <a16:creationId xmlns:a16="http://schemas.microsoft.com/office/drawing/2014/main" id="{644BB56B-19D5-7739-0B9C-DD7A7843E41C}"/>
              </a:ext>
            </a:extLst>
          </p:cNvPr>
          <p:cNvSpPr txBox="1"/>
          <p:nvPr/>
        </p:nvSpPr>
        <p:spPr>
          <a:xfrm>
            <a:off x="5115791" y="1206939"/>
            <a:ext cx="1691640" cy="2769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Effective CP: 15%</a:t>
            </a:r>
          </a:p>
        </p:txBody>
      </p:sp>
      <p:sp>
        <p:nvSpPr>
          <p:cNvPr id="15" name="TextBox 14">
            <a:extLst>
              <a:ext uri="{FF2B5EF4-FFF2-40B4-BE49-F238E27FC236}">
                <a16:creationId xmlns:a16="http://schemas.microsoft.com/office/drawing/2014/main" id="{B46B1A30-538C-06FB-3A4B-215D011309E5}"/>
              </a:ext>
            </a:extLst>
          </p:cNvPr>
          <p:cNvSpPr txBox="1"/>
          <p:nvPr/>
        </p:nvSpPr>
        <p:spPr>
          <a:xfrm>
            <a:off x="7367155" y="1206939"/>
            <a:ext cx="1691640" cy="2769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Wirelength: 9%</a:t>
            </a:r>
          </a:p>
        </p:txBody>
      </p:sp>
      <p:sp>
        <p:nvSpPr>
          <p:cNvPr id="16" name="TextBox 15">
            <a:extLst>
              <a:ext uri="{FF2B5EF4-FFF2-40B4-BE49-F238E27FC236}">
                <a16:creationId xmlns:a16="http://schemas.microsoft.com/office/drawing/2014/main" id="{79F862CF-BBE7-FBE2-0930-105B03281A8E}"/>
              </a:ext>
            </a:extLst>
          </p:cNvPr>
          <p:cNvSpPr txBox="1"/>
          <p:nvPr/>
        </p:nvSpPr>
        <p:spPr>
          <a:xfrm>
            <a:off x="5115791" y="3163893"/>
            <a:ext cx="1691640" cy="2769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STD Cell Area: 9%</a:t>
            </a:r>
          </a:p>
        </p:txBody>
      </p:sp>
      <p:sp>
        <p:nvSpPr>
          <p:cNvPr id="17" name="TextBox 16">
            <a:extLst>
              <a:ext uri="{FF2B5EF4-FFF2-40B4-BE49-F238E27FC236}">
                <a16:creationId xmlns:a16="http://schemas.microsoft.com/office/drawing/2014/main" id="{296275FC-BAA7-A005-3E8B-B5514BC940F8}"/>
              </a:ext>
            </a:extLst>
          </p:cNvPr>
          <p:cNvSpPr txBox="1"/>
          <p:nvPr/>
        </p:nvSpPr>
        <p:spPr>
          <a:xfrm>
            <a:off x="7367155" y="3163893"/>
            <a:ext cx="1691640" cy="2769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Total Power: 9%</a:t>
            </a:r>
          </a:p>
        </p:txBody>
      </p:sp>
    </p:spTree>
    <p:extLst>
      <p:ext uri="{BB962C8B-B14F-4D97-AF65-F5344CB8AC3E}">
        <p14:creationId xmlns:p14="http://schemas.microsoft.com/office/powerpoint/2010/main" val="112133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6|6.2|10.7|5.5"/>
</p:tagLst>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2737</Words>
  <Application>Microsoft Office PowerPoint</Application>
  <PresentationFormat>On-screen Show (4:3)</PresentationFormat>
  <Paragraphs>253</Paragraphs>
  <Slides>19</Slides>
  <Notes>19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굴림</vt:lpstr>
      <vt:lpstr>Aptos</vt:lpstr>
      <vt:lpstr>Arial</vt:lpstr>
      <vt:lpstr>Arial Narrow</vt:lpstr>
      <vt:lpstr>Calibri</vt:lpstr>
      <vt:lpstr>Monotype Sorts</vt:lpstr>
      <vt:lpstr>Tahoma</vt:lpstr>
      <vt:lpstr>Wingdings</vt:lpstr>
      <vt:lpstr>1_ABKGROUP</vt:lpstr>
      <vt:lpstr>4_ABKGROUP</vt:lpstr>
      <vt:lpstr>5_ABKGROUP</vt:lpstr>
      <vt:lpstr>3_ABKGROUP</vt:lpstr>
      <vt:lpstr>7_ABKGROUP</vt:lpstr>
      <vt:lpstr>Solvers, Engines, Tools and Flows: The Next Wave for AI/ML in Physical Design</vt:lpstr>
      <vt:lpstr>AI/ML in Physical Design</vt:lpstr>
      <vt:lpstr>Since ISPD-2018</vt:lpstr>
      <vt:lpstr>Lens: Solvers, Engines, Tools and Flows</vt:lpstr>
      <vt:lpstr>Section 2: PD Challenges and Levers</vt:lpstr>
      <vt:lpstr>Dataflow-Driven GPU-Accelerated RePlAce</vt:lpstr>
      <vt:lpstr>To Do: Fill in GPU-Accelerated PD Flow</vt:lpstr>
      <vt:lpstr>Cloud Deployment of Optimizers</vt:lpstr>
      <vt:lpstr>Chaos Demands Sampling  (Example: GF12 AES)</vt:lpstr>
      <vt:lpstr>Multiple Views in Unit Time: Tomography</vt:lpstr>
      <vt:lpstr>Section 3: Elements of a Next Wave</vt:lpstr>
      <vt:lpstr>“Magic” at Interstices</vt:lpstr>
      <vt:lpstr>ML to Condition the PD Canvas</vt:lpstr>
      <vt:lpstr>Section 3: Elements of a Next Wave</vt:lpstr>
      <vt:lpstr>AI/ML for PD: Infrastructure  https://github.com/NVlabs/CircuitOps </vt:lpstr>
      <vt:lpstr>AI/ML and EDA: Data From Proxies</vt:lpstr>
      <vt:lpstr>Section 3: Elements of a Next Wave</vt:lpstr>
      <vt:lpstr>Opening Doors and Minds</vt:lpstr>
      <vt:lpstr>Thank You For Watching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2023-06-16T16:53:39Z</dcterms:created>
  <dcterms:modified xsi:type="dcterms:W3CDTF">2024-03-11T06:03:15Z</dcterms:modified>
</cp:coreProperties>
</file>