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86" r:id="rId5"/>
    <p:sldId id="285" r:id="rId6"/>
    <p:sldId id="287" r:id="rId7"/>
    <p:sldId id="264" r:id="rId8"/>
    <p:sldId id="269" r:id="rId9"/>
    <p:sldId id="273" r:id="rId10"/>
    <p:sldId id="270" r:id="rId11"/>
    <p:sldId id="292" r:id="rId12"/>
    <p:sldId id="274" r:id="rId13"/>
    <p:sldId id="275" r:id="rId14"/>
    <p:sldId id="289" r:id="rId15"/>
    <p:sldId id="276" r:id="rId16"/>
    <p:sldId id="277" r:id="rId17"/>
    <p:sldId id="278" r:id="rId18"/>
    <p:sldId id="279" r:id="rId19"/>
    <p:sldId id="290" r:id="rId20"/>
    <p:sldId id="280" r:id="rId21"/>
  </p:sldIdLst>
  <p:sldSz cx="12192000" cy="6858000"/>
  <p:notesSz cx="7315200" cy="9601200"/>
  <p:embeddedFontLst>
    <p:embeddedFont>
      <p:font typeface="Arial Narrow" panose="020B0604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5JL9bePOYl0j1x1pgkpkxAkjx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73640" autoAdjust="0"/>
  </p:normalViewPr>
  <p:slideViewPr>
    <p:cSldViewPr snapToGrid="0">
      <p:cViewPr varScale="1">
        <p:scale>
          <a:sx n="85" d="100"/>
          <a:sy n="85" d="100"/>
        </p:scale>
        <p:origin x="53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9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Hi everyone.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Here is the topic of my presentation “An Open-Source Constraints Driven General Partitioning Multi-Tool for VLSI Physical Design”.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[CLICK]</a:t>
            </a:r>
            <a:endParaRPr sz="1800" b="1" dirty="0"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clustering we do initial partitioning and multilevel refinement.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initial partitioning, we use a random partitioning, a VILE, a very illegal imbalanced partitioning and an ILP. For ILP we only optimize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cutisze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run if the number of vertices is less than 50.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details on VILE you can check the reference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from our paper. 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77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multilevel refinement, we use a K-way pairwise FM which is a restricted version of the direct K-way FM. 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addition we use the direct K-way FM and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-based HER refinement.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also we use a cut-overlay clustering methodology borrowed from SpecPart.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the above refinement methods are applied in sequence.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details on these you can check the references from our paper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00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timing in our refinement by optimizing a timing cost in addition to the </a:t>
            </a:r>
            <a:r>
              <a:rPr lang="en-US" dirty="0" err="1"/>
              <a:t>cutsize</a:t>
            </a:r>
            <a:r>
              <a:rPr lang="en-US" dirty="0"/>
              <a:t>. </a:t>
            </a:r>
          </a:p>
          <a:p>
            <a:r>
              <a:rPr lang="en-US" dirty="0"/>
              <a:t>Our timing cost has three components: </a:t>
            </a:r>
          </a:p>
          <a:p>
            <a:r>
              <a:rPr lang="en-US" b="1" dirty="0"/>
              <a:t>[CLICK</a:t>
            </a:r>
            <a:r>
              <a:rPr lang="en-US" dirty="0"/>
              <a:t>]</a:t>
            </a:r>
          </a:p>
          <a:p>
            <a:r>
              <a:rPr lang="en-US" dirty="0"/>
              <a:t> timing cost of cutting hyperedges, </a:t>
            </a:r>
          </a:p>
          <a:p>
            <a:r>
              <a:rPr lang="en-US" b="1" dirty="0"/>
              <a:t>[CLICK] </a:t>
            </a:r>
          </a:p>
          <a:p>
            <a:r>
              <a:rPr lang="en-US" dirty="0"/>
              <a:t>cutting timing paths and </a:t>
            </a:r>
          </a:p>
          <a:p>
            <a:r>
              <a:rPr lang="en-US" b="1" dirty="0"/>
              <a:t>[CLICK]</a:t>
            </a:r>
          </a:p>
          <a:p>
            <a:r>
              <a:rPr lang="en-US" b="1" dirty="0"/>
              <a:t> </a:t>
            </a:r>
            <a:r>
              <a:rPr lang="en-US" dirty="0"/>
              <a:t>the snaking factor. </a:t>
            </a:r>
          </a:p>
          <a:p>
            <a:r>
              <a:rPr lang="en-US" dirty="0" err="1"/>
              <a:t>T_e</a:t>
            </a:r>
            <a:r>
              <a:rPr lang="en-US" dirty="0"/>
              <a:t> in the 1st component of the equation is a function of net slack and critical paths traversing the hyperedge e. </a:t>
            </a:r>
          </a:p>
          <a:p>
            <a:r>
              <a:rPr lang="en-US" dirty="0" err="1"/>
              <a:t>T_p</a:t>
            </a:r>
            <a:r>
              <a:rPr lang="en-US" dirty="0"/>
              <a:t> in the 2</a:t>
            </a:r>
            <a:r>
              <a:rPr lang="en-US" baseline="30000" dirty="0"/>
              <a:t>nd</a:t>
            </a:r>
            <a:r>
              <a:rPr lang="en-US" dirty="0"/>
              <a:t> component of the equation is a function of path slack. </a:t>
            </a:r>
          </a:p>
          <a:p>
            <a:r>
              <a:rPr lang="en-US" dirty="0"/>
              <a:t>SF(p) in the 3</a:t>
            </a:r>
            <a:r>
              <a:rPr lang="en-US" baseline="30000" dirty="0"/>
              <a:t>rd</a:t>
            </a:r>
            <a:r>
              <a:rPr lang="en-US" dirty="0"/>
              <a:t> component is the snaking factor i.e. the number of times a path zigzags its way through different blocks of partition. 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While optimizing this timing cost function will optimize cuts on the top P timing critical paths, there is a limitation with this approach. </a:t>
            </a:r>
          </a:p>
          <a:p>
            <a:r>
              <a:rPr lang="en-US" dirty="0"/>
              <a:t>During the course of multilevel refinement timing-noncritical paths may become critical. </a:t>
            </a:r>
          </a:p>
          <a:p>
            <a:r>
              <a:rPr lang="en-US" dirty="0"/>
              <a:t>The challenge is how to handle such cases. </a:t>
            </a:r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735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solution that we propose is a new slack propagation methodology.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idea is to introduce a fixed delay every time a hyperedge is cut and update slacks of all paths affected by the introduced delay.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way we can manage the noncritical timing paths from turning critical by adjusting their timing costs during multilevel refinement.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input to the slack propagation framework starts with the list of cut hyperedges.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for each cut hyperedge we introduce delay delta and reduce the slack.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we look at all paths traversing the hyperedge and propagate the delay forward and backward on the hypergraph.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Finally, we update the slacks of all timing paths and then update all timing costs.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computational reasons, we only run slack propagation after every FM pass and set delta to 20% of the clock period of the design.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86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Now I will talk about experimental setup and results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[CLICK]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59219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 show results of </a:t>
            </a:r>
            <a:r>
              <a:rPr lang="en-US" dirty="0" err="1"/>
              <a:t>TritonPart</a:t>
            </a:r>
            <a:r>
              <a:rPr lang="en-US" dirty="0"/>
              <a:t> for the classical hypergraph partitioning problem. </a:t>
            </a:r>
          </a:p>
          <a:p>
            <a:endParaRPr lang="en-US" dirty="0"/>
          </a:p>
          <a:p>
            <a:r>
              <a:rPr lang="en-US" dirty="0"/>
              <a:t>The benchmarks we use are the Titan23 FPGA benchmarks available in hypergraph format. </a:t>
            </a:r>
          </a:p>
          <a:p>
            <a:endParaRPr lang="en-US" dirty="0"/>
          </a:p>
          <a:p>
            <a:r>
              <a:rPr lang="en-US" dirty="0"/>
              <a:t>We compare results with previous state-of-the-art </a:t>
            </a:r>
            <a:r>
              <a:rPr lang="en-US" dirty="0" err="1"/>
              <a:t>hMETIS</a:t>
            </a:r>
            <a:r>
              <a:rPr lang="en-US" dirty="0"/>
              <a:t>, </a:t>
            </a:r>
            <a:r>
              <a:rPr lang="en-US" dirty="0" err="1"/>
              <a:t>KaHyPar</a:t>
            </a:r>
            <a:r>
              <a:rPr lang="en-US" dirty="0"/>
              <a:t> and SpecPart.</a:t>
            </a:r>
          </a:p>
          <a:p>
            <a:endParaRPr lang="en-US" dirty="0"/>
          </a:p>
          <a:p>
            <a:r>
              <a:rPr lang="en-US" b="1" dirty="0"/>
              <a:t>[CLICK]</a:t>
            </a:r>
          </a:p>
          <a:p>
            <a:endParaRPr lang="en-US" dirty="0"/>
          </a:p>
          <a:p>
            <a:r>
              <a:rPr lang="en-US" dirty="0"/>
              <a:t>Here are the results for 2-way, 3-way and 4-way </a:t>
            </a:r>
            <a:r>
              <a:rPr lang="en-US" dirty="0" err="1"/>
              <a:t>cutsizes</a:t>
            </a:r>
            <a:r>
              <a:rPr lang="en-US" dirty="0"/>
              <a:t> with 2% imbalance and </a:t>
            </a:r>
            <a:r>
              <a:rPr lang="en-US" dirty="0" err="1"/>
              <a:t>cutsizes</a:t>
            </a:r>
            <a:r>
              <a:rPr lang="en-US" dirty="0"/>
              <a:t> averaged over 50 samples. </a:t>
            </a:r>
          </a:p>
          <a:p>
            <a:endParaRPr lang="en-US" dirty="0"/>
          </a:p>
          <a:p>
            <a:r>
              <a:rPr lang="en-US" dirty="0"/>
              <a:t>We find that </a:t>
            </a:r>
            <a:r>
              <a:rPr lang="en-US" dirty="0" err="1"/>
              <a:t>TritonPart</a:t>
            </a:r>
            <a:r>
              <a:rPr lang="en-US" dirty="0"/>
              <a:t> generates better </a:t>
            </a:r>
            <a:r>
              <a:rPr lang="en-US" dirty="0" err="1"/>
              <a:t>cutsizes</a:t>
            </a:r>
            <a:r>
              <a:rPr lang="en-US" dirty="0"/>
              <a:t> compared to the state-of-the-art.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gsm_switch</a:t>
            </a:r>
            <a:r>
              <a:rPr lang="en-US" dirty="0"/>
              <a:t> in particular, </a:t>
            </a:r>
            <a:r>
              <a:rPr lang="en-US" b="1" dirty="0"/>
              <a:t>[CLICK]</a:t>
            </a:r>
            <a:r>
              <a:rPr lang="en-US" dirty="0"/>
              <a:t> shown in the red box, we generate significant improvement. </a:t>
            </a:r>
          </a:p>
          <a:p>
            <a:endParaRPr lang="en-US" dirty="0"/>
          </a:p>
          <a:p>
            <a:r>
              <a:rPr lang="en-US" b="1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1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 show results with embeddings. </a:t>
            </a:r>
          </a:p>
          <a:p>
            <a:endParaRPr lang="en-US" dirty="0"/>
          </a:p>
          <a:p>
            <a:r>
              <a:rPr lang="en-US" dirty="0"/>
              <a:t>For this experiment we generate a two dimensional using </a:t>
            </a:r>
            <a:r>
              <a:rPr lang="en-US" dirty="0" err="1"/>
              <a:t>SpecPart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Then we run </a:t>
            </a:r>
            <a:r>
              <a:rPr lang="en-US" dirty="0" err="1"/>
              <a:t>TritonPart</a:t>
            </a:r>
            <a:r>
              <a:rPr lang="en-US" dirty="0"/>
              <a:t> with this embedding and present </a:t>
            </a:r>
            <a:r>
              <a:rPr lang="en-US" dirty="0" err="1"/>
              <a:t>cutsizes</a:t>
            </a:r>
            <a:r>
              <a:rPr lang="en-US" dirty="0"/>
              <a:t> on some Titan23 benchmarks and compare with  </a:t>
            </a:r>
            <a:r>
              <a:rPr lang="en-US" dirty="0" err="1"/>
              <a:t>hMETIS</a:t>
            </a:r>
            <a:r>
              <a:rPr lang="en-US" dirty="0"/>
              <a:t>, SpecPart and </a:t>
            </a:r>
            <a:r>
              <a:rPr lang="en-US" dirty="0" err="1"/>
              <a:t>TritonPart</a:t>
            </a:r>
            <a:r>
              <a:rPr lang="en-US" dirty="0"/>
              <a:t> with no embedding. </a:t>
            </a:r>
          </a:p>
          <a:p>
            <a:endParaRPr lang="en-US" dirty="0"/>
          </a:p>
          <a:p>
            <a:r>
              <a:rPr lang="en-US" dirty="0"/>
              <a:t>Here are the results for two-way </a:t>
            </a:r>
            <a:r>
              <a:rPr lang="en-US" dirty="0" err="1"/>
              <a:t>cutsizes</a:t>
            </a:r>
            <a:r>
              <a:rPr lang="en-US" dirty="0"/>
              <a:t> with a 2% imbalance. </a:t>
            </a:r>
          </a:p>
          <a:p>
            <a:endParaRPr lang="en-US" dirty="0"/>
          </a:p>
          <a:p>
            <a:r>
              <a:rPr lang="en-US" dirty="0"/>
              <a:t>We find that with the embedding information, </a:t>
            </a:r>
            <a:r>
              <a:rPr lang="en-US" dirty="0" err="1"/>
              <a:t>TritonPart</a:t>
            </a:r>
            <a:r>
              <a:rPr lang="en-US" dirty="0"/>
              <a:t> can generate even better quality </a:t>
            </a:r>
            <a:r>
              <a:rPr lang="en-US" dirty="0" err="1"/>
              <a:t>cutsizes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[CLICK]</a:t>
            </a:r>
          </a:p>
          <a:p>
            <a:endParaRPr lang="en-US" b="1" dirty="0"/>
          </a:p>
          <a:p>
            <a:r>
              <a:rPr lang="en-US" b="0" dirty="0"/>
              <a:t>For sparcT1_chip2 for example, shown in the red box, we observe significant improvement with embedding guided </a:t>
            </a:r>
            <a:r>
              <a:rPr lang="en-US" b="0" dirty="0" err="1"/>
              <a:t>TritonPart</a:t>
            </a:r>
            <a:endParaRPr lang="en-US" b="0" dirty="0"/>
          </a:p>
          <a:p>
            <a:endParaRPr lang="en-US" dirty="0"/>
          </a:p>
          <a:p>
            <a:r>
              <a:rPr lang="en-US" b="1" dirty="0"/>
              <a:t>[CLICK]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43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 we show results of timing-driven partitioning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before that we establish some metrics we use for evaluation.</a:t>
            </a:r>
            <a:r>
              <a:rPr lang="en-US" b="0" dirty="0">
                <a:effectLst/>
              </a:rPr>
              <a:t>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first metric we use is cuts on timing-critical paths.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we consider the average number of cuts on each path and maximum number of cut on any timing critical path.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second metric is cuts on timing-noncritical paths that have turned critical.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we consider the number of such paths and the average number of cuts on each new timing-critical path.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all our experiments we extract the top 100000 paths from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OpenSTA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our baselines are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KaHyPar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timing-unaware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make a fair comparison we use a timing reweighted hypergraph and use that as an input for the other partitioners.</a:t>
            </a:r>
            <a:endParaRPr lang="en-US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benchmarks we consider are from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MacroPlacement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repository that has some large designs such as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Mempool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group. </a:t>
            </a:r>
            <a:endParaRPr lang="en-US" dirty="0"/>
          </a:p>
          <a:p>
            <a:r>
              <a:rPr lang="en-US" b="1" dirty="0"/>
              <a:t>[CLICK]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64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results.</a:t>
            </a:r>
          </a:p>
          <a:p>
            <a:r>
              <a:rPr lang="en-US" dirty="0"/>
              <a:t>First I present results using metric 1. 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Here we find that with timing-aware </a:t>
            </a:r>
            <a:r>
              <a:rPr lang="en-US" dirty="0" err="1"/>
              <a:t>TritonPart</a:t>
            </a:r>
            <a:r>
              <a:rPr lang="en-US" dirty="0"/>
              <a:t> cuts almost negligible critical paths compared to other baselines. </a:t>
            </a:r>
          </a:p>
          <a:p>
            <a:r>
              <a:rPr lang="en-US" b="1" dirty="0"/>
              <a:t>[CLICK]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mempool</a:t>
            </a:r>
            <a:r>
              <a:rPr lang="en-US" dirty="0"/>
              <a:t> group shown in the red box, we cut through no timing critical path. 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For metric 2, we find that the number of timing-noncritical paths that turned critical are very low compared to other baselines. </a:t>
            </a:r>
          </a:p>
          <a:p>
            <a:r>
              <a:rPr lang="en-US" b="1" dirty="0"/>
              <a:t>[CLICK]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mempool</a:t>
            </a:r>
            <a:r>
              <a:rPr lang="en-US" dirty="0"/>
              <a:t> group we get significant reduction in timing-noncritical paths.</a:t>
            </a:r>
          </a:p>
          <a:p>
            <a:r>
              <a:rPr lang="en-US" dirty="0"/>
              <a:t>More detailed results are available in our paper. </a:t>
            </a:r>
          </a:p>
          <a:p>
            <a:r>
              <a:rPr lang="en-US" dirty="0"/>
              <a:t>These results show the benefits of our timing-driven features and our slack propagation methodology. </a:t>
            </a:r>
          </a:p>
          <a:p>
            <a:r>
              <a:rPr lang="en-US" b="1" dirty="0"/>
              <a:t>[CLICK]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6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Now I will talk about our conclusions and future directions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[CLICK]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130692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a quick overview of our work.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introducing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that serves as an open-source replacement for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hMETIS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all contexts.</a:t>
            </a:r>
            <a:endParaRPr lang="en-US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code is integrated with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OpenROAD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available on GitHub.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are some key features: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 valued multi-dimensional vertex weights and balance constraints ,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constraints,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Multi-way partitioning,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Embedding-aware partitioning and Timing driven partitioning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We also propose a novel slack propagation methodology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</a:p>
          <a:p>
            <a:pPr marL="228600" indent="0" rtl="0" fontAlgn="base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are some key results: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achieves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20% improvement over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 some benchmarks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achieves around 21X reduction in cuts on timing-critical paths compared to other partitioners. 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1" dirty="0">
              <a:effectLst/>
            </a:endParaRPr>
          </a:p>
          <a:p>
            <a:br>
              <a:rPr lang="en-US" sz="2800" dirty="0"/>
            </a:br>
            <a:endParaRPr lang="en-US" sz="18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described the general hypergraph partitioning problem and proposed </a:t>
            </a:r>
            <a:r>
              <a:rPr lang="en-US" dirty="0" err="1"/>
              <a:t>TritonPart</a:t>
            </a:r>
            <a:r>
              <a:rPr lang="en-US" dirty="0"/>
              <a:t> to handle the problem. </a:t>
            </a:r>
          </a:p>
          <a:p>
            <a:r>
              <a:rPr lang="en-US" dirty="0" err="1"/>
              <a:t>TritonPart</a:t>
            </a:r>
            <a:r>
              <a:rPr lang="en-US" dirty="0"/>
              <a:t> is the first constraints-driven general partitioner for VLSI physical design. </a:t>
            </a:r>
          </a:p>
          <a:p>
            <a:r>
              <a:rPr lang="en-US" dirty="0"/>
              <a:t>Our framework incorporates modern constraints and features such as timing and embedding. </a:t>
            </a:r>
          </a:p>
          <a:p>
            <a:r>
              <a:rPr lang="en-US" dirty="0"/>
              <a:t>We also proposed a novel slack propagation methodology and our codes and scripts are available on </a:t>
            </a:r>
            <a:r>
              <a:rPr lang="en-US" dirty="0" err="1"/>
              <a:t>OpenROAD</a:t>
            </a:r>
            <a:r>
              <a:rPr lang="en-US" dirty="0"/>
              <a:t>. </a:t>
            </a:r>
          </a:p>
          <a:p>
            <a:r>
              <a:rPr lang="en-US" dirty="0"/>
              <a:t>For future directions, </a:t>
            </a:r>
            <a:r>
              <a:rPr lang="en-US" b="1" dirty="0"/>
              <a:t>[CLICK]</a:t>
            </a:r>
          </a:p>
          <a:p>
            <a:r>
              <a:rPr lang="en-US" dirty="0"/>
              <a:t>We are planning to improve our core hypergraph partitioning framework through usage of embeddings from GNNs/HNNs.</a:t>
            </a:r>
          </a:p>
          <a:p>
            <a:r>
              <a:rPr lang="en-US" dirty="0"/>
              <a:t>For improving the timing-driven framework, we can leverage more accurate delay budgeting-based methods. </a:t>
            </a:r>
          </a:p>
          <a:p>
            <a:r>
              <a:rPr lang="en-US" dirty="0"/>
              <a:t>Finally, a spatial arrangement aware partitioning framework could be beneficial to 3D partitioning and multi-FPGA implementation where blocks are known to be configured in various arrangements. </a:t>
            </a:r>
          </a:p>
          <a:p>
            <a:r>
              <a:rPr lang="en-US" dirty="0"/>
              <a:t>Finally, it would be good to accelerate the implementation.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D1D2D3"/>
                </a:solidFill>
                <a:effectLst/>
                <a:latin typeface="Slack-Lato"/>
              </a:rPr>
              <a:t>For further details about </a:t>
            </a:r>
            <a:r>
              <a:rPr lang="en-US" b="0" i="0" dirty="0" err="1">
                <a:solidFill>
                  <a:srgbClr val="D1D2D3"/>
                </a:solidFill>
                <a:effectLst/>
                <a:latin typeface="Slack-Lato"/>
              </a:rPr>
              <a:t>TritonPart</a:t>
            </a:r>
            <a:r>
              <a:rPr lang="en-US" b="0" i="0" dirty="0">
                <a:solidFill>
                  <a:srgbClr val="D1D2D3"/>
                </a:solidFill>
                <a:effectLst/>
                <a:latin typeface="Slack-Lato"/>
              </a:rPr>
              <a:t>, please come visit me at my poster. </a:t>
            </a:r>
          </a:p>
          <a:p>
            <a:r>
              <a:rPr lang="en-US" b="0" i="0" dirty="0">
                <a:solidFill>
                  <a:srgbClr val="D1D2D3"/>
                </a:solidFill>
                <a:effectLst/>
                <a:latin typeface="Slack-Lato"/>
              </a:rPr>
              <a:t>This completes my talk and I am open for questions. 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8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Here is the outline of my presentation.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 will start with some background and motivation and then move on to talk about the </a:t>
            </a:r>
            <a:r>
              <a:rPr lang="en-US" sz="1800" dirty="0" err="1"/>
              <a:t>TritonPart</a:t>
            </a:r>
            <a:r>
              <a:rPr lang="en-US" sz="1800" dirty="0"/>
              <a:t> framework.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Here I will talk about the three key components of our framework: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Constrained and timing-driven clustering, initial partitioning and multilevel and timing-driven refinement.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Then I will present our experimental setup and results and end my talk with conclusion and future directions.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Let’s start with the background and motivation.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[CLICK]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66718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given a hypergraph that is a netlist and the objective is to divide the vertices of the hypergraph into disjoint blocks while optimizing a cost function under some constraints. 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table here shows the differences between classical and general hypergraph partitioning problem. 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vertex and hyperedge weights in the general problem are real-valued vectors as opposed to integer scalar values for the classical type. </a:t>
            </a:r>
            <a:endParaRPr lang="en-US" sz="2800" b="1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general problem accommodates a wide variety of constraints apart from balance.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the general problem the objective can be any cost function not just min-cut.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other words, the classical problem is the popular balanced min-cut problem. 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Majority of literature have focused on solving the classical hypergraph partitioning. 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and to the best of our knowledge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the first partitioner to solve the general hypergraph partitioning problem. 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1" dirty="0"/>
              <a:t>[CLICK]</a:t>
            </a:r>
          </a:p>
        </p:txBody>
      </p:sp>
    </p:spTree>
    <p:extLst>
      <p:ext uri="{BB962C8B-B14F-4D97-AF65-F5344CB8AC3E}">
        <p14:creationId xmlns:p14="http://schemas.microsoft.com/office/powerpoint/2010/main" val="28313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But let’s first talk about modern VLSI partitioning that involves several constraints and additional problem formulations.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 we can have the multi-dimensional balance constraint. Here multiple vertex types are modelled as multi-dimensional vertex weights. Then the balance of a block of partition must be satisfied for each dimension.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 we can have fixed vertices where some vertices are preassigned to certain blocks.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grouping constraints, we assign some vertices to certain groups and all vertices in the same group should belong to the same block.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 is embedding. These can be based on placement coordinates. Vertices close in the embedding are more likely to be in the same block.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Finally we can optimize timing by minimizing cuts on timing-critical paths, preventing timing-noncritical paths from becoming critical or optimizing a timing cost function.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requirements are not handled by state-of-the-art partitioners. This forms the foundation of our motivation plus the fact that we want an open research foundation that leads to further developments in partitioning.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22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Now I will talk about our </a:t>
            </a:r>
            <a:r>
              <a:rPr lang="en-US" sz="1800" dirty="0" err="1"/>
              <a:t>TritonPart</a:t>
            </a:r>
            <a:r>
              <a:rPr lang="en-US" sz="1800" dirty="0"/>
              <a:t> framework.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[CLICK]</a:t>
            </a: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92435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the overall framework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primary inputs are a hypergraph or a netlist, with an imbalance factor, number of blocks, and a cost function. 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optional inputs are the various constraints. For timing optimization we use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OpenSTA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timer to extract timing information.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first step in our framework is the multilevel constrained clustering that generates a multilevel hierarchy of successively coarser hypergraphs.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we leverage the First-Choice clustering algorithm with enhancements. 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 we run partitioning of the coarsest hypergraph. </a:t>
            </a:r>
            <a:endParaRPr lang="en-US" sz="2800" b="0" dirty="0">
              <a:effectLst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Finally, we run our enhanced multilevel refinement. Here we use several type of refinement methods as shown here on the right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800" dirty="0"/>
          </a:p>
          <a:p>
            <a:r>
              <a:rPr lang="en-US" sz="2800" b="1" dirty="0"/>
              <a:t>[CLICK]</a:t>
            </a:r>
            <a:br>
              <a:rPr lang="en-US" sz="2800" dirty="0"/>
            </a:br>
            <a:endParaRPr lang="en-US" sz="1800"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3617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Now I describe the key components of 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framework starting with the constrained clustering.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use the multilevel clustering paradigm (similar to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but with enhancements.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clustering algorithm is First Choice, briefly described here. 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First-Choice, we traverse vertices based on an ordering and cluster them based on higher connectivity scores.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connectivity score definition is shown here on the right. Vertices sharing strong connectivity are assigned a larger connectivity score.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handle fixed constraints by merging fixed vertices in the same block into a single cluster.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handle grouping constraints by merging vertices in the same group into a single cluster.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 </a:t>
            </a:r>
            <a:endParaRPr lang="en-US" sz="2800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embedding we use an embedding score shown here on the right.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Vertices that are close in the embedding are assigned a larger embedding score. 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clustering we set the new coordinates of the cluster to the center of gravity of all vertices in that cluster.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sz="2800" b="1" dirty="0">
              <a:effectLst/>
            </a:endParaRPr>
          </a:p>
          <a:p>
            <a:br>
              <a:rPr lang="en-US" sz="2800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29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Here is how we handle timing during clustering.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key idea is that vertices incident on multiple critical paths should be merged into the same cluster to avoid cutting those paths. </a:t>
            </a: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chemeClr val="dk1"/>
                </a:solidFill>
                <a:effectLst/>
                <a:latin typeface="Calibri"/>
              </a:rPr>
              <a:t>To incentivize this, we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introduce a timing score for clustering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T_e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the timing cost of cutting a hyperedge and it is a function of the net slack and the critical paths traversing the hyperedge. 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pair of vertices that share multiple critical hyperedges or share many critical paths will have a large timing score.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 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overall clustering score we use in 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framework is a combination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connectivity, embedding and timing.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[CLICK]</a:t>
            </a:r>
            <a:endParaRPr lang="en-US" b="1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65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914400" y="1900237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701800" y="4191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lvl="1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Google Shape;18;p10"/>
          <p:cNvCxnSpPr/>
          <p:nvPr/>
        </p:nvCxnSpPr>
        <p:spPr>
          <a:xfrm>
            <a:off x="218017" y="3276600"/>
            <a:ext cx="11794067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Google Shape;19;p10" descr="UCSDa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8" y="6529222"/>
            <a:ext cx="507999" cy="30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 rot="5400000">
            <a:off x="7272074" y="1940191"/>
            <a:ext cx="6542087" cy="295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 rot="5400000">
            <a:off x="1269207" y="-908843"/>
            <a:ext cx="6542087" cy="8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228601" y="838201"/>
            <a:ext cx="11781367" cy="556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228601" y="801688"/>
            <a:ext cx="5789084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6220884" y="801688"/>
            <a:ext cx="5789083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 rot="5400000">
            <a:off x="3245909" y="-2215621"/>
            <a:ext cx="5746750" cy="1178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215900" y="144463"/>
            <a:ext cx="11802533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228601" y="801688"/>
            <a:ext cx="11781367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12" name="Google Shape;12;p9"/>
          <p:cNvCxnSpPr/>
          <p:nvPr/>
        </p:nvCxnSpPr>
        <p:spPr>
          <a:xfrm>
            <a:off x="218017" y="684213"/>
            <a:ext cx="11794067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Google Shape;13;p9" descr="UCSDa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600" y="6486525"/>
            <a:ext cx="609600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11636149" y="6591081"/>
            <a:ext cx="5368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laros.dtc.umn.edu/gkhome/metis/hmetis/over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ILOS-AI-Institute/HypergraphPartitioning.git" TargetMode="External"/><Relationship Id="rId4" Type="http://schemas.openxmlformats.org/officeDocument/2006/relationships/hyperlink" Target="https://github.com/kahypar/kahypa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LOS-AI-Institute/MacroPlace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-OpenROAD-Project/OpenROAD/tree/master/src/p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-OpenROAD-Project/OpenROAD/tree/master/src/pa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1530531" y="1676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r>
              <a:rPr lang="en-US" dirty="0"/>
              <a:t>An Open-Source Constraints-Driven General Partitioning Multi-Tool for </a:t>
            </a:r>
            <a:br>
              <a:rPr lang="en-US" dirty="0"/>
            </a:br>
            <a:r>
              <a:rPr lang="en-US" dirty="0"/>
              <a:t>VLSI Physical Design</a:t>
            </a:r>
            <a:endParaRPr sz="3600"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-881743" y="3532414"/>
            <a:ext cx="13471071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b="0" dirty="0"/>
              <a:t>Ismail </a:t>
            </a:r>
            <a:r>
              <a:rPr lang="en-US" b="0" dirty="0" err="1"/>
              <a:t>Bustany</a:t>
            </a:r>
            <a:r>
              <a:rPr lang="en-US" b="0" baseline="30000" dirty="0"/>
              <a:t>[1]</a:t>
            </a:r>
            <a:r>
              <a:rPr lang="en-US" b="0" dirty="0"/>
              <a:t>, Grigor Gasparyan</a:t>
            </a:r>
            <a:r>
              <a:rPr lang="en-US" b="0" baseline="30000" dirty="0"/>
              <a:t>[1]</a:t>
            </a:r>
            <a:r>
              <a:rPr lang="en-US" b="0" dirty="0"/>
              <a:t>, Andrew B. </a:t>
            </a:r>
            <a:r>
              <a:rPr lang="en-US" b="0" dirty="0" err="1"/>
              <a:t>Kahng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0" dirty="0"/>
              <a:t>Ioannis </a:t>
            </a:r>
            <a:r>
              <a:rPr lang="en-US" b="0" dirty="0" err="1"/>
              <a:t>Koutis</a:t>
            </a:r>
            <a:r>
              <a:rPr lang="en-US" b="0" baseline="30000" dirty="0"/>
              <a:t>[2]</a:t>
            </a:r>
            <a:r>
              <a:rPr lang="en-US" b="0" dirty="0"/>
              <a:t>, </a:t>
            </a:r>
            <a:r>
              <a:rPr lang="en-US" dirty="0">
                <a:solidFill>
                  <a:srgbClr val="00B050"/>
                </a:solidFill>
              </a:rPr>
              <a:t>Bodhisatta Pramanik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and </a:t>
            </a:r>
            <a:r>
              <a:rPr lang="en-US" b="0" dirty="0" err="1"/>
              <a:t>Zhiang</a:t>
            </a:r>
            <a:r>
              <a:rPr lang="en-US" b="0" dirty="0"/>
              <a:t> Wang</a:t>
            </a:r>
            <a:endParaRPr lang="en-US" sz="2800" baseline="30000" dirty="0"/>
          </a:p>
          <a:p>
            <a:pPr marL="533400" indent="-5334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b="0" baseline="30000" dirty="0"/>
          </a:p>
          <a:p>
            <a:pPr marL="533400" indent="-5334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b="0" baseline="30000" dirty="0"/>
              <a:t>				</a:t>
            </a:r>
            <a:endParaRPr sz="20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0876E-8AF2-9188-1297-D52F6B890D72}"/>
              </a:ext>
            </a:extLst>
          </p:cNvPr>
          <p:cNvSpPr txBox="1"/>
          <p:nvPr/>
        </p:nvSpPr>
        <p:spPr>
          <a:xfrm>
            <a:off x="4131127" y="4898572"/>
            <a:ext cx="8115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University of California San Diego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[1] Advanced Micro Devices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[2] New Jersey Institute of Technology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F1618-0060-8678-844A-19083CEA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09" y="851454"/>
            <a:ext cx="11403661" cy="5562601"/>
          </a:xfrm>
        </p:spPr>
        <p:txBody>
          <a:bodyPr/>
          <a:lstStyle/>
          <a:p>
            <a:pPr marL="50800" indent="0">
              <a:buNone/>
            </a:pPr>
            <a:r>
              <a:rPr lang="en-US" b="1" i="1" dirty="0">
                <a:solidFill>
                  <a:schemeClr val="bg2"/>
                </a:solidFill>
              </a:rPr>
              <a:t>Partitioning of coarsest hypergraph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i="1" dirty="0">
                <a:solidFill>
                  <a:schemeClr val="bg2"/>
                </a:solidFill>
              </a:rPr>
              <a:t>in the multilevel hierarchy </a:t>
            </a:r>
            <a:r>
              <a:rPr lang="en-US" sz="1800" b="1" i="1" dirty="0">
                <a:solidFill>
                  <a:schemeClr val="bg2"/>
                </a:solidFill>
              </a:rPr>
              <a:t>Section III.B of paper</a:t>
            </a:r>
            <a:br>
              <a:rPr lang="en-US" sz="1800" b="1" i="1" dirty="0">
                <a:solidFill>
                  <a:srgbClr val="00B0F0"/>
                </a:solidFill>
              </a:rPr>
            </a:br>
            <a:endParaRPr lang="en-US" sz="1800" b="1" i="1" dirty="0">
              <a:solidFill>
                <a:srgbClr val="00B0F0"/>
              </a:solidFill>
            </a:endParaRPr>
          </a:p>
          <a:p>
            <a:pPr lvl="1"/>
            <a:r>
              <a:rPr lang="en-US" sz="2800" b="1" dirty="0"/>
              <a:t>Random: </a:t>
            </a:r>
            <a:r>
              <a:rPr lang="en-US" sz="2800" dirty="0"/>
              <a:t>Randomly assign vertices to blocks</a:t>
            </a:r>
          </a:p>
          <a:p>
            <a:pPr lvl="1"/>
            <a:r>
              <a:rPr lang="en-US" sz="2800" b="1" dirty="0"/>
              <a:t>VILE:</a:t>
            </a:r>
            <a:r>
              <a:rPr lang="en-US" sz="2800" dirty="0"/>
              <a:t> Generate imbalanced partitions (</a:t>
            </a:r>
            <a:r>
              <a:rPr lang="en-US" sz="2800" i="1" dirty="0"/>
              <a:t>from [5]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/>
              <a:t>ILP:</a:t>
            </a:r>
            <a:r>
              <a:rPr lang="en-US" sz="2800" dirty="0"/>
              <a:t> Solve ILP instance of the partitioning problem </a:t>
            </a:r>
          </a:p>
          <a:p>
            <a:pPr lvl="2"/>
            <a:r>
              <a:rPr lang="en-US" sz="2800" dirty="0"/>
              <a:t>Optimize</a:t>
            </a:r>
            <a:r>
              <a:rPr lang="en-US" sz="2800" b="1" dirty="0"/>
              <a:t> </a:t>
            </a:r>
            <a:r>
              <a:rPr lang="en-US" sz="2800" b="1" dirty="0" err="1"/>
              <a:t>cutsize</a:t>
            </a:r>
            <a:r>
              <a:rPr lang="en-US" sz="2800" b="1" dirty="0"/>
              <a:t> only</a:t>
            </a:r>
          </a:p>
          <a:p>
            <a:pPr lvl="2"/>
            <a:r>
              <a:rPr lang="en-US" sz="2800" dirty="0"/>
              <a:t>Run if #vertices </a:t>
            </a:r>
            <a:r>
              <a:rPr lang="en-US" sz="2800" b="1" dirty="0"/>
              <a:t>&lt; 50</a:t>
            </a:r>
          </a:p>
          <a:p>
            <a:pPr marL="5080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3C197-17D2-27E7-495B-99A41E09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Initial partitioning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BC3AF-49E2-3D3A-5860-94B38D6FF821}"/>
              </a:ext>
            </a:extLst>
          </p:cNvPr>
          <p:cNvSpPr/>
          <p:nvPr/>
        </p:nvSpPr>
        <p:spPr>
          <a:xfrm>
            <a:off x="7424382" y="2279176"/>
            <a:ext cx="1501253" cy="518615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63848-E2BA-92B2-141C-204F5E52A69F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Arrow: Chevron 34">
              <a:extLst>
                <a:ext uri="{FF2B5EF4-FFF2-40B4-BE49-F238E27FC236}">
                  <a16:creationId xmlns:a16="http://schemas.microsoft.com/office/drawing/2014/main" id="{F3096A4E-06AF-2D2E-E55E-F6FCAB335952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F4B48F5F-04E3-01A3-9FAE-12481AC85258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544E94-5582-C575-0853-1F60B5445DA6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Arrow: Chevron 32">
              <a:extLst>
                <a:ext uri="{FF2B5EF4-FFF2-40B4-BE49-F238E27FC236}">
                  <a16:creationId xmlns:a16="http://schemas.microsoft.com/office/drawing/2014/main" id="{69E0C36D-91D1-5195-60C6-F1EF3D0CFE7A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6">
              <a:extLst>
                <a:ext uri="{FF2B5EF4-FFF2-40B4-BE49-F238E27FC236}">
                  <a16:creationId xmlns:a16="http://schemas.microsoft.com/office/drawing/2014/main" id="{5E5AB1FF-2DD6-BB9B-15F8-23E5470C5968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0C26ED-D628-AF31-F4B0-07DD23B5E0CF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Arrow: Chevron 30">
              <a:extLst>
                <a:ext uri="{FF2B5EF4-FFF2-40B4-BE49-F238E27FC236}">
                  <a16:creationId xmlns:a16="http://schemas.microsoft.com/office/drawing/2014/main" id="{6953508E-CD7A-12D4-B25F-7C035BAC14BC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8">
              <a:extLst>
                <a:ext uri="{FF2B5EF4-FFF2-40B4-BE49-F238E27FC236}">
                  <a16:creationId xmlns:a16="http://schemas.microsoft.com/office/drawing/2014/main" id="{D3CC2318-CBEF-94F1-B960-A3C9DFF48665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7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F1618-0060-8678-844A-19083CEA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780" y="739775"/>
            <a:ext cx="11399238" cy="5562601"/>
          </a:xfrm>
        </p:spPr>
        <p:txBody>
          <a:bodyPr/>
          <a:lstStyle/>
          <a:p>
            <a:pPr marL="50800" indent="0">
              <a:buNone/>
            </a:pPr>
            <a:r>
              <a:rPr lang="en-US" b="1" i="1" dirty="0" err="1">
                <a:solidFill>
                  <a:schemeClr val="bg2"/>
                </a:solidFill>
              </a:rPr>
              <a:t>Uncoarsen</a:t>
            </a:r>
            <a:r>
              <a:rPr lang="en-US" b="1" i="1" dirty="0">
                <a:solidFill>
                  <a:schemeClr val="bg2"/>
                </a:solidFill>
              </a:rPr>
              <a:t> and refine partition along the multilevel hierarchy </a:t>
            </a:r>
            <a:r>
              <a:rPr lang="en-US" sz="1800" b="1" dirty="0">
                <a:solidFill>
                  <a:schemeClr val="bg2"/>
                </a:solidFill>
              </a:rPr>
              <a:t>Section III.C of paper</a:t>
            </a:r>
            <a:endParaRPr lang="en-US" sz="1800" dirty="0">
              <a:solidFill>
                <a:schemeClr val="bg2"/>
              </a:solidFill>
            </a:endParaRPr>
          </a:p>
          <a:p>
            <a:pPr lvl="1"/>
            <a:endParaRPr lang="en-US" sz="2000" b="1" dirty="0"/>
          </a:p>
          <a:p>
            <a:pPr lvl="1"/>
            <a:r>
              <a:rPr lang="en-US" sz="2800" b="1" dirty="0"/>
              <a:t>K-way pairwise FM (PM): </a:t>
            </a:r>
            <a:r>
              <a:rPr lang="en-US" sz="2800" dirty="0"/>
              <a:t>Pairwise-restricted K-way FM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i="1" dirty="0"/>
              <a:t>from [9]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/>
              <a:t>Direct K-way FM</a:t>
            </a:r>
            <a:endParaRPr lang="en-US" sz="2800" dirty="0"/>
          </a:p>
          <a:p>
            <a:pPr lvl="1"/>
            <a:r>
              <a:rPr lang="en-US" sz="2800" b="1" dirty="0"/>
              <a:t>Greedy hyperedge refinement (HER): </a:t>
            </a:r>
            <a:r>
              <a:rPr lang="en-US" sz="2800" dirty="0"/>
              <a:t>Move groups of vertices belonging to cut hyperedges</a:t>
            </a:r>
          </a:p>
          <a:p>
            <a:pPr lvl="1"/>
            <a:r>
              <a:rPr lang="en-US" sz="2800" b="1" dirty="0"/>
              <a:t>Cut-overlay clustering </a:t>
            </a:r>
            <a:r>
              <a:rPr lang="en-US" sz="2800" dirty="0"/>
              <a:t>(From </a:t>
            </a:r>
            <a:r>
              <a:rPr lang="en-US" sz="2800" dirty="0" err="1"/>
              <a:t>SpecPart</a:t>
            </a:r>
            <a:r>
              <a:rPr lang="en-US" sz="2800" dirty="0"/>
              <a:t>)</a:t>
            </a:r>
            <a:r>
              <a:rPr lang="en-US" sz="2800" b="1" dirty="0"/>
              <a:t> </a:t>
            </a:r>
          </a:p>
          <a:p>
            <a:pPr lvl="1"/>
            <a:r>
              <a:rPr lang="en-US" sz="2800" dirty="0"/>
              <a:t>Above methods are applied in sequence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3C197-17D2-27E7-495B-99A41E09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Multilevel refinement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BC3AF-49E2-3D3A-5860-94B38D6FF821}"/>
              </a:ext>
            </a:extLst>
          </p:cNvPr>
          <p:cNvSpPr/>
          <p:nvPr/>
        </p:nvSpPr>
        <p:spPr>
          <a:xfrm>
            <a:off x="1375973" y="2231384"/>
            <a:ext cx="1503705" cy="457225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3238F1-A1AD-4C1C-E5F8-45A7D7ED6D91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Arrow: Chevron 34">
              <a:extLst>
                <a:ext uri="{FF2B5EF4-FFF2-40B4-BE49-F238E27FC236}">
                  <a16:creationId xmlns:a16="http://schemas.microsoft.com/office/drawing/2014/main" id="{917F0710-7546-DA88-892E-3C98A4480AFF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CD9B80A2-1C9F-2413-E2C6-5A3736FF934D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83AF4F-9391-66C1-EB0D-05DF1A3FC0D5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Arrow: Chevron 32">
              <a:extLst>
                <a:ext uri="{FF2B5EF4-FFF2-40B4-BE49-F238E27FC236}">
                  <a16:creationId xmlns:a16="http://schemas.microsoft.com/office/drawing/2014/main" id="{281EF833-8332-7090-A969-C64185CFAD35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6">
              <a:extLst>
                <a:ext uri="{FF2B5EF4-FFF2-40B4-BE49-F238E27FC236}">
                  <a16:creationId xmlns:a16="http://schemas.microsoft.com/office/drawing/2014/main" id="{41369AC9-CA06-DAB0-51FB-0B10066A7295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4B523A-C12F-6D09-4B6B-F3D613A8A783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5" name="Arrow: Chevron 30">
              <a:extLst>
                <a:ext uri="{FF2B5EF4-FFF2-40B4-BE49-F238E27FC236}">
                  <a16:creationId xmlns:a16="http://schemas.microsoft.com/office/drawing/2014/main" id="{1F1553EC-1261-C386-DD57-163D8BBE09EC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8">
              <a:extLst>
                <a:ext uri="{FF2B5EF4-FFF2-40B4-BE49-F238E27FC236}">
                  <a16:creationId xmlns:a16="http://schemas.microsoft.com/office/drawing/2014/main" id="{7A12D66E-7839-7797-1E34-A10A0D9B1548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1D29C64-47EE-F2D3-14DF-6F5AA1F35DA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5900" y="632290"/>
                <a:ext cx="11343755" cy="556260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Optimize </a:t>
                </a:r>
                <a:r>
                  <a:rPr lang="en-US" b="1" i="1" dirty="0" err="1">
                    <a:solidFill>
                      <a:schemeClr val="bg2"/>
                    </a:solidFill>
                  </a:rPr>
                  <a:t>cutsize</a:t>
                </a:r>
                <a:r>
                  <a:rPr lang="en-US" b="1" i="1" dirty="0">
                    <a:solidFill>
                      <a:schemeClr val="bg2"/>
                    </a:solidFill>
                  </a:rPr>
                  <a:t> + </a:t>
                </a:r>
                <a:r>
                  <a:rPr lang="en-US" sz="3600" b="1" i="1" dirty="0">
                    <a:solidFill>
                      <a:schemeClr val="bg2"/>
                    </a:solidFill>
                  </a:rPr>
                  <a:t>timing cost </a:t>
                </a:r>
                <a:r>
                  <a:rPr lang="en-US" b="1" i="1" dirty="0">
                    <a:solidFill>
                      <a:schemeClr val="bg2"/>
                    </a:solidFill>
                  </a:rPr>
                  <a:t>in multilevel refinement</a:t>
                </a:r>
              </a:p>
              <a:p>
                <a:r>
                  <a:rPr lang="en-US" sz="3200" b="1" dirty="0"/>
                  <a:t>Timing cost </a:t>
                </a:r>
                <a:r>
                  <a:rPr lang="en-US" sz="2400" dirty="0"/>
                  <a:t>of a partition: </a:t>
                </a:r>
                <a:br>
                  <a:rPr lang="en-US" sz="2000" dirty="0"/>
                </a:br>
                <a:endParaRPr lang="en-US" sz="2000" dirty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50800" indent="0">
                  <a:buNone/>
                </a:pPr>
                <a:endParaRPr lang="en-US" dirty="0"/>
              </a:p>
              <a:p>
                <a:pPr marL="50800" indent="0">
                  <a:buNone/>
                </a:pPr>
                <a:endParaRPr lang="en-US" sz="2000" dirty="0"/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𝑛𝑒𝑡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𝑠𝑙𝑎𝑐𝑘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𝑝𝑎𝑡h𝑠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𝑠𝑙𝑎𝑐𝑘</m:t>
                        </m:r>
                      </m:e>
                    </m:d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𝑺𝑭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Total number of block re-entries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#cuts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- 1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are scaling factors</a:t>
                </a:r>
                <a:endParaRPr lang="en-US" sz="2400" b="1" dirty="0"/>
              </a:p>
              <a:p>
                <a:r>
                  <a:rPr lang="en-US" sz="2400" b="1" dirty="0"/>
                  <a:t>Problem: </a:t>
                </a:r>
                <a:r>
                  <a:rPr lang="en-US" sz="2400" dirty="0"/>
                  <a:t>optimize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</a:t>
                </a:r>
                <a:r>
                  <a:rPr lang="en-US" sz="2400" dirty="0"/>
                  <a:t> optimize cuts on top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timing-critical paths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Cutting a timing-noncritical path multiple times </a:t>
                </a:r>
                <a:r>
                  <a:rPr lang="en-US" b="1" dirty="0">
                    <a:solidFill>
                      <a:srgbClr val="FF0000"/>
                    </a:solidFill>
                  </a:rPr>
                  <a:t>may turn it critical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5080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1D29C64-47EE-F2D3-14DF-6F5AA1F35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5900" y="632290"/>
                <a:ext cx="11343755" cy="5562601"/>
              </a:xfrm>
              <a:blipFill>
                <a:blip r:embed="rId3"/>
                <a:stretch>
                  <a:fillRect l="-559" t="-4784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1F018DF-CEDD-CE79-D03A-5D7952D4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Timing-driven refinement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82DF05-55FE-82D3-C9E9-B23D761E402C}"/>
              </a:ext>
            </a:extLst>
          </p:cNvPr>
          <p:cNvSpPr/>
          <p:nvPr/>
        </p:nvSpPr>
        <p:spPr>
          <a:xfrm>
            <a:off x="3486975" y="1906068"/>
            <a:ext cx="1616255" cy="1987832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BDDC2B-D2E2-0560-41E1-EB5BB2093F1F}"/>
              </a:ext>
            </a:extLst>
          </p:cNvPr>
          <p:cNvSpPr/>
          <p:nvPr/>
        </p:nvSpPr>
        <p:spPr>
          <a:xfrm>
            <a:off x="5471662" y="1892421"/>
            <a:ext cx="2229069" cy="1717826"/>
          </a:xfrm>
          <a:prstGeom prst="roundRect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F7C94B-217C-EB73-9D68-1D88923C2454}"/>
              </a:ext>
            </a:extLst>
          </p:cNvPr>
          <p:cNvSpPr/>
          <p:nvPr/>
        </p:nvSpPr>
        <p:spPr>
          <a:xfrm>
            <a:off x="7982386" y="2089727"/>
            <a:ext cx="1220992" cy="1318161"/>
          </a:xfrm>
          <a:prstGeom prst="round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25220-B205-9140-DCB3-E39F717EDAE7}"/>
              </a:ext>
            </a:extLst>
          </p:cNvPr>
          <p:cNvSpPr txBox="1"/>
          <p:nvPr/>
        </p:nvSpPr>
        <p:spPr>
          <a:xfrm>
            <a:off x="3315374" y="3062903"/>
            <a:ext cx="204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Timing cost of cutting hyperedges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72CAE-56D8-3A8B-2792-5A0781D438F6}"/>
              </a:ext>
            </a:extLst>
          </p:cNvPr>
          <p:cNvSpPr txBox="1"/>
          <p:nvPr/>
        </p:nvSpPr>
        <p:spPr>
          <a:xfrm>
            <a:off x="5271821" y="3025870"/>
            <a:ext cx="259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Timing cost of cutting timing paths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DD6F1-66B4-0C31-61FE-C6F672DEA372}"/>
              </a:ext>
            </a:extLst>
          </p:cNvPr>
          <p:cNvSpPr txBox="1"/>
          <p:nvPr/>
        </p:nvSpPr>
        <p:spPr>
          <a:xfrm>
            <a:off x="7900572" y="2725376"/>
            <a:ext cx="13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Snaking factors cost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AA7069-2FFB-983C-5D21-8328E53913D4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Arrow: Chevron 34">
              <a:extLst>
                <a:ext uri="{FF2B5EF4-FFF2-40B4-BE49-F238E27FC236}">
                  <a16:creationId xmlns:a16="http://schemas.microsoft.com/office/drawing/2014/main" id="{02435BB4-3C19-3AD8-71B0-87276E2477DD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5FC92825-7B38-BD2E-958D-39A9325D9BE4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87E82E-EEBE-60FD-A6A3-3B5F0C2A0813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Arrow: Chevron 32">
              <a:extLst>
                <a:ext uri="{FF2B5EF4-FFF2-40B4-BE49-F238E27FC236}">
                  <a16:creationId xmlns:a16="http://schemas.microsoft.com/office/drawing/2014/main" id="{AFB59C4F-C54F-2FE7-1040-84FAE9564E33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6">
              <a:extLst>
                <a:ext uri="{FF2B5EF4-FFF2-40B4-BE49-F238E27FC236}">
                  <a16:creationId xmlns:a16="http://schemas.microsoft.com/office/drawing/2014/main" id="{4AEA4A12-65C0-1F00-3F47-94479AAA14DD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372026-E44A-ED03-ACB4-CDFE288041BB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8" name="Arrow: Chevron 30">
              <a:extLst>
                <a:ext uri="{FF2B5EF4-FFF2-40B4-BE49-F238E27FC236}">
                  <a16:creationId xmlns:a16="http://schemas.microsoft.com/office/drawing/2014/main" id="{DF94276D-D229-5D3A-B99D-80C5A1602357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0806F57F-27DE-9229-B7CF-6565B6A90AF0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BC9D115-2755-284F-2922-D342298835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 flipH="1">
                <a:off x="215900" y="739775"/>
                <a:ext cx="11552030" cy="5973762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Idea: </a:t>
                </a:r>
                <a:r>
                  <a:rPr lang="en-US" sz="2400" b="1" i="1" dirty="0">
                    <a:solidFill>
                      <a:srgbClr val="002060"/>
                    </a:solidFill>
                  </a:rPr>
                  <a:t>introduce delay for a cut hyperedge + update slacks of all paths affected by delay </a:t>
                </a:r>
                <a:r>
                  <a:rPr lang="en-US" sz="2400" b="1" i="1" dirty="0">
                    <a:solidFill>
                      <a:srgbClr val="002060"/>
                    </a:solidFill>
                    <a:sym typeface="Wingdings" pitchFamily="2" charset="2"/>
                  </a:rPr>
                  <a:t> </a:t>
                </a:r>
                <a:r>
                  <a:rPr lang="en-US" sz="3200" b="1" i="1" dirty="0">
                    <a:solidFill>
                      <a:srgbClr val="002060"/>
                    </a:solidFill>
                    <a:sym typeface="Wingdings" pitchFamily="2" charset="2"/>
                  </a:rPr>
                  <a:t>slack propagation</a:t>
                </a:r>
                <a:endParaRPr lang="en-US" sz="2400" b="1" i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𝒄𝒖𝒕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Cut hyperedges,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𝒔𝒍𝒂𝒄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Slack of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timing cost of a path,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dirty="0"/>
                  <a:t>: timing cost of a hyperedge</a:t>
                </a:r>
              </a:p>
              <a:p>
                <a:endParaRPr lang="en-US" sz="105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50800" indent="0">
                  <a:buNone/>
                </a:pPr>
                <a:endParaRPr lang="en-US" sz="2000" dirty="0"/>
              </a:p>
              <a:p>
                <a:pPr marL="50800" indent="0">
                  <a:buNone/>
                </a:pPr>
                <a:endParaRPr lang="en-US" sz="500" dirty="0"/>
              </a:p>
              <a:p>
                <a:r>
                  <a:rPr lang="en-US" sz="2000" dirty="0"/>
                  <a:t>Perform slack propagation after </a:t>
                </a:r>
                <a:r>
                  <a:rPr lang="en-US" sz="2000" b="1" dirty="0"/>
                  <a:t>every FM pass; </a:t>
                </a:r>
                <a:r>
                  <a:rPr lang="en-US" sz="2000" dirty="0"/>
                  <a:t>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to </a:t>
                </a:r>
                <a:r>
                  <a:rPr lang="en-US" sz="2000" b="1" dirty="0"/>
                  <a:t>20%</a:t>
                </a:r>
                <a:r>
                  <a:rPr lang="en-US" sz="2000" dirty="0"/>
                  <a:t> of clock period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BC9D115-2755-284F-2922-D34229883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215900" y="739775"/>
                <a:ext cx="11552030" cy="5973762"/>
              </a:xfrm>
              <a:blipFill>
                <a:blip r:embed="rId3"/>
                <a:stretch>
                  <a:fillRect l="-439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96193C-E5C7-D2E1-65FF-0113D65AA3E0}"/>
              </a:ext>
            </a:extLst>
          </p:cNvPr>
          <p:cNvSpPr/>
          <p:nvPr/>
        </p:nvSpPr>
        <p:spPr>
          <a:xfrm>
            <a:off x="2489609" y="2478822"/>
            <a:ext cx="6890969" cy="3352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A960C-0F06-31BB-6B63-8FFE1A2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Slack propagation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CA8DA7-582A-6A10-6620-34E2C102A796}"/>
              </a:ext>
            </a:extLst>
          </p:cNvPr>
          <p:cNvSpPr/>
          <p:nvPr/>
        </p:nvSpPr>
        <p:spPr>
          <a:xfrm>
            <a:off x="4787520" y="3926514"/>
            <a:ext cx="4337051" cy="1619972"/>
          </a:xfrm>
          <a:prstGeom prst="roundRect">
            <a:avLst/>
          </a:prstGeom>
          <a:solidFill>
            <a:schemeClr val="accent1">
              <a:alpha val="6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40A413-4752-9F26-96A6-0651219F854C}"/>
                  </a:ext>
                </a:extLst>
              </p:cNvPr>
              <p:cNvSpPr/>
              <p:nvPr/>
            </p:nvSpPr>
            <p:spPr>
              <a:xfrm>
                <a:off x="2878192" y="3121508"/>
                <a:ext cx="1545071" cy="39254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Cut hyperedge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40A413-4752-9F26-96A6-0651219F8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192" y="3121508"/>
                <a:ext cx="1545071" cy="392545"/>
              </a:xfrm>
              <a:prstGeom prst="roundRect">
                <a:avLst/>
              </a:prstGeom>
              <a:blipFill>
                <a:blip r:embed="rId4"/>
                <a:stretch>
                  <a:fillRect b="-294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C2786FB-7C22-2F04-EC06-868B215961BE}"/>
                  </a:ext>
                </a:extLst>
              </p:cNvPr>
              <p:cNvSpPr/>
              <p:nvPr/>
            </p:nvSpPr>
            <p:spPr>
              <a:xfrm>
                <a:off x="4787519" y="2844417"/>
                <a:ext cx="2119744" cy="88669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Introduce extra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𝑠𝑙𝑎𝑐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𝑠𝑙𝑎𝑐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C2786FB-7C22-2F04-EC06-868B21596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9" y="2844417"/>
                <a:ext cx="2119744" cy="8866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D636EE9-FB76-3E64-E4A2-BE8B330789D1}"/>
                  </a:ext>
                </a:extLst>
              </p:cNvPr>
              <p:cNvSpPr/>
              <p:nvPr/>
            </p:nvSpPr>
            <p:spPr>
              <a:xfrm>
                <a:off x="7186373" y="2876743"/>
                <a:ext cx="1554308" cy="720437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Find all paths traversing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D636EE9-FB76-3E64-E4A2-BE8B33078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373" y="2876743"/>
                <a:ext cx="1554308" cy="7204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EBFB9D1-EFFA-3800-8ED6-79B1B5A3307D}"/>
                  </a:ext>
                </a:extLst>
              </p:cNvPr>
              <p:cNvSpPr/>
              <p:nvPr/>
            </p:nvSpPr>
            <p:spPr>
              <a:xfrm>
                <a:off x="7419104" y="4459156"/>
                <a:ext cx="1458043" cy="38677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Timing path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EBFB9D1-EFFA-3800-8ED6-79B1B5A33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04" y="4459156"/>
                <a:ext cx="1458043" cy="3867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6A3BF82-3B43-493E-A675-5942473770C6}"/>
                  </a:ext>
                </a:extLst>
              </p:cNvPr>
              <p:cNvSpPr/>
              <p:nvPr/>
            </p:nvSpPr>
            <p:spPr>
              <a:xfrm>
                <a:off x="5000315" y="4086784"/>
                <a:ext cx="2186058" cy="58008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Forward propagation of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6A3BF82-3B43-493E-A675-594247377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15" y="4086784"/>
                <a:ext cx="2186058" cy="58008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A7D1B5E-E067-1239-9106-35E3CD8C3965}"/>
                  </a:ext>
                </a:extLst>
              </p:cNvPr>
              <p:cNvSpPr/>
              <p:nvPr/>
            </p:nvSpPr>
            <p:spPr>
              <a:xfrm>
                <a:off x="5000315" y="4787729"/>
                <a:ext cx="2186058" cy="46693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Backward propagation of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A7D1B5E-E067-1239-9106-35E3CD8C3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15" y="4787729"/>
                <a:ext cx="2186058" cy="466938"/>
              </a:xfrm>
              <a:prstGeom prst="roundRect">
                <a:avLst/>
              </a:prstGeom>
              <a:blipFill>
                <a:blip r:embed="rId9"/>
                <a:stretch>
                  <a:fillRect t="-4878" b="-1219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8A7F07-5F59-7527-DACD-CAB33F7571F2}"/>
              </a:ext>
            </a:extLst>
          </p:cNvPr>
          <p:cNvSpPr/>
          <p:nvPr/>
        </p:nvSpPr>
        <p:spPr>
          <a:xfrm>
            <a:off x="2583851" y="4086784"/>
            <a:ext cx="1825483" cy="58008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 slack of all timing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50A7C7-040F-61A3-9901-0260EF0AD589}"/>
                  </a:ext>
                </a:extLst>
              </p:cNvPr>
              <p:cNvSpPr/>
              <p:nvPr/>
            </p:nvSpPr>
            <p:spPr>
              <a:xfrm>
                <a:off x="2589206" y="4987471"/>
                <a:ext cx="1863724" cy="504248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50A7C7-040F-61A3-9901-0260EF0AD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06" y="4987471"/>
                <a:ext cx="1863724" cy="50424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6448A637-0326-EB3A-7282-CD1B94C0FFF8}"/>
              </a:ext>
            </a:extLst>
          </p:cNvPr>
          <p:cNvSpPr/>
          <p:nvPr/>
        </p:nvSpPr>
        <p:spPr>
          <a:xfrm>
            <a:off x="4501765" y="3233496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F7E543D-768A-8B02-F427-618FD082F25C}"/>
              </a:ext>
            </a:extLst>
          </p:cNvPr>
          <p:cNvSpPr/>
          <p:nvPr/>
        </p:nvSpPr>
        <p:spPr>
          <a:xfrm>
            <a:off x="6949837" y="3185082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0A75F2D-64C9-146F-F5F0-C35D26A7BF49}"/>
              </a:ext>
            </a:extLst>
          </p:cNvPr>
          <p:cNvSpPr/>
          <p:nvPr/>
        </p:nvSpPr>
        <p:spPr>
          <a:xfrm rot="5400000">
            <a:off x="7892659" y="3632970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7212AA-962B-9F7E-9237-CEEE301C505B}"/>
                  </a:ext>
                </a:extLst>
              </p:cNvPr>
              <p:cNvSpPr txBox="1"/>
              <p:nvPr/>
            </p:nvSpPr>
            <p:spPr>
              <a:xfrm>
                <a:off x="8147474" y="3494080"/>
                <a:ext cx="729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7212AA-962B-9F7E-9237-CEEE301C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74" y="3494080"/>
                <a:ext cx="72967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5DB551C7-4FB9-21AC-2215-1315660E99CC}"/>
              </a:ext>
            </a:extLst>
          </p:cNvPr>
          <p:cNvSpPr/>
          <p:nvPr/>
        </p:nvSpPr>
        <p:spPr>
          <a:xfrm rot="10800000">
            <a:off x="4527434" y="4288362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F00E4BB-B06D-5088-2CCE-A8C7ED5E9BA5}"/>
              </a:ext>
            </a:extLst>
          </p:cNvPr>
          <p:cNvSpPr/>
          <p:nvPr/>
        </p:nvSpPr>
        <p:spPr>
          <a:xfrm rot="5400000">
            <a:off x="3424088" y="4712234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8E1C73-A17B-3335-C198-7745BB309204}"/>
              </a:ext>
            </a:extLst>
          </p:cNvPr>
          <p:cNvSpPr txBox="1"/>
          <p:nvPr/>
        </p:nvSpPr>
        <p:spPr>
          <a:xfrm>
            <a:off x="7735360" y="3929767"/>
            <a:ext cx="124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Propagation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E8D1144-5845-2D79-CECF-4B2CD9AD4A53}"/>
              </a:ext>
            </a:extLst>
          </p:cNvPr>
          <p:cNvSpPr/>
          <p:nvPr/>
        </p:nvSpPr>
        <p:spPr>
          <a:xfrm rot="12869780">
            <a:off x="7210207" y="4321926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CAC623A-8303-5967-CF24-332DEA8DFC03}"/>
              </a:ext>
            </a:extLst>
          </p:cNvPr>
          <p:cNvSpPr/>
          <p:nvPr/>
        </p:nvSpPr>
        <p:spPr>
          <a:xfrm rot="8107382">
            <a:off x="7216485" y="4808039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AAA92-4F98-95C2-F4FC-C510F1142772}"/>
                  </a:ext>
                </a:extLst>
              </p:cNvPr>
              <p:cNvSpPr txBox="1"/>
              <p:nvPr/>
            </p:nvSpPr>
            <p:spPr>
              <a:xfrm>
                <a:off x="1275046" y="3100801"/>
                <a:ext cx="729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𝒄𝒖𝒕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AAA92-4F98-95C2-F4FC-C510F1142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6" y="3100801"/>
                <a:ext cx="729673" cy="461665"/>
              </a:xfrm>
              <a:prstGeom prst="rect">
                <a:avLst/>
              </a:prstGeom>
              <a:blipFill>
                <a:blip r:embed="rId12"/>
                <a:stretch>
                  <a:fillRect l="-172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F22A2C-FFF7-1893-7DB1-43C48F754DF2}"/>
              </a:ext>
            </a:extLst>
          </p:cNvPr>
          <p:cNvSpPr/>
          <p:nvPr/>
        </p:nvSpPr>
        <p:spPr>
          <a:xfrm>
            <a:off x="1992884" y="3269289"/>
            <a:ext cx="193963" cy="1962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A12323-01A6-1D4C-BD6D-E06B440C9442}"/>
              </a:ext>
            </a:extLst>
          </p:cNvPr>
          <p:cNvSpPr txBox="1"/>
          <p:nvPr/>
        </p:nvSpPr>
        <p:spPr>
          <a:xfrm>
            <a:off x="2875465" y="5462290"/>
            <a:ext cx="424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Slack propagation methodology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DCA0ED-7593-3BFA-3575-E2F014ED754B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9" name="Arrow: Chevron 34">
              <a:extLst>
                <a:ext uri="{FF2B5EF4-FFF2-40B4-BE49-F238E27FC236}">
                  <a16:creationId xmlns:a16="http://schemas.microsoft.com/office/drawing/2014/main" id="{9FF0CCAE-F694-64C2-2D52-12765DFE3C88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Chevron 4">
              <a:extLst>
                <a:ext uri="{FF2B5EF4-FFF2-40B4-BE49-F238E27FC236}">
                  <a16:creationId xmlns:a16="http://schemas.microsoft.com/office/drawing/2014/main" id="{22FF8708-96EF-3C6B-6D96-03F72E6AFE8B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7CECD8-033B-2B24-F300-8C091776EF9D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Arrow: Chevron 32">
              <a:extLst>
                <a:ext uri="{FF2B5EF4-FFF2-40B4-BE49-F238E27FC236}">
                  <a16:creationId xmlns:a16="http://schemas.microsoft.com/office/drawing/2014/main" id="{018DFEF1-0CA1-BC59-0F20-ECC8FE5A31A3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Chevron 6">
              <a:extLst>
                <a:ext uri="{FF2B5EF4-FFF2-40B4-BE49-F238E27FC236}">
                  <a16:creationId xmlns:a16="http://schemas.microsoft.com/office/drawing/2014/main" id="{D5D87518-F657-94A3-AA8C-6A65DDF1AE02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90601C-BB35-BD62-02B7-FD446F78ECDA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3" name="Arrow: Chevron 30">
              <a:extLst>
                <a:ext uri="{FF2B5EF4-FFF2-40B4-BE49-F238E27FC236}">
                  <a16:creationId xmlns:a16="http://schemas.microsoft.com/office/drawing/2014/main" id="{9B63B287-27A4-CEAD-D4D4-5AD317ABFB8E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Chevron 8">
              <a:extLst>
                <a:ext uri="{FF2B5EF4-FFF2-40B4-BE49-F238E27FC236}">
                  <a16:creationId xmlns:a16="http://schemas.microsoft.com/office/drawing/2014/main" id="{8A1C992A-A079-C55B-7387-1E71F98C96AA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28186" y="793081"/>
            <a:ext cx="9143999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Hypergraph partitioning 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Modern VLSI partitioning 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TritonPart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framework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Constrained and Timing-driven clustering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Initial partitioning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Multilevel and Timing-driven refinement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rgbClr val="0070C0"/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rgbClr val="0070C0"/>
                </a:solidFill>
              </a:rPr>
              <a:t>Experimental setup and results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Conclusion and future directions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sz="3200"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28186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Outline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11426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E14067-81EE-34B3-14DC-74F462F03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460" y="917714"/>
            <a:ext cx="8824768" cy="1954161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</a:rPr>
              <a:t>Benchmarks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fr-FR" sz="2400" dirty="0">
                <a:solidFill>
                  <a:srgbClr val="000000"/>
                </a:solidFill>
              </a:rPr>
              <a:t>Titan23 </a:t>
            </a:r>
            <a:r>
              <a:rPr lang="fr-FR" sz="2400" dirty="0">
                <a:solidFill>
                  <a:srgbClr val="0070C0"/>
                </a:solidFill>
              </a:rPr>
              <a:t>Murray et al. 2013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</a:rPr>
              <a:t>Previous state-of-the-art: </a:t>
            </a:r>
            <a:r>
              <a:rPr lang="en-US" sz="2400" dirty="0" err="1">
                <a:solidFill>
                  <a:srgbClr val="000000"/>
                </a:solidFill>
                <a:hlinkClick r:id="rId3"/>
              </a:rPr>
              <a:t>hMETIS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  <a:hlinkClick r:id="rId4"/>
              </a:rPr>
              <a:t>KaHyPar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  <a:hlinkClick r:id="rId5"/>
              </a:rPr>
              <a:t>SpecPart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Two-way, three-way, four-way </a:t>
            </a:r>
            <a:r>
              <a:rPr lang="en-US" sz="2400" dirty="0" err="1">
                <a:solidFill>
                  <a:srgbClr val="000000"/>
                </a:solidFill>
              </a:rPr>
              <a:t>cutsize</a:t>
            </a:r>
            <a:r>
              <a:rPr lang="en-US" sz="2400" dirty="0">
                <a:solidFill>
                  <a:srgbClr val="000000"/>
                </a:solidFill>
              </a:rPr>
              <a:t> presented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01358-4AF4-89F5-A384-3DADBDF5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" y="71891"/>
            <a:ext cx="10911114" cy="595312"/>
          </a:xfrm>
        </p:spPr>
        <p:txBody>
          <a:bodyPr/>
          <a:lstStyle/>
          <a:p>
            <a:r>
              <a:rPr lang="en-US" sz="3600" dirty="0"/>
              <a:t>Results for classical hypergraph partitioning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59B2AF-B05A-C6BB-C08F-57447F24E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703"/>
              </p:ext>
            </p:extLst>
          </p:nvPr>
        </p:nvGraphicFramePr>
        <p:xfrm>
          <a:off x="1593355" y="3715246"/>
          <a:ext cx="8091056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55312143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906581627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730580945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1282283187"/>
                    </a:ext>
                  </a:extLst>
                </a:gridCol>
                <a:gridCol w="872838">
                  <a:extLst>
                    <a:ext uri="{9D8B030D-6E8A-4147-A177-3AD203B41FA5}">
                      <a16:colId xmlns:a16="http://schemas.microsoft.com/office/drawing/2014/main" val="83759736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162009818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1040258173"/>
                    </a:ext>
                  </a:extLst>
                </a:gridCol>
                <a:gridCol w="1089893">
                  <a:extLst>
                    <a:ext uri="{9D8B030D-6E8A-4147-A177-3AD203B41FA5}">
                      <a16:colId xmlns:a16="http://schemas.microsoft.com/office/drawing/2014/main" val="2009383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Titan23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hMETIS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TritonPart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hMETIS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TritonPart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hMETIS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TritonPart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stap_qrd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4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gsm_switch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2813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3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5591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5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bitcoin_miner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5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bitonic_mesh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07897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CCD8E5-0BAD-50F8-720E-D8FCB4534BF3}"/>
              </a:ext>
            </a:extLst>
          </p:cNvPr>
          <p:cNvSpPr/>
          <p:nvPr/>
        </p:nvSpPr>
        <p:spPr>
          <a:xfrm>
            <a:off x="2886448" y="3363340"/>
            <a:ext cx="2890981" cy="2669309"/>
          </a:xfrm>
          <a:prstGeom prst="roundRect">
            <a:avLst/>
          </a:prstGeom>
          <a:solidFill>
            <a:srgbClr val="FFFF00">
              <a:alpha val="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39E387-96D6-2B7B-CB56-DE022BAC5730}"/>
              </a:ext>
            </a:extLst>
          </p:cNvPr>
          <p:cNvSpPr/>
          <p:nvPr/>
        </p:nvSpPr>
        <p:spPr>
          <a:xfrm>
            <a:off x="5777429" y="3363340"/>
            <a:ext cx="1930400" cy="2669308"/>
          </a:xfrm>
          <a:prstGeom prst="roundRect">
            <a:avLst/>
          </a:prstGeom>
          <a:solidFill>
            <a:srgbClr val="FFFF00">
              <a:alpha val="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F83390-2D95-193E-D162-FE3AAE8241DD}"/>
              </a:ext>
            </a:extLst>
          </p:cNvPr>
          <p:cNvSpPr/>
          <p:nvPr/>
        </p:nvSpPr>
        <p:spPr>
          <a:xfrm>
            <a:off x="7703211" y="3361031"/>
            <a:ext cx="1981200" cy="2669307"/>
          </a:xfrm>
          <a:prstGeom prst="roundRect">
            <a:avLst/>
          </a:prstGeom>
          <a:solidFill>
            <a:srgbClr val="FFFF00">
              <a:alpha val="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66BF2-23C6-E7CB-9D12-5D051FE0A4ED}"/>
              </a:ext>
            </a:extLst>
          </p:cNvPr>
          <p:cNvSpPr txBox="1"/>
          <p:nvPr/>
        </p:nvSpPr>
        <p:spPr>
          <a:xfrm>
            <a:off x="3800848" y="3389043"/>
            <a:ext cx="242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Two-way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DD1920-8984-22C1-C2A1-76890B7F9AD9}"/>
              </a:ext>
            </a:extLst>
          </p:cNvPr>
          <p:cNvSpPr txBox="1"/>
          <p:nvPr/>
        </p:nvSpPr>
        <p:spPr>
          <a:xfrm>
            <a:off x="6185199" y="3397587"/>
            <a:ext cx="248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Three-way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7761F-E10E-96A2-5D77-1FAD99B14961}"/>
              </a:ext>
            </a:extLst>
          </p:cNvPr>
          <p:cNvSpPr txBox="1"/>
          <p:nvPr/>
        </p:nvSpPr>
        <p:spPr>
          <a:xfrm>
            <a:off x="8217548" y="3365864"/>
            <a:ext cx="248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Four-way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181B7-37C3-BECF-5034-C1857445882C}"/>
              </a:ext>
            </a:extLst>
          </p:cNvPr>
          <p:cNvSpPr txBox="1"/>
          <p:nvPr/>
        </p:nvSpPr>
        <p:spPr>
          <a:xfrm>
            <a:off x="2230087" y="6111284"/>
            <a:ext cx="210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2% imbalance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4CF8E-1E77-5B63-7419-E63FA6A08C57}"/>
              </a:ext>
            </a:extLst>
          </p:cNvPr>
          <p:cNvSpPr txBox="1"/>
          <p:nvPr/>
        </p:nvSpPr>
        <p:spPr>
          <a:xfrm>
            <a:off x="4547370" y="6111284"/>
            <a:ext cx="5904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Best of 20 runs (averaged over 50 samples)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0808D-1F51-D5F5-5B27-D3B505CEBA2B}"/>
              </a:ext>
            </a:extLst>
          </p:cNvPr>
          <p:cNvSpPr txBox="1"/>
          <p:nvPr/>
        </p:nvSpPr>
        <p:spPr>
          <a:xfrm>
            <a:off x="245929" y="2313315"/>
            <a:ext cx="5203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On average </a:t>
            </a:r>
            <a:r>
              <a:rPr lang="en-US" sz="1800" b="1" dirty="0">
                <a:solidFill>
                  <a:srgbClr val="0070C0"/>
                </a:solidFill>
              </a:rPr>
              <a:t>4.5% better </a:t>
            </a:r>
            <a:r>
              <a:rPr lang="en-US" sz="1800" dirty="0">
                <a:solidFill>
                  <a:srgbClr val="0070C0"/>
                </a:solidFill>
              </a:rPr>
              <a:t>than </a:t>
            </a:r>
            <a:r>
              <a:rPr lang="en-US" sz="1800" dirty="0" err="1">
                <a:solidFill>
                  <a:srgbClr val="0070C0"/>
                </a:solidFill>
              </a:rPr>
              <a:t>hMETIS</a:t>
            </a:r>
            <a:r>
              <a:rPr lang="en-US" sz="1800" dirty="0">
                <a:solidFill>
                  <a:srgbClr val="0070C0"/>
                </a:solidFill>
              </a:rPr>
              <a:t> and </a:t>
            </a:r>
            <a:r>
              <a:rPr lang="en-US" sz="1800" b="1" dirty="0">
                <a:solidFill>
                  <a:srgbClr val="0070C0"/>
                </a:solidFill>
              </a:rPr>
              <a:t>1% better </a:t>
            </a:r>
            <a:r>
              <a:rPr lang="en-US" sz="1800" dirty="0">
                <a:solidFill>
                  <a:srgbClr val="0070C0"/>
                </a:solidFill>
              </a:rPr>
              <a:t>than </a:t>
            </a:r>
            <a:r>
              <a:rPr lang="en-US" sz="1800" dirty="0" err="1">
                <a:solidFill>
                  <a:srgbClr val="0070C0"/>
                </a:solidFill>
              </a:rPr>
              <a:t>SpecPart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(for all benchmarks) 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C1DDB-D45F-6828-978E-6F1D03E14F7A}"/>
              </a:ext>
            </a:extLst>
          </p:cNvPr>
          <p:cNvSpPr txBox="1"/>
          <p:nvPr/>
        </p:nvSpPr>
        <p:spPr>
          <a:xfrm>
            <a:off x="5638883" y="2295279"/>
            <a:ext cx="458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On average. 8</a:t>
            </a:r>
            <a:r>
              <a:rPr lang="en-US" sz="1800" b="1" dirty="0">
                <a:solidFill>
                  <a:srgbClr val="0070C0"/>
                </a:solidFill>
              </a:rPr>
              <a:t>% better </a:t>
            </a:r>
            <a:r>
              <a:rPr lang="en-US" sz="1800" dirty="0">
                <a:solidFill>
                  <a:srgbClr val="0070C0"/>
                </a:solidFill>
              </a:rPr>
              <a:t>than </a:t>
            </a:r>
            <a:r>
              <a:rPr lang="en-US" sz="1800" dirty="0" err="1">
                <a:solidFill>
                  <a:srgbClr val="0070C0"/>
                </a:solidFill>
              </a:rPr>
              <a:t>hMETIS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(for all benchmarks)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F10FAB-2679-09C3-31C3-A9C0BEE3DB84}"/>
              </a:ext>
            </a:extLst>
          </p:cNvPr>
          <p:cNvSpPr/>
          <p:nvPr/>
        </p:nvSpPr>
        <p:spPr>
          <a:xfrm>
            <a:off x="3989224" y="2949677"/>
            <a:ext cx="245806" cy="322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75D8E15-A4FD-106B-12EE-751507D47088}"/>
              </a:ext>
            </a:extLst>
          </p:cNvPr>
          <p:cNvSpPr/>
          <p:nvPr/>
        </p:nvSpPr>
        <p:spPr>
          <a:xfrm rot="2252373">
            <a:off x="6815448" y="2959388"/>
            <a:ext cx="245806" cy="322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84D35BC-4072-CE6D-A8B2-DBCDF28F3EC2}"/>
              </a:ext>
            </a:extLst>
          </p:cNvPr>
          <p:cNvSpPr/>
          <p:nvPr/>
        </p:nvSpPr>
        <p:spPr>
          <a:xfrm rot="20504761">
            <a:off x="8483385" y="2981204"/>
            <a:ext cx="245806" cy="322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C1A2E-8970-DB4B-D28B-12C76EFBDBA2}"/>
              </a:ext>
            </a:extLst>
          </p:cNvPr>
          <p:cNvSpPr/>
          <p:nvPr/>
        </p:nvSpPr>
        <p:spPr>
          <a:xfrm>
            <a:off x="1579717" y="4403729"/>
            <a:ext cx="8104695" cy="456459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5" grpId="0"/>
      <p:bldP spid="6" grpId="0"/>
      <p:bldP spid="8" grpId="0" animBg="1"/>
      <p:bldP spid="9" grpId="0" animBg="1"/>
      <p:bldP spid="19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6E5F6-0630-862F-D1B2-0BFA4CCF5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Generate two-dimensional embedding from SpecPart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On average </a:t>
            </a:r>
            <a:r>
              <a:rPr lang="en-US" sz="2400" b="1" dirty="0"/>
              <a:t>~11%, ~2%, ~8% better </a:t>
            </a:r>
            <a:r>
              <a:rPr lang="en-US" sz="2400" dirty="0"/>
              <a:t>than </a:t>
            </a:r>
            <a:r>
              <a:rPr lang="en-US" sz="2400" dirty="0" err="1"/>
              <a:t>hMETIS</a:t>
            </a:r>
            <a:r>
              <a:rPr lang="en-US" sz="2400" dirty="0"/>
              <a:t>, SpecPart and embedding-unaware </a:t>
            </a:r>
            <a:r>
              <a:rPr lang="en-US" sz="2400" dirty="0" err="1"/>
              <a:t>TritonPart</a:t>
            </a:r>
            <a:r>
              <a:rPr lang="en-US" sz="2400" dirty="0"/>
              <a:t> for presented benchmarks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Results for SpecPart are from a single run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559E3-98A7-812A-B2DD-2FEC1808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Cutsizes</a:t>
            </a:r>
            <a:r>
              <a:rPr lang="en-US" sz="3600" dirty="0"/>
              <a:t> with embedding guidance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4F5669-4637-05FB-F170-95858DD70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44359"/>
              </p:ext>
            </p:extLst>
          </p:nvPr>
        </p:nvGraphicFramePr>
        <p:xfrm>
          <a:off x="2064696" y="3388075"/>
          <a:ext cx="7573822" cy="23102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9396">
                  <a:extLst>
                    <a:ext uri="{9D8B030D-6E8A-4147-A177-3AD203B41FA5}">
                      <a16:colId xmlns:a16="http://schemas.microsoft.com/office/drawing/2014/main" val="2344076065"/>
                    </a:ext>
                  </a:extLst>
                </a:gridCol>
                <a:gridCol w="1440559">
                  <a:extLst>
                    <a:ext uri="{9D8B030D-6E8A-4147-A177-3AD203B41FA5}">
                      <a16:colId xmlns:a16="http://schemas.microsoft.com/office/drawing/2014/main" val="2145600479"/>
                    </a:ext>
                  </a:extLst>
                </a:gridCol>
                <a:gridCol w="1481289">
                  <a:extLst>
                    <a:ext uri="{9D8B030D-6E8A-4147-A177-3AD203B41FA5}">
                      <a16:colId xmlns:a16="http://schemas.microsoft.com/office/drawing/2014/main" val="3142032129"/>
                    </a:ext>
                  </a:extLst>
                </a:gridCol>
                <a:gridCol w="1481289">
                  <a:extLst>
                    <a:ext uri="{9D8B030D-6E8A-4147-A177-3AD203B41FA5}">
                      <a16:colId xmlns:a16="http://schemas.microsoft.com/office/drawing/2014/main" val="1463576458"/>
                    </a:ext>
                  </a:extLst>
                </a:gridCol>
                <a:gridCol w="1481289">
                  <a:extLst>
                    <a:ext uri="{9D8B030D-6E8A-4147-A177-3AD203B41FA5}">
                      <a16:colId xmlns:a16="http://schemas.microsoft.com/office/drawing/2014/main" val="1492917734"/>
                    </a:ext>
                  </a:extLst>
                </a:gridCol>
              </a:tblGrid>
              <a:tr h="462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Titan23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hMETIS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TritonPart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TritonPart</a:t>
                      </a:r>
                      <a:r>
                        <a:rPr lang="en-US" sz="1600" baseline="-25000" dirty="0" err="1"/>
                        <a:t>emb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27715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5480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04432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sparcT1_chip2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62506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directrf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43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4DB892-82F6-42BC-E942-A95EA5BCF627}"/>
              </a:ext>
            </a:extLst>
          </p:cNvPr>
          <p:cNvSpPr txBox="1"/>
          <p:nvPr/>
        </p:nvSpPr>
        <p:spPr>
          <a:xfrm>
            <a:off x="4999171" y="2965697"/>
            <a:ext cx="210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Two-way </a:t>
            </a:r>
            <a:r>
              <a:rPr lang="en-US" sz="1600" b="1" dirty="0" err="1">
                <a:solidFill>
                  <a:srgbClr val="FF0000"/>
                </a:solidFill>
              </a:rPr>
              <a:t>cutsizes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6B68E-3A06-46C4-0990-C5B9030D9DA3}"/>
              </a:ext>
            </a:extLst>
          </p:cNvPr>
          <p:cNvSpPr txBox="1"/>
          <p:nvPr/>
        </p:nvSpPr>
        <p:spPr>
          <a:xfrm>
            <a:off x="2419364" y="5850522"/>
            <a:ext cx="210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2% imbalance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05CB4-3FB1-62AB-102B-DDE3C86E4D29}"/>
              </a:ext>
            </a:extLst>
          </p:cNvPr>
          <p:cNvSpPr txBox="1"/>
          <p:nvPr/>
        </p:nvSpPr>
        <p:spPr>
          <a:xfrm>
            <a:off x="5271634" y="5850522"/>
            <a:ext cx="5904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Best of 20 runs (averaged over 50 samples)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85451-C7FF-C560-031F-FA295DAA497D}"/>
              </a:ext>
            </a:extLst>
          </p:cNvPr>
          <p:cNvSpPr/>
          <p:nvPr/>
        </p:nvSpPr>
        <p:spPr>
          <a:xfrm>
            <a:off x="2064696" y="4750019"/>
            <a:ext cx="7573822" cy="426777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D3659-73F8-6FEB-9738-E64EA36F1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Metric 1</a:t>
            </a:r>
            <a:r>
              <a:rPr lang="en-US" sz="2400" dirty="0">
                <a:solidFill>
                  <a:schemeClr val="tx1"/>
                </a:solidFill>
              </a:rPr>
              <a:t>: Cuts on </a:t>
            </a:r>
            <a:r>
              <a:rPr lang="en-US" sz="2400" b="1" dirty="0">
                <a:solidFill>
                  <a:srgbClr val="FF0000"/>
                </a:solidFill>
              </a:rPr>
              <a:t>timing-critical paths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Average</a:t>
            </a:r>
            <a:r>
              <a:rPr lang="en-US" dirty="0">
                <a:solidFill>
                  <a:schemeClr val="tx1"/>
                </a:solidFill>
              </a:rPr>
              <a:t> #cuts on each timing critical path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Max.</a:t>
            </a:r>
            <a:r>
              <a:rPr lang="en-US" dirty="0">
                <a:solidFill>
                  <a:schemeClr val="tx1"/>
                </a:solidFill>
              </a:rPr>
              <a:t> #cuts on any timing critical path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Metric 2:</a:t>
            </a:r>
            <a:r>
              <a:rPr lang="en-US" sz="2400" dirty="0">
                <a:solidFill>
                  <a:schemeClr val="tx1"/>
                </a:solidFill>
              </a:rPr>
              <a:t> Cuts on </a:t>
            </a:r>
            <a:r>
              <a:rPr lang="en-US" sz="2400" b="1" dirty="0">
                <a:solidFill>
                  <a:srgbClr val="00B050"/>
                </a:solidFill>
              </a:rPr>
              <a:t>timing-noncritical paths </a:t>
            </a:r>
            <a:r>
              <a:rPr lang="en-US" sz="2400" dirty="0">
                <a:solidFill>
                  <a:schemeClr val="tx1"/>
                </a:solidFill>
              </a:rPr>
              <a:t>that have turned critical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Total</a:t>
            </a:r>
            <a:r>
              <a:rPr lang="en-US" dirty="0">
                <a:solidFill>
                  <a:schemeClr val="tx1"/>
                </a:solidFill>
              </a:rPr>
              <a:t> number of such paths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Average</a:t>
            </a:r>
            <a:r>
              <a:rPr lang="en-US" dirty="0">
                <a:solidFill>
                  <a:schemeClr val="tx1"/>
                </a:solidFill>
              </a:rPr>
              <a:t> number of cuts on each path</a:t>
            </a:r>
          </a:p>
          <a:p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Top </a:t>
            </a:r>
            <a:r>
              <a:rPr lang="en-US" sz="2400" b="1" dirty="0">
                <a:solidFill>
                  <a:schemeClr val="tx1"/>
                </a:solidFill>
              </a:rPr>
              <a:t>100000</a:t>
            </a:r>
            <a:r>
              <a:rPr lang="en-US" sz="2400" dirty="0">
                <a:solidFill>
                  <a:schemeClr val="tx1"/>
                </a:solidFill>
              </a:rPr>
              <a:t> paths extracted using </a:t>
            </a:r>
            <a:r>
              <a:rPr lang="en-US" sz="2400" b="1" dirty="0" err="1">
                <a:solidFill>
                  <a:schemeClr val="tx1"/>
                </a:solidFill>
              </a:rPr>
              <a:t>OpenSTA</a:t>
            </a:r>
            <a:r>
              <a:rPr lang="en-US" sz="2400" b="1" dirty="0">
                <a:solidFill>
                  <a:schemeClr val="tx1"/>
                </a:solidFill>
              </a:rPr>
              <a:t> timer</a:t>
            </a:r>
          </a:p>
          <a:p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Comparison baselines: </a:t>
            </a:r>
            <a:r>
              <a:rPr lang="en-US" sz="2400" dirty="0" err="1"/>
              <a:t>hMETIS</a:t>
            </a:r>
            <a:r>
              <a:rPr lang="en-US" sz="2400" dirty="0"/>
              <a:t>, </a:t>
            </a:r>
            <a:r>
              <a:rPr lang="en-US" sz="2400" dirty="0" err="1"/>
              <a:t>KaHyPar</a:t>
            </a:r>
            <a:r>
              <a:rPr lang="en-US" sz="2400" dirty="0"/>
              <a:t>, </a:t>
            </a:r>
            <a:r>
              <a:rPr lang="en-US" sz="2400" dirty="0" err="1"/>
              <a:t>TritonPart</a:t>
            </a:r>
            <a:r>
              <a:rPr lang="en-US" sz="2400" dirty="0"/>
              <a:t> with timing-driven feature disabled (</a:t>
            </a:r>
            <a:r>
              <a:rPr lang="en-US" sz="2400" b="1" dirty="0"/>
              <a:t>timing-reweighted hypergraph </a:t>
            </a:r>
            <a:r>
              <a:rPr lang="en-US" sz="2400" dirty="0"/>
              <a:t>as input)</a:t>
            </a:r>
          </a:p>
          <a:p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Benchmarks: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Modern benchmarks from the </a:t>
            </a:r>
            <a:r>
              <a:rPr lang="en-US" sz="2400" dirty="0">
                <a:solidFill>
                  <a:srgbClr val="0070C0"/>
                </a:solidFill>
                <a:hlinkClick r:id="rId3"/>
              </a:rPr>
              <a:t>MacroPlacement repo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Mempool</a:t>
            </a:r>
            <a:r>
              <a:rPr lang="en-US" dirty="0"/>
              <a:t> Group has ~2.7M instances (361K FFs, 324 macros)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2132C-85A0-33FC-07E2-AE582377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Metrics for timing-driven partitioning</a:t>
            </a:r>
          </a:p>
        </p:txBody>
      </p:sp>
    </p:spTree>
    <p:extLst>
      <p:ext uri="{BB962C8B-B14F-4D97-AF65-F5344CB8AC3E}">
        <p14:creationId xmlns:p14="http://schemas.microsoft.com/office/powerpoint/2010/main" val="30091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DF5245-C15A-E285-5185-71DE413E039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for each cut: 20% of clock period</a:t>
                </a:r>
              </a:p>
              <a:p>
                <a:pPr marL="50800" indent="0">
                  <a:buNone/>
                </a:pPr>
                <a:endParaRPr lang="en-US" sz="900" dirty="0"/>
              </a:p>
              <a:p>
                <a:r>
                  <a:rPr lang="en-US" sz="2400" dirty="0"/>
                  <a:t>Evaluation of cuts on </a:t>
                </a:r>
                <a:r>
                  <a:rPr lang="en-US" sz="2400" b="1" dirty="0"/>
                  <a:t>timing-critical</a:t>
                </a:r>
                <a:r>
                  <a:rPr lang="en-US" sz="2400" dirty="0"/>
                  <a:t> paths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5080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1800" dirty="0"/>
              </a:p>
              <a:p>
                <a:r>
                  <a:rPr lang="en-US" sz="2400" dirty="0"/>
                  <a:t>Evaluation of cuts on </a:t>
                </a:r>
                <a:r>
                  <a:rPr lang="en-US" sz="2400" b="1" dirty="0"/>
                  <a:t>timing-noncritical</a:t>
                </a:r>
                <a:r>
                  <a:rPr lang="en-US" sz="2400" dirty="0"/>
                  <a:t> paths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DF5245-C15A-E285-5185-71DE413E0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39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CC8047-D31D-E355-B7FB-3EA4A495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8895"/>
            <a:ext cx="10465903" cy="595312"/>
          </a:xfrm>
        </p:spPr>
        <p:txBody>
          <a:bodyPr/>
          <a:lstStyle/>
          <a:p>
            <a:r>
              <a:rPr lang="en-US" sz="3600" dirty="0"/>
              <a:t>Results for timing-driven partitioning (cont’d)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627E1E-D9A5-D1A5-00F5-9B723794E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81934"/>
              </p:ext>
            </p:extLst>
          </p:nvPr>
        </p:nvGraphicFramePr>
        <p:xfrm>
          <a:off x="2445220" y="2268127"/>
          <a:ext cx="6528088" cy="1636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807532915"/>
                    </a:ext>
                  </a:extLst>
                </a:gridCol>
                <a:gridCol w="535711">
                  <a:extLst>
                    <a:ext uri="{9D8B030D-6E8A-4147-A177-3AD203B41FA5}">
                      <a16:colId xmlns:a16="http://schemas.microsoft.com/office/drawing/2014/main" val="1156349993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851093573"/>
                    </a:ext>
                  </a:extLst>
                </a:gridCol>
                <a:gridCol w="701963">
                  <a:extLst>
                    <a:ext uri="{9D8B030D-6E8A-4147-A177-3AD203B41FA5}">
                      <a16:colId xmlns:a16="http://schemas.microsoft.com/office/drawing/2014/main" val="4220672017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3453099784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837111730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3181882512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1237007444"/>
                    </a:ext>
                  </a:extLst>
                </a:gridCol>
                <a:gridCol w="709177">
                  <a:extLst>
                    <a:ext uri="{9D8B030D-6E8A-4147-A177-3AD203B41FA5}">
                      <a16:colId xmlns:a16="http://schemas.microsoft.com/office/drawing/2014/main" val="95316349"/>
                    </a:ext>
                  </a:extLst>
                </a:gridCol>
              </a:tblGrid>
              <a:tr h="6001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r>
                        <a:rPr lang="en-US" baseline="-25000" dirty="0" err="1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r>
                        <a:rPr lang="en-US" baseline="-25000" dirty="0" err="1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522901"/>
                  </a:ext>
                </a:extLst>
              </a:tr>
              <a:tr h="429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BlackParrot</a:t>
                      </a:r>
                      <a:br>
                        <a:rPr lang="en-US" dirty="0"/>
                      </a:br>
                      <a:r>
                        <a:rPr lang="en-US" dirty="0"/>
                        <a:t>(GF12)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09045"/>
                  </a:ext>
                </a:extLst>
              </a:tr>
              <a:tr h="429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MemPool</a:t>
                      </a:r>
                      <a:r>
                        <a:rPr lang="en-US" dirty="0"/>
                        <a:t>-G (GF12)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27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25174B-5EC4-172D-EB16-36B7CA85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54590"/>
              </p:ext>
            </p:extLst>
          </p:nvPr>
        </p:nvGraphicFramePr>
        <p:xfrm>
          <a:off x="2602670" y="4798112"/>
          <a:ext cx="7035078" cy="1636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807532915"/>
                    </a:ext>
                  </a:extLst>
                </a:gridCol>
                <a:gridCol w="714808">
                  <a:extLst>
                    <a:ext uri="{9D8B030D-6E8A-4147-A177-3AD203B41FA5}">
                      <a16:colId xmlns:a16="http://schemas.microsoft.com/office/drawing/2014/main" val="1156349993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851093573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4220672017"/>
                    </a:ext>
                  </a:extLst>
                </a:gridCol>
                <a:gridCol w="714807">
                  <a:extLst>
                    <a:ext uri="{9D8B030D-6E8A-4147-A177-3AD203B41FA5}">
                      <a16:colId xmlns:a16="http://schemas.microsoft.com/office/drawing/2014/main" val="3453099784"/>
                    </a:ext>
                  </a:extLst>
                </a:gridCol>
                <a:gridCol w="617827">
                  <a:extLst>
                    <a:ext uri="{9D8B030D-6E8A-4147-A177-3AD203B41FA5}">
                      <a16:colId xmlns:a16="http://schemas.microsoft.com/office/drawing/2014/main" val="837111730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318188251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2370074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5316349"/>
                    </a:ext>
                  </a:extLst>
                </a:gridCol>
              </a:tblGrid>
              <a:tr h="6001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r>
                        <a:rPr lang="en-US" baseline="-25000" dirty="0" err="1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Tpart</a:t>
                      </a:r>
                      <a:r>
                        <a:rPr lang="en-US" baseline="-25000" dirty="0" err="1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522901"/>
                  </a:ext>
                </a:extLst>
              </a:tr>
              <a:tr h="429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BlackParrot</a:t>
                      </a:r>
                      <a:br>
                        <a:rPr lang="en-US" dirty="0"/>
                      </a:br>
                      <a:r>
                        <a:rPr lang="en-US" dirty="0"/>
                        <a:t>(GF12)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09045"/>
                  </a:ext>
                </a:extLst>
              </a:tr>
              <a:tr h="429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MemPool</a:t>
                      </a:r>
                      <a:r>
                        <a:rPr lang="en-US" dirty="0"/>
                        <a:t>-G (GF12)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278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9B92BE0-9020-6887-0B08-956EF8DD2D67}"/>
              </a:ext>
            </a:extLst>
          </p:cNvPr>
          <p:cNvSpPr/>
          <p:nvPr/>
        </p:nvSpPr>
        <p:spPr>
          <a:xfrm>
            <a:off x="6346574" y="1964628"/>
            <a:ext cx="2626735" cy="1940769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DF88B-6E54-8D9D-B114-32055569DA75}"/>
              </a:ext>
            </a:extLst>
          </p:cNvPr>
          <p:cNvSpPr txBox="1"/>
          <p:nvPr/>
        </p:nvSpPr>
        <p:spPr>
          <a:xfrm>
            <a:off x="4388465" y="1955392"/>
            <a:ext cx="139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cuts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58330-59B9-B97A-A49E-D805E5AB345F}"/>
              </a:ext>
            </a:extLst>
          </p:cNvPr>
          <p:cNvSpPr txBox="1"/>
          <p:nvPr/>
        </p:nvSpPr>
        <p:spPr>
          <a:xfrm>
            <a:off x="7183474" y="1954390"/>
            <a:ext cx="139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Worst cut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8F0C4-2EBC-D47E-5D64-1D5428A10193}"/>
              </a:ext>
            </a:extLst>
          </p:cNvPr>
          <p:cNvSpPr txBox="1"/>
          <p:nvPr/>
        </p:nvSpPr>
        <p:spPr>
          <a:xfrm>
            <a:off x="7433867" y="4500658"/>
            <a:ext cx="309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cuts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0AB0-7686-9F1F-0327-02F1963B29C5}"/>
              </a:ext>
            </a:extLst>
          </p:cNvPr>
          <p:cNvSpPr/>
          <p:nvPr/>
        </p:nvSpPr>
        <p:spPr>
          <a:xfrm>
            <a:off x="3695737" y="1963799"/>
            <a:ext cx="2650837" cy="1940769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4355A-5953-DF72-0222-DA99A04AF459}"/>
              </a:ext>
            </a:extLst>
          </p:cNvPr>
          <p:cNvSpPr txBox="1"/>
          <p:nvPr/>
        </p:nvSpPr>
        <p:spPr>
          <a:xfrm>
            <a:off x="3832693" y="4520985"/>
            <a:ext cx="309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Number of paths that turn critical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384889-D3AA-63B7-5EEB-28604489CBDB}"/>
              </a:ext>
            </a:extLst>
          </p:cNvPr>
          <p:cNvSpPr/>
          <p:nvPr/>
        </p:nvSpPr>
        <p:spPr>
          <a:xfrm>
            <a:off x="3832693" y="4551634"/>
            <a:ext cx="2972307" cy="1882919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0AD9-82D4-9083-3BBD-DC0BD6102A0A}"/>
              </a:ext>
            </a:extLst>
          </p:cNvPr>
          <p:cNvSpPr/>
          <p:nvPr/>
        </p:nvSpPr>
        <p:spPr>
          <a:xfrm>
            <a:off x="6805000" y="4551634"/>
            <a:ext cx="2832749" cy="1885285"/>
          </a:xfrm>
          <a:prstGeom prst="rect">
            <a:avLst/>
          </a:prstGeom>
          <a:solidFill>
            <a:srgbClr val="FFFF00">
              <a:alpha val="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FC212-4D7B-4EAF-38B0-4B5C0B39EFA4}"/>
              </a:ext>
            </a:extLst>
          </p:cNvPr>
          <p:cNvSpPr/>
          <p:nvPr/>
        </p:nvSpPr>
        <p:spPr>
          <a:xfrm>
            <a:off x="2602671" y="5924623"/>
            <a:ext cx="7035078" cy="506826"/>
          </a:xfrm>
          <a:prstGeom prst="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14297-E172-975C-C44C-565408E4A981}"/>
              </a:ext>
            </a:extLst>
          </p:cNvPr>
          <p:cNvSpPr/>
          <p:nvPr/>
        </p:nvSpPr>
        <p:spPr>
          <a:xfrm>
            <a:off x="2445220" y="3333707"/>
            <a:ext cx="6528088" cy="570860"/>
          </a:xfrm>
          <a:prstGeom prst="rect">
            <a:avLst/>
          </a:prstGeom>
          <a:solidFill>
            <a:srgbClr val="FF0000">
              <a:alpha val="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7" grpId="0"/>
      <p:bldP spid="7" grpId="0" animBg="1"/>
      <p:bldP spid="16" grpId="0"/>
      <p:bldP spid="11" grpId="0" animBg="1"/>
      <p:bldP spid="12" grpId="0" animBg="1"/>
      <p:bldP spid="18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01681" y="793081"/>
            <a:ext cx="9143999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Hypergraph partitioning 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Modern VLSI partitioning 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TritonPart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framework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Constrained and Timing-driven clustering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Initial partitioning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Multilevel and Timing-driven refinement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Experimental setup and results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rgbClr val="0070C0"/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rgbClr val="0070C0"/>
                </a:solidFill>
              </a:rPr>
              <a:t>Conclusion and future directions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sz="3200"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01681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Outline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47207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65043" y="793081"/>
            <a:ext cx="11531846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 err="1"/>
              <a:t>TritonPart</a:t>
            </a:r>
            <a:r>
              <a:rPr lang="en-US" sz="2400" b="1" dirty="0"/>
              <a:t>: </a:t>
            </a:r>
            <a:r>
              <a:rPr lang="en-US" sz="2400" dirty="0"/>
              <a:t>open-source replacement for </a:t>
            </a:r>
            <a:r>
              <a:rPr lang="en-US" sz="2400" dirty="0" err="1"/>
              <a:t>hMETIS</a:t>
            </a:r>
            <a:r>
              <a:rPr lang="en-US" sz="2400" dirty="0"/>
              <a:t> in all contexts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/>
              <a:t>Integrated with </a:t>
            </a:r>
            <a:r>
              <a:rPr lang="en-US" sz="2000" dirty="0" err="1"/>
              <a:t>OpenROAD</a:t>
            </a:r>
            <a:endParaRPr lang="en-US" sz="2000" dirty="0"/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/>
              <a:t>GitHub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https://github.com/The-OpenROAD-Project/OpenROAD/tree/master/src/par</a:t>
            </a:r>
            <a:endParaRPr dirty="0"/>
          </a:p>
          <a:p>
            <a:pPr marL="512366" lvl="1" indent="-58341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dirty="0"/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/>
              <a:t>Key features</a:t>
            </a:r>
            <a:endParaRPr lang="en-US" sz="2400" dirty="0"/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Real-valued + multi-dimensional</a:t>
            </a:r>
            <a:r>
              <a:rPr lang="en-US" sz="2000" dirty="0">
                <a:solidFill>
                  <a:schemeClr val="tx1"/>
                </a:solidFill>
              </a:rPr>
              <a:t> vertex weights and balance constraints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e.g., satisfy multi-FPGA balance</a:t>
            </a:r>
            <a:endParaRPr lang="en-US" sz="2000" dirty="0">
              <a:solidFill>
                <a:srgbClr val="00B050"/>
              </a:solidFill>
            </a:endParaRP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Community constraints: groups of vertices that stay together during partitioning 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e.g., keep macros and their direct </a:t>
            </a:r>
            <a:r>
              <a:rPr lang="en-US" sz="1800" dirty="0" err="1">
                <a:solidFill>
                  <a:srgbClr val="00B050"/>
                </a:solidFill>
              </a:rPr>
              <a:t>fanins</a:t>
            </a:r>
            <a:r>
              <a:rPr lang="en-US" sz="1800" dirty="0">
                <a:solidFill>
                  <a:srgbClr val="00B050"/>
                </a:solidFill>
              </a:rPr>
              <a:t>/fanouts together</a:t>
            </a:r>
            <a:endParaRPr lang="en-US" sz="2000" dirty="0">
              <a:solidFill>
                <a:schemeClr val="tx1"/>
              </a:solidFill>
            </a:endParaRP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Multi-way</a:t>
            </a:r>
            <a:r>
              <a:rPr lang="en-US" sz="2000" dirty="0">
                <a:solidFill>
                  <a:schemeClr val="tx1"/>
                </a:solidFill>
              </a:rPr>
              <a:t> partitioning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Embedding-aware </a:t>
            </a:r>
            <a:r>
              <a:rPr lang="en-US" sz="2000" dirty="0">
                <a:solidFill>
                  <a:schemeClr val="tx1"/>
                </a:solidFill>
              </a:rPr>
              <a:t>partitioning  </a:t>
            </a:r>
            <a:r>
              <a:rPr lang="en-US" sz="1800" dirty="0">
                <a:solidFill>
                  <a:srgbClr val="00B050"/>
                </a:solidFill>
              </a:rPr>
              <a:t>e.g., placement coordinates </a:t>
            </a:r>
            <a:endParaRPr lang="en-US" sz="2000" dirty="0">
              <a:solidFill>
                <a:schemeClr val="tx1"/>
              </a:solidFill>
            </a:endParaRP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Timing-driven</a:t>
            </a:r>
            <a:r>
              <a:rPr lang="en-US" sz="2000" dirty="0">
                <a:solidFill>
                  <a:schemeClr val="tx1"/>
                </a:solidFill>
              </a:rPr>
              <a:t> partitioning  </a:t>
            </a:r>
            <a:r>
              <a:rPr lang="en-US" sz="1800" dirty="0">
                <a:solidFill>
                  <a:srgbClr val="00B050"/>
                </a:solidFill>
              </a:rPr>
              <a:t>e.g., minimize cuts on critical paths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Slack propagation methodology</a:t>
            </a:r>
            <a:endParaRPr lang="en-US" sz="2800" dirty="0">
              <a:solidFill>
                <a:srgbClr val="0070C0"/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dirty="0">
              <a:solidFill>
                <a:schemeClr val="tx1"/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tx1"/>
                </a:solidFill>
              </a:rPr>
              <a:t>Key results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Improvements over </a:t>
            </a:r>
            <a:r>
              <a:rPr lang="en-US" sz="2000" dirty="0" err="1">
                <a:solidFill>
                  <a:schemeClr val="tx1"/>
                </a:solidFill>
              </a:rPr>
              <a:t>hMETIS</a:t>
            </a:r>
            <a:r>
              <a:rPr lang="en-US" sz="2000" dirty="0">
                <a:solidFill>
                  <a:schemeClr val="tx1"/>
                </a:solidFill>
              </a:rPr>
              <a:t> up to </a:t>
            </a:r>
            <a:r>
              <a:rPr lang="en-US" sz="2000" dirty="0">
                <a:solidFill>
                  <a:srgbClr val="0070C0"/>
                </a:solidFill>
              </a:rPr>
              <a:t>~20% </a:t>
            </a:r>
            <a:r>
              <a:rPr lang="en-US" sz="2000" dirty="0">
                <a:solidFill>
                  <a:schemeClr val="tx1"/>
                </a:solidFill>
              </a:rPr>
              <a:t>on some benchmarks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rgbClr val="0070C0"/>
                </a:solidFill>
              </a:rPr>
              <a:t>~21X reduction </a:t>
            </a:r>
            <a:r>
              <a:rPr lang="en-US" sz="2000" dirty="0">
                <a:solidFill>
                  <a:schemeClr val="tx1"/>
                </a:solidFill>
              </a:rPr>
              <a:t>of cuts on timing-critical paths compared to </a:t>
            </a:r>
            <a:r>
              <a:rPr lang="en-US" sz="2000" dirty="0" err="1">
                <a:solidFill>
                  <a:schemeClr val="tx1"/>
                </a:solidFill>
              </a:rPr>
              <a:t>hMETIS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KaHyPar</a:t>
            </a:r>
            <a:endParaRPr sz="2000" dirty="0">
              <a:solidFill>
                <a:schemeClr val="tx1"/>
              </a:solidFill>
            </a:endParaRPr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lang="en-US"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sz="3200"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65043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Overview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C7C542-DB8E-BE90-1303-ECF4E29D8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Conclusion:</a:t>
            </a:r>
          </a:p>
          <a:p>
            <a:pPr lvl="1"/>
            <a:r>
              <a:rPr lang="en-US" dirty="0"/>
              <a:t>We proposed </a:t>
            </a:r>
            <a:r>
              <a:rPr lang="en-US" dirty="0" err="1"/>
              <a:t>TritonPart</a:t>
            </a:r>
            <a:r>
              <a:rPr lang="en-US" dirty="0"/>
              <a:t>, the first constraints-driven general partitioner for VLSI physical design</a:t>
            </a:r>
          </a:p>
          <a:p>
            <a:pPr lvl="1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features (constraints + timing + embedding)</a:t>
            </a:r>
          </a:p>
          <a:p>
            <a:pPr lvl="1"/>
            <a:r>
              <a:rPr lang="en-US" dirty="0"/>
              <a:t>Novel slack propagation methodology</a:t>
            </a:r>
          </a:p>
          <a:p>
            <a:pPr lvl="1"/>
            <a:r>
              <a:rPr lang="en-US" dirty="0"/>
              <a:t>All codes and scripts on </a:t>
            </a:r>
            <a:r>
              <a:rPr lang="en-US" dirty="0" err="1"/>
              <a:t>OpenROAD</a:t>
            </a:r>
            <a:r>
              <a:rPr lang="en-US" sz="1800" dirty="0"/>
              <a:t> </a:t>
            </a:r>
            <a:r>
              <a:rPr lang="en-US" sz="1600" dirty="0">
                <a:hlinkClick r:id="rId3"/>
              </a:rPr>
              <a:t>https://github.com/The-OpenROAD-Project/OpenROAD/tree/master/src/par</a:t>
            </a:r>
            <a:endParaRPr lang="en-US" sz="2400" b="1" dirty="0"/>
          </a:p>
          <a:p>
            <a:r>
              <a:rPr lang="en-US" sz="2400" b="1" dirty="0"/>
              <a:t>Future directions: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Improvement of core hypergraph partitioning framework </a:t>
            </a:r>
          </a:p>
          <a:p>
            <a:pPr lvl="2"/>
            <a:r>
              <a:rPr lang="en-US" dirty="0"/>
              <a:t>Usage of GNNs/HNNs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Improvement of core timing-driven framework </a:t>
            </a:r>
          </a:p>
          <a:p>
            <a:pPr lvl="2"/>
            <a:r>
              <a:rPr lang="en-US" dirty="0"/>
              <a:t>Usage of accurate delay budgeting</a:t>
            </a:r>
          </a:p>
          <a:p>
            <a:pPr lvl="1"/>
            <a:r>
              <a:rPr lang="en-US" dirty="0"/>
              <a:t>Spatial arrangement-aware partitioning framework </a:t>
            </a:r>
          </a:p>
          <a:p>
            <a:pPr lvl="2"/>
            <a:r>
              <a:rPr lang="en-US" dirty="0"/>
              <a:t>Extension to 3D partitioning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Runtime speedup </a:t>
            </a:r>
            <a:r>
              <a:rPr lang="en-US" dirty="0"/>
              <a:t>(currently ~2.4X </a:t>
            </a:r>
            <a:r>
              <a:rPr lang="en-US" dirty="0" err="1"/>
              <a:t>hMETIS</a:t>
            </a:r>
            <a:r>
              <a:rPr lang="en-US" dirty="0"/>
              <a:t> runtime)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31F82-8121-8B58-A5BF-8B46C3EB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6487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54690" y="793081"/>
            <a:ext cx="9143999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rgbClr val="0070C0"/>
                </a:solidFill>
              </a:rPr>
              <a:t>Background and motivation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rgbClr val="0070C0"/>
                </a:solidFill>
              </a:rPr>
              <a:t>Hypergraph partitioning 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rgbClr val="0070C0"/>
                </a:solidFill>
              </a:rPr>
              <a:t>Modern VLSI partitioning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TritonPart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framework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Constrained and Timing-driven clustering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Initial partitioning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Multilevel and Timing-driven refinement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Experimental setup and results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Conclusion and future directions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sz="3200"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54690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Outline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20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214934" y="793081"/>
            <a:ext cx="12202353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en-US" b="1" i="1" dirty="0">
                <a:solidFill>
                  <a:srgbClr val="002060"/>
                </a:solidFill>
              </a:rPr>
              <a:t>Given a hypergraph, divide the vertices into disjoint blocks</a:t>
            </a:r>
          </a:p>
          <a:p>
            <a:pPr marL="622300" lvl="1" indent="-1651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i="1" dirty="0">
                <a:solidFill>
                  <a:srgbClr val="002060"/>
                </a:solidFill>
              </a:rPr>
              <a:t>Optimize a cost function </a:t>
            </a:r>
          </a:p>
          <a:p>
            <a:pPr marL="622300" lvl="1" indent="-1651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i="1" dirty="0">
                <a:solidFill>
                  <a:srgbClr val="002060"/>
                </a:solidFill>
              </a:rPr>
              <a:t>Satisfy constraints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US" sz="2400" dirty="0"/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en-US" sz="2400" dirty="0"/>
              <a:t>	</a:t>
            </a:r>
            <a:endParaRPr sz="24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214934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Hypergraph</a:t>
            </a:r>
            <a:r>
              <a:rPr lang="en-US" dirty="0"/>
              <a:t> partitioning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569A41-DECA-7783-E7C8-608489D8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93569"/>
              </p:ext>
            </p:extLst>
          </p:nvPr>
        </p:nvGraphicFramePr>
        <p:xfrm>
          <a:off x="1917289" y="2265956"/>
          <a:ext cx="8357421" cy="3826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5807">
                  <a:extLst>
                    <a:ext uri="{9D8B030D-6E8A-4147-A177-3AD203B41FA5}">
                      <a16:colId xmlns:a16="http://schemas.microsoft.com/office/drawing/2014/main" val="469125097"/>
                    </a:ext>
                  </a:extLst>
                </a:gridCol>
                <a:gridCol w="2785807">
                  <a:extLst>
                    <a:ext uri="{9D8B030D-6E8A-4147-A177-3AD203B41FA5}">
                      <a16:colId xmlns:a16="http://schemas.microsoft.com/office/drawing/2014/main" val="1796735594"/>
                    </a:ext>
                  </a:extLst>
                </a:gridCol>
                <a:gridCol w="2785807">
                  <a:extLst>
                    <a:ext uri="{9D8B030D-6E8A-4147-A177-3AD203B41FA5}">
                      <a16:colId xmlns:a16="http://schemas.microsoft.com/office/drawing/2014/main" val="377144735"/>
                    </a:ext>
                  </a:extLst>
                </a:gridCol>
              </a:tblGrid>
              <a:tr h="6738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Classical hypergraph partitioning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General hypergraph partitioning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04793"/>
                  </a:ext>
                </a:extLst>
              </a:tr>
              <a:tr h="4725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Vertex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0146"/>
                  </a:ext>
                </a:extLst>
              </a:tr>
              <a:tr h="4761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Hyperedge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36854"/>
                  </a:ext>
                </a:extLst>
              </a:tr>
              <a:tr h="4761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Weights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80588"/>
                  </a:ext>
                </a:extLst>
              </a:tr>
              <a:tr h="445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Modern 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45818"/>
                  </a:ext>
                </a:extLst>
              </a:tr>
              <a:tr h="4968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Cost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Min-cut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Any</a:t>
                      </a:r>
                      <a:r>
                        <a:rPr lang="en-US" sz="2000" dirty="0"/>
                        <a:t> cost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023951"/>
                  </a:ext>
                </a:extLst>
              </a:tr>
              <a:tr h="7583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Available partitioners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hMETIS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KaHyPar</a:t>
                      </a:r>
                      <a:r>
                        <a:rPr lang="en-US" sz="2000" dirty="0"/>
                        <a:t>, SpecPart, </a:t>
                      </a:r>
                      <a:r>
                        <a:rPr lang="en-US" sz="2000" dirty="0" err="1"/>
                        <a:t>BiPart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TritonPart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this work (!)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1757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FD63B5-D6D8-D234-2817-A3E85A370036}"/>
              </a:ext>
            </a:extLst>
          </p:cNvPr>
          <p:cNvSpPr/>
          <p:nvPr/>
        </p:nvSpPr>
        <p:spPr>
          <a:xfrm>
            <a:off x="1917289" y="2909455"/>
            <a:ext cx="8357421" cy="946928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8DA68-BDCF-5B7C-B71B-299E2E3B9417}"/>
              </a:ext>
            </a:extLst>
          </p:cNvPr>
          <p:cNvSpPr/>
          <p:nvPr/>
        </p:nvSpPr>
        <p:spPr>
          <a:xfrm>
            <a:off x="1917289" y="3856383"/>
            <a:ext cx="8357421" cy="49033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C6870-A32C-C617-139B-ACEF428978FA}"/>
              </a:ext>
            </a:extLst>
          </p:cNvPr>
          <p:cNvSpPr/>
          <p:nvPr/>
        </p:nvSpPr>
        <p:spPr>
          <a:xfrm>
            <a:off x="1917289" y="4346713"/>
            <a:ext cx="8357421" cy="49033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39A5C-7BBC-3D05-9D16-C1D8B588636F}"/>
              </a:ext>
            </a:extLst>
          </p:cNvPr>
          <p:cNvSpPr/>
          <p:nvPr/>
        </p:nvSpPr>
        <p:spPr>
          <a:xfrm>
            <a:off x="1917289" y="4833037"/>
            <a:ext cx="8357421" cy="49033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6B014-BB24-CEB5-5B91-826553577125}"/>
              </a:ext>
            </a:extLst>
          </p:cNvPr>
          <p:cNvSpPr/>
          <p:nvPr/>
        </p:nvSpPr>
        <p:spPr>
          <a:xfrm>
            <a:off x="1917289" y="5329257"/>
            <a:ext cx="8357421" cy="735661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43401-32EC-BCB4-197B-4FC2328091A0}"/>
              </a:ext>
            </a:extLst>
          </p:cNvPr>
          <p:cNvSpPr txBox="1"/>
          <p:nvPr/>
        </p:nvSpPr>
        <p:spPr>
          <a:xfrm>
            <a:off x="5424688" y="1221599"/>
            <a:ext cx="290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Classical balanced min-cut problem!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C2AEF09-14D8-0425-65F1-C33DADCC937D}"/>
              </a:ext>
            </a:extLst>
          </p:cNvPr>
          <p:cNvSpPr/>
          <p:nvPr/>
        </p:nvSpPr>
        <p:spPr>
          <a:xfrm rot="6444123">
            <a:off x="6151891" y="1974942"/>
            <a:ext cx="328437" cy="18477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BCB016-EE16-3D58-8505-7395F7BE9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Multi-dimensional balance</a:t>
            </a:r>
          </a:p>
          <a:p>
            <a:pPr lvl="1"/>
            <a:r>
              <a:rPr lang="en-US" dirty="0"/>
              <a:t>Multi-dimensional vertex weights </a:t>
            </a:r>
            <a:r>
              <a:rPr lang="en-US" dirty="0">
                <a:sym typeface="Wingdings" panose="05000000000000000000" pitchFamily="2" charset="2"/>
              </a:rPr>
              <a:t> multi-dimensional block weights</a:t>
            </a:r>
            <a:endParaRPr lang="en-US" dirty="0"/>
          </a:p>
          <a:p>
            <a:pPr lvl="1"/>
            <a:r>
              <a:rPr lang="en-US" dirty="0"/>
              <a:t>Satisfy balance for </a:t>
            </a:r>
            <a:r>
              <a:rPr lang="en-US" dirty="0">
                <a:solidFill>
                  <a:srgbClr val="0070C0"/>
                </a:solidFill>
              </a:rPr>
              <a:t>each dimension</a:t>
            </a:r>
            <a:r>
              <a:rPr lang="en-US" dirty="0"/>
              <a:t> of block weight</a:t>
            </a:r>
          </a:p>
          <a:p>
            <a:r>
              <a:rPr lang="en-US" b="1" dirty="0"/>
              <a:t>Fixed vertices</a:t>
            </a:r>
          </a:p>
          <a:p>
            <a:pPr lvl="1"/>
            <a:r>
              <a:rPr lang="en-US" dirty="0"/>
              <a:t>Some vertices preassigned to certain blocks</a:t>
            </a:r>
          </a:p>
          <a:p>
            <a:r>
              <a:rPr lang="en-US" b="1" dirty="0"/>
              <a:t>Grouping</a:t>
            </a:r>
          </a:p>
          <a:p>
            <a:pPr lvl="1"/>
            <a:r>
              <a:rPr lang="en-US" dirty="0"/>
              <a:t>Vertices in the </a:t>
            </a:r>
            <a:r>
              <a:rPr lang="en-US" dirty="0">
                <a:solidFill>
                  <a:srgbClr val="0070C0"/>
                </a:solidFill>
              </a:rPr>
              <a:t>same group</a:t>
            </a:r>
            <a:r>
              <a:rPr lang="en-US" dirty="0"/>
              <a:t> should end up in the same block </a:t>
            </a:r>
          </a:p>
          <a:p>
            <a:r>
              <a:rPr lang="en-US" b="1" dirty="0"/>
              <a:t>Embedding guidance</a:t>
            </a:r>
          </a:p>
          <a:p>
            <a:pPr lvl="1"/>
            <a:r>
              <a:rPr lang="en-US" dirty="0"/>
              <a:t>Vertices </a:t>
            </a:r>
            <a:r>
              <a:rPr lang="en-US" dirty="0">
                <a:solidFill>
                  <a:srgbClr val="0070C0"/>
                </a:solidFill>
              </a:rPr>
              <a:t>closer in the embedding</a:t>
            </a:r>
            <a:r>
              <a:rPr lang="en-US" dirty="0"/>
              <a:t> are more likely to be in the same block</a:t>
            </a:r>
          </a:p>
          <a:p>
            <a:r>
              <a:rPr lang="en-US" b="1" dirty="0"/>
              <a:t>Timing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Minimize</a:t>
            </a:r>
            <a:r>
              <a:rPr lang="en-US" dirty="0"/>
              <a:t> cuts on timing-critical paths, </a:t>
            </a:r>
            <a:r>
              <a:rPr lang="en-US" dirty="0">
                <a:solidFill>
                  <a:srgbClr val="0070C0"/>
                </a:solidFill>
              </a:rPr>
              <a:t>prevent</a:t>
            </a:r>
            <a:r>
              <a:rPr lang="en-US" dirty="0"/>
              <a:t> timing-noncritical paths </a:t>
            </a:r>
            <a:br>
              <a:rPr lang="en-US" dirty="0"/>
            </a:br>
            <a:r>
              <a:rPr lang="en-US" dirty="0"/>
              <a:t>from becoming critical, etc. </a:t>
            </a:r>
          </a:p>
          <a:p>
            <a:r>
              <a:rPr lang="en-US" i="1" dirty="0">
                <a:solidFill>
                  <a:srgbClr val="FF0000"/>
                </a:solidFill>
              </a:rPr>
              <a:t>Not handled by the SOTA  +  we want an </a:t>
            </a:r>
            <a:r>
              <a:rPr lang="en-US" i="1" u="sng" dirty="0">
                <a:solidFill>
                  <a:srgbClr val="FF0000"/>
                </a:solidFill>
              </a:rPr>
              <a:t>open</a:t>
            </a:r>
            <a:r>
              <a:rPr lang="en-US" i="1" dirty="0">
                <a:solidFill>
                  <a:srgbClr val="FF0000"/>
                </a:solidFill>
              </a:rPr>
              <a:t> research foundation 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25CFA-503A-A01C-CD2D-48E475E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Modern VLSI partitioning  </a:t>
            </a:r>
          </a:p>
        </p:txBody>
      </p:sp>
    </p:spTree>
    <p:extLst>
      <p:ext uri="{BB962C8B-B14F-4D97-AF65-F5344CB8AC3E}">
        <p14:creationId xmlns:p14="http://schemas.microsoft.com/office/powerpoint/2010/main" val="26968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241438" y="793081"/>
            <a:ext cx="9143999" cy="59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Hypergraph partitioning 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Modern VLSI partitioning 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rgbClr val="0070C0"/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 err="1">
                <a:solidFill>
                  <a:srgbClr val="0070C0"/>
                </a:solidFill>
              </a:rPr>
              <a:t>TritonPart</a:t>
            </a:r>
            <a:r>
              <a:rPr lang="en-US" sz="2400" b="1" dirty="0">
                <a:solidFill>
                  <a:srgbClr val="0070C0"/>
                </a:solidFill>
              </a:rPr>
              <a:t> framework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rgbClr val="0070C0"/>
                </a:solidFill>
              </a:rPr>
              <a:t>Constrained and Timing-driven clustering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rgbClr val="0070C0"/>
                </a:solidFill>
              </a:rPr>
              <a:t>Initial partitioning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b="1" dirty="0">
                <a:solidFill>
                  <a:srgbClr val="0070C0"/>
                </a:solidFill>
              </a:rPr>
              <a:t>Multilevel and Timing-driven refinement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Experimental setup and results</a:t>
            </a: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2641" indent="-172641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Conclusion and future directions</a:t>
            </a:r>
          </a:p>
          <a:p>
            <a:pPr marL="629841" lvl="1" indent="-172641">
              <a:lnSpc>
                <a:spcPct val="100000"/>
              </a:lnSpc>
              <a:spcBef>
                <a:spcPts val="0"/>
              </a:spcBef>
              <a:buSzPts val="1800"/>
            </a:pPr>
            <a:endParaRPr lang="en-US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800" dirty="0"/>
          </a:p>
          <a:p>
            <a:pPr marL="512366" lvl="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172641" indent="-58341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339725" lvl="1" indent="0">
              <a:spcBef>
                <a:spcPts val="0"/>
              </a:spcBef>
              <a:buSzPts val="1800"/>
              <a:buNone/>
            </a:pPr>
            <a:endParaRPr sz="2000"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512366" lvl="1" indent="-58341">
              <a:spcBef>
                <a:spcPts val="450"/>
              </a:spcBef>
              <a:buSzPts val="1800"/>
              <a:buNone/>
            </a:pPr>
            <a:endParaRPr dirty="0"/>
          </a:p>
          <a:p>
            <a:pPr marL="427435" lvl="1" indent="-52388">
              <a:spcBef>
                <a:spcPts val="450"/>
              </a:spcBef>
              <a:buSzPts val="1800"/>
              <a:buNone/>
            </a:pPr>
            <a:endParaRPr sz="3200" dirty="0"/>
          </a:p>
          <a:p>
            <a:pPr marL="0" indent="0">
              <a:spcBef>
                <a:spcPts val="450"/>
              </a:spcBef>
              <a:buSzPts val="1800"/>
              <a:buNone/>
            </a:pPr>
            <a:endParaRPr sz="24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41438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/>
              <a:t>Outline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30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2EDF8-756D-0867-3574-C86DA0DC14CF}"/>
              </a:ext>
            </a:extLst>
          </p:cNvPr>
          <p:cNvSpPr/>
          <p:nvPr/>
        </p:nvSpPr>
        <p:spPr>
          <a:xfrm>
            <a:off x="7172248" y="4805388"/>
            <a:ext cx="3009810" cy="1604328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201682" y="131167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>
              <a:buClr>
                <a:srgbClr val="254061"/>
              </a:buClr>
              <a:buSzPts val="3200"/>
            </a:pPr>
            <a:r>
              <a:rPr lang="en-US" sz="3600" dirty="0" err="1"/>
              <a:t>TritonPart</a:t>
            </a:r>
            <a:r>
              <a:rPr lang="en-US" sz="3600" dirty="0"/>
              <a:t> framework</a:t>
            </a:r>
            <a:endParaRPr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8EA64A-97A5-C50B-8874-6136A898F721}"/>
              </a:ext>
            </a:extLst>
          </p:cNvPr>
          <p:cNvSpPr/>
          <p:nvPr/>
        </p:nvSpPr>
        <p:spPr>
          <a:xfrm>
            <a:off x="3559479" y="4941590"/>
            <a:ext cx="3146322" cy="96356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Enhanced multilevel refinement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3D4D1-9DFE-27AA-A40E-EBFF4A59F692}"/>
              </a:ext>
            </a:extLst>
          </p:cNvPr>
          <p:cNvSpPr/>
          <p:nvPr/>
        </p:nvSpPr>
        <p:spPr>
          <a:xfrm>
            <a:off x="3522508" y="2079879"/>
            <a:ext cx="3146322" cy="96356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Multilevel constrained clustering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1B0E9F-041E-2932-8C11-6DB34E70C090}"/>
              </a:ext>
            </a:extLst>
          </p:cNvPr>
          <p:cNvSpPr/>
          <p:nvPr/>
        </p:nvSpPr>
        <p:spPr>
          <a:xfrm>
            <a:off x="3559479" y="3511896"/>
            <a:ext cx="3146322" cy="96356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Initial partitioning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674EA8C-3A9D-6EBF-860D-00157A4EFC7F}"/>
              </a:ext>
            </a:extLst>
          </p:cNvPr>
          <p:cNvSpPr/>
          <p:nvPr/>
        </p:nvSpPr>
        <p:spPr>
          <a:xfrm>
            <a:off x="6802844" y="2013202"/>
            <a:ext cx="422788" cy="11405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DDB496C-551C-1997-9E9D-7D82C6E85169}"/>
              </a:ext>
            </a:extLst>
          </p:cNvPr>
          <p:cNvSpPr/>
          <p:nvPr/>
        </p:nvSpPr>
        <p:spPr>
          <a:xfrm>
            <a:off x="6802844" y="3382985"/>
            <a:ext cx="422788" cy="11405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E69A6DE-85FA-41E2-3535-FBAB40542D41}"/>
              </a:ext>
            </a:extLst>
          </p:cNvPr>
          <p:cNvSpPr/>
          <p:nvPr/>
        </p:nvSpPr>
        <p:spPr>
          <a:xfrm>
            <a:off x="6802844" y="4827610"/>
            <a:ext cx="422788" cy="147292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D6F0D-CA64-C262-0963-11C320B5BE53}"/>
              </a:ext>
            </a:extLst>
          </p:cNvPr>
          <p:cNvSpPr txBox="1"/>
          <p:nvPr/>
        </p:nvSpPr>
        <p:spPr>
          <a:xfrm>
            <a:off x="7117656" y="1967985"/>
            <a:ext cx="3215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First-Choice clustering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Constraints-aware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Embedding guidance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Timing-driven</a:t>
            </a: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A5888-9EAE-AE2F-C08E-8AD608B4F950}"/>
              </a:ext>
            </a:extLst>
          </p:cNvPr>
          <p:cNvSpPr txBox="1"/>
          <p:nvPr/>
        </p:nvSpPr>
        <p:spPr>
          <a:xfrm>
            <a:off x="7104008" y="3630091"/>
            <a:ext cx="3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800" dirty="0"/>
              <a:t>Random, VILE, ILP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800" dirty="0"/>
              <a:t>Multi-dimensional balance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E84C8-B939-67A6-B8FF-85BAFA8D5ADF}"/>
              </a:ext>
            </a:extLst>
          </p:cNvPr>
          <p:cNvSpPr txBox="1"/>
          <p:nvPr/>
        </p:nvSpPr>
        <p:spPr>
          <a:xfrm>
            <a:off x="7149431" y="4900920"/>
            <a:ext cx="3215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K-way FM 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Pairwise K-way FM 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Greedy refinement (HER)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Cut-overlay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1800" dirty="0"/>
              <a:t>Slack propagation (timing)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BA1BF26-D18B-963C-F05D-E6596BCC8BF0}"/>
              </a:ext>
            </a:extLst>
          </p:cNvPr>
          <p:cNvSpPr/>
          <p:nvPr/>
        </p:nvSpPr>
        <p:spPr>
          <a:xfrm>
            <a:off x="4869525" y="3052627"/>
            <a:ext cx="422788" cy="4380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F39ECC2-A1B1-803D-2D89-9F31E4878B52}"/>
              </a:ext>
            </a:extLst>
          </p:cNvPr>
          <p:cNvSpPr/>
          <p:nvPr/>
        </p:nvSpPr>
        <p:spPr>
          <a:xfrm>
            <a:off x="4889188" y="4475457"/>
            <a:ext cx="422788" cy="4380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91E95BF-7A42-E1C4-A1B5-35BCD7A7BBEF}"/>
              </a:ext>
            </a:extLst>
          </p:cNvPr>
          <p:cNvSpPr/>
          <p:nvPr/>
        </p:nvSpPr>
        <p:spPr>
          <a:xfrm>
            <a:off x="4889188" y="5905150"/>
            <a:ext cx="422788" cy="3048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22FC2FB-52F9-30B2-BAE0-40BCC462940F}"/>
              </a:ext>
            </a:extLst>
          </p:cNvPr>
          <p:cNvSpPr/>
          <p:nvPr/>
        </p:nvSpPr>
        <p:spPr>
          <a:xfrm>
            <a:off x="4869525" y="1761533"/>
            <a:ext cx="422788" cy="2755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67411B-06C9-A82D-DE76-94FC183AD642}"/>
              </a:ext>
            </a:extLst>
          </p:cNvPr>
          <p:cNvSpPr/>
          <p:nvPr/>
        </p:nvSpPr>
        <p:spPr>
          <a:xfrm>
            <a:off x="2411463" y="825411"/>
            <a:ext cx="2740640" cy="7937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Hypergraph/netlist, imbalance factor, #blocks, cost function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5F2B6F0-D0F3-3601-85CE-777BD149184E}"/>
              </a:ext>
            </a:extLst>
          </p:cNvPr>
          <p:cNvSpPr/>
          <p:nvPr/>
        </p:nvSpPr>
        <p:spPr>
          <a:xfrm>
            <a:off x="5369892" y="827304"/>
            <a:ext cx="2231722" cy="7454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Fixed, grouping, timing, embedding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A775FA-5E11-0639-3BE6-C2F771C03F6E}"/>
              </a:ext>
            </a:extLst>
          </p:cNvPr>
          <p:cNvSpPr txBox="1"/>
          <p:nvPr/>
        </p:nvSpPr>
        <p:spPr>
          <a:xfrm>
            <a:off x="2942405" y="1541254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Primary inputs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E0F60F-6805-E1D7-8869-7C67DFDC89B8}"/>
              </a:ext>
            </a:extLst>
          </p:cNvPr>
          <p:cNvSpPr txBox="1"/>
          <p:nvPr/>
        </p:nvSpPr>
        <p:spPr>
          <a:xfrm>
            <a:off x="5565976" y="1512933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Optional inputs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89C8824-68E3-B9D8-9BAD-7A87BAA55ED8}"/>
              </a:ext>
            </a:extLst>
          </p:cNvPr>
          <p:cNvSpPr/>
          <p:nvPr/>
        </p:nvSpPr>
        <p:spPr>
          <a:xfrm>
            <a:off x="4218242" y="6304876"/>
            <a:ext cx="1802838" cy="369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Output partition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5B3D57-1977-4863-735B-BB5C13EB6E93}"/>
              </a:ext>
            </a:extLst>
          </p:cNvPr>
          <p:cNvSpPr/>
          <p:nvPr/>
        </p:nvSpPr>
        <p:spPr>
          <a:xfrm>
            <a:off x="8853848" y="998543"/>
            <a:ext cx="1590470" cy="745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OpenSTA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7D76173-451C-86CB-EB69-6D78BD321CFE}"/>
              </a:ext>
            </a:extLst>
          </p:cNvPr>
          <p:cNvSpPr/>
          <p:nvPr/>
        </p:nvSpPr>
        <p:spPr>
          <a:xfrm rot="10800000">
            <a:off x="7695121" y="1287196"/>
            <a:ext cx="1065220" cy="1974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8F344A-9648-0682-8E2A-26051504F572}"/>
              </a:ext>
            </a:extLst>
          </p:cNvPr>
          <p:cNvSpPr txBox="1"/>
          <p:nvPr/>
        </p:nvSpPr>
        <p:spPr>
          <a:xfrm>
            <a:off x="7788629" y="735666"/>
            <a:ext cx="115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Timing info</a:t>
            </a:r>
          </a:p>
        </p:txBody>
      </p:sp>
    </p:spTree>
    <p:extLst>
      <p:ext uri="{BB962C8B-B14F-4D97-AF65-F5344CB8AC3E}">
        <p14:creationId xmlns:p14="http://schemas.microsoft.com/office/powerpoint/2010/main" val="1700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58;p2">
                <a:extLst>
                  <a:ext uri="{FF2B5EF4-FFF2-40B4-BE49-F238E27FC236}">
                    <a16:creationId xmlns:a16="http://schemas.microsoft.com/office/drawing/2014/main" id="{D8552F93-EE9D-982A-E320-3218B0B3B2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292" y="798061"/>
                <a:ext cx="11485192" cy="592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85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rgbClr val="C00000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81000" algn="l" rtl="0">
                  <a:lnSpc>
                    <a:spcPct val="85000"/>
                  </a:lnSpc>
                  <a:spcBef>
                    <a:spcPts val="720"/>
                  </a:spcBef>
                  <a:spcAft>
                    <a:spcPts val="0"/>
                  </a:spcAft>
                  <a:buClr>
                    <a:srgbClr val="C00000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55600" algn="l" rtl="0">
                  <a:lnSpc>
                    <a:spcPct val="8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28575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C00000"/>
                  </a:buClr>
                  <a:buSzPts val="9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SzPts val="1800"/>
                  <a:buNone/>
                </a:pPr>
                <a:r>
                  <a:rPr lang="en-US" sz="2400" b="1" i="1" dirty="0">
                    <a:solidFill>
                      <a:schemeClr val="bg2"/>
                    </a:solidFill>
                  </a:rPr>
                  <a:t>Multilevel clustering paradigm (similar to </a:t>
                </a:r>
                <a:r>
                  <a:rPr lang="en-US" sz="2400" b="1" i="1" dirty="0" err="1">
                    <a:solidFill>
                      <a:schemeClr val="bg2"/>
                    </a:solidFill>
                  </a:rPr>
                  <a:t>hMETIS</a:t>
                </a:r>
                <a:r>
                  <a:rPr lang="en-US" sz="2400" b="1" i="1" dirty="0">
                    <a:solidFill>
                      <a:schemeClr val="bg2"/>
                    </a:solidFill>
                  </a:rPr>
                  <a:t> + enhancements) </a:t>
                </a:r>
                <a:r>
                  <a:rPr lang="en-US" sz="1800" b="1" i="1" dirty="0">
                    <a:solidFill>
                      <a:schemeClr val="bg2"/>
                    </a:solidFill>
                  </a:rPr>
                  <a:t>Section III.A</a:t>
                </a:r>
              </a:p>
              <a:p>
                <a:pPr marL="17264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b="1" dirty="0"/>
                  <a:t>First-Choice (FC) </a:t>
                </a:r>
                <a:r>
                  <a:rPr lang="en-US" sz="1800" dirty="0"/>
                  <a:t>clustering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Generate </a:t>
                </a:r>
                <a:r>
                  <a:rPr lang="en-US" sz="1800" b="1" dirty="0"/>
                  <a:t>vertex ordering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For each vertex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in the order:</a:t>
                </a:r>
              </a:p>
              <a:p>
                <a:pPr marL="1087041" lvl="2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600" dirty="0"/>
                  <a:t>Find neighbors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600" dirty="0"/>
              </a:p>
              <a:p>
                <a:pPr marL="1087041" lvl="2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600" dirty="0"/>
                  <a:t>Cluster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with neighbor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/>
                  <a:t> having </a:t>
                </a:r>
                <a:br>
                  <a:rPr lang="en-US" sz="1600" dirty="0"/>
                </a:br>
                <a:r>
                  <a:rPr lang="en-US" sz="1600" b="1" dirty="0"/>
                  <a:t>highest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connectivity score</a:t>
                </a:r>
              </a:p>
              <a:p>
                <a:pPr marL="1087041" lvl="2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endParaRPr lang="en-US" sz="1400" dirty="0"/>
              </a:p>
              <a:p>
                <a:pPr marL="17264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b="1" dirty="0"/>
                  <a:t>Fixed vertex constraints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All fixed vertices in same block are merged into </a:t>
                </a:r>
                <a:br>
                  <a:rPr lang="en-US" sz="1800" dirty="0"/>
                </a:br>
                <a:r>
                  <a:rPr lang="en-US" sz="1800" dirty="0"/>
                  <a:t>single cluster</a:t>
                </a:r>
              </a:p>
              <a:p>
                <a:pPr marL="172641" indent="-172641">
                  <a:lnSpc>
                    <a:spcPct val="150000"/>
                  </a:lnSpc>
                  <a:spcBef>
                    <a:spcPts val="0"/>
                  </a:spcBef>
                  <a:buSzPts val="1800"/>
                </a:pPr>
                <a:r>
                  <a:rPr lang="en-US" sz="1800" b="1" dirty="0"/>
                  <a:t>Grouping constraints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All vertices belonging to same group are merged into </a:t>
                </a:r>
                <a:br>
                  <a:rPr lang="en-US" sz="1800" dirty="0"/>
                </a:br>
                <a:r>
                  <a:rPr lang="en-US" sz="1800" dirty="0"/>
                  <a:t>single cluster</a:t>
                </a:r>
              </a:p>
              <a:p>
                <a:pPr marL="17264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endParaRPr lang="en-US" sz="1800" b="1" dirty="0"/>
              </a:p>
              <a:p>
                <a:pPr marL="17264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b="1" dirty="0"/>
                  <a:t>Embedding guidance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Leverage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embedding score</a:t>
                </a:r>
                <a:r>
                  <a:rPr lang="en-US" sz="1800" b="1" dirty="0"/>
                  <a:t> + connectivity score </a:t>
                </a:r>
                <a:br>
                  <a:rPr lang="en-US" sz="1800" b="1" dirty="0"/>
                </a:br>
                <a:r>
                  <a:rPr lang="en-US" sz="1800" dirty="0"/>
                  <a:t>during FC clustering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r>
                  <a:rPr lang="en-US" sz="1800" dirty="0"/>
                  <a:t>After clustering, set cluster coordinate to the</a:t>
                </a:r>
                <a:br>
                  <a:rPr lang="en-US" sz="1800" dirty="0"/>
                </a:br>
                <a:r>
                  <a:rPr lang="en-US" sz="1800" dirty="0"/>
                  <a:t> </a:t>
                </a:r>
                <a:r>
                  <a:rPr lang="en-US" sz="1800" b="1" dirty="0"/>
                  <a:t>center of gravity </a:t>
                </a:r>
                <a:r>
                  <a:rPr lang="en-US" sz="1800" dirty="0"/>
                  <a:t>of all vertices in the cluster</a:t>
                </a:r>
              </a:p>
              <a:p>
                <a:pPr marL="629841" lvl="1" indent="-172641">
                  <a:lnSpc>
                    <a:spcPct val="100000"/>
                  </a:lnSpc>
                  <a:spcBef>
                    <a:spcPts val="0"/>
                  </a:spcBef>
                  <a:buSzPts val="1800"/>
                </a:pPr>
                <a:endParaRPr lang="en-US" sz="1400" dirty="0"/>
              </a:p>
              <a:p>
                <a:pPr marL="512366" lvl="1" indent="-58341">
                  <a:spcBef>
                    <a:spcPts val="450"/>
                  </a:spcBef>
                  <a:buSzPts val="1800"/>
                  <a:buNone/>
                </a:pPr>
                <a:endParaRPr lang="en-US" sz="1800" dirty="0"/>
              </a:p>
              <a:p>
                <a:pPr marL="427435" lvl="1" indent="-52388">
                  <a:spcBef>
                    <a:spcPts val="450"/>
                  </a:spcBef>
                  <a:buSzPts val="1800"/>
                  <a:buNone/>
                </a:pPr>
                <a:endParaRPr lang="en-US" sz="1800" dirty="0"/>
              </a:p>
              <a:p>
                <a:pPr marL="0" indent="0">
                  <a:spcBef>
                    <a:spcPts val="450"/>
                  </a:spcBef>
                  <a:buSzPts val="180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Google Shape;58;p2">
                <a:extLst>
                  <a:ext uri="{FF2B5EF4-FFF2-40B4-BE49-F238E27FC236}">
                    <a16:creationId xmlns:a16="http://schemas.microsoft.com/office/drawing/2014/main" id="{D8552F93-EE9D-982A-E320-3218B0B3B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92" y="798061"/>
                <a:ext cx="11485192" cy="5920456"/>
              </a:xfrm>
              <a:prstGeom prst="rect">
                <a:avLst/>
              </a:prstGeom>
              <a:blipFill>
                <a:blip r:embed="rId3"/>
                <a:stretch>
                  <a:fillRect l="-773" t="-6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2F1A22-CDAB-8CCD-DF61-E92EAC3A3F3B}"/>
              </a:ext>
            </a:extLst>
          </p:cNvPr>
          <p:cNvSpPr/>
          <p:nvPr/>
        </p:nvSpPr>
        <p:spPr>
          <a:xfrm>
            <a:off x="215899" y="3910220"/>
            <a:ext cx="6124909" cy="892749"/>
          </a:xfrm>
          <a:prstGeom prst="roundRect">
            <a:avLst/>
          </a:prstGeom>
          <a:solidFill>
            <a:srgbClr val="00B0F0">
              <a:alpha val="1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DDE3F6-CAF7-7408-DBA3-D4AFEEC6980B}"/>
              </a:ext>
            </a:extLst>
          </p:cNvPr>
          <p:cNvSpPr/>
          <p:nvPr/>
        </p:nvSpPr>
        <p:spPr>
          <a:xfrm>
            <a:off x="215899" y="2934173"/>
            <a:ext cx="5627612" cy="892749"/>
          </a:xfrm>
          <a:prstGeom prst="roundRect">
            <a:avLst/>
          </a:prstGeom>
          <a:solidFill>
            <a:srgbClr val="92D050">
              <a:alpha val="1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CD0C27-694D-513E-7B08-4FEFC20FCF2E}"/>
              </a:ext>
            </a:extLst>
          </p:cNvPr>
          <p:cNvSpPr/>
          <p:nvPr/>
        </p:nvSpPr>
        <p:spPr>
          <a:xfrm>
            <a:off x="283684" y="4969566"/>
            <a:ext cx="5932122" cy="1470992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C4936-EB81-8270-7742-E43C652C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Constrained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3E0DED7-A0C0-D169-B7CD-B8281D2EC4C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321182" y="1214202"/>
                <a:ext cx="6829118" cy="5562601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2000" b="1" dirty="0"/>
              </a:p>
              <a:p>
                <a:pPr marL="5080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Connectivity score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⟨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⟩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800" dirty="0"/>
                  <a:t>Set of hyperedges incident to a vertex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800" dirty="0"/>
              </a:p>
              <a:p>
                <a:endParaRPr lang="en-US" sz="1100" i="1" dirty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Hyperedge weight vector</a:t>
                </a:r>
              </a:p>
              <a:p>
                <a:endParaRPr lang="en-US" sz="1100" i="1" dirty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800" dirty="0"/>
                  <a:t>Scaling factors vector</a:t>
                </a:r>
              </a:p>
              <a:p>
                <a:pPr marL="5080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2000" b="1" dirty="0"/>
              </a:p>
              <a:p>
                <a:pPr marL="50800" indent="0">
                  <a:buNone/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	Embedding score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b="1" dirty="0">
                    <a:solidFill>
                      <a:srgbClr val="00B050"/>
                    </a:solidFill>
                  </a:rPr>
                  <a:t>) </a:t>
                </a:r>
                <a:r>
                  <a:rPr lang="en-US" sz="2000" dirty="0">
                    <a:solidFill>
                      <a:srgbClr val="00B050"/>
                    </a:solidFill>
                  </a:rPr>
                  <a:t>=</a:t>
                </a:r>
                <a:r>
                  <a:rPr lang="en-US" sz="1800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1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800" dirty="0"/>
                  <a:t>Embedding of vertex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800" dirty="0"/>
              </a:p>
              <a:p>
                <a:pPr marL="50800" indent="0">
                  <a:buNone/>
                </a:pPr>
                <a:endParaRPr lang="en-US" sz="1100" i="1" dirty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800" dirty="0"/>
                  <a:t>Normalization factor</a:t>
                </a:r>
              </a:p>
              <a:p>
                <a:endParaRPr lang="en-US" sz="2000" dirty="0"/>
              </a:p>
              <a:p>
                <a:endParaRPr lang="en-US" sz="2000" b="1" dirty="0"/>
              </a:p>
              <a:p>
                <a:pPr marL="5080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3E0DED7-A0C0-D169-B7CD-B8281D2EC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21182" y="1214202"/>
                <a:ext cx="6829118" cy="5562601"/>
              </a:xfrm>
              <a:blipFill>
                <a:blip r:embed="rId4"/>
                <a:stretch>
                  <a:fillRect l="-186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78">
            <a:extLst>
              <a:ext uri="{FF2B5EF4-FFF2-40B4-BE49-F238E27FC236}">
                <a16:creationId xmlns:a16="http://schemas.microsoft.com/office/drawing/2014/main" id="{C225C3F5-3986-DBE9-8E72-BC67E8C656DB}"/>
              </a:ext>
            </a:extLst>
          </p:cNvPr>
          <p:cNvSpPr/>
          <p:nvPr/>
        </p:nvSpPr>
        <p:spPr>
          <a:xfrm>
            <a:off x="6340807" y="1408433"/>
            <a:ext cx="5694834" cy="2740485"/>
          </a:xfrm>
          <a:prstGeom prst="roundRect">
            <a:avLst/>
          </a:prstGeom>
          <a:solidFill>
            <a:srgbClr val="FFFF00">
              <a:alpha val="1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964D0363-4C90-DA94-826C-8E00E5FB8FF0}"/>
              </a:ext>
            </a:extLst>
          </p:cNvPr>
          <p:cNvSpPr/>
          <p:nvPr/>
        </p:nvSpPr>
        <p:spPr>
          <a:xfrm>
            <a:off x="7196771" y="4623345"/>
            <a:ext cx="4711545" cy="192758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78">
            <a:extLst>
              <a:ext uri="{FF2B5EF4-FFF2-40B4-BE49-F238E27FC236}">
                <a16:creationId xmlns:a16="http://schemas.microsoft.com/office/drawing/2014/main" id="{6F73EA70-CA99-90F4-BE3F-9FA372C99F6A}"/>
              </a:ext>
            </a:extLst>
          </p:cNvPr>
          <p:cNvSpPr/>
          <p:nvPr/>
        </p:nvSpPr>
        <p:spPr>
          <a:xfrm>
            <a:off x="2106387" y="2509025"/>
            <a:ext cx="1841144" cy="258551"/>
          </a:xfrm>
          <a:prstGeom prst="roundRect">
            <a:avLst/>
          </a:prstGeom>
          <a:solidFill>
            <a:srgbClr val="FFFF00">
              <a:alpha val="1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EA974C-3DA3-857F-1B00-D08129517BA6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7" name="Arrow: Chevron 34">
              <a:extLst>
                <a:ext uri="{FF2B5EF4-FFF2-40B4-BE49-F238E27FC236}">
                  <a16:creationId xmlns:a16="http://schemas.microsoft.com/office/drawing/2014/main" id="{4FF6146F-C953-F3B3-C922-94B720EA1BC8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rrow: Chevron 4">
              <a:extLst>
                <a:ext uri="{FF2B5EF4-FFF2-40B4-BE49-F238E27FC236}">
                  <a16:creationId xmlns:a16="http://schemas.microsoft.com/office/drawing/2014/main" id="{4FE1CD7A-CE22-849B-258E-6A7473E8F949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EEA118-8676-A1D9-B2EE-CEA579134E2C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0" name="Arrow: Chevron 32">
              <a:extLst>
                <a:ext uri="{FF2B5EF4-FFF2-40B4-BE49-F238E27FC236}">
                  <a16:creationId xmlns:a16="http://schemas.microsoft.com/office/drawing/2014/main" id="{75744022-D4AB-9392-1C13-AD3347AF0CB6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Arrow: Chevron 6">
              <a:extLst>
                <a:ext uri="{FF2B5EF4-FFF2-40B4-BE49-F238E27FC236}">
                  <a16:creationId xmlns:a16="http://schemas.microsoft.com/office/drawing/2014/main" id="{0268BC3D-9E9D-7ACA-9292-E4D3881CF3FD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334DA2-05C0-AE31-5446-F89B161135FB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3" name="Arrow: Chevron 30">
              <a:extLst>
                <a:ext uri="{FF2B5EF4-FFF2-40B4-BE49-F238E27FC236}">
                  <a16:creationId xmlns:a16="http://schemas.microsoft.com/office/drawing/2014/main" id="{754E4864-F91F-012F-790C-03A7460C90FE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Arrow: Chevron 8">
              <a:extLst>
                <a:ext uri="{FF2B5EF4-FFF2-40B4-BE49-F238E27FC236}">
                  <a16:creationId xmlns:a16="http://schemas.microsoft.com/office/drawing/2014/main" id="{F46573E8-8599-480C-153A-76CFB7223325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9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" grpId="0" animBg="1"/>
      <p:bldP spid="5" grpId="1" animBg="1"/>
      <p:bldP spid="26" grpId="0" animBg="1"/>
      <p:bldP spid="7" grpId="0" animBg="1"/>
      <p:bldP spid="27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78800C7-F20B-EBFA-EABB-1F0EF20DF92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Timing score</a:t>
                </a:r>
                <a:r>
                  <a:rPr lang="en-US" sz="3200" dirty="0"/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Timing cost of a hyperedge: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533400" lvl="1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𝑠𝑙𝑎𝑐𝑘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𝑐𝑟𝑖𝑡𝑖𝑐𝑎𝑙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𝑝𝑎𝑡h𝑠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2000" b="1" dirty="0"/>
              </a:p>
              <a:p>
                <a:r>
                  <a:rPr lang="en-US" b="1" dirty="0"/>
                  <a:t>Overall score: </a:t>
                </a:r>
                <a:r>
                  <a:rPr lang="en-US" dirty="0"/>
                  <a:t>connectivity score + embedding score + timing score</a:t>
                </a:r>
              </a:p>
              <a:p>
                <a:pPr marL="5080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78800C7-F20B-EBFA-EABB-1F0EF20DF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39" t="-1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275CFBB-D7A9-66BA-FC5A-CC54AF93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Timing-driven clustering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3DF22-B565-E0EB-0590-489791185DB6}"/>
              </a:ext>
            </a:extLst>
          </p:cNvPr>
          <p:cNvSpPr/>
          <p:nvPr/>
        </p:nvSpPr>
        <p:spPr>
          <a:xfrm>
            <a:off x="3211669" y="3826536"/>
            <a:ext cx="2905497" cy="598540"/>
          </a:xfrm>
          <a:prstGeom prst="roundRect">
            <a:avLst/>
          </a:prstGeom>
          <a:solidFill>
            <a:srgbClr val="00B050">
              <a:alpha val="1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B75494-13EC-0CD3-78A9-E22DE55670D2}"/>
              </a:ext>
            </a:extLst>
          </p:cNvPr>
          <p:cNvSpPr/>
          <p:nvPr/>
        </p:nvSpPr>
        <p:spPr>
          <a:xfrm>
            <a:off x="606567" y="833466"/>
            <a:ext cx="6864749" cy="1151451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F07EFC-2575-00E8-50BD-2C9FD7D5D1FB}"/>
              </a:ext>
            </a:extLst>
          </p:cNvPr>
          <p:cNvSpPr/>
          <p:nvPr/>
        </p:nvSpPr>
        <p:spPr>
          <a:xfrm>
            <a:off x="6431795" y="3810265"/>
            <a:ext cx="2848662" cy="579864"/>
          </a:xfrm>
          <a:prstGeom prst="roundRect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5A5984-AA0C-CF97-CBB9-73788AAB6FEA}"/>
              </a:ext>
            </a:extLst>
          </p:cNvPr>
          <p:cNvSpPr/>
          <p:nvPr/>
        </p:nvSpPr>
        <p:spPr>
          <a:xfrm>
            <a:off x="9595086" y="3807448"/>
            <a:ext cx="2027072" cy="579864"/>
          </a:xfrm>
          <a:prstGeom prst="roundRect">
            <a:avLst/>
          </a:prstGeom>
          <a:solidFill>
            <a:srgbClr val="C00000">
              <a:alpha val="1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DC918-8A43-86C0-314D-FE7ACEEE69F7}"/>
              </a:ext>
            </a:extLst>
          </p:cNvPr>
          <p:cNvSpPr txBox="1"/>
          <p:nvPr/>
        </p:nvSpPr>
        <p:spPr>
          <a:xfrm>
            <a:off x="1555492" y="4783172"/>
            <a:ext cx="1178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 use this score for clustering in </a:t>
            </a:r>
            <a:r>
              <a:rPr lang="en-US" sz="3200" b="1" dirty="0" err="1">
                <a:solidFill>
                  <a:srgbClr val="FF0000"/>
                </a:solidFill>
              </a:rPr>
              <a:t>TritonPart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3658CB-BD5F-8511-77EF-B0CF35F7E51E}"/>
              </a:ext>
            </a:extLst>
          </p:cNvPr>
          <p:cNvGrpSpPr/>
          <p:nvPr/>
        </p:nvGrpSpPr>
        <p:grpSpPr>
          <a:xfrm>
            <a:off x="5895423" y="35087"/>
            <a:ext cx="2168173" cy="595312"/>
            <a:chOff x="1395" y="49299"/>
            <a:chExt cx="1241784" cy="4967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Arrow: Chevron 34">
              <a:extLst>
                <a:ext uri="{FF2B5EF4-FFF2-40B4-BE49-F238E27FC236}">
                  <a16:creationId xmlns:a16="http://schemas.microsoft.com/office/drawing/2014/main" id="{11B48734-089A-A544-1515-26F50DED46CF}"/>
                </a:ext>
              </a:extLst>
            </p:cNvPr>
            <p:cNvSpPr/>
            <p:nvPr/>
          </p:nvSpPr>
          <p:spPr>
            <a:xfrm>
              <a:off x="1395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0D800933-38C6-7996-D055-DB91C59FF748}"/>
                </a:ext>
              </a:extLst>
            </p:cNvPr>
            <p:cNvSpPr txBox="1"/>
            <p:nvPr/>
          </p:nvSpPr>
          <p:spPr>
            <a:xfrm>
              <a:off x="249752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Multilevel Constrained Clustering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A9090-7175-EDB4-89B9-E2A6A2FA2BCD}"/>
              </a:ext>
            </a:extLst>
          </p:cNvPr>
          <p:cNvGrpSpPr/>
          <p:nvPr/>
        </p:nvGrpSpPr>
        <p:grpSpPr>
          <a:xfrm>
            <a:off x="7969625" y="35087"/>
            <a:ext cx="2025332" cy="595312"/>
            <a:chOff x="1119001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Arrow: Chevron 32">
              <a:extLst>
                <a:ext uri="{FF2B5EF4-FFF2-40B4-BE49-F238E27FC236}">
                  <a16:creationId xmlns:a16="http://schemas.microsoft.com/office/drawing/2014/main" id="{9598BFDA-3D7C-8B8E-82B5-53305B7E09FF}"/>
                </a:ext>
              </a:extLst>
            </p:cNvPr>
            <p:cNvSpPr/>
            <p:nvPr/>
          </p:nvSpPr>
          <p:spPr>
            <a:xfrm>
              <a:off x="1119001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6">
              <a:extLst>
                <a:ext uri="{FF2B5EF4-FFF2-40B4-BE49-F238E27FC236}">
                  <a16:creationId xmlns:a16="http://schemas.microsoft.com/office/drawing/2014/main" id="{36E7353C-6DAF-849A-09BC-9144644A0C28}"/>
                </a:ext>
              </a:extLst>
            </p:cNvPr>
            <p:cNvSpPr txBox="1"/>
            <p:nvPr/>
          </p:nvSpPr>
          <p:spPr>
            <a:xfrm>
              <a:off x="1367358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Initial Partitioning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FA62AF-F09D-9D55-85D1-24471EDB7FEF}"/>
              </a:ext>
            </a:extLst>
          </p:cNvPr>
          <p:cNvGrpSpPr/>
          <p:nvPr/>
        </p:nvGrpSpPr>
        <p:grpSpPr>
          <a:xfrm>
            <a:off x="9908622" y="35087"/>
            <a:ext cx="2062784" cy="595312"/>
            <a:chOff x="2236607" y="49299"/>
            <a:chExt cx="1241784" cy="4967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8" name="Arrow: Chevron 30">
              <a:extLst>
                <a:ext uri="{FF2B5EF4-FFF2-40B4-BE49-F238E27FC236}">
                  <a16:creationId xmlns:a16="http://schemas.microsoft.com/office/drawing/2014/main" id="{EAC5F375-9A74-DF33-FD51-3F4A764C9AB6}"/>
                </a:ext>
              </a:extLst>
            </p:cNvPr>
            <p:cNvSpPr/>
            <p:nvPr/>
          </p:nvSpPr>
          <p:spPr>
            <a:xfrm>
              <a:off x="2236607" y="49299"/>
              <a:ext cx="1241784" cy="49671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093EF4C3-CFCC-E548-D740-27DEA4C06830}"/>
                </a:ext>
              </a:extLst>
            </p:cNvPr>
            <p:cNvSpPr txBox="1"/>
            <p:nvPr/>
          </p:nvSpPr>
          <p:spPr>
            <a:xfrm>
              <a:off x="2484964" y="49299"/>
              <a:ext cx="745071" cy="4967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</a:rPr>
                <a:t>Enhanced Multilevel Refinement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2A9C584-1969-3068-961B-34D1A3037DFF}"/>
              </a:ext>
            </a:extLst>
          </p:cNvPr>
          <p:cNvSpPr txBox="1"/>
          <p:nvPr/>
        </p:nvSpPr>
        <p:spPr>
          <a:xfrm>
            <a:off x="6904416" y="2171826"/>
            <a:ext cx="5035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We obtain </a:t>
            </a:r>
            <a:r>
              <a:rPr lang="en-US" sz="2400" b="1" dirty="0">
                <a:solidFill>
                  <a:srgbClr val="C00000"/>
                </a:solidFill>
              </a:rPr>
              <a:t>net slacks </a:t>
            </a:r>
            <a:r>
              <a:rPr lang="en-US" sz="2400" dirty="0">
                <a:solidFill>
                  <a:srgbClr val="C00000"/>
                </a:solidFill>
              </a:rPr>
              <a:t>and </a:t>
            </a:r>
            <a:r>
              <a:rPr lang="en-US" sz="2400" b="1" dirty="0">
                <a:solidFill>
                  <a:srgbClr val="C00000"/>
                </a:solidFill>
              </a:rPr>
              <a:t>critical paths</a:t>
            </a:r>
            <a:r>
              <a:rPr lang="en-US" sz="2400" dirty="0">
                <a:solidFill>
                  <a:srgbClr val="C00000"/>
                </a:solidFill>
              </a:rPr>
              <a:t> from the </a:t>
            </a:r>
            <a:r>
              <a:rPr lang="en-US" sz="2400" b="1" dirty="0" err="1">
                <a:solidFill>
                  <a:srgbClr val="C00000"/>
                </a:solidFill>
              </a:rPr>
              <a:t>OpenSTA</a:t>
            </a:r>
            <a:r>
              <a:rPr lang="en-US" sz="2400" dirty="0">
                <a:solidFill>
                  <a:srgbClr val="C00000"/>
                </a:solidFill>
              </a:rPr>
              <a:t> timer</a:t>
            </a:r>
          </a:p>
        </p:txBody>
      </p:sp>
    </p:spTree>
    <p:extLst>
      <p:ext uri="{BB962C8B-B14F-4D97-AF65-F5344CB8AC3E}">
        <p14:creationId xmlns:p14="http://schemas.microsoft.com/office/powerpoint/2010/main" val="14650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</p:bldLst>
  </p:timing>
</p:sld>
</file>

<file path=ppt/theme/theme1.xml><?xml version="1.0" encoding="utf-8"?>
<a:theme xmlns:a="http://schemas.openxmlformats.org/drawingml/2006/main" name="1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3827</Words>
  <Application>Microsoft Macintosh PowerPoint</Application>
  <PresentationFormat>Widescreen</PresentationFormat>
  <Paragraphs>714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Cambria Math</vt:lpstr>
      <vt:lpstr>Calibri</vt:lpstr>
      <vt:lpstr>Wingdings</vt:lpstr>
      <vt:lpstr>Slack-Lato</vt:lpstr>
      <vt:lpstr>Tahoma</vt:lpstr>
      <vt:lpstr>1_ABKGROUP</vt:lpstr>
      <vt:lpstr>An Open-Source Constraints-Driven General Partitioning Multi-Tool for  VLSI Physical Design</vt:lpstr>
      <vt:lpstr>Overview</vt:lpstr>
      <vt:lpstr>Outline</vt:lpstr>
      <vt:lpstr>Hypergraph partitioning</vt:lpstr>
      <vt:lpstr>Modern VLSI partitioning  </vt:lpstr>
      <vt:lpstr>Outline</vt:lpstr>
      <vt:lpstr>TritonPart framework</vt:lpstr>
      <vt:lpstr>Constrained clustering</vt:lpstr>
      <vt:lpstr>Timing-driven clustering</vt:lpstr>
      <vt:lpstr>Initial partitioning</vt:lpstr>
      <vt:lpstr>Multilevel refinement</vt:lpstr>
      <vt:lpstr>Timing-driven refinement</vt:lpstr>
      <vt:lpstr>Slack propagation</vt:lpstr>
      <vt:lpstr>Outline</vt:lpstr>
      <vt:lpstr>Results for classical hypergraph partitioning</vt:lpstr>
      <vt:lpstr>Cutsizes with embedding guidance</vt:lpstr>
      <vt:lpstr>Metrics for timing-driven partitioning</vt:lpstr>
      <vt:lpstr>Results for timing-driven partitioning (cont’d)</vt:lpstr>
      <vt:lpstr>Outline</vt:lpstr>
      <vt:lpstr>Conclusion and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Open-Source Constraints-Driven General Partitioning Multi-Tool for  VLSI Physical Design</dc:title>
  <dc:creator>Kwangsoo Han</dc:creator>
  <cp:lastModifiedBy>Bodhisatta Pramanik</cp:lastModifiedBy>
  <cp:revision>18</cp:revision>
  <dcterms:created xsi:type="dcterms:W3CDTF">2006-08-16T00:00:00Z</dcterms:created>
  <dcterms:modified xsi:type="dcterms:W3CDTF">2023-10-30T08:43:41Z</dcterms:modified>
</cp:coreProperties>
</file>