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24"/>
  </p:notesMasterIdLst>
  <p:sldIdLst>
    <p:sldId id="2146846917" r:id="rId2"/>
    <p:sldId id="2146846918" r:id="rId3"/>
    <p:sldId id="2146846919" r:id="rId4"/>
    <p:sldId id="2146846920" r:id="rId5"/>
    <p:sldId id="2146846943" r:id="rId6"/>
    <p:sldId id="2146846922" r:id="rId7"/>
    <p:sldId id="2146846923" r:id="rId8"/>
    <p:sldId id="2146846924" r:id="rId9"/>
    <p:sldId id="2146846925" r:id="rId10"/>
    <p:sldId id="2146846927" r:id="rId11"/>
    <p:sldId id="2146846928" r:id="rId12"/>
    <p:sldId id="2146846929" r:id="rId13"/>
    <p:sldId id="2146846940" r:id="rId14"/>
    <p:sldId id="2146846941" r:id="rId15"/>
    <p:sldId id="2146846932" r:id="rId16"/>
    <p:sldId id="2146846934" r:id="rId17"/>
    <p:sldId id="2146846933" r:id="rId18"/>
    <p:sldId id="2146846935" r:id="rId19"/>
    <p:sldId id="2146846936" r:id="rId20"/>
    <p:sldId id="2146846946" r:id="rId21"/>
    <p:sldId id="2146846937" r:id="rId22"/>
    <p:sldId id="21468469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76D6BA7-DCB7-4E47-9816-0FE8228E9F44}">
          <p14:sldIdLst>
            <p14:sldId id="2146846917"/>
            <p14:sldId id="2146846918"/>
            <p14:sldId id="2146846919"/>
          </p14:sldIdLst>
        </p14:section>
        <p14:section name="Recent Improvements of RDF" id="{509B696F-717B-A84E-B017-27173C7CB140}">
          <p14:sldIdLst>
            <p14:sldId id="2146846920"/>
            <p14:sldId id="2146846943"/>
            <p14:sldId id="2146846922"/>
            <p14:sldId id="2146846923"/>
            <p14:sldId id="2146846924"/>
            <p14:sldId id="2146846925"/>
          </p14:sldIdLst>
        </p14:section>
        <p14:section name="Advancing benchmarking and baselines" id="{5F026D7A-053A-1445-B9FE-CFB1488AB2D8}">
          <p14:sldIdLst>
            <p14:sldId id="2146846927"/>
            <p14:sldId id="2146846928"/>
            <p14:sldId id="2146846929"/>
            <p14:sldId id="2146846940"/>
          </p14:sldIdLst>
        </p14:section>
        <p14:section name="MLCAD research enablement" id="{DC6C3563-CCB5-7448-A82D-C291CC4822BA}">
          <p14:sldIdLst>
            <p14:sldId id="2146846941"/>
            <p14:sldId id="2146846932"/>
            <p14:sldId id="2146846934"/>
            <p14:sldId id="2146846933"/>
            <p14:sldId id="2146846935"/>
            <p14:sldId id="2146846936"/>
            <p14:sldId id="2146846946"/>
          </p14:sldIdLst>
        </p14:section>
        <p14:section name="Summary" id="{B925A85E-860D-6248-AEBD-6E9BD040E4AB}">
          <p14:sldIdLst>
            <p14:sldId id="2146846937"/>
            <p14:sldId id="21468469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BEAF3"/>
    <a:srgbClr val="106FFF"/>
    <a:srgbClr val="261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4196"/>
  </p:normalViewPr>
  <p:slideViewPr>
    <p:cSldViewPr snapToGrid="0" snapToObjects="1">
      <p:cViewPr varScale="1">
        <p:scale>
          <a:sx n="142" d="100"/>
          <a:sy n="142" d="100"/>
        </p:scale>
        <p:origin x="2328" y="168"/>
      </p:cViewPr>
      <p:guideLst>
        <p:guide orient="horz" pos="572"/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18E6-1413-524F-B33D-A77BD982A720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CD41-3F77-B54D-97EE-4E67D454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Hello, my name is Jinwook Jung, and I am from IBM Research.</a:t>
            </a:r>
          </a:p>
          <a:p>
            <a:endParaRPr lang="en-US" sz="1100" dirty="0"/>
          </a:p>
          <a:p>
            <a:r>
              <a:rPr lang="en-US" sz="1100" dirty="0"/>
              <a:t>Today, I am going to present our invited paper, “IEEE CEDA DATC, Emerging Foundations in IC Physical Design and MLCAD Research ”</a:t>
            </a:r>
          </a:p>
          <a:p>
            <a:endParaRPr lang="en-US" sz="1100" dirty="0"/>
          </a:p>
          <a:p>
            <a:r>
              <a:rPr lang="en-US" sz="1100" dirty="0"/>
              <a:t>The paper was written with my coauthors at UCSD, Prof. Andrew </a:t>
            </a:r>
            <a:r>
              <a:rPr lang="en-US" sz="1100" dirty="0" err="1"/>
              <a:t>Kahng</a:t>
            </a:r>
            <a:r>
              <a:rPr lang="en-US" sz="1100" dirty="0"/>
              <a:t>, </a:t>
            </a:r>
            <a:r>
              <a:rPr lang="en-US" sz="1100" dirty="0" err="1"/>
              <a:t>Sayak</a:t>
            </a:r>
            <a:r>
              <a:rPr lang="en-US" sz="1100" dirty="0"/>
              <a:t> Kundu, </a:t>
            </a:r>
            <a:r>
              <a:rPr lang="en-US" sz="1100" dirty="0" err="1"/>
              <a:t>Zhiang</a:t>
            </a:r>
            <a:r>
              <a:rPr lang="en-US" sz="1100" dirty="0"/>
              <a:t> Wang, and </a:t>
            </a:r>
            <a:r>
              <a:rPr lang="en-US" sz="1100" dirty="0" err="1"/>
              <a:t>Dooseok</a:t>
            </a:r>
            <a:r>
              <a:rPr lang="en-US" sz="1100" dirty="0"/>
              <a:t> Yoon.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briefly go over the DATC effort toward advancing benchmarking and baselines.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Regarding benchmarking and baselines, we have been trying to change the culture and academia-industry interaction models, in order to improve both the velocity and the accessibility of EDA and MLCAD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[C1] Under that goal, our activities have included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- Open </a:t>
            </a:r>
            <a:r>
              <a:rPr lang="en-US" sz="3200" dirty="0" err="1"/>
              <a:t>enablements</a:t>
            </a:r>
            <a:r>
              <a:rPr lang="en-US" sz="3200" dirty="0"/>
              <a:t> and data sharing for research.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- Overcoming the commercial restrictions on benchmarking and data sharing.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- We also seek to enhance transparency, reproducibility, and continual ML model refinement.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[C2] With that said, I would like to introduce our recent efforts in benchmarking and baselines around hypergraph partitioning, and macro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hypergraph partitioning, </a:t>
            </a:r>
            <a:r>
              <a:rPr lang="en-US" sz="1800" dirty="0">
                <a:effectLst/>
                <a:latin typeface="NimbusRomNo9L"/>
              </a:rPr>
              <a:t>a well-studied, fundamental optimization problem throughout VLSI CAD.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[C1]</a:t>
            </a:r>
            <a:r>
              <a:rPr lang="en-US" dirty="0"/>
              <a:t> The DATC UCSD team has recently created a </a:t>
            </a:r>
            <a:r>
              <a:rPr lang="en-US" dirty="0" err="1"/>
              <a:t>HypergraphPartitioning</a:t>
            </a:r>
            <a:r>
              <a:rPr lang="en-US" dirty="0"/>
              <a:t> repository under the TILOS GitHub organization.</a:t>
            </a:r>
          </a:p>
          <a:p>
            <a:r>
              <a:rPr lang="en-US" b="1" dirty="0"/>
              <a:t>[C2] </a:t>
            </a:r>
            <a:r>
              <a:rPr lang="en-US" dirty="0"/>
              <a:t>It provides various partitioning solutions and </a:t>
            </a:r>
            <a:r>
              <a:rPr lang="en-US" dirty="0" err="1"/>
              <a:t>runscripts</a:t>
            </a:r>
            <a:r>
              <a:rPr lang="en-US" dirty="0"/>
              <a:t> to ensure transparency and reproducibility of the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[C3] </a:t>
            </a:r>
            <a:r>
              <a:rPr lang="en-US" b="0" dirty="0"/>
              <a:t>Moreover, it m</a:t>
            </a:r>
            <a:r>
              <a:rPr lang="en-US" dirty="0"/>
              <a:t>aintains the leaderboard of K-way partitioning results for the ISPD98 and Titan23 benchmark suites.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[C4] </a:t>
            </a:r>
            <a:r>
              <a:rPr lang="en-US" dirty="0"/>
              <a:t>We also would like to highlight the recent </a:t>
            </a:r>
            <a:r>
              <a:rPr lang="en-US" dirty="0" err="1"/>
              <a:t>SpecPart</a:t>
            </a:r>
            <a:r>
              <a:rPr lang="en-US" dirty="0"/>
              <a:t> hypergraph partitioner, which can serve as a new, stronger baseline for hypergraph partitioning.</a:t>
            </a:r>
          </a:p>
          <a:p>
            <a:r>
              <a:rPr lang="en-US" dirty="0"/>
              <a:t>It uses a supervised spectral framework to improve partitioning solutions, while avoiding local optima issues seen in the previous multilevel partitioners such as </a:t>
            </a:r>
            <a:r>
              <a:rPr lang="en-US" dirty="0" err="1"/>
              <a:t>hMETIS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Thanks to the supervised framework, </a:t>
            </a:r>
            <a:r>
              <a:rPr lang="en-US" dirty="0" err="1"/>
              <a:t>SpecPart</a:t>
            </a:r>
            <a:r>
              <a:rPr lang="en-US" dirty="0"/>
              <a:t> provides a substantial improvement on the minimum hyperedge </a:t>
            </a:r>
            <a:r>
              <a:rPr lang="en-US" dirty="0" err="1"/>
              <a:t>cutsize</a:t>
            </a:r>
            <a:r>
              <a:rPr lang="en-US" dirty="0"/>
              <a:t> metric, and we think that it can serve as a stronger baseline for this problem.</a:t>
            </a:r>
          </a:p>
          <a:p>
            <a:endParaRPr lang="en-US" dirty="0"/>
          </a:p>
          <a:p>
            <a:r>
              <a:rPr lang="en-US" dirty="0"/>
              <a:t>It is also available in the </a:t>
            </a:r>
            <a:r>
              <a:rPr lang="en-US" dirty="0" err="1"/>
              <a:t>HypergraphPartitioning</a:t>
            </a:r>
            <a:r>
              <a:rPr lang="en-US" dirty="0"/>
              <a:t> repo.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Another DATC’s efforts toward better benchmarking and baselines is macro placement.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LinLibertineT"/>
              </a:rPr>
              <a:t>[C1] It is also a classical EDA problem, but there had been no established, common foundations for macro placement research.</a:t>
            </a:r>
          </a:p>
          <a:p>
            <a:endParaRPr lang="en-US" sz="1800" dirty="0">
              <a:effectLst/>
              <a:latin typeface="NimbusRomNo9L"/>
            </a:endParaRPr>
          </a:p>
          <a:p>
            <a:r>
              <a:rPr lang="en-US" sz="1800" dirty="0">
                <a:effectLst/>
                <a:latin typeface="NimbusRomNo9L"/>
              </a:rPr>
              <a:t>[C2] So, to provide an established platform for macro placement research, Prof. Andrew </a:t>
            </a:r>
            <a:r>
              <a:rPr lang="en-US" sz="1800" dirty="0" err="1">
                <a:effectLst/>
                <a:latin typeface="NimbusRomNo9L"/>
              </a:rPr>
              <a:t>Kahng’s</a:t>
            </a:r>
            <a:r>
              <a:rPr lang="en-US" sz="1800" dirty="0">
                <a:effectLst/>
                <a:latin typeface="NimbusRomNo9L"/>
              </a:rPr>
              <a:t> group created the </a:t>
            </a:r>
            <a:r>
              <a:rPr lang="en-US" sz="1800" dirty="0" err="1">
                <a:effectLst/>
                <a:latin typeface="NimbusRomNo9L"/>
              </a:rPr>
              <a:t>MacroPlacement</a:t>
            </a:r>
            <a:r>
              <a:rPr lang="en-US" sz="1800" dirty="0">
                <a:effectLst/>
                <a:latin typeface="NimbusRomNo9L"/>
              </a:rPr>
              <a:t> repo last year, and there has been substantial updates in the past year.</a:t>
            </a:r>
          </a:p>
          <a:p>
            <a:endParaRPr lang="en-US" sz="1800" dirty="0">
              <a:effectLst/>
              <a:latin typeface="NimbusRomNo9L"/>
            </a:endParaRPr>
          </a:p>
          <a:p>
            <a:r>
              <a:rPr lang="en-US" sz="1800" dirty="0">
                <a:effectLst/>
                <a:latin typeface="NimbusRomNo9L"/>
              </a:rPr>
              <a:t>[C3] First, the </a:t>
            </a:r>
            <a:r>
              <a:rPr lang="en-US" sz="1800" dirty="0" err="1">
                <a:effectLst/>
                <a:latin typeface="NimbusRomNo9L"/>
              </a:rPr>
              <a:t>MacroPlacement</a:t>
            </a:r>
            <a:r>
              <a:rPr lang="en-US" sz="1800" dirty="0">
                <a:effectLst/>
                <a:latin typeface="NimbusRomNo9L"/>
              </a:rPr>
              <a:t> repo has more benchmarks now, such as the </a:t>
            </a:r>
            <a:r>
              <a:rPr lang="en-US" sz="1800" dirty="0" err="1">
                <a:effectLst/>
                <a:latin typeface="NimbusRomNo9L"/>
              </a:rPr>
              <a:t>BlackParrot</a:t>
            </a:r>
            <a:r>
              <a:rPr lang="en-US" sz="1800" dirty="0">
                <a:effectLst/>
                <a:latin typeface="NimbusRomNo9L"/>
              </a:rPr>
              <a:t> quad-core processor and the </a:t>
            </a:r>
            <a:r>
              <a:rPr lang="en-US" sz="1800" dirty="0" err="1">
                <a:effectLst/>
                <a:latin typeface="NimbusRomNo9L"/>
              </a:rPr>
              <a:t>mempool</a:t>
            </a:r>
            <a:r>
              <a:rPr lang="en-US" sz="1800" dirty="0">
                <a:effectLst/>
                <a:latin typeface="NimbusRomNo9L"/>
              </a:rPr>
              <a:t> design, both of which have hundreds of macros.</a:t>
            </a:r>
          </a:p>
          <a:p>
            <a:r>
              <a:rPr lang="en-US" sz="1800" dirty="0">
                <a:effectLst/>
                <a:latin typeface="NimbusRomNo9L"/>
              </a:rPr>
              <a:t>[C4] New evaluation flow scripts have also been made public, to facilitate physical synthesis using Synopsys DC Topographical and post-P&amp;R evaluation of macro placement solutions using Cadence </a:t>
            </a:r>
            <a:r>
              <a:rPr lang="en-US" sz="1800" dirty="0" err="1">
                <a:effectLst/>
                <a:latin typeface="NimbusRomNo9L"/>
              </a:rPr>
              <a:t>Innovus</a:t>
            </a:r>
            <a:r>
              <a:rPr lang="en-US" sz="1800" dirty="0">
                <a:effectLst/>
                <a:latin typeface="NimbusRomNo9L"/>
              </a:rPr>
              <a:t>.</a:t>
            </a:r>
          </a:p>
          <a:p>
            <a:r>
              <a:rPr lang="en-US" sz="1800" dirty="0">
                <a:effectLst/>
                <a:latin typeface="NimbusRomNo9L"/>
              </a:rPr>
              <a:t>[C5] Baseline solutions are also updated and expanded using simulated annealing and by human expert generated solutions, which are shown in the bottom of this slide. </a:t>
            </a:r>
          </a:p>
          <a:p>
            <a:r>
              <a:rPr lang="en-US" sz="1800" dirty="0">
                <a:effectLst/>
                <a:latin typeface="NimbusRomNo9L"/>
              </a:rPr>
              <a:t>[C6] </a:t>
            </a:r>
            <a:r>
              <a:rPr lang="en-US" sz="1800" b="0" dirty="0">
                <a:effectLst/>
                <a:latin typeface="NimbusRomNo9L"/>
              </a:rPr>
              <a:t>Moreover, a recent macro placer named </a:t>
            </a:r>
            <a:r>
              <a:rPr lang="en-US" sz="1800" b="0" dirty="0" err="1">
                <a:effectLst/>
                <a:latin typeface="NimbusRomNo9L"/>
              </a:rPr>
              <a:t>AutoDMP</a:t>
            </a:r>
            <a:r>
              <a:rPr lang="en-US" sz="1800" b="0" dirty="0">
                <a:effectLst/>
                <a:latin typeface="NimbusRomNo9L"/>
              </a:rPr>
              <a:t> from NVIDIA has been added as a new baseline macro placer.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8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Now, let me introduce the recent, emerging foundations for MLCAD research observed in our research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/>
                <a:latin typeface="NimbusRomNo9L"/>
              </a:rPr>
              <a:t>Research in MLCAD has some long-standing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The scarcity of training data,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The confidentiality issue related to sensitive information like PDKs, designs, and tool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and the lack of standardized data formats.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[C1] These challenges have been amplified further, as the needs for education and workforce development in this field is getting more urgent.</a:t>
            </a: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NimbusRomNo9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[C2] </a:t>
            </a: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On the positive side, there have been notable emerging foundations of MLCAD research, trying to provide potential solutions to address these challenges and advance the field.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Such innovations include artificial netlist generation for synthetic datasets, ML-based IR drop prediction benchmarks, automated proxy design enablement, and improved MLCAD data generation and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8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This slide is about Artificial Netlist Generation.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is to tackle the lack of shareable P&amp;R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And the recent development of Artificial Netlist Generator (ANG) from POSTECH Korea, can be a potential solution for this issue.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offers a systematic approach to create artificial yet realistic P&amp;R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uses various topological and layout parameters, such as instance count, IOs, net characteristics, path characteristics, to create realistic netlists.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The figure shown here illustrates the P&amp;R data generation process using 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With ANG, we can generate an artificial yet practical P&amp;R datasets necessary for MLCAD.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9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This year’s ICCAD contest problem C // is also an excellent exemplar of emerging MLCAD research foundation.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Addressing the scarcity of standardized dataset, the contest problem offers benchmarks and datasets for ML-based IR drop prediction.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The dataset includes 20 real circuit test cases, generated using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OpenROAD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PDNSim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 on NanGate45. </a:t>
            </a: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also includes more than 1,000 synthetic test cases produced by a GAN-based framework with various power distribution and grid densities.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Golden IR drop analysis data, obtained by SPICE simulation, are also provided, in order to support calibration as well as future ML-based power integrity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26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Another roadblock toward a solid research foundation is the gap between open research PDKs and closed commercial PDKs.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1" i="0" u="none" strike="noStrike" dirty="0">
                <a:solidFill>
                  <a:srgbClr val="D1D5DB"/>
                </a:solidFill>
                <a:effectLst/>
                <a:latin typeface="Söhne"/>
              </a:rPr>
              <a:t>[C1] 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To address this gap, we have recently created an automated methodology for proxy design enablement, in which a public PDK and libraries are calibrated to commercial enablement.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[C2] The proposed methodology tries to match the commercial design enablement in terms of design PPA outcomes. 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[C3] Some example code can be found in the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github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 repo shown here.</a:t>
            </a: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The repo provides example codes that approximately scales ASAP7 or NanGate45 to a given target library for a specific design.</a:t>
            </a: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tunes library attributes such as delay, slew, and power, using an automatic parameter tuning engine called Ray Tune. 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[C4] Here is an example result of the autotuned 7nm proxy enablement, and we can see that it aligns pretty well with commercial enablement at higher clock frequencies.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Finally, let me introduce recent efforts to confront the lack of standardized MLCAD data generation and accessibility. 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Yesterday here, there was a presentation about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CircuitOps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 from NVIDIA Research, which provides an ML-friendly circuit data representation.</a:t>
            </a:r>
          </a:p>
          <a:p>
            <a:pPr algn="l"/>
            <a:endParaRPr lang="en-US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It uses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OpenROAD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 to create an intermediate representation of the given circuit, which is then transformed into a labeled property graph, which is readily usable for graph-based ML applications with </a:t>
            </a:r>
            <a:r>
              <a:rPr lang="en-US" sz="2800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PyTorch</a:t>
            </a:r>
            <a:r>
              <a:rPr lang="en-US" sz="2800" b="0" i="0" u="none" strike="noStrike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in case you haven’t heard about DATC and its work before, </a:t>
            </a:r>
          </a:p>
          <a:p>
            <a:endParaRPr lang="en-US" dirty="0"/>
          </a:p>
          <a:p>
            <a:r>
              <a:rPr lang="en-US" b="1" dirty="0"/>
              <a:t>[C1]</a:t>
            </a:r>
          </a:p>
          <a:p>
            <a:r>
              <a:rPr lang="en-US" dirty="0"/>
              <a:t>The Design Automation Technical Committee, DATC, is a member technical committee under IEEE CEDA, which is one of the main sponsors of this ICCAD contest.</a:t>
            </a:r>
          </a:p>
          <a:p>
            <a:endParaRPr lang="en-US" dirty="0"/>
          </a:p>
          <a:p>
            <a:r>
              <a:rPr lang="en-US" dirty="0"/>
              <a:t>We work to provide a forum for discussing current issues and future strategies in the design automation field.</a:t>
            </a:r>
          </a:p>
          <a:p>
            <a:r>
              <a:rPr lang="en-US" dirty="0"/>
              <a:t>And the current DATC members are myself Jinwook Jung, Prof. Andrew </a:t>
            </a:r>
            <a:r>
              <a:rPr lang="en-US" dirty="0" err="1"/>
              <a:t>Kahng</a:t>
            </a:r>
            <a:r>
              <a:rPr lang="en-US" dirty="0"/>
              <a:t> at UCSD, and Prof. Rhett Davis at NCSU.</a:t>
            </a:r>
          </a:p>
          <a:p>
            <a:endParaRPr lang="en-US" dirty="0"/>
          </a:p>
          <a:p>
            <a:r>
              <a:rPr lang="en-US" b="1" dirty="0"/>
              <a:t>[C2]</a:t>
            </a:r>
          </a:p>
          <a:p>
            <a:r>
              <a:rPr lang="en-US" dirty="0"/>
              <a:t>Since 2016, </a:t>
            </a:r>
            <a:r>
              <a:rPr lang="en-US" b="0" dirty="0"/>
              <a:t>we have maintained an academic reference design flow, named Robust Design Flow, and we have been working to incorporate numerous contest-winning tools and the </a:t>
            </a:r>
            <a:r>
              <a:rPr lang="en-US" b="0" dirty="0" err="1"/>
              <a:t>OpenROAD</a:t>
            </a:r>
            <a:r>
              <a:rPr lang="en-US" b="0" dirty="0"/>
              <a:t> tool chain.</a:t>
            </a:r>
          </a:p>
          <a:p>
            <a:r>
              <a:rPr lang="en-US" b="0" dirty="0"/>
              <a:t>We have been doing this in order to preserve and integrate leading research codes.</a:t>
            </a:r>
          </a:p>
          <a:p>
            <a:endParaRPr lang="en-US" b="0" dirty="0"/>
          </a:p>
          <a:p>
            <a:r>
              <a:rPr lang="en-US" b="0" dirty="0"/>
              <a:t>Our work has been presented in the previous ICCAD Contest special sessions, and we have provided updates on RDF and DATC’s activities.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2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In the same vein, there is a recent initiative to make an enhanced </a:t>
            </a:r>
            <a:r>
              <a:rPr lang="en-US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OpenROAD</a:t>
            </a: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-Python interface.</a:t>
            </a:r>
          </a:p>
          <a:p>
            <a:pPr algn="l"/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The grand goal is to make </a:t>
            </a:r>
            <a:r>
              <a:rPr lang="en-US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OpenROAD</a:t>
            </a: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 a common playground of ML for EDA, as illustrated in the diagram shown in this slide.</a:t>
            </a:r>
          </a:p>
          <a:p>
            <a:pPr algn="l"/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There are some Python APIs in </a:t>
            </a:r>
            <a:r>
              <a:rPr lang="en-US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OpenROAD</a:t>
            </a: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 already, but a true ML for EDA playground requires three key elements:</a:t>
            </a:r>
          </a:p>
          <a:p>
            <a:pPr algn="l"/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ML-friendly data representation of LEF/DEF/Verilog data,</a:t>
            </a: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Python APIs that return information from </a:t>
            </a:r>
            <a:r>
              <a:rPr lang="en-US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OpenDB</a:t>
            </a:r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 in the formats that ML algorithms can interpret,</a:t>
            </a: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and Python interface that can send ML inference results back to the design database. </a:t>
            </a:r>
          </a:p>
          <a:p>
            <a:pPr algn="l"/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US" b="0" i="0" u="none" strike="noStrike" dirty="0">
                <a:solidFill>
                  <a:srgbClr val="D1D5DB"/>
                </a:solidFill>
                <a:effectLst/>
                <a:latin typeface="Söhne"/>
              </a:rPr>
              <a:t>So, realizing this roadmap will be a significant goal in the future activities of DATC in the coming year.</a:t>
            </a:r>
            <a:endParaRPr lang="en-US" sz="12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5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summary of my presentation today...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5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My presentation today is about DATC’s latest activities beyond flow enablement.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[C1] </a:t>
            </a:r>
            <a:r>
              <a:rPr lang="en-US" b="0" dirty="0"/>
              <a:t>In the past year, we have been working to establish and expand research foundations for IC physical design and ML-CAD.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Under that overarching goal,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[C2] </a:t>
            </a:r>
            <a:r>
              <a:rPr lang="en-US" b="0" dirty="0"/>
              <a:t>we have made improvements on the DATC RDF,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[C3] </a:t>
            </a:r>
            <a:r>
              <a:rPr lang="en-US" b="0" dirty="0"/>
              <a:t>we have tried to advance benchmarking activities and baselines,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[C4] </a:t>
            </a:r>
            <a:r>
              <a:rPr lang="en-US" b="0" dirty="0"/>
              <a:t>and we also work to support the activities for MLCAD research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rest of the presentation, I am going to present some details of DATC’s activities in the past year.</a:t>
            </a:r>
          </a:p>
          <a:p>
            <a:endParaRPr lang="en-US" dirty="0"/>
          </a:p>
          <a:p>
            <a:r>
              <a:rPr lang="en-US" b="1" dirty="0"/>
              <a:t>[C1]</a:t>
            </a:r>
          </a:p>
          <a:p>
            <a:r>
              <a:rPr lang="en-US" dirty="0"/>
              <a:t>Let me first start from the recent improvements on DATC RDF.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First, let me briefly introduce what the DATC RDF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[C1] The reference design flow created by DATC is called “DATC Robust Design Flow, RDF for short.”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was initiated in 2016 based on the winning tools and research outcomes from the previous CAD contests.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RDF also includes </a:t>
            </a:r>
            <a:r>
              <a:rPr lang="en-US" dirty="0" err="1"/>
              <a:t>OpenROAD</a:t>
            </a:r>
            <a:r>
              <a:rPr lang="en-US" dirty="0"/>
              <a:t> tool chains now, and so it can support complete LEF/DEF-based design flow.</a:t>
            </a:r>
            <a:endParaRPr lang="en-US" b="1" dirty="0"/>
          </a:p>
          <a:p>
            <a:endParaRPr lang="en-US" b="1" dirty="0"/>
          </a:p>
          <a:p>
            <a:r>
              <a:rPr lang="en-US" b="0" dirty="0"/>
              <a:t>This table shows the tools in the current RDF inventory, and the tools highlighted in red are the newly added components this year.</a:t>
            </a:r>
          </a:p>
          <a:p>
            <a:endParaRPr lang="en-US" b="0" dirty="0"/>
          </a:p>
          <a:p>
            <a:r>
              <a:rPr lang="en-US" b="1" dirty="0"/>
              <a:t>[C3] </a:t>
            </a:r>
            <a:r>
              <a:rPr lang="en-US" b="0" dirty="0"/>
              <a:t>The latest updates of DATC RDF are captured in the </a:t>
            </a:r>
            <a:r>
              <a:rPr lang="en-US" b="0" dirty="0" err="1"/>
              <a:t>github</a:t>
            </a:r>
            <a:r>
              <a:rPr lang="en-US" b="0" dirty="0"/>
              <a:t> link shown here, and in the next couple of slides, I am going to highlight the 4 main updates listed here,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netlist partitioning with </a:t>
            </a:r>
            <a:r>
              <a:rPr lang="en-US" dirty="0" err="1"/>
              <a:t>TritonPart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[C1] Netlist partitioning has long been a missing piece of RDF since 2016.</a:t>
            </a:r>
          </a:p>
          <a:p>
            <a:endParaRPr lang="en-US" dirty="0"/>
          </a:p>
          <a:p>
            <a:r>
              <a:rPr lang="en-US" dirty="0"/>
              <a:t>[C2] Thanks to the latest development and release of </a:t>
            </a:r>
            <a:r>
              <a:rPr lang="en-US" dirty="0" err="1"/>
              <a:t>TritonPart</a:t>
            </a:r>
            <a:r>
              <a:rPr lang="en-US" dirty="0"/>
              <a:t> , we're now able to add a netlist partitioner in the RDF inventory.</a:t>
            </a:r>
          </a:p>
          <a:p>
            <a:r>
              <a:rPr lang="en-US" dirty="0"/>
              <a:t>It is integrated into </a:t>
            </a:r>
            <a:r>
              <a:rPr lang="en-US" dirty="0" err="1"/>
              <a:t>OpenROAD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 are three key differentiators that make </a:t>
            </a:r>
            <a:r>
              <a:rPr lang="en-US" dirty="0" err="1"/>
              <a:t>TritonPart</a:t>
            </a:r>
            <a:r>
              <a:rPr lang="en-US" dirty="0"/>
              <a:t> different from the other conventional netlist partitioner.</a:t>
            </a:r>
          </a:p>
          <a:p>
            <a:endParaRPr lang="en-US" dirty="0"/>
          </a:p>
          <a:p>
            <a:r>
              <a:rPr lang="en-US" b="1" dirty="0"/>
              <a:t>[C3] </a:t>
            </a:r>
          </a:p>
          <a:p>
            <a:r>
              <a:rPr lang="en-US" dirty="0"/>
              <a:t>First, </a:t>
            </a:r>
            <a:r>
              <a:rPr lang="en-US" dirty="0" err="1"/>
              <a:t>TritonPart</a:t>
            </a:r>
            <a:r>
              <a:rPr lang="en-US" dirty="0"/>
              <a:t> provides a timing-aware VLSI netlist partitioner along with classical hypergraph partitioning engine.</a:t>
            </a:r>
          </a:p>
          <a:p>
            <a:r>
              <a:rPr lang="en-US" dirty="0"/>
              <a:t>Second, it  can handle various constraint types, such as fixed vertex, multi-dimensional balance, grouping, embedding and even timing constraints.</a:t>
            </a:r>
          </a:p>
          <a:p>
            <a:r>
              <a:rPr lang="en-US" dirty="0" err="1"/>
              <a:t>Moreove</a:t>
            </a:r>
            <a:r>
              <a:rPr lang="en-US" dirty="0"/>
              <a:t>, it is permissively open-sourced and is suitable to accommodate future netlist partitioning problem instances.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highlight of recent RDF improvement is dynamic power analysis.</a:t>
            </a:r>
          </a:p>
          <a:p>
            <a:endParaRPr lang="en-US" dirty="0"/>
          </a:p>
          <a:p>
            <a:r>
              <a:rPr lang="en-US" dirty="0"/>
              <a:t>[C1] In the latest version of </a:t>
            </a:r>
            <a:r>
              <a:rPr lang="en-US" dirty="0" err="1"/>
              <a:t>OpenROAD</a:t>
            </a:r>
            <a:r>
              <a:rPr lang="en-US" dirty="0"/>
              <a:t>, it now supports both </a:t>
            </a:r>
            <a:r>
              <a:rPr lang="en-US" dirty="0" err="1"/>
              <a:t>vectorless</a:t>
            </a:r>
            <a:r>
              <a:rPr lang="en-US" dirty="0"/>
              <a:t>  and vector-based dynamic power analysis.</a:t>
            </a:r>
          </a:p>
          <a:p>
            <a:r>
              <a:rPr lang="en-US" dirty="0"/>
              <a:t>[C2] For </a:t>
            </a:r>
            <a:r>
              <a:rPr lang="en-US" dirty="0" err="1"/>
              <a:t>vectorless</a:t>
            </a:r>
            <a:r>
              <a:rPr lang="en-US" dirty="0"/>
              <a:t> analysis, we can set the global activity factor and run the </a:t>
            </a:r>
            <a:r>
              <a:rPr lang="en-US" dirty="0" err="1"/>
              <a:t>report_power</a:t>
            </a:r>
            <a:r>
              <a:rPr lang="en-US" dirty="0"/>
              <a:t> command.</a:t>
            </a:r>
          </a:p>
          <a:p>
            <a:r>
              <a:rPr lang="en-US" dirty="0"/>
              <a:t>[C3] For vector-based analysis, we can read the VCD activity file and run the report power command.</a:t>
            </a:r>
          </a:p>
          <a:p>
            <a:endParaRPr lang="en-US" dirty="0"/>
          </a:p>
          <a:p>
            <a:r>
              <a:rPr lang="en-US" dirty="0"/>
              <a:t>[C4] Here are the example power analysis results obtained with the Ariane design on </a:t>
            </a:r>
            <a:r>
              <a:rPr lang="en-US" dirty="0" err="1"/>
              <a:t>Nangate</a:t>
            </a:r>
            <a:r>
              <a:rPr lang="en-US" dirty="0"/>
              <a:t> 45 with different clock period.</a:t>
            </a:r>
          </a:p>
          <a:p>
            <a:r>
              <a:rPr lang="en-US" dirty="0"/>
              <a:t>The graph shows the correlation between the total power reported by </a:t>
            </a:r>
            <a:r>
              <a:rPr lang="en-US" dirty="0" err="1"/>
              <a:t>OpenROAD</a:t>
            </a:r>
            <a:r>
              <a:rPr lang="en-US" dirty="0"/>
              <a:t> and by a commercial, golden sign-off power analyzer.</a:t>
            </a:r>
          </a:p>
          <a:p>
            <a:r>
              <a:rPr lang="en-US" dirty="0"/>
              <a:t>We can see that the </a:t>
            </a:r>
            <a:r>
              <a:rPr lang="en-US" dirty="0" err="1"/>
              <a:t>vectorless</a:t>
            </a:r>
            <a:r>
              <a:rPr lang="en-US" dirty="0"/>
              <a:t> power analysis result has very nice correlation with the golden result.</a:t>
            </a:r>
          </a:p>
          <a:p>
            <a:endParaRPr lang="en-US" dirty="0"/>
          </a:p>
          <a:p>
            <a:r>
              <a:rPr lang="en-US" dirty="0"/>
              <a:t>The vector-based analysis result had a miscorrelation issue at the time of publication.</a:t>
            </a:r>
          </a:p>
          <a:p>
            <a:r>
              <a:rPr lang="en-US" dirty="0"/>
              <a:t>[C5] But in the latest </a:t>
            </a:r>
            <a:r>
              <a:rPr lang="en-US" dirty="0" err="1"/>
              <a:t>OpenROAD</a:t>
            </a:r>
            <a:r>
              <a:rPr lang="en-US" dirty="0"/>
              <a:t> version, the issues are all fixed and we now observe very good correlation against the golden result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notable updates of DATC RDF is a new detailed placement optimizer DPO.</a:t>
            </a:r>
          </a:p>
          <a:p>
            <a:r>
              <a:rPr lang="en-US" dirty="0"/>
              <a:t>It was developed by Prof. Andrew Kennings at University of Waterloo, and is incorporated in the </a:t>
            </a:r>
            <a:r>
              <a:rPr lang="en-US" dirty="0" err="1"/>
              <a:t>OpenROAD</a:t>
            </a:r>
            <a:r>
              <a:rPr lang="en-US" dirty="0"/>
              <a:t> app as the </a:t>
            </a:r>
            <a:r>
              <a:rPr lang="en-US" dirty="0" err="1"/>
              <a:t>improve_placement</a:t>
            </a:r>
            <a:r>
              <a:rPr lang="en-US" dirty="0"/>
              <a:t> command.</a:t>
            </a:r>
          </a:p>
          <a:p>
            <a:r>
              <a:rPr lang="en-US" dirty="0"/>
              <a:t>The DPO optimizer performs cell swapping and reordering with various optimization goals, such as wirelength minimization and cell displacement minimization.</a:t>
            </a:r>
          </a:p>
          <a:p>
            <a:endParaRPr lang="en-US" dirty="0"/>
          </a:p>
          <a:p>
            <a:r>
              <a:rPr lang="en-US" b="1" dirty="0"/>
              <a:t>[C1] </a:t>
            </a:r>
            <a:r>
              <a:rPr lang="en-US" dirty="0"/>
              <a:t>The table shown here lists the wirelength with and without DPO, and we can see that DPO can reduce the routed wirelength across all the circuits, and can achieve </a:t>
            </a:r>
            <a:r>
              <a:rPr lang="en-US" dirty="0" err="1"/>
              <a:t>upto</a:t>
            </a:r>
            <a:r>
              <a:rPr lang="en-US" dirty="0"/>
              <a:t> 5% wirelength reduction compared to the baseline.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highlight of recent RDF improvement is PROBE3.0, the DTCO pathfinding framework.</a:t>
            </a:r>
          </a:p>
          <a:p>
            <a:endParaRPr lang="en-US" dirty="0"/>
          </a:p>
          <a:p>
            <a:r>
              <a:rPr lang="en-US" b="1" dirty="0"/>
              <a:t>[C1] DTCO, </a:t>
            </a:r>
            <a:r>
              <a:rPr lang="en-US" dirty="0"/>
              <a:t>Design Technology Co-Optimization, has been a main driver in advanced technology to maximize its benefit.</a:t>
            </a:r>
          </a:p>
          <a:p>
            <a:r>
              <a:rPr lang="en-US" dirty="0"/>
              <a:t>However, the manual standard cell library design and characterization, as well as PDK generation have long been a bottleneck for DTCO pathfinding.</a:t>
            </a:r>
          </a:p>
          <a:p>
            <a:endParaRPr lang="en-US" dirty="0"/>
          </a:p>
          <a:p>
            <a:r>
              <a:rPr lang="en-US" b="1" dirty="0"/>
              <a:t>[C2] </a:t>
            </a:r>
            <a:r>
              <a:rPr lang="en-US" dirty="0"/>
              <a:t>PROBE3.0 is a DTCO pathfinding framework incorporated with automatic cell library and PDK generation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NimbusRomNo9L"/>
              </a:rPr>
              <a:t>It enables “end to end” DTCO pathfinding, spanning from ground rules and device models, all the way down to PPAC assessment of real design blocks.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overall flow of PROBE3.0 is shown in this slide.</a:t>
            </a:r>
          </a:p>
          <a:p>
            <a:r>
              <a:rPr lang="en-US" dirty="0"/>
              <a:t>By varying technology and design parameters, such as cell height, CPP, Mx pitch, and BEOL stack, PROBE3.0 can generate standard cell layouts and corresponding design enablement automatically.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CD41-3F77-B54D-97EE-4E67D454A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DAF101-CE95-BB44-AB12-2A0812C8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624773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3333B3"/>
                </a:solidFill>
                <a:effectLst/>
                <a:latin typeface="Helvetica" pitchFamily="2" charset="0"/>
                <a:ea typeface="Helvetica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9C9475-C6F3-104F-A4E7-719849E6D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60" y="314572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3021C9A-0EB9-7441-902F-FC507132F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1360" y="6280798"/>
            <a:ext cx="5948199" cy="2692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7500" indent="-317500">
              <a:buSzPct val="100000"/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14117" y="6515928"/>
            <a:ext cx="288024" cy="318924"/>
          </a:xfrm>
          <a:prstGeom prst="rect">
            <a:avLst/>
          </a:prstGeom>
          <a:noFill/>
        </p:spPr>
        <p:txBody>
          <a:bodyPr wrap="none" lIns="0" tIns="36000" rIns="36000" bIns="36000" rtlCol="0">
            <a:spAutoFit/>
          </a:bodyPr>
          <a:lstStyle/>
          <a:p>
            <a:pPr algn="r"/>
            <a:fld id="{3762595D-025A-3B42-9320-FDFD697FAC72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74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0"/>
            <a:ext cx="11856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900000"/>
            <a:ext cx="11520000" cy="59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2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BB69AB1-E01F-A246-9CFC-43A9CE737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" pitchFamily="2" charset="0"/>
          <a:ea typeface="Helvetica" pitchFamily="2" charset="0"/>
          <a:cs typeface="Calibri" charset="0"/>
        </a:defRPr>
      </a:lvl1pPr>
    </p:titleStyle>
    <p:bodyStyle>
      <a:lvl1pPr marL="317500" indent="-31750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Wingdings" charset="2"/>
        <a:buChar char="§"/>
        <a:tabLst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855663" indent="-331788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tabLst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tabLst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tabLst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LOS-AI-Institute/HypergraphPartitio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github.com/TILOS-AI-Institute/MacroPlacement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eee-ceda-datc/RDF-202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Vlabs/CircuitOp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ieee-ceda.org/technical-committee/datc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RDF-20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DED9-9077-19E5-C8D7-44905E576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515948"/>
            <a:ext cx="11157957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/>
              <a:t>IEEE CEDA DATC: Emerging Foundations in IC Physical Design and MLCAD Research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39047-96C5-0312-9C00-EA8A056B6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59" y="3395712"/>
            <a:ext cx="10753246" cy="3462288"/>
          </a:xfrm>
        </p:spPr>
        <p:txBody>
          <a:bodyPr>
            <a:normAutofit/>
          </a:bodyPr>
          <a:lstStyle/>
          <a:p>
            <a:r>
              <a:rPr lang="en-US" sz="2400" b="1" dirty="0"/>
              <a:t>Jinwook Jung</a:t>
            </a:r>
            <a:r>
              <a:rPr lang="en-US" sz="2400" b="1" baseline="30000" dirty="0"/>
              <a:t>2</a:t>
            </a:r>
            <a:r>
              <a:rPr lang="en-US" sz="2400" b="1" dirty="0"/>
              <a:t>, </a:t>
            </a:r>
            <a:r>
              <a:rPr lang="en-US" sz="2400" dirty="0"/>
              <a:t>Andrew B. Kahng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Sayak</a:t>
            </a:r>
            <a:r>
              <a:rPr lang="en-US" sz="2400" dirty="0"/>
              <a:t> Kundu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Zhiang</a:t>
            </a:r>
            <a:r>
              <a:rPr lang="en-US" sz="2400" dirty="0"/>
              <a:t> Wang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dirty="0" err="1"/>
              <a:t>Dooseok</a:t>
            </a:r>
            <a:r>
              <a:rPr lang="en-US" sz="2400" dirty="0"/>
              <a:t> Yoon</a:t>
            </a:r>
            <a:r>
              <a:rPr lang="en-US" sz="2400" baseline="30000" dirty="0"/>
              <a:t>1</a:t>
            </a:r>
          </a:p>
          <a:p>
            <a:endParaRPr lang="en-US" sz="2400" b="1" dirty="0"/>
          </a:p>
          <a:p>
            <a:pPr>
              <a:lnSpc>
                <a:spcPct val="100000"/>
              </a:lnSpc>
            </a:pPr>
            <a:r>
              <a:rPr lang="en-US" sz="2000" baseline="30000" dirty="0"/>
              <a:t>1</a:t>
            </a:r>
            <a:r>
              <a:rPr lang="en-US" sz="2000" dirty="0"/>
              <a:t>UCSD, </a:t>
            </a:r>
            <a:r>
              <a:rPr lang="en-US" sz="2000" baseline="30000" dirty="0"/>
              <a:t>2</a:t>
            </a:r>
            <a:r>
              <a:rPr lang="en-US" sz="2000" dirty="0"/>
              <a:t>IBM Research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October 31, 2023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154F49-FE98-A456-DD9D-39E2752E4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2026" y="5046052"/>
            <a:ext cx="186729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2A3D4B-D7FE-2D5F-4157-96CCBFFF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Recent improvements of RDF</a:t>
            </a:r>
          </a:p>
          <a:p>
            <a:r>
              <a:rPr lang="en-US" b="1" dirty="0"/>
              <a:t>Advancing benchmarking and baselines</a:t>
            </a:r>
          </a:p>
          <a:p>
            <a:r>
              <a:rPr lang="en-US" dirty="0"/>
              <a:t>MLCAD research foundations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1FEA9-56DE-7BD2-4625-4DEE49C8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401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5FD29-D7AA-F6C4-85CF-3CF5006A2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Goal: </a:t>
            </a:r>
            <a:r>
              <a:rPr lang="en-US" dirty="0"/>
              <a:t>change culture and academia-industry interaction models to improve velocity and accessibility of EDA and MLCAD research</a:t>
            </a:r>
          </a:p>
          <a:p>
            <a:r>
              <a:rPr lang="en-US" dirty="0"/>
              <a:t>Our activities have included:</a:t>
            </a:r>
          </a:p>
          <a:p>
            <a:pPr marL="890588" lvl="1" indent="-366713">
              <a:buFont typeface="+mj-lt"/>
              <a:buAutoNum type="arabicPeriod"/>
            </a:pPr>
            <a:r>
              <a:rPr lang="en-US" dirty="0"/>
              <a:t>Creating open </a:t>
            </a:r>
            <a:r>
              <a:rPr lang="en-US" dirty="0" err="1"/>
              <a:t>enablements</a:t>
            </a:r>
            <a:r>
              <a:rPr lang="en-US" dirty="0"/>
              <a:t> and data sharing for research</a:t>
            </a:r>
          </a:p>
          <a:p>
            <a:pPr marL="890588" lvl="1" indent="-366713">
              <a:buFont typeface="+mj-lt"/>
              <a:buAutoNum type="arabicPeriod"/>
            </a:pPr>
            <a:r>
              <a:rPr lang="en-US" dirty="0"/>
              <a:t>Overcoming commercial restrictions on benchmarking and data sharing</a:t>
            </a:r>
          </a:p>
          <a:p>
            <a:pPr marL="890588" lvl="1" indent="-366713">
              <a:buFont typeface="+mj-lt"/>
              <a:buAutoNum type="arabicPeriod"/>
            </a:pPr>
            <a:r>
              <a:rPr lang="en-US" dirty="0"/>
              <a:t>Enhancing transparency, reproducibility and continual ML model refinement</a:t>
            </a:r>
          </a:p>
          <a:p>
            <a:pPr lvl="1"/>
            <a:endParaRPr lang="en-US" dirty="0"/>
          </a:p>
          <a:p>
            <a:r>
              <a:rPr lang="en-US" b="1" dirty="0"/>
              <a:t>Two recent advances in benchmarking and baselines</a:t>
            </a:r>
          </a:p>
          <a:p>
            <a:pPr marL="896938" lvl="1" indent="-373063">
              <a:buFont typeface="+mj-lt"/>
              <a:buAutoNum type="arabicPeriod"/>
            </a:pPr>
            <a:r>
              <a:rPr lang="en-US" dirty="0"/>
              <a:t>Balanced hypergraph partitioning </a:t>
            </a:r>
          </a:p>
          <a:p>
            <a:pPr marL="896938" lvl="1" indent="-373063">
              <a:buFont typeface="+mj-lt"/>
              <a:buAutoNum type="arabicPeriod"/>
            </a:pPr>
            <a:r>
              <a:rPr lang="en-US" dirty="0"/>
              <a:t>Macro placement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F5174-8749-CA13-53AC-D89CA97D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Benchmarking and Baselines</a:t>
            </a:r>
          </a:p>
        </p:txBody>
      </p:sp>
    </p:spTree>
    <p:extLst>
      <p:ext uri="{BB962C8B-B14F-4D97-AF65-F5344CB8AC3E}">
        <p14:creationId xmlns:p14="http://schemas.microsoft.com/office/powerpoint/2010/main" val="11076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7D0937-AB57-AE4E-1200-1A76D747C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HypergraphPartitioning</a:t>
            </a:r>
            <a:r>
              <a:rPr lang="en-US" b="1" dirty="0"/>
              <a:t> repo</a:t>
            </a:r>
          </a:p>
          <a:p>
            <a:pPr lvl="1"/>
            <a:r>
              <a:rPr lang="en-US" dirty="0">
                <a:hlinkClick r:id="rId3"/>
              </a:rPr>
              <a:t>https://github.com/TILOS-AI-Institute/HypergraphPartitioning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Provides various partitioning solutions and </a:t>
            </a:r>
            <a:r>
              <a:rPr lang="en-US" dirty="0" err="1"/>
              <a:t>runscripts</a:t>
            </a:r>
            <a:r>
              <a:rPr lang="en-US" dirty="0"/>
              <a:t> to ensure transparency/reproducibility</a:t>
            </a:r>
          </a:p>
          <a:p>
            <a:pPr lvl="1"/>
            <a:r>
              <a:rPr lang="en-US" dirty="0"/>
              <a:t>Maintains leaderboard of K-way partitioning results for ISPD98/Titan23 benchmarks</a:t>
            </a:r>
          </a:p>
          <a:p>
            <a:r>
              <a:rPr lang="en-US" b="1" dirty="0" err="1"/>
              <a:t>SpecPart</a:t>
            </a:r>
            <a:r>
              <a:rPr lang="en-US" dirty="0"/>
              <a:t>: new stronger baseline for balanced hypergraph partitioning</a:t>
            </a:r>
          </a:p>
          <a:p>
            <a:pPr lvl="1"/>
            <a:r>
              <a:rPr lang="en-US" dirty="0"/>
              <a:t>Supervised spectral framework for partitioning solution improvement, while avoiding local optimal issue of multilevel partitioners </a:t>
            </a:r>
            <a:r>
              <a:rPr lang="en-US" sz="1400" dirty="0"/>
              <a:t>(e.g., </a:t>
            </a:r>
            <a:r>
              <a:rPr lang="en-US" sz="1400" dirty="0" err="1"/>
              <a:t>hMETIS</a:t>
            </a:r>
            <a:r>
              <a:rPr lang="en-US" sz="1400" dirty="0"/>
              <a:t> and </a:t>
            </a:r>
            <a:r>
              <a:rPr lang="en-US" sz="1400" dirty="0" err="1"/>
              <a:t>KaHyPar</a:t>
            </a:r>
            <a:r>
              <a:rPr lang="en-US" sz="1400" dirty="0"/>
              <a:t>)</a:t>
            </a:r>
          </a:p>
          <a:p>
            <a:pPr lvl="1"/>
            <a:r>
              <a:rPr lang="en-US" dirty="0"/>
              <a:t>Substantial improvement of min hyperedge </a:t>
            </a:r>
            <a:r>
              <a:rPr lang="en-US" dirty="0" err="1"/>
              <a:t>cutsize</a:t>
            </a:r>
            <a:r>
              <a:rPr lang="en-US" dirty="0"/>
              <a:t> for ISPD98/Titan23 benchmarks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28EEF-2C40-5087-367B-D1D39BCF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Hypergraph Partitioning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123A6F-37A4-4600-39D8-6B70D16569EA}"/>
              </a:ext>
            </a:extLst>
          </p:cNvPr>
          <p:cNvGrpSpPr>
            <a:grpSpLocks noChangeAspect="1"/>
          </p:cNvGrpSpPr>
          <p:nvPr/>
        </p:nvGrpSpPr>
        <p:grpSpPr>
          <a:xfrm>
            <a:off x="565096" y="4152727"/>
            <a:ext cx="5000758" cy="2304000"/>
            <a:chOff x="738810" y="3597965"/>
            <a:chExt cx="5078895" cy="2312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13244B-6785-D56C-C0D4-F8555CC9C4E9}"/>
                </a:ext>
              </a:extLst>
            </p:cNvPr>
            <p:cNvSpPr/>
            <p:nvPr/>
          </p:nvSpPr>
          <p:spPr>
            <a:xfrm>
              <a:off x="738810" y="3597965"/>
              <a:ext cx="5078895" cy="23125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BC6F61-0064-E48C-E0D7-E09CB90187CA}"/>
                </a:ext>
              </a:extLst>
            </p:cNvPr>
            <p:cNvGrpSpPr/>
            <p:nvPr/>
          </p:nvGrpSpPr>
          <p:grpSpPr>
            <a:xfrm>
              <a:off x="765314" y="3660417"/>
              <a:ext cx="5025886" cy="2097329"/>
              <a:chOff x="765314" y="3660417"/>
              <a:chExt cx="5025886" cy="209732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B3D3EBF-19D4-8567-4C80-B752FE921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314" y="4607157"/>
                <a:ext cx="5025886" cy="115058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70A3B9F-F7DF-B7C1-B5BE-4A66918654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540"/>
              <a:stretch/>
            </p:blipFill>
            <p:spPr>
              <a:xfrm>
                <a:off x="765314" y="3660417"/>
                <a:ext cx="4793973" cy="863557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D1A8F7B-E000-B2C1-5F6E-D567CAC24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70" y="4152727"/>
            <a:ext cx="5822835" cy="230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22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9DB1E-9BDD-A237-F651-89739FEE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601076" cy="5958000"/>
          </a:xfrm>
        </p:spPr>
        <p:txBody>
          <a:bodyPr/>
          <a:lstStyle/>
          <a:p>
            <a:r>
              <a:rPr lang="en-US" b="1" dirty="0"/>
              <a:t>Classical EDA problem, but lacking in established research foundations</a:t>
            </a:r>
          </a:p>
          <a:p>
            <a:r>
              <a:rPr lang="en-US" b="1" dirty="0"/>
              <a:t>The </a:t>
            </a:r>
            <a:r>
              <a:rPr lang="en-US" b="1" dirty="0" err="1"/>
              <a:t>MacroPlacement</a:t>
            </a:r>
            <a:r>
              <a:rPr lang="en-US" b="1" dirty="0"/>
              <a:t> repo introduced in RDF-2022</a:t>
            </a:r>
          </a:p>
          <a:p>
            <a:pPr lvl="1"/>
            <a:r>
              <a:rPr lang="en-US" dirty="0">
                <a:hlinkClick r:id="rId3"/>
              </a:rPr>
              <a:t>https://github.com/TILOS-AI-Institute/MacroPlacement</a:t>
            </a:r>
            <a:endParaRPr lang="en-US" dirty="0"/>
          </a:p>
          <a:p>
            <a:pPr lvl="1"/>
            <a:r>
              <a:rPr lang="en-US" dirty="0"/>
              <a:t>New benchmarks: </a:t>
            </a:r>
            <a:r>
              <a:rPr lang="en-US" dirty="0" err="1"/>
              <a:t>BlackParrot</a:t>
            </a:r>
            <a:r>
              <a:rPr lang="en-US" dirty="0"/>
              <a:t> QP (220 macros/800K cells), </a:t>
            </a:r>
            <a:r>
              <a:rPr lang="en-US" dirty="0" err="1"/>
              <a:t>MemPool</a:t>
            </a:r>
            <a:r>
              <a:rPr lang="en-US" dirty="0"/>
              <a:t> (324/2.8M)</a:t>
            </a:r>
          </a:p>
          <a:p>
            <a:pPr lvl="1"/>
            <a:r>
              <a:rPr lang="en-US" dirty="0"/>
              <a:t>New evaluation flow</a:t>
            </a:r>
            <a:r>
              <a:rPr lang="en-US" b="1" dirty="0"/>
              <a:t>*</a:t>
            </a:r>
            <a:r>
              <a:rPr lang="en-US" dirty="0"/>
              <a:t>: Synthesis with Synopsys DC-Topo and P&amp;R with Cadence </a:t>
            </a:r>
            <a:r>
              <a:rPr lang="en-US" dirty="0" err="1"/>
              <a:t>Innovus</a:t>
            </a:r>
            <a:endParaRPr lang="en-US" dirty="0"/>
          </a:p>
          <a:p>
            <a:pPr lvl="1"/>
            <a:r>
              <a:rPr lang="en-US" dirty="0"/>
              <a:t>New baseline solutions: Using simulated annealing and by human experts</a:t>
            </a:r>
          </a:p>
          <a:p>
            <a:pPr lvl="1"/>
            <a:r>
              <a:rPr lang="en-US" dirty="0"/>
              <a:t>New baseline macro placer: </a:t>
            </a:r>
            <a:r>
              <a:rPr lang="en-US" dirty="0" err="1"/>
              <a:t>AutoDMP</a:t>
            </a:r>
            <a:r>
              <a:rPr lang="en-US" dirty="0"/>
              <a:t> (developed and open-sourced by NVIDIA Research)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29F17-3EFB-862C-753D-84E84621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Placement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B9032-A95D-11DB-7993-23785F4E9A0F}"/>
              </a:ext>
            </a:extLst>
          </p:cNvPr>
          <p:cNvSpPr txBox="1"/>
          <p:nvPr/>
        </p:nvSpPr>
        <p:spPr>
          <a:xfrm>
            <a:off x="1302060" y="6560016"/>
            <a:ext cx="95878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* The flow scripts made available via recently-granted permissions from major EDA suppliers, which provide a major step forward for the research community.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EA484E-1707-7593-D3C3-2D60F284715E}"/>
              </a:ext>
            </a:extLst>
          </p:cNvPr>
          <p:cNvGrpSpPr/>
          <p:nvPr/>
        </p:nvGrpSpPr>
        <p:grpSpPr>
          <a:xfrm>
            <a:off x="6282729" y="4573928"/>
            <a:ext cx="5391478" cy="1691036"/>
            <a:chOff x="517793" y="4504185"/>
            <a:chExt cx="5391478" cy="1691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colorful square with many squares&#10;&#10;Description automatically generated with medium confidence">
              <a:extLst>
                <a:ext uri="{FF2B5EF4-FFF2-40B4-BE49-F238E27FC236}">
                  <a16:creationId xmlns:a16="http://schemas.microsoft.com/office/drawing/2014/main" id="{D978A955-847D-94D2-7728-CEC7F9B57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1486" y="4512403"/>
              <a:ext cx="1687785" cy="1674599"/>
            </a:xfrm>
            <a:prstGeom prst="rect">
              <a:avLst/>
            </a:prstGeom>
          </p:spPr>
        </p:pic>
        <p:pic>
          <p:nvPicPr>
            <p:cNvPr id="8" name="Picture 7" descr="A close-up of a computer screen&#10;&#10;Description automatically generated">
              <a:extLst>
                <a:ext uri="{FF2B5EF4-FFF2-40B4-BE49-F238E27FC236}">
                  <a16:creationId xmlns:a16="http://schemas.microsoft.com/office/drawing/2014/main" id="{24424F18-DA6D-D192-52AA-D0AFF11C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439" y="4520361"/>
              <a:ext cx="1846185" cy="1658682"/>
            </a:xfrm>
            <a:prstGeom prst="rect">
              <a:avLst/>
            </a:prstGeom>
          </p:spPr>
        </p:pic>
        <p:pic>
          <p:nvPicPr>
            <p:cNvPr id="10" name="Picture 9" descr="A screen shot of a computer screen&#10;&#10;Description automatically generated">
              <a:extLst>
                <a:ext uri="{FF2B5EF4-FFF2-40B4-BE49-F238E27FC236}">
                  <a16:creationId xmlns:a16="http://schemas.microsoft.com/office/drawing/2014/main" id="{7BF4C6BB-B31C-E0B1-8251-FA4C4BF60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793" y="4504185"/>
              <a:ext cx="1687785" cy="16910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1FA869-871A-4196-2A5A-96B08DC6BD42}"/>
              </a:ext>
            </a:extLst>
          </p:cNvPr>
          <p:cNvGrpSpPr/>
          <p:nvPr/>
        </p:nvGrpSpPr>
        <p:grpSpPr>
          <a:xfrm>
            <a:off x="517793" y="4585442"/>
            <a:ext cx="5233077" cy="1668006"/>
            <a:chOff x="6441130" y="4515699"/>
            <a:chExt cx="5233077" cy="16680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Content Placeholder 10" descr="A colorful background with black border&#10;&#10;Description automatically generated with medium confidence">
              <a:extLst>
                <a:ext uri="{FF2B5EF4-FFF2-40B4-BE49-F238E27FC236}">
                  <a16:creationId xmlns:a16="http://schemas.microsoft.com/office/drawing/2014/main" id="{F4903BD0-B562-1551-886A-A65F6956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86422" y="4520361"/>
              <a:ext cx="1687785" cy="1658684"/>
            </a:xfrm>
            <a:prstGeom prst="rect">
              <a:avLst/>
            </a:prstGeom>
          </p:spPr>
        </p:pic>
        <p:pic>
          <p:nvPicPr>
            <p:cNvPr id="9" name="Picture 8" descr="A close up of a computer screen&#10;&#10;Description automatically generated">
              <a:extLst>
                <a:ext uri="{FF2B5EF4-FFF2-40B4-BE49-F238E27FC236}">
                  <a16:creationId xmlns:a16="http://schemas.microsoft.com/office/drawing/2014/main" id="{D6527348-C916-3598-C435-9B9EC5D9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13776" y="4515699"/>
              <a:ext cx="1687785" cy="1668006"/>
            </a:xfrm>
            <a:prstGeom prst="rect">
              <a:avLst/>
            </a:prstGeom>
          </p:spPr>
        </p:pic>
        <p:pic>
          <p:nvPicPr>
            <p:cNvPr id="11" name="Picture 10" descr="A colorful pattern on a grey surface&#10;&#10;Description automatically generated with medium confidence">
              <a:extLst>
                <a:ext uri="{FF2B5EF4-FFF2-40B4-BE49-F238E27FC236}">
                  <a16:creationId xmlns:a16="http://schemas.microsoft.com/office/drawing/2014/main" id="{24CD8F3C-8514-76C5-DC70-171F5A43A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1130" y="4515699"/>
              <a:ext cx="1687785" cy="166800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55169A-FFC3-6C06-F222-F1E57BD2E218}"/>
              </a:ext>
            </a:extLst>
          </p:cNvPr>
          <p:cNvSpPr txBox="1"/>
          <p:nvPr/>
        </p:nvSpPr>
        <p:spPr>
          <a:xfrm>
            <a:off x="7130854" y="4262497"/>
            <a:ext cx="3695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Macro placement solution by human experts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D770D-2D8A-44F2-1C9A-2B9A1FF6A0C1}"/>
              </a:ext>
            </a:extLst>
          </p:cNvPr>
          <p:cNvSpPr txBox="1"/>
          <p:nvPr/>
        </p:nvSpPr>
        <p:spPr>
          <a:xfrm>
            <a:off x="595014" y="4262497"/>
            <a:ext cx="507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Macro placement solution obtained using simulated annealing</a:t>
            </a:r>
          </a:p>
        </p:txBody>
      </p:sp>
    </p:spTree>
    <p:extLst>
      <p:ext uri="{BB962C8B-B14F-4D97-AF65-F5344CB8AC3E}">
        <p14:creationId xmlns:p14="http://schemas.microsoft.com/office/powerpoint/2010/main" val="7835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2A3D4B-D7FE-2D5F-4157-96CCBFFF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Recent improvements of RDF</a:t>
            </a:r>
          </a:p>
          <a:p>
            <a:r>
              <a:rPr lang="en-US" dirty="0"/>
              <a:t>Advancing benchmarking and baselines</a:t>
            </a:r>
          </a:p>
          <a:p>
            <a:r>
              <a:rPr lang="en-US" b="1" dirty="0"/>
              <a:t>MLCAD research foundations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1FEA9-56DE-7BD2-4625-4DEE49C8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051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817425-E21C-4505-85E0-62B5194F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Challenges in MLCAD research</a:t>
            </a:r>
          </a:p>
          <a:p>
            <a:pPr marL="889000" lvl="1" indent="-365125">
              <a:buFont typeface="+mj-lt"/>
              <a:buAutoNum type="arabicPeriod"/>
            </a:pPr>
            <a:r>
              <a:rPr lang="en-US" dirty="0"/>
              <a:t>Scarcity of training data</a:t>
            </a:r>
          </a:p>
          <a:p>
            <a:pPr marL="889000" lvl="1" indent="-365125">
              <a:buFont typeface="+mj-lt"/>
              <a:buAutoNum type="arabicPeriod"/>
            </a:pPr>
            <a:r>
              <a:rPr lang="en-US" dirty="0"/>
              <a:t>Confidentiality – PDKs, designs, EDA tool reports, etc.</a:t>
            </a:r>
          </a:p>
          <a:p>
            <a:pPr marL="889000" lvl="1" indent="-365125">
              <a:buFont typeface="+mj-lt"/>
              <a:buAutoNum type="arabicPeriod"/>
            </a:pPr>
            <a:r>
              <a:rPr lang="en-US" dirty="0"/>
              <a:t>Lack of standardized data formats</a:t>
            </a:r>
          </a:p>
          <a:p>
            <a:pPr marL="523875" lvl="1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Further amplified </a:t>
            </a:r>
            <a:r>
              <a:rPr lang="en-US" u="sng" dirty="0"/>
              <a:t>as needs for education/workforce development of semiconductor</a:t>
            </a:r>
            <a:br>
              <a:rPr lang="en-US" u="sng" dirty="0"/>
            </a:br>
            <a:r>
              <a:rPr lang="en-US" dirty="0"/>
              <a:t>     </a:t>
            </a:r>
            <a:r>
              <a:rPr lang="en-US" u="sng" dirty="0"/>
              <a:t>and EDA industries grow more urgent</a:t>
            </a:r>
          </a:p>
          <a:p>
            <a:endParaRPr lang="en-US" dirty="0"/>
          </a:p>
          <a:p>
            <a:r>
              <a:rPr lang="en-US" b="1" dirty="0"/>
              <a:t>Recent, emerging foundations of MLCAD research</a:t>
            </a:r>
          </a:p>
          <a:p>
            <a:pPr marL="893763" lvl="1" indent="-355600">
              <a:buFont typeface="+mj-lt"/>
              <a:buAutoNum type="arabicPeriod"/>
            </a:pPr>
            <a:r>
              <a:rPr lang="en-US" dirty="0"/>
              <a:t>Artificial netlist generation for realistic/synthetic datasets</a:t>
            </a:r>
          </a:p>
          <a:p>
            <a:pPr marL="893763" lvl="1" indent="-355600">
              <a:buFont typeface="+mj-lt"/>
              <a:buAutoNum type="arabicPeriod"/>
            </a:pPr>
            <a:r>
              <a:rPr lang="en-US" dirty="0"/>
              <a:t>ML-based IR drop prediction benchmarks</a:t>
            </a:r>
          </a:p>
          <a:p>
            <a:pPr marL="893763" lvl="1" indent="-355600">
              <a:buFont typeface="+mj-lt"/>
              <a:buAutoNum type="arabicPeriod"/>
            </a:pPr>
            <a:r>
              <a:rPr lang="en-US" sz="2000" dirty="0"/>
              <a:t>Automated proxy design enablement</a:t>
            </a:r>
            <a:endParaRPr lang="en-US" dirty="0"/>
          </a:p>
          <a:p>
            <a:pPr marL="893763" lvl="1" indent="-355600">
              <a:buFont typeface="+mj-lt"/>
              <a:buAutoNum type="arabicPeriod"/>
            </a:pPr>
            <a:r>
              <a:rPr lang="en-US" dirty="0"/>
              <a:t>Improved MLCAD data generation and interface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01E0A-F481-CFD6-2665-D893C81F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MLCAD Research Foundations</a:t>
            </a:r>
          </a:p>
        </p:txBody>
      </p:sp>
    </p:spTree>
    <p:extLst>
      <p:ext uri="{BB962C8B-B14F-4D97-AF65-F5344CB8AC3E}">
        <p14:creationId xmlns:p14="http://schemas.microsoft.com/office/powerpoint/2010/main" val="1966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4017E-EA0C-D635-9F83-8F673149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Challenge: </a:t>
            </a:r>
            <a:r>
              <a:rPr lang="en-US" dirty="0"/>
              <a:t>lack of realistic, </a:t>
            </a:r>
            <a:r>
              <a:rPr lang="en-US" i="1" dirty="0"/>
              <a:t>shareable</a:t>
            </a:r>
            <a:r>
              <a:rPr lang="en-US" dirty="0"/>
              <a:t> place-and-route (P&amp;R) data</a:t>
            </a:r>
          </a:p>
          <a:p>
            <a:r>
              <a:rPr lang="en-US" b="1" dirty="0"/>
              <a:t>Artificial Netlist Generator (ANG) </a:t>
            </a:r>
            <a:r>
              <a:rPr lang="en-US" sz="1600" dirty="0"/>
              <a:t>[Kim et al., TCAD’22]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Offers structured approach to creating realistic P&amp;R benchmarks for ML applications</a:t>
            </a:r>
          </a:p>
          <a:p>
            <a:pPr lvl="1"/>
            <a:r>
              <a:rPr lang="en-US" dirty="0"/>
              <a:t>Uses various topological and layout parameters, e.g., #</a:t>
            </a:r>
            <a:r>
              <a:rPr lang="en-US" dirty="0" err="1"/>
              <a:t>insts</a:t>
            </a:r>
            <a:r>
              <a:rPr lang="en-US" dirty="0"/>
              <a:t>, #IOs, average net degree and HPWL, average timing path depths, proportion of FFs to total </a:t>
            </a:r>
            <a:r>
              <a:rPr lang="en-US" dirty="0" err="1"/>
              <a:t>insts</a:t>
            </a:r>
            <a:r>
              <a:rPr lang="en-US" dirty="0"/>
              <a:t>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093D5-8217-2708-3BEF-018053E7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Netlist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1BFE8-8558-9941-CB58-607E14A9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495" y="2954980"/>
            <a:ext cx="7527010" cy="3557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91433-D686-D30B-8B95-E48A13105DB9}"/>
              </a:ext>
            </a:extLst>
          </p:cNvPr>
          <p:cNvSpPr txBox="1"/>
          <p:nvPr/>
        </p:nvSpPr>
        <p:spPr>
          <a:xfrm>
            <a:off x="3047308" y="6478267"/>
            <a:ext cx="609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[Figure adapted from Kim et al., TCAD’22]</a:t>
            </a:r>
            <a:endParaRPr lang="en-US" sz="12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1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76E6B-593A-B928-CCB3-997A5C07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Challenge: </a:t>
            </a:r>
            <a:r>
              <a:rPr lang="en-US" dirty="0"/>
              <a:t>Scarcity of standardized training data for MLCAD</a:t>
            </a:r>
            <a:endParaRPr lang="en-US" b="1" dirty="0"/>
          </a:p>
          <a:p>
            <a:r>
              <a:rPr lang="en-US" b="1" dirty="0"/>
              <a:t>ICCAD-2023 Contest Problem C: </a:t>
            </a:r>
            <a:r>
              <a:rPr lang="en-US" dirty="0"/>
              <a:t>ML-based static IR drop prediction </a:t>
            </a:r>
          </a:p>
          <a:p>
            <a:pPr lvl="1"/>
            <a:r>
              <a:rPr lang="en-US" dirty="0"/>
              <a:t>20 real circuit testcases created using </a:t>
            </a:r>
            <a:r>
              <a:rPr lang="en-US" dirty="0" err="1"/>
              <a:t>OpenROAD</a:t>
            </a:r>
            <a:r>
              <a:rPr lang="en-US" dirty="0"/>
              <a:t> and </a:t>
            </a:r>
            <a:r>
              <a:rPr lang="en-US" dirty="0" err="1"/>
              <a:t>PDNSim</a:t>
            </a:r>
            <a:r>
              <a:rPr lang="en-US" dirty="0"/>
              <a:t> on NanGate45 </a:t>
            </a:r>
          </a:p>
          <a:p>
            <a:pPr lvl="1"/>
            <a:r>
              <a:rPr lang="en-US" dirty="0"/>
              <a:t>1000+ synthetic circuit testcases created from GAN-based framework, featuring varied power distributions and grid densities</a:t>
            </a:r>
          </a:p>
          <a:p>
            <a:pPr lvl="1"/>
            <a:r>
              <a:rPr lang="en-US" dirty="0"/>
              <a:t>Golden IR drop data produced by SPICE simulation accompanies each data point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Supports calibration and ML-based power integrity research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A129D-DBB7-1D99-D863-E2A683DE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Calibration and Benchmarks for IR-Drop Prediction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979A9-249C-7D35-89EC-4718936B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0" y="3953315"/>
            <a:ext cx="6338708" cy="12439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2BE0D6F-0323-3E8D-CE44-1F2BA418B086}"/>
              </a:ext>
            </a:extLst>
          </p:cNvPr>
          <p:cNvGrpSpPr/>
          <p:nvPr/>
        </p:nvGrpSpPr>
        <p:grpSpPr>
          <a:xfrm>
            <a:off x="7309730" y="3753165"/>
            <a:ext cx="4294601" cy="1678441"/>
            <a:chOff x="5435030" y="2468654"/>
            <a:chExt cx="4294601" cy="16784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9EC46C-A1F3-DB6D-24A0-6E79315A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72" t="14880" r="69801" b="54069"/>
            <a:stretch/>
          </p:blipFill>
          <p:spPr>
            <a:xfrm>
              <a:off x="5435030" y="2468654"/>
              <a:ext cx="2147300" cy="16784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7F2ED3-233B-0D5C-034E-F5D1F40E4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467" t="14880" r="1905" b="54069"/>
            <a:stretch/>
          </p:blipFill>
          <p:spPr>
            <a:xfrm>
              <a:off x="7582330" y="2468654"/>
              <a:ext cx="2147301" cy="1678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02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A402B-97D9-E5D4-B586-FB9BA8B5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44" y="2980432"/>
            <a:ext cx="4523720" cy="35561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2AD505-50A2-A54D-5957-B4256991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Gap between open research PDKs and closed commercial PDKs</a:t>
            </a:r>
            <a:endParaRPr lang="en-US" b="1" dirty="0"/>
          </a:p>
          <a:p>
            <a:r>
              <a:rPr lang="en-US" b="1" dirty="0"/>
              <a:t>Public PDK/library calibration to achieve </a:t>
            </a:r>
            <a:r>
              <a:rPr lang="en-US" b="1" i="1" dirty="0"/>
              <a:t>proxy</a:t>
            </a:r>
            <a:r>
              <a:rPr lang="en-US" b="1" dirty="0"/>
              <a:t> commercial enablement</a:t>
            </a:r>
          </a:p>
          <a:p>
            <a:pPr lvl="1"/>
            <a:r>
              <a:rPr lang="en-US" dirty="0"/>
              <a:t>Strives to match commercial design enablement in terms of design PPA outcomes</a:t>
            </a:r>
          </a:p>
          <a:p>
            <a:pPr lvl="1"/>
            <a:r>
              <a:rPr lang="en-US" dirty="0"/>
              <a:t>Example code: </a:t>
            </a:r>
            <a:r>
              <a:rPr lang="en-US" sz="2000" dirty="0">
                <a:hlinkClick r:id="rId4"/>
              </a:rPr>
              <a:t>https://github.com/ieee-ceda-datc/RDF-2023</a:t>
            </a:r>
            <a:endParaRPr lang="en-US" sz="2000" dirty="0"/>
          </a:p>
          <a:p>
            <a:pPr lvl="2"/>
            <a:r>
              <a:rPr lang="en-US" dirty="0"/>
              <a:t>Approximately scales ASAP7 or NanGate45 to a target library for a given design</a:t>
            </a:r>
          </a:p>
          <a:p>
            <a:pPr lvl="2"/>
            <a:r>
              <a:rPr lang="en-US" dirty="0"/>
              <a:t>Tuned attributes: cell delay/slew, Internal/switching power</a:t>
            </a:r>
          </a:p>
          <a:p>
            <a:pPr lvl="2"/>
            <a:r>
              <a:rPr lang="en-US" dirty="0"/>
              <a:t>Ray Tune* for automatic tuning of attributes</a:t>
            </a:r>
          </a:p>
          <a:p>
            <a:pPr lvl="1"/>
            <a:r>
              <a:rPr lang="en-US" dirty="0"/>
              <a:t>Results: JPEG with ASAP7</a:t>
            </a:r>
          </a:p>
          <a:p>
            <a:pPr lvl="2"/>
            <a:r>
              <a:rPr lang="en-US" dirty="0"/>
              <a:t>Autotuned 7nm proxy matches well with </a:t>
            </a:r>
            <a:br>
              <a:rPr lang="en-US" dirty="0"/>
            </a:br>
            <a:r>
              <a:rPr lang="en-US" dirty="0"/>
              <a:t>commercial enablement at higher clock frequency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E82575-745A-3478-4350-42B51886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Automated</a:t>
            </a:r>
            <a:r>
              <a:rPr lang="en-US" dirty="0"/>
              <a:t> Proxy Design Enablement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4F836-5E4A-9235-BF68-F9AE2D058872}"/>
              </a:ext>
            </a:extLst>
          </p:cNvPr>
          <p:cNvSpPr txBox="1"/>
          <p:nvPr/>
        </p:nvSpPr>
        <p:spPr>
          <a:xfrm>
            <a:off x="4700426" y="6560016"/>
            <a:ext cx="2791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atin typeface="Helvetica" pitchFamily="2" charset="0"/>
              </a:rPr>
              <a:t>*https://</a:t>
            </a:r>
            <a:r>
              <a:rPr lang="en-US" altLang="ko-KR" sz="1050" dirty="0" err="1">
                <a:latin typeface="Helvetica" pitchFamily="2" charset="0"/>
              </a:rPr>
              <a:t>docs.ray.io</a:t>
            </a:r>
            <a:r>
              <a:rPr lang="en-US" altLang="ko-KR" sz="1050" dirty="0">
                <a:latin typeface="Helvetica" pitchFamily="2" charset="0"/>
              </a:rPr>
              <a:t>/</a:t>
            </a:r>
            <a:r>
              <a:rPr lang="en-US" altLang="ko-KR" sz="1050" dirty="0" err="1">
                <a:latin typeface="Helvetica" pitchFamily="2" charset="0"/>
              </a:rPr>
              <a:t>en</a:t>
            </a:r>
            <a:r>
              <a:rPr lang="en-US" altLang="ko-KR" sz="1050" dirty="0">
                <a:latin typeface="Helvetica" pitchFamily="2" charset="0"/>
              </a:rPr>
              <a:t>/latest/tune/</a:t>
            </a:r>
            <a:r>
              <a:rPr lang="en-US" altLang="ko-KR" sz="1050" dirty="0" err="1">
                <a:latin typeface="Helvetica" pitchFamily="2" charset="0"/>
              </a:rPr>
              <a:t>index.html</a:t>
            </a:r>
            <a:endParaRPr lang="ko-KR" altLang="en-US" sz="105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22A14-8FF4-ED6B-6C77-E0451DE6F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Lack of standardized MLCAD data generation and accessibility</a:t>
            </a:r>
            <a:endParaRPr lang="en-US" b="1" dirty="0"/>
          </a:p>
          <a:p>
            <a:r>
              <a:rPr lang="en-US" b="1" dirty="0" err="1"/>
              <a:t>CircuitOps</a:t>
            </a:r>
            <a:r>
              <a:rPr lang="en-US" dirty="0"/>
              <a:t>: ML-friendly circuit data representation for easy operation with ML</a:t>
            </a:r>
          </a:p>
          <a:p>
            <a:pPr lvl="1"/>
            <a:r>
              <a:rPr lang="en-US" dirty="0"/>
              <a:t>Developed by NVIDIA Research, presented at ICCAD’23 </a:t>
            </a:r>
            <a:r>
              <a:rPr lang="en-US" sz="1400" dirty="0"/>
              <a:t>[Liang et al., ICCAD’23]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OpenROAD</a:t>
            </a:r>
            <a:r>
              <a:rPr lang="en-US" dirty="0"/>
              <a:t> to generate an intermediate representation (IR) of given circuit </a:t>
            </a:r>
          </a:p>
          <a:p>
            <a:pPr lvl="1"/>
            <a:r>
              <a:rPr lang="en-US" dirty="0"/>
              <a:t>Creates labeled property graph (LPG) from IR for graph-based ML applications with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33565-7F5F-B399-5F99-0CDD2EB8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MLCAD Data Generation and Interface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839401-EEAC-841C-B544-B7BC13B7FBC5}"/>
              </a:ext>
            </a:extLst>
          </p:cNvPr>
          <p:cNvGrpSpPr/>
          <p:nvPr/>
        </p:nvGrpSpPr>
        <p:grpSpPr>
          <a:xfrm>
            <a:off x="3433665" y="3079041"/>
            <a:ext cx="5324670" cy="3403396"/>
            <a:chOff x="3433665" y="3135027"/>
            <a:chExt cx="5324670" cy="340339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F7E382E-59DB-B9DE-F9CB-5384CD858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3" b="6086"/>
            <a:stretch/>
          </p:blipFill>
          <p:spPr bwMode="auto">
            <a:xfrm>
              <a:off x="3433665" y="3135027"/>
              <a:ext cx="5324670" cy="340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938A30-6640-41A6-B493-3626BDA8E9DB}"/>
                </a:ext>
              </a:extLst>
            </p:cNvPr>
            <p:cNvSpPr/>
            <p:nvPr/>
          </p:nvSpPr>
          <p:spPr>
            <a:xfrm>
              <a:off x="5701004" y="4839882"/>
              <a:ext cx="233265" cy="151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033C6E-10D7-7190-414B-7B91A2790D7C}"/>
              </a:ext>
            </a:extLst>
          </p:cNvPr>
          <p:cNvSpPr txBox="1"/>
          <p:nvPr/>
        </p:nvSpPr>
        <p:spPr>
          <a:xfrm>
            <a:off x="3047223" y="6510430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[Figure source: </a:t>
            </a:r>
            <a:r>
              <a:rPr lang="en-US" sz="1200" dirty="0">
                <a:latin typeface="Helvetica" pitchFamily="2" charset="0"/>
                <a:hlinkClick r:id="rId4"/>
              </a:rPr>
              <a:t>https://github.com/NVlabs/CircuitOps</a:t>
            </a:r>
            <a:r>
              <a:rPr lang="en-US" sz="1200" dirty="0">
                <a:latin typeface="Helvetica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861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C22103-BC39-4A56-B10D-D13F4BA3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9" y="900000"/>
            <a:ext cx="11626916" cy="5958000"/>
          </a:xfrm>
        </p:spPr>
        <p:txBody>
          <a:bodyPr>
            <a:normAutofit/>
          </a:bodyPr>
          <a:lstStyle/>
          <a:p>
            <a:r>
              <a:rPr lang="en-US" b="1" dirty="0"/>
              <a:t>A member technical committee of IEEE Council on EDA (CEDA)</a:t>
            </a:r>
          </a:p>
          <a:p>
            <a:pPr lvl="1"/>
            <a:r>
              <a:rPr lang="en-US" altLang="zh-TW" dirty="0"/>
              <a:t>Provide a forum for discussing current issues and future strategies in design automation field</a:t>
            </a:r>
          </a:p>
          <a:p>
            <a:pPr lvl="1"/>
            <a:r>
              <a:rPr lang="en-US" altLang="zh-TW" dirty="0"/>
              <a:t>Current rosters: Jinwook Jung (IBM), Andrew </a:t>
            </a:r>
            <a:r>
              <a:rPr lang="en-US" altLang="zh-TW" dirty="0" err="1"/>
              <a:t>Kahng</a:t>
            </a:r>
            <a:r>
              <a:rPr lang="en-US" altLang="zh-TW" dirty="0"/>
              <a:t> (UCSD), Rhett Davis (NCSU)</a:t>
            </a:r>
          </a:p>
          <a:p>
            <a:pPr lvl="1"/>
            <a:r>
              <a:rPr lang="en-US" dirty="0"/>
              <a:t>Web page: </a:t>
            </a:r>
            <a:r>
              <a:rPr lang="en-US" dirty="0">
                <a:hlinkClick r:id="rId3"/>
              </a:rPr>
              <a:t>https://ieee-ceda.org/technical-committee/datc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Since 2016, DATC has maintained Robust Design Flow (RDF)</a:t>
            </a:r>
          </a:p>
          <a:p>
            <a:pPr lvl="1"/>
            <a:r>
              <a:rPr lang="en-US" dirty="0"/>
              <a:t>An academic reference RTL-to-GDS design flow incorporating numerous contest-winning point tools and the </a:t>
            </a:r>
            <a:r>
              <a:rPr lang="en-US" dirty="0" err="1"/>
              <a:t>OpenROAD</a:t>
            </a:r>
            <a:r>
              <a:rPr lang="en-US" dirty="0"/>
              <a:t> tool chain, to preserve and integrate leading research codes</a:t>
            </a:r>
          </a:p>
          <a:p>
            <a:pPr lvl="1"/>
            <a:r>
              <a:rPr lang="en-US" dirty="0"/>
              <a:t>Invited papers at previous ICCAD Contest special sessions have provided updates on RDF and DATC’s strategic directions and activities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E0513-9024-7B7E-D92F-BA69DBB9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 Technical Committee (DATC)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D615A-FAF6-8346-DCFE-3EE183E9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644" y="4734000"/>
            <a:ext cx="2237173" cy="126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798D2-35C8-D9C6-560B-24C887109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963" y="4734000"/>
            <a:ext cx="2229651" cy="126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F5012F-343B-4D83-BB11-3EFFB7CBD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441" y="4734000"/>
            <a:ext cx="2243559" cy="126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63B6A9-4AFC-3034-A28C-2BD562B47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644" y="4734000"/>
            <a:ext cx="2237492" cy="126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7D56F-375F-44B9-4A2E-C1735CF33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98" y="4734000"/>
            <a:ext cx="2248819" cy="12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689CEB-AC36-4C0F-B8B7-FEE8BBF8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31" y="234000"/>
            <a:ext cx="16555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22A14-8FF4-ED6B-6C77-E0451DE6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856000" cy="5958000"/>
          </a:xfrm>
        </p:spPr>
        <p:txBody>
          <a:bodyPr>
            <a:normAutofit/>
          </a:bodyPr>
          <a:lstStyle/>
          <a:p>
            <a:r>
              <a:rPr lang="en-US" b="1" dirty="0"/>
              <a:t>Make </a:t>
            </a:r>
            <a:r>
              <a:rPr lang="en-US" b="1" dirty="0" err="1"/>
              <a:t>OpenROAD</a:t>
            </a:r>
            <a:r>
              <a:rPr lang="en-US" b="1" dirty="0"/>
              <a:t> in RDF “common playground of </a:t>
            </a:r>
            <a:r>
              <a:rPr lang="en-US" b="1" i="1" dirty="0"/>
              <a:t>ML for EDA</a:t>
            </a:r>
            <a:r>
              <a:rPr lang="en-US" b="1" dirty="0"/>
              <a:t>”, by enabling seamless integration with Python ML packages:</a:t>
            </a:r>
          </a:p>
          <a:p>
            <a:pPr marL="893763" lvl="1" indent="-369888">
              <a:buFont typeface="+mj-lt"/>
              <a:buAutoNum type="arabicPeriod"/>
            </a:pPr>
            <a:r>
              <a:rPr lang="en-US" dirty="0"/>
              <a:t>ML-friendly data representation of LEF/DEF/Verilog data</a:t>
            </a:r>
          </a:p>
          <a:p>
            <a:pPr marL="893763" lvl="1" indent="-369888">
              <a:buFont typeface="+mj-lt"/>
              <a:buAutoNum type="arabicPeriod"/>
            </a:pPr>
            <a:r>
              <a:rPr lang="en-US" dirty="0"/>
              <a:t>Python APIs that return information from </a:t>
            </a:r>
            <a:r>
              <a:rPr lang="en-US" dirty="0" err="1"/>
              <a:t>OpenDB</a:t>
            </a:r>
            <a:r>
              <a:rPr lang="en-US" dirty="0"/>
              <a:t> in formats ML algorithms can interpret </a:t>
            </a:r>
          </a:p>
          <a:p>
            <a:pPr marL="893763" lvl="1" indent="-369888">
              <a:buFont typeface="+mj-lt"/>
              <a:buAutoNum type="arabicPeriod"/>
            </a:pPr>
            <a:r>
              <a:rPr lang="en-US" dirty="0"/>
              <a:t>Python APIs that can annotate ML inference results back to the design database.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33565-7F5F-B399-5F99-0CDD2EB8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Enhanced </a:t>
            </a:r>
            <a:r>
              <a:rPr lang="en-US" b="1" dirty="0" err="1"/>
              <a:t>OpenROAD</a:t>
            </a:r>
            <a:r>
              <a:rPr lang="en-US" b="1" dirty="0"/>
              <a:t>-Python Interface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E430F5-4B03-BABD-9830-0A66AF575F16}"/>
              </a:ext>
            </a:extLst>
          </p:cNvPr>
          <p:cNvGrpSpPr/>
          <p:nvPr/>
        </p:nvGrpSpPr>
        <p:grpSpPr>
          <a:xfrm>
            <a:off x="2665813" y="2991085"/>
            <a:ext cx="6860374" cy="3690178"/>
            <a:chOff x="2209800" y="2688947"/>
            <a:chExt cx="7772400" cy="41807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0C424D-3913-E8C8-3B7D-D0C81DA4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688947"/>
              <a:ext cx="7772400" cy="387404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997FC5-A8FB-95AA-FE1B-0D47A2882294}"/>
                </a:ext>
              </a:extLst>
            </p:cNvPr>
            <p:cNvSpPr txBox="1"/>
            <p:nvPr/>
          </p:nvSpPr>
          <p:spPr>
            <a:xfrm>
              <a:off x="3046602" y="6555877"/>
              <a:ext cx="6098796" cy="31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" pitchFamily="2" charset="0"/>
                </a:rPr>
                <a:t>[Figure </a:t>
              </a:r>
              <a:r>
                <a:rPr lang="en-US" sz="1200" dirty="0">
                  <a:effectLst/>
                  <a:latin typeface="Helvetica" pitchFamily="2" charset="0"/>
                </a:rPr>
                <a:t>courtesy of Prof. Vidya </a:t>
              </a:r>
              <a:r>
                <a:rPr lang="en-US" sz="1200" dirty="0" err="1">
                  <a:effectLst/>
                  <a:latin typeface="Helvetica" pitchFamily="2" charset="0"/>
                </a:rPr>
                <a:t>Chhabria</a:t>
              </a:r>
              <a:r>
                <a:rPr lang="en-US" sz="1200" dirty="0">
                  <a:effectLst/>
                  <a:latin typeface="Helvetica" pitchFamily="2" charset="0"/>
                </a:rPr>
                <a:t> at ASU]</a:t>
              </a:r>
              <a:endParaRPr lang="en-US" sz="1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70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6757C-DA3F-AF23-5971-77772CE6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IEEE CEDA DATC: </a:t>
            </a:r>
            <a:r>
              <a:rPr lang="en-US" dirty="0"/>
              <a:t>works to establish and expand research foundations for IC physical design / ML-enabled EDA</a:t>
            </a:r>
          </a:p>
          <a:p>
            <a:r>
              <a:rPr lang="en-US" b="1" dirty="0"/>
              <a:t>Recent work of IEEE CEDA DATC: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Improvements of RDF</a:t>
            </a:r>
          </a:p>
          <a:p>
            <a:pPr marL="1236662" lvl="2" indent="-368300"/>
            <a:r>
              <a:rPr lang="en-US" dirty="0"/>
              <a:t>Netlist partitioner with </a:t>
            </a:r>
            <a:r>
              <a:rPr lang="en-US" dirty="0" err="1"/>
              <a:t>TritonPart</a:t>
            </a:r>
            <a:endParaRPr lang="en-US" dirty="0"/>
          </a:p>
          <a:p>
            <a:pPr marL="1236662" lvl="2" indent="-368300"/>
            <a:r>
              <a:rPr lang="en-US" dirty="0"/>
              <a:t>Detailed placement optimizer DPO</a:t>
            </a:r>
          </a:p>
          <a:p>
            <a:pPr marL="1236662" lvl="2" indent="-368300"/>
            <a:r>
              <a:rPr lang="en-US" dirty="0"/>
              <a:t>Dynamic power analysis</a:t>
            </a:r>
          </a:p>
          <a:p>
            <a:pPr marL="1236662" lvl="2" indent="-368300"/>
            <a:r>
              <a:rPr lang="en-US" dirty="0"/>
              <a:t>PROBE3.0 DTCO platform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Advancing benchmarking and baselines</a:t>
            </a:r>
          </a:p>
          <a:p>
            <a:pPr marL="1236662" lvl="2" indent="-368300"/>
            <a:r>
              <a:rPr lang="en-US" dirty="0"/>
              <a:t>Balanced hypergraph partitioning</a:t>
            </a:r>
          </a:p>
          <a:p>
            <a:pPr marL="1236662" lvl="2" indent="-368300"/>
            <a:r>
              <a:rPr lang="en-US" dirty="0"/>
              <a:t>Macro placement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MLCAD research enablement</a:t>
            </a:r>
          </a:p>
          <a:p>
            <a:pPr marL="1236662" lvl="2" indent="-368300"/>
            <a:r>
              <a:rPr lang="en-US" dirty="0"/>
              <a:t>Artificial netlist generation for realistic/synthetic datasets</a:t>
            </a:r>
          </a:p>
          <a:p>
            <a:pPr marL="1236662" lvl="2" indent="-368300"/>
            <a:r>
              <a:rPr lang="en-US" dirty="0"/>
              <a:t>ML-based IR drop prediction benchmarks</a:t>
            </a:r>
          </a:p>
          <a:p>
            <a:pPr marL="1236662" lvl="2" indent="-368300"/>
            <a:r>
              <a:rPr lang="en-US" dirty="0"/>
              <a:t>Automated proxy design enablement</a:t>
            </a:r>
          </a:p>
          <a:p>
            <a:pPr marL="1236662" lvl="2" indent="-368300"/>
            <a:r>
              <a:rPr lang="en-US" dirty="0"/>
              <a:t>Improved MLCAD data generation and interface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29705-1129-C2F4-39F0-E4D5E3EF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714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5AA6CC-02BE-B6F0-9FDB-AF4FAC403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thank </a:t>
            </a:r>
            <a:r>
              <a:rPr lang="en-US" b="1" dirty="0"/>
              <a:t>Vidya </a:t>
            </a:r>
            <a:r>
              <a:rPr lang="en-US" b="1" dirty="0" err="1"/>
              <a:t>Chhabria</a:t>
            </a:r>
            <a:r>
              <a:rPr lang="en-US" b="1" dirty="0"/>
              <a:t>, </a:t>
            </a:r>
            <a:r>
              <a:rPr lang="en-US" b="1" dirty="0" err="1"/>
              <a:t>Bodhisatta</a:t>
            </a:r>
            <a:r>
              <a:rPr lang="en-US" b="1" dirty="0"/>
              <a:t> </a:t>
            </a:r>
            <a:r>
              <a:rPr lang="en-US" b="1" dirty="0" err="1"/>
              <a:t>Pramanik</a:t>
            </a:r>
            <a:r>
              <a:rPr lang="en-US" b="1" dirty="0"/>
              <a:t>, </a:t>
            </a:r>
            <a:r>
              <a:rPr lang="en-US" b="1" dirty="0" err="1"/>
              <a:t>Minsoo</a:t>
            </a:r>
            <a:r>
              <a:rPr lang="en-US" b="1" dirty="0"/>
              <a:t> Kim </a:t>
            </a:r>
            <a:r>
              <a:rPr lang="en-US" dirty="0"/>
              <a:t>and </a:t>
            </a:r>
            <a:br>
              <a:rPr lang="en-US" dirty="0"/>
            </a:br>
            <a:r>
              <a:rPr lang="en-US" b="1" dirty="0" err="1"/>
              <a:t>Haoxing</a:t>
            </a:r>
            <a:r>
              <a:rPr lang="en-US" b="1" dirty="0"/>
              <a:t> (Mark) Ren </a:t>
            </a:r>
            <a:r>
              <a:rPr lang="en-US" dirty="0"/>
              <a:t>for many helpful discussions and contributions</a:t>
            </a:r>
          </a:p>
          <a:p>
            <a:r>
              <a:rPr lang="en-US" dirty="0"/>
              <a:t>This work is supported in part by the IEEE Council on Electronic Design Automation (CEDA) </a:t>
            </a:r>
          </a:p>
          <a:p>
            <a:r>
              <a:rPr lang="en-US" dirty="0"/>
              <a:t>The work of UCSD is supported in part by DARPA HR0011-18-2-0032, and by NSF CCF-2112665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E2CD7-08EC-A0FF-E1D6-CADB7C18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26511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0A92B-36B3-5E54-3BF8-2F28A5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9" y="900000"/>
            <a:ext cx="11855999" cy="5958000"/>
          </a:xfrm>
        </p:spPr>
        <p:txBody>
          <a:bodyPr>
            <a:normAutofit/>
          </a:bodyPr>
          <a:lstStyle/>
          <a:p>
            <a:r>
              <a:rPr lang="en-US" b="1" dirty="0"/>
              <a:t>Establish and expand research foundations for IC physical design &amp; MLCAD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b="1" dirty="0"/>
              <a:t>Improvements of RDF</a:t>
            </a:r>
          </a:p>
          <a:p>
            <a:pPr marL="1236662" lvl="2" indent="-368300"/>
            <a:r>
              <a:rPr lang="en-US" dirty="0" err="1"/>
              <a:t>TritonPart</a:t>
            </a:r>
            <a:r>
              <a:rPr lang="en-US" dirty="0"/>
              <a:t> netlist partitioner</a:t>
            </a:r>
          </a:p>
          <a:p>
            <a:pPr marL="1236662" lvl="2" indent="-368300"/>
            <a:r>
              <a:rPr lang="en-US" dirty="0"/>
              <a:t>DPO detailed placement optimizer</a:t>
            </a:r>
          </a:p>
          <a:p>
            <a:pPr marL="1236662" lvl="2" indent="-368300"/>
            <a:r>
              <a:rPr lang="en-US" dirty="0" err="1"/>
              <a:t>OpenSTA</a:t>
            </a:r>
            <a:r>
              <a:rPr lang="en-US" dirty="0"/>
              <a:t>-based power analysis</a:t>
            </a:r>
          </a:p>
          <a:p>
            <a:pPr marL="1236662" lvl="2" indent="-368300"/>
            <a:r>
              <a:rPr lang="en-US" dirty="0"/>
              <a:t>PROBE3.0 DTCO platform 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b="1" dirty="0"/>
              <a:t>Advancing benchmarking and baselines</a:t>
            </a:r>
          </a:p>
          <a:p>
            <a:pPr marL="1236662" lvl="2" indent="-368300"/>
            <a:r>
              <a:rPr lang="en-US" dirty="0"/>
              <a:t>Balanced hypergraph partitioning</a:t>
            </a:r>
          </a:p>
          <a:p>
            <a:pPr marL="1236662" lvl="2" indent="-368300"/>
            <a:r>
              <a:rPr lang="en-US" dirty="0"/>
              <a:t>Macro placement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b="1" dirty="0"/>
              <a:t>MLCAD research foundations</a:t>
            </a:r>
          </a:p>
          <a:p>
            <a:pPr marL="1236662" lvl="2" indent="-368300"/>
            <a:r>
              <a:rPr lang="en-US" dirty="0"/>
              <a:t>Artificial netlist generation</a:t>
            </a:r>
          </a:p>
          <a:p>
            <a:pPr marL="1236662" lvl="2" indent="-368300"/>
            <a:r>
              <a:rPr lang="en-US" dirty="0"/>
              <a:t>Calibration and ML benchmarks for IR drop prediction</a:t>
            </a:r>
          </a:p>
          <a:p>
            <a:pPr marL="1236662" lvl="2" indent="-368300"/>
            <a:r>
              <a:rPr lang="en-US" dirty="0"/>
              <a:t>Calibration of proxy design enablement  </a:t>
            </a:r>
          </a:p>
          <a:p>
            <a:pPr marL="1236662" lvl="2" indent="-368300"/>
            <a:r>
              <a:rPr lang="en-US" dirty="0"/>
              <a:t>MLCAD data generation and accessibility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CD78E6-74AA-3EC8-6352-28341412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DATC Efforts Beyond Flow Enablement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2A3D4B-D7FE-2D5F-4157-96CCBFFF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520000" cy="59580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Recent improvements of RDF</a:t>
            </a:r>
          </a:p>
          <a:p>
            <a:r>
              <a:rPr lang="en-US" dirty="0"/>
              <a:t>Advancing benchmarking and baselines</a:t>
            </a:r>
          </a:p>
          <a:p>
            <a:r>
              <a:rPr lang="en-US" dirty="0"/>
              <a:t>MLCAD research foundations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A77B882-7C29-11B5-1C45-D728DB2783A2}"/>
              </a:ext>
            </a:extLst>
          </p:cNvPr>
          <p:cNvSpPr txBox="1">
            <a:spLocks/>
          </p:cNvSpPr>
          <p:nvPr/>
        </p:nvSpPr>
        <p:spPr>
          <a:xfrm>
            <a:off x="336000" y="900000"/>
            <a:ext cx="11520000" cy="59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17500" indent="-3175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855663" indent="-3317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tabLst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tabLst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tabLst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b="1" dirty="0"/>
              <a:t>Recent improvements of RDF</a:t>
            </a:r>
          </a:p>
          <a:p>
            <a:r>
              <a:rPr lang="en-US" dirty="0"/>
              <a:t>Advancing benchmarking and baselines</a:t>
            </a:r>
          </a:p>
          <a:p>
            <a:r>
              <a:rPr lang="en-US" dirty="0"/>
              <a:t>MLCAD research foundations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1FEA9-56DE-7BD2-4625-4DEE49C8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243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41A4B1-D35A-6A5D-6F5E-B9E244A78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19855"/>
              </p:ext>
            </p:extLst>
          </p:nvPr>
        </p:nvGraphicFramePr>
        <p:xfrm>
          <a:off x="6499456" y="914400"/>
          <a:ext cx="5398579" cy="54132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9640">
                  <a:extLst>
                    <a:ext uri="{9D8B030D-6E8A-4147-A177-3AD203B41FA5}">
                      <a16:colId xmlns:a16="http://schemas.microsoft.com/office/drawing/2014/main" val="874066319"/>
                    </a:ext>
                  </a:extLst>
                </a:gridCol>
                <a:gridCol w="3608939">
                  <a:extLst>
                    <a:ext uri="{9D8B030D-6E8A-4147-A177-3AD203B41FA5}">
                      <a16:colId xmlns:a16="http://schemas.microsoft.com/office/drawing/2014/main" val="1123698424"/>
                    </a:ext>
                  </a:extLst>
                </a:gridCol>
              </a:tblGrid>
              <a:tr h="20270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Component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027342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RTL generator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Chisel/FIRRTL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266875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RTL obfuscation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ASSURE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04561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Logic synthesis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latin typeface="Helvetica" pitchFamily="2" charset="0"/>
                          <a:cs typeface="Arial" panose="020B0604020202020204" pitchFamily="34" charset="0"/>
                        </a:rPr>
                        <a:t>Yosys+ABC</a:t>
                      </a:r>
                      <a:endParaRPr lang="en-US" sz="1200" b="0" dirty="0"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43410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DFT insertion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Fault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471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Hypergraph partitioner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SpecPart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TritonPart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37229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latin typeface="Helvetica" pitchFamily="2" charset="0"/>
                          <a:cs typeface="Arial" panose="020B0604020202020204" pitchFamily="34" charset="0"/>
                        </a:rPr>
                        <a:t>Floorplanning</a:t>
                      </a:r>
                      <a:endParaRPr lang="en-US" sz="1200" b="0" dirty="0"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latin typeface="Helvetica" pitchFamily="2" charset="0"/>
                          <a:cs typeface="Arial" panose="020B0604020202020204" pitchFamily="34" charset="0"/>
                        </a:rPr>
                        <a:t>TritonFP</a:t>
                      </a:r>
                      <a:endParaRPr lang="en-US" sz="1200" b="0" dirty="0"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7965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Macro Placement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TritonMP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RTL-MP,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Hier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-RTLMP, </a:t>
                      </a:r>
                      <a:r>
                        <a:rPr lang="en-US" sz="1200" b="0" dirty="0" err="1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AutoDMP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14151"/>
                  </a:ext>
                </a:extLst>
              </a:tr>
              <a:tr h="434215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Global placement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RePlAce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FZUplace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NTUPlace3,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ComPLx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Eh?Placer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FastPlace3-GP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73401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Detailed placement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OpenDP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MCHL, FastPlace3-DP,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DPO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42379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Flip-flop clustering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Mean-shift,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FlopTray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8886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Clock tree synthesis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TritonCTS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00106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Global routing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FastRoute4-lefdef,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NCTUgr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CUGR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79306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Detailed routing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TritonRoute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NCTUdr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DrCU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71509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Layout finishing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KLayout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Magic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8790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Gate sizing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Resizer,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TritonSizer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00246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Parasitic extraction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OpenRCX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43944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STA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OpenSTA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iTimerC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2580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Integrated P&amp;R app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OpenROAD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61317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Database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OpenDB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836272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Libraries/PDK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NanGate45, SKY130, ASAP7,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GF180MCU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ASAP5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82805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Benchmark conversion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RosettaStone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 (timing-sensible)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71224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Helvetica" pitchFamily="2" charset="0"/>
                          <a:cs typeface="Arial" panose="020B0604020202020204" pitchFamily="34" charset="0"/>
                        </a:rPr>
                        <a:t>Metrics system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METRICS2.1 (JSON-native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97220"/>
                  </a:ext>
                </a:extLst>
              </a:tr>
              <a:tr h="2171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DTCO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PROBE3.0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41894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40E41-37FB-7898-4EE6-F531611E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6163456" cy="5958000"/>
          </a:xfrm>
        </p:spPr>
        <p:txBody>
          <a:bodyPr>
            <a:normAutofit/>
          </a:bodyPr>
          <a:lstStyle/>
          <a:p>
            <a:r>
              <a:rPr lang="en-US" b="1" dirty="0"/>
              <a:t>An academic reference design flow Initiated in 2016</a:t>
            </a:r>
          </a:p>
          <a:p>
            <a:pPr lvl="1"/>
            <a:r>
              <a:rPr lang="en-US" dirty="0"/>
              <a:t>Preserve leading research codes, originally built with academic CAD contest outcomes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OpenROAD</a:t>
            </a:r>
            <a:r>
              <a:rPr lang="en-US" dirty="0"/>
              <a:t>, RDF supports complete LEF/DEF-based RTL-to-GDS flow</a:t>
            </a:r>
            <a:endParaRPr lang="en-US" b="1" dirty="0"/>
          </a:p>
          <a:p>
            <a:r>
              <a:rPr lang="en-US" b="1" dirty="0"/>
              <a:t>Latest updates</a:t>
            </a:r>
          </a:p>
          <a:p>
            <a:pPr marL="455613" lvl="3" indent="0">
              <a:spcBef>
                <a:spcPts val="1000"/>
              </a:spcBef>
              <a:buSzPct val="100000"/>
              <a:buNone/>
            </a:pPr>
            <a:r>
              <a:rPr lang="en-US" dirty="0">
                <a:hlinkClick r:id="rId3"/>
              </a:rPr>
              <a:t>https://github.com/ieee-ceda-datc/RDF-2023</a:t>
            </a:r>
            <a:r>
              <a:rPr lang="en-US" dirty="0"/>
              <a:t> </a:t>
            </a:r>
          </a:p>
          <a:p>
            <a:pPr marL="801688" lvl="3" indent="-346075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dirty="0"/>
              <a:t>Netlist partitioner with </a:t>
            </a:r>
            <a:r>
              <a:rPr lang="en-US" dirty="0" err="1"/>
              <a:t>TritonPart</a:t>
            </a:r>
            <a:endParaRPr lang="en-US" dirty="0"/>
          </a:p>
          <a:p>
            <a:pPr marL="801688" lvl="3" indent="-346075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dirty="0"/>
              <a:t>Detailed placement optimizer DPO</a:t>
            </a:r>
          </a:p>
          <a:p>
            <a:pPr marL="801688" lvl="3" indent="-346075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dirty="0"/>
              <a:t>Dynamic power analysis</a:t>
            </a:r>
          </a:p>
          <a:p>
            <a:pPr marL="801688" lvl="3" indent="-346075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dirty="0"/>
              <a:t>PROBE3.0 DTCO 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7EC53-DEB9-E5A1-5547-436E69EA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DATC Robust Design Flow (RDF)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81E157-75DF-D79F-6C89-18249FB3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900000"/>
            <a:ext cx="11520000" cy="5958000"/>
          </a:xfrm>
        </p:spPr>
        <p:txBody>
          <a:bodyPr/>
          <a:lstStyle/>
          <a:p>
            <a:r>
              <a:rPr lang="en-US" b="1" dirty="0"/>
              <a:t>Netlist partitioning has long been missing piece in RDF</a:t>
            </a:r>
          </a:p>
          <a:p>
            <a:r>
              <a:rPr lang="en-US" b="1" dirty="0" err="1"/>
              <a:t>TritonPart</a:t>
            </a:r>
            <a:r>
              <a:rPr lang="en-US" b="1" dirty="0"/>
              <a:t>, integrated into </a:t>
            </a:r>
            <a:r>
              <a:rPr lang="en-US" b="1" dirty="0" err="1"/>
              <a:t>OpenROAD</a:t>
            </a:r>
            <a:r>
              <a:rPr lang="en-US" b="1" dirty="0"/>
              <a:t>, has been added to RDF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Provide timing-aware netlist partitioning together with classical hypergraph partitioning 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Handle rich constraint types: fixed vertex, multi-dimensional balance, grouping, embedding, and timing constraints</a:t>
            </a:r>
          </a:p>
          <a:p>
            <a:pPr marL="892175" lvl="1" indent="-368300">
              <a:buFont typeface="+mj-lt"/>
              <a:buAutoNum type="arabicPeriod"/>
            </a:pPr>
            <a:r>
              <a:rPr lang="en-US" dirty="0"/>
              <a:t>Open-sourced permissively and scalable to accommodate future problem instances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7581C4-EDF9-3DFB-AA5A-A647DD43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Netlist partitioning with </a:t>
            </a:r>
            <a:r>
              <a:rPr lang="en-US" dirty="0" err="1"/>
              <a:t>TritonPart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058D1-C702-742E-B532-02831693B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0" b="-565"/>
          <a:stretch/>
        </p:blipFill>
        <p:spPr>
          <a:xfrm>
            <a:off x="3031830" y="3502978"/>
            <a:ext cx="6128340" cy="30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A4E32D-2688-0186-5CAF-2244AA8AD5A5}"/>
              </a:ext>
            </a:extLst>
          </p:cNvPr>
          <p:cNvGrpSpPr/>
          <p:nvPr/>
        </p:nvGrpSpPr>
        <p:grpSpPr>
          <a:xfrm>
            <a:off x="586220" y="2934876"/>
            <a:ext cx="7900935" cy="2956772"/>
            <a:chOff x="586220" y="2934876"/>
            <a:chExt cx="7900935" cy="29567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108C65-B023-6E37-9EF7-9898F8936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0" t="10897" b="4721"/>
            <a:stretch/>
          </p:blipFill>
          <p:spPr>
            <a:xfrm>
              <a:off x="832441" y="3188099"/>
              <a:ext cx="3752808" cy="24573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277354-8D0B-2F23-9CB7-138778324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27" t="11584" b="3730"/>
            <a:stretch/>
          </p:blipFill>
          <p:spPr>
            <a:xfrm>
              <a:off x="4797287" y="3212065"/>
              <a:ext cx="3689868" cy="24573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0B1407-F099-C8D4-8D36-556BB8B1D54D}"/>
                </a:ext>
              </a:extLst>
            </p:cNvPr>
            <p:cNvSpPr txBox="1"/>
            <p:nvPr/>
          </p:nvSpPr>
          <p:spPr>
            <a:xfrm>
              <a:off x="2166522" y="2934876"/>
              <a:ext cx="954568" cy="29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Helvetica" pitchFamily="2" charset="0"/>
                </a:rPr>
                <a:t>Vectorless</a:t>
              </a:r>
              <a:endParaRPr lang="en-US" sz="1400" dirty="0"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59ED7C-19F8-CE0A-AC2E-EBA41EF09443}"/>
                </a:ext>
              </a:extLst>
            </p:cNvPr>
            <p:cNvSpPr txBox="1"/>
            <p:nvPr/>
          </p:nvSpPr>
          <p:spPr>
            <a:xfrm>
              <a:off x="5540624" y="2934876"/>
              <a:ext cx="2175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" pitchFamily="2" charset="0"/>
                </a:rPr>
                <a:t>Vector-based </a:t>
              </a:r>
              <a:r>
                <a:rPr lang="en-US" sz="1050" dirty="0">
                  <a:latin typeface="Helvetica" pitchFamily="2" charset="0"/>
                </a:rPr>
                <a:t>(at publication)</a:t>
              </a:r>
              <a:endParaRPr lang="en-US" sz="1400" dirty="0">
                <a:latin typeface="Helvetica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004825-BB35-CF19-F7E9-E3BF058336C9}"/>
                </a:ext>
              </a:extLst>
            </p:cNvPr>
            <p:cNvSpPr txBox="1"/>
            <p:nvPr/>
          </p:nvSpPr>
          <p:spPr>
            <a:xfrm rot="16200000">
              <a:off x="-257441" y="4216690"/>
              <a:ext cx="19335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>
                  <a:latin typeface="Helvetica" pitchFamily="2" charset="0"/>
                </a:rPr>
                <a:t>OpenROAD</a:t>
              </a:r>
              <a:r>
                <a:rPr lang="en-US" sz="1000" dirty="0">
                  <a:latin typeface="Helvetica" pitchFamily="2" charset="0"/>
                </a:rPr>
                <a:t>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8DE3BA-D4B7-C638-2DFB-95B8D13E3D6B}"/>
                </a:ext>
              </a:extLst>
            </p:cNvPr>
            <p:cNvSpPr txBox="1"/>
            <p:nvPr/>
          </p:nvSpPr>
          <p:spPr>
            <a:xfrm rot="16200000">
              <a:off x="3733895" y="4216691"/>
              <a:ext cx="19335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>
                  <a:latin typeface="Helvetica" pitchFamily="2" charset="0"/>
                </a:rPr>
                <a:t>OpenROAD</a:t>
              </a:r>
              <a:r>
                <a:rPr lang="en-US" sz="1000" dirty="0">
                  <a:latin typeface="Helvetica" pitchFamily="2" charset="0"/>
                </a:rPr>
                <a:t>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44AFB8-3449-CD5D-CF71-B89482A13569}"/>
                </a:ext>
              </a:extLst>
            </p:cNvPr>
            <p:cNvSpPr txBox="1"/>
            <p:nvPr/>
          </p:nvSpPr>
          <p:spPr>
            <a:xfrm>
              <a:off x="1877527" y="5645427"/>
              <a:ext cx="16626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Golden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AFBD3B-F4FC-B960-D31F-50C809486B77}"/>
                </a:ext>
              </a:extLst>
            </p:cNvPr>
            <p:cNvSpPr txBox="1"/>
            <p:nvPr/>
          </p:nvSpPr>
          <p:spPr>
            <a:xfrm>
              <a:off x="5781510" y="5645427"/>
              <a:ext cx="16626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Golden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C427048-84F1-0D06-4CAF-9279F9B99DC8}"/>
              </a:ext>
            </a:extLst>
          </p:cNvPr>
          <p:cNvSpPr/>
          <p:nvPr/>
        </p:nvSpPr>
        <p:spPr>
          <a:xfrm>
            <a:off x="2562650" y="1380337"/>
            <a:ext cx="7973335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EC9BCC-2E86-202E-40A9-8327A3B671D2}"/>
              </a:ext>
            </a:extLst>
          </p:cNvPr>
          <p:cNvSpPr/>
          <p:nvPr/>
        </p:nvSpPr>
        <p:spPr>
          <a:xfrm>
            <a:off x="2882980" y="1747261"/>
            <a:ext cx="8973020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957289-8288-1764-67E1-B4810E6FF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OpenROAD</a:t>
            </a:r>
            <a:r>
              <a:rPr lang="en-US" b="1" dirty="0"/>
              <a:t> now supports </a:t>
            </a:r>
            <a:r>
              <a:rPr lang="en-US" b="1" dirty="0" err="1"/>
              <a:t>vectorless</a:t>
            </a:r>
            <a:r>
              <a:rPr lang="en-US" b="1" dirty="0"/>
              <a:t>/vector-based dynamic power analysis</a:t>
            </a:r>
          </a:p>
          <a:p>
            <a:pPr lvl="1"/>
            <a:r>
              <a:rPr lang="en-US" dirty="0" err="1"/>
              <a:t>Vectorless</a:t>
            </a:r>
            <a:r>
              <a:rPr lang="en-US" dirty="0"/>
              <a:t>: </a:t>
            </a:r>
            <a:r>
              <a:rPr lang="en-US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set_power_activity</a:t>
            </a:r>
            <a:r>
              <a:rPr lang="en-US" spc="-50" dirty="0">
                <a:latin typeface="Consolas" panose="020B0609020204030204" pitchFamily="49" charset="0"/>
                <a:cs typeface="Consolas" panose="020B0609020204030204" pitchFamily="49" charset="0"/>
              </a:rPr>
              <a:t> -global -activity &lt;factor&gt;; </a:t>
            </a:r>
            <a:r>
              <a:rPr lang="en-US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report_power</a:t>
            </a:r>
            <a:endParaRPr lang="en-US" spc="-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Vector-based: </a:t>
            </a:r>
            <a:r>
              <a:rPr lang="en-US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read_power_activities</a:t>
            </a:r>
            <a:r>
              <a:rPr lang="en-US" spc="-50" dirty="0">
                <a:latin typeface="Consolas" panose="020B0609020204030204" pitchFamily="49" charset="0"/>
                <a:cs typeface="Consolas" panose="020B0609020204030204" pitchFamily="49" charset="0"/>
              </a:rPr>
              <a:t> -scope &lt;scope&gt; -</a:t>
            </a:r>
            <a:r>
              <a:rPr lang="en-US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vcd</a:t>
            </a:r>
            <a:r>
              <a:rPr lang="en-US" spc="-50" dirty="0">
                <a:latin typeface="Consolas" panose="020B0609020204030204" pitchFamily="49" charset="0"/>
                <a:cs typeface="Consolas" panose="020B0609020204030204" pitchFamily="49" charset="0"/>
              </a:rPr>
              <a:t> &lt;filename&gt;; </a:t>
            </a:r>
            <a:r>
              <a:rPr lang="en-US" spc="-50" dirty="0" err="1">
                <a:latin typeface="Consolas" panose="020B0609020204030204" pitchFamily="49" charset="0"/>
                <a:cs typeface="Consolas" panose="020B0609020204030204" pitchFamily="49" charset="0"/>
              </a:rPr>
              <a:t>report_power</a:t>
            </a:r>
            <a:endParaRPr lang="en-US" spc="-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/>
              <a:t>Example results:</a:t>
            </a:r>
            <a:r>
              <a:rPr lang="en-US" dirty="0"/>
              <a:t> Ariane on NanGate45 with different clock periods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9D718-26D1-DBCF-1E5A-616D2494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 Analysis based on </a:t>
            </a:r>
            <a:r>
              <a:rPr lang="en-US" dirty="0" err="1"/>
              <a:t>OpenSTA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1DC91-B4D1-1D69-C9C0-D2601EF5B880}"/>
              </a:ext>
            </a:extLst>
          </p:cNvPr>
          <p:cNvGrpSpPr/>
          <p:nvPr/>
        </p:nvGrpSpPr>
        <p:grpSpPr>
          <a:xfrm>
            <a:off x="8182147" y="2934876"/>
            <a:ext cx="3608499" cy="2956772"/>
            <a:chOff x="8182147" y="2934876"/>
            <a:chExt cx="3608499" cy="29567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401F3E-82EA-7F70-B4EA-248444366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" t="7694" b="7072"/>
            <a:stretch/>
          </p:blipFill>
          <p:spPr bwMode="auto">
            <a:xfrm>
              <a:off x="8401878" y="3209070"/>
              <a:ext cx="3388768" cy="245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EA2799-40C4-3ECA-EDA3-1D9BEDAFB26B}"/>
                </a:ext>
              </a:extLst>
            </p:cNvPr>
            <p:cNvSpPr txBox="1"/>
            <p:nvPr/>
          </p:nvSpPr>
          <p:spPr>
            <a:xfrm>
              <a:off x="8892308" y="2934876"/>
              <a:ext cx="257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rgbClr val="FF0000"/>
                  </a:solidFill>
                  <a:latin typeface="Helvetica" pitchFamily="2" charset="0"/>
                </a:rPr>
                <a:t>Vector-based </a:t>
              </a:r>
              <a:r>
                <a:rPr lang="en-US" sz="1050" b="1" u="sng" dirty="0">
                  <a:solidFill>
                    <a:srgbClr val="FF0000"/>
                  </a:solidFill>
                  <a:latin typeface="Helvetica" pitchFamily="2" charset="0"/>
                </a:rPr>
                <a:t>(latest </a:t>
              </a:r>
              <a:r>
                <a:rPr lang="en-US" sz="1050" b="1" u="sng" dirty="0" err="1">
                  <a:solidFill>
                    <a:srgbClr val="FF0000"/>
                  </a:solidFill>
                  <a:latin typeface="Helvetica" pitchFamily="2" charset="0"/>
                </a:rPr>
                <a:t>OpenROAD</a:t>
              </a:r>
              <a:r>
                <a:rPr lang="en-US" sz="1050" b="1" u="sng" dirty="0">
                  <a:solidFill>
                    <a:srgbClr val="FF0000"/>
                  </a:solidFill>
                  <a:latin typeface="Helvetica" pitchFamily="2" charset="0"/>
                </a:rPr>
                <a:t>)</a:t>
              </a:r>
              <a:endParaRPr lang="en-US" sz="1400" b="1" u="sng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CF82BC-55B2-7548-7455-A2C4E620954D}"/>
                </a:ext>
              </a:extLst>
            </p:cNvPr>
            <p:cNvSpPr txBox="1"/>
            <p:nvPr/>
          </p:nvSpPr>
          <p:spPr>
            <a:xfrm rot="16200000">
              <a:off x="7338486" y="4216692"/>
              <a:ext cx="19335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>
                  <a:latin typeface="Helvetica" pitchFamily="2" charset="0"/>
                </a:rPr>
                <a:t>OpenROAD</a:t>
              </a:r>
              <a:r>
                <a:rPr lang="en-US" sz="1000" dirty="0">
                  <a:latin typeface="Helvetica" pitchFamily="2" charset="0"/>
                </a:rPr>
                <a:t>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663682-01C1-E0AF-1A8F-0DF7A1078099}"/>
                </a:ext>
              </a:extLst>
            </p:cNvPr>
            <p:cNvSpPr txBox="1"/>
            <p:nvPr/>
          </p:nvSpPr>
          <p:spPr>
            <a:xfrm>
              <a:off x="9352827" y="5645427"/>
              <a:ext cx="16626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Golden Total Power (</a:t>
              </a:r>
              <a:r>
                <a:rPr lang="en-US" sz="1000" dirty="0" err="1">
                  <a:latin typeface="Helvetica" pitchFamily="2" charset="0"/>
                </a:rPr>
                <a:t>mW</a:t>
              </a:r>
              <a:r>
                <a:rPr lang="en-US" sz="1000" dirty="0">
                  <a:latin typeface="Helvetica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1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4C7846-521E-34C2-6BF4-AB1E753FACC0}"/>
              </a:ext>
            </a:extLst>
          </p:cNvPr>
          <p:cNvSpPr/>
          <p:nvPr/>
        </p:nvSpPr>
        <p:spPr>
          <a:xfrm>
            <a:off x="2895721" y="1740635"/>
            <a:ext cx="2425147" cy="3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CF9AF-9D3C-311A-5633-53B2FF92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detailed placement optimizer added to RDF</a:t>
            </a:r>
          </a:p>
          <a:p>
            <a:pPr lvl="1"/>
            <a:r>
              <a:rPr lang="en-US" dirty="0"/>
              <a:t>Developed by Prof. Andrew Kennings at University of Waterloo</a:t>
            </a:r>
          </a:p>
          <a:p>
            <a:pPr lvl="1"/>
            <a:r>
              <a:rPr lang="en-US" dirty="0"/>
              <a:t>Invoked 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improve_placement</a:t>
            </a:r>
            <a:r>
              <a:rPr lang="en-US" dirty="0"/>
              <a:t> in </a:t>
            </a:r>
            <a:r>
              <a:rPr lang="en-US" dirty="0" err="1"/>
              <a:t>OpenROAD</a:t>
            </a:r>
            <a:endParaRPr lang="en-US" dirty="0"/>
          </a:p>
          <a:p>
            <a:pPr lvl="1"/>
            <a:r>
              <a:rPr lang="en-US" dirty="0"/>
              <a:t>Performs global/vertical/random cell swaps and cell reordering with varying or combined goals, e.g., HPWL minimization, utilization maximization, and cell displacement minimization</a:t>
            </a:r>
          </a:p>
          <a:p>
            <a:r>
              <a:rPr lang="en-US" b="1" dirty="0"/>
              <a:t>Benefit:</a:t>
            </a:r>
            <a:r>
              <a:rPr lang="en-US" dirty="0"/>
              <a:t> 1.13%–5.34% routed wirelength reduction compared to baseline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149C2-012D-992A-A301-9C54C253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DPO Detailed Placement Optimizer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88E0D9-3B0F-7777-C153-4BB52049E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25676"/>
              </p:ext>
            </p:extLst>
          </p:nvPr>
        </p:nvGraphicFramePr>
        <p:xfrm>
          <a:off x="973811" y="3429000"/>
          <a:ext cx="10244379" cy="31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237">
                  <a:extLst>
                    <a:ext uri="{9D8B030D-6E8A-4147-A177-3AD203B41FA5}">
                      <a16:colId xmlns:a16="http://schemas.microsoft.com/office/drawing/2014/main" val="862507262"/>
                    </a:ext>
                  </a:extLst>
                </a:gridCol>
                <a:gridCol w="1343782">
                  <a:extLst>
                    <a:ext uri="{9D8B030D-6E8A-4147-A177-3AD203B41FA5}">
                      <a16:colId xmlns:a16="http://schemas.microsoft.com/office/drawing/2014/main" val="4002719999"/>
                    </a:ext>
                  </a:extLst>
                </a:gridCol>
                <a:gridCol w="1256237">
                  <a:extLst>
                    <a:ext uri="{9D8B030D-6E8A-4147-A177-3AD203B41FA5}">
                      <a16:colId xmlns:a16="http://schemas.microsoft.com/office/drawing/2014/main" val="2133833347"/>
                    </a:ext>
                  </a:extLst>
                </a:gridCol>
                <a:gridCol w="1256237">
                  <a:extLst>
                    <a:ext uri="{9D8B030D-6E8A-4147-A177-3AD203B41FA5}">
                      <a16:colId xmlns:a16="http://schemas.microsoft.com/office/drawing/2014/main" val="4057240434"/>
                    </a:ext>
                  </a:extLst>
                </a:gridCol>
                <a:gridCol w="1256237">
                  <a:extLst>
                    <a:ext uri="{9D8B030D-6E8A-4147-A177-3AD203B41FA5}">
                      <a16:colId xmlns:a16="http://schemas.microsoft.com/office/drawing/2014/main" val="2532902069"/>
                    </a:ext>
                  </a:extLst>
                </a:gridCol>
                <a:gridCol w="1256237">
                  <a:extLst>
                    <a:ext uri="{9D8B030D-6E8A-4147-A177-3AD203B41FA5}">
                      <a16:colId xmlns:a16="http://schemas.microsoft.com/office/drawing/2014/main" val="3810232447"/>
                    </a:ext>
                  </a:extLst>
                </a:gridCol>
                <a:gridCol w="1363175">
                  <a:extLst>
                    <a:ext uri="{9D8B030D-6E8A-4147-A177-3AD203B41FA5}">
                      <a16:colId xmlns:a16="http://schemas.microsoft.com/office/drawing/2014/main" val="2538767225"/>
                    </a:ext>
                  </a:extLst>
                </a:gridCol>
                <a:gridCol w="1256237">
                  <a:extLst>
                    <a:ext uri="{9D8B030D-6E8A-4147-A177-3AD203B41FA5}">
                      <a16:colId xmlns:a16="http://schemas.microsoft.com/office/drawing/2014/main" val="2327835160"/>
                    </a:ext>
                  </a:extLst>
                </a:gridCol>
              </a:tblGrid>
              <a:tr h="2479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Design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Enablement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Baseline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With DPO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ΔHPWL (%)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Helvetica" pitchFamily="2" charset="0"/>
                        </a:rPr>
                        <a:t>ΔrWL</a:t>
                      </a:r>
                      <a:r>
                        <a:rPr lang="en-US" sz="1400" b="1" dirty="0">
                          <a:latin typeface="Helvetica" pitchFamily="2" charset="0"/>
                        </a:rPr>
                        <a:t> (%)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47206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HPWL (um)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Helvetica" pitchFamily="2" charset="0"/>
                        </a:rPr>
                        <a:t>rWL</a:t>
                      </a:r>
                      <a:r>
                        <a:rPr lang="en-US" sz="1400" b="1" dirty="0">
                          <a:latin typeface="Helvetica" pitchFamily="2" charset="0"/>
                        </a:rPr>
                        <a:t> (um)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Helvetica" pitchFamily="2" charset="0"/>
                        </a:rPr>
                        <a:t>HPWL (um)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Helvetica" pitchFamily="2" charset="0"/>
                        </a:rPr>
                        <a:t>rWL</a:t>
                      </a:r>
                      <a:r>
                        <a:rPr lang="en-US" sz="1400" b="1" dirty="0">
                          <a:latin typeface="Helvetica" pitchFamily="2" charset="0"/>
                        </a:rPr>
                        <a:t> (um)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29064649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Helvetica" pitchFamily="2" charset="0"/>
                        </a:rPr>
                        <a:t>aes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ASAP7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74320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112370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71781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109239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-3.42%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-2.79%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7530528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Helvetica" pitchFamily="2" charset="0"/>
                        </a:rPr>
                        <a:t>aes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NanGate45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210408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329984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199669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312472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-5.10%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-5.31%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9685695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Helvetica" pitchFamily="2" charset="0"/>
                        </a:rPr>
                        <a:t>aes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SKY130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553464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838329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519277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793545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-6.18%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-5.34%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22699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ibex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ASAP7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62158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89161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61114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88154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-1.68%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-1.13%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8215757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ibex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NanGate45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192412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269948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186931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263464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-2.85%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-2.40%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6273758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ibex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SKY130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446404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664436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435363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647759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-2.47%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-2.51%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65422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jpeg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ASAP7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138651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162624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134810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159228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-2.77%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-2.09%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7857046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jpeg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NanGate45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475774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568330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456260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548508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-4.10%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-3.49%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2396642"/>
                  </a:ext>
                </a:extLst>
              </a:tr>
              <a:tr h="247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jpeg</a:t>
                      </a: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itchFamily="2" charset="0"/>
                        </a:rPr>
                        <a:t>SKY130</a:t>
                      </a:r>
                    </a:p>
                  </a:txBody>
                  <a:tcPr marL="45720" marR="45720" marT="36000" marB="360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972223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1185920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927963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1136801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-4.55%</a:t>
                      </a:r>
                    </a:p>
                  </a:txBody>
                  <a:tcPr marL="45720" marR="45720" marT="36000" marB="3600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</a:rPr>
                        <a:t>-4.14%</a:t>
                      </a:r>
                    </a:p>
                  </a:txBody>
                  <a:tcPr marL="45720" marR="45720" marT="36000" marB="3600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7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3458C-2044-9AEF-4916-F1EFC066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9" y="900000"/>
            <a:ext cx="11520001" cy="5958000"/>
          </a:xfrm>
        </p:spPr>
        <p:txBody>
          <a:bodyPr/>
          <a:lstStyle/>
          <a:p>
            <a:r>
              <a:rPr lang="en-US" b="1" dirty="0"/>
              <a:t>DTCO </a:t>
            </a:r>
            <a:r>
              <a:rPr lang="en-US" sz="1600" b="1" dirty="0"/>
              <a:t>(Design-Technology Co-Optimization)</a:t>
            </a:r>
            <a:r>
              <a:rPr lang="en-US" b="1" dirty="0"/>
              <a:t> becomes essential in advanced nodes</a:t>
            </a:r>
          </a:p>
          <a:p>
            <a:pPr lvl="1"/>
            <a:r>
              <a:rPr lang="en-US" dirty="0"/>
              <a:t>Bottleneck: manual standard cell library and PDK generation </a:t>
            </a:r>
          </a:p>
          <a:p>
            <a:r>
              <a:rPr lang="en-US" b="1" dirty="0"/>
              <a:t>PROBE3.0 DTCO framework with automatic library/PDK generation</a:t>
            </a:r>
            <a:endParaRPr lang="en-US" dirty="0"/>
          </a:p>
          <a:p>
            <a:pPr lvl="1"/>
            <a:r>
              <a:rPr lang="en-US" dirty="0"/>
              <a:t>Enables foundation for “end-to-end” DTCO pathfinding spanning from ground rules, device models to PPAC assessment of real design blocks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CEE1B-D3CE-9582-405A-2316134F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PROBE3.0 DTCO Pathfinding Framework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B7F5B7-264C-323D-9808-B3E986DB5CE4}"/>
              </a:ext>
            </a:extLst>
          </p:cNvPr>
          <p:cNvGrpSpPr/>
          <p:nvPr/>
        </p:nvGrpSpPr>
        <p:grpSpPr>
          <a:xfrm>
            <a:off x="1568371" y="2993004"/>
            <a:ext cx="9835205" cy="3787128"/>
            <a:chOff x="1568371" y="2851688"/>
            <a:chExt cx="9835205" cy="37871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0D48E8-1805-1A84-E00D-C4E54888FF53}"/>
                </a:ext>
              </a:extLst>
            </p:cNvPr>
            <p:cNvSpPr txBox="1"/>
            <p:nvPr/>
          </p:nvSpPr>
          <p:spPr>
            <a:xfrm>
              <a:off x="8964319" y="2872181"/>
              <a:ext cx="2186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432FF"/>
                  </a:solidFill>
                  <a:latin typeface="Helvetica" pitchFamily="2" charset="0"/>
                </a:rPr>
                <a:t>Cell height, gear ratio, CPP,</a:t>
              </a:r>
              <a:br>
                <a:rPr lang="en-US" sz="1200" b="1" dirty="0">
                  <a:solidFill>
                    <a:srgbClr val="0432FF"/>
                  </a:solidFill>
                  <a:latin typeface="Helvetica" pitchFamily="2" charset="0"/>
                </a:rPr>
              </a:br>
              <a:r>
                <a:rPr lang="en-US" sz="1200" b="1" dirty="0">
                  <a:solidFill>
                    <a:srgbClr val="0432FF"/>
                  </a:solidFill>
                  <a:latin typeface="Helvetica" pitchFamily="2" charset="0"/>
                </a:rPr>
                <a:t>Mx pitch, BEOL stack, etc.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8B4895-CED1-7BDD-6F55-2B198AB2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371" y="2851688"/>
              <a:ext cx="6975219" cy="3787128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BC7D55-A949-5562-0DFC-79B267479D3B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6509288" y="3733838"/>
              <a:ext cx="2455031" cy="0"/>
            </a:xfrm>
            <a:prstGeom prst="straightConnector1">
              <a:avLst/>
            </a:prstGeom>
            <a:ln w="12700">
              <a:solidFill>
                <a:srgbClr val="0432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9D928-8E7A-4BDC-BE97-999FEF8ED446}"/>
                </a:ext>
              </a:extLst>
            </p:cNvPr>
            <p:cNvSpPr txBox="1"/>
            <p:nvPr/>
          </p:nvSpPr>
          <p:spPr>
            <a:xfrm>
              <a:off x="8964319" y="3503005"/>
              <a:ext cx="1768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432FF"/>
                  </a:solidFill>
                  <a:latin typeface="Helvetica" pitchFamily="2" charset="0"/>
                </a:rPr>
                <a:t>Automatic standard</a:t>
              </a:r>
            </a:p>
            <a:p>
              <a:r>
                <a:rPr lang="en-US" sz="1200" b="1" dirty="0">
                  <a:solidFill>
                    <a:srgbClr val="0432FF"/>
                  </a:solidFill>
                  <a:latin typeface="Helvetica" pitchFamily="2" charset="0"/>
                </a:rPr>
                <a:t>cell layout generation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816C1E-29D1-79EF-7A54-9424EC5345B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8113363" y="6340003"/>
              <a:ext cx="90783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3D4690-A7C7-1B85-923A-E90068CFE01D}"/>
                </a:ext>
              </a:extLst>
            </p:cNvPr>
            <p:cNvSpPr txBox="1"/>
            <p:nvPr/>
          </p:nvSpPr>
          <p:spPr>
            <a:xfrm>
              <a:off x="9021193" y="6201503"/>
              <a:ext cx="2382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Helvetica" pitchFamily="2" charset="0"/>
                </a:rPr>
                <a:t>Generated design enablement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F16111-CBF8-4DFD-5842-D86F24C243ED}"/>
                </a:ext>
              </a:extLst>
            </p:cNvPr>
            <p:cNvSpPr/>
            <p:nvPr/>
          </p:nvSpPr>
          <p:spPr>
            <a:xfrm>
              <a:off x="5796366" y="2851688"/>
              <a:ext cx="2867187" cy="502651"/>
            </a:xfrm>
            <a:prstGeom prst="rect">
              <a:avLst/>
            </a:prstGeom>
            <a:noFill/>
            <a:ln w="12700">
              <a:solidFill>
                <a:srgbClr val="0432FF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1A4048C-E95E-B865-4D59-71A119C88EFA}"/>
                </a:ext>
              </a:extLst>
            </p:cNvPr>
            <p:cNvCxnSpPr>
              <a:cxnSpLocks/>
              <a:stCxn id="23" idx="1"/>
              <a:endCxn id="33" idx="3"/>
            </p:cNvCxnSpPr>
            <p:nvPr/>
          </p:nvCxnSpPr>
          <p:spPr>
            <a:xfrm flipH="1">
              <a:off x="8663553" y="3103014"/>
              <a:ext cx="300766" cy="0"/>
            </a:xfrm>
            <a:prstGeom prst="straightConnector1">
              <a:avLst/>
            </a:prstGeom>
            <a:ln w="12700">
              <a:solidFill>
                <a:srgbClr val="0432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8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Helvetica" pitchFamily="2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ungj-2022-template" id="{01202837-DA9D-3C4E-9E04-B775BCD9ACD6}" vid="{4A836BBD-C9B7-C74C-9080-EA4413E03C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1_Theme1</Template>
  <TotalTime>1719</TotalTime>
  <Words>4156</Words>
  <Application>Microsoft Macintosh PowerPoint</Application>
  <PresentationFormat>Widescreen</PresentationFormat>
  <Paragraphs>516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.AppleSystemUIFont</vt:lpstr>
      <vt:lpstr>LinLibertineT</vt:lpstr>
      <vt:lpstr>NimbusRomNo9L</vt:lpstr>
      <vt:lpstr>Söhne</vt:lpstr>
      <vt:lpstr>Arial</vt:lpstr>
      <vt:lpstr>Calibri</vt:lpstr>
      <vt:lpstr>Consolas</vt:lpstr>
      <vt:lpstr>Helvetica</vt:lpstr>
      <vt:lpstr>Wingdings</vt:lpstr>
      <vt:lpstr>1_Theme1</vt:lpstr>
      <vt:lpstr>IEEE CEDA DATC: Emerging Foundations in IC Physical Design and MLCAD Research  </vt:lpstr>
      <vt:lpstr>Design Automation Technical Committee (DATC)</vt:lpstr>
      <vt:lpstr>Recent DATC Efforts Beyond Flow Enablement</vt:lpstr>
      <vt:lpstr>Outline</vt:lpstr>
      <vt:lpstr>DATC Robust Design Flow (RDF)</vt:lpstr>
      <vt:lpstr>Netlist partitioning with TritonPart</vt:lpstr>
      <vt:lpstr>Dynamic Power Analysis based on OpenSTA</vt:lpstr>
      <vt:lpstr>DPO Detailed Placement Optimizer</vt:lpstr>
      <vt:lpstr>PROBE3.0 DTCO Pathfinding Framework</vt:lpstr>
      <vt:lpstr>Outline</vt:lpstr>
      <vt:lpstr>Advancing Benchmarking and Baselines</vt:lpstr>
      <vt:lpstr>Hypergraph Partitioning</vt:lpstr>
      <vt:lpstr>Macro Placement</vt:lpstr>
      <vt:lpstr>Outline</vt:lpstr>
      <vt:lpstr>MLCAD Research Foundations</vt:lpstr>
      <vt:lpstr>Artificial Netlist Generation</vt:lpstr>
      <vt:lpstr>Calibration and Benchmarks for IR-Drop Prediction</vt:lpstr>
      <vt:lpstr>Automated Proxy Design Enablement </vt:lpstr>
      <vt:lpstr>Improved MLCAD Data Generation and Interface</vt:lpstr>
      <vt:lpstr>Enhanced OpenROAD-Python Interface</vt:lpstr>
      <vt:lpstr>Summary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DATC: Emerging Foundations in IC Physical Design and MLCAD Research  </dc:title>
  <dc:creator>Jinwook Jung</dc:creator>
  <cp:lastModifiedBy>Jinwook Jung</cp:lastModifiedBy>
  <cp:revision>961</cp:revision>
  <cp:lastPrinted>2022-09-14T18:06:09Z</cp:lastPrinted>
  <dcterms:created xsi:type="dcterms:W3CDTF">2023-10-29T02:34:04Z</dcterms:created>
  <dcterms:modified xsi:type="dcterms:W3CDTF">2023-11-01T03:09:11Z</dcterms:modified>
</cp:coreProperties>
</file>