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316" r:id="rId2"/>
    <p:sldId id="317" r:id="rId3"/>
    <p:sldId id="332" r:id="rId4"/>
    <p:sldId id="10817" r:id="rId5"/>
    <p:sldId id="10652" r:id="rId6"/>
    <p:sldId id="10823" r:id="rId7"/>
    <p:sldId id="330" r:id="rId8"/>
    <p:sldId id="326" r:id="rId9"/>
    <p:sldId id="10821" r:id="rId10"/>
    <p:sldId id="10827" r:id="rId11"/>
    <p:sldId id="331" r:id="rId12"/>
    <p:sldId id="295" r:id="rId13"/>
    <p:sldId id="10829" r:id="rId14"/>
    <p:sldId id="327" r:id="rId15"/>
    <p:sldId id="10824" r:id="rId16"/>
    <p:sldId id="10825" r:id="rId17"/>
    <p:sldId id="10828" r:id="rId18"/>
    <p:sldId id="328" r:id="rId19"/>
    <p:sldId id="10830" r:id="rId20"/>
    <p:sldId id="10831" r:id="rId21"/>
    <p:sldId id="278" r:id="rId22"/>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fol2F9htItfDCdHdIWrLK8A3V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 Kahng"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FFFF00"/>
    <a:srgbClr val="DBF1FF"/>
    <a:srgbClr val="76FF50"/>
    <a:srgbClr val="8B5EB7"/>
    <a:srgbClr val="FF0000"/>
    <a:srgbClr val="7371FF"/>
    <a:srgbClr val="FDF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C4D71-E5C6-47A3-9A1A-09AC451F6C36}" v="20" dt="2022-10-29T04:31:08.102"/>
  </p1510:revLst>
</p1510:revInfo>
</file>

<file path=ppt/tableStyles.xml><?xml version="1.0" encoding="utf-8"?>
<a:tblStyleLst xmlns:a="http://schemas.openxmlformats.org/drawingml/2006/main" def="{8EF47135-51DF-4F41-B52F-BF252A7DF721}">
  <a:tblStyle styleId="{8EF47135-51DF-4F41-B52F-BF252A7DF7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0415" autoAdjust="0"/>
  </p:normalViewPr>
  <p:slideViewPr>
    <p:cSldViewPr snapToGrid="0">
      <p:cViewPr varScale="1">
        <p:scale>
          <a:sx n="53" d="100"/>
          <a:sy n="53" d="100"/>
        </p:scale>
        <p:origin x="1686" y="72"/>
      </p:cViewPr>
      <p:guideLst>
        <p:guide orient="horz" pos="1620"/>
        <p:guide pos="2880"/>
      </p:guideLst>
    </p:cSldViewPr>
  </p:slideViewPr>
  <p:notesTextViewPr>
    <p:cViewPr>
      <p:scale>
        <a:sx n="202" d="100"/>
        <a:sy n="202"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58750" indent="0" rtl="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everyone! Thanks to Antonino for proposing and organizing this special session. Today I will say a bit about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concept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 mixed open-source and proprietary “EDA Commons”. If you’re interested in this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concept</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an EDA Commons, please read the paper and its references – and please get in touch to discuss how an EDA Commons can become real.</a:t>
            </a:r>
            <a:endParaRPr lang="en-US" dirty="0"/>
          </a:p>
        </p:txBody>
      </p:sp>
      <p:sp>
        <p:nvSpPr>
          <p:cNvPr id="91" name="Google Shape;9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then, what is an EDA Commons?</a:t>
            </a:r>
          </a:p>
          <a:p>
            <a:pPr marL="158750" indent="0" rtl="0">
              <a:spcBef>
                <a:spcPts val="0"/>
              </a:spcBef>
              <a:spcAft>
                <a:spcPts val="0"/>
              </a:spcAft>
              <a:buNone/>
            </a:pPr>
            <a:endParaRPr dirty="0"/>
          </a:p>
        </p:txBody>
      </p:sp>
    </p:spTree>
    <p:extLst>
      <p:ext uri="{BB962C8B-B14F-4D97-AF65-F5344CB8AC3E}">
        <p14:creationId xmlns:p14="http://schemas.microsoft.com/office/powerpoint/2010/main" val="330814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paper mentions, there have been many discussions worldwide of how to grow design talents, and there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always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shared design infrastructure and a type of “EDA Commons” in the conversation.  Some main themes are as follows.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EDA Commons should be a shared infrastructure that is potentially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Nation-Scale.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Think: all the best aspects of ITRI 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EuroPractice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CMC, and more!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Commons should remove barriers and overheads, such as running your own license servers or doing your own IT – or, coming up with $10000 a year to renew your big-3 EDA university program memberships.  And it should be able to handle a wide range of stakeholders. Both research and education, for both Design and EDA.  From labs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tapeouts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high schoolers and undergraduates to Ph.D. students, to working engineers who want to learn more about emerging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chiplet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integration standards or how AI is changing chip design.</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Then, an EDA Commons should be secure and cloud-based – kind of obvious.   And, it should offer access to leading-edge EDA tools, and PDKs, and design IPs.  All this is in the name of accelerating hardware design and system innovation – and I feel a challenge here is to measure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benefit from having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 Commons.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Last, an EDA Commons must help solve the “next generation” problem. How will it attract the best and brightest to careers in hardware design and EDA? So this alone is worth many days of deep thinking – it’s all of our problem. Sharable, modular, scalable, early engagement – we know all these keywords but we don’t have any playbooks that work well. What’s missing – like, financial incentives or good career paths?  What demographics or geographies do we need to attract – military veterans, women, the global South, …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 apologize that these are such broad strokes, at the level of role and capability.</a:t>
            </a:r>
          </a:p>
          <a:p>
            <a:pPr marL="158750" indent="0" rtl="0">
              <a:spcBef>
                <a:spcPts val="0"/>
              </a:spcBef>
              <a:spcAft>
                <a:spcPts val="0"/>
              </a:spcAft>
              <a:buNone/>
            </a:pPr>
            <a:endParaRPr dirty="0"/>
          </a:p>
        </p:txBody>
      </p:sp>
    </p:spTree>
    <p:extLst>
      <p:ext uri="{BB962C8B-B14F-4D97-AF65-F5344CB8AC3E}">
        <p14:creationId xmlns:p14="http://schemas.microsoft.com/office/powerpoint/2010/main" val="409795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ff9a39b978_1_12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ff9a39b978_1_12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concretely, folks like Andreas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Olofsson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Zero ASIC have thought a lot about what a nation-scale Secure Cloud Design Infrastructure might include. With his permission, I show this figure.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Secure Cloud Design Platform in the middle.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there are users of the Design Platform – the design innovators ranging from students to small businesses to research labs, to big businesses.</a:t>
            </a: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vision, there is both Open and Closed EDA, as well as PDKs and ADKs that range across Open-but-Proxy (like ASAP7), Open-Source (like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SkyWater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130) and Closed (like TSMC or GF).</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registries for both open and closed IPs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chiplets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Everything that is colored red is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technology gap today. </a:t>
            </a:r>
            <a:r>
              <a:rPr lang="en-US" sz="1800" dirty="0">
                <a:effectLst/>
                <a:latin typeface="Calibri" panose="020F0502020204030204" pitchFamily="34" charset="0"/>
                <a:ea typeface="Calibri" panose="020F0502020204030204" pitchFamily="34" charset="0"/>
                <a:cs typeface="Times New Roman" panose="02020603050405020304" pitchFamily="18" charset="0"/>
              </a:rPr>
              <a:t>But it’s good to see that there’s a lot that is NOT red, as well !</a:t>
            </a:r>
          </a:p>
          <a:p>
            <a:pPr marL="158750" indent="0" rtl="0">
              <a:spcBef>
                <a:spcPts val="0"/>
              </a:spcBef>
              <a:spcAft>
                <a:spcPts val="0"/>
              </a:spcAft>
              <a:buNone/>
            </a:pPr>
            <a:endParaRPr dirty="0"/>
          </a:p>
        </p:txBody>
      </p:sp>
    </p:spTree>
    <p:extLst>
      <p:ext uri="{BB962C8B-B14F-4D97-AF65-F5344CB8AC3E}">
        <p14:creationId xmlns:p14="http://schemas.microsoft.com/office/powerpoint/2010/main" val="77383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last section of my talk, I want to say why I believe it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inevitable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both open-source EDA and proprietary EDA will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complement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other in a future EDA Commons.  Because – really, there is a rich continuum between the two, and each serves different needs.</a:t>
            </a:r>
            <a:endParaRPr dirty="0"/>
          </a:p>
        </p:txBody>
      </p:sp>
    </p:spTree>
    <p:extLst>
      <p:ext uri="{BB962C8B-B14F-4D97-AF65-F5344CB8AC3E}">
        <p14:creationId xmlns:p14="http://schemas.microsoft.com/office/powerpoint/2010/main" val="81337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Table 1 from the paper. It sets out at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REALLY </a:t>
            </a:r>
            <a:r>
              <a:rPr lang="en-US" sz="1800" dirty="0">
                <a:effectLst/>
                <a:latin typeface="Calibri" panose="020F0502020204030204" pitchFamily="34" charset="0"/>
                <a:ea typeface="Calibri" panose="020F0502020204030204" pitchFamily="34" charset="0"/>
                <a:cs typeface="Times New Roman" panose="02020603050405020304" pitchFamily="18" charset="0"/>
              </a:rPr>
              <a:t>high level where open-source and proprietary EDA might each have clear advantages – which are the plus signs in the table – according to the criteria on the left such as scalability or support.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couple of slides explain why the plus signs are placed as you see here.</a:t>
            </a:r>
          </a:p>
        </p:txBody>
      </p:sp>
    </p:spTree>
    <p:extLst>
      <p:ext uri="{BB962C8B-B14F-4D97-AF65-F5344CB8AC3E}">
        <p14:creationId xmlns:p14="http://schemas.microsoft.com/office/powerpoint/2010/main" val="344094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advantages of proprietary EDA are pretty clear. Proprietary wins 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technology and IP</a:t>
            </a:r>
            <a:r>
              <a:rPr lang="en-US" sz="1800" dirty="0">
                <a:effectLst/>
                <a:latin typeface="Calibri" panose="020F0502020204030204" pitchFamily="34" charset="0"/>
                <a:ea typeface="Calibri" panose="020F0502020204030204" pitchFamily="34" charset="0"/>
                <a:cs typeface="Times New Roman" panose="02020603050405020304" pitchFamily="18" charset="0"/>
              </a:rPr>
              <a:t> – tens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billions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dollars of accumulated R&amp;D investment, thousands of patents, decades of use, tens of thousands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tapeouts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EDA industry has been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hyperoptimizing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same basic methodology and tool architecture for 20+ years, to extract the best possible QOR from each foundry node and design enablement.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Proprietary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also </a:t>
            </a:r>
            <a:r>
              <a:rPr lang="en-US" sz="1800" dirty="0">
                <a:effectLst/>
                <a:latin typeface="Calibri" panose="020F0502020204030204" pitchFamily="34" charset="0"/>
                <a:ea typeface="Calibri" panose="020F0502020204030204" pitchFamily="34" charset="0"/>
                <a:cs typeface="Times New Roman" panose="02020603050405020304" pitchFamily="18" charset="0"/>
              </a:rPr>
              <a:t>wins 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support and training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assuming you can access these.  It’s interesting to think how this might scale up to serve more high schoolers and undergraduate students as well.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EDA also has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proven business model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will continue to be successful for the foreseeable future.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bit of an innovator’s dilemma here – how will the EDA industry evolve and adapt to the new world of cloud, open innovation ecosystems, open source, and so on.</a:t>
            </a:r>
          </a:p>
          <a:p>
            <a:pPr marL="0" indent="0">
              <a:buNone/>
            </a:pPr>
            <a:endParaRPr dirty="0"/>
          </a:p>
        </p:txBody>
      </p:sp>
    </p:spTree>
    <p:extLst>
      <p:ext uri="{BB962C8B-B14F-4D97-AF65-F5344CB8AC3E}">
        <p14:creationId xmlns:p14="http://schemas.microsoft.com/office/powerpoint/2010/main" val="257434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other side, open-source EDA has its own clear advantages.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extensible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by users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OpenROAD</a:t>
            </a:r>
            <a:r>
              <a:rPr lang="en-US" sz="1800" dirty="0">
                <a:effectLst/>
                <a:latin typeface="Calibri" panose="020F0502020204030204" pitchFamily="34" charset="0"/>
                <a:ea typeface="Calibri" panose="020F0502020204030204" pitchFamily="34" charset="0"/>
                <a:cs typeface="Times New Roman" panose="02020603050405020304" pitchFamily="18" charset="0"/>
              </a:rPr>
              <a:t> code has been contributed by 66 GitHub users.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Yosys</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195 contributors to its code base.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scalable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sense that there is no cost to another “license” – there is only the open-source license that says you can do anything you want with the code.</a:t>
            </a:r>
          </a:p>
          <a:p>
            <a:pPr marL="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I feel an increasingly big differentiator for open source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accessibility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us in academia, the commercial tools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near-free </a:t>
            </a:r>
            <a:r>
              <a:rPr lang="en-US" sz="1800" dirty="0">
                <a:effectLst/>
                <a:latin typeface="Calibri" panose="020F0502020204030204" pitchFamily="34" charset="0"/>
                <a:ea typeface="Calibri" panose="020F0502020204030204" pitchFamily="34" charset="0"/>
                <a:cs typeface="Times New Roman" panose="02020603050405020304" pitchFamily="18" charset="0"/>
              </a:rPr>
              <a:t>– like, $10 average cost for a seat of every tool offered by Cadence or Synopsys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incredible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there is a gap between near-free and free!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cartoon on the right shows how getting started with proprietary EDA comes with many steps and many constraints. With open-source EDA, it’s download, build and run.</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there are three absolutely unique value propositions of open-source EDA.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by showing how an EDA tool is architected, how the software is engineered, or the guts of an algorithm implementation, open source can train the next generation of EDA R&amp;D.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Second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open source is our only path for getting open data for machine learning – and so you see efforts such as the IEEE CEDA METRICS2.1 initiative for this.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Third</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scalability and machine learning, open-source EDA can enable system and architecture exploration – using cloud resources, for example.</a:t>
            </a:r>
          </a:p>
          <a:p>
            <a:pPr marL="0" indent="0">
              <a:buNone/>
            </a:pPr>
            <a:endParaRPr dirty="0"/>
          </a:p>
        </p:txBody>
      </p:sp>
    </p:spTree>
    <p:extLst>
      <p:ext uri="{BB962C8B-B14F-4D97-AF65-F5344CB8AC3E}">
        <p14:creationId xmlns:p14="http://schemas.microsoft.com/office/powerpoint/2010/main" val="150915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quick side note is that others are saying the same thing. For example,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Ruchir</a:t>
            </a:r>
            <a:r>
              <a:rPr lang="en-US" sz="1800" dirty="0">
                <a:effectLst/>
                <a:latin typeface="Calibri" panose="020F0502020204030204" pitchFamily="34" charset="0"/>
                <a:ea typeface="Calibri" panose="020F0502020204030204" pitchFamily="34" charset="0"/>
                <a:cs typeface="Times New Roman" panose="02020603050405020304" pitchFamily="18" charset="0"/>
              </a:rPr>
              <a:t> Puri’s recent keynote at the MLCAD workshop pointed out the amazing velocity of AI/ML for other domains such as large language models or vision. The most downloaded model out of the 69 THOUSAND models at Hugging Face has been downloaded 32 MILLION times! So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Ruchir’s</a:t>
            </a:r>
            <a:r>
              <a:rPr lang="en-US" sz="1800" dirty="0">
                <a:effectLst/>
                <a:latin typeface="Calibri" panose="020F0502020204030204" pitchFamily="34" charset="0"/>
                <a:ea typeface="Calibri" panose="020F0502020204030204" pitchFamily="34" charset="0"/>
                <a:cs typeface="Times New Roman" panose="02020603050405020304" pitchFamily="18" charset="0"/>
              </a:rPr>
              <a:t> message was that </a:t>
            </a:r>
          </a:p>
          <a:p>
            <a:pPr marL="0"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is an AI Flywheel</a:t>
            </a:r>
            <a:r>
              <a:rPr lang="en-US" sz="1800" dirty="0">
                <a:effectLst/>
                <a:latin typeface="Calibri" panose="020F0502020204030204" pitchFamily="34" charset="0"/>
                <a:ea typeface="Calibri" panose="020F0502020204030204" pitchFamily="34" charset="0"/>
                <a:cs typeface="Times New Roman" panose="02020603050405020304" pitchFamily="18" charset="0"/>
              </a:rPr>
              <a:t> – it runs on the “exhaust” of DATA –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only</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open eco-system of data, models, methodology and more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basically requires open-source EDA) can we hope for this kind of progress. </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Engineering the Flywheel of AI: Lessons for EDA &amp; future opportunities</a:t>
            </a:r>
            <a:endParaRPr dirty="0"/>
          </a:p>
        </p:txBody>
      </p:sp>
    </p:spTree>
    <p:extLst>
      <p:ext uri="{BB962C8B-B14F-4D97-AF65-F5344CB8AC3E}">
        <p14:creationId xmlns:p14="http://schemas.microsoft.com/office/powerpoint/2010/main" val="2228869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I’d like to conclude with Figure 2 from the paper, which I feel has a very positive message. Remember: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consists of resources belonging to or affecting the whole of a community.</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EDA Commons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must be a resource to many.  Are you a middle schooler?  A Ph.D. student who wants to work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Innovus</a:t>
            </a:r>
            <a:r>
              <a:rPr lang="en-US" sz="1800" dirty="0">
                <a:effectLst/>
                <a:latin typeface="Calibri" panose="020F0502020204030204" pitchFamily="34" charset="0"/>
                <a:ea typeface="Calibri" panose="020F0502020204030204" pitchFamily="34" charset="0"/>
                <a:cs typeface="Times New Roman" panose="02020603050405020304" pitchFamily="18" charset="0"/>
              </a:rPr>
              <a:t> R&amp;D? A community college instructor? Or a research lab trying to do CFET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Chiplet</a:t>
            </a:r>
            <a:r>
              <a:rPr lang="en-US" sz="1800" dirty="0">
                <a:effectLst/>
                <a:latin typeface="Calibri" panose="020F0502020204030204" pitchFamily="34" charset="0"/>
                <a:ea typeface="Calibri" panose="020F0502020204030204" pitchFamily="34" charset="0"/>
                <a:cs typeface="Times New Roman" panose="02020603050405020304" pitchFamily="18" charset="0"/>
              </a:rPr>
              <a:t>-based pathfinding – which is an example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design for a new “X”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Then, open-source EDA on the left side is likely for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if you’re a master’s student who wants to design chips at Apple next year, or a circuits researcher aiming for the next ISSCC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then you should go with proprietary EDA on the right side.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There’s room for both.</a:t>
            </a:r>
          </a:p>
          <a:p>
            <a:pPr marL="0" indent="0">
              <a:buNone/>
            </a:pPr>
            <a:endParaRPr dirty="0"/>
          </a:p>
        </p:txBody>
      </p:sp>
    </p:spTree>
    <p:extLst>
      <p:ext uri="{BB962C8B-B14F-4D97-AF65-F5344CB8AC3E}">
        <p14:creationId xmlns:p14="http://schemas.microsoft.com/office/powerpoint/2010/main" val="3318091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dirty="0"/>
              <a:t>So …</a:t>
            </a:r>
            <a:endParaRPr dirty="0"/>
          </a:p>
        </p:txBody>
      </p:sp>
    </p:spTree>
    <p:extLst>
      <p:ext uri="{BB962C8B-B14F-4D97-AF65-F5344CB8AC3E}">
        <p14:creationId xmlns:p14="http://schemas.microsoft.com/office/powerpoint/2010/main" val="18727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me start with motivations for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MIXED Open-source and Proprietary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before I begin – this talk – this concept – is part of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ongoing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conversation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about how to enable the next revolution in hardware design, how to attract the next generation of young people to our field, and – ultimately, how we in the EDA world can help keep semiconductor scaling alive and well.</a:t>
            </a:r>
            <a:endParaRPr dirty="0"/>
          </a:p>
        </p:txBody>
      </p:sp>
    </p:spTree>
    <p:extLst>
      <p:ext uri="{BB962C8B-B14F-4D97-AF65-F5344CB8AC3E}">
        <p14:creationId xmlns:p14="http://schemas.microsoft.com/office/powerpoint/2010/main" val="178035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talk starts our session off with some food for thought.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 need to think as a community about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shared infrastructures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to move faster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an EDA Commons: who should it serve, and what problems must it solve? How do we measure success? How do we fund it or staff it or sustain it?  And, today’s topic: How would open-source and proprietary EDA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inevitably,</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my opinion)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come together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service of an EDA Commons?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scary and thrilling part here is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creating an EDA Commons may soon be a real challenge!   The question is: Will we be ready?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64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ff9a39b978_1_13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ff9a39b978_1_13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your attention, and I hope that we will have the chance to define and create an EDA Commons together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Winston Churchill is credited with saying “Never let a good crisis go to waste”. What this means is that with every crisis, there is opportunity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openness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trying new things.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Five years ago, the U.S. DARPA Electronics Resurgence Initiative asked:  Can we dramatically lower the time and complexity required to design modern SoCs, and unleash a new era of circuit and system specialization?</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this question was motivated by a Crisis of Design.</a:t>
            </a:r>
            <a:endParaRPr dirty="0"/>
          </a:p>
        </p:txBody>
      </p:sp>
    </p:spTree>
    <p:extLst>
      <p:ext uri="{BB962C8B-B14F-4D97-AF65-F5344CB8AC3E}">
        <p14:creationId xmlns:p14="http://schemas.microsoft.com/office/powerpoint/2010/main" val="1582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8825"/>
            <a:ext cx="6719887" cy="377983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famous picture from Andreas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Olofsson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was at DARPA at the time, in a keynote talk at ISPD-2018.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the red curve that is scary:  it says that the cost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designing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silicon in leading nodes has gotten out of control.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see this in the huge size of hardware teams, the growing size of chips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the whitespace in them</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talks from NVIDIA and other product companies about the cost of transistors and product design – plus many other indicators.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SCARY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we rely 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DESIGN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give us “design-based equivalent scaling” of IC value.  In other words, design and EDA have the main burden of maintaining the value proposition of silicon in new nodes.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is what we heard from AMD’s CTO, Mark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Papermaster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his opening keynote at last July’s Design Automation Conference.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 showed this slide, which says that by the 3 nanometer node,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Design-Technology Co-Optimization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DTCO) overtakes intrinsic scaling, and this trend will continue.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So, scaling as we understand it – which is offering more value with each new technology generation – has become design-based.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67815" indent="0">
              <a:buNone/>
            </a:pPr>
            <a:endParaRPr lang="en-US" dirty="0"/>
          </a:p>
        </p:txBody>
      </p:sp>
      <p:sp>
        <p:nvSpPr>
          <p:cNvPr id="4" name="Slide Number Placeholder 3"/>
          <p:cNvSpPr>
            <a:spLocks noGrp="1"/>
          </p:cNvSpPr>
          <p:nvPr>
            <p:ph type="sldNum" sz="quarter" idx="10"/>
          </p:nvPr>
        </p:nvSpPr>
        <p:spPr/>
        <p:txBody>
          <a:bodyPr lIns="96661" tIns="48331" rIns="96661" bIns="48331"/>
          <a:lstStyle/>
          <a:p>
            <a:pPr algn="r" defTabSz="966612">
              <a:buClrTx/>
              <a:defRPr/>
            </a:pPr>
            <a:fld id="{A5451585-E2AC-4897-B719-C200C8CF2F37}" type="slidenum">
              <a:rPr lang="en-US" sz="1200" kern="1200">
                <a:solidFill>
                  <a:prstClr val="black"/>
                </a:solidFill>
                <a:latin typeface="Calibri"/>
                <a:ea typeface="+mn-ea"/>
              </a:rPr>
              <a:pPr algn="r" defTabSz="966612">
                <a:buClrTx/>
                <a:defRPr/>
              </a:pPr>
              <a:t>4</a:t>
            </a:fld>
            <a:endParaRPr lang="en-US" sz="1200" kern="1200" dirty="0">
              <a:solidFill>
                <a:prstClr val="black"/>
              </a:solidFill>
              <a:latin typeface="Calibri"/>
              <a:ea typeface="+mn-ea"/>
            </a:endParaRPr>
          </a:p>
        </p:txBody>
      </p:sp>
    </p:spTree>
    <p:extLst>
      <p:ext uri="{BB962C8B-B14F-4D97-AF65-F5344CB8AC3E}">
        <p14:creationId xmlns:p14="http://schemas.microsoft.com/office/powerpoint/2010/main" val="421668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8825"/>
            <a:ext cx="6719887" cy="377983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Put another way: Scaling means doing better with less resources, including people and time.…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 want to propose two statements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FACTS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First, if you want to scale and innovate in hardware system design (including system-on-chip or heterogeneous integration), then you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MUST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have EDA innovation.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second,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future brings a larger population of designers and innovative designs, in addition to the need for EDA innovation, then we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MUST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have more EDA engineers.</a:t>
            </a:r>
          </a:p>
          <a:p>
            <a:pPr marL="167815" indent="0">
              <a:buNone/>
            </a:pPr>
            <a:endParaRPr lang="en-US" b="0" i="1" dirty="0"/>
          </a:p>
        </p:txBody>
      </p:sp>
      <p:sp>
        <p:nvSpPr>
          <p:cNvPr id="4" name="Slide Number Placeholder 3"/>
          <p:cNvSpPr>
            <a:spLocks noGrp="1"/>
          </p:cNvSpPr>
          <p:nvPr>
            <p:ph type="sldNum" sz="quarter" idx="10"/>
          </p:nvPr>
        </p:nvSpPr>
        <p:spPr/>
        <p:txBody>
          <a:bodyPr lIns="96661" tIns="48331" rIns="96661" bIns="48331"/>
          <a:lstStyle/>
          <a:p>
            <a:pPr algn="r" defTabSz="966612">
              <a:buClrTx/>
              <a:defRPr/>
            </a:pPr>
            <a:fld id="{A5451585-E2AC-4897-B719-C200C8CF2F37}" type="slidenum">
              <a:rPr lang="en-US" sz="1200" kern="1200">
                <a:solidFill>
                  <a:prstClr val="black"/>
                </a:solidFill>
                <a:latin typeface="Calibri"/>
                <a:ea typeface="+mn-ea"/>
              </a:rPr>
              <a:pPr algn="r" defTabSz="966612">
                <a:buClrTx/>
                <a:defRPr/>
              </a:pPr>
              <a:t>5</a:t>
            </a:fld>
            <a:endParaRPr lang="en-US" sz="1200" kern="1200" dirty="0">
              <a:solidFill>
                <a:prstClr val="black"/>
              </a:solidFill>
              <a:latin typeface="Calibri"/>
              <a:ea typeface="+mn-ea"/>
            </a:endParaRPr>
          </a:p>
        </p:txBody>
      </p:sp>
    </p:spTree>
    <p:extLst>
      <p:ext uri="{BB962C8B-B14F-4D97-AF65-F5344CB8AC3E}">
        <p14:creationId xmlns:p14="http://schemas.microsoft.com/office/powerpoint/2010/main" val="125980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high-level motivation for discussing an “EDA Commons” today is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maybe – hopefully –</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will be part of solving our design crisis and unblocking hardware system innovation.  Even, can an EDA Commons help enable a second VLSI revolution?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think about that, let me provide some important definitions.</a:t>
            </a:r>
          </a:p>
          <a:p>
            <a:pPr marL="158750" indent="0" rtl="0">
              <a:spcBef>
                <a:spcPts val="0"/>
              </a:spcBef>
              <a:spcAft>
                <a:spcPts val="0"/>
              </a:spcAft>
              <a:buNone/>
            </a:pPr>
            <a:endParaRPr dirty="0"/>
          </a:p>
        </p:txBody>
      </p:sp>
    </p:spTree>
    <p:extLst>
      <p:ext uri="{BB962C8B-B14F-4D97-AF65-F5344CB8AC3E}">
        <p14:creationId xmlns:p14="http://schemas.microsoft.com/office/powerpoint/2010/main" val="397156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definition: What is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dictionary tells us that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consists of resources belonging to or affecting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whole</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where do we hear this word most often (assuming we’re not from the U.K.)?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It’s when there’s danger ahead in the form of what’s called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tragedy of the commons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Straight from the definitions again: this kind of tragedy is a “social and political problem in which each individual is incentivized to act in a way that will ultimately be harmful to all individuals”.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 leads to overconsumption, underinvestment, 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ultimately depletion of a common pool resource. And I’d claim that for us, two very relevant examples of this DEPLETION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First,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depletion of the EDA technology base – which leads to that scary red cost-of-design curve.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what I didn’t include in the picture before was the title that Andreas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Olofsson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used in his keynote: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Has EDA failed to keep up with Moore’s Law?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is not a good look!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Second,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depletion of the EDA workforce</a:t>
            </a:r>
            <a:r>
              <a:rPr lang="en-US" sz="1800" dirty="0">
                <a:effectLst/>
                <a:latin typeface="Calibri" panose="020F0502020204030204" pitchFamily="34" charset="0"/>
                <a:ea typeface="Calibri" panose="020F0502020204030204" pitchFamily="34" charset="0"/>
                <a:cs typeface="Times New Roman" panose="02020603050405020304" pitchFamily="18" charset="0"/>
              </a:rPr>
              <a:t>. One of these pictures is from the exhibit floor at DAC-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2018</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San Francisco. The other is from DAC-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2000</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Los Angeles. So, two pictures, taken 18 years apart.  How do you tell which is which? By the density of people, and by the gray hair.</a:t>
            </a:r>
          </a:p>
          <a:p>
            <a:pPr marL="158750" indent="0" rtl="0">
              <a:spcBef>
                <a:spcPts val="0"/>
              </a:spcBef>
              <a:spcAft>
                <a:spcPts val="0"/>
              </a:spcAft>
              <a:buNone/>
            </a:pPr>
            <a:endParaRPr dirty="0"/>
          </a:p>
        </p:txBody>
      </p:sp>
    </p:spTree>
    <p:extLst>
      <p:ext uri="{BB962C8B-B14F-4D97-AF65-F5344CB8AC3E}">
        <p14:creationId xmlns:p14="http://schemas.microsoft.com/office/powerpoint/2010/main" val="223403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9a39b978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f9a39b97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second important definition is what Antonino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Tumeo</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others have called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Open Hardware Technology Commons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My paper points to Antonino’s presentation at a DAC Birds-of-a-Feather meeting in July, which gives more details.  In fact, you could say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papers and talks in this session describe different elements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this</a:t>
            </a:r>
            <a:r>
              <a:rPr lang="en-US" sz="1800" dirty="0">
                <a:effectLst/>
                <a:latin typeface="Calibri" panose="020F0502020204030204" pitchFamily="34" charset="0"/>
                <a:ea typeface="Calibri" panose="020F0502020204030204" pitchFamily="34" charset="0"/>
                <a:cs typeface="Times New Roman" panose="02020603050405020304" pitchFamily="18" charset="0"/>
              </a:rPr>
              <a:t> picture.</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OHTC itself, where the arrows show how it might interact with and boost other entities or stakeholders – industry and academia, government research labs, workforce development, and advanced technology centers that focus on semiconductor manufacturing and advanced packaging.</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OHTC are solutions to what blocks hardware system innovation today: from PDKs to open IPs, enablement of an open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chiplet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heterogeneous integration ecosystem, hardware compilers, architectural simulators, and more.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envisioned, there is a mantra of open and extensible, composable and interoperable. Which we can think of as a reaction to closed systems or standards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today </a:t>
            </a:r>
            <a:r>
              <a:rPr lang="en-US" sz="1800" dirty="0">
                <a:effectLst/>
                <a:latin typeface="Calibri" panose="020F0502020204030204" pitchFamily="34" charset="0"/>
                <a:ea typeface="Calibri" panose="020F0502020204030204" pitchFamily="34" charset="0"/>
                <a:cs typeface="Times New Roman" panose="02020603050405020304" pitchFamily="18" charset="0"/>
              </a:rPr>
              <a:t>do not interoperate or play well together.   [8:08]</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ultimate goal is to unlock innovation.</a:t>
            </a:r>
          </a:p>
          <a:p>
            <a:pPr marL="0" indent="0">
              <a:buNone/>
            </a:pPr>
            <a:endParaRPr dirty="0"/>
          </a:p>
        </p:txBody>
      </p:sp>
    </p:spTree>
    <p:extLst>
      <p:ext uri="{BB962C8B-B14F-4D97-AF65-F5344CB8AC3E}">
        <p14:creationId xmlns:p14="http://schemas.microsoft.com/office/powerpoint/2010/main" val="274647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f9a39b978_1_13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f9a39b978_1_13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definition to be clear on is what is meant by open-source EDA and proprietary EDA.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Open-source EDA</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EDA tooling with available code that satisfies the definition of open source:  released publicly, under a recognized open-source license.  Open source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always </a:t>
            </a:r>
            <a:r>
              <a:rPr lang="en-US" sz="1800" dirty="0">
                <a:effectLst/>
                <a:latin typeface="Calibri" panose="020F0502020204030204" pitchFamily="34" charset="0"/>
                <a:ea typeface="Calibri" panose="020F0502020204030204" pitchFamily="34" charset="0"/>
                <a:cs typeface="Times New Roman" panose="02020603050405020304" pitchFamily="18" charset="0"/>
              </a:rPr>
              <a:t>freely usable, freely modifiable, and shareable.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Generally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can be freely redistributed, derived works can be created, and it can be used by anyone for any purpose.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Proprietary EDA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what we all use in design and research: tools from the big two or big three and from smaller companies.  These are incredible tools with billions of dollars in accumulated R&amp;D investment. On the other hand, flexibility to target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new </a:t>
            </a: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new </a:t>
            </a:r>
            <a:r>
              <a:rPr lang="en-US" sz="1800" dirty="0">
                <a:effectLst/>
                <a:latin typeface="Calibri" panose="020F0502020204030204" pitchFamily="34" charset="0"/>
                <a:ea typeface="Calibri" panose="020F0502020204030204" pitchFamily="34" charset="0"/>
                <a:cs typeface="Times New Roman" panose="02020603050405020304" pitchFamily="18" charset="0"/>
              </a:rPr>
              <a:t>EDA applications is limited, because tools serve existing markets. Consolidation has also led to more closed platforms, and there are restrictions that make perfect business sense for the EDA vendors, but slow down our ability to advance the research leading edge.</a:t>
            </a:r>
          </a:p>
          <a:p>
            <a:pPr marL="158750" indent="0" rtl="0">
              <a:spcBef>
                <a:spcPts val="0"/>
              </a:spcBef>
              <a:spcAft>
                <a:spcPts val="0"/>
              </a:spcAft>
              <a:buNone/>
            </a:pPr>
            <a:endParaRPr dirty="0"/>
          </a:p>
        </p:txBody>
      </p:sp>
    </p:spTree>
    <p:extLst>
      <p:ext uri="{BB962C8B-B14F-4D97-AF65-F5344CB8AC3E}">
        <p14:creationId xmlns:p14="http://schemas.microsoft.com/office/powerpoint/2010/main" val="108720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pic>
        <p:nvPicPr>
          <p:cNvPr id="13" name="Google Shape;13;p18" descr="Background pattern&#10;&#10;Description automatically generated"/>
          <p:cNvPicPr preferRelativeResize="0"/>
          <p:nvPr/>
        </p:nvPicPr>
        <p:blipFill rotWithShape="1">
          <a:blip r:embed="rId2">
            <a:alphaModFix/>
          </a:blip>
          <a:srcRect/>
          <a:stretch/>
        </p:blipFill>
        <p:spPr>
          <a:xfrm>
            <a:off x="0" y="1339"/>
            <a:ext cx="9144000" cy="5140823"/>
          </a:xfrm>
          <a:prstGeom prst="rect">
            <a:avLst/>
          </a:prstGeom>
          <a:noFill/>
          <a:ln>
            <a:noFill/>
          </a:ln>
        </p:spPr>
      </p:pic>
      <p:sp>
        <p:nvSpPr>
          <p:cNvPr id="14" name="Google Shape;14;p18"/>
          <p:cNvSpPr txBox="1">
            <a:spLocks noGrp="1"/>
          </p:cNvSpPr>
          <p:nvPr>
            <p:ph type="ctrTitle"/>
          </p:nvPr>
        </p:nvSpPr>
        <p:spPr>
          <a:xfrm>
            <a:off x="1143000" y="1502998"/>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8"/>
          <p:cNvSpPr txBox="1">
            <a:spLocks noGrp="1"/>
          </p:cNvSpPr>
          <p:nvPr>
            <p:ph type="subTitle" idx="1"/>
          </p:nvPr>
        </p:nvSpPr>
        <p:spPr>
          <a:xfrm>
            <a:off x="1143000" y="3362754"/>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D8D8D8"/>
              </a:buClr>
              <a:buSzPts val="1800"/>
              <a:buNone/>
              <a:defRPr sz="1800">
                <a:solidFill>
                  <a:srgbClr val="D8D8D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 name="Google Shape;1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18" descr="Text&#10;&#10;Description automatically generated"/>
          <p:cNvPicPr preferRelativeResize="0"/>
          <p:nvPr/>
        </p:nvPicPr>
        <p:blipFill rotWithShape="1">
          <a:blip r:embed="rId3">
            <a:alphaModFix/>
          </a:blip>
          <a:srcRect/>
          <a:stretch/>
        </p:blipFill>
        <p:spPr>
          <a:xfrm>
            <a:off x="3209192" y="490688"/>
            <a:ext cx="2448657" cy="16992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27"/>
          <p:cNvSpPr>
            <a:spLocks noGrp="1"/>
          </p:cNvSpPr>
          <p:nvPr>
            <p:ph type="pic" idx="2"/>
          </p:nvPr>
        </p:nvSpPr>
        <p:spPr>
          <a:xfrm>
            <a:off x="3887391" y="740569"/>
            <a:ext cx="4629150" cy="3655219"/>
          </a:xfrm>
          <a:prstGeom prst="rect">
            <a:avLst/>
          </a:prstGeom>
          <a:noFill/>
          <a:ln>
            <a:noFill/>
          </a:ln>
        </p:spPr>
      </p:sp>
      <p:sp>
        <p:nvSpPr>
          <p:cNvPr id="73" name="Google Shape;73;p27"/>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28"/>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9"/>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1" y="628651"/>
            <a:ext cx="8836025" cy="4171951"/>
          </a:xfrm>
        </p:spPr>
        <p:txBody>
          <a:bodyPr/>
          <a:lstStyle>
            <a:lvl1pPr>
              <a:buClr>
                <a:srgbClr val="C00000"/>
              </a:buClr>
              <a:defRPr>
                <a:latin typeface="Arial" panose="020B0604020202020204" pitchFamily="34" charset="0"/>
                <a:cs typeface="Arial" panose="020B0604020202020204" pitchFamily="34" charset="0"/>
              </a:defRPr>
            </a:lvl1pPr>
            <a:lvl2pPr marL="427435" indent="-166688">
              <a:buClr>
                <a:srgbClr val="C00000"/>
              </a:buClr>
              <a:defRPr>
                <a:latin typeface="Arial" panose="020B0604020202020204" pitchFamily="34" charset="0"/>
                <a:cs typeface="Arial" panose="020B0604020202020204" pitchFamily="34" charset="0"/>
              </a:defRPr>
            </a:lvl2pPr>
            <a:lvl3pPr marL="602456" indent="-172641">
              <a:buClr>
                <a:srgbClr val="C00000"/>
              </a:buClr>
              <a:defRPr>
                <a:latin typeface="Arial" panose="020B0604020202020204" pitchFamily="34" charset="0"/>
                <a:cs typeface="Arial" panose="020B0604020202020204" pitchFamily="34" charset="0"/>
              </a:defRPr>
            </a:lvl3pPr>
            <a:lvl4pPr marL="769144" indent="-166688">
              <a:buClr>
                <a:srgbClr val="C00000"/>
              </a:buClr>
              <a:buFont typeface="Arial" pitchFamily="34" charset="0"/>
              <a:buChar char="•"/>
              <a:defRPr>
                <a:latin typeface="Arial" panose="020B0604020202020204" pitchFamily="34" charset="0"/>
                <a:cs typeface="Arial" panose="020B0604020202020204" pitchFamily="34" charset="0"/>
              </a:defRPr>
            </a:lvl4pPr>
            <a:lvl5pPr marL="941785" indent="-172641">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27021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20"/>
          <p:cNvSpPr txBox="1">
            <a:spLocks noGrp="1"/>
          </p:cNvSpPr>
          <p:nvPr>
            <p:ph type="ctrTitle"/>
          </p:nvPr>
        </p:nvSpPr>
        <p:spPr>
          <a:xfrm>
            <a:off x="1143000" y="1895411"/>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20"/>
          <p:cNvSpPr txBox="1">
            <a:spLocks noGrp="1"/>
          </p:cNvSpPr>
          <p:nvPr>
            <p:ph type="subTitle" idx="1"/>
          </p:nvPr>
        </p:nvSpPr>
        <p:spPr>
          <a:xfrm>
            <a:off x="1143000" y="3755167"/>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D8D8D8"/>
              </a:buClr>
              <a:buSzPts val="1800"/>
              <a:buNone/>
              <a:defRPr sz="1800">
                <a:solidFill>
                  <a:srgbClr val="D8D8D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 name="Google Shape;2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2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5" name="Google Shape;3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2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22"/>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 name="Google Shape;48;p2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2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0" name="Google Shape;50;p2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26"/>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26"/>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descr="A picture containing outdoor, day&#10;&#10;Description automatically generated"/>
          <p:cNvPicPr preferRelativeResize="0"/>
          <p:nvPr/>
        </p:nvPicPr>
        <p:blipFill rotWithShape="1">
          <a:blip r:embed="rId15">
            <a:alphaModFix/>
          </a:blip>
          <a:srcRect/>
          <a:stretch/>
        </p:blipFill>
        <p:spPr>
          <a:xfrm>
            <a:off x="0" y="1339"/>
            <a:ext cx="9144000" cy="5140823"/>
          </a:xfrm>
          <a:prstGeom prst="rect">
            <a:avLst/>
          </a:prstGeom>
          <a:noFill/>
          <a:ln>
            <a:noFill/>
          </a:ln>
        </p:spPr>
      </p:pic>
      <p:sp>
        <p:nvSpPr>
          <p:cNvPr id="7" name="Google Shape;7;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bk@ucsd.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143000" y="2118579"/>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dirty="0"/>
              <a:t>A Mixed Open-Source and Proprietary EDA Commons for Education and Prototyping</a:t>
            </a:r>
            <a:endParaRPr dirty="0"/>
          </a:p>
        </p:txBody>
      </p:sp>
      <p:sp>
        <p:nvSpPr>
          <p:cNvPr id="94" name="Google Shape;94;p1"/>
          <p:cNvSpPr txBox="1">
            <a:spLocks noGrp="1"/>
          </p:cNvSpPr>
          <p:nvPr>
            <p:ph type="subTitle" idx="1"/>
          </p:nvPr>
        </p:nvSpPr>
        <p:spPr>
          <a:xfrm>
            <a:off x="1243650" y="3878890"/>
            <a:ext cx="6858000" cy="1264610"/>
          </a:xfrm>
          <a:prstGeom prst="rect">
            <a:avLst/>
          </a:prstGeom>
          <a:noFill/>
          <a:ln>
            <a:noFill/>
          </a:ln>
        </p:spPr>
        <p:txBody>
          <a:bodyPr spcFirstLastPara="1" wrap="square" lIns="68575" tIns="34275" rIns="68575" bIns="34275" anchor="t" anchorCtr="0">
            <a:normAutofit/>
          </a:bodyPr>
          <a:lstStyle/>
          <a:p>
            <a:pPr marL="0" lvl="0" indent="0" algn="ctr" rtl="0">
              <a:lnSpc>
                <a:spcPct val="170000"/>
              </a:lnSpc>
              <a:spcBef>
                <a:spcPts val="0"/>
              </a:spcBef>
              <a:spcAft>
                <a:spcPts val="0"/>
              </a:spcAft>
              <a:buClr>
                <a:srgbClr val="D8D8D8"/>
              </a:buClr>
              <a:buSzPct val="100000"/>
              <a:buNone/>
            </a:pPr>
            <a:r>
              <a:rPr lang="en" dirty="0"/>
              <a:t>Andrew B. Kahng</a:t>
            </a:r>
          </a:p>
          <a:p>
            <a:pPr marL="0" lvl="0" indent="0" algn="ctr" rtl="0">
              <a:lnSpc>
                <a:spcPct val="170000"/>
              </a:lnSpc>
              <a:spcBef>
                <a:spcPts val="0"/>
              </a:spcBef>
              <a:spcAft>
                <a:spcPts val="0"/>
              </a:spcAft>
              <a:buClr>
                <a:srgbClr val="D8D8D8"/>
              </a:buClr>
              <a:buSzPct val="100000"/>
              <a:buNone/>
            </a:pPr>
            <a:r>
              <a:rPr lang="en-US" baseline="30000" dirty="0"/>
              <a:t>UCSD CSE and ECE Departments</a:t>
            </a:r>
          </a:p>
          <a:p>
            <a:pPr marL="0" lvl="0" indent="0" algn="ctr" rtl="0">
              <a:lnSpc>
                <a:spcPct val="170000"/>
              </a:lnSpc>
              <a:spcBef>
                <a:spcPts val="0"/>
              </a:spcBef>
              <a:spcAft>
                <a:spcPts val="0"/>
              </a:spcAft>
              <a:buClr>
                <a:srgbClr val="D8D8D8"/>
              </a:buClr>
              <a:buSzPct val="100000"/>
              <a:buNone/>
            </a:pPr>
            <a:r>
              <a:rPr lang="en-US" baseline="30000" dirty="0"/>
              <a:t>abk@ucsd.edu</a:t>
            </a:r>
            <a:endParaRPr baseline="30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Agenda</a:t>
            </a:r>
            <a:endParaRPr sz="3200" b="1" dirty="0">
              <a:solidFill>
                <a:srgbClr val="4A86E8"/>
              </a:solidFill>
            </a:endParaRPr>
          </a:p>
        </p:txBody>
      </p:sp>
      <p:sp>
        <p:nvSpPr>
          <p:cNvPr id="106" name="Google Shape;106;gff9a39b978_1_1336"/>
          <p:cNvSpPr txBox="1">
            <a:spLocks noGrp="1"/>
          </p:cNvSpPr>
          <p:nvPr>
            <p:ph type="body" idx="1"/>
          </p:nvPr>
        </p:nvSpPr>
        <p:spPr>
          <a:xfrm>
            <a:off x="355002" y="650998"/>
            <a:ext cx="8591774"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r>
              <a:rPr lang="en-US" sz="2800" b="1" dirty="0"/>
              <a:t>Motivations</a:t>
            </a:r>
          </a:p>
          <a:p>
            <a:r>
              <a:rPr lang="en-US" sz="2800" b="1" dirty="0"/>
              <a:t>Definitions</a:t>
            </a:r>
          </a:p>
          <a:p>
            <a:r>
              <a:rPr lang="en-US" sz="2800" b="1" dirty="0">
                <a:solidFill>
                  <a:srgbClr val="3333CC"/>
                </a:solidFill>
              </a:rPr>
              <a:t>EDA Commons</a:t>
            </a:r>
          </a:p>
        </p:txBody>
      </p:sp>
    </p:spTree>
    <p:extLst>
      <p:ext uri="{BB962C8B-B14F-4D97-AF65-F5344CB8AC3E}">
        <p14:creationId xmlns:p14="http://schemas.microsoft.com/office/powerpoint/2010/main" val="383314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191922" y="112955"/>
            <a:ext cx="7886700" cy="746854"/>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An “EDA Commons”: Role and Capability </a:t>
            </a:r>
            <a:endParaRPr sz="3200" b="1" dirty="0">
              <a:solidFill>
                <a:srgbClr val="4A86E8"/>
              </a:solidFill>
            </a:endParaRPr>
          </a:p>
        </p:txBody>
      </p:sp>
      <p:sp>
        <p:nvSpPr>
          <p:cNvPr id="106" name="Google Shape;106;gff9a39b978_1_1336"/>
          <p:cNvSpPr txBox="1">
            <a:spLocks noGrp="1"/>
          </p:cNvSpPr>
          <p:nvPr>
            <p:ph type="body" idx="1"/>
          </p:nvPr>
        </p:nvSpPr>
        <p:spPr>
          <a:xfrm>
            <a:off x="191922" y="859809"/>
            <a:ext cx="8842896" cy="3971497"/>
          </a:xfrm>
          <a:prstGeom prst="rect">
            <a:avLst/>
          </a:prstGeom>
        </p:spPr>
        <p:txBody>
          <a:bodyPr spcFirstLastPara="1" wrap="square" lIns="68575" tIns="34275" rIns="68575" bIns="34275" anchor="t" anchorCtr="0">
            <a:noAutofit/>
          </a:bodyPr>
          <a:lstStyle/>
          <a:p>
            <a:pPr marL="231775" indent="-231775"/>
            <a:r>
              <a:rPr lang="en-US" sz="2400" b="1" dirty="0"/>
              <a:t>Nation-scale shared infrastructure</a:t>
            </a:r>
          </a:p>
          <a:p>
            <a:pPr marL="463550" lvl="1" indent="-231775"/>
            <a:r>
              <a:rPr lang="en-US" sz="2000" dirty="0"/>
              <a:t>Amortize setup and maintenance overheads</a:t>
            </a:r>
          </a:p>
          <a:p>
            <a:pPr marL="463550" lvl="1" indent="-231775"/>
            <a:r>
              <a:rPr lang="en-US" sz="2000" dirty="0"/>
              <a:t>Serve stakeholders that span research, education and workforce development</a:t>
            </a:r>
          </a:p>
          <a:p>
            <a:pPr marL="231775" indent="-231775"/>
            <a:r>
              <a:rPr lang="en-US" sz="2400" b="1" dirty="0"/>
              <a:t>Secure and cloud-based</a:t>
            </a:r>
          </a:p>
          <a:p>
            <a:pPr marL="231775" indent="-231775"/>
            <a:r>
              <a:rPr lang="en-US" sz="2400" b="1" dirty="0"/>
              <a:t>Offer access to leading-edge EDA tools, PDKs, IPs</a:t>
            </a:r>
          </a:p>
          <a:p>
            <a:pPr marL="463550" lvl="1" indent="-231775"/>
            <a:r>
              <a:rPr lang="en-US" sz="2000" dirty="0"/>
              <a:t>Accelerate hardware design and system innovation</a:t>
            </a:r>
          </a:p>
          <a:p>
            <a:pPr marL="231775" indent="-231775"/>
            <a:r>
              <a:rPr lang="en-US" sz="2400" b="1" dirty="0"/>
              <a:t>Offer sharable curriculum and modular, scalable training</a:t>
            </a:r>
          </a:p>
          <a:p>
            <a:pPr marL="463550" lvl="1" indent="-231775"/>
            <a:r>
              <a:rPr lang="en-US" sz="2000" dirty="0"/>
              <a:t>Engage a next generation, open up “front end of pipeline”</a:t>
            </a:r>
          </a:p>
          <a:p>
            <a:pPr marL="463550" lvl="1" indent="-231775"/>
            <a:r>
              <a:rPr lang="en-US" sz="2000" dirty="0"/>
              <a:t>Upskill the existing workforce</a:t>
            </a:r>
          </a:p>
        </p:txBody>
      </p:sp>
    </p:spTree>
    <p:extLst>
      <p:ext uri="{BB962C8B-B14F-4D97-AF65-F5344CB8AC3E}">
        <p14:creationId xmlns:p14="http://schemas.microsoft.com/office/powerpoint/2010/main" val="41098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3" end="3"/>
                                            </p:txEl>
                                          </p:spTgt>
                                        </p:tgtEl>
                                        <p:attrNameLst>
                                          <p:attrName>style.visibility</p:attrName>
                                        </p:attrNameLst>
                                      </p:cBhvr>
                                      <p:to>
                                        <p:strVal val="visible"/>
                                      </p:to>
                                    </p:set>
                                    <p:animEffect transition="in" filter="fade">
                                      <p:cBhvr>
                                        <p:cTn id="7" dur="500"/>
                                        <p:tgtEl>
                                          <p:spTgt spid="10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4" end="4"/>
                                            </p:txEl>
                                          </p:spTgt>
                                        </p:tgtEl>
                                        <p:attrNameLst>
                                          <p:attrName>style.visibility</p:attrName>
                                        </p:attrNameLst>
                                      </p:cBhvr>
                                      <p:to>
                                        <p:strVal val="visible"/>
                                      </p:to>
                                    </p:set>
                                    <p:animEffect transition="in" filter="fade">
                                      <p:cBhvr>
                                        <p:cTn id="10" dur="500"/>
                                        <p:tgtEl>
                                          <p:spTgt spid="10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xEl>
                                              <p:pRg st="5" end="5"/>
                                            </p:txEl>
                                          </p:spTgt>
                                        </p:tgtEl>
                                        <p:attrNameLst>
                                          <p:attrName>style.visibility</p:attrName>
                                        </p:attrNameLst>
                                      </p:cBhvr>
                                      <p:to>
                                        <p:strVal val="visible"/>
                                      </p:to>
                                    </p:set>
                                    <p:animEffect transition="in" filter="fade">
                                      <p:cBhvr>
                                        <p:cTn id="13" dur="500"/>
                                        <p:tgtEl>
                                          <p:spTgt spid="10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6">
                                            <p:txEl>
                                              <p:pRg st="6" end="6"/>
                                            </p:txEl>
                                          </p:spTgt>
                                        </p:tgtEl>
                                        <p:attrNameLst>
                                          <p:attrName>style.visibility</p:attrName>
                                        </p:attrNameLst>
                                      </p:cBhvr>
                                      <p:to>
                                        <p:strVal val="visible"/>
                                      </p:to>
                                    </p:set>
                                    <p:animEffect transition="in" filter="fade">
                                      <p:cBhvr>
                                        <p:cTn id="18" dur="500"/>
                                        <p:tgtEl>
                                          <p:spTgt spid="10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xEl>
                                              <p:pRg st="7" end="7"/>
                                            </p:txEl>
                                          </p:spTgt>
                                        </p:tgtEl>
                                        <p:attrNameLst>
                                          <p:attrName>style.visibility</p:attrName>
                                        </p:attrNameLst>
                                      </p:cBhvr>
                                      <p:to>
                                        <p:strVal val="visible"/>
                                      </p:to>
                                    </p:set>
                                    <p:animEffect transition="in" filter="fade">
                                      <p:cBhvr>
                                        <p:cTn id="21" dur="500"/>
                                        <p:tgtEl>
                                          <p:spTgt spid="10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xEl>
                                              <p:pRg st="8" end="8"/>
                                            </p:txEl>
                                          </p:spTgt>
                                        </p:tgtEl>
                                        <p:attrNameLst>
                                          <p:attrName>style.visibility</p:attrName>
                                        </p:attrNameLst>
                                      </p:cBhvr>
                                      <p:to>
                                        <p:strVal val="visible"/>
                                      </p:to>
                                    </p:set>
                                    <p:animEffect transition="in" filter="fade">
                                      <p:cBhvr>
                                        <p:cTn id="24" dur="500"/>
                                        <p:tgtEl>
                                          <p:spTgt spid="1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ff9a39b978_1_1218"/>
          <p:cNvSpPr txBox="1">
            <a:spLocks noGrp="1"/>
          </p:cNvSpPr>
          <p:nvPr>
            <p:ph type="title"/>
          </p:nvPr>
        </p:nvSpPr>
        <p:spPr>
          <a:xfrm>
            <a:off x="123679" y="45245"/>
            <a:ext cx="8863759" cy="678088"/>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200" b="1" dirty="0">
                <a:solidFill>
                  <a:srgbClr val="4A86E8"/>
                </a:solidFill>
              </a:rPr>
              <a:t>Secure Cloud-Based Design    </a:t>
            </a:r>
            <a:r>
              <a:rPr lang="en" sz="2200" b="1" dirty="0">
                <a:solidFill>
                  <a:srgbClr val="4A86E8"/>
                </a:solidFill>
              </a:rPr>
              <a:t>(Andreas Olofsson, Zero ASIC)</a:t>
            </a:r>
            <a:endParaRPr b="1" dirty="0">
              <a:solidFill>
                <a:srgbClr val="4A86E8"/>
              </a:solidFill>
            </a:endParaRPr>
          </a:p>
        </p:txBody>
      </p:sp>
      <p:pic>
        <p:nvPicPr>
          <p:cNvPr id="5" name="Picture 4">
            <a:extLst>
              <a:ext uri="{FF2B5EF4-FFF2-40B4-BE49-F238E27FC236}">
                <a16:creationId xmlns:a16="http://schemas.microsoft.com/office/drawing/2014/main" id="{503EEBB1-C8A1-469D-9D7A-2F90EA17B127}"/>
              </a:ext>
            </a:extLst>
          </p:cNvPr>
          <p:cNvPicPr>
            <a:picLocks noChangeAspect="1"/>
          </p:cNvPicPr>
          <p:nvPr/>
        </p:nvPicPr>
        <p:blipFill>
          <a:blip r:embed="rId3"/>
          <a:stretch>
            <a:fillRect/>
          </a:stretch>
        </p:blipFill>
        <p:spPr>
          <a:xfrm>
            <a:off x="88321" y="668739"/>
            <a:ext cx="8195870" cy="4418595"/>
          </a:xfrm>
          <a:prstGeom prst="rect">
            <a:avLst/>
          </a:prstGeom>
        </p:spPr>
      </p:pic>
      <p:sp>
        <p:nvSpPr>
          <p:cNvPr id="2" name="Rectangle 1">
            <a:extLst>
              <a:ext uri="{FF2B5EF4-FFF2-40B4-BE49-F238E27FC236}">
                <a16:creationId xmlns:a16="http://schemas.microsoft.com/office/drawing/2014/main" id="{0466CB99-4A9C-4B7C-A87C-9F5D2E0D8814}"/>
              </a:ext>
            </a:extLst>
          </p:cNvPr>
          <p:cNvSpPr/>
          <p:nvPr/>
        </p:nvSpPr>
        <p:spPr>
          <a:xfrm>
            <a:off x="31677" y="1327094"/>
            <a:ext cx="1319693" cy="3050697"/>
          </a:xfrm>
          <a:prstGeom prst="rect">
            <a:avLst/>
          </a:prstGeom>
          <a:solidFill>
            <a:srgbClr val="FFFF00">
              <a:alpha val="14118"/>
            </a:srgbClr>
          </a:solidFill>
          <a:ln w="38100">
            <a:solidFill>
              <a:srgbClr val="33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4360B-9C22-448D-83FB-4AC8A0A18F74}"/>
              </a:ext>
            </a:extLst>
          </p:cNvPr>
          <p:cNvSpPr/>
          <p:nvPr/>
        </p:nvSpPr>
        <p:spPr>
          <a:xfrm>
            <a:off x="2109981" y="2096111"/>
            <a:ext cx="4881537" cy="1504846"/>
          </a:xfrm>
          <a:prstGeom prst="rect">
            <a:avLst/>
          </a:prstGeom>
          <a:solidFill>
            <a:srgbClr val="FFFF00">
              <a:alpha val="14118"/>
            </a:srgbClr>
          </a:solidFill>
          <a:ln w="38100">
            <a:solidFill>
              <a:srgbClr val="33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BB61F7-5D51-47CB-BDE1-1FBFC67D5BD4}"/>
              </a:ext>
            </a:extLst>
          </p:cNvPr>
          <p:cNvSpPr/>
          <p:nvPr/>
        </p:nvSpPr>
        <p:spPr>
          <a:xfrm>
            <a:off x="2294749" y="4321146"/>
            <a:ext cx="4632033" cy="799765"/>
          </a:xfrm>
          <a:prstGeom prst="rect">
            <a:avLst/>
          </a:prstGeom>
          <a:solidFill>
            <a:srgbClr val="FFFF00">
              <a:alpha val="14118"/>
            </a:srgbClr>
          </a:solidFill>
          <a:ln w="38100">
            <a:solidFill>
              <a:srgbClr val="33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F0E22C-6EDF-4F45-9462-2B941C030D31}"/>
              </a:ext>
            </a:extLst>
          </p:cNvPr>
          <p:cNvSpPr/>
          <p:nvPr/>
        </p:nvSpPr>
        <p:spPr>
          <a:xfrm>
            <a:off x="2169997" y="594404"/>
            <a:ext cx="4756786" cy="926899"/>
          </a:xfrm>
          <a:prstGeom prst="rect">
            <a:avLst/>
          </a:prstGeom>
          <a:solidFill>
            <a:srgbClr val="FFFF00">
              <a:alpha val="14118"/>
            </a:srgbClr>
          </a:solidFill>
          <a:ln w="38100">
            <a:solidFill>
              <a:srgbClr val="33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0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Agenda</a:t>
            </a:r>
            <a:endParaRPr sz="3200" b="1" dirty="0">
              <a:solidFill>
                <a:srgbClr val="4A86E8"/>
              </a:solidFill>
            </a:endParaRPr>
          </a:p>
        </p:txBody>
      </p:sp>
      <p:sp>
        <p:nvSpPr>
          <p:cNvPr id="106" name="Google Shape;106;gff9a39b978_1_1336"/>
          <p:cNvSpPr txBox="1">
            <a:spLocks noGrp="1"/>
          </p:cNvSpPr>
          <p:nvPr>
            <p:ph type="body" idx="1"/>
          </p:nvPr>
        </p:nvSpPr>
        <p:spPr>
          <a:xfrm>
            <a:off x="355002" y="650998"/>
            <a:ext cx="8591774"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r>
              <a:rPr lang="en-US" sz="2800" b="1" dirty="0"/>
              <a:t>Motivations</a:t>
            </a:r>
          </a:p>
          <a:p>
            <a:r>
              <a:rPr lang="en-US" sz="2800" b="1" dirty="0"/>
              <a:t>Definitions</a:t>
            </a:r>
          </a:p>
          <a:p>
            <a:r>
              <a:rPr lang="en-US" sz="2800" b="1" dirty="0"/>
              <a:t>EDA Commons</a:t>
            </a:r>
          </a:p>
          <a:p>
            <a:r>
              <a:rPr lang="en-US" sz="2800" b="1" dirty="0">
                <a:solidFill>
                  <a:srgbClr val="3333CC"/>
                </a:solidFill>
              </a:rPr>
              <a:t>Open-Source and Proprietary: A Continuum</a:t>
            </a:r>
          </a:p>
          <a:p>
            <a:endParaRPr lang="en" sz="1800" dirty="0"/>
          </a:p>
        </p:txBody>
      </p:sp>
    </p:spTree>
    <p:extLst>
      <p:ext uri="{BB962C8B-B14F-4D97-AF65-F5344CB8AC3E}">
        <p14:creationId xmlns:p14="http://schemas.microsoft.com/office/powerpoint/2010/main" val="285253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294972" y="0"/>
            <a:ext cx="8306861"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Strengths of Open-Source and Proprietary EDA</a:t>
            </a:r>
            <a:endParaRPr b="1" dirty="0">
              <a:solidFill>
                <a:srgbClr val="4A86E8"/>
              </a:solidFill>
            </a:endParaRPr>
          </a:p>
        </p:txBody>
      </p:sp>
      <p:graphicFrame>
        <p:nvGraphicFramePr>
          <p:cNvPr id="2" name="Table 2">
            <a:extLst>
              <a:ext uri="{FF2B5EF4-FFF2-40B4-BE49-F238E27FC236}">
                <a16:creationId xmlns:a16="http://schemas.microsoft.com/office/drawing/2014/main" id="{647B1950-B671-49CC-818B-CF514005231A}"/>
              </a:ext>
            </a:extLst>
          </p:cNvPr>
          <p:cNvGraphicFramePr>
            <a:graphicFrameLocks noGrp="1"/>
          </p:cNvGraphicFramePr>
          <p:nvPr>
            <p:extLst>
              <p:ext uri="{D42A27DB-BD31-4B8C-83A1-F6EECF244321}">
                <p14:modId xmlns:p14="http://schemas.microsoft.com/office/powerpoint/2010/main" val="4123490429"/>
              </p:ext>
            </p:extLst>
          </p:nvPr>
        </p:nvGraphicFramePr>
        <p:xfrm>
          <a:off x="736230" y="994200"/>
          <a:ext cx="7128174" cy="3614928"/>
        </p:xfrm>
        <a:graphic>
          <a:graphicData uri="http://schemas.openxmlformats.org/drawingml/2006/table">
            <a:tbl>
              <a:tblPr firstRow="1" bandRow="1">
                <a:tableStyleId>{8EF47135-51DF-4F41-B52F-BF252A7DF721}</a:tableStyleId>
              </a:tblPr>
              <a:tblGrid>
                <a:gridCol w="2630917">
                  <a:extLst>
                    <a:ext uri="{9D8B030D-6E8A-4147-A177-3AD203B41FA5}">
                      <a16:colId xmlns:a16="http://schemas.microsoft.com/office/drawing/2014/main" val="2081512761"/>
                    </a:ext>
                  </a:extLst>
                </a:gridCol>
                <a:gridCol w="2216075">
                  <a:extLst>
                    <a:ext uri="{9D8B030D-6E8A-4147-A177-3AD203B41FA5}">
                      <a16:colId xmlns:a16="http://schemas.microsoft.com/office/drawing/2014/main" val="3348848038"/>
                    </a:ext>
                  </a:extLst>
                </a:gridCol>
                <a:gridCol w="2281182">
                  <a:extLst>
                    <a:ext uri="{9D8B030D-6E8A-4147-A177-3AD203B41FA5}">
                      <a16:colId xmlns:a16="http://schemas.microsoft.com/office/drawing/2014/main" val="3056673229"/>
                    </a:ext>
                  </a:extLst>
                </a:gridCol>
              </a:tblGrid>
              <a:tr h="370840">
                <a:tc>
                  <a:txBody>
                    <a:bodyPr/>
                    <a:lstStyle/>
                    <a:p>
                      <a:pPr algn="ctr"/>
                      <a:r>
                        <a:rPr lang="en-US" sz="2000" b="1" dirty="0"/>
                        <a:t>Criterion</a:t>
                      </a:r>
                    </a:p>
                  </a:txBody>
                  <a:tcPr/>
                </a:tc>
                <a:tc>
                  <a:txBody>
                    <a:bodyPr/>
                    <a:lstStyle/>
                    <a:p>
                      <a:pPr algn="ctr"/>
                      <a:r>
                        <a:rPr lang="en-US" sz="2000" b="1" dirty="0"/>
                        <a:t>Open-Source</a:t>
                      </a:r>
                    </a:p>
                  </a:txBody>
                  <a:tcPr/>
                </a:tc>
                <a:tc>
                  <a:txBody>
                    <a:bodyPr/>
                    <a:lstStyle/>
                    <a:p>
                      <a:pPr algn="ctr"/>
                      <a:r>
                        <a:rPr lang="en-US" sz="2000" b="1" dirty="0"/>
                        <a:t>Proprietary</a:t>
                      </a:r>
                    </a:p>
                  </a:txBody>
                  <a:tcPr/>
                </a:tc>
                <a:extLst>
                  <a:ext uri="{0D108BD9-81ED-4DB2-BD59-A6C34878D82A}">
                    <a16:rowId xmlns:a16="http://schemas.microsoft.com/office/drawing/2014/main" val="1612111745"/>
                  </a:ext>
                </a:extLst>
              </a:tr>
              <a:tr h="370840">
                <a:tc>
                  <a:txBody>
                    <a:bodyPr/>
                    <a:lstStyle/>
                    <a:p>
                      <a:pPr algn="ctr"/>
                      <a:r>
                        <a:rPr lang="en-US" sz="1600" b="1" dirty="0"/>
                        <a:t>Technology</a:t>
                      </a:r>
                    </a:p>
                  </a:txBody>
                  <a:tcPr/>
                </a:tc>
                <a:tc>
                  <a:txBody>
                    <a:bodyPr/>
                    <a:lstStyle/>
                    <a:p>
                      <a:pPr algn="ctr">
                        <a:lnSpc>
                          <a:spcPct val="85000"/>
                        </a:lnSpc>
                      </a:pPr>
                      <a:endParaRPr lang="en-US" sz="2400" dirty="0"/>
                    </a:p>
                  </a:txBody>
                  <a:tcPr/>
                </a:tc>
                <a:tc>
                  <a:txBody>
                    <a:bodyPr/>
                    <a:lstStyle/>
                    <a:p>
                      <a:pPr algn="ctr">
                        <a:lnSpc>
                          <a:spcPct val="85000"/>
                        </a:lnSpc>
                      </a:pPr>
                      <a:r>
                        <a:rPr lang="en-US" sz="2400" dirty="0"/>
                        <a:t>+</a:t>
                      </a:r>
                    </a:p>
                  </a:txBody>
                  <a:tcPr/>
                </a:tc>
                <a:extLst>
                  <a:ext uri="{0D108BD9-81ED-4DB2-BD59-A6C34878D82A}">
                    <a16:rowId xmlns:a16="http://schemas.microsoft.com/office/drawing/2014/main" val="1729671275"/>
                  </a:ext>
                </a:extLst>
              </a:tr>
              <a:tr h="370840">
                <a:tc>
                  <a:txBody>
                    <a:bodyPr/>
                    <a:lstStyle/>
                    <a:p>
                      <a:pPr algn="ctr"/>
                      <a:r>
                        <a:rPr lang="en-US" sz="1600" b="1" dirty="0"/>
                        <a:t>Support</a:t>
                      </a:r>
                    </a:p>
                  </a:txBody>
                  <a:tcPr/>
                </a:tc>
                <a:tc>
                  <a:txBody>
                    <a:bodyPr/>
                    <a:lstStyle/>
                    <a:p>
                      <a:pPr algn="ctr">
                        <a:lnSpc>
                          <a:spcPct val="85000"/>
                        </a:lnSpc>
                      </a:pPr>
                      <a:endParaRPr lang="en-US" sz="2400" dirty="0"/>
                    </a:p>
                  </a:txBody>
                  <a:tcPr/>
                </a:tc>
                <a:tc>
                  <a:txBody>
                    <a:bodyPr/>
                    <a:lstStyle/>
                    <a:p>
                      <a:pPr algn="ctr">
                        <a:lnSpc>
                          <a:spcPct val="85000"/>
                        </a:lnSpc>
                      </a:pPr>
                      <a:r>
                        <a:rPr lang="en-US" sz="2400" dirty="0"/>
                        <a:t>+</a:t>
                      </a:r>
                    </a:p>
                  </a:txBody>
                  <a:tcPr/>
                </a:tc>
                <a:extLst>
                  <a:ext uri="{0D108BD9-81ED-4DB2-BD59-A6C34878D82A}">
                    <a16:rowId xmlns:a16="http://schemas.microsoft.com/office/drawing/2014/main" val="1084233337"/>
                  </a:ext>
                </a:extLst>
              </a:tr>
              <a:tr h="370840">
                <a:tc>
                  <a:txBody>
                    <a:bodyPr/>
                    <a:lstStyle/>
                    <a:p>
                      <a:pPr algn="ctr"/>
                      <a:r>
                        <a:rPr lang="en-US" sz="1600" b="1" dirty="0"/>
                        <a:t>Sustainability</a:t>
                      </a:r>
                    </a:p>
                  </a:txBody>
                  <a:tcPr/>
                </a:tc>
                <a:tc>
                  <a:txBody>
                    <a:bodyPr/>
                    <a:lstStyle/>
                    <a:p>
                      <a:pPr algn="ctr">
                        <a:lnSpc>
                          <a:spcPct val="85000"/>
                        </a:lnSpc>
                      </a:pPr>
                      <a:endParaRPr lang="en-US" sz="2400" dirty="0"/>
                    </a:p>
                  </a:txBody>
                  <a:tcPr/>
                </a:tc>
                <a:tc>
                  <a:txBody>
                    <a:bodyPr/>
                    <a:lstStyle/>
                    <a:p>
                      <a:pPr algn="ctr">
                        <a:lnSpc>
                          <a:spcPct val="85000"/>
                        </a:lnSpc>
                      </a:pPr>
                      <a:r>
                        <a:rPr lang="en-US" sz="2400" dirty="0"/>
                        <a:t>+</a:t>
                      </a:r>
                    </a:p>
                  </a:txBody>
                  <a:tcPr/>
                </a:tc>
                <a:extLst>
                  <a:ext uri="{0D108BD9-81ED-4DB2-BD59-A6C34878D82A}">
                    <a16:rowId xmlns:a16="http://schemas.microsoft.com/office/drawing/2014/main" val="2426797323"/>
                  </a:ext>
                </a:extLst>
              </a:tr>
              <a:tr h="370840">
                <a:tc>
                  <a:txBody>
                    <a:bodyPr/>
                    <a:lstStyle/>
                    <a:p>
                      <a:pPr algn="ctr"/>
                      <a:r>
                        <a:rPr lang="en-US" sz="1600" b="1" dirty="0"/>
                        <a:t>Extensibility</a:t>
                      </a:r>
                    </a:p>
                  </a:txBody>
                  <a:tcPr/>
                </a:tc>
                <a:tc>
                  <a:txBody>
                    <a:bodyPr/>
                    <a:lstStyle/>
                    <a:p>
                      <a:pPr algn="ctr">
                        <a:lnSpc>
                          <a:spcPct val="85000"/>
                        </a:lnSpc>
                      </a:pPr>
                      <a:r>
                        <a:rPr lang="en-US" sz="2400" dirty="0"/>
                        <a:t>+</a:t>
                      </a:r>
                    </a:p>
                  </a:txBody>
                  <a:tcPr/>
                </a:tc>
                <a:tc>
                  <a:txBody>
                    <a:bodyPr/>
                    <a:lstStyle/>
                    <a:p>
                      <a:pPr algn="ctr">
                        <a:lnSpc>
                          <a:spcPct val="85000"/>
                        </a:lnSpc>
                      </a:pPr>
                      <a:endParaRPr lang="en-US" sz="2400" dirty="0"/>
                    </a:p>
                  </a:txBody>
                  <a:tcPr/>
                </a:tc>
                <a:extLst>
                  <a:ext uri="{0D108BD9-81ED-4DB2-BD59-A6C34878D82A}">
                    <a16:rowId xmlns:a16="http://schemas.microsoft.com/office/drawing/2014/main" val="606111025"/>
                  </a:ext>
                </a:extLst>
              </a:tr>
              <a:tr h="370840">
                <a:tc>
                  <a:txBody>
                    <a:bodyPr/>
                    <a:lstStyle/>
                    <a:p>
                      <a:pPr algn="ctr"/>
                      <a:r>
                        <a:rPr lang="en-US" sz="1600" b="1" dirty="0"/>
                        <a:t>Accessibility</a:t>
                      </a:r>
                    </a:p>
                  </a:txBody>
                  <a:tcPr/>
                </a:tc>
                <a:tc>
                  <a:txBody>
                    <a:bodyPr/>
                    <a:lstStyle/>
                    <a:p>
                      <a:pPr algn="ctr">
                        <a:lnSpc>
                          <a:spcPct val="85000"/>
                        </a:lnSpc>
                      </a:pPr>
                      <a:r>
                        <a:rPr lang="en-US" sz="2400" dirty="0"/>
                        <a:t>+</a:t>
                      </a:r>
                    </a:p>
                  </a:txBody>
                  <a:tcPr/>
                </a:tc>
                <a:tc>
                  <a:txBody>
                    <a:bodyPr/>
                    <a:lstStyle/>
                    <a:p>
                      <a:pPr algn="ctr">
                        <a:lnSpc>
                          <a:spcPct val="85000"/>
                        </a:lnSpc>
                      </a:pPr>
                      <a:endParaRPr lang="en-US" sz="2400" dirty="0"/>
                    </a:p>
                  </a:txBody>
                  <a:tcPr/>
                </a:tc>
                <a:extLst>
                  <a:ext uri="{0D108BD9-81ED-4DB2-BD59-A6C34878D82A}">
                    <a16:rowId xmlns:a16="http://schemas.microsoft.com/office/drawing/2014/main" val="2859768042"/>
                  </a:ext>
                </a:extLst>
              </a:tr>
              <a:tr h="370840">
                <a:tc>
                  <a:txBody>
                    <a:bodyPr/>
                    <a:lstStyle/>
                    <a:p>
                      <a:pPr algn="ctr"/>
                      <a:r>
                        <a:rPr lang="en-US" sz="1600" b="1" dirty="0"/>
                        <a:t>Scalability</a:t>
                      </a:r>
                    </a:p>
                  </a:txBody>
                  <a:tcPr/>
                </a:tc>
                <a:tc>
                  <a:txBody>
                    <a:bodyPr/>
                    <a:lstStyle/>
                    <a:p>
                      <a:pPr algn="ctr">
                        <a:lnSpc>
                          <a:spcPct val="85000"/>
                        </a:lnSpc>
                      </a:pPr>
                      <a:r>
                        <a:rPr lang="en-US" sz="2400" dirty="0"/>
                        <a:t>+</a:t>
                      </a:r>
                    </a:p>
                  </a:txBody>
                  <a:tcPr/>
                </a:tc>
                <a:tc>
                  <a:txBody>
                    <a:bodyPr/>
                    <a:lstStyle/>
                    <a:p>
                      <a:pPr algn="ctr">
                        <a:lnSpc>
                          <a:spcPct val="85000"/>
                        </a:lnSpc>
                      </a:pPr>
                      <a:endParaRPr lang="en-US" sz="2400" dirty="0"/>
                    </a:p>
                  </a:txBody>
                  <a:tcPr/>
                </a:tc>
                <a:extLst>
                  <a:ext uri="{0D108BD9-81ED-4DB2-BD59-A6C34878D82A}">
                    <a16:rowId xmlns:a16="http://schemas.microsoft.com/office/drawing/2014/main" val="3454936275"/>
                  </a:ext>
                </a:extLst>
              </a:tr>
              <a:tr h="370840">
                <a:tc>
                  <a:txBody>
                    <a:bodyPr/>
                    <a:lstStyle/>
                    <a:p>
                      <a:pPr algn="ctr"/>
                      <a:r>
                        <a:rPr lang="en-US" sz="1600" b="1" dirty="0"/>
                        <a:t>Workforce Development</a:t>
                      </a:r>
                    </a:p>
                  </a:txBody>
                  <a:tcPr/>
                </a:tc>
                <a:tc>
                  <a:txBody>
                    <a:bodyPr/>
                    <a:lstStyle/>
                    <a:p>
                      <a:pPr algn="ctr">
                        <a:lnSpc>
                          <a:spcPct val="85000"/>
                        </a:lnSpc>
                      </a:pPr>
                      <a:r>
                        <a:rPr lang="en-US" sz="2400" dirty="0"/>
                        <a:t>+</a:t>
                      </a:r>
                    </a:p>
                  </a:txBody>
                  <a:tcPr/>
                </a:tc>
                <a:tc>
                  <a:txBody>
                    <a:bodyPr/>
                    <a:lstStyle/>
                    <a:p>
                      <a:pPr algn="ctr">
                        <a:lnSpc>
                          <a:spcPct val="85000"/>
                        </a:lnSpc>
                      </a:pPr>
                      <a:r>
                        <a:rPr lang="en-US" sz="2400" dirty="0"/>
                        <a:t>+</a:t>
                      </a:r>
                    </a:p>
                  </a:txBody>
                  <a:tcPr/>
                </a:tc>
                <a:extLst>
                  <a:ext uri="{0D108BD9-81ED-4DB2-BD59-A6C34878D82A}">
                    <a16:rowId xmlns:a16="http://schemas.microsoft.com/office/drawing/2014/main" val="473525069"/>
                  </a:ext>
                </a:extLst>
              </a:tr>
              <a:tr h="370840">
                <a:tc>
                  <a:txBody>
                    <a:bodyPr/>
                    <a:lstStyle/>
                    <a:p>
                      <a:pPr algn="ctr"/>
                      <a:r>
                        <a:rPr lang="en-US" sz="1600" b="1" dirty="0"/>
                        <a:t>Ecosystem</a:t>
                      </a:r>
                    </a:p>
                  </a:txBody>
                  <a:tcPr/>
                </a:tc>
                <a:tc>
                  <a:txBody>
                    <a:bodyPr/>
                    <a:lstStyle/>
                    <a:p>
                      <a:pPr algn="ctr">
                        <a:lnSpc>
                          <a:spcPct val="85000"/>
                        </a:lnSpc>
                      </a:pPr>
                      <a:r>
                        <a:rPr lang="en-US" sz="2400" dirty="0"/>
                        <a:t>+</a:t>
                      </a:r>
                    </a:p>
                  </a:txBody>
                  <a:tcPr/>
                </a:tc>
                <a:tc>
                  <a:txBody>
                    <a:bodyPr/>
                    <a:lstStyle/>
                    <a:p>
                      <a:pPr algn="ctr">
                        <a:lnSpc>
                          <a:spcPct val="85000"/>
                        </a:lnSpc>
                      </a:pPr>
                      <a:r>
                        <a:rPr lang="en-US" sz="2400" dirty="0"/>
                        <a:t>+</a:t>
                      </a:r>
                    </a:p>
                  </a:txBody>
                  <a:tcPr/>
                </a:tc>
                <a:extLst>
                  <a:ext uri="{0D108BD9-81ED-4DB2-BD59-A6C34878D82A}">
                    <a16:rowId xmlns:a16="http://schemas.microsoft.com/office/drawing/2014/main" val="4288086079"/>
                  </a:ext>
                </a:extLst>
              </a:tr>
            </a:tbl>
          </a:graphicData>
        </a:graphic>
      </p:graphicFrame>
    </p:spTree>
    <p:extLst>
      <p:ext uri="{BB962C8B-B14F-4D97-AF65-F5344CB8AC3E}">
        <p14:creationId xmlns:p14="http://schemas.microsoft.com/office/powerpoint/2010/main" val="267349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32159" y="0"/>
            <a:ext cx="8160348" cy="723331"/>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Advantages of Proprietary EDA</a:t>
            </a:r>
            <a:endParaRPr b="1" dirty="0">
              <a:solidFill>
                <a:srgbClr val="4A86E8"/>
              </a:solidFill>
            </a:endParaRPr>
          </a:p>
        </p:txBody>
      </p:sp>
      <p:pic>
        <p:nvPicPr>
          <p:cNvPr id="5" name="Picture 4">
            <a:extLst>
              <a:ext uri="{FF2B5EF4-FFF2-40B4-BE49-F238E27FC236}">
                <a16:creationId xmlns:a16="http://schemas.microsoft.com/office/drawing/2014/main" id="{BE8E28CF-94C6-4B20-90B0-29786785883C}"/>
              </a:ext>
            </a:extLst>
          </p:cNvPr>
          <p:cNvPicPr>
            <a:picLocks noChangeAspect="1"/>
          </p:cNvPicPr>
          <p:nvPr/>
        </p:nvPicPr>
        <p:blipFill>
          <a:blip r:embed="rId3"/>
          <a:stretch>
            <a:fillRect/>
          </a:stretch>
        </p:blipFill>
        <p:spPr>
          <a:xfrm>
            <a:off x="5840071" y="28448"/>
            <a:ext cx="3271770" cy="1732114"/>
          </a:xfrm>
          <a:prstGeom prst="rect">
            <a:avLst/>
          </a:prstGeom>
        </p:spPr>
      </p:pic>
      <p:sp>
        <p:nvSpPr>
          <p:cNvPr id="6" name="Google Shape;106;gff9a39b978_1_1336">
            <a:extLst>
              <a:ext uri="{FF2B5EF4-FFF2-40B4-BE49-F238E27FC236}">
                <a16:creationId xmlns:a16="http://schemas.microsoft.com/office/drawing/2014/main" id="{E6D033E4-4488-460D-A968-F11336F73F75}"/>
              </a:ext>
            </a:extLst>
          </p:cNvPr>
          <p:cNvSpPr txBox="1">
            <a:spLocks noGrp="1"/>
          </p:cNvSpPr>
          <p:nvPr>
            <p:ph type="body" idx="1"/>
          </p:nvPr>
        </p:nvSpPr>
        <p:spPr>
          <a:xfrm>
            <a:off x="55441" y="805217"/>
            <a:ext cx="9056399" cy="3971497"/>
          </a:xfrm>
          <a:prstGeom prst="rect">
            <a:avLst/>
          </a:prstGeom>
        </p:spPr>
        <p:txBody>
          <a:bodyPr spcFirstLastPara="1" wrap="square" lIns="68575" tIns="34275" rIns="68575" bIns="34275" anchor="t" anchorCtr="0">
            <a:noAutofit/>
          </a:bodyPr>
          <a:lstStyle/>
          <a:p>
            <a:pPr marL="231775" indent="-231775"/>
            <a:r>
              <a:rPr lang="en-US" sz="2400" b="1" dirty="0"/>
              <a:t>Technology and IP</a:t>
            </a:r>
          </a:p>
          <a:p>
            <a:pPr marL="463550" lvl="1" indent="-231775"/>
            <a:r>
              <a:rPr lang="en-US" sz="2000" dirty="0"/>
              <a:t>Tens of $B of R&amp;D investment, 1000s of patents</a:t>
            </a:r>
          </a:p>
          <a:p>
            <a:pPr marL="463550" lvl="1" indent="-231775"/>
            <a:r>
              <a:rPr lang="en-US" sz="2000" dirty="0"/>
              <a:t>Decades of use, 1000s of paying customers</a:t>
            </a:r>
          </a:p>
          <a:p>
            <a:pPr marL="463550" lvl="1" indent="-231775"/>
            <a:r>
              <a:rPr lang="en-US" sz="2000" dirty="0"/>
              <a:t>Tens of 1000s of </a:t>
            </a:r>
            <a:r>
              <a:rPr lang="en-US" sz="2000" dirty="0" err="1"/>
              <a:t>tapeouts</a:t>
            </a:r>
            <a:endParaRPr lang="en-US" sz="2000" dirty="0"/>
          </a:p>
          <a:p>
            <a:pPr marL="463550" lvl="1" indent="-231775"/>
            <a:r>
              <a:rPr lang="en-US" sz="2100" b="1" dirty="0" err="1"/>
              <a:t>Hyperoptimization</a:t>
            </a:r>
            <a:r>
              <a:rPr lang="en-US" sz="2100" b="1" dirty="0"/>
              <a:t> </a:t>
            </a:r>
            <a:r>
              <a:rPr lang="en-US" sz="2100" dirty="0"/>
              <a:t>that extracts best possible QOR from foundry and design enablement</a:t>
            </a:r>
            <a:endParaRPr lang="en-US" sz="2100" b="1" dirty="0"/>
          </a:p>
          <a:p>
            <a:pPr marL="231775" indent="-231775"/>
            <a:r>
              <a:rPr lang="en-US" sz="2400" b="1" dirty="0"/>
              <a:t>Support and training</a:t>
            </a:r>
          </a:p>
          <a:p>
            <a:pPr marL="463550" lvl="1" indent="-231775"/>
            <a:r>
              <a:rPr lang="en-US" sz="2100" dirty="0"/>
              <a:t>Potentially difficult to scale to, e.g., high school and undergraduate students</a:t>
            </a:r>
          </a:p>
          <a:p>
            <a:pPr marL="231775" indent="-231775"/>
            <a:r>
              <a:rPr lang="en-US" sz="2400" b="1" dirty="0"/>
              <a:t>Sustainability via proven, stable business and licensing models</a:t>
            </a:r>
          </a:p>
          <a:p>
            <a:pPr marL="463550" lvl="1" indent="-231775"/>
            <a:r>
              <a:rPr lang="en-US" sz="2100" dirty="0"/>
              <a:t>Difficult to evolve away from these (open innovation ecosystems, cloud …)</a:t>
            </a:r>
          </a:p>
        </p:txBody>
      </p:sp>
      <p:sp>
        <p:nvSpPr>
          <p:cNvPr id="7" name="Rectangle 6">
            <a:extLst>
              <a:ext uri="{FF2B5EF4-FFF2-40B4-BE49-F238E27FC236}">
                <a16:creationId xmlns:a16="http://schemas.microsoft.com/office/drawing/2014/main" id="{FDDF5A9C-1623-49C6-B4E7-1F11A13DFBBC}"/>
              </a:ext>
            </a:extLst>
          </p:cNvPr>
          <p:cNvSpPr/>
          <p:nvPr/>
        </p:nvSpPr>
        <p:spPr>
          <a:xfrm>
            <a:off x="5840071" y="204716"/>
            <a:ext cx="3271770" cy="54706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7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32159" y="0"/>
            <a:ext cx="8160348" cy="723331"/>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Advantages of Open-Source EDA</a:t>
            </a:r>
            <a:endParaRPr b="1" dirty="0">
              <a:solidFill>
                <a:srgbClr val="4A86E8"/>
              </a:solidFill>
            </a:endParaRPr>
          </a:p>
        </p:txBody>
      </p:sp>
      <p:pic>
        <p:nvPicPr>
          <p:cNvPr id="3" name="Picture 2">
            <a:extLst>
              <a:ext uri="{FF2B5EF4-FFF2-40B4-BE49-F238E27FC236}">
                <a16:creationId xmlns:a16="http://schemas.microsoft.com/office/drawing/2014/main" id="{2631BB57-DA45-4C86-8D73-3566925DBCEB}"/>
              </a:ext>
            </a:extLst>
          </p:cNvPr>
          <p:cNvPicPr>
            <a:picLocks noChangeAspect="1"/>
          </p:cNvPicPr>
          <p:nvPr/>
        </p:nvPicPr>
        <p:blipFill>
          <a:blip r:embed="rId3"/>
          <a:stretch>
            <a:fillRect/>
          </a:stretch>
        </p:blipFill>
        <p:spPr>
          <a:xfrm>
            <a:off x="5840071" y="28448"/>
            <a:ext cx="3271770" cy="1732114"/>
          </a:xfrm>
          <a:prstGeom prst="rect">
            <a:avLst/>
          </a:prstGeom>
        </p:spPr>
      </p:pic>
      <p:sp>
        <p:nvSpPr>
          <p:cNvPr id="4" name="Google Shape;106;gff9a39b978_1_1336">
            <a:extLst>
              <a:ext uri="{FF2B5EF4-FFF2-40B4-BE49-F238E27FC236}">
                <a16:creationId xmlns:a16="http://schemas.microsoft.com/office/drawing/2014/main" id="{1AAF2969-512B-4ED9-A452-5F05196BBA13}"/>
              </a:ext>
            </a:extLst>
          </p:cNvPr>
          <p:cNvSpPr txBox="1">
            <a:spLocks noGrp="1"/>
          </p:cNvSpPr>
          <p:nvPr>
            <p:ph type="body" idx="1"/>
          </p:nvPr>
        </p:nvSpPr>
        <p:spPr>
          <a:xfrm>
            <a:off x="-12799" y="655089"/>
            <a:ext cx="9056399" cy="3971497"/>
          </a:xfrm>
          <a:prstGeom prst="rect">
            <a:avLst/>
          </a:prstGeom>
        </p:spPr>
        <p:txBody>
          <a:bodyPr spcFirstLastPara="1" wrap="square" lIns="68575" tIns="34275" rIns="68575" bIns="34275" anchor="t" anchorCtr="0">
            <a:noAutofit/>
          </a:bodyPr>
          <a:lstStyle/>
          <a:p>
            <a:pPr marL="231775" indent="-231775"/>
            <a:r>
              <a:rPr lang="en-US" sz="2400" b="1" dirty="0"/>
              <a:t>Extensibility</a:t>
            </a:r>
          </a:p>
          <a:p>
            <a:pPr marL="395288" lvl="1" indent="-217488"/>
            <a:r>
              <a:rPr lang="en-US" sz="2000" dirty="0"/>
              <a:t>Users can see, clone, edit source code</a:t>
            </a:r>
          </a:p>
          <a:p>
            <a:pPr marL="395288" lvl="1" indent="-217488"/>
            <a:r>
              <a:rPr lang="en-US" sz="2000" dirty="0" err="1"/>
              <a:t>OpenROAD</a:t>
            </a:r>
            <a:r>
              <a:rPr lang="en-US" sz="2000" dirty="0"/>
              <a:t>: 13K+ commits, 66 contributors</a:t>
            </a:r>
          </a:p>
          <a:p>
            <a:pPr marL="231775" indent="-231775"/>
            <a:r>
              <a:rPr lang="en-US" sz="2400" b="1" dirty="0"/>
              <a:t>Scalability</a:t>
            </a:r>
          </a:p>
          <a:p>
            <a:pPr marL="395288" lvl="1" indent="-217488"/>
            <a:r>
              <a:rPr lang="en-US" sz="2000" dirty="0"/>
              <a:t>Zero incremental cost of “license”</a:t>
            </a:r>
          </a:p>
          <a:p>
            <a:pPr marL="231775" indent="-231775"/>
            <a:r>
              <a:rPr lang="en-US" sz="2400" b="1" dirty="0"/>
              <a:t>Accessibility</a:t>
            </a:r>
          </a:p>
          <a:p>
            <a:pPr marL="395288" lvl="1" indent="-217488"/>
            <a:r>
              <a:rPr lang="en-US" sz="2000" dirty="0"/>
              <a:t>Gap between “near-free” and “free”</a:t>
            </a:r>
          </a:p>
          <a:p>
            <a:pPr marL="395288" lvl="1" indent="-217488"/>
            <a:r>
              <a:rPr lang="en-US" sz="2000" dirty="0"/>
              <a:t>Hurdles when getting started          </a:t>
            </a:r>
            <a:r>
              <a:rPr lang="en-US" b="1" dirty="0">
                <a:solidFill>
                  <a:srgbClr val="FF0000"/>
                </a:solidFill>
              </a:rPr>
              <a:t>Fig. 3 </a:t>
            </a:r>
            <a:r>
              <a:rPr lang="en-US" b="1" dirty="0">
                <a:solidFill>
                  <a:srgbClr val="FF0000"/>
                </a:solidFill>
                <a:sym typeface="Wingdings" panose="05000000000000000000" pitchFamily="2" charset="2"/>
              </a:rPr>
              <a:t></a:t>
            </a:r>
          </a:p>
          <a:p>
            <a:pPr marL="231775" indent="-231775"/>
            <a:r>
              <a:rPr lang="en-US" sz="2400" b="1" dirty="0"/>
              <a:t>Unique value propositions</a:t>
            </a:r>
          </a:p>
          <a:p>
            <a:pPr marL="395288" lvl="1" indent="-217488"/>
            <a:r>
              <a:rPr lang="en-US" sz="2000" dirty="0"/>
              <a:t>Training next-gen EDA workforce</a:t>
            </a:r>
          </a:p>
          <a:p>
            <a:pPr marL="395288" lvl="1" indent="-217488"/>
            <a:r>
              <a:rPr lang="en-US" sz="2000" dirty="0"/>
              <a:t>Open data for machine learning</a:t>
            </a:r>
          </a:p>
          <a:p>
            <a:pPr marL="395288" lvl="1" indent="-217488"/>
            <a:r>
              <a:rPr lang="en-US" sz="2000" dirty="0">
                <a:solidFill>
                  <a:schemeClr val="tx1"/>
                </a:solidFill>
              </a:rPr>
              <a:t>System/architecture exploration</a:t>
            </a:r>
            <a:endParaRPr lang="en-US" sz="2400" dirty="0">
              <a:solidFill>
                <a:schemeClr val="tx1"/>
              </a:solidFill>
            </a:endParaRPr>
          </a:p>
        </p:txBody>
      </p:sp>
      <p:pic>
        <p:nvPicPr>
          <p:cNvPr id="5" name="Picture 4">
            <a:extLst>
              <a:ext uri="{FF2B5EF4-FFF2-40B4-BE49-F238E27FC236}">
                <a16:creationId xmlns:a16="http://schemas.microsoft.com/office/drawing/2014/main" id="{9678D66D-99AD-4048-AD16-A66C7F4F5A9D}"/>
              </a:ext>
            </a:extLst>
          </p:cNvPr>
          <p:cNvPicPr>
            <a:picLocks noChangeAspect="1"/>
          </p:cNvPicPr>
          <p:nvPr/>
        </p:nvPicPr>
        <p:blipFill>
          <a:blip r:embed="rId4"/>
          <a:stretch>
            <a:fillRect/>
          </a:stretch>
        </p:blipFill>
        <p:spPr>
          <a:xfrm>
            <a:off x="5008729" y="1752265"/>
            <a:ext cx="3303728" cy="3349139"/>
          </a:xfrm>
          <a:prstGeom prst="rect">
            <a:avLst/>
          </a:prstGeom>
        </p:spPr>
      </p:pic>
      <p:sp>
        <p:nvSpPr>
          <p:cNvPr id="2" name="Rectangle 1">
            <a:extLst>
              <a:ext uri="{FF2B5EF4-FFF2-40B4-BE49-F238E27FC236}">
                <a16:creationId xmlns:a16="http://schemas.microsoft.com/office/drawing/2014/main" id="{38B95DC4-3FF9-4967-A4A2-8CBE6D052D59}"/>
              </a:ext>
            </a:extLst>
          </p:cNvPr>
          <p:cNvSpPr/>
          <p:nvPr/>
        </p:nvSpPr>
        <p:spPr>
          <a:xfrm>
            <a:off x="5840071" y="736979"/>
            <a:ext cx="3271770" cy="55955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8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32158" y="0"/>
            <a:ext cx="9011441" cy="723331"/>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b="1" dirty="0">
                <a:solidFill>
                  <a:srgbClr val="4A86E8"/>
                </a:solidFill>
              </a:rPr>
              <a:t>Ruchir Puri, IBM Research    </a:t>
            </a:r>
            <a:r>
              <a:rPr lang="en" sz="2700" b="1" dirty="0">
                <a:solidFill>
                  <a:srgbClr val="4A86E8"/>
                </a:solidFill>
              </a:rPr>
              <a:t>(opening keynote, MLCAD-2022)</a:t>
            </a:r>
            <a:endParaRPr b="1" dirty="0">
              <a:solidFill>
                <a:srgbClr val="4A86E8"/>
              </a:solidFill>
            </a:endParaRPr>
          </a:p>
        </p:txBody>
      </p:sp>
      <p:pic>
        <p:nvPicPr>
          <p:cNvPr id="7" name="Picture 6">
            <a:extLst>
              <a:ext uri="{FF2B5EF4-FFF2-40B4-BE49-F238E27FC236}">
                <a16:creationId xmlns:a16="http://schemas.microsoft.com/office/drawing/2014/main" id="{0DBB677C-FA6F-411C-8B5E-CE684BF1C3D6}"/>
              </a:ext>
            </a:extLst>
          </p:cNvPr>
          <p:cNvPicPr>
            <a:picLocks noChangeAspect="1"/>
          </p:cNvPicPr>
          <p:nvPr/>
        </p:nvPicPr>
        <p:blipFill>
          <a:blip r:embed="rId3"/>
          <a:stretch>
            <a:fillRect/>
          </a:stretch>
        </p:blipFill>
        <p:spPr>
          <a:xfrm>
            <a:off x="312131" y="573207"/>
            <a:ext cx="7978004" cy="4539596"/>
          </a:xfrm>
          <a:prstGeom prst="rect">
            <a:avLst/>
          </a:prstGeom>
        </p:spPr>
      </p:pic>
      <p:sp>
        <p:nvSpPr>
          <p:cNvPr id="10" name="Rectangle 9">
            <a:extLst>
              <a:ext uri="{FF2B5EF4-FFF2-40B4-BE49-F238E27FC236}">
                <a16:creationId xmlns:a16="http://schemas.microsoft.com/office/drawing/2014/main" id="{1A4B7146-88C6-4E35-8ED5-16EA44BAF1C0}"/>
              </a:ext>
            </a:extLst>
          </p:cNvPr>
          <p:cNvSpPr/>
          <p:nvPr/>
        </p:nvSpPr>
        <p:spPr>
          <a:xfrm>
            <a:off x="1064525" y="1815152"/>
            <a:ext cx="6701051" cy="2538484"/>
          </a:xfrm>
          <a:prstGeom prst="rect">
            <a:avLst/>
          </a:prstGeom>
          <a:solidFill>
            <a:srgbClr val="FFFF00">
              <a:alpha val="30196"/>
            </a:srgb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7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359709" y="0"/>
            <a:ext cx="8160348"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Open-Source and Proprietary:  A Continuum</a:t>
            </a:r>
            <a:endParaRPr b="1" dirty="0">
              <a:solidFill>
                <a:srgbClr val="4A86E8"/>
              </a:solidFill>
            </a:endParaRPr>
          </a:p>
        </p:txBody>
      </p:sp>
      <p:pic>
        <p:nvPicPr>
          <p:cNvPr id="4" name="Picture 3">
            <a:extLst>
              <a:ext uri="{FF2B5EF4-FFF2-40B4-BE49-F238E27FC236}">
                <a16:creationId xmlns:a16="http://schemas.microsoft.com/office/drawing/2014/main" id="{82950837-C49C-4347-B101-5A249A44375D}"/>
              </a:ext>
            </a:extLst>
          </p:cNvPr>
          <p:cNvPicPr>
            <a:picLocks noChangeAspect="1"/>
          </p:cNvPicPr>
          <p:nvPr/>
        </p:nvPicPr>
        <p:blipFill>
          <a:blip r:embed="rId3"/>
          <a:stretch>
            <a:fillRect/>
          </a:stretch>
        </p:blipFill>
        <p:spPr>
          <a:xfrm>
            <a:off x="396334" y="863790"/>
            <a:ext cx="8310976" cy="3942386"/>
          </a:xfrm>
          <a:prstGeom prst="rect">
            <a:avLst/>
          </a:prstGeom>
        </p:spPr>
      </p:pic>
    </p:spTree>
    <p:extLst>
      <p:ext uri="{BB962C8B-B14F-4D97-AF65-F5344CB8AC3E}">
        <p14:creationId xmlns:p14="http://schemas.microsoft.com/office/powerpoint/2010/main" val="368995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Agenda</a:t>
            </a:r>
            <a:endParaRPr sz="3200" b="1" dirty="0">
              <a:solidFill>
                <a:srgbClr val="4A86E8"/>
              </a:solidFill>
            </a:endParaRPr>
          </a:p>
        </p:txBody>
      </p:sp>
      <p:sp>
        <p:nvSpPr>
          <p:cNvPr id="106" name="Google Shape;106;gff9a39b978_1_1336"/>
          <p:cNvSpPr txBox="1">
            <a:spLocks noGrp="1"/>
          </p:cNvSpPr>
          <p:nvPr>
            <p:ph type="body" idx="1"/>
          </p:nvPr>
        </p:nvSpPr>
        <p:spPr>
          <a:xfrm>
            <a:off x="355002" y="650998"/>
            <a:ext cx="8591774"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r>
              <a:rPr lang="en-US" sz="2800" b="1" dirty="0"/>
              <a:t>Motivations</a:t>
            </a:r>
          </a:p>
          <a:p>
            <a:r>
              <a:rPr lang="en-US" sz="2800" b="1" dirty="0"/>
              <a:t>Definitions</a:t>
            </a:r>
          </a:p>
          <a:p>
            <a:r>
              <a:rPr lang="en-US" sz="2800" b="1" dirty="0"/>
              <a:t>EDA Commons</a:t>
            </a:r>
          </a:p>
          <a:p>
            <a:r>
              <a:rPr lang="en-US" sz="2800" b="1" dirty="0"/>
              <a:t>Open-Source and Proprietary: A Continuum</a:t>
            </a:r>
          </a:p>
          <a:p>
            <a:r>
              <a:rPr lang="en-US" sz="2800" b="1" dirty="0">
                <a:solidFill>
                  <a:srgbClr val="3333CC"/>
                </a:solidFill>
              </a:rPr>
              <a:t>Conclusions</a:t>
            </a:r>
          </a:p>
          <a:p>
            <a:endParaRPr lang="en" sz="1800" dirty="0"/>
          </a:p>
        </p:txBody>
      </p:sp>
    </p:spTree>
    <p:extLst>
      <p:ext uri="{BB962C8B-B14F-4D97-AF65-F5344CB8AC3E}">
        <p14:creationId xmlns:p14="http://schemas.microsoft.com/office/powerpoint/2010/main" val="389390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Agenda</a:t>
            </a:r>
            <a:endParaRPr sz="3200" b="1" dirty="0">
              <a:solidFill>
                <a:srgbClr val="4A86E8"/>
              </a:solidFill>
            </a:endParaRPr>
          </a:p>
        </p:txBody>
      </p:sp>
      <p:sp>
        <p:nvSpPr>
          <p:cNvPr id="106" name="Google Shape;106;gff9a39b978_1_1336"/>
          <p:cNvSpPr txBox="1">
            <a:spLocks noGrp="1"/>
          </p:cNvSpPr>
          <p:nvPr>
            <p:ph type="body" idx="1"/>
          </p:nvPr>
        </p:nvSpPr>
        <p:spPr>
          <a:xfrm>
            <a:off x="355002" y="650998"/>
            <a:ext cx="8591774"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r>
              <a:rPr lang="en-US" sz="2800" b="1" dirty="0">
                <a:solidFill>
                  <a:srgbClr val="3333CC"/>
                </a:solidFill>
              </a:rPr>
              <a:t>Motivations</a:t>
            </a:r>
          </a:p>
          <a:p>
            <a:endParaRPr lang="en" sz="1800" dirty="0"/>
          </a:p>
        </p:txBody>
      </p:sp>
    </p:spTree>
    <p:extLst>
      <p:ext uri="{BB962C8B-B14F-4D97-AF65-F5344CB8AC3E}">
        <p14:creationId xmlns:p14="http://schemas.microsoft.com/office/powerpoint/2010/main" val="367542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204715" y="0"/>
            <a:ext cx="7987791" cy="723331"/>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Conclusions</a:t>
            </a:r>
            <a:endParaRPr b="1" dirty="0">
              <a:solidFill>
                <a:srgbClr val="4A86E8"/>
              </a:solidFill>
            </a:endParaRPr>
          </a:p>
        </p:txBody>
      </p:sp>
      <p:sp>
        <p:nvSpPr>
          <p:cNvPr id="4" name="Google Shape;106;gff9a39b978_1_1336">
            <a:extLst>
              <a:ext uri="{FF2B5EF4-FFF2-40B4-BE49-F238E27FC236}">
                <a16:creationId xmlns:a16="http://schemas.microsoft.com/office/drawing/2014/main" id="{1AAF2969-512B-4ED9-A452-5F05196BBA13}"/>
              </a:ext>
            </a:extLst>
          </p:cNvPr>
          <p:cNvSpPr txBox="1">
            <a:spLocks noGrp="1"/>
          </p:cNvSpPr>
          <p:nvPr>
            <p:ph type="body" idx="1"/>
          </p:nvPr>
        </p:nvSpPr>
        <p:spPr>
          <a:xfrm>
            <a:off x="132995" y="655089"/>
            <a:ext cx="8838885" cy="3971497"/>
          </a:xfrm>
          <a:prstGeom prst="rect">
            <a:avLst/>
          </a:prstGeom>
        </p:spPr>
        <p:txBody>
          <a:bodyPr spcFirstLastPara="1" wrap="square" lIns="68575" tIns="34275" rIns="68575" bIns="34275" anchor="t" anchorCtr="0">
            <a:noAutofit/>
          </a:bodyPr>
          <a:lstStyle/>
          <a:p>
            <a:pPr marL="231775" indent="-231775"/>
            <a:r>
              <a:rPr lang="en-US" sz="2400" b="1" dirty="0"/>
              <a:t>This talk: food for thought</a:t>
            </a:r>
          </a:p>
          <a:p>
            <a:pPr marL="395288" lvl="1" indent="-217488"/>
            <a:r>
              <a:rPr lang="en-US" sz="2000" dirty="0"/>
              <a:t>Who should an EDA Commons serve?</a:t>
            </a:r>
          </a:p>
          <a:p>
            <a:pPr marL="395288" lvl="1" indent="-217488"/>
            <a:r>
              <a:rPr lang="en-US" sz="2000" dirty="0"/>
              <a:t>What problems must it solve?</a:t>
            </a:r>
          </a:p>
          <a:p>
            <a:pPr marL="395288" lvl="1" indent="-217488"/>
            <a:r>
              <a:rPr lang="en-US" sz="2000" dirty="0"/>
              <a:t>What must it deliver?</a:t>
            </a:r>
          </a:p>
          <a:p>
            <a:pPr marL="395288" lvl="1" indent="-217488"/>
            <a:r>
              <a:rPr lang="en-US" sz="2000" dirty="0"/>
              <a:t>What are metrics of success?</a:t>
            </a:r>
          </a:p>
          <a:p>
            <a:pPr marL="395288" lvl="1" indent="-217488"/>
            <a:r>
              <a:rPr lang="en-US" sz="2000" dirty="0"/>
              <a:t>How should it be funded, governed, staffed and sustained?</a:t>
            </a:r>
          </a:p>
          <a:p>
            <a:pPr marL="395288" lvl="1" indent="-217488"/>
            <a:r>
              <a:rPr lang="en-US" sz="2000" b="1" i="1" dirty="0"/>
              <a:t>How should open-source and proprietary EDA mix in service of a Commons?</a:t>
            </a:r>
          </a:p>
          <a:p>
            <a:pPr marL="231775" indent="-231775"/>
            <a:endParaRPr lang="en-US" sz="2400" b="1" dirty="0"/>
          </a:p>
          <a:p>
            <a:pPr marL="0" indent="0" algn="ctr">
              <a:buNone/>
            </a:pPr>
            <a:r>
              <a:rPr lang="en-US" sz="2800" b="1" dirty="0">
                <a:solidFill>
                  <a:srgbClr val="3333CC"/>
                </a:solidFill>
              </a:rPr>
              <a:t>Creating an EDA Commons may soon be a real challenge!  </a:t>
            </a:r>
            <a:endParaRPr lang="en-US" sz="2400" b="1" dirty="0">
              <a:solidFill>
                <a:srgbClr val="3333CC"/>
              </a:solidFill>
            </a:endParaRPr>
          </a:p>
          <a:p>
            <a:pPr marL="0" indent="0" algn="ctr">
              <a:buNone/>
            </a:pPr>
            <a:r>
              <a:rPr lang="en-US" sz="2400" b="1" i="1" dirty="0">
                <a:solidFill>
                  <a:srgbClr val="3333CC"/>
                </a:solidFill>
              </a:rPr>
              <a:t>Will we be ready?</a:t>
            </a:r>
          </a:p>
        </p:txBody>
      </p:sp>
    </p:spTree>
    <p:extLst>
      <p:ext uri="{BB962C8B-B14F-4D97-AF65-F5344CB8AC3E}">
        <p14:creationId xmlns:p14="http://schemas.microsoft.com/office/powerpoint/2010/main" val="13318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ff9a39b978_1_1304"/>
          <p:cNvSpPr txBox="1">
            <a:spLocks noGrp="1"/>
          </p:cNvSpPr>
          <p:nvPr>
            <p:ph type="title"/>
          </p:nvPr>
        </p:nvSpPr>
        <p:spPr>
          <a:xfrm>
            <a:off x="274661" y="14125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solidFill>
                  <a:srgbClr val="4A86E8"/>
                </a:solidFill>
              </a:rPr>
              <a:t>THANK YOU!</a:t>
            </a:r>
            <a:endParaRPr b="1" dirty="0">
              <a:solidFill>
                <a:srgbClr val="4A86E8"/>
              </a:solidFill>
            </a:endParaRPr>
          </a:p>
        </p:txBody>
      </p:sp>
      <p:sp>
        <p:nvSpPr>
          <p:cNvPr id="813" name="Google Shape;813;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814" name="Google Shape;814;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815" name="Google Shape;815;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816" name="Google Shape;816;gff9a39b978_1_1304"/>
          <p:cNvSpPr txBox="1"/>
          <p:nvPr/>
        </p:nvSpPr>
        <p:spPr>
          <a:xfrm>
            <a:off x="8826288" y="5368529"/>
            <a:ext cx="232800" cy="2307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 sz="1050" b="0" i="0" u="none" strike="noStrike" cap="none">
                <a:solidFill>
                  <a:srgbClr val="000000"/>
                </a:solidFill>
                <a:latin typeface="Arial"/>
                <a:ea typeface="Arial"/>
                <a:cs typeface="Arial"/>
                <a:sym typeface="Arial"/>
              </a:rPr>
              <a:t>21</a:t>
            </a:fld>
            <a:endParaRPr sz="105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BC16F74-10D3-A50D-EC20-6EAA01574C05}"/>
              </a:ext>
            </a:extLst>
          </p:cNvPr>
          <p:cNvSpPr txBox="1"/>
          <p:nvPr/>
        </p:nvSpPr>
        <p:spPr>
          <a:xfrm>
            <a:off x="241561" y="1135459"/>
            <a:ext cx="8817527" cy="2923877"/>
          </a:xfrm>
          <a:prstGeom prst="rect">
            <a:avLst/>
          </a:prstGeom>
          <a:noFill/>
        </p:spPr>
        <p:txBody>
          <a:bodyPr wrap="square" rtlCol="0">
            <a:spAutoFit/>
          </a:bodyPr>
          <a:lstStyle/>
          <a:p>
            <a:pPr marL="231775" indent="-231775">
              <a:buFont typeface="Arial" panose="020B0604020202020204" pitchFamily="34" charset="0"/>
              <a:buChar char="•"/>
            </a:pPr>
            <a:r>
              <a:rPr lang="en-US" sz="2400" dirty="0">
                <a:latin typeface="Calibri" panose="020F0502020204030204" pitchFamily="34" charset="0"/>
                <a:cs typeface="Calibri" panose="020F0502020204030204" pitchFamily="34" charset="0"/>
              </a:rPr>
              <a:t>Research at UCSD is partially supported by NSF CCF-2112665 and  by DARPA HR0011-18-2-0032.</a:t>
            </a:r>
          </a:p>
          <a:p>
            <a:pPr marL="231775" indent="-231775">
              <a:buFont typeface="Arial" panose="020B0604020202020204" pitchFamily="34" charset="0"/>
              <a:buChar char="•"/>
            </a:pPr>
            <a:r>
              <a:rPr lang="en-US" sz="2400" dirty="0">
                <a:latin typeface="Calibri" panose="020F0502020204030204" pitchFamily="34" charset="0"/>
                <a:cs typeface="Calibri" panose="020F0502020204030204" pitchFamily="34" charset="0"/>
              </a:rPr>
              <a:t>Many thanks to Antonino </a:t>
            </a:r>
            <a:r>
              <a:rPr lang="en-US" sz="2400" dirty="0" err="1">
                <a:latin typeface="Calibri" panose="020F0502020204030204" pitchFamily="34" charset="0"/>
                <a:cs typeface="Calibri" panose="020F0502020204030204" pitchFamily="34" charset="0"/>
              </a:rPr>
              <a:t>Tumeo</a:t>
            </a:r>
            <a:r>
              <a:rPr lang="en-US" sz="2400" dirty="0">
                <a:latin typeface="Calibri" panose="020F0502020204030204" pitchFamily="34" charset="0"/>
                <a:cs typeface="Calibri" panose="020F0502020204030204" pitchFamily="34" charset="0"/>
              </a:rPr>
              <a:t>, James Ang, Andreas </a:t>
            </a:r>
            <a:r>
              <a:rPr lang="en-US" sz="2400" dirty="0" err="1">
                <a:latin typeface="Calibri" panose="020F0502020204030204" pitchFamily="34" charset="0"/>
                <a:cs typeface="Calibri" panose="020F0502020204030204" pitchFamily="34" charset="0"/>
              </a:rPr>
              <a:t>Olofsson</a:t>
            </a:r>
            <a:r>
              <a:rPr lang="en-US" sz="2400" dirty="0">
                <a:latin typeface="Calibri" panose="020F0502020204030204" pitchFamily="34" charset="0"/>
                <a:cs typeface="Calibri" panose="020F0502020204030204" pitchFamily="34" charset="0"/>
              </a:rPr>
              <a:t> and others for discussions of this and related topics.</a:t>
            </a:r>
          </a:p>
          <a:p>
            <a:pPr marL="231775" indent="-23177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31775" indent="-231775">
              <a:buFont typeface="Arial" panose="020B0604020202020204" pitchFamily="34" charset="0"/>
              <a:buChar char="•"/>
            </a:pPr>
            <a:r>
              <a:rPr lang="en-US" sz="2400" dirty="0">
                <a:latin typeface="Calibri" panose="020F0502020204030204" pitchFamily="34" charset="0"/>
                <a:cs typeface="Calibri" panose="020F0502020204030204" pitchFamily="34" charset="0"/>
              </a:rPr>
              <a:t>Questions and Feedback:   </a:t>
            </a:r>
            <a:r>
              <a:rPr lang="en-US" sz="2400" dirty="0">
                <a:latin typeface="Calibri" panose="020F0502020204030204" pitchFamily="34" charset="0"/>
                <a:cs typeface="Calibri" panose="020F0502020204030204" pitchFamily="34" charset="0"/>
                <a:hlinkClick r:id="rId3"/>
              </a:rPr>
              <a:t>abk@ucsd.edu</a:t>
            </a:r>
            <a:r>
              <a:rPr lang="en-US" sz="2400" dirty="0">
                <a:latin typeface="Calibri" panose="020F0502020204030204" pitchFamily="34" charset="0"/>
                <a:cs typeface="Calibri" panose="020F0502020204030204" pitchFamily="34" charset="0"/>
              </a:rPr>
              <a:t> </a:t>
            </a:r>
          </a:p>
          <a:p>
            <a:pPr marL="231775" indent="-23177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31775" indent="-23177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355002" y="153898"/>
            <a:ext cx="8160348" cy="589052"/>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The Design Crisis </a:t>
            </a:r>
            <a:r>
              <a:rPr lang="en-US" sz="3200" b="1" dirty="0">
                <a:solidFill>
                  <a:srgbClr val="FF0000"/>
                </a:solidFill>
              </a:rPr>
              <a:t>and Opportunity</a:t>
            </a:r>
            <a:endParaRPr sz="3200" b="1" dirty="0">
              <a:solidFill>
                <a:srgbClr val="FF0000"/>
              </a:solidFill>
            </a:endParaRPr>
          </a:p>
        </p:txBody>
      </p:sp>
      <p:sp>
        <p:nvSpPr>
          <p:cNvPr id="106" name="Google Shape;106;gff9a39b978_1_1336"/>
          <p:cNvSpPr txBox="1">
            <a:spLocks noGrp="1"/>
          </p:cNvSpPr>
          <p:nvPr>
            <p:ph type="body" idx="1"/>
          </p:nvPr>
        </p:nvSpPr>
        <p:spPr>
          <a:xfrm>
            <a:off x="573206" y="1442571"/>
            <a:ext cx="8373570" cy="3263400"/>
          </a:xfrm>
          <a:prstGeom prst="rect">
            <a:avLst/>
          </a:prstGeom>
        </p:spPr>
        <p:txBody>
          <a:bodyPr spcFirstLastPara="1" wrap="square" lIns="68575" tIns="34275" rIns="68575" bIns="34275" anchor="t" anchorCtr="0">
            <a:noAutofit/>
          </a:bodyPr>
          <a:lstStyle/>
          <a:p>
            <a:pPr marL="139700" indent="0">
              <a:buNone/>
            </a:pPr>
            <a:r>
              <a:rPr lang="en-US" sz="2400" b="1" dirty="0"/>
              <a:t>2017 DARPA Electronics Resurgence Initiative:  </a:t>
            </a:r>
            <a:r>
              <a:rPr lang="en-US" sz="2400" b="1" i="1" dirty="0"/>
              <a:t>Can we dramatically lower the time and complexity required to design modern SoCs, and unleash a new era of circuit and system specialization?</a:t>
            </a:r>
            <a:endParaRPr lang="en-US" sz="2400" b="1" dirty="0"/>
          </a:p>
        </p:txBody>
      </p:sp>
    </p:spTree>
    <p:extLst>
      <p:ext uri="{BB962C8B-B14F-4D97-AF65-F5344CB8AC3E}">
        <p14:creationId xmlns:p14="http://schemas.microsoft.com/office/powerpoint/2010/main" val="190786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76175437-D6F7-458A-A483-99892390EBA7}"/>
              </a:ext>
            </a:extLst>
          </p:cNvPr>
          <p:cNvSpPr txBox="1">
            <a:spLocks/>
          </p:cNvSpPr>
          <p:nvPr/>
        </p:nvSpPr>
        <p:spPr>
          <a:xfrm>
            <a:off x="8718037" y="4911329"/>
            <a:ext cx="341005" cy="2321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SzPts val="1400"/>
              <a:defRPr/>
            </a:pPr>
            <a:fld id="{00000000-1234-1234-1234-123412341234}" type="slidenum">
              <a:rPr lang="en-US" sz="1050" smtClean="0">
                <a:latin typeface="Calibri" panose="020F0502020204030204" pitchFamily="34" charset="0"/>
                <a:cs typeface="Calibri" panose="020F0502020204030204" pitchFamily="34" charset="0"/>
              </a:rPr>
              <a:pPr algn="ctr" defTabSz="685800">
                <a:buSzPts val="1400"/>
                <a:defRPr/>
              </a:pPr>
              <a:t>4</a:t>
            </a:fld>
            <a:endParaRPr lang="en-US" sz="1050" dirty="0">
              <a:latin typeface="Calibri" panose="020F0502020204030204" pitchFamily="34" charset="0"/>
              <a:cs typeface="Calibri" panose="020F0502020204030204" pitchFamily="34" charset="0"/>
            </a:endParaRPr>
          </a:p>
        </p:txBody>
      </p:sp>
      <p:pic>
        <p:nvPicPr>
          <p:cNvPr id="5" name="Picture 16">
            <a:extLst>
              <a:ext uri="{FF2B5EF4-FFF2-40B4-BE49-F238E27FC236}">
                <a16:creationId xmlns:a16="http://schemas.microsoft.com/office/drawing/2014/main" id="{5FED2E53-5A25-4605-9341-586ECB0497E4}"/>
              </a:ext>
            </a:extLst>
          </p:cNvPr>
          <p:cNvPicPr>
            <a:picLocks noChangeAspect="1"/>
          </p:cNvPicPr>
          <p:nvPr/>
        </p:nvPicPr>
        <p:blipFill rotWithShape="1">
          <a:blip r:embed="rId4"/>
          <a:srcRect l="18000" t="29395" r="19867" b="12799"/>
          <a:stretch/>
        </p:blipFill>
        <p:spPr>
          <a:xfrm>
            <a:off x="240550" y="829153"/>
            <a:ext cx="4292950" cy="2476004"/>
          </a:xfrm>
          <a:prstGeom prst="rect">
            <a:avLst/>
          </a:prstGeom>
          <a:ln w="190500">
            <a:noFill/>
          </a:ln>
          <a:effectLst/>
        </p:spPr>
      </p:pic>
      <p:pic>
        <p:nvPicPr>
          <p:cNvPr id="10" name="Picture 9">
            <a:extLst>
              <a:ext uri="{FF2B5EF4-FFF2-40B4-BE49-F238E27FC236}">
                <a16:creationId xmlns:a16="http://schemas.microsoft.com/office/drawing/2014/main" id="{DE073348-866F-46C5-8398-3EC9EF8976C7}"/>
              </a:ext>
            </a:extLst>
          </p:cNvPr>
          <p:cNvPicPr>
            <a:picLocks noChangeAspect="1"/>
          </p:cNvPicPr>
          <p:nvPr/>
        </p:nvPicPr>
        <p:blipFill>
          <a:blip r:embed="rId5"/>
          <a:stretch>
            <a:fillRect/>
          </a:stretch>
        </p:blipFill>
        <p:spPr>
          <a:xfrm>
            <a:off x="4677881" y="830958"/>
            <a:ext cx="4123173" cy="2390927"/>
          </a:xfrm>
          <a:prstGeom prst="rect">
            <a:avLst/>
          </a:prstGeom>
        </p:spPr>
      </p:pic>
      <p:sp>
        <p:nvSpPr>
          <p:cNvPr id="11" name="TextBox 10">
            <a:extLst>
              <a:ext uri="{FF2B5EF4-FFF2-40B4-BE49-F238E27FC236}">
                <a16:creationId xmlns:a16="http://schemas.microsoft.com/office/drawing/2014/main" id="{01921559-6170-4883-9C0C-B6CE0AAB48E7}"/>
              </a:ext>
            </a:extLst>
          </p:cNvPr>
          <p:cNvSpPr txBox="1"/>
          <p:nvPr/>
        </p:nvSpPr>
        <p:spPr>
          <a:xfrm>
            <a:off x="5524903" y="3389752"/>
            <a:ext cx="279110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Mark </a:t>
            </a:r>
            <a:r>
              <a:rPr kumimoji="0" lang="en-US"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Papermaster</a:t>
            </a:r>
            <a:r>
              <a:rPr kumimoji="0" lang="en-US"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AMD CTO     </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59</a:t>
            </a:r>
            <a:r>
              <a:rPr kumimoji="0" lang="en-US"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sym typeface="Arial"/>
              </a:rPr>
              <a:t>th</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Design Automation Conference Opening Keynote, July 11, 2022 </a:t>
            </a:r>
          </a:p>
        </p:txBody>
      </p:sp>
      <p:sp>
        <p:nvSpPr>
          <p:cNvPr id="12" name="TextBox 11">
            <a:extLst>
              <a:ext uri="{FF2B5EF4-FFF2-40B4-BE49-F238E27FC236}">
                <a16:creationId xmlns:a16="http://schemas.microsoft.com/office/drawing/2014/main" id="{C893447E-1761-49BB-8016-ACA3051F226F}"/>
              </a:ext>
            </a:extLst>
          </p:cNvPr>
          <p:cNvSpPr txBox="1"/>
          <p:nvPr/>
        </p:nvSpPr>
        <p:spPr>
          <a:xfrm>
            <a:off x="1107127" y="3389752"/>
            <a:ext cx="27911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Andreas </a:t>
            </a:r>
            <a:r>
              <a:rPr kumimoji="0" lang="en-US"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Olofsson</a:t>
            </a:r>
            <a:r>
              <a:rPr kumimoji="0" lang="en-US"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DARPA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Calibri" panose="020F0502020204030204" pitchFamily="34" charset="0"/>
                <a:cs typeface="Calibri" panose="020F0502020204030204" pitchFamily="34" charset="0"/>
              </a:rPr>
              <a:t>ISPD-2018 Keynote, March 27, 2018</a:t>
            </a:r>
            <a:endParaRPr kumimoji="0" lang="en-US"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 name="Text Placeholder 1">
            <a:extLst>
              <a:ext uri="{FF2B5EF4-FFF2-40B4-BE49-F238E27FC236}">
                <a16:creationId xmlns:a16="http://schemas.microsoft.com/office/drawing/2014/main" id="{CD01D941-7196-44C9-9906-9EBCE6EED3C3}"/>
              </a:ext>
            </a:extLst>
          </p:cNvPr>
          <p:cNvSpPr txBox="1">
            <a:spLocks/>
          </p:cNvSpPr>
          <p:nvPr/>
        </p:nvSpPr>
        <p:spPr>
          <a:xfrm>
            <a:off x="79899" y="4203949"/>
            <a:ext cx="8833104" cy="826225"/>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00000"/>
              </a:buClr>
              <a:buFont typeface="Arial"/>
              <a:defRPr sz="1050" b="0" i="0" u="none" strike="noStrike" cap="none">
                <a:solidFill>
                  <a:srgbClr val="000000"/>
                </a:solidFill>
                <a:latin typeface="Arial" panose="020B0604020202020204" pitchFamily="34" charset="0"/>
                <a:ea typeface="Arial"/>
                <a:cs typeface="Arial" panose="020B0604020202020204" pitchFamily="34" charset="0"/>
                <a:sym typeface="Arial"/>
              </a:defRPr>
            </a:lvl1pPr>
            <a:lvl2pPr marL="427435" marR="0" lvl="1" indent="-166688" algn="l" rtl="0">
              <a:lnSpc>
                <a:spcPct val="100000"/>
              </a:lnSpc>
              <a:spcBef>
                <a:spcPts val="0"/>
              </a:spcBef>
              <a:spcAft>
                <a:spcPts val="0"/>
              </a:spcAft>
              <a:buClr>
                <a:srgbClr val="C00000"/>
              </a:buClr>
              <a:buFont typeface="Arial"/>
              <a:defRPr sz="1050" b="0" i="0" u="none" strike="noStrike" cap="none">
                <a:solidFill>
                  <a:srgbClr val="000000"/>
                </a:solidFill>
                <a:latin typeface="Arial" panose="020B0604020202020204" pitchFamily="34" charset="0"/>
                <a:ea typeface="Arial"/>
                <a:cs typeface="Arial" panose="020B0604020202020204" pitchFamily="34" charset="0"/>
                <a:sym typeface="Arial"/>
              </a:defRPr>
            </a:lvl2pPr>
            <a:lvl3pPr marL="602456" marR="0" lvl="2" indent="-172641" algn="l" rtl="0">
              <a:lnSpc>
                <a:spcPct val="100000"/>
              </a:lnSpc>
              <a:spcBef>
                <a:spcPts val="0"/>
              </a:spcBef>
              <a:spcAft>
                <a:spcPts val="0"/>
              </a:spcAft>
              <a:buClr>
                <a:srgbClr val="C00000"/>
              </a:buClr>
              <a:buFont typeface="Arial"/>
              <a:defRPr sz="1050" b="0" i="0" u="none" strike="noStrike" cap="none">
                <a:solidFill>
                  <a:srgbClr val="000000"/>
                </a:solidFill>
                <a:latin typeface="Arial" panose="020B0604020202020204" pitchFamily="34" charset="0"/>
                <a:ea typeface="Arial"/>
                <a:cs typeface="Arial" panose="020B0604020202020204" pitchFamily="34" charset="0"/>
                <a:sym typeface="Arial"/>
              </a:defRPr>
            </a:lvl3pPr>
            <a:lvl4pPr marL="769144" marR="0" lvl="3" indent="-166688" algn="l" rtl="0">
              <a:lnSpc>
                <a:spcPct val="100000"/>
              </a:lnSpc>
              <a:spcBef>
                <a:spcPts val="0"/>
              </a:spcBef>
              <a:spcAft>
                <a:spcPts val="0"/>
              </a:spcAft>
              <a:buClr>
                <a:srgbClr val="C00000"/>
              </a:buClr>
              <a:buFont typeface="Arial" pitchFamily="34" charset="0"/>
              <a:buChar char="•"/>
              <a:defRPr sz="1050" b="0" i="0" u="none" strike="noStrike" cap="none">
                <a:solidFill>
                  <a:srgbClr val="000000"/>
                </a:solidFill>
                <a:latin typeface="Arial" panose="020B0604020202020204" pitchFamily="34" charset="0"/>
                <a:ea typeface="Arial"/>
                <a:cs typeface="Arial" panose="020B0604020202020204" pitchFamily="34" charset="0"/>
                <a:sym typeface="Arial"/>
              </a:defRPr>
            </a:lvl4pPr>
            <a:lvl5pPr marL="941785" marR="0" lvl="4" indent="-172641"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a:cs typeface="Arial" panose="020B0604020202020204" pitchFamily="34" charset="0"/>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39725" indent="-238125" algn="ctr">
              <a:spcBef>
                <a:spcPts val="600"/>
              </a:spcBef>
            </a:pPr>
            <a:r>
              <a:rPr lang="en-US" sz="2800" b="1" dirty="0">
                <a:solidFill>
                  <a:srgbClr val="0070C0"/>
                </a:solidFill>
                <a:latin typeface="Calibri" panose="020F0502020204030204" pitchFamily="34" charset="0"/>
                <a:cs typeface="Calibri" panose="020F0502020204030204" pitchFamily="34" charset="0"/>
              </a:rPr>
              <a:t>Scaling </a:t>
            </a:r>
            <a:r>
              <a:rPr lang="en-US" sz="2800" b="1" dirty="0">
                <a:solidFill>
                  <a:srgbClr val="0070C0"/>
                </a:solidFill>
                <a:latin typeface="Calibri" panose="020F0502020204030204" pitchFamily="34" charset="0"/>
                <a:cs typeface="Calibri" panose="020F0502020204030204" pitchFamily="34" charset="0"/>
                <a:sym typeface="Wingdings" panose="05000000000000000000" pitchFamily="2" charset="2"/>
              </a:rPr>
              <a:t>has become </a:t>
            </a:r>
            <a:r>
              <a:rPr lang="en-US" sz="2800" b="1" i="1" dirty="0">
                <a:solidFill>
                  <a:srgbClr val="0070C0"/>
                </a:solidFill>
                <a:latin typeface="Calibri" panose="020F0502020204030204" pitchFamily="34" charset="0"/>
                <a:cs typeface="Calibri" panose="020F0502020204030204" pitchFamily="34" charset="0"/>
                <a:sym typeface="Wingdings" panose="05000000000000000000" pitchFamily="2" charset="2"/>
              </a:rPr>
              <a:t>design-based</a:t>
            </a:r>
            <a:endParaRPr lang="en-US" sz="2800" b="1" i="1" dirty="0">
              <a:solidFill>
                <a:srgbClr val="0070C0"/>
              </a:solidFill>
              <a:latin typeface="Calibri" panose="020F0502020204030204" pitchFamily="34" charset="0"/>
              <a:cs typeface="Calibri" panose="020F0502020204030204" pitchFamily="34" charset="0"/>
            </a:endParaRPr>
          </a:p>
        </p:txBody>
      </p:sp>
      <p:sp>
        <p:nvSpPr>
          <p:cNvPr id="14" name="Google Shape;105;gff9a39b978_1_1336">
            <a:extLst>
              <a:ext uri="{FF2B5EF4-FFF2-40B4-BE49-F238E27FC236}">
                <a16:creationId xmlns:a16="http://schemas.microsoft.com/office/drawing/2014/main" id="{EA3A38A9-E954-4A85-9271-8502630678E2}"/>
              </a:ext>
            </a:extLst>
          </p:cNvPr>
          <p:cNvSpPr txBox="1">
            <a:spLocks noGrp="1"/>
          </p:cNvSpPr>
          <p:nvPr>
            <p:ph type="title"/>
          </p:nvPr>
        </p:nvSpPr>
        <p:spPr>
          <a:xfrm>
            <a:off x="355002" y="153898"/>
            <a:ext cx="8160348" cy="589052"/>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What Do These Pictures Mean?</a:t>
            </a:r>
            <a:endParaRPr sz="3200" b="1" dirty="0">
              <a:solidFill>
                <a:srgbClr val="4A86E8"/>
              </a:solidFill>
            </a:endParaRPr>
          </a:p>
        </p:txBody>
      </p:sp>
    </p:spTree>
    <p:custDataLst>
      <p:tags r:id="rId1"/>
    </p:custDataLst>
    <p:extLst>
      <p:ext uri="{BB962C8B-B14F-4D97-AF65-F5344CB8AC3E}">
        <p14:creationId xmlns:p14="http://schemas.microsoft.com/office/powerpoint/2010/main" val="1036776643"/>
      </p:ext>
    </p:extLst>
  </p:cSld>
  <p:clrMapOvr>
    <a:masterClrMapping/>
  </p:clrMapOvr>
  <p:transition advTm="487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724C56-000D-4A06-B13E-A5C40CEA514D}"/>
              </a:ext>
            </a:extLst>
          </p:cNvPr>
          <p:cNvSpPr txBox="1">
            <a:spLocks/>
          </p:cNvSpPr>
          <p:nvPr/>
        </p:nvSpPr>
        <p:spPr bwMode="auto">
          <a:xfrm>
            <a:off x="55434" y="712694"/>
            <a:ext cx="9003607" cy="41136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lvl1pPr marL="172641" indent="-172641" algn="l" rtl="0" eaLnBrk="1" fontAlgn="base" hangingPunct="1">
              <a:lnSpc>
                <a:spcPct val="85000"/>
              </a:lnSpc>
              <a:spcBef>
                <a:spcPct val="30000"/>
              </a:spcBef>
              <a:spcAft>
                <a:spcPct val="0"/>
              </a:spcAft>
              <a:buClr>
                <a:srgbClr val="C00000"/>
              </a:buClr>
              <a:buChar char="•"/>
              <a:defRPr sz="2100">
                <a:solidFill>
                  <a:schemeClr val="tx1"/>
                </a:solidFill>
                <a:latin typeface="Arial" panose="020B0604020202020204" pitchFamily="34" charset="0"/>
                <a:ea typeface="+mn-ea"/>
                <a:cs typeface="Arial" pitchFamily="34" charset="0"/>
              </a:defRPr>
            </a:lvl1pPr>
            <a:lvl2pPr marL="427435" indent="-166688" algn="l" rtl="0" eaLnBrk="1" fontAlgn="base" hangingPunct="1">
              <a:lnSpc>
                <a:spcPct val="85000"/>
              </a:lnSpc>
              <a:spcBef>
                <a:spcPct val="30000"/>
              </a:spcBef>
              <a:spcAft>
                <a:spcPct val="0"/>
              </a:spcAft>
              <a:buClr>
                <a:srgbClr val="C00000"/>
              </a:buClr>
              <a:buChar char="•"/>
              <a:defRPr sz="1800">
                <a:solidFill>
                  <a:schemeClr val="tx1"/>
                </a:solidFill>
                <a:latin typeface="Arial" panose="020B0604020202020204" pitchFamily="34" charset="0"/>
                <a:cs typeface="Arial" pitchFamily="34" charset="0"/>
              </a:defRPr>
            </a:lvl2pPr>
            <a:lvl3pPr marL="602456" indent="-172641" algn="l" rtl="0" eaLnBrk="1" fontAlgn="base" hangingPunct="1">
              <a:lnSpc>
                <a:spcPct val="85000"/>
              </a:lnSpc>
              <a:spcBef>
                <a:spcPct val="30000"/>
              </a:spcBef>
              <a:spcAft>
                <a:spcPct val="0"/>
              </a:spcAft>
              <a:buClr>
                <a:srgbClr val="C00000"/>
              </a:buClr>
              <a:buChar char="•"/>
              <a:defRPr sz="1500">
                <a:solidFill>
                  <a:schemeClr val="tx1"/>
                </a:solidFill>
                <a:latin typeface="Arial" panose="020B0604020202020204" pitchFamily="34" charset="0"/>
                <a:cs typeface="Arial" pitchFamily="34" charset="0"/>
              </a:defRPr>
            </a:lvl3pPr>
            <a:lvl4pPr marL="769144" indent="-166688"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941785" indent="-172641" algn="l" rtl="0" eaLnBrk="1" fontAlgn="base" hangingPunct="1">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Char char="•"/>
              <a:defRPr sz="1200">
                <a:solidFill>
                  <a:schemeClr val="tx1"/>
                </a:solidFill>
                <a:latin typeface="Arial Narrow" pitchFamily="34" charset="0"/>
              </a:defRPr>
            </a:lvl6pPr>
            <a:lvl7pPr marL="2228850" indent="-171450" algn="l" rtl="0" eaLnBrk="1" fontAlgn="base" hangingPunct="1">
              <a:spcBef>
                <a:spcPct val="20000"/>
              </a:spcBef>
              <a:spcAft>
                <a:spcPct val="0"/>
              </a:spcAft>
              <a:buChar char="•"/>
              <a:defRPr sz="1200">
                <a:solidFill>
                  <a:schemeClr val="tx1"/>
                </a:solidFill>
                <a:latin typeface="Arial Narrow" pitchFamily="34" charset="0"/>
              </a:defRPr>
            </a:lvl7pPr>
            <a:lvl8pPr marL="2571750" indent="-171450" algn="l" rtl="0" eaLnBrk="1" fontAlgn="base" hangingPunct="1">
              <a:spcBef>
                <a:spcPct val="20000"/>
              </a:spcBef>
              <a:spcAft>
                <a:spcPct val="0"/>
              </a:spcAft>
              <a:buChar char="•"/>
              <a:defRPr sz="1200">
                <a:solidFill>
                  <a:schemeClr val="tx1"/>
                </a:solidFill>
                <a:latin typeface="Arial Narrow" pitchFamily="34" charset="0"/>
              </a:defRPr>
            </a:lvl8pPr>
            <a:lvl9pPr marL="2914650" indent="-171450" algn="l" rtl="0" eaLnBrk="1" fontAlgn="base" hangingPunct="1">
              <a:spcBef>
                <a:spcPct val="20000"/>
              </a:spcBef>
              <a:spcAft>
                <a:spcPct val="0"/>
              </a:spcAft>
              <a:buChar char="•"/>
              <a:defRPr sz="1200">
                <a:solidFill>
                  <a:schemeClr val="tx1"/>
                </a:solidFill>
                <a:latin typeface="Arial Narrow" pitchFamily="34" charset="0"/>
              </a:defRPr>
            </a:lvl9pPr>
          </a:lstStyle>
          <a:p>
            <a:pPr hangingPunct="0">
              <a:lnSpc>
                <a:spcPct val="100000"/>
              </a:lnSpc>
              <a:spcBef>
                <a:spcPts val="600"/>
              </a:spcBef>
              <a:spcAft>
                <a:spcPts val="0"/>
              </a:spcAf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Scaling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better results </a:t>
            </a:r>
            <a:r>
              <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 less resources</a:t>
            </a:r>
          </a:p>
          <a:p>
            <a:pPr lvl="1" hangingPunct="0">
              <a:lnSpc>
                <a:spcPct val="100000"/>
              </a:lnSpc>
              <a:spcBef>
                <a:spcPts val="600"/>
              </a:spcBef>
              <a:spcAft>
                <a:spcPts val="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money, time</a:t>
            </a: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hangingPunct="0">
              <a:lnSpc>
                <a:spcPct val="100000"/>
              </a:lnSpc>
              <a:spcBef>
                <a:spcPts val="180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Design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scaling and innovation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require EDA scaling and innovation</a:t>
            </a:r>
          </a:p>
          <a:p>
            <a:pPr hangingPunct="0">
              <a:lnSpc>
                <a:spcPct val="100000"/>
              </a:lnSpc>
              <a:spcBef>
                <a:spcPts val="180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Fact:  EDA scaling and innovation, with more designers and designs,</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require more EDA engineers</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Slide Number Placeholder 1">
            <a:extLst>
              <a:ext uri="{FF2B5EF4-FFF2-40B4-BE49-F238E27FC236}">
                <a16:creationId xmlns:a16="http://schemas.microsoft.com/office/drawing/2014/main" id="{76175437-D6F7-458A-A483-99892390EBA7}"/>
              </a:ext>
            </a:extLst>
          </p:cNvPr>
          <p:cNvSpPr txBox="1">
            <a:spLocks/>
          </p:cNvSpPr>
          <p:nvPr/>
        </p:nvSpPr>
        <p:spPr>
          <a:xfrm>
            <a:off x="8718037" y="4911329"/>
            <a:ext cx="341005" cy="2321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SzPts val="1400"/>
              <a:defRPr/>
            </a:pPr>
            <a:fld id="{00000000-1234-1234-1234-123412341234}" type="slidenum">
              <a:rPr lang="en-US" sz="1050" smtClean="0"/>
              <a:pPr algn="ctr" defTabSz="685800">
                <a:buSzPts val="1400"/>
                <a:defRPr/>
              </a:pPr>
              <a:t>5</a:t>
            </a:fld>
            <a:endParaRPr lang="en-US" sz="1050" dirty="0"/>
          </a:p>
        </p:txBody>
      </p:sp>
      <p:sp>
        <p:nvSpPr>
          <p:cNvPr id="7" name="Google Shape;105;gff9a39b978_1_1336">
            <a:extLst>
              <a:ext uri="{FF2B5EF4-FFF2-40B4-BE49-F238E27FC236}">
                <a16:creationId xmlns:a16="http://schemas.microsoft.com/office/drawing/2014/main" id="{927AE286-F13C-4CA1-84D8-3B419800B718}"/>
              </a:ext>
            </a:extLst>
          </p:cNvPr>
          <p:cNvSpPr txBox="1">
            <a:spLocks noGrp="1"/>
          </p:cNvSpPr>
          <p:nvPr>
            <p:ph type="title"/>
          </p:nvPr>
        </p:nvSpPr>
        <p:spPr>
          <a:xfrm>
            <a:off x="355002" y="153898"/>
            <a:ext cx="8160348" cy="589052"/>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Scaling: Design, EDA </a:t>
            </a:r>
            <a:r>
              <a:rPr lang="en-US" sz="3200" b="1" u="sng" dirty="0">
                <a:solidFill>
                  <a:srgbClr val="4A86E8"/>
                </a:solidFill>
              </a:rPr>
              <a:t>and</a:t>
            </a:r>
            <a:r>
              <a:rPr lang="en-US" sz="3200" b="1" dirty="0">
                <a:solidFill>
                  <a:srgbClr val="4A86E8"/>
                </a:solidFill>
              </a:rPr>
              <a:t> People</a:t>
            </a:r>
            <a:endParaRPr sz="3200" b="1" dirty="0">
              <a:solidFill>
                <a:srgbClr val="4A86E8"/>
              </a:solidFill>
            </a:endParaRPr>
          </a:p>
        </p:txBody>
      </p:sp>
    </p:spTree>
    <p:custDataLst>
      <p:tags r:id="rId1"/>
    </p:custDataLst>
    <p:extLst>
      <p:ext uri="{BB962C8B-B14F-4D97-AF65-F5344CB8AC3E}">
        <p14:creationId xmlns:p14="http://schemas.microsoft.com/office/powerpoint/2010/main" val="2244661873"/>
      </p:ext>
    </p:extLst>
  </p:cSld>
  <p:clrMapOvr>
    <a:masterClrMapping/>
  </p:clrMapOvr>
  <p:transition advTm="487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628650" y="15389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Agenda</a:t>
            </a:r>
            <a:endParaRPr sz="3200" b="1" dirty="0">
              <a:solidFill>
                <a:srgbClr val="4A86E8"/>
              </a:solidFill>
            </a:endParaRPr>
          </a:p>
        </p:txBody>
      </p:sp>
      <p:sp>
        <p:nvSpPr>
          <p:cNvPr id="106" name="Google Shape;106;gff9a39b978_1_1336"/>
          <p:cNvSpPr txBox="1">
            <a:spLocks noGrp="1"/>
          </p:cNvSpPr>
          <p:nvPr>
            <p:ph type="body" idx="1"/>
          </p:nvPr>
        </p:nvSpPr>
        <p:spPr>
          <a:xfrm>
            <a:off x="355002" y="650998"/>
            <a:ext cx="8591774" cy="3263400"/>
          </a:xfrm>
          <a:prstGeom prst="rect">
            <a:avLst/>
          </a:prstGeom>
        </p:spPr>
        <p:txBody>
          <a:bodyPr spcFirstLastPara="1" wrap="square" lIns="68575" tIns="34275" rIns="68575" bIns="34275" anchor="t" anchorCtr="0">
            <a:noAutofit/>
          </a:bodyPr>
          <a:lstStyle/>
          <a:p>
            <a:endParaRPr lang="en-US" sz="1800" b="1" dirty="0"/>
          </a:p>
          <a:p>
            <a:endParaRPr lang="en-US" sz="2000" b="1" dirty="0"/>
          </a:p>
          <a:p>
            <a:r>
              <a:rPr lang="en-US" sz="2800" b="1" dirty="0"/>
              <a:t>Motivations</a:t>
            </a:r>
          </a:p>
          <a:p>
            <a:r>
              <a:rPr lang="en-US" sz="2800" b="1" dirty="0">
                <a:solidFill>
                  <a:srgbClr val="3333CC"/>
                </a:solidFill>
              </a:rPr>
              <a:t>Definitions</a:t>
            </a:r>
          </a:p>
          <a:p>
            <a:endParaRPr lang="en" sz="1800" dirty="0"/>
          </a:p>
        </p:txBody>
      </p:sp>
    </p:spTree>
    <p:extLst>
      <p:ext uri="{BB962C8B-B14F-4D97-AF65-F5344CB8AC3E}">
        <p14:creationId xmlns:p14="http://schemas.microsoft.com/office/powerpoint/2010/main" val="159772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369341" y="153898"/>
            <a:ext cx="7886700" cy="738986"/>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A “Commons”</a:t>
            </a:r>
            <a:endParaRPr sz="3200" b="1" dirty="0">
              <a:solidFill>
                <a:srgbClr val="4A86E8"/>
              </a:solidFill>
            </a:endParaRPr>
          </a:p>
        </p:txBody>
      </p:sp>
      <p:sp>
        <p:nvSpPr>
          <p:cNvPr id="106" name="Google Shape;106;gff9a39b978_1_1336"/>
          <p:cNvSpPr txBox="1">
            <a:spLocks noGrp="1"/>
          </p:cNvSpPr>
          <p:nvPr>
            <p:ph type="body" idx="1"/>
          </p:nvPr>
        </p:nvSpPr>
        <p:spPr>
          <a:xfrm>
            <a:off x="13646" y="892884"/>
            <a:ext cx="5295333" cy="3021513"/>
          </a:xfrm>
          <a:prstGeom prst="rect">
            <a:avLst/>
          </a:prstGeom>
        </p:spPr>
        <p:txBody>
          <a:bodyPr spcFirstLastPara="1" wrap="square" lIns="68575" tIns="34275" rIns="68575" bIns="34275" anchor="t" anchorCtr="0">
            <a:noAutofit/>
          </a:bodyPr>
          <a:lstStyle/>
          <a:p>
            <a:pPr marL="231775" indent="-231775">
              <a:spcBef>
                <a:spcPts val="0"/>
              </a:spcBef>
            </a:pPr>
            <a:r>
              <a:rPr lang="en-US" sz="2400" b="1" dirty="0"/>
              <a:t>“resources belonging to or affecting the whole of a community”</a:t>
            </a:r>
          </a:p>
          <a:p>
            <a:pPr marL="231775" indent="-231775">
              <a:spcBef>
                <a:spcPts val="600"/>
              </a:spcBef>
            </a:pPr>
            <a:r>
              <a:rPr lang="en-US" sz="2400" b="1" dirty="0"/>
              <a:t>        Often arises in context of             “the tragedy of the commons”</a:t>
            </a:r>
          </a:p>
          <a:p>
            <a:pPr marL="395288" lvl="1" indent="-163513">
              <a:spcBef>
                <a:spcPts val="0"/>
              </a:spcBef>
            </a:pPr>
            <a:r>
              <a:rPr lang="en-US" sz="2000" dirty="0"/>
              <a:t>A “social and political problem in which each individual is incentivized to act in a way that will ultimately be harmful to all individuals”</a:t>
            </a:r>
          </a:p>
          <a:p>
            <a:pPr marL="395288" lvl="1" indent="-163513">
              <a:spcBef>
                <a:spcPts val="0"/>
              </a:spcBef>
            </a:pPr>
            <a:r>
              <a:rPr lang="en-US" sz="2000" dirty="0"/>
              <a:t>Leads to overconsumption, underinvestment, </a:t>
            </a:r>
            <a:r>
              <a:rPr lang="en-US" sz="2000" b="1" dirty="0"/>
              <a:t>and</a:t>
            </a:r>
            <a:r>
              <a:rPr lang="en-US" sz="2000" dirty="0"/>
              <a:t> </a:t>
            </a:r>
            <a:r>
              <a:rPr lang="en-US" sz="2000" b="1" dirty="0"/>
              <a:t>ultimately</a:t>
            </a:r>
            <a:r>
              <a:rPr lang="en-US" sz="2000" dirty="0"/>
              <a:t> </a:t>
            </a:r>
            <a:r>
              <a:rPr lang="en-US" sz="2000" b="1" dirty="0"/>
              <a:t>depletion</a:t>
            </a:r>
            <a:r>
              <a:rPr lang="en-US" sz="2000" dirty="0"/>
              <a:t> of a common pool resource</a:t>
            </a:r>
          </a:p>
          <a:p>
            <a:pPr marL="231775" indent="-231775">
              <a:spcBef>
                <a:spcPts val="600"/>
              </a:spcBef>
            </a:pPr>
            <a:r>
              <a:rPr lang="en-US" sz="2400" b="1" dirty="0"/>
              <a:t>Relevant examples</a:t>
            </a:r>
          </a:p>
          <a:p>
            <a:pPr marL="395288" lvl="1" indent="-163513">
              <a:spcBef>
                <a:spcPts val="0"/>
              </a:spcBef>
            </a:pPr>
            <a:r>
              <a:rPr lang="en-US" sz="2000" dirty="0"/>
              <a:t>Depletion of (EDA) </a:t>
            </a:r>
            <a:r>
              <a:rPr lang="en-US" sz="2000" b="1" dirty="0"/>
              <a:t>technology base</a:t>
            </a:r>
          </a:p>
          <a:p>
            <a:pPr marL="395288" lvl="1" indent="-163513">
              <a:spcBef>
                <a:spcPts val="0"/>
              </a:spcBef>
            </a:pPr>
            <a:r>
              <a:rPr lang="en-US" sz="2000" dirty="0"/>
              <a:t>Depletion of (EDA) </a:t>
            </a:r>
            <a:r>
              <a:rPr lang="en-US" sz="2000" b="1" dirty="0"/>
              <a:t>workforce</a:t>
            </a:r>
          </a:p>
        </p:txBody>
      </p:sp>
      <p:pic>
        <p:nvPicPr>
          <p:cNvPr id="3" name="Picture 2">
            <a:extLst>
              <a:ext uri="{FF2B5EF4-FFF2-40B4-BE49-F238E27FC236}">
                <a16:creationId xmlns:a16="http://schemas.microsoft.com/office/drawing/2014/main" id="{2CD718BD-535E-44B7-B0EB-D2D7BF423BA2}"/>
              </a:ext>
            </a:extLst>
          </p:cNvPr>
          <p:cNvPicPr>
            <a:picLocks noChangeAspect="1"/>
          </p:cNvPicPr>
          <p:nvPr/>
        </p:nvPicPr>
        <p:blipFill>
          <a:blip r:embed="rId3"/>
          <a:stretch>
            <a:fillRect/>
          </a:stretch>
        </p:blipFill>
        <p:spPr>
          <a:xfrm>
            <a:off x="5534182" y="110040"/>
            <a:ext cx="3119342" cy="2227634"/>
          </a:xfrm>
          <a:prstGeom prst="rect">
            <a:avLst/>
          </a:prstGeom>
        </p:spPr>
      </p:pic>
      <p:pic>
        <p:nvPicPr>
          <p:cNvPr id="6" name="Picture 5">
            <a:extLst>
              <a:ext uri="{FF2B5EF4-FFF2-40B4-BE49-F238E27FC236}">
                <a16:creationId xmlns:a16="http://schemas.microsoft.com/office/drawing/2014/main" id="{74367121-33A8-442C-8321-2B050FD57F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67" t="29737" r="27679" b="35721"/>
          <a:stretch/>
        </p:blipFill>
        <p:spPr>
          <a:xfrm>
            <a:off x="5534182" y="2431800"/>
            <a:ext cx="2361063" cy="1307389"/>
          </a:xfrm>
          <a:prstGeom prst="rect">
            <a:avLst/>
          </a:prstGeom>
        </p:spPr>
      </p:pic>
      <p:pic>
        <p:nvPicPr>
          <p:cNvPr id="7" name="Picture 6">
            <a:extLst>
              <a:ext uri="{FF2B5EF4-FFF2-40B4-BE49-F238E27FC236}">
                <a16:creationId xmlns:a16="http://schemas.microsoft.com/office/drawing/2014/main" id="{7A701DDB-8733-48BB-99DC-3F41D6958C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377" t="46924" r="55345" b="30258"/>
          <a:stretch/>
        </p:blipFill>
        <p:spPr>
          <a:xfrm>
            <a:off x="5534181" y="3850932"/>
            <a:ext cx="2361063" cy="1269823"/>
          </a:xfrm>
          <a:prstGeom prst="rect">
            <a:avLst/>
          </a:prstGeom>
        </p:spPr>
      </p:pic>
      <p:pic>
        <p:nvPicPr>
          <p:cNvPr id="1026" name="Picture 2">
            <a:extLst>
              <a:ext uri="{FF2B5EF4-FFF2-40B4-BE49-F238E27FC236}">
                <a16:creationId xmlns:a16="http://schemas.microsoft.com/office/drawing/2014/main" id="{26368C2C-AAF5-4AC5-B030-4D2B5F907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41" y="1631870"/>
            <a:ext cx="388944" cy="339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064C409-E7CE-46E9-A5FA-CBE6F7F5BF5D}"/>
              </a:ext>
            </a:extLst>
          </p:cNvPr>
          <p:cNvSpPr/>
          <p:nvPr/>
        </p:nvSpPr>
        <p:spPr>
          <a:xfrm>
            <a:off x="5534181" y="126602"/>
            <a:ext cx="2831897" cy="255535"/>
          </a:xfrm>
          <a:prstGeom prst="rect">
            <a:avLst/>
          </a:prstGeom>
          <a:solidFill>
            <a:srgbClr val="FFFF00">
              <a:alpha val="12941"/>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1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fade">
                                      <p:cBhvr>
                                        <p:cTn id="7" dur="500"/>
                                        <p:tgtEl>
                                          <p:spTgt spid="10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2" end="2"/>
                                            </p:txEl>
                                          </p:spTgt>
                                        </p:tgtEl>
                                        <p:attrNameLst>
                                          <p:attrName>style.visibility</p:attrName>
                                        </p:attrNameLst>
                                      </p:cBhvr>
                                      <p:to>
                                        <p:strVal val="visible"/>
                                      </p:to>
                                    </p:set>
                                    <p:animEffect transition="in" filter="fade">
                                      <p:cBhvr>
                                        <p:cTn id="10" dur="500"/>
                                        <p:tgtEl>
                                          <p:spTgt spid="10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animEffect transition="in" filter="fade">
                                      <p:cBhvr>
                                        <p:cTn id="13" dur="500"/>
                                        <p:tgtEl>
                                          <p:spTgt spid="10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6">
                                            <p:txEl>
                                              <p:pRg st="4" end="4"/>
                                            </p:txEl>
                                          </p:spTgt>
                                        </p:tgtEl>
                                        <p:attrNameLst>
                                          <p:attrName>style.visibility</p:attrName>
                                        </p:attrNameLst>
                                      </p:cBhvr>
                                      <p:to>
                                        <p:strVal val="visible"/>
                                      </p:to>
                                    </p:set>
                                    <p:animEffect transition="in" filter="fade">
                                      <p:cBhvr>
                                        <p:cTn id="21" dur="500"/>
                                        <p:tgtEl>
                                          <p:spTgt spid="10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xEl>
                                              <p:pRg st="5" end="5"/>
                                            </p:txEl>
                                          </p:spTgt>
                                        </p:tgtEl>
                                        <p:attrNameLst>
                                          <p:attrName>style.visibility</p:attrName>
                                        </p:attrNameLst>
                                      </p:cBhvr>
                                      <p:to>
                                        <p:strVal val="visible"/>
                                      </p:to>
                                    </p:set>
                                    <p:animEffect transition="in" filter="fade">
                                      <p:cBhvr>
                                        <p:cTn id="24" dur="500"/>
                                        <p:tgtEl>
                                          <p:spTgt spid="10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6">
                                            <p:txEl>
                                              <p:pRg st="6" end="6"/>
                                            </p:txEl>
                                          </p:spTgt>
                                        </p:tgtEl>
                                        <p:attrNameLst>
                                          <p:attrName>style.visibility</p:attrName>
                                        </p:attrNameLst>
                                      </p:cBhvr>
                                      <p:to>
                                        <p:strVal val="visible"/>
                                      </p:to>
                                    </p:set>
                                    <p:animEffect transition="in" filter="fade">
                                      <p:cBhvr>
                                        <p:cTn id="37" dur="500"/>
                                        <p:tgtEl>
                                          <p:spTgt spid="106">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f9a39b978_1_0"/>
          <p:cNvSpPr txBox="1">
            <a:spLocks noGrp="1"/>
          </p:cNvSpPr>
          <p:nvPr>
            <p:ph type="title"/>
          </p:nvPr>
        </p:nvSpPr>
        <p:spPr>
          <a:xfrm>
            <a:off x="173986" y="105786"/>
            <a:ext cx="8575566" cy="584496"/>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200" b="1" dirty="0">
                <a:solidFill>
                  <a:srgbClr val="4A86E8"/>
                </a:solidFill>
              </a:rPr>
              <a:t>An Open Hardware Technology Commons (OHTC)</a:t>
            </a:r>
            <a:endParaRPr sz="3200" b="1" dirty="0">
              <a:solidFill>
                <a:srgbClr val="4A86E8"/>
              </a:solidFill>
            </a:endParaRPr>
          </a:p>
        </p:txBody>
      </p:sp>
      <p:pic>
        <p:nvPicPr>
          <p:cNvPr id="4" name="Picture 3">
            <a:extLst>
              <a:ext uri="{FF2B5EF4-FFF2-40B4-BE49-F238E27FC236}">
                <a16:creationId xmlns:a16="http://schemas.microsoft.com/office/drawing/2014/main" id="{80257500-F65C-4AB8-B1FC-C42E34367401}"/>
              </a:ext>
            </a:extLst>
          </p:cNvPr>
          <p:cNvPicPr>
            <a:picLocks noChangeAspect="1"/>
          </p:cNvPicPr>
          <p:nvPr/>
        </p:nvPicPr>
        <p:blipFill>
          <a:blip r:embed="rId3"/>
          <a:stretch>
            <a:fillRect/>
          </a:stretch>
        </p:blipFill>
        <p:spPr>
          <a:xfrm>
            <a:off x="1435588" y="2199887"/>
            <a:ext cx="5975146" cy="2875710"/>
          </a:xfrm>
          <a:prstGeom prst="rect">
            <a:avLst/>
          </a:prstGeom>
        </p:spPr>
      </p:pic>
      <p:sp>
        <p:nvSpPr>
          <p:cNvPr id="5" name="Google Shape;106;gff9a39b978_1_1336">
            <a:extLst>
              <a:ext uri="{FF2B5EF4-FFF2-40B4-BE49-F238E27FC236}">
                <a16:creationId xmlns:a16="http://schemas.microsoft.com/office/drawing/2014/main" id="{E2B7103F-482D-4396-9EB6-C03B03D88769}"/>
              </a:ext>
            </a:extLst>
          </p:cNvPr>
          <p:cNvSpPr txBox="1">
            <a:spLocks noGrp="1"/>
          </p:cNvSpPr>
          <p:nvPr>
            <p:ph type="body" idx="1"/>
          </p:nvPr>
        </p:nvSpPr>
        <p:spPr>
          <a:xfrm>
            <a:off x="54588" y="690282"/>
            <a:ext cx="8433464" cy="1248999"/>
          </a:xfrm>
          <a:prstGeom prst="rect">
            <a:avLst/>
          </a:prstGeom>
        </p:spPr>
        <p:txBody>
          <a:bodyPr spcFirstLastPara="1" wrap="square" lIns="68575" tIns="34275" rIns="68575" bIns="34275" anchor="t" anchorCtr="0">
            <a:noAutofit/>
          </a:bodyPr>
          <a:lstStyle/>
          <a:p>
            <a:pPr marL="231775" indent="-231775">
              <a:spcBef>
                <a:spcPts val="0"/>
              </a:spcBef>
            </a:pPr>
            <a:r>
              <a:rPr lang="en-US" sz="2400" dirty="0">
                <a:latin typeface="Calibri" panose="020F0502020204030204" pitchFamily="34" charset="0"/>
                <a:cs typeface="Calibri" panose="020F0502020204030204" pitchFamily="34" charset="0"/>
              </a:rPr>
              <a:t>Vision proposed by </a:t>
            </a:r>
            <a:r>
              <a:rPr lang="en-US" sz="2400" dirty="0" err="1">
                <a:latin typeface="Calibri" panose="020F0502020204030204" pitchFamily="34" charset="0"/>
                <a:cs typeface="Calibri" panose="020F0502020204030204" pitchFamily="34" charset="0"/>
              </a:rPr>
              <a:t>Tumeo</a:t>
            </a:r>
            <a:r>
              <a:rPr lang="en-US" sz="2400" dirty="0">
                <a:latin typeface="Calibri" panose="020F0502020204030204" pitchFamily="34" charset="0"/>
                <a:cs typeface="Calibri" panose="020F0502020204030204" pitchFamily="34" charset="0"/>
              </a:rPr>
              <a:t> et al., 2022</a:t>
            </a:r>
          </a:p>
          <a:p>
            <a:pPr marL="231775" indent="-231775">
              <a:spcBef>
                <a:spcPts val="0"/>
              </a:spcBef>
            </a:pPr>
            <a:r>
              <a:rPr lang="en-US" sz="2400" dirty="0">
                <a:latin typeface="Calibri" panose="020F0502020204030204" pitchFamily="34" charset="0"/>
                <a:cs typeface="Calibri" panose="020F0502020204030204" pitchFamily="34" charset="0"/>
              </a:rPr>
              <a:t>Open and extensible, composable and interoperable</a:t>
            </a:r>
          </a:p>
          <a:p>
            <a:pPr marL="231775" indent="-231775">
              <a:spcBef>
                <a:spcPts val="0"/>
              </a:spcBef>
            </a:pPr>
            <a:r>
              <a:rPr lang="en-US" sz="2400" dirty="0">
                <a:latin typeface="Calibri" panose="020F0502020204030204" pitchFamily="34" charset="0"/>
                <a:cs typeface="Calibri" panose="020F0502020204030204" pitchFamily="34" charset="0"/>
              </a:rPr>
              <a:t>Helps to bridge the lab-to-fab “valley of death”</a:t>
            </a:r>
          </a:p>
          <a:p>
            <a:pPr marL="231775" indent="-231775">
              <a:spcBef>
                <a:spcPts val="0"/>
              </a:spcBef>
            </a:pPr>
            <a:r>
              <a:rPr lang="en-US" sz="2400" dirty="0">
                <a:latin typeface="Calibri" panose="020F0502020204030204" pitchFamily="34" charset="0"/>
                <a:cs typeface="Calibri" panose="020F0502020204030204" pitchFamily="34" charset="0"/>
              </a:rPr>
              <a:t>Unlocks today’s barriers to hardware system innovation</a:t>
            </a:r>
          </a:p>
        </p:txBody>
      </p:sp>
      <p:sp>
        <p:nvSpPr>
          <p:cNvPr id="2" name="TextBox 1">
            <a:extLst>
              <a:ext uri="{FF2B5EF4-FFF2-40B4-BE49-F238E27FC236}">
                <a16:creationId xmlns:a16="http://schemas.microsoft.com/office/drawing/2014/main" id="{43B8D7DE-98DE-412F-BD5B-6BB959AFCE66}"/>
              </a:ext>
            </a:extLst>
          </p:cNvPr>
          <p:cNvSpPr txBox="1"/>
          <p:nvPr/>
        </p:nvSpPr>
        <p:spPr>
          <a:xfrm>
            <a:off x="14492" y="4694830"/>
            <a:ext cx="1541350" cy="430887"/>
          </a:xfrm>
          <a:prstGeom prst="rect">
            <a:avLst/>
          </a:prstGeom>
          <a:noFill/>
        </p:spPr>
        <p:txBody>
          <a:bodyPr wrap="square" rtlCol="0">
            <a:spAutoFit/>
          </a:bodyPr>
          <a:lstStyle/>
          <a:p>
            <a:r>
              <a:rPr lang="en-US" sz="1100" dirty="0"/>
              <a:t>FFRDC = Federally Funded R&amp;D Center</a:t>
            </a:r>
          </a:p>
        </p:txBody>
      </p:sp>
      <p:sp>
        <p:nvSpPr>
          <p:cNvPr id="3" name="Rectangle 2">
            <a:extLst>
              <a:ext uri="{FF2B5EF4-FFF2-40B4-BE49-F238E27FC236}">
                <a16:creationId xmlns:a16="http://schemas.microsoft.com/office/drawing/2014/main" id="{074B3D1C-2FB4-4711-A352-49999133EFD6}"/>
              </a:ext>
            </a:extLst>
          </p:cNvPr>
          <p:cNvSpPr/>
          <p:nvPr/>
        </p:nvSpPr>
        <p:spPr>
          <a:xfrm>
            <a:off x="2474259" y="2178424"/>
            <a:ext cx="2913529" cy="1819835"/>
          </a:xfrm>
          <a:prstGeom prst="rect">
            <a:avLst/>
          </a:prstGeom>
          <a:solidFill>
            <a:srgbClr val="FFFF00">
              <a:alpha val="12941"/>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f9a39b978_1_1336"/>
          <p:cNvSpPr txBox="1">
            <a:spLocks noGrp="1"/>
          </p:cNvSpPr>
          <p:nvPr>
            <p:ph type="title"/>
          </p:nvPr>
        </p:nvSpPr>
        <p:spPr>
          <a:xfrm>
            <a:off x="191922" y="112955"/>
            <a:ext cx="7886700" cy="746854"/>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3200" b="1" dirty="0">
                <a:solidFill>
                  <a:srgbClr val="4A86E8"/>
                </a:solidFill>
              </a:rPr>
              <a:t>Open-Source and Proprietary EDA</a:t>
            </a:r>
            <a:endParaRPr sz="3200" b="1" dirty="0">
              <a:solidFill>
                <a:srgbClr val="4A86E8"/>
              </a:solidFill>
            </a:endParaRPr>
          </a:p>
        </p:txBody>
      </p:sp>
      <p:sp>
        <p:nvSpPr>
          <p:cNvPr id="106" name="Google Shape;106;gff9a39b978_1_1336"/>
          <p:cNvSpPr txBox="1">
            <a:spLocks noGrp="1"/>
          </p:cNvSpPr>
          <p:nvPr>
            <p:ph type="body" idx="1"/>
          </p:nvPr>
        </p:nvSpPr>
        <p:spPr>
          <a:xfrm>
            <a:off x="165027" y="814984"/>
            <a:ext cx="8842896" cy="3971497"/>
          </a:xfrm>
          <a:prstGeom prst="rect">
            <a:avLst/>
          </a:prstGeom>
        </p:spPr>
        <p:txBody>
          <a:bodyPr spcFirstLastPara="1" wrap="square" lIns="68575" tIns="34275" rIns="68575" bIns="34275" anchor="t" anchorCtr="0">
            <a:noAutofit/>
          </a:bodyPr>
          <a:lstStyle/>
          <a:p>
            <a:pPr marL="231775" indent="-231775"/>
            <a:r>
              <a:rPr lang="en-US" sz="2400" b="1" dirty="0"/>
              <a:t>Open-source EDA  </a:t>
            </a:r>
            <a:r>
              <a:rPr lang="en-US" sz="1800" dirty="0"/>
              <a:t>[examples: Magic, </a:t>
            </a:r>
            <a:r>
              <a:rPr lang="en-US" sz="1800" dirty="0" err="1"/>
              <a:t>OpenROAD</a:t>
            </a:r>
            <a:r>
              <a:rPr lang="en-US" sz="1800" dirty="0"/>
              <a:t>, </a:t>
            </a:r>
            <a:r>
              <a:rPr lang="en-US" sz="1800" dirty="0" err="1"/>
              <a:t>Yosys</a:t>
            </a:r>
            <a:r>
              <a:rPr lang="en-US" sz="1800" dirty="0"/>
              <a:t>, </a:t>
            </a:r>
            <a:r>
              <a:rPr lang="en-US" sz="1800" dirty="0" err="1"/>
              <a:t>Verilator</a:t>
            </a:r>
            <a:r>
              <a:rPr lang="en-US" sz="1800" dirty="0"/>
              <a:t>, …]</a:t>
            </a:r>
            <a:endParaRPr lang="en-US" sz="2400" b="1" dirty="0"/>
          </a:p>
          <a:p>
            <a:pPr marL="463550" lvl="1" indent="-231775"/>
            <a:r>
              <a:rPr lang="en-US" sz="2000" b="1" dirty="0"/>
              <a:t>Code</a:t>
            </a:r>
            <a:r>
              <a:rPr lang="en-US" sz="2000" dirty="0"/>
              <a:t> that is </a:t>
            </a:r>
            <a:r>
              <a:rPr lang="en-US" sz="2000" b="1" dirty="0"/>
              <a:t>released publicly </a:t>
            </a:r>
            <a:r>
              <a:rPr lang="en-US" sz="2000" dirty="0"/>
              <a:t>under a </a:t>
            </a:r>
            <a:r>
              <a:rPr lang="en-US" sz="2000" b="1" dirty="0"/>
              <a:t>recognized open-source license</a:t>
            </a:r>
          </a:p>
          <a:p>
            <a:pPr marL="463550" lvl="1" indent="-231775"/>
            <a:r>
              <a:rPr lang="en-US" sz="2000" b="1" dirty="0"/>
              <a:t>Always: </a:t>
            </a:r>
            <a:r>
              <a:rPr lang="en-US" sz="2000" dirty="0"/>
              <a:t>Freely usable, freely modifiable, and shareable</a:t>
            </a:r>
          </a:p>
          <a:p>
            <a:pPr marL="463550" lvl="1" indent="-231775"/>
            <a:r>
              <a:rPr lang="en-US" sz="2000" b="1" dirty="0"/>
              <a:t>Generally: </a:t>
            </a:r>
            <a:r>
              <a:rPr lang="en-US" sz="2000" dirty="0"/>
              <a:t>Free redistribution, creation of derived works, use by anyone for any purpose</a:t>
            </a:r>
          </a:p>
          <a:p>
            <a:pPr marL="463550" lvl="1" indent="-231775"/>
            <a:r>
              <a:rPr lang="en-US" sz="2000" dirty="0"/>
              <a:t>“Copyleft” licenses (e.g., GPL-3) are often showstoppers to industry adoption</a:t>
            </a:r>
          </a:p>
          <a:p>
            <a:pPr marL="231775" indent="-231775"/>
            <a:r>
              <a:rPr lang="en-US" sz="2400" b="1" dirty="0"/>
              <a:t>Proprietary EDA   </a:t>
            </a:r>
            <a:r>
              <a:rPr lang="en-US" sz="1800" dirty="0"/>
              <a:t>[examples: Synopsys, Cadence, Siemens, …]</a:t>
            </a:r>
            <a:endParaRPr lang="en-US" sz="2400" dirty="0"/>
          </a:p>
          <a:p>
            <a:pPr marL="463550" lvl="1" indent="-231775"/>
            <a:r>
              <a:rPr lang="en-US" sz="2000" dirty="0"/>
              <a:t>Industry consolidation </a:t>
            </a:r>
            <a:r>
              <a:rPr lang="en-US" sz="2000" dirty="0">
                <a:sym typeface="Wingdings" panose="05000000000000000000" pitchFamily="2" charset="2"/>
              </a:rPr>
              <a:t> increasingly closed platforms</a:t>
            </a:r>
            <a:endParaRPr lang="en-US" sz="2000" dirty="0"/>
          </a:p>
          <a:p>
            <a:pPr marL="463550" lvl="1" indent="-231775"/>
            <a:r>
              <a:rPr lang="en-US" sz="2000" b="1" dirty="0"/>
              <a:t>End-user license agreements: </a:t>
            </a:r>
            <a:r>
              <a:rPr lang="en-US" sz="2000" dirty="0"/>
              <a:t>no benchmarking; confidentiality of documentation, command languages and reports; no reverse-engineering, etc.</a:t>
            </a:r>
          </a:p>
          <a:p>
            <a:pPr marL="463550" lvl="1" indent="-231775"/>
            <a:r>
              <a:rPr lang="en-US" sz="2000" b="1" dirty="0"/>
              <a:t>Academic program licenses: </a:t>
            </a:r>
            <a:r>
              <a:rPr lang="en-US" sz="2000" dirty="0"/>
              <a:t>no usage for commercial purposes</a:t>
            </a:r>
          </a:p>
        </p:txBody>
      </p:sp>
    </p:spTree>
    <p:extLst>
      <p:ext uri="{BB962C8B-B14F-4D97-AF65-F5344CB8AC3E}">
        <p14:creationId xmlns:p14="http://schemas.microsoft.com/office/powerpoint/2010/main" val="18504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5" end="5"/>
                                            </p:txEl>
                                          </p:spTgt>
                                        </p:tgtEl>
                                        <p:attrNameLst>
                                          <p:attrName>style.visibility</p:attrName>
                                        </p:attrNameLst>
                                      </p:cBhvr>
                                      <p:to>
                                        <p:strVal val="visible"/>
                                      </p:to>
                                    </p:set>
                                    <p:animEffect transition="in" filter="fade">
                                      <p:cBhvr>
                                        <p:cTn id="7" dur="500"/>
                                        <p:tgtEl>
                                          <p:spTgt spid="10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6" end="6"/>
                                            </p:txEl>
                                          </p:spTgt>
                                        </p:tgtEl>
                                        <p:attrNameLst>
                                          <p:attrName>style.visibility</p:attrName>
                                        </p:attrNameLst>
                                      </p:cBhvr>
                                      <p:to>
                                        <p:strVal val="visible"/>
                                      </p:to>
                                    </p:set>
                                    <p:animEffect transition="in" filter="fade">
                                      <p:cBhvr>
                                        <p:cTn id="10" dur="500"/>
                                        <p:tgtEl>
                                          <p:spTgt spid="10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xEl>
                                              <p:pRg st="7" end="7"/>
                                            </p:txEl>
                                          </p:spTgt>
                                        </p:tgtEl>
                                        <p:attrNameLst>
                                          <p:attrName>style.visibility</p:attrName>
                                        </p:attrNameLst>
                                      </p:cBhvr>
                                      <p:to>
                                        <p:strVal val="visible"/>
                                      </p:to>
                                    </p:set>
                                    <p:animEffect transition="in" filter="fade">
                                      <p:cBhvr>
                                        <p:cTn id="13" dur="500"/>
                                        <p:tgtEl>
                                          <p:spTgt spid="10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6">
                                            <p:txEl>
                                              <p:pRg st="8" end="8"/>
                                            </p:txEl>
                                          </p:spTgt>
                                        </p:tgtEl>
                                        <p:attrNameLst>
                                          <p:attrName>style.visibility</p:attrName>
                                        </p:attrNameLst>
                                      </p:cBhvr>
                                      <p:to>
                                        <p:strVal val="visible"/>
                                      </p:to>
                                    </p:set>
                                    <p:animEffect transition="in" filter="fade">
                                      <p:cBhvr>
                                        <p:cTn id="16" dur="500"/>
                                        <p:tgtEl>
                                          <p:spTgt spid="1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6.2|10.7|5.5"/>
</p:tagLst>
</file>

<file path=ppt/tags/tag2.xml><?xml version="1.0" encoding="utf-8"?>
<p:tagLst xmlns:a="http://schemas.openxmlformats.org/drawingml/2006/main" xmlns:r="http://schemas.openxmlformats.org/officeDocument/2006/relationships" xmlns:p="http://schemas.openxmlformats.org/presentationml/2006/main">
  <p:tag name="TIMING" val="|18.6|6.2|10.7|5.5"/>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5832</TotalTime>
  <Words>3612</Words>
  <Application>Microsoft Office PowerPoint</Application>
  <PresentationFormat>On-screen Show (16:9)</PresentationFormat>
  <Paragraphs>223</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A Mixed Open-Source and Proprietary EDA Commons for Education and Prototyping</vt:lpstr>
      <vt:lpstr>Agenda</vt:lpstr>
      <vt:lpstr>The Design Crisis and Opportunity</vt:lpstr>
      <vt:lpstr>What Do These Pictures Mean?</vt:lpstr>
      <vt:lpstr>Scaling: Design, EDA and People</vt:lpstr>
      <vt:lpstr>Agenda</vt:lpstr>
      <vt:lpstr>A “Commons”</vt:lpstr>
      <vt:lpstr>An Open Hardware Technology Commons (OHTC)</vt:lpstr>
      <vt:lpstr>Open-Source and Proprietary EDA</vt:lpstr>
      <vt:lpstr>Agenda</vt:lpstr>
      <vt:lpstr>An “EDA Commons”: Role and Capability </vt:lpstr>
      <vt:lpstr>Secure Cloud-Based Design    (Andreas Olofsson, Zero ASIC)</vt:lpstr>
      <vt:lpstr>Agenda</vt:lpstr>
      <vt:lpstr>Strengths of Open-Source and Proprietary EDA</vt:lpstr>
      <vt:lpstr>Advantages of Proprietary EDA</vt:lpstr>
      <vt:lpstr>Advantages of Open-Source EDA</vt:lpstr>
      <vt:lpstr>Ruchir Puri, IBM Research    (opening keynote, MLCAD-2022)</vt:lpstr>
      <vt:lpstr>Open-Source and Proprietary:  A Continuum</vt:lpstr>
      <vt:lpstr>Agenda</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SpecPart: A Supervised Spectral Framework for Hypergraph Partition Solution Improvement</dc:title>
  <dc:creator>Bodhi</dc:creator>
  <cp:lastModifiedBy>Kahng, Andrew</cp:lastModifiedBy>
  <cp:revision>52</cp:revision>
  <cp:lastPrinted>2022-10-18T01:06:13Z</cp:lastPrinted>
  <dcterms:modified xsi:type="dcterms:W3CDTF">2022-10-31T05:08:14Z</dcterms:modified>
</cp:coreProperties>
</file>