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9.xml" ContentType="application/vnd.openxmlformats-officedocument.presentationml.tags+xml"/>
  <Override PartName="/ppt/notesSlides/notesSlide19.xml" ContentType="application/vnd.openxmlformats-officedocument.presentationml.notesSlide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tags/tag11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8" r:id="rId2"/>
    <p:sldId id="10492" r:id="rId3"/>
    <p:sldId id="2146846922" r:id="rId4"/>
    <p:sldId id="2146846926" r:id="rId5"/>
    <p:sldId id="2146846923" r:id="rId6"/>
    <p:sldId id="2146846925" r:id="rId7"/>
    <p:sldId id="2146846927" r:id="rId8"/>
    <p:sldId id="10514" r:id="rId9"/>
    <p:sldId id="2146846934" r:id="rId10"/>
    <p:sldId id="2146846928" r:id="rId11"/>
    <p:sldId id="2146846915" r:id="rId12"/>
    <p:sldId id="2146846931" r:id="rId13"/>
    <p:sldId id="2146846929" r:id="rId14"/>
    <p:sldId id="2146846912" r:id="rId15"/>
    <p:sldId id="2146846913" r:id="rId16"/>
    <p:sldId id="2146846920" r:id="rId17"/>
    <p:sldId id="2146846930" r:id="rId18"/>
    <p:sldId id="2146846909" r:id="rId19"/>
    <p:sldId id="10669" r:id="rId20"/>
    <p:sldId id="10662" r:id="rId21"/>
    <p:sldId id="214684693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6793403-4AE6-6D47-A5D9-8FA1050AE7DF}">
          <p14:sldIdLst>
            <p14:sldId id="258"/>
            <p14:sldId id="10492"/>
            <p14:sldId id="2146846922"/>
          </p14:sldIdLst>
        </p14:section>
        <p14:section name="1. RDF" id="{67FA5A4E-4634-E24B-B517-0D35437A0E3B}">
          <p14:sldIdLst>
            <p14:sldId id="2146846926"/>
            <p14:sldId id="2146846923"/>
            <p14:sldId id="2146846925"/>
          </p14:sldIdLst>
        </p14:section>
        <p14:section name="2. METRICS2.1" id="{F365022D-CB5D-4440-8497-A86D2EFF49B1}">
          <p14:sldIdLst>
            <p14:sldId id="2146846927"/>
            <p14:sldId id="10514"/>
            <p14:sldId id="2146846934"/>
          </p14:sldIdLst>
        </p14:section>
        <p14:section name="3. Calibrations" id="{DEE9A997-8B31-B14C-8E8B-34A3843B863B}">
          <p14:sldIdLst>
            <p14:sldId id="2146846928"/>
            <p14:sldId id="2146846915"/>
            <p14:sldId id="2146846931"/>
          </p14:sldIdLst>
        </p14:section>
        <p14:section name="4. Benchmarks" id="{FF1190FF-DFEE-974A-8306-C9ED08F42DC2}">
          <p14:sldIdLst>
            <p14:sldId id="2146846929"/>
            <p14:sldId id="2146846912"/>
            <p14:sldId id="2146846913"/>
            <p14:sldId id="2146846920"/>
            <p14:sldId id="2146846930"/>
          </p14:sldIdLst>
        </p14:section>
        <p14:section name="5. Cloud" id="{558E192D-A458-8647-A7A9-AD88B57FF2EE}">
          <p14:sldIdLst>
            <p14:sldId id="2146846909"/>
            <p14:sldId id="10669"/>
            <p14:sldId id="10662"/>
          </p14:sldIdLst>
        </p14:section>
        <p14:section name="Summary" id="{8E45800C-3B9D-F845-BD05-E1412CBCB4D8}">
          <p14:sldIdLst>
            <p14:sldId id="214684693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ng Jinwook" initials="JJ" lastIdx="4" clrIdx="0">
    <p:extLst>
      <p:ext uri="{19B8F6BF-5375-455C-9EA6-DF929625EA0E}">
        <p15:presenceInfo xmlns:p15="http://schemas.microsoft.com/office/powerpoint/2012/main" userId="6b59966e12fac79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EBEBEB"/>
    <a:srgbClr val="FFA8A7"/>
    <a:srgbClr val="3333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098"/>
    <p:restoredTop sz="62545"/>
  </p:normalViewPr>
  <p:slideViewPr>
    <p:cSldViewPr snapToGrid="0" snapToObjects="1">
      <p:cViewPr varScale="1">
        <p:scale>
          <a:sx n="117" d="100"/>
          <a:sy n="117" d="100"/>
        </p:scale>
        <p:origin x="3288" y="184"/>
      </p:cViewPr>
      <p:guideLst/>
    </p:cSldViewPr>
  </p:slideViewPr>
  <p:notesTextViewPr>
    <p:cViewPr>
      <p:scale>
        <a:sx n="155" d="100"/>
        <a:sy n="155" d="100"/>
      </p:scale>
      <p:origin x="0" y="0"/>
    </p:cViewPr>
  </p:notesTextViewPr>
  <p:notesViewPr>
    <p:cSldViewPr snapToGrid="0" snapToObjects="1">
      <p:cViewPr varScale="1">
        <p:scale>
          <a:sx n="169" d="100"/>
          <a:sy n="169" d="100"/>
        </p:scale>
        <p:origin x="660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6F4CAF-818B-244C-A590-ADF3DEC2B1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03D6BE-C47E-6A41-95B2-D8AD5C51E9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951D7-DAD3-8A40-B59A-675424F405E3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6A4EF4-3A07-BE4E-8839-E60E39FFC7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E22A0-B513-604F-8AF7-40DAAA2BCE2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CD958-9D52-0D4E-AED9-DFA4C02B6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43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28A477-C5F0-8140-B3FE-7F1E150575E5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180E4-D12F-EB47-98EF-BD70452780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32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Hello, my name is Jinwook Jung, and I am from IBM Research.</a:t>
            </a:r>
          </a:p>
          <a:p>
            <a:endParaRPr lang="en-US" dirty="0"/>
          </a:p>
          <a:p>
            <a:r>
              <a:rPr lang="en-US" dirty="0"/>
              <a:t>Today, I am going to present our invited paper, “IEEE CEDA DATC, Expanding the Research Foundations for IC Physical Design and ML-Enabled EDA.”</a:t>
            </a:r>
          </a:p>
          <a:p>
            <a:endParaRPr lang="en-US" dirty="0"/>
          </a:p>
          <a:p>
            <a:r>
              <a:rPr lang="en-US" dirty="0"/>
              <a:t>The paper was written with my coauthors, Prof. Andrew </a:t>
            </a:r>
            <a:r>
              <a:rPr lang="en-US" dirty="0" err="1"/>
              <a:t>Kahng</a:t>
            </a:r>
            <a:r>
              <a:rPr lang="en-US" dirty="0"/>
              <a:t>, Mr. Ravi </a:t>
            </a:r>
            <a:r>
              <a:rPr lang="en-US" dirty="0" err="1"/>
              <a:t>Varadarajan</a:t>
            </a:r>
            <a:r>
              <a:rPr lang="en-US" dirty="0"/>
              <a:t>, and Mr. </a:t>
            </a:r>
            <a:r>
              <a:rPr lang="en-US" dirty="0" err="1"/>
              <a:t>Zhiang</a:t>
            </a:r>
            <a:r>
              <a:rPr lang="en-US" dirty="0"/>
              <a:t> Wang from UCSD.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80E4-D12F-EB47-98EF-BD70452780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655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I’ll explain DATC efforts for calibration datasets.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80E4-D12F-EB47-98EF-BD70452780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85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LinLibertineT"/>
              </a:rPr>
              <a:t>So, why are we doing this.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LinLibertine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LinLibertineT"/>
              </a:rPr>
              <a:t>[C1]</a:t>
            </a:r>
            <a:r>
              <a:rPr lang="en-US" sz="1800" dirty="0">
                <a:effectLst/>
                <a:latin typeface="LinLibertineT"/>
              </a:rPr>
              <a:t> In open-source EDA context, we have seen that open </a:t>
            </a:r>
            <a:r>
              <a:rPr lang="en-US" sz="1800" dirty="0" err="1">
                <a:effectLst/>
                <a:latin typeface="LinLibertineT"/>
              </a:rPr>
              <a:t>enablements</a:t>
            </a:r>
            <a:r>
              <a:rPr lang="en-US" sz="1800" dirty="0">
                <a:effectLst/>
                <a:latin typeface="LinLibertineT"/>
              </a:rPr>
              <a:t> are only as good as how they are being used.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LinLibertineT"/>
              </a:rPr>
              <a:t>What does that mean... sometimes, we see that open </a:t>
            </a:r>
            <a:r>
              <a:rPr lang="en-US" sz="1800" dirty="0" err="1">
                <a:effectLst/>
                <a:latin typeface="LinLibertineT"/>
              </a:rPr>
              <a:t>enablements</a:t>
            </a:r>
            <a:r>
              <a:rPr lang="en-US" sz="1800" dirty="0">
                <a:effectLst/>
                <a:latin typeface="LinLibertineT"/>
              </a:rPr>
              <a:t> can NOT guarantee the best accuracy or required accuracy due to the lack of strong regression and thorough validation processes.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LinLibertine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LinLibertineT"/>
              </a:rPr>
              <a:t>[C2] </a:t>
            </a:r>
            <a:r>
              <a:rPr lang="en-US" sz="1800" b="0" dirty="0">
                <a:effectLst/>
                <a:latin typeface="LinLibertineT"/>
              </a:rPr>
              <a:t>Here’s an example, showing two different </a:t>
            </a:r>
            <a:r>
              <a:rPr lang="en-US" sz="1800" b="0" dirty="0" err="1">
                <a:effectLst/>
                <a:latin typeface="LinLibertineT"/>
              </a:rPr>
              <a:t>OpenRCX</a:t>
            </a:r>
            <a:r>
              <a:rPr lang="en-US" sz="1800" b="0" dirty="0">
                <a:effectLst/>
                <a:latin typeface="LinLibertineT"/>
              </a:rPr>
              <a:t> usages for SKY130, one from an </a:t>
            </a:r>
            <a:r>
              <a:rPr lang="en-US" sz="1800" b="0" dirty="0" err="1">
                <a:effectLst/>
                <a:latin typeface="LinLibertineT"/>
              </a:rPr>
              <a:t>OpenROAD</a:t>
            </a:r>
            <a:r>
              <a:rPr lang="en-US" sz="1800" b="0" dirty="0">
                <a:effectLst/>
                <a:latin typeface="LinLibertineT"/>
              </a:rPr>
              <a:t> flow and the other from an </a:t>
            </a:r>
            <a:r>
              <a:rPr lang="en-US" sz="1800" b="0" dirty="0" err="1">
                <a:effectLst/>
                <a:latin typeface="LinLibertineT"/>
              </a:rPr>
              <a:t>OpenLane</a:t>
            </a:r>
            <a:r>
              <a:rPr lang="en-US" sz="1800" b="0" dirty="0">
                <a:effectLst/>
                <a:latin typeface="LinLibertineT"/>
              </a:rPr>
              <a:t> flow.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effectLst/>
                <a:latin typeface="LinLibertineT"/>
              </a:rPr>
              <a:t>From the left plots, you can see that </a:t>
            </a:r>
            <a:r>
              <a:rPr lang="en-US" sz="1800" b="0" dirty="0" err="1">
                <a:effectLst/>
                <a:latin typeface="LinLibertineT"/>
              </a:rPr>
              <a:t>OpenROAD’s</a:t>
            </a:r>
            <a:r>
              <a:rPr lang="en-US" sz="1800" b="0" dirty="0">
                <a:effectLst/>
                <a:latin typeface="LinLibertineT"/>
              </a:rPr>
              <a:t> RC data is very well correlated with the golden enablement.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dirty="0">
                <a:effectLst/>
                <a:latin typeface="LinLibertineT"/>
              </a:rPr>
              <a:t>This is because the </a:t>
            </a:r>
            <a:r>
              <a:rPr lang="en-US" sz="1800" b="0" dirty="0" err="1">
                <a:effectLst/>
                <a:latin typeface="LinLibertineT"/>
              </a:rPr>
              <a:t>OpenROAD</a:t>
            </a:r>
            <a:r>
              <a:rPr lang="en-US" sz="1800" b="0" dirty="0">
                <a:effectLst/>
                <a:latin typeface="LinLibertineT"/>
              </a:rPr>
              <a:t> flow is very well calibrated to the golden data.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r>
              <a:rPr lang="en-US" b="0" dirty="0"/>
              <a:t>On the other hand, from the plots on the right, the RC extraction data obtained from an </a:t>
            </a:r>
            <a:r>
              <a:rPr lang="en-US" b="0" dirty="0" err="1"/>
              <a:t>OpenLane</a:t>
            </a:r>
            <a:r>
              <a:rPr lang="en-US" b="0" dirty="0"/>
              <a:t> flow does not correlate well with the golden data.</a:t>
            </a:r>
          </a:p>
          <a:p>
            <a:endParaRPr lang="en-US" b="0" dirty="0"/>
          </a:p>
          <a:p>
            <a:r>
              <a:rPr lang="en-US" b="0" dirty="0"/>
              <a:t>[C3] So, we think this </a:t>
            </a:r>
            <a:r>
              <a:rPr lang="en-US" sz="1800" dirty="0">
                <a:effectLst/>
                <a:latin typeface="LinLibertineT"/>
              </a:rPr>
              <a:t>highlights a necessity of calibrations effort in the open-source EDA contexts.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And we need calibration efforts to obtain reliable results from open-source EDA tools.</a:t>
            </a:r>
            <a:endParaRPr lang="en-US" sz="1050" b="0" dirty="0"/>
          </a:p>
          <a:p>
            <a:endParaRPr lang="en-US" dirty="0"/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80E4-D12F-EB47-98EF-BD70452780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88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that motivation, we DATC have been working to build a calibration repository as shown here.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repository provides a collection of reference analysis data, including STA, RC extraction, and IR drop analysis.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calibration datasets were generated from DRV-free routed testcases from open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enablements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we currently provides 39 cases in our dataset.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So, we hope that our datasets facilitates calibration in opensource </a:t>
            </a:r>
            <a:r>
              <a:rPr lang="en-US" b="0" dirty="0" err="1"/>
              <a:t>enablements</a:t>
            </a:r>
            <a:r>
              <a:rPr lang="en-US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80E4-D12F-EB47-98EF-BD70452780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75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Now, I’ll explain our fourth activity, modern and complete benchmarks for physical 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80E4-D12F-EB47-98EF-BD70452780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6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First, classical benchmark revitalization.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[C1]</a:t>
            </a:r>
            <a:r>
              <a:rPr lang="en-US" dirty="0"/>
              <a:t> There have been several classical benchmarks, but they are either outdated or incomplete.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example, the ISPD placement benchmarks written in bookshelf format has no cell types, timing information, and technology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[C2] </a:t>
            </a:r>
            <a:r>
              <a:rPr lang="en-US" b="0" dirty="0"/>
              <a:t>So, under DATC, we have supported development of </a:t>
            </a:r>
            <a:r>
              <a:rPr lang="en-US" b="1" dirty="0"/>
              <a:t>[</a:t>
            </a:r>
            <a:r>
              <a:rPr lang="en-US" b="1" dirty="0" err="1"/>
              <a:t>Rose'ttaStone</a:t>
            </a:r>
            <a:r>
              <a:rPr lang="en-US" b="1" dirty="0"/>
              <a:t>]</a:t>
            </a:r>
            <a:r>
              <a:rPr lang="en-US" b="0" dirty="0"/>
              <a:t>, a bookshelf to LEF/DEF converter.</a:t>
            </a:r>
            <a:endParaRPr lang="en-US" b="1" dirty="0"/>
          </a:p>
          <a:p>
            <a:r>
              <a:rPr lang="en-US" dirty="0"/>
              <a:t>Given a bookshelf-based benchmark and PDK information, it creates an </a:t>
            </a:r>
            <a:r>
              <a:rPr lang="en-US" dirty="0" err="1"/>
              <a:t>OpenDB</a:t>
            </a:r>
            <a:r>
              <a:rPr lang="en-US" dirty="0"/>
              <a:t> database.</a:t>
            </a:r>
          </a:p>
          <a:p>
            <a:r>
              <a:rPr lang="en-US" dirty="0"/>
              <a:t>Then, </a:t>
            </a:r>
            <a:r>
              <a:rPr lang="en-US" b="1" dirty="0"/>
              <a:t>[</a:t>
            </a:r>
            <a:r>
              <a:rPr lang="en-US" b="1" dirty="0" err="1"/>
              <a:t>Rosetta’Stone</a:t>
            </a:r>
            <a:r>
              <a:rPr lang="en-US" b="1" dirty="0"/>
              <a:t>]</a:t>
            </a:r>
            <a:r>
              <a:rPr lang="en-US" dirty="0"/>
              <a:t> populates  the missing information, such as cell types, and scales existing macro blocks properly based on technology information.</a:t>
            </a:r>
          </a:p>
          <a:p>
            <a:endParaRPr lang="en-US" dirty="0"/>
          </a:p>
          <a:p>
            <a:r>
              <a:rPr lang="en-US" dirty="0"/>
              <a:t>The GitHub link is also shown in this slide, which provides 35 benchmarks in 4 open </a:t>
            </a:r>
            <a:r>
              <a:rPr lang="en-US" dirty="0" err="1"/>
              <a:t>enablements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These two plots show two example results, one for an ISPD’05 benchmark and the other for an ISPD’06 benchmark.</a:t>
            </a:r>
          </a:p>
          <a:p>
            <a:r>
              <a:rPr lang="en-US" dirty="0"/>
              <a:t>You can see that </a:t>
            </a:r>
            <a:r>
              <a:rPr lang="en-US" dirty="0" err="1"/>
              <a:t>RosettaStone</a:t>
            </a:r>
            <a:r>
              <a:rPr lang="en-US" dirty="0"/>
              <a:t> successfully converts the previous CAD contest benchmarks into NanGate45 technology.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80E4-D12F-EB47-98EF-BD70452780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244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 developing </a:t>
            </a:r>
            <a:r>
              <a:rPr lang="en-US" b="1" dirty="0" err="1"/>
              <a:t>RosettaStone</a:t>
            </a:r>
            <a:r>
              <a:rPr lang="en-US" dirty="0"/>
              <a:t>, we have found that the converted benchmarks have impractically long timing paths.</a:t>
            </a:r>
          </a:p>
          <a:p>
            <a:endParaRPr lang="en-US" b="1" dirty="0"/>
          </a:p>
          <a:p>
            <a:r>
              <a:rPr lang="en-US" b="0" dirty="0"/>
              <a:t>To cope with the problem, </a:t>
            </a:r>
            <a:r>
              <a:rPr lang="en-US" b="1" dirty="0" err="1"/>
              <a:t>RosettaStone</a:t>
            </a:r>
            <a:r>
              <a:rPr lang="en-US" b="0" dirty="0"/>
              <a:t> provides a logic path cutting capability.</a:t>
            </a:r>
          </a:p>
          <a:p>
            <a:endParaRPr lang="en-US" b="0" dirty="0"/>
          </a:p>
          <a:p>
            <a:r>
              <a:rPr lang="en-US" b="0" dirty="0"/>
              <a:t>Users can specify maximum path length constraint as an input to </a:t>
            </a:r>
            <a:r>
              <a:rPr lang="en-US" b="1" dirty="0" err="1"/>
              <a:t>RosettaStone</a:t>
            </a:r>
            <a:r>
              <a:rPr lang="en-US" b="0" dirty="0"/>
              <a:t>.</a:t>
            </a:r>
          </a:p>
          <a:p>
            <a:r>
              <a:rPr lang="en-US" b="0" dirty="0"/>
              <a:t>Then, using </a:t>
            </a:r>
            <a:r>
              <a:rPr lang="en-US" b="0" dirty="0" err="1"/>
              <a:t>OpenSTA</a:t>
            </a:r>
            <a:r>
              <a:rPr lang="en-US" b="0" dirty="0"/>
              <a:t> API, </a:t>
            </a:r>
            <a:r>
              <a:rPr lang="en-US" b="1" dirty="0" err="1"/>
              <a:t>Rose'ttaStone</a:t>
            </a:r>
            <a:r>
              <a:rPr lang="en-US" b="0" dirty="0"/>
              <a:t> retrieves timing paths of the design, and insert flip-flops and transforms the netlists properly.</a:t>
            </a:r>
          </a:p>
          <a:p>
            <a:endParaRPr lang="en-US" b="0" dirty="0"/>
          </a:p>
          <a:p>
            <a:r>
              <a:rPr lang="en-US" b="0" dirty="0"/>
              <a:t>This table shows the result. </a:t>
            </a:r>
          </a:p>
          <a:p>
            <a:r>
              <a:rPr lang="en-US" b="0" dirty="0"/>
              <a:t>Before logic cutting, the benchmarks have very long critical paths. </a:t>
            </a:r>
          </a:p>
          <a:p>
            <a:r>
              <a:rPr lang="en-US" b="0" dirty="0"/>
              <a:t>But with logic cutting, we can create benchmarks having reasonable logic stages and path delay.</a:t>
            </a:r>
          </a:p>
          <a:p>
            <a:endParaRPr lang="en-US" b="0" dirty="0"/>
          </a:p>
          <a:p>
            <a:r>
              <a:rPr lang="en-US" b="0" dirty="0"/>
              <a:t>[PAUSE]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80E4-D12F-EB47-98EF-BD70452780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829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I’d like to also introduce one more benchmark activity, the macro placement benchmarks.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LinLibertine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/>
              <a:t>[C1]</a:t>
            </a:r>
            <a:r>
              <a:rPr lang="en-US" sz="1800" dirty="0"/>
              <a:t> </a:t>
            </a:r>
            <a:r>
              <a:rPr lang="en-US" sz="1800" dirty="0">
                <a:effectLst/>
                <a:latin typeface="LinLibertineT"/>
              </a:rPr>
              <a:t>Macro placement is an important challenge for physical design and ML-enabled EDA.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LinLibertineT"/>
              </a:rPr>
              <a:t>But we haven’t really seen an established foundations for macro placement research. 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[C2]</a:t>
            </a:r>
            <a:r>
              <a:rPr lang="en-US" sz="1800" dirty="0">
                <a:effectLst/>
                <a:latin typeface="LinLibertineT"/>
              </a:rPr>
              <a:t> Under TILOS AI Institute, Prof. Andrew </a:t>
            </a:r>
            <a:r>
              <a:rPr lang="en-US" sz="1800" dirty="0" err="1">
                <a:effectLst/>
                <a:latin typeface="LinLibertineT"/>
              </a:rPr>
              <a:t>Kahng’s</a:t>
            </a:r>
            <a:r>
              <a:rPr lang="en-US" sz="1800" dirty="0">
                <a:effectLst/>
                <a:latin typeface="LinLibertineT"/>
              </a:rPr>
              <a:t> team at UCSD has established the </a:t>
            </a:r>
            <a:r>
              <a:rPr lang="en-US" sz="1800" dirty="0" err="1">
                <a:effectLst/>
                <a:latin typeface="LinLibertineT"/>
              </a:rPr>
              <a:t>MacroPlacement</a:t>
            </a:r>
            <a:r>
              <a:rPr lang="en-US" sz="1800" dirty="0">
                <a:effectLst/>
                <a:latin typeface="LinLibertineT"/>
              </a:rPr>
              <a:t> repository which is shown here.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LinLibertineT"/>
              </a:rPr>
              <a:t>It provides modern macro placement benchmarks as well as the research foundation.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LinLibertine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LinLibertineT"/>
              </a:rPr>
              <a:t>[C3] </a:t>
            </a:r>
            <a:r>
              <a:rPr lang="en-US" sz="1800" dirty="0">
                <a:effectLst/>
                <a:latin typeface="LinLibertineT"/>
              </a:rPr>
              <a:t>The repository includes three well-known open-source designs: Ariane RISC-V CPUs, </a:t>
            </a:r>
            <a:r>
              <a:rPr lang="en-US" sz="1800" dirty="0" err="1">
                <a:effectLst/>
                <a:latin typeface="LinLibertineT"/>
              </a:rPr>
              <a:t>MemPool</a:t>
            </a:r>
            <a:r>
              <a:rPr lang="en-US" sz="1800" dirty="0">
                <a:effectLst/>
                <a:latin typeface="LinLibertineT"/>
              </a:rPr>
              <a:t> many core system, and NVDLA deep learning accelerator.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LinLibertine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LinLibertineT"/>
              </a:rPr>
              <a:t>[C4] </a:t>
            </a:r>
            <a:r>
              <a:rPr lang="en-US" sz="1800" dirty="0">
                <a:effectLst/>
                <a:latin typeface="LinLibertineT"/>
              </a:rPr>
              <a:t>It supports three open-source </a:t>
            </a:r>
            <a:r>
              <a:rPr lang="en-US" sz="1800" dirty="0" err="1">
                <a:effectLst/>
                <a:latin typeface="LinLibertineT"/>
              </a:rPr>
              <a:t>enablements</a:t>
            </a:r>
            <a:r>
              <a:rPr lang="en-US" sz="1800" dirty="0">
                <a:effectLst/>
                <a:latin typeface="LinLibertineT"/>
              </a:rPr>
              <a:t> with SRAM </a:t>
            </a:r>
            <a:r>
              <a:rPr lang="en-US" sz="1800" dirty="0" err="1">
                <a:effectLst/>
                <a:latin typeface="LinLibertineT"/>
              </a:rPr>
              <a:t>genearators</a:t>
            </a:r>
            <a:r>
              <a:rPr lang="en-US" sz="1800" dirty="0">
                <a:effectLst/>
                <a:latin typeface="LinLibertineT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LinLibertine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LinLibertineT"/>
              </a:rPr>
              <a:t>[C5] </a:t>
            </a:r>
            <a:r>
              <a:rPr lang="en-US" sz="1800" dirty="0">
                <a:effectLst/>
                <a:latin typeface="LinLibertineT"/>
              </a:rPr>
              <a:t>and provides three different implementation flows, including two commercial, Cadence-based flows, as well as one </a:t>
            </a:r>
            <a:r>
              <a:rPr lang="en-US" sz="1800" dirty="0" err="1">
                <a:effectLst/>
                <a:latin typeface="LinLibertineT"/>
              </a:rPr>
              <a:t>OpenROAD</a:t>
            </a:r>
            <a:r>
              <a:rPr lang="en-US" sz="1800" dirty="0">
                <a:effectLst/>
                <a:latin typeface="LinLibertineT"/>
              </a:rPr>
              <a:t> flow.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[PAUSE]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[NEXT SLIDE]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LinLibertineT"/>
              </a:rPr>
              <a:t>So, with this </a:t>
            </a:r>
            <a:r>
              <a:rPr lang="en-US" sz="1200" dirty="0" err="1">
                <a:effectLst/>
                <a:latin typeface="LinLibertineT"/>
              </a:rPr>
              <a:t>MacroPlacement</a:t>
            </a:r>
            <a:r>
              <a:rPr lang="en-US" sz="1200" dirty="0">
                <a:effectLst/>
                <a:latin typeface="LinLibertineT"/>
              </a:rPr>
              <a:t> repo, our hope is that ...</a:t>
            </a:r>
            <a:endParaRPr lang="en-US" sz="1200" b="1" dirty="0">
              <a:effectLst/>
              <a:latin typeface="LinLibertine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>
              <a:effectLst/>
              <a:latin typeface="LinLibertine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80E4-D12F-EB47-98EF-BD70452780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82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LinLibertineT"/>
              </a:rPr>
              <a:t>So, our hope is that this </a:t>
            </a:r>
            <a:r>
              <a:rPr lang="en-US" sz="1800" dirty="0" err="1">
                <a:effectLst/>
                <a:latin typeface="LinLibertineT"/>
              </a:rPr>
              <a:t>MacroPlacement</a:t>
            </a:r>
            <a:r>
              <a:rPr lang="en-US" sz="1800" dirty="0">
                <a:effectLst/>
                <a:latin typeface="LinLibertineT"/>
              </a:rPr>
              <a:t> repo facilitates ML-enabled macro placement research.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LinLibertine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LinLibertineT"/>
              </a:rPr>
              <a:t>[C1] </a:t>
            </a:r>
            <a:r>
              <a:rPr lang="en-US" sz="1800" dirty="0">
                <a:effectLst/>
                <a:latin typeface="LinLibertineT"/>
              </a:rPr>
              <a:t>For example, we can study machine-learning guided macro placement methodology using the </a:t>
            </a:r>
            <a:r>
              <a:rPr lang="en-US" sz="1800" dirty="0" err="1">
                <a:effectLst/>
                <a:latin typeface="LinLibertineT"/>
              </a:rPr>
              <a:t>MacroPlacement</a:t>
            </a:r>
            <a:r>
              <a:rPr lang="en-US" sz="1800" dirty="0">
                <a:effectLst/>
                <a:latin typeface="LinLibertineT"/>
              </a:rPr>
              <a:t> repo.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LinLibertineT"/>
              </a:rPr>
              <a:t>Actually, the cost function in </a:t>
            </a:r>
            <a:r>
              <a:rPr lang="en-US" sz="1800" dirty="0" err="1">
                <a:effectLst/>
                <a:latin typeface="LinLibertineT"/>
              </a:rPr>
              <a:t>Hier</a:t>
            </a:r>
            <a:r>
              <a:rPr lang="en-US" sz="1800" dirty="0">
                <a:effectLst/>
                <a:latin typeface="LinLibertineT"/>
              </a:rPr>
              <a:t>-RTLMP has several tunable parameters, such as weight for area and weight for wirelength.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LinLibertineT"/>
              </a:rPr>
              <a:t>We can utilize hyperparameter tuning methods to find optimal weights in the cost function for different designs.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LinLibertine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LinLibertineT"/>
              </a:rPr>
              <a:t>That could be one interesting research direction.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LinLibertine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[C2] </a:t>
            </a:r>
            <a:r>
              <a:rPr lang="en-US" b="0" dirty="0"/>
              <a:t>Another thing we can do with the </a:t>
            </a:r>
            <a:r>
              <a:rPr lang="en-US" b="0" dirty="0" err="1"/>
              <a:t>MacroPlacement</a:t>
            </a:r>
            <a:r>
              <a:rPr lang="en-US" b="0" dirty="0"/>
              <a:t> repo is machine-learning </a:t>
            </a:r>
            <a:r>
              <a:rPr lang="en-US" b="1" dirty="0"/>
              <a:t>driven</a:t>
            </a:r>
            <a:r>
              <a:rPr lang="en-US" b="0" dirty="0"/>
              <a:t> macro placement.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The </a:t>
            </a:r>
            <a:r>
              <a:rPr lang="en-US" b="0" dirty="0" err="1"/>
              <a:t>MacroPlacement</a:t>
            </a:r>
            <a:r>
              <a:rPr lang="en-US" b="0" dirty="0"/>
              <a:t> repository in fact provides a baseline implementation of Google’s reinforcement learning based macro placement method.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This picture shown here were created using that baseline implementation on Ariane RISC-V design.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So, with the </a:t>
            </a:r>
            <a:r>
              <a:rPr lang="en-US" b="0" dirty="0" err="1"/>
              <a:t>MacroPlacement</a:t>
            </a:r>
            <a:r>
              <a:rPr lang="en-US" b="0" dirty="0"/>
              <a:t> repo, we want to facilitate </a:t>
            </a:r>
            <a:r>
              <a:rPr lang="en-US" sz="1200" dirty="0">
                <a:effectLst/>
                <a:latin typeface="LinLibertineT"/>
              </a:rPr>
              <a:t>ML-enabled macro placement research.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80E4-D12F-EB47-98EF-BD70452780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16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Lastly, I’ll briefly introduce a cloud-native enablement of large-scale design of experiments.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80E4-D12F-EB47-98EF-BD70452780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69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/>
              <a:t>So, again, why do we need this?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[C1] We all know that machine learning requires data, and the same applies to the ML-CAD research.</a:t>
            </a:r>
          </a:p>
          <a:p>
            <a:pPr marL="0" lvl="0" indent="0">
              <a:buNone/>
            </a:pPr>
            <a:r>
              <a:rPr lang="en-US" dirty="0"/>
              <a:t>However, generating large amount of data for ML-CAD needs huge amount of compute resources and takes significant time.</a:t>
            </a:r>
          </a:p>
          <a:p>
            <a:pPr marL="0" lvl="0" indent="0">
              <a:buNone/>
            </a:pPr>
            <a:r>
              <a:rPr lang="en-US" dirty="0"/>
              <a:t>So, we want to establish an efficient way of generating the large amount of data for ML-CAD.</a:t>
            </a:r>
          </a:p>
          <a:p>
            <a:pPr marL="0" lvl="0" indent="0">
              <a:buNone/>
            </a:pPr>
            <a:endParaRPr lang="en-US" b="1" dirty="0"/>
          </a:p>
          <a:p>
            <a:pPr marL="0" lvl="0" indent="0">
              <a:buNone/>
            </a:pPr>
            <a:r>
              <a:rPr lang="en-US" b="1" dirty="0"/>
              <a:t>[C2] </a:t>
            </a:r>
            <a:r>
              <a:rPr lang="en-US" dirty="0"/>
              <a:t>Here, we would like to utilize cloud computing.</a:t>
            </a:r>
          </a:p>
          <a:p>
            <a:pPr marL="0" lvl="0" indent="0">
              <a:buNone/>
            </a:pPr>
            <a:r>
              <a:rPr lang="en-US" dirty="0"/>
              <a:t>But now the question becomes, how to best-utilize public cloud services to generate large data specifically for ML-CAD.</a:t>
            </a:r>
          </a:p>
          <a:p>
            <a:pPr marL="0" lvl="0" indent="0">
              <a:buNone/>
            </a:pPr>
            <a:r>
              <a:rPr lang="en-US" dirty="0"/>
              <a:t>We can just obtain bare cloud instances, install OSes, libraries, and compiles tools every time, all manually,  but it won’t scale very well.</a:t>
            </a:r>
          </a:p>
          <a:p>
            <a:pPr marL="0" lvl="0" indent="0">
              <a:buNone/>
            </a:pPr>
            <a:endParaRPr lang="en-US" b="1" dirty="0"/>
          </a:p>
          <a:p>
            <a:pPr marL="0" lvl="0" indent="0">
              <a:buNone/>
            </a:pPr>
            <a:r>
              <a:rPr lang="en-US" b="1" dirty="0"/>
              <a:t>[C3] In that sense, w</a:t>
            </a:r>
            <a:r>
              <a:rPr lang="en-US" dirty="0"/>
              <a:t>e need to establish a generic, </a:t>
            </a:r>
            <a:r>
              <a:rPr lang="en-US" i="1" dirty="0"/>
              <a:t>cloud-native</a:t>
            </a:r>
            <a:r>
              <a:rPr lang="en-US" dirty="0"/>
              <a:t> way to enable large-scale design of experiments on cloud.</a:t>
            </a:r>
          </a:p>
        </p:txBody>
      </p:sp>
    </p:spTree>
    <p:extLst>
      <p:ext uri="{BB962C8B-B14F-4D97-AF65-F5344CB8AC3E}">
        <p14:creationId xmlns:p14="http://schemas.microsoft.com/office/powerpoint/2010/main" val="350922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me first start with an introduction about Design Automation Technical Committee.</a:t>
            </a:r>
          </a:p>
          <a:p>
            <a:endParaRPr lang="en-US" dirty="0"/>
          </a:p>
          <a:p>
            <a:r>
              <a:rPr lang="en-US" b="1" dirty="0"/>
              <a:t>[C1] </a:t>
            </a:r>
            <a:r>
              <a:rPr lang="en-US" dirty="0"/>
              <a:t>It is a member technical committees of IEEE CEDA. IEEE CEDA actually has several committees as shown here, and DATC is one of them. </a:t>
            </a:r>
          </a:p>
          <a:p>
            <a:endParaRPr lang="en-US" dirty="0"/>
          </a:p>
          <a:p>
            <a:r>
              <a:rPr lang="en-US" b="1" dirty="0"/>
              <a:t>[C2] </a:t>
            </a:r>
            <a:r>
              <a:rPr lang="en-US" dirty="0"/>
              <a:t>And here’s our mission statement. </a:t>
            </a:r>
          </a:p>
          <a:p>
            <a:r>
              <a:rPr lang="en-US" dirty="0"/>
              <a:t>We were established to investigate the current </a:t>
            </a:r>
            <a:r>
              <a:rPr lang="en-US" dirty="0" err="1"/>
              <a:t>to'pical</a:t>
            </a:r>
            <a:r>
              <a:rPr lang="en-US" dirty="0"/>
              <a:t> issues of EDA.</a:t>
            </a:r>
          </a:p>
          <a:p>
            <a:r>
              <a:rPr lang="en-US" dirty="0"/>
              <a:t>We’ve been working to produce publicly available designs flows and test cases, and to arrange discussion forums for the current EDA issues.</a:t>
            </a:r>
          </a:p>
          <a:p>
            <a:endParaRPr lang="en-US" b="0" dirty="0"/>
          </a:p>
          <a:p>
            <a:r>
              <a:rPr lang="en-US" b="1" dirty="0"/>
              <a:t>[C3] </a:t>
            </a:r>
            <a:r>
              <a:rPr lang="en-US" b="0" dirty="0"/>
              <a:t>Thankfully, DATC has been invited to ICCAD Contest Special Session since 2016. And we’ve been able to advertise our latest activities to the broader research community.</a:t>
            </a:r>
          </a:p>
          <a:p>
            <a:endParaRPr lang="en-US" b="0" dirty="0"/>
          </a:p>
          <a:p>
            <a:r>
              <a:rPr lang="en-US" b="1" dirty="0"/>
              <a:t>[C4] </a:t>
            </a:r>
            <a:r>
              <a:rPr lang="en-US" b="0" dirty="0"/>
              <a:t>Currently we have three members, myself, Prof Andrew </a:t>
            </a:r>
            <a:r>
              <a:rPr lang="en-US" b="0" dirty="0" err="1"/>
              <a:t>Kahng</a:t>
            </a:r>
            <a:r>
              <a:rPr lang="en-US" b="0" dirty="0"/>
              <a:t> from UCSD, and Prof Rhett Davis from NCSU.</a:t>
            </a:r>
          </a:p>
          <a:p>
            <a:endParaRPr lang="en-US" b="0" dirty="0"/>
          </a:p>
          <a:p>
            <a:r>
              <a:rPr lang="en-US" b="0" dirty="0"/>
              <a:t>[PAUSE]</a:t>
            </a:r>
          </a:p>
          <a:p>
            <a:r>
              <a:rPr lang="en-US" b="0" dirty="0"/>
              <a:t>[NEXT SLIDE] Today’s presentation is about  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80E4-D12F-EB47-98EF-BD70452780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133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So, this is the cloud architecture that we think is suitable for large-scale DoE.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realize cloud-native enablement, we utilize containerization, which is a proven way of building cloud-native applications.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that,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[C1]</a:t>
            </a:r>
            <a:r>
              <a:rPr lang="en-US" dirty="0"/>
              <a:t> We have created custom container images of flow and tool execution.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[C2] </a:t>
            </a:r>
            <a:r>
              <a:rPr lang="en-US" b="0" dirty="0"/>
              <a:t>We also have persistent volume resources to retain PDK and libraries,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[C3] </a:t>
            </a:r>
            <a:r>
              <a:rPr lang="en-US" b="0" dirty="0"/>
              <a:t>And this environment is hosted in Kubernetes cluster, and individual experiments are distributed using Ray framework.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[C4] </a:t>
            </a:r>
            <a:r>
              <a:rPr lang="en-US" b="0" dirty="0"/>
              <a:t>Since this is a cloud-native enablement,</a:t>
            </a:r>
            <a:r>
              <a:rPr lang="en-US" dirty="0"/>
              <a:t> we can host this architecture anywhere in public cloud, AWS, Azure, GCP, and IBM Cloud, and even in local machines.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5539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So, here’s the summary of today’s presentation.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DATC is a technical committee under IEEE CEDA, and we are working to establish and expand research foundations for IC Physical Design and ML-Enabled EDA.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In today’s presentation, I have introduced the five activities that we have been doing for the past year.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Thanks very much for your attention, and also thank you the ICCAD Contest Organizer for giving us the chance to speak in this session.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Thank you.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80E4-D12F-EB47-98EF-BD70452780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36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[C0] </a:t>
            </a:r>
            <a:r>
              <a:rPr lang="en-US" b="0" dirty="0"/>
              <a:t>Today’s presentation is about the DATC’s latest activities related to research foundations for IC Physical Design and ML-Enabled EDA.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[Pause]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So, there are actually a couple of DATC activities around this goal, which are shown here: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[C1] </a:t>
            </a:r>
            <a:r>
              <a:rPr lang="en-US" dirty="0"/>
              <a:t>Academic reference design flow preserving leading research codes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[C2] </a:t>
            </a:r>
            <a:r>
              <a:rPr lang="en-US" dirty="0"/>
              <a:t>Standardized metrics system for flow measurement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[C3] </a:t>
            </a:r>
            <a:r>
              <a:rPr lang="en-US" dirty="0"/>
              <a:t>Golden calibration datasets for electrical analysis and verification tasks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[C4]</a:t>
            </a:r>
            <a:r>
              <a:rPr lang="en-US" dirty="0"/>
              <a:t> Modern and complete benchmarks for physical 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[C5] </a:t>
            </a:r>
            <a:r>
              <a:rPr lang="en-US" dirty="0"/>
              <a:t>Large-scale distributed design of experiments on cloud environment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[Pause]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80E4-D12F-EB47-98EF-BD70452780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21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rest of my presentation, I’ll go over these DATC’s activities one by one, and introduce what we are doing under DATC.</a:t>
            </a:r>
          </a:p>
          <a:p>
            <a:endParaRPr lang="en-US" dirty="0"/>
          </a:p>
          <a:p>
            <a:r>
              <a:rPr lang="en-US" b="1" dirty="0"/>
              <a:t>[C1]</a:t>
            </a:r>
            <a:r>
              <a:rPr lang="en-US" dirty="0"/>
              <a:t> So, let’s start from the academic reference design flow.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80E4-D12F-EB47-98EF-BD70452780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95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academic reference design flow created by DATC is called “DATC Robust Design Flow, RDF for short.”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was initiated in 2016 based on the winning tools and research outcomes from the previous CAD contests.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With RDF development, we would like to preserve leading research codes, and we also want to foster flow-scale research.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diagram below shows the entire design flow in RDF, which includes Scala/Chisel RTL generator, RTL obfuscation, synthesis and DFT, and finally the full P&amp;R flow.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[C1] </a:t>
            </a:r>
            <a:r>
              <a:rPr lang="en-US" b="0" dirty="0"/>
              <a:t>This table</a:t>
            </a:r>
            <a:r>
              <a:rPr lang="en-US" dirty="0"/>
              <a:t> shows all the tools that are currently included in DATC RDF.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tools highlighted in red fonts are the latest updates made in the past year.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[NEXT SLIDE] Among the latest updates, 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80E4-D12F-EB47-98EF-BD70452780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78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Among the latest updates, I want to particularly highlight the new automatic macro placers in DATC RDF.</a:t>
            </a:r>
          </a:p>
          <a:p>
            <a:endParaRPr lang="en-US" sz="1800" dirty="0"/>
          </a:p>
          <a:p>
            <a:r>
              <a:rPr lang="en-US" sz="1800" b="1" dirty="0"/>
              <a:t>[C1] </a:t>
            </a:r>
            <a:r>
              <a:rPr lang="en-US" sz="1800" dirty="0"/>
              <a:t>This year, we have included a recent automatic macro placer, called RTL-MP in the RDF inventory.</a:t>
            </a:r>
          </a:p>
          <a:p>
            <a:r>
              <a:rPr lang="en-US" sz="1800" dirty="0"/>
              <a:t>It provides human-quality macro placement solution by combining its key components, such as auto-clustering, shaping, pin access comprehension, and notch region avoidance.</a:t>
            </a:r>
          </a:p>
          <a:p>
            <a:endParaRPr lang="en-US" sz="180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LinLibertineTI"/>
              </a:rPr>
              <a:t>[C2] </a:t>
            </a:r>
            <a:r>
              <a:rPr lang="en-US" sz="1800" dirty="0">
                <a:effectLst/>
                <a:latin typeface="LinLibertineTI"/>
              </a:rPr>
              <a:t>We also </a:t>
            </a:r>
            <a:r>
              <a:rPr lang="en-US" sz="1800" dirty="0">
                <a:effectLst/>
                <a:latin typeface="LinLibertineT"/>
              </a:rPr>
              <a:t>have included a newer version of macro placer named </a:t>
            </a:r>
            <a:r>
              <a:rPr lang="en-US" sz="1800" dirty="0" err="1">
                <a:effectLst/>
                <a:latin typeface="LinLibertineT"/>
              </a:rPr>
              <a:t>Hier</a:t>
            </a:r>
            <a:r>
              <a:rPr lang="en-US" sz="1800" dirty="0">
                <a:effectLst/>
                <a:latin typeface="LinLibertineT"/>
              </a:rPr>
              <a:t>-RTLMP.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LinLibertineT"/>
              </a:rPr>
              <a:t>It is an updated version of RTL-MP to support large-scale designs having a large number of macros.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LinLibertineT"/>
              </a:rPr>
              <a:t>So, on top of RTL-MP, it leverages logical hierarchy and dataflow of the design, and creates a multi-level physical hierarchy.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LinLibertineT"/>
              </a:rPr>
              <a:t>Based on that, it uses two-step cluster shaping process for runtime and </a:t>
            </a:r>
            <a:r>
              <a:rPr lang="en-US" sz="1800" dirty="0" err="1">
                <a:effectLst/>
                <a:latin typeface="LinLibertineT"/>
              </a:rPr>
              <a:t>QoR</a:t>
            </a:r>
            <a:r>
              <a:rPr lang="en-US" sz="1800" dirty="0">
                <a:effectLst/>
                <a:latin typeface="LinLibertineT"/>
              </a:rPr>
              <a:t> improvement.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LinLibertine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LinLibertineT"/>
              </a:rPr>
              <a:t>[C3]</a:t>
            </a:r>
            <a:r>
              <a:rPr lang="en-US" sz="1800" dirty="0">
                <a:effectLst/>
                <a:latin typeface="LinLibertineT"/>
              </a:rPr>
              <a:t> These plots show a result obtained by </a:t>
            </a:r>
            <a:r>
              <a:rPr lang="en-US" sz="1800" dirty="0" err="1">
                <a:effectLst/>
                <a:latin typeface="LinLibertineT"/>
              </a:rPr>
              <a:t>Hier</a:t>
            </a:r>
            <a:r>
              <a:rPr lang="en-US" sz="1800" dirty="0">
                <a:effectLst/>
                <a:latin typeface="LinLibertineT"/>
              </a:rPr>
              <a:t>-RTLMP, on a complex AI accelerator having 760 macros.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LinLibertineT"/>
              </a:rPr>
              <a:t>You can see that </a:t>
            </a:r>
            <a:r>
              <a:rPr lang="en-US" sz="1800" dirty="0" err="1">
                <a:effectLst/>
                <a:latin typeface="LinLibertineT"/>
              </a:rPr>
              <a:t>Hier</a:t>
            </a:r>
            <a:r>
              <a:rPr lang="en-US" sz="1800" dirty="0">
                <a:effectLst/>
                <a:latin typeface="LinLibertineT"/>
              </a:rPr>
              <a:t>-RTLMP creates a nice macro placement for such a big design.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80E4-D12F-EB47-98EF-BD70452780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42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Next, I’ll introduce our activities to establish a metrics system for flow measurement.</a:t>
            </a:r>
          </a:p>
          <a:p>
            <a:endParaRPr lang="en-US" dirty="0"/>
          </a:p>
          <a:p>
            <a:r>
              <a:rPr lang="en-US" dirty="0"/>
              <a:t>[NEXT SLIDE] ... which is METRICS2.1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80E4-D12F-EB47-98EF-BD70452780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18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... which is METRICS2.1...</a:t>
            </a:r>
            <a:endParaRPr lang="en-US" sz="1800" b="1" dirty="0">
              <a:effectLst/>
              <a:latin typeface="NimbusRomNo9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1800" b="1" dirty="0">
              <a:effectLst/>
              <a:latin typeface="NimbusRomNo9L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NimbusRomNo9L"/>
              </a:rPr>
              <a:t>[C1] </a:t>
            </a:r>
            <a:r>
              <a:rPr lang="en-US" sz="1800" b="0" dirty="0">
                <a:effectLst/>
                <a:latin typeface="NimbusRomNo9L"/>
              </a:rPr>
              <a:t>So the motivation of this activity is from the</a:t>
            </a:r>
            <a:r>
              <a:rPr lang="en-US" sz="1800" dirty="0">
                <a:effectLst/>
                <a:latin typeface="NimbusRomNo9L"/>
              </a:rPr>
              <a:t> lack of standard tool metrics and reporting formats in the EDA domain.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NimbusRomNo9L"/>
              </a:rPr>
              <a:t>There are many academic and commercial EDA tools, but each tool uses its own naming conventions, metrics format, and parameters.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NimbusRomNo9L"/>
              </a:rPr>
              <a:t>We think that such divergence hampers sharing of knowledge and built machine learning models, as well as reproduction of results. 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>
                <a:effectLst/>
                <a:latin typeface="NimbusRomNo9L"/>
              </a:rPr>
              <a:t>[C2] </a:t>
            </a:r>
            <a:r>
              <a:rPr lang="en-US" sz="1800" dirty="0">
                <a:effectLst/>
                <a:latin typeface="NimbusRomNo9L"/>
              </a:rPr>
              <a:t>So, we DATC have been working to establish a generalized metrics collection system, named METRICS2.1.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en-US" sz="1800" dirty="0">
                <a:effectLst/>
                <a:latin typeface="NimbusRomNo9L"/>
              </a:rPr>
              <a:t> provides a standard format for flow metrics data, and defines a robust structure for large-scale metrics datasets. 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[C3] </a:t>
            </a:r>
            <a:r>
              <a:rPr lang="en-US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have created a GitHub repository, as shown here.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repository provides a set of metrics data obtained from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OpenROAD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flow with public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enablements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also has sample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Jupyter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notebooks, which demonstrate example machine learning applications using METRICS2.1.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80E4-D12F-EB47-98EF-BD70452780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37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effectLst/>
              </a:rPr>
              <a:t>So, the METRICS2.1 system is now included in the latest releases of </a:t>
            </a:r>
            <a:r>
              <a:rPr lang="en-US" b="0" dirty="0" err="1">
                <a:effectLst/>
              </a:rPr>
              <a:t>OpenROAD</a:t>
            </a:r>
            <a:r>
              <a:rPr lang="en-US" b="0" dirty="0">
                <a:effectLst/>
              </a:rPr>
              <a:t> and </a:t>
            </a:r>
            <a:r>
              <a:rPr lang="en-US" b="0" dirty="0" err="1">
                <a:effectLst/>
              </a:rPr>
              <a:t>OpenROAD</a:t>
            </a:r>
            <a:r>
              <a:rPr lang="en-US" b="0" dirty="0">
                <a:effectLst/>
              </a:rPr>
              <a:t> Flow Scripts.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effectLst/>
              </a:rPr>
              <a:t>Users can specify the dash metrics option to create a METRICS JSON file from </a:t>
            </a:r>
            <a:r>
              <a:rPr lang="en-US" b="0" dirty="0" err="1">
                <a:effectLst/>
              </a:rPr>
              <a:t>OpenROAD</a:t>
            </a:r>
            <a:r>
              <a:rPr lang="en-US" b="0" dirty="0">
                <a:effectLst/>
              </a:rPr>
              <a:t> flow execution.</a:t>
            </a: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effectLst/>
              </a:rPr>
              <a:t>[C1] </a:t>
            </a:r>
            <a:r>
              <a:rPr lang="en-US" dirty="0">
                <a:effectLst/>
              </a:rPr>
              <a:t>This shows an example metrics data for detailed routing.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As you can see here, each metrics data is stored as JSON object, essentially a key-value pair.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This shows the metrics naming convention, and each metric is </a:t>
            </a:r>
            <a:r>
              <a:rPr lang="en-US" dirty="0" err="1">
                <a:effectLst/>
              </a:rPr>
              <a:t>uniquefly</a:t>
            </a:r>
            <a:r>
              <a:rPr lang="en-US" dirty="0">
                <a:effectLst/>
              </a:rPr>
              <a:t> defined by stage, category, name, and the modifier.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180E4-D12F-EB47-98EF-BD70452780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317500" indent="-317500">
              <a:buSzPct val="100000"/>
              <a:buFont typeface="Wingdings" charset="2"/>
              <a:buChar char="§"/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2000">
                <a:latin typeface="Helvetica" pitchFamily="2" charset="0"/>
              </a:defRPr>
            </a:lvl3pPr>
            <a:lvl4pPr>
              <a:defRPr sz="2000">
                <a:latin typeface="Helvetica" pitchFamily="2" charset="0"/>
              </a:defRPr>
            </a:lvl4pPr>
            <a:lvl5pPr>
              <a:defRPr sz="20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Helvetica" pitchFamily="2" charset="0"/>
              </a:defRPr>
            </a:lvl1pPr>
          </a:lstStyle>
          <a:p>
            <a:fld id="{3F5A96AC-4817-EE4A-AD1C-B65FA4CDAACE}" type="datetimeFigureOut">
              <a:rPr lang="en-US" smtClean="0"/>
              <a:pPr/>
              <a:t>10/31/22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601640" y="6515928"/>
            <a:ext cx="254360" cy="288147"/>
          </a:xfrm>
          <a:prstGeom prst="rect">
            <a:avLst/>
          </a:prstGeom>
          <a:noFill/>
        </p:spPr>
        <p:txBody>
          <a:bodyPr wrap="none" lIns="0" tIns="36000" rIns="36000" bIns="36000" rtlCol="0">
            <a:spAutoFit/>
          </a:bodyPr>
          <a:lstStyle/>
          <a:p>
            <a:pPr algn="ctr"/>
            <a:fld id="{3762595D-025A-3B42-9320-FDFD697FAC72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pPr algn="ctr"/>
              <a:t>‹#›</a:t>
            </a:fld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252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78B2F33-DAA9-1499-FD91-AC980C60F1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9F54D5-A4B8-44F1-B7E3-5F69EA22E2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03997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DE19EC-7263-4CE8-B170-3CC09EC043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8367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F36B3-F493-45E3-8184-179FD3513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42F3-8D11-48F3-A250-3DE13B28E698}" type="datetimeFigureOut">
              <a:rPr lang="en-US" smtClean="0"/>
              <a:t>10/31/22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35C8E-FD4F-4A40-AF2E-071CBBBED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F3DF6-2DBE-4BE6-B298-FBBC8FE58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62475-B39C-4809-B838-6955B4973FE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4A32F2AF-3D0C-0763-4C07-5BB445D243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923" y="654250"/>
            <a:ext cx="3264876" cy="226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71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6000" y="0"/>
            <a:ext cx="11856000" cy="90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6000" y="900000"/>
            <a:ext cx="11520000" cy="595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12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AB1-E01F-A246-9CFC-43A9CE737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6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Helvetica" pitchFamily="2" charset="0"/>
          <a:ea typeface="Helvetica" pitchFamily="2" charset="0"/>
          <a:cs typeface="Calibri" charset="0"/>
        </a:defRPr>
      </a:lvl1pPr>
    </p:titleStyle>
    <p:bodyStyle>
      <a:lvl1pPr marL="317500" indent="-317500" algn="l" defTabSz="914400" rtl="0" eaLnBrk="1" latinLnBrk="0" hangingPunct="1">
        <a:lnSpc>
          <a:spcPct val="95000"/>
        </a:lnSpc>
        <a:spcBef>
          <a:spcPts val="1000"/>
        </a:spcBef>
        <a:buSzPct val="100000"/>
        <a:buFont typeface="Wingdings" charset="2"/>
        <a:buChar char="§"/>
        <a:tabLst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855663" indent="-331788" algn="l" defTabSz="914400" rtl="0" eaLnBrk="1" latinLnBrk="0" hangingPunct="1">
        <a:lnSpc>
          <a:spcPct val="95000"/>
        </a:lnSpc>
        <a:spcBef>
          <a:spcPts val="500"/>
        </a:spcBef>
        <a:buFont typeface=".AppleSystemUIFont" charset="-120"/>
        <a:buChar char="-"/>
        <a:tabLst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5000"/>
        </a:lnSpc>
        <a:spcBef>
          <a:spcPts val="500"/>
        </a:spcBef>
        <a:buFont typeface=".AppleSystemUIFont" charset="-120"/>
        <a:buChar char="-"/>
        <a:tabLst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55763" indent="-284163" algn="l" defTabSz="914400" rtl="0" eaLnBrk="1" latinLnBrk="0" hangingPunct="1">
        <a:lnSpc>
          <a:spcPct val="95000"/>
        </a:lnSpc>
        <a:spcBef>
          <a:spcPts val="500"/>
        </a:spcBef>
        <a:buFont typeface=".AppleSystemUIFont" charset="-120"/>
        <a:buChar char="-"/>
        <a:tabLst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5000"/>
        </a:lnSpc>
        <a:spcBef>
          <a:spcPts val="500"/>
        </a:spcBef>
        <a:buFont typeface=".AppleSystemUIFont" charset="-120"/>
        <a:buChar char="-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ieee-ceda-datc/datc-rdf-calibrations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BKGroup/RosettaSton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hyperlink" Target="https://github.com/TILOS-AI-Institute/MacroPlacemen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tiff"/><Relationship Id="rId10" Type="http://schemas.openxmlformats.org/officeDocument/2006/relationships/image" Target="../media/image33.svg"/><Relationship Id="rId4" Type="http://schemas.openxmlformats.org/officeDocument/2006/relationships/image" Target="../media/image19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.png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hyperlink" Target="https://github.com/ieee-ceda-datc/datc-rdf-Metrics4ML#metrics-naming-convention" TargetMode="External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16D6F7-2C0C-F379-F438-B0C8D5B7C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40573"/>
            <a:ext cx="9144000" cy="2387600"/>
          </a:xfrm>
        </p:spPr>
        <p:txBody>
          <a:bodyPr>
            <a:noAutofit/>
          </a:bodyPr>
          <a:lstStyle/>
          <a:p>
            <a:r>
              <a:rPr lang="en-US" sz="2800" b="1" dirty="0"/>
              <a:t>IEEE CEDA DATC: Expanding Research Foundations for IC Physical Design and ML-Enabled EDA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96015AF-BB12-D8FD-8F9C-294EEE32F6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20248"/>
            <a:ext cx="9144000" cy="1655762"/>
          </a:xfrm>
        </p:spPr>
        <p:txBody>
          <a:bodyPr/>
          <a:lstStyle/>
          <a:p>
            <a:endParaRPr lang="en-US" sz="2200" dirty="0"/>
          </a:p>
          <a:p>
            <a:r>
              <a:rPr lang="en-US" sz="2200" b="1" u="sng" dirty="0"/>
              <a:t>Jinwook Jung</a:t>
            </a:r>
            <a:r>
              <a:rPr lang="en-US" sz="2200" b="1" u="sng" baseline="30000" dirty="0"/>
              <a:t>1</a:t>
            </a:r>
            <a:r>
              <a:rPr lang="en-US" sz="2200" dirty="0"/>
              <a:t>, Andrew Kahng</a:t>
            </a:r>
            <a:r>
              <a:rPr lang="en-US" sz="2200" baseline="30000" dirty="0"/>
              <a:t>2</a:t>
            </a:r>
            <a:r>
              <a:rPr lang="en-US" sz="2200" dirty="0"/>
              <a:t>, Ravi Varadarajan</a:t>
            </a:r>
            <a:r>
              <a:rPr lang="en-US" sz="2200" baseline="30000" dirty="0"/>
              <a:t>2</a:t>
            </a:r>
            <a:r>
              <a:rPr lang="en-US" sz="2200" dirty="0"/>
              <a:t>, and </a:t>
            </a:r>
            <a:r>
              <a:rPr lang="en-US" sz="2200" dirty="0" err="1"/>
              <a:t>Zhiang</a:t>
            </a:r>
            <a:r>
              <a:rPr lang="en-US" sz="2200" dirty="0"/>
              <a:t> Wang</a:t>
            </a:r>
            <a:r>
              <a:rPr lang="en-US" sz="2200" baseline="30000" dirty="0"/>
              <a:t>2</a:t>
            </a:r>
          </a:p>
          <a:p>
            <a:r>
              <a:rPr lang="en-US" sz="2200" baseline="30000" dirty="0"/>
              <a:t>1</a:t>
            </a:r>
            <a:r>
              <a:rPr lang="en-US" sz="2200" dirty="0"/>
              <a:t>IBM Research, </a:t>
            </a:r>
            <a:r>
              <a:rPr lang="en-US" sz="2200" baseline="30000" dirty="0"/>
              <a:t>2</a:t>
            </a:r>
            <a:r>
              <a:rPr lang="en-US" sz="2200" dirty="0"/>
              <a:t>UCSD</a:t>
            </a:r>
          </a:p>
        </p:txBody>
      </p:sp>
    </p:spTree>
    <p:extLst>
      <p:ext uri="{BB962C8B-B14F-4D97-AF65-F5344CB8AC3E}">
        <p14:creationId xmlns:p14="http://schemas.microsoft.com/office/powerpoint/2010/main" val="289830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939F4-5E01-A355-E2E4-5FA83CC7C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97DFC-3F45-9622-58B9-748C470EF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DATC RDF: Academic reference design flow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METRICS2.1: Standardized metrics system for flow measurement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b="1" dirty="0"/>
              <a:t>Golden calibration datasets for electrical analysis and verification tasks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Modern and complete benchmarks for physical design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Cloud enablement of large-scale distributed design of experiments</a:t>
            </a:r>
          </a:p>
        </p:txBody>
      </p:sp>
    </p:spTree>
    <p:extLst>
      <p:ext uri="{BB962C8B-B14F-4D97-AF65-F5344CB8AC3E}">
        <p14:creationId xmlns:p14="http://schemas.microsoft.com/office/powerpoint/2010/main" val="1471359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43F11-5813-D35A-D082-16E14FD73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Calibrations Datasets... 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9BD59-41DD-9CA6-6A6C-C6E01BC54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900000"/>
            <a:ext cx="11520000" cy="2731112"/>
          </a:xfrm>
        </p:spPr>
        <p:txBody>
          <a:bodyPr>
            <a:normAutofit/>
          </a:bodyPr>
          <a:lstStyle/>
          <a:p>
            <a:r>
              <a:rPr lang="en-US" b="1" dirty="0"/>
              <a:t>Open </a:t>
            </a:r>
            <a:r>
              <a:rPr lang="en-US" b="1" dirty="0" err="1"/>
              <a:t>enablements</a:t>
            </a:r>
            <a:r>
              <a:rPr lang="en-US" b="1" dirty="0"/>
              <a:t> </a:t>
            </a:r>
            <a:r>
              <a:rPr lang="en-US" sz="1600" b="1" dirty="0"/>
              <a:t>(tools, PDKs, libraries)</a:t>
            </a:r>
            <a:r>
              <a:rPr lang="en-US" b="1" dirty="0"/>
              <a:t> are only as good as how they are used</a:t>
            </a:r>
          </a:p>
          <a:p>
            <a:pPr lvl="1"/>
            <a:r>
              <a:rPr lang="en-US" dirty="0"/>
              <a:t>Open </a:t>
            </a:r>
            <a:r>
              <a:rPr lang="en-US" dirty="0" err="1"/>
              <a:t>enablements</a:t>
            </a:r>
            <a:r>
              <a:rPr lang="en-US" dirty="0"/>
              <a:t> may NOT guarantee the required accuracy due to lack of strong regression and thorough validation processes</a:t>
            </a:r>
            <a:endParaRPr lang="en-US" dirty="0">
              <a:effectLst/>
            </a:endParaRPr>
          </a:p>
          <a:p>
            <a:r>
              <a:rPr lang="en-US" b="1" dirty="0">
                <a:effectLst/>
              </a:rPr>
              <a:t>Example: </a:t>
            </a:r>
            <a:r>
              <a:rPr lang="en-US" b="1" dirty="0" err="1">
                <a:effectLst/>
              </a:rPr>
              <a:t>OpenRCX</a:t>
            </a:r>
            <a:r>
              <a:rPr lang="en-US" b="1" dirty="0">
                <a:effectLst/>
              </a:rPr>
              <a:t> 2.5D RCXT usage for SKY130HD enablement</a:t>
            </a:r>
            <a:endParaRPr lang="en-US" b="1" dirty="0"/>
          </a:p>
          <a:p>
            <a:pPr lvl="1"/>
            <a:r>
              <a:rPr lang="en-US" b="1" dirty="0">
                <a:effectLst/>
              </a:rPr>
              <a:t>Case 1</a:t>
            </a:r>
            <a:r>
              <a:rPr lang="en-US" dirty="0">
                <a:effectLst/>
              </a:rPr>
              <a:t>: SKY130 Golden commercial enablement vs </a:t>
            </a:r>
            <a:r>
              <a:rPr lang="en-US" dirty="0" err="1">
                <a:effectLst/>
              </a:rPr>
              <a:t>OpenROAD</a:t>
            </a:r>
            <a:r>
              <a:rPr lang="en-US" dirty="0">
                <a:effectLst/>
              </a:rPr>
              <a:t> (</a:t>
            </a:r>
            <a:r>
              <a:rPr lang="en-US" u="sng" dirty="0">
                <a:effectLst/>
              </a:rPr>
              <a:t>calibrated</a:t>
            </a:r>
            <a:r>
              <a:rPr lang="en-US" dirty="0">
                <a:effectLst/>
              </a:rPr>
              <a:t>)</a:t>
            </a:r>
          </a:p>
          <a:p>
            <a:pPr lvl="1"/>
            <a:r>
              <a:rPr lang="en-US" b="1" dirty="0">
                <a:effectLst/>
              </a:rPr>
              <a:t>Case 2</a:t>
            </a:r>
            <a:r>
              <a:rPr lang="en-US" dirty="0">
                <a:effectLst/>
              </a:rPr>
              <a:t>: SKY130 Golden commercial enablement vs </a:t>
            </a:r>
            <a:r>
              <a:rPr lang="en-US" dirty="0" err="1">
                <a:effectLst/>
              </a:rPr>
              <a:t>OpenLane</a:t>
            </a:r>
            <a:r>
              <a:rPr lang="en-US" dirty="0">
                <a:effectLst/>
              </a:rPr>
              <a:t> (commit hash: 7b15116)</a:t>
            </a:r>
            <a:endParaRPr lang="en-US" sz="1400" dirty="0">
              <a:effectLst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59CA228-04C4-8233-B916-A08AE71A6F9F}"/>
              </a:ext>
            </a:extLst>
          </p:cNvPr>
          <p:cNvGrpSpPr/>
          <p:nvPr/>
        </p:nvGrpSpPr>
        <p:grpSpPr>
          <a:xfrm>
            <a:off x="537752" y="3272844"/>
            <a:ext cx="11116497" cy="2579649"/>
            <a:chOff x="537752" y="3378351"/>
            <a:chExt cx="11116497" cy="257964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85E0BBD-294D-38AB-0486-9C2BDB34C781}"/>
                </a:ext>
              </a:extLst>
            </p:cNvPr>
            <p:cNvGrpSpPr/>
            <p:nvPr/>
          </p:nvGrpSpPr>
          <p:grpSpPr>
            <a:xfrm>
              <a:off x="537752" y="3378351"/>
              <a:ext cx="5310426" cy="2579649"/>
              <a:chOff x="537752" y="3378351"/>
              <a:chExt cx="5310426" cy="257964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108945A-4A35-BC0F-E019-E6C8786D83F7}"/>
                  </a:ext>
                </a:extLst>
              </p:cNvPr>
              <p:cNvSpPr/>
              <p:nvPr/>
            </p:nvSpPr>
            <p:spPr>
              <a:xfrm>
                <a:off x="537752" y="3378351"/>
                <a:ext cx="5310426" cy="2579649"/>
              </a:xfrm>
              <a:prstGeom prst="rect">
                <a:avLst/>
              </a:prstGeom>
              <a:ln w="635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D0162318-708A-1032-7C57-73793469A9CD}"/>
                  </a:ext>
                </a:extLst>
              </p:cNvPr>
              <p:cNvGrpSpPr/>
              <p:nvPr/>
            </p:nvGrpSpPr>
            <p:grpSpPr>
              <a:xfrm>
                <a:off x="571399" y="3631112"/>
                <a:ext cx="5254477" cy="1866585"/>
                <a:chOff x="254225" y="3977268"/>
                <a:chExt cx="5254477" cy="1866585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F8AED9BD-500E-1E1F-FBDC-0DCBD47562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49461" t="5479" r="2448" b="67304"/>
                <a:stretch/>
              </p:blipFill>
              <p:spPr>
                <a:xfrm>
                  <a:off x="2951355" y="3977268"/>
                  <a:ext cx="2557347" cy="1866585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41B66D1D-A222-0822-6041-F42109119D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5479" r="50818" b="67304"/>
                <a:stretch/>
              </p:blipFill>
              <p:spPr>
                <a:xfrm>
                  <a:off x="254225" y="3977268"/>
                  <a:ext cx="2615355" cy="1866585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68DCDE5-61FE-821F-E4AA-EB5A310FA28A}"/>
                  </a:ext>
                </a:extLst>
              </p:cNvPr>
              <p:cNvSpPr txBox="1"/>
              <p:nvPr/>
            </p:nvSpPr>
            <p:spPr>
              <a:xfrm>
                <a:off x="863064" y="5496939"/>
                <a:ext cx="48109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600" b="1" dirty="0">
                    <a:latin typeface="Helvetica" pitchFamily="2" charset="0"/>
                    <a:cs typeface="Calibri" panose="020F0502020204030204" pitchFamily="34" charset="0"/>
                  </a:rPr>
                  <a:t>Case 1: </a:t>
                </a:r>
                <a:r>
                  <a:rPr lang="en-US" altLang="ko-KR" sz="1600" dirty="0">
                    <a:latin typeface="Helvetica" pitchFamily="2" charset="0"/>
                    <a:cs typeface="Calibri" panose="020F0502020204030204" pitchFamily="34" charset="0"/>
                  </a:rPr>
                  <a:t>SKY130 golden enablement vs </a:t>
                </a:r>
                <a:r>
                  <a:rPr lang="en-US" altLang="ko-KR" sz="1600" dirty="0" err="1">
                    <a:latin typeface="Helvetica" pitchFamily="2" charset="0"/>
                    <a:cs typeface="Calibri" panose="020F0502020204030204" pitchFamily="34" charset="0"/>
                  </a:rPr>
                  <a:t>OpenRoad</a:t>
                </a:r>
                <a:endParaRPr lang="ko-KR" altLang="en-US" sz="160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E81BD2E-20F5-39FD-DA7E-2E1BA874C47D}"/>
                  </a:ext>
                </a:extLst>
              </p:cNvPr>
              <p:cNvSpPr txBox="1"/>
              <p:nvPr/>
            </p:nvSpPr>
            <p:spPr>
              <a:xfrm>
                <a:off x="1731855" y="4668175"/>
                <a:ext cx="16257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>
                    <a:solidFill>
                      <a:srgbClr val="0432FF"/>
                    </a:solidFill>
                    <a:latin typeface="Helvetica" pitchFamily="2" charset="0"/>
                    <a:cs typeface="Calibri" panose="020F0502020204030204" pitchFamily="34" charset="0"/>
                  </a:rPr>
                  <a:t>Good correlation</a:t>
                </a:r>
                <a:endParaRPr lang="ko-KR" altLang="en-US" sz="1400" b="1" dirty="0">
                  <a:solidFill>
                    <a:srgbClr val="0432FF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4B52E39-674A-CA42-B092-2F479687C66E}"/>
                </a:ext>
              </a:extLst>
            </p:cNvPr>
            <p:cNvGrpSpPr/>
            <p:nvPr/>
          </p:nvGrpSpPr>
          <p:grpSpPr>
            <a:xfrm>
              <a:off x="6343823" y="3378351"/>
              <a:ext cx="5310426" cy="2579649"/>
              <a:chOff x="6343823" y="3378351"/>
              <a:chExt cx="5310426" cy="2579649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250EB2E-3391-94B6-2379-8D14617C5C9B}"/>
                  </a:ext>
                </a:extLst>
              </p:cNvPr>
              <p:cNvSpPr/>
              <p:nvPr/>
            </p:nvSpPr>
            <p:spPr>
              <a:xfrm>
                <a:off x="6343823" y="3378351"/>
                <a:ext cx="5310426" cy="2579649"/>
              </a:xfrm>
              <a:prstGeom prst="rect">
                <a:avLst/>
              </a:prstGeom>
              <a:ln w="635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A0737CA-78CD-6F52-14CE-5D167E692D87}"/>
                  </a:ext>
                </a:extLst>
              </p:cNvPr>
              <p:cNvGrpSpPr/>
              <p:nvPr/>
            </p:nvGrpSpPr>
            <p:grpSpPr>
              <a:xfrm>
                <a:off x="6364412" y="3504732"/>
                <a:ext cx="5271598" cy="1969669"/>
                <a:chOff x="6451126" y="3850888"/>
                <a:chExt cx="5271598" cy="1969669"/>
              </a:xfrm>
            </p:grpSpPr>
            <p:pic>
              <p:nvPicPr>
                <p:cNvPr id="4" name="Picture 3">
                  <a:extLst>
                    <a:ext uri="{FF2B5EF4-FFF2-40B4-BE49-F238E27FC236}">
                      <a16:creationId xmlns:a16="http://schemas.microsoft.com/office/drawing/2014/main" id="{F052C666-67B5-8BA3-3DA1-0972AC522C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50818" t="56545" b="14735"/>
                <a:stretch/>
              </p:blipFill>
              <p:spPr>
                <a:xfrm>
                  <a:off x="9107369" y="3850888"/>
                  <a:ext cx="2615355" cy="1969669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90A7D239-BF33-2B4A-2F41-7825143F1B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56545" r="50818" b="14735"/>
                <a:stretch/>
              </p:blipFill>
              <p:spPr>
                <a:xfrm>
                  <a:off x="6451126" y="3850888"/>
                  <a:ext cx="2615355" cy="1969669"/>
                </a:xfrm>
                <a:prstGeom prst="rect">
                  <a:avLst/>
                </a:prstGeom>
              </p:spPr>
            </p:pic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BEF589E-B102-1134-A8E8-871EF13916A6}"/>
                  </a:ext>
                </a:extLst>
              </p:cNvPr>
              <p:cNvSpPr txBox="1"/>
              <p:nvPr/>
            </p:nvSpPr>
            <p:spPr>
              <a:xfrm>
                <a:off x="6635128" y="5496939"/>
                <a:ext cx="479971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600" b="1" dirty="0">
                    <a:latin typeface="Helvetica" pitchFamily="2" charset="0"/>
                    <a:cs typeface="Calibri" panose="020F0502020204030204" pitchFamily="34" charset="0"/>
                  </a:rPr>
                  <a:t>Case 2: </a:t>
                </a:r>
                <a:r>
                  <a:rPr lang="en-US" altLang="ko-KR" sz="1600" dirty="0">
                    <a:latin typeface="Helvetica" pitchFamily="2" charset="0"/>
                    <a:cs typeface="Calibri" panose="020F0502020204030204" pitchFamily="34" charset="0"/>
                  </a:rPr>
                  <a:t>SKY130 golden enablement vs </a:t>
                </a:r>
                <a:r>
                  <a:rPr lang="en-US" altLang="ko-KR" sz="1600" dirty="0" err="1">
                    <a:latin typeface="Helvetica" pitchFamily="2" charset="0"/>
                    <a:cs typeface="Calibri" panose="020F0502020204030204" pitchFamily="34" charset="0"/>
                  </a:rPr>
                  <a:t>OpenLane</a:t>
                </a:r>
                <a:endParaRPr lang="ko-KR" altLang="en-US" sz="160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B4D3AF9-30C4-D57C-F82C-BD855CC66734}"/>
                  </a:ext>
                </a:extLst>
              </p:cNvPr>
              <p:cNvSpPr txBox="1"/>
              <p:nvPr/>
            </p:nvSpPr>
            <p:spPr>
              <a:xfrm>
                <a:off x="7609480" y="4668175"/>
                <a:ext cx="14975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sz="1400" b="1" dirty="0">
                    <a:solidFill>
                      <a:srgbClr val="0432FF"/>
                    </a:solidFill>
                    <a:latin typeface="Helvetica" pitchFamily="2" charset="0"/>
                    <a:cs typeface="Calibri" panose="020F0502020204030204" pitchFamily="34" charset="0"/>
                  </a:rPr>
                  <a:t>Bad correlation</a:t>
                </a:r>
                <a:endParaRPr lang="ko-KR" altLang="en-US" sz="1400" b="1" dirty="0">
                  <a:solidFill>
                    <a:srgbClr val="0432FF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106C25A-7ACA-CEC5-A2D8-DB226247C4DB}"/>
              </a:ext>
            </a:extLst>
          </p:cNvPr>
          <p:cNvSpPr txBox="1">
            <a:spLocks/>
          </p:cNvSpPr>
          <p:nvPr/>
        </p:nvSpPr>
        <p:spPr>
          <a:xfrm>
            <a:off x="336000" y="6210761"/>
            <a:ext cx="11520000" cy="518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17500" indent="-3175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SzPct val="100000"/>
              <a:buFont typeface="Wingdings" charset="2"/>
              <a:buChar char="§"/>
              <a:tabLst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855663" indent="-331788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.AppleSystemUIFont" charset="-120"/>
              <a:buChar char="-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Needs calibration efforts to enable reliable results from open-source EDA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981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C5CBE-2FB3-BF28-96CF-49049F6A1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cs typeface="Calibri" panose="020F0502020204030204" pitchFamily="34" charset="0"/>
              </a:rPr>
              <a:t>DATC Calibrations Repository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B9434-68B3-1459-BEC7-DA65D78E4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900000"/>
            <a:ext cx="11958524" cy="5958000"/>
          </a:xfrm>
        </p:spPr>
        <p:txBody>
          <a:bodyPr/>
          <a:lstStyle/>
          <a:p>
            <a:r>
              <a:rPr lang="en-US" altLang="ko-KR" sz="2400" b="1" dirty="0">
                <a:latin typeface="Helvetica" pitchFamily="2" charset="0"/>
              </a:rPr>
              <a:t>GitHub: </a:t>
            </a:r>
            <a:r>
              <a:rPr lang="en-US" sz="2400" dirty="0">
                <a:latin typeface="Helvetica" pitchFamily="2" charset="0"/>
                <a:hlinkClick r:id="rId3"/>
              </a:rPr>
              <a:t>https://github.com/ieee-ceda-datc/datc-rdf-calibrations</a:t>
            </a:r>
            <a:endParaRPr lang="en-US" sz="2400" dirty="0">
              <a:latin typeface="Helvetica" pitchFamily="2" charset="0"/>
            </a:endParaRPr>
          </a:p>
          <a:p>
            <a:r>
              <a:rPr lang="en-US" b="1" dirty="0"/>
              <a:t>Provides reference analysis data for STA, RC extraction, and IR drop analysis</a:t>
            </a:r>
          </a:p>
          <a:p>
            <a:pPr lvl="1"/>
            <a:r>
              <a:rPr lang="en-US" dirty="0"/>
              <a:t>Obtained from DRV-free routed testcases in open </a:t>
            </a:r>
            <a:r>
              <a:rPr lang="en-US" dirty="0" err="1"/>
              <a:t>enablements</a:t>
            </a:r>
            <a:endParaRPr lang="en-US" dirty="0"/>
          </a:p>
          <a:p>
            <a:pPr lvl="1"/>
            <a:r>
              <a:rPr lang="en-US" dirty="0"/>
              <a:t>Dataset: 39 cases from {NanGate45, SKY130HD/HS} X {GCD, AES, JPEG, IBEX, SWERV}</a:t>
            </a:r>
          </a:p>
          <a:p>
            <a:pPr lvl="1"/>
            <a:r>
              <a:rPr lang="en-US" dirty="0"/>
              <a:t>Obfuscated by introducing noise</a:t>
            </a:r>
          </a:p>
          <a:p>
            <a:r>
              <a:rPr lang="en-US" b="1" dirty="0"/>
              <a:t>Hope that our datasets facilitate calibration in opensource </a:t>
            </a:r>
            <a:r>
              <a:rPr lang="en-US" b="1" dirty="0" err="1"/>
              <a:t>enablements</a:t>
            </a:r>
            <a:endParaRPr lang="en-US" b="1" dirty="0"/>
          </a:p>
        </p:txBody>
      </p:sp>
      <p:pic>
        <p:nvPicPr>
          <p:cNvPr id="5" name="그림 3">
            <a:extLst>
              <a:ext uri="{FF2B5EF4-FFF2-40B4-BE49-F238E27FC236}">
                <a16:creationId xmlns:a16="http://schemas.microsoft.com/office/drawing/2014/main" id="{4AA00BE6-E9B3-9592-8028-F369A9FF79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79" t="9025" r="1998" b="31604"/>
          <a:stretch/>
        </p:blipFill>
        <p:spPr>
          <a:xfrm>
            <a:off x="434614" y="3761792"/>
            <a:ext cx="2607287" cy="2628190"/>
          </a:xfrm>
          <a:prstGeom prst="rect">
            <a:avLst/>
          </a:prstGeom>
        </p:spPr>
      </p:pic>
      <p:pic>
        <p:nvPicPr>
          <p:cNvPr id="6" name="그림 10">
            <a:extLst>
              <a:ext uri="{FF2B5EF4-FFF2-40B4-BE49-F238E27FC236}">
                <a16:creationId xmlns:a16="http://schemas.microsoft.com/office/drawing/2014/main" id="{D57EDA6F-8C6F-8937-245F-5C646CBE22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89" t="14120" b="31541"/>
          <a:stretch/>
        </p:blipFill>
        <p:spPr>
          <a:xfrm>
            <a:off x="3318115" y="3761792"/>
            <a:ext cx="2607287" cy="2608842"/>
          </a:xfrm>
          <a:prstGeom prst="rect">
            <a:avLst/>
          </a:prstGeom>
        </p:spPr>
      </p:pic>
      <p:pic>
        <p:nvPicPr>
          <p:cNvPr id="7" name="그림 12">
            <a:extLst>
              <a:ext uri="{FF2B5EF4-FFF2-40B4-BE49-F238E27FC236}">
                <a16:creationId xmlns:a16="http://schemas.microsoft.com/office/drawing/2014/main" id="{539AE39F-34C1-4939-9A70-272BF2FBAF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742" t="17107" b="31446"/>
          <a:stretch/>
        </p:blipFill>
        <p:spPr>
          <a:xfrm>
            <a:off x="6292361" y="3761792"/>
            <a:ext cx="2607287" cy="2613912"/>
          </a:xfrm>
          <a:prstGeom prst="rect">
            <a:avLst/>
          </a:prstGeom>
        </p:spPr>
      </p:pic>
      <p:pic>
        <p:nvPicPr>
          <p:cNvPr id="8" name="그림 14">
            <a:extLst>
              <a:ext uri="{FF2B5EF4-FFF2-40B4-BE49-F238E27FC236}">
                <a16:creationId xmlns:a16="http://schemas.microsoft.com/office/drawing/2014/main" id="{8C094088-5190-8001-4840-2706E2D183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589" t="13989" b="31320"/>
          <a:stretch/>
        </p:blipFill>
        <p:spPr>
          <a:xfrm>
            <a:off x="9166710" y="3747513"/>
            <a:ext cx="2607287" cy="2628191"/>
          </a:xfrm>
          <a:prstGeom prst="rect">
            <a:avLst/>
          </a:prstGeom>
        </p:spPr>
      </p:pic>
      <p:sp>
        <p:nvSpPr>
          <p:cNvPr id="9" name="內容版面配置區 1">
            <a:extLst>
              <a:ext uri="{FF2B5EF4-FFF2-40B4-BE49-F238E27FC236}">
                <a16:creationId xmlns:a16="http://schemas.microsoft.com/office/drawing/2014/main" id="{947D5BB0-6E8B-2FF9-97A4-8842F5EB9CED}"/>
              </a:ext>
            </a:extLst>
          </p:cNvPr>
          <p:cNvSpPr txBox="1">
            <a:spLocks/>
          </p:cNvSpPr>
          <p:nvPr/>
        </p:nvSpPr>
        <p:spPr bwMode="auto">
          <a:xfrm>
            <a:off x="543663" y="6371569"/>
            <a:ext cx="2389188" cy="40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30188" indent="-230188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C00000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569913" indent="-22225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C000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defRPr>
            </a:lvl2pPr>
            <a:lvl3pPr marL="803275" indent="-230188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C00000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defRPr>
            </a:lvl3pPr>
            <a:lvl4pPr marL="1025525" indent="-2222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5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5713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1400" kern="0" dirty="0">
                <a:latin typeface="Helvetica" pitchFamily="2" charset="0"/>
                <a:cs typeface="Calibri" panose="020F0502020204030204" pitchFamily="34" charset="0"/>
              </a:rPr>
              <a:t>NanGate45-AES</a:t>
            </a:r>
          </a:p>
        </p:txBody>
      </p:sp>
      <p:sp>
        <p:nvSpPr>
          <p:cNvPr id="10" name="內容版面配置區 1">
            <a:extLst>
              <a:ext uri="{FF2B5EF4-FFF2-40B4-BE49-F238E27FC236}">
                <a16:creationId xmlns:a16="http://schemas.microsoft.com/office/drawing/2014/main" id="{F044EFB2-B833-0C66-E380-ABEC4C048F76}"/>
              </a:ext>
            </a:extLst>
          </p:cNvPr>
          <p:cNvSpPr txBox="1">
            <a:spLocks/>
          </p:cNvSpPr>
          <p:nvPr/>
        </p:nvSpPr>
        <p:spPr bwMode="auto">
          <a:xfrm>
            <a:off x="3418012" y="6362943"/>
            <a:ext cx="2389188" cy="40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30188" indent="-230188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C00000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569913" indent="-22225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C000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defRPr>
            </a:lvl2pPr>
            <a:lvl3pPr marL="803275" indent="-230188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C00000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defRPr>
            </a:lvl3pPr>
            <a:lvl4pPr marL="1025525" indent="-2222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5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5713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1400" kern="0" dirty="0">
                <a:latin typeface="Helvetica" pitchFamily="2" charset="0"/>
                <a:cs typeface="Calibri" panose="020F0502020204030204" pitchFamily="34" charset="0"/>
              </a:rPr>
              <a:t>NanGate45-JPEG</a:t>
            </a: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4B862508-9963-C863-ED68-22E910EE7E51}"/>
              </a:ext>
            </a:extLst>
          </p:cNvPr>
          <p:cNvSpPr txBox="1">
            <a:spLocks/>
          </p:cNvSpPr>
          <p:nvPr/>
        </p:nvSpPr>
        <p:spPr bwMode="auto">
          <a:xfrm>
            <a:off x="6401410" y="6375704"/>
            <a:ext cx="2389188" cy="40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30188" indent="-230188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C00000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569913" indent="-22225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C000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defRPr>
            </a:lvl2pPr>
            <a:lvl3pPr marL="803275" indent="-230188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C00000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defRPr>
            </a:lvl3pPr>
            <a:lvl4pPr marL="1025525" indent="-2222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5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5713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1400" kern="0" dirty="0">
                <a:latin typeface="Helvetica" pitchFamily="2" charset="0"/>
                <a:cs typeface="Calibri" panose="020F0502020204030204" pitchFamily="34" charset="0"/>
              </a:rPr>
              <a:t>SKY130-AES</a:t>
            </a:r>
          </a:p>
        </p:txBody>
      </p:sp>
      <p:sp>
        <p:nvSpPr>
          <p:cNvPr id="12" name="內容版面配置區 1">
            <a:extLst>
              <a:ext uri="{FF2B5EF4-FFF2-40B4-BE49-F238E27FC236}">
                <a16:creationId xmlns:a16="http://schemas.microsoft.com/office/drawing/2014/main" id="{5224159D-24E5-B4E5-07D7-91994C677EE7}"/>
              </a:ext>
            </a:extLst>
          </p:cNvPr>
          <p:cNvSpPr txBox="1">
            <a:spLocks/>
          </p:cNvSpPr>
          <p:nvPr/>
        </p:nvSpPr>
        <p:spPr bwMode="auto">
          <a:xfrm>
            <a:off x="9275759" y="6349824"/>
            <a:ext cx="2389188" cy="40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230188" indent="-230188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C00000"/>
              </a:buClr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569913" indent="-222250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C000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defRPr>
            </a:lvl2pPr>
            <a:lvl3pPr marL="803275" indent="-230188" algn="l" rtl="0" eaLnBrk="1" fontAlgn="base" hangingPunct="1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C00000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defRPr>
            </a:lvl3pPr>
            <a:lvl4pPr marL="1025525" indent="-2222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50000"/>
              <a:buFont typeface="Arial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55713" indent="-230188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 Narrow" pitchFamily="34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 Narrow" pitchFamily="34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 Narrow" pitchFamily="34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marL="0" indent="0" algn="ctr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1400" kern="0" dirty="0">
                <a:latin typeface="Helvetica" pitchFamily="2" charset="0"/>
                <a:cs typeface="Calibri" panose="020F0502020204030204" pitchFamily="34" charset="0"/>
              </a:rPr>
              <a:t>SKY130-JPEG</a:t>
            </a:r>
          </a:p>
        </p:txBody>
      </p:sp>
    </p:spTree>
    <p:extLst>
      <p:ext uri="{BB962C8B-B14F-4D97-AF65-F5344CB8AC3E}">
        <p14:creationId xmlns:p14="http://schemas.microsoft.com/office/powerpoint/2010/main" val="2178231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939F4-5E01-A355-E2E4-5FA83CC7C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97DFC-3F45-9622-58B9-748C470EF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DATC RDF: Academic reference design flow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METRICS2.1: Standardized metrics system for flow measurement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Golden calibration datasets for electrical analysis and verification tasks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b="1" dirty="0"/>
              <a:t>Modern and complete benchmarks for physical design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Cloud enablement of large-scale distributed design of experiments</a:t>
            </a:r>
          </a:p>
        </p:txBody>
      </p:sp>
    </p:spTree>
    <p:extLst>
      <p:ext uri="{BB962C8B-B14F-4D97-AF65-F5344CB8AC3E}">
        <p14:creationId xmlns:p14="http://schemas.microsoft.com/office/powerpoint/2010/main" val="2983007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37487-7557-1BF0-1F2A-A28386F67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Revitalizing Classical CAD Contest Benchmarks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871DA-FE75-3F0C-0757-C256DF547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9" y="900000"/>
            <a:ext cx="11855999" cy="5958000"/>
          </a:xfrm>
        </p:spPr>
        <p:txBody>
          <a:bodyPr/>
          <a:lstStyle/>
          <a:p>
            <a:r>
              <a:rPr lang="en-US" b="1" dirty="0"/>
              <a:t>Classical benchmarks are outdated and/or incomplete</a:t>
            </a:r>
          </a:p>
          <a:p>
            <a:pPr lvl="1"/>
            <a:r>
              <a:rPr lang="en-US" dirty="0"/>
              <a:t>e.g., bookshelf-based ISPD CAD contest benchmarks – no cell types, timing info, tech info, etc.</a:t>
            </a:r>
            <a:endParaRPr lang="en-US" b="1" dirty="0"/>
          </a:p>
          <a:p>
            <a:r>
              <a:rPr lang="en-US" b="1" dirty="0" err="1"/>
              <a:t>RosettaStone</a:t>
            </a:r>
            <a:r>
              <a:rPr lang="en-US" b="1" dirty="0"/>
              <a:t>: Bookshelf to LEF/DEF converter </a:t>
            </a:r>
            <a:r>
              <a:rPr lang="en-US" sz="1600" dirty="0"/>
              <a:t>[</a:t>
            </a:r>
            <a:r>
              <a:rPr lang="en-US" sz="1600" dirty="0" err="1"/>
              <a:t>Kahng</a:t>
            </a:r>
            <a:r>
              <a:rPr lang="en-US" sz="1600" dirty="0"/>
              <a:t> et al., IEEE D&amp;T 2022]</a:t>
            </a:r>
            <a:endParaRPr lang="en-US" dirty="0"/>
          </a:p>
          <a:p>
            <a:pPr lvl="1"/>
            <a:r>
              <a:rPr lang="en-US" dirty="0"/>
              <a:t>Given </a:t>
            </a:r>
            <a:r>
              <a:rPr lang="en-US" dirty="0" err="1"/>
              <a:t>bookshelfs</a:t>
            </a:r>
            <a:r>
              <a:rPr lang="en-US" dirty="0"/>
              <a:t> and target PDK information, it creates </a:t>
            </a:r>
            <a:r>
              <a:rPr lang="en-US" dirty="0" err="1"/>
              <a:t>OpenDB</a:t>
            </a:r>
            <a:r>
              <a:rPr lang="en-US" dirty="0"/>
              <a:t> databases</a:t>
            </a:r>
          </a:p>
          <a:p>
            <a:pPr lvl="1"/>
            <a:r>
              <a:rPr lang="en-US" dirty="0"/>
              <a:t>Populates missing information and scales macros based on target PDK</a:t>
            </a:r>
          </a:p>
          <a:p>
            <a:pPr lvl="1"/>
            <a:r>
              <a:rPr lang="en-US" dirty="0"/>
              <a:t>Link: </a:t>
            </a:r>
            <a:r>
              <a:rPr lang="en-US" dirty="0">
                <a:hlinkClick r:id="rId3"/>
              </a:rPr>
              <a:t>https://github.com/ABKGroup/RosettaStone</a:t>
            </a:r>
            <a:r>
              <a:rPr lang="en-US" dirty="0"/>
              <a:t> (35 benchmarks in 4 open </a:t>
            </a:r>
            <a:r>
              <a:rPr lang="en-US" dirty="0" err="1"/>
              <a:t>enablements</a:t>
            </a:r>
            <a:r>
              <a:rPr lang="en-US" b="1" dirty="0"/>
              <a:t>)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0DCD60-4F8A-DCF8-9801-9BC869F065D1}"/>
              </a:ext>
            </a:extLst>
          </p:cNvPr>
          <p:cNvGrpSpPr/>
          <p:nvPr/>
        </p:nvGrpSpPr>
        <p:grpSpPr>
          <a:xfrm>
            <a:off x="597673" y="3429000"/>
            <a:ext cx="10996654" cy="3264877"/>
            <a:chOff x="353330" y="3561348"/>
            <a:chExt cx="10996654" cy="326487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A4A7972-A11A-DBA0-D318-20BC52C3AB12}"/>
                </a:ext>
              </a:extLst>
            </p:cNvPr>
            <p:cNvGrpSpPr/>
            <p:nvPr/>
          </p:nvGrpSpPr>
          <p:grpSpPr>
            <a:xfrm>
              <a:off x="6151669" y="3724976"/>
              <a:ext cx="5198315" cy="3101249"/>
              <a:chOff x="6039984" y="3824444"/>
              <a:chExt cx="4901311" cy="2924060"/>
            </a:xfrm>
          </p:grpSpPr>
          <p:pic>
            <p:nvPicPr>
              <p:cNvPr id="6" name="Picture 5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5B32B54E-D18B-F120-27B3-DC8A5449FB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841" t="1281" r="692" b="620"/>
              <a:stretch/>
            </p:blipFill>
            <p:spPr>
              <a:xfrm>
                <a:off x="6182608" y="3824445"/>
                <a:ext cx="2414419" cy="241441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7" name="內容版面配置區 1">
                <a:extLst>
                  <a:ext uri="{FF2B5EF4-FFF2-40B4-BE49-F238E27FC236}">
                    <a16:creationId xmlns:a16="http://schemas.microsoft.com/office/drawing/2014/main" id="{A799ED4C-AD0F-1A96-7015-1A026E71B63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39984" y="6238863"/>
                <a:ext cx="2699668" cy="509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230188" indent="-230188" algn="l" rtl="0" eaLnBrk="1" fontAlgn="base" hangingPunct="1">
                  <a:lnSpc>
                    <a:spcPct val="85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C00000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itchFamily="34" charset="0"/>
                  </a:defRPr>
                </a:lvl1pPr>
                <a:lvl2pPr marL="569913" indent="-222250" algn="l" rtl="0" eaLnBrk="1" fontAlgn="base" hangingPunct="1">
                  <a:lnSpc>
                    <a:spcPct val="85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C00000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itchFamily="34" charset="0"/>
                  </a:defRPr>
                </a:lvl2pPr>
                <a:lvl3pPr marL="803275" indent="-230188" algn="l" rtl="0" eaLnBrk="1" fontAlgn="base" hangingPunct="1">
                  <a:lnSpc>
                    <a:spcPct val="85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C00000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itchFamily="34" charset="0"/>
                  </a:defRPr>
                </a:lvl3pPr>
                <a:lvl4pPr marL="1025525" indent="-2222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50000"/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1255713" indent="-23018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 Narrow" pitchFamily="34" charset="0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 Narrow" pitchFamily="34" charset="0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 Narrow" pitchFamily="34" charset="0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 Narrow" pitchFamily="34" charset="0"/>
                  </a:defRPr>
                </a:lvl9pPr>
              </a:lstStyle>
              <a:p>
                <a:pPr marL="0" indent="0" algn="ctr" defTabSz="9144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altLang="zh-TW" sz="1400" kern="0" dirty="0">
                    <a:latin typeface="Helvetica" pitchFamily="2" charset="0"/>
                    <a:cs typeface="Calibri" panose="020F0502020204030204" pitchFamily="34" charset="0"/>
                  </a:rPr>
                  <a:t>NanGate45-adaptec1 </a:t>
                </a:r>
                <a:br>
                  <a:rPr lang="en-US" altLang="zh-TW" sz="1400" kern="0" dirty="0">
                    <a:latin typeface="Helvetica" pitchFamily="2" charset="0"/>
                    <a:cs typeface="Calibri" panose="020F0502020204030204" pitchFamily="34" charset="0"/>
                  </a:rPr>
                </a:br>
                <a:r>
                  <a:rPr lang="en-US" altLang="zh-TW" sz="1400" kern="0" dirty="0">
                    <a:latin typeface="Helvetica" pitchFamily="2" charset="0"/>
                    <a:cs typeface="Calibri" panose="020F0502020204030204" pitchFamily="34" charset="0"/>
                  </a:rPr>
                  <a:t>(ISPD05)</a:t>
                </a:r>
              </a:p>
            </p:txBody>
          </p:sp>
          <p:pic>
            <p:nvPicPr>
              <p:cNvPr id="9" name="Picture 8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1A6400DD-D06E-0BC6-593D-28F2ABA394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26417" y="3824444"/>
                <a:ext cx="1856902" cy="241442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" name="內容版面配置區 1">
                <a:extLst>
                  <a:ext uri="{FF2B5EF4-FFF2-40B4-BE49-F238E27FC236}">
                    <a16:creationId xmlns:a16="http://schemas.microsoft.com/office/drawing/2014/main" id="{E70096A8-1C42-08D6-C7FF-F5525C6F4F1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739651" y="6238863"/>
                <a:ext cx="2201644" cy="509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2075" tIns="46038" rIns="92075" bIns="46038" numCol="1" anchor="t" anchorCtr="0" compatLnSpc="1">
                <a:prstTxWarp prst="textNoShape">
                  <a:avLst/>
                </a:prstTxWarp>
              </a:bodyPr>
              <a:lstStyle>
                <a:lvl1pPr marL="230188" indent="-230188" algn="l" rtl="0" eaLnBrk="1" fontAlgn="base" hangingPunct="1">
                  <a:lnSpc>
                    <a:spcPct val="85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C00000"/>
                  </a:buClr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itchFamily="34" charset="0"/>
                  </a:defRPr>
                </a:lvl1pPr>
                <a:lvl2pPr marL="569913" indent="-222250" algn="l" rtl="0" eaLnBrk="1" fontAlgn="base" hangingPunct="1">
                  <a:lnSpc>
                    <a:spcPct val="85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C00000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itchFamily="34" charset="0"/>
                  </a:defRPr>
                </a:lvl2pPr>
                <a:lvl3pPr marL="803275" indent="-230188" algn="l" rtl="0" eaLnBrk="1" fontAlgn="base" hangingPunct="1">
                  <a:lnSpc>
                    <a:spcPct val="85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C00000"/>
                  </a:buClr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itchFamily="34" charset="0"/>
                  </a:defRPr>
                </a:lvl3pPr>
                <a:lvl4pPr marL="1025525" indent="-2222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C00000"/>
                  </a:buClr>
                  <a:buSzPct val="50000"/>
                  <a:buFont typeface="Arial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1255713" indent="-230188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 Narrow" pitchFamily="34" charset="0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 Narrow" pitchFamily="34" charset="0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 Narrow" pitchFamily="34" charset="0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•"/>
                  <a:defRPr sz="1600">
                    <a:solidFill>
                      <a:schemeClr val="tx1"/>
                    </a:solidFill>
                    <a:latin typeface="Arial Narrow" pitchFamily="34" charset="0"/>
                  </a:defRPr>
                </a:lvl9pPr>
              </a:lstStyle>
              <a:p>
                <a:pPr marL="0" indent="0" algn="ctr" defTabSz="914400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en-US" altLang="zh-TW" sz="1400" kern="0" dirty="0">
                    <a:latin typeface="Helvetica" pitchFamily="2" charset="0"/>
                    <a:cs typeface="Calibri" panose="020F0502020204030204" pitchFamily="34" charset="0"/>
                  </a:rPr>
                  <a:t>NanGate45-superblue18 </a:t>
                </a:r>
                <a:br>
                  <a:rPr lang="en-US" altLang="zh-TW" sz="1400" kern="0" dirty="0">
                    <a:latin typeface="Helvetica" pitchFamily="2" charset="0"/>
                    <a:cs typeface="Calibri" panose="020F0502020204030204" pitchFamily="34" charset="0"/>
                  </a:rPr>
                </a:br>
                <a:r>
                  <a:rPr lang="en-US" altLang="zh-TW" sz="1400" kern="0" dirty="0">
                    <a:latin typeface="Helvetica" pitchFamily="2" charset="0"/>
                    <a:cs typeface="Calibri" panose="020F0502020204030204" pitchFamily="34" charset="0"/>
                  </a:rPr>
                  <a:t>(ISPD06)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0F4CFB9-170D-15B2-EF5D-0C449A647116}"/>
                </a:ext>
              </a:extLst>
            </p:cNvPr>
            <p:cNvGrpSpPr/>
            <p:nvPr/>
          </p:nvGrpSpPr>
          <p:grpSpPr>
            <a:xfrm>
              <a:off x="353330" y="3561348"/>
              <a:ext cx="5600256" cy="3157086"/>
              <a:chOff x="1108080" y="3824444"/>
              <a:chExt cx="4602514" cy="259461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DB46A30-E862-F7A1-D9B2-DAA8EC2EDB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25300"/>
              <a:stretch/>
            </p:blipFill>
            <p:spPr>
              <a:xfrm>
                <a:off x="1108080" y="3824444"/>
                <a:ext cx="4602514" cy="259461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4D119880-492E-B033-1E34-8B2EC0AAF59B}"/>
                  </a:ext>
                </a:extLst>
              </p:cNvPr>
              <p:cNvSpPr/>
              <p:nvPr/>
            </p:nvSpPr>
            <p:spPr>
              <a:xfrm>
                <a:off x="2324121" y="5009728"/>
                <a:ext cx="1310541" cy="1384134"/>
              </a:xfrm>
              <a:prstGeom prst="roundRect">
                <a:avLst>
                  <a:gd name="adj" fmla="val 9666"/>
                </a:avLst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972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F42B5-186C-A516-6CB4-D3C452D71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RosettaStone</a:t>
            </a:r>
            <a:r>
              <a:rPr lang="en-US" dirty="0"/>
              <a:t> Timing Sensibility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C5951-2775-2D17-B51D-8BDA42611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Created benchmarks can have many impractically long timing paths</a:t>
            </a:r>
            <a:endParaRPr lang="en-US" b="1" dirty="0">
              <a:effectLst/>
            </a:endParaRPr>
          </a:p>
          <a:p>
            <a:r>
              <a:rPr lang="en-US" b="1" dirty="0" err="1">
                <a:effectLst/>
              </a:rPr>
              <a:t>RosettaStone</a:t>
            </a:r>
            <a:r>
              <a:rPr lang="en-US" b="1" dirty="0">
                <a:effectLst/>
              </a:rPr>
              <a:t> provides logic path cutting capability</a:t>
            </a:r>
          </a:p>
          <a:p>
            <a:pPr lvl="1"/>
            <a:r>
              <a:rPr lang="en-US" dirty="0">
                <a:effectLst/>
              </a:rPr>
              <a:t>User </a:t>
            </a:r>
            <a:r>
              <a:rPr lang="en-US" dirty="0"/>
              <a:t>can specify maximum path length</a:t>
            </a:r>
          </a:p>
          <a:p>
            <a:pPr lvl="1"/>
            <a:r>
              <a:rPr lang="en-US" dirty="0">
                <a:effectLst/>
              </a:rPr>
              <a:t>Using </a:t>
            </a:r>
            <a:r>
              <a:rPr lang="en-US" dirty="0" err="1">
                <a:effectLst/>
              </a:rPr>
              <a:t>OpenSTA</a:t>
            </a:r>
            <a:r>
              <a:rPr lang="en-US" dirty="0">
                <a:effectLst/>
              </a:rPr>
              <a:t> APIs, it retrieves timing paths and convert single-output/single-input combinational logic gates into flip-flops, or insert flip-flops and create associated output nets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7EB47331-9D90-C7E3-1D73-32E28E4F67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029615"/>
              </p:ext>
            </p:extLst>
          </p:nvPr>
        </p:nvGraphicFramePr>
        <p:xfrm>
          <a:off x="2032000" y="2993457"/>
          <a:ext cx="8128000" cy="347873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{8EC20E35-A176-4012-BC5E-935CFFF8708E}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08761479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66458902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72194516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76543652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824364253"/>
                    </a:ext>
                  </a:extLst>
                </a:gridCol>
              </a:tblGrid>
              <a:tr h="267595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Design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Helvetica" pitchFamily="2" charset="0"/>
                        </a:rPr>
                        <a:t>Before logic cutting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Helvetica" pitchFamily="2" charset="0"/>
                        </a:rPr>
                        <a:t>After logic cutting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3566412"/>
                  </a:ext>
                </a:extLst>
              </a:tr>
              <a:tr h="267595">
                <a:tc vMerge="1">
                  <a:txBody>
                    <a:bodyPr/>
                    <a:lstStyle/>
                    <a:p>
                      <a:r>
                        <a:rPr lang="en-US" dirty="0"/>
                        <a:t>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Path delay</a:t>
                      </a:r>
                    </a:p>
                  </a:txBody>
                  <a:tcPr marL="0" marR="0" marT="0" marB="0" anchor="ctr">
                    <a:lnL w="25400" cmpd="sng"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Logic stage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Path delay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Logic stage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137288"/>
                  </a:ext>
                </a:extLst>
              </a:tr>
              <a:tr h="2675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superblue2</a:t>
                      </a:r>
                    </a:p>
                  </a:txBody>
                  <a:tcPr marL="0" marR="0" marT="0" marB="0" anchor="ctr">
                    <a:lnT w="254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8.55</a:t>
                      </a:r>
                    </a:p>
                  </a:txBody>
                  <a:tcPr marL="0" marR="0" marT="0" marB="0"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327</a:t>
                      </a:r>
                    </a:p>
                  </a:txBody>
                  <a:tcPr marL="0" marR="0" marT="0" marB="0"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2.47</a:t>
                      </a:r>
                    </a:p>
                  </a:txBody>
                  <a:tcPr marL="0" marR="0" marT="0" marB="0" anchor="ctr"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11</a:t>
                      </a:r>
                    </a:p>
                  </a:txBody>
                  <a:tcPr marL="0" marR="0" marT="0" marB="0" anchor="ctr">
                    <a:lnT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35009309"/>
                  </a:ext>
                </a:extLst>
              </a:tr>
              <a:tr h="2675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superblue3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13.28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495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1.89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7645949"/>
                  </a:ext>
                </a:extLst>
              </a:tr>
              <a:tr h="2675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superblue5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7.26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271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2.62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2372111"/>
                  </a:ext>
                </a:extLst>
              </a:tr>
              <a:tr h="2675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superblue6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7.18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267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2.67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23343174"/>
                  </a:ext>
                </a:extLst>
              </a:tr>
              <a:tr h="2675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superblue7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5.42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211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2.87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2428188"/>
                  </a:ext>
                </a:extLst>
              </a:tr>
              <a:tr h="2675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superblue9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8.14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308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2.05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82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0939559"/>
                  </a:ext>
                </a:extLst>
              </a:tr>
              <a:tr h="2675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superblue11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70.47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2497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2.37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27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39054153"/>
                  </a:ext>
                </a:extLst>
              </a:tr>
              <a:tr h="2675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Helvetica" pitchFamily="2" charset="0"/>
                        </a:rPr>
                        <a:t>superblue12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3.91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141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3.11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20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45610816"/>
                  </a:ext>
                </a:extLst>
              </a:tr>
              <a:tr h="2675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Helvetica" pitchFamily="2" charset="0"/>
                        </a:rPr>
                        <a:t>superblue14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16.76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450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2.78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26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11138198"/>
                  </a:ext>
                </a:extLst>
              </a:tr>
              <a:tr h="2675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Helvetica" pitchFamily="2" charset="0"/>
                        </a:rPr>
                        <a:t>superblue16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4.72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144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1.31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21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2925742"/>
                  </a:ext>
                </a:extLst>
              </a:tr>
              <a:tr h="2675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Helvetica" pitchFamily="2" charset="0"/>
                        </a:rPr>
                        <a:t>superblue19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7.25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279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1.79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Helvetica" pitchFamily="2" charset="0"/>
                        </a:rPr>
                        <a:t>18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40123629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F3A6C46-D00D-8828-4F5D-4F56D59B6DEF}"/>
              </a:ext>
            </a:extLst>
          </p:cNvPr>
          <p:cNvSpPr/>
          <p:nvPr/>
        </p:nvSpPr>
        <p:spPr>
          <a:xfrm>
            <a:off x="7073462" y="2914637"/>
            <a:ext cx="3174124" cy="3641629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449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B3AF4-26A6-7319-9E1A-858CD4C5B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Benchmarks for Macro 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A701F-6766-922C-C13F-090F0B609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900000"/>
            <a:ext cx="11856000" cy="5958000"/>
          </a:xfrm>
        </p:spPr>
        <p:txBody>
          <a:bodyPr>
            <a:noAutofit/>
          </a:bodyPr>
          <a:lstStyle/>
          <a:p>
            <a:r>
              <a:rPr lang="en-US" b="1" dirty="0"/>
              <a:t>Macro placement: </a:t>
            </a:r>
            <a:r>
              <a:rPr lang="en-US" dirty="0"/>
              <a:t>Important challenge for physical design and ML-enabled EDA</a:t>
            </a:r>
          </a:p>
          <a:p>
            <a:pPr lvl="1"/>
            <a:r>
              <a:rPr lang="en-US" dirty="0"/>
              <a:t>Need to establish research foundations for macro placement</a:t>
            </a:r>
            <a:endParaRPr lang="en-US" b="1" dirty="0"/>
          </a:p>
          <a:p>
            <a:r>
              <a:rPr lang="en-US" b="1" dirty="0" err="1"/>
              <a:t>MacroPlacement</a:t>
            </a:r>
            <a:r>
              <a:rPr lang="en-US" b="1" dirty="0"/>
              <a:t> Repo: </a:t>
            </a:r>
            <a:r>
              <a:rPr lang="en-US" dirty="0">
                <a:hlinkClick r:id="rId4"/>
              </a:rPr>
              <a:t>https://github.com/TILOS-AI-Institute/MacroPlacement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Provides modern macro placement benchmarks and research foundations</a:t>
            </a:r>
          </a:p>
          <a:p>
            <a:pPr lvl="1"/>
            <a:r>
              <a:rPr lang="en-US" dirty="0"/>
              <a:t>3 open-source designs:</a:t>
            </a:r>
          </a:p>
          <a:p>
            <a:pPr lvl="2"/>
            <a:r>
              <a:rPr lang="en-US" dirty="0"/>
              <a:t>Ariane</a:t>
            </a:r>
            <a:r>
              <a:rPr lang="en-US" b="1" dirty="0"/>
              <a:t>:</a:t>
            </a:r>
            <a:r>
              <a:rPr lang="en-US" dirty="0"/>
              <a:t>  A 64-bit RISC-V CPU design. 136 or 133 macros</a:t>
            </a:r>
          </a:p>
          <a:p>
            <a:pPr lvl="2"/>
            <a:r>
              <a:rPr lang="en-US" dirty="0" err="1"/>
              <a:t>MemPool</a:t>
            </a:r>
            <a:r>
              <a:rPr lang="en-US" b="1" dirty="0"/>
              <a:t>:</a:t>
            </a:r>
            <a:r>
              <a:rPr lang="en-US" dirty="0"/>
              <a:t> A many-core system targeting image processing applications</a:t>
            </a:r>
          </a:p>
          <a:p>
            <a:pPr lvl="2"/>
            <a:r>
              <a:rPr lang="en-US" dirty="0"/>
              <a:t>NVDLA: An open-source deep learning inference accelerators</a:t>
            </a:r>
            <a:endParaRPr lang="en-US" sz="1100" dirty="0"/>
          </a:p>
          <a:p>
            <a:pPr lvl="1"/>
            <a:r>
              <a:rPr lang="en-US" dirty="0"/>
              <a:t>3 open-source </a:t>
            </a:r>
            <a:r>
              <a:rPr lang="en-US" dirty="0" err="1"/>
              <a:t>enablements</a:t>
            </a:r>
            <a:r>
              <a:rPr lang="en-US" dirty="0"/>
              <a:t> with SRAM generators:</a:t>
            </a:r>
          </a:p>
          <a:p>
            <a:pPr lvl="2"/>
            <a:r>
              <a:rPr lang="en-US" dirty="0"/>
              <a:t>NanGate45/FreePDK45 with </a:t>
            </a:r>
            <a:r>
              <a:rPr lang="en-US" dirty="0" err="1"/>
              <a:t>bsg_fakeram</a:t>
            </a:r>
            <a:r>
              <a:rPr lang="en-US" dirty="0"/>
              <a:t> black-box SRAM generator </a:t>
            </a:r>
          </a:p>
          <a:p>
            <a:pPr lvl="2"/>
            <a:r>
              <a:rPr lang="en-US" dirty="0"/>
              <a:t>ASAP7 with FakeRAM2.0-generated fake single-port SRAMs</a:t>
            </a:r>
          </a:p>
          <a:p>
            <a:pPr lvl="2"/>
            <a:r>
              <a:rPr lang="en-US" dirty="0"/>
              <a:t>SKY130HD with metal stack extended to </a:t>
            </a:r>
            <a:r>
              <a:rPr lang="en-US" altLang="ko-KR" dirty="0"/>
              <a:t>9</a:t>
            </a:r>
            <a:r>
              <a:rPr lang="ko-KR" altLang="en-US" dirty="0"/>
              <a:t> </a:t>
            </a:r>
            <a:r>
              <a:rPr lang="en-US" dirty="0"/>
              <a:t>layers and FakeRAM2.0</a:t>
            </a:r>
          </a:p>
          <a:p>
            <a:pPr lvl="1"/>
            <a:r>
              <a:rPr lang="en-US" dirty="0"/>
              <a:t>3 implementation flows</a:t>
            </a:r>
          </a:p>
          <a:p>
            <a:pPr lvl="2"/>
            <a:r>
              <a:rPr lang="en-US" dirty="0"/>
              <a:t>Two Cadence Digital Implementation flows along with one </a:t>
            </a:r>
            <a:r>
              <a:rPr lang="en-US" dirty="0" err="1"/>
              <a:t>OpenROAD</a:t>
            </a:r>
            <a:r>
              <a:rPr lang="en-US" dirty="0"/>
              <a:t>-based flow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72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D2A16-886F-D53A-F0EF-078184991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Facilitating ML-Enabled Macro Placement Research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5038A-C6BA-1B39-41A8-06154BF486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ML-guided macro placement</a:t>
                </a:r>
              </a:p>
              <a:p>
                <a:pPr lvl="1"/>
                <a:r>
                  <a:rPr lang="en-US" dirty="0"/>
                  <a:t>Cost function of </a:t>
                </a:r>
                <a:r>
                  <a:rPr lang="en-US" dirty="0" err="1"/>
                  <a:t>Hier</a:t>
                </a:r>
                <a:r>
                  <a:rPr lang="en-US" dirty="0"/>
                  <a:t>-RTLMP: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2000" b="1" i="0" spc="-150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</a:rPr>
                      <m:t>𝐂𝐨𝐬𝐭</m:t>
                    </m:r>
                    <m:r>
                      <a:rPr lang="en-US" sz="2000" b="0" i="1" spc="-15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1" i="1" spc="-15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2000" b="0" i="1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sz="2000" b="0" i="0" spc="-15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Area</m:t>
                    </m:r>
                    <m:r>
                      <a:rPr lang="en-US" sz="2000" i="1" spc="-1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b="1" i="1" spc="-15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2000" i="1" spc="-1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en-US" sz="2000" i="0" spc="-1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WL</m:t>
                    </m:r>
                    <m:r>
                      <a:rPr lang="en-US" sz="2000" i="1" spc="-1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b="1" i="1" spc="-15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r>
                      <a:rPr lang="en-US" sz="2000" i="1" spc="-1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2000" b="0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outline</m:t>
                        </m:r>
                      </m:sub>
                    </m:sSub>
                    <m:r>
                      <a:rPr lang="en-US" sz="2000" i="1" spc="-1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b="1" i="1" spc="-15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𝜻</m:t>
                    </m:r>
                    <m:r>
                      <a:rPr lang="en-US" sz="2000" i="1" spc="-1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2000" b="0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bias</m:t>
                        </m:r>
                      </m:sub>
                    </m:sSub>
                    <m:r>
                      <a:rPr lang="en-US" sz="2000" i="1" spc="-1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b="1" i="1" spc="-15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  <m:r>
                      <a:rPr lang="en-US" sz="2000" i="1" spc="-1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2000" b="0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blockage</m:t>
                        </m:r>
                      </m:sub>
                    </m:sSub>
                    <m:r>
                      <a:rPr lang="en-US" sz="2000" i="1" spc="-1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b="1" i="1" spc="-15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𝜽</m:t>
                    </m:r>
                    <m:r>
                      <a:rPr lang="en-US" sz="2000" i="1" spc="-1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2000" b="0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guidance</m:t>
                        </m:r>
                      </m:sub>
                    </m:sSub>
                    <m:r>
                      <a:rPr lang="en-US" sz="2000" i="1" spc="-1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b="1" i="1" spc="-15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𝝀</m:t>
                    </m:r>
                    <m:r>
                      <a:rPr lang="en-US" sz="2000" i="1" spc="-15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sz="2000" b="0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pc="-1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notch</m:t>
                        </m:r>
                      </m:sub>
                    </m:sSub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Use hyperparameter tuning to determine optimal weights in cost function for different designs</a:t>
                </a:r>
              </a:p>
              <a:p>
                <a:r>
                  <a:rPr lang="en-US" b="1" dirty="0"/>
                  <a:t>ML-driven macro placement</a:t>
                </a:r>
              </a:p>
              <a:p>
                <a:pPr lvl="1"/>
                <a:r>
                  <a:rPr lang="en-US" dirty="0" err="1"/>
                  <a:t>MacroPlacement</a:t>
                </a:r>
                <a:r>
                  <a:rPr lang="en-US" dirty="0"/>
                  <a:t> repo provides Google’s RL-based macro placement implementation</a:t>
                </a:r>
              </a:p>
              <a:p>
                <a:pPr lvl="1"/>
                <a:r>
                  <a:rPr lang="en-US" dirty="0"/>
                  <a:t>Arian-133 results on NanGate45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15038A-C6BA-1B39-41A8-06154BF486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771" t="-1279" r="-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47BEE4F9-FC25-5E4E-9919-8018C00BA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249" y="3781043"/>
            <a:ext cx="2852860" cy="2472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10255C-6B46-3934-048A-6B5092B5CD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864" b="1169"/>
          <a:stretch/>
        </p:blipFill>
        <p:spPr>
          <a:xfrm>
            <a:off x="6659670" y="3783616"/>
            <a:ext cx="2706138" cy="2470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0D65E5-EE22-532C-68EB-1FFD9EC03AC8}"/>
              </a:ext>
            </a:extLst>
          </p:cNvPr>
          <p:cNvSpPr txBox="1"/>
          <p:nvPr/>
        </p:nvSpPr>
        <p:spPr>
          <a:xfrm>
            <a:off x="2902385" y="6254476"/>
            <a:ext cx="2704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Helvetica" pitchFamily="2" charset="0"/>
              </a:rPr>
              <a:t>RL-based macro placement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BFB264-C223-61C9-F69B-603F98B608E1}"/>
              </a:ext>
            </a:extLst>
          </p:cNvPr>
          <p:cNvSpPr txBox="1"/>
          <p:nvPr/>
        </p:nvSpPr>
        <p:spPr>
          <a:xfrm>
            <a:off x="7349322" y="6254476"/>
            <a:ext cx="1319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Helvetica" pitchFamily="2" charset="0"/>
              </a:rPr>
              <a:t>Hier</a:t>
            </a:r>
            <a:r>
              <a:rPr lang="en-US" sz="1600" dirty="0">
                <a:latin typeface="Helvetica" pitchFamily="2" charset="0"/>
              </a:rPr>
              <a:t>-RTLMP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212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79FDA-4796-3E9B-968B-8A4A48DF2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27B56-ECA1-02F6-EF52-2AC6E916E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DATC RDF: Academic reference design flow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METRICS2.1: Standardized metrics system for flow measurement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Golden calibration datasets for electrical analysis and verification tasks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Modern and complete benchmarks for physical design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b="1" dirty="0"/>
              <a:t>Cloud enablement of large-scale distributed design of experiments</a:t>
            </a:r>
          </a:p>
        </p:txBody>
      </p:sp>
    </p:spTree>
    <p:extLst>
      <p:ext uri="{BB962C8B-B14F-4D97-AF65-F5344CB8AC3E}">
        <p14:creationId xmlns:p14="http://schemas.microsoft.com/office/powerpoint/2010/main" val="2874087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E60CB8-044C-B740-AE54-0737FA538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Machine learning (and ML-CAD too) requires data</a:t>
            </a:r>
          </a:p>
          <a:p>
            <a:pPr lvl="1"/>
            <a:r>
              <a:rPr lang="en-US" dirty="0"/>
              <a:t>Generating data for ML-enabled EDA needs compute resource and time</a:t>
            </a:r>
          </a:p>
          <a:p>
            <a:pPr lvl="1"/>
            <a:r>
              <a:rPr lang="en-US" dirty="0"/>
              <a:t>How to establish efficient way of generating large amount data for ML-enabled EDA?</a:t>
            </a:r>
          </a:p>
          <a:p>
            <a:pPr lvl="1"/>
            <a:endParaRPr lang="en-US" b="1" dirty="0"/>
          </a:p>
          <a:p>
            <a:r>
              <a:rPr lang="en-US" b="1" dirty="0"/>
              <a:t>Public cloud provides compute resources on-demand</a:t>
            </a:r>
          </a:p>
          <a:p>
            <a:pPr lvl="1"/>
            <a:r>
              <a:rPr lang="en-US" dirty="0"/>
              <a:t>Now, how to best-utilize public cloud to generate large data for ML-CAD?</a:t>
            </a:r>
          </a:p>
          <a:p>
            <a:pPr lvl="1"/>
            <a:r>
              <a:rPr lang="en-US" dirty="0"/>
              <a:t>Obtain bare cloud instances, install libraries, compile tools, ... </a:t>
            </a:r>
            <a:r>
              <a:rPr lang="en-US" dirty="0">
                <a:sym typeface="Wingdings" pitchFamily="2" charset="2"/>
              </a:rPr>
              <a:t> Not scale well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Need to establish </a:t>
            </a:r>
            <a:r>
              <a:rPr lang="en-US" b="1" i="1" dirty="0"/>
              <a:t>generic </a:t>
            </a:r>
            <a:r>
              <a:rPr lang="en-US" b="1" dirty="0"/>
              <a:t>and </a:t>
            </a:r>
            <a:r>
              <a:rPr lang="en-US" b="1" i="1" dirty="0"/>
              <a:t>cloud-native</a:t>
            </a:r>
            <a:r>
              <a:rPr lang="en-US" b="1" dirty="0"/>
              <a:t> way to enable large-scale design of experiments on public cloud services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3DC050-A702-864D-B3BA-5DF304358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Cloud-Native Enablement of Large-Scale DoE?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521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96C5D-698A-4E40-90C9-3A0D88D1B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Automation Technical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D8BA9-0FE0-094F-B156-951B92D6A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900000"/>
            <a:ext cx="11856000" cy="5958000"/>
          </a:xfrm>
        </p:spPr>
        <p:txBody>
          <a:bodyPr>
            <a:normAutofit/>
          </a:bodyPr>
          <a:lstStyle/>
          <a:p>
            <a:r>
              <a:rPr lang="en-US" b="1" dirty="0"/>
              <a:t>Member technical committees of IEEE Council on EDA (CEDA) </a:t>
            </a:r>
          </a:p>
          <a:p>
            <a:pPr lvl="1"/>
            <a:r>
              <a:rPr lang="en-US" b="1" u="sng" dirty="0">
                <a:solidFill>
                  <a:srgbClr val="FF0000"/>
                </a:solidFill>
              </a:rPr>
              <a:t>Design Automation Technical Committee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(established in 2013)</a:t>
            </a:r>
            <a:endParaRPr lang="en-US" u="sng" dirty="0"/>
          </a:p>
          <a:p>
            <a:pPr lvl="1"/>
            <a:r>
              <a:rPr lang="en-US" dirty="0"/>
              <a:t>Hardware Security and Trust Technical Committee</a:t>
            </a:r>
          </a:p>
          <a:p>
            <a:pPr lvl="1"/>
            <a:r>
              <a:rPr lang="en-US" dirty="0"/>
              <a:t>System Validation and Debug Technology Committee</a:t>
            </a:r>
          </a:p>
          <a:p>
            <a:pPr lvl="1"/>
            <a:r>
              <a:rPr lang="en-US" dirty="0"/>
              <a:t>Technical Committee on Cyber-Physical Systems</a:t>
            </a:r>
          </a:p>
          <a:p>
            <a:pPr lvl="1"/>
            <a:r>
              <a:rPr lang="en-US" dirty="0"/>
              <a:t>Test Technology Technical Council</a:t>
            </a:r>
            <a:endParaRPr lang="en-US" b="1" dirty="0"/>
          </a:p>
          <a:p>
            <a:r>
              <a:rPr lang="en-US" b="1" dirty="0"/>
              <a:t>DATC Mission Statement</a:t>
            </a:r>
          </a:p>
          <a:p>
            <a:pPr lvl="1"/>
            <a:r>
              <a:rPr lang="en-US" dirty="0"/>
              <a:t>“</a:t>
            </a:r>
            <a:r>
              <a:rPr lang="en-US" i="1" dirty="0"/>
              <a:t>Provide forum for </a:t>
            </a:r>
            <a:r>
              <a:rPr lang="en-US" i="1" u="sng" dirty="0"/>
              <a:t>discussion of strategic and topical issues in design automation</a:t>
            </a:r>
            <a:r>
              <a:rPr lang="en-US" i="1" dirty="0"/>
              <a:t>, including coordinating efforts </a:t>
            </a:r>
            <a:r>
              <a:rPr lang="en-US" i="1" u="sng" dirty="0"/>
              <a:t>to produce publicly available design flows and test cases</a:t>
            </a:r>
            <a:r>
              <a:rPr lang="en-US" i="1" dirty="0"/>
              <a:t> and </a:t>
            </a:r>
            <a:r>
              <a:rPr lang="en-US" i="1" u="sng" dirty="0"/>
              <a:t>to arrange workshops, meetings, activities, and publications on related topics</a:t>
            </a:r>
            <a:r>
              <a:rPr lang="en-US" u="sng" dirty="0"/>
              <a:t>”</a:t>
            </a:r>
            <a:endParaRPr lang="en-US" b="1" u="sng" dirty="0"/>
          </a:p>
          <a:p>
            <a:r>
              <a:rPr lang="en-US" b="1" dirty="0"/>
              <a:t>Has been invited to ICCAD CAD Contest Special Session since 2016</a:t>
            </a:r>
          </a:p>
          <a:p>
            <a:r>
              <a:rPr lang="en-US" b="1" dirty="0"/>
              <a:t>Current roster:</a:t>
            </a:r>
          </a:p>
          <a:p>
            <a:pPr lvl="1"/>
            <a:r>
              <a:rPr lang="en-US" dirty="0"/>
              <a:t>Jinwook Jung (IBM Research)</a:t>
            </a:r>
          </a:p>
          <a:p>
            <a:pPr lvl="1"/>
            <a:r>
              <a:rPr lang="en-US" dirty="0"/>
              <a:t>Andrew B. </a:t>
            </a:r>
            <a:r>
              <a:rPr lang="en-US" dirty="0" err="1"/>
              <a:t>Kahng</a:t>
            </a:r>
            <a:r>
              <a:rPr lang="en-US" dirty="0"/>
              <a:t> (UCSD)</a:t>
            </a:r>
          </a:p>
          <a:p>
            <a:pPr lvl="1"/>
            <a:r>
              <a:rPr lang="en-US" dirty="0"/>
              <a:t>Rhett Davis (NCSU)</a:t>
            </a:r>
            <a:endParaRPr lang="en-US" b="1" dirty="0"/>
          </a:p>
          <a:p>
            <a:pPr lvl="1"/>
            <a:endParaRPr lang="en-US" b="1" dirty="0"/>
          </a:p>
        </p:txBody>
      </p:sp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9399A45B-5ACA-04E7-D436-39988070D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4261" y="147530"/>
            <a:ext cx="2313716" cy="60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691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D1C1D0-3D71-1846-8EDF-99B65CF85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Cloud-Native Enablement of Large-Scale DoE</a:t>
            </a:r>
          </a:p>
        </p:txBody>
      </p:sp>
      <p:sp>
        <p:nvSpPr>
          <p:cNvPr id="214" name="Content Placeholder 1">
            <a:extLst>
              <a:ext uri="{FF2B5EF4-FFF2-40B4-BE49-F238E27FC236}">
                <a16:creationId xmlns:a16="http://schemas.microsoft.com/office/drawing/2014/main" id="{E62E4942-7FC2-F642-8F5C-0D78676F1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2" y="838202"/>
            <a:ext cx="11781367" cy="556260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cs typeface="Arial" panose="020B0604020202020204" pitchFamily="34" charset="0"/>
              </a:rPr>
              <a:t>Containerization </a:t>
            </a:r>
            <a:r>
              <a:rPr lang="en-US" b="1" dirty="0">
                <a:cs typeface="Arial" panose="020B0604020202020204" pitchFamily="34" charset="0"/>
                <a:sym typeface="Wingdings" pitchFamily="2" charset="2"/>
              </a:rPr>
              <a:t> Proven way to build cloud-native applications</a:t>
            </a:r>
            <a:endParaRPr lang="en-US" b="1" dirty="0">
              <a:cs typeface="Arial" panose="020B0604020202020204" pitchFamily="34" charset="0"/>
            </a:endParaRPr>
          </a:p>
          <a:p>
            <a:pPr marL="981075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cs typeface="Arial" panose="020B0604020202020204" pitchFamily="34" charset="0"/>
              </a:rPr>
              <a:t>Custom container image for flow and tool execution (RDF/</a:t>
            </a:r>
            <a:r>
              <a:rPr lang="en-US" dirty="0" err="1">
                <a:cs typeface="Arial" panose="020B0604020202020204" pitchFamily="34" charset="0"/>
              </a:rPr>
              <a:t>OpenROAD</a:t>
            </a:r>
            <a:r>
              <a:rPr lang="en-US" dirty="0">
                <a:cs typeface="Arial" panose="020B0604020202020204" pitchFamily="34" charset="0"/>
              </a:rPr>
              <a:t>)</a:t>
            </a:r>
          </a:p>
          <a:p>
            <a:pPr marL="981075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cs typeface="Arial" panose="020B0604020202020204" pitchFamily="34" charset="0"/>
              </a:rPr>
              <a:t>Volume resources for hosting design </a:t>
            </a:r>
            <a:r>
              <a:rPr lang="en-US" dirty="0" err="1">
                <a:cs typeface="Arial" panose="020B0604020202020204" pitchFamily="34" charset="0"/>
              </a:rPr>
              <a:t>enablements</a:t>
            </a:r>
            <a:r>
              <a:rPr lang="en-US" dirty="0">
                <a:cs typeface="Arial" panose="020B0604020202020204" pitchFamily="34" charset="0"/>
              </a:rPr>
              <a:t> (PDK, libraries)</a:t>
            </a:r>
          </a:p>
          <a:p>
            <a:pPr marL="981075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>
                <a:cs typeface="Arial" panose="020B0604020202020204" pitchFamily="34" charset="0"/>
              </a:rPr>
              <a:t>Parallel workload distribution capability enabled by Kubernetes and Ray</a:t>
            </a:r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C2F72BDA-B74C-7B40-8023-6B20A02BF1D2}"/>
              </a:ext>
            </a:extLst>
          </p:cNvPr>
          <p:cNvGrpSpPr/>
          <p:nvPr/>
        </p:nvGrpSpPr>
        <p:grpSpPr>
          <a:xfrm>
            <a:off x="1040781" y="2923555"/>
            <a:ext cx="10152776" cy="3724706"/>
            <a:chOff x="558694" y="2198837"/>
            <a:chExt cx="8060621" cy="2956437"/>
          </a:xfrm>
        </p:grpSpPr>
        <p:sp>
          <p:nvSpPr>
            <p:cNvPr id="175" name="Document 174">
              <a:extLst>
                <a:ext uri="{FF2B5EF4-FFF2-40B4-BE49-F238E27FC236}">
                  <a16:creationId xmlns:a16="http://schemas.microsoft.com/office/drawing/2014/main" id="{A1E25292-7D3A-824A-8B4F-46065F52FF30}"/>
                </a:ext>
              </a:extLst>
            </p:cNvPr>
            <p:cNvSpPr/>
            <p:nvPr/>
          </p:nvSpPr>
          <p:spPr bwMode="auto">
            <a:xfrm>
              <a:off x="6962100" y="4787715"/>
              <a:ext cx="1164447" cy="367559"/>
            </a:xfrm>
            <a:prstGeom prst="flowChartDocument">
              <a:avLst/>
            </a:prstGeom>
            <a:ln w="12700"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Experiments</a:t>
              </a: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AC6F6A0D-34F5-B149-8D36-E788C3EC556E}"/>
                </a:ext>
              </a:extLst>
            </p:cNvPr>
            <p:cNvSpPr/>
            <p:nvPr/>
          </p:nvSpPr>
          <p:spPr bwMode="auto">
            <a:xfrm>
              <a:off x="558694" y="2198837"/>
              <a:ext cx="8060621" cy="21804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prstDash val="dash"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75F61641-D356-634C-AB8B-D036D4CE76F8}"/>
                </a:ext>
              </a:extLst>
            </p:cNvPr>
            <p:cNvSpPr/>
            <p:nvPr/>
          </p:nvSpPr>
          <p:spPr bwMode="auto">
            <a:xfrm>
              <a:off x="5789838" y="2297997"/>
              <a:ext cx="2629546" cy="1982272"/>
            </a:xfrm>
            <a:prstGeom prst="rect">
              <a:avLst/>
            </a:prstGeom>
            <a:solidFill>
              <a:schemeClr val="bg1"/>
            </a:solidFill>
            <a:ln w="12700"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Node</a:t>
              </a: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0A69E85B-D121-8244-8862-C3AB26659DAF}"/>
                </a:ext>
              </a:extLst>
            </p:cNvPr>
            <p:cNvSpPr/>
            <p:nvPr/>
          </p:nvSpPr>
          <p:spPr bwMode="auto">
            <a:xfrm>
              <a:off x="2791599" y="2297997"/>
              <a:ext cx="2629546" cy="1982272"/>
            </a:xfrm>
            <a:prstGeom prst="rect">
              <a:avLst/>
            </a:prstGeom>
            <a:solidFill>
              <a:schemeClr val="bg1"/>
            </a:solidFill>
            <a:ln w="12700"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Node</a:t>
              </a:r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BAA1E520-2F63-F54E-9F1D-591E9743E860}"/>
                </a:ext>
              </a:extLst>
            </p:cNvPr>
            <p:cNvSpPr/>
            <p:nvPr/>
          </p:nvSpPr>
          <p:spPr bwMode="auto">
            <a:xfrm>
              <a:off x="736839" y="2633458"/>
              <a:ext cx="7780092" cy="1520172"/>
            </a:xfrm>
            <a:custGeom>
              <a:avLst/>
              <a:gdLst>
                <a:gd name="connsiteX0" fmla="*/ 0 w 7476189"/>
                <a:gd name="connsiteY0" fmla="*/ 0 h 1520172"/>
                <a:gd name="connsiteX1" fmla="*/ 7476189 w 7476189"/>
                <a:gd name="connsiteY1" fmla="*/ 0 h 1520172"/>
                <a:gd name="connsiteX2" fmla="*/ 7476189 w 7476189"/>
                <a:gd name="connsiteY2" fmla="*/ 139860 h 1520172"/>
                <a:gd name="connsiteX3" fmla="*/ 7476189 w 7476189"/>
                <a:gd name="connsiteY3" fmla="*/ 1059602 h 1520172"/>
                <a:gd name="connsiteX4" fmla="*/ 7476189 w 7476189"/>
                <a:gd name="connsiteY4" fmla="*/ 1520172 h 1520172"/>
                <a:gd name="connsiteX5" fmla="*/ 1562194 w 7476189"/>
                <a:gd name="connsiteY5" fmla="*/ 1520172 h 1520172"/>
                <a:gd name="connsiteX6" fmla="*/ 1562194 w 7476189"/>
                <a:gd name="connsiteY6" fmla="*/ 945862 h 1520172"/>
                <a:gd name="connsiteX7" fmla="*/ 0 w 7476189"/>
                <a:gd name="connsiteY7" fmla="*/ 945862 h 1520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6189" h="1520172">
                  <a:moveTo>
                    <a:pt x="0" y="0"/>
                  </a:moveTo>
                  <a:lnTo>
                    <a:pt x="7476189" y="0"/>
                  </a:lnTo>
                  <a:lnTo>
                    <a:pt x="7476189" y="139860"/>
                  </a:lnTo>
                  <a:lnTo>
                    <a:pt x="7476189" y="1059602"/>
                  </a:lnTo>
                  <a:lnTo>
                    <a:pt x="7476189" y="1520172"/>
                  </a:lnTo>
                  <a:lnTo>
                    <a:pt x="1562194" y="1520172"/>
                  </a:lnTo>
                  <a:lnTo>
                    <a:pt x="1562194" y="945862"/>
                  </a:lnTo>
                  <a:lnTo>
                    <a:pt x="0" y="945862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  <a:alpha val="50000"/>
              </a:schemeClr>
            </a:solidFill>
            <a:ln w="12700">
              <a:noFill/>
              <a:prstDash val="dash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chemeClr val="tx1"/>
                </a:solidFill>
                <a:latin typeface="Helvetica" pitchFamily="2" charset="0"/>
              </a:endParaRPr>
            </a:p>
          </p:txBody>
        </p:sp>
        <p:pic>
          <p:nvPicPr>
            <p:cNvPr id="180" name="Picture 2">
              <a:extLst>
                <a:ext uri="{FF2B5EF4-FFF2-40B4-BE49-F238E27FC236}">
                  <a16:creationId xmlns:a16="http://schemas.microsoft.com/office/drawing/2014/main" id="{654B8D65-5348-2844-A619-408B73EFCA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000" t="15209" r="24001" b="11871"/>
            <a:stretch/>
          </p:blipFill>
          <p:spPr bwMode="auto">
            <a:xfrm>
              <a:off x="5174468" y="4726443"/>
              <a:ext cx="853746" cy="34345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1" name="Document 180">
              <a:extLst>
                <a:ext uri="{FF2B5EF4-FFF2-40B4-BE49-F238E27FC236}">
                  <a16:creationId xmlns:a16="http://schemas.microsoft.com/office/drawing/2014/main" id="{19B2F70D-4D68-8B46-AE9C-9773BE96ECAA}"/>
                </a:ext>
              </a:extLst>
            </p:cNvPr>
            <p:cNvSpPr/>
            <p:nvPr/>
          </p:nvSpPr>
          <p:spPr bwMode="auto">
            <a:xfrm>
              <a:off x="6894502" y="4714391"/>
              <a:ext cx="1164447" cy="367559"/>
            </a:xfrm>
            <a:prstGeom prst="flowChartDocument">
              <a:avLst/>
            </a:prstGeom>
            <a:ln w="12700"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Experiments</a:t>
              </a:r>
            </a:p>
          </p:txBody>
        </p:sp>
        <p:sp>
          <p:nvSpPr>
            <p:cNvPr id="182" name="Can 181">
              <a:extLst>
                <a:ext uri="{FF2B5EF4-FFF2-40B4-BE49-F238E27FC236}">
                  <a16:creationId xmlns:a16="http://schemas.microsoft.com/office/drawing/2014/main" id="{DD7F5FA1-3B33-D542-A74A-BEC388C1F128}"/>
                </a:ext>
              </a:extLst>
            </p:cNvPr>
            <p:cNvSpPr/>
            <p:nvPr/>
          </p:nvSpPr>
          <p:spPr bwMode="auto">
            <a:xfrm>
              <a:off x="1289413" y="3699307"/>
              <a:ext cx="859200" cy="459077"/>
            </a:xfrm>
            <a:prstGeom prst="can">
              <a:avLst>
                <a:gd name="adj" fmla="val 26907"/>
              </a:avLst>
            </a:prstGeom>
            <a:ln w="12700"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121920" tIns="14400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lnSpc>
                  <a:spcPts val="216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PV</a:t>
              </a:r>
            </a:p>
          </p:txBody>
        </p:sp>
        <p:sp>
          <p:nvSpPr>
            <p:cNvPr id="183" name="Rounded Rectangle 182">
              <a:extLst>
                <a:ext uri="{FF2B5EF4-FFF2-40B4-BE49-F238E27FC236}">
                  <a16:creationId xmlns:a16="http://schemas.microsoft.com/office/drawing/2014/main" id="{41997FD1-497D-424B-82D0-E1127FE95F4A}"/>
                </a:ext>
              </a:extLst>
            </p:cNvPr>
            <p:cNvSpPr/>
            <p:nvPr/>
          </p:nvSpPr>
          <p:spPr bwMode="auto">
            <a:xfrm>
              <a:off x="1289413" y="2969644"/>
              <a:ext cx="859200" cy="441284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PVC</a:t>
              </a:r>
            </a:p>
          </p:txBody>
        </p:sp>
        <p:sp>
          <p:nvSpPr>
            <p:cNvPr id="184" name="Rounded Rectangle 183">
              <a:extLst>
                <a:ext uri="{FF2B5EF4-FFF2-40B4-BE49-F238E27FC236}">
                  <a16:creationId xmlns:a16="http://schemas.microsoft.com/office/drawing/2014/main" id="{B7C5E480-C6E1-9A48-89F1-3A036659172F}"/>
                </a:ext>
              </a:extLst>
            </p:cNvPr>
            <p:cNvSpPr/>
            <p:nvPr/>
          </p:nvSpPr>
          <p:spPr bwMode="auto">
            <a:xfrm>
              <a:off x="2885930" y="2944130"/>
              <a:ext cx="1068835" cy="102020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Pod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E6245B3E-682F-9441-BE7B-7CBE2580361C}"/>
                </a:ext>
              </a:extLst>
            </p:cNvPr>
            <p:cNvSpPr txBox="1"/>
            <p:nvPr/>
          </p:nvSpPr>
          <p:spPr>
            <a:xfrm>
              <a:off x="795496" y="2278058"/>
              <a:ext cx="1847031" cy="29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Helvetica" pitchFamily="2" charset="0"/>
                </a:rPr>
                <a:t>Kubernetes</a:t>
              </a:r>
            </a:p>
          </p:txBody>
        </p:sp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30E181E9-8EDE-1148-8E7A-D4C678ACF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8694" y="2304674"/>
              <a:ext cx="324533" cy="240419"/>
            </a:xfrm>
            <a:prstGeom prst="rect">
              <a:avLst/>
            </a:prstGeom>
          </p:spPr>
        </p:pic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0C146A5A-1F5E-9E44-9F51-EEA302B448A0}"/>
                </a:ext>
              </a:extLst>
            </p:cNvPr>
            <p:cNvCxnSpPr>
              <a:cxnSpLocks/>
              <a:stCxn id="213" idx="0"/>
              <a:endCxn id="182" idx="3"/>
            </p:cNvCxnSpPr>
            <p:nvPr/>
          </p:nvCxnSpPr>
          <p:spPr bwMode="auto">
            <a:xfrm flipV="1">
              <a:off x="1719013" y="4158382"/>
              <a:ext cx="0" cy="48316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19A5E6EF-DE54-7E4A-8AF4-408926DC08B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19013" y="3414305"/>
              <a:ext cx="0" cy="34132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90" name="Rounded Rectangle 189">
              <a:extLst>
                <a:ext uri="{FF2B5EF4-FFF2-40B4-BE49-F238E27FC236}">
                  <a16:creationId xmlns:a16="http://schemas.microsoft.com/office/drawing/2014/main" id="{0F4AE72A-C2B0-F74F-81E2-846C493B0CE5}"/>
                </a:ext>
              </a:extLst>
            </p:cNvPr>
            <p:cNvSpPr/>
            <p:nvPr/>
          </p:nvSpPr>
          <p:spPr bwMode="auto">
            <a:xfrm>
              <a:off x="3000572" y="3334135"/>
              <a:ext cx="839551" cy="525729"/>
            </a:xfrm>
            <a:prstGeom prst="roundRect">
              <a:avLst/>
            </a:prstGeom>
            <a:solidFill>
              <a:srgbClr val="FFA8A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RDF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err="1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OpenROAD</a:t>
              </a:r>
              <a:endParaRPr lang="en-US" sz="1400" b="1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91" name="Picture 16">
              <a:extLst>
                <a:ext uri="{FF2B5EF4-FFF2-40B4-BE49-F238E27FC236}">
                  <a16:creationId xmlns:a16="http://schemas.microsoft.com/office/drawing/2014/main" id="{5E8BA8E2-E85D-9443-88B0-B202188D18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87370" y="3266895"/>
              <a:ext cx="227780" cy="148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2" name="Rounded Rectangle 191">
              <a:extLst>
                <a:ext uri="{FF2B5EF4-FFF2-40B4-BE49-F238E27FC236}">
                  <a16:creationId xmlns:a16="http://schemas.microsoft.com/office/drawing/2014/main" id="{F89830E0-A76F-8640-A6AE-17DD26E8081E}"/>
                </a:ext>
              </a:extLst>
            </p:cNvPr>
            <p:cNvSpPr/>
            <p:nvPr/>
          </p:nvSpPr>
          <p:spPr bwMode="auto">
            <a:xfrm>
              <a:off x="4259274" y="2944129"/>
              <a:ext cx="1068836" cy="102020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Pod</a:t>
              </a:r>
            </a:p>
          </p:txBody>
        </p:sp>
        <p:sp>
          <p:nvSpPr>
            <p:cNvPr id="193" name="Rounded Rectangle 192">
              <a:extLst>
                <a:ext uri="{FF2B5EF4-FFF2-40B4-BE49-F238E27FC236}">
                  <a16:creationId xmlns:a16="http://schemas.microsoft.com/office/drawing/2014/main" id="{421B0495-BE38-9540-87DC-1BFB0DFBA59F}"/>
                </a:ext>
              </a:extLst>
            </p:cNvPr>
            <p:cNvSpPr/>
            <p:nvPr/>
          </p:nvSpPr>
          <p:spPr bwMode="auto">
            <a:xfrm>
              <a:off x="4373915" y="3334135"/>
              <a:ext cx="839551" cy="525729"/>
            </a:xfrm>
            <a:prstGeom prst="roundRect">
              <a:avLst/>
            </a:prstGeom>
            <a:solidFill>
              <a:srgbClr val="FFA8A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RDF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err="1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OpenROAD</a:t>
              </a:r>
              <a:endParaRPr lang="en-US" sz="1400" b="1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94" name="Picture 16">
              <a:extLst>
                <a:ext uri="{FF2B5EF4-FFF2-40B4-BE49-F238E27FC236}">
                  <a16:creationId xmlns:a16="http://schemas.microsoft.com/office/drawing/2014/main" id="{A2493BAA-616F-9E43-9F1D-6DF5D87146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60714" y="3266895"/>
              <a:ext cx="227780" cy="148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5" name="Elbow Connector 194">
              <a:extLst>
                <a:ext uri="{FF2B5EF4-FFF2-40B4-BE49-F238E27FC236}">
                  <a16:creationId xmlns:a16="http://schemas.microsoft.com/office/drawing/2014/main" id="{E9797BBB-DE4C-8549-A061-AD40AE6F6F37}"/>
                </a:ext>
              </a:extLst>
            </p:cNvPr>
            <p:cNvCxnSpPr>
              <a:cxnSpLocks/>
              <a:stCxn id="183" idx="0"/>
              <a:endCxn id="184" idx="0"/>
            </p:cNvCxnSpPr>
            <p:nvPr/>
          </p:nvCxnSpPr>
          <p:spPr bwMode="auto">
            <a:xfrm rot="5400000" flipH="1" flipV="1">
              <a:off x="2556923" y="2106218"/>
              <a:ext cx="25514" cy="1701335"/>
            </a:xfrm>
            <a:prstGeom prst="bentConnector3">
              <a:avLst>
                <a:gd name="adj1" fmla="val 995979"/>
              </a:avLst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6" name="Elbow Connector 195">
              <a:extLst>
                <a:ext uri="{FF2B5EF4-FFF2-40B4-BE49-F238E27FC236}">
                  <a16:creationId xmlns:a16="http://schemas.microsoft.com/office/drawing/2014/main" id="{5CB50CBF-9805-0542-A1CF-6D83020752CB}"/>
                </a:ext>
              </a:extLst>
            </p:cNvPr>
            <p:cNvCxnSpPr>
              <a:cxnSpLocks/>
              <a:stCxn id="183" idx="0"/>
              <a:endCxn id="192" idx="0"/>
            </p:cNvCxnSpPr>
            <p:nvPr/>
          </p:nvCxnSpPr>
          <p:spPr bwMode="auto">
            <a:xfrm rot="5400000" flipH="1" flipV="1">
              <a:off x="3243594" y="1419547"/>
              <a:ext cx="25514" cy="3074679"/>
            </a:xfrm>
            <a:prstGeom prst="bentConnector3">
              <a:avLst>
                <a:gd name="adj1" fmla="val 995979"/>
              </a:avLst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256BAC53-8E63-674E-AD92-FA7A1C3667C7}"/>
                </a:ext>
              </a:extLst>
            </p:cNvPr>
            <p:cNvGrpSpPr/>
            <p:nvPr/>
          </p:nvGrpSpPr>
          <p:grpSpPr>
            <a:xfrm>
              <a:off x="4025204" y="3466836"/>
              <a:ext cx="184763" cy="45043"/>
              <a:chOff x="2274334" y="4959108"/>
              <a:chExt cx="184717" cy="49082"/>
            </a:xfrm>
          </p:grpSpPr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DCFC8D4F-1C6B-5448-B5A1-8AC83033B5B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2274334" y="4959108"/>
                <a:ext cx="49082" cy="490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EE429C75-9A1B-C34D-A450-2B223272E46E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2342152" y="4959108"/>
                <a:ext cx="49082" cy="490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9364B133-54A2-7242-99F0-4CFBC0002F7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2409969" y="4959108"/>
                <a:ext cx="49082" cy="490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" pitchFamily="2" charset="0"/>
                </a:endParaRPr>
              </a:p>
            </p:txBody>
          </p:sp>
        </p:grpSp>
        <p:sp>
          <p:nvSpPr>
            <p:cNvPr id="198" name="Rounded Rectangle 197">
              <a:extLst>
                <a:ext uri="{FF2B5EF4-FFF2-40B4-BE49-F238E27FC236}">
                  <a16:creationId xmlns:a16="http://schemas.microsoft.com/office/drawing/2014/main" id="{88E6772E-8AEC-7647-BDC4-C3AA5AB84D58}"/>
                </a:ext>
              </a:extLst>
            </p:cNvPr>
            <p:cNvSpPr/>
            <p:nvPr/>
          </p:nvSpPr>
          <p:spPr bwMode="auto">
            <a:xfrm>
              <a:off x="5884170" y="2944129"/>
              <a:ext cx="1068836" cy="102020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Pod</a:t>
              </a:r>
            </a:p>
          </p:txBody>
        </p:sp>
        <p:sp>
          <p:nvSpPr>
            <p:cNvPr id="199" name="Rounded Rectangle 198">
              <a:extLst>
                <a:ext uri="{FF2B5EF4-FFF2-40B4-BE49-F238E27FC236}">
                  <a16:creationId xmlns:a16="http://schemas.microsoft.com/office/drawing/2014/main" id="{FEFE74F6-8DED-F740-BA28-A7FD3C85A91B}"/>
                </a:ext>
              </a:extLst>
            </p:cNvPr>
            <p:cNvSpPr/>
            <p:nvPr/>
          </p:nvSpPr>
          <p:spPr bwMode="auto">
            <a:xfrm>
              <a:off x="5998812" y="3334135"/>
              <a:ext cx="839551" cy="525729"/>
            </a:xfrm>
            <a:prstGeom prst="roundRect">
              <a:avLst/>
            </a:prstGeom>
            <a:solidFill>
              <a:srgbClr val="FFA8A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RDF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err="1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OpenROAD</a:t>
              </a:r>
              <a:endParaRPr lang="en-US" sz="1400" b="1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00" name="Picture 16">
              <a:extLst>
                <a:ext uri="{FF2B5EF4-FFF2-40B4-BE49-F238E27FC236}">
                  <a16:creationId xmlns:a16="http://schemas.microsoft.com/office/drawing/2014/main" id="{A4F7F776-BE1D-5A4B-B068-A427191C30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685611" y="3266895"/>
              <a:ext cx="227780" cy="148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1" name="Rounded Rectangle 200">
              <a:extLst>
                <a:ext uri="{FF2B5EF4-FFF2-40B4-BE49-F238E27FC236}">
                  <a16:creationId xmlns:a16="http://schemas.microsoft.com/office/drawing/2014/main" id="{4BBAF235-65B5-5B4B-B021-A7DBB88BD7EC}"/>
                </a:ext>
              </a:extLst>
            </p:cNvPr>
            <p:cNvSpPr/>
            <p:nvPr/>
          </p:nvSpPr>
          <p:spPr bwMode="auto">
            <a:xfrm>
              <a:off x="7257513" y="2944128"/>
              <a:ext cx="1068836" cy="102020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none" lIns="121920" tIns="60960" rIns="121920" bIns="6096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Pod</a:t>
              </a:r>
            </a:p>
          </p:txBody>
        </p:sp>
        <p:sp>
          <p:nvSpPr>
            <p:cNvPr id="202" name="Rounded Rectangle 201">
              <a:extLst>
                <a:ext uri="{FF2B5EF4-FFF2-40B4-BE49-F238E27FC236}">
                  <a16:creationId xmlns:a16="http://schemas.microsoft.com/office/drawing/2014/main" id="{7D38EC5C-80E7-4F42-BE0F-872CA545A41A}"/>
                </a:ext>
              </a:extLst>
            </p:cNvPr>
            <p:cNvSpPr/>
            <p:nvPr/>
          </p:nvSpPr>
          <p:spPr bwMode="auto">
            <a:xfrm>
              <a:off x="7372155" y="3334134"/>
              <a:ext cx="839551" cy="525729"/>
            </a:xfrm>
            <a:prstGeom prst="roundRect">
              <a:avLst/>
            </a:prstGeom>
            <a:solidFill>
              <a:srgbClr val="FFA8A7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vert="horz" wrap="none" lIns="121920" tIns="60960" rIns="121920" bIns="6096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RDF</a:t>
              </a:r>
            </a:p>
            <a:p>
              <a:pPr algn="ctr" defTabSz="121917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err="1">
                  <a:solidFill>
                    <a:schemeClr val="tx1"/>
                  </a:solidFill>
                  <a:latin typeface="Helvetica" pitchFamily="2" charset="0"/>
                  <a:cs typeface="Arial" panose="020B0604020202020204" pitchFamily="34" charset="0"/>
                </a:rPr>
                <a:t>OpenROAD</a:t>
              </a:r>
              <a:endParaRPr lang="en-US" sz="1400" b="1" dirty="0">
                <a:solidFill>
                  <a:schemeClr val="tx1"/>
                </a:solidFill>
                <a:latin typeface="Helvetica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203" name="Picture 16">
              <a:extLst>
                <a:ext uri="{FF2B5EF4-FFF2-40B4-BE49-F238E27FC236}">
                  <a16:creationId xmlns:a16="http://schemas.microsoft.com/office/drawing/2014/main" id="{5999152D-947E-5143-A811-A207B2ECAF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58954" y="3266894"/>
              <a:ext cx="227780" cy="148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E561CD01-7025-0D48-8711-78E902DF7883}"/>
                </a:ext>
              </a:extLst>
            </p:cNvPr>
            <p:cNvGrpSpPr/>
            <p:nvPr/>
          </p:nvGrpSpPr>
          <p:grpSpPr>
            <a:xfrm>
              <a:off x="7023443" y="3466836"/>
              <a:ext cx="184763" cy="45043"/>
              <a:chOff x="2274334" y="4959108"/>
              <a:chExt cx="184717" cy="49082"/>
            </a:xfrm>
          </p:grpSpPr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F473344B-21B8-2144-948C-E7AFD62FE902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2274334" y="4959108"/>
                <a:ext cx="49082" cy="490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08B59AB7-4D7F-B346-9E75-7C28BBA1EBD9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2342152" y="4959108"/>
                <a:ext cx="49082" cy="490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86D77042-32E6-C74F-9274-C536F6A8E12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2409969" y="4959108"/>
                <a:ext cx="49082" cy="490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" pitchFamily="2" charset="0"/>
                </a:endParaRPr>
              </a:p>
            </p:txBody>
          </p:sp>
        </p:grpSp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32229A5F-FF98-1D40-8B8B-9A533700D544}"/>
                </a:ext>
              </a:extLst>
            </p:cNvPr>
            <p:cNvGrpSpPr/>
            <p:nvPr/>
          </p:nvGrpSpPr>
          <p:grpSpPr>
            <a:xfrm>
              <a:off x="5508961" y="3466836"/>
              <a:ext cx="184763" cy="45043"/>
              <a:chOff x="2274334" y="4959108"/>
              <a:chExt cx="184717" cy="49082"/>
            </a:xfrm>
          </p:grpSpPr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824412D7-32FD-3E47-A4C0-EEF2CF8938D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2274334" y="4959108"/>
                <a:ext cx="49082" cy="490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6A9BD17A-C4E4-824E-8845-CFE07C00441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2342152" y="4959108"/>
                <a:ext cx="49082" cy="490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" pitchFamily="2" charset="0"/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403FC652-D58E-FD4A-99D4-F0373D3DD8FD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V="1">
                <a:off x="2409969" y="4959108"/>
                <a:ext cx="49082" cy="49082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Helvetica" pitchFamily="2" charset="0"/>
                </a:endParaRPr>
              </a:p>
            </p:txBody>
          </p:sp>
        </p:grpSp>
        <p:cxnSp>
          <p:nvCxnSpPr>
            <p:cNvPr id="206" name="Elbow Connector 205">
              <a:extLst>
                <a:ext uri="{FF2B5EF4-FFF2-40B4-BE49-F238E27FC236}">
                  <a16:creationId xmlns:a16="http://schemas.microsoft.com/office/drawing/2014/main" id="{659A6C0B-7F35-374E-A6E5-765E1047EF82}"/>
                </a:ext>
              </a:extLst>
            </p:cNvPr>
            <p:cNvCxnSpPr>
              <a:cxnSpLocks/>
              <a:stCxn id="183" idx="0"/>
              <a:endCxn id="198" idx="0"/>
            </p:cNvCxnSpPr>
            <p:nvPr/>
          </p:nvCxnSpPr>
          <p:spPr bwMode="auto">
            <a:xfrm rot="5400000" flipH="1" flipV="1">
              <a:off x="4056043" y="607098"/>
              <a:ext cx="25514" cy="4699575"/>
            </a:xfrm>
            <a:prstGeom prst="bentConnector3">
              <a:avLst>
                <a:gd name="adj1" fmla="val 995979"/>
              </a:avLst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7" name="Elbow Connector 206">
              <a:extLst>
                <a:ext uri="{FF2B5EF4-FFF2-40B4-BE49-F238E27FC236}">
                  <a16:creationId xmlns:a16="http://schemas.microsoft.com/office/drawing/2014/main" id="{C01604E2-DFB0-5647-8EF8-94C103FB0D11}"/>
                </a:ext>
              </a:extLst>
            </p:cNvPr>
            <p:cNvCxnSpPr>
              <a:cxnSpLocks/>
              <a:stCxn id="183" idx="0"/>
              <a:endCxn id="201" idx="0"/>
            </p:cNvCxnSpPr>
            <p:nvPr/>
          </p:nvCxnSpPr>
          <p:spPr bwMode="auto">
            <a:xfrm rot="5400000" flipH="1" flipV="1">
              <a:off x="4742714" y="-79573"/>
              <a:ext cx="25514" cy="6072918"/>
            </a:xfrm>
            <a:prstGeom prst="bentConnector3">
              <a:avLst>
                <a:gd name="adj1" fmla="val 995979"/>
              </a:avLst>
            </a:prstGeom>
            <a:solidFill>
              <a:schemeClr val="accent1"/>
            </a:solidFill>
            <a:ln w="6350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8" name="Straight Arrow Connector 207">
              <a:extLst>
                <a:ext uri="{FF2B5EF4-FFF2-40B4-BE49-F238E27FC236}">
                  <a16:creationId xmlns:a16="http://schemas.microsoft.com/office/drawing/2014/main" id="{80028D25-0AD7-C043-8832-69EB7B31F81C}"/>
                </a:ext>
              </a:extLst>
            </p:cNvPr>
            <p:cNvCxnSpPr>
              <a:cxnSpLocks/>
              <a:stCxn id="181" idx="1"/>
            </p:cNvCxnSpPr>
            <p:nvPr/>
          </p:nvCxnSpPr>
          <p:spPr bwMode="auto">
            <a:xfrm flipH="1">
              <a:off x="6113016" y="4898166"/>
              <a:ext cx="781487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FC71FE78-1FD3-5341-9241-481E7A8A4AFC}"/>
                </a:ext>
              </a:extLst>
            </p:cNvPr>
            <p:cNvCxnSpPr>
              <a:cxnSpLocks/>
              <a:endCxn id="193" idx="2"/>
            </p:cNvCxnSpPr>
            <p:nvPr/>
          </p:nvCxnSpPr>
          <p:spPr bwMode="auto">
            <a:xfrm flipH="1" flipV="1">
              <a:off x="4793691" y="3859863"/>
              <a:ext cx="1518" cy="689977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10" name="Elbow Connector 209">
              <a:extLst>
                <a:ext uri="{FF2B5EF4-FFF2-40B4-BE49-F238E27FC236}">
                  <a16:creationId xmlns:a16="http://schemas.microsoft.com/office/drawing/2014/main" id="{845547B1-9B36-D943-9DA9-050C74086646}"/>
                </a:ext>
              </a:extLst>
            </p:cNvPr>
            <p:cNvCxnSpPr>
              <a:cxnSpLocks/>
              <a:stCxn id="190" idx="2"/>
              <a:endCxn id="202" idx="2"/>
            </p:cNvCxnSpPr>
            <p:nvPr/>
          </p:nvCxnSpPr>
          <p:spPr bwMode="auto">
            <a:xfrm rot="16200000" flipH="1">
              <a:off x="5606139" y="1674071"/>
              <a:ext cx="10080" cy="4371583"/>
            </a:xfrm>
            <a:prstGeom prst="bentConnector3">
              <a:avLst>
                <a:gd name="adj1" fmla="val 6931436"/>
              </a:avLst>
            </a:prstGeom>
            <a:solidFill>
              <a:schemeClr val="accent1"/>
            </a:solidFill>
            <a:ln w="12700" cap="flat" cmpd="sng" algn="ctr">
              <a:solidFill>
                <a:srgbClr val="C00000"/>
              </a:solidFill>
              <a:prstDash val="dash"/>
              <a:round/>
              <a:headEnd type="triangl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5E0C97B3-60CB-C741-B570-4C8B1D2CC5A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625890" y="4549838"/>
              <a:ext cx="0" cy="13986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non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E25765B9-60A7-7541-87B0-83C4C17D4D5D}"/>
                </a:ext>
              </a:extLst>
            </p:cNvPr>
            <p:cNvSpPr txBox="1"/>
            <p:nvPr/>
          </p:nvSpPr>
          <p:spPr>
            <a:xfrm>
              <a:off x="1448946" y="4698546"/>
              <a:ext cx="1781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Helvetica" pitchFamily="2" charset="0"/>
                </a:rPr>
                <a:t>Storage</a:t>
              </a:r>
            </a:p>
          </p:txBody>
        </p:sp>
        <p:pic>
          <p:nvPicPr>
            <p:cNvPr id="213" name="Graphic 212" descr="Database with solid fill">
              <a:extLst>
                <a:ext uri="{FF2B5EF4-FFF2-40B4-BE49-F238E27FC236}">
                  <a16:creationId xmlns:a16="http://schemas.microsoft.com/office/drawing/2014/main" id="{188FCA74-88DE-5D4A-AB0C-D4FC7FF7F7E6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48947" y="4641547"/>
              <a:ext cx="540133" cy="396454"/>
            </a:xfrm>
            <a:prstGeom prst="rect">
              <a:avLst/>
            </a:prstGeom>
          </p:spPr>
        </p:pic>
        <p:cxnSp>
          <p:nvCxnSpPr>
            <p:cNvPr id="215" name="Straight Arrow Connector 214">
              <a:extLst>
                <a:ext uri="{FF2B5EF4-FFF2-40B4-BE49-F238E27FC236}">
                  <a16:creationId xmlns:a16="http://schemas.microsoft.com/office/drawing/2014/main" id="{CA7D0D40-DFA2-A14F-9CF5-92C8AD3308A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421894" y="3859865"/>
              <a:ext cx="1518" cy="689976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C00000"/>
              </a:solidFill>
              <a:prstDash val="dash"/>
              <a:round/>
              <a:headEnd type="none" w="med" len="med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174" name="TextBox 173">
            <a:extLst>
              <a:ext uri="{FF2B5EF4-FFF2-40B4-BE49-F238E27FC236}">
                <a16:creationId xmlns:a16="http://schemas.microsoft.com/office/drawing/2014/main" id="{AC0B9844-87F3-1147-A948-518559314A1E}"/>
              </a:ext>
            </a:extLst>
          </p:cNvPr>
          <p:cNvSpPr txBox="1"/>
          <p:nvPr/>
        </p:nvSpPr>
        <p:spPr>
          <a:xfrm>
            <a:off x="1265163" y="3445509"/>
            <a:ext cx="946973" cy="261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  <a:cs typeface="Arial" panose="020B0604020202020204" pitchFamily="34" charset="0"/>
              </a:rPr>
              <a:t>Namespace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A8B9A-9961-C13A-D7CD-EE7DD176B1F2}"/>
              </a:ext>
            </a:extLst>
          </p:cNvPr>
          <p:cNvSpPr/>
          <p:nvPr/>
        </p:nvSpPr>
        <p:spPr>
          <a:xfrm>
            <a:off x="1788195" y="3756964"/>
            <a:ext cx="1380830" cy="2775473"/>
          </a:xfrm>
          <a:prstGeom prst="rect">
            <a:avLst/>
          </a:prstGeom>
          <a:noFill/>
          <a:ln w="28575">
            <a:solidFill>
              <a:srgbClr val="0432FF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89F755-C69E-700A-6C64-A73CFF8354F0}"/>
              </a:ext>
            </a:extLst>
          </p:cNvPr>
          <p:cNvSpPr/>
          <p:nvPr/>
        </p:nvSpPr>
        <p:spPr>
          <a:xfrm>
            <a:off x="3792691" y="3756963"/>
            <a:ext cx="7271908" cy="148325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4006D9-442F-D630-8799-541ED61E55A1}"/>
              </a:ext>
            </a:extLst>
          </p:cNvPr>
          <p:cNvGrpSpPr/>
          <p:nvPr/>
        </p:nvGrpSpPr>
        <p:grpSpPr>
          <a:xfrm>
            <a:off x="974996" y="2993139"/>
            <a:ext cx="9795835" cy="3721436"/>
            <a:chOff x="974996" y="2993139"/>
            <a:chExt cx="9795835" cy="372143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1A9EE6-B0F1-DE09-E993-3AECE5CF32FD}"/>
                </a:ext>
              </a:extLst>
            </p:cNvPr>
            <p:cNvSpPr/>
            <p:nvPr/>
          </p:nvSpPr>
          <p:spPr>
            <a:xfrm>
              <a:off x="974996" y="2993139"/>
              <a:ext cx="1813617" cy="421895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BBEDDCB-6C7B-521F-D77F-E8590BDEAEC8}"/>
                </a:ext>
              </a:extLst>
            </p:cNvPr>
            <p:cNvSpPr/>
            <p:nvPr/>
          </p:nvSpPr>
          <p:spPr>
            <a:xfrm>
              <a:off x="6654351" y="6001035"/>
              <a:ext cx="4116480" cy="713540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Graphic 14" descr="Internet with solid fill">
            <a:extLst>
              <a:ext uri="{FF2B5EF4-FFF2-40B4-BE49-F238E27FC236}">
                <a16:creationId xmlns:a16="http://schemas.microsoft.com/office/drawing/2014/main" id="{D025BE1D-96A2-478A-936B-80C7CF7A16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748851" y="2556843"/>
            <a:ext cx="376848" cy="376848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9F4F56C6-33CB-D008-23D5-2C12A602EC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6" t="22275" r="7777" b="23691"/>
          <a:stretch/>
        </p:blipFill>
        <p:spPr bwMode="auto">
          <a:xfrm>
            <a:off x="9398282" y="2579299"/>
            <a:ext cx="1263303" cy="28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51FB34C4-DE8C-C7AB-CF80-9660EDD8B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5564" y="2615815"/>
            <a:ext cx="386102" cy="21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754F0CA5-45B6-7196-4646-95ACEF17F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5347" y="2620115"/>
            <a:ext cx="766324" cy="20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085742F8-305A-BE6C-4FAA-37C7FD91F5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60" t="37302" r="8255" b="38618"/>
          <a:stretch/>
        </p:blipFill>
        <p:spPr bwMode="auto">
          <a:xfrm>
            <a:off x="7953843" y="2600127"/>
            <a:ext cx="1357173" cy="24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C28BA2C-04B3-0F4D-77EB-4A1B25CD358D}"/>
              </a:ext>
            </a:extLst>
          </p:cNvPr>
          <p:cNvSpPr/>
          <p:nvPr/>
        </p:nvSpPr>
        <p:spPr>
          <a:xfrm>
            <a:off x="6374981" y="2445134"/>
            <a:ext cx="4914001" cy="557056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40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D8660-EF81-3A00-81C9-BA8F4247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84E6D-1D8B-D087-45D2-3EDC41BE5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900000"/>
            <a:ext cx="11584452" cy="5958000"/>
          </a:xfrm>
        </p:spPr>
        <p:txBody>
          <a:bodyPr>
            <a:normAutofit/>
          </a:bodyPr>
          <a:lstStyle/>
          <a:p>
            <a:r>
              <a:rPr lang="en-US" b="1" dirty="0"/>
              <a:t>DATC: </a:t>
            </a:r>
            <a:r>
              <a:rPr lang="en-US" dirty="0"/>
              <a:t>expanding research foundations for IC Physical Design and ML-EDA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Academic reference design flow preserving leading research codes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Standardized metrics system for flow measurement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Golden calibration datasets for electrical analysis and verification tasks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Modern and complete benchmarks for physical design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Cloud enablement of large-scale distributed design of experiments</a:t>
            </a:r>
            <a:endParaRPr lang="en-US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CDB548-B911-0285-12EA-55DC93DE8B44}"/>
              </a:ext>
            </a:extLst>
          </p:cNvPr>
          <p:cNvGrpSpPr/>
          <p:nvPr/>
        </p:nvGrpSpPr>
        <p:grpSpPr>
          <a:xfrm>
            <a:off x="9333685" y="3477421"/>
            <a:ext cx="1449660" cy="1438422"/>
            <a:chOff x="5234430" y="3625271"/>
            <a:chExt cx="1449660" cy="1438422"/>
          </a:xfrm>
        </p:grpSpPr>
        <p:pic>
          <p:nvPicPr>
            <p:cNvPr id="9" name="그림 3">
              <a:extLst>
                <a:ext uri="{FF2B5EF4-FFF2-40B4-BE49-F238E27FC236}">
                  <a16:creationId xmlns:a16="http://schemas.microsoft.com/office/drawing/2014/main" id="{8D26DA0B-8798-93F6-700E-2950997ABD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079" t="9025" r="1998" b="31604"/>
            <a:stretch/>
          </p:blipFill>
          <p:spPr>
            <a:xfrm>
              <a:off x="5248755" y="3625271"/>
              <a:ext cx="687245" cy="692754"/>
            </a:xfrm>
            <a:prstGeom prst="rect">
              <a:avLst/>
            </a:prstGeom>
          </p:spPr>
        </p:pic>
        <p:pic>
          <p:nvPicPr>
            <p:cNvPr id="10" name="그림 10">
              <a:extLst>
                <a:ext uri="{FF2B5EF4-FFF2-40B4-BE49-F238E27FC236}">
                  <a16:creationId xmlns:a16="http://schemas.microsoft.com/office/drawing/2014/main" id="{B3A8D9AE-27F2-86A2-FDF3-54021EE13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589" t="14120" b="31541"/>
            <a:stretch/>
          </p:blipFill>
          <p:spPr>
            <a:xfrm>
              <a:off x="5996844" y="3626199"/>
              <a:ext cx="687246" cy="687656"/>
            </a:xfrm>
            <a:prstGeom prst="rect">
              <a:avLst/>
            </a:prstGeom>
          </p:spPr>
        </p:pic>
        <p:pic>
          <p:nvPicPr>
            <p:cNvPr id="16" name="그림 12">
              <a:extLst>
                <a:ext uri="{FF2B5EF4-FFF2-40B4-BE49-F238E27FC236}">
                  <a16:creationId xmlns:a16="http://schemas.microsoft.com/office/drawing/2014/main" id="{EBC8E773-D089-45EA-9AF2-6B24D0F5A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742" t="17107" b="31446"/>
            <a:stretch/>
          </p:blipFill>
          <p:spPr>
            <a:xfrm>
              <a:off x="5234430" y="4370937"/>
              <a:ext cx="687246" cy="688992"/>
            </a:xfrm>
            <a:prstGeom prst="rect">
              <a:avLst/>
            </a:prstGeom>
          </p:spPr>
        </p:pic>
        <p:pic>
          <p:nvPicPr>
            <p:cNvPr id="17" name="그림 14">
              <a:extLst>
                <a:ext uri="{FF2B5EF4-FFF2-40B4-BE49-F238E27FC236}">
                  <a16:creationId xmlns:a16="http://schemas.microsoft.com/office/drawing/2014/main" id="{6B92CFF1-AD88-E163-B9CB-A8F5E2EF4D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589" t="13989" b="31320"/>
            <a:stretch/>
          </p:blipFill>
          <p:spPr>
            <a:xfrm>
              <a:off x="5996844" y="4370937"/>
              <a:ext cx="687246" cy="69275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488EC0A-94C1-53F1-868D-734BE7B581DF}"/>
                </a:ext>
              </a:extLst>
            </p:cNvPr>
            <p:cNvSpPr txBox="1"/>
            <p:nvPr/>
          </p:nvSpPr>
          <p:spPr>
            <a:xfrm>
              <a:off x="5474916" y="4109174"/>
              <a:ext cx="989374" cy="461665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6350">
              <a:solidFill>
                <a:schemeClr val="tx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</a:rPr>
                <a:t>Calibration</a:t>
              </a:r>
            </a:p>
            <a:p>
              <a:pPr algn="ctr"/>
              <a:r>
                <a:rPr lang="en-US" sz="1200" b="1" dirty="0">
                  <a:latin typeface="Helvetica" pitchFamily="2" charset="0"/>
                </a:rPr>
                <a:t>Dataset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EBA2BB-5A53-409A-4CA3-4B112C2E3F43}"/>
              </a:ext>
            </a:extLst>
          </p:cNvPr>
          <p:cNvGrpSpPr/>
          <p:nvPr/>
        </p:nvGrpSpPr>
        <p:grpSpPr>
          <a:xfrm>
            <a:off x="2034662" y="5285075"/>
            <a:ext cx="3944677" cy="1080403"/>
            <a:chOff x="1834967" y="5432925"/>
            <a:chExt cx="3944677" cy="1080403"/>
          </a:xfrm>
        </p:grpSpPr>
        <p:pic>
          <p:nvPicPr>
            <p:cNvPr id="20" name="Picture 19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C9C990D5-A182-8BF6-7425-AD31F178E44A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34967" y="5433530"/>
              <a:ext cx="1941531" cy="1079193"/>
            </a:xfrm>
            <a:prstGeom prst="rect">
              <a:avLst/>
            </a:prstGeom>
          </p:spPr>
        </p:pic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EBB5317-9D44-29AA-4725-D579CF921215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38113" y="5432925"/>
              <a:ext cx="1941531" cy="108040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77968AF-7985-60C7-B8AC-BABDFCFF7375}"/>
                </a:ext>
              </a:extLst>
            </p:cNvPr>
            <p:cNvSpPr txBox="1"/>
            <p:nvPr/>
          </p:nvSpPr>
          <p:spPr>
            <a:xfrm>
              <a:off x="2627259" y="5860933"/>
              <a:ext cx="2387193" cy="276999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6350">
              <a:solidFill>
                <a:schemeClr val="tx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</a:rPr>
                <a:t>Macro placement benchmarks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308A6EB-3E1C-EB7D-617A-BED3E0AFC93C}"/>
              </a:ext>
            </a:extLst>
          </p:cNvPr>
          <p:cNvGrpSpPr/>
          <p:nvPr/>
        </p:nvGrpSpPr>
        <p:grpSpPr>
          <a:xfrm>
            <a:off x="6674452" y="5095667"/>
            <a:ext cx="3749904" cy="1446392"/>
            <a:chOff x="6474757" y="5243517"/>
            <a:chExt cx="3749904" cy="144639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AFB004A-88E7-A146-9C20-532E24FC0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74757" y="5243517"/>
              <a:ext cx="3749904" cy="144639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EB25AA8-DBDE-13FF-143F-25F9C16B6CD0}"/>
                </a:ext>
              </a:extLst>
            </p:cNvPr>
            <p:cNvSpPr txBox="1"/>
            <p:nvPr/>
          </p:nvSpPr>
          <p:spPr>
            <a:xfrm>
              <a:off x="7321175" y="5717280"/>
              <a:ext cx="2313454" cy="276999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6350">
              <a:solidFill>
                <a:schemeClr val="tx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</a:rPr>
                <a:t>Cloud-native large-scale DoE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9A028CB-F5DA-BCB9-FE39-F9FAEDD0BAEB}"/>
              </a:ext>
            </a:extLst>
          </p:cNvPr>
          <p:cNvGrpSpPr/>
          <p:nvPr/>
        </p:nvGrpSpPr>
        <p:grpSpPr>
          <a:xfrm>
            <a:off x="5404020" y="3519224"/>
            <a:ext cx="3046942" cy="1399500"/>
            <a:chOff x="7213190" y="3623820"/>
            <a:chExt cx="3235282" cy="148600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D2AF550-713F-19AF-39E2-EE073CBBA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13190" y="3623820"/>
              <a:ext cx="3235282" cy="148600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78FFB47-15DE-F8F0-D713-87A1E6F8D591}"/>
                </a:ext>
              </a:extLst>
            </p:cNvPr>
            <p:cNvSpPr txBox="1"/>
            <p:nvPr/>
          </p:nvSpPr>
          <p:spPr>
            <a:xfrm>
              <a:off x="8203064" y="4175355"/>
              <a:ext cx="1090363" cy="276999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6350">
              <a:solidFill>
                <a:schemeClr val="tx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</a:rPr>
                <a:t>METRICS2.1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811164F-EB1B-8090-7383-96A444440E9C}"/>
              </a:ext>
            </a:extLst>
          </p:cNvPr>
          <p:cNvGrpSpPr/>
          <p:nvPr/>
        </p:nvGrpSpPr>
        <p:grpSpPr>
          <a:xfrm>
            <a:off x="1108932" y="3429000"/>
            <a:ext cx="3480598" cy="1590990"/>
            <a:chOff x="814647" y="3610102"/>
            <a:chExt cx="3480598" cy="159099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0EA96AB-4A5C-BE76-0300-13A88C1AA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4647" y="3610102"/>
              <a:ext cx="3480598" cy="159099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4FE9767-D79F-5F51-B880-B7F3379B67BA}"/>
                </a:ext>
              </a:extLst>
            </p:cNvPr>
            <p:cNvSpPr txBox="1"/>
            <p:nvPr/>
          </p:nvSpPr>
          <p:spPr>
            <a:xfrm>
              <a:off x="2326338" y="4208607"/>
              <a:ext cx="958789" cy="276999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6350">
              <a:solidFill>
                <a:schemeClr val="tx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</a:rPr>
                <a:t>DATC RDF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8233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D8660-EF81-3A00-81C9-BA8F4247E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84E6D-1D8B-D087-45D2-3EDC41BE5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900000"/>
            <a:ext cx="11584452" cy="5958000"/>
          </a:xfrm>
        </p:spPr>
        <p:txBody>
          <a:bodyPr>
            <a:normAutofit/>
          </a:bodyPr>
          <a:lstStyle/>
          <a:p>
            <a:r>
              <a:rPr lang="en-US" b="1" dirty="0"/>
              <a:t>This presentation is about IEEE CEDA DATC’s latest activities to establish </a:t>
            </a:r>
            <a:br>
              <a:rPr lang="en-US" b="1" dirty="0"/>
            </a:br>
            <a:r>
              <a:rPr lang="en-US" b="1" dirty="0"/>
              <a:t>and expand </a:t>
            </a:r>
            <a:r>
              <a:rPr lang="en-US" b="1" dirty="0">
                <a:solidFill>
                  <a:srgbClr val="FF0000"/>
                </a:solidFill>
              </a:rPr>
              <a:t>research foundations for IC Physical Design and ML-EDA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Academic reference design flow preserving leading research codes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Standardized metrics system for flow measurement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Golden calibration datasets for electrical analysis and verification tasks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Modern and complete benchmarks for physical design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Cloud enablement of large-scale distributed design of experiments</a:t>
            </a:r>
            <a:endParaRPr lang="en-US" b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B851D3-B85B-AEF4-3BB5-36C070AC04FD}"/>
              </a:ext>
            </a:extLst>
          </p:cNvPr>
          <p:cNvGrpSpPr/>
          <p:nvPr/>
        </p:nvGrpSpPr>
        <p:grpSpPr>
          <a:xfrm>
            <a:off x="9333685" y="3658523"/>
            <a:ext cx="1449660" cy="1438422"/>
            <a:chOff x="5234430" y="3625271"/>
            <a:chExt cx="1449660" cy="1438422"/>
          </a:xfrm>
        </p:grpSpPr>
        <p:pic>
          <p:nvPicPr>
            <p:cNvPr id="12" name="그림 3">
              <a:extLst>
                <a:ext uri="{FF2B5EF4-FFF2-40B4-BE49-F238E27FC236}">
                  <a16:creationId xmlns:a16="http://schemas.microsoft.com/office/drawing/2014/main" id="{CAC21C37-97BB-88BC-A438-B66F1AB1D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079" t="9025" r="1998" b="31604"/>
            <a:stretch/>
          </p:blipFill>
          <p:spPr>
            <a:xfrm>
              <a:off x="5248755" y="3625271"/>
              <a:ext cx="687245" cy="692754"/>
            </a:xfrm>
            <a:prstGeom prst="rect">
              <a:avLst/>
            </a:prstGeom>
          </p:spPr>
        </p:pic>
        <p:pic>
          <p:nvPicPr>
            <p:cNvPr id="13" name="그림 10">
              <a:extLst>
                <a:ext uri="{FF2B5EF4-FFF2-40B4-BE49-F238E27FC236}">
                  <a16:creationId xmlns:a16="http://schemas.microsoft.com/office/drawing/2014/main" id="{8F5A6EA8-74F7-7D6E-080B-BAE0DFFDB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589" t="14120" b="31541"/>
            <a:stretch/>
          </p:blipFill>
          <p:spPr>
            <a:xfrm>
              <a:off x="5996844" y="3626199"/>
              <a:ext cx="687246" cy="687656"/>
            </a:xfrm>
            <a:prstGeom prst="rect">
              <a:avLst/>
            </a:prstGeom>
          </p:spPr>
        </p:pic>
        <p:pic>
          <p:nvPicPr>
            <p:cNvPr id="14" name="그림 12">
              <a:extLst>
                <a:ext uri="{FF2B5EF4-FFF2-40B4-BE49-F238E27FC236}">
                  <a16:creationId xmlns:a16="http://schemas.microsoft.com/office/drawing/2014/main" id="{01252C02-9314-DF18-1644-C53EABB52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3742" t="17107" b="31446"/>
            <a:stretch/>
          </p:blipFill>
          <p:spPr>
            <a:xfrm>
              <a:off x="5234430" y="4370937"/>
              <a:ext cx="687246" cy="688992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8414034B-A98A-AB00-2E64-2AC1E087F0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3589" t="13989" b="31320"/>
            <a:stretch/>
          </p:blipFill>
          <p:spPr>
            <a:xfrm>
              <a:off x="5996844" y="4370937"/>
              <a:ext cx="687246" cy="69275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BED9DF-124F-F1C9-2B6B-B83EA158176F}"/>
                </a:ext>
              </a:extLst>
            </p:cNvPr>
            <p:cNvSpPr txBox="1"/>
            <p:nvPr/>
          </p:nvSpPr>
          <p:spPr>
            <a:xfrm>
              <a:off x="5474916" y="4109174"/>
              <a:ext cx="989374" cy="461665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6350">
              <a:solidFill>
                <a:schemeClr val="tx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</a:rPr>
                <a:t>Calibration</a:t>
              </a:r>
            </a:p>
            <a:p>
              <a:pPr algn="ctr"/>
              <a:r>
                <a:rPr lang="en-US" sz="1200" b="1" dirty="0">
                  <a:latin typeface="Helvetica" pitchFamily="2" charset="0"/>
                </a:rPr>
                <a:t>Dataset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90DA4C3-0457-D195-2697-089939C63280}"/>
              </a:ext>
            </a:extLst>
          </p:cNvPr>
          <p:cNvGrpSpPr/>
          <p:nvPr/>
        </p:nvGrpSpPr>
        <p:grpSpPr>
          <a:xfrm>
            <a:off x="2034662" y="5466177"/>
            <a:ext cx="3944677" cy="1080403"/>
            <a:chOff x="1834967" y="5432925"/>
            <a:chExt cx="3944677" cy="1080403"/>
          </a:xfrm>
        </p:grpSpPr>
        <p:pic>
          <p:nvPicPr>
            <p:cNvPr id="22" name="Picture 21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692E92E0-4891-097E-2738-9B9B9438CE96}"/>
                </a:ext>
              </a:extLst>
            </p:cNvPr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34967" y="5433530"/>
              <a:ext cx="1941531" cy="1079193"/>
            </a:xfrm>
            <a:prstGeom prst="rect">
              <a:avLst/>
            </a:prstGeom>
          </p:spPr>
        </p:pic>
        <p:pic>
          <p:nvPicPr>
            <p:cNvPr id="23" name="Picture 2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0E18969-F178-27FA-D7AE-BA5C316D0B06}"/>
                </a:ext>
              </a:extLst>
            </p:cNvPr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38113" y="5432925"/>
              <a:ext cx="1941531" cy="108040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C13B104-DFD5-6799-4939-1EA3F9ABAF82}"/>
                </a:ext>
              </a:extLst>
            </p:cNvPr>
            <p:cNvSpPr txBox="1"/>
            <p:nvPr/>
          </p:nvSpPr>
          <p:spPr>
            <a:xfrm>
              <a:off x="2627259" y="5860933"/>
              <a:ext cx="2387193" cy="276999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6350">
              <a:solidFill>
                <a:schemeClr val="tx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</a:rPr>
                <a:t>Macro placement benchmarks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FF88BC3-1B04-0C6E-A617-B8DCF9F32F5D}"/>
              </a:ext>
            </a:extLst>
          </p:cNvPr>
          <p:cNvGrpSpPr/>
          <p:nvPr/>
        </p:nvGrpSpPr>
        <p:grpSpPr>
          <a:xfrm>
            <a:off x="6674452" y="5276769"/>
            <a:ext cx="3749904" cy="1446392"/>
            <a:chOff x="6474757" y="5243517"/>
            <a:chExt cx="3749904" cy="144639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338033C-41EE-2899-CC63-85353E010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74757" y="5243517"/>
              <a:ext cx="3749904" cy="144639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70CAAD-ACCD-8377-85F2-0E3479FDCC31}"/>
                </a:ext>
              </a:extLst>
            </p:cNvPr>
            <p:cNvSpPr txBox="1"/>
            <p:nvPr/>
          </p:nvSpPr>
          <p:spPr>
            <a:xfrm>
              <a:off x="7321175" y="5717280"/>
              <a:ext cx="2313454" cy="276999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6350">
              <a:solidFill>
                <a:schemeClr val="tx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</a:rPr>
                <a:t>Cloud-native large-scale DoE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122E7F7-1D6F-0341-E264-65CEDCC655B2}"/>
              </a:ext>
            </a:extLst>
          </p:cNvPr>
          <p:cNvGrpSpPr/>
          <p:nvPr/>
        </p:nvGrpSpPr>
        <p:grpSpPr>
          <a:xfrm>
            <a:off x="5404020" y="3700326"/>
            <a:ext cx="3046942" cy="1399500"/>
            <a:chOff x="7213190" y="3623820"/>
            <a:chExt cx="3235282" cy="1486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E13E4CE-2A7D-AFBB-65C6-3054C7DF9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13190" y="3623820"/>
              <a:ext cx="3235282" cy="148600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0943757-6D4A-8565-6A8D-3383B7F559C4}"/>
                </a:ext>
              </a:extLst>
            </p:cNvPr>
            <p:cNvSpPr txBox="1"/>
            <p:nvPr/>
          </p:nvSpPr>
          <p:spPr>
            <a:xfrm>
              <a:off x="8203064" y="4175355"/>
              <a:ext cx="1090363" cy="276999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6350">
              <a:solidFill>
                <a:schemeClr val="tx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</a:rPr>
                <a:t>METRICS2.1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991367F-F585-A469-3186-0A71F0433548}"/>
              </a:ext>
            </a:extLst>
          </p:cNvPr>
          <p:cNvGrpSpPr/>
          <p:nvPr/>
        </p:nvGrpSpPr>
        <p:grpSpPr>
          <a:xfrm>
            <a:off x="1108932" y="3610102"/>
            <a:ext cx="3480598" cy="1590990"/>
            <a:chOff x="814647" y="3610102"/>
            <a:chExt cx="3480598" cy="1590990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4C580DB-8F6C-5DD9-F2F9-132290FB5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14647" y="3610102"/>
              <a:ext cx="3480598" cy="1590990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85B6C4C-F040-E378-030C-A101C7008E71}"/>
                </a:ext>
              </a:extLst>
            </p:cNvPr>
            <p:cNvSpPr txBox="1"/>
            <p:nvPr/>
          </p:nvSpPr>
          <p:spPr>
            <a:xfrm>
              <a:off x="2326338" y="4208607"/>
              <a:ext cx="958789" cy="276999"/>
            </a:xfrm>
            <a:prstGeom prst="rect">
              <a:avLst/>
            </a:prstGeom>
            <a:solidFill>
              <a:srgbClr val="FFFFFF">
                <a:alpha val="85000"/>
              </a:srgbClr>
            </a:solidFill>
            <a:ln w="6350">
              <a:solidFill>
                <a:schemeClr val="tx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latin typeface="Helvetica" pitchFamily="2" charset="0"/>
                </a:rPr>
                <a:t>DATC RDF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1713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97DFC-3F45-9622-58B9-748C470EF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999" y="900000"/>
            <a:ext cx="11855999" cy="5958000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Academic reference design flow preserving leading research codes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Standardized metrics system for flow measurement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Golden calibration datasets for electrical analysis and verification tasks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Modern and complete benchmarks for physical design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Cloud enablement of large-scale distributed design of experiments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16BF5B-D701-39CB-30B7-07C065A34C90}"/>
              </a:ext>
            </a:extLst>
          </p:cNvPr>
          <p:cNvSpPr txBox="1">
            <a:spLocks/>
          </p:cNvSpPr>
          <p:nvPr/>
        </p:nvSpPr>
        <p:spPr>
          <a:xfrm>
            <a:off x="335997" y="900000"/>
            <a:ext cx="11855999" cy="551252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17500" indent="-3175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SzPct val="100000"/>
              <a:buFont typeface="Wingdings" charset="2"/>
              <a:buChar char="§"/>
              <a:tabLst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855663" indent="-331788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.AppleSystemUIFont" charset="-120"/>
              <a:buChar char="-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b="1" dirty="0"/>
              <a:t>Academic reference design flow preserving leading research codes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Standardized metrics system for flow measurement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Golden calibration datasets for electrical analysis and verification tasks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Modern and complete benchmarks for physical design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Cloud enablement of large-scale distributed design of experiments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7939F4-5E01-A355-E2E4-5FA83CC7C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4137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98548-A8E8-B83E-2CDD-3E5903572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DATC Robust Design Flow (RDF)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0E8A6-A485-13C4-F459-BC7237C9A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900000"/>
            <a:ext cx="6738568" cy="5958000"/>
          </a:xfrm>
        </p:spPr>
        <p:txBody>
          <a:bodyPr/>
          <a:lstStyle/>
          <a:p>
            <a:r>
              <a:rPr lang="en-US" b="1" dirty="0"/>
              <a:t>Academic reference design flow by DATC</a:t>
            </a:r>
          </a:p>
          <a:p>
            <a:r>
              <a:rPr lang="en-US" b="1" dirty="0"/>
              <a:t>Initiated in 2016 from contest outcome</a:t>
            </a:r>
          </a:p>
          <a:p>
            <a:r>
              <a:rPr lang="en-US" b="1" dirty="0"/>
              <a:t>Goals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Preserve leading research codes</a:t>
            </a:r>
          </a:p>
          <a:p>
            <a:pPr lvl="1"/>
            <a:r>
              <a:rPr lang="en-US" dirty="0"/>
              <a:t>Foster flow-scale research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1C30BE-8C1C-314E-8015-7524D0D221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866586"/>
              </p:ext>
            </p:extLst>
          </p:nvPr>
        </p:nvGraphicFramePr>
        <p:xfrm>
          <a:off x="7212936" y="963114"/>
          <a:ext cx="4829280" cy="538241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30766">
                  <a:extLst>
                    <a:ext uri="{9D8B030D-6E8A-4147-A177-3AD203B41FA5}">
                      <a16:colId xmlns:a16="http://schemas.microsoft.com/office/drawing/2014/main" val="874066319"/>
                    </a:ext>
                  </a:extLst>
                </a:gridCol>
                <a:gridCol w="3098514">
                  <a:extLst>
                    <a:ext uri="{9D8B030D-6E8A-4147-A177-3AD203B41FA5}">
                      <a16:colId xmlns:a16="http://schemas.microsoft.com/office/drawing/2014/main" val="1123698424"/>
                    </a:ext>
                  </a:extLst>
                </a:gridCol>
              </a:tblGrid>
              <a:tr h="234018"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Flow components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Tools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6027342"/>
                  </a:ext>
                </a:extLst>
              </a:tr>
              <a:tr h="23401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RTL generator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Chisel/FIRRTL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266875"/>
                  </a:ext>
                </a:extLst>
              </a:tr>
              <a:tr h="23401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RTL obfuscation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ASSURE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1304561"/>
                  </a:ext>
                </a:extLst>
              </a:tr>
              <a:tr h="23401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Logic synthesis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Yosys+ABC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7943410"/>
                  </a:ext>
                </a:extLst>
              </a:tr>
              <a:tr h="23401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DFT insertion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Fault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991471"/>
                  </a:ext>
                </a:extLst>
              </a:tr>
              <a:tr h="23401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Floorplanning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TritonFP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87965"/>
                  </a:ext>
                </a:extLst>
              </a:tr>
              <a:tr h="23401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Macro Placement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TritonMP</a:t>
                      </a: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RTL-MP, </a:t>
                      </a:r>
                      <a:r>
                        <a:rPr lang="en-US" sz="12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Hier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-RTLMP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6814151"/>
                  </a:ext>
                </a:extLst>
              </a:tr>
              <a:tr h="468035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placement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RePlAce</a:t>
                      </a: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FZUplace</a:t>
                      </a: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NTUPlace3, </a:t>
                      </a:r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ComPLx</a:t>
                      </a: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Eh?Placer</a:t>
                      </a: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FastPlace3-GP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673401"/>
                  </a:ext>
                </a:extLst>
              </a:tr>
              <a:tr h="23401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Detailed placement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OpenDP</a:t>
                      </a: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MCHL, FastPlace3-DP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642379"/>
                  </a:ext>
                </a:extLst>
              </a:tr>
              <a:tr h="23401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Flip-flop clustering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Mean-shift, </a:t>
                      </a:r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FlopTray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928886"/>
                  </a:ext>
                </a:extLst>
              </a:tr>
              <a:tr h="23401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Clock tree synthesis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TritonCTS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100106"/>
                  </a:ext>
                </a:extLst>
              </a:tr>
              <a:tr h="23401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routing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FastRoute4-lefdef, </a:t>
                      </a:r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NCTUgr</a:t>
                      </a: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CUGR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579306"/>
                  </a:ext>
                </a:extLst>
              </a:tr>
              <a:tr h="23401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Detailed routing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TritonRoute</a:t>
                      </a: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NCTUdr</a:t>
                      </a: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DrCU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271509"/>
                  </a:ext>
                </a:extLst>
              </a:tr>
              <a:tr h="23401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Layout finishing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KLayout</a:t>
                      </a: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Magic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828790"/>
                  </a:ext>
                </a:extLst>
              </a:tr>
              <a:tr h="23401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Gate sizing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Resizer, </a:t>
                      </a:r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TritonSizer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800246"/>
                  </a:ext>
                </a:extLst>
              </a:tr>
              <a:tr h="23401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Parasitic extraction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OpenRCX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3443944"/>
                  </a:ext>
                </a:extLst>
              </a:tr>
              <a:tr h="23401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OpenSTA</a:t>
                      </a: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iTimerC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212580"/>
                  </a:ext>
                </a:extLst>
              </a:tr>
              <a:tr h="23401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Integrated P&amp;R app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OpenROAD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161317"/>
                  </a:ext>
                </a:extLst>
              </a:tr>
              <a:tr h="23401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Database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OpenDB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5836272"/>
                  </a:ext>
                </a:extLst>
              </a:tr>
              <a:tr h="23401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Libraries/PDK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NanGate45, SKY130, ASAP7, 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GF180MCU</a:t>
                      </a:r>
                      <a:endParaRPr lang="en-US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182805"/>
                  </a:ext>
                </a:extLst>
              </a:tr>
              <a:tr h="23401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Benchmark conversion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RosettaStone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(timing-sensible)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3871224"/>
                  </a:ext>
                </a:extLst>
              </a:tr>
              <a:tr h="234018">
                <a:tc>
                  <a:txBody>
                    <a:bodyPr/>
                    <a:lstStyle/>
                    <a:p>
                      <a:pPr algn="l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Metrics system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METRICS2.1 (JSON-native)</a:t>
                      </a:r>
                    </a:p>
                  </a:txBody>
                  <a:tcPr marL="63851" marR="3192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597220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20874F72-24FF-3CEF-8213-5C4C0D648D76}"/>
              </a:ext>
            </a:extLst>
          </p:cNvPr>
          <p:cNvGrpSpPr/>
          <p:nvPr/>
        </p:nvGrpSpPr>
        <p:grpSpPr>
          <a:xfrm>
            <a:off x="274640" y="3147459"/>
            <a:ext cx="6626253" cy="3234442"/>
            <a:chOff x="1000535" y="2568255"/>
            <a:chExt cx="8309372" cy="405601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CC8AD1-B036-A20C-E5EB-A6E98AE421FB}"/>
                </a:ext>
              </a:extLst>
            </p:cNvPr>
            <p:cNvSpPr/>
            <p:nvPr/>
          </p:nvSpPr>
          <p:spPr>
            <a:xfrm>
              <a:off x="2411936" y="3225655"/>
              <a:ext cx="2159413" cy="44991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Helvetica" pitchFamily="2" charset="0"/>
                  <a:cs typeface="Calibri" panose="020F0502020204030204" pitchFamily="34" charset="0"/>
                </a:rPr>
                <a:t>Chisel/FIRRTL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250AAE0-C4B9-FB0C-3E0A-B66E5DEBC244}"/>
                </a:ext>
              </a:extLst>
            </p:cNvPr>
            <p:cNvSpPr/>
            <p:nvPr/>
          </p:nvSpPr>
          <p:spPr>
            <a:xfrm>
              <a:off x="1803979" y="4014662"/>
              <a:ext cx="2773469" cy="54280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27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Helvetica" pitchFamily="2" charset="0"/>
                  <a:cs typeface="Calibri" panose="020F0502020204030204" pitchFamily="34" charset="0"/>
                </a:rPr>
                <a:t>RTL Obfuscation (ASSURE)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9357F22-112B-F537-74CF-995D22821275}"/>
                </a:ext>
              </a:extLst>
            </p:cNvPr>
            <p:cNvSpPr/>
            <p:nvPr/>
          </p:nvSpPr>
          <p:spPr>
            <a:xfrm>
              <a:off x="1803979" y="4899535"/>
              <a:ext cx="2773469" cy="4499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Helvetica" pitchFamily="2" charset="0"/>
                  <a:cs typeface="Calibri" panose="020F0502020204030204" pitchFamily="34" charset="0"/>
                </a:rPr>
                <a:t>Logic Synthesis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A7ED5EA-50F5-210D-A82E-2FC838BBC9F4}"/>
                </a:ext>
              </a:extLst>
            </p:cNvPr>
            <p:cNvSpPr/>
            <p:nvPr/>
          </p:nvSpPr>
          <p:spPr>
            <a:xfrm>
              <a:off x="1803979" y="5599314"/>
              <a:ext cx="2773469" cy="44991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atin typeface="Helvetica" pitchFamily="2" charset="0"/>
                  <a:cs typeface="Calibri" panose="020F0502020204030204" pitchFamily="34" charset="0"/>
                </a:rPr>
                <a:t>DFT Insertion (Fault)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53B81AE-5165-0FDD-568E-53DDC6CEA3FD}"/>
                </a:ext>
              </a:extLst>
            </p:cNvPr>
            <p:cNvCxnSpPr>
              <a:cxnSpLocks/>
              <a:stCxn id="9" idx="2"/>
              <a:endCxn id="10" idx="0"/>
            </p:cNvCxnSpPr>
            <p:nvPr/>
          </p:nvCxnSpPr>
          <p:spPr>
            <a:xfrm>
              <a:off x="3190714" y="5349447"/>
              <a:ext cx="0" cy="24986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Elbow Connector 11">
              <a:extLst>
                <a:ext uri="{FF2B5EF4-FFF2-40B4-BE49-F238E27FC236}">
                  <a16:creationId xmlns:a16="http://schemas.microsoft.com/office/drawing/2014/main" id="{1353C810-53D6-F4E4-1A2A-16D1868ECBE3}"/>
                </a:ext>
              </a:extLst>
            </p:cNvPr>
            <p:cNvCxnSpPr>
              <a:cxnSpLocks/>
              <a:stCxn id="10" idx="2"/>
              <a:endCxn id="28" idx="0"/>
            </p:cNvCxnSpPr>
            <p:nvPr/>
          </p:nvCxnSpPr>
          <p:spPr>
            <a:xfrm rot="5400000" flipH="1" flipV="1">
              <a:off x="3847319" y="2569050"/>
              <a:ext cx="2823571" cy="4136782"/>
            </a:xfrm>
            <a:prstGeom prst="bentConnector5">
              <a:avLst>
                <a:gd name="adj1" fmla="val -8096"/>
                <a:gd name="adj2" fmla="val 42800"/>
                <a:gd name="adj3" fmla="val 108096"/>
              </a:avLst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28BFBF6-8F0A-0977-D06F-5E6B4B8EBF5B}"/>
                </a:ext>
              </a:extLst>
            </p:cNvPr>
            <p:cNvCxnSpPr>
              <a:cxnSpLocks/>
              <a:stCxn id="8" idx="2"/>
              <a:endCxn id="9" idx="0"/>
            </p:cNvCxnSpPr>
            <p:nvPr/>
          </p:nvCxnSpPr>
          <p:spPr>
            <a:xfrm>
              <a:off x="3190714" y="4557465"/>
              <a:ext cx="0" cy="34207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FA53EF-6959-EAED-D8CC-8B60B687A654}"/>
                </a:ext>
              </a:extLst>
            </p:cNvPr>
            <p:cNvSpPr txBox="1"/>
            <p:nvPr/>
          </p:nvSpPr>
          <p:spPr>
            <a:xfrm>
              <a:off x="3079941" y="2568255"/>
              <a:ext cx="743114" cy="362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Helvetica" pitchFamily="2" charset="0"/>
                  <a:cs typeface="Calibri" panose="020F0502020204030204" pitchFamily="34" charset="0"/>
                </a:rPr>
                <a:t>Scala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25D4A0-3235-106D-59CA-C11F922E0A89}"/>
                </a:ext>
              </a:extLst>
            </p:cNvPr>
            <p:cNvSpPr txBox="1"/>
            <p:nvPr/>
          </p:nvSpPr>
          <p:spPr>
            <a:xfrm>
              <a:off x="1641965" y="2568255"/>
              <a:ext cx="853806" cy="362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Helvetica" pitchFamily="2" charset="0"/>
                  <a:cs typeface="Calibri" panose="020F0502020204030204" pitchFamily="34" charset="0"/>
                </a:rPr>
                <a:t>Verilog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1B1BA9F-3C76-DE4B-705C-5BC30C6E3C4B}"/>
                </a:ext>
              </a:extLst>
            </p:cNvPr>
            <p:cNvGrpSpPr/>
            <p:nvPr/>
          </p:nvGrpSpPr>
          <p:grpSpPr>
            <a:xfrm>
              <a:off x="5345085" y="3225655"/>
              <a:ext cx="3964822" cy="2823571"/>
              <a:chOff x="5402928" y="3225655"/>
              <a:chExt cx="4697036" cy="2823571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F15F1D0-DACC-3412-0A5B-6238BD8A3785}"/>
                  </a:ext>
                </a:extLst>
              </p:cNvPr>
              <p:cNvSpPr/>
              <p:nvPr/>
            </p:nvSpPr>
            <p:spPr>
              <a:xfrm>
                <a:off x="5402928" y="3225655"/>
                <a:ext cx="4697036" cy="282357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tIns="72000" rtlCol="0" anchor="t" anchorCtr="0"/>
              <a:lstStyle/>
              <a:p>
                <a:pPr algn="ctr"/>
                <a:r>
                  <a:rPr lang="en-US" sz="1200" dirty="0">
                    <a:latin typeface="Helvetica" pitchFamily="2" charset="0"/>
                    <a:cs typeface="Calibri" panose="020F0502020204030204" pitchFamily="34" charset="0"/>
                  </a:rPr>
                  <a:t>P&amp;R Flow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969CFE6-0545-6D1B-503B-ACBC70A315DD}"/>
                  </a:ext>
                </a:extLst>
              </p:cNvPr>
              <p:cNvSpPr/>
              <p:nvPr/>
            </p:nvSpPr>
            <p:spPr>
              <a:xfrm>
                <a:off x="7926194" y="3767006"/>
                <a:ext cx="1956309" cy="2055480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latin typeface="Helvetica" pitchFamily="2" charset="0"/>
                    <a:cs typeface="Calibri" panose="020F0502020204030204" pitchFamily="34" charset="0"/>
                  </a:rPr>
                  <a:t>RDF Point Tool Based Flow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166E151-0B75-8945-6332-9A8AAF41D632}"/>
                  </a:ext>
                </a:extLst>
              </p:cNvPr>
              <p:cNvSpPr/>
              <p:nvPr/>
            </p:nvSpPr>
            <p:spPr>
              <a:xfrm>
                <a:off x="5596891" y="3767006"/>
                <a:ext cx="1956309" cy="2055480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err="1">
                    <a:latin typeface="Helvetica" pitchFamily="2" charset="0"/>
                    <a:cs typeface="Calibri" panose="020F0502020204030204" pitchFamily="34" charset="0"/>
                  </a:rPr>
                  <a:t>OpenROAD</a:t>
                </a:r>
                <a:endParaRPr lang="en-US" sz="1200" dirty="0">
                  <a:latin typeface="Helvetica" pitchFamily="2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200" dirty="0">
                    <a:latin typeface="Helvetica" pitchFamily="2" charset="0"/>
                    <a:cs typeface="Calibri" panose="020F0502020204030204" pitchFamily="34" charset="0"/>
                  </a:rPr>
                  <a:t>Integrated App</a:t>
                </a:r>
              </a:p>
            </p:txBody>
          </p: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66734FC-D48A-7D8D-24C6-2BF80FE7DF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27497" y="6045109"/>
              <a:ext cx="0" cy="249951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11080B-9D05-D2BD-D4B1-D24AB2B41329}"/>
                </a:ext>
              </a:extLst>
            </p:cNvPr>
            <p:cNvSpPr txBox="1"/>
            <p:nvPr/>
          </p:nvSpPr>
          <p:spPr>
            <a:xfrm>
              <a:off x="6560461" y="6261735"/>
              <a:ext cx="1534065" cy="362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Helvetica" pitchFamily="2" charset="0"/>
                  <a:cs typeface="Calibri" panose="020F0502020204030204" pitchFamily="34" charset="0"/>
                </a:rPr>
                <a:t>Routed design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CA355F0-D99E-1B15-56FC-50BF4BCF78BF}"/>
                </a:ext>
              </a:extLst>
            </p:cNvPr>
            <p:cNvSpPr txBox="1"/>
            <p:nvPr/>
          </p:nvSpPr>
          <p:spPr>
            <a:xfrm>
              <a:off x="7275904" y="2726071"/>
              <a:ext cx="2008215" cy="362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Helvetica" pitchFamily="2" charset="0"/>
                  <a:cs typeface="Calibri" panose="020F0502020204030204" pitchFamily="34" charset="0"/>
                </a:rPr>
                <a:t>Netlist, SDC, </a:t>
              </a:r>
              <a:r>
                <a:rPr lang="en-US" sz="1200" dirty="0" err="1">
                  <a:latin typeface="Helvetica" pitchFamily="2" charset="0"/>
                  <a:cs typeface="Calibri" panose="020F0502020204030204" pitchFamily="34" charset="0"/>
                </a:rPr>
                <a:t>parms</a:t>
              </a:r>
              <a:endParaRPr lang="en-US" sz="1200" dirty="0">
                <a:latin typeface="Helvetica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7231E8-762D-AB51-ED98-CC0F3EF3DB8C}"/>
                </a:ext>
              </a:extLst>
            </p:cNvPr>
            <p:cNvSpPr txBox="1"/>
            <p:nvPr/>
          </p:nvSpPr>
          <p:spPr>
            <a:xfrm>
              <a:off x="1000535" y="4914754"/>
              <a:ext cx="665489" cy="3625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Helvetica" pitchFamily="2" charset="0"/>
                  <a:cs typeface="Calibri" panose="020F0502020204030204" pitchFamily="34" charset="0"/>
                </a:rPr>
                <a:t>SDC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A70B09E-3B99-D84D-4349-DCE90CE72B61}"/>
                </a:ext>
              </a:extLst>
            </p:cNvPr>
            <p:cNvSpPr txBox="1"/>
            <p:nvPr/>
          </p:nvSpPr>
          <p:spPr>
            <a:xfrm>
              <a:off x="1094434" y="4055429"/>
              <a:ext cx="587863" cy="362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latin typeface="Helvetica" pitchFamily="2" charset="0"/>
                  <a:cs typeface="Calibri" panose="020F0502020204030204" pitchFamily="34" charset="0"/>
                </a:rPr>
                <a:t>Key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184B65E-C861-7066-228A-4B0FA2BB89D3}"/>
                </a:ext>
              </a:extLst>
            </p:cNvPr>
            <p:cNvCxnSpPr>
              <a:cxnSpLocks/>
            </p:cNvCxnSpPr>
            <p:nvPr/>
          </p:nvCxnSpPr>
          <p:spPr>
            <a:xfrm>
              <a:off x="3451496" y="2951859"/>
              <a:ext cx="0" cy="248779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BBEE5BA-101F-D7B1-AA73-9D787D0AA9FA}"/>
                </a:ext>
              </a:extLst>
            </p:cNvPr>
            <p:cNvCxnSpPr>
              <a:cxnSpLocks/>
            </p:cNvCxnSpPr>
            <p:nvPr/>
          </p:nvCxnSpPr>
          <p:spPr>
            <a:xfrm>
              <a:off x="1551371" y="4263253"/>
              <a:ext cx="231643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2ECE5D02-1815-A978-C958-E77E9E4A7C82}"/>
                </a:ext>
              </a:extLst>
            </p:cNvPr>
            <p:cNvCxnSpPr>
              <a:cxnSpLocks/>
            </p:cNvCxnSpPr>
            <p:nvPr/>
          </p:nvCxnSpPr>
          <p:spPr>
            <a:xfrm>
              <a:off x="1551370" y="5115817"/>
              <a:ext cx="231643" cy="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14A39E6-0E88-AEEB-BC10-5DFC729D81E9}"/>
                </a:ext>
              </a:extLst>
            </p:cNvPr>
            <p:cNvSpPr txBox="1"/>
            <p:nvPr/>
          </p:nvSpPr>
          <p:spPr>
            <a:xfrm>
              <a:off x="3273374" y="4519526"/>
              <a:ext cx="1320739" cy="362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Helvetica" pitchFamily="2" charset="0"/>
                  <a:cs typeface="Calibri" panose="020F0502020204030204" pitchFamily="34" charset="0"/>
                </a:rPr>
                <a:t>Locked RTL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07839EC-458F-4FFB-9E7E-5DE3FCF0D09F}"/>
                </a:ext>
              </a:extLst>
            </p:cNvPr>
            <p:cNvCxnSpPr>
              <a:cxnSpLocks/>
            </p:cNvCxnSpPr>
            <p:nvPr/>
          </p:nvCxnSpPr>
          <p:spPr>
            <a:xfrm>
              <a:off x="2068869" y="2968365"/>
              <a:ext cx="0" cy="104275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4635AD8-FEDA-839D-562C-123C14097D17}"/>
                </a:ext>
              </a:extLst>
            </p:cNvPr>
            <p:cNvCxnSpPr>
              <a:cxnSpLocks/>
            </p:cNvCxnSpPr>
            <p:nvPr/>
          </p:nvCxnSpPr>
          <p:spPr>
            <a:xfrm>
              <a:off x="3467132" y="3672688"/>
              <a:ext cx="1314" cy="341307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624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7F112-2548-8881-1D45-E332EF998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DATC RDF Update: Automatic Macro Placers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CB8D2-0056-08D7-0B84-716069F70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1" dirty="0"/>
              <a:t>RTL-MP</a:t>
            </a:r>
            <a:r>
              <a:rPr lang="en-US" dirty="0"/>
              <a:t>: Macro placer for human-quality macro placements</a:t>
            </a:r>
            <a:r>
              <a:rPr lang="en-US" b="1" dirty="0"/>
              <a:t> </a:t>
            </a:r>
            <a:r>
              <a:rPr lang="en-US" sz="1600" dirty="0"/>
              <a:t>[</a:t>
            </a:r>
            <a:r>
              <a:rPr lang="en-US" sz="1600" dirty="0" err="1"/>
              <a:t>Kahng</a:t>
            </a:r>
            <a:r>
              <a:rPr lang="en-US" sz="1600" dirty="0"/>
              <a:t> et al., ISPD’22]</a:t>
            </a:r>
          </a:p>
          <a:p>
            <a:pPr lvl="1"/>
            <a:r>
              <a:rPr lang="en-US" dirty="0"/>
              <a:t>Auto-clustering, shaping, pin access comprehension, notch region avoidance, etc.</a:t>
            </a:r>
          </a:p>
          <a:p>
            <a:r>
              <a:rPr lang="en-US" b="1" dirty="0" err="1">
                <a:effectLst/>
              </a:rPr>
              <a:t>Hier</a:t>
            </a:r>
            <a:r>
              <a:rPr lang="en-US" b="1" dirty="0">
                <a:effectLst/>
              </a:rPr>
              <a:t>-RTLMP: </a:t>
            </a:r>
            <a:r>
              <a:rPr lang="en-US" dirty="0">
                <a:effectLst/>
              </a:rPr>
              <a:t>Multi-level macro placement for large-scale designs</a:t>
            </a:r>
          </a:p>
          <a:p>
            <a:pPr lvl="1"/>
            <a:r>
              <a:rPr lang="en-US" dirty="0">
                <a:effectLst/>
              </a:rPr>
              <a:t>Logical hierarchy of the netlist converted into multi-level physical hierarchy</a:t>
            </a:r>
          </a:p>
          <a:p>
            <a:pPr lvl="1"/>
            <a:r>
              <a:rPr lang="en-US" dirty="0">
                <a:effectLst/>
              </a:rPr>
              <a:t>Dataflow awareness; hierarchical bus planning for better pin access</a:t>
            </a:r>
          </a:p>
          <a:p>
            <a:pPr lvl="1"/>
            <a:r>
              <a:rPr lang="en-US" dirty="0"/>
              <a:t>Two-step cluster shaping process for improved runtime and quality of result </a:t>
            </a:r>
          </a:p>
          <a:p>
            <a:r>
              <a:rPr lang="en-US" b="1" dirty="0">
                <a:effectLst/>
              </a:rPr>
              <a:t>Results from </a:t>
            </a:r>
            <a:r>
              <a:rPr lang="en-US" b="1" dirty="0" err="1">
                <a:effectLst/>
              </a:rPr>
              <a:t>Hier</a:t>
            </a:r>
            <a:r>
              <a:rPr lang="en-US" b="1" dirty="0">
                <a:effectLst/>
              </a:rPr>
              <a:t>-RTLMP:</a:t>
            </a:r>
            <a:r>
              <a:rPr lang="en-US" dirty="0">
                <a:effectLst/>
              </a:rPr>
              <a:t> </a:t>
            </a:r>
          </a:p>
          <a:p>
            <a:pPr lvl="1"/>
            <a:r>
              <a:rPr lang="en-US" b="1" dirty="0"/>
              <a:t>tabla_02</a:t>
            </a:r>
            <a:r>
              <a:rPr lang="en-US" dirty="0"/>
              <a:t>: a </a:t>
            </a:r>
            <a:r>
              <a:rPr lang="en-US" dirty="0">
                <a:effectLst/>
              </a:rPr>
              <a:t>complex AI accelerator having </a:t>
            </a:r>
            <a:r>
              <a:rPr lang="en-US" u="sng" dirty="0">
                <a:effectLst/>
              </a:rPr>
              <a:t>760 macros</a:t>
            </a:r>
            <a:endParaRPr lang="en-US" u="sng" dirty="0"/>
          </a:p>
          <a:p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FBE46A2-8893-C474-69EA-250E0C5D16FB}"/>
              </a:ext>
            </a:extLst>
          </p:cNvPr>
          <p:cNvGrpSpPr/>
          <p:nvPr/>
        </p:nvGrpSpPr>
        <p:grpSpPr>
          <a:xfrm>
            <a:off x="336000" y="4262667"/>
            <a:ext cx="11610167" cy="1918043"/>
            <a:chOff x="336000" y="4219331"/>
            <a:chExt cx="11721728" cy="1936473"/>
          </a:xfrm>
        </p:grpSpPr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D7187B7B-0ADE-0E98-1132-D0A3036B8DAE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l="6335" t="4052" r="4524" b="7155"/>
            <a:stretch/>
          </p:blipFill>
          <p:spPr>
            <a:xfrm>
              <a:off x="9156452" y="4219331"/>
              <a:ext cx="2901276" cy="1581118"/>
            </a:xfrm>
            <a:prstGeom prst="rect">
              <a:avLst/>
            </a:prstGeom>
          </p:spPr>
        </p:pic>
        <p:pic>
          <p:nvPicPr>
            <p:cNvPr id="14" name="Picture 13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2D294AF9-9883-00D9-EB4C-F8A1657398CD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6000" y="4230571"/>
              <a:ext cx="2849422" cy="1583840"/>
            </a:xfrm>
            <a:prstGeom prst="rect">
              <a:avLst/>
            </a:prstGeom>
          </p:spPr>
        </p:pic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0312F65-296A-F0C4-9532-7B539A9D7BED}"/>
                </a:ext>
              </a:extLst>
            </p:cNvPr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75848" y="4229683"/>
              <a:ext cx="2849422" cy="1585616"/>
            </a:xfrm>
            <a:prstGeom prst="rect">
              <a:avLst/>
            </a:prstGeom>
          </p:spPr>
        </p:pic>
        <p:pic>
          <p:nvPicPr>
            <p:cNvPr id="16" name="Picture 15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7E70B36E-14D2-E72E-4559-0BAF7AA08D55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15696" y="4230987"/>
              <a:ext cx="2849422" cy="158301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701B2ED-595C-ECD4-E6ED-B890B4837390}"/>
                </a:ext>
              </a:extLst>
            </p:cNvPr>
            <p:cNvSpPr txBox="1"/>
            <p:nvPr/>
          </p:nvSpPr>
          <p:spPr>
            <a:xfrm>
              <a:off x="669749" y="5813997"/>
              <a:ext cx="221406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Helvetica" pitchFamily="2" charset="0"/>
                </a:rPr>
                <a:t>Post-placement layout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21040E5-7CA4-160D-3B6F-B018229864AD}"/>
                </a:ext>
              </a:extLst>
            </p:cNvPr>
            <p:cNvSpPr txBox="1"/>
            <p:nvPr/>
          </p:nvSpPr>
          <p:spPr>
            <a:xfrm>
              <a:off x="3704420" y="5813997"/>
              <a:ext cx="19046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Helvetica" pitchFamily="2" charset="0"/>
                </a:rPr>
                <a:t>Pin access regions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6BE2869-4D0A-CD8B-36CA-F7029CB53604}"/>
                </a:ext>
              </a:extLst>
            </p:cNvPr>
            <p:cNvSpPr txBox="1"/>
            <p:nvPr/>
          </p:nvSpPr>
          <p:spPr>
            <a:xfrm>
              <a:off x="6664147" y="5813997"/>
              <a:ext cx="1913281" cy="3418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Helvetica" pitchFamily="2" charset="0"/>
                </a:rPr>
                <a:t>Post-routing layout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0A3AA1-D020-8B45-E26B-31EF1672CF54}"/>
                </a:ext>
              </a:extLst>
            </p:cNvPr>
            <p:cNvSpPr txBox="1"/>
            <p:nvPr/>
          </p:nvSpPr>
          <p:spPr>
            <a:xfrm>
              <a:off x="9496211" y="5813997"/>
              <a:ext cx="22217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latin typeface="Helvetica" pitchFamily="2" charset="0"/>
                </a:rPr>
                <a:t>Top-level bus planning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911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939F4-5E01-A355-E2E4-5FA83CC7C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97DFC-3F45-9622-58B9-748C470EF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Academic reference design flow preserving leading research codes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b="1" dirty="0"/>
              <a:t>Standardized metrics system for flow measurement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Golden calibration datasets for electrical analysis and verification tasks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Modern and complete benchmarks for physical design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/>
              <a:t>Cloud enablement of large-scale distributed design of experiments</a:t>
            </a:r>
          </a:p>
        </p:txBody>
      </p:sp>
    </p:spTree>
    <p:extLst>
      <p:ext uri="{BB962C8B-B14F-4D97-AF65-F5344CB8AC3E}">
        <p14:creationId xmlns:p14="http://schemas.microsoft.com/office/powerpoint/2010/main" val="2960396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862F0-C790-EB47-985E-84B02E5B3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00" y="900000"/>
            <a:ext cx="11520000" cy="2413592"/>
          </a:xfrm>
        </p:spPr>
        <p:txBody>
          <a:bodyPr>
            <a:normAutofit/>
          </a:bodyPr>
          <a:lstStyle/>
          <a:p>
            <a:r>
              <a:rPr lang="en-US" altLang="ko-KR" b="1" dirty="0"/>
              <a:t>Motivation: </a:t>
            </a:r>
            <a:r>
              <a:rPr lang="en-US" altLang="ko-KR" dirty="0"/>
              <a:t>Lack of standard tool metrics and reporting formats</a:t>
            </a:r>
          </a:p>
          <a:p>
            <a:pPr lvl="1"/>
            <a:r>
              <a:rPr lang="en-US" altLang="ko-KR" dirty="0"/>
              <a:t>Hampers sharing of know-how, ML models, as well as results</a:t>
            </a:r>
          </a:p>
          <a:p>
            <a:r>
              <a:rPr lang="en-US" altLang="ko-KR" b="1" dirty="0"/>
              <a:t>METRICS2.1: </a:t>
            </a:r>
            <a:r>
              <a:rPr lang="en-US" altLang="ko-KR" dirty="0"/>
              <a:t>Standardized metrics collection and design process recording</a:t>
            </a:r>
          </a:p>
          <a:p>
            <a:pPr lvl="1"/>
            <a:r>
              <a:rPr lang="en-US" altLang="ko-KR" dirty="0"/>
              <a:t>Provides standardized naming and format for design tool and flow metrics data</a:t>
            </a:r>
          </a:p>
          <a:p>
            <a:pPr lvl="1"/>
            <a:r>
              <a:rPr lang="en-US" altLang="ko-KR" dirty="0"/>
              <a:t>Defines robust structure for large-scale metrics archives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E1416-94E6-B74B-B96A-BAC9B791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METRICS2.1: M</a:t>
            </a:r>
            <a:r>
              <a:rPr lang="en-US" b="1" dirty="0"/>
              <a:t>etrics System for Flow Measurement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77B27A-9402-5EE5-E96D-2ED7BC404917}"/>
              </a:ext>
            </a:extLst>
          </p:cNvPr>
          <p:cNvGrpSpPr/>
          <p:nvPr/>
        </p:nvGrpSpPr>
        <p:grpSpPr>
          <a:xfrm>
            <a:off x="2020921" y="3011612"/>
            <a:ext cx="8152050" cy="2182873"/>
            <a:chOff x="2020921" y="3011612"/>
            <a:chExt cx="8152050" cy="2182873"/>
          </a:xfrm>
        </p:grpSpPr>
        <p:sp>
          <p:nvSpPr>
            <p:cNvPr id="201" name="사각형: 모서리가 접힌 도형 5">
              <a:extLst>
                <a:ext uri="{FF2B5EF4-FFF2-40B4-BE49-F238E27FC236}">
                  <a16:creationId xmlns:a16="http://schemas.microsoft.com/office/drawing/2014/main" id="{EFF42312-0FA2-6748-AE6C-6767491F6C7A}"/>
                </a:ext>
              </a:extLst>
            </p:cNvPr>
            <p:cNvSpPr/>
            <p:nvPr/>
          </p:nvSpPr>
          <p:spPr>
            <a:xfrm>
              <a:off x="5135517" y="3025699"/>
              <a:ext cx="1942917" cy="2168786"/>
            </a:xfrm>
            <a:prstGeom prst="foldedCorner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/>
                </a:solidFill>
                <a:latin typeface="Helvetica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41C8339C-D783-8547-AE83-7CB9F5A01DA6}"/>
                </a:ext>
              </a:extLst>
            </p:cNvPr>
            <p:cNvSpPr txBox="1"/>
            <p:nvPr/>
          </p:nvSpPr>
          <p:spPr>
            <a:xfrm>
              <a:off x="5258917" y="3619137"/>
              <a:ext cx="1696298" cy="1061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2000" b="1" dirty="0">
                  <a:ln w="0"/>
                  <a:solidFill>
                    <a:srgbClr val="0432FF"/>
                  </a:solidFill>
                  <a:latin typeface="Helvetica" pitchFamily="2" charset="0"/>
                  <a:cs typeface="Calibri" panose="020F0502020204030204" pitchFamily="34" charset="0"/>
                </a:rPr>
                <a:t>METRICS2.1</a:t>
              </a:r>
              <a:endParaRPr lang="en-US" altLang="ko-KR" b="1" dirty="0">
                <a:ln w="0"/>
                <a:solidFill>
                  <a:srgbClr val="0432FF"/>
                </a:solidFill>
                <a:latin typeface="Helvetica" pitchFamily="2" charset="0"/>
                <a:cs typeface="Calibri" panose="020F0502020204030204" pitchFamily="34" charset="0"/>
              </a:endParaRPr>
            </a:p>
            <a:p>
              <a:pPr algn="ctr"/>
              <a:endParaRPr lang="en-US" altLang="ko-KR" sz="1100" b="1" dirty="0">
                <a:ln w="0"/>
                <a:latin typeface="Helvetica" pitchFamily="2" charset="0"/>
                <a:cs typeface="Calibri" panose="020F0502020204030204" pitchFamily="34" charset="0"/>
              </a:endParaRPr>
            </a:p>
            <a:p>
              <a:pPr algn="ctr"/>
              <a:r>
                <a:rPr lang="en-US" altLang="ko-KR" sz="1600" dirty="0">
                  <a:ln w="0"/>
                  <a:latin typeface="Helvetica" pitchFamily="2" charset="0"/>
                  <a:cs typeface="Calibri" panose="020F0502020204030204" pitchFamily="34" charset="0"/>
                </a:rPr>
                <a:t>Hierarchical</a:t>
              </a:r>
            </a:p>
            <a:p>
              <a:pPr algn="ctr"/>
              <a:r>
                <a:rPr lang="en-US" altLang="ko-KR" sz="1600" dirty="0">
                  <a:ln w="0"/>
                  <a:latin typeface="Helvetica" pitchFamily="2" charset="0"/>
                  <a:cs typeface="Calibri" panose="020F0502020204030204" pitchFamily="34" charset="0"/>
                </a:rPr>
                <a:t>JSON Object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0EA2EEF-8444-97F4-CE07-7446F5B5F5BC}"/>
                </a:ext>
              </a:extLst>
            </p:cNvPr>
            <p:cNvGrpSpPr/>
            <p:nvPr/>
          </p:nvGrpSpPr>
          <p:grpSpPr>
            <a:xfrm>
              <a:off x="2130437" y="3462097"/>
              <a:ext cx="1978070" cy="213505"/>
              <a:chOff x="2130437" y="3390058"/>
              <a:chExt cx="1978070" cy="213505"/>
            </a:xfrm>
          </p:grpSpPr>
          <p:sp>
            <p:nvSpPr>
              <p:cNvPr id="253" name="Rectangle 535">
                <a:extLst>
                  <a:ext uri="{FF2B5EF4-FFF2-40B4-BE49-F238E27FC236}">
                    <a16:creationId xmlns:a16="http://schemas.microsoft.com/office/drawing/2014/main" id="{45531CBF-9CD4-E14E-A758-85EF7CF5B5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0437" y="3390058"/>
                <a:ext cx="1975945" cy="20936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1" name="Rectangle 614">
                <a:extLst>
                  <a:ext uri="{FF2B5EF4-FFF2-40B4-BE49-F238E27FC236}">
                    <a16:creationId xmlns:a16="http://schemas.microsoft.com/office/drawing/2014/main" id="{C5F05BF9-9505-434C-A014-8A12F2A85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335" y="3395174"/>
                <a:ext cx="1967172" cy="2083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4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Floorplan</a:t>
                </a:r>
                <a:endParaRPr kumimoji="0" lang="en-US" altLang="zh-CN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宋体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5861090-800B-7AF9-4E09-0CC64312C27D}"/>
                </a:ext>
              </a:extLst>
            </p:cNvPr>
            <p:cNvGrpSpPr/>
            <p:nvPr/>
          </p:nvGrpSpPr>
          <p:grpSpPr>
            <a:xfrm>
              <a:off x="2130437" y="3822834"/>
              <a:ext cx="1975944" cy="213735"/>
              <a:chOff x="2130437" y="3802346"/>
              <a:chExt cx="1975944" cy="213735"/>
            </a:xfrm>
          </p:grpSpPr>
          <p:sp>
            <p:nvSpPr>
              <p:cNvPr id="254" name="Rectangle 534">
                <a:extLst>
                  <a:ext uri="{FF2B5EF4-FFF2-40B4-BE49-F238E27FC236}">
                    <a16:creationId xmlns:a16="http://schemas.microsoft.com/office/drawing/2014/main" id="{AB1B0FE3-D3E7-F54A-AA72-3AC8DF4D16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0437" y="3802346"/>
                <a:ext cx="1975944" cy="20936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4" name="Rectangle 615">
                <a:extLst>
                  <a:ext uri="{FF2B5EF4-FFF2-40B4-BE49-F238E27FC236}">
                    <a16:creationId xmlns:a16="http://schemas.microsoft.com/office/drawing/2014/main" id="{6BD33C2C-A007-8E47-A03B-6777380DF1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8460" y="3807692"/>
                <a:ext cx="1492923" cy="2083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 pitchFamily="2" charset="0"/>
                    <a:ea typeface="宋体" panose="02010600030101010101" pitchFamily="2" charset="-122"/>
                    <a:cs typeface="Calibri" panose="020F0502020204030204" pitchFamily="34" charset="0"/>
                  </a:rPr>
                  <a:t>Placement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98462DB-FC3B-E210-76D7-FFF00300ADAF}"/>
                </a:ext>
              </a:extLst>
            </p:cNvPr>
            <p:cNvGrpSpPr/>
            <p:nvPr/>
          </p:nvGrpSpPr>
          <p:grpSpPr>
            <a:xfrm>
              <a:off x="2097739" y="4545248"/>
              <a:ext cx="2054363" cy="216104"/>
              <a:chOff x="2097739" y="4620181"/>
              <a:chExt cx="2054363" cy="216104"/>
            </a:xfrm>
          </p:grpSpPr>
          <p:sp>
            <p:nvSpPr>
              <p:cNvPr id="255" name="Rectangle 532">
                <a:extLst>
                  <a:ext uri="{FF2B5EF4-FFF2-40B4-BE49-F238E27FC236}">
                    <a16:creationId xmlns:a16="http://schemas.microsoft.com/office/drawing/2014/main" id="{5A1B71E9-4DBE-4B4A-8715-D0A1EFDD1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0437" y="4626919"/>
                <a:ext cx="1975944" cy="20936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7" name="Rectangle 616">
                <a:extLst>
                  <a:ext uri="{FF2B5EF4-FFF2-40B4-BE49-F238E27FC236}">
                    <a16:creationId xmlns:a16="http://schemas.microsoft.com/office/drawing/2014/main" id="{A9136995-D65A-FB47-97B9-AD382D512C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7739" y="4620181"/>
                <a:ext cx="2054363" cy="2083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4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 pitchFamily="2" charset="0"/>
                    <a:cs typeface="Calibri" panose="020F0502020204030204" pitchFamily="34" charset="0"/>
                  </a:rPr>
                  <a:t>Routing</a:t>
                </a:r>
                <a:endParaRPr kumimoji="0" lang="en-US" altLang="zh-CN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宋体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8B2EE12-10F7-8209-FB57-62D737784D0F}"/>
                </a:ext>
              </a:extLst>
            </p:cNvPr>
            <p:cNvGrpSpPr/>
            <p:nvPr/>
          </p:nvGrpSpPr>
          <p:grpSpPr>
            <a:xfrm>
              <a:off x="2130437" y="3100651"/>
              <a:ext cx="1975944" cy="214214"/>
              <a:chOff x="2130437" y="2977772"/>
              <a:chExt cx="1975944" cy="214214"/>
            </a:xfrm>
          </p:grpSpPr>
          <p:sp>
            <p:nvSpPr>
              <p:cNvPr id="256" name="Rectangle 536">
                <a:extLst>
                  <a:ext uri="{FF2B5EF4-FFF2-40B4-BE49-F238E27FC236}">
                    <a16:creationId xmlns:a16="http://schemas.microsoft.com/office/drawing/2014/main" id="{61784E93-C521-C84E-9E4A-DCF37975E4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0437" y="2977772"/>
                <a:ext cx="1975944" cy="20936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0" name="Rectangle 617">
                <a:extLst>
                  <a:ext uri="{FF2B5EF4-FFF2-40B4-BE49-F238E27FC236}">
                    <a16:creationId xmlns:a16="http://schemas.microsoft.com/office/drawing/2014/main" id="{B5AC50C9-60C6-7D45-862E-9A2A7FDF3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3800" y="2983597"/>
                <a:ext cx="1582243" cy="2083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 pitchFamily="2" charset="0"/>
                    <a:ea typeface="宋体" panose="02010600030101010101" pitchFamily="2" charset="-122"/>
                    <a:cs typeface="Calibri" panose="020F0502020204030204" pitchFamily="34" charset="0"/>
                  </a:rPr>
                  <a:t>Synthesis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E116F8E-37CE-3C64-80C5-9055AE08CAFD}"/>
                </a:ext>
              </a:extLst>
            </p:cNvPr>
            <p:cNvGrpSpPr/>
            <p:nvPr/>
          </p:nvGrpSpPr>
          <p:grpSpPr>
            <a:xfrm>
              <a:off x="2020921" y="4908582"/>
              <a:ext cx="2208000" cy="209366"/>
              <a:chOff x="2020921" y="5039207"/>
              <a:chExt cx="2208000" cy="209366"/>
            </a:xfrm>
          </p:grpSpPr>
          <p:sp>
            <p:nvSpPr>
              <p:cNvPr id="257" name="Rectangle 362">
                <a:extLst>
                  <a:ext uri="{FF2B5EF4-FFF2-40B4-BE49-F238E27FC236}">
                    <a16:creationId xmlns:a16="http://schemas.microsoft.com/office/drawing/2014/main" id="{3FD14C34-DAC5-244D-9D9B-0734CCA90B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9372" y="5039207"/>
                <a:ext cx="1975945" cy="20936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3" name="Rectangle 618">
                <a:extLst>
                  <a:ext uri="{FF2B5EF4-FFF2-40B4-BE49-F238E27FC236}">
                    <a16:creationId xmlns:a16="http://schemas.microsoft.com/office/drawing/2014/main" id="{5C96025F-2B6D-E344-8A81-6F434CCA0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20921" y="5060521"/>
                <a:ext cx="2208000" cy="172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zh-CN" sz="14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 pitchFamily="2" charset="0"/>
                    <a:ea typeface="宋体" panose="02010600030101010101" pitchFamily="2" charset="-122"/>
                    <a:cs typeface="Calibri" panose="020F0502020204030204" pitchFamily="34" charset="0"/>
                  </a:rPr>
                  <a:t>Verification</a:t>
                </a:r>
                <a:endParaRPr kumimoji="0" lang="en-US" altLang="zh-CN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宋体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8D7DC92-36C2-98A2-0F07-5B67A44BF0F9}"/>
                </a:ext>
              </a:extLst>
            </p:cNvPr>
            <p:cNvGrpSpPr/>
            <p:nvPr/>
          </p:nvGrpSpPr>
          <p:grpSpPr>
            <a:xfrm>
              <a:off x="2130437" y="4183801"/>
              <a:ext cx="1975945" cy="214215"/>
              <a:chOff x="2130437" y="4214632"/>
              <a:chExt cx="1975945" cy="214215"/>
            </a:xfrm>
          </p:grpSpPr>
          <p:sp>
            <p:nvSpPr>
              <p:cNvPr id="258" name="Rectangle 533">
                <a:extLst>
                  <a:ext uri="{FF2B5EF4-FFF2-40B4-BE49-F238E27FC236}">
                    <a16:creationId xmlns:a16="http://schemas.microsoft.com/office/drawing/2014/main" id="{1D7F4712-95D5-474E-B1D2-5DC0D080A6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0437" y="4214632"/>
                <a:ext cx="1975945" cy="20936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6" name="Rectangle 619">
                <a:extLst>
                  <a:ext uri="{FF2B5EF4-FFF2-40B4-BE49-F238E27FC236}">
                    <a16:creationId xmlns:a16="http://schemas.microsoft.com/office/drawing/2014/main" id="{0E1857B0-3926-7B4F-8958-8D6F5745B8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34621" y="4220458"/>
                <a:ext cx="1809842" cy="2083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zh-CN" sz="14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Helvetica" pitchFamily="2" charset="0"/>
                    <a:ea typeface="宋体" panose="02010600030101010101" pitchFamily="2" charset="-122"/>
                    <a:cs typeface="Calibri" panose="020F0502020204030204" pitchFamily="34" charset="0"/>
                  </a:rPr>
                  <a:t>CTS</a:t>
                </a:r>
                <a:endParaRPr kumimoji="0" lang="en-US" altLang="zh-CN" sz="14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Helvetica" pitchFamily="2" charset="0"/>
                  <a:ea typeface="宋体" panose="02010600030101010101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4FDC3696-92D2-EC4C-92DC-C4B6F9242BA1}"/>
                </a:ext>
              </a:extLst>
            </p:cNvPr>
            <p:cNvGrpSpPr/>
            <p:nvPr/>
          </p:nvGrpSpPr>
          <p:grpSpPr>
            <a:xfrm>
              <a:off x="4105317" y="3208452"/>
              <a:ext cx="1022890" cy="1802418"/>
              <a:chOff x="2115943" y="152124"/>
              <a:chExt cx="576000" cy="2547259"/>
            </a:xfrm>
          </p:grpSpPr>
          <p:cxnSp>
            <p:nvCxnSpPr>
              <p:cNvPr id="228" name="Straight Arrow Connector 227">
                <a:extLst>
                  <a:ext uri="{FF2B5EF4-FFF2-40B4-BE49-F238E27FC236}">
                    <a16:creationId xmlns:a16="http://schemas.microsoft.com/office/drawing/2014/main" id="{AA7F778C-2EC6-E14A-A001-8567F6EB44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15943" y="152124"/>
                <a:ext cx="576000" cy="0"/>
              </a:xfrm>
              <a:prstGeom prst="straightConnector1">
                <a:avLst/>
              </a:prstGeom>
              <a:ln w="12700"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9" name="Straight Arrow Connector 228">
                <a:extLst>
                  <a:ext uri="{FF2B5EF4-FFF2-40B4-BE49-F238E27FC236}">
                    <a16:creationId xmlns:a16="http://schemas.microsoft.com/office/drawing/2014/main" id="{1277D8B1-EE7D-5F44-8F64-65BED479A0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15943" y="661576"/>
                <a:ext cx="576000" cy="0"/>
              </a:xfrm>
              <a:prstGeom prst="straightConnector1">
                <a:avLst/>
              </a:prstGeom>
              <a:ln w="12700"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0" name="Straight Arrow Connector 229">
                <a:extLst>
                  <a:ext uri="{FF2B5EF4-FFF2-40B4-BE49-F238E27FC236}">
                    <a16:creationId xmlns:a16="http://schemas.microsoft.com/office/drawing/2014/main" id="{E480DEFB-C63F-D042-99DC-655CE0907C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15943" y="1171028"/>
                <a:ext cx="576000" cy="0"/>
              </a:xfrm>
              <a:prstGeom prst="straightConnector1">
                <a:avLst/>
              </a:prstGeom>
              <a:ln w="12700"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1" name="Straight Arrow Connector 230">
                <a:extLst>
                  <a:ext uri="{FF2B5EF4-FFF2-40B4-BE49-F238E27FC236}">
                    <a16:creationId xmlns:a16="http://schemas.microsoft.com/office/drawing/2014/main" id="{359BAAA2-34B1-B24B-B9D0-0CDEE89AAF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15943" y="1680480"/>
                <a:ext cx="576000" cy="0"/>
              </a:xfrm>
              <a:prstGeom prst="straightConnector1">
                <a:avLst/>
              </a:prstGeom>
              <a:ln w="12700"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2" name="Straight Arrow Connector 231">
                <a:extLst>
                  <a:ext uri="{FF2B5EF4-FFF2-40B4-BE49-F238E27FC236}">
                    <a16:creationId xmlns:a16="http://schemas.microsoft.com/office/drawing/2014/main" id="{577434E1-93EC-B84B-B6E4-9CA41762DE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15943" y="2699383"/>
                <a:ext cx="576000" cy="0"/>
              </a:xfrm>
              <a:prstGeom prst="straightConnector1">
                <a:avLst/>
              </a:prstGeom>
              <a:ln w="12700"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3" name="Straight Arrow Connector 232">
                <a:extLst>
                  <a:ext uri="{FF2B5EF4-FFF2-40B4-BE49-F238E27FC236}">
                    <a16:creationId xmlns:a16="http://schemas.microsoft.com/office/drawing/2014/main" id="{BFC2B85C-F18D-8B45-AB88-C1629FDA9C1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15943" y="2189932"/>
                <a:ext cx="576000" cy="0"/>
              </a:xfrm>
              <a:prstGeom prst="straightConnector1">
                <a:avLst/>
              </a:prstGeom>
              <a:ln w="12700">
                <a:prstDash val="dash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5" name="말풍선: 타원형 54">
              <a:extLst>
                <a:ext uri="{FF2B5EF4-FFF2-40B4-BE49-F238E27FC236}">
                  <a16:creationId xmlns:a16="http://schemas.microsoft.com/office/drawing/2014/main" id="{5425FEE0-24CE-AB46-9A0E-11A313147796}"/>
                </a:ext>
              </a:extLst>
            </p:cNvPr>
            <p:cNvSpPr/>
            <p:nvPr/>
          </p:nvSpPr>
          <p:spPr>
            <a:xfrm>
              <a:off x="7567909" y="3011612"/>
              <a:ext cx="2597948" cy="54864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/>
                </a:solidFill>
                <a:latin typeface="Helvetica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EEA2071E-4C52-7D45-B88F-2DBF6E9DBB60}"/>
                </a:ext>
              </a:extLst>
            </p:cNvPr>
            <p:cNvSpPr txBox="1"/>
            <p:nvPr/>
          </p:nvSpPr>
          <p:spPr>
            <a:xfrm>
              <a:off x="7575023" y="3025698"/>
              <a:ext cx="2597948" cy="297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latin typeface="Helvetica" pitchFamily="2" charset="0"/>
                  <a:cs typeface="Calibri" panose="020F0502020204030204" pitchFamily="34" charset="0"/>
                </a:rPr>
                <a:t>Big Data Collection</a:t>
              </a:r>
            </a:p>
          </p:txBody>
        </p:sp>
        <p:pic>
          <p:nvPicPr>
            <p:cNvPr id="237" name="그림 196" descr="텍스트, 스크린샷, 클립아트이(가) 표시된 사진&#10;&#10;자동 생성된 설명">
              <a:extLst>
                <a:ext uri="{FF2B5EF4-FFF2-40B4-BE49-F238E27FC236}">
                  <a16:creationId xmlns:a16="http://schemas.microsoft.com/office/drawing/2014/main" id="{58543034-17EB-7840-B526-4A3AAD09D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1423" y="3348932"/>
              <a:ext cx="711143" cy="123782"/>
            </a:xfrm>
            <a:prstGeom prst="rect">
              <a:avLst/>
            </a:prstGeom>
          </p:spPr>
        </p:pic>
        <p:pic>
          <p:nvPicPr>
            <p:cNvPr id="238" name="그림 194">
              <a:extLst>
                <a:ext uri="{FF2B5EF4-FFF2-40B4-BE49-F238E27FC236}">
                  <a16:creationId xmlns:a16="http://schemas.microsoft.com/office/drawing/2014/main" id="{670C8CCD-3596-944E-AB7B-34FA66417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3167" y="3285932"/>
              <a:ext cx="311300" cy="225053"/>
            </a:xfrm>
            <a:prstGeom prst="rect">
              <a:avLst/>
            </a:prstGeom>
          </p:spPr>
        </p:pic>
        <p:cxnSp>
          <p:nvCxnSpPr>
            <p:cNvPr id="239" name="Straight Arrow Connector 238">
              <a:extLst>
                <a:ext uri="{FF2B5EF4-FFF2-40B4-BE49-F238E27FC236}">
                  <a16:creationId xmlns:a16="http://schemas.microsoft.com/office/drawing/2014/main" id="{C485873D-47EF-484F-9295-255772D65D2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68740" y="3274248"/>
              <a:ext cx="492496" cy="0"/>
            </a:xfrm>
            <a:prstGeom prst="straightConnector1">
              <a:avLst/>
            </a:prstGeom>
            <a:ln w="127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1" name="TextBox 240">
              <a:extLst>
                <a:ext uri="{FF2B5EF4-FFF2-40B4-BE49-F238E27FC236}">
                  <a16:creationId xmlns:a16="http://schemas.microsoft.com/office/drawing/2014/main" id="{E9AEF59E-BB92-2244-BCFD-94B6557FA58F}"/>
                </a:ext>
              </a:extLst>
            </p:cNvPr>
            <p:cNvSpPr txBox="1"/>
            <p:nvPr/>
          </p:nvSpPr>
          <p:spPr>
            <a:xfrm>
              <a:off x="7773567" y="3836504"/>
              <a:ext cx="2178261" cy="297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latin typeface="Helvetica" pitchFamily="2" charset="0"/>
                  <a:cs typeface="Calibri" panose="020F0502020204030204" pitchFamily="34" charset="0"/>
                </a:rPr>
                <a:t>ML Applications</a:t>
              </a:r>
            </a:p>
          </p:txBody>
        </p:sp>
        <p:pic>
          <p:nvPicPr>
            <p:cNvPr id="242" name="그림 57">
              <a:extLst>
                <a:ext uri="{FF2B5EF4-FFF2-40B4-BE49-F238E27FC236}">
                  <a16:creationId xmlns:a16="http://schemas.microsoft.com/office/drawing/2014/main" id="{42822C1D-B2BE-4F4D-8507-5AF81CDDE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1674" y="4070870"/>
              <a:ext cx="340850" cy="247842"/>
            </a:xfrm>
            <a:prstGeom prst="rect">
              <a:avLst/>
            </a:prstGeom>
          </p:spPr>
        </p:pic>
        <p:pic>
          <p:nvPicPr>
            <p:cNvPr id="243" name="그림 58">
              <a:extLst>
                <a:ext uri="{FF2B5EF4-FFF2-40B4-BE49-F238E27FC236}">
                  <a16:creationId xmlns:a16="http://schemas.microsoft.com/office/drawing/2014/main" id="{4F68729E-6612-3145-8CE8-7EA347BB4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96721" y="4085782"/>
              <a:ext cx="303589" cy="247568"/>
            </a:xfrm>
            <a:prstGeom prst="rect">
              <a:avLst/>
            </a:prstGeom>
          </p:spPr>
        </p:pic>
        <p:sp>
          <p:nvSpPr>
            <p:cNvPr id="244" name="말풍선: 타원형 54">
              <a:extLst>
                <a:ext uri="{FF2B5EF4-FFF2-40B4-BE49-F238E27FC236}">
                  <a16:creationId xmlns:a16="http://schemas.microsoft.com/office/drawing/2014/main" id="{D5F57A3D-BECC-9A49-B592-555A754E8042}"/>
                </a:ext>
              </a:extLst>
            </p:cNvPr>
            <p:cNvSpPr/>
            <p:nvPr/>
          </p:nvSpPr>
          <p:spPr>
            <a:xfrm>
              <a:off x="7549619" y="3810747"/>
              <a:ext cx="2596896" cy="54864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/>
                </a:solidFill>
                <a:latin typeface="Helvetica" pitchFamily="2" charset="0"/>
                <a:cs typeface="Calibri" panose="020F0502020204030204" pitchFamily="34" charset="0"/>
              </a:endParaRPr>
            </a:p>
          </p:txBody>
        </p:sp>
        <p:cxnSp>
          <p:nvCxnSpPr>
            <p:cNvPr id="245" name="Straight Arrow Connector 244">
              <a:extLst>
                <a:ext uri="{FF2B5EF4-FFF2-40B4-BE49-F238E27FC236}">
                  <a16:creationId xmlns:a16="http://schemas.microsoft.com/office/drawing/2014/main" id="{3E50EC03-4093-1049-8D15-A5B8700F13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68740" y="4081684"/>
              <a:ext cx="492496" cy="0"/>
            </a:xfrm>
            <a:prstGeom prst="straightConnector1">
              <a:avLst/>
            </a:prstGeom>
            <a:ln w="127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94BF45C-F65D-3302-0A01-5C054E3ED081}"/>
                </a:ext>
              </a:extLst>
            </p:cNvPr>
            <p:cNvGrpSpPr/>
            <p:nvPr/>
          </p:nvGrpSpPr>
          <p:grpSpPr>
            <a:xfrm>
              <a:off x="7549619" y="4645756"/>
              <a:ext cx="2597948" cy="548729"/>
              <a:chOff x="7549619" y="4688109"/>
              <a:chExt cx="2597948" cy="548729"/>
            </a:xfrm>
          </p:grpSpPr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1AB92F42-09CC-1D42-8B94-CBD0726AC44B}"/>
                  </a:ext>
                </a:extLst>
              </p:cNvPr>
              <p:cNvSpPr txBox="1"/>
              <p:nvPr/>
            </p:nvSpPr>
            <p:spPr>
              <a:xfrm>
                <a:off x="7751009" y="4688109"/>
                <a:ext cx="2200774" cy="2976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 dirty="0">
                    <a:latin typeface="Helvetica" pitchFamily="2" charset="0"/>
                    <a:cs typeface="Calibri" panose="020F0502020204030204" pitchFamily="34" charset="0"/>
                  </a:rPr>
                  <a:t>Flow autotuning</a:t>
                </a:r>
                <a:endParaRPr lang="ko-KR" altLang="en-US" sz="1400" dirty="0"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48" name="그림 60">
                <a:extLst>
                  <a:ext uri="{FF2B5EF4-FFF2-40B4-BE49-F238E27FC236}">
                    <a16:creationId xmlns:a16="http://schemas.microsoft.com/office/drawing/2014/main" id="{5EFDD0F4-F3DA-7F41-952E-20F56BF5EF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45" t="16441" r="23352" b="12859"/>
              <a:stretch/>
            </p:blipFill>
            <p:spPr>
              <a:xfrm>
                <a:off x="8105445" y="4985331"/>
                <a:ext cx="650716" cy="197912"/>
              </a:xfrm>
              <a:prstGeom prst="rect">
                <a:avLst/>
              </a:prstGeom>
            </p:spPr>
          </p:pic>
          <p:pic>
            <p:nvPicPr>
              <p:cNvPr id="249" name="그림 61">
                <a:extLst>
                  <a:ext uri="{FF2B5EF4-FFF2-40B4-BE49-F238E27FC236}">
                    <a16:creationId xmlns:a16="http://schemas.microsoft.com/office/drawing/2014/main" id="{63F4AACD-B577-EE4C-AE06-B180CD85F1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72768" y="4966061"/>
                <a:ext cx="444900" cy="185456"/>
              </a:xfrm>
              <a:prstGeom prst="rect">
                <a:avLst/>
              </a:prstGeom>
            </p:spPr>
          </p:pic>
          <p:sp>
            <p:nvSpPr>
              <p:cNvPr id="250" name="말풍선: 타원형 54">
                <a:extLst>
                  <a:ext uri="{FF2B5EF4-FFF2-40B4-BE49-F238E27FC236}">
                    <a16:creationId xmlns:a16="http://schemas.microsoft.com/office/drawing/2014/main" id="{1164EBF7-24E2-E348-9F6B-F567360324FF}"/>
                  </a:ext>
                </a:extLst>
              </p:cNvPr>
              <p:cNvSpPr/>
              <p:nvPr/>
            </p:nvSpPr>
            <p:spPr>
              <a:xfrm>
                <a:off x="7549619" y="4688198"/>
                <a:ext cx="2597948" cy="548640"/>
              </a:xfrm>
              <a:prstGeom prst="round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>
                  <a:solidFill>
                    <a:schemeClr val="tx1"/>
                  </a:solidFill>
                  <a:latin typeface="Helvetica" pitchFamily="2" charset="0"/>
                  <a:cs typeface="Calibri" panose="020F0502020204030204" pitchFamily="34" charset="0"/>
                </a:endParaRPr>
              </a:p>
            </p:txBody>
          </p:sp>
        </p:grpSp>
        <p:cxnSp>
          <p:nvCxnSpPr>
            <p:cNvPr id="251" name="Straight Arrow Connector 250">
              <a:extLst>
                <a:ext uri="{FF2B5EF4-FFF2-40B4-BE49-F238E27FC236}">
                  <a16:creationId xmlns:a16="http://schemas.microsoft.com/office/drawing/2014/main" id="{1D33489F-9B2F-D14A-86C9-455AB885BE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68740" y="4908582"/>
              <a:ext cx="492496" cy="0"/>
            </a:xfrm>
            <a:prstGeom prst="straightConnector1">
              <a:avLst/>
            </a:prstGeom>
            <a:ln w="12700">
              <a:prstDash val="soli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1688ADC-1E57-E640-0036-E22DD24DE22C}"/>
              </a:ext>
            </a:extLst>
          </p:cNvPr>
          <p:cNvSpPr txBox="1">
            <a:spLocks/>
          </p:cNvSpPr>
          <p:nvPr/>
        </p:nvSpPr>
        <p:spPr>
          <a:xfrm>
            <a:off x="336000" y="5515028"/>
            <a:ext cx="11520000" cy="1399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17500" indent="-317500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SzPct val="100000"/>
              <a:buFont typeface="Wingdings" charset="2"/>
              <a:buChar char="§"/>
              <a:tabLst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855663" indent="-331788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55763" indent="-284163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.AppleSystemUIFont" charset="-120"/>
              <a:buChar char="-"/>
              <a:tabLst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.AppleSystemUIFont" charset="-120"/>
              <a:buChar char="-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b="1" dirty="0"/>
              <a:t>GitHub repository: </a:t>
            </a:r>
            <a:r>
              <a:rPr lang="en-US" altLang="ko-KR" dirty="0">
                <a:hlinkClick r:id="rId10"/>
              </a:rPr>
              <a:t>https://github.com/ieee-ceda-datc/datc-rdf-Metrics4ML</a:t>
            </a:r>
            <a:endParaRPr lang="en-US" dirty="0"/>
          </a:p>
          <a:p>
            <a:pPr lvl="1"/>
            <a:r>
              <a:rPr lang="en-US" altLang="ko-KR" dirty="0"/>
              <a:t>Provides metrics dataset collection obtained from </a:t>
            </a:r>
            <a:r>
              <a:rPr lang="en-US" altLang="ko-KR" dirty="0" err="1"/>
              <a:t>OpenROAD</a:t>
            </a:r>
            <a:r>
              <a:rPr lang="en-US" altLang="ko-KR" dirty="0"/>
              <a:t> flow with public enablement</a:t>
            </a:r>
          </a:p>
          <a:p>
            <a:pPr lvl="1"/>
            <a:r>
              <a:rPr lang="en-US" altLang="ko-KR" dirty="0"/>
              <a:t>Has sample </a:t>
            </a:r>
            <a:r>
              <a:rPr lang="en-US" altLang="ko-KR" dirty="0" err="1"/>
              <a:t>Jupyter</a:t>
            </a:r>
            <a:r>
              <a:rPr lang="en-US" altLang="ko-KR" dirty="0"/>
              <a:t> notebooks on datasets to provide example ML applications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58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A5535-D6D0-7BC4-66E9-7388D1EF8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METRICS2.1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01E1A-24E5-34A3-A5C5-820CEAA44C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Now included in the latest public releases of </a:t>
            </a:r>
            <a:r>
              <a:rPr lang="en-US" b="1" dirty="0" err="1"/>
              <a:t>OpenROAD</a:t>
            </a:r>
            <a:r>
              <a:rPr lang="en-US" b="1" dirty="0"/>
              <a:t> and </a:t>
            </a:r>
            <a:r>
              <a:rPr lang="en-US" b="1" dirty="0" err="1"/>
              <a:t>OpenROAD</a:t>
            </a:r>
            <a:r>
              <a:rPr lang="en-US" b="1" dirty="0"/>
              <a:t> Flow Scripts</a:t>
            </a:r>
          </a:p>
          <a:p>
            <a:pPr lvl="1"/>
            <a:r>
              <a:rPr lang="en-US" dirty="0"/>
              <a:t>Invoke </a:t>
            </a:r>
            <a:r>
              <a:rPr lang="en-US" dirty="0" err="1"/>
              <a:t>OpenROAD</a:t>
            </a:r>
            <a:r>
              <a:rPr lang="en-US" dirty="0"/>
              <a:t> with </a:t>
            </a:r>
            <a:r>
              <a:rPr lang="en-US" dirty="0">
                <a:highlight>
                  <a:srgbClr val="EBEBEB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-metrics &lt;filename&gt;.</a:t>
            </a:r>
            <a:r>
              <a:rPr lang="en-US" dirty="0" err="1">
                <a:highlight>
                  <a:srgbClr val="EBEBEB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json</a:t>
            </a:r>
            <a:endParaRPr lang="en-US" dirty="0">
              <a:highlight>
                <a:srgbClr val="EBEBEB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r>
              <a:rPr lang="en-US" dirty="0" err="1">
                <a:highlight>
                  <a:srgbClr val="EBEBEB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set_metrics_stage</a:t>
            </a:r>
            <a:r>
              <a:rPr lang="en-US" dirty="0">
                <a:highlight>
                  <a:srgbClr val="EBEBEB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 “&lt;</a:t>
            </a:r>
            <a:r>
              <a:rPr lang="en-US" dirty="0" err="1">
                <a:highlight>
                  <a:srgbClr val="EBEBEB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stage_name</a:t>
            </a:r>
            <a:r>
              <a:rPr lang="en-US" dirty="0">
                <a:highlight>
                  <a:srgbClr val="EBEBEB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&gt;__{}”</a:t>
            </a:r>
          </a:p>
          <a:p>
            <a:pPr lvl="1"/>
            <a:r>
              <a:rPr lang="en-US" dirty="0" err="1">
                <a:highlight>
                  <a:srgbClr val="EBEBEB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push_metrics_stage</a:t>
            </a:r>
            <a:r>
              <a:rPr lang="en-US" dirty="0"/>
              <a:t> and </a:t>
            </a:r>
            <a:r>
              <a:rPr lang="en-US" dirty="0" err="1">
                <a:highlight>
                  <a:srgbClr val="EBEBEB"/>
                </a:highlight>
                <a:latin typeface="Consolas" panose="020B0609020204030204" pitchFamily="49" charset="0"/>
                <a:cs typeface="Consolas" panose="020B0609020204030204" pitchFamily="49" charset="0"/>
              </a:rPr>
              <a:t>pop_metrics_stage</a:t>
            </a:r>
            <a:endParaRPr lang="en-US" dirty="0">
              <a:highlight>
                <a:srgbClr val="EBEBEB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endParaRPr lang="en-US" dirty="0">
              <a:highlight>
                <a:srgbClr val="EBEBEB"/>
              </a:highlight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b="1" dirty="0"/>
              <a:t>Example: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6E8A74-54BE-49D7-4B3E-E028D5C4A53B}"/>
              </a:ext>
            </a:extLst>
          </p:cNvPr>
          <p:cNvSpPr txBox="1"/>
          <p:nvPr/>
        </p:nvSpPr>
        <p:spPr>
          <a:xfrm>
            <a:off x="2377601" y="3211415"/>
            <a:ext cx="5386487" cy="338554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 anchorCtr="0">
            <a:spAutoFit/>
          </a:bodyPr>
          <a:lstStyle/>
          <a:p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  "</a:t>
            </a:r>
            <a:r>
              <a:rPr lang="en-US" sz="1600" spc="-11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detailedroute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 err="1">
                <a:solidFill>
                  <a:srgbClr val="0432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route</a:t>
            </a:r>
            <a:r>
              <a:rPr lang="en-US" sz="1600" spc="-110" dirty="0" err="1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 err="1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net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":               78790,</a:t>
            </a:r>
          </a:p>
          <a:p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  "</a:t>
            </a:r>
            <a:r>
              <a:rPr lang="en-US" sz="1600" spc="-110" dirty="0" err="1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detailedroute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 err="1">
                <a:solidFill>
                  <a:srgbClr val="0432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route</a:t>
            </a:r>
            <a:r>
              <a:rPr lang="en-US" sz="1600" spc="-110" dirty="0" err="1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 err="1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net_</a:t>
            </a:r>
            <a:r>
              <a:rPr lang="en-US" sz="1600" spc="-110" dirty="0" err="1">
                <a:latin typeface="Consolas" panose="020B0609020204030204" pitchFamily="49" charset="0"/>
                <a:cs typeface="Consolas" panose="020B0609020204030204" pitchFamily="49" charset="0"/>
              </a:rPr>
              <a:t>_</a:t>
            </a:r>
            <a:r>
              <a:rPr lang="en-US" sz="1600" spc="-11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special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":      2,</a:t>
            </a:r>
          </a:p>
          <a:p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  "</a:t>
            </a:r>
            <a:r>
              <a:rPr lang="en-US" sz="1600" spc="-11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detailedroute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>
                <a:solidFill>
                  <a:srgbClr val="0432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route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wirelength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iter1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": 384221,</a:t>
            </a:r>
          </a:p>
          <a:p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  "</a:t>
            </a:r>
            <a:r>
              <a:rPr lang="en-US" sz="1600" spc="-11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detailedroute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>
                <a:solidFill>
                  <a:srgbClr val="0432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route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wirelength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iter2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": 378133,</a:t>
            </a:r>
          </a:p>
          <a:p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  "</a:t>
            </a:r>
            <a:r>
              <a:rPr lang="en-US" sz="1600" spc="-11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detailedroute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>
                <a:solidFill>
                  <a:srgbClr val="0432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route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wirelength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iter3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": 376415,</a:t>
            </a:r>
          </a:p>
          <a:p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  "</a:t>
            </a:r>
            <a:r>
              <a:rPr lang="en-US" sz="1600" spc="-11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detailedroute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>
                <a:solidFill>
                  <a:srgbClr val="0432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route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wirelength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iter4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": 376298,</a:t>
            </a:r>
          </a:p>
          <a:p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  "</a:t>
            </a:r>
            <a:r>
              <a:rPr lang="en-US" sz="1600" spc="-11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detailedroute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>
                <a:solidFill>
                  <a:srgbClr val="0432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route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drc_errors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iter1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": 13959,</a:t>
            </a:r>
          </a:p>
          <a:p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  "</a:t>
            </a:r>
            <a:r>
              <a:rPr lang="en-US" sz="1600" spc="-11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detailedroute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>
                <a:solidFill>
                  <a:srgbClr val="0432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route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drc_errors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iter2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": 13053,</a:t>
            </a:r>
          </a:p>
          <a:p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  "</a:t>
            </a:r>
            <a:r>
              <a:rPr lang="en-US" sz="1600" spc="-11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detailedroute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>
                <a:solidFill>
                  <a:srgbClr val="0432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route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drc_errors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iter3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": 19,</a:t>
            </a:r>
          </a:p>
          <a:p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  "</a:t>
            </a:r>
            <a:r>
              <a:rPr lang="en-US" sz="1600" spc="-11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detailedroute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>
                <a:solidFill>
                  <a:srgbClr val="0432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route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drc_errors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spc="-110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iter4</a:t>
            </a:r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": 0,</a:t>
            </a:r>
          </a:p>
          <a:p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  ...</a:t>
            </a:r>
          </a:p>
          <a:p>
            <a:r>
              <a:rPr lang="en-US" sz="1600" spc="-110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1405E7-5F1E-A150-0857-8F07C811DD6F}"/>
              </a:ext>
            </a:extLst>
          </p:cNvPr>
          <p:cNvSpPr txBox="1"/>
          <p:nvPr/>
        </p:nvSpPr>
        <p:spPr>
          <a:xfrm>
            <a:off x="8053139" y="3562499"/>
            <a:ext cx="4010713" cy="338554"/>
          </a:xfrm>
          <a:prstGeom prst="rect">
            <a:avLst/>
          </a:prstGeom>
          <a:ln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600" b="1" spc="-110" dirty="0">
                <a:solidFill>
                  <a:srgbClr val="FF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&lt;stage&gt;</a:t>
            </a:r>
            <a:r>
              <a:rPr lang="en-US" sz="1600" b="1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b="1" spc="-110" dirty="0">
                <a:solidFill>
                  <a:srgbClr val="0432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&lt;category&gt;</a:t>
            </a:r>
            <a:r>
              <a:rPr lang="en-US" sz="1600" b="1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b="1" spc="-110" dirty="0">
                <a:solidFill>
                  <a:srgbClr val="00B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&lt;name&gt;</a:t>
            </a:r>
            <a:r>
              <a:rPr lang="en-US" sz="1600" b="1" spc="-110" dirty="0">
                <a:latin typeface="Consolas" panose="020B0609020204030204" pitchFamily="49" charset="0"/>
                <a:cs typeface="Consolas" panose="020B0609020204030204" pitchFamily="49" charset="0"/>
              </a:rPr>
              <a:t>__</a:t>
            </a:r>
            <a:r>
              <a:rPr lang="en-US" sz="1600" b="1" spc="-110" dirty="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&lt;modifier&gt;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3E46B-8DB3-9C1B-1EC2-820DE2FB8A3F}"/>
              </a:ext>
            </a:extLst>
          </p:cNvPr>
          <p:cNvSpPr txBox="1"/>
          <p:nvPr/>
        </p:nvSpPr>
        <p:spPr>
          <a:xfrm>
            <a:off x="8002490" y="3207319"/>
            <a:ext cx="2842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Helvetica" pitchFamily="2" charset="0"/>
              </a:rPr>
              <a:t>Metrics naming convention</a:t>
            </a:r>
          </a:p>
        </p:txBody>
      </p:sp>
    </p:spTree>
    <p:extLst>
      <p:ext uri="{BB962C8B-B14F-4D97-AF65-F5344CB8AC3E}">
        <p14:creationId xmlns:p14="http://schemas.microsoft.com/office/powerpoint/2010/main" val="130258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9.3|8.8|22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5.7|3.6|5.4|4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5.7|3.6|5.4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2.2|3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8.1|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8.6|19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2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0.3"/>
</p:tagLst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C35D520-B862-9D4C-A54E-F0CFA617080D}" vid="{6BEFD89B-0A85-8B41-B628-AB273AAFC8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6338</TotalTime>
  <Words>4114</Words>
  <Application>Microsoft Macintosh PowerPoint</Application>
  <PresentationFormat>Widescreen</PresentationFormat>
  <Paragraphs>570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.AppleSystemUIFont</vt:lpstr>
      <vt:lpstr>LinLibertineT</vt:lpstr>
      <vt:lpstr>LinLibertineTI</vt:lpstr>
      <vt:lpstr>NimbusRomNo9L</vt:lpstr>
      <vt:lpstr>Arial</vt:lpstr>
      <vt:lpstr>Calibri</vt:lpstr>
      <vt:lpstr>Cambria Math</vt:lpstr>
      <vt:lpstr>Consolas</vt:lpstr>
      <vt:lpstr>Helvetica</vt:lpstr>
      <vt:lpstr>Wingdings</vt:lpstr>
      <vt:lpstr>Theme1</vt:lpstr>
      <vt:lpstr>IEEE CEDA DATC: Expanding Research Foundations for IC Physical Design and ML-Enabled EDA</vt:lpstr>
      <vt:lpstr>Design Automation Technical Committee</vt:lpstr>
      <vt:lpstr>Introduction</vt:lpstr>
      <vt:lpstr>Outline</vt:lpstr>
      <vt:lpstr>DATC Robust Design Flow (RDF)</vt:lpstr>
      <vt:lpstr>DATC RDF Update: Automatic Macro Placers</vt:lpstr>
      <vt:lpstr>Outline</vt:lpstr>
      <vt:lpstr>METRICS2.1: Metrics System for Flow Measurement</vt:lpstr>
      <vt:lpstr>METRICS2.1 Updates</vt:lpstr>
      <vt:lpstr>Outline</vt:lpstr>
      <vt:lpstr>Calibrations Datasets... Why?</vt:lpstr>
      <vt:lpstr>DATC Calibrations Repository</vt:lpstr>
      <vt:lpstr>Outline</vt:lpstr>
      <vt:lpstr>Revitalizing Classical CAD Contest Benchmarks</vt:lpstr>
      <vt:lpstr>RosettaStone Timing Sensibility</vt:lpstr>
      <vt:lpstr>Modern Benchmarks for Macro Placement</vt:lpstr>
      <vt:lpstr>Facilitating ML-Enabled Macro Placement Research</vt:lpstr>
      <vt:lpstr>Outline</vt:lpstr>
      <vt:lpstr>Why Cloud-Native Enablement of Large-Scale DoE?</vt:lpstr>
      <vt:lpstr>Cloud-Native Enablement of Large-Scale DoE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DATC Robust Design Flow</dc:title>
  <dc:creator>Jung Jinwook</dc:creator>
  <cp:lastModifiedBy>Jinwook Jung</cp:lastModifiedBy>
  <cp:revision>1539</cp:revision>
  <cp:lastPrinted>2021-10-17T03:01:03Z</cp:lastPrinted>
  <dcterms:created xsi:type="dcterms:W3CDTF">2021-03-08T14:32:21Z</dcterms:created>
  <dcterms:modified xsi:type="dcterms:W3CDTF">2022-11-01T20:45:37Z</dcterms:modified>
</cp:coreProperties>
</file>