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97" r:id="rId2"/>
    <p:sldId id="414" r:id="rId3"/>
    <p:sldId id="415" r:id="rId4"/>
    <p:sldId id="451" r:id="rId5"/>
    <p:sldId id="456" r:id="rId6"/>
    <p:sldId id="457" r:id="rId7"/>
    <p:sldId id="423" r:id="rId8"/>
    <p:sldId id="458" r:id="rId9"/>
    <p:sldId id="428" r:id="rId10"/>
    <p:sldId id="425" r:id="rId11"/>
    <p:sldId id="461" r:id="rId12"/>
    <p:sldId id="429" r:id="rId13"/>
    <p:sldId id="462" r:id="rId14"/>
    <p:sldId id="430" r:id="rId15"/>
    <p:sldId id="431" r:id="rId16"/>
    <p:sldId id="433" r:id="rId17"/>
    <p:sldId id="437" r:id="rId18"/>
    <p:sldId id="435" r:id="rId19"/>
    <p:sldId id="467" r:id="rId20"/>
    <p:sldId id="463" r:id="rId21"/>
    <p:sldId id="438" r:id="rId22"/>
    <p:sldId id="460" r:id="rId23"/>
    <p:sldId id="439" r:id="rId24"/>
    <p:sldId id="441" r:id="rId25"/>
    <p:sldId id="440" r:id="rId26"/>
    <p:sldId id="443" r:id="rId27"/>
    <p:sldId id="445" r:id="rId28"/>
    <p:sldId id="444" r:id="rId29"/>
    <p:sldId id="446" r:id="rId30"/>
    <p:sldId id="447" r:id="rId31"/>
    <p:sldId id="325" r:id="rId32"/>
    <p:sldId id="464" r:id="rId33"/>
    <p:sldId id="466" r:id="rId34"/>
    <p:sldId id="468" r:id="rId35"/>
    <p:sldId id="455" r:id="rId36"/>
    <p:sldId id="45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E16"/>
    <a:srgbClr val="1706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87" autoAdjust="0"/>
    <p:restoredTop sz="58542" autoAdjust="0"/>
  </p:normalViewPr>
  <p:slideViewPr>
    <p:cSldViewPr snapToGrid="0" snapToObjects="1">
      <p:cViewPr varScale="1">
        <p:scale>
          <a:sx n="61" d="100"/>
          <a:sy n="61" d="100"/>
        </p:scale>
        <p:origin x="1904" y="200"/>
      </p:cViewPr>
      <p:guideLst>
        <p:guide orient="horz" pos="2160"/>
        <p:guide pos="384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p:cViewPr varScale="1">
        <p:scale>
          <a:sx n="46" d="100"/>
          <a:sy n="46"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lumMod val="50000"/>
          </a:schemeClr>
        </a:solidFill>
        <a:ln>
          <a:solidFill>
            <a:schemeClr val="bg1"/>
          </a:solidFill>
        </a:ln>
      </dgm:spPr>
      <dgm:t>
        <a:bodyPr/>
        <a:lstStyle/>
        <a:p>
          <a:r>
            <a:rPr lang="en-US" b="1"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dgm:t>
        <a:bodyPr/>
        <a:lstStyle/>
        <a:p>
          <a:r>
            <a:rPr lang="en-US"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dgm:t>
        <a:bodyPr/>
        <a:lstStyle/>
        <a:p>
          <a:r>
            <a:rPr lang="en-US"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E6D813B7-F359-0244-80F3-9F00AAF718B4}">
      <dgm:prSet phldrT="[Text]"/>
      <dgm:spPr/>
      <dgm:t>
        <a:bodyPr/>
        <a:lstStyle/>
        <a:p>
          <a:r>
            <a:rPr lang="en-US" dirty="0"/>
            <a:t>Two-Stage Model</a:t>
          </a:r>
        </a:p>
      </dgm:t>
    </dgm:pt>
    <dgm:pt modelId="{EA116507-BEA8-8B4D-9F73-1E4A42645D5F}" type="parTrans" cxnId="{968BFE8A-A8FA-F049-8956-CE8965037A4F}">
      <dgm:prSet/>
      <dgm:spPr/>
      <dgm:t>
        <a:bodyPr/>
        <a:lstStyle/>
        <a:p>
          <a:endParaRPr lang="en-US"/>
        </a:p>
      </dgm:t>
    </dgm:pt>
    <dgm:pt modelId="{20E42D89-A47C-5340-AB84-DF8DF1B72569}" type="sibTrans" cxnId="{968BFE8A-A8FA-F049-8956-CE8965037A4F}">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09F1BA56-A780-DB4D-A0FD-BBB6990B2C9E}" type="pres">
      <dgm:prSet presAssocID="{F4DD3E83-00BA-F241-9B7E-8EB81A855EE4}" presName="parTxOnlySpace" presStyleCnt="0"/>
      <dgm:spPr/>
    </dgm:pt>
    <dgm:pt modelId="{BA88AF79-4E23-4947-B559-F8485738FDBE}" type="pres">
      <dgm:prSet presAssocID="{E6D813B7-F359-0244-80F3-9F00AAF718B4}"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51723D82-E379-ED48-8F87-2E0E33ED9B1A}" type="presOf" srcId="{54B548C7-A174-2145-9DD4-E5ACAD702C53}" destId="{F9521BB0-A7EE-DF41-B1B2-1DF43FF49A4B}" srcOrd="0" destOrd="0" presId="urn:microsoft.com/office/officeart/2005/8/layout/chevron1"/>
    <dgm:cxn modelId="{968BFE8A-A8FA-F049-8956-CE8965037A4F}" srcId="{3CDC2547-B058-314D-AC3E-25E943458573}" destId="{E6D813B7-F359-0244-80F3-9F00AAF718B4}" srcOrd="4" destOrd="0" parTransId="{EA116507-BEA8-8B4D-9F73-1E4A42645D5F}" sibTransId="{20E42D89-A47C-5340-AB84-DF8DF1B72569}"/>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EC74B8EE-387D-8F4F-96B3-2DF51B860209}" type="presOf" srcId="{E6D813B7-F359-0244-80F3-9F00AAF718B4}" destId="{BA88AF79-4E23-4947-B559-F8485738FDBE}"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FDE6E2D8-7E48-024D-9FA4-23EEBE973AF2}" type="presParOf" srcId="{9269793A-3566-B448-98C8-6B0045B7B8E3}" destId="{09F1BA56-A780-DB4D-A0FD-BBB6990B2C9E}" srcOrd="7" destOrd="0" presId="urn:microsoft.com/office/officeart/2005/8/layout/chevron1"/>
    <dgm:cxn modelId="{FFF67558-DA47-494E-AEE9-3C24C368773C}" type="presParOf" srcId="{9269793A-3566-B448-98C8-6B0045B7B8E3}" destId="{BA88AF79-4E23-4947-B559-F8485738FDBE}"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a:solidFill>
          <a:schemeClr val="accent1">
            <a:lumMod val="50000"/>
          </a:schemeClr>
        </a:solidFill>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D70F57DD-A2E8-F648-8C1E-8090BA0B3455}">
      <dgm:prSet phldrT="[Text]"/>
      <dgm:spPr/>
      <dgm:t>
        <a:bodyPr/>
        <a:lstStyle/>
        <a:p>
          <a:r>
            <a:rPr lang="en-US" dirty="0"/>
            <a:t>Model Testing</a:t>
          </a:r>
        </a:p>
      </dgm:t>
    </dgm:pt>
    <dgm:pt modelId="{B3F3EC20-D652-034C-A798-760FF79809BA}" type="parTrans" cxnId="{AF8B856F-5961-0D45-83E0-DEB1503CCBEE}">
      <dgm:prSet/>
      <dgm:spPr/>
      <dgm:t>
        <a:bodyPr/>
        <a:lstStyle/>
        <a:p>
          <a:endParaRPr lang="en-US"/>
        </a:p>
      </dgm:t>
    </dgm:pt>
    <dgm:pt modelId="{BB6CE03C-909C-6640-859B-F3BCE22D019F}" type="sibTrans" cxnId="{AF8B856F-5961-0D45-83E0-DEB1503CCBEE}">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1C1BBC10-A5D0-2F4B-96BE-F33A64B83C17}" type="pres">
      <dgm:prSet presAssocID="{D70F57DD-A2E8-F648-8C1E-8090BA0B3455}" presName="parTxOnly" presStyleLbl="node1" presStyleIdx="2" presStyleCnt="5">
        <dgm:presLayoutVars>
          <dgm:chMax val="0"/>
          <dgm:chPref val="0"/>
          <dgm:bulletEnabled val="1"/>
        </dgm:presLayoutVars>
      </dgm:prSet>
      <dgm:spPr/>
    </dgm:pt>
    <dgm:pt modelId="{5C875164-D41A-1745-A5A7-6C0EE341D3B5}" type="pres">
      <dgm:prSet presAssocID="{BB6CE03C-909C-6640-859B-F3BCE22D019F}"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AD11BB0B-2350-FB45-8145-796A0D52C1BB}" type="presOf" srcId="{D70F57DD-A2E8-F648-8C1E-8090BA0B3455}" destId="{1C1BBC10-A5D0-2F4B-96BE-F33A64B83C17}" srcOrd="0" destOrd="0" presId="urn:microsoft.com/office/officeart/2005/8/layout/chevron1"/>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AF8B856F-5961-0D45-83E0-DEB1503CCBEE}" srcId="{DF377CEA-78F4-D349-A485-6E4918B1A964}" destId="{D70F57DD-A2E8-F648-8C1E-8090BA0B3455}" srcOrd="2" destOrd="0" parTransId="{B3F3EC20-D652-034C-A798-760FF79809BA}" sibTransId="{BB6CE03C-909C-6640-859B-F3BCE22D019F}"/>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0F3D49F5-12FC-9A4C-A17E-1F2EB8E0C8A2}" type="presParOf" srcId="{BE021583-0EB4-0B4C-A292-9B1783F840A4}" destId="{1C1BBC10-A5D0-2F4B-96BE-F33A64B83C17}" srcOrd="4" destOrd="0" presId="urn:microsoft.com/office/officeart/2005/8/layout/chevron1"/>
    <dgm:cxn modelId="{C3C192DA-234A-8449-BEF0-BEBE6226DD99}" type="presParOf" srcId="{BE021583-0EB4-0B4C-A292-9B1783F840A4}" destId="{5C875164-D41A-1745-A5A7-6C0EE341D3B5}"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a:solidFill>
          <a:schemeClr val="accent1">
            <a:lumMod val="50000"/>
          </a:schemeClr>
        </a:solidFill>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2568259F-5075-DF40-B7D0-3779FF60C7BC}">
      <dgm:prSet phldrT="[Text]"/>
      <dgm:spPr>
        <a:solidFill>
          <a:schemeClr val="accent1"/>
        </a:solidFill>
      </dgm:spPr>
      <dgm:t>
        <a:bodyPr/>
        <a:lstStyle/>
        <a:p>
          <a:r>
            <a:rPr lang="en-US" dirty="0"/>
            <a:t>Model Testing</a:t>
          </a:r>
        </a:p>
      </dgm:t>
    </dgm:pt>
    <dgm:pt modelId="{8BA1EF3D-846B-8F45-A691-6EEDE6D2A646}" type="parTrans" cxnId="{54091AE2-D765-8349-88E0-56EFAC80C7D2}">
      <dgm:prSet/>
      <dgm:spPr/>
      <dgm:t>
        <a:bodyPr/>
        <a:lstStyle/>
        <a:p>
          <a:endParaRPr lang="en-US"/>
        </a:p>
      </dgm:t>
    </dgm:pt>
    <dgm:pt modelId="{E2B19190-5197-AA49-9244-485F03A8D168}" type="sibTrans" cxnId="{54091AE2-D765-8349-88E0-56EFAC80C7D2}">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D9113D6F-B3A3-1B44-9F3F-88C6245A6E8B}" type="pres">
      <dgm:prSet presAssocID="{2568259F-5075-DF40-B7D0-3779FF60C7BC}" presName="parTxOnly" presStyleLbl="node1" presStyleIdx="2" presStyleCnt="5">
        <dgm:presLayoutVars>
          <dgm:chMax val="0"/>
          <dgm:chPref val="0"/>
          <dgm:bulletEnabled val="1"/>
        </dgm:presLayoutVars>
      </dgm:prSet>
      <dgm:spPr/>
    </dgm:pt>
    <dgm:pt modelId="{A0FB364B-79A1-494A-AD79-826CF285AE6F}" type="pres">
      <dgm:prSet presAssocID="{E2B19190-5197-AA49-9244-485F03A8D168}"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62FEDF03-9DA1-934C-98EA-124B7BC492C4}" type="presOf" srcId="{2568259F-5075-DF40-B7D0-3779FF60C7BC}" destId="{D9113D6F-B3A3-1B44-9F3F-88C6245A6E8B}" srcOrd="0" destOrd="0" presId="urn:microsoft.com/office/officeart/2005/8/layout/chevron1"/>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54091AE2-D765-8349-88E0-56EFAC80C7D2}" srcId="{DF377CEA-78F4-D349-A485-6E4918B1A964}" destId="{2568259F-5075-DF40-B7D0-3779FF60C7BC}" srcOrd="2" destOrd="0" parTransId="{8BA1EF3D-846B-8F45-A691-6EEDE6D2A646}" sibTransId="{E2B19190-5197-AA49-9244-485F03A8D168}"/>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4B0B3C2C-2789-E74D-9CED-08459E7E204E}" type="presParOf" srcId="{BE021583-0EB4-0B4C-A292-9B1783F840A4}" destId="{D9113D6F-B3A3-1B44-9F3F-88C6245A6E8B}" srcOrd="4" destOrd="0" presId="urn:microsoft.com/office/officeart/2005/8/layout/chevron1"/>
    <dgm:cxn modelId="{E9CED1B2-EE86-294A-81EE-1ADF3DC6CDFA}" type="presParOf" srcId="{BE021583-0EB4-0B4C-A292-9B1783F840A4}" destId="{A0FB364B-79A1-494A-AD79-826CF285AE6F}"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a:solidFill>
          <a:schemeClr val="accent1"/>
        </a:solidFill>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2568259F-5075-DF40-B7D0-3779FF60C7BC}">
      <dgm:prSet phldrT="[Text]"/>
      <dgm:spPr>
        <a:solidFill>
          <a:schemeClr val="accent1">
            <a:lumMod val="50000"/>
          </a:schemeClr>
        </a:solidFill>
      </dgm:spPr>
      <dgm:t>
        <a:bodyPr/>
        <a:lstStyle/>
        <a:p>
          <a:r>
            <a:rPr lang="en-US" dirty="0"/>
            <a:t>Model Testing</a:t>
          </a:r>
        </a:p>
      </dgm:t>
    </dgm:pt>
    <dgm:pt modelId="{8BA1EF3D-846B-8F45-A691-6EEDE6D2A646}" type="parTrans" cxnId="{54091AE2-D765-8349-88E0-56EFAC80C7D2}">
      <dgm:prSet/>
      <dgm:spPr/>
      <dgm:t>
        <a:bodyPr/>
        <a:lstStyle/>
        <a:p>
          <a:endParaRPr lang="en-US"/>
        </a:p>
      </dgm:t>
    </dgm:pt>
    <dgm:pt modelId="{E2B19190-5197-AA49-9244-485F03A8D168}" type="sibTrans" cxnId="{54091AE2-D765-8349-88E0-56EFAC80C7D2}">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D9113D6F-B3A3-1B44-9F3F-88C6245A6E8B}" type="pres">
      <dgm:prSet presAssocID="{2568259F-5075-DF40-B7D0-3779FF60C7BC}" presName="parTxOnly" presStyleLbl="node1" presStyleIdx="2" presStyleCnt="5">
        <dgm:presLayoutVars>
          <dgm:chMax val="0"/>
          <dgm:chPref val="0"/>
          <dgm:bulletEnabled val="1"/>
        </dgm:presLayoutVars>
      </dgm:prSet>
      <dgm:spPr/>
    </dgm:pt>
    <dgm:pt modelId="{A0FB364B-79A1-494A-AD79-826CF285AE6F}" type="pres">
      <dgm:prSet presAssocID="{E2B19190-5197-AA49-9244-485F03A8D168}"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62FEDF03-9DA1-934C-98EA-124B7BC492C4}" type="presOf" srcId="{2568259F-5075-DF40-B7D0-3779FF60C7BC}" destId="{D9113D6F-B3A3-1B44-9F3F-88C6245A6E8B}" srcOrd="0" destOrd="0" presId="urn:microsoft.com/office/officeart/2005/8/layout/chevron1"/>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54091AE2-D765-8349-88E0-56EFAC80C7D2}" srcId="{DF377CEA-78F4-D349-A485-6E4918B1A964}" destId="{2568259F-5075-DF40-B7D0-3779FF60C7BC}" srcOrd="2" destOrd="0" parTransId="{8BA1EF3D-846B-8F45-A691-6EEDE6D2A646}" sibTransId="{E2B19190-5197-AA49-9244-485F03A8D168}"/>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4B0B3C2C-2789-E74D-9CED-08459E7E204E}" type="presParOf" srcId="{BE021583-0EB4-0B4C-A292-9B1783F840A4}" destId="{D9113D6F-B3A3-1B44-9F3F-88C6245A6E8B}" srcOrd="4" destOrd="0" presId="urn:microsoft.com/office/officeart/2005/8/layout/chevron1"/>
    <dgm:cxn modelId="{E9CED1B2-EE86-294A-81EE-1ADF3DC6CDFA}" type="presParOf" srcId="{BE021583-0EB4-0B4C-A292-9B1783F840A4}" destId="{A0FB364B-79A1-494A-AD79-826CF285AE6F}"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6052CB-C29E-CA49-A0C3-32961D7F020B}" type="doc">
      <dgm:prSet loTypeId="urn:microsoft.com/office/officeart/2005/8/layout/chevron1" loCatId="" qsTypeId="urn:microsoft.com/office/officeart/2005/8/quickstyle/simple1" qsCatId="simple" csTypeId="urn:microsoft.com/office/officeart/2005/8/colors/accent1_2" csCatId="accent1" phldr="1"/>
      <dgm:spPr/>
    </dgm:pt>
    <dgm:pt modelId="{DE747C4B-E7FB-FF4D-890C-C6549DDB1310}">
      <dgm:prSet phldrT="[Text]" custT="1"/>
      <dgm:spPr>
        <a:solidFill>
          <a:schemeClr val="accent1">
            <a:lumMod val="50000"/>
          </a:schemeClr>
        </a:solidFill>
      </dgm:spPr>
      <dgm:t>
        <a:bodyPr/>
        <a:lstStyle/>
        <a:p>
          <a:r>
            <a:rPr lang="en-US" sz="1100" b="0" dirty="0"/>
            <a:t>Results: ASIC</a:t>
          </a:r>
        </a:p>
      </dgm:t>
    </dgm:pt>
    <dgm:pt modelId="{5A90F07A-3BB5-AB40-AF28-7EE794153A4A}" type="parTrans" cxnId="{8F82C4FD-23C3-B14A-9786-8826D255C738}">
      <dgm:prSet/>
      <dgm:spPr/>
      <dgm:t>
        <a:bodyPr/>
        <a:lstStyle/>
        <a:p>
          <a:endParaRPr lang="en-US"/>
        </a:p>
      </dgm:t>
    </dgm:pt>
    <dgm:pt modelId="{DE043CDA-5F4F-244B-BDDB-A61D4A4F2ABB}" type="sibTrans" cxnId="{8F82C4FD-23C3-B14A-9786-8826D255C738}">
      <dgm:prSet/>
      <dgm:spPr/>
      <dgm:t>
        <a:bodyPr/>
        <a:lstStyle/>
        <a:p>
          <a:endParaRPr lang="en-US"/>
        </a:p>
      </dgm:t>
    </dgm:pt>
    <dgm:pt modelId="{585009F2-CCE6-F349-A723-2EA4DB3971B3}">
      <dgm:prSet phldrT="[Text]" custT="1"/>
      <dgm:spPr/>
      <dgm:t>
        <a:bodyPr/>
        <a:lstStyle/>
        <a:p>
          <a:r>
            <a:rPr lang="en-US" sz="1100" dirty="0"/>
            <a:t>Results: FPGA</a:t>
          </a:r>
        </a:p>
      </dgm:t>
    </dgm:pt>
    <dgm:pt modelId="{DD8D711F-5A60-D24F-8FDE-26F65FD7F1CF}" type="parTrans" cxnId="{7C711B05-C15F-BA45-8764-00518EB96C87}">
      <dgm:prSet/>
      <dgm:spPr/>
      <dgm:t>
        <a:bodyPr/>
        <a:lstStyle/>
        <a:p>
          <a:endParaRPr lang="en-US"/>
        </a:p>
      </dgm:t>
    </dgm:pt>
    <dgm:pt modelId="{C15B5619-FA64-1946-990D-0DC55382655C}" type="sibTrans" cxnId="{7C711B05-C15F-BA45-8764-00518EB96C87}">
      <dgm:prSet/>
      <dgm:spPr/>
      <dgm:t>
        <a:bodyPr/>
        <a:lstStyle/>
        <a:p>
          <a:endParaRPr lang="en-US"/>
        </a:p>
      </dgm:t>
    </dgm:pt>
    <dgm:pt modelId="{73D96ACE-410D-ED44-9818-5B2F15B01607}" type="pres">
      <dgm:prSet presAssocID="{836052CB-C29E-CA49-A0C3-32961D7F020B}" presName="Name0" presStyleCnt="0">
        <dgm:presLayoutVars>
          <dgm:dir/>
          <dgm:animLvl val="lvl"/>
          <dgm:resizeHandles val="exact"/>
        </dgm:presLayoutVars>
      </dgm:prSet>
      <dgm:spPr/>
    </dgm:pt>
    <dgm:pt modelId="{87C069C7-6D67-7F4A-AA4A-D2E2C77EE4D8}" type="pres">
      <dgm:prSet presAssocID="{DE747C4B-E7FB-FF4D-890C-C6549DDB1310}" presName="parTxOnly" presStyleLbl="node1" presStyleIdx="0" presStyleCnt="2" custLinFactNeighborY="-2441">
        <dgm:presLayoutVars>
          <dgm:chMax val="0"/>
          <dgm:chPref val="0"/>
          <dgm:bulletEnabled val="1"/>
        </dgm:presLayoutVars>
      </dgm:prSet>
      <dgm:spPr/>
    </dgm:pt>
    <dgm:pt modelId="{C7C62200-A49D-F14B-9662-875C91763471}" type="pres">
      <dgm:prSet presAssocID="{DE043CDA-5F4F-244B-BDDB-A61D4A4F2ABB}" presName="parTxOnlySpace" presStyleCnt="0"/>
      <dgm:spPr/>
    </dgm:pt>
    <dgm:pt modelId="{8FE7A3A5-C8B6-E64E-9F6A-3D16407CBC9E}" type="pres">
      <dgm:prSet presAssocID="{585009F2-CCE6-F349-A723-2EA4DB3971B3}" presName="parTxOnly" presStyleLbl="node1" presStyleIdx="1" presStyleCnt="2" custLinFactNeighborX="-15957" custLinFactNeighborY="-2441">
        <dgm:presLayoutVars>
          <dgm:chMax val="0"/>
          <dgm:chPref val="0"/>
          <dgm:bulletEnabled val="1"/>
        </dgm:presLayoutVars>
      </dgm:prSet>
      <dgm:spPr/>
    </dgm:pt>
  </dgm:ptLst>
  <dgm:cxnLst>
    <dgm:cxn modelId="{7C711B05-C15F-BA45-8764-00518EB96C87}" srcId="{836052CB-C29E-CA49-A0C3-32961D7F020B}" destId="{585009F2-CCE6-F349-A723-2EA4DB3971B3}" srcOrd="1" destOrd="0" parTransId="{DD8D711F-5A60-D24F-8FDE-26F65FD7F1CF}" sibTransId="{C15B5619-FA64-1946-990D-0DC55382655C}"/>
    <dgm:cxn modelId="{D17F9211-61D5-B74F-A460-73831E30EF3C}" type="presOf" srcId="{DE747C4B-E7FB-FF4D-890C-C6549DDB1310}" destId="{87C069C7-6D67-7F4A-AA4A-D2E2C77EE4D8}" srcOrd="0" destOrd="0" presId="urn:microsoft.com/office/officeart/2005/8/layout/chevron1"/>
    <dgm:cxn modelId="{5FAAED58-D1E5-7D4F-B55E-AE8902C9AB1A}" type="presOf" srcId="{585009F2-CCE6-F349-A723-2EA4DB3971B3}" destId="{8FE7A3A5-C8B6-E64E-9F6A-3D16407CBC9E}" srcOrd="0" destOrd="0" presId="urn:microsoft.com/office/officeart/2005/8/layout/chevron1"/>
    <dgm:cxn modelId="{57961A93-FD00-0342-938B-13119704D85D}" type="presOf" srcId="{836052CB-C29E-CA49-A0C3-32961D7F020B}" destId="{73D96ACE-410D-ED44-9818-5B2F15B01607}" srcOrd="0" destOrd="0" presId="urn:microsoft.com/office/officeart/2005/8/layout/chevron1"/>
    <dgm:cxn modelId="{8F82C4FD-23C3-B14A-9786-8826D255C738}" srcId="{836052CB-C29E-CA49-A0C3-32961D7F020B}" destId="{DE747C4B-E7FB-FF4D-890C-C6549DDB1310}" srcOrd="0" destOrd="0" parTransId="{5A90F07A-3BB5-AB40-AF28-7EE794153A4A}" sibTransId="{DE043CDA-5F4F-244B-BDDB-A61D4A4F2ABB}"/>
    <dgm:cxn modelId="{FA044CAE-07A3-6C44-95FA-3994BF9C5340}" type="presParOf" srcId="{73D96ACE-410D-ED44-9818-5B2F15B01607}" destId="{87C069C7-6D67-7F4A-AA4A-D2E2C77EE4D8}" srcOrd="0" destOrd="0" presId="urn:microsoft.com/office/officeart/2005/8/layout/chevron1"/>
    <dgm:cxn modelId="{25ACCB29-DE55-FD4D-A35C-BAFAF1020804}" type="presParOf" srcId="{73D96ACE-410D-ED44-9818-5B2F15B01607}" destId="{C7C62200-A49D-F14B-9662-875C91763471}" srcOrd="1" destOrd="0" presId="urn:microsoft.com/office/officeart/2005/8/layout/chevron1"/>
    <dgm:cxn modelId="{E74F1954-BAA4-3540-9EFD-4722ADE11889}" type="presParOf" srcId="{73D96ACE-410D-ED44-9818-5B2F15B01607}" destId="{8FE7A3A5-C8B6-E64E-9F6A-3D16407CBC9E}"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6052CB-C29E-CA49-A0C3-32961D7F020B}" type="doc">
      <dgm:prSet loTypeId="urn:microsoft.com/office/officeart/2005/8/layout/chevron1" loCatId="" qsTypeId="urn:microsoft.com/office/officeart/2005/8/quickstyle/simple1" qsCatId="simple" csTypeId="urn:microsoft.com/office/officeart/2005/8/colors/accent1_2" csCatId="accent1" phldr="1"/>
      <dgm:spPr/>
    </dgm:pt>
    <dgm:pt modelId="{DE747C4B-E7FB-FF4D-890C-C6549DDB1310}">
      <dgm:prSet phldrT="[Text]" custT="1"/>
      <dgm:spPr>
        <a:solidFill>
          <a:schemeClr val="accent1">
            <a:lumMod val="50000"/>
          </a:schemeClr>
        </a:solidFill>
      </dgm:spPr>
      <dgm:t>
        <a:bodyPr/>
        <a:lstStyle/>
        <a:p>
          <a:r>
            <a:rPr lang="en-US" sz="1100" b="0" dirty="0"/>
            <a:t>Results: ASIC</a:t>
          </a:r>
        </a:p>
      </dgm:t>
    </dgm:pt>
    <dgm:pt modelId="{5A90F07A-3BB5-AB40-AF28-7EE794153A4A}" type="parTrans" cxnId="{8F82C4FD-23C3-B14A-9786-8826D255C738}">
      <dgm:prSet/>
      <dgm:spPr/>
      <dgm:t>
        <a:bodyPr/>
        <a:lstStyle/>
        <a:p>
          <a:endParaRPr lang="en-US"/>
        </a:p>
      </dgm:t>
    </dgm:pt>
    <dgm:pt modelId="{DE043CDA-5F4F-244B-BDDB-A61D4A4F2ABB}" type="sibTrans" cxnId="{8F82C4FD-23C3-B14A-9786-8826D255C738}">
      <dgm:prSet/>
      <dgm:spPr/>
      <dgm:t>
        <a:bodyPr/>
        <a:lstStyle/>
        <a:p>
          <a:endParaRPr lang="en-US"/>
        </a:p>
      </dgm:t>
    </dgm:pt>
    <dgm:pt modelId="{73D96ACE-410D-ED44-9818-5B2F15B01607}" type="pres">
      <dgm:prSet presAssocID="{836052CB-C29E-CA49-A0C3-32961D7F020B}" presName="Name0" presStyleCnt="0">
        <dgm:presLayoutVars>
          <dgm:dir/>
          <dgm:animLvl val="lvl"/>
          <dgm:resizeHandles val="exact"/>
        </dgm:presLayoutVars>
      </dgm:prSet>
      <dgm:spPr/>
    </dgm:pt>
    <dgm:pt modelId="{87C069C7-6D67-7F4A-AA4A-D2E2C77EE4D8}" type="pres">
      <dgm:prSet presAssocID="{DE747C4B-E7FB-FF4D-890C-C6549DDB1310}" presName="parTxOnly" presStyleLbl="node1" presStyleIdx="0" presStyleCnt="1" custScaleY="106000" custLinFactNeighborY="-2104">
        <dgm:presLayoutVars>
          <dgm:chMax val="0"/>
          <dgm:chPref val="0"/>
          <dgm:bulletEnabled val="1"/>
        </dgm:presLayoutVars>
      </dgm:prSet>
      <dgm:spPr/>
    </dgm:pt>
  </dgm:ptLst>
  <dgm:cxnLst>
    <dgm:cxn modelId="{D17F9211-61D5-B74F-A460-73831E30EF3C}" type="presOf" srcId="{DE747C4B-E7FB-FF4D-890C-C6549DDB1310}" destId="{87C069C7-6D67-7F4A-AA4A-D2E2C77EE4D8}" srcOrd="0" destOrd="0" presId="urn:microsoft.com/office/officeart/2005/8/layout/chevron1"/>
    <dgm:cxn modelId="{57961A93-FD00-0342-938B-13119704D85D}" type="presOf" srcId="{836052CB-C29E-CA49-A0C3-32961D7F020B}" destId="{73D96ACE-410D-ED44-9818-5B2F15B01607}" srcOrd="0" destOrd="0" presId="urn:microsoft.com/office/officeart/2005/8/layout/chevron1"/>
    <dgm:cxn modelId="{8F82C4FD-23C3-B14A-9786-8826D255C738}" srcId="{836052CB-C29E-CA49-A0C3-32961D7F020B}" destId="{DE747C4B-E7FB-FF4D-890C-C6549DDB1310}" srcOrd="0" destOrd="0" parTransId="{5A90F07A-3BB5-AB40-AF28-7EE794153A4A}" sibTransId="{DE043CDA-5F4F-244B-BDDB-A61D4A4F2ABB}"/>
    <dgm:cxn modelId="{FA044CAE-07A3-6C44-95FA-3994BF9C5340}" type="presParOf" srcId="{73D96ACE-410D-ED44-9818-5B2F15B01607}" destId="{87C069C7-6D67-7F4A-AA4A-D2E2C77EE4D8}"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a:solidFill>
          <a:schemeClr val="accent1">
            <a:lumMod val="50000"/>
          </a:schemeClr>
        </a:solidFill>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59EC3F1E-E43A-794E-B8E3-FCD4097EC2CD}">
      <dgm:prSet phldrT="[Text]"/>
      <dgm:spPr/>
      <dgm:t>
        <a:bodyPr/>
        <a:lstStyle/>
        <a:p>
          <a:r>
            <a:rPr lang="en-US" dirty="0"/>
            <a:t>Model Testing</a:t>
          </a:r>
        </a:p>
      </dgm:t>
    </dgm:pt>
    <dgm:pt modelId="{1704AB73-94E2-574D-84E9-041EA4259F7A}" type="parTrans" cxnId="{EAB93EFA-FAE4-C849-867B-362A30EEDA65}">
      <dgm:prSet/>
      <dgm:spPr/>
      <dgm:t>
        <a:bodyPr/>
        <a:lstStyle/>
        <a:p>
          <a:endParaRPr lang="en-US"/>
        </a:p>
      </dgm:t>
    </dgm:pt>
    <dgm:pt modelId="{F70A8CBB-5C91-F64A-87FD-3D38CA1D4320}" type="sibTrans" cxnId="{EAB93EFA-FAE4-C849-867B-362A30EEDA65}">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B72171D0-A4DF-3D45-8714-F7A8372D4997}" type="pres">
      <dgm:prSet presAssocID="{59EC3F1E-E43A-794E-B8E3-FCD4097EC2CD}" presName="parTxOnly" presStyleLbl="node1" presStyleIdx="2" presStyleCnt="5">
        <dgm:presLayoutVars>
          <dgm:chMax val="0"/>
          <dgm:chPref val="0"/>
          <dgm:bulletEnabled val="1"/>
        </dgm:presLayoutVars>
      </dgm:prSet>
      <dgm:spPr/>
    </dgm:pt>
    <dgm:pt modelId="{4224F264-EE17-0943-AE3E-E7C974A165D3}" type="pres">
      <dgm:prSet presAssocID="{F70A8CBB-5C91-F64A-87FD-3D38CA1D4320}"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CAE158BE-17CC-864D-8C18-EC099237A1A9}" type="presOf" srcId="{59EC3F1E-E43A-794E-B8E3-FCD4097EC2CD}" destId="{B72171D0-A4DF-3D45-8714-F7A8372D4997}"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EAB93EFA-FAE4-C849-867B-362A30EEDA65}" srcId="{DF377CEA-78F4-D349-A485-6E4918B1A964}" destId="{59EC3F1E-E43A-794E-B8E3-FCD4097EC2CD}" srcOrd="2" destOrd="0" parTransId="{1704AB73-94E2-574D-84E9-041EA4259F7A}" sibTransId="{F70A8CBB-5C91-F64A-87FD-3D38CA1D4320}"/>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34C88246-CAC1-E94D-89DB-798C523D1B1C}" type="presParOf" srcId="{BE021583-0EB4-0B4C-A292-9B1783F840A4}" destId="{B72171D0-A4DF-3D45-8714-F7A8372D4997}" srcOrd="4" destOrd="0" presId="urn:microsoft.com/office/officeart/2005/8/layout/chevron1"/>
    <dgm:cxn modelId="{96F93CEA-3AC8-DB46-B8BD-37952EE572F2}" type="presParOf" srcId="{BE021583-0EB4-0B4C-A292-9B1783F840A4}" destId="{4224F264-EE17-0943-AE3E-E7C974A165D3}"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a:solidFill>
          <a:schemeClr val="accent1">
            <a:lumMod val="50000"/>
          </a:schemeClr>
        </a:solidFill>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D70F57DD-A2E8-F648-8C1E-8090BA0B3455}">
      <dgm:prSet phldrT="[Text]"/>
      <dgm:spPr/>
      <dgm:t>
        <a:bodyPr/>
        <a:lstStyle/>
        <a:p>
          <a:r>
            <a:rPr lang="en-US" dirty="0"/>
            <a:t>Model Testing</a:t>
          </a:r>
        </a:p>
      </dgm:t>
    </dgm:pt>
    <dgm:pt modelId="{B3F3EC20-D652-034C-A798-760FF79809BA}" type="parTrans" cxnId="{AF8B856F-5961-0D45-83E0-DEB1503CCBEE}">
      <dgm:prSet/>
      <dgm:spPr/>
      <dgm:t>
        <a:bodyPr/>
        <a:lstStyle/>
        <a:p>
          <a:endParaRPr lang="en-US"/>
        </a:p>
      </dgm:t>
    </dgm:pt>
    <dgm:pt modelId="{BB6CE03C-909C-6640-859B-F3BCE22D019F}" type="sibTrans" cxnId="{AF8B856F-5961-0D45-83E0-DEB1503CCBEE}">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1C1BBC10-A5D0-2F4B-96BE-F33A64B83C17}" type="pres">
      <dgm:prSet presAssocID="{D70F57DD-A2E8-F648-8C1E-8090BA0B3455}" presName="parTxOnly" presStyleLbl="node1" presStyleIdx="2" presStyleCnt="5">
        <dgm:presLayoutVars>
          <dgm:chMax val="0"/>
          <dgm:chPref val="0"/>
          <dgm:bulletEnabled val="1"/>
        </dgm:presLayoutVars>
      </dgm:prSet>
      <dgm:spPr/>
    </dgm:pt>
    <dgm:pt modelId="{5C875164-D41A-1745-A5A7-6C0EE341D3B5}" type="pres">
      <dgm:prSet presAssocID="{BB6CE03C-909C-6640-859B-F3BCE22D019F}"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AD11BB0B-2350-FB45-8145-796A0D52C1BB}" type="presOf" srcId="{D70F57DD-A2E8-F648-8C1E-8090BA0B3455}" destId="{1C1BBC10-A5D0-2F4B-96BE-F33A64B83C17}" srcOrd="0" destOrd="0" presId="urn:microsoft.com/office/officeart/2005/8/layout/chevron1"/>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AF8B856F-5961-0D45-83E0-DEB1503CCBEE}" srcId="{DF377CEA-78F4-D349-A485-6E4918B1A964}" destId="{D70F57DD-A2E8-F648-8C1E-8090BA0B3455}" srcOrd="2" destOrd="0" parTransId="{B3F3EC20-D652-034C-A798-760FF79809BA}" sibTransId="{BB6CE03C-909C-6640-859B-F3BCE22D019F}"/>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0F3D49F5-12FC-9A4C-A17E-1F2EB8E0C8A2}" type="presParOf" srcId="{BE021583-0EB4-0B4C-A292-9B1783F840A4}" destId="{1C1BBC10-A5D0-2F4B-96BE-F33A64B83C17}" srcOrd="4" destOrd="0" presId="urn:microsoft.com/office/officeart/2005/8/layout/chevron1"/>
    <dgm:cxn modelId="{C3C192DA-234A-8449-BEF0-BEBE6226DD99}" type="presParOf" srcId="{BE021583-0EB4-0B4C-A292-9B1783F840A4}" destId="{5C875164-D41A-1745-A5A7-6C0EE341D3B5}"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lumMod val="50000"/>
          </a:schemeClr>
        </a:solidFill>
        <a:ln>
          <a:solidFill>
            <a:schemeClr val="bg1"/>
          </a:solidFill>
        </a:ln>
      </dgm:spPr>
      <dgm:t>
        <a:bodyPr/>
        <a:lstStyle/>
        <a:p>
          <a:r>
            <a:rPr lang="en-US" b="1"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dgm:t>
        <a:bodyPr/>
        <a:lstStyle/>
        <a:p>
          <a:r>
            <a:rPr lang="en-US"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dgm:t>
        <a:bodyPr/>
        <a:lstStyle/>
        <a:p>
          <a:r>
            <a:rPr lang="en-US"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E6D813B7-F359-0244-80F3-9F00AAF718B4}">
      <dgm:prSet phldrT="[Text]"/>
      <dgm:spPr/>
      <dgm:t>
        <a:bodyPr/>
        <a:lstStyle/>
        <a:p>
          <a:r>
            <a:rPr lang="en-US" dirty="0"/>
            <a:t>Two-Stage Model</a:t>
          </a:r>
        </a:p>
      </dgm:t>
    </dgm:pt>
    <dgm:pt modelId="{EA116507-BEA8-8B4D-9F73-1E4A42645D5F}" type="parTrans" cxnId="{968BFE8A-A8FA-F049-8956-CE8965037A4F}">
      <dgm:prSet/>
      <dgm:spPr/>
      <dgm:t>
        <a:bodyPr/>
        <a:lstStyle/>
        <a:p>
          <a:endParaRPr lang="en-US"/>
        </a:p>
      </dgm:t>
    </dgm:pt>
    <dgm:pt modelId="{20E42D89-A47C-5340-AB84-DF8DF1B72569}" type="sibTrans" cxnId="{968BFE8A-A8FA-F049-8956-CE8965037A4F}">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09F1BA56-A780-DB4D-A0FD-BBB6990B2C9E}" type="pres">
      <dgm:prSet presAssocID="{F4DD3E83-00BA-F241-9B7E-8EB81A855EE4}" presName="parTxOnlySpace" presStyleCnt="0"/>
      <dgm:spPr/>
    </dgm:pt>
    <dgm:pt modelId="{BA88AF79-4E23-4947-B559-F8485738FDBE}" type="pres">
      <dgm:prSet presAssocID="{E6D813B7-F359-0244-80F3-9F00AAF718B4}"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51723D82-E379-ED48-8F87-2E0E33ED9B1A}" type="presOf" srcId="{54B548C7-A174-2145-9DD4-E5ACAD702C53}" destId="{F9521BB0-A7EE-DF41-B1B2-1DF43FF49A4B}" srcOrd="0" destOrd="0" presId="urn:microsoft.com/office/officeart/2005/8/layout/chevron1"/>
    <dgm:cxn modelId="{968BFE8A-A8FA-F049-8956-CE8965037A4F}" srcId="{3CDC2547-B058-314D-AC3E-25E943458573}" destId="{E6D813B7-F359-0244-80F3-9F00AAF718B4}" srcOrd="4" destOrd="0" parTransId="{EA116507-BEA8-8B4D-9F73-1E4A42645D5F}" sibTransId="{20E42D89-A47C-5340-AB84-DF8DF1B72569}"/>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EC74B8EE-387D-8F4F-96B3-2DF51B860209}" type="presOf" srcId="{E6D813B7-F359-0244-80F3-9F00AAF718B4}" destId="{BA88AF79-4E23-4947-B559-F8485738FDBE}"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FDE6E2D8-7E48-024D-9FA4-23EEBE973AF2}" type="presParOf" srcId="{9269793A-3566-B448-98C8-6B0045B7B8E3}" destId="{09F1BA56-A780-DB4D-A0FD-BBB6990B2C9E}" srcOrd="7" destOrd="0" presId="urn:microsoft.com/office/officeart/2005/8/layout/chevron1"/>
    <dgm:cxn modelId="{FFF67558-DA47-494E-AEE9-3C24C368773C}" type="presParOf" srcId="{9269793A-3566-B448-98C8-6B0045B7B8E3}" destId="{BA88AF79-4E23-4947-B559-F8485738FDBE}"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dgm:t>
        <a:bodyPr/>
        <a:lstStyle/>
        <a:p>
          <a:r>
            <a:rPr lang="en-US"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lumMod val="50000"/>
          </a:schemeClr>
        </a:solidFill>
      </dgm:spPr>
      <dgm:t>
        <a:bodyPr/>
        <a:lstStyle/>
        <a:p>
          <a:r>
            <a:rPr lang="en-US" b="1"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4928755D-0C72-6D40-9289-D90F6FFD9681}">
      <dgm:prSet phldrT="[Text]"/>
      <dgm:spPr/>
      <dgm:t>
        <a:bodyPr/>
        <a:lstStyle/>
        <a:p>
          <a:r>
            <a:rPr lang="en-US" dirty="0"/>
            <a:t>Two-Stage Model</a:t>
          </a:r>
        </a:p>
      </dgm:t>
    </dgm:pt>
    <dgm:pt modelId="{FFC5A54F-7755-DF43-B06F-7A018C68C7CB}" type="parTrans" cxnId="{75858262-3011-2149-8F15-ECAFF41F93E7}">
      <dgm:prSet/>
      <dgm:spPr/>
      <dgm:t>
        <a:bodyPr/>
        <a:lstStyle/>
        <a:p>
          <a:endParaRPr lang="en-US"/>
        </a:p>
      </dgm:t>
    </dgm:pt>
    <dgm:pt modelId="{BA9DD231-AE56-E642-89B8-855C4D01ACA2}" type="sibTrans" cxnId="{75858262-3011-2149-8F15-ECAFF41F93E7}">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0D119EDF-E2C7-FE40-9DF4-FA0AB45CFA48}" type="pres">
      <dgm:prSet presAssocID="{F4DD3E83-00BA-F241-9B7E-8EB81A855EE4}" presName="parTxOnlySpace" presStyleCnt="0"/>
      <dgm:spPr/>
    </dgm:pt>
    <dgm:pt modelId="{C5B35013-297D-D644-9E26-48A41A8D133B}" type="pres">
      <dgm:prSet presAssocID="{4928755D-0C72-6D40-9289-D90F6FFD9681}"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75858262-3011-2149-8F15-ECAFF41F93E7}" srcId="{3CDC2547-B058-314D-AC3E-25E943458573}" destId="{4928755D-0C72-6D40-9289-D90F6FFD9681}" srcOrd="4" destOrd="0" parTransId="{FFC5A54F-7755-DF43-B06F-7A018C68C7CB}" sibTransId="{BA9DD231-AE56-E642-89B8-855C4D01ACA2}"/>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F1C8B1D2-98F9-8F47-B17D-A6DE9E7409FB}" type="presOf" srcId="{4928755D-0C72-6D40-9289-D90F6FFD9681}" destId="{C5B35013-297D-D644-9E26-48A41A8D133B}"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AFD26268-FEEA-7F4C-A035-7A4CA3F09667}" type="presParOf" srcId="{9269793A-3566-B448-98C8-6B0045B7B8E3}" destId="{0D119EDF-E2C7-FE40-9DF4-FA0AB45CFA48}" srcOrd="7" destOrd="0" presId="urn:microsoft.com/office/officeart/2005/8/layout/chevron1"/>
    <dgm:cxn modelId="{0A8AEB68-C753-9E4A-8EBA-E84BD7E1A619}" type="presParOf" srcId="{9269793A-3566-B448-98C8-6B0045B7B8E3}" destId="{C5B35013-297D-D644-9E26-48A41A8D133B}"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dgm:t>
        <a:bodyPr/>
        <a:lstStyle/>
        <a:p>
          <a:r>
            <a:rPr lang="en-US"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lumMod val="50000"/>
          </a:schemeClr>
        </a:solidFill>
      </dgm:spPr>
      <dgm:t>
        <a:bodyPr/>
        <a:lstStyle/>
        <a:p>
          <a:r>
            <a:rPr lang="en-US" b="1"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4928755D-0C72-6D40-9289-D90F6FFD9681}">
      <dgm:prSet phldrT="[Text]"/>
      <dgm:spPr/>
      <dgm:t>
        <a:bodyPr/>
        <a:lstStyle/>
        <a:p>
          <a:r>
            <a:rPr lang="en-US" dirty="0"/>
            <a:t>Two-Stage Model</a:t>
          </a:r>
        </a:p>
      </dgm:t>
    </dgm:pt>
    <dgm:pt modelId="{FFC5A54F-7755-DF43-B06F-7A018C68C7CB}" type="parTrans" cxnId="{75858262-3011-2149-8F15-ECAFF41F93E7}">
      <dgm:prSet/>
      <dgm:spPr/>
      <dgm:t>
        <a:bodyPr/>
        <a:lstStyle/>
        <a:p>
          <a:endParaRPr lang="en-US"/>
        </a:p>
      </dgm:t>
    </dgm:pt>
    <dgm:pt modelId="{BA9DD231-AE56-E642-89B8-855C4D01ACA2}" type="sibTrans" cxnId="{75858262-3011-2149-8F15-ECAFF41F93E7}">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0D119EDF-E2C7-FE40-9DF4-FA0AB45CFA48}" type="pres">
      <dgm:prSet presAssocID="{F4DD3E83-00BA-F241-9B7E-8EB81A855EE4}" presName="parTxOnlySpace" presStyleCnt="0"/>
      <dgm:spPr/>
    </dgm:pt>
    <dgm:pt modelId="{C5B35013-297D-D644-9E26-48A41A8D133B}" type="pres">
      <dgm:prSet presAssocID="{4928755D-0C72-6D40-9289-D90F6FFD9681}"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75858262-3011-2149-8F15-ECAFF41F93E7}" srcId="{3CDC2547-B058-314D-AC3E-25E943458573}" destId="{4928755D-0C72-6D40-9289-D90F6FFD9681}" srcOrd="4" destOrd="0" parTransId="{FFC5A54F-7755-DF43-B06F-7A018C68C7CB}" sibTransId="{BA9DD231-AE56-E642-89B8-855C4D01ACA2}"/>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F1C8B1D2-98F9-8F47-B17D-A6DE9E7409FB}" type="presOf" srcId="{4928755D-0C72-6D40-9289-D90F6FFD9681}" destId="{C5B35013-297D-D644-9E26-48A41A8D133B}"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AFD26268-FEEA-7F4C-A035-7A4CA3F09667}" type="presParOf" srcId="{9269793A-3566-B448-98C8-6B0045B7B8E3}" destId="{0D119EDF-E2C7-FE40-9DF4-FA0AB45CFA48}" srcOrd="7" destOrd="0" presId="urn:microsoft.com/office/officeart/2005/8/layout/chevron1"/>
    <dgm:cxn modelId="{0A8AEB68-C753-9E4A-8EBA-E84BD7E1A619}" type="presParOf" srcId="{9269793A-3566-B448-98C8-6B0045B7B8E3}" destId="{C5B35013-297D-D644-9E26-48A41A8D133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a:solidFill>
          <a:schemeClr val="accent1">
            <a:lumMod val="50000"/>
          </a:schemeClr>
        </a:solidFill>
      </dgm:spPr>
      <dgm:t>
        <a:bodyPr/>
        <a:lstStyle/>
        <a:p>
          <a:r>
            <a:rPr lang="en-US" b="1"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dgm:t>
        <a:bodyPr/>
        <a:lstStyle/>
        <a:p>
          <a:r>
            <a:rPr lang="en-US"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solidFill>
      </dgm:spPr>
      <dgm:t>
        <a:bodyPr/>
        <a:lstStyle/>
        <a:p>
          <a:r>
            <a:rPr lang="en-US" b="0"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74FAD0CC-5978-074D-87FF-EA99FA5C4EF5}">
      <dgm:prSet phldrT="[Text]"/>
      <dgm:spPr/>
      <dgm:t>
        <a:bodyPr/>
        <a:lstStyle/>
        <a:p>
          <a:r>
            <a:rPr lang="en-US" dirty="0"/>
            <a:t>Two-Stage Model</a:t>
          </a:r>
        </a:p>
      </dgm:t>
    </dgm:pt>
    <dgm:pt modelId="{F13A902A-E9F8-894E-AFA7-D0DB6784E7C7}" type="parTrans" cxnId="{538D2E3E-41ED-B943-A3F6-342843843E4E}">
      <dgm:prSet/>
      <dgm:spPr/>
      <dgm:t>
        <a:bodyPr/>
        <a:lstStyle/>
        <a:p>
          <a:endParaRPr lang="en-US"/>
        </a:p>
      </dgm:t>
    </dgm:pt>
    <dgm:pt modelId="{41A11DD4-E340-384C-B3B8-E8258611FE08}" type="sibTrans" cxnId="{538D2E3E-41ED-B943-A3F6-342843843E4E}">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82836013-F3B0-834B-879F-955222987084}" type="pres">
      <dgm:prSet presAssocID="{F4DD3E83-00BA-F241-9B7E-8EB81A855EE4}" presName="parTxOnlySpace" presStyleCnt="0"/>
      <dgm:spPr/>
    </dgm:pt>
    <dgm:pt modelId="{1404B1BF-C4C5-7047-AFD2-07BA48F5765F}" type="pres">
      <dgm:prSet presAssocID="{74FAD0CC-5978-074D-87FF-EA99FA5C4EF5}" presName="parTxOnly" presStyleLbl="node1" presStyleIdx="4" presStyleCnt="5">
        <dgm:presLayoutVars>
          <dgm:chMax val="0"/>
          <dgm:chPref val="0"/>
          <dgm:bulletEnabled val="1"/>
        </dgm:presLayoutVars>
      </dgm:prSet>
      <dgm:spPr/>
    </dgm:pt>
  </dgm:ptLst>
  <dgm:cxnLst>
    <dgm:cxn modelId="{CE19DF17-7D59-654C-BBCD-639D4AED96FE}" type="presOf" srcId="{74FAD0CC-5978-074D-87FF-EA99FA5C4EF5}" destId="{1404B1BF-C4C5-7047-AFD2-07BA48F5765F}" srcOrd="0" destOrd="0" presId="urn:microsoft.com/office/officeart/2005/8/layout/chevron1"/>
    <dgm:cxn modelId="{A5AC612D-CCAE-2C42-BCAB-1DA298707B4B}" type="presOf" srcId="{7768CCCB-3390-324A-A024-530269F189BA}" destId="{3EEEF582-1152-0546-B2B2-3582859FFCF1}" srcOrd="0" destOrd="0" presId="urn:microsoft.com/office/officeart/2005/8/layout/chevron1"/>
    <dgm:cxn modelId="{538D2E3E-41ED-B943-A3F6-342843843E4E}" srcId="{3CDC2547-B058-314D-AC3E-25E943458573}" destId="{74FAD0CC-5978-074D-87FF-EA99FA5C4EF5}" srcOrd="4" destOrd="0" parTransId="{F13A902A-E9F8-894E-AFA7-D0DB6784E7C7}" sibTransId="{41A11DD4-E340-384C-B3B8-E8258611FE08}"/>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708DAAB3-AE0D-E845-9D57-212FBCE438F4}" type="presParOf" srcId="{9269793A-3566-B448-98C8-6B0045B7B8E3}" destId="{82836013-F3B0-834B-879F-955222987084}" srcOrd="7" destOrd="0" presId="urn:microsoft.com/office/officeart/2005/8/layout/chevron1"/>
    <dgm:cxn modelId="{ADAAE7D1-F89B-2341-83E1-7776E65FF705}" type="presParOf" srcId="{9269793A-3566-B448-98C8-6B0045B7B8E3}" destId="{1404B1BF-C4C5-7047-AFD2-07BA48F5765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a:solidFill>
          <a:schemeClr val="accent1">
            <a:lumMod val="50000"/>
          </a:schemeClr>
        </a:solidFill>
      </dgm:spPr>
      <dgm:t>
        <a:bodyPr/>
        <a:lstStyle/>
        <a:p>
          <a:r>
            <a:rPr lang="en-US" b="1"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solidFill>
      </dgm:spPr>
      <dgm:t>
        <a:bodyPr/>
        <a:lstStyle/>
        <a:p>
          <a:r>
            <a:rPr lang="en-US" b="0"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0F75BFE1-4C00-1246-8619-216A473836A5}">
      <dgm:prSet phldrT="[Text]"/>
      <dgm:spPr>
        <a:solidFill>
          <a:schemeClr val="accent1"/>
        </a:solidFill>
      </dgm:spPr>
      <dgm:t>
        <a:bodyPr/>
        <a:lstStyle/>
        <a:p>
          <a:r>
            <a:rPr lang="en-US" b="0" dirty="0"/>
            <a:t>Two-Stage Model</a:t>
          </a:r>
        </a:p>
      </dgm:t>
    </dgm:pt>
    <dgm:pt modelId="{F4F5D77F-AB74-2946-85B0-A44E864C031E}" type="parTrans" cxnId="{67608F4D-1BBE-E34C-A3BA-7FA6E3C092B4}">
      <dgm:prSet/>
      <dgm:spPr/>
      <dgm:t>
        <a:bodyPr/>
        <a:lstStyle/>
        <a:p>
          <a:endParaRPr lang="en-US"/>
        </a:p>
      </dgm:t>
    </dgm:pt>
    <dgm:pt modelId="{328677FB-953E-C54E-8F6D-6EE846A1D55A}" type="sibTrans" cxnId="{67608F4D-1BBE-E34C-A3BA-7FA6E3C092B4}">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BCCFA1D3-CC7B-7844-B0C4-863A4C030DC1}" type="pres">
      <dgm:prSet presAssocID="{F4DD3E83-00BA-F241-9B7E-8EB81A855EE4}" presName="parTxOnlySpace" presStyleCnt="0"/>
      <dgm:spPr/>
    </dgm:pt>
    <dgm:pt modelId="{28A7F32A-61F1-8A4E-8B35-226EC44BCC5F}" type="pres">
      <dgm:prSet presAssocID="{0F75BFE1-4C00-1246-8619-216A473836A5}"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67608F4D-1BBE-E34C-A3BA-7FA6E3C092B4}" srcId="{3CDC2547-B058-314D-AC3E-25E943458573}" destId="{0F75BFE1-4C00-1246-8619-216A473836A5}" srcOrd="4" destOrd="0" parTransId="{F4F5D77F-AB74-2946-85B0-A44E864C031E}" sibTransId="{328677FB-953E-C54E-8F6D-6EE846A1D55A}"/>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E94B1A80-3D7E-D148-845D-107AF8FB82C0}" type="presOf" srcId="{0F75BFE1-4C00-1246-8619-216A473836A5}" destId="{28A7F32A-61F1-8A4E-8B35-226EC44BCC5F}" srcOrd="0" destOrd="0" presId="urn:microsoft.com/office/officeart/2005/8/layout/chevron1"/>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BE92FA4F-407D-064A-8BC9-E896538F2245}" type="presParOf" srcId="{9269793A-3566-B448-98C8-6B0045B7B8E3}" destId="{BCCFA1D3-CC7B-7844-B0C4-863A4C030DC1}" srcOrd="7" destOrd="0" presId="urn:microsoft.com/office/officeart/2005/8/layout/chevron1"/>
    <dgm:cxn modelId="{6A78ABE5-4400-E448-9B87-09A68BD3F783}" type="presParOf" srcId="{9269793A-3566-B448-98C8-6B0045B7B8E3}" destId="{28A7F32A-61F1-8A4E-8B35-226EC44BCC5F}"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a:solidFill>
          <a:schemeClr val="accent1">
            <a:lumMod val="50000"/>
          </a:schemeClr>
        </a:solidFill>
      </dgm:spPr>
      <dgm:t>
        <a:bodyPr/>
        <a:lstStyle/>
        <a:p>
          <a:r>
            <a:rPr lang="en-US" b="1"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solidFill>
      </dgm:spPr>
      <dgm:t>
        <a:bodyPr/>
        <a:lstStyle/>
        <a:p>
          <a:r>
            <a:rPr lang="en-US" b="0"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0F75BFE1-4C00-1246-8619-216A473836A5}">
      <dgm:prSet phldrT="[Text]"/>
      <dgm:spPr>
        <a:solidFill>
          <a:schemeClr val="accent1"/>
        </a:solidFill>
      </dgm:spPr>
      <dgm:t>
        <a:bodyPr/>
        <a:lstStyle/>
        <a:p>
          <a:r>
            <a:rPr lang="en-US" b="0" dirty="0"/>
            <a:t>Two-Stage Model</a:t>
          </a:r>
        </a:p>
      </dgm:t>
    </dgm:pt>
    <dgm:pt modelId="{F4F5D77F-AB74-2946-85B0-A44E864C031E}" type="parTrans" cxnId="{67608F4D-1BBE-E34C-A3BA-7FA6E3C092B4}">
      <dgm:prSet/>
      <dgm:spPr/>
      <dgm:t>
        <a:bodyPr/>
        <a:lstStyle/>
        <a:p>
          <a:endParaRPr lang="en-US"/>
        </a:p>
      </dgm:t>
    </dgm:pt>
    <dgm:pt modelId="{328677FB-953E-C54E-8F6D-6EE846A1D55A}" type="sibTrans" cxnId="{67608F4D-1BBE-E34C-A3BA-7FA6E3C092B4}">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BCCFA1D3-CC7B-7844-B0C4-863A4C030DC1}" type="pres">
      <dgm:prSet presAssocID="{F4DD3E83-00BA-F241-9B7E-8EB81A855EE4}" presName="parTxOnlySpace" presStyleCnt="0"/>
      <dgm:spPr/>
    </dgm:pt>
    <dgm:pt modelId="{28A7F32A-61F1-8A4E-8B35-226EC44BCC5F}" type="pres">
      <dgm:prSet presAssocID="{0F75BFE1-4C00-1246-8619-216A473836A5}"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67608F4D-1BBE-E34C-A3BA-7FA6E3C092B4}" srcId="{3CDC2547-B058-314D-AC3E-25E943458573}" destId="{0F75BFE1-4C00-1246-8619-216A473836A5}" srcOrd="4" destOrd="0" parTransId="{F4F5D77F-AB74-2946-85B0-A44E864C031E}" sibTransId="{328677FB-953E-C54E-8F6D-6EE846A1D55A}"/>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E94B1A80-3D7E-D148-845D-107AF8FB82C0}" type="presOf" srcId="{0F75BFE1-4C00-1246-8619-216A473836A5}" destId="{28A7F32A-61F1-8A4E-8B35-226EC44BCC5F}" srcOrd="0" destOrd="0" presId="urn:microsoft.com/office/officeart/2005/8/layout/chevron1"/>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BE92FA4F-407D-064A-8BC9-E896538F2245}" type="presParOf" srcId="{9269793A-3566-B448-98C8-6B0045B7B8E3}" destId="{BCCFA1D3-CC7B-7844-B0C4-863A4C030DC1}" srcOrd="7" destOrd="0" presId="urn:microsoft.com/office/officeart/2005/8/layout/chevron1"/>
    <dgm:cxn modelId="{6A78ABE5-4400-E448-9B87-09A68BD3F783}" type="presParOf" srcId="{9269793A-3566-B448-98C8-6B0045B7B8E3}" destId="{28A7F32A-61F1-8A4E-8B35-226EC44BCC5F}"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DC2547-B058-314D-AC3E-25E943458573}" type="doc">
      <dgm:prSet loTypeId="urn:microsoft.com/office/officeart/2005/8/layout/chevron1" loCatId="" qsTypeId="urn:microsoft.com/office/officeart/2005/8/quickstyle/simple1" qsCatId="simple" csTypeId="urn:microsoft.com/office/officeart/2005/8/colors/accent1_2" csCatId="accent1" phldr="1"/>
      <dgm:spPr/>
    </dgm:pt>
    <dgm:pt modelId="{7768CCCB-3390-324A-A024-530269F189BA}">
      <dgm:prSet phldrT="[Text]"/>
      <dgm:spPr>
        <a:solidFill>
          <a:schemeClr val="accent1"/>
        </a:solidFill>
        <a:ln>
          <a:solidFill>
            <a:schemeClr val="bg1"/>
          </a:solidFill>
        </a:ln>
      </dgm:spPr>
      <dgm:t>
        <a:bodyPr/>
        <a:lstStyle/>
        <a:p>
          <a:r>
            <a:rPr lang="en-US" b="0" i="0" dirty="0"/>
            <a:t>Backend Predictor</a:t>
          </a:r>
        </a:p>
      </dgm:t>
    </dgm:pt>
    <dgm:pt modelId="{566BDDB3-58ED-D647-A427-AC0357B6734B}" type="parTrans" cxnId="{BB31AD7F-0DA8-F84A-BA34-34649E47541E}">
      <dgm:prSet/>
      <dgm:spPr/>
      <dgm:t>
        <a:bodyPr/>
        <a:lstStyle/>
        <a:p>
          <a:endParaRPr lang="en-US"/>
        </a:p>
      </dgm:t>
    </dgm:pt>
    <dgm:pt modelId="{AADC7ABE-CE8B-B649-947D-CEA3B3850D14}" type="sibTrans" cxnId="{BB31AD7F-0DA8-F84A-BA34-34649E47541E}">
      <dgm:prSet/>
      <dgm:spPr/>
      <dgm:t>
        <a:bodyPr/>
        <a:lstStyle/>
        <a:p>
          <a:endParaRPr lang="en-US"/>
        </a:p>
      </dgm:t>
    </dgm:pt>
    <dgm:pt modelId="{DE3B6DC1-B554-3B47-9388-C376D5600994}">
      <dgm:prSet phldrT="[Text]"/>
      <dgm:spPr/>
      <dgm:t>
        <a:bodyPr/>
        <a:lstStyle/>
        <a:p>
          <a:r>
            <a:rPr lang="en-US" dirty="0"/>
            <a:t>ML Modeling Method</a:t>
          </a:r>
        </a:p>
      </dgm:t>
    </dgm:pt>
    <dgm:pt modelId="{D832633D-F64A-4444-845F-CC96D6307362}" type="parTrans" cxnId="{3FFF226B-52A8-574E-97EB-3071088F2E3D}">
      <dgm:prSet/>
      <dgm:spPr/>
      <dgm:t>
        <a:bodyPr/>
        <a:lstStyle/>
        <a:p>
          <a:endParaRPr lang="en-US"/>
        </a:p>
      </dgm:t>
    </dgm:pt>
    <dgm:pt modelId="{011E04B3-DB28-FB48-B7FA-CCEBF718B566}" type="sibTrans" cxnId="{3FFF226B-52A8-574E-97EB-3071088F2E3D}">
      <dgm:prSet/>
      <dgm:spPr/>
      <dgm:t>
        <a:bodyPr/>
        <a:lstStyle/>
        <a:p>
          <a:endParaRPr lang="en-US"/>
        </a:p>
      </dgm:t>
    </dgm:pt>
    <dgm:pt modelId="{54B548C7-A174-2145-9DD4-E5ACAD702C53}">
      <dgm:prSet phldrT="[Text]"/>
      <dgm:spPr>
        <a:solidFill>
          <a:schemeClr val="accent1"/>
        </a:solidFill>
      </dgm:spPr>
      <dgm:t>
        <a:bodyPr/>
        <a:lstStyle/>
        <a:p>
          <a:r>
            <a:rPr lang="en-US" b="0" dirty="0"/>
            <a:t>Key Concept: ROI</a:t>
          </a:r>
        </a:p>
      </dgm:t>
    </dgm:pt>
    <dgm:pt modelId="{4BE3691B-EF40-5349-A710-486F0A0EA33B}" type="parTrans" cxnId="{EF0498B1-03E4-7842-A357-24175B9C1926}">
      <dgm:prSet/>
      <dgm:spPr/>
      <dgm:t>
        <a:bodyPr/>
        <a:lstStyle/>
        <a:p>
          <a:endParaRPr lang="en-US"/>
        </a:p>
      </dgm:t>
    </dgm:pt>
    <dgm:pt modelId="{F4DD3E83-00BA-F241-9B7E-8EB81A855EE4}" type="sibTrans" cxnId="{EF0498B1-03E4-7842-A357-24175B9C1926}">
      <dgm:prSet/>
      <dgm:spPr/>
      <dgm:t>
        <a:bodyPr/>
        <a:lstStyle/>
        <a:p>
          <a:endParaRPr lang="en-US"/>
        </a:p>
      </dgm:t>
    </dgm:pt>
    <dgm:pt modelId="{D285DDA2-D7EB-1C4B-A828-9C5666E82949}">
      <dgm:prSet/>
      <dgm:spPr>
        <a:solidFill>
          <a:schemeClr val="accent1"/>
        </a:solidFill>
      </dgm:spPr>
      <dgm:t>
        <a:bodyPr/>
        <a:lstStyle/>
        <a:p>
          <a:r>
            <a:rPr lang="en-US" b="0" dirty="0"/>
            <a:t>System Predictor</a:t>
          </a:r>
        </a:p>
      </dgm:t>
    </dgm:pt>
    <dgm:pt modelId="{C192E274-2505-6444-8289-41790441C4F7}" type="parTrans" cxnId="{3D1F507E-08C9-694C-A0BF-C91625A81FC8}">
      <dgm:prSet/>
      <dgm:spPr/>
      <dgm:t>
        <a:bodyPr/>
        <a:lstStyle/>
        <a:p>
          <a:endParaRPr lang="en-US"/>
        </a:p>
      </dgm:t>
    </dgm:pt>
    <dgm:pt modelId="{D7972288-3911-DB47-96C7-64B8A04EE803}" type="sibTrans" cxnId="{3D1F507E-08C9-694C-A0BF-C91625A81FC8}">
      <dgm:prSet/>
      <dgm:spPr/>
      <dgm:t>
        <a:bodyPr/>
        <a:lstStyle/>
        <a:p>
          <a:endParaRPr lang="en-US"/>
        </a:p>
      </dgm:t>
    </dgm:pt>
    <dgm:pt modelId="{0F75BFE1-4C00-1246-8619-216A473836A5}">
      <dgm:prSet phldrT="[Text]"/>
      <dgm:spPr>
        <a:solidFill>
          <a:schemeClr val="accent1">
            <a:lumMod val="50000"/>
          </a:schemeClr>
        </a:solidFill>
      </dgm:spPr>
      <dgm:t>
        <a:bodyPr/>
        <a:lstStyle/>
        <a:p>
          <a:r>
            <a:rPr lang="en-US" b="1" dirty="0"/>
            <a:t>Two-Stage Model</a:t>
          </a:r>
        </a:p>
      </dgm:t>
    </dgm:pt>
    <dgm:pt modelId="{F4F5D77F-AB74-2946-85B0-A44E864C031E}" type="parTrans" cxnId="{67608F4D-1BBE-E34C-A3BA-7FA6E3C092B4}">
      <dgm:prSet/>
      <dgm:spPr/>
      <dgm:t>
        <a:bodyPr/>
        <a:lstStyle/>
        <a:p>
          <a:endParaRPr lang="en-US"/>
        </a:p>
      </dgm:t>
    </dgm:pt>
    <dgm:pt modelId="{328677FB-953E-C54E-8F6D-6EE846A1D55A}" type="sibTrans" cxnId="{67608F4D-1BBE-E34C-A3BA-7FA6E3C092B4}">
      <dgm:prSet/>
      <dgm:spPr/>
      <dgm:t>
        <a:bodyPr/>
        <a:lstStyle/>
        <a:p>
          <a:endParaRPr lang="en-US"/>
        </a:p>
      </dgm:t>
    </dgm:pt>
    <dgm:pt modelId="{9269793A-3566-B448-98C8-6B0045B7B8E3}" type="pres">
      <dgm:prSet presAssocID="{3CDC2547-B058-314D-AC3E-25E943458573}" presName="Name0" presStyleCnt="0">
        <dgm:presLayoutVars>
          <dgm:dir/>
          <dgm:animLvl val="lvl"/>
          <dgm:resizeHandles val="exact"/>
        </dgm:presLayoutVars>
      </dgm:prSet>
      <dgm:spPr/>
    </dgm:pt>
    <dgm:pt modelId="{3EEEF582-1152-0546-B2B2-3582859FFCF1}" type="pres">
      <dgm:prSet presAssocID="{7768CCCB-3390-324A-A024-530269F189BA}" presName="parTxOnly" presStyleLbl="node1" presStyleIdx="0" presStyleCnt="5">
        <dgm:presLayoutVars>
          <dgm:chMax val="0"/>
          <dgm:chPref val="0"/>
          <dgm:bulletEnabled val="1"/>
        </dgm:presLayoutVars>
      </dgm:prSet>
      <dgm:spPr/>
    </dgm:pt>
    <dgm:pt modelId="{5BEA8F44-8CEE-7E4D-AA45-6763285EDDBD}" type="pres">
      <dgm:prSet presAssocID="{AADC7ABE-CE8B-B649-947D-CEA3B3850D14}" presName="parTxOnlySpace" presStyleCnt="0"/>
      <dgm:spPr/>
    </dgm:pt>
    <dgm:pt modelId="{A6EFFEE1-A244-E247-AA66-067E2F401874}" type="pres">
      <dgm:prSet presAssocID="{D285DDA2-D7EB-1C4B-A828-9C5666E82949}" presName="parTxOnly" presStyleLbl="node1" presStyleIdx="1" presStyleCnt="5">
        <dgm:presLayoutVars>
          <dgm:chMax val="0"/>
          <dgm:chPref val="0"/>
          <dgm:bulletEnabled val="1"/>
        </dgm:presLayoutVars>
      </dgm:prSet>
      <dgm:spPr/>
    </dgm:pt>
    <dgm:pt modelId="{D7D8F968-9D46-3A47-A6F0-E3F05ED752E5}" type="pres">
      <dgm:prSet presAssocID="{D7972288-3911-DB47-96C7-64B8A04EE803}" presName="parTxOnlySpace" presStyleCnt="0"/>
      <dgm:spPr/>
    </dgm:pt>
    <dgm:pt modelId="{CF5E5611-D731-5A4B-B843-77A08AB5B7C1}" type="pres">
      <dgm:prSet presAssocID="{DE3B6DC1-B554-3B47-9388-C376D5600994}" presName="parTxOnly" presStyleLbl="node1" presStyleIdx="2" presStyleCnt="5">
        <dgm:presLayoutVars>
          <dgm:chMax val="0"/>
          <dgm:chPref val="0"/>
          <dgm:bulletEnabled val="1"/>
        </dgm:presLayoutVars>
      </dgm:prSet>
      <dgm:spPr/>
    </dgm:pt>
    <dgm:pt modelId="{608DECC6-C05E-3741-8C87-DDE6B840C33C}" type="pres">
      <dgm:prSet presAssocID="{011E04B3-DB28-FB48-B7FA-CCEBF718B566}" presName="parTxOnlySpace" presStyleCnt="0"/>
      <dgm:spPr/>
    </dgm:pt>
    <dgm:pt modelId="{F9521BB0-A7EE-DF41-B1B2-1DF43FF49A4B}" type="pres">
      <dgm:prSet presAssocID="{54B548C7-A174-2145-9DD4-E5ACAD702C53}" presName="parTxOnly" presStyleLbl="node1" presStyleIdx="3" presStyleCnt="5">
        <dgm:presLayoutVars>
          <dgm:chMax val="0"/>
          <dgm:chPref val="0"/>
          <dgm:bulletEnabled val="1"/>
        </dgm:presLayoutVars>
      </dgm:prSet>
      <dgm:spPr/>
    </dgm:pt>
    <dgm:pt modelId="{BCCFA1D3-CC7B-7844-B0C4-863A4C030DC1}" type="pres">
      <dgm:prSet presAssocID="{F4DD3E83-00BA-F241-9B7E-8EB81A855EE4}" presName="parTxOnlySpace" presStyleCnt="0"/>
      <dgm:spPr/>
    </dgm:pt>
    <dgm:pt modelId="{28A7F32A-61F1-8A4E-8B35-226EC44BCC5F}" type="pres">
      <dgm:prSet presAssocID="{0F75BFE1-4C00-1246-8619-216A473836A5}" presName="parTxOnly" presStyleLbl="node1" presStyleIdx="4" presStyleCnt="5">
        <dgm:presLayoutVars>
          <dgm:chMax val="0"/>
          <dgm:chPref val="0"/>
          <dgm:bulletEnabled val="1"/>
        </dgm:presLayoutVars>
      </dgm:prSet>
      <dgm:spPr/>
    </dgm:pt>
  </dgm:ptLst>
  <dgm:cxnLst>
    <dgm:cxn modelId="{A5AC612D-CCAE-2C42-BCAB-1DA298707B4B}" type="presOf" srcId="{7768CCCB-3390-324A-A024-530269F189BA}" destId="{3EEEF582-1152-0546-B2B2-3582859FFCF1}" srcOrd="0" destOrd="0" presId="urn:microsoft.com/office/officeart/2005/8/layout/chevron1"/>
    <dgm:cxn modelId="{67608F4D-1BBE-E34C-A3BA-7FA6E3C092B4}" srcId="{3CDC2547-B058-314D-AC3E-25E943458573}" destId="{0F75BFE1-4C00-1246-8619-216A473836A5}" srcOrd="4" destOrd="0" parTransId="{F4F5D77F-AB74-2946-85B0-A44E864C031E}" sibTransId="{328677FB-953E-C54E-8F6D-6EE846A1D55A}"/>
    <dgm:cxn modelId="{3FFF226B-52A8-574E-97EB-3071088F2E3D}" srcId="{3CDC2547-B058-314D-AC3E-25E943458573}" destId="{DE3B6DC1-B554-3B47-9388-C376D5600994}" srcOrd="2" destOrd="0" parTransId="{D832633D-F64A-4444-845F-CC96D6307362}" sibTransId="{011E04B3-DB28-FB48-B7FA-CCEBF718B566}"/>
    <dgm:cxn modelId="{3D1F507E-08C9-694C-A0BF-C91625A81FC8}" srcId="{3CDC2547-B058-314D-AC3E-25E943458573}" destId="{D285DDA2-D7EB-1C4B-A828-9C5666E82949}" srcOrd="1" destOrd="0" parTransId="{C192E274-2505-6444-8289-41790441C4F7}" sibTransId="{D7972288-3911-DB47-96C7-64B8A04EE803}"/>
    <dgm:cxn modelId="{BB31AD7F-0DA8-F84A-BA34-34649E47541E}" srcId="{3CDC2547-B058-314D-AC3E-25E943458573}" destId="{7768CCCB-3390-324A-A024-530269F189BA}" srcOrd="0" destOrd="0" parTransId="{566BDDB3-58ED-D647-A427-AC0357B6734B}" sibTransId="{AADC7ABE-CE8B-B649-947D-CEA3B3850D14}"/>
    <dgm:cxn modelId="{E94B1A80-3D7E-D148-845D-107AF8FB82C0}" type="presOf" srcId="{0F75BFE1-4C00-1246-8619-216A473836A5}" destId="{28A7F32A-61F1-8A4E-8B35-226EC44BCC5F}" srcOrd="0" destOrd="0" presId="urn:microsoft.com/office/officeart/2005/8/layout/chevron1"/>
    <dgm:cxn modelId="{51723D82-E379-ED48-8F87-2E0E33ED9B1A}" type="presOf" srcId="{54B548C7-A174-2145-9DD4-E5ACAD702C53}" destId="{F9521BB0-A7EE-DF41-B1B2-1DF43FF49A4B}" srcOrd="0" destOrd="0" presId="urn:microsoft.com/office/officeart/2005/8/layout/chevron1"/>
    <dgm:cxn modelId="{AC8CB08C-40CC-314A-8F54-9F4CBCCBA922}" type="presOf" srcId="{3CDC2547-B058-314D-AC3E-25E943458573}" destId="{9269793A-3566-B448-98C8-6B0045B7B8E3}" srcOrd="0" destOrd="0" presId="urn:microsoft.com/office/officeart/2005/8/layout/chevron1"/>
    <dgm:cxn modelId="{EF0498B1-03E4-7842-A357-24175B9C1926}" srcId="{3CDC2547-B058-314D-AC3E-25E943458573}" destId="{54B548C7-A174-2145-9DD4-E5ACAD702C53}" srcOrd="3" destOrd="0" parTransId="{4BE3691B-EF40-5349-A710-486F0A0EA33B}" sibTransId="{F4DD3E83-00BA-F241-9B7E-8EB81A855EE4}"/>
    <dgm:cxn modelId="{8E3F44BD-98E3-CF49-AB3D-613634F277F2}" type="presOf" srcId="{D285DDA2-D7EB-1C4B-A828-9C5666E82949}" destId="{A6EFFEE1-A244-E247-AA66-067E2F401874}" srcOrd="0" destOrd="0" presId="urn:microsoft.com/office/officeart/2005/8/layout/chevron1"/>
    <dgm:cxn modelId="{E2A37BE5-9496-664E-B0A7-6C1483E2146F}" type="presOf" srcId="{DE3B6DC1-B554-3B47-9388-C376D5600994}" destId="{CF5E5611-D731-5A4B-B843-77A08AB5B7C1}" srcOrd="0" destOrd="0" presId="urn:microsoft.com/office/officeart/2005/8/layout/chevron1"/>
    <dgm:cxn modelId="{9623D79F-B0FD-B143-ADC3-8A00F5D7902A}" type="presParOf" srcId="{9269793A-3566-B448-98C8-6B0045B7B8E3}" destId="{3EEEF582-1152-0546-B2B2-3582859FFCF1}" srcOrd="0" destOrd="0" presId="urn:microsoft.com/office/officeart/2005/8/layout/chevron1"/>
    <dgm:cxn modelId="{DFDD78F3-EEEA-6344-8ADF-1513666E0AFB}" type="presParOf" srcId="{9269793A-3566-B448-98C8-6B0045B7B8E3}" destId="{5BEA8F44-8CEE-7E4D-AA45-6763285EDDBD}" srcOrd="1" destOrd="0" presId="urn:microsoft.com/office/officeart/2005/8/layout/chevron1"/>
    <dgm:cxn modelId="{B8EA3BC4-560B-A74C-9399-C66755111982}" type="presParOf" srcId="{9269793A-3566-B448-98C8-6B0045B7B8E3}" destId="{A6EFFEE1-A244-E247-AA66-067E2F401874}" srcOrd="2" destOrd="0" presId="urn:microsoft.com/office/officeart/2005/8/layout/chevron1"/>
    <dgm:cxn modelId="{568FB9A3-980D-5043-BDE1-DDAD6C4E77FC}" type="presParOf" srcId="{9269793A-3566-B448-98C8-6B0045B7B8E3}" destId="{D7D8F968-9D46-3A47-A6F0-E3F05ED752E5}" srcOrd="3" destOrd="0" presId="urn:microsoft.com/office/officeart/2005/8/layout/chevron1"/>
    <dgm:cxn modelId="{D81F52D7-2C9D-4B40-9A67-BC19B1C31913}" type="presParOf" srcId="{9269793A-3566-B448-98C8-6B0045B7B8E3}" destId="{CF5E5611-D731-5A4B-B843-77A08AB5B7C1}" srcOrd="4" destOrd="0" presId="urn:microsoft.com/office/officeart/2005/8/layout/chevron1"/>
    <dgm:cxn modelId="{9143490F-2A68-7A4A-8164-8E0D2DB04D61}" type="presParOf" srcId="{9269793A-3566-B448-98C8-6B0045B7B8E3}" destId="{608DECC6-C05E-3741-8C87-DDE6B840C33C}" srcOrd="5" destOrd="0" presId="urn:microsoft.com/office/officeart/2005/8/layout/chevron1"/>
    <dgm:cxn modelId="{2D341F79-8AC2-5246-9173-5886498F2B00}" type="presParOf" srcId="{9269793A-3566-B448-98C8-6B0045B7B8E3}" destId="{F9521BB0-A7EE-DF41-B1B2-1DF43FF49A4B}" srcOrd="6" destOrd="0" presId="urn:microsoft.com/office/officeart/2005/8/layout/chevron1"/>
    <dgm:cxn modelId="{BE92FA4F-407D-064A-8BC9-E896538F2245}" type="presParOf" srcId="{9269793A-3566-B448-98C8-6B0045B7B8E3}" destId="{BCCFA1D3-CC7B-7844-B0C4-863A4C030DC1}" srcOrd="7" destOrd="0" presId="urn:microsoft.com/office/officeart/2005/8/layout/chevron1"/>
    <dgm:cxn modelId="{6A78ABE5-4400-E448-9B87-09A68BD3F783}" type="presParOf" srcId="{9269793A-3566-B448-98C8-6B0045B7B8E3}" destId="{28A7F32A-61F1-8A4E-8B35-226EC44BCC5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377CEA-78F4-D349-A485-6E4918B1A964}" type="doc">
      <dgm:prSet loTypeId="urn:microsoft.com/office/officeart/2005/8/layout/chevron1" loCatId="" qsTypeId="urn:microsoft.com/office/officeart/2005/8/quickstyle/simple1" qsCatId="simple" csTypeId="urn:microsoft.com/office/officeart/2005/8/colors/accent1_2" csCatId="accent1" phldr="1"/>
      <dgm:spPr/>
    </dgm:pt>
    <dgm:pt modelId="{5BCEE6FD-DA53-A94E-A3B1-B25306A218CF}">
      <dgm:prSet phldrT="[Text]"/>
      <dgm:spPr>
        <a:solidFill>
          <a:schemeClr val="accent1">
            <a:lumMod val="50000"/>
          </a:schemeClr>
        </a:solidFill>
      </dgm:spPr>
      <dgm:t>
        <a:bodyPr/>
        <a:lstStyle/>
        <a:p>
          <a:r>
            <a:rPr lang="en-US" dirty="0"/>
            <a:t>Data Generation</a:t>
          </a:r>
        </a:p>
      </dgm:t>
    </dgm:pt>
    <dgm:pt modelId="{198E0A25-ACA8-2040-995B-BA1E276CE3A2}" type="parTrans" cxnId="{98F2A8E5-7126-1844-8DE2-588DA58AAFB1}">
      <dgm:prSet/>
      <dgm:spPr/>
      <dgm:t>
        <a:bodyPr/>
        <a:lstStyle/>
        <a:p>
          <a:endParaRPr lang="en-US"/>
        </a:p>
      </dgm:t>
    </dgm:pt>
    <dgm:pt modelId="{C491ECA8-113C-8F4D-B02B-F36FA38EB04D}" type="sibTrans" cxnId="{98F2A8E5-7126-1844-8DE2-588DA58AAFB1}">
      <dgm:prSet/>
      <dgm:spPr/>
      <dgm:t>
        <a:bodyPr/>
        <a:lstStyle/>
        <a:p>
          <a:endParaRPr lang="en-US"/>
        </a:p>
      </dgm:t>
    </dgm:pt>
    <dgm:pt modelId="{6514EFDC-662A-DA41-9277-AD14751C7CDF}">
      <dgm:prSet phldrT="[Text]"/>
      <dgm:spPr/>
      <dgm:t>
        <a:bodyPr/>
        <a:lstStyle/>
        <a:p>
          <a:r>
            <a:rPr lang="en-US" dirty="0"/>
            <a:t>Results: ASIC</a:t>
          </a:r>
        </a:p>
      </dgm:t>
    </dgm:pt>
    <dgm:pt modelId="{328927CD-E778-B940-8E28-CA7085E6FBC3}" type="parTrans" cxnId="{47407275-8E62-2D46-AF42-180873A979BF}">
      <dgm:prSet/>
      <dgm:spPr/>
      <dgm:t>
        <a:bodyPr/>
        <a:lstStyle/>
        <a:p>
          <a:endParaRPr lang="en-US"/>
        </a:p>
      </dgm:t>
    </dgm:pt>
    <dgm:pt modelId="{13BA8055-0836-654E-BFE7-AFF395B46375}" type="sibTrans" cxnId="{47407275-8E62-2D46-AF42-180873A979BF}">
      <dgm:prSet/>
      <dgm:spPr/>
      <dgm:t>
        <a:bodyPr/>
        <a:lstStyle/>
        <a:p>
          <a:endParaRPr lang="en-US"/>
        </a:p>
      </dgm:t>
    </dgm:pt>
    <dgm:pt modelId="{7B855193-E634-8B4B-AFEB-6615E7590870}">
      <dgm:prSet phldrT="[Text]"/>
      <dgm:spPr/>
      <dgm:t>
        <a:bodyPr/>
        <a:lstStyle/>
        <a:p>
          <a:r>
            <a:rPr lang="en-US" dirty="0"/>
            <a:t>Results: FPGA</a:t>
          </a:r>
        </a:p>
      </dgm:t>
    </dgm:pt>
    <dgm:pt modelId="{E7BE0D4A-888D-3948-A0FC-6DB3D6B8CD93}" type="parTrans" cxnId="{FA9058DC-F629-C640-9013-B15BECE50F5A}">
      <dgm:prSet/>
      <dgm:spPr/>
      <dgm:t>
        <a:bodyPr/>
        <a:lstStyle/>
        <a:p>
          <a:endParaRPr lang="en-US"/>
        </a:p>
      </dgm:t>
    </dgm:pt>
    <dgm:pt modelId="{790F8BE3-9ED9-2D4F-8712-E08F6DB23430}" type="sibTrans" cxnId="{FA9058DC-F629-C640-9013-B15BECE50F5A}">
      <dgm:prSet/>
      <dgm:spPr/>
      <dgm:t>
        <a:bodyPr/>
        <a:lstStyle/>
        <a:p>
          <a:endParaRPr lang="en-US"/>
        </a:p>
      </dgm:t>
    </dgm:pt>
    <dgm:pt modelId="{7575C32D-6890-774B-B967-8921497B3D2E}">
      <dgm:prSet phldrT="[Text]"/>
      <dgm:spPr/>
      <dgm:t>
        <a:bodyPr/>
        <a:lstStyle/>
        <a:p>
          <a:r>
            <a:rPr lang="en-US" dirty="0"/>
            <a:t>Model Training</a:t>
          </a:r>
        </a:p>
      </dgm:t>
    </dgm:pt>
    <dgm:pt modelId="{A149CDBA-800D-D545-84BE-E654604C1ACA}" type="parTrans" cxnId="{CE06C341-F2D8-8643-B81F-37526F2030F6}">
      <dgm:prSet/>
      <dgm:spPr/>
      <dgm:t>
        <a:bodyPr/>
        <a:lstStyle/>
        <a:p>
          <a:endParaRPr lang="en-US"/>
        </a:p>
      </dgm:t>
    </dgm:pt>
    <dgm:pt modelId="{30F96BA8-9B3E-2040-AFED-DB6113B024D2}" type="sibTrans" cxnId="{CE06C341-F2D8-8643-B81F-37526F2030F6}">
      <dgm:prSet/>
      <dgm:spPr/>
      <dgm:t>
        <a:bodyPr/>
        <a:lstStyle/>
        <a:p>
          <a:endParaRPr lang="en-US"/>
        </a:p>
      </dgm:t>
    </dgm:pt>
    <dgm:pt modelId="{D70F57DD-A2E8-F648-8C1E-8090BA0B3455}">
      <dgm:prSet phldrT="[Text]"/>
      <dgm:spPr/>
      <dgm:t>
        <a:bodyPr/>
        <a:lstStyle/>
        <a:p>
          <a:r>
            <a:rPr lang="en-US" dirty="0"/>
            <a:t>Model Testing</a:t>
          </a:r>
        </a:p>
      </dgm:t>
    </dgm:pt>
    <dgm:pt modelId="{B3F3EC20-D652-034C-A798-760FF79809BA}" type="parTrans" cxnId="{AF8B856F-5961-0D45-83E0-DEB1503CCBEE}">
      <dgm:prSet/>
      <dgm:spPr/>
      <dgm:t>
        <a:bodyPr/>
        <a:lstStyle/>
        <a:p>
          <a:endParaRPr lang="en-US"/>
        </a:p>
      </dgm:t>
    </dgm:pt>
    <dgm:pt modelId="{BB6CE03C-909C-6640-859B-F3BCE22D019F}" type="sibTrans" cxnId="{AF8B856F-5961-0D45-83E0-DEB1503CCBEE}">
      <dgm:prSet/>
      <dgm:spPr/>
      <dgm:t>
        <a:bodyPr/>
        <a:lstStyle/>
        <a:p>
          <a:endParaRPr lang="en-US"/>
        </a:p>
      </dgm:t>
    </dgm:pt>
    <dgm:pt modelId="{BE021583-0EB4-0B4C-A292-9B1783F840A4}" type="pres">
      <dgm:prSet presAssocID="{DF377CEA-78F4-D349-A485-6E4918B1A964}" presName="Name0" presStyleCnt="0">
        <dgm:presLayoutVars>
          <dgm:dir/>
          <dgm:animLvl val="lvl"/>
          <dgm:resizeHandles val="exact"/>
        </dgm:presLayoutVars>
      </dgm:prSet>
      <dgm:spPr/>
    </dgm:pt>
    <dgm:pt modelId="{EAF9DD9C-558F-944C-B75B-3980D668419A}" type="pres">
      <dgm:prSet presAssocID="{5BCEE6FD-DA53-A94E-A3B1-B25306A218CF}" presName="parTxOnly" presStyleLbl="node1" presStyleIdx="0" presStyleCnt="5">
        <dgm:presLayoutVars>
          <dgm:chMax val="0"/>
          <dgm:chPref val="0"/>
          <dgm:bulletEnabled val="1"/>
        </dgm:presLayoutVars>
      </dgm:prSet>
      <dgm:spPr/>
    </dgm:pt>
    <dgm:pt modelId="{6D0395AF-6FF3-0640-8F94-B2D448B46F8B}" type="pres">
      <dgm:prSet presAssocID="{C491ECA8-113C-8F4D-B02B-F36FA38EB04D}" presName="parTxOnlySpace" presStyleCnt="0"/>
      <dgm:spPr/>
    </dgm:pt>
    <dgm:pt modelId="{5B4C2A2B-2F99-914D-B27C-1A139EB2FCF3}" type="pres">
      <dgm:prSet presAssocID="{7575C32D-6890-774B-B967-8921497B3D2E}" presName="parTxOnly" presStyleLbl="node1" presStyleIdx="1" presStyleCnt="5">
        <dgm:presLayoutVars>
          <dgm:chMax val="0"/>
          <dgm:chPref val="0"/>
          <dgm:bulletEnabled val="1"/>
        </dgm:presLayoutVars>
      </dgm:prSet>
      <dgm:spPr/>
    </dgm:pt>
    <dgm:pt modelId="{2B7254C3-744E-964A-A657-57A48CE03FCC}" type="pres">
      <dgm:prSet presAssocID="{30F96BA8-9B3E-2040-AFED-DB6113B024D2}" presName="parTxOnlySpace" presStyleCnt="0"/>
      <dgm:spPr/>
    </dgm:pt>
    <dgm:pt modelId="{1C1BBC10-A5D0-2F4B-96BE-F33A64B83C17}" type="pres">
      <dgm:prSet presAssocID="{D70F57DD-A2E8-F648-8C1E-8090BA0B3455}" presName="parTxOnly" presStyleLbl="node1" presStyleIdx="2" presStyleCnt="5">
        <dgm:presLayoutVars>
          <dgm:chMax val="0"/>
          <dgm:chPref val="0"/>
          <dgm:bulletEnabled val="1"/>
        </dgm:presLayoutVars>
      </dgm:prSet>
      <dgm:spPr/>
    </dgm:pt>
    <dgm:pt modelId="{5C875164-D41A-1745-A5A7-6C0EE341D3B5}" type="pres">
      <dgm:prSet presAssocID="{BB6CE03C-909C-6640-859B-F3BCE22D019F}" presName="parTxOnlySpace" presStyleCnt="0"/>
      <dgm:spPr/>
    </dgm:pt>
    <dgm:pt modelId="{CCC244A9-DEDD-9649-B6BE-3D498ECE37CC}" type="pres">
      <dgm:prSet presAssocID="{6514EFDC-662A-DA41-9277-AD14751C7CDF}" presName="parTxOnly" presStyleLbl="node1" presStyleIdx="3" presStyleCnt="5">
        <dgm:presLayoutVars>
          <dgm:chMax val="0"/>
          <dgm:chPref val="0"/>
          <dgm:bulletEnabled val="1"/>
        </dgm:presLayoutVars>
      </dgm:prSet>
      <dgm:spPr/>
    </dgm:pt>
    <dgm:pt modelId="{A9536CDD-E953-4141-957F-98C2C57BE9A9}" type="pres">
      <dgm:prSet presAssocID="{13BA8055-0836-654E-BFE7-AFF395B46375}" presName="parTxOnlySpace" presStyleCnt="0"/>
      <dgm:spPr/>
    </dgm:pt>
    <dgm:pt modelId="{5CCDE45D-81C7-CA43-8B80-D7E0D15E6809}" type="pres">
      <dgm:prSet presAssocID="{7B855193-E634-8B4B-AFEB-6615E7590870}" presName="parTxOnly" presStyleLbl="node1" presStyleIdx="4" presStyleCnt="5">
        <dgm:presLayoutVars>
          <dgm:chMax val="0"/>
          <dgm:chPref val="0"/>
          <dgm:bulletEnabled val="1"/>
        </dgm:presLayoutVars>
      </dgm:prSet>
      <dgm:spPr/>
    </dgm:pt>
  </dgm:ptLst>
  <dgm:cxnLst>
    <dgm:cxn modelId="{AD11BB0B-2350-FB45-8145-796A0D52C1BB}" type="presOf" srcId="{D70F57DD-A2E8-F648-8C1E-8090BA0B3455}" destId="{1C1BBC10-A5D0-2F4B-96BE-F33A64B83C17}" srcOrd="0" destOrd="0" presId="urn:microsoft.com/office/officeart/2005/8/layout/chevron1"/>
    <dgm:cxn modelId="{CE06C341-F2D8-8643-B81F-37526F2030F6}" srcId="{DF377CEA-78F4-D349-A485-6E4918B1A964}" destId="{7575C32D-6890-774B-B967-8921497B3D2E}" srcOrd="1" destOrd="0" parTransId="{A149CDBA-800D-D545-84BE-E654604C1ACA}" sibTransId="{30F96BA8-9B3E-2040-AFED-DB6113B024D2}"/>
    <dgm:cxn modelId="{E6B5B36C-1A6A-274F-B310-B883B91C0444}" type="presOf" srcId="{DF377CEA-78F4-D349-A485-6E4918B1A964}" destId="{BE021583-0EB4-0B4C-A292-9B1783F840A4}" srcOrd="0" destOrd="0" presId="urn:microsoft.com/office/officeart/2005/8/layout/chevron1"/>
    <dgm:cxn modelId="{AF8B856F-5961-0D45-83E0-DEB1503CCBEE}" srcId="{DF377CEA-78F4-D349-A485-6E4918B1A964}" destId="{D70F57DD-A2E8-F648-8C1E-8090BA0B3455}" srcOrd="2" destOrd="0" parTransId="{B3F3EC20-D652-034C-A798-760FF79809BA}" sibTransId="{BB6CE03C-909C-6640-859B-F3BCE22D019F}"/>
    <dgm:cxn modelId="{47407275-8E62-2D46-AF42-180873A979BF}" srcId="{DF377CEA-78F4-D349-A485-6E4918B1A964}" destId="{6514EFDC-662A-DA41-9277-AD14751C7CDF}" srcOrd="3" destOrd="0" parTransId="{328927CD-E778-B940-8E28-CA7085E6FBC3}" sibTransId="{13BA8055-0836-654E-BFE7-AFF395B46375}"/>
    <dgm:cxn modelId="{3599DA8A-09EA-E74C-85C0-6C1FC7F46B8A}" type="presOf" srcId="{7B855193-E634-8B4B-AFEB-6615E7590870}" destId="{5CCDE45D-81C7-CA43-8B80-D7E0D15E6809}" srcOrd="0" destOrd="0" presId="urn:microsoft.com/office/officeart/2005/8/layout/chevron1"/>
    <dgm:cxn modelId="{0B415497-C633-6542-BED7-E9F7D327FA1E}" type="presOf" srcId="{5BCEE6FD-DA53-A94E-A3B1-B25306A218CF}" destId="{EAF9DD9C-558F-944C-B75B-3980D668419A}" srcOrd="0" destOrd="0" presId="urn:microsoft.com/office/officeart/2005/8/layout/chevron1"/>
    <dgm:cxn modelId="{A4874DB9-900E-FC48-86F6-5226210F6469}" type="presOf" srcId="{6514EFDC-662A-DA41-9277-AD14751C7CDF}" destId="{CCC244A9-DEDD-9649-B6BE-3D498ECE37CC}" srcOrd="0" destOrd="0" presId="urn:microsoft.com/office/officeart/2005/8/layout/chevron1"/>
    <dgm:cxn modelId="{FA9058DC-F629-C640-9013-B15BECE50F5A}" srcId="{DF377CEA-78F4-D349-A485-6E4918B1A964}" destId="{7B855193-E634-8B4B-AFEB-6615E7590870}" srcOrd="4" destOrd="0" parTransId="{E7BE0D4A-888D-3948-A0FC-6DB3D6B8CD93}" sibTransId="{790F8BE3-9ED9-2D4F-8712-E08F6DB23430}"/>
    <dgm:cxn modelId="{98F2A8E5-7126-1844-8DE2-588DA58AAFB1}" srcId="{DF377CEA-78F4-D349-A485-6E4918B1A964}" destId="{5BCEE6FD-DA53-A94E-A3B1-B25306A218CF}" srcOrd="0" destOrd="0" parTransId="{198E0A25-ACA8-2040-995B-BA1E276CE3A2}" sibTransId="{C491ECA8-113C-8F4D-B02B-F36FA38EB04D}"/>
    <dgm:cxn modelId="{0B8407F7-3885-C04A-81C0-67F05990408E}" type="presOf" srcId="{7575C32D-6890-774B-B967-8921497B3D2E}" destId="{5B4C2A2B-2F99-914D-B27C-1A139EB2FCF3}" srcOrd="0" destOrd="0" presId="urn:microsoft.com/office/officeart/2005/8/layout/chevron1"/>
    <dgm:cxn modelId="{DD5F8140-09AD-FF41-9481-FC0E5EDA57CB}" type="presParOf" srcId="{BE021583-0EB4-0B4C-A292-9B1783F840A4}" destId="{EAF9DD9C-558F-944C-B75B-3980D668419A}" srcOrd="0" destOrd="0" presId="urn:microsoft.com/office/officeart/2005/8/layout/chevron1"/>
    <dgm:cxn modelId="{BC3F4788-F466-5C49-9DE7-192315A08B64}" type="presParOf" srcId="{BE021583-0EB4-0B4C-A292-9B1783F840A4}" destId="{6D0395AF-6FF3-0640-8F94-B2D448B46F8B}" srcOrd="1" destOrd="0" presId="urn:microsoft.com/office/officeart/2005/8/layout/chevron1"/>
    <dgm:cxn modelId="{04D1A4D5-87F1-AF4C-AD49-B5A6C64E6065}" type="presParOf" srcId="{BE021583-0EB4-0B4C-A292-9B1783F840A4}" destId="{5B4C2A2B-2F99-914D-B27C-1A139EB2FCF3}" srcOrd="2" destOrd="0" presId="urn:microsoft.com/office/officeart/2005/8/layout/chevron1"/>
    <dgm:cxn modelId="{BB281954-FBDD-4549-8BBC-DE17ABA2F365}" type="presParOf" srcId="{BE021583-0EB4-0B4C-A292-9B1783F840A4}" destId="{2B7254C3-744E-964A-A657-57A48CE03FCC}" srcOrd="3" destOrd="0" presId="urn:microsoft.com/office/officeart/2005/8/layout/chevron1"/>
    <dgm:cxn modelId="{0F3D49F5-12FC-9A4C-A17E-1F2EB8E0C8A2}" type="presParOf" srcId="{BE021583-0EB4-0B4C-A292-9B1783F840A4}" destId="{1C1BBC10-A5D0-2F4B-96BE-F33A64B83C17}" srcOrd="4" destOrd="0" presId="urn:microsoft.com/office/officeart/2005/8/layout/chevron1"/>
    <dgm:cxn modelId="{C3C192DA-234A-8449-BEF0-BEBE6226DD99}" type="presParOf" srcId="{BE021583-0EB4-0B4C-A292-9B1783F840A4}" destId="{5C875164-D41A-1745-A5A7-6C0EE341D3B5}" srcOrd="5" destOrd="0" presId="urn:microsoft.com/office/officeart/2005/8/layout/chevron1"/>
    <dgm:cxn modelId="{E0303D86-BF2C-8A40-BF78-8D57D21929C0}" type="presParOf" srcId="{BE021583-0EB4-0B4C-A292-9B1783F840A4}" destId="{CCC244A9-DEDD-9649-B6BE-3D498ECE37CC}" srcOrd="6" destOrd="0" presId="urn:microsoft.com/office/officeart/2005/8/layout/chevron1"/>
    <dgm:cxn modelId="{F9F73E8E-F2C9-2B4C-BEE6-A7F88DEC2B16}" type="presParOf" srcId="{BE021583-0EB4-0B4C-A292-9B1783F840A4}" destId="{A9536CDD-E953-4141-957F-98C2C57BE9A9}" srcOrd="7" destOrd="0" presId="urn:microsoft.com/office/officeart/2005/8/layout/chevron1"/>
    <dgm:cxn modelId="{295C0E8D-6AE5-F34A-A5BD-FC6BB018E9B6}" type="presParOf" srcId="{BE021583-0EB4-0B4C-A292-9B1783F840A4}" destId="{5CCDE45D-81C7-CA43-8B80-D7E0D15E680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Key Concept: ROI</a:t>
          </a:r>
        </a:p>
      </dsp:txBody>
      <dsp:txXfrm>
        <a:off x="3602570" y="49299"/>
        <a:ext cx="745071" cy="496713"/>
      </dsp:txXfrm>
    </dsp:sp>
    <dsp:sp modelId="{BA88AF79-4E23-4947-B559-F8485738FDBE}">
      <dsp:nvSpPr>
        <dsp:cNvPr id="0" name=""/>
        <dsp:cNvSpPr/>
      </dsp:nvSpPr>
      <dsp:spPr>
        <a:xfrm>
          <a:off x="4471820"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Two-Stage Model</a:t>
          </a:r>
        </a:p>
      </dsp:txBody>
      <dsp:txXfrm>
        <a:off x="4720177" y="49299"/>
        <a:ext cx="745071" cy="4967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1C1BBC10-A5D0-2F4B-96BE-F33A64B83C17}">
      <dsp:nvSpPr>
        <dsp:cNvPr id="0" name=""/>
        <dsp:cNvSpPr/>
      </dsp:nvSpPr>
      <dsp:spPr>
        <a:xfrm>
          <a:off x="2236607"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D9113D6F-B3A3-1B44-9F3F-88C6245A6E8B}">
      <dsp:nvSpPr>
        <dsp:cNvPr id="0" name=""/>
        <dsp:cNvSpPr/>
      </dsp:nvSpPr>
      <dsp:spPr>
        <a:xfrm>
          <a:off x="2236607" y="48823"/>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D9113D6F-B3A3-1B44-9F3F-88C6245A6E8B}">
      <dsp:nvSpPr>
        <dsp:cNvPr id="0" name=""/>
        <dsp:cNvSpPr/>
      </dsp:nvSpPr>
      <dsp:spPr>
        <a:xfrm>
          <a:off x="2236607"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69C7-6D67-7F4A-AA4A-D2E2C77EE4D8}">
      <dsp:nvSpPr>
        <dsp:cNvPr id="0" name=""/>
        <dsp:cNvSpPr/>
      </dsp:nvSpPr>
      <dsp:spPr>
        <a:xfrm>
          <a:off x="2009" y="45720"/>
          <a:ext cx="1201042" cy="48041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Results: ASIC</a:t>
          </a:r>
        </a:p>
      </dsp:txBody>
      <dsp:txXfrm>
        <a:off x="242218" y="45720"/>
        <a:ext cx="720625" cy="480417"/>
      </dsp:txXfrm>
    </dsp:sp>
    <dsp:sp modelId="{8FE7A3A5-C8B6-E64E-9F6A-3D16407CBC9E}">
      <dsp:nvSpPr>
        <dsp:cNvPr id="0" name=""/>
        <dsp:cNvSpPr/>
      </dsp:nvSpPr>
      <dsp:spPr>
        <a:xfrm>
          <a:off x="1063782" y="45720"/>
          <a:ext cx="1201042" cy="48041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1303991" y="45720"/>
        <a:ext cx="720625" cy="4804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69C7-6D67-7F4A-AA4A-D2E2C77EE4D8}">
      <dsp:nvSpPr>
        <dsp:cNvPr id="0" name=""/>
        <dsp:cNvSpPr/>
      </dsp:nvSpPr>
      <dsp:spPr>
        <a:xfrm>
          <a:off x="0" y="45720"/>
          <a:ext cx="1143000" cy="484632"/>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Results: ASIC</a:t>
          </a:r>
        </a:p>
      </dsp:txBody>
      <dsp:txXfrm>
        <a:off x="242316" y="45720"/>
        <a:ext cx="658368" cy="4846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B72171D0-A4DF-3D45-8714-F7A8372D4997}">
      <dsp:nvSpPr>
        <dsp:cNvPr id="0" name=""/>
        <dsp:cNvSpPr/>
      </dsp:nvSpPr>
      <dsp:spPr>
        <a:xfrm>
          <a:off x="2236607"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1C1BBC10-A5D0-2F4B-96BE-F33A64B83C17}">
      <dsp:nvSpPr>
        <dsp:cNvPr id="0" name=""/>
        <dsp:cNvSpPr/>
      </dsp:nvSpPr>
      <dsp:spPr>
        <a:xfrm>
          <a:off x="2236607"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Key Concept: ROI</a:t>
          </a:r>
        </a:p>
      </dsp:txBody>
      <dsp:txXfrm>
        <a:off x="3602570" y="49299"/>
        <a:ext cx="745071" cy="496713"/>
      </dsp:txXfrm>
    </dsp:sp>
    <dsp:sp modelId="{BA88AF79-4E23-4947-B559-F8485738FDBE}">
      <dsp:nvSpPr>
        <dsp:cNvPr id="0" name=""/>
        <dsp:cNvSpPr/>
      </dsp:nvSpPr>
      <dsp:spPr>
        <a:xfrm>
          <a:off x="4471820"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Two-Stage Model</a:t>
          </a:r>
        </a:p>
      </dsp:txBody>
      <dsp:txXfrm>
        <a:off x="4720177" y="49299"/>
        <a:ext cx="745071" cy="496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Key Concept: ROI</a:t>
          </a:r>
        </a:p>
      </dsp:txBody>
      <dsp:txXfrm>
        <a:off x="3602570" y="49299"/>
        <a:ext cx="745071" cy="496713"/>
      </dsp:txXfrm>
    </dsp:sp>
    <dsp:sp modelId="{C5B35013-297D-D644-9E26-48A41A8D133B}">
      <dsp:nvSpPr>
        <dsp:cNvPr id="0" name=""/>
        <dsp:cNvSpPr/>
      </dsp:nvSpPr>
      <dsp:spPr>
        <a:xfrm>
          <a:off x="4471820"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Two-Stage Model</a:t>
          </a:r>
        </a:p>
      </dsp:txBody>
      <dsp:txXfrm>
        <a:off x="4720177" y="49299"/>
        <a:ext cx="745071" cy="496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Key Concept: ROI</a:t>
          </a:r>
        </a:p>
      </dsp:txBody>
      <dsp:txXfrm>
        <a:off x="3602570" y="49299"/>
        <a:ext cx="745071" cy="496713"/>
      </dsp:txXfrm>
    </dsp:sp>
    <dsp:sp modelId="{C5B35013-297D-D644-9E26-48A41A8D133B}">
      <dsp:nvSpPr>
        <dsp:cNvPr id="0" name=""/>
        <dsp:cNvSpPr/>
      </dsp:nvSpPr>
      <dsp:spPr>
        <a:xfrm>
          <a:off x="4471820"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Two-Stage Model</a:t>
          </a:r>
        </a:p>
      </dsp:txBody>
      <dsp:txXfrm>
        <a:off x="4720177" y="49299"/>
        <a:ext cx="745071" cy="49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Key Concept: ROI</a:t>
          </a:r>
        </a:p>
      </dsp:txBody>
      <dsp:txXfrm>
        <a:off x="3602570" y="49299"/>
        <a:ext cx="745071" cy="496713"/>
      </dsp:txXfrm>
    </dsp:sp>
    <dsp:sp modelId="{1404B1BF-C4C5-7047-AFD2-07BA48F5765F}">
      <dsp:nvSpPr>
        <dsp:cNvPr id="0" name=""/>
        <dsp:cNvSpPr/>
      </dsp:nvSpPr>
      <dsp:spPr>
        <a:xfrm>
          <a:off x="4471820"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Two-Stage Model</a:t>
          </a:r>
        </a:p>
      </dsp:txBody>
      <dsp:txXfrm>
        <a:off x="4720177" y="49299"/>
        <a:ext cx="745071" cy="496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Key Concept: ROI</a:t>
          </a:r>
        </a:p>
      </dsp:txBody>
      <dsp:txXfrm>
        <a:off x="3602570" y="49299"/>
        <a:ext cx="745071" cy="496713"/>
      </dsp:txXfrm>
    </dsp:sp>
    <dsp:sp modelId="{28A7F32A-61F1-8A4E-8B35-226EC44BCC5F}">
      <dsp:nvSpPr>
        <dsp:cNvPr id="0" name=""/>
        <dsp:cNvSpPr/>
      </dsp:nvSpPr>
      <dsp:spPr>
        <a:xfrm>
          <a:off x="4471820"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Two-Stage Model</a:t>
          </a:r>
        </a:p>
      </dsp:txBody>
      <dsp:txXfrm>
        <a:off x="4720177" y="49299"/>
        <a:ext cx="745071" cy="496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Key Concept: ROI</a:t>
          </a:r>
        </a:p>
      </dsp:txBody>
      <dsp:txXfrm>
        <a:off x="3602570" y="49299"/>
        <a:ext cx="745071" cy="496713"/>
      </dsp:txXfrm>
    </dsp:sp>
    <dsp:sp modelId="{28A7F32A-61F1-8A4E-8B35-226EC44BCC5F}">
      <dsp:nvSpPr>
        <dsp:cNvPr id="0" name=""/>
        <dsp:cNvSpPr/>
      </dsp:nvSpPr>
      <dsp:spPr>
        <a:xfrm>
          <a:off x="4471820"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Two-Stage Model</a:t>
          </a:r>
        </a:p>
      </dsp:txBody>
      <dsp:txXfrm>
        <a:off x="4720177" y="49299"/>
        <a:ext cx="745071" cy="496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F582-1152-0546-B2B2-3582859FFCF1}">
      <dsp:nvSpPr>
        <dsp:cNvPr id="0" name=""/>
        <dsp:cNvSpPr/>
      </dsp:nvSpPr>
      <dsp:spPr>
        <a:xfrm>
          <a:off x="1395" y="49299"/>
          <a:ext cx="1241784" cy="496713"/>
        </a:xfrm>
        <a:prstGeom prst="chevron">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Backend Predictor</a:t>
          </a:r>
        </a:p>
      </dsp:txBody>
      <dsp:txXfrm>
        <a:off x="249752" y="49299"/>
        <a:ext cx="745071" cy="496713"/>
      </dsp:txXfrm>
    </dsp:sp>
    <dsp:sp modelId="{A6EFFEE1-A244-E247-AA66-067E2F401874}">
      <dsp:nvSpPr>
        <dsp:cNvPr id="0" name=""/>
        <dsp:cNvSpPr/>
      </dsp:nvSpPr>
      <dsp:spPr>
        <a:xfrm>
          <a:off x="1119001"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System Predictor</a:t>
          </a:r>
        </a:p>
      </dsp:txBody>
      <dsp:txXfrm>
        <a:off x="1367358" y="49299"/>
        <a:ext cx="745071" cy="496713"/>
      </dsp:txXfrm>
    </dsp:sp>
    <dsp:sp modelId="{CF5E5611-D731-5A4B-B843-77A08AB5B7C1}">
      <dsp:nvSpPr>
        <dsp:cNvPr id="0" name=""/>
        <dsp:cNvSpPr/>
      </dsp:nvSpPr>
      <dsp:spPr>
        <a:xfrm>
          <a:off x="2236607" y="49299"/>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ML Modeling Method</a:t>
          </a:r>
        </a:p>
      </dsp:txBody>
      <dsp:txXfrm>
        <a:off x="2484964" y="49299"/>
        <a:ext cx="745071" cy="496713"/>
      </dsp:txXfrm>
    </dsp:sp>
    <dsp:sp modelId="{F9521BB0-A7EE-DF41-B1B2-1DF43FF49A4B}">
      <dsp:nvSpPr>
        <dsp:cNvPr id="0" name=""/>
        <dsp:cNvSpPr/>
      </dsp:nvSpPr>
      <dsp:spPr>
        <a:xfrm>
          <a:off x="3354213" y="49299"/>
          <a:ext cx="1241784" cy="4967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t>Key Concept: ROI</a:t>
          </a:r>
        </a:p>
      </dsp:txBody>
      <dsp:txXfrm>
        <a:off x="3602570" y="49299"/>
        <a:ext cx="745071" cy="496713"/>
      </dsp:txXfrm>
    </dsp:sp>
    <dsp:sp modelId="{28A7F32A-61F1-8A4E-8B35-226EC44BCC5F}">
      <dsp:nvSpPr>
        <dsp:cNvPr id="0" name=""/>
        <dsp:cNvSpPr/>
      </dsp:nvSpPr>
      <dsp:spPr>
        <a:xfrm>
          <a:off x="4471820" y="49299"/>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Two-Stage Model</a:t>
          </a:r>
        </a:p>
      </dsp:txBody>
      <dsp:txXfrm>
        <a:off x="4720177" y="49299"/>
        <a:ext cx="745071" cy="4967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DD9C-558F-944C-B75B-3980D668419A}">
      <dsp:nvSpPr>
        <dsp:cNvPr id="0" name=""/>
        <dsp:cNvSpPr/>
      </dsp:nvSpPr>
      <dsp:spPr>
        <a:xfrm>
          <a:off x="1395" y="48823"/>
          <a:ext cx="1241784" cy="496713"/>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Data Generation</a:t>
          </a:r>
        </a:p>
      </dsp:txBody>
      <dsp:txXfrm>
        <a:off x="249752" y="48823"/>
        <a:ext cx="745071" cy="496713"/>
      </dsp:txXfrm>
    </dsp:sp>
    <dsp:sp modelId="{5B4C2A2B-2F99-914D-B27C-1A139EB2FCF3}">
      <dsp:nvSpPr>
        <dsp:cNvPr id="0" name=""/>
        <dsp:cNvSpPr/>
      </dsp:nvSpPr>
      <dsp:spPr>
        <a:xfrm>
          <a:off x="1119001"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Training</a:t>
          </a:r>
        </a:p>
      </dsp:txBody>
      <dsp:txXfrm>
        <a:off x="1367358" y="48823"/>
        <a:ext cx="745071" cy="496713"/>
      </dsp:txXfrm>
    </dsp:sp>
    <dsp:sp modelId="{1C1BBC10-A5D0-2F4B-96BE-F33A64B83C17}">
      <dsp:nvSpPr>
        <dsp:cNvPr id="0" name=""/>
        <dsp:cNvSpPr/>
      </dsp:nvSpPr>
      <dsp:spPr>
        <a:xfrm>
          <a:off x="2236607"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Model Testing</a:t>
          </a:r>
        </a:p>
      </dsp:txBody>
      <dsp:txXfrm>
        <a:off x="2484964" y="48823"/>
        <a:ext cx="745071" cy="496713"/>
      </dsp:txXfrm>
    </dsp:sp>
    <dsp:sp modelId="{CCC244A9-DEDD-9649-B6BE-3D498ECE37CC}">
      <dsp:nvSpPr>
        <dsp:cNvPr id="0" name=""/>
        <dsp:cNvSpPr/>
      </dsp:nvSpPr>
      <dsp:spPr>
        <a:xfrm>
          <a:off x="3354213"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ASIC</a:t>
          </a:r>
        </a:p>
      </dsp:txBody>
      <dsp:txXfrm>
        <a:off x="3602570" y="48823"/>
        <a:ext cx="745071" cy="496713"/>
      </dsp:txXfrm>
    </dsp:sp>
    <dsp:sp modelId="{5CCDE45D-81C7-CA43-8B80-D7E0D15E6809}">
      <dsp:nvSpPr>
        <dsp:cNvPr id="0" name=""/>
        <dsp:cNvSpPr/>
      </dsp:nvSpPr>
      <dsp:spPr>
        <a:xfrm>
          <a:off x="4471820" y="48823"/>
          <a:ext cx="1241784" cy="4967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Results: FPGA</a:t>
          </a:r>
        </a:p>
      </dsp:txBody>
      <dsp:txXfrm>
        <a:off x="4720177" y="48823"/>
        <a:ext cx="745071" cy="4967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8D9C3-9B6E-7144-B150-FE309F32EFA5}" type="datetimeFigureOut">
              <a:rPr lang="en-US" smtClean="0"/>
              <a:pPr/>
              <a:t>9/13/22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C86C2-9417-D242-957F-07D0C93E50AF}" type="slidenum">
              <a:rPr lang="en-US" smtClean="0"/>
              <a:pPr/>
              <a:t>‹#›</a:t>
            </a:fld>
            <a:endParaRPr lang="en-US"/>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dirty="0"/>
              <a:t>Hello everyone, I am Sayak Kundu, a third year PhD student at UC San Diego.</a:t>
            </a:r>
          </a:p>
          <a:p>
            <a:pPr rtl="0"/>
            <a:endParaRPr lang="en-US" dirty="0"/>
          </a:p>
          <a:p>
            <a:pPr rtl="0"/>
            <a:r>
              <a:rPr lang="en-US" dirty="0"/>
              <a:t>Today, the title of my presentation is “Physically </a:t>
            </a:r>
            <a:r>
              <a:rPr lang="en-US" sz="1200" dirty="0"/>
              <a:t>Accurate Learning-based Performance Prediction of Hardware-accelerated ML Algorithms”.</a:t>
            </a:r>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a:t>
            </a:fld>
            <a:endParaRPr lang="en-US"/>
          </a:p>
        </p:txBody>
      </p:sp>
    </p:spTree>
    <p:extLst>
      <p:ext uri="{BB962C8B-B14F-4D97-AF65-F5344CB8AC3E}">
        <p14:creationId xmlns:p14="http://schemas.microsoft.com/office/powerpoint/2010/main" val="22075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Backend-ML-Model predicts total power and effective clock frequency of a specific ML hardware generator </a:t>
            </a:r>
          </a:p>
          <a:p>
            <a:endParaRPr lang="en-US" dirty="0"/>
          </a:p>
          <a:p>
            <a:r>
              <a:rPr lang="en-US" dirty="0"/>
              <a:t>for a user specified configuration and target clock frequency. </a:t>
            </a:r>
          </a:p>
          <a:p>
            <a:endParaRPr lang="en-US" dirty="0"/>
          </a:p>
          <a:p>
            <a:r>
              <a:rPr lang="en-US" dirty="0"/>
              <a:t>[CLICK]</a:t>
            </a:r>
          </a:p>
          <a:p>
            <a:r>
              <a:rPr lang="en-US" dirty="0"/>
              <a:t>The flow chart shows the steps of Backend-ML-Model training.</a:t>
            </a:r>
          </a:p>
          <a:p>
            <a:endParaRPr lang="en-US" dirty="0"/>
          </a:p>
          <a:p>
            <a:r>
              <a:rPr lang="en-US" dirty="0"/>
              <a:t>[CLICK]</a:t>
            </a:r>
          </a:p>
          <a:p>
            <a:r>
              <a:rPr lang="en-US" dirty="0"/>
              <a:t>We first sample configurations from the architectural parameter space and generate RTL. </a:t>
            </a:r>
          </a:p>
          <a:p>
            <a:endParaRPr lang="en-US" dirty="0"/>
          </a:p>
          <a:p>
            <a:r>
              <a:rPr lang="en-US" dirty="0"/>
              <a:t>[CLICK]</a:t>
            </a:r>
          </a:p>
          <a:p>
            <a:r>
              <a:rPr lang="en-US" dirty="0"/>
              <a:t>Then we run SP&amp;R for a set of target clock frequencies and </a:t>
            </a:r>
          </a:p>
          <a:p>
            <a:endParaRPr lang="en-US" dirty="0"/>
          </a:p>
          <a:p>
            <a:r>
              <a:rPr lang="en-US" dirty="0"/>
              <a:t>[CLICK]</a:t>
            </a:r>
          </a:p>
          <a:p>
            <a:r>
              <a:rPr lang="en-US" dirty="0"/>
              <a:t>capture the PPA data. </a:t>
            </a:r>
          </a:p>
          <a:p>
            <a:endParaRPr lang="en-US" dirty="0"/>
          </a:p>
          <a:p>
            <a:r>
              <a:rPr lang="en-US" dirty="0"/>
              <a:t>[CLICK]</a:t>
            </a:r>
          </a:p>
          <a:p>
            <a:r>
              <a:rPr lang="en-US" dirty="0"/>
              <a:t>Afterwards, these data points are used to train the Backend-ML-Model. </a:t>
            </a:r>
          </a:p>
        </p:txBody>
      </p:sp>
      <p:sp>
        <p:nvSpPr>
          <p:cNvPr id="4" name="Slide Number Placeholder 3"/>
          <p:cNvSpPr>
            <a:spLocks noGrp="1"/>
          </p:cNvSpPr>
          <p:nvPr>
            <p:ph type="sldNum" sz="quarter" idx="5"/>
          </p:nvPr>
        </p:nvSpPr>
        <p:spPr/>
        <p:txBody>
          <a:bodyPr/>
          <a:lstStyle/>
          <a:p>
            <a:fld id="{49DC86C2-9417-D242-957F-07D0C93E50AF}" type="slidenum">
              <a:rPr lang="en-US" smtClean="0"/>
              <a:pPr/>
              <a:t>10</a:t>
            </a:fld>
            <a:endParaRPr lang="en-US"/>
          </a:p>
        </p:txBody>
      </p:sp>
    </p:spTree>
    <p:extLst>
      <p:ext uri="{BB962C8B-B14F-4D97-AF65-F5344CB8AC3E}">
        <p14:creationId xmlns:p14="http://schemas.microsoft.com/office/powerpoint/2010/main" val="240272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the flow chart shows the steps of backend PPA prediction.</a:t>
            </a:r>
          </a:p>
          <a:p>
            <a:endParaRPr lang="en-US" dirty="0"/>
          </a:p>
          <a:p>
            <a:r>
              <a:rPr lang="en-US" dirty="0"/>
              <a:t>Finally,</a:t>
            </a:r>
          </a:p>
          <a:p>
            <a:endParaRPr lang="en-US" dirty="0"/>
          </a:p>
          <a:p>
            <a:r>
              <a:rPr lang="en-US" dirty="0"/>
              <a:t>[CLICK]</a:t>
            </a:r>
          </a:p>
          <a:p>
            <a:r>
              <a:rPr lang="en-US" dirty="0"/>
              <a:t>for an unseen configuration and target clock period </a:t>
            </a:r>
          </a:p>
          <a:p>
            <a:endParaRPr lang="en-US" dirty="0"/>
          </a:p>
          <a:p>
            <a:r>
              <a:rPr lang="en-US" dirty="0"/>
              <a:t>[CLICK]</a:t>
            </a:r>
          </a:p>
          <a:p>
            <a:r>
              <a:rPr lang="en-US" dirty="0"/>
              <a:t>the trained Backend ML model </a:t>
            </a:r>
          </a:p>
          <a:p>
            <a:endParaRPr lang="en-US" dirty="0"/>
          </a:p>
          <a:p>
            <a:r>
              <a:rPr lang="en-US" dirty="0"/>
              <a:t>[CLICK]</a:t>
            </a:r>
          </a:p>
          <a:p>
            <a:r>
              <a:rPr lang="en-US" dirty="0"/>
              <a:t>predicts PPA.</a:t>
            </a:r>
          </a:p>
        </p:txBody>
      </p:sp>
      <p:sp>
        <p:nvSpPr>
          <p:cNvPr id="4" name="Slide Number Placeholder 3"/>
          <p:cNvSpPr>
            <a:spLocks noGrp="1"/>
          </p:cNvSpPr>
          <p:nvPr>
            <p:ph type="sldNum" sz="quarter" idx="5"/>
          </p:nvPr>
        </p:nvSpPr>
        <p:spPr/>
        <p:txBody>
          <a:bodyPr/>
          <a:lstStyle/>
          <a:p>
            <a:fld id="{49DC86C2-9417-D242-957F-07D0C93E50AF}" type="slidenum">
              <a:rPr lang="en-US" smtClean="0"/>
              <a:pPr/>
              <a:t>11</a:t>
            </a:fld>
            <a:endParaRPr lang="en-US"/>
          </a:p>
        </p:txBody>
      </p:sp>
    </p:spTree>
    <p:extLst>
      <p:ext uri="{BB962C8B-B14F-4D97-AF65-F5344CB8AC3E}">
        <p14:creationId xmlns:p14="http://schemas.microsoft.com/office/powerpoint/2010/main" val="310763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System-ML-Model predicts energy and runtime of a specific ML hardware generator </a:t>
            </a:r>
          </a:p>
          <a:p>
            <a:endParaRPr lang="en-US" dirty="0"/>
          </a:p>
          <a:p>
            <a:r>
              <a:rPr lang="en-US" dirty="0"/>
              <a:t>for a user specified configuration and target clock </a:t>
            </a:r>
            <a:r>
              <a:rPr lang="en-US" dirty="0" err="1"/>
              <a:t>fre</a:t>
            </a:r>
            <a:endParaRPr lang="en-US" dirty="0"/>
          </a:p>
          <a:p>
            <a:r>
              <a:rPr lang="en-US" dirty="0"/>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flow chart shows the steps of System-ML-Model training.</a:t>
            </a:r>
          </a:p>
          <a:p>
            <a:endParaRPr lang="en-US" dirty="0"/>
          </a:p>
          <a:p>
            <a:r>
              <a:rPr lang="en-US" dirty="0"/>
              <a:t>[CLICK]</a:t>
            </a:r>
          </a:p>
          <a:p>
            <a:r>
              <a:rPr lang="en-US" dirty="0"/>
              <a:t>The steps are same as the backend ml model training till PPA curve generation. </a:t>
            </a:r>
          </a:p>
          <a:p>
            <a:endParaRPr lang="en-US" dirty="0"/>
          </a:p>
          <a:p>
            <a:r>
              <a:rPr lang="en-US" dirty="0"/>
              <a:t>[CLICK]</a:t>
            </a:r>
          </a:p>
          <a:p>
            <a:r>
              <a:rPr lang="en-US" dirty="0"/>
              <a:t>So, we use that PPA curve to run simulation and capture the energy and runtime curve.</a:t>
            </a:r>
          </a:p>
          <a:p>
            <a:endParaRPr lang="en-US" dirty="0"/>
          </a:p>
          <a:p>
            <a:r>
              <a:rPr lang="en-US" dirty="0"/>
              <a:t>[CLICK]</a:t>
            </a:r>
          </a:p>
          <a:p>
            <a:r>
              <a:rPr lang="en-US" dirty="0"/>
              <a:t>Then the energy and runtime data points are used to train the System-ML-Model. </a:t>
            </a:r>
          </a:p>
        </p:txBody>
      </p:sp>
      <p:sp>
        <p:nvSpPr>
          <p:cNvPr id="4" name="Slide Number Placeholder 3"/>
          <p:cNvSpPr>
            <a:spLocks noGrp="1"/>
          </p:cNvSpPr>
          <p:nvPr>
            <p:ph type="sldNum" sz="quarter" idx="5"/>
          </p:nvPr>
        </p:nvSpPr>
        <p:spPr/>
        <p:txBody>
          <a:bodyPr/>
          <a:lstStyle/>
          <a:p>
            <a:fld id="{49DC86C2-9417-D242-957F-07D0C93E50AF}" type="slidenum">
              <a:rPr lang="en-US" smtClean="0"/>
              <a:pPr/>
              <a:t>12</a:t>
            </a:fld>
            <a:endParaRPr lang="en-US"/>
          </a:p>
        </p:txBody>
      </p:sp>
    </p:spTree>
    <p:extLst>
      <p:ext uri="{BB962C8B-B14F-4D97-AF65-F5344CB8AC3E}">
        <p14:creationId xmlns:p14="http://schemas.microsoft.com/office/powerpoint/2010/main" val="398831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the flow chart shows the steps of system level metric prediction.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Finally,</a:t>
            </a:r>
          </a:p>
          <a:p>
            <a:endParaRPr lang="en-US" dirty="0"/>
          </a:p>
          <a:p>
            <a:r>
              <a:rPr lang="en-US" dirty="0"/>
              <a:t>[CLICK]</a:t>
            </a:r>
          </a:p>
          <a:p>
            <a:r>
              <a:rPr lang="en-US" dirty="0"/>
              <a:t>for an unseen configuration and target clock period </a:t>
            </a:r>
          </a:p>
          <a:p>
            <a:endParaRPr lang="en-US" dirty="0"/>
          </a:p>
          <a:p>
            <a:r>
              <a:rPr lang="en-US" dirty="0"/>
              <a:t>[CLICK]</a:t>
            </a:r>
          </a:p>
          <a:p>
            <a:r>
              <a:rPr lang="en-US" dirty="0"/>
              <a:t>the trained System ML model </a:t>
            </a:r>
          </a:p>
          <a:p>
            <a:endParaRPr lang="en-US" dirty="0"/>
          </a:p>
          <a:p>
            <a:r>
              <a:rPr lang="en-US" dirty="0"/>
              <a:t>[CLICK]</a:t>
            </a:r>
          </a:p>
          <a:p>
            <a:r>
              <a:rPr lang="en-US" dirty="0"/>
              <a:t>predicts system level performance.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13</a:t>
            </a:fld>
            <a:endParaRPr lang="en-US"/>
          </a:p>
        </p:txBody>
      </p:sp>
    </p:spTree>
    <p:extLst>
      <p:ext uri="{BB962C8B-B14F-4D97-AF65-F5344CB8AC3E}">
        <p14:creationId xmlns:p14="http://schemas.microsoft.com/office/powerpoint/2010/main" val="278102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use four regression-based ML-models for backend and system-level performance prediction.</a:t>
            </a:r>
          </a:p>
          <a:p>
            <a:endParaRPr lang="en-US" dirty="0"/>
          </a:p>
          <a:p>
            <a:r>
              <a:rPr lang="en-US" dirty="0"/>
              <a:t>The ML models are</a:t>
            </a:r>
          </a:p>
          <a:p>
            <a:endParaRPr lang="en-US" dirty="0"/>
          </a:p>
          <a:p>
            <a:r>
              <a:rPr lang="en-US" dirty="0"/>
              <a:t>[CLICK]</a:t>
            </a:r>
          </a:p>
          <a:p>
            <a:r>
              <a:rPr lang="en-US" dirty="0"/>
              <a:t>Gradient Boosted Decision Trees or GBDT</a:t>
            </a:r>
          </a:p>
          <a:p>
            <a:endParaRPr lang="en-US" dirty="0"/>
          </a:p>
          <a:p>
            <a:r>
              <a:rPr lang="en-US" dirty="0"/>
              <a:t>Random Forest or RF</a:t>
            </a:r>
          </a:p>
          <a:p>
            <a:endParaRPr lang="en-US" dirty="0"/>
          </a:p>
          <a:p>
            <a:r>
              <a:rPr lang="en-US" dirty="0"/>
              <a:t>Artificial Neural Network or ANN</a:t>
            </a:r>
          </a:p>
          <a:p>
            <a:endParaRPr lang="en-US" dirty="0"/>
          </a:p>
          <a:p>
            <a:r>
              <a:rPr lang="en-US" dirty="0"/>
              <a:t>And Stacked Ensemble</a:t>
            </a:r>
          </a:p>
          <a:p>
            <a:endParaRPr lang="en-US" dirty="0"/>
          </a:p>
          <a:p>
            <a:r>
              <a:rPr lang="en-US" dirty="0"/>
              <a:t>[CLICK]</a:t>
            </a:r>
          </a:p>
          <a:p>
            <a:r>
              <a:rPr lang="en-US" dirty="0"/>
              <a:t>To train the models we use the open-source platform H2O</a:t>
            </a:r>
          </a:p>
          <a:p>
            <a:endParaRPr lang="en-US" dirty="0"/>
          </a:p>
          <a:p>
            <a:r>
              <a:rPr lang="en-US" dirty="0"/>
              <a:t>[CLICK]</a:t>
            </a:r>
          </a:p>
          <a:p>
            <a:r>
              <a:rPr lang="en-US" dirty="0"/>
              <a:t>For stacked ensemble model</a:t>
            </a:r>
          </a:p>
          <a:p>
            <a:endParaRPr lang="en-US" dirty="0"/>
          </a:p>
          <a:p>
            <a:r>
              <a:rPr lang="en-US" dirty="0"/>
              <a:t>Trained GBDT, RF and ANN models are used as base learners and</a:t>
            </a:r>
          </a:p>
          <a:p>
            <a:endParaRPr lang="en-US" dirty="0"/>
          </a:p>
          <a:p>
            <a:r>
              <a:rPr lang="en-US" dirty="0"/>
              <a:t>Linear regression model as the meta learner.</a:t>
            </a:r>
          </a:p>
        </p:txBody>
      </p:sp>
      <p:sp>
        <p:nvSpPr>
          <p:cNvPr id="4" name="Slide Number Placeholder 3"/>
          <p:cNvSpPr>
            <a:spLocks noGrp="1"/>
          </p:cNvSpPr>
          <p:nvPr>
            <p:ph type="sldNum" sz="quarter" idx="5"/>
          </p:nvPr>
        </p:nvSpPr>
        <p:spPr/>
        <p:txBody>
          <a:bodyPr/>
          <a:lstStyle/>
          <a:p>
            <a:fld id="{49DC86C2-9417-D242-957F-07D0C93E50AF}" type="slidenum">
              <a:rPr lang="en-US" smtClean="0"/>
              <a:pPr/>
              <a:t>14</a:t>
            </a:fld>
            <a:endParaRPr lang="en-US"/>
          </a:p>
        </p:txBody>
      </p:sp>
    </p:spTree>
    <p:extLst>
      <p:ext uri="{BB962C8B-B14F-4D97-AF65-F5344CB8AC3E}">
        <p14:creationId xmlns:p14="http://schemas.microsoft.com/office/powerpoint/2010/main" val="245329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main object of DSE is to minimize runtime and energy</a:t>
            </a:r>
          </a:p>
          <a:p>
            <a:endParaRPr lang="en-US" dirty="0"/>
          </a:p>
          <a:p>
            <a:r>
              <a:rPr lang="en-US" dirty="0"/>
              <a:t>[CLICK]</a:t>
            </a:r>
          </a:p>
          <a:p>
            <a:r>
              <a:rPr lang="en-US" dirty="0"/>
              <a:t>The figure shows the energy vs. runtime plot for two </a:t>
            </a:r>
            <a:r>
              <a:rPr lang="en-US" dirty="0" err="1"/>
              <a:t>Axiline</a:t>
            </a:r>
            <a:r>
              <a:rPr lang="en-US" dirty="0"/>
              <a:t> designs.</a:t>
            </a:r>
          </a:p>
          <a:p>
            <a:endParaRPr lang="en-US" dirty="0"/>
          </a:p>
          <a:p>
            <a:r>
              <a:rPr lang="en-US" dirty="0"/>
              <a:t>[Show in the figure] </a:t>
            </a:r>
          </a:p>
          <a:p>
            <a:r>
              <a:rPr lang="en-US" dirty="0"/>
              <a:t>In Region of Energy, energy and runtime both can be optimized. But the runtime is comparatively high.</a:t>
            </a:r>
          </a:p>
          <a:p>
            <a:endParaRPr lang="en-US" dirty="0"/>
          </a:p>
          <a:p>
            <a:endParaRPr lang="en-US" dirty="0"/>
          </a:p>
          <a:p>
            <a:r>
              <a:rPr lang="en-US" dirty="0"/>
              <a:t>[Show in the figure]</a:t>
            </a:r>
          </a:p>
          <a:p>
            <a:r>
              <a:rPr lang="en-US" dirty="0"/>
              <a:t>In Region of Runtime, runtime can be optimized at the cost of high energy overhead.</a:t>
            </a:r>
          </a:p>
          <a:p>
            <a:endParaRPr lang="en-US" dirty="0"/>
          </a:p>
          <a:p>
            <a:r>
              <a:rPr lang="en-US" dirty="0"/>
              <a:t>[Show in the figure]</a:t>
            </a:r>
          </a:p>
          <a:p>
            <a:r>
              <a:rPr lang="en-US" dirty="0"/>
              <a:t>In Region of Balance, lowest energy is achieved at comparatively less runtime overhead.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a:t>
            </a:r>
          </a:p>
          <a:p>
            <a:r>
              <a:rPr lang="en-US" dirty="0"/>
              <a:t>So, region of balance is the region of interest.</a:t>
            </a:r>
          </a:p>
          <a:p>
            <a:endParaRPr lang="en-US" dirty="0"/>
          </a:p>
          <a:p>
            <a:r>
              <a:rPr lang="en-US" dirty="0"/>
              <a:t>[CLICK]</a:t>
            </a:r>
          </a:p>
          <a:p>
            <a:r>
              <a:rPr lang="en-US" dirty="0"/>
              <a:t>This figure shows the runtime vs target clock frequency plot for the same </a:t>
            </a:r>
            <a:r>
              <a:rPr lang="en-US" dirty="0" err="1"/>
              <a:t>Axiline</a:t>
            </a:r>
            <a:r>
              <a:rPr lang="en-US" dirty="0"/>
              <a:t> designs.</a:t>
            </a:r>
          </a:p>
          <a:p>
            <a:endParaRPr lang="en-US" dirty="0"/>
          </a:p>
          <a:p>
            <a:r>
              <a:rPr lang="en-US" dirty="0"/>
              <a:t>The region between the dotted vertical lines is the region of balance. </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15</a:t>
            </a:fld>
            <a:endParaRPr lang="en-US"/>
          </a:p>
        </p:txBody>
      </p:sp>
    </p:spTree>
    <p:extLst>
      <p:ext uri="{BB962C8B-B14F-4D97-AF65-F5344CB8AC3E}">
        <p14:creationId xmlns:p14="http://schemas.microsoft.com/office/powerpoint/2010/main" val="392687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the runtime vs target clock frequency plot from the previous slide.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see that the region of Interest excludes both high and low target clock frequencies.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a:t>
            </a:r>
          </a:p>
          <a:p>
            <a:r>
              <a:rPr lang="en-US" dirty="0"/>
              <a:t>The figure on the right is the effective clock frequency vs target clock frequency plot for the same </a:t>
            </a:r>
            <a:r>
              <a:rPr lang="en-US" dirty="0" err="1"/>
              <a:t>Axiline</a:t>
            </a:r>
            <a:r>
              <a:rPr lang="en-US" dirty="0"/>
              <a:t> design. </a:t>
            </a:r>
          </a:p>
          <a:p>
            <a:endParaRPr lang="en-US" dirty="0"/>
          </a:p>
          <a:p>
            <a:r>
              <a:rPr lang="en-US" dirty="0"/>
              <a:t>We see that in the ROI, effective clock frequency follows the target clock frequency.</a:t>
            </a:r>
          </a:p>
          <a:p>
            <a:endParaRPr lang="en-US" dirty="0"/>
          </a:p>
          <a:p>
            <a:r>
              <a:rPr lang="en-US" dirty="0"/>
              <a:t>[CLICK]</a:t>
            </a:r>
          </a:p>
          <a:p>
            <a:r>
              <a:rPr lang="en-US" dirty="0"/>
              <a:t>Based on these observations, we characterize ROI using this equation. We use epsilon equal to 0.1 for our experiment</a:t>
            </a:r>
          </a:p>
        </p:txBody>
      </p:sp>
      <p:sp>
        <p:nvSpPr>
          <p:cNvPr id="4" name="Slide Number Placeholder 3"/>
          <p:cNvSpPr>
            <a:spLocks noGrp="1"/>
          </p:cNvSpPr>
          <p:nvPr>
            <p:ph type="sldNum" sz="quarter" idx="5"/>
          </p:nvPr>
        </p:nvSpPr>
        <p:spPr/>
        <p:txBody>
          <a:bodyPr/>
          <a:lstStyle/>
          <a:p>
            <a:fld id="{49DC86C2-9417-D242-957F-07D0C93E50AF}" type="slidenum">
              <a:rPr lang="en-US" smtClean="0"/>
              <a:pPr/>
              <a:t>16</a:t>
            </a:fld>
            <a:endParaRPr lang="en-US"/>
          </a:p>
        </p:txBody>
      </p:sp>
    </p:spTree>
    <p:extLst>
      <p:ext uri="{BB962C8B-B14F-4D97-AF65-F5344CB8AC3E}">
        <p14:creationId xmlns:p14="http://schemas.microsoft.com/office/powerpoint/2010/main" val="148680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propose our two-stage inference model based on the definition of ROI.</a:t>
            </a:r>
          </a:p>
          <a:p>
            <a:endParaRPr lang="en-US" dirty="0"/>
          </a:p>
          <a:p>
            <a:r>
              <a:rPr lang="en-US" dirty="0"/>
              <a:t>[CLICK]</a:t>
            </a:r>
          </a:p>
          <a:p>
            <a:r>
              <a:rPr lang="en-US" dirty="0"/>
              <a:t>We first train the Backend-ML-Model and the System-ML-Model.</a:t>
            </a:r>
          </a:p>
          <a:p>
            <a:endParaRPr lang="en-US" dirty="0"/>
          </a:p>
          <a:p>
            <a:r>
              <a:rPr lang="en-US" dirty="0"/>
              <a:t>Then, we predict the effective clock frequency using the trained model.</a:t>
            </a:r>
          </a:p>
          <a:p>
            <a:endParaRPr lang="en-US" dirty="0"/>
          </a:p>
          <a:p>
            <a:r>
              <a:rPr lang="en-US" dirty="0"/>
              <a:t>[CLICK]</a:t>
            </a:r>
          </a:p>
          <a:p>
            <a:r>
              <a:rPr lang="en-US" dirty="0"/>
              <a:t>If effective clock frequency and target clock frequency satisfy ROI definition, then only we predict total power, runtime and energy.</a:t>
            </a:r>
          </a:p>
          <a:p>
            <a:endParaRPr lang="en-US" dirty="0"/>
          </a:p>
          <a:p>
            <a:r>
              <a:rPr lang="en-US" dirty="0"/>
              <a:t>Otherwise, we exclude the target clock frequency from the search space.</a:t>
            </a:r>
          </a:p>
          <a:p>
            <a:endParaRPr lang="en-US" dirty="0"/>
          </a:p>
          <a:p>
            <a:r>
              <a:rPr lang="en-US" dirty="0"/>
              <a:t>[CLICK]</a:t>
            </a:r>
          </a:p>
          <a:p>
            <a:r>
              <a:rPr lang="en-US" dirty="0"/>
              <a:t>So, the two-stage inference model approach helps us to explore the design space efficiently by reducing the search space.</a:t>
            </a:r>
          </a:p>
          <a:p>
            <a:endParaRPr lang="en-US" dirty="0"/>
          </a:p>
          <a:p>
            <a:r>
              <a:rPr lang="en-US" dirty="0"/>
              <a:t>And our experimental results show that it improves model prediction accuracy.</a:t>
            </a:r>
          </a:p>
        </p:txBody>
      </p:sp>
      <p:sp>
        <p:nvSpPr>
          <p:cNvPr id="4" name="Slide Number Placeholder 3"/>
          <p:cNvSpPr>
            <a:spLocks noGrp="1"/>
          </p:cNvSpPr>
          <p:nvPr>
            <p:ph type="sldNum" sz="quarter" idx="5"/>
          </p:nvPr>
        </p:nvSpPr>
        <p:spPr/>
        <p:txBody>
          <a:bodyPr/>
          <a:lstStyle/>
          <a:p>
            <a:fld id="{49DC86C2-9417-D242-957F-07D0C93E50AF}" type="slidenum">
              <a:rPr lang="en-US" smtClean="0"/>
              <a:pPr/>
              <a:t>17</a:t>
            </a:fld>
            <a:endParaRPr lang="en-US"/>
          </a:p>
        </p:txBody>
      </p:sp>
    </p:spTree>
    <p:extLst>
      <p:ext uri="{BB962C8B-B14F-4D97-AF65-F5344CB8AC3E}">
        <p14:creationId xmlns:p14="http://schemas.microsoft.com/office/powerpoint/2010/main" val="26088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dirty="0"/>
              <a:t>Now I will describe our experimental setup and show our results.</a:t>
            </a:r>
          </a:p>
          <a:p>
            <a:pPr rtl="0"/>
            <a:r>
              <a:rPr lang="en-US" dirty="0"/>
              <a:t>First, I will discuss the data generation steps of ASIC and FPGA.</a:t>
            </a:r>
          </a:p>
          <a:p>
            <a:pPr rtl="0"/>
            <a:r>
              <a:rPr lang="en-US" dirty="0"/>
              <a:t>Then I will show the steps of training and testing our models and </a:t>
            </a:r>
          </a:p>
          <a:p>
            <a:pPr rtl="0"/>
            <a:r>
              <a:rPr lang="en-US" dirty="0"/>
              <a:t>Finally, I will present the results of our model performance.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18</a:t>
            </a:fld>
            <a:endParaRPr lang="en-US"/>
          </a:p>
        </p:txBody>
      </p:sp>
    </p:spTree>
    <p:extLst>
      <p:ext uri="{BB962C8B-B14F-4D97-AF65-F5344CB8AC3E}">
        <p14:creationId xmlns:p14="http://schemas.microsoft.com/office/powerpoint/2010/main" val="159437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part of the Table 1 from our paper. It presents the tunable architectural hyperparameters and the corresponding values. We see that the design space is huge </a:t>
            </a:r>
            <a:r>
              <a:rPr lang="en-US"/>
              <a:t>for these </a:t>
            </a:r>
            <a:r>
              <a:rPr lang="en-US" dirty="0"/>
              <a:t>ML hardware generators. We use these parameters along with target clock frequency as features of our ML models. We sample configurations from this architectural parameter space and generate RTL. We use this RTL for the data generation.</a:t>
            </a:r>
          </a:p>
        </p:txBody>
      </p:sp>
      <p:sp>
        <p:nvSpPr>
          <p:cNvPr id="4" name="Slide Number Placeholder 3"/>
          <p:cNvSpPr>
            <a:spLocks noGrp="1"/>
          </p:cNvSpPr>
          <p:nvPr>
            <p:ph type="sldNum" sz="quarter" idx="5"/>
          </p:nvPr>
        </p:nvSpPr>
        <p:spPr/>
        <p:txBody>
          <a:bodyPr/>
          <a:lstStyle/>
          <a:p>
            <a:fld id="{49DC86C2-9417-D242-957F-07D0C93E50AF}" type="slidenum">
              <a:rPr lang="en-US" smtClean="0"/>
              <a:pPr/>
              <a:t>19</a:t>
            </a:fld>
            <a:endParaRPr lang="en-US"/>
          </a:p>
        </p:txBody>
      </p:sp>
    </p:spTree>
    <p:extLst>
      <p:ext uri="{BB962C8B-B14F-4D97-AF65-F5344CB8AC3E}">
        <p14:creationId xmlns:p14="http://schemas.microsoft.com/office/powerpoint/2010/main" val="224645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the outline of my presentation.</a:t>
            </a:r>
          </a:p>
          <a:p>
            <a:endParaRPr lang="en-US" dirty="0"/>
          </a:p>
          <a:p>
            <a:r>
              <a:rPr lang="en-US" dirty="0"/>
              <a:t>I will start with the background and motivation of our work.</a:t>
            </a:r>
          </a:p>
          <a:p>
            <a:endParaRPr lang="en-US" dirty="0"/>
          </a:p>
          <a:p>
            <a:r>
              <a:rPr lang="en-US" dirty="0"/>
              <a:t>Then I will summarize our main contributions and explain our approach.</a:t>
            </a:r>
          </a:p>
          <a:p>
            <a:endParaRPr lang="en-US" dirty="0"/>
          </a:p>
          <a:p>
            <a:pPr rtl="0"/>
            <a:r>
              <a:rPr lang="en-US" sz="1200" b="0" i="0" u="none" strike="noStrike" kern="1200" dirty="0">
                <a:solidFill>
                  <a:schemeClr val="tx1"/>
                </a:solidFill>
                <a:effectLst/>
                <a:latin typeface="+mn-lt"/>
                <a:ea typeface="+mn-ea"/>
                <a:cs typeface="+mn-cs"/>
              </a:rPr>
              <a:t>Next, I will describe our experimental setup, results and the application of our approach.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Finally, I will conclude my talk with a quick summary.</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a:t>
            </a:fld>
            <a:endParaRPr lang="en-US"/>
          </a:p>
        </p:txBody>
      </p:sp>
    </p:spTree>
    <p:extLst>
      <p:ext uri="{BB962C8B-B14F-4D97-AF65-F5344CB8AC3E}">
        <p14:creationId xmlns:p14="http://schemas.microsoft.com/office/powerpoint/2010/main" val="3312159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generated RTLs are run through the ASIC and FPGA SP&amp;R flow to collect the backend metrics.</a:t>
            </a:r>
          </a:p>
          <a:p>
            <a:endParaRPr lang="en-US" dirty="0"/>
          </a:p>
          <a:p>
            <a:r>
              <a:rPr lang="en-US" dirty="0"/>
              <a:t>[CLICK]</a:t>
            </a:r>
          </a:p>
          <a:p>
            <a:r>
              <a:rPr lang="en-US" dirty="0"/>
              <a:t>For ASIC flow we use GLOBALFOUNDRIES 12LP enablement and commercial SP&amp;R tools. </a:t>
            </a:r>
          </a:p>
          <a:p>
            <a:endParaRPr lang="en-US" dirty="0"/>
          </a:p>
          <a:p>
            <a:r>
              <a:rPr lang="en-US" dirty="0"/>
              <a:t>The target clock period is swept from 0.5ns to 10ns to capture the PPA curve.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run two extra SP&amp;R runs by varying the TCP by plus/minus 0.01ns to consider the tool noise.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PPA data points are fed to simulators to obtain system metrics.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in the slide] We capture these data points for ASIC.</a:t>
            </a:r>
          </a:p>
          <a:p>
            <a:endParaRPr lang="en-US" dirty="0"/>
          </a:p>
          <a:p>
            <a:r>
              <a:rPr lang="en-US" dirty="0"/>
              <a:t>[CLICK]</a:t>
            </a:r>
          </a:p>
          <a:p>
            <a:r>
              <a:rPr lang="en-US" dirty="0"/>
              <a:t>We use the Xilinx Virtex-7 and </a:t>
            </a:r>
            <a:r>
              <a:rPr lang="en-US" dirty="0" err="1"/>
              <a:t>Kintex</a:t>
            </a:r>
            <a:r>
              <a:rPr lang="en-US" dirty="0"/>
              <a:t> FPGAs for FPGA flow.</a:t>
            </a:r>
          </a:p>
          <a:p>
            <a:endParaRPr lang="en-US" dirty="0"/>
          </a:p>
          <a:p>
            <a:r>
              <a:rPr lang="en-US" dirty="0"/>
              <a:t>The same steps as ASIC are followed for FPGA data generation.</a:t>
            </a:r>
          </a:p>
          <a:p>
            <a:endParaRPr lang="en-US" dirty="0"/>
          </a:p>
          <a:p>
            <a:r>
              <a:rPr lang="en-US" dirty="0"/>
              <a:t>Considering the lower performance of FPGAs compared to 12nm ASIC, we sweep the TCP from 2ns to 30ns to capture the PPA curve.</a:t>
            </a:r>
          </a:p>
          <a:p>
            <a:endParaRPr lang="en-US" dirty="0"/>
          </a:p>
          <a:p>
            <a:r>
              <a:rPr lang="en-US" dirty="0"/>
              <a:t>[Show in the slide] And We capture these data points for FPGA.</a:t>
            </a:r>
          </a:p>
          <a:p>
            <a:endParaRPr lang="en-US" dirty="0"/>
          </a:p>
          <a:p>
            <a:r>
              <a:rPr lang="en-US" dirty="0"/>
              <a:t>[CLICK]</a:t>
            </a:r>
          </a:p>
          <a:p>
            <a:r>
              <a:rPr lang="en-US" dirty="0"/>
              <a:t>The collected data points are split into train and test in a 4:1 ratio for both ASIC and FPGA.</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20</a:t>
            </a:fld>
            <a:endParaRPr lang="en-US"/>
          </a:p>
        </p:txBody>
      </p:sp>
    </p:spTree>
    <p:extLst>
      <p:ext uri="{BB962C8B-B14F-4D97-AF65-F5344CB8AC3E}">
        <p14:creationId xmlns:p14="http://schemas.microsoft.com/office/powerpoint/2010/main" val="11112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use H2O for model training</a:t>
            </a:r>
          </a:p>
          <a:p>
            <a:endParaRPr lang="en-US" dirty="0"/>
          </a:p>
          <a:p>
            <a:r>
              <a:rPr lang="en-US" dirty="0"/>
              <a:t>Random  discrete grid search method in H2O is utilized to tune the hyperparameters given in the table.</a:t>
            </a:r>
          </a:p>
          <a:p>
            <a:endParaRPr lang="en-US" dirty="0"/>
          </a:p>
          <a:p>
            <a:r>
              <a:rPr lang="en-US" dirty="0"/>
              <a:t>Five-fold cross validation is enabled, and root mean squared error function is used for scoring during the search process.</a:t>
            </a:r>
          </a:p>
          <a:p>
            <a:endParaRPr lang="en-US" dirty="0"/>
          </a:p>
          <a:p>
            <a:r>
              <a:rPr lang="en-US" dirty="0"/>
              <a:t>We set these wall times for grid search.</a:t>
            </a:r>
          </a:p>
          <a:p>
            <a:endParaRPr lang="en-US" dirty="0"/>
          </a:p>
          <a:p>
            <a:r>
              <a:rPr lang="en-US" dirty="0"/>
              <a:t>[CLICK]</a:t>
            </a:r>
          </a:p>
          <a:p>
            <a:r>
              <a:rPr lang="en-US" dirty="0"/>
              <a:t>We choose the trained model that achieves the best score during the search process. This trained model is used to perform prediction on the test dataset.</a:t>
            </a:r>
          </a:p>
          <a:p>
            <a:endParaRPr lang="en-US" dirty="0"/>
          </a:p>
          <a:p>
            <a:r>
              <a:rPr lang="en-US" dirty="0"/>
              <a:t>[CLICK]</a:t>
            </a:r>
          </a:p>
          <a:p>
            <a:r>
              <a:rPr lang="en-US" dirty="0"/>
              <a:t>The top seven trained models of GBDT, RF and ANN based on scoring, are chosen as base learners for the stacked ensemble model.</a:t>
            </a:r>
          </a:p>
          <a:p>
            <a:r>
              <a:rPr lang="en-US" dirty="0"/>
              <a:t>We then train the meta learner with the default hyper parameters. </a:t>
            </a:r>
          </a:p>
        </p:txBody>
      </p:sp>
      <p:sp>
        <p:nvSpPr>
          <p:cNvPr id="4" name="Slide Number Placeholder 3"/>
          <p:cNvSpPr>
            <a:spLocks noGrp="1"/>
          </p:cNvSpPr>
          <p:nvPr>
            <p:ph type="sldNum" sz="quarter" idx="5"/>
          </p:nvPr>
        </p:nvSpPr>
        <p:spPr/>
        <p:txBody>
          <a:bodyPr/>
          <a:lstStyle/>
          <a:p>
            <a:fld id="{49DC86C2-9417-D242-957F-07D0C93E50AF}" type="slidenum">
              <a:rPr lang="en-US" smtClean="0"/>
              <a:pPr/>
              <a:t>21</a:t>
            </a:fld>
            <a:endParaRPr lang="en-US"/>
          </a:p>
        </p:txBody>
      </p:sp>
    </p:spTree>
    <p:extLst>
      <p:ext uri="{BB962C8B-B14F-4D97-AF65-F5344CB8AC3E}">
        <p14:creationId xmlns:p14="http://schemas.microsoft.com/office/powerpoint/2010/main" val="240987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how we test our trained models.</a:t>
            </a:r>
          </a:p>
          <a:p>
            <a:endParaRPr lang="en-US" dirty="0"/>
          </a:p>
          <a:p>
            <a:r>
              <a:rPr lang="en-US" dirty="0"/>
              <a:t>The four regression approaches are trained to predict each of the four metrics for a ML hardware generator. So total of 16 models are train and we test all these models against the test dataset.</a:t>
            </a:r>
          </a:p>
          <a:p>
            <a:endParaRPr lang="en-US" dirty="0"/>
          </a:p>
          <a:p>
            <a:r>
              <a:rPr lang="en-US" dirty="0"/>
              <a:t>[CLICK]</a:t>
            </a:r>
          </a:p>
          <a:p>
            <a:r>
              <a:rPr lang="en-US" dirty="0"/>
              <a:t>Separate models are trained and tested for ASIC and each FPGA platform. We test the model performance for the ASIC implementation of TABLA, </a:t>
            </a:r>
            <a:r>
              <a:rPr lang="en-US" dirty="0" err="1"/>
              <a:t>GeneSys</a:t>
            </a:r>
            <a:r>
              <a:rPr lang="en-US" dirty="0"/>
              <a:t> VTA and </a:t>
            </a:r>
            <a:r>
              <a:rPr lang="en-US" dirty="0" err="1"/>
              <a:t>Axiline</a:t>
            </a:r>
            <a:r>
              <a:rPr lang="en-US" dirty="0"/>
              <a:t> designs and FPGA implementation of TABLA designs.</a:t>
            </a:r>
          </a:p>
          <a:p>
            <a:endParaRPr lang="en-US" dirty="0"/>
          </a:p>
          <a:p>
            <a:r>
              <a:rPr lang="en-US" dirty="0"/>
              <a:t>[CLICK]</a:t>
            </a:r>
          </a:p>
          <a:p>
            <a:r>
              <a:rPr lang="en-US" dirty="0"/>
              <a:t>Two datasets are generated from the collected data points to train and test the models.</a:t>
            </a:r>
          </a:p>
          <a:p>
            <a:r>
              <a:rPr lang="en-US" dirty="0"/>
              <a:t>One</a:t>
            </a:r>
            <a:r>
              <a:rPr lang="en-US" b="1" dirty="0"/>
              <a:t> unseen clock frequency</a:t>
            </a:r>
            <a:r>
              <a:rPr lang="en-US" dirty="0"/>
              <a:t> dataset where the train and test datasets do not contain the same TCPs.</a:t>
            </a:r>
          </a:p>
          <a:p>
            <a:r>
              <a:rPr lang="en-US" dirty="0"/>
              <a:t>Another </a:t>
            </a:r>
            <a:r>
              <a:rPr lang="en-US" b="1" dirty="0"/>
              <a:t>unseen configuration dataset</a:t>
            </a:r>
            <a:r>
              <a:rPr lang="en-US" dirty="0"/>
              <a:t>, where the train and test datasets do not contain the same configurations.</a:t>
            </a:r>
          </a:p>
          <a:p>
            <a:endParaRPr lang="en-US" dirty="0"/>
          </a:p>
          <a:p>
            <a:r>
              <a:rPr lang="en-US" dirty="0"/>
              <a:t>We have tested the two-stage model for the unseen configuration dataset.</a:t>
            </a:r>
          </a:p>
          <a:p>
            <a:endParaRPr lang="en-US" dirty="0"/>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22</a:t>
            </a:fld>
            <a:endParaRPr lang="en-US"/>
          </a:p>
        </p:txBody>
      </p:sp>
    </p:spTree>
    <p:extLst>
      <p:ext uri="{BB962C8B-B14F-4D97-AF65-F5344CB8AC3E}">
        <p14:creationId xmlns:p14="http://schemas.microsoft.com/office/powerpoint/2010/main" val="359391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shows Table 3 from our paper.</a:t>
            </a:r>
          </a:p>
          <a:p>
            <a:endParaRPr lang="en-US" dirty="0"/>
          </a:p>
          <a:p>
            <a:r>
              <a:rPr lang="en-US" dirty="0"/>
              <a:t>It represents the model performance for the unseen clock frequency ASIC dataset.</a:t>
            </a:r>
          </a:p>
          <a:p>
            <a:endParaRPr lang="en-US" dirty="0"/>
          </a:p>
          <a:p>
            <a:r>
              <a:rPr lang="en-US" dirty="0"/>
              <a:t>We train and test 16 models for each TABLA, </a:t>
            </a:r>
            <a:r>
              <a:rPr lang="en-US" dirty="0" err="1"/>
              <a:t>GeneSys</a:t>
            </a:r>
            <a:r>
              <a:rPr lang="en-US" dirty="0"/>
              <a:t>, VTA and </a:t>
            </a:r>
            <a:r>
              <a:rPr lang="en-US" dirty="0" err="1"/>
              <a:t>Axiline</a:t>
            </a:r>
            <a:r>
              <a:rPr lang="en-US" dirty="0"/>
              <a:t> designs. The table shows the performance of these 64 trained models.</a:t>
            </a:r>
          </a:p>
          <a:p>
            <a:endParaRPr lang="en-US" dirty="0"/>
          </a:p>
          <a:p>
            <a:r>
              <a:rPr lang="en-US" dirty="0"/>
              <a:t>[CLICK]</a:t>
            </a:r>
          </a:p>
          <a:p>
            <a:r>
              <a:rPr lang="en-US" dirty="0"/>
              <a:t>The green boxes highlight the best performing models based on </a:t>
            </a:r>
            <a:r>
              <a:rPr lang="en-US" b="1" i="0" dirty="0">
                <a:effectLst/>
                <a:latin typeface="Times New Roman" panose="02020603050405020304" pitchFamily="18" charset="0"/>
              </a:rPr>
              <a:t>Mean Absolute Percentage Error</a:t>
            </a:r>
            <a:r>
              <a:rPr lang="en-US" dirty="0"/>
              <a:t> for each design and metric.</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average error is less than 4% for backend PPA metric and system-level metric prediction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maximum prediction error for TABLA, </a:t>
            </a:r>
            <a:r>
              <a:rPr lang="en-US" dirty="0" err="1"/>
              <a:t>GeneSys</a:t>
            </a:r>
            <a:r>
              <a:rPr lang="en-US" dirty="0"/>
              <a:t> and VTA is less than 15% and for </a:t>
            </a:r>
            <a:r>
              <a:rPr lang="en-US" dirty="0" err="1"/>
              <a:t>Axiline</a:t>
            </a:r>
            <a:r>
              <a:rPr lang="en-US" dirty="0"/>
              <a:t> it is less than 23%.</a:t>
            </a:r>
          </a:p>
        </p:txBody>
      </p:sp>
      <p:sp>
        <p:nvSpPr>
          <p:cNvPr id="4" name="Slide Number Placeholder 3"/>
          <p:cNvSpPr>
            <a:spLocks noGrp="1"/>
          </p:cNvSpPr>
          <p:nvPr>
            <p:ph type="sldNum" sz="quarter" idx="5"/>
          </p:nvPr>
        </p:nvSpPr>
        <p:spPr/>
        <p:txBody>
          <a:bodyPr/>
          <a:lstStyle/>
          <a:p>
            <a:fld id="{49DC86C2-9417-D242-957F-07D0C93E50AF}" type="slidenum">
              <a:rPr lang="en-US" smtClean="0"/>
              <a:pPr/>
              <a:t>23</a:t>
            </a:fld>
            <a:endParaRPr lang="en-US"/>
          </a:p>
        </p:txBody>
      </p:sp>
    </p:spTree>
    <p:extLst>
      <p:ext uri="{BB962C8B-B14F-4D97-AF65-F5344CB8AC3E}">
        <p14:creationId xmlns:p14="http://schemas.microsoft.com/office/powerpoint/2010/main" val="3672694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This is Table 5 from our paper. It presents the model performance for the unseen configuration ASIC dataset.</a:t>
            </a:r>
          </a:p>
          <a:p>
            <a:endParaRPr lang="en-US" dirty="0"/>
          </a:p>
          <a:p>
            <a:r>
              <a:rPr lang="en-US" dirty="0"/>
              <a:t>The better prediction results of single-stage and two-stage models are reported here.</a:t>
            </a:r>
          </a:p>
          <a:p>
            <a:endParaRPr lang="en-US" dirty="0"/>
          </a:p>
          <a:p>
            <a:r>
              <a:rPr lang="en-US" dirty="0"/>
              <a:t>The numbers highlighted with red represent the performance of the two-stage inference model. </a:t>
            </a:r>
          </a:p>
          <a:p>
            <a:r>
              <a:rPr lang="en-US" dirty="0"/>
              <a:t>As we can see that a large proportion of model performance results are highlighted with red. It indicates that the two-stage inference model is dominating over the single stage model.</a:t>
            </a:r>
          </a:p>
          <a:p>
            <a:endParaRPr lang="en-US" dirty="0"/>
          </a:p>
          <a:p>
            <a:r>
              <a:rPr lang="en-US" dirty="0"/>
              <a:t>[CLICK]</a:t>
            </a:r>
          </a:p>
          <a:p>
            <a:r>
              <a:rPr lang="en-US" dirty="0"/>
              <a:t>The best performing model based on </a:t>
            </a:r>
            <a:r>
              <a:rPr lang="en-US" b="1" i="1" dirty="0">
                <a:effectLst/>
                <a:latin typeface="Times New Roman" panose="02020603050405020304" pitchFamily="18" charset="0"/>
              </a:rPr>
              <a:t>𝜇</a:t>
            </a:r>
            <a:r>
              <a:rPr lang="en-US" b="1" dirty="0"/>
              <a:t>APE</a:t>
            </a:r>
            <a:r>
              <a:rPr lang="en-US" dirty="0"/>
              <a:t> for each design and metric is highlighted using a green box.</a:t>
            </a:r>
          </a:p>
          <a:p>
            <a:endParaRPr lang="en-US" dirty="0"/>
          </a:p>
          <a:p>
            <a:r>
              <a:rPr lang="en-US" dirty="0"/>
              <a:t>The average error of the best model is less than 10% for backend PPA metric prediction and less than 7% for system-level metric prediction.</a:t>
            </a:r>
          </a:p>
        </p:txBody>
      </p:sp>
      <p:sp>
        <p:nvSpPr>
          <p:cNvPr id="4" name="Slide Number Placeholder 3"/>
          <p:cNvSpPr>
            <a:spLocks noGrp="1"/>
          </p:cNvSpPr>
          <p:nvPr>
            <p:ph type="sldNum" sz="quarter" idx="5"/>
          </p:nvPr>
        </p:nvSpPr>
        <p:spPr/>
        <p:txBody>
          <a:bodyPr/>
          <a:lstStyle/>
          <a:p>
            <a:fld id="{49DC86C2-9417-D242-957F-07D0C93E50AF}" type="slidenum">
              <a:rPr lang="en-US" smtClean="0"/>
              <a:pPr/>
              <a:t>24</a:t>
            </a:fld>
            <a:endParaRPr lang="en-US"/>
          </a:p>
        </p:txBody>
      </p:sp>
    </p:spTree>
    <p:extLst>
      <p:ext uri="{BB962C8B-B14F-4D97-AF65-F5344CB8AC3E}">
        <p14:creationId xmlns:p14="http://schemas.microsoft.com/office/powerpoint/2010/main" val="4028724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the Table 4 from our paper. It presents the model performance at unseen clock frequency dataset for different FPGA implementation of TABLA designs.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We observe similar model performance compared to the corresponding ASIC dataset.</a:t>
            </a:r>
          </a:p>
          <a:p>
            <a:endParaRPr lang="en-US" dirty="0"/>
          </a:p>
          <a:p>
            <a:r>
              <a:rPr lang="en-US" dirty="0"/>
              <a:t>[CLICK]</a:t>
            </a:r>
          </a:p>
          <a:p>
            <a:r>
              <a:rPr lang="en-US" dirty="0"/>
              <a:t>This is Table 6 from our paper. It shows the model performance for unseen configuration FPGA dataset.</a:t>
            </a:r>
          </a:p>
          <a:p>
            <a:endParaRPr lang="en-US" dirty="0"/>
          </a:p>
          <a:p>
            <a:r>
              <a:rPr lang="en-US" dirty="0"/>
              <a:t>Similar to the previous slide, the better performance results of single-stage and two-stage models are reported here. The numbers highlighted with red represent the performance of the two-stage inference model. We see similar dominance of two-stage model over single-stage model.</a:t>
            </a:r>
          </a:p>
          <a:p>
            <a:endParaRPr lang="en-US" dirty="0"/>
          </a:p>
          <a:p>
            <a:r>
              <a:rPr lang="en-US" dirty="0"/>
              <a:t>[CLICK]</a:t>
            </a:r>
          </a:p>
          <a:p>
            <a:r>
              <a:rPr lang="en-US" dirty="0"/>
              <a:t>The best performing model based on </a:t>
            </a:r>
            <a:r>
              <a:rPr lang="en-US" b="1" i="1" dirty="0">
                <a:effectLst/>
                <a:latin typeface="Times New Roman" panose="02020603050405020304" pitchFamily="18" charset="0"/>
              </a:rPr>
              <a:t>𝜇</a:t>
            </a:r>
            <a:r>
              <a:rPr lang="en-US" b="1" dirty="0"/>
              <a:t>APE</a:t>
            </a:r>
            <a:r>
              <a:rPr lang="en-US" dirty="0"/>
              <a:t> for each design and metric is highlighted using a green box.</a:t>
            </a:r>
          </a:p>
          <a:p>
            <a:endParaRPr lang="en-US" dirty="0"/>
          </a:p>
          <a:p>
            <a:r>
              <a:rPr lang="en-US" dirty="0"/>
              <a:t>The average error of the best model is less than 7% for backend metrics prediction, and less than 11% for system-level metrics prediction. The maximum error of the best model is less than 21% for the backend metrics prediction and 17% for the system level metrics prediction.</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25</a:t>
            </a:fld>
            <a:endParaRPr lang="en-US"/>
          </a:p>
        </p:txBody>
      </p:sp>
    </p:spTree>
    <p:extLst>
      <p:ext uri="{BB962C8B-B14F-4D97-AF65-F5344CB8AC3E}">
        <p14:creationId xmlns:p14="http://schemas.microsoft.com/office/powerpoint/2010/main" val="68805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dirty="0"/>
              <a:t>Now I will discuss application of our approach for the DSE of </a:t>
            </a:r>
            <a:r>
              <a:rPr lang="en-US" dirty="0" err="1"/>
              <a:t>Axiline</a:t>
            </a:r>
            <a:r>
              <a:rPr lang="en-US" dirty="0"/>
              <a:t> and VTA designs.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26</a:t>
            </a:fld>
            <a:endParaRPr lang="en-US"/>
          </a:p>
        </p:txBody>
      </p:sp>
    </p:spTree>
    <p:extLst>
      <p:ext uri="{BB962C8B-B14F-4D97-AF65-F5344CB8AC3E}">
        <p14:creationId xmlns:p14="http://schemas.microsoft.com/office/powerpoint/2010/main" val="3274844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we utilize our method to find the optimal </a:t>
            </a:r>
            <a:r>
              <a:rPr lang="en-US" dirty="0" err="1"/>
              <a:t>Axiline</a:t>
            </a:r>
            <a:r>
              <a:rPr lang="en-US" dirty="0"/>
              <a:t> design from two candidate configurations that implement support vector machine with 200 features.</a:t>
            </a:r>
          </a:p>
          <a:p>
            <a:endParaRPr lang="en-US" dirty="0"/>
          </a:p>
          <a:p>
            <a:r>
              <a:rPr lang="en-US" dirty="0"/>
              <a:t>[CLICK]</a:t>
            </a:r>
          </a:p>
          <a:p>
            <a:r>
              <a:rPr lang="en-US" dirty="0"/>
              <a:t>We use our trained model to predict backend and system level metrics for 36 different TCPs for both configurations. The predicted runtime and energy data points are shown in the plot.</a:t>
            </a:r>
          </a:p>
          <a:p>
            <a:endParaRPr lang="en-US" dirty="0"/>
          </a:p>
          <a:p>
            <a:r>
              <a:rPr lang="en-US" dirty="0"/>
              <a:t>[CLICK]</a:t>
            </a:r>
          </a:p>
          <a:p>
            <a:r>
              <a:rPr lang="en-US" dirty="0"/>
              <a:t>Data points inside the green dotted box satisfy the system requirement for runtime and memory bandwidth.</a:t>
            </a:r>
          </a:p>
          <a:p>
            <a:endParaRPr lang="en-US" dirty="0"/>
          </a:p>
          <a:p>
            <a:r>
              <a:rPr lang="en-US" dirty="0"/>
              <a:t>[CLICK]</a:t>
            </a:r>
          </a:p>
          <a:p>
            <a:r>
              <a:rPr lang="en-US" dirty="0"/>
              <a:t>Finally, we choose the configuration with the lowest energy as the optimal accelerator. </a:t>
            </a:r>
          </a:p>
          <a:p>
            <a:endParaRPr lang="en-US" dirty="0"/>
          </a:p>
          <a:p>
            <a:r>
              <a:rPr lang="en-US" dirty="0"/>
              <a:t>We have verified that it matches with the ground truth. All the 72 data points predicted using the trained model are within 5% error range compared to the ground truth.</a:t>
            </a:r>
          </a:p>
          <a:p>
            <a:endParaRPr lang="en-US" dirty="0"/>
          </a:p>
          <a:p>
            <a:r>
              <a:rPr lang="en-US" dirty="0"/>
              <a:t>The post-SP&amp;R layout of the optimal accelerator is shown here.</a:t>
            </a:r>
          </a:p>
          <a:p>
            <a:endParaRPr lang="en-US" dirty="0"/>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27</a:t>
            </a:fld>
            <a:endParaRPr lang="en-US"/>
          </a:p>
        </p:txBody>
      </p:sp>
    </p:spTree>
    <p:extLst>
      <p:ext uri="{BB962C8B-B14F-4D97-AF65-F5344CB8AC3E}">
        <p14:creationId xmlns:p14="http://schemas.microsoft.com/office/powerpoint/2010/main" val="332848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example of DSE for VTA design that implements MobielNet-V1 is shown here.</a:t>
            </a:r>
          </a:p>
          <a:p>
            <a:endParaRPr lang="en-US" dirty="0"/>
          </a:p>
          <a:p>
            <a:r>
              <a:rPr lang="en-US" dirty="0"/>
              <a:t>Data points inside the green dotted box satisfy the system requirement for runtime and energy.</a:t>
            </a:r>
          </a:p>
          <a:p>
            <a:endParaRPr lang="en-US" dirty="0"/>
          </a:p>
          <a:p>
            <a:r>
              <a:rPr lang="en-US" dirty="0"/>
              <a:t>Here also we choose the configuration with the lowest energy from the green dotted box as the optimal accelerator.</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have verified that it matches with the ground truth. All the 126 data points predicted using the trained model are within 12% error range compared to the ground truth.</a:t>
            </a:r>
          </a:p>
          <a:p>
            <a:endParaRPr lang="en-US" dirty="0"/>
          </a:p>
          <a:p>
            <a:r>
              <a:rPr lang="en-US" dirty="0"/>
              <a:t>The post-SP&amp;R layout of the optimal accelerator is shown here.</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28</a:t>
            </a:fld>
            <a:endParaRPr lang="en-US"/>
          </a:p>
        </p:txBody>
      </p:sp>
    </p:spTree>
    <p:extLst>
      <p:ext uri="{BB962C8B-B14F-4D97-AF65-F5344CB8AC3E}">
        <p14:creationId xmlns:p14="http://schemas.microsoft.com/office/powerpoint/2010/main" val="349541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dirty="0"/>
              <a:t>Now I will conclude my talk.</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29</a:t>
            </a:fld>
            <a:endParaRPr lang="en-US"/>
          </a:p>
        </p:txBody>
      </p:sp>
    </p:spTree>
    <p:extLst>
      <p:ext uri="{BB962C8B-B14F-4D97-AF65-F5344CB8AC3E}">
        <p14:creationId xmlns:p14="http://schemas.microsoft.com/office/powerpoint/2010/main" val="144454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ML accelerators are the key component of real-time machine learning.</a:t>
            </a:r>
          </a:p>
          <a:p>
            <a:endParaRPr lang="en-US" dirty="0"/>
          </a:p>
          <a:p>
            <a:r>
              <a:rPr lang="en-US" dirty="0"/>
              <a:t>These designs are highly parameterizable and very complex. </a:t>
            </a:r>
          </a:p>
          <a:p>
            <a:endParaRPr lang="en-US" dirty="0"/>
          </a:p>
          <a:p>
            <a:r>
              <a:rPr lang="en-US" dirty="0"/>
              <a:t>So, design space exploration is required to find the optimal ML accelerator.</a:t>
            </a:r>
          </a:p>
          <a:p>
            <a:endParaRPr lang="en-US" dirty="0"/>
          </a:p>
          <a:p>
            <a:r>
              <a:rPr lang="en-US" dirty="0"/>
              <a:t>[CLICK]</a:t>
            </a:r>
          </a:p>
          <a:p>
            <a:r>
              <a:rPr lang="en-US" dirty="0"/>
              <a:t>Here are the post-synthesis-place-&amp;-route layouts of two ML architectures that implement the </a:t>
            </a:r>
            <a:r>
              <a:rPr lang="en-US" b="1" dirty="0"/>
              <a:t>SAME ML algorithm</a:t>
            </a:r>
            <a:r>
              <a:rPr lang="en-US" dirty="0"/>
              <a:t>.</a:t>
            </a:r>
          </a:p>
          <a:p>
            <a:endParaRPr lang="en-US" dirty="0"/>
          </a:p>
          <a:p>
            <a:r>
              <a:rPr lang="en-US" dirty="0"/>
              <a:t>In the table number of processing unit PU, number of processing engine PE per PU, input </a:t>
            </a:r>
            <a:r>
              <a:rPr lang="en-US" dirty="0" err="1"/>
              <a:t>bitwidth</a:t>
            </a:r>
            <a:r>
              <a:rPr lang="en-US" dirty="0"/>
              <a:t> and internal </a:t>
            </a:r>
            <a:r>
              <a:rPr lang="en-US" dirty="0" err="1"/>
              <a:t>bitwidth</a:t>
            </a:r>
            <a:r>
              <a:rPr lang="en-US" dirty="0"/>
              <a:t> are the hyperparameters, </a:t>
            </a:r>
          </a:p>
          <a:p>
            <a:endParaRPr lang="en-US" dirty="0"/>
          </a:p>
          <a:p>
            <a:r>
              <a:rPr lang="en-US" dirty="0"/>
              <a:t>area, power and frequency are the backend performance metrics and </a:t>
            </a:r>
          </a:p>
          <a:p>
            <a:endParaRPr lang="en-US" dirty="0"/>
          </a:p>
          <a:p>
            <a:r>
              <a:rPr lang="en-US" dirty="0"/>
              <a:t>energy and runtime are the system level performance metrics.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see Design-A achieves better runtime, but Design-B achieves better energy.</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3</a:t>
            </a:fld>
            <a:endParaRPr lang="en-US"/>
          </a:p>
        </p:txBody>
      </p:sp>
    </p:spTree>
    <p:extLst>
      <p:ext uri="{BB962C8B-B14F-4D97-AF65-F5344CB8AC3E}">
        <p14:creationId xmlns:p14="http://schemas.microsoft.com/office/powerpoint/2010/main" val="2384722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physical-design-driven ML-based framework achieves high accuracy for backend PPA and system level performance metric prediction.</a:t>
            </a:r>
          </a:p>
          <a:p>
            <a:endParaRPr lang="en-US" dirty="0"/>
          </a:p>
          <a:p>
            <a:endParaRPr lang="en-US" dirty="0"/>
          </a:p>
          <a:p>
            <a:r>
              <a:rPr lang="en-US" dirty="0"/>
              <a:t>[CLICK]</a:t>
            </a:r>
          </a:p>
          <a:p>
            <a:r>
              <a:rPr lang="en-US" dirty="0"/>
              <a:t>A novel two-stage inference model is proposed which helps to explore design space efficiently and improve model performance.</a:t>
            </a:r>
          </a:p>
          <a:p>
            <a:endParaRPr lang="en-US" dirty="0"/>
          </a:p>
          <a:p>
            <a:endParaRPr lang="en-US" dirty="0"/>
          </a:p>
          <a:p>
            <a:r>
              <a:rPr lang="en-US" dirty="0"/>
              <a:t>[CLICK] </a:t>
            </a:r>
          </a:p>
          <a:p>
            <a:r>
              <a:rPr lang="en-US" dirty="0"/>
              <a:t>Our framework is extensively validated for ASIC implementation of multiple platforms:</a:t>
            </a:r>
          </a:p>
          <a:p>
            <a:r>
              <a:rPr lang="en-US" dirty="0"/>
              <a:t>DNN and Non-DNN based ML hardware generators such as </a:t>
            </a:r>
            <a:r>
              <a:rPr lang="en-US" dirty="0" err="1"/>
              <a:t>GeneSys</a:t>
            </a:r>
            <a:r>
              <a:rPr lang="en-US" dirty="0"/>
              <a:t>, TABLA and </a:t>
            </a:r>
            <a:r>
              <a:rPr lang="en-US" dirty="0" err="1"/>
              <a:t>Axiline</a:t>
            </a:r>
            <a:r>
              <a:rPr lang="en-US" dirty="0"/>
              <a:t> from </a:t>
            </a:r>
            <a:r>
              <a:rPr lang="en-US" dirty="0" err="1"/>
              <a:t>VeriGOOD</a:t>
            </a:r>
            <a:r>
              <a:rPr lang="en-US" dirty="0"/>
              <a:t>-ML and the DNN based generator from VTA.</a:t>
            </a:r>
          </a:p>
          <a:p>
            <a:endParaRPr lang="en-US" dirty="0"/>
          </a:p>
          <a:p>
            <a:r>
              <a:rPr lang="en-US" dirty="0"/>
              <a:t>We have also validated our framework for the FPGA implementation of TABLA designs.</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30</a:t>
            </a:fld>
            <a:endParaRPr lang="en-US"/>
          </a:p>
        </p:txBody>
      </p:sp>
    </p:spTree>
    <p:extLst>
      <p:ext uri="{BB962C8B-B14F-4D97-AF65-F5344CB8AC3E}">
        <p14:creationId xmlns:p14="http://schemas.microsoft.com/office/powerpoint/2010/main" val="4058802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you very much for listening.</a:t>
            </a:r>
          </a:p>
        </p:txBody>
      </p:sp>
      <p:sp>
        <p:nvSpPr>
          <p:cNvPr id="4" name="Slide Number Placeholder 3"/>
          <p:cNvSpPr>
            <a:spLocks noGrp="1"/>
          </p:cNvSpPr>
          <p:nvPr>
            <p:ph type="sldNum" sz="quarter" idx="10"/>
          </p:nvPr>
        </p:nvSpPr>
        <p:spPr/>
        <p:txBody>
          <a:bodyPr/>
          <a:lstStyle/>
          <a:p>
            <a:fld id="{49DC86C2-9417-D242-957F-07D0C93E50AF}" type="slidenum">
              <a:rPr lang="en-US" smtClean="0"/>
              <a:pPr/>
              <a:t>31</a:t>
            </a:fld>
            <a:endParaRPr lang="en-US"/>
          </a:p>
        </p:txBody>
      </p:sp>
    </p:spTree>
    <p:extLst>
      <p:ext uri="{BB962C8B-B14F-4D97-AF65-F5344CB8AC3E}">
        <p14:creationId xmlns:p14="http://schemas.microsoft.com/office/powerpoint/2010/main" val="417870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32</a:t>
            </a:fld>
            <a:endParaRPr lang="en-US"/>
          </a:p>
        </p:txBody>
      </p:sp>
    </p:spTree>
    <p:extLst>
      <p:ext uri="{BB962C8B-B14F-4D97-AF65-F5344CB8AC3E}">
        <p14:creationId xmlns:p14="http://schemas.microsoft.com/office/powerpoint/2010/main" val="931491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33</a:t>
            </a:fld>
            <a:endParaRPr lang="en-US"/>
          </a:p>
        </p:txBody>
      </p:sp>
    </p:spTree>
    <p:extLst>
      <p:ext uri="{BB962C8B-B14F-4D97-AF65-F5344CB8AC3E}">
        <p14:creationId xmlns:p14="http://schemas.microsoft.com/office/powerpoint/2010/main" val="418212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the post-synthesis vs. post-route power and frequency plots of four ML-accelerator designs.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post-synthesis power varies from 200mW to 350mW whereas the post-route power varies from 500mW to 750mW. We see a similar mismatch for the frequency plot.</a:t>
            </a:r>
            <a:endParaRPr lang="en-US" dirty="0"/>
          </a:p>
          <a:p>
            <a:endParaRPr lang="en-US" dirty="0"/>
          </a:p>
          <a:p>
            <a:r>
              <a:rPr lang="en-US" sz="1200" b="0" i="0" u="none" strike="noStrike" kern="1200" dirty="0">
                <a:solidFill>
                  <a:schemeClr val="tx1"/>
                </a:solidFill>
                <a:effectLst/>
                <a:latin typeface="+mn-lt"/>
                <a:ea typeface="+mn-ea"/>
                <a:cs typeface="+mn-cs"/>
              </a:rPr>
              <a:t>[Show in the plot] </a:t>
            </a:r>
          </a:p>
          <a:p>
            <a:r>
              <a:rPr lang="en-US" sz="1200" b="0" i="0" u="none" strike="noStrike" kern="1200" dirty="0">
                <a:solidFill>
                  <a:schemeClr val="tx1"/>
                </a:solidFill>
                <a:effectLst/>
                <a:latin typeface="+mn-lt"/>
                <a:ea typeface="+mn-ea"/>
                <a:cs typeface="+mn-cs"/>
              </a:rPr>
              <a:t>The Design-2 data point (orange) with the lowest post-synthesis power does not have the lowest post-route power. </a:t>
            </a:r>
          </a:p>
          <a:p>
            <a:endParaRPr lang="en-US" sz="1200" b="0" i="0" u="none" strike="noStrike" kern="1200" dirty="0">
              <a:solidFill>
                <a:schemeClr val="tx1"/>
              </a:solidFill>
              <a:effectLst/>
              <a:latin typeface="+mn-lt"/>
              <a:ea typeface="+mn-ea"/>
              <a:cs typeface="+mn-cs"/>
            </a:endParaRPr>
          </a:p>
          <a:p>
            <a:r>
              <a:rPr lang="en-US" dirty="0"/>
              <a:t>It is obvious from the plot on the right side that the post-synthesis and post-route frequency data points are not at all correlated.</a:t>
            </a:r>
          </a:p>
          <a:p>
            <a:endParaRPr lang="en-US" dirty="0"/>
          </a:p>
          <a:p>
            <a:r>
              <a:rPr lang="en-US" dirty="0"/>
              <a:t>Kendall rank correlation coefficients are also shown in the table. Here values near 0 indicate high miscorrelation and near +- 1 indicate high correlation or anti-correlation.</a:t>
            </a:r>
          </a:p>
          <a:p>
            <a:endParaRPr lang="en-US" dirty="0"/>
          </a:p>
          <a:p>
            <a:r>
              <a:rPr lang="en-US" dirty="0"/>
              <a:t>High miscorrelation between post-synthesis and post-route performance metrics indicates that we need post-SP&amp;R PPA number to evaluate the ML-accelerators.</a:t>
            </a:r>
          </a:p>
        </p:txBody>
      </p:sp>
      <p:sp>
        <p:nvSpPr>
          <p:cNvPr id="4" name="Slide Number Placeholder 3"/>
          <p:cNvSpPr>
            <a:spLocks noGrp="1"/>
          </p:cNvSpPr>
          <p:nvPr>
            <p:ph type="sldNum" sz="quarter" idx="5"/>
          </p:nvPr>
        </p:nvSpPr>
        <p:spPr/>
        <p:txBody>
          <a:bodyPr/>
          <a:lstStyle/>
          <a:p>
            <a:fld id="{49DC86C2-9417-D242-957F-07D0C93E50AF}" type="slidenum">
              <a:rPr lang="en-US" smtClean="0"/>
              <a:pPr/>
              <a:t>35</a:t>
            </a:fld>
            <a:endParaRPr lang="en-US"/>
          </a:p>
        </p:txBody>
      </p:sp>
    </p:spTree>
    <p:extLst>
      <p:ext uri="{BB962C8B-B14F-4D97-AF65-F5344CB8AC3E}">
        <p14:creationId xmlns:p14="http://schemas.microsoft.com/office/powerpoint/2010/main" val="422152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Sorry for the eyechart. This is a part from the Table 1 of our paper. It presents the architectural parameter space </a:t>
            </a:r>
            <a:r>
              <a:rPr lang="en-US" dirty="0"/>
              <a:t>from which we sample configurations and generate RTL using the RTL-generator.</a:t>
            </a:r>
          </a:p>
          <a:p>
            <a:endParaRPr lang="en-US" dirty="0"/>
          </a:p>
          <a:p>
            <a:r>
              <a:rPr lang="en-US" dirty="0"/>
              <a:t>These RTLs are run through the ASIC and FPGA SP&amp;R flow to collect the backend metrics.</a:t>
            </a:r>
          </a:p>
          <a:p>
            <a:endParaRPr lang="en-US" dirty="0"/>
          </a:p>
          <a:p>
            <a:r>
              <a:rPr lang="en-US" dirty="0"/>
              <a:t>[CLICK]</a:t>
            </a:r>
          </a:p>
          <a:p>
            <a:r>
              <a:rPr lang="en-US" dirty="0"/>
              <a:t>For ASIC flow we use GLOBALFOUNDRIES 12LP enablement and commercial SP&amp;R tools. </a:t>
            </a:r>
          </a:p>
          <a:p>
            <a:endParaRPr lang="en-US" dirty="0"/>
          </a:p>
          <a:p>
            <a:r>
              <a:rPr lang="en-US" dirty="0"/>
              <a:t>The target clock period is swept from 0.5ns to 10ns to capture the PPA curve.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run two extra SP&amp;R runs by varying the TCP by plus/minus 0.01ns to consider the tool noise.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PPA data points are fed to simulators to obtain system metrics.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in the slide] We capture these data points for ASIC.</a:t>
            </a:r>
          </a:p>
          <a:p>
            <a:endParaRPr lang="en-US" dirty="0"/>
          </a:p>
          <a:p>
            <a:r>
              <a:rPr lang="en-US" dirty="0"/>
              <a:t>[CLICK]</a:t>
            </a:r>
          </a:p>
          <a:p>
            <a:r>
              <a:rPr lang="en-US" dirty="0"/>
              <a:t>We use the Xilinx Virtex-7 and </a:t>
            </a:r>
            <a:r>
              <a:rPr lang="en-US" dirty="0" err="1"/>
              <a:t>Kintex</a:t>
            </a:r>
            <a:r>
              <a:rPr lang="en-US" dirty="0"/>
              <a:t> FPGAs for FPGA flow.</a:t>
            </a:r>
          </a:p>
          <a:p>
            <a:endParaRPr lang="en-US" dirty="0"/>
          </a:p>
          <a:p>
            <a:r>
              <a:rPr lang="en-US" dirty="0"/>
              <a:t>The same steps are followed for FPGA data generation.</a:t>
            </a:r>
          </a:p>
          <a:p>
            <a:endParaRPr lang="en-US" dirty="0"/>
          </a:p>
          <a:p>
            <a:r>
              <a:rPr lang="en-US" dirty="0"/>
              <a:t>Considering the lower performance of FPGAs compared to 12nm ASIC, we sweep the TCP from 2ns to 30ns to capture the PPA curve.</a:t>
            </a:r>
          </a:p>
          <a:p>
            <a:endParaRPr lang="en-US" dirty="0"/>
          </a:p>
          <a:p>
            <a:r>
              <a:rPr lang="en-US" dirty="0"/>
              <a:t>[Show in the slide] And We capture these data points for FPGA.</a:t>
            </a:r>
          </a:p>
          <a:p>
            <a:endParaRPr lang="en-US" dirty="0"/>
          </a:p>
          <a:p>
            <a:r>
              <a:rPr lang="en-US" dirty="0"/>
              <a:t>[CLICK]</a:t>
            </a:r>
          </a:p>
          <a:p>
            <a:r>
              <a:rPr lang="en-US" dirty="0"/>
              <a:t>The collected data points are split into train and test in a 4:1 ratio for both ASIC and FPGA.</a:t>
            </a:r>
          </a:p>
        </p:txBody>
      </p:sp>
      <p:sp>
        <p:nvSpPr>
          <p:cNvPr id="4" name="Slide Number Placeholder 3"/>
          <p:cNvSpPr>
            <a:spLocks noGrp="1"/>
          </p:cNvSpPr>
          <p:nvPr>
            <p:ph type="sldNum" sz="quarter" idx="5"/>
          </p:nvPr>
        </p:nvSpPr>
        <p:spPr/>
        <p:txBody>
          <a:bodyPr/>
          <a:lstStyle/>
          <a:p>
            <a:fld id="{49DC86C2-9417-D242-957F-07D0C93E50AF}" type="slidenum">
              <a:rPr lang="en-US" smtClean="0"/>
              <a:pPr/>
              <a:t>36</a:t>
            </a:fld>
            <a:endParaRPr lang="en-US"/>
          </a:p>
        </p:txBody>
      </p:sp>
    </p:spTree>
    <p:extLst>
      <p:ext uri="{BB962C8B-B14F-4D97-AF65-F5344CB8AC3E}">
        <p14:creationId xmlns:p14="http://schemas.microsoft.com/office/powerpoint/2010/main" val="269639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main challenges for DSE are </a:t>
            </a:r>
            <a:r>
              <a:rPr lang="en-US" b="1" dirty="0"/>
              <a:t>huge design space</a:t>
            </a:r>
            <a:r>
              <a:rPr lang="en-US" dirty="0"/>
              <a:t> and </a:t>
            </a:r>
            <a:r>
              <a:rPr lang="en-US" b="1" dirty="0"/>
              <a:t>high runtime</a:t>
            </a:r>
            <a:r>
              <a:rPr lang="en-US" dirty="0"/>
              <a:t>.</a:t>
            </a:r>
          </a:p>
          <a:p>
            <a:endParaRPr lang="en-US" dirty="0"/>
          </a:p>
          <a:p>
            <a:r>
              <a:rPr lang="en-US" dirty="0"/>
              <a:t>Large number of architectural hyperparameters of ML accelerators results in exponentially large design space.</a:t>
            </a:r>
          </a:p>
          <a:p>
            <a:endParaRPr lang="en-US" dirty="0"/>
          </a:p>
          <a:p>
            <a:r>
              <a:rPr lang="en-US" dirty="0"/>
              <a:t>SP&amp;R flow of these designs takes days to weeks.</a:t>
            </a:r>
          </a:p>
        </p:txBody>
      </p:sp>
      <p:sp>
        <p:nvSpPr>
          <p:cNvPr id="4" name="Slide Number Placeholder 3"/>
          <p:cNvSpPr>
            <a:spLocks noGrp="1"/>
          </p:cNvSpPr>
          <p:nvPr>
            <p:ph type="sldNum" sz="quarter" idx="5"/>
          </p:nvPr>
        </p:nvSpPr>
        <p:spPr/>
        <p:txBody>
          <a:bodyPr/>
          <a:lstStyle/>
          <a:p>
            <a:fld id="{49DC86C2-9417-D242-957F-07D0C93E50AF}" type="slidenum">
              <a:rPr lang="en-US" smtClean="0"/>
              <a:pPr/>
              <a:t>4</a:t>
            </a:fld>
            <a:endParaRPr lang="en-US"/>
          </a:p>
        </p:txBody>
      </p:sp>
    </p:spTree>
    <p:extLst>
      <p:ext uri="{BB962C8B-B14F-4D97-AF65-F5344CB8AC3E}">
        <p14:creationId xmlns:p14="http://schemas.microsoft.com/office/powerpoint/2010/main" val="394365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Fast exploration of design space seems to be achieved using high number of parallel runs.</a:t>
            </a:r>
          </a:p>
          <a:p>
            <a:endParaRPr lang="en-US" dirty="0"/>
          </a:p>
          <a:p>
            <a:r>
              <a:rPr lang="en-US" dirty="0"/>
              <a:t>But the number of parallel runs are limited by the availability of compute resources and tool licenses. And both are very expensive.</a:t>
            </a:r>
          </a:p>
          <a:p>
            <a:endParaRPr lang="en-US" dirty="0"/>
          </a:p>
          <a:p>
            <a:r>
              <a:rPr lang="en-US" dirty="0"/>
              <a:t>[CLICK]</a:t>
            </a:r>
          </a:p>
          <a:p>
            <a:r>
              <a:rPr lang="en-US" dirty="0"/>
              <a:t>Also, high SP&amp;R runtime can be addressed by using less time-consuming post-synthesis PPA estimation.</a:t>
            </a:r>
          </a:p>
          <a:p>
            <a:endParaRPr lang="en-US" dirty="0"/>
          </a:p>
          <a:p>
            <a:r>
              <a:rPr lang="en-US" dirty="0"/>
              <a:t>However, it is not feasible because of the miscorrelation between the post-synthesis and post SP&amp;R PPA number.</a:t>
            </a:r>
          </a:p>
          <a:p>
            <a:endParaRPr lang="en-US" dirty="0"/>
          </a:p>
          <a:p>
            <a:r>
              <a:rPr lang="en-US" dirty="0"/>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the post-synthesis vs. post-route power plot of four ML-accelerator designs.</a:t>
            </a:r>
          </a:p>
          <a:p>
            <a:r>
              <a:rPr lang="en-US" dirty="0"/>
              <a:t>Even though the scatter plot follows the 45-degree straight line, the power numbers are not correlated.</a:t>
            </a:r>
          </a:p>
          <a:p>
            <a:endParaRPr lang="en-US" dirty="0"/>
          </a:p>
          <a:p>
            <a:r>
              <a:rPr lang="en-US" dirty="0"/>
              <a:t>[CLICK]</a:t>
            </a:r>
          </a:p>
          <a:p>
            <a:r>
              <a:rPr lang="en-US" sz="1200" b="0" i="0" u="none" strike="noStrike" kern="1200" dirty="0">
                <a:solidFill>
                  <a:schemeClr val="tx1"/>
                </a:solidFill>
                <a:effectLst/>
                <a:latin typeface="+mn-lt"/>
                <a:ea typeface="+mn-ea"/>
                <a:cs typeface="+mn-cs"/>
              </a:rPr>
              <a:t>The post-synthesis power varies from 200mW to 350mW whereas the post-route power varies from 500mW to 750mW.</a:t>
            </a:r>
            <a:endParaRPr lang="en-US" dirty="0"/>
          </a:p>
          <a:p>
            <a:endParaRPr lang="en-US" dirty="0"/>
          </a:p>
          <a:p>
            <a:r>
              <a:rPr lang="en-US" dirty="0"/>
              <a:t>[CLICK]</a:t>
            </a:r>
          </a:p>
          <a:p>
            <a:r>
              <a:rPr lang="en-US" dirty="0"/>
              <a:t>The data point inside the red box has almost similar post-route power but the post-synthesis power varies a lot.</a:t>
            </a:r>
          </a:p>
          <a:p>
            <a:endParaRPr lang="en-US" dirty="0"/>
          </a:p>
          <a:p>
            <a:r>
              <a:rPr lang="en-US" dirty="0"/>
              <a:t>[CLICK]</a:t>
            </a:r>
          </a:p>
          <a:p>
            <a:r>
              <a:rPr lang="en-US" dirty="0"/>
              <a:t>This is the post-synthesis vs post-route frequency plot. It is obvious from the plot that the post-synthesis and post-route frequency data points are not at all correlated.</a:t>
            </a:r>
          </a:p>
          <a:p>
            <a:endParaRPr lang="en-US" dirty="0"/>
          </a:p>
          <a:p>
            <a:r>
              <a:rPr lang="en-US" dirty="0"/>
              <a:t>In the paper we also show the Kendall rank correlation coefficient which indicates the miscorrelation.</a:t>
            </a:r>
          </a:p>
          <a:p>
            <a:endParaRPr lang="en-US" dirty="0"/>
          </a:p>
          <a:p>
            <a:r>
              <a:rPr lang="en-US" dirty="0"/>
              <a:t>So, it is obvious that we need post SP&amp;R PPA number for Accurate DSE.</a:t>
            </a:r>
          </a:p>
        </p:txBody>
      </p:sp>
      <p:sp>
        <p:nvSpPr>
          <p:cNvPr id="4" name="Slide Number Placeholder 3"/>
          <p:cNvSpPr>
            <a:spLocks noGrp="1"/>
          </p:cNvSpPr>
          <p:nvPr>
            <p:ph type="sldNum" sz="quarter" idx="5"/>
          </p:nvPr>
        </p:nvSpPr>
        <p:spPr/>
        <p:txBody>
          <a:bodyPr/>
          <a:lstStyle/>
          <a:p>
            <a:fld id="{49DC86C2-9417-D242-957F-07D0C93E50AF}" type="slidenum">
              <a:rPr lang="en-US" smtClean="0"/>
              <a:pPr/>
              <a:t>5</a:t>
            </a:fld>
            <a:endParaRPr lang="en-US"/>
          </a:p>
        </p:txBody>
      </p:sp>
    </p:spTree>
    <p:extLst>
      <p:ext uri="{BB962C8B-B14F-4D97-AF65-F5344CB8AC3E}">
        <p14:creationId xmlns:p14="http://schemas.microsoft.com/office/powerpoint/2010/main" val="223236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solution to mitigate these challenges is to use prediction framework. But using analytical models is not feasible because of its low level of accuracy in modern technology nodes. </a:t>
            </a:r>
          </a:p>
          <a:p>
            <a:endParaRPr lang="en-US" dirty="0"/>
          </a:p>
          <a:p>
            <a:r>
              <a:rPr lang="en-US" dirty="0"/>
              <a:t>[CLICK]</a:t>
            </a:r>
          </a:p>
          <a:p>
            <a:r>
              <a:rPr lang="en-US" b="1" dirty="0"/>
              <a:t>We propose an ML-based model to predict post-SP&amp;R PPA</a:t>
            </a:r>
            <a:r>
              <a:rPr lang="en-US" dirty="0"/>
              <a:t> which delivers </a:t>
            </a:r>
            <a:r>
              <a:rPr lang="en-US" b="1" dirty="0"/>
              <a:t>high level of accuracy</a:t>
            </a:r>
            <a:r>
              <a:rPr lang="en-US" dirty="0"/>
              <a:t> and conducts </a:t>
            </a:r>
            <a:r>
              <a:rPr lang="en-US" b="1" dirty="0"/>
              <a:t>rapid evaluation of performance</a:t>
            </a:r>
            <a:r>
              <a:rPr lang="en-US" dirty="0"/>
              <a:t>. </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6</a:t>
            </a:fld>
            <a:endParaRPr lang="en-US"/>
          </a:p>
        </p:txBody>
      </p:sp>
    </p:spTree>
    <p:extLst>
      <p:ext uri="{BB962C8B-B14F-4D97-AF65-F5344CB8AC3E}">
        <p14:creationId xmlns:p14="http://schemas.microsoft.com/office/powerpoint/2010/main" val="335678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br>
              <a:rPr lang="en-US" dirty="0"/>
            </a:br>
            <a:r>
              <a:rPr lang="en-US" sz="1200" b="0" i="0" u="none" strike="noStrike" kern="1200" dirty="0">
                <a:solidFill>
                  <a:schemeClr val="tx1"/>
                </a:solidFill>
                <a:effectLst/>
                <a:latin typeface="+mn-lt"/>
                <a:ea typeface="+mn-ea"/>
                <a:cs typeface="+mn-cs"/>
              </a:rPr>
              <a:t>Now I will summarize our main contributions.</a:t>
            </a:r>
            <a:endParaRPr lang="en-US" b="0" dirty="0">
              <a:effectLst/>
            </a:endParaRPr>
          </a:p>
        </p:txBody>
      </p:sp>
      <p:sp>
        <p:nvSpPr>
          <p:cNvPr id="4" name="Slide Number Placeholder 3"/>
          <p:cNvSpPr>
            <a:spLocks noGrp="1"/>
          </p:cNvSpPr>
          <p:nvPr>
            <p:ph type="sldNum" sz="quarter" idx="10"/>
          </p:nvPr>
        </p:nvSpPr>
        <p:spPr/>
        <p:txBody>
          <a:bodyPr/>
          <a:lstStyle/>
          <a:p>
            <a:fld id="{49DC86C2-9417-D242-957F-07D0C93E50AF}" type="slidenum">
              <a:rPr lang="en-US" smtClean="0"/>
              <a:pPr/>
              <a:t>7</a:t>
            </a:fld>
            <a:endParaRPr lang="en-US"/>
          </a:p>
        </p:txBody>
      </p:sp>
    </p:spTree>
    <p:extLst>
      <p:ext uri="{BB962C8B-B14F-4D97-AF65-F5344CB8AC3E}">
        <p14:creationId xmlns:p14="http://schemas.microsoft.com/office/powerpoint/2010/main" val="86536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work, we build the first ML model that predicts post-SP&amp;R backend and system level metrics for ML accelerators. </a:t>
            </a:r>
          </a:p>
          <a:p>
            <a:endParaRPr lang="en-US" dirty="0"/>
          </a:p>
          <a:p>
            <a:r>
              <a:rPr lang="en-US" dirty="0"/>
              <a:t>[CLICK]</a:t>
            </a:r>
          </a:p>
          <a:p>
            <a:r>
              <a:rPr lang="en-US" dirty="0"/>
              <a:t>We propose a novel two-stage inference model for efficient DSE. It also helps to improve ML-model performance.</a:t>
            </a:r>
          </a:p>
          <a:p>
            <a:endParaRPr lang="en-US" dirty="0"/>
          </a:p>
          <a:p>
            <a:r>
              <a:rPr lang="en-US" dirty="0"/>
              <a:t>[CLICK]</a:t>
            </a:r>
          </a:p>
          <a:p>
            <a:r>
              <a:rPr lang="en-US" dirty="0"/>
              <a:t>We validate our framework using ASIC implementations of designs from ML hardware generators:  </a:t>
            </a:r>
          </a:p>
          <a:p>
            <a:endParaRPr lang="en-US" dirty="0"/>
          </a:p>
          <a:p>
            <a:r>
              <a:rPr lang="en-US" b="1" dirty="0"/>
              <a:t>Deep neural network-based </a:t>
            </a:r>
            <a:r>
              <a:rPr lang="en-US" b="0" dirty="0"/>
              <a:t>hardware generators </a:t>
            </a:r>
            <a:r>
              <a:rPr lang="en-US" dirty="0" err="1"/>
              <a:t>GeneSys</a:t>
            </a:r>
            <a:r>
              <a:rPr lang="en-US" dirty="0"/>
              <a:t> and VTA implement ML algorithms such as </a:t>
            </a:r>
            <a:r>
              <a:rPr lang="en-US" dirty="0" err="1"/>
              <a:t>ResNet</a:t>
            </a:r>
            <a:r>
              <a:rPr lang="en-US" dirty="0"/>
              <a:t> and Mobile net.</a:t>
            </a:r>
          </a:p>
          <a:p>
            <a:endParaRPr lang="en-US" dirty="0"/>
          </a:p>
          <a:p>
            <a:r>
              <a:rPr lang="en-US" dirty="0"/>
              <a:t>And </a:t>
            </a:r>
            <a:r>
              <a:rPr lang="en-US" b="1" dirty="0"/>
              <a:t>Non DNN based</a:t>
            </a:r>
            <a:r>
              <a:rPr lang="en-US" dirty="0"/>
              <a:t> hardware generators TABLA, </a:t>
            </a:r>
            <a:r>
              <a:rPr lang="en-US" dirty="0" err="1"/>
              <a:t>Axiline</a:t>
            </a:r>
            <a:r>
              <a:rPr lang="en-US" dirty="0"/>
              <a:t> implement ML algorithms such as support vector machine, recommender system and logistic and linear regression.</a:t>
            </a:r>
          </a:p>
          <a:p>
            <a:endParaRPr lang="en-US" dirty="0"/>
          </a:p>
          <a:p>
            <a:r>
              <a:rPr lang="en-US" dirty="0"/>
              <a:t>[CLICK]</a:t>
            </a:r>
          </a:p>
          <a:p>
            <a:r>
              <a:rPr lang="en-US" dirty="0"/>
              <a:t>We also validate our framework using the FPGA implementation of TABLA designs. </a:t>
            </a:r>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8</a:t>
            </a:fld>
            <a:endParaRPr lang="en-US"/>
          </a:p>
        </p:txBody>
      </p:sp>
    </p:spTree>
    <p:extLst>
      <p:ext uri="{BB962C8B-B14F-4D97-AF65-F5344CB8AC3E}">
        <p14:creationId xmlns:p14="http://schemas.microsoft.com/office/powerpoint/2010/main" val="85787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dirty="0"/>
              <a:t>Now I will explain our approach. </a:t>
            </a:r>
          </a:p>
          <a:p>
            <a:pPr rtl="0"/>
            <a:endParaRPr lang="en-US" dirty="0"/>
          </a:p>
          <a:p>
            <a:pPr rtl="0"/>
            <a:r>
              <a:rPr lang="en-US" dirty="0"/>
              <a:t>First, I will introduce two models for backend and system level metric prediction.</a:t>
            </a:r>
          </a:p>
          <a:p>
            <a:pPr rtl="0"/>
            <a:endParaRPr lang="en-US" dirty="0"/>
          </a:p>
          <a:p>
            <a:pPr rtl="0"/>
            <a:r>
              <a:rPr lang="en-US" dirty="0"/>
              <a:t>Then I will touch on multiple ML modeling methods that we have used.</a:t>
            </a:r>
          </a:p>
          <a:p>
            <a:pPr rtl="0"/>
            <a:endParaRPr lang="en-US" dirty="0"/>
          </a:p>
          <a:p>
            <a:pPr rtl="0"/>
            <a:r>
              <a:rPr lang="en-US" dirty="0"/>
              <a:t>Finally, I will discuss the key concept of region of interest and introduce the two-stage inference model.</a:t>
            </a:r>
          </a:p>
        </p:txBody>
      </p:sp>
      <p:sp>
        <p:nvSpPr>
          <p:cNvPr id="4" name="Slide Number Placeholder 3"/>
          <p:cNvSpPr>
            <a:spLocks noGrp="1"/>
          </p:cNvSpPr>
          <p:nvPr>
            <p:ph type="sldNum" sz="quarter" idx="10"/>
          </p:nvPr>
        </p:nvSpPr>
        <p:spPr/>
        <p:txBody>
          <a:bodyPr/>
          <a:lstStyle/>
          <a:p>
            <a:fld id="{49DC86C2-9417-D242-957F-07D0C93E50AF}" type="slidenum">
              <a:rPr lang="en-US" smtClean="0"/>
              <a:pPr/>
              <a:t>9</a:t>
            </a:fld>
            <a:endParaRPr lang="en-US"/>
          </a:p>
        </p:txBody>
      </p:sp>
    </p:spTree>
    <p:extLst>
      <p:ext uri="{BB962C8B-B14F-4D97-AF65-F5344CB8AC3E}">
        <p14:creationId xmlns:p14="http://schemas.microsoft.com/office/powerpoint/2010/main" val="397862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914400" y="1900237"/>
            <a:ext cx="103632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701800" y="4191000"/>
            <a:ext cx="85344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218017" y="3962400"/>
            <a:ext cx="11794067" cy="0"/>
          </a:xfrm>
          <a:prstGeom prst="line">
            <a:avLst/>
          </a:prstGeom>
          <a:noFill/>
          <a:ln w="57150">
            <a:solidFill>
              <a:srgbClr val="C00000"/>
            </a:solidFill>
            <a:round/>
            <a:headEnd/>
            <a:tailEnd/>
          </a:ln>
        </p:spPr>
        <p:txBody>
          <a:bodyPr wrap="none" anchor="ctr"/>
          <a:lstStyle/>
          <a:p>
            <a:pPr>
              <a:defRPr/>
            </a:pPr>
            <a:endParaRPr lang="en-US" sz="1800">
              <a:solidFill>
                <a:prstClr val="black"/>
              </a:solidFill>
              <a:latin typeface="Tahoma"/>
            </a:endParaRPr>
          </a:p>
        </p:txBody>
      </p:sp>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1" y="144464"/>
            <a:ext cx="2950633"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215901" y="144464"/>
            <a:ext cx="8648700"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lumMod val="50000"/>
                  </a:schemeClr>
                </a:solidFill>
                <a:latin typeface="Arial" panose="020B0604020202020204"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228601" y="838201"/>
            <a:ext cx="11781367" cy="5562601"/>
          </a:xfrm>
        </p:spPr>
        <p:txBody>
          <a:bodyPr/>
          <a:lstStyle>
            <a:lvl1pPr>
              <a:buClr>
                <a:srgbClr val="C00000"/>
              </a:buClr>
              <a:defRPr sz="3000">
                <a:latin typeface="Arial" panose="020B0604020202020204" pitchFamily="34" charset="0"/>
                <a:cs typeface="Arial" panose="020B0604020202020204" pitchFamily="34" charset="0"/>
              </a:defRPr>
            </a:lvl1pPr>
            <a:lvl2pPr marL="573088" indent="-290513">
              <a:buClr>
                <a:srgbClr val="C00000"/>
              </a:buClr>
              <a:defRPr sz="2800">
                <a:latin typeface="Arial" panose="020B0604020202020204" pitchFamily="34" charset="0"/>
                <a:cs typeface="Arial" panose="020B0604020202020204" pitchFamily="34" charset="0"/>
              </a:defRPr>
            </a:lvl2pPr>
            <a:lvl3pPr marL="803275" indent="-230188">
              <a:buClr>
                <a:srgbClr val="C00000"/>
              </a:buClr>
              <a:defRPr sz="2600">
                <a:latin typeface="Arial" panose="020B0604020202020204" pitchFamily="34" charset="0"/>
                <a:cs typeface="Arial" panose="020B0604020202020204" pitchFamily="34" charset="0"/>
              </a:defRPr>
            </a:lvl3pPr>
            <a:lvl4pPr marL="1025525" indent="-222250">
              <a:buClr>
                <a:srgbClr val="C00000"/>
              </a:buClr>
              <a:buSzPct val="75000"/>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228601" y="801688"/>
            <a:ext cx="5789084"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Content Placeholder 3"/>
          <p:cNvSpPr>
            <a:spLocks noGrp="1"/>
          </p:cNvSpPr>
          <p:nvPr>
            <p:ph sz="half" idx="2"/>
          </p:nvPr>
        </p:nvSpPr>
        <p:spPr>
          <a:xfrm>
            <a:off x="6220884" y="801688"/>
            <a:ext cx="5789083"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p:spPr>
        <p:txBody>
          <a:bodyPr/>
          <a:lstStyle>
            <a:lvl1pPr>
              <a:buClr>
                <a:srgbClr val="C00000"/>
              </a:buClr>
              <a:defRPr sz="3200">
                <a:latin typeface="Arial" panose="020B0604020202020204" pitchFamily="34" charset="0"/>
                <a:cs typeface="Arial" panose="020B0604020202020204" pitchFamily="34" charset="0"/>
              </a:defRPr>
            </a:lvl1pPr>
            <a:lvl2pPr>
              <a:buClr>
                <a:srgbClr val="C00000"/>
              </a:buClr>
              <a:defRPr sz="2800">
                <a:latin typeface="Arial" panose="020B0604020202020204" pitchFamily="34" charset="0"/>
                <a:cs typeface="Arial" panose="020B0604020202020204" pitchFamily="34" charset="0"/>
              </a:defRPr>
            </a:lvl2pPr>
            <a:lvl3pPr>
              <a:buClr>
                <a:srgbClr val="C00000"/>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Drag picture to placeholder or click icon to add</a:t>
            </a:r>
            <a:endParaRPr lang="ko-KR"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5900" y="144463"/>
            <a:ext cx="11802533"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228601" y="801688"/>
            <a:ext cx="11781367"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218017" y="684213"/>
            <a:ext cx="11794067" cy="0"/>
          </a:xfrm>
          <a:prstGeom prst="line">
            <a:avLst/>
          </a:prstGeom>
          <a:noFill/>
          <a:ln w="57150">
            <a:solidFill>
              <a:srgbClr val="C00000"/>
            </a:solidFill>
            <a:round/>
            <a:headEnd/>
            <a:tailEnd/>
          </a:ln>
        </p:spPr>
        <p:txBody>
          <a:bodyPr wrap="none" anchor="ctr"/>
          <a:lstStyle/>
          <a:p>
            <a:pPr>
              <a:defRPr/>
            </a:pPr>
            <a:endParaRPr lang="en-US" sz="1800">
              <a:solidFill>
                <a:prstClr val="black"/>
              </a:solidFill>
              <a:latin typeface="Tahoma"/>
            </a:endParaRPr>
          </a:p>
        </p:txBody>
      </p:sp>
      <p:sp>
        <p:nvSpPr>
          <p:cNvPr id="7" name="TextBox 6"/>
          <p:cNvSpPr txBox="1"/>
          <p:nvPr/>
        </p:nvSpPr>
        <p:spPr>
          <a:xfrm>
            <a:off x="11722213" y="6548439"/>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Calibri" panose="020F050202020403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Calibri" panose="020F050202020403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7.pn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png"/><Relationship Id="rId7"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9.png"/><Relationship Id="rId10" Type="http://schemas.microsoft.com/office/2007/relationships/diagramDrawing" Target="../diagrams/drawing3.xml"/><Relationship Id="rId4" Type="http://schemas.openxmlformats.org/officeDocument/2006/relationships/image" Target="../media/image80.pn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0.png"/><Relationship Id="rId7" Type="http://schemas.openxmlformats.org/officeDocument/2006/relationships/diagramData" Target="../diagrams/data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4.xml"/><Relationship Id="rId5" Type="http://schemas.openxmlformats.org/officeDocument/2006/relationships/image" Target="../media/image50.png"/><Relationship Id="rId10" Type="http://schemas.openxmlformats.org/officeDocument/2006/relationships/diagramColors" Target="../diagrams/colors4.xml"/><Relationship Id="rId4" Type="http://schemas.microsoft.com/office/2007/relationships/hdphoto" Target="../media/hdphoto2.wdp"/><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3.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4.PNG"/><Relationship Id="rId7"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png"/><Relationship Id="rId11" Type="http://schemas.microsoft.com/office/2007/relationships/diagramDrawing" Target="../diagrams/drawing7.xml"/><Relationship Id="rId5" Type="http://schemas.openxmlformats.org/officeDocument/2006/relationships/image" Target="../media/image13.PNG"/><Relationship Id="rId10" Type="http://schemas.openxmlformats.org/officeDocument/2006/relationships/diagramColors" Target="../diagrams/colors7.xml"/><Relationship Id="rId4" Type="http://schemas.openxmlformats.org/officeDocument/2006/relationships/image" Target="../media/image140.PNG"/><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0.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6.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7.png"/><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png"/><Relationship Id="rId7" Type="http://schemas.openxmlformats.org/officeDocument/2006/relationships/diagramColors" Target="../diagrams/colors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20.png"/><Relationship Id="rId7" Type="http://schemas.openxmlformats.org/officeDocument/2006/relationships/diagramLayout" Target="../diagrams/layout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1.png"/><Relationship Id="rId10" Type="http://schemas.microsoft.com/office/2007/relationships/diagramDrawing" Target="../diagrams/drawing15.xml"/><Relationship Id="rId4" Type="http://schemas.openxmlformats.org/officeDocument/2006/relationships/image" Target="../media/image190.png"/><Relationship Id="rId9" Type="http://schemas.openxmlformats.org/officeDocument/2006/relationships/diagramColors" Target="../diagrams/colors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6.png"/><Relationship Id="rId7" Type="http://schemas.openxmlformats.org/officeDocument/2006/relationships/diagramColors" Target="../diagrams/colors1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37360"/>
            <a:ext cx="11777472" cy="1673466"/>
          </a:xfrm>
        </p:spPr>
        <p:txBody>
          <a:bodyPr/>
          <a:lstStyle/>
          <a:p>
            <a:r>
              <a:rPr lang="en-US" sz="3200" dirty="0"/>
              <a:t>Physically Accurate Learning-based Performance Prediction of Hardware-accelerated ML Algorithms</a:t>
            </a:r>
          </a:p>
        </p:txBody>
      </p:sp>
      <p:sp>
        <p:nvSpPr>
          <p:cNvPr id="5" name="Subtitle 4"/>
          <p:cNvSpPr>
            <a:spLocks noGrp="1"/>
          </p:cNvSpPr>
          <p:nvPr>
            <p:ph type="subTitle" idx="1"/>
          </p:nvPr>
        </p:nvSpPr>
        <p:spPr>
          <a:xfrm>
            <a:off x="1524001" y="4086209"/>
            <a:ext cx="9144000" cy="1959280"/>
          </a:xfrm>
        </p:spPr>
        <p:txBody>
          <a:bodyPr/>
          <a:lstStyle/>
          <a:p>
            <a:r>
              <a:rPr lang="en-US" dirty="0" err="1"/>
              <a:t>Hadi</a:t>
            </a:r>
            <a:r>
              <a:rPr lang="en-US" dirty="0"/>
              <a:t> </a:t>
            </a:r>
            <a:r>
              <a:rPr lang="en-US" dirty="0" err="1"/>
              <a:t>Esmaeilzadeh</a:t>
            </a:r>
            <a:r>
              <a:rPr lang="en-US" baseline="30000" dirty="0"/>
              <a:t>[1]</a:t>
            </a:r>
            <a:r>
              <a:rPr lang="en-US" dirty="0"/>
              <a:t>, Soroush </a:t>
            </a:r>
            <a:r>
              <a:rPr lang="en-US" dirty="0" err="1"/>
              <a:t>Ghodrati</a:t>
            </a:r>
            <a:r>
              <a:rPr lang="en-US" baseline="30000" dirty="0"/>
              <a:t>[1]</a:t>
            </a:r>
            <a:r>
              <a:rPr lang="en-US" dirty="0"/>
              <a:t>, Andrew B. Kahng</a:t>
            </a:r>
            <a:r>
              <a:rPr lang="en-US" baseline="30000" dirty="0"/>
              <a:t>[1] [2]</a:t>
            </a:r>
            <a:r>
              <a:rPr lang="en-US" dirty="0"/>
              <a:t>,     Joon Kyung Kim</a:t>
            </a:r>
            <a:r>
              <a:rPr lang="en-US" baseline="30000" dirty="0"/>
              <a:t>[1]</a:t>
            </a:r>
            <a:r>
              <a:rPr lang="en-US" dirty="0"/>
              <a:t>, Sean Kinzer</a:t>
            </a:r>
            <a:r>
              <a:rPr lang="en-US" baseline="30000" dirty="0"/>
              <a:t>[1]</a:t>
            </a:r>
            <a:r>
              <a:rPr lang="en-US" dirty="0"/>
              <a:t>, </a:t>
            </a:r>
            <a:r>
              <a:rPr lang="en-US" dirty="0">
                <a:solidFill>
                  <a:srgbClr val="FF0000"/>
                </a:solidFill>
              </a:rPr>
              <a:t>Sayak Kundu</a:t>
            </a:r>
            <a:r>
              <a:rPr lang="en-US" baseline="30000" dirty="0"/>
              <a:t>[2]</a:t>
            </a:r>
            <a:r>
              <a:rPr lang="en-US" dirty="0"/>
              <a:t>, Rohan Mahapatra</a:t>
            </a:r>
            <a:r>
              <a:rPr lang="en-US" baseline="30000" dirty="0"/>
              <a:t>[2]</a:t>
            </a:r>
            <a:r>
              <a:rPr lang="en-US" dirty="0"/>
              <a:t>, </a:t>
            </a:r>
            <a:r>
              <a:rPr lang="en-US" dirty="0" err="1"/>
              <a:t>Susmita</a:t>
            </a:r>
            <a:r>
              <a:rPr lang="en-US" dirty="0"/>
              <a:t> Dey Manasi</a:t>
            </a:r>
            <a:r>
              <a:rPr lang="en-US" baseline="30000" dirty="0"/>
              <a:t>[3]</a:t>
            </a:r>
            <a:r>
              <a:rPr lang="en-US" dirty="0"/>
              <a:t>, </a:t>
            </a:r>
            <a:r>
              <a:rPr lang="en-US" dirty="0" err="1"/>
              <a:t>Sachin</a:t>
            </a:r>
            <a:r>
              <a:rPr lang="en-US" dirty="0"/>
              <a:t> S. </a:t>
            </a:r>
            <a:r>
              <a:rPr lang="en-US" dirty="0" err="1"/>
              <a:t>Sapatnekar</a:t>
            </a:r>
            <a:r>
              <a:rPr lang="en-US" baseline="30000" dirty="0"/>
              <a:t>[3]</a:t>
            </a:r>
            <a:r>
              <a:rPr lang="en-US" dirty="0"/>
              <a:t>, </a:t>
            </a:r>
            <a:r>
              <a:rPr lang="en-US" dirty="0" err="1"/>
              <a:t>Zhiang</a:t>
            </a:r>
            <a:r>
              <a:rPr lang="en-US" dirty="0"/>
              <a:t> Wang</a:t>
            </a:r>
            <a:r>
              <a:rPr lang="en-US" baseline="30000" dirty="0"/>
              <a:t>[2]</a:t>
            </a:r>
            <a:r>
              <a:rPr lang="en-US" dirty="0"/>
              <a:t> and </a:t>
            </a:r>
            <a:r>
              <a:rPr lang="en-US" dirty="0" err="1"/>
              <a:t>Ziqing</a:t>
            </a:r>
            <a:r>
              <a:rPr lang="en-US" dirty="0"/>
              <a:t> Zeng</a:t>
            </a:r>
            <a:r>
              <a:rPr lang="en-US" baseline="30000" dirty="0"/>
              <a:t>[3]</a:t>
            </a:r>
            <a:endParaRPr lang="en-US" dirty="0"/>
          </a:p>
          <a:p>
            <a:r>
              <a:rPr lang="en-US" sz="1600" baseline="30000" dirty="0"/>
              <a:t>[1]</a:t>
            </a:r>
            <a:r>
              <a:rPr lang="en-US" sz="1600" dirty="0"/>
              <a:t>Department of Computer Science and Engineering, University of California, San Diego</a:t>
            </a:r>
          </a:p>
          <a:p>
            <a:r>
              <a:rPr lang="en-US" sz="1600" baseline="30000" dirty="0"/>
              <a:t>[2]</a:t>
            </a:r>
            <a:r>
              <a:rPr lang="en-US" sz="1600" dirty="0"/>
              <a:t>Department of Electrical and Computer Engineering, University of California, San Diego</a:t>
            </a:r>
          </a:p>
          <a:p>
            <a:r>
              <a:rPr lang="en-US" sz="1600" baseline="30000" dirty="0"/>
              <a:t>[3]</a:t>
            </a:r>
            <a:r>
              <a:rPr lang="en-US" sz="1600" dirty="0"/>
              <a:t>Department of Electrical and Computer Engineering, University of Minnesota</a:t>
            </a:r>
          </a:p>
          <a:p>
            <a:endParaRPr lang="en-US" sz="1800" dirty="0">
              <a:solidFill>
                <a:schemeClr val="accent6">
                  <a:lumMod val="50000"/>
                </a:schemeClr>
              </a:solidFill>
            </a:endParaRPr>
          </a:p>
        </p:txBody>
      </p:sp>
    </p:spTree>
    <p:extLst>
      <p:ext uri="{BB962C8B-B14F-4D97-AF65-F5344CB8AC3E}">
        <p14:creationId xmlns:p14="http://schemas.microsoft.com/office/powerpoint/2010/main" val="23284535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079A-A747-D9D7-6F04-A1E8AD66DBBF}"/>
              </a:ext>
            </a:extLst>
          </p:cNvPr>
          <p:cNvSpPr>
            <a:spLocks noGrp="1"/>
          </p:cNvSpPr>
          <p:nvPr>
            <p:ph type="title"/>
          </p:nvPr>
        </p:nvSpPr>
        <p:spPr/>
        <p:txBody>
          <a:bodyPr/>
          <a:lstStyle/>
          <a:p>
            <a:r>
              <a:rPr lang="en-US" dirty="0"/>
              <a:t>Backend Predictor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9B6B6-AA1A-E9CB-2B34-FE4B2006DDEC}"/>
                  </a:ext>
                </a:extLst>
              </p:cNvPr>
              <p:cNvSpPr>
                <a:spLocks noGrp="1"/>
              </p:cNvSpPr>
              <p:nvPr>
                <p:ph idx="1"/>
              </p:nvPr>
            </p:nvSpPr>
            <p:spPr>
              <a:xfrm>
                <a:off x="228600" y="941386"/>
                <a:ext cx="11777472" cy="3264853"/>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𝐵𝑎𝑐𝑘𝑒𝑛𝑑𝑀𝐿𝑀𝑜𝑑𝑒𝑙</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𝑡𝑎𝑟𝑔𝑒𝑡</m:t>
                              </m:r>
                            </m:sub>
                          </m:sSub>
                        </m:e>
                      </m:d>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marL="0" indent="0">
                  <a:buNone/>
                </a:pPr>
                <a:endParaRPr lang="en-US" sz="1600" i="1" dirty="0">
                  <a:latin typeface="Cambria Math" panose="02040503050406030204" pitchFamily="18" charset="0"/>
                </a:endParaRPr>
              </a:p>
              <a:p>
                <a:r>
                  <a:rPr lang="en-US" sz="2600" dirty="0"/>
                  <a:t>Predicts total power (</a:t>
                </a:r>
                <a14:m>
                  <m:oMath xmlns:m="http://schemas.openxmlformats.org/officeDocument/2006/math">
                    <m:r>
                      <a:rPr lang="en-US" sz="2600" i="1">
                        <a:latin typeface="Cambria Math" panose="02040503050406030204" pitchFamily="18" charset="0"/>
                      </a:rPr>
                      <m:t>𝑃</m:t>
                    </m:r>
                  </m:oMath>
                </a14:m>
                <a:r>
                  <a:rPr lang="en-US" sz="2600" dirty="0"/>
                  <a:t>) and effective clock frequency (</a:t>
                </a:r>
                <a14:m>
                  <m:oMath xmlns:m="http://schemas.openxmlformats.org/officeDocument/2006/math">
                    <m:r>
                      <a:rPr lang="en-US" sz="2600" i="1">
                        <a:latin typeface="Cambria Math" panose="02040503050406030204" pitchFamily="18" charset="0"/>
                      </a:rPr>
                      <m:t>𝑓</m:t>
                    </m:r>
                  </m:oMath>
                </a14:m>
                <a:r>
                  <a:rPr lang="en-US" sz="2600" dirty="0"/>
                  <a:t>) of a given ML hardware generator</a:t>
                </a:r>
              </a:p>
              <a:p>
                <a:pPr lvl="1"/>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e>
                    </m:d>
                  </m:oMath>
                </a14:m>
                <a:r>
                  <a:rPr lang="en-US" sz="2400" dirty="0"/>
                  <a:t> = User-specified configuration</a:t>
                </a:r>
              </a:p>
              <a:p>
                <a:pPr lvl="1"/>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𝑡𝑎𝑟𝑔𝑒𝑡</m:t>
                        </m:r>
                      </m:sub>
                    </m:sSub>
                  </m:oMath>
                </a14:m>
                <a:r>
                  <a:rPr lang="en-US" sz="2400" dirty="0"/>
                  <a:t> = Target clock frequency</a:t>
                </a:r>
              </a:p>
              <a:p>
                <a:pPr lvl="1"/>
                <a:r>
                  <a:rPr lang="en-US" sz="2400" dirty="0"/>
                  <a:t> Effective clock frequency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m:t>
                        </m:r>
                        <m:r>
                          <a:rPr lang="en-US" sz="2400" i="1">
                            <a:latin typeface="Cambria Math" panose="02040503050406030204" pitchFamily="18" charset="0"/>
                          </a:rPr>
                          <m:t>𝑇𝑎𝑟𝑔𝑒</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𝐶𝑙𝑜𝑐𝑘</m:t>
                        </m:r>
                        <m:r>
                          <a:rPr lang="en-US" sz="2400" b="0" i="1" smtClean="0">
                            <a:latin typeface="Cambria Math" panose="02040503050406030204" pitchFamily="18" charset="0"/>
                          </a:rPr>
                          <m:t> </m:t>
                        </m:r>
                        <m:r>
                          <a:rPr lang="en-US" sz="2400" b="0" i="1" smtClean="0">
                            <a:latin typeface="Cambria Math" panose="02040503050406030204" pitchFamily="18" charset="0"/>
                          </a:rPr>
                          <m:t>𝑃𝑒𝑟𝑖𝑜𝑑</m:t>
                        </m:r>
                        <m:r>
                          <a:rPr lang="en-US" sz="2400" b="0" i="1" smtClean="0">
                            <a:latin typeface="Cambria Math" panose="02040503050406030204" pitchFamily="18" charset="0"/>
                          </a:rPr>
                          <m:t> − </m:t>
                        </m:r>
                        <m:r>
                          <a:rPr lang="en-US" sz="2400" i="1">
                            <a:latin typeface="Cambria Math" panose="02040503050406030204" pitchFamily="18" charset="0"/>
                          </a:rPr>
                          <m:t>𝑊𝑜𝑟𝑠</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i="1">
                            <a:latin typeface="Cambria Math" panose="02040503050406030204" pitchFamily="18" charset="0"/>
                          </a:rPr>
                          <m:t>𝑆𝑙𝑎𝑐𝑘</m:t>
                        </m:r>
                        <m:r>
                          <a:rPr lang="en-US" sz="2400" b="0" i="1" smtClean="0">
                            <a:latin typeface="Cambria Math" panose="02040503050406030204" pitchFamily="18" charset="0"/>
                          </a:rPr>
                          <m:t>)</m:t>
                        </m:r>
                      </m:den>
                    </m:f>
                  </m:oMath>
                </a14:m>
                <a:endParaRPr lang="en-US" sz="2400" dirty="0"/>
              </a:p>
            </p:txBody>
          </p:sp>
        </mc:Choice>
        <mc:Fallback xmlns="">
          <p:sp>
            <p:nvSpPr>
              <p:cNvPr id="3" name="Content Placeholder 2">
                <a:extLst>
                  <a:ext uri="{FF2B5EF4-FFF2-40B4-BE49-F238E27FC236}">
                    <a16:creationId xmlns:a16="http://schemas.microsoft.com/office/drawing/2014/main" id="{EEE9B6B6-AA1A-E9CB-2B34-FE4B2006DDEC}"/>
                  </a:ext>
                </a:extLst>
              </p:cNvPr>
              <p:cNvSpPr>
                <a:spLocks noGrp="1" noRot="1" noChangeAspect="1" noMove="1" noResize="1" noEditPoints="1" noAdjustHandles="1" noChangeArrowheads="1" noChangeShapeType="1" noTextEdit="1"/>
              </p:cNvSpPr>
              <p:nvPr>
                <p:ph idx="1"/>
              </p:nvPr>
            </p:nvSpPr>
            <p:spPr>
              <a:xfrm>
                <a:off x="228600" y="941386"/>
                <a:ext cx="11777472" cy="3264853"/>
              </a:xfrm>
              <a:blipFill>
                <a:blip r:embed="rId3"/>
                <a:stretch>
                  <a:fillRect l="-8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72E5375-E00D-026A-122C-13FBF120742B}"/>
              </a:ext>
            </a:extLst>
          </p:cNvPr>
          <p:cNvPicPr>
            <a:picLocks noChangeAspect="1"/>
          </p:cNvPicPr>
          <p:nvPr/>
        </p:nvPicPr>
        <p:blipFill>
          <a:blip r:embed="rId4"/>
          <a:srcRect/>
          <a:stretch/>
        </p:blipFill>
        <p:spPr>
          <a:xfrm>
            <a:off x="2775726" y="4114800"/>
            <a:ext cx="6683221" cy="2591063"/>
          </a:xfrm>
          <a:prstGeom prst="rect">
            <a:avLst/>
          </a:prstGeom>
        </p:spPr>
      </p:pic>
      <p:graphicFrame>
        <p:nvGraphicFramePr>
          <p:cNvPr id="4" name="Diagram 3">
            <a:extLst>
              <a:ext uri="{FF2B5EF4-FFF2-40B4-BE49-F238E27FC236}">
                <a16:creationId xmlns:a16="http://schemas.microsoft.com/office/drawing/2014/main" id="{E9653D28-10A3-61CC-E51D-6973E428F5AE}"/>
              </a:ext>
            </a:extLst>
          </p:cNvPr>
          <p:cNvGraphicFramePr/>
          <p:nvPr>
            <p:extLst>
              <p:ext uri="{D42A27DB-BD31-4B8C-83A1-F6EECF244321}">
                <p14:modId xmlns:p14="http://schemas.microsoft.com/office/powerpoint/2010/main" val="3160308492"/>
              </p:ext>
            </p:extLst>
          </p:nvPr>
        </p:nvGraphicFramePr>
        <p:xfrm>
          <a:off x="6303433" y="54864"/>
          <a:ext cx="5715000" cy="595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ounded Rectangle 7">
            <a:extLst>
              <a:ext uri="{FF2B5EF4-FFF2-40B4-BE49-F238E27FC236}">
                <a16:creationId xmlns:a16="http://schemas.microsoft.com/office/drawing/2014/main" id="{19C682E0-FD81-A19E-3C3F-6792CD380FB3}"/>
              </a:ext>
            </a:extLst>
          </p:cNvPr>
          <p:cNvSpPr/>
          <p:nvPr/>
        </p:nvSpPr>
        <p:spPr bwMode="auto">
          <a:xfrm>
            <a:off x="2788011" y="4206239"/>
            <a:ext cx="1364889" cy="2346961"/>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Rounded Rectangle 8">
            <a:extLst>
              <a:ext uri="{FF2B5EF4-FFF2-40B4-BE49-F238E27FC236}">
                <a16:creationId xmlns:a16="http://schemas.microsoft.com/office/drawing/2014/main" id="{CC0ED1FD-29AB-5242-7E52-2C95C0FD5021}"/>
              </a:ext>
            </a:extLst>
          </p:cNvPr>
          <p:cNvSpPr/>
          <p:nvPr/>
        </p:nvSpPr>
        <p:spPr bwMode="auto">
          <a:xfrm>
            <a:off x="4578711" y="6011864"/>
            <a:ext cx="1364889" cy="54864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Rounded Rectangle 9">
            <a:extLst>
              <a:ext uri="{FF2B5EF4-FFF2-40B4-BE49-F238E27FC236}">
                <a16:creationId xmlns:a16="http://schemas.microsoft.com/office/drawing/2014/main" id="{5A8A5919-9505-B9E0-EC5E-BBB64A0D23B3}"/>
              </a:ext>
            </a:extLst>
          </p:cNvPr>
          <p:cNvSpPr/>
          <p:nvPr/>
        </p:nvSpPr>
        <p:spPr bwMode="auto">
          <a:xfrm>
            <a:off x="6369411" y="5859464"/>
            <a:ext cx="1364889" cy="73152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 name="Rounded Rectangle 10">
            <a:extLst>
              <a:ext uri="{FF2B5EF4-FFF2-40B4-BE49-F238E27FC236}">
                <a16:creationId xmlns:a16="http://schemas.microsoft.com/office/drawing/2014/main" id="{808B7502-6F10-9943-0E0E-5934B941A180}"/>
              </a:ext>
            </a:extLst>
          </p:cNvPr>
          <p:cNvSpPr/>
          <p:nvPr/>
        </p:nvSpPr>
        <p:spPr bwMode="auto">
          <a:xfrm>
            <a:off x="8081772" y="6210300"/>
            <a:ext cx="1364889" cy="369254"/>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Rounded Rectangle 11">
            <a:extLst>
              <a:ext uri="{FF2B5EF4-FFF2-40B4-BE49-F238E27FC236}">
                <a16:creationId xmlns:a16="http://schemas.microsoft.com/office/drawing/2014/main" id="{353F5E7D-396F-4B77-FA93-E113F8937A3D}"/>
              </a:ext>
            </a:extLst>
          </p:cNvPr>
          <p:cNvSpPr/>
          <p:nvPr/>
        </p:nvSpPr>
        <p:spPr bwMode="auto">
          <a:xfrm>
            <a:off x="4578710" y="5105847"/>
            <a:ext cx="1364889" cy="54864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 name="Rounded Rectangle 13">
            <a:extLst>
              <a:ext uri="{FF2B5EF4-FFF2-40B4-BE49-F238E27FC236}">
                <a16:creationId xmlns:a16="http://schemas.microsoft.com/office/drawing/2014/main" id="{1471A1E7-EA2C-9E64-87CD-37B78DED73CF}"/>
              </a:ext>
            </a:extLst>
          </p:cNvPr>
          <p:cNvSpPr/>
          <p:nvPr/>
        </p:nvSpPr>
        <p:spPr bwMode="auto">
          <a:xfrm>
            <a:off x="6369410" y="4172238"/>
            <a:ext cx="1364889" cy="713232"/>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731505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2" grpId="0" animBg="1"/>
      <p:bldP spid="12" grpId="1"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text&#10;&#10;Description automatically generated">
            <a:extLst>
              <a:ext uri="{FF2B5EF4-FFF2-40B4-BE49-F238E27FC236}">
                <a16:creationId xmlns:a16="http://schemas.microsoft.com/office/drawing/2014/main" id="{619BB19B-43B0-22C3-14E0-086DEB7F752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2788920" y="4117042"/>
            <a:ext cx="6656832" cy="2590355"/>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AF1CAC19-90EC-72CE-A3BC-18D713B7FEFC}"/>
              </a:ext>
            </a:extLst>
          </p:cNvPr>
          <p:cNvPicPr>
            <a:picLocks noChangeAspect="1"/>
          </p:cNvPicPr>
          <p:nvPr/>
        </p:nvPicPr>
        <p:blipFill>
          <a:blip r:embed="rId5"/>
          <a:stretch>
            <a:fillRect/>
          </a:stretch>
        </p:blipFill>
        <p:spPr>
          <a:xfrm>
            <a:off x="2788920" y="4114800"/>
            <a:ext cx="6656832" cy="2466551"/>
          </a:xfrm>
          <a:prstGeom prst="rect">
            <a:avLst/>
          </a:prstGeom>
        </p:spPr>
      </p:pic>
      <p:sp>
        <p:nvSpPr>
          <p:cNvPr id="2" name="Title 1">
            <a:extLst>
              <a:ext uri="{FF2B5EF4-FFF2-40B4-BE49-F238E27FC236}">
                <a16:creationId xmlns:a16="http://schemas.microsoft.com/office/drawing/2014/main" id="{3945079A-A747-D9D7-6F04-A1E8AD66DBBF}"/>
              </a:ext>
            </a:extLst>
          </p:cNvPr>
          <p:cNvSpPr>
            <a:spLocks noGrp="1"/>
          </p:cNvSpPr>
          <p:nvPr>
            <p:ph type="title"/>
          </p:nvPr>
        </p:nvSpPr>
        <p:spPr/>
        <p:txBody>
          <a:bodyPr/>
          <a:lstStyle/>
          <a:p>
            <a:r>
              <a:rPr lang="en-US" dirty="0"/>
              <a:t>Backend Predictor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9B6B6-AA1A-E9CB-2B34-FE4B2006DDEC}"/>
                  </a:ext>
                </a:extLst>
              </p:cNvPr>
              <p:cNvSpPr>
                <a:spLocks noGrp="1"/>
              </p:cNvSpPr>
              <p:nvPr>
                <p:ph idx="1"/>
              </p:nvPr>
            </p:nvSpPr>
            <p:spPr>
              <a:xfrm>
                <a:off x="228600" y="941386"/>
                <a:ext cx="11777472" cy="3264853"/>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𝐵𝑎𝑐𝑘𝑒𝑛𝑑𝑀𝐿𝑀𝑜𝑑𝑒𝑙</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𝑡𝑎𝑟𝑔𝑒𝑡</m:t>
                              </m:r>
                            </m:sub>
                          </m:sSub>
                        </m:e>
                      </m:d>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marL="0" indent="0">
                  <a:buNone/>
                </a:pPr>
                <a:endParaRPr lang="en-US" sz="1600" i="1" dirty="0">
                  <a:latin typeface="Cambria Math" panose="02040503050406030204" pitchFamily="18" charset="0"/>
                </a:endParaRPr>
              </a:p>
              <a:p>
                <a:r>
                  <a:rPr lang="en-US" sz="2600" dirty="0"/>
                  <a:t>Predicts total power (</a:t>
                </a:r>
                <a14:m>
                  <m:oMath xmlns:m="http://schemas.openxmlformats.org/officeDocument/2006/math">
                    <m:r>
                      <a:rPr lang="en-US" sz="2600" i="1">
                        <a:latin typeface="Cambria Math" panose="02040503050406030204" pitchFamily="18" charset="0"/>
                      </a:rPr>
                      <m:t>𝑃</m:t>
                    </m:r>
                  </m:oMath>
                </a14:m>
                <a:r>
                  <a:rPr lang="en-US" sz="2600" dirty="0"/>
                  <a:t>) and effective clock frequency (</a:t>
                </a:r>
                <a14:m>
                  <m:oMath xmlns:m="http://schemas.openxmlformats.org/officeDocument/2006/math">
                    <m:r>
                      <a:rPr lang="en-US" sz="2600" i="1">
                        <a:latin typeface="Cambria Math" panose="02040503050406030204" pitchFamily="18" charset="0"/>
                      </a:rPr>
                      <m:t>𝑓</m:t>
                    </m:r>
                  </m:oMath>
                </a14:m>
                <a:r>
                  <a:rPr lang="en-US" sz="2600" dirty="0"/>
                  <a:t>) of a given ML hardware generator</a:t>
                </a:r>
              </a:p>
              <a:p>
                <a:pPr lvl="1"/>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e>
                    </m:d>
                  </m:oMath>
                </a14:m>
                <a:r>
                  <a:rPr lang="en-US" sz="2400" dirty="0"/>
                  <a:t> = User-specified configuration</a:t>
                </a:r>
              </a:p>
              <a:p>
                <a:pPr lvl="1"/>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𝑡𝑎𝑟𝑔𝑒𝑡</m:t>
                        </m:r>
                      </m:sub>
                    </m:sSub>
                  </m:oMath>
                </a14:m>
                <a:r>
                  <a:rPr lang="en-US" sz="2400" dirty="0"/>
                  <a:t> = Target clock frequency</a:t>
                </a:r>
              </a:p>
              <a:p>
                <a:pPr lvl="1"/>
                <a:r>
                  <a:rPr lang="en-US" sz="2400" dirty="0"/>
                  <a:t> Effective clock frequency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m:t>
                        </m:r>
                        <m:r>
                          <a:rPr lang="en-US" sz="2400" i="1">
                            <a:latin typeface="Cambria Math" panose="02040503050406030204" pitchFamily="18" charset="0"/>
                          </a:rPr>
                          <m:t>𝑇𝑎𝑟𝑔𝑒</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𝐶𝑙𝑜𝑐𝑘</m:t>
                        </m:r>
                        <m:r>
                          <a:rPr lang="en-US" sz="2400" b="0" i="1" smtClean="0">
                            <a:latin typeface="Cambria Math" panose="02040503050406030204" pitchFamily="18" charset="0"/>
                          </a:rPr>
                          <m:t> </m:t>
                        </m:r>
                        <m:r>
                          <a:rPr lang="en-US" sz="2400" b="0" i="1" smtClean="0">
                            <a:latin typeface="Cambria Math" panose="02040503050406030204" pitchFamily="18" charset="0"/>
                          </a:rPr>
                          <m:t>𝑃𝑒𝑟𝑖𝑜𝑑</m:t>
                        </m:r>
                        <m:r>
                          <a:rPr lang="en-US" sz="2400" b="0" i="1" smtClean="0">
                            <a:latin typeface="Cambria Math" panose="02040503050406030204" pitchFamily="18" charset="0"/>
                          </a:rPr>
                          <m:t> − </m:t>
                        </m:r>
                        <m:r>
                          <a:rPr lang="en-US" sz="2400" i="1">
                            <a:latin typeface="Cambria Math" panose="02040503050406030204" pitchFamily="18" charset="0"/>
                          </a:rPr>
                          <m:t>𝑊𝑜𝑟𝑠</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i="1">
                            <a:latin typeface="Cambria Math" panose="02040503050406030204" pitchFamily="18" charset="0"/>
                          </a:rPr>
                          <m:t>𝑆𝑙𝑎𝑐𝑘</m:t>
                        </m:r>
                        <m:r>
                          <a:rPr lang="en-US" sz="2400" b="0" i="1" smtClean="0">
                            <a:latin typeface="Cambria Math" panose="02040503050406030204" pitchFamily="18" charset="0"/>
                          </a:rPr>
                          <m:t>)</m:t>
                        </m:r>
                      </m:den>
                    </m:f>
                  </m:oMath>
                </a14:m>
                <a:endParaRPr lang="en-US" sz="2400" dirty="0"/>
              </a:p>
            </p:txBody>
          </p:sp>
        </mc:Choice>
        <mc:Fallback xmlns="">
          <p:sp>
            <p:nvSpPr>
              <p:cNvPr id="3" name="Content Placeholder 2">
                <a:extLst>
                  <a:ext uri="{FF2B5EF4-FFF2-40B4-BE49-F238E27FC236}">
                    <a16:creationId xmlns:a16="http://schemas.microsoft.com/office/drawing/2014/main" id="{EEE9B6B6-AA1A-E9CB-2B34-FE4B2006DDEC}"/>
                  </a:ext>
                </a:extLst>
              </p:cNvPr>
              <p:cNvSpPr>
                <a:spLocks noGrp="1" noRot="1" noChangeAspect="1" noMove="1" noResize="1" noEditPoints="1" noAdjustHandles="1" noChangeArrowheads="1" noChangeShapeType="1" noTextEdit="1"/>
              </p:cNvSpPr>
              <p:nvPr>
                <p:ph idx="1"/>
              </p:nvPr>
            </p:nvSpPr>
            <p:spPr>
              <a:xfrm>
                <a:off x="228600" y="941386"/>
                <a:ext cx="11777472" cy="3264853"/>
              </a:xfrm>
              <a:blipFill>
                <a:blip r:embed="rId6"/>
                <a:stretch>
                  <a:fillRect l="-862"/>
                </a:stretch>
              </a:blipFill>
            </p:spPr>
            <p:txBody>
              <a:bodyPr/>
              <a:lstStyle/>
              <a:p>
                <a:r>
                  <a:rPr lang="en-US">
                    <a:noFill/>
                  </a:rPr>
                  <a:t> </a:t>
                </a:r>
              </a:p>
            </p:txBody>
          </p:sp>
        </mc:Fallback>
      </mc:AlternateContent>
      <p:graphicFrame>
        <p:nvGraphicFramePr>
          <p:cNvPr id="4" name="Diagram 3">
            <a:extLst>
              <a:ext uri="{FF2B5EF4-FFF2-40B4-BE49-F238E27FC236}">
                <a16:creationId xmlns:a16="http://schemas.microsoft.com/office/drawing/2014/main" id="{E9653D28-10A3-61CC-E51D-6973E428F5AE}"/>
              </a:ext>
            </a:extLst>
          </p:cNvPr>
          <p:cNvGraphicFramePr/>
          <p:nvPr/>
        </p:nvGraphicFramePr>
        <p:xfrm>
          <a:off x="6303433" y="54864"/>
          <a:ext cx="5715000" cy="59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ounded Rectangle 11">
            <a:extLst>
              <a:ext uri="{FF2B5EF4-FFF2-40B4-BE49-F238E27FC236}">
                <a16:creationId xmlns:a16="http://schemas.microsoft.com/office/drawing/2014/main" id="{353F5E7D-396F-4B77-FA93-E113F8937A3D}"/>
              </a:ext>
            </a:extLst>
          </p:cNvPr>
          <p:cNvSpPr/>
          <p:nvPr/>
        </p:nvSpPr>
        <p:spPr bwMode="auto">
          <a:xfrm>
            <a:off x="4578710" y="5105847"/>
            <a:ext cx="1364889" cy="54864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 name="Rounded Rectangle 12">
            <a:extLst>
              <a:ext uri="{FF2B5EF4-FFF2-40B4-BE49-F238E27FC236}">
                <a16:creationId xmlns:a16="http://schemas.microsoft.com/office/drawing/2014/main" id="{71694F22-0FE4-C9E4-5474-AC5F0F7A95E9}"/>
              </a:ext>
            </a:extLst>
          </p:cNvPr>
          <p:cNvSpPr/>
          <p:nvPr/>
        </p:nvSpPr>
        <p:spPr bwMode="auto">
          <a:xfrm>
            <a:off x="4578709" y="4191288"/>
            <a:ext cx="1364889" cy="54864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 name="Rounded Rectangle 13">
            <a:extLst>
              <a:ext uri="{FF2B5EF4-FFF2-40B4-BE49-F238E27FC236}">
                <a16:creationId xmlns:a16="http://schemas.microsoft.com/office/drawing/2014/main" id="{1471A1E7-EA2C-9E64-87CD-37B78DED73CF}"/>
              </a:ext>
            </a:extLst>
          </p:cNvPr>
          <p:cNvSpPr/>
          <p:nvPr/>
        </p:nvSpPr>
        <p:spPr bwMode="auto">
          <a:xfrm>
            <a:off x="6369410" y="4172238"/>
            <a:ext cx="1364889" cy="713232"/>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5" name="Rounded Rectangle 14">
            <a:extLst>
              <a:ext uri="{FF2B5EF4-FFF2-40B4-BE49-F238E27FC236}">
                <a16:creationId xmlns:a16="http://schemas.microsoft.com/office/drawing/2014/main" id="{AD797F8A-C682-654E-F543-D9F967E24F05}"/>
              </a:ext>
            </a:extLst>
          </p:cNvPr>
          <p:cNvSpPr/>
          <p:nvPr/>
        </p:nvSpPr>
        <p:spPr bwMode="auto">
          <a:xfrm>
            <a:off x="8081771" y="4248214"/>
            <a:ext cx="1364889" cy="54864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2657465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Graphical user interface, text, application&#10;&#10;Description automatically generated">
            <a:extLst>
              <a:ext uri="{FF2B5EF4-FFF2-40B4-BE49-F238E27FC236}">
                <a16:creationId xmlns:a16="http://schemas.microsoft.com/office/drawing/2014/main" id="{C45B1A5F-F33A-A98A-3DB6-E36D8CB554EC}"/>
              </a:ext>
            </a:extLst>
          </p:cNvPr>
          <p:cNvPicPr>
            <a:picLocks noChangeAspect="1"/>
          </p:cNvPicPr>
          <p:nvPr/>
        </p:nvPicPr>
        <p:blipFill>
          <a:blip r:embed="rId3"/>
          <a:stretch>
            <a:fillRect/>
          </a:stretch>
        </p:blipFill>
        <p:spPr>
          <a:xfrm>
            <a:off x="2029968" y="3675888"/>
            <a:ext cx="8156448" cy="2709959"/>
          </a:xfrm>
          <a:prstGeom prst="rect">
            <a:avLst/>
          </a:prstGeom>
        </p:spPr>
      </p:pic>
      <p:sp>
        <p:nvSpPr>
          <p:cNvPr id="2" name="Title 1">
            <a:extLst>
              <a:ext uri="{FF2B5EF4-FFF2-40B4-BE49-F238E27FC236}">
                <a16:creationId xmlns:a16="http://schemas.microsoft.com/office/drawing/2014/main" id="{C21B5B66-2F34-2F51-3A89-62A26EDC6D13}"/>
              </a:ext>
            </a:extLst>
          </p:cNvPr>
          <p:cNvSpPr>
            <a:spLocks noGrp="1"/>
          </p:cNvSpPr>
          <p:nvPr>
            <p:ph type="title"/>
          </p:nvPr>
        </p:nvSpPr>
        <p:spPr/>
        <p:txBody>
          <a:bodyPr/>
          <a:lstStyle/>
          <a:p>
            <a:r>
              <a:rPr lang="en-US" dirty="0"/>
              <a:t>System Predictor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C27C19-BE96-1DCD-66F7-082C6EFE4C1D}"/>
                  </a:ext>
                </a:extLst>
              </p:cNvPr>
              <p:cNvSpPr>
                <a:spLocks noGrp="1"/>
              </p:cNvSpPr>
              <p:nvPr>
                <p:ph idx="1"/>
              </p:nvPr>
            </p:nvSpPr>
            <p:spPr>
              <a:xfrm>
                <a:off x="228600" y="940215"/>
                <a:ext cx="11777472" cy="2241897"/>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𝑆𝑦𝑠𝑡𝑒𝑚𝑀𝐿𝑀𝑜𝑑𝑒𝑙</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𝑡𝑎𝑟𝑔𝑒𝑡</m:t>
                              </m:r>
                            </m:sub>
                          </m:sSub>
                        </m:e>
                      </m:d>
                      <m:r>
                        <a:rPr lang="en-US" b="0" i="1" smtClean="0">
                          <a:latin typeface="Cambria Math" panose="02040503050406030204" pitchFamily="18" charset="0"/>
                        </a:rPr>
                        <m:t>)</m:t>
                      </m:r>
                    </m:oMath>
                  </m:oMathPara>
                </a14:m>
                <a:endParaRPr lang="en-US" dirty="0"/>
              </a:p>
              <a:p>
                <a:pPr marL="0" indent="0">
                  <a:buNone/>
                </a:pPr>
                <a:endParaRPr lang="en-US" sz="1600" dirty="0"/>
              </a:p>
              <a:p>
                <a:r>
                  <a:rPr lang="en-US" sz="2600" dirty="0"/>
                  <a:t>Predicts energy (</a:t>
                </a:r>
                <a14:m>
                  <m:oMath xmlns:m="http://schemas.openxmlformats.org/officeDocument/2006/math">
                    <m:r>
                      <a:rPr lang="en-US" sz="2600" i="1">
                        <a:latin typeface="Cambria Math" panose="02040503050406030204" pitchFamily="18" charset="0"/>
                      </a:rPr>
                      <m:t>𝐸</m:t>
                    </m:r>
                  </m:oMath>
                </a14:m>
                <a:r>
                  <a:rPr lang="en-US" sz="2600" dirty="0"/>
                  <a:t>) and runtime (</a:t>
                </a:r>
                <a14:m>
                  <m:oMath xmlns:m="http://schemas.openxmlformats.org/officeDocument/2006/math">
                    <m:r>
                      <a:rPr lang="en-US" sz="2600" i="1">
                        <a:latin typeface="Cambria Math" panose="02040503050406030204" pitchFamily="18" charset="0"/>
                      </a:rPr>
                      <m:t>𝑇</m:t>
                    </m:r>
                  </m:oMath>
                </a14:m>
                <a:r>
                  <a:rPr lang="en-US" sz="2600" dirty="0"/>
                  <a:t>) of a given ML hardware generator</a:t>
                </a:r>
              </a:p>
              <a:p>
                <a:pPr lvl="1"/>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e>
                    </m:d>
                  </m:oMath>
                </a14:m>
                <a:r>
                  <a:rPr lang="en-US" sz="2400" dirty="0"/>
                  <a:t> = User-specified configuration</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𝑡𝑎𝑟𝑔𝑒𝑡</m:t>
                        </m:r>
                      </m:sub>
                    </m:sSub>
                  </m:oMath>
                </a14:m>
                <a:r>
                  <a:rPr lang="en-US" sz="2400" dirty="0"/>
                  <a:t> = Target clock frequency</a:t>
                </a:r>
              </a:p>
            </p:txBody>
          </p:sp>
        </mc:Choice>
        <mc:Fallback xmlns="">
          <p:sp>
            <p:nvSpPr>
              <p:cNvPr id="3" name="Content Placeholder 2">
                <a:extLst>
                  <a:ext uri="{FF2B5EF4-FFF2-40B4-BE49-F238E27FC236}">
                    <a16:creationId xmlns:a16="http://schemas.microsoft.com/office/drawing/2014/main" id="{A5C27C19-BE96-1DCD-66F7-082C6EFE4C1D}"/>
                  </a:ext>
                </a:extLst>
              </p:cNvPr>
              <p:cNvSpPr>
                <a:spLocks noGrp="1" noRot="1" noChangeAspect="1" noMove="1" noResize="1" noEditPoints="1" noAdjustHandles="1" noChangeArrowheads="1" noChangeShapeType="1" noTextEdit="1"/>
              </p:cNvSpPr>
              <p:nvPr>
                <p:ph idx="1"/>
              </p:nvPr>
            </p:nvSpPr>
            <p:spPr>
              <a:xfrm>
                <a:off x="228600" y="940215"/>
                <a:ext cx="11777472" cy="2241897"/>
              </a:xfrm>
              <a:blipFill>
                <a:blip r:embed="rId4"/>
                <a:stretch>
                  <a:fillRect l="-862" b="-112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A7E72FF-F9B3-FB4A-F135-A142D6961685}"/>
              </a:ext>
            </a:extLst>
          </p:cNvPr>
          <p:cNvPicPr>
            <a:picLocks noChangeAspect="1"/>
          </p:cNvPicPr>
          <p:nvPr/>
        </p:nvPicPr>
        <p:blipFill>
          <a:blip r:embed="rId5"/>
          <a:srcRect/>
          <a:stretch/>
        </p:blipFill>
        <p:spPr>
          <a:xfrm>
            <a:off x="2040770" y="3693168"/>
            <a:ext cx="8152792" cy="2697466"/>
          </a:xfrm>
          <a:prstGeom prst="rect">
            <a:avLst/>
          </a:prstGeom>
        </p:spPr>
      </p:pic>
      <p:graphicFrame>
        <p:nvGraphicFramePr>
          <p:cNvPr id="4" name="Diagram 3">
            <a:extLst>
              <a:ext uri="{FF2B5EF4-FFF2-40B4-BE49-F238E27FC236}">
                <a16:creationId xmlns:a16="http://schemas.microsoft.com/office/drawing/2014/main" id="{4345AE63-8F5E-1D00-3547-4B9ABB0855E9}"/>
              </a:ext>
            </a:extLst>
          </p:cNvPr>
          <p:cNvGraphicFramePr/>
          <p:nvPr>
            <p:extLst>
              <p:ext uri="{D42A27DB-BD31-4B8C-83A1-F6EECF244321}">
                <p14:modId xmlns:p14="http://schemas.microsoft.com/office/powerpoint/2010/main" val="3892513887"/>
              </p:ext>
            </p:extLst>
          </p:nvPr>
        </p:nvGraphicFramePr>
        <p:xfrm>
          <a:off x="6303433" y="54864"/>
          <a:ext cx="5715000" cy="5953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 name="Rounded Rectangle 30">
            <a:extLst>
              <a:ext uri="{FF2B5EF4-FFF2-40B4-BE49-F238E27FC236}">
                <a16:creationId xmlns:a16="http://schemas.microsoft.com/office/drawing/2014/main" id="{39E548A4-6553-0EA6-0AC4-CB97F9521402}"/>
              </a:ext>
            </a:extLst>
          </p:cNvPr>
          <p:cNvSpPr/>
          <p:nvPr/>
        </p:nvSpPr>
        <p:spPr bwMode="auto">
          <a:xfrm>
            <a:off x="7410450" y="5867400"/>
            <a:ext cx="1238250" cy="3810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2" name="Rounded Rectangle 31">
            <a:extLst>
              <a:ext uri="{FF2B5EF4-FFF2-40B4-BE49-F238E27FC236}">
                <a16:creationId xmlns:a16="http://schemas.microsoft.com/office/drawing/2014/main" id="{9B667D0C-BD59-59E9-2DEB-4B1AE0F56417}"/>
              </a:ext>
            </a:extLst>
          </p:cNvPr>
          <p:cNvSpPr/>
          <p:nvPr/>
        </p:nvSpPr>
        <p:spPr bwMode="auto">
          <a:xfrm>
            <a:off x="8951739" y="5867400"/>
            <a:ext cx="1238250" cy="3810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3" name="Rounded Rectangle 32">
            <a:extLst>
              <a:ext uri="{FF2B5EF4-FFF2-40B4-BE49-F238E27FC236}">
                <a16:creationId xmlns:a16="http://schemas.microsoft.com/office/drawing/2014/main" id="{21C3037D-54AF-C336-BD43-CD9520C0E250}"/>
              </a:ext>
            </a:extLst>
          </p:cNvPr>
          <p:cNvSpPr/>
          <p:nvPr/>
        </p:nvSpPr>
        <p:spPr bwMode="auto">
          <a:xfrm>
            <a:off x="7844418" y="4660900"/>
            <a:ext cx="1547231" cy="64008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34" name="Rounded Rectangle 33">
            <a:extLst>
              <a:ext uri="{FF2B5EF4-FFF2-40B4-BE49-F238E27FC236}">
                <a16:creationId xmlns:a16="http://schemas.microsoft.com/office/drawing/2014/main" id="{1213B2AE-117D-C8D7-CD62-9782944D1C5E}"/>
              </a:ext>
            </a:extLst>
          </p:cNvPr>
          <p:cNvSpPr/>
          <p:nvPr/>
        </p:nvSpPr>
        <p:spPr bwMode="auto">
          <a:xfrm>
            <a:off x="5691768" y="3777281"/>
            <a:ext cx="1325880" cy="73152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066543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05C3B382-ACB6-6429-E26F-94CA70E61CE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2040770" y="3763624"/>
            <a:ext cx="8156448" cy="2688607"/>
          </a:xfrm>
          <a:prstGeom prst="rect">
            <a:avLst/>
          </a:prstGeom>
        </p:spPr>
      </p:pic>
      <p:sp>
        <p:nvSpPr>
          <p:cNvPr id="2" name="Title 1">
            <a:extLst>
              <a:ext uri="{FF2B5EF4-FFF2-40B4-BE49-F238E27FC236}">
                <a16:creationId xmlns:a16="http://schemas.microsoft.com/office/drawing/2014/main" id="{C21B5B66-2F34-2F51-3A89-62A26EDC6D13}"/>
              </a:ext>
            </a:extLst>
          </p:cNvPr>
          <p:cNvSpPr>
            <a:spLocks noGrp="1"/>
          </p:cNvSpPr>
          <p:nvPr>
            <p:ph type="title"/>
          </p:nvPr>
        </p:nvSpPr>
        <p:spPr/>
        <p:txBody>
          <a:bodyPr/>
          <a:lstStyle/>
          <a:p>
            <a:r>
              <a:rPr lang="en-US" dirty="0"/>
              <a:t>System Predictor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C27C19-BE96-1DCD-66F7-082C6EFE4C1D}"/>
                  </a:ext>
                </a:extLst>
              </p:cNvPr>
              <p:cNvSpPr>
                <a:spLocks noGrp="1"/>
              </p:cNvSpPr>
              <p:nvPr>
                <p:ph idx="1"/>
              </p:nvPr>
            </p:nvSpPr>
            <p:spPr>
              <a:xfrm>
                <a:off x="228600" y="940215"/>
                <a:ext cx="11777472" cy="3065585"/>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𝑆𝑦𝑠𝑡𝑒𝑚𝑀𝐿𝑀𝑜𝑑𝑒𝑙</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𝑡𝑎𝑟𝑔𝑒𝑡</m:t>
                              </m:r>
                            </m:sub>
                          </m:sSub>
                        </m:e>
                      </m:d>
                      <m:r>
                        <a:rPr lang="en-US" b="0" i="1" smtClean="0">
                          <a:latin typeface="Cambria Math" panose="02040503050406030204" pitchFamily="18" charset="0"/>
                        </a:rPr>
                        <m:t>)</m:t>
                      </m:r>
                    </m:oMath>
                  </m:oMathPara>
                </a14:m>
                <a:endParaRPr lang="en-US" dirty="0"/>
              </a:p>
              <a:p>
                <a:pPr marL="0" indent="0">
                  <a:buNone/>
                </a:pPr>
                <a:endParaRPr lang="en-US" sz="1600" dirty="0"/>
              </a:p>
              <a:p>
                <a:r>
                  <a:rPr lang="en-US" sz="2600" dirty="0"/>
                  <a:t>Predicts energy (</a:t>
                </a:r>
                <a14:m>
                  <m:oMath xmlns:m="http://schemas.openxmlformats.org/officeDocument/2006/math">
                    <m:r>
                      <a:rPr lang="en-US" sz="2600" i="1">
                        <a:latin typeface="Cambria Math" panose="02040503050406030204" pitchFamily="18" charset="0"/>
                      </a:rPr>
                      <m:t>𝐸</m:t>
                    </m:r>
                  </m:oMath>
                </a14:m>
                <a:r>
                  <a:rPr lang="en-US" sz="2600" dirty="0"/>
                  <a:t>) and runtime (</a:t>
                </a:r>
                <a14:m>
                  <m:oMath xmlns:m="http://schemas.openxmlformats.org/officeDocument/2006/math">
                    <m:r>
                      <a:rPr lang="en-US" sz="2600" i="1">
                        <a:latin typeface="Cambria Math" panose="02040503050406030204" pitchFamily="18" charset="0"/>
                      </a:rPr>
                      <m:t>𝑇</m:t>
                    </m:r>
                  </m:oMath>
                </a14:m>
                <a:r>
                  <a:rPr lang="en-US" sz="2600" dirty="0"/>
                  <a:t>) of a given ML hardware generator</a:t>
                </a:r>
              </a:p>
              <a:p>
                <a:pPr lvl="1"/>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𝑛</m:t>
                            </m:r>
                          </m:sub>
                        </m:sSub>
                      </m:e>
                    </m:d>
                  </m:oMath>
                </a14:m>
                <a:r>
                  <a:rPr lang="en-US" sz="2400" dirty="0"/>
                  <a:t> = User-specified configuration</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𝑡𝑎𝑟𝑔𝑒𝑡</m:t>
                        </m:r>
                      </m:sub>
                    </m:sSub>
                  </m:oMath>
                </a14:m>
                <a:r>
                  <a:rPr lang="en-US" sz="2400" dirty="0"/>
                  <a:t> = Target clock frequency</a:t>
                </a:r>
              </a:p>
            </p:txBody>
          </p:sp>
        </mc:Choice>
        <mc:Fallback xmlns="">
          <p:sp>
            <p:nvSpPr>
              <p:cNvPr id="3" name="Content Placeholder 2">
                <a:extLst>
                  <a:ext uri="{FF2B5EF4-FFF2-40B4-BE49-F238E27FC236}">
                    <a16:creationId xmlns:a16="http://schemas.microsoft.com/office/drawing/2014/main" id="{A5C27C19-BE96-1DCD-66F7-082C6EFE4C1D}"/>
                  </a:ext>
                </a:extLst>
              </p:cNvPr>
              <p:cNvSpPr>
                <a:spLocks noGrp="1" noRot="1" noChangeAspect="1" noMove="1" noResize="1" noEditPoints="1" noAdjustHandles="1" noChangeArrowheads="1" noChangeShapeType="1" noTextEdit="1"/>
              </p:cNvSpPr>
              <p:nvPr>
                <p:ph idx="1"/>
              </p:nvPr>
            </p:nvSpPr>
            <p:spPr>
              <a:xfrm>
                <a:off x="228600" y="940215"/>
                <a:ext cx="11777472" cy="3065585"/>
              </a:xfrm>
              <a:blipFill>
                <a:blip r:embed="rId5"/>
                <a:stretch>
                  <a:fillRect l="-86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A7E72FF-F9B3-FB4A-F135-A142D6961685}"/>
              </a:ext>
            </a:extLst>
          </p:cNvPr>
          <p:cNvPicPr>
            <a:picLocks noChangeAspect="1"/>
          </p:cNvPicPr>
          <p:nvPr/>
        </p:nvPicPr>
        <p:blipFill>
          <a:blip r:embed="rId6"/>
          <a:srcRect/>
          <a:stretch/>
        </p:blipFill>
        <p:spPr>
          <a:xfrm>
            <a:off x="2040770" y="3763624"/>
            <a:ext cx="8152792" cy="2556554"/>
          </a:xfrm>
          <a:prstGeom prst="rect">
            <a:avLst/>
          </a:prstGeom>
        </p:spPr>
      </p:pic>
      <p:graphicFrame>
        <p:nvGraphicFramePr>
          <p:cNvPr id="4" name="Diagram 3">
            <a:extLst>
              <a:ext uri="{FF2B5EF4-FFF2-40B4-BE49-F238E27FC236}">
                <a16:creationId xmlns:a16="http://schemas.microsoft.com/office/drawing/2014/main" id="{4345AE63-8F5E-1D00-3547-4B9ABB0855E9}"/>
              </a:ext>
            </a:extLst>
          </p:cNvPr>
          <p:cNvGraphicFramePr/>
          <p:nvPr/>
        </p:nvGraphicFramePr>
        <p:xfrm>
          <a:off x="6303433" y="54864"/>
          <a:ext cx="5715000" cy="59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ounded Rectangle 4">
            <a:extLst>
              <a:ext uri="{FF2B5EF4-FFF2-40B4-BE49-F238E27FC236}">
                <a16:creationId xmlns:a16="http://schemas.microsoft.com/office/drawing/2014/main" id="{CD5CA2C8-1817-40EA-7298-2DD4C2A5BCB3}"/>
              </a:ext>
            </a:extLst>
          </p:cNvPr>
          <p:cNvSpPr/>
          <p:nvPr/>
        </p:nvSpPr>
        <p:spPr bwMode="auto">
          <a:xfrm>
            <a:off x="3816711" y="4806833"/>
            <a:ext cx="1417320" cy="566928"/>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6" name="Rounded Rectangle 5">
            <a:extLst>
              <a:ext uri="{FF2B5EF4-FFF2-40B4-BE49-F238E27FC236}">
                <a16:creationId xmlns:a16="http://schemas.microsoft.com/office/drawing/2014/main" id="{4A36D424-EFFF-C8C2-B9EF-0163A2E95EA6}"/>
              </a:ext>
            </a:extLst>
          </p:cNvPr>
          <p:cNvSpPr/>
          <p:nvPr/>
        </p:nvSpPr>
        <p:spPr bwMode="auto">
          <a:xfrm>
            <a:off x="3835758" y="3854174"/>
            <a:ext cx="1417320" cy="566928"/>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Rounded Rectangle 6">
            <a:extLst>
              <a:ext uri="{FF2B5EF4-FFF2-40B4-BE49-F238E27FC236}">
                <a16:creationId xmlns:a16="http://schemas.microsoft.com/office/drawing/2014/main" id="{03DEF763-27F6-84BD-594E-48D6DB2C86E6}"/>
              </a:ext>
            </a:extLst>
          </p:cNvPr>
          <p:cNvSpPr/>
          <p:nvPr/>
        </p:nvSpPr>
        <p:spPr bwMode="auto">
          <a:xfrm>
            <a:off x="5683610" y="3835124"/>
            <a:ext cx="1353312" cy="731520"/>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Rounded Rectangle 8">
            <a:extLst>
              <a:ext uri="{FF2B5EF4-FFF2-40B4-BE49-F238E27FC236}">
                <a16:creationId xmlns:a16="http://schemas.microsoft.com/office/drawing/2014/main" id="{5EC286FB-F712-17A6-3218-E6A09AE6B1BC}"/>
              </a:ext>
            </a:extLst>
          </p:cNvPr>
          <p:cNvSpPr/>
          <p:nvPr/>
        </p:nvSpPr>
        <p:spPr bwMode="auto">
          <a:xfrm>
            <a:off x="7569128" y="3891512"/>
            <a:ext cx="2606040" cy="621792"/>
          </a:xfrm>
          <a:prstGeom prst="roundRect">
            <a:avLst/>
          </a:prstGeom>
          <a:no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132001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41A-3299-D54F-765C-1B5E51279F59}"/>
              </a:ext>
            </a:extLst>
          </p:cNvPr>
          <p:cNvSpPr>
            <a:spLocks noGrp="1"/>
          </p:cNvSpPr>
          <p:nvPr>
            <p:ph type="title"/>
          </p:nvPr>
        </p:nvSpPr>
        <p:spPr/>
        <p:txBody>
          <a:bodyPr/>
          <a:lstStyle/>
          <a:p>
            <a:r>
              <a:rPr lang="en-US" dirty="0"/>
              <a:t>ML Models</a:t>
            </a:r>
          </a:p>
        </p:txBody>
      </p:sp>
      <p:sp>
        <p:nvSpPr>
          <p:cNvPr id="3" name="Content Placeholder 2">
            <a:extLst>
              <a:ext uri="{FF2B5EF4-FFF2-40B4-BE49-F238E27FC236}">
                <a16:creationId xmlns:a16="http://schemas.microsoft.com/office/drawing/2014/main" id="{07956A2A-0FB9-9111-4EB6-F4A9A8E322F3}"/>
              </a:ext>
            </a:extLst>
          </p:cNvPr>
          <p:cNvSpPr>
            <a:spLocks noGrp="1"/>
          </p:cNvSpPr>
          <p:nvPr>
            <p:ph idx="1"/>
          </p:nvPr>
        </p:nvSpPr>
        <p:spPr/>
        <p:txBody>
          <a:bodyPr/>
          <a:lstStyle/>
          <a:p>
            <a:r>
              <a:rPr lang="en-US" dirty="0"/>
              <a:t>Regression approaches are used</a:t>
            </a:r>
          </a:p>
          <a:p>
            <a:pPr lvl="1"/>
            <a:r>
              <a:rPr lang="en-US" dirty="0"/>
              <a:t>Gradient Boosted Decision Trees (GBDT)</a:t>
            </a:r>
          </a:p>
          <a:p>
            <a:pPr lvl="1"/>
            <a:r>
              <a:rPr lang="en-US" dirty="0"/>
              <a:t>Random Forest (RF)</a:t>
            </a:r>
          </a:p>
          <a:p>
            <a:pPr lvl="1"/>
            <a:r>
              <a:rPr lang="en-US" dirty="0"/>
              <a:t>Artificial Neural Network (ANN)</a:t>
            </a:r>
          </a:p>
          <a:p>
            <a:pPr lvl="1"/>
            <a:r>
              <a:rPr lang="en-US" dirty="0"/>
              <a:t>Stacked Ensemble</a:t>
            </a:r>
          </a:p>
          <a:p>
            <a:pPr>
              <a:spcBef>
                <a:spcPts val="2436"/>
              </a:spcBef>
            </a:pPr>
            <a:r>
              <a:rPr lang="en-US" dirty="0"/>
              <a:t>Model training: using open-source platform H2O</a:t>
            </a:r>
          </a:p>
          <a:p>
            <a:pPr>
              <a:spcBef>
                <a:spcPts val="2436"/>
              </a:spcBef>
            </a:pPr>
            <a:r>
              <a:rPr lang="en-US" dirty="0"/>
              <a:t>For stacked ensemble model</a:t>
            </a:r>
          </a:p>
          <a:p>
            <a:pPr lvl="1"/>
            <a:r>
              <a:rPr lang="en-US" dirty="0"/>
              <a:t>Base learners: GBDT, RF and ANN</a:t>
            </a:r>
          </a:p>
          <a:p>
            <a:pPr lvl="1"/>
            <a:r>
              <a:rPr lang="en-US" dirty="0"/>
              <a:t>Meta learner: linear regression</a:t>
            </a:r>
          </a:p>
        </p:txBody>
      </p:sp>
      <p:graphicFrame>
        <p:nvGraphicFramePr>
          <p:cNvPr id="4" name="Diagram 3">
            <a:extLst>
              <a:ext uri="{FF2B5EF4-FFF2-40B4-BE49-F238E27FC236}">
                <a16:creationId xmlns:a16="http://schemas.microsoft.com/office/drawing/2014/main" id="{002A8601-E8EE-C197-CCE7-B50B6F74F967}"/>
              </a:ext>
            </a:extLst>
          </p:cNvPr>
          <p:cNvGraphicFramePr/>
          <p:nvPr>
            <p:extLst>
              <p:ext uri="{D42A27DB-BD31-4B8C-83A1-F6EECF244321}">
                <p14:modId xmlns:p14="http://schemas.microsoft.com/office/powerpoint/2010/main" val="2390348491"/>
              </p:ext>
            </p:extLst>
          </p:nvPr>
        </p:nvGraphicFramePr>
        <p:xfrm>
          <a:off x="6294968" y="54864"/>
          <a:ext cx="5715000" cy="59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260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B003-3A08-EF68-BB65-B9419E25D36C}"/>
              </a:ext>
            </a:extLst>
          </p:cNvPr>
          <p:cNvSpPr>
            <a:spLocks noGrp="1"/>
          </p:cNvSpPr>
          <p:nvPr>
            <p:ph type="title"/>
          </p:nvPr>
        </p:nvSpPr>
        <p:spPr/>
        <p:txBody>
          <a:bodyPr/>
          <a:lstStyle/>
          <a:p>
            <a:r>
              <a:rPr lang="en-US" dirty="0"/>
              <a:t>Region of Interest for DSE</a:t>
            </a:r>
          </a:p>
        </p:txBody>
      </p:sp>
      <p:sp>
        <p:nvSpPr>
          <p:cNvPr id="3" name="Content Placeholder 2">
            <a:extLst>
              <a:ext uri="{FF2B5EF4-FFF2-40B4-BE49-F238E27FC236}">
                <a16:creationId xmlns:a16="http://schemas.microsoft.com/office/drawing/2014/main" id="{2BDD6615-D140-9407-2A52-A36CD43C01F0}"/>
              </a:ext>
            </a:extLst>
          </p:cNvPr>
          <p:cNvSpPr>
            <a:spLocks noGrp="1"/>
          </p:cNvSpPr>
          <p:nvPr>
            <p:ph idx="1"/>
          </p:nvPr>
        </p:nvSpPr>
        <p:spPr>
          <a:xfrm>
            <a:off x="228599" y="821557"/>
            <a:ext cx="5291668" cy="5020443"/>
          </a:xfrm>
        </p:spPr>
        <p:txBody>
          <a:bodyPr/>
          <a:lstStyle/>
          <a:p>
            <a:r>
              <a:rPr lang="en-US" sz="2600" dirty="0"/>
              <a:t>Objective of DSE</a:t>
            </a:r>
          </a:p>
          <a:p>
            <a:pPr lvl="1"/>
            <a:r>
              <a:rPr lang="en-US" sz="2400" dirty="0"/>
              <a:t>Minimize runtime</a:t>
            </a:r>
          </a:p>
          <a:p>
            <a:pPr lvl="1"/>
            <a:r>
              <a:rPr lang="en-US" sz="2400" dirty="0"/>
              <a:t>Minimize energy</a:t>
            </a:r>
          </a:p>
          <a:p>
            <a:pPr>
              <a:spcBef>
                <a:spcPts val="2436"/>
              </a:spcBef>
            </a:pPr>
            <a:r>
              <a:rPr lang="en-US" sz="2600" dirty="0"/>
              <a:t>Region of Energy: optimize runtime and energy</a:t>
            </a:r>
          </a:p>
          <a:p>
            <a:r>
              <a:rPr lang="en-US" sz="2600" dirty="0"/>
              <a:t>Region of Runtime: optimize runtime at the cost of very high energy overhead</a:t>
            </a:r>
          </a:p>
          <a:p>
            <a:r>
              <a:rPr lang="en-US" sz="2600" dirty="0"/>
              <a:t>Region of Balance: lowest energy, less runtime overhead</a:t>
            </a:r>
          </a:p>
          <a:p>
            <a:pPr>
              <a:spcBef>
                <a:spcPts val="2436"/>
              </a:spcBef>
            </a:pPr>
            <a:r>
              <a:rPr lang="en-US" sz="2600" dirty="0"/>
              <a:t>Region of Balance is our </a:t>
            </a:r>
            <a:r>
              <a:rPr lang="en-US" sz="2600" b="1" dirty="0"/>
              <a:t>Region of Interest (ROI)</a:t>
            </a:r>
          </a:p>
        </p:txBody>
      </p:sp>
      <p:pic>
        <p:nvPicPr>
          <p:cNvPr id="5" name="Picture 4" descr="Chart, scatter chart&#10;&#10;Description automatically generated">
            <a:extLst>
              <a:ext uri="{FF2B5EF4-FFF2-40B4-BE49-F238E27FC236}">
                <a16:creationId xmlns:a16="http://schemas.microsoft.com/office/drawing/2014/main" id="{A7112035-A414-18E6-DD01-6C20188A97E0}"/>
              </a:ext>
            </a:extLst>
          </p:cNvPr>
          <p:cNvPicPr>
            <a:picLocks noChangeAspect="1"/>
          </p:cNvPicPr>
          <p:nvPr/>
        </p:nvPicPr>
        <p:blipFill>
          <a:blip r:embed="rId3"/>
          <a:stretch>
            <a:fillRect/>
          </a:stretch>
        </p:blipFill>
        <p:spPr>
          <a:xfrm>
            <a:off x="5782733" y="821557"/>
            <a:ext cx="5943600" cy="2900587"/>
          </a:xfrm>
          <a:prstGeom prst="rect">
            <a:avLst/>
          </a:prstGeom>
        </p:spPr>
      </p:pic>
      <p:pic>
        <p:nvPicPr>
          <p:cNvPr id="6" name="Content Placeholder 4" descr="Timeline&#10;&#10;Description automatically generated with medium confidence">
            <a:extLst>
              <a:ext uri="{FF2B5EF4-FFF2-40B4-BE49-F238E27FC236}">
                <a16:creationId xmlns:a16="http://schemas.microsoft.com/office/drawing/2014/main" id="{A3D7A5C5-F733-728A-4415-36EFD2DDD56F}"/>
              </a:ext>
            </a:extLst>
          </p:cNvPr>
          <p:cNvPicPr>
            <a:picLocks noChangeAspect="1"/>
          </p:cNvPicPr>
          <p:nvPr/>
        </p:nvPicPr>
        <p:blipFill>
          <a:blip r:embed="rId4"/>
          <a:stretch>
            <a:fillRect/>
          </a:stretch>
        </p:blipFill>
        <p:spPr bwMode="auto">
          <a:xfrm>
            <a:off x="5782733" y="3718112"/>
            <a:ext cx="5943600" cy="3029715"/>
          </a:xfrm>
          <a:prstGeom prst="rect">
            <a:avLst/>
          </a:prstGeom>
          <a:noFill/>
          <a:ln w="9525">
            <a:noFill/>
            <a:miter lim="800000"/>
            <a:headEnd/>
            <a:tailEnd/>
          </a:ln>
        </p:spPr>
      </p:pic>
      <p:graphicFrame>
        <p:nvGraphicFramePr>
          <p:cNvPr id="4" name="Diagram 3">
            <a:extLst>
              <a:ext uri="{FF2B5EF4-FFF2-40B4-BE49-F238E27FC236}">
                <a16:creationId xmlns:a16="http://schemas.microsoft.com/office/drawing/2014/main" id="{6224F163-A1BF-C646-8157-1BF2A7531686}"/>
              </a:ext>
            </a:extLst>
          </p:cNvPr>
          <p:cNvGraphicFramePr/>
          <p:nvPr>
            <p:extLst>
              <p:ext uri="{D42A27DB-BD31-4B8C-83A1-F6EECF244321}">
                <p14:modId xmlns:p14="http://schemas.microsoft.com/office/powerpoint/2010/main" val="3242956985"/>
              </p:ext>
            </p:extLst>
          </p:nvPr>
        </p:nvGraphicFramePr>
        <p:xfrm>
          <a:off x="6261100" y="58177"/>
          <a:ext cx="5715000" cy="595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3689153C-E0F4-4B1D-A26D-4FD6C4ECDCA0}"/>
              </a:ext>
            </a:extLst>
          </p:cNvPr>
          <p:cNvSpPr/>
          <p:nvPr/>
        </p:nvSpPr>
        <p:spPr bwMode="auto">
          <a:xfrm>
            <a:off x="9163050" y="878707"/>
            <a:ext cx="1965960" cy="245973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A8ADF0E9-F702-9FDA-61CE-408ABAE69C81}"/>
              </a:ext>
            </a:extLst>
          </p:cNvPr>
          <p:cNvSpPr/>
          <p:nvPr/>
        </p:nvSpPr>
        <p:spPr bwMode="auto">
          <a:xfrm>
            <a:off x="7506547" y="878707"/>
            <a:ext cx="1656503" cy="245973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Rectangle 8">
            <a:extLst>
              <a:ext uri="{FF2B5EF4-FFF2-40B4-BE49-F238E27FC236}">
                <a16:creationId xmlns:a16="http://schemas.microsoft.com/office/drawing/2014/main" id="{25D91ECE-AC81-FBBB-91EC-1071E09E7C9A}"/>
              </a:ext>
            </a:extLst>
          </p:cNvPr>
          <p:cNvSpPr/>
          <p:nvPr/>
        </p:nvSpPr>
        <p:spPr bwMode="auto">
          <a:xfrm>
            <a:off x="6415830" y="872042"/>
            <a:ext cx="1090718" cy="245973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TextBox 9">
            <a:extLst>
              <a:ext uri="{FF2B5EF4-FFF2-40B4-BE49-F238E27FC236}">
                <a16:creationId xmlns:a16="http://schemas.microsoft.com/office/drawing/2014/main" id="{ADF5B9F7-912A-FFAE-3F59-1C02B5CBFBD2}"/>
              </a:ext>
            </a:extLst>
          </p:cNvPr>
          <p:cNvSpPr txBox="1"/>
          <p:nvPr/>
        </p:nvSpPr>
        <p:spPr>
          <a:xfrm>
            <a:off x="5456582" y="3011556"/>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47214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5A86-7765-1DFA-E982-8006E57F33EE}"/>
              </a:ext>
            </a:extLst>
          </p:cNvPr>
          <p:cNvSpPr>
            <a:spLocks noGrp="1"/>
          </p:cNvSpPr>
          <p:nvPr>
            <p:ph type="title"/>
          </p:nvPr>
        </p:nvSpPr>
        <p:spPr/>
        <p:txBody>
          <a:bodyPr/>
          <a:lstStyle/>
          <a:p>
            <a:r>
              <a:rPr lang="en-US" dirty="0"/>
              <a:t>Region of Interest Definition</a:t>
            </a:r>
          </a:p>
        </p:txBody>
      </p:sp>
      <p:pic>
        <p:nvPicPr>
          <p:cNvPr id="8" name="Content Placeholder 7" descr="Chart, line chart&#10;&#10;Description automatically generated">
            <a:extLst>
              <a:ext uri="{FF2B5EF4-FFF2-40B4-BE49-F238E27FC236}">
                <a16:creationId xmlns:a16="http://schemas.microsoft.com/office/drawing/2014/main" id="{0EDF3A3E-9645-1A7D-BE98-77B8416CFB61}"/>
              </a:ext>
            </a:extLst>
          </p:cNvPr>
          <p:cNvPicPr>
            <a:picLocks noGrp="1" noChangeAspect="1"/>
          </p:cNvPicPr>
          <p:nvPr>
            <p:ph sz="half" idx="1"/>
          </p:nvPr>
        </p:nvPicPr>
        <p:blipFill>
          <a:blip r:embed="rId3"/>
          <a:stretch>
            <a:fillRect/>
          </a:stretch>
        </p:blipFill>
        <p:spPr>
          <a:xfrm>
            <a:off x="6285913" y="819464"/>
            <a:ext cx="5677487" cy="2971800"/>
          </a:xfrm>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77D783D-B406-5B9E-75A7-1CCF65C41E78}"/>
                  </a:ext>
                </a:extLst>
              </p:cNvPr>
              <p:cNvSpPr>
                <a:spLocks noGrp="1"/>
              </p:cNvSpPr>
              <p:nvPr>
                <p:ph sz="half" idx="2"/>
              </p:nvPr>
            </p:nvSpPr>
            <p:spPr>
              <a:xfrm>
                <a:off x="228600" y="3862094"/>
                <a:ext cx="11777472" cy="2620851"/>
              </a:xfrm>
            </p:spPr>
            <p:txBody>
              <a:bodyPr/>
              <a:lstStyle/>
              <a:p>
                <a:r>
                  <a:rPr lang="en-US" sz="3000" dirty="0"/>
                  <a:t>Excludes both high and low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𝑡𝑎𝑟𝑔𝑒𝑡</m:t>
                        </m:r>
                      </m:sub>
                    </m:sSub>
                  </m:oMath>
                </a14:m>
                <a:endParaRPr lang="en-US" sz="3000" i="1" baseline="-25000" dirty="0"/>
              </a:p>
              <a:p>
                <a:r>
                  <a:rPr lang="en-US" sz="3000" dirty="0"/>
                  <a:t>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𝑒𝑓𝑓𝑒𝑐𝑡𝑖𝑣𝑒</m:t>
                        </m:r>
                      </m:sub>
                    </m:sSub>
                  </m:oMath>
                </a14:m>
                <a:r>
                  <a:rPr lang="en-US" sz="3000" dirty="0"/>
                  <a:t> follows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𝑡𝑎𝑟𝑔𝑒𝑡</m:t>
                        </m:r>
                      </m:sub>
                    </m:sSub>
                  </m:oMath>
                </a14:m>
                <a:r>
                  <a:rPr lang="en-US" sz="2200" dirty="0"/>
                  <a:t>  </a:t>
                </a:r>
                <a:r>
                  <a:rPr lang="en-US" sz="3000" dirty="0"/>
                  <a:t>in ROI</a:t>
                </a:r>
              </a:p>
              <a:p>
                <a:r>
                  <a:rPr lang="en-US" sz="3000" dirty="0"/>
                  <a:t>Characterized using</a:t>
                </a:r>
              </a:p>
              <a:p>
                <a:endParaRPr lang="en-US" sz="3000" dirty="0"/>
              </a:p>
              <a:p>
                <a14:m>
                  <m:oMath xmlns:m="http://schemas.openxmlformats.org/officeDocument/2006/math">
                    <m:r>
                      <a:rPr lang="en-US" sz="3000" i="1">
                        <a:latin typeface="Cambria Math" panose="02040503050406030204" pitchFamily="18" charset="0"/>
                      </a:rPr>
                      <m:t>𝜖</m:t>
                    </m:r>
                    <m:r>
                      <a:rPr lang="en-US" sz="3000" b="0" i="1" smtClean="0">
                        <a:latin typeface="Cambria Math" panose="02040503050406030204" pitchFamily="18" charset="0"/>
                      </a:rPr>
                      <m:t>=0.1</m:t>
                    </m:r>
                  </m:oMath>
                </a14:m>
                <a:r>
                  <a:rPr lang="en-US" sz="3000" dirty="0"/>
                  <a:t> is used in our experiments</a:t>
                </a:r>
              </a:p>
            </p:txBody>
          </p:sp>
        </mc:Choice>
        <mc:Fallback xmlns="">
          <p:sp>
            <p:nvSpPr>
              <p:cNvPr id="9" name="Content Placeholder 8">
                <a:extLst>
                  <a:ext uri="{FF2B5EF4-FFF2-40B4-BE49-F238E27FC236}">
                    <a16:creationId xmlns:a16="http://schemas.microsoft.com/office/drawing/2014/main" id="{577D783D-B406-5B9E-75A7-1CCF65C41E78}"/>
                  </a:ext>
                </a:extLst>
              </p:cNvPr>
              <p:cNvSpPr>
                <a:spLocks noGrp="1" noRot="1" noChangeAspect="1" noMove="1" noResize="1" noEditPoints="1" noAdjustHandles="1" noChangeArrowheads="1" noChangeShapeType="1" noTextEdit="1"/>
              </p:cNvSpPr>
              <p:nvPr>
                <p:ph sz="half" idx="2"/>
              </p:nvPr>
            </p:nvSpPr>
            <p:spPr>
              <a:xfrm>
                <a:off x="228600" y="3862094"/>
                <a:ext cx="11777472" cy="2620851"/>
              </a:xfrm>
              <a:blipFill>
                <a:blip r:embed="rId4"/>
                <a:stretch>
                  <a:fillRect l="-1087" t="-5361" b="-8858"/>
                </a:stretch>
              </a:blipFill>
            </p:spPr>
            <p:txBody>
              <a:bodyPr/>
              <a:lstStyle/>
              <a:p>
                <a:r>
                  <a:rPr lang="en-US">
                    <a:noFill/>
                  </a:rPr>
                  <a:t> </a:t>
                </a:r>
              </a:p>
            </p:txBody>
          </p:sp>
        </mc:Fallback>
      </mc:AlternateContent>
      <p:pic>
        <p:nvPicPr>
          <p:cNvPr id="4" name="Content Placeholder 4" descr="Timeline&#10;&#10;Description automatically generated with medium confidence">
            <a:extLst>
              <a:ext uri="{FF2B5EF4-FFF2-40B4-BE49-F238E27FC236}">
                <a16:creationId xmlns:a16="http://schemas.microsoft.com/office/drawing/2014/main" id="{7F8B5ABC-01AA-DED6-0E43-0172222CCE2B}"/>
              </a:ext>
            </a:extLst>
          </p:cNvPr>
          <p:cNvPicPr>
            <a:picLocks noChangeAspect="1"/>
          </p:cNvPicPr>
          <p:nvPr/>
        </p:nvPicPr>
        <p:blipFill>
          <a:blip r:embed="rId5"/>
          <a:stretch>
            <a:fillRect/>
          </a:stretch>
        </p:blipFill>
        <p:spPr bwMode="auto">
          <a:xfrm>
            <a:off x="228600" y="819464"/>
            <a:ext cx="5829983" cy="29718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F8F6552-7CBA-83A1-ABD0-ACA8B73AA729}"/>
                  </a:ext>
                </a:extLst>
              </p:cNvPr>
              <p:cNvSpPr txBox="1"/>
              <p:nvPr/>
            </p:nvSpPr>
            <p:spPr>
              <a:xfrm>
                <a:off x="1662164" y="5407470"/>
                <a:ext cx="8910003" cy="53226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3000" i="1" smtClean="0">
                          <a:latin typeface="Cambria Math" panose="02040503050406030204" pitchFamily="18" charset="0"/>
                        </a:rPr>
                        <m:t>𝑅𝑂𝐼</m:t>
                      </m:r>
                      <m:r>
                        <a:rPr lang="en-US" sz="3000" i="1" smtClean="0">
                          <a:latin typeface="Cambria Math" panose="02040503050406030204" pitchFamily="18" charset="0"/>
                        </a:rPr>
                        <m:t>=</m:t>
                      </m:r>
                      <m:d>
                        <m:dPr>
                          <m:begChr m:val="{"/>
                          <m:endChr m:val="|"/>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𝑡𝑎𝑟𝑔𝑒𝑡</m:t>
                              </m:r>
                            </m:sub>
                          </m:sSub>
                        </m:e>
                      </m:d>
                      <m:r>
                        <a:rPr lang="en-US" sz="3000" i="1">
                          <a:latin typeface="Cambria Math" panose="02040503050406030204" pitchFamily="18" charset="0"/>
                        </a:rPr>
                        <m:t> </m:t>
                      </m:r>
                      <m:r>
                        <a:rPr lang="en-US" sz="3000" i="1">
                          <a:latin typeface="Cambria Math" panose="02040503050406030204" pitchFamily="18" charset="0"/>
                        </a:rPr>
                        <m:t>𝑎𝑏𝑠</m:t>
                      </m:r>
                      <m:d>
                        <m:dPr>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𝑒𝑓𝑓𝑒𝑐𝑡𝑖𝑣𝑒</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𝑡𝑎𝑟𝑔𝑒𝑡</m:t>
                              </m:r>
                            </m:sub>
                          </m:sSub>
                        </m:e>
                      </m:d>
                      <m:r>
                        <a:rPr lang="en-US" sz="3000" i="1">
                          <a:latin typeface="Cambria Math" panose="02040503050406030204" pitchFamily="18" charset="0"/>
                        </a:rPr>
                        <m:t>≤</m:t>
                      </m:r>
                      <m:r>
                        <a:rPr lang="en-US" sz="3000" i="1" smtClean="0">
                          <a:latin typeface="Cambria Math" panose="02040503050406030204" pitchFamily="18" charset="0"/>
                        </a:rPr>
                        <m:t>𝜖</m:t>
                      </m:r>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𝑡𝑎𝑟𝑔𝑒𝑡</m:t>
                          </m:r>
                        </m:sub>
                      </m:sSub>
                      <m:r>
                        <a:rPr lang="en-US" sz="3000" i="1">
                          <a:latin typeface="Cambria Math" panose="02040503050406030204" pitchFamily="18" charset="0"/>
                        </a:rPr>
                        <m:t>}</m:t>
                      </m:r>
                    </m:oMath>
                  </m:oMathPara>
                </a14:m>
                <a:endParaRPr lang="en-US" sz="3000" dirty="0"/>
              </a:p>
            </p:txBody>
          </p:sp>
        </mc:Choice>
        <mc:Fallback xmlns="">
          <p:sp>
            <p:nvSpPr>
              <p:cNvPr id="10" name="TextBox 9">
                <a:extLst>
                  <a:ext uri="{FF2B5EF4-FFF2-40B4-BE49-F238E27FC236}">
                    <a16:creationId xmlns:a16="http://schemas.microsoft.com/office/drawing/2014/main" id="{DF8F6552-7CBA-83A1-ABD0-ACA8B73AA729}"/>
                  </a:ext>
                </a:extLst>
              </p:cNvPr>
              <p:cNvSpPr txBox="1">
                <a:spLocks noRot="1" noChangeAspect="1" noMove="1" noResize="1" noEditPoints="1" noAdjustHandles="1" noChangeArrowheads="1" noChangeShapeType="1" noTextEdit="1"/>
              </p:cNvSpPr>
              <p:nvPr/>
            </p:nvSpPr>
            <p:spPr>
              <a:xfrm>
                <a:off x="1662164" y="5407470"/>
                <a:ext cx="8910003" cy="532262"/>
              </a:xfrm>
              <a:prstGeom prst="rect">
                <a:avLst/>
              </a:prstGeom>
              <a:blipFill>
                <a:blip r:embed="rId6"/>
                <a:stretch>
                  <a:fillRect l="-427" r="-855" b="-25581"/>
                </a:stretch>
              </a:blipFill>
            </p:spPr>
            <p:txBody>
              <a:bodyPr/>
              <a:lstStyle/>
              <a:p>
                <a:r>
                  <a:rPr lang="en-US">
                    <a:noFill/>
                  </a:rPr>
                  <a:t> </a:t>
                </a:r>
              </a:p>
            </p:txBody>
          </p:sp>
        </mc:Fallback>
      </mc:AlternateContent>
      <p:graphicFrame>
        <p:nvGraphicFramePr>
          <p:cNvPr id="5" name="Diagram 4">
            <a:extLst>
              <a:ext uri="{FF2B5EF4-FFF2-40B4-BE49-F238E27FC236}">
                <a16:creationId xmlns:a16="http://schemas.microsoft.com/office/drawing/2014/main" id="{110AB456-1A20-5EAA-A3DD-58B480C775F2}"/>
              </a:ext>
            </a:extLst>
          </p:cNvPr>
          <p:cNvGraphicFramePr/>
          <p:nvPr>
            <p:extLst>
              <p:ext uri="{D42A27DB-BD31-4B8C-83A1-F6EECF244321}">
                <p14:modId xmlns:p14="http://schemas.microsoft.com/office/powerpoint/2010/main" val="2408587548"/>
              </p:ext>
            </p:extLst>
          </p:nvPr>
        </p:nvGraphicFramePr>
        <p:xfrm>
          <a:off x="6261100" y="58177"/>
          <a:ext cx="5715000" cy="595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89432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500"/>
                                        <p:tgtEl>
                                          <p:spTgt spid="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222E7-3D6F-5426-F2E9-BF4D27E1FB3B}"/>
              </a:ext>
            </a:extLst>
          </p:cNvPr>
          <p:cNvSpPr>
            <a:spLocks noGrp="1"/>
          </p:cNvSpPr>
          <p:nvPr>
            <p:ph type="title"/>
          </p:nvPr>
        </p:nvSpPr>
        <p:spPr/>
        <p:txBody>
          <a:bodyPr/>
          <a:lstStyle/>
          <a:p>
            <a:r>
              <a:rPr lang="en-US" i="1" dirty="0"/>
              <a:t>Two-Stage</a:t>
            </a:r>
            <a:r>
              <a:rPr lang="en-US" dirty="0"/>
              <a:t> Inference Model</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24E153C-FA61-6C16-1D78-ABAA5A64082F}"/>
                  </a:ext>
                </a:extLst>
              </p:cNvPr>
              <p:cNvSpPr>
                <a:spLocks noGrp="1"/>
              </p:cNvSpPr>
              <p:nvPr>
                <p:ph idx="1"/>
              </p:nvPr>
            </p:nvSpPr>
            <p:spPr/>
            <p:txBody>
              <a:bodyPr/>
              <a:lstStyle/>
              <a:p>
                <a:r>
                  <a:rPr lang="en-US" dirty="0"/>
                  <a:t>Proposed based on the ROI definition</a:t>
                </a:r>
              </a:p>
              <a:p>
                <a:pPr lvl="1"/>
                <a:r>
                  <a:rPr lang="en-US" dirty="0"/>
                  <a:t>Train </a:t>
                </a:r>
                <a14:m>
                  <m:oMath xmlns:m="http://schemas.openxmlformats.org/officeDocument/2006/math">
                    <m:r>
                      <m:rPr>
                        <m:sty m:val="p"/>
                      </m:rPr>
                      <a:rPr lang="en-US" b="0" i="0" smtClean="0">
                        <a:latin typeface="Cambria Math" panose="02040503050406030204" pitchFamily="18" charset="0"/>
                      </a:rPr>
                      <m:t>Backend</m:t>
                    </m:r>
                    <m:r>
                      <a:rPr lang="en-US" i="1">
                        <a:latin typeface="Cambria Math" panose="02040503050406030204" pitchFamily="18" charset="0"/>
                      </a:rPr>
                      <m:t>𝑀𝐿𝑀𝑜𝑑𝑒𝑙</m:t>
                    </m:r>
                  </m:oMath>
                </a14:m>
                <a:r>
                  <a:rPr lang="en-US" dirty="0"/>
                  <a:t> and </a:t>
                </a:r>
                <a14:m>
                  <m:oMath xmlns:m="http://schemas.openxmlformats.org/officeDocument/2006/math">
                    <m:r>
                      <a:rPr lang="en-US" i="1">
                        <a:latin typeface="Cambria Math" panose="02040503050406030204" pitchFamily="18" charset="0"/>
                      </a:rPr>
                      <m:t>𝑆𝑦𝑠𝑡𝑒𝑚𝑀𝐿𝑀𝑜𝑑𝑒𝑙</m:t>
                    </m:r>
                  </m:oMath>
                </a14:m>
                <a:endParaRPr lang="en-US" dirty="0"/>
              </a:p>
              <a:p>
                <a:pPr lvl="1"/>
                <a:r>
                  <a:rPr lang="en-US" dirty="0"/>
                  <a:t>Predict the </a:t>
                </a:r>
                <a14:m>
                  <m:oMath xmlns:m="http://schemas.openxmlformats.org/officeDocument/2006/math">
                    <m:r>
                      <a:rPr lang="en-US" i="1">
                        <a:latin typeface="Cambria Math" panose="02040503050406030204" pitchFamily="18" charset="0"/>
                      </a:rPr>
                      <m:t>𝑓</m:t>
                    </m:r>
                    <m:r>
                      <a:rPr lang="en-US" i="1" baseline="-25000">
                        <a:latin typeface="Cambria Math" panose="02040503050406030204" pitchFamily="18" charset="0"/>
                      </a:rPr>
                      <m:t>𝑒𝑓𝑓𝑒𝑐𝑡𝑖𝑣𝑒</m:t>
                    </m:r>
                  </m:oMath>
                </a14:m>
                <a:r>
                  <a:rPr lang="en-US" dirty="0"/>
                  <a:t> from </a:t>
                </a:r>
                <a14:m>
                  <m:oMath xmlns:m="http://schemas.openxmlformats.org/officeDocument/2006/math">
                    <m:r>
                      <a:rPr lang="en-US" i="1">
                        <a:latin typeface="Cambria Math" panose="02040503050406030204" pitchFamily="18" charset="0"/>
                      </a:rPr>
                      <m:t>𝑓</m:t>
                    </m:r>
                    <m:r>
                      <a:rPr lang="en-US" i="1" baseline="-25000">
                        <a:latin typeface="Cambria Math" panose="02040503050406030204" pitchFamily="18" charset="0"/>
                      </a:rPr>
                      <m:t>𝑡𝑎𝑟𝑔𝑒𝑡</m:t>
                    </m:r>
                  </m:oMath>
                </a14:m>
                <a:r>
                  <a:rPr lang="en-US" baseline="-25000" dirty="0"/>
                  <a:t> </a:t>
                </a:r>
                <a:r>
                  <a:rPr lang="en-US" dirty="0"/>
                  <a:t>and</a:t>
                </a:r>
                <a14:m>
                  <m:oMath xmlns:m="http://schemas.openxmlformats.org/officeDocument/2006/math">
                    <m:r>
                      <a:rPr lang="en-US" b="0" i="0" smtClean="0">
                        <a:latin typeface="Cambria Math" panose="02040503050406030204" pitchFamily="18" charset="0"/>
                      </a:rPr>
                      <m:t>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endParaRPr lang="en-US" baseline="-25000" dirty="0"/>
              </a:p>
              <a:p>
                <a:pPr lvl="1"/>
                <a:r>
                  <a:rPr lang="en-US" dirty="0"/>
                  <a:t>If </a:t>
                </a:r>
                <a14:m>
                  <m:oMath xmlns:m="http://schemas.openxmlformats.org/officeDocument/2006/math">
                    <m:r>
                      <a:rPr lang="en-US" i="1">
                        <a:latin typeface="Cambria Math" panose="02040503050406030204" pitchFamily="18" charset="0"/>
                      </a:rPr>
                      <m:t>𝑓</m:t>
                    </m:r>
                    <m:r>
                      <a:rPr lang="en-US" i="1" baseline="-25000">
                        <a:latin typeface="Cambria Math" panose="02040503050406030204" pitchFamily="18" charset="0"/>
                      </a:rPr>
                      <m:t>𝑒𝑓𝑓𝑒𝑐𝑡𝑖𝑣𝑒</m:t>
                    </m:r>
                  </m:oMath>
                </a14:m>
                <a:r>
                  <a:rPr lang="en-US" dirty="0"/>
                  <a:t> and </a:t>
                </a:r>
                <a14:m>
                  <m:oMath xmlns:m="http://schemas.openxmlformats.org/officeDocument/2006/math">
                    <m:r>
                      <a:rPr lang="en-US" i="1">
                        <a:latin typeface="Cambria Math" panose="02040503050406030204" pitchFamily="18" charset="0"/>
                      </a:rPr>
                      <m:t>𝑓</m:t>
                    </m:r>
                    <m:r>
                      <a:rPr lang="en-US" i="1" baseline="-25000">
                        <a:latin typeface="Cambria Math" panose="02040503050406030204" pitchFamily="18" charset="0"/>
                      </a:rPr>
                      <m:t>𝑡𝑎𝑟𝑔𝑒𝑡</m:t>
                    </m:r>
                  </m:oMath>
                </a14:m>
                <a:r>
                  <a:rPr lang="en-US" dirty="0"/>
                  <a:t> satisfy the ROI definition:</a:t>
                </a:r>
              </a:p>
              <a:p>
                <a:pPr lvl="2"/>
                <a:r>
                  <a:rPr lang="en-US" dirty="0"/>
                  <a:t>Predict total power, runtime and energy</a:t>
                </a:r>
              </a:p>
              <a:p>
                <a:pPr lvl="2"/>
                <a:r>
                  <a:rPr lang="en-US" dirty="0"/>
                  <a:t>Otherwise exclude </a:t>
                </a:r>
                <a14:m>
                  <m:oMath xmlns:m="http://schemas.openxmlformats.org/officeDocument/2006/math">
                    <m:r>
                      <a:rPr lang="en-US" i="1" smtClean="0">
                        <a:latin typeface="Cambria Math" panose="02040503050406030204" pitchFamily="18" charset="0"/>
                      </a:rPr>
                      <m:t>𝑓</m:t>
                    </m:r>
                    <m:r>
                      <a:rPr lang="en-US" i="1" baseline="-25000">
                        <a:latin typeface="Cambria Math" panose="02040503050406030204" pitchFamily="18" charset="0"/>
                      </a:rPr>
                      <m:t>𝑡𝑎𝑟𝑔𝑒𝑡</m:t>
                    </m:r>
                  </m:oMath>
                </a14:m>
                <a:endParaRPr lang="en-US" dirty="0"/>
              </a:p>
              <a:p>
                <a:pPr>
                  <a:spcBef>
                    <a:spcPts val="3036"/>
                  </a:spcBef>
                </a:pPr>
                <a:r>
                  <a:rPr lang="en-US" dirty="0"/>
                  <a:t>Explores the design space efficiently</a:t>
                </a:r>
              </a:p>
              <a:p>
                <a:r>
                  <a:rPr lang="en-US" dirty="0"/>
                  <a:t>Improves model prediction accuracy</a:t>
                </a:r>
              </a:p>
            </p:txBody>
          </p:sp>
        </mc:Choice>
        <mc:Fallback xmlns="">
          <p:sp>
            <p:nvSpPr>
              <p:cNvPr id="6" name="Content Placeholder 5">
                <a:extLst>
                  <a:ext uri="{FF2B5EF4-FFF2-40B4-BE49-F238E27FC236}">
                    <a16:creationId xmlns:a16="http://schemas.microsoft.com/office/drawing/2014/main" id="{A24E153C-FA61-6C16-1D78-ABAA5A64082F}"/>
                  </a:ext>
                </a:extLst>
              </p:cNvPr>
              <p:cNvSpPr>
                <a:spLocks noGrp="1" noRot="1" noChangeAspect="1" noMove="1" noResize="1" noEditPoints="1" noAdjustHandles="1" noChangeArrowheads="1" noChangeShapeType="1" noTextEdit="1"/>
              </p:cNvSpPr>
              <p:nvPr>
                <p:ph idx="1"/>
              </p:nvPr>
            </p:nvSpPr>
            <p:spPr>
              <a:blipFill>
                <a:blip r:embed="rId3"/>
                <a:stretch>
                  <a:fillRect l="-1078" t="-2506"/>
                </a:stretch>
              </a:blipFill>
            </p:spPr>
            <p:txBody>
              <a:bodyPr/>
              <a:lstStyle/>
              <a:p>
                <a:r>
                  <a:rPr lang="en-US">
                    <a:noFill/>
                  </a:rPr>
                  <a:t> </a:t>
                </a:r>
              </a:p>
            </p:txBody>
          </p:sp>
        </mc:Fallback>
      </mc:AlternateContent>
      <p:graphicFrame>
        <p:nvGraphicFramePr>
          <p:cNvPr id="3" name="Diagram 2">
            <a:extLst>
              <a:ext uri="{FF2B5EF4-FFF2-40B4-BE49-F238E27FC236}">
                <a16:creationId xmlns:a16="http://schemas.microsoft.com/office/drawing/2014/main" id="{C25280E7-491B-E484-876F-1F79CA8F8267}"/>
              </a:ext>
            </a:extLst>
          </p:cNvPr>
          <p:cNvGraphicFramePr/>
          <p:nvPr>
            <p:extLst>
              <p:ext uri="{D42A27DB-BD31-4B8C-83A1-F6EECF244321}">
                <p14:modId xmlns:p14="http://schemas.microsoft.com/office/powerpoint/2010/main" val="753103719"/>
              </p:ext>
            </p:extLst>
          </p:nvPr>
        </p:nvGraphicFramePr>
        <p:xfrm>
          <a:off x="6261100" y="58177"/>
          <a:ext cx="5715000" cy="59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3001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panose="020B0604020202020204" pitchFamily="34" charset="0"/>
              </a:rPr>
              <a:t>Background and Motivation</a:t>
            </a:r>
          </a:p>
          <a:p>
            <a:r>
              <a:rPr lang="en-US" dirty="0">
                <a:solidFill>
                  <a:schemeClr val="tx1">
                    <a:lumMod val="50000"/>
                    <a:lumOff val="50000"/>
                  </a:schemeClr>
                </a:solidFill>
              </a:rPr>
              <a:t>Main Contributions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Our Approach</a:t>
            </a:r>
          </a:p>
          <a:p>
            <a:r>
              <a:rPr lang="en-US" dirty="0">
                <a:latin typeface="Arial" panose="020B0604020202020204" pitchFamily="34" charset="0"/>
              </a:rPr>
              <a:t>Experimental Setup and Results</a:t>
            </a:r>
          </a:p>
          <a:p>
            <a:pPr lvl="1"/>
            <a:r>
              <a:rPr lang="en-US" dirty="0"/>
              <a:t>Data Generation</a:t>
            </a:r>
          </a:p>
          <a:p>
            <a:pPr lvl="1"/>
            <a:r>
              <a:rPr lang="en-US" dirty="0">
                <a:latin typeface="Arial" panose="020B0604020202020204" pitchFamily="34" charset="0"/>
              </a:rPr>
              <a:t>Model </a:t>
            </a:r>
            <a:r>
              <a:rPr lang="en-US" dirty="0"/>
              <a:t>T</a:t>
            </a:r>
            <a:r>
              <a:rPr lang="en-US" dirty="0">
                <a:latin typeface="Arial" panose="020B0604020202020204" pitchFamily="34" charset="0"/>
              </a:rPr>
              <a:t>raining</a:t>
            </a:r>
          </a:p>
          <a:p>
            <a:pPr lvl="1"/>
            <a:r>
              <a:rPr lang="en-US" dirty="0"/>
              <a:t>Model Testing</a:t>
            </a:r>
            <a:endParaRPr lang="en-US" dirty="0">
              <a:latin typeface="Arial" panose="020B0604020202020204" pitchFamily="34" charset="0"/>
            </a:endParaRPr>
          </a:p>
          <a:p>
            <a:pPr lvl="1"/>
            <a:r>
              <a:rPr lang="en-US" dirty="0"/>
              <a:t>Results for ASIC</a:t>
            </a:r>
          </a:p>
          <a:p>
            <a:pPr lvl="1"/>
            <a:r>
              <a:rPr lang="en-US" dirty="0">
                <a:latin typeface="Arial" panose="020B0604020202020204" pitchFamily="34" charset="0"/>
              </a:rPr>
              <a:t>Results for FPGA</a:t>
            </a:r>
          </a:p>
          <a:p>
            <a:r>
              <a:rPr lang="en-US" dirty="0">
                <a:solidFill>
                  <a:schemeClr val="tx1">
                    <a:lumMod val="50000"/>
                    <a:lumOff val="50000"/>
                  </a:schemeClr>
                </a:solidFill>
              </a:rPr>
              <a:t>Application of Our Approach</a:t>
            </a:r>
            <a:endParaRPr lang="en-US" dirty="0">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 and Future work</a:t>
            </a:r>
          </a:p>
        </p:txBody>
      </p:sp>
    </p:spTree>
    <p:extLst>
      <p:ext uri="{BB962C8B-B14F-4D97-AF65-F5344CB8AC3E}">
        <p14:creationId xmlns:p14="http://schemas.microsoft.com/office/powerpoint/2010/main" val="16659791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BA63EE84-52B5-B7D8-AED3-75775EA04213}"/>
              </a:ext>
            </a:extLst>
          </p:cNvPr>
          <p:cNvPicPr>
            <a:picLocks noChangeAspect="1"/>
          </p:cNvPicPr>
          <p:nvPr/>
        </p:nvPicPr>
        <p:blipFill rotWithShape="1">
          <a:blip r:embed="rId3"/>
          <a:srcRect t="-483" b="95612"/>
          <a:stretch/>
        </p:blipFill>
        <p:spPr bwMode="auto">
          <a:xfrm>
            <a:off x="962884" y="1005840"/>
            <a:ext cx="10332720" cy="474183"/>
          </a:xfrm>
          <a:prstGeom prst="rect">
            <a:avLst/>
          </a:prstGeom>
          <a:noFill/>
          <a:ln w="9525">
            <a:noFill/>
            <a:miter lim="800000"/>
            <a:headEnd/>
            <a:tailEnd/>
          </a:ln>
        </p:spPr>
      </p:pic>
      <p:sp>
        <p:nvSpPr>
          <p:cNvPr id="2" name="Title 1">
            <a:extLst>
              <a:ext uri="{FF2B5EF4-FFF2-40B4-BE49-F238E27FC236}">
                <a16:creationId xmlns:a16="http://schemas.microsoft.com/office/drawing/2014/main" id="{0D44DEF4-E678-3EA1-098A-7A32A6DF8738}"/>
              </a:ext>
            </a:extLst>
          </p:cNvPr>
          <p:cNvSpPr>
            <a:spLocks noGrp="1"/>
          </p:cNvSpPr>
          <p:nvPr>
            <p:ph type="title"/>
          </p:nvPr>
        </p:nvSpPr>
        <p:spPr/>
        <p:txBody>
          <a:bodyPr/>
          <a:lstStyle/>
          <a:p>
            <a:r>
              <a:rPr lang="en-US" dirty="0"/>
              <a:t>Architectural Parameter Space</a:t>
            </a:r>
          </a:p>
        </p:txBody>
      </p:sp>
      <p:pic>
        <p:nvPicPr>
          <p:cNvPr id="4" name="Content Placeholder 3">
            <a:extLst>
              <a:ext uri="{FF2B5EF4-FFF2-40B4-BE49-F238E27FC236}">
                <a16:creationId xmlns:a16="http://schemas.microsoft.com/office/drawing/2014/main" id="{5F69A4CB-92BF-2A2A-873F-CFADE6AB7BD4}"/>
              </a:ext>
            </a:extLst>
          </p:cNvPr>
          <p:cNvPicPr>
            <a:picLocks noGrp="1" noChangeAspect="1"/>
          </p:cNvPicPr>
          <p:nvPr>
            <p:ph idx="1"/>
          </p:nvPr>
        </p:nvPicPr>
        <p:blipFill rotWithShape="1">
          <a:blip r:embed="rId3"/>
          <a:srcRect t="54018" b="-1636"/>
          <a:stretch/>
        </p:blipFill>
        <p:spPr>
          <a:xfrm>
            <a:off x="962884" y="1370945"/>
            <a:ext cx="10332720" cy="4633262"/>
          </a:xfrm>
          <a:prstGeom prst="rect">
            <a:avLst/>
          </a:prstGeom>
        </p:spPr>
      </p:pic>
      <p:graphicFrame>
        <p:nvGraphicFramePr>
          <p:cNvPr id="3" name="Diagram 2">
            <a:extLst>
              <a:ext uri="{FF2B5EF4-FFF2-40B4-BE49-F238E27FC236}">
                <a16:creationId xmlns:a16="http://schemas.microsoft.com/office/drawing/2014/main" id="{9490226D-55D2-EED8-3D1B-C5C41EF591E0}"/>
              </a:ext>
            </a:extLst>
          </p:cNvPr>
          <p:cNvGraphicFramePr/>
          <p:nvPr/>
        </p:nvGraphicFramePr>
        <p:xfrm>
          <a:off x="6286161" y="54864"/>
          <a:ext cx="5715000" cy="594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75595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latin typeface="Arial" panose="020B0604020202020204" pitchFamily="34" charset="0"/>
              </a:rPr>
              <a:t>Background and Motivation</a:t>
            </a:r>
          </a:p>
          <a:p>
            <a:r>
              <a:rPr lang="en-US" dirty="0">
                <a:solidFill>
                  <a:schemeClr val="tx1">
                    <a:lumMod val="50000"/>
                    <a:lumOff val="50000"/>
                  </a:schemeClr>
                </a:solidFill>
              </a:rPr>
              <a:t>Main Contributions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Our </a:t>
            </a:r>
            <a:r>
              <a:rPr lang="en-US" dirty="0">
                <a:solidFill>
                  <a:schemeClr val="tx1">
                    <a:lumMod val="50000"/>
                    <a:lumOff val="50000"/>
                  </a:schemeClr>
                </a:solidFill>
              </a:rPr>
              <a:t>Approach</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Experimental Setup and Results</a:t>
            </a:r>
          </a:p>
          <a:p>
            <a:r>
              <a:rPr lang="en-US" dirty="0">
                <a:solidFill>
                  <a:schemeClr val="tx1">
                    <a:lumMod val="50000"/>
                    <a:lumOff val="50000"/>
                  </a:schemeClr>
                </a:solidFill>
              </a:rPr>
              <a:t>Application of Our Approach</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a:t>
            </a:r>
          </a:p>
        </p:txBody>
      </p:sp>
    </p:spTree>
    <p:extLst>
      <p:ext uri="{BB962C8B-B14F-4D97-AF65-F5344CB8AC3E}">
        <p14:creationId xmlns:p14="http://schemas.microsoft.com/office/powerpoint/2010/main" val="2407393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6157-3D59-24A2-9156-0EC185AE6AC2}"/>
              </a:ext>
            </a:extLst>
          </p:cNvPr>
          <p:cNvSpPr>
            <a:spLocks noGrp="1"/>
          </p:cNvSpPr>
          <p:nvPr>
            <p:ph type="title"/>
          </p:nvPr>
        </p:nvSpPr>
        <p:spPr>
          <a:xfrm>
            <a:off x="190839" y="129774"/>
            <a:ext cx="11802533" cy="595312"/>
          </a:xfrm>
        </p:spPr>
        <p:txBody>
          <a:bodyPr/>
          <a:lstStyle/>
          <a:p>
            <a:r>
              <a:rPr lang="en-US" dirty="0"/>
              <a:t>Data Generation</a:t>
            </a:r>
          </a:p>
        </p:txBody>
      </p:sp>
      <p:sp>
        <p:nvSpPr>
          <p:cNvPr id="3" name="Content Placeholder 2">
            <a:extLst>
              <a:ext uri="{FF2B5EF4-FFF2-40B4-BE49-F238E27FC236}">
                <a16:creationId xmlns:a16="http://schemas.microsoft.com/office/drawing/2014/main" id="{CD3F3C7F-E5DB-6B48-24DB-E1179A14498C}"/>
              </a:ext>
            </a:extLst>
          </p:cNvPr>
          <p:cNvSpPr>
            <a:spLocks noGrp="1"/>
          </p:cNvSpPr>
          <p:nvPr>
            <p:ph idx="1"/>
          </p:nvPr>
        </p:nvSpPr>
        <p:spPr>
          <a:xfrm>
            <a:off x="228600" y="775358"/>
            <a:ext cx="5600700" cy="4444342"/>
          </a:xfrm>
        </p:spPr>
        <p:txBody>
          <a:bodyPr/>
          <a:lstStyle/>
          <a:p>
            <a:r>
              <a:rPr lang="en-US" sz="2400" dirty="0"/>
              <a:t>ASIC flow: GLOBALFOUNDRIES 12LP enablement and commercial SP&amp;R tools.</a:t>
            </a:r>
          </a:p>
          <a:p>
            <a:pPr lvl="1"/>
            <a:r>
              <a:rPr lang="en-US" sz="2200" dirty="0"/>
              <a:t>Sweep target clock period (TCP) from 0.5ns to 10ns</a:t>
            </a:r>
          </a:p>
          <a:p>
            <a:r>
              <a:rPr lang="en-US" sz="2400" dirty="0"/>
              <a:t>Denoising: two extra runs by varying TCP by ±0.01ns</a:t>
            </a:r>
          </a:p>
          <a:p>
            <a:r>
              <a:rPr lang="en-US" sz="2400" dirty="0"/>
              <a:t>Collected data points </a:t>
            </a:r>
          </a:p>
          <a:p>
            <a:pPr lvl="1"/>
            <a:r>
              <a:rPr lang="en-US" sz="2200" dirty="0"/>
              <a:t>Feed to simulators to obtain system metrics</a:t>
            </a:r>
          </a:p>
          <a:p>
            <a:pPr lvl="1"/>
            <a:r>
              <a:rPr lang="en-US" sz="2200" dirty="0"/>
              <a:t>ASIC: </a:t>
            </a:r>
            <a:r>
              <a:rPr lang="en-US" sz="2200" b="1" dirty="0"/>
              <a:t>480</a:t>
            </a:r>
            <a:r>
              <a:rPr lang="en-US" sz="2200" dirty="0"/>
              <a:t> (</a:t>
            </a:r>
            <a:r>
              <a:rPr lang="en-US" sz="2200" i="1" dirty="0"/>
              <a:t>TABLA</a:t>
            </a:r>
            <a:r>
              <a:rPr lang="en-US" sz="2200" dirty="0"/>
              <a:t>), </a:t>
            </a:r>
            <a:r>
              <a:rPr lang="en-US" sz="2200" b="1" dirty="0"/>
              <a:t>344</a:t>
            </a:r>
            <a:r>
              <a:rPr lang="en-US" sz="2200" dirty="0"/>
              <a:t> (</a:t>
            </a:r>
            <a:r>
              <a:rPr lang="en-US" sz="2200" i="1" dirty="0" err="1"/>
              <a:t>GeneSys</a:t>
            </a:r>
            <a:r>
              <a:rPr lang="en-US" sz="2200" dirty="0"/>
              <a:t>), </a:t>
            </a:r>
            <a:r>
              <a:rPr lang="en-US" sz="2200" b="1" dirty="0"/>
              <a:t>473</a:t>
            </a:r>
            <a:r>
              <a:rPr lang="en-US" sz="2200" dirty="0"/>
              <a:t> (</a:t>
            </a:r>
            <a:r>
              <a:rPr lang="en-US" sz="2200" i="1" dirty="0"/>
              <a:t>VTA</a:t>
            </a:r>
            <a:r>
              <a:rPr lang="en-US" sz="2200" dirty="0"/>
              <a:t>) and </a:t>
            </a:r>
            <a:r>
              <a:rPr lang="en-US" sz="2200" b="1" dirty="0"/>
              <a:t>4558</a:t>
            </a:r>
            <a:r>
              <a:rPr lang="en-US" sz="2200" dirty="0"/>
              <a:t> (</a:t>
            </a:r>
            <a:r>
              <a:rPr lang="en-US" sz="2200" i="1" dirty="0" err="1"/>
              <a:t>Axiline</a:t>
            </a:r>
            <a:r>
              <a:rPr lang="en-US" sz="2200" dirty="0"/>
              <a:t>)</a:t>
            </a:r>
          </a:p>
        </p:txBody>
      </p:sp>
      <p:sp>
        <p:nvSpPr>
          <p:cNvPr id="4" name="Content Placeholder 2">
            <a:extLst>
              <a:ext uri="{FF2B5EF4-FFF2-40B4-BE49-F238E27FC236}">
                <a16:creationId xmlns:a16="http://schemas.microsoft.com/office/drawing/2014/main" id="{6787CEDC-F8A7-11BB-F2E2-D913488072BC}"/>
              </a:ext>
            </a:extLst>
          </p:cNvPr>
          <p:cNvSpPr txBox="1">
            <a:spLocks/>
          </p:cNvSpPr>
          <p:nvPr/>
        </p:nvSpPr>
        <p:spPr bwMode="auto">
          <a:xfrm>
            <a:off x="6096001" y="775358"/>
            <a:ext cx="5600700" cy="44443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400" kern="0" dirty="0"/>
              <a:t>FPGA flow: Virtex-7 and </a:t>
            </a:r>
            <a:r>
              <a:rPr lang="en-US" sz="2400" kern="0" dirty="0" err="1"/>
              <a:t>Kintex</a:t>
            </a:r>
            <a:endParaRPr lang="en-US" sz="2400" kern="0" dirty="0"/>
          </a:p>
          <a:p>
            <a:pPr defTabSz="914400"/>
            <a:endParaRPr lang="en-US" sz="2400" kern="0" dirty="0"/>
          </a:p>
          <a:p>
            <a:pPr lvl="1" defTabSz="914400">
              <a:spcBef>
                <a:spcPts val="2236"/>
              </a:spcBef>
            </a:pPr>
            <a:r>
              <a:rPr lang="en-US" sz="2200" kern="0" dirty="0"/>
              <a:t>Sweep TCP from 2ns to 30ns</a:t>
            </a:r>
          </a:p>
          <a:p>
            <a:pPr defTabSz="914400"/>
            <a:endParaRPr lang="en-US" sz="2400" kern="0" dirty="0"/>
          </a:p>
          <a:p>
            <a:pPr defTabSz="914400">
              <a:spcBef>
                <a:spcPts val="0"/>
              </a:spcBef>
            </a:pPr>
            <a:r>
              <a:rPr lang="en-US" sz="2400" kern="0" dirty="0"/>
              <a:t>Denoising: two extra runs by varying TCP by ±0.01ns</a:t>
            </a:r>
          </a:p>
          <a:p>
            <a:pPr defTabSz="914400"/>
            <a:r>
              <a:rPr lang="en-US" sz="2400" kern="0" dirty="0"/>
              <a:t>Collected data points </a:t>
            </a:r>
          </a:p>
          <a:p>
            <a:pPr lvl="1" defTabSz="914400"/>
            <a:r>
              <a:rPr lang="en-US" sz="2200" kern="0" dirty="0"/>
              <a:t>Feed to simulators to obtain system metrics</a:t>
            </a:r>
          </a:p>
          <a:p>
            <a:pPr lvl="1" defTabSz="914400"/>
            <a:r>
              <a:rPr lang="en-US" sz="2200" kern="0" dirty="0"/>
              <a:t>FPGA: </a:t>
            </a:r>
            <a:r>
              <a:rPr lang="en-US" sz="2200" b="1" kern="0" dirty="0"/>
              <a:t>630</a:t>
            </a:r>
            <a:r>
              <a:rPr lang="en-US" sz="2200" kern="0" dirty="0"/>
              <a:t> (</a:t>
            </a:r>
            <a:r>
              <a:rPr lang="en-US" sz="2200" i="1" kern="0" dirty="0"/>
              <a:t>TABLA</a:t>
            </a:r>
            <a:r>
              <a:rPr lang="en-US" sz="2200" kern="0" dirty="0"/>
              <a:t>)</a:t>
            </a:r>
          </a:p>
        </p:txBody>
      </p:sp>
      <p:sp>
        <p:nvSpPr>
          <p:cNvPr id="7" name="Content Placeholder 2">
            <a:extLst>
              <a:ext uri="{FF2B5EF4-FFF2-40B4-BE49-F238E27FC236}">
                <a16:creationId xmlns:a16="http://schemas.microsoft.com/office/drawing/2014/main" id="{6BC8913B-4888-2A24-F778-27A371EFBA46}"/>
              </a:ext>
            </a:extLst>
          </p:cNvPr>
          <p:cNvSpPr txBox="1">
            <a:spLocks/>
          </p:cNvSpPr>
          <p:nvPr/>
        </p:nvSpPr>
        <p:spPr bwMode="auto">
          <a:xfrm>
            <a:off x="185928" y="5728461"/>
            <a:ext cx="11777472" cy="70835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spcBef>
                <a:spcPts val="3636"/>
              </a:spcBef>
            </a:pPr>
            <a:r>
              <a:rPr lang="en-US" sz="2400" b="1" kern="0" dirty="0"/>
              <a:t>For both ASIC and FPGA: Data points are split into train and test in 4:1 ratio</a:t>
            </a:r>
          </a:p>
        </p:txBody>
      </p:sp>
      <p:graphicFrame>
        <p:nvGraphicFramePr>
          <p:cNvPr id="5" name="Diagram 4">
            <a:extLst>
              <a:ext uri="{FF2B5EF4-FFF2-40B4-BE49-F238E27FC236}">
                <a16:creationId xmlns:a16="http://schemas.microsoft.com/office/drawing/2014/main" id="{734691C0-9C8C-6E81-492F-FB8953FD3EAD}"/>
              </a:ext>
            </a:extLst>
          </p:cNvPr>
          <p:cNvGraphicFramePr/>
          <p:nvPr/>
        </p:nvGraphicFramePr>
        <p:xfrm>
          <a:off x="6286161" y="54864"/>
          <a:ext cx="5715000" cy="59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058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9A39-F769-F434-09E0-55AB2208B934}"/>
              </a:ext>
            </a:extLst>
          </p:cNvPr>
          <p:cNvSpPr>
            <a:spLocks noGrp="1"/>
          </p:cNvSpPr>
          <p:nvPr>
            <p:ph type="title"/>
          </p:nvPr>
        </p:nvSpPr>
        <p:spPr/>
        <p:txBody>
          <a:bodyPr/>
          <a:lstStyle/>
          <a:p>
            <a:r>
              <a:rPr lang="en-US" dirty="0"/>
              <a:t>Model Training</a:t>
            </a:r>
          </a:p>
        </p:txBody>
      </p:sp>
      <p:sp>
        <p:nvSpPr>
          <p:cNvPr id="3" name="Content Placeholder 2">
            <a:extLst>
              <a:ext uri="{FF2B5EF4-FFF2-40B4-BE49-F238E27FC236}">
                <a16:creationId xmlns:a16="http://schemas.microsoft.com/office/drawing/2014/main" id="{C75D6069-1B22-ED33-44BB-7FEC7D6169E2}"/>
              </a:ext>
            </a:extLst>
          </p:cNvPr>
          <p:cNvSpPr>
            <a:spLocks noGrp="1"/>
          </p:cNvSpPr>
          <p:nvPr>
            <p:ph idx="1"/>
          </p:nvPr>
        </p:nvSpPr>
        <p:spPr>
          <a:xfrm>
            <a:off x="228600" y="838201"/>
            <a:ext cx="11777472" cy="2755456"/>
          </a:xfrm>
        </p:spPr>
        <p:txBody>
          <a:bodyPr/>
          <a:lstStyle/>
          <a:p>
            <a:r>
              <a:rPr lang="en-US" sz="2200" dirty="0"/>
              <a:t>Search over hyperparameters space using H2O</a:t>
            </a:r>
          </a:p>
          <a:p>
            <a:pPr lvl="1"/>
            <a:r>
              <a:rPr lang="en-US" sz="2000" dirty="0"/>
              <a:t>Random discrete grid search method: hyperparameters from the table</a:t>
            </a:r>
          </a:p>
          <a:p>
            <a:pPr lvl="1"/>
            <a:r>
              <a:rPr lang="en-US" sz="2000" dirty="0"/>
              <a:t>For scoring</a:t>
            </a:r>
          </a:p>
          <a:p>
            <a:pPr lvl="2"/>
            <a:r>
              <a:rPr lang="en-US" sz="1800" dirty="0"/>
              <a:t>Five-fold cross validation is enabled</a:t>
            </a:r>
          </a:p>
          <a:p>
            <a:pPr lvl="2"/>
            <a:r>
              <a:rPr lang="en-US" sz="1800" dirty="0"/>
              <a:t>Root mean squared error function is used</a:t>
            </a:r>
          </a:p>
          <a:p>
            <a:pPr lvl="1"/>
            <a:r>
              <a:rPr lang="en-US" sz="2000" dirty="0"/>
              <a:t>Wall time of grid search: </a:t>
            </a:r>
            <a:r>
              <a:rPr lang="en-US" sz="1800" dirty="0"/>
              <a:t>300s, 300s and 600s for GBDT, RF and ANN respectively</a:t>
            </a:r>
          </a:p>
          <a:p>
            <a:r>
              <a:rPr lang="en-US" sz="2200" dirty="0"/>
              <a:t>Trained model with the best score is used to perform prediction on test dataset</a:t>
            </a:r>
          </a:p>
        </p:txBody>
      </p:sp>
      <p:pic>
        <p:nvPicPr>
          <p:cNvPr id="5" name="Picture 4">
            <a:extLst>
              <a:ext uri="{FF2B5EF4-FFF2-40B4-BE49-F238E27FC236}">
                <a16:creationId xmlns:a16="http://schemas.microsoft.com/office/drawing/2014/main" id="{26E9CEBB-2CDB-B3B5-83FC-0B159EB8C6FF}"/>
              </a:ext>
            </a:extLst>
          </p:cNvPr>
          <p:cNvPicPr>
            <a:picLocks noChangeAspect="1"/>
          </p:cNvPicPr>
          <p:nvPr/>
        </p:nvPicPr>
        <p:blipFill>
          <a:blip r:embed="rId3"/>
          <a:stretch>
            <a:fillRect/>
          </a:stretch>
        </p:blipFill>
        <p:spPr>
          <a:xfrm>
            <a:off x="2405468" y="3251082"/>
            <a:ext cx="7381064" cy="2286000"/>
          </a:xfrm>
          <a:prstGeom prst="rect">
            <a:avLst/>
          </a:prstGeom>
        </p:spPr>
      </p:pic>
      <p:sp>
        <p:nvSpPr>
          <p:cNvPr id="6" name="Content Placeholder 2">
            <a:extLst>
              <a:ext uri="{FF2B5EF4-FFF2-40B4-BE49-F238E27FC236}">
                <a16:creationId xmlns:a16="http://schemas.microsoft.com/office/drawing/2014/main" id="{FA6B366F-D549-C1DD-FE17-5B173763B55E}"/>
              </a:ext>
            </a:extLst>
          </p:cNvPr>
          <p:cNvSpPr txBox="1">
            <a:spLocks/>
          </p:cNvSpPr>
          <p:nvPr/>
        </p:nvSpPr>
        <p:spPr bwMode="auto">
          <a:xfrm>
            <a:off x="228600" y="5537082"/>
            <a:ext cx="11777472" cy="10544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200" kern="0" dirty="0"/>
              <a:t>For stacked ensemble model</a:t>
            </a:r>
          </a:p>
          <a:p>
            <a:pPr lvl="1" defTabSz="914400"/>
            <a:r>
              <a:rPr lang="en-US" sz="2000" kern="0" dirty="0"/>
              <a:t>Base learner: top-seven model from grid search of GBDT, RF and ANN</a:t>
            </a:r>
          </a:p>
          <a:p>
            <a:pPr lvl="1" defTabSz="914400"/>
            <a:r>
              <a:rPr lang="en-US" sz="2000" kern="0" dirty="0"/>
              <a:t>Meta learner: train using default hyperparameters</a:t>
            </a:r>
          </a:p>
          <a:p>
            <a:pPr lvl="1" defTabSz="914400"/>
            <a:endParaRPr lang="en-US" sz="2000" kern="0" dirty="0"/>
          </a:p>
        </p:txBody>
      </p:sp>
      <p:graphicFrame>
        <p:nvGraphicFramePr>
          <p:cNvPr id="7" name="Diagram 6">
            <a:extLst>
              <a:ext uri="{FF2B5EF4-FFF2-40B4-BE49-F238E27FC236}">
                <a16:creationId xmlns:a16="http://schemas.microsoft.com/office/drawing/2014/main" id="{2312758F-E9F0-043F-EB85-029F475C6977}"/>
              </a:ext>
            </a:extLst>
          </p:cNvPr>
          <p:cNvGraphicFramePr/>
          <p:nvPr>
            <p:extLst>
              <p:ext uri="{D42A27DB-BD31-4B8C-83A1-F6EECF244321}">
                <p14:modId xmlns:p14="http://schemas.microsoft.com/office/powerpoint/2010/main" val="773361596"/>
              </p:ext>
            </p:extLst>
          </p:nvPr>
        </p:nvGraphicFramePr>
        <p:xfrm>
          <a:off x="6303433" y="45720"/>
          <a:ext cx="5715000" cy="594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9361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94F2-A2DE-57AB-1B92-141FED497E97}"/>
              </a:ext>
            </a:extLst>
          </p:cNvPr>
          <p:cNvSpPr>
            <a:spLocks noGrp="1"/>
          </p:cNvSpPr>
          <p:nvPr>
            <p:ph type="title"/>
          </p:nvPr>
        </p:nvSpPr>
        <p:spPr/>
        <p:txBody>
          <a:bodyPr/>
          <a:lstStyle/>
          <a:p>
            <a:r>
              <a:rPr lang="en-US" dirty="0"/>
              <a:t>Model Testing</a:t>
            </a:r>
          </a:p>
        </p:txBody>
      </p:sp>
      <p:sp>
        <p:nvSpPr>
          <p:cNvPr id="3" name="Content Placeholder 2">
            <a:extLst>
              <a:ext uri="{FF2B5EF4-FFF2-40B4-BE49-F238E27FC236}">
                <a16:creationId xmlns:a16="http://schemas.microsoft.com/office/drawing/2014/main" id="{2F433216-27B1-2561-01DD-C61034C1445C}"/>
              </a:ext>
            </a:extLst>
          </p:cNvPr>
          <p:cNvSpPr>
            <a:spLocks noGrp="1"/>
          </p:cNvSpPr>
          <p:nvPr>
            <p:ph idx="1"/>
          </p:nvPr>
        </p:nvSpPr>
        <p:spPr/>
        <p:txBody>
          <a:bodyPr/>
          <a:lstStyle/>
          <a:p>
            <a:r>
              <a:rPr lang="en-US" sz="2800" dirty="0"/>
              <a:t>For a ML hardware generator trained and test models are:</a:t>
            </a:r>
          </a:p>
          <a:p>
            <a:pPr lvl="1"/>
            <a:r>
              <a:rPr lang="en-US" sz="2600" b="1" dirty="0"/>
              <a:t>Four ML models</a:t>
            </a:r>
            <a:r>
              <a:rPr lang="en-US" sz="2600" dirty="0"/>
              <a:t>: GBDT, RF, ANN and Stacked Ensemble</a:t>
            </a:r>
          </a:p>
          <a:p>
            <a:pPr lvl="1"/>
            <a:r>
              <a:rPr lang="en-US" sz="2600" b="1" dirty="0"/>
              <a:t>Four metrics: </a:t>
            </a:r>
            <a:r>
              <a:rPr lang="en-US" sz="2600" dirty="0"/>
              <a:t>backend power and performance and system level runtime and energy</a:t>
            </a:r>
          </a:p>
          <a:p>
            <a:pPr lvl="1"/>
            <a:r>
              <a:rPr lang="en-US" sz="2600" b="1" dirty="0"/>
              <a:t>Total of 16 ML models are trained and tested</a:t>
            </a:r>
          </a:p>
          <a:p>
            <a:r>
              <a:rPr lang="en-US" sz="2800" dirty="0"/>
              <a:t>For ASIC and FPGA, models are trained separately</a:t>
            </a:r>
          </a:p>
          <a:p>
            <a:pPr lvl="1"/>
            <a:r>
              <a:rPr lang="en-US" sz="2600" dirty="0"/>
              <a:t>ASIC: TABLA, </a:t>
            </a:r>
            <a:r>
              <a:rPr lang="en-US" sz="2600" dirty="0" err="1"/>
              <a:t>GeneSys</a:t>
            </a:r>
            <a:r>
              <a:rPr lang="en-US" sz="2600" dirty="0"/>
              <a:t>, VTA and </a:t>
            </a:r>
            <a:r>
              <a:rPr lang="en-US" sz="2600" dirty="0" err="1"/>
              <a:t>Axiline</a:t>
            </a:r>
            <a:endParaRPr lang="en-US" sz="2600" dirty="0"/>
          </a:p>
          <a:p>
            <a:pPr lvl="1"/>
            <a:r>
              <a:rPr lang="en-US" sz="2600" dirty="0"/>
              <a:t>FPGA: TABLA</a:t>
            </a:r>
          </a:p>
          <a:p>
            <a:r>
              <a:rPr lang="en-US" sz="2800" dirty="0"/>
              <a:t>Models are trained and tested in two ways:</a:t>
            </a:r>
          </a:p>
          <a:p>
            <a:pPr lvl="1"/>
            <a:r>
              <a:rPr lang="en-US" sz="2600" dirty="0"/>
              <a:t>Unseen clock </a:t>
            </a:r>
            <a:r>
              <a:rPr lang="en-US" sz="2600" b="1" dirty="0"/>
              <a:t>frequencies</a:t>
            </a:r>
            <a:r>
              <a:rPr lang="en-US" sz="2600" dirty="0"/>
              <a:t>: different 𝑓</a:t>
            </a:r>
            <a:r>
              <a:rPr lang="en-US" sz="2600" baseline="-25000" dirty="0"/>
              <a:t>𝑡𝑎𝑟𝑔𝑒𝑡</a:t>
            </a:r>
            <a:r>
              <a:rPr lang="en-US" sz="2600" dirty="0"/>
              <a:t> in train and test</a:t>
            </a:r>
          </a:p>
          <a:p>
            <a:pPr lvl="1"/>
            <a:r>
              <a:rPr lang="en-US" sz="2600" dirty="0"/>
              <a:t>Unseen </a:t>
            </a:r>
            <a:r>
              <a:rPr lang="en-US" sz="2600" b="1" dirty="0"/>
              <a:t>configurations</a:t>
            </a:r>
            <a:r>
              <a:rPr lang="en-US" sz="2600" dirty="0"/>
              <a:t>: different configurations in train and test</a:t>
            </a:r>
          </a:p>
          <a:p>
            <a:r>
              <a:rPr lang="en-US" sz="2800" dirty="0"/>
              <a:t>Two-stage model is used for backend power and system level metrics prediction of unseen configurations</a:t>
            </a:r>
            <a:endParaRPr lang="en-US" sz="2600" dirty="0"/>
          </a:p>
          <a:p>
            <a:endParaRPr lang="en-US" dirty="0"/>
          </a:p>
        </p:txBody>
      </p:sp>
      <p:graphicFrame>
        <p:nvGraphicFramePr>
          <p:cNvPr id="4" name="Diagram 3">
            <a:extLst>
              <a:ext uri="{FF2B5EF4-FFF2-40B4-BE49-F238E27FC236}">
                <a16:creationId xmlns:a16="http://schemas.microsoft.com/office/drawing/2014/main" id="{49536A01-FF95-B10E-1B3E-5BEF1A6227C2}"/>
              </a:ext>
            </a:extLst>
          </p:cNvPr>
          <p:cNvGraphicFramePr/>
          <p:nvPr>
            <p:extLst>
              <p:ext uri="{D42A27DB-BD31-4B8C-83A1-F6EECF244321}">
                <p14:modId xmlns:p14="http://schemas.microsoft.com/office/powerpoint/2010/main" val="2911799635"/>
              </p:ext>
            </p:extLst>
          </p:nvPr>
        </p:nvGraphicFramePr>
        <p:xfrm>
          <a:off x="6303433" y="45720"/>
          <a:ext cx="5715000" cy="59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480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D88DE-10E2-1D8C-2F56-127BF2725BFD}"/>
              </a:ext>
            </a:extLst>
          </p:cNvPr>
          <p:cNvPicPr>
            <a:picLocks noChangeAspect="1"/>
          </p:cNvPicPr>
          <p:nvPr/>
        </p:nvPicPr>
        <p:blipFill>
          <a:blip r:embed="rId3"/>
          <a:stretch>
            <a:fillRect/>
          </a:stretch>
        </p:blipFill>
        <p:spPr>
          <a:xfrm>
            <a:off x="1545166" y="967751"/>
            <a:ext cx="9144000" cy="4958079"/>
          </a:xfrm>
          <a:prstGeom prst="rect">
            <a:avLst/>
          </a:prstGeom>
        </p:spPr>
      </p:pic>
      <p:sp>
        <p:nvSpPr>
          <p:cNvPr id="2" name="Title 1">
            <a:extLst>
              <a:ext uri="{FF2B5EF4-FFF2-40B4-BE49-F238E27FC236}">
                <a16:creationId xmlns:a16="http://schemas.microsoft.com/office/drawing/2014/main" id="{31230695-DD8D-ADC9-E707-575365C7EF36}"/>
              </a:ext>
            </a:extLst>
          </p:cNvPr>
          <p:cNvSpPr>
            <a:spLocks noGrp="1"/>
          </p:cNvSpPr>
          <p:nvPr>
            <p:ph type="title"/>
          </p:nvPr>
        </p:nvSpPr>
        <p:spPr/>
        <p:txBody>
          <a:bodyPr/>
          <a:lstStyle/>
          <a:p>
            <a:r>
              <a:rPr lang="en-US" dirty="0"/>
              <a:t>Model Performance for Unseen </a:t>
            </a:r>
            <a:r>
              <a:rPr lang="en-US" dirty="0" err="1"/>
              <a:t>f</a:t>
            </a:r>
            <a:r>
              <a:rPr lang="en-US" baseline="-25000" dirty="0" err="1"/>
              <a:t>target</a:t>
            </a:r>
            <a:r>
              <a:rPr lang="en-US" dirty="0"/>
              <a:t>: ASIC</a:t>
            </a:r>
          </a:p>
        </p:txBody>
      </p:sp>
      <p:sp>
        <p:nvSpPr>
          <p:cNvPr id="6" name="TextBox 5">
            <a:extLst>
              <a:ext uri="{FF2B5EF4-FFF2-40B4-BE49-F238E27FC236}">
                <a16:creationId xmlns:a16="http://schemas.microsoft.com/office/drawing/2014/main" id="{05683DDF-3343-FF4F-9D49-A0A422E5FBD9}"/>
              </a:ext>
            </a:extLst>
          </p:cNvPr>
          <p:cNvSpPr txBox="1"/>
          <p:nvPr/>
        </p:nvSpPr>
        <p:spPr>
          <a:xfrm>
            <a:off x="868800" y="6383339"/>
            <a:ext cx="10464799" cy="369332"/>
          </a:xfrm>
          <a:prstGeom prst="rect">
            <a:avLst/>
          </a:prstGeom>
          <a:noFill/>
        </p:spPr>
        <p:txBody>
          <a:bodyPr wrap="square" rtlCol="0">
            <a:spAutoFit/>
          </a:bodyPr>
          <a:lstStyle/>
          <a:p>
            <a:pPr algn="ctr"/>
            <a:r>
              <a:rPr lang="en-US" i="1" dirty="0">
                <a:latin typeface="Times New Roman" panose="02020603050405020304" pitchFamily="18" charset="0"/>
              </a:rPr>
              <a:t>𝜇APE</a:t>
            </a:r>
            <a:r>
              <a:rPr lang="en-US" dirty="0">
                <a:latin typeface="Times New Roman" panose="02020603050405020304" pitchFamily="18" charset="0"/>
              </a:rPr>
              <a:t>: </a:t>
            </a:r>
            <a:r>
              <a:rPr lang="en-US" dirty="0">
                <a:latin typeface="Arial" panose="020B0604020202020204" pitchFamily="34" charset="0"/>
                <a:cs typeface="Arial" panose="020B0604020202020204" pitchFamily="34" charset="0"/>
              </a:rPr>
              <a:t>Mean absolute percentage error          </a:t>
            </a:r>
            <a:r>
              <a:rPr lang="en-US" i="1" dirty="0">
                <a:latin typeface="Times New Roman" panose="02020603050405020304" pitchFamily="18" charset="0"/>
                <a:cs typeface="Times New Roman" panose="02020603050405020304" pitchFamily="18" charset="0"/>
              </a:rPr>
              <a:t>MAPE</a:t>
            </a:r>
            <a:r>
              <a:rPr lang="en-US" dirty="0">
                <a:latin typeface="Arial" panose="020B0604020202020204" pitchFamily="34" charset="0"/>
                <a:cs typeface="Arial" panose="020B0604020202020204" pitchFamily="34" charset="0"/>
              </a:rPr>
              <a:t>: Max absolute percentage error</a:t>
            </a:r>
          </a:p>
        </p:txBody>
      </p:sp>
      <p:graphicFrame>
        <p:nvGraphicFramePr>
          <p:cNvPr id="3" name="Diagram 2">
            <a:extLst>
              <a:ext uri="{FF2B5EF4-FFF2-40B4-BE49-F238E27FC236}">
                <a16:creationId xmlns:a16="http://schemas.microsoft.com/office/drawing/2014/main" id="{C09B4929-94CA-E2BF-3F8A-ACCF3F40682F}"/>
              </a:ext>
            </a:extLst>
          </p:cNvPr>
          <p:cNvGraphicFramePr/>
          <p:nvPr>
            <p:extLst>
              <p:ext uri="{D42A27DB-BD31-4B8C-83A1-F6EECF244321}">
                <p14:modId xmlns:p14="http://schemas.microsoft.com/office/powerpoint/2010/main" val="1635541926"/>
              </p:ext>
            </p:extLst>
          </p:nvPr>
        </p:nvGraphicFramePr>
        <p:xfrm>
          <a:off x="9690100" y="53271"/>
          <a:ext cx="2286000" cy="59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5" name="Group 24">
            <a:extLst>
              <a:ext uri="{FF2B5EF4-FFF2-40B4-BE49-F238E27FC236}">
                <a16:creationId xmlns:a16="http://schemas.microsoft.com/office/drawing/2014/main" id="{6C441B2D-4426-84B8-55FE-6F1F2C3DB1BF}"/>
              </a:ext>
            </a:extLst>
          </p:cNvPr>
          <p:cNvGrpSpPr/>
          <p:nvPr/>
        </p:nvGrpSpPr>
        <p:grpSpPr>
          <a:xfrm>
            <a:off x="3881967" y="1834587"/>
            <a:ext cx="6778413" cy="3484632"/>
            <a:chOff x="3881967" y="1834587"/>
            <a:chExt cx="6778413" cy="3484632"/>
          </a:xfrm>
        </p:grpSpPr>
        <p:sp>
          <p:nvSpPr>
            <p:cNvPr id="4" name="Rectangle 3">
              <a:extLst>
                <a:ext uri="{FF2B5EF4-FFF2-40B4-BE49-F238E27FC236}">
                  <a16:creationId xmlns:a16="http://schemas.microsoft.com/office/drawing/2014/main" id="{DDC5BA1D-3443-91F1-5D1B-7A4050F31F8D}"/>
                </a:ext>
              </a:extLst>
            </p:cNvPr>
            <p:cNvSpPr>
              <a:spLocks/>
            </p:cNvSpPr>
            <p:nvPr/>
          </p:nvSpPr>
          <p:spPr bwMode="auto">
            <a:xfrm>
              <a:off x="3881967" y="2368296"/>
              <a:ext cx="165100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7" name="Rectangle 6">
              <a:extLst>
                <a:ext uri="{FF2B5EF4-FFF2-40B4-BE49-F238E27FC236}">
                  <a16:creationId xmlns:a16="http://schemas.microsoft.com/office/drawing/2014/main" id="{171BA18A-679F-2DBE-5F4A-35D005848282}"/>
                </a:ext>
              </a:extLst>
            </p:cNvPr>
            <p:cNvSpPr>
              <a:spLocks/>
            </p:cNvSpPr>
            <p:nvPr/>
          </p:nvSpPr>
          <p:spPr bwMode="auto">
            <a:xfrm>
              <a:off x="3881967" y="3429861"/>
              <a:ext cx="165100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8" name="Rectangle 7">
              <a:extLst>
                <a:ext uri="{FF2B5EF4-FFF2-40B4-BE49-F238E27FC236}">
                  <a16:creationId xmlns:a16="http://schemas.microsoft.com/office/drawing/2014/main" id="{6C4A4B13-5CE7-7CD2-3999-D45718FE29A9}"/>
                </a:ext>
              </a:extLst>
            </p:cNvPr>
            <p:cNvSpPr>
              <a:spLocks/>
            </p:cNvSpPr>
            <p:nvPr/>
          </p:nvSpPr>
          <p:spPr bwMode="auto">
            <a:xfrm>
              <a:off x="3881967" y="4506109"/>
              <a:ext cx="165100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9" name="Rectangle 8">
              <a:extLst>
                <a:ext uri="{FF2B5EF4-FFF2-40B4-BE49-F238E27FC236}">
                  <a16:creationId xmlns:a16="http://schemas.microsoft.com/office/drawing/2014/main" id="{A586A966-E85E-5375-CED1-74C717A1B619}"/>
                </a:ext>
              </a:extLst>
            </p:cNvPr>
            <p:cNvSpPr>
              <a:spLocks/>
            </p:cNvSpPr>
            <p:nvPr/>
          </p:nvSpPr>
          <p:spPr bwMode="auto">
            <a:xfrm>
              <a:off x="3881967" y="5044899"/>
              <a:ext cx="165100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0" name="Rectangle 9">
              <a:extLst>
                <a:ext uri="{FF2B5EF4-FFF2-40B4-BE49-F238E27FC236}">
                  <a16:creationId xmlns:a16="http://schemas.microsoft.com/office/drawing/2014/main" id="{E06A1DAB-0C19-BBF1-DEA5-E7DA395E86B2}"/>
                </a:ext>
              </a:extLst>
            </p:cNvPr>
            <p:cNvSpPr>
              <a:spLocks/>
            </p:cNvSpPr>
            <p:nvPr/>
          </p:nvSpPr>
          <p:spPr bwMode="auto">
            <a:xfrm>
              <a:off x="5532967" y="2365826"/>
              <a:ext cx="174752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1" name="Rectangle 10">
              <a:extLst>
                <a:ext uri="{FF2B5EF4-FFF2-40B4-BE49-F238E27FC236}">
                  <a16:creationId xmlns:a16="http://schemas.microsoft.com/office/drawing/2014/main" id="{8CC87D1D-765E-C7AA-F0BC-69B38CB4DFE4}"/>
                </a:ext>
              </a:extLst>
            </p:cNvPr>
            <p:cNvSpPr>
              <a:spLocks/>
            </p:cNvSpPr>
            <p:nvPr/>
          </p:nvSpPr>
          <p:spPr bwMode="auto">
            <a:xfrm>
              <a:off x="5532967" y="2901961"/>
              <a:ext cx="174752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2" name="Rectangle 11">
              <a:extLst>
                <a:ext uri="{FF2B5EF4-FFF2-40B4-BE49-F238E27FC236}">
                  <a16:creationId xmlns:a16="http://schemas.microsoft.com/office/drawing/2014/main" id="{8B10DF77-3025-7091-8DBE-650DDC4CF709}"/>
                </a:ext>
              </a:extLst>
            </p:cNvPr>
            <p:cNvSpPr>
              <a:spLocks/>
            </p:cNvSpPr>
            <p:nvPr/>
          </p:nvSpPr>
          <p:spPr bwMode="auto">
            <a:xfrm>
              <a:off x="5532967" y="4504808"/>
              <a:ext cx="174752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3" name="Rectangle 12">
              <a:extLst>
                <a:ext uri="{FF2B5EF4-FFF2-40B4-BE49-F238E27FC236}">
                  <a16:creationId xmlns:a16="http://schemas.microsoft.com/office/drawing/2014/main" id="{B86BDBDF-5AA7-2BB6-81FE-DC658A012F2E}"/>
                </a:ext>
              </a:extLst>
            </p:cNvPr>
            <p:cNvSpPr>
              <a:spLocks/>
            </p:cNvSpPr>
            <p:nvPr/>
          </p:nvSpPr>
          <p:spPr bwMode="auto">
            <a:xfrm>
              <a:off x="5524500" y="5042764"/>
              <a:ext cx="174752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4" name="Rectangle 13">
              <a:extLst>
                <a:ext uri="{FF2B5EF4-FFF2-40B4-BE49-F238E27FC236}">
                  <a16:creationId xmlns:a16="http://schemas.microsoft.com/office/drawing/2014/main" id="{041C83CB-1C17-4F0D-411C-B65862EDFBED}"/>
                </a:ext>
              </a:extLst>
            </p:cNvPr>
            <p:cNvSpPr>
              <a:spLocks/>
            </p:cNvSpPr>
            <p:nvPr/>
          </p:nvSpPr>
          <p:spPr bwMode="auto">
            <a:xfrm>
              <a:off x="8995834" y="1834587"/>
              <a:ext cx="165608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5" name="Rectangle 14">
              <a:extLst>
                <a:ext uri="{FF2B5EF4-FFF2-40B4-BE49-F238E27FC236}">
                  <a16:creationId xmlns:a16="http://schemas.microsoft.com/office/drawing/2014/main" id="{917626A0-4B7E-4BE2-70F8-0BCD68A8E5AD}"/>
                </a:ext>
              </a:extLst>
            </p:cNvPr>
            <p:cNvSpPr>
              <a:spLocks/>
            </p:cNvSpPr>
            <p:nvPr/>
          </p:nvSpPr>
          <p:spPr bwMode="auto">
            <a:xfrm>
              <a:off x="8995834" y="2634325"/>
              <a:ext cx="165608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6" name="Rectangle 15">
              <a:extLst>
                <a:ext uri="{FF2B5EF4-FFF2-40B4-BE49-F238E27FC236}">
                  <a16:creationId xmlns:a16="http://schemas.microsoft.com/office/drawing/2014/main" id="{2B79CFC5-DF0E-4436-8DBD-89E19B5F4CE3}"/>
                </a:ext>
              </a:extLst>
            </p:cNvPr>
            <p:cNvSpPr>
              <a:spLocks/>
            </p:cNvSpPr>
            <p:nvPr/>
          </p:nvSpPr>
          <p:spPr bwMode="auto">
            <a:xfrm>
              <a:off x="9004300" y="3429073"/>
              <a:ext cx="165608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7" name="Rectangle 16">
              <a:extLst>
                <a:ext uri="{FF2B5EF4-FFF2-40B4-BE49-F238E27FC236}">
                  <a16:creationId xmlns:a16="http://schemas.microsoft.com/office/drawing/2014/main" id="{A142FCFE-9549-D059-FE0C-CF9F1C1A7EBF}"/>
                </a:ext>
              </a:extLst>
            </p:cNvPr>
            <p:cNvSpPr>
              <a:spLocks/>
            </p:cNvSpPr>
            <p:nvPr/>
          </p:nvSpPr>
          <p:spPr bwMode="auto">
            <a:xfrm>
              <a:off x="9004300" y="3694176"/>
              <a:ext cx="165608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8" name="Rectangle 17">
              <a:extLst>
                <a:ext uri="{FF2B5EF4-FFF2-40B4-BE49-F238E27FC236}">
                  <a16:creationId xmlns:a16="http://schemas.microsoft.com/office/drawing/2014/main" id="{EDAF1308-3C2F-F62C-0110-119E7B2FC3D5}"/>
                </a:ext>
              </a:extLst>
            </p:cNvPr>
            <p:cNvSpPr>
              <a:spLocks/>
            </p:cNvSpPr>
            <p:nvPr/>
          </p:nvSpPr>
          <p:spPr bwMode="auto">
            <a:xfrm>
              <a:off x="9004302" y="4781353"/>
              <a:ext cx="1651001"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9" name="Rectangle 18">
              <a:extLst>
                <a:ext uri="{FF2B5EF4-FFF2-40B4-BE49-F238E27FC236}">
                  <a16:creationId xmlns:a16="http://schemas.microsoft.com/office/drawing/2014/main" id="{7747697A-955C-19E2-1406-8579F5F4FFAA}"/>
                </a:ext>
              </a:extLst>
            </p:cNvPr>
            <p:cNvSpPr>
              <a:spLocks/>
            </p:cNvSpPr>
            <p:nvPr/>
          </p:nvSpPr>
          <p:spPr bwMode="auto">
            <a:xfrm>
              <a:off x="7366847" y="5044899"/>
              <a:ext cx="163576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0" name="Rectangle 19">
              <a:extLst>
                <a:ext uri="{FF2B5EF4-FFF2-40B4-BE49-F238E27FC236}">
                  <a16:creationId xmlns:a16="http://schemas.microsoft.com/office/drawing/2014/main" id="{321CDAD2-CF55-7768-7CFA-55D96EDD0267}"/>
                </a:ext>
              </a:extLst>
            </p:cNvPr>
            <p:cNvSpPr>
              <a:spLocks/>
            </p:cNvSpPr>
            <p:nvPr/>
          </p:nvSpPr>
          <p:spPr bwMode="auto">
            <a:xfrm>
              <a:off x="7366847" y="3976764"/>
              <a:ext cx="163576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1" name="Rectangle 20">
              <a:extLst>
                <a:ext uri="{FF2B5EF4-FFF2-40B4-BE49-F238E27FC236}">
                  <a16:creationId xmlns:a16="http://schemas.microsoft.com/office/drawing/2014/main" id="{EFB13198-1CCB-443C-E691-B07FB05A341B}"/>
                </a:ext>
              </a:extLst>
            </p:cNvPr>
            <p:cNvSpPr>
              <a:spLocks/>
            </p:cNvSpPr>
            <p:nvPr/>
          </p:nvSpPr>
          <p:spPr bwMode="auto">
            <a:xfrm>
              <a:off x="7366847" y="3430307"/>
              <a:ext cx="163576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2" name="Rectangle 21">
              <a:extLst>
                <a:ext uri="{FF2B5EF4-FFF2-40B4-BE49-F238E27FC236}">
                  <a16:creationId xmlns:a16="http://schemas.microsoft.com/office/drawing/2014/main" id="{CD16BC32-4117-5135-96B2-3F5E3653427A}"/>
                </a:ext>
              </a:extLst>
            </p:cNvPr>
            <p:cNvSpPr>
              <a:spLocks/>
            </p:cNvSpPr>
            <p:nvPr/>
          </p:nvSpPr>
          <p:spPr bwMode="auto">
            <a:xfrm>
              <a:off x="7371215" y="1834587"/>
              <a:ext cx="1635760" cy="27432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grpSp>
    </p:spTree>
    <p:extLst>
      <p:ext uri="{BB962C8B-B14F-4D97-AF65-F5344CB8AC3E}">
        <p14:creationId xmlns:p14="http://schemas.microsoft.com/office/powerpoint/2010/main" val="279610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98480-62DF-E7CA-E95F-A86BF28E975F}"/>
              </a:ext>
            </a:extLst>
          </p:cNvPr>
          <p:cNvPicPr>
            <a:picLocks noChangeAspect="1"/>
          </p:cNvPicPr>
          <p:nvPr/>
        </p:nvPicPr>
        <p:blipFill>
          <a:blip r:embed="rId3"/>
          <a:stretch>
            <a:fillRect/>
          </a:stretch>
        </p:blipFill>
        <p:spPr>
          <a:xfrm>
            <a:off x="1087966" y="768341"/>
            <a:ext cx="10058400" cy="5321318"/>
          </a:xfrm>
          <a:prstGeom prst="rect">
            <a:avLst/>
          </a:prstGeom>
        </p:spPr>
      </p:pic>
      <p:sp>
        <p:nvSpPr>
          <p:cNvPr id="2" name="Title 1">
            <a:extLst>
              <a:ext uri="{FF2B5EF4-FFF2-40B4-BE49-F238E27FC236}">
                <a16:creationId xmlns:a16="http://schemas.microsoft.com/office/drawing/2014/main" id="{4125CCE0-7363-2638-F256-06E261C0F1F0}"/>
              </a:ext>
            </a:extLst>
          </p:cNvPr>
          <p:cNvSpPr>
            <a:spLocks noGrp="1"/>
          </p:cNvSpPr>
          <p:nvPr>
            <p:ph type="title"/>
          </p:nvPr>
        </p:nvSpPr>
        <p:spPr/>
        <p:txBody>
          <a:bodyPr/>
          <a:lstStyle/>
          <a:p>
            <a:r>
              <a:rPr lang="en-US" dirty="0"/>
              <a:t>Model Performance for Unseen Configurations: ASIC</a:t>
            </a:r>
          </a:p>
        </p:txBody>
      </p:sp>
      <p:grpSp>
        <p:nvGrpSpPr>
          <p:cNvPr id="21" name="Group 20">
            <a:extLst>
              <a:ext uri="{FF2B5EF4-FFF2-40B4-BE49-F238E27FC236}">
                <a16:creationId xmlns:a16="http://schemas.microsoft.com/office/drawing/2014/main" id="{5160B143-4FFB-4604-B5AE-B02560E2B08F}"/>
              </a:ext>
            </a:extLst>
          </p:cNvPr>
          <p:cNvGrpSpPr/>
          <p:nvPr/>
        </p:nvGrpSpPr>
        <p:grpSpPr>
          <a:xfrm>
            <a:off x="3611880" y="1735667"/>
            <a:ext cx="7474515" cy="3968448"/>
            <a:chOff x="3611880" y="1735667"/>
            <a:chExt cx="7474515" cy="3968448"/>
          </a:xfrm>
        </p:grpSpPr>
        <p:sp>
          <p:nvSpPr>
            <p:cNvPr id="4" name="Rectangle 3">
              <a:extLst>
                <a:ext uri="{FF2B5EF4-FFF2-40B4-BE49-F238E27FC236}">
                  <a16:creationId xmlns:a16="http://schemas.microsoft.com/office/drawing/2014/main" id="{9FF5DC6D-98B6-F23C-09B4-BDE5CAA63914}"/>
                </a:ext>
              </a:extLst>
            </p:cNvPr>
            <p:cNvSpPr/>
            <p:nvPr/>
          </p:nvSpPr>
          <p:spPr bwMode="auto">
            <a:xfrm>
              <a:off x="3611880" y="2295376"/>
              <a:ext cx="1847088" cy="293723"/>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6" name="Rectangle 5">
              <a:extLst>
                <a:ext uri="{FF2B5EF4-FFF2-40B4-BE49-F238E27FC236}">
                  <a16:creationId xmlns:a16="http://schemas.microsoft.com/office/drawing/2014/main" id="{DF0F1F4F-B154-6B53-954E-004066D2D776}"/>
                </a:ext>
              </a:extLst>
            </p:cNvPr>
            <p:cNvSpPr/>
            <p:nvPr/>
          </p:nvSpPr>
          <p:spPr bwMode="auto">
            <a:xfrm>
              <a:off x="3611880" y="2577870"/>
              <a:ext cx="1847088" cy="292608"/>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7" name="Rectangle 6">
              <a:extLst>
                <a:ext uri="{FF2B5EF4-FFF2-40B4-BE49-F238E27FC236}">
                  <a16:creationId xmlns:a16="http://schemas.microsoft.com/office/drawing/2014/main" id="{FF238671-EA52-C39F-5391-38308B040709}"/>
                </a:ext>
              </a:extLst>
            </p:cNvPr>
            <p:cNvSpPr/>
            <p:nvPr/>
          </p:nvSpPr>
          <p:spPr bwMode="auto">
            <a:xfrm>
              <a:off x="3611880" y="4553712"/>
              <a:ext cx="1847088" cy="28949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8" name="Rectangle 7">
              <a:extLst>
                <a:ext uri="{FF2B5EF4-FFF2-40B4-BE49-F238E27FC236}">
                  <a16:creationId xmlns:a16="http://schemas.microsoft.com/office/drawing/2014/main" id="{1E9982E0-83A8-7325-FC19-579EA6A5BD6F}"/>
                </a:ext>
              </a:extLst>
            </p:cNvPr>
            <p:cNvSpPr/>
            <p:nvPr/>
          </p:nvSpPr>
          <p:spPr bwMode="auto">
            <a:xfrm>
              <a:off x="3611880" y="4840737"/>
              <a:ext cx="1847088" cy="287441"/>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9" name="Rectangle 8">
              <a:extLst>
                <a:ext uri="{FF2B5EF4-FFF2-40B4-BE49-F238E27FC236}">
                  <a16:creationId xmlns:a16="http://schemas.microsoft.com/office/drawing/2014/main" id="{D7419709-277D-1BE2-D1AB-904BA3B520F2}"/>
                </a:ext>
              </a:extLst>
            </p:cNvPr>
            <p:cNvSpPr/>
            <p:nvPr/>
          </p:nvSpPr>
          <p:spPr bwMode="auto">
            <a:xfrm>
              <a:off x="5449824" y="2006376"/>
              <a:ext cx="1858547" cy="289001"/>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0" name="Rectangle 9">
              <a:extLst>
                <a:ext uri="{FF2B5EF4-FFF2-40B4-BE49-F238E27FC236}">
                  <a16:creationId xmlns:a16="http://schemas.microsoft.com/office/drawing/2014/main" id="{919C0231-7E23-1B61-AF1C-F72C1C896064}"/>
                </a:ext>
              </a:extLst>
            </p:cNvPr>
            <p:cNvSpPr/>
            <p:nvPr/>
          </p:nvSpPr>
          <p:spPr bwMode="auto">
            <a:xfrm>
              <a:off x="5449824" y="3418833"/>
              <a:ext cx="1858547" cy="30742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1" name="Rectangle 10">
              <a:extLst>
                <a:ext uri="{FF2B5EF4-FFF2-40B4-BE49-F238E27FC236}">
                  <a16:creationId xmlns:a16="http://schemas.microsoft.com/office/drawing/2014/main" id="{FDDE07DC-9213-C6F8-B1C6-6B1DC9612931}"/>
                </a:ext>
              </a:extLst>
            </p:cNvPr>
            <p:cNvSpPr/>
            <p:nvPr/>
          </p:nvSpPr>
          <p:spPr bwMode="auto">
            <a:xfrm>
              <a:off x="5447868" y="3992369"/>
              <a:ext cx="1858547" cy="30742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2" name="Rectangle 11">
              <a:extLst>
                <a:ext uri="{FF2B5EF4-FFF2-40B4-BE49-F238E27FC236}">
                  <a16:creationId xmlns:a16="http://schemas.microsoft.com/office/drawing/2014/main" id="{3224DC67-E167-C6DC-43D5-B0ABD92B0815}"/>
                </a:ext>
              </a:extLst>
            </p:cNvPr>
            <p:cNvSpPr/>
            <p:nvPr/>
          </p:nvSpPr>
          <p:spPr bwMode="auto">
            <a:xfrm>
              <a:off x="5447868" y="5405305"/>
              <a:ext cx="1858547" cy="28949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3" name="Rectangle 12">
              <a:extLst>
                <a:ext uri="{FF2B5EF4-FFF2-40B4-BE49-F238E27FC236}">
                  <a16:creationId xmlns:a16="http://schemas.microsoft.com/office/drawing/2014/main" id="{296476D9-767B-C0F9-DD25-B81839547673}"/>
                </a:ext>
              </a:extLst>
            </p:cNvPr>
            <p:cNvSpPr/>
            <p:nvPr/>
          </p:nvSpPr>
          <p:spPr bwMode="auto">
            <a:xfrm>
              <a:off x="7397248" y="5400715"/>
              <a:ext cx="1858547" cy="30148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4" name="Rectangle 13">
              <a:extLst>
                <a:ext uri="{FF2B5EF4-FFF2-40B4-BE49-F238E27FC236}">
                  <a16:creationId xmlns:a16="http://schemas.microsoft.com/office/drawing/2014/main" id="{94A378CC-6960-1738-F344-31EA7FA89A47}"/>
                </a:ext>
              </a:extLst>
            </p:cNvPr>
            <p:cNvSpPr/>
            <p:nvPr/>
          </p:nvSpPr>
          <p:spPr bwMode="auto">
            <a:xfrm>
              <a:off x="9246480" y="5396686"/>
              <a:ext cx="1839915" cy="30742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5" name="Rectangle 14">
              <a:extLst>
                <a:ext uri="{FF2B5EF4-FFF2-40B4-BE49-F238E27FC236}">
                  <a16:creationId xmlns:a16="http://schemas.microsoft.com/office/drawing/2014/main" id="{404D7C6E-44FF-9C51-9AD1-BDCDBB3E8391}"/>
                </a:ext>
              </a:extLst>
            </p:cNvPr>
            <p:cNvSpPr/>
            <p:nvPr/>
          </p:nvSpPr>
          <p:spPr bwMode="auto">
            <a:xfrm>
              <a:off x="7388352" y="3995458"/>
              <a:ext cx="1858547" cy="28699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6" name="Rectangle 15">
              <a:extLst>
                <a:ext uri="{FF2B5EF4-FFF2-40B4-BE49-F238E27FC236}">
                  <a16:creationId xmlns:a16="http://schemas.microsoft.com/office/drawing/2014/main" id="{709D4FC3-739D-03FD-F966-FAE56E059CE4}"/>
                </a:ext>
              </a:extLst>
            </p:cNvPr>
            <p:cNvSpPr/>
            <p:nvPr/>
          </p:nvSpPr>
          <p:spPr bwMode="auto">
            <a:xfrm>
              <a:off x="7397248" y="2871216"/>
              <a:ext cx="1849230" cy="28699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7" name="Rectangle 16">
              <a:extLst>
                <a:ext uri="{FF2B5EF4-FFF2-40B4-BE49-F238E27FC236}">
                  <a16:creationId xmlns:a16="http://schemas.microsoft.com/office/drawing/2014/main" id="{86511291-905C-B600-0298-C0DB1B778B2D}"/>
                </a:ext>
              </a:extLst>
            </p:cNvPr>
            <p:cNvSpPr/>
            <p:nvPr/>
          </p:nvSpPr>
          <p:spPr bwMode="auto">
            <a:xfrm>
              <a:off x="7404652" y="1735667"/>
              <a:ext cx="1839915" cy="289001"/>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8" name="Rectangle 17">
              <a:extLst>
                <a:ext uri="{FF2B5EF4-FFF2-40B4-BE49-F238E27FC236}">
                  <a16:creationId xmlns:a16="http://schemas.microsoft.com/office/drawing/2014/main" id="{32873E6B-F3CD-12C5-88D5-CCBADB1EA113}"/>
                </a:ext>
              </a:extLst>
            </p:cNvPr>
            <p:cNvSpPr/>
            <p:nvPr/>
          </p:nvSpPr>
          <p:spPr bwMode="auto">
            <a:xfrm>
              <a:off x="9246478" y="2019692"/>
              <a:ext cx="1830599" cy="292173"/>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9" name="Rectangle 18">
              <a:extLst>
                <a:ext uri="{FF2B5EF4-FFF2-40B4-BE49-F238E27FC236}">
                  <a16:creationId xmlns:a16="http://schemas.microsoft.com/office/drawing/2014/main" id="{501B5D97-8401-E02C-31A2-B05F8A047E66}"/>
                </a:ext>
              </a:extLst>
            </p:cNvPr>
            <p:cNvSpPr/>
            <p:nvPr/>
          </p:nvSpPr>
          <p:spPr bwMode="auto">
            <a:xfrm>
              <a:off x="9235440" y="3154680"/>
              <a:ext cx="1849231" cy="28699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0" name="Rectangle 19">
              <a:extLst>
                <a:ext uri="{FF2B5EF4-FFF2-40B4-BE49-F238E27FC236}">
                  <a16:creationId xmlns:a16="http://schemas.microsoft.com/office/drawing/2014/main" id="{4614F7C4-9F82-E0B1-D049-8DF247F2A20D}"/>
                </a:ext>
              </a:extLst>
            </p:cNvPr>
            <p:cNvSpPr/>
            <p:nvPr/>
          </p:nvSpPr>
          <p:spPr bwMode="auto">
            <a:xfrm>
              <a:off x="9244584" y="3712574"/>
              <a:ext cx="1839914" cy="286999"/>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grpSp>
      <p:graphicFrame>
        <p:nvGraphicFramePr>
          <p:cNvPr id="3" name="Diagram 2">
            <a:extLst>
              <a:ext uri="{FF2B5EF4-FFF2-40B4-BE49-F238E27FC236}">
                <a16:creationId xmlns:a16="http://schemas.microsoft.com/office/drawing/2014/main" id="{0A7FBA52-456C-BE14-F57F-296DDC66B45D}"/>
              </a:ext>
            </a:extLst>
          </p:cNvPr>
          <p:cNvGraphicFramePr/>
          <p:nvPr>
            <p:extLst>
              <p:ext uri="{D42A27DB-BD31-4B8C-83A1-F6EECF244321}">
                <p14:modId xmlns:p14="http://schemas.microsoft.com/office/powerpoint/2010/main" val="4051403392"/>
              </p:ext>
            </p:extLst>
          </p:nvPr>
        </p:nvGraphicFramePr>
        <p:xfrm>
          <a:off x="10875433" y="51332"/>
          <a:ext cx="1143000" cy="59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079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05EE0B-A5FB-3DB2-E86C-07D90B9B73A5}"/>
              </a:ext>
            </a:extLst>
          </p:cNvPr>
          <p:cNvPicPr>
            <a:picLocks noChangeAspect="1"/>
          </p:cNvPicPr>
          <p:nvPr/>
        </p:nvPicPr>
        <p:blipFill>
          <a:blip r:embed="rId3"/>
          <a:stretch>
            <a:fillRect/>
          </a:stretch>
        </p:blipFill>
        <p:spPr>
          <a:xfrm>
            <a:off x="1933676" y="4092268"/>
            <a:ext cx="8324648" cy="2514600"/>
          </a:xfrm>
          <a:prstGeom prst="rect">
            <a:avLst/>
          </a:prstGeom>
        </p:spPr>
      </p:pic>
      <p:sp>
        <p:nvSpPr>
          <p:cNvPr id="2" name="Title 1">
            <a:extLst>
              <a:ext uri="{FF2B5EF4-FFF2-40B4-BE49-F238E27FC236}">
                <a16:creationId xmlns:a16="http://schemas.microsoft.com/office/drawing/2014/main" id="{BE705DD9-87C0-3FDA-F880-DA0EF712D22D}"/>
              </a:ext>
            </a:extLst>
          </p:cNvPr>
          <p:cNvSpPr>
            <a:spLocks noGrp="1"/>
          </p:cNvSpPr>
          <p:nvPr>
            <p:ph type="title"/>
          </p:nvPr>
        </p:nvSpPr>
        <p:spPr/>
        <p:txBody>
          <a:bodyPr/>
          <a:lstStyle/>
          <a:p>
            <a:r>
              <a:rPr lang="en-US" dirty="0"/>
              <a:t>Experimental Results: FPGA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E21F62-C4E2-597F-B01E-D150A1ECF0E3}"/>
                  </a:ext>
                </a:extLst>
              </p:cNvPr>
              <p:cNvSpPr>
                <a:spLocks noGrp="1"/>
              </p:cNvSpPr>
              <p:nvPr>
                <p:ph idx="1"/>
              </p:nvPr>
            </p:nvSpPr>
            <p:spPr>
              <a:xfrm>
                <a:off x="228600" y="765892"/>
                <a:ext cx="11777472" cy="452987"/>
              </a:xfrm>
            </p:spPr>
            <p:txBody>
              <a:bodyPr/>
              <a:lstStyle/>
              <a:p>
                <a:r>
                  <a:rPr lang="en-US" sz="2000" dirty="0"/>
                  <a:t>Performance of ML models for </a:t>
                </a:r>
                <a:r>
                  <a:rPr lang="en-US" sz="2000" i="1" dirty="0"/>
                  <a:t>TABLA</a:t>
                </a:r>
                <a:r>
                  <a:rPr lang="en-US" sz="2000" dirty="0"/>
                  <a:t> designs </a:t>
                </a:r>
                <a:r>
                  <a:rPr lang="en-US" sz="2000" b="1" dirty="0"/>
                  <a:t>at unseen </a:t>
                </a:r>
                <a14:m>
                  <m:oMath xmlns:m="http://schemas.openxmlformats.org/officeDocument/2006/math">
                    <m:r>
                      <a:rPr lang="en-US" sz="2000" b="1" i="1">
                        <a:latin typeface="Cambria Math" panose="02040503050406030204" pitchFamily="18" charset="0"/>
                      </a:rPr>
                      <m:t>𝒇</m:t>
                    </m:r>
                    <m:r>
                      <a:rPr lang="en-US" sz="2000" b="1" i="1" baseline="-25000">
                        <a:latin typeface="Cambria Math" panose="02040503050406030204" pitchFamily="18" charset="0"/>
                      </a:rPr>
                      <m:t>𝒕𝒂𝒓𝒈𝒆𝒕</m:t>
                    </m:r>
                  </m:oMath>
                </a14:m>
                <a:endParaRPr lang="en-US" sz="2000" b="1" dirty="0"/>
              </a:p>
            </p:txBody>
          </p:sp>
        </mc:Choice>
        <mc:Fallback xmlns="">
          <p:sp>
            <p:nvSpPr>
              <p:cNvPr id="3" name="Content Placeholder 2">
                <a:extLst>
                  <a:ext uri="{FF2B5EF4-FFF2-40B4-BE49-F238E27FC236}">
                    <a16:creationId xmlns:a16="http://schemas.microsoft.com/office/drawing/2014/main" id="{E1E21F62-C4E2-597F-B01E-D150A1ECF0E3}"/>
                  </a:ext>
                </a:extLst>
              </p:cNvPr>
              <p:cNvSpPr>
                <a:spLocks noGrp="1" noRot="1" noChangeAspect="1" noMove="1" noResize="1" noEditPoints="1" noAdjustHandles="1" noChangeArrowheads="1" noChangeShapeType="1" noTextEdit="1"/>
              </p:cNvSpPr>
              <p:nvPr>
                <p:ph idx="1"/>
              </p:nvPr>
            </p:nvSpPr>
            <p:spPr>
              <a:xfrm>
                <a:off x="228600" y="765892"/>
                <a:ext cx="11777472" cy="452987"/>
              </a:xfrm>
              <a:blipFill>
                <a:blip r:embed="rId4"/>
                <a:stretch>
                  <a:fillRect l="-539" t="-16667" b="-2778"/>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D5FFAFB4-D4CA-239D-22BB-0801EA087173}"/>
              </a:ext>
            </a:extLst>
          </p:cNvPr>
          <p:cNvSpPr txBox="1">
            <a:spLocks/>
          </p:cNvSpPr>
          <p:nvPr/>
        </p:nvSpPr>
        <p:spPr bwMode="auto">
          <a:xfrm>
            <a:off x="228600" y="3716538"/>
            <a:ext cx="11777472" cy="4529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000" kern="0" dirty="0"/>
              <a:t>Performance of ML models for </a:t>
            </a:r>
            <a:r>
              <a:rPr lang="en-US" sz="2000" i="1" kern="0" dirty="0"/>
              <a:t>TABLA</a:t>
            </a:r>
            <a:r>
              <a:rPr lang="en-US" sz="2000" kern="0" dirty="0"/>
              <a:t> designs </a:t>
            </a:r>
            <a:r>
              <a:rPr lang="en-US" sz="2000" b="1" kern="0" dirty="0"/>
              <a:t>at unseen configuration</a:t>
            </a:r>
          </a:p>
        </p:txBody>
      </p:sp>
      <p:pic>
        <p:nvPicPr>
          <p:cNvPr id="7" name="Picture 6">
            <a:extLst>
              <a:ext uri="{FF2B5EF4-FFF2-40B4-BE49-F238E27FC236}">
                <a16:creationId xmlns:a16="http://schemas.microsoft.com/office/drawing/2014/main" id="{ADE239FA-E705-5994-79B9-237D1BF67CF8}"/>
              </a:ext>
            </a:extLst>
          </p:cNvPr>
          <p:cNvPicPr>
            <a:picLocks noChangeAspect="1"/>
          </p:cNvPicPr>
          <p:nvPr/>
        </p:nvPicPr>
        <p:blipFill>
          <a:blip r:embed="rId5"/>
          <a:stretch>
            <a:fillRect/>
          </a:stretch>
        </p:blipFill>
        <p:spPr>
          <a:xfrm>
            <a:off x="1972453" y="1134049"/>
            <a:ext cx="8247094" cy="2514600"/>
          </a:xfrm>
          <a:prstGeom prst="rect">
            <a:avLst/>
          </a:prstGeom>
        </p:spPr>
      </p:pic>
      <p:grpSp>
        <p:nvGrpSpPr>
          <p:cNvPr id="25" name="Group 24">
            <a:extLst>
              <a:ext uri="{FF2B5EF4-FFF2-40B4-BE49-F238E27FC236}">
                <a16:creationId xmlns:a16="http://schemas.microsoft.com/office/drawing/2014/main" id="{C0B79280-3297-1457-44AE-EE65461B9A67}"/>
              </a:ext>
            </a:extLst>
          </p:cNvPr>
          <p:cNvGrpSpPr/>
          <p:nvPr/>
        </p:nvGrpSpPr>
        <p:grpSpPr>
          <a:xfrm>
            <a:off x="4031233" y="1675824"/>
            <a:ext cx="6122685" cy="1912949"/>
            <a:chOff x="4031233" y="1675824"/>
            <a:chExt cx="6122685" cy="1912949"/>
          </a:xfrm>
        </p:grpSpPr>
        <p:sp>
          <p:nvSpPr>
            <p:cNvPr id="5" name="Rectangle 4">
              <a:extLst>
                <a:ext uri="{FF2B5EF4-FFF2-40B4-BE49-F238E27FC236}">
                  <a16:creationId xmlns:a16="http://schemas.microsoft.com/office/drawing/2014/main" id="{61790C4B-896C-5518-337A-2245969363A3}"/>
                </a:ext>
              </a:extLst>
            </p:cNvPr>
            <p:cNvSpPr/>
            <p:nvPr/>
          </p:nvSpPr>
          <p:spPr bwMode="auto">
            <a:xfrm>
              <a:off x="4031233" y="1675824"/>
              <a:ext cx="1552768" cy="25822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8" name="Rectangle 7">
              <a:extLst>
                <a:ext uri="{FF2B5EF4-FFF2-40B4-BE49-F238E27FC236}">
                  <a16:creationId xmlns:a16="http://schemas.microsoft.com/office/drawing/2014/main" id="{5E92BD17-08D8-B1B7-DDB2-0D46C0B10838}"/>
                </a:ext>
              </a:extLst>
            </p:cNvPr>
            <p:cNvSpPr/>
            <p:nvPr/>
          </p:nvSpPr>
          <p:spPr bwMode="auto">
            <a:xfrm>
              <a:off x="4031233" y="3350725"/>
              <a:ext cx="1552768" cy="238048"/>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9" name="Rectangle 8">
              <a:extLst>
                <a:ext uri="{FF2B5EF4-FFF2-40B4-BE49-F238E27FC236}">
                  <a16:creationId xmlns:a16="http://schemas.microsoft.com/office/drawing/2014/main" id="{FE267B39-14DD-8C5F-397F-FE083623E6FC}"/>
                </a:ext>
              </a:extLst>
            </p:cNvPr>
            <p:cNvSpPr/>
            <p:nvPr/>
          </p:nvSpPr>
          <p:spPr bwMode="auto">
            <a:xfrm>
              <a:off x="5584001" y="2876709"/>
              <a:ext cx="1552768"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0" name="Rectangle 9">
              <a:extLst>
                <a:ext uri="{FF2B5EF4-FFF2-40B4-BE49-F238E27FC236}">
                  <a16:creationId xmlns:a16="http://schemas.microsoft.com/office/drawing/2014/main" id="{CC0C3B2A-13F5-9D7A-E010-46F143DBB53D}"/>
                </a:ext>
              </a:extLst>
            </p:cNvPr>
            <p:cNvSpPr/>
            <p:nvPr/>
          </p:nvSpPr>
          <p:spPr bwMode="auto">
            <a:xfrm>
              <a:off x="5584001" y="1932682"/>
              <a:ext cx="1552768" cy="22749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1" name="Rectangle 10">
              <a:extLst>
                <a:ext uri="{FF2B5EF4-FFF2-40B4-BE49-F238E27FC236}">
                  <a16:creationId xmlns:a16="http://schemas.microsoft.com/office/drawing/2014/main" id="{9C891BFC-05F7-BF80-DDF4-70FD751B442E}"/>
                </a:ext>
              </a:extLst>
            </p:cNvPr>
            <p:cNvSpPr/>
            <p:nvPr/>
          </p:nvSpPr>
          <p:spPr bwMode="auto">
            <a:xfrm>
              <a:off x="7218491" y="1924300"/>
              <a:ext cx="147104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2" name="Rectangle 11">
              <a:extLst>
                <a:ext uri="{FF2B5EF4-FFF2-40B4-BE49-F238E27FC236}">
                  <a16:creationId xmlns:a16="http://schemas.microsoft.com/office/drawing/2014/main" id="{303F814B-4AE1-4506-B7DF-CAB746907252}"/>
                </a:ext>
              </a:extLst>
            </p:cNvPr>
            <p:cNvSpPr/>
            <p:nvPr/>
          </p:nvSpPr>
          <p:spPr bwMode="auto">
            <a:xfrm>
              <a:off x="7218491" y="3342343"/>
              <a:ext cx="147104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3" name="Rectangle 12">
              <a:extLst>
                <a:ext uri="{FF2B5EF4-FFF2-40B4-BE49-F238E27FC236}">
                  <a16:creationId xmlns:a16="http://schemas.microsoft.com/office/drawing/2014/main" id="{B07E3F83-1E47-FA2D-CD66-7A9F4620DB4E}"/>
                </a:ext>
              </a:extLst>
            </p:cNvPr>
            <p:cNvSpPr/>
            <p:nvPr/>
          </p:nvSpPr>
          <p:spPr bwMode="auto">
            <a:xfrm>
              <a:off x="8682873" y="1919847"/>
              <a:ext cx="1471045" cy="25822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4" name="Rectangle 13">
              <a:extLst>
                <a:ext uri="{FF2B5EF4-FFF2-40B4-BE49-F238E27FC236}">
                  <a16:creationId xmlns:a16="http://schemas.microsoft.com/office/drawing/2014/main" id="{10A10E4B-EDC2-AD8B-12A1-F77AFFCA2A8A}"/>
                </a:ext>
              </a:extLst>
            </p:cNvPr>
            <p:cNvSpPr/>
            <p:nvPr/>
          </p:nvSpPr>
          <p:spPr bwMode="auto">
            <a:xfrm>
              <a:off x="8682873" y="2876709"/>
              <a:ext cx="147104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grpSp>
      <p:grpSp>
        <p:nvGrpSpPr>
          <p:cNvPr id="24" name="Group 23">
            <a:extLst>
              <a:ext uri="{FF2B5EF4-FFF2-40B4-BE49-F238E27FC236}">
                <a16:creationId xmlns:a16="http://schemas.microsoft.com/office/drawing/2014/main" id="{392436C9-BCD6-3F5D-7872-C8CFA2C31C37}"/>
              </a:ext>
            </a:extLst>
          </p:cNvPr>
          <p:cNvGrpSpPr/>
          <p:nvPr/>
        </p:nvGrpSpPr>
        <p:grpSpPr>
          <a:xfrm>
            <a:off x="3962087" y="4637505"/>
            <a:ext cx="6247645" cy="1894332"/>
            <a:chOff x="3962087" y="4637505"/>
            <a:chExt cx="6247645" cy="1894332"/>
          </a:xfrm>
        </p:grpSpPr>
        <p:sp>
          <p:nvSpPr>
            <p:cNvPr id="15" name="Rectangle 14">
              <a:extLst>
                <a:ext uri="{FF2B5EF4-FFF2-40B4-BE49-F238E27FC236}">
                  <a16:creationId xmlns:a16="http://schemas.microsoft.com/office/drawing/2014/main" id="{B6FB2917-22AA-DFAF-8020-A71BF4543F5A}"/>
                </a:ext>
              </a:extLst>
            </p:cNvPr>
            <p:cNvSpPr/>
            <p:nvPr/>
          </p:nvSpPr>
          <p:spPr bwMode="auto">
            <a:xfrm>
              <a:off x="3962087" y="4637505"/>
              <a:ext cx="154647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6" name="Rectangle 15">
              <a:extLst>
                <a:ext uri="{FF2B5EF4-FFF2-40B4-BE49-F238E27FC236}">
                  <a16:creationId xmlns:a16="http://schemas.microsoft.com/office/drawing/2014/main" id="{DA9C4472-4D39-A4E8-C6F4-3B7A88241A8E}"/>
                </a:ext>
              </a:extLst>
            </p:cNvPr>
            <p:cNvSpPr/>
            <p:nvPr/>
          </p:nvSpPr>
          <p:spPr bwMode="auto">
            <a:xfrm>
              <a:off x="3962087" y="5576289"/>
              <a:ext cx="154647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7" name="Rectangle 16">
              <a:extLst>
                <a:ext uri="{FF2B5EF4-FFF2-40B4-BE49-F238E27FC236}">
                  <a16:creationId xmlns:a16="http://schemas.microsoft.com/office/drawing/2014/main" id="{0E343F25-D26A-CD41-35DC-38F8ED6017ED}"/>
                </a:ext>
              </a:extLst>
            </p:cNvPr>
            <p:cNvSpPr/>
            <p:nvPr/>
          </p:nvSpPr>
          <p:spPr bwMode="auto">
            <a:xfrm>
              <a:off x="5508562" y="5349569"/>
              <a:ext cx="154647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18" name="Rectangle 17">
              <a:extLst>
                <a:ext uri="{FF2B5EF4-FFF2-40B4-BE49-F238E27FC236}">
                  <a16:creationId xmlns:a16="http://schemas.microsoft.com/office/drawing/2014/main" id="{418E821A-E1A8-CB1D-8A44-D0F7EC4C8701}"/>
                </a:ext>
              </a:extLst>
            </p:cNvPr>
            <p:cNvSpPr/>
            <p:nvPr/>
          </p:nvSpPr>
          <p:spPr bwMode="auto">
            <a:xfrm>
              <a:off x="5508562" y="6290377"/>
              <a:ext cx="154647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19" name="Rectangle 18">
              <a:extLst>
                <a:ext uri="{FF2B5EF4-FFF2-40B4-BE49-F238E27FC236}">
                  <a16:creationId xmlns:a16="http://schemas.microsoft.com/office/drawing/2014/main" id="{BBDA30CE-D00D-F1A3-D0F9-E43FAC0E5BCF}"/>
                </a:ext>
              </a:extLst>
            </p:cNvPr>
            <p:cNvSpPr/>
            <p:nvPr/>
          </p:nvSpPr>
          <p:spPr bwMode="auto">
            <a:xfrm>
              <a:off x="7136767" y="4878965"/>
              <a:ext cx="1526490"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0" name="Rectangle 19">
              <a:extLst>
                <a:ext uri="{FF2B5EF4-FFF2-40B4-BE49-F238E27FC236}">
                  <a16:creationId xmlns:a16="http://schemas.microsoft.com/office/drawing/2014/main" id="{D27F0A0E-25DA-A5DD-AC0A-236DD05C8681}"/>
                </a:ext>
              </a:extLst>
            </p:cNvPr>
            <p:cNvSpPr/>
            <p:nvPr/>
          </p:nvSpPr>
          <p:spPr bwMode="auto">
            <a:xfrm>
              <a:off x="8666106" y="4637505"/>
              <a:ext cx="1543626"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sp>
          <p:nvSpPr>
            <p:cNvPr id="21" name="Rectangle 20">
              <a:extLst>
                <a:ext uri="{FF2B5EF4-FFF2-40B4-BE49-F238E27FC236}">
                  <a16:creationId xmlns:a16="http://schemas.microsoft.com/office/drawing/2014/main" id="{BBBA492E-ABD6-C0E3-D975-374156AEE87C}"/>
                </a:ext>
              </a:extLst>
            </p:cNvPr>
            <p:cNvSpPr/>
            <p:nvPr/>
          </p:nvSpPr>
          <p:spPr bwMode="auto">
            <a:xfrm>
              <a:off x="8663257" y="6290376"/>
              <a:ext cx="1546475"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dirty="0">
                <a:latin typeface="Arial Narrow" pitchFamily="34" charset="0"/>
              </a:endParaRPr>
            </a:p>
          </p:txBody>
        </p:sp>
        <p:sp>
          <p:nvSpPr>
            <p:cNvPr id="22" name="Rectangle 21">
              <a:extLst>
                <a:ext uri="{FF2B5EF4-FFF2-40B4-BE49-F238E27FC236}">
                  <a16:creationId xmlns:a16="http://schemas.microsoft.com/office/drawing/2014/main" id="{E26C1ED8-6478-AAD7-DC5A-C6DCB12551B5}"/>
                </a:ext>
              </a:extLst>
            </p:cNvPr>
            <p:cNvSpPr/>
            <p:nvPr/>
          </p:nvSpPr>
          <p:spPr bwMode="auto">
            <a:xfrm>
              <a:off x="7136767" y="5817749"/>
              <a:ext cx="1526490" cy="241460"/>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b="1">
                <a:latin typeface="Arial Narrow" pitchFamily="34" charset="0"/>
              </a:endParaRPr>
            </a:p>
          </p:txBody>
        </p:sp>
      </p:grpSp>
      <p:graphicFrame>
        <p:nvGraphicFramePr>
          <p:cNvPr id="23" name="Diagram 22">
            <a:extLst>
              <a:ext uri="{FF2B5EF4-FFF2-40B4-BE49-F238E27FC236}">
                <a16:creationId xmlns:a16="http://schemas.microsoft.com/office/drawing/2014/main" id="{46FB4592-82E9-22B3-E20D-2F9842F394C8}"/>
              </a:ext>
            </a:extLst>
          </p:cNvPr>
          <p:cNvGraphicFramePr/>
          <p:nvPr>
            <p:extLst>
              <p:ext uri="{D42A27DB-BD31-4B8C-83A1-F6EECF244321}">
                <p14:modId xmlns:p14="http://schemas.microsoft.com/office/powerpoint/2010/main" val="2681732192"/>
              </p:ext>
            </p:extLst>
          </p:nvPr>
        </p:nvGraphicFramePr>
        <p:xfrm>
          <a:off x="6303433" y="54864"/>
          <a:ext cx="5715000" cy="594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38514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panose="020B0604020202020204" pitchFamily="34" charset="0"/>
              </a:rPr>
              <a:t>Background and Motivation</a:t>
            </a:r>
          </a:p>
          <a:p>
            <a:r>
              <a:rPr lang="en-US" dirty="0">
                <a:solidFill>
                  <a:schemeClr val="tx1">
                    <a:lumMod val="50000"/>
                    <a:lumOff val="50000"/>
                  </a:schemeClr>
                </a:solidFill>
              </a:rPr>
              <a:t>Main Contributions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Our Approach</a:t>
            </a:r>
          </a:p>
          <a:p>
            <a:r>
              <a:rPr lang="en-US" dirty="0">
                <a:solidFill>
                  <a:schemeClr val="tx1">
                    <a:lumMod val="50000"/>
                    <a:lumOff val="50000"/>
                  </a:schemeClr>
                </a:solidFill>
                <a:latin typeface="Arial" panose="020B0604020202020204" pitchFamily="34" charset="0"/>
              </a:rPr>
              <a:t>Experimental Setup and Results</a:t>
            </a:r>
          </a:p>
          <a:p>
            <a:r>
              <a:rPr lang="en-US" dirty="0"/>
              <a:t>Application of Our Approach</a:t>
            </a:r>
            <a:endParaRPr lang="en-US" dirty="0">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 and Future work</a:t>
            </a:r>
          </a:p>
        </p:txBody>
      </p:sp>
    </p:spTree>
    <p:extLst>
      <p:ext uri="{BB962C8B-B14F-4D97-AF65-F5344CB8AC3E}">
        <p14:creationId xmlns:p14="http://schemas.microsoft.com/office/powerpoint/2010/main" val="33499538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6987-61AF-E6D1-F376-AB54872EB0D4}"/>
              </a:ext>
            </a:extLst>
          </p:cNvPr>
          <p:cNvSpPr>
            <a:spLocks noGrp="1"/>
          </p:cNvSpPr>
          <p:nvPr>
            <p:ph type="title"/>
          </p:nvPr>
        </p:nvSpPr>
        <p:spPr/>
        <p:txBody>
          <a:bodyPr/>
          <a:lstStyle/>
          <a:p>
            <a:r>
              <a:rPr lang="en-US" dirty="0"/>
              <a:t>DSE for </a:t>
            </a:r>
            <a:r>
              <a:rPr lang="en-US" i="1" dirty="0" err="1"/>
              <a:t>Axiline</a:t>
            </a:r>
            <a:endParaRPr lang="en-US" i="1" dirty="0"/>
          </a:p>
        </p:txBody>
      </p:sp>
      <p:sp>
        <p:nvSpPr>
          <p:cNvPr id="3" name="Content Placeholder 2">
            <a:extLst>
              <a:ext uri="{FF2B5EF4-FFF2-40B4-BE49-F238E27FC236}">
                <a16:creationId xmlns:a16="http://schemas.microsoft.com/office/drawing/2014/main" id="{A62AD4DA-05C5-A2FF-98BA-B4540CCFAD19}"/>
              </a:ext>
            </a:extLst>
          </p:cNvPr>
          <p:cNvSpPr>
            <a:spLocks noGrp="1"/>
          </p:cNvSpPr>
          <p:nvPr>
            <p:ph idx="1"/>
          </p:nvPr>
        </p:nvSpPr>
        <p:spPr>
          <a:xfrm>
            <a:off x="228600" y="838201"/>
            <a:ext cx="11777472" cy="1738744"/>
          </a:xfrm>
        </p:spPr>
        <p:txBody>
          <a:bodyPr/>
          <a:lstStyle/>
          <a:p>
            <a:r>
              <a:rPr lang="en-US" sz="2000" dirty="0"/>
              <a:t>Two candidate configurations: implements SVM with 200 features</a:t>
            </a:r>
          </a:p>
          <a:p>
            <a:r>
              <a:rPr lang="en-US" sz="2000" dirty="0"/>
              <a:t>Predict system metrics using the trained model for 36 different TCPs</a:t>
            </a:r>
          </a:p>
          <a:p>
            <a:r>
              <a:rPr lang="en-US" sz="2000" dirty="0"/>
              <a:t>System requirements: runtime and memory bandwidth</a:t>
            </a:r>
          </a:p>
          <a:p>
            <a:pPr lvl="1"/>
            <a:r>
              <a:rPr lang="en-US" sz="1800" dirty="0"/>
              <a:t>Satisfied datapoints are inside the green box</a:t>
            </a:r>
          </a:p>
          <a:p>
            <a:r>
              <a:rPr lang="en-US" sz="2000" dirty="0"/>
              <a:t>Configuration with lowest energy withing the box: Optimal accelerator</a:t>
            </a:r>
          </a:p>
          <a:p>
            <a:r>
              <a:rPr lang="en-US" sz="2000" dirty="0"/>
              <a:t>Verification against ground truth: </a:t>
            </a:r>
            <a:r>
              <a:rPr lang="en-US" sz="2000" b="1" dirty="0"/>
              <a:t>Matched</a:t>
            </a:r>
          </a:p>
        </p:txBody>
      </p:sp>
      <p:pic>
        <p:nvPicPr>
          <p:cNvPr id="5" name="Picture 4" descr="Chart&#10;&#10;Description automatically generated">
            <a:extLst>
              <a:ext uri="{FF2B5EF4-FFF2-40B4-BE49-F238E27FC236}">
                <a16:creationId xmlns:a16="http://schemas.microsoft.com/office/drawing/2014/main" id="{24B072A6-E62E-3E78-B95D-46604BEF5E94}"/>
              </a:ext>
            </a:extLst>
          </p:cNvPr>
          <p:cNvPicPr>
            <a:picLocks noChangeAspect="1"/>
          </p:cNvPicPr>
          <p:nvPr/>
        </p:nvPicPr>
        <p:blipFill>
          <a:blip r:embed="rId3"/>
          <a:stretch>
            <a:fillRect/>
          </a:stretch>
        </p:blipFill>
        <p:spPr>
          <a:xfrm>
            <a:off x="2322068" y="3201603"/>
            <a:ext cx="7547863" cy="3474720"/>
          </a:xfrm>
          <a:prstGeom prst="rect">
            <a:avLst/>
          </a:prstGeom>
        </p:spPr>
      </p:pic>
    </p:spTree>
    <p:extLst>
      <p:ext uri="{BB962C8B-B14F-4D97-AF65-F5344CB8AC3E}">
        <p14:creationId xmlns:p14="http://schemas.microsoft.com/office/powerpoint/2010/main" val="1701782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6987-61AF-E6D1-F376-AB54872EB0D4}"/>
              </a:ext>
            </a:extLst>
          </p:cNvPr>
          <p:cNvSpPr>
            <a:spLocks noGrp="1"/>
          </p:cNvSpPr>
          <p:nvPr>
            <p:ph type="title"/>
          </p:nvPr>
        </p:nvSpPr>
        <p:spPr/>
        <p:txBody>
          <a:bodyPr/>
          <a:lstStyle/>
          <a:p>
            <a:r>
              <a:rPr lang="en-US" dirty="0"/>
              <a:t>DSE for </a:t>
            </a:r>
            <a:r>
              <a:rPr lang="en-US" i="1" dirty="0"/>
              <a:t>VTA</a:t>
            </a:r>
          </a:p>
        </p:txBody>
      </p:sp>
      <p:sp>
        <p:nvSpPr>
          <p:cNvPr id="4" name="Content Placeholder 2">
            <a:extLst>
              <a:ext uri="{FF2B5EF4-FFF2-40B4-BE49-F238E27FC236}">
                <a16:creationId xmlns:a16="http://schemas.microsoft.com/office/drawing/2014/main" id="{C2B9E321-E904-4498-65F6-18432D37ACC3}"/>
              </a:ext>
            </a:extLst>
          </p:cNvPr>
          <p:cNvSpPr>
            <a:spLocks noGrp="1"/>
          </p:cNvSpPr>
          <p:nvPr>
            <p:ph idx="1"/>
          </p:nvPr>
        </p:nvSpPr>
        <p:spPr>
          <a:xfrm>
            <a:off x="228600" y="838201"/>
            <a:ext cx="11777472" cy="2041792"/>
          </a:xfrm>
        </p:spPr>
        <p:txBody>
          <a:bodyPr/>
          <a:lstStyle/>
          <a:p>
            <a:r>
              <a:rPr lang="en-US" sz="2000" dirty="0"/>
              <a:t>Two candidate configurations: implements MobileNet-v1</a:t>
            </a:r>
          </a:p>
          <a:p>
            <a:r>
              <a:rPr lang="en-US" sz="2000" dirty="0"/>
              <a:t>Predict system metrics using the trained model for 63 different TCPs</a:t>
            </a:r>
          </a:p>
          <a:p>
            <a:r>
              <a:rPr lang="en-US" sz="2000" dirty="0"/>
              <a:t>System requirements: runtime and energy</a:t>
            </a:r>
          </a:p>
          <a:p>
            <a:pPr lvl="1"/>
            <a:r>
              <a:rPr lang="en-US" sz="1800" dirty="0"/>
              <a:t>Satisfied datapoints are inside the green box</a:t>
            </a:r>
          </a:p>
          <a:p>
            <a:r>
              <a:rPr lang="en-US" sz="2000" dirty="0"/>
              <a:t>Configuration with lowest energy withing the box: Optimal accelerator</a:t>
            </a:r>
          </a:p>
          <a:p>
            <a:r>
              <a:rPr lang="en-US" sz="2000" dirty="0"/>
              <a:t>Verification against ground truth: </a:t>
            </a:r>
            <a:r>
              <a:rPr lang="en-US" sz="2000" b="1" dirty="0"/>
              <a:t>Matched</a:t>
            </a:r>
          </a:p>
        </p:txBody>
      </p:sp>
      <p:pic>
        <p:nvPicPr>
          <p:cNvPr id="6" name="Picture 5" descr="Chart&#10;&#10;Description automatically generated">
            <a:extLst>
              <a:ext uri="{FF2B5EF4-FFF2-40B4-BE49-F238E27FC236}">
                <a16:creationId xmlns:a16="http://schemas.microsoft.com/office/drawing/2014/main" id="{4266725F-525C-3E5A-45EE-F7DB0A04E721}"/>
              </a:ext>
            </a:extLst>
          </p:cNvPr>
          <p:cNvPicPr>
            <a:picLocks noChangeAspect="1"/>
          </p:cNvPicPr>
          <p:nvPr/>
        </p:nvPicPr>
        <p:blipFill>
          <a:blip r:embed="rId3"/>
          <a:stretch>
            <a:fillRect/>
          </a:stretch>
        </p:blipFill>
        <p:spPr>
          <a:xfrm>
            <a:off x="1995430" y="2879993"/>
            <a:ext cx="8243472" cy="3657600"/>
          </a:xfrm>
          <a:prstGeom prst="rect">
            <a:avLst/>
          </a:prstGeom>
        </p:spPr>
      </p:pic>
    </p:spTree>
    <p:extLst>
      <p:ext uri="{BB962C8B-B14F-4D97-AF65-F5344CB8AC3E}">
        <p14:creationId xmlns:p14="http://schemas.microsoft.com/office/powerpoint/2010/main" val="1947576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panose="020B0604020202020204" pitchFamily="34" charset="0"/>
              </a:rPr>
              <a:t>Background and Motivation</a:t>
            </a:r>
          </a:p>
          <a:p>
            <a:r>
              <a:rPr lang="en-US" dirty="0">
                <a:solidFill>
                  <a:schemeClr val="tx1">
                    <a:lumMod val="50000"/>
                    <a:lumOff val="50000"/>
                  </a:schemeClr>
                </a:solidFill>
              </a:rPr>
              <a:t>Main Contributions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Our Approach</a:t>
            </a:r>
          </a:p>
          <a:p>
            <a:r>
              <a:rPr lang="en-US" dirty="0">
                <a:solidFill>
                  <a:schemeClr val="tx1">
                    <a:lumMod val="50000"/>
                    <a:lumOff val="50000"/>
                  </a:schemeClr>
                </a:solidFill>
                <a:latin typeface="Arial" panose="020B0604020202020204" pitchFamily="34" charset="0"/>
              </a:rPr>
              <a:t>Experimental Setup and Results</a:t>
            </a:r>
          </a:p>
          <a:p>
            <a:r>
              <a:rPr lang="en-US" dirty="0">
                <a:solidFill>
                  <a:schemeClr val="tx1">
                    <a:lumMod val="50000"/>
                    <a:lumOff val="50000"/>
                  </a:schemeClr>
                </a:solidFill>
              </a:rPr>
              <a:t>Application of Our Approach</a:t>
            </a:r>
            <a:endParaRPr lang="en-US" dirty="0">
              <a:solidFill>
                <a:schemeClr val="tx1">
                  <a:lumMod val="50000"/>
                  <a:lumOff val="50000"/>
                </a:schemeClr>
              </a:solidFill>
              <a:latin typeface="Arial" panose="020B0604020202020204" pitchFamily="34" charset="0"/>
            </a:endParaRPr>
          </a:p>
          <a:p>
            <a:r>
              <a:rPr lang="en-US" dirty="0">
                <a:latin typeface="Arial" panose="020B0604020202020204" pitchFamily="34" charset="0"/>
              </a:rPr>
              <a:t>Conclusion</a:t>
            </a:r>
          </a:p>
        </p:txBody>
      </p:sp>
    </p:spTree>
    <p:extLst>
      <p:ext uri="{BB962C8B-B14F-4D97-AF65-F5344CB8AC3E}">
        <p14:creationId xmlns:p14="http://schemas.microsoft.com/office/powerpoint/2010/main" val="12209579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E637-23CA-403B-ED96-9DB31120441B}"/>
              </a:ext>
            </a:extLst>
          </p:cNvPr>
          <p:cNvSpPr>
            <a:spLocks noGrp="1"/>
          </p:cNvSpPr>
          <p:nvPr>
            <p:ph type="title"/>
          </p:nvPr>
        </p:nvSpPr>
        <p:spPr/>
        <p:txBody>
          <a:bodyPr/>
          <a:lstStyle/>
          <a:p>
            <a:r>
              <a:rPr lang="en-US" dirty="0"/>
              <a:t>Background and Motivation</a:t>
            </a:r>
          </a:p>
        </p:txBody>
      </p:sp>
      <p:graphicFrame>
        <p:nvGraphicFramePr>
          <p:cNvPr id="4" name="Table 4">
            <a:extLst>
              <a:ext uri="{FF2B5EF4-FFF2-40B4-BE49-F238E27FC236}">
                <a16:creationId xmlns:a16="http://schemas.microsoft.com/office/drawing/2014/main" id="{2FFF70D5-BCE3-7C8A-7DBC-4AE6BBDFB96C}"/>
              </a:ext>
            </a:extLst>
          </p:cNvPr>
          <p:cNvGraphicFramePr>
            <a:graphicFrameLocks noGrp="1"/>
          </p:cNvGraphicFramePr>
          <p:nvPr>
            <p:extLst>
              <p:ext uri="{D42A27DB-BD31-4B8C-83A1-F6EECF244321}">
                <p14:modId xmlns:p14="http://schemas.microsoft.com/office/powerpoint/2010/main" val="3524289290"/>
              </p:ext>
            </p:extLst>
          </p:nvPr>
        </p:nvGraphicFramePr>
        <p:xfrm>
          <a:off x="725271" y="5142827"/>
          <a:ext cx="10783790" cy="1381760"/>
        </p:xfrm>
        <a:graphic>
          <a:graphicData uri="http://schemas.openxmlformats.org/drawingml/2006/table">
            <a:tbl>
              <a:tblPr firstRow="1" bandRow="1">
                <a:tableStyleId>{5C22544A-7EE6-4342-B048-85BDC9FD1C3A}</a:tableStyleId>
              </a:tblPr>
              <a:tblGrid>
                <a:gridCol w="1095503">
                  <a:extLst>
                    <a:ext uri="{9D8B030D-6E8A-4147-A177-3AD203B41FA5}">
                      <a16:colId xmlns:a16="http://schemas.microsoft.com/office/drawing/2014/main" val="3285776592"/>
                    </a:ext>
                  </a:extLst>
                </a:gridCol>
                <a:gridCol w="571942">
                  <a:extLst>
                    <a:ext uri="{9D8B030D-6E8A-4147-A177-3AD203B41FA5}">
                      <a16:colId xmlns:a16="http://schemas.microsoft.com/office/drawing/2014/main" val="2172739319"/>
                    </a:ext>
                  </a:extLst>
                </a:gridCol>
                <a:gridCol w="968322">
                  <a:extLst>
                    <a:ext uri="{9D8B030D-6E8A-4147-A177-3AD203B41FA5}">
                      <a16:colId xmlns:a16="http://schemas.microsoft.com/office/drawing/2014/main" val="291674735"/>
                    </a:ext>
                  </a:extLst>
                </a:gridCol>
                <a:gridCol w="1178811">
                  <a:extLst>
                    <a:ext uri="{9D8B030D-6E8A-4147-A177-3AD203B41FA5}">
                      <a16:colId xmlns:a16="http://schemas.microsoft.com/office/drawing/2014/main" val="599185829"/>
                    </a:ext>
                  </a:extLst>
                </a:gridCol>
                <a:gridCol w="1383957">
                  <a:extLst>
                    <a:ext uri="{9D8B030D-6E8A-4147-A177-3AD203B41FA5}">
                      <a16:colId xmlns:a16="http://schemas.microsoft.com/office/drawing/2014/main" val="3958595969"/>
                    </a:ext>
                  </a:extLst>
                </a:gridCol>
                <a:gridCol w="939114">
                  <a:extLst>
                    <a:ext uri="{9D8B030D-6E8A-4147-A177-3AD203B41FA5}">
                      <a16:colId xmlns:a16="http://schemas.microsoft.com/office/drawing/2014/main" val="619171213"/>
                    </a:ext>
                  </a:extLst>
                </a:gridCol>
                <a:gridCol w="951470">
                  <a:extLst>
                    <a:ext uri="{9D8B030D-6E8A-4147-A177-3AD203B41FA5}">
                      <a16:colId xmlns:a16="http://schemas.microsoft.com/office/drawing/2014/main" val="100303137"/>
                    </a:ext>
                  </a:extLst>
                </a:gridCol>
                <a:gridCol w="1470454">
                  <a:extLst>
                    <a:ext uri="{9D8B030D-6E8A-4147-A177-3AD203B41FA5}">
                      <a16:colId xmlns:a16="http://schemas.microsoft.com/office/drawing/2014/main" val="3940332382"/>
                    </a:ext>
                  </a:extLst>
                </a:gridCol>
                <a:gridCol w="1186249">
                  <a:extLst>
                    <a:ext uri="{9D8B030D-6E8A-4147-A177-3AD203B41FA5}">
                      <a16:colId xmlns:a16="http://schemas.microsoft.com/office/drawing/2014/main" val="480790748"/>
                    </a:ext>
                  </a:extLst>
                </a:gridCol>
                <a:gridCol w="1037968">
                  <a:extLst>
                    <a:ext uri="{9D8B030D-6E8A-4147-A177-3AD203B41FA5}">
                      <a16:colId xmlns:a16="http://schemas.microsoft.com/office/drawing/2014/main" val="832744379"/>
                    </a:ext>
                  </a:extLst>
                </a:gridCol>
              </a:tblGrid>
              <a:tr h="370840">
                <a:tc>
                  <a:txBody>
                    <a:bodyPr/>
                    <a:lstStyle/>
                    <a:p>
                      <a:pPr algn="ctr"/>
                      <a:r>
                        <a:rPr lang="en-US" dirty="0"/>
                        <a:t>Design</a:t>
                      </a:r>
                    </a:p>
                  </a:txBody>
                  <a:tcPr/>
                </a:tc>
                <a:tc>
                  <a:txBody>
                    <a:bodyPr/>
                    <a:lstStyle/>
                    <a:p>
                      <a:pPr algn="ctr"/>
                      <a:r>
                        <a:rPr lang="en-US" dirty="0"/>
                        <a:t>PU</a:t>
                      </a:r>
                    </a:p>
                    <a:p>
                      <a:pPr algn="ctr"/>
                      <a:endParaRPr lang="en-US" dirty="0"/>
                    </a:p>
                  </a:txBody>
                  <a:tcPr/>
                </a:tc>
                <a:tc>
                  <a:txBody>
                    <a:bodyPr/>
                    <a:lstStyle/>
                    <a:p>
                      <a:pPr algn="ctr"/>
                      <a:r>
                        <a:rPr lang="en-US" dirty="0"/>
                        <a:t>PE/PU</a:t>
                      </a:r>
                    </a:p>
                  </a:txBody>
                  <a:tcPr/>
                </a:tc>
                <a:tc>
                  <a:txBody>
                    <a:bodyPr/>
                    <a:lstStyle/>
                    <a:p>
                      <a:pPr algn="ctr"/>
                      <a:r>
                        <a:rPr lang="en-US" dirty="0"/>
                        <a:t>Input </a:t>
                      </a:r>
                    </a:p>
                    <a:p>
                      <a:pPr algn="ctr"/>
                      <a:r>
                        <a:rPr lang="en-US" dirty="0" err="1"/>
                        <a:t>bitwidth</a:t>
                      </a:r>
                      <a:endParaRPr lang="en-US" dirty="0"/>
                    </a:p>
                  </a:txBody>
                  <a:tcPr/>
                </a:tc>
                <a:tc>
                  <a:txBody>
                    <a:bodyPr/>
                    <a:lstStyle/>
                    <a:p>
                      <a:pPr algn="ctr"/>
                      <a:r>
                        <a:rPr lang="en-US" dirty="0"/>
                        <a:t>Internal </a:t>
                      </a:r>
                    </a:p>
                    <a:p>
                      <a:pPr algn="ctr"/>
                      <a:r>
                        <a:rPr lang="en-US" dirty="0" err="1"/>
                        <a:t>bitwidth</a:t>
                      </a:r>
                      <a:endParaRPr lang="en-US" dirty="0"/>
                    </a:p>
                  </a:txBody>
                  <a:tcPr/>
                </a:tc>
                <a:tc>
                  <a:txBody>
                    <a:bodyPr/>
                    <a:lstStyle/>
                    <a:p>
                      <a:pPr algn="ctr"/>
                      <a:r>
                        <a:rPr lang="en-US" dirty="0"/>
                        <a:t>Area </a:t>
                      </a:r>
                    </a:p>
                    <a:p>
                      <a:pPr algn="ctr"/>
                      <a:r>
                        <a:rPr lang="en-US" dirty="0"/>
                        <a:t>(mm</a:t>
                      </a:r>
                      <a:r>
                        <a:rPr lang="en-US" baseline="30000" dirty="0"/>
                        <a:t>2</a:t>
                      </a:r>
                      <a:r>
                        <a:rPr lang="en-US" dirty="0"/>
                        <a:t>)</a:t>
                      </a:r>
                    </a:p>
                  </a:txBody>
                  <a:tcPr/>
                </a:tc>
                <a:tc>
                  <a:txBody>
                    <a:bodyPr/>
                    <a:lstStyle/>
                    <a:p>
                      <a:pPr algn="ctr"/>
                      <a:r>
                        <a:rPr lang="en-US" dirty="0"/>
                        <a:t>Power </a:t>
                      </a:r>
                    </a:p>
                    <a:p>
                      <a:pPr algn="ctr"/>
                      <a:r>
                        <a:rPr lang="en-US" dirty="0"/>
                        <a:t>(</a:t>
                      </a:r>
                      <a:r>
                        <a:rPr lang="en-US" dirty="0" err="1"/>
                        <a:t>mW</a:t>
                      </a:r>
                      <a:r>
                        <a:rPr lang="en-US" dirty="0"/>
                        <a:t>)</a:t>
                      </a:r>
                    </a:p>
                  </a:txBody>
                  <a:tcPr/>
                </a:tc>
                <a:tc>
                  <a:txBody>
                    <a:bodyPr/>
                    <a:lstStyle/>
                    <a:p>
                      <a:pPr algn="ctr"/>
                      <a:r>
                        <a:rPr lang="en-US" dirty="0"/>
                        <a:t>Frequency </a:t>
                      </a:r>
                    </a:p>
                    <a:p>
                      <a:pPr algn="ctr"/>
                      <a:r>
                        <a:rPr lang="en-US" dirty="0"/>
                        <a:t>(GHz)</a:t>
                      </a:r>
                    </a:p>
                  </a:txBody>
                  <a:tcPr/>
                </a:tc>
                <a:tc>
                  <a:txBody>
                    <a:bodyPr/>
                    <a:lstStyle/>
                    <a:p>
                      <a:pPr algn="ctr"/>
                      <a:r>
                        <a:rPr lang="en-US" dirty="0"/>
                        <a:t>Runtime </a:t>
                      </a:r>
                    </a:p>
                    <a:p>
                      <a:pPr algn="ctr"/>
                      <a:r>
                        <a:rPr lang="en-US" dirty="0"/>
                        <a:t>(µs)</a:t>
                      </a:r>
                    </a:p>
                  </a:txBody>
                  <a:tcPr/>
                </a:tc>
                <a:tc>
                  <a:txBody>
                    <a:bodyPr/>
                    <a:lstStyle/>
                    <a:p>
                      <a:pPr algn="ctr"/>
                      <a:r>
                        <a:rPr lang="en-US" dirty="0"/>
                        <a:t>Energy </a:t>
                      </a:r>
                    </a:p>
                    <a:p>
                      <a:pPr algn="ctr"/>
                      <a:r>
                        <a:rPr lang="en-US" dirty="0"/>
                        <a:t>(µJ)</a:t>
                      </a:r>
                    </a:p>
                  </a:txBody>
                  <a:tcPr/>
                </a:tc>
                <a:extLst>
                  <a:ext uri="{0D108BD9-81ED-4DB2-BD59-A6C34878D82A}">
                    <a16:rowId xmlns:a16="http://schemas.microsoft.com/office/drawing/2014/main" val="2615040901"/>
                  </a:ext>
                </a:extLst>
              </a:tr>
              <a:tr h="370840">
                <a:tc>
                  <a:txBody>
                    <a:bodyPr/>
                    <a:lstStyle/>
                    <a:p>
                      <a:pPr algn="ctr"/>
                      <a:r>
                        <a:rPr lang="en-US" dirty="0"/>
                        <a:t>Design-A</a:t>
                      </a:r>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t>16</a:t>
                      </a:r>
                    </a:p>
                  </a:txBody>
                  <a:tcPr/>
                </a:tc>
                <a:tc>
                  <a:txBody>
                    <a:bodyPr/>
                    <a:lstStyle/>
                    <a:p>
                      <a:pPr algn="ctr"/>
                      <a:r>
                        <a:rPr lang="en-US" dirty="0"/>
                        <a:t>32</a:t>
                      </a:r>
                    </a:p>
                  </a:txBody>
                  <a:tcPr/>
                </a:tc>
                <a:tc>
                  <a:txBody>
                    <a:bodyPr/>
                    <a:lstStyle/>
                    <a:p>
                      <a:pPr algn="ctr"/>
                      <a:r>
                        <a:rPr lang="en-US" dirty="0"/>
                        <a:t>2.96</a:t>
                      </a:r>
                    </a:p>
                  </a:txBody>
                  <a:tcPr/>
                </a:tc>
                <a:tc>
                  <a:txBody>
                    <a:bodyPr/>
                    <a:lstStyle/>
                    <a:p>
                      <a:pPr algn="ctr"/>
                      <a:r>
                        <a:rPr lang="en-US" dirty="0"/>
                        <a:t>580</a:t>
                      </a:r>
                    </a:p>
                  </a:txBody>
                  <a:tcPr/>
                </a:tc>
                <a:tc>
                  <a:txBody>
                    <a:bodyPr/>
                    <a:lstStyle/>
                    <a:p>
                      <a:pPr algn="ctr"/>
                      <a:r>
                        <a:rPr lang="en-US" dirty="0"/>
                        <a:t>0.95</a:t>
                      </a:r>
                    </a:p>
                  </a:txBody>
                  <a:tcPr/>
                </a:tc>
                <a:tc>
                  <a:txBody>
                    <a:bodyPr/>
                    <a:lstStyle/>
                    <a:p>
                      <a:pPr algn="ctr"/>
                      <a:r>
                        <a:rPr lang="en-US" b="1" dirty="0"/>
                        <a:t>14.51</a:t>
                      </a:r>
                    </a:p>
                  </a:txBody>
                  <a:tcPr/>
                </a:tc>
                <a:tc>
                  <a:txBody>
                    <a:bodyPr/>
                    <a:lstStyle/>
                    <a:p>
                      <a:pPr algn="ctr"/>
                      <a:r>
                        <a:rPr lang="en-US" dirty="0"/>
                        <a:t>8.41</a:t>
                      </a:r>
                    </a:p>
                  </a:txBody>
                  <a:tcPr/>
                </a:tc>
                <a:extLst>
                  <a:ext uri="{0D108BD9-81ED-4DB2-BD59-A6C34878D82A}">
                    <a16:rowId xmlns:a16="http://schemas.microsoft.com/office/drawing/2014/main" val="191247476"/>
                  </a:ext>
                </a:extLst>
              </a:tr>
              <a:tr h="370840">
                <a:tc>
                  <a:txBody>
                    <a:bodyPr/>
                    <a:lstStyle/>
                    <a:p>
                      <a:pPr algn="ctr"/>
                      <a:r>
                        <a:rPr lang="en-US" dirty="0"/>
                        <a:t>Design-B</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t>24</a:t>
                      </a:r>
                    </a:p>
                  </a:txBody>
                  <a:tcPr/>
                </a:tc>
                <a:tc>
                  <a:txBody>
                    <a:bodyPr/>
                    <a:lstStyle/>
                    <a:p>
                      <a:pPr algn="ctr"/>
                      <a:r>
                        <a:rPr lang="en-US" dirty="0"/>
                        <a:t>2.10</a:t>
                      </a:r>
                    </a:p>
                  </a:txBody>
                  <a:tcPr/>
                </a:tc>
                <a:tc>
                  <a:txBody>
                    <a:bodyPr/>
                    <a:lstStyle/>
                    <a:p>
                      <a:pPr algn="ctr"/>
                      <a:r>
                        <a:rPr lang="en-US" dirty="0"/>
                        <a:t>300</a:t>
                      </a:r>
                    </a:p>
                  </a:txBody>
                  <a:tcPr/>
                </a:tc>
                <a:tc>
                  <a:txBody>
                    <a:bodyPr/>
                    <a:lstStyle/>
                    <a:p>
                      <a:pPr algn="ctr"/>
                      <a:r>
                        <a:rPr lang="en-US" dirty="0"/>
                        <a:t>0.95</a:t>
                      </a:r>
                    </a:p>
                  </a:txBody>
                  <a:tcPr/>
                </a:tc>
                <a:tc>
                  <a:txBody>
                    <a:bodyPr/>
                    <a:lstStyle/>
                    <a:p>
                      <a:pPr algn="ctr"/>
                      <a:r>
                        <a:rPr lang="en-US" dirty="0"/>
                        <a:t>22.62</a:t>
                      </a:r>
                    </a:p>
                  </a:txBody>
                  <a:tcPr/>
                </a:tc>
                <a:tc>
                  <a:txBody>
                    <a:bodyPr/>
                    <a:lstStyle/>
                    <a:p>
                      <a:pPr algn="ctr"/>
                      <a:r>
                        <a:rPr lang="en-US" b="1" dirty="0"/>
                        <a:t>6.80</a:t>
                      </a:r>
                    </a:p>
                  </a:txBody>
                  <a:tcPr/>
                </a:tc>
                <a:extLst>
                  <a:ext uri="{0D108BD9-81ED-4DB2-BD59-A6C34878D82A}">
                    <a16:rowId xmlns:a16="http://schemas.microsoft.com/office/drawing/2014/main" val="1447784406"/>
                  </a:ext>
                </a:extLst>
              </a:tr>
            </a:tbl>
          </a:graphicData>
        </a:graphic>
      </p:graphicFrame>
      <p:grpSp>
        <p:nvGrpSpPr>
          <p:cNvPr id="7" name="Group 6">
            <a:extLst>
              <a:ext uri="{FF2B5EF4-FFF2-40B4-BE49-F238E27FC236}">
                <a16:creationId xmlns:a16="http://schemas.microsoft.com/office/drawing/2014/main" id="{9D15E582-B6F9-40B8-85EE-1BF394B967CE}"/>
              </a:ext>
            </a:extLst>
          </p:cNvPr>
          <p:cNvGrpSpPr/>
          <p:nvPr/>
        </p:nvGrpSpPr>
        <p:grpSpPr>
          <a:xfrm>
            <a:off x="3012483" y="1927630"/>
            <a:ext cx="6209366" cy="3192961"/>
            <a:chOff x="2901272" y="1927630"/>
            <a:chExt cx="6209366" cy="3192961"/>
          </a:xfrm>
        </p:grpSpPr>
        <p:pic>
          <p:nvPicPr>
            <p:cNvPr id="9" name="Picture 2">
              <a:extLst>
                <a:ext uri="{FF2B5EF4-FFF2-40B4-BE49-F238E27FC236}">
                  <a16:creationId xmlns:a16="http://schemas.microsoft.com/office/drawing/2014/main" id="{32956F9E-DABD-A3F3-E236-A73DFCC46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095"/>
            <a:stretch/>
          </p:blipFill>
          <p:spPr bwMode="auto">
            <a:xfrm>
              <a:off x="2901272" y="1927630"/>
              <a:ext cx="6209366" cy="2823629"/>
            </a:xfrm>
            <a:prstGeom prst="rect">
              <a:avLst/>
            </a:prstGeom>
            <a:solidFill>
              <a:srgbClr val="FFFFFF"/>
            </a:solidFill>
          </p:spPr>
        </p:pic>
        <p:sp>
          <p:nvSpPr>
            <p:cNvPr id="5" name="TextBox 4">
              <a:extLst>
                <a:ext uri="{FF2B5EF4-FFF2-40B4-BE49-F238E27FC236}">
                  <a16:creationId xmlns:a16="http://schemas.microsoft.com/office/drawing/2014/main" id="{47773AB8-141D-1B0A-4F32-787C3698AB61}"/>
                </a:ext>
              </a:extLst>
            </p:cNvPr>
            <p:cNvSpPr txBox="1"/>
            <p:nvPr/>
          </p:nvSpPr>
          <p:spPr>
            <a:xfrm>
              <a:off x="4164226" y="4744233"/>
              <a:ext cx="1236236" cy="369332"/>
            </a:xfrm>
            <a:prstGeom prst="rect">
              <a:avLst/>
            </a:prstGeom>
            <a:noFill/>
          </p:spPr>
          <p:txBody>
            <a:bodyPr wrap="none" rtlCol="0">
              <a:spAutoFit/>
            </a:bodyPr>
            <a:lstStyle/>
            <a:p>
              <a:r>
                <a:rPr lang="en-US" b="1" dirty="0"/>
                <a:t>Design-A</a:t>
              </a:r>
            </a:p>
          </p:txBody>
        </p:sp>
        <p:sp>
          <p:nvSpPr>
            <p:cNvPr id="6" name="TextBox 5">
              <a:extLst>
                <a:ext uri="{FF2B5EF4-FFF2-40B4-BE49-F238E27FC236}">
                  <a16:creationId xmlns:a16="http://schemas.microsoft.com/office/drawing/2014/main" id="{A69118E2-CCF5-8471-2E5B-E87963C4B643}"/>
                </a:ext>
              </a:extLst>
            </p:cNvPr>
            <p:cNvSpPr txBox="1"/>
            <p:nvPr/>
          </p:nvSpPr>
          <p:spPr>
            <a:xfrm>
              <a:off x="7257535" y="4751259"/>
              <a:ext cx="1236236" cy="369332"/>
            </a:xfrm>
            <a:prstGeom prst="rect">
              <a:avLst/>
            </a:prstGeom>
            <a:noFill/>
          </p:spPr>
          <p:txBody>
            <a:bodyPr wrap="none" rtlCol="0">
              <a:spAutoFit/>
            </a:bodyPr>
            <a:lstStyle/>
            <a:p>
              <a:r>
                <a:rPr lang="en-US" b="1" dirty="0"/>
                <a:t>Design-B</a:t>
              </a:r>
            </a:p>
          </p:txBody>
        </p:sp>
      </p:grpSp>
      <p:sp>
        <p:nvSpPr>
          <p:cNvPr id="12" name="Content Placeholder 2">
            <a:extLst>
              <a:ext uri="{FF2B5EF4-FFF2-40B4-BE49-F238E27FC236}">
                <a16:creationId xmlns:a16="http://schemas.microsoft.com/office/drawing/2014/main" id="{58A87D02-0BC4-5720-B417-5056F1144327}"/>
              </a:ext>
            </a:extLst>
          </p:cNvPr>
          <p:cNvSpPr>
            <a:spLocks noGrp="1"/>
          </p:cNvSpPr>
          <p:nvPr>
            <p:ph idx="1"/>
          </p:nvPr>
        </p:nvSpPr>
        <p:spPr>
          <a:xfrm>
            <a:off x="228600" y="841248"/>
            <a:ext cx="11781367" cy="1175950"/>
          </a:xfrm>
        </p:spPr>
        <p:txBody>
          <a:bodyPr/>
          <a:lstStyle/>
          <a:p>
            <a:r>
              <a:rPr lang="en-US" sz="2400" dirty="0"/>
              <a:t>ML accelerators are the key component of real-time machine learning</a:t>
            </a:r>
          </a:p>
          <a:p>
            <a:pPr lvl="1"/>
            <a:r>
              <a:rPr lang="en-US" sz="2200" dirty="0"/>
              <a:t>Highly parameterizable, complex design</a:t>
            </a:r>
          </a:p>
          <a:p>
            <a:pPr lvl="1"/>
            <a:r>
              <a:rPr lang="en-US" sz="2200" dirty="0"/>
              <a:t>Optimized with design space exploration (DSE)</a:t>
            </a:r>
          </a:p>
        </p:txBody>
      </p:sp>
      <p:sp>
        <p:nvSpPr>
          <p:cNvPr id="3" name="Rectangle 2">
            <a:extLst>
              <a:ext uri="{FF2B5EF4-FFF2-40B4-BE49-F238E27FC236}">
                <a16:creationId xmlns:a16="http://schemas.microsoft.com/office/drawing/2014/main" id="{EE9FEB0B-2A59-F3CF-27D6-77ACD8850DBA}"/>
              </a:ext>
            </a:extLst>
          </p:cNvPr>
          <p:cNvSpPr/>
          <p:nvPr/>
        </p:nvSpPr>
        <p:spPr bwMode="auto">
          <a:xfrm>
            <a:off x="1828800" y="5142827"/>
            <a:ext cx="4098471" cy="621159"/>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8B4F8FC3-0D54-2858-DF67-863315CBC3C6}"/>
              </a:ext>
            </a:extLst>
          </p:cNvPr>
          <p:cNvSpPr/>
          <p:nvPr/>
        </p:nvSpPr>
        <p:spPr bwMode="auto">
          <a:xfrm>
            <a:off x="5927272" y="5146223"/>
            <a:ext cx="3337560" cy="621159"/>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442105F9-5015-6A6B-3E9C-63237056FFA7}"/>
              </a:ext>
            </a:extLst>
          </p:cNvPr>
          <p:cNvSpPr/>
          <p:nvPr/>
        </p:nvSpPr>
        <p:spPr bwMode="auto">
          <a:xfrm>
            <a:off x="9293105" y="5142826"/>
            <a:ext cx="2173624" cy="621159"/>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 name="Rectangle 10">
            <a:extLst>
              <a:ext uri="{FF2B5EF4-FFF2-40B4-BE49-F238E27FC236}">
                <a16:creationId xmlns:a16="http://schemas.microsoft.com/office/drawing/2014/main" id="{BBA12410-9548-4468-0FF0-447BBB705A8B}"/>
              </a:ext>
            </a:extLst>
          </p:cNvPr>
          <p:cNvSpPr/>
          <p:nvPr/>
        </p:nvSpPr>
        <p:spPr bwMode="auto">
          <a:xfrm>
            <a:off x="9264832" y="5763986"/>
            <a:ext cx="1218111" cy="391568"/>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3" name="Rectangle 12">
            <a:extLst>
              <a:ext uri="{FF2B5EF4-FFF2-40B4-BE49-F238E27FC236}">
                <a16:creationId xmlns:a16="http://schemas.microsoft.com/office/drawing/2014/main" id="{0D6062E3-ABA1-0BE6-20B6-7EC66C26D79E}"/>
              </a:ext>
            </a:extLst>
          </p:cNvPr>
          <p:cNvSpPr/>
          <p:nvPr/>
        </p:nvSpPr>
        <p:spPr bwMode="auto">
          <a:xfrm>
            <a:off x="10482944" y="6144287"/>
            <a:ext cx="1026118" cy="40956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34267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10" grpId="0" animBg="1"/>
      <p:bldP spid="10" grpId="1" animBg="1"/>
      <p:bldP spid="11" grpId="0" animBg="1"/>
      <p:bldP spid="11" grpId="1"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6BB4-6B43-38D4-3092-2C4B003FB2BD}"/>
              </a:ext>
            </a:extLst>
          </p:cNvPr>
          <p:cNvSpPr>
            <a:spLocks noGrp="1"/>
          </p:cNvSpPr>
          <p:nvPr>
            <p:ph type="title"/>
          </p:nvPr>
        </p:nvSpPr>
        <p:spPr/>
        <p:txBody>
          <a:bodyPr/>
          <a:lstStyle/>
          <a:p>
            <a:r>
              <a:rPr lang="en-US" dirty="0">
                <a:latin typeface="Arial" panose="020B0604020202020204" pitchFamily="34" charset="0"/>
              </a:rPr>
              <a:t>Conclusion</a:t>
            </a:r>
            <a:endParaRPr lang="en-US" dirty="0"/>
          </a:p>
        </p:txBody>
      </p:sp>
      <p:sp>
        <p:nvSpPr>
          <p:cNvPr id="3" name="Content Placeholder 2">
            <a:extLst>
              <a:ext uri="{FF2B5EF4-FFF2-40B4-BE49-F238E27FC236}">
                <a16:creationId xmlns:a16="http://schemas.microsoft.com/office/drawing/2014/main" id="{39B7CF92-4C51-BB8F-592E-590FCB51AD79}"/>
              </a:ext>
            </a:extLst>
          </p:cNvPr>
          <p:cNvSpPr>
            <a:spLocks noGrp="1"/>
          </p:cNvSpPr>
          <p:nvPr>
            <p:ph idx="1"/>
          </p:nvPr>
        </p:nvSpPr>
        <p:spPr/>
        <p:txBody>
          <a:bodyPr/>
          <a:lstStyle/>
          <a:p>
            <a:r>
              <a:rPr lang="en-US" dirty="0"/>
              <a:t>ML-based framework achieves high accuracy</a:t>
            </a:r>
          </a:p>
          <a:p>
            <a:pPr lvl="1"/>
            <a:r>
              <a:rPr lang="en-US" dirty="0"/>
              <a:t>Backend PPA</a:t>
            </a:r>
          </a:p>
          <a:p>
            <a:pPr lvl="1"/>
            <a:r>
              <a:rPr lang="en-US" dirty="0"/>
              <a:t>System level performance metric</a:t>
            </a:r>
          </a:p>
          <a:p>
            <a:pPr>
              <a:spcBef>
                <a:spcPts val="2436"/>
              </a:spcBef>
            </a:pPr>
            <a:r>
              <a:rPr lang="en-US" dirty="0"/>
              <a:t>A novel two-stage inference model</a:t>
            </a:r>
          </a:p>
          <a:p>
            <a:pPr lvl="1"/>
            <a:r>
              <a:rPr lang="en-US" dirty="0"/>
              <a:t>Explores design space efficiently</a:t>
            </a:r>
          </a:p>
          <a:p>
            <a:pPr lvl="1"/>
            <a:r>
              <a:rPr lang="en-US" dirty="0"/>
              <a:t>Improves model performance</a:t>
            </a:r>
          </a:p>
          <a:p>
            <a:pPr>
              <a:spcBef>
                <a:spcPts val="2436"/>
              </a:spcBef>
            </a:pPr>
            <a:r>
              <a:rPr lang="en-US" dirty="0"/>
              <a:t>Extensive validation:</a:t>
            </a:r>
          </a:p>
          <a:p>
            <a:pPr lvl="1"/>
            <a:r>
              <a:rPr lang="en-US" dirty="0"/>
              <a:t>Multiple architectural platforms: </a:t>
            </a:r>
            <a:r>
              <a:rPr lang="en-US" dirty="0" err="1"/>
              <a:t>VeriGOOD</a:t>
            </a:r>
            <a:r>
              <a:rPr lang="en-US" dirty="0"/>
              <a:t>-ML and VTA</a:t>
            </a:r>
          </a:p>
          <a:p>
            <a:pPr lvl="1"/>
            <a:r>
              <a:rPr lang="en-US" dirty="0"/>
              <a:t>ASIC and FPGA flows</a:t>
            </a:r>
          </a:p>
        </p:txBody>
      </p:sp>
    </p:spTree>
    <p:extLst>
      <p:ext uri="{BB962C8B-B14F-4D97-AF65-F5344CB8AC3E}">
        <p14:creationId xmlns:p14="http://schemas.microsoft.com/office/powerpoint/2010/main" val="2644154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br>
              <a:rPr lang="en-US" dirty="0"/>
            </a:br>
            <a:endParaRPr lang="en-US" dirty="0"/>
          </a:p>
        </p:txBody>
      </p:sp>
      <p:sp>
        <p:nvSpPr>
          <p:cNvPr id="2" name="TextBox 1">
            <a:extLst>
              <a:ext uri="{FF2B5EF4-FFF2-40B4-BE49-F238E27FC236}">
                <a16:creationId xmlns:a16="http://schemas.microsoft.com/office/drawing/2014/main" id="{DA0B0993-00C5-29F8-4EEF-2A4476F48B63}"/>
              </a:ext>
            </a:extLst>
          </p:cNvPr>
          <p:cNvSpPr txBox="1"/>
          <p:nvPr/>
        </p:nvSpPr>
        <p:spPr>
          <a:xfrm>
            <a:off x="1786270" y="2551814"/>
            <a:ext cx="184731" cy="369332"/>
          </a:xfrm>
          <a:prstGeom prst="rect">
            <a:avLst/>
          </a:prstGeom>
          <a:noFill/>
        </p:spPr>
        <p:txBody>
          <a:bodyPr wrap="none" rtlCol="0">
            <a:spAutoFit/>
          </a:bodyPr>
          <a:lstStyle/>
          <a:p>
            <a:endParaRPr lang="en-US" dirty="0"/>
          </a:p>
        </p:txBody>
      </p:sp>
      <p:sp>
        <p:nvSpPr>
          <p:cNvPr id="5" name="Content Placeholder 3">
            <a:extLst>
              <a:ext uri="{FF2B5EF4-FFF2-40B4-BE49-F238E27FC236}">
                <a16:creationId xmlns:a16="http://schemas.microsoft.com/office/drawing/2014/main" id="{4C0C0D45-4D16-6FDE-215B-2B70F769323F}"/>
              </a:ext>
            </a:extLst>
          </p:cNvPr>
          <p:cNvSpPr txBox="1">
            <a:spLocks/>
          </p:cNvSpPr>
          <p:nvPr/>
        </p:nvSpPr>
        <p:spPr bwMode="auto">
          <a:xfrm>
            <a:off x="205316" y="950321"/>
            <a:ext cx="11781367" cy="3456579"/>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marL="0" indent="0" algn="l" rtl="0" eaLnBrk="1" fontAlgn="base" hangingPunct="1">
              <a:lnSpc>
                <a:spcPct val="85000"/>
              </a:lnSpc>
              <a:spcBef>
                <a:spcPct val="30000"/>
              </a:spcBef>
              <a:spcAft>
                <a:spcPct val="0"/>
              </a:spcAft>
              <a:buClr>
                <a:srgbClr val="C00000"/>
              </a:buClr>
              <a:buNone/>
              <a:defRPr sz="2000">
                <a:solidFill>
                  <a:schemeClr val="tx1"/>
                </a:solidFill>
                <a:latin typeface="Calibri" panose="020F0502020204030204" pitchFamily="34" charset="0"/>
                <a:ea typeface="+mn-ea"/>
                <a:cs typeface="Arial" pitchFamily="34" charset="0"/>
              </a:defRPr>
            </a:lvl1pPr>
            <a:lvl2pPr marL="457200" indent="0" algn="l" rtl="0" eaLnBrk="1" fontAlgn="base" hangingPunct="1">
              <a:lnSpc>
                <a:spcPct val="85000"/>
              </a:lnSpc>
              <a:spcBef>
                <a:spcPct val="30000"/>
              </a:spcBef>
              <a:spcAft>
                <a:spcPct val="0"/>
              </a:spcAft>
              <a:buClr>
                <a:srgbClr val="C00000"/>
              </a:buClr>
              <a:buNone/>
              <a:defRPr sz="1800">
                <a:solidFill>
                  <a:schemeClr val="tx1"/>
                </a:solidFill>
                <a:latin typeface="Calibri" panose="020F0502020204030204" pitchFamily="34" charset="0"/>
                <a:cs typeface="Arial" pitchFamily="34" charset="0"/>
              </a:defRPr>
            </a:lvl2pPr>
            <a:lvl3pPr marL="914400" indent="0" algn="l" rtl="0" eaLnBrk="1" fontAlgn="base" hangingPunct="1">
              <a:lnSpc>
                <a:spcPct val="85000"/>
              </a:lnSpc>
              <a:spcBef>
                <a:spcPct val="30000"/>
              </a:spcBef>
              <a:spcAft>
                <a:spcPct val="0"/>
              </a:spcAft>
              <a:buClr>
                <a:srgbClr val="C00000"/>
              </a:buClr>
              <a:buNone/>
              <a:defRPr sz="1600">
                <a:solidFill>
                  <a:schemeClr val="tx1"/>
                </a:solidFill>
                <a:latin typeface="Calibri" panose="020F0502020204030204" pitchFamily="34" charset="0"/>
                <a:cs typeface="Arial" pitchFamily="34" charset="0"/>
              </a:defRPr>
            </a:lvl3pPr>
            <a:lvl4pPr marL="1371600" indent="0" algn="l" rtl="0" eaLnBrk="1" fontAlgn="base" hangingPunct="1">
              <a:spcBef>
                <a:spcPct val="20000"/>
              </a:spcBef>
              <a:spcAft>
                <a:spcPct val="0"/>
              </a:spcAft>
              <a:buClr>
                <a:srgbClr val="FF3300"/>
              </a:buClr>
              <a:buSzPct val="50000"/>
              <a:buFont typeface="Monotype Sorts"/>
              <a:buNone/>
              <a:defRPr sz="1400">
                <a:solidFill>
                  <a:schemeClr val="tx1"/>
                </a:solidFill>
                <a:latin typeface="Arial Narrow" pitchFamily="34" charset="0"/>
                <a:cs typeface="Arial" charset="0"/>
              </a:defRPr>
            </a:lvl4pPr>
            <a:lvl5pPr marL="1828800" indent="0" algn="l" rtl="0" eaLnBrk="1" fontAlgn="base" hangingPunct="1">
              <a:spcBef>
                <a:spcPct val="20000"/>
              </a:spcBef>
              <a:spcAft>
                <a:spcPct val="0"/>
              </a:spcAft>
              <a:buNone/>
              <a:defRPr sz="1400">
                <a:solidFill>
                  <a:schemeClr val="tx1"/>
                </a:solidFill>
                <a:latin typeface="Arial Narrow" pitchFamily="34" charset="0"/>
                <a:cs typeface="Arial" charset="0"/>
              </a:defRPr>
            </a:lvl5pPr>
            <a:lvl6pPr marL="2286000" indent="0" algn="l" rtl="0" eaLnBrk="1" fontAlgn="base" hangingPunct="1">
              <a:spcBef>
                <a:spcPct val="20000"/>
              </a:spcBef>
              <a:spcAft>
                <a:spcPct val="0"/>
              </a:spcAft>
              <a:buNone/>
              <a:defRPr sz="1400">
                <a:solidFill>
                  <a:schemeClr val="tx1"/>
                </a:solidFill>
                <a:latin typeface="Arial Narrow" pitchFamily="34" charset="0"/>
              </a:defRPr>
            </a:lvl6pPr>
            <a:lvl7pPr marL="2743200" indent="0" algn="l" rtl="0" eaLnBrk="1" fontAlgn="base" hangingPunct="1">
              <a:spcBef>
                <a:spcPct val="20000"/>
              </a:spcBef>
              <a:spcAft>
                <a:spcPct val="0"/>
              </a:spcAft>
              <a:buNone/>
              <a:defRPr sz="1400">
                <a:solidFill>
                  <a:schemeClr val="tx1"/>
                </a:solidFill>
                <a:latin typeface="Arial Narrow" pitchFamily="34" charset="0"/>
              </a:defRPr>
            </a:lvl7pPr>
            <a:lvl8pPr marL="3200400" indent="0" algn="l" rtl="0" eaLnBrk="1" fontAlgn="base" hangingPunct="1">
              <a:spcBef>
                <a:spcPct val="20000"/>
              </a:spcBef>
              <a:spcAft>
                <a:spcPct val="0"/>
              </a:spcAft>
              <a:buNone/>
              <a:defRPr sz="1400">
                <a:solidFill>
                  <a:schemeClr val="tx1"/>
                </a:solidFill>
                <a:latin typeface="Arial Narrow" pitchFamily="34" charset="0"/>
              </a:defRPr>
            </a:lvl8pPr>
            <a:lvl9pPr marL="3657600" indent="0" algn="l" rtl="0" eaLnBrk="1" fontAlgn="base" hangingPunct="1">
              <a:spcBef>
                <a:spcPct val="20000"/>
              </a:spcBef>
              <a:spcAft>
                <a:spcPct val="0"/>
              </a:spcAft>
              <a:buNone/>
              <a:defRPr sz="1400">
                <a:solidFill>
                  <a:schemeClr val="tx1"/>
                </a:solidFill>
                <a:latin typeface="Arial Narrow" pitchFamily="34" charset="0"/>
              </a:defRPr>
            </a:lvl9pPr>
          </a:lstStyle>
          <a:p>
            <a:pPr marL="342900" indent="-342900" algn="just" defTabSz="914400">
              <a:buFont typeface="Arial" panose="020B0604020202020204" pitchFamily="34" charset="0"/>
              <a:buChar char="•"/>
            </a:pPr>
            <a:r>
              <a:rPr lang="en-US" sz="2200" kern="0" dirty="0"/>
              <a:t>We thank </a:t>
            </a:r>
            <a:r>
              <a:rPr lang="en-US" sz="2200" kern="0" dirty="0" err="1"/>
              <a:t>M.Burns</a:t>
            </a:r>
            <a:r>
              <a:rPr lang="en-US" sz="2200" kern="0" dirty="0"/>
              <a:t> and Anton A. Sorokin from Intel Labs for helping us to setup the VTA.</a:t>
            </a:r>
          </a:p>
          <a:p>
            <a:pPr marL="342900" indent="-342900" algn="just">
              <a:buFont typeface="Arial" panose="020B0604020202020204" pitchFamily="34" charset="0"/>
              <a:buChar char="•"/>
            </a:pPr>
            <a:r>
              <a:rPr lang="en-US" sz="2200" dirty="0"/>
              <a:t>This material is based on research sponsored in part by Air Force Research Laboratory (AFRL) and Defense Advanced Research Projects Agency (DARPA) under agreement number FA8650-20-2-7009. Andrew B. </a:t>
            </a:r>
            <a:r>
              <a:rPr lang="en-US" sz="2200" dirty="0" err="1"/>
              <a:t>Kahng</a:t>
            </a:r>
            <a:r>
              <a:rPr lang="en-US" sz="2200" dirty="0"/>
              <a:t> is also supported in part by NSF CCF-2112665. The U. S. government is authorized to reproduce and distribute reprints for Governmental purposes notwithstanding any copyright notation thereon. The views and conclusions contained herein are those of the authors and should not be interpreted as necessarily representing the official policies endorsements, either expressed or implied, of AFRL, DARPA, or the U. S. government.</a:t>
            </a:r>
          </a:p>
          <a:p>
            <a:pPr marL="342900" indent="-342900" defTabSz="914400">
              <a:buFont typeface="Arial" panose="020B0604020202020204" pitchFamily="34" charset="0"/>
              <a:buChar char="•"/>
            </a:pPr>
            <a:endParaRPr lang="en-US" sz="2200" kern="0" dirty="0"/>
          </a:p>
          <a:p>
            <a:pPr defTabSz="914400"/>
            <a:endParaRPr lang="en-US" sz="2200" kern="0" dirty="0"/>
          </a:p>
        </p:txBody>
      </p:sp>
    </p:spTree>
    <p:extLst>
      <p:ext uri="{BB962C8B-B14F-4D97-AF65-F5344CB8AC3E}">
        <p14:creationId xmlns:p14="http://schemas.microsoft.com/office/powerpoint/2010/main" val="11796881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3F0FC-7DB9-6D44-3AA3-1A4F098C5547}"/>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12771781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3F0FC-7DB9-6D44-3AA3-1A4F098C5547}"/>
              </a:ext>
            </a:extLst>
          </p:cNvPr>
          <p:cNvSpPr>
            <a:spLocks noGrp="1"/>
          </p:cNvSpPr>
          <p:nvPr>
            <p:ph type="title"/>
          </p:nvPr>
        </p:nvSpPr>
        <p:spPr/>
        <p:txBody>
          <a:bodyPr/>
          <a:lstStyle/>
          <a:p>
            <a:r>
              <a:rPr lang="en-US" dirty="0"/>
              <a:t>OLD</a:t>
            </a:r>
          </a:p>
        </p:txBody>
      </p:sp>
    </p:spTree>
    <p:extLst>
      <p:ext uri="{BB962C8B-B14F-4D97-AF65-F5344CB8AC3E}">
        <p14:creationId xmlns:p14="http://schemas.microsoft.com/office/powerpoint/2010/main" val="24188883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999E3-B119-ECEF-654F-99BDC25F109F}"/>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4B44607-64D3-DABA-7B4A-B743833DD548}"/>
              </a:ext>
            </a:extLst>
          </p:cNvPr>
          <p:cNvSpPr>
            <a:spLocks noGrp="1"/>
          </p:cNvSpPr>
          <p:nvPr>
            <p:ph idx="1"/>
          </p:nvPr>
        </p:nvSpPr>
        <p:spPr/>
        <p:txBody>
          <a:bodyPr/>
          <a:lstStyle/>
          <a:p>
            <a:r>
              <a:rPr lang="en-US" dirty="0"/>
              <a:t>This material is based on research sponsored in part by Air Force Research</a:t>
            </a:r>
          </a:p>
          <a:p>
            <a:r>
              <a:rPr lang="en-US" dirty="0"/>
              <a:t>Laboratory (AFRL) and Defense Advanced Research Projects</a:t>
            </a:r>
          </a:p>
          <a:p>
            <a:r>
              <a:rPr lang="en-US" dirty="0"/>
              <a:t>Agency (DARPA) under agreement number FA8650-20-2-7009. Andrew</a:t>
            </a:r>
          </a:p>
          <a:p>
            <a:r>
              <a:rPr lang="en-US" dirty="0"/>
              <a:t>B. </a:t>
            </a:r>
            <a:r>
              <a:rPr lang="en-US" dirty="0" err="1"/>
              <a:t>Kahng</a:t>
            </a:r>
            <a:r>
              <a:rPr lang="en-US" dirty="0"/>
              <a:t> is also supported in part by NSF CCF-2112665. The</a:t>
            </a:r>
          </a:p>
          <a:p>
            <a:r>
              <a:rPr lang="en-US" dirty="0"/>
              <a:t>U. S. government is authorized to reproduce and distribute reprints</a:t>
            </a:r>
          </a:p>
          <a:p>
            <a:r>
              <a:rPr lang="en-US" dirty="0"/>
              <a:t>for Governmental purposes notwithstanding any copyright notation</a:t>
            </a:r>
          </a:p>
          <a:p>
            <a:r>
              <a:rPr lang="en-US" dirty="0"/>
              <a:t>thereon. The views and conclusions contained herein are those of</a:t>
            </a:r>
          </a:p>
          <a:p>
            <a:r>
              <a:rPr lang="en-US" dirty="0"/>
              <a:t>the authors and should not be interpreted as necessarily representing</a:t>
            </a:r>
          </a:p>
          <a:p>
            <a:r>
              <a:rPr lang="en-US" dirty="0"/>
              <a:t>the official policies or endorsements, either expressed or implied, of</a:t>
            </a:r>
          </a:p>
          <a:p>
            <a:r>
              <a:rPr lang="en-US" dirty="0"/>
              <a:t>AFRL, DARPA, or the U. S. government.</a:t>
            </a:r>
          </a:p>
          <a:p>
            <a:endParaRPr lang="en-US" dirty="0"/>
          </a:p>
        </p:txBody>
      </p:sp>
    </p:spTree>
    <p:extLst>
      <p:ext uri="{BB962C8B-B14F-4D97-AF65-F5344CB8AC3E}">
        <p14:creationId xmlns:p14="http://schemas.microsoft.com/office/powerpoint/2010/main" val="18083047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5BF9-322D-52A7-E3B0-1481E84C5237}"/>
              </a:ext>
            </a:extLst>
          </p:cNvPr>
          <p:cNvSpPr>
            <a:spLocks noGrp="1"/>
          </p:cNvSpPr>
          <p:nvPr>
            <p:ph type="title"/>
          </p:nvPr>
        </p:nvSpPr>
        <p:spPr/>
        <p:txBody>
          <a:bodyPr/>
          <a:lstStyle/>
          <a:p>
            <a:r>
              <a:rPr lang="en-US" dirty="0"/>
              <a:t>Challenges of DSE and Proposed Solution</a:t>
            </a:r>
          </a:p>
        </p:txBody>
      </p:sp>
      <p:grpSp>
        <p:nvGrpSpPr>
          <p:cNvPr id="6" name="Group 5">
            <a:extLst>
              <a:ext uri="{FF2B5EF4-FFF2-40B4-BE49-F238E27FC236}">
                <a16:creationId xmlns:a16="http://schemas.microsoft.com/office/drawing/2014/main" id="{FFD4B863-EA75-4EF0-052C-9176A6138951}"/>
              </a:ext>
            </a:extLst>
          </p:cNvPr>
          <p:cNvGrpSpPr/>
          <p:nvPr/>
        </p:nvGrpSpPr>
        <p:grpSpPr>
          <a:xfrm>
            <a:off x="1888661" y="837692"/>
            <a:ext cx="8762863" cy="3657600"/>
            <a:chOff x="1921540" y="837692"/>
            <a:chExt cx="8762863" cy="3657600"/>
          </a:xfrm>
        </p:grpSpPr>
        <p:pic>
          <p:nvPicPr>
            <p:cNvPr id="4" name="Picture 2">
              <a:extLst>
                <a:ext uri="{FF2B5EF4-FFF2-40B4-BE49-F238E27FC236}">
                  <a16:creationId xmlns:a16="http://schemas.microsoft.com/office/drawing/2014/main" id="{BE6AC672-01D4-DB6F-CB66-C9168754A3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62" r="2740" b="31891"/>
            <a:stretch/>
          </p:blipFill>
          <p:spPr bwMode="auto">
            <a:xfrm>
              <a:off x="6437869" y="837692"/>
              <a:ext cx="424653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ED9B0E-2017-16C5-E8A9-D11002E5B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8" r="50244" b="31891"/>
            <a:stretch/>
          </p:blipFill>
          <p:spPr bwMode="auto">
            <a:xfrm>
              <a:off x="1921540" y="837692"/>
              <a:ext cx="4129158" cy="36576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le 5">
            <a:extLst>
              <a:ext uri="{FF2B5EF4-FFF2-40B4-BE49-F238E27FC236}">
                <a16:creationId xmlns:a16="http://schemas.microsoft.com/office/drawing/2014/main" id="{199A53B7-3DC5-89CC-D842-C7EB6209D172}"/>
              </a:ext>
            </a:extLst>
          </p:cNvPr>
          <p:cNvGraphicFramePr>
            <a:graphicFrameLocks noGrp="1"/>
          </p:cNvGraphicFramePr>
          <p:nvPr>
            <p:extLst>
              <p:ext uri="{D42A27DB-BD31-4B8C-83A1-F6EECF244321}">
                <p14:modId xmlns:p14="http://schemas.microsoft.com/office/powerpoint/2010/main" val="323730420"/>
              </p:ext>
            </p:extLst>
          </p:nvPr>
        </p:nvGraphicFramePr>
        <p:xfrm>
          <a:off x="2625125" y="4593209"/>
          <a:ext cx="7272637" cy="2123440"/>
        </p:xfrm>
        <a:graphic>
          <a:graphicData uri="http://schemas.openxmlformats.org/drawingml/2006/table">
            <a:tbl>
              <a:tblPr firstRow="1" bandRow="1">
                <a:tableStyleId>{5C22544A-7EE6-4342-B048-85BDC9FD1C3A}</a:tableStyleId>
              </a:tblPr>
              <a:tblGrid>
                <a:gridCol w="1131329">
                  <a:extLst>
                    <a:ext uri="{9D8B030D-6E8A-4147-A177-3AD203B41FA5}">
                      <a16:colId xmlns:a16="http://schemas.microsoft.com/office/drawing/2014/main" val="3095539723"/>
                    </a:ext>
                  </a:extLst>
                </a:gridCol>
                <a:gridCol w="3052119">
                  <a:extLst>
                    <a:ext uri="{9D8B030D-6E8A-4147-A177-3AD203B41FA5}">
                      <a16:colId xmlns:a16="http://schemas.microsoft.com/office/drawing/2014/main" val="3887149094"/>
                    </a:ext>
                  </a:extLst>
                </a:gridCol>
                <a:gridCol w="3089189">
                  <a:extLst>
                    <a:ext uri="{9D8B030D-6E8A-4147-A177-3AD203B41FA5}">
                      <a16:colId xmlns:a16="http://schemas.microsoft.com/office/drawing/2014/main" val="4282709121"/>
                    </a:ext>
                  </a:extLst>
                </a:gridCol>
              </a:tblGrid>
              <a:tr h="370840">
                <a:tc>
                  <a:txBody>
                    <a:bodyPr/>
                    <a:lstStyle/>
                    <a:p>
                      <a:pPr algn="ctr">
                        <a:spcBef>
                          <a:spcPts val="600"/>
                        </a:spcBef>
                      </a:pPr>
                      <a:r>
                        <a:rPr lang="en-US" dirty="0"/>
                        <a:t>Design</a:t>
                      </a:r>
                    </a:p>
                  </a:txBody>
                  <a:tcPr/>
                </a:tc>
                <a:tc>
                  <a:txBody>
                    <a:bodyPr/>
                    <a:lstStyle/>
                    <a:p>
                      <a:pPr algn="ctr"/>
                      <a:r>
                        <a:rPr lang="en-US" dirty="0"/>
                        <a:t>Kendall rank correlation coefficient for power</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Kendall rank correlation coefficient for frequency</a:t>
                      </a:r>
                    </a:p>
                  </a:txBody>
                  <a:tcPr/>
                </a:tc>
                <a:extLst>
                  <a:ext uri="{0D108BD9-81ED-4DB2-BD59-A6C34878D82A}">
                    <a16:rowId xmlns:a16="http://schemas.microsoft.com/office/drawing/2014/main" val="1542203738"/>
                  </a:ext>
                </a:extLst>
              </a:tr>
              <a:tr h="370840">
                <a:tc>
                  <a:txBody>
                    <a:bodyPr/>
                    <a:lstStyle/>
                    <a:p>
                      <a:pPr algn="ctr"/>
                      <a:r>
                        <a:rPr lang="en-US" dirty="0"/>
                        <a:t>Design-1</a:t>
                      </a:r>
                    </a:p>
                  </a:txBody>
                  <a:tcPr/>
                </a:tc>
                <a:tc>
                  <a:txBody>
                    <a:bodyPr/>
                    <a:lstStyle/>
                    <a:p>
                      <a:pPr algn="ctr"/>
                      <a:r>
                        <a:rPr lang="en-US" dirty="0"/>
                        <a:t>0.60</a:t>
                      </a:r>
                    </a:p>
                  </a:txBody>
                  <a:tcPr/>
                </a:tc>
                <a:tc>
                  <a:txBody>
                    <a:bodyPr/>
                    <a:lstStyle/>
                    <a:p>
                      <a:pPr algn="ctr"/>
                      <a:r>
                        <a:rPr lang="en-US" dirty="0"/>
                        <a:t>-0.06</a:t>
                      </a:r>
                    </a:p>
                  </a:txBody>
                  <a:tcPr/>
                </a:tc>
                <a:extLst>
                  <a:ext uri="{0D108BD9-81ED-4DB2-BD59-A6C34878D82A}">
                    <a16:rowId xmlns:a16="http://schemas.microsoft.com/office/drawing/2014/main" val="2194690803"/>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Design-2</a:t>
                      </a:r>
                    </a:p>
                  </a:txBody>
                  <a:tcPr/>
                </a:tc>
                <a:tc>
                  <a:txBody>
                    <a:bodyPr/>
                    <a:lstStyle/>
                    <a:p>
                      <a:pPr algn="ctr"/>
                      <a:r>
                        <a:rPr lang="en-US" dirty="0"/>
                        <a:t>0.09</a:t>
                      </a:r>
                    </a:p>
                  </a:txBody>
                  <a:tcPr/>
                </a:tc>
                <a:tc>
                  <a:txBody>
                    <a:bodyPr/>
                    <a:lstStyle/>
                    <a:p>
                      <a:pPr algn="ctr"/>
                      <a:r>
                        <a:rPr lang="en-US" dirty="0"/>
                        <a:t>-0.06</a:t>
                      </a:r>
                    </a:p>
                  </a:txBody>
                  <a:tcPr/>
                </a:tc>
                <a:extLst>
                  <a:ext uri="{0D108BD9-81ED-4DB2-BD59-A6C34878D82A}">
                    <a16:rowId xmlns:a16="http://schemas.microsoft.com/office/drawing/2014/main" val="2615138762"/>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Design-3</a:t>
                      </a:r>
                    </a:p>
                  </a:txBody>
                  <a:tcPr/>
                </a:tc>
                <a:tc>
                  <a:txBody>
                    <a:bodyPr/>
                    <a:lstStyle/>
                    <a:p>
                      <a:pPr algn="ctr"/>
                      <a:r>
                        <a:rPr lang="en-US" dirty="0"/>
                        <a:t>0.35</a:t>
                      </a:r>
                    </a:p>
                  </a:txBody>
                  <a:tcPr/>
                </a:tc>
                <a:tc>
                  <a:txBody>
                    <a:bodyPr/>
                    <a:lstStyle/>
                    <a:p>
                      <a:pPr algn="ctr"/>
                      <a:r>
                        <a:rPr lang="en-US" dirty="0"/>
                        <a:t> 0.09</a:t>
                      </a:r>
                    </a:p>
                  </a:txBody>
                  <a:tcPr/>
                </a:tc>
                <a:extLst>
                  <a:ext uri="{0D108BD9-81ED-4DB2-BD59-A6C34878D82A}">
                    <a16:rowId xmlns:a16="http://schemas.microsoft.com/office/drawing/2014/main" val="3922655856"/>
                  </a:ext>
                </a:extLst>
              </a:tr>
              <a:tr h="37084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dirty="0"/>
                        <a:t>Design-4</a:t>
                      </a:r>
                    </a:p>
                  </a:txBody>
                  <a:tcPr/>
                </a:tc>
                <a:tc>
                  <a:txBody>
                    <a:bodyPr/>
                    <a:lstStyle/>
                    <a:p>
                      <a:pPr algn="ctr"/>
                      <a:r>
                        <a:rPr lang="en-US" dirty="0"/>
                        <a:t>0.54</a:t>
                      </a:r>
                    </a:p>
                  </a:txBody>
                  <a:tcPr/>
                </a:tc>
                <a:tc>
                  <a:txBody>
                    <a:bodyPr/>
                    <a:lstStyle/>
                    <a:p>
                      <a:pPr algn="ctr"/>
                      <a:r>
                        <a:rPr lang="en-US" dirty="0"/>
                        <a:t> 0.14</a:t>
                      </a:r>
                    </a:p>
                  </a:txBody>
                  <a:tcPr/>
                </a:tc>
                <a:extLst>
                  <a:ext uri="{0D108BD9-81ED-4DB2-BD59-A6C34878D82A}">
                    <a16:rowId xmlns:a16="http://schemas.microsoft.com/office/drawing/2014/main" val="2736215643"/>
                  </a:ext>
                </a:extLst>
              </a:tr>
            </a:tbl>
          </a:graphicData>
        </a:graphic>
      </p:graphicFrame>
    </p:spTree>
    <p:extLst>
      <p:ext uri="{BB962C8B-B14F-4D97-AF65-F5344CB8AC3E}">
        <p14:creationId xmlns:p14="http://schemas.microsoft.com/office/powerpoint/2010/main" val="19305700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6157-3D59-24A2-9156-0EC185AE6AC2}"/>
              </a:ext>
            </a:extLst>
          </p:cNvPr>
          <p:cNvSpPr>
            <a:spLocks noGrp="1"/>
          </p:cNvSpPr>
          <p:nvPr>
            <p:ph type="title"/>
          </p:nvPr>
        </p:nvSpPr>
        <p:spPr>
          <a:xfrm>
            <a:off x="190839" y="129774"/>
            <a:ext cx="11802533" cy="595312"/>
          </a:xfrm>
        </p:spPr>
        <p:txBody>
          <a:bodyPr/>
          <a:lstStyle/>
          <a:p>
            <a:r>
              <a:rPr lang="en-US" dirty="0"/>
              <a:t>Data Generation</a:t>
            </a:r>
          </a:p>
        </p:txBody>
      </p:sp>
      <p:sp>
        <p:nvSpPr>
          <p:cNvPr id="3" name="Content Placeholder 2">
            <a:extLst>
              <a:ext uri="{FF2B5EF4-FFF2-40B4-BE49-F238E27FC236}">
                <a16:creationId xmlns:a16="http://schemas.microsoft.com/office/drawing/2014/main" id="{CD3F3C7F-E5DB-6B48-24DB-E1179A14498C}"/>
              </a:ext>
            </a:extLst>
          </p:cNvPr>
          <p:cNvSpPr>
            <a:spLocks noGrp="1"/>
          </p:cNvSpPr>
          <p:nvPr>
            <p:ph idx="1"/>
          </p:nvPr>
        </p:nvSpPr>
        <p:spPr>
          <a:xfrm>
            <a:off x="228600" y="775358"/>
            <a:ext cx="5430358" cy="3883139"/>
          </a:xfrm>
        </p:spPr>
        <p:txBody>
          <a:bodyPr/>
          <a:lstStyle/>
          <a:p>
            <a:r>
              <a:rPr lang="en-US" sz="2200" dirty="0"/>
              <a:t>ASIC flow: GLOBALFOUNDRIES 12LP enablement and commercial SP&amp;R tools.</a:t>
            </a:r>
          </a:p>
          <a:p>
            <a:pPr lvl="1"/>
            <a:r>
              <a:rPr lang="en-US" sz="2000" dirty="0"/>
              <a:t>Sweep target clock period (TCP) from 0.5ns to 10ns</a:t>
            </a:r>
          </a:p>
          <a:p>
            <a:r>
              <a:rPr lang="en-US" sz="2200" dirty="0"/>
              <a:t>Denoising: two extra runs by varying TCP by ±0.01ns</a:t>
            </a:r>
          </a:p>
          <a:p>
            <a:r>
              <a:rPr lang="en-US" sz="2200" dirty="0"/>
              <a:t>Collected data points </a:t>
            </a:r>
          </a:p>
          <a:p>
            <a:pPr lvl="1"/>
            <a:r>
              <a:rPr lang="en-US" sz="2000" dirty="0"/>
              <a:t>Feed to simulators to obtain system metrics</a:t>
            </a:r>
          </a:p>
          <a:p>
            <a:pPr lvl="1"/>
            <a:r>
              <a:rPr lang="en-US" sz="2000" dirty="0"/>
              <a:t>ASIC: </a:t>
            </a:r>
            <a:r>
              <a:rPr lang="en-US" sz="2000" b="1" dirty="0"/>
              <a:t>480</a:t>
            </a:r>
            <a:r>
              <a:rPr lang="en-US" sz="2000" dirty="0"/>
              <a:t> (</a:t>
            </a:r>
            <a:r>
              <a:rPr lang="en-US" sz="2000" i="1" dirty="0"/>
              <a:t>TABLA</a:t>
            </a:r>
            <a:r>
              <a:rPr lang="en-US" sz="2000" dirty="0"/>
              <a:t>), </a:t>
            </a:r>
            <a:r>
              <a:rPr lang="en-US" sz="2000" b="1" dirty="0"/>
              <a:t>344</a:t>
            </a:r>
            <a:r>
              <a:rPr lang="en-US" sz="2000" dirty="0"/>
              <a:t> (</a:t>
            </a:r>
            <a:r>
              <a:rPr lang="en-US" sz="2000" i="1" dirty="0" err="1"/>
              <a:t>GeneSys</a:t>
            </a:r>
            <a:r>
              <a:rPr lang="en-US" sz="2000" dirty="0"/>
              <a:t>), </a:t>
            </a:r>
            <a:r>
              <a:rPr lang="en-US" sz="2000" b="1" dirty="0"/>
              <a:t>473</a:t>
            </a:r>
            <a:r>
              <a:rPr lang="en-US" sz="2000" dirty="0"/>
              <a:t> (</a:t>
            </a:r>
            <a:r>
              <a:rPr lang="en-US" sz="2000" i="1" dirty="0"/>
              <a:t>VTA</a:t>
            </a:r>
            <a:r>
              <a:rPr lang="en-US" sz="2000" dirty="0"/>
              <a:t>) and </a:t>
            </a:r>
            <a:r>
              <a:rPr lang="en-US" sz="2000" b="1" dirty="0"/>
              <a:t>4558</a:t>
            </a:r>
            <a:r>
              <a:rPr lang="en-US" sz="2000" dirty="0"/>
              <a:t> (</a:t>
            </a:r>
            <a:r>
              <a:rPr lang="en-US" sz="2000" i="1" dirty="0" err="1"/>
              <a:t>Axiline</a:t>
            </a:r>
            <a:r>
              <a:rPr lang="en-US" sz="2000" dirty="0"/>
              <a:t>)</a:t>
            </a:r>
            <a:endParaRPr lang="en-US" sz="2200" dirty="0"/>
          </a:p>
        </p:txBody>
      </p:sp>
      <p:sp>
        <p:nvSpPr>
          <p:cNvPr id="4" name="Content Placeholder 2">
            <a:extLst>
              <a:ext uri="{FF2B5EF4-FFF2-40B4-BE49-F238E27FC236}">
                <a16:creationId xmlns:a16="http://schemas.microsoft.com/office/drawing/2014/main" id="{6787CEDC-F8A7-11BB-F2E2-D913488072BC}"/>
              </a:ext>
            </a:extLst>
          </p:cNvPr>
          <p:cNvSpPr txBox="1">
            <a:spLocks/>
          </p:cNvSpPr>
          <p:nvPr/>
        </p:nvSpPr>
        <p:spPr bwMode="auto">
          <a:xfrm>
            <a:off x="6096000" y="775359"/>
            <a:ext cx="5867401" cy="24621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200" kern="0" dirty="0"/>
              <a:t>FPGA flow: Virtex-7 and </a:t>
            </a:r>
            <a:r>
              <a:rPr lang="en-US" sz="2200" kern="0" dirty="0" err="1"/>
              <a:t>Kintex</a:t>
            </a:r>
            <a:endParaRPr lang="en-US" sz="2200" kern="0" dirty="0"/>
          </a:p>
          <a:p>
            <a:pPr lvl="1" defTabSz="914400"/>
            <a:r>
              <a:rPr lang="en-US" sz="2000" kern="0" dirty="0"/>
              <a:t>Sweep TCP from 2ns to 30ns</a:t>
            </a:r>
            <a:endParaRPr lang="en-US" sz="2200" kern="0" dirty="0"/>
          </a:p>
          <a:p>
            <a:pPr defTabSz="914400"/>
            <a:r>
              <a:rPr lang="en-US" sz="2200" kern="0" dirty="0"/>
              <a:t>Denoising: two extra runs by varying TCP by ±0.01ns</a:t>
            </a:r>
          </a:p>
          <a:p>
            <a:pPr defTabSz="914400"/>
            <a:r>
              <a:rPr lang="en-US" sz="2200" kern="0" dirty="0"/>
              <a:t>Collected data points </a:t>
            </a:r>
          </a:p>
          <a:p>
            <a:pPr lvl="1" defTabSz="914400"/>
            <a:r>
              <a:rPr lang="en-US" sz="2000" kern="0" dirty="0"/>
              <a:t>Feed to simulators to obtain system metrics</a:t>
            </a:r>
          </a:p>
          <a:p>
            <a:pPr lvl="1" defTabSz="914400"/>
            <a:r>
              <a:rPr lang="en-US" sz="2000" kern="0" dirty="0"/>
              <a:t>FPGA: </a:t>
            </a:r>
            <a:r>
              <a:rPr lang="en-US" sz="2000" b="1" kern="0" dirty="0"/>
              <a:t>630</a:t>
            </a:r>
            <a:r>
              <a:rPr lang="en-US" sz="2000" kern="0" dirty="0"/>
              <a:t> (</a:t>
            </a:r>
            <a:r>
              <a:rPr lang="en-US" sz="2000" i="1" kern="0" dirty="0"/>
              <a:t>TABLA</a:t>
            </a:r>
            <a:r>
              <a:rPr lang="en-US" sz="2000" kern="0" dirty="0"/>
              <a:t>)</a:t>
            </a:r>
            <a:endParaRPr lang="en-US" sz="2200" kern="0" dirty="0"/>
          </a:p>
        </p:txBody>
      </p:sp>
      <p:sp>
        <p:nvSpPr>
          <p:cNvPr id="7" name="Content Placeholder 2">
            <a:extLst>
              <a:ext uri="{FF2B5EF4-FFF2-40B4-BE49-F238E27FC236}">
                <a16:creationId xmlns:a16="http://schemas.microsoft.com/office/drawing/2014/main" id="{6BC8913B-4888-2A24-F778-27A371EFBA46}"/>
              </a:ext>
            </a:extLst>
          </p:cNvPr>
          <p:cNvSpPr txBox="1">
            <a:spLocks/>
          </p:cNvSpPr>
          <p:nvPr/>
        </p:nvSpPr>
        <p:spPr bwMode="auto">
          <a:xfrm>
            <a:off x="228600" y="5245836"/>
            <a:ext cx="5430358" cy="70835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spcBef>
                <a:spcPts val="3636"/>
              </a:spcBef>
            </a:pPr>
            <a:r>
              <a:rPr lang="en-US" sz="2200" kern="0" dirty="0"/>
              <a:t>For both ASIC and FPGA data points are split into train and test in 4:1</a:t>
            </a:r>
          </a:p>
        </p:txBody>
      </p:sp>
      <p:pic>
        <p:nvPicPr>
          <p:cNvPr id="8" name="Picture 7">
            <a:extLst>
              <a:ext uri="{FF2B5EF4-FFF2-40B4-BE49-F238E27FC236}">
                <a16:creationId xmlns:a16="http://schemas.microsoft.com/office/drawing/2014/main" id="{D5623C67-54FF-D5FF-C36E-30E59086AC3C}"/>
              </a:ext>
            </a:extLst>
          </p:cNvPr>
          <p:cNvPicPr>
            <a:picLocks noChangeAspect="1"/>
          </p:cNvPicPr>
          <p:nvPr/>
        </p:nvPicPr>
        <p:blipFill rotWithShape="1">
          <a:blip r:embed="rId3"/>
          <a:srcRect b="45255"/>
          <a:stretch/>
        </p:blipFill>
        <p:spPr>
          <a:xfrm>
            <a:off x="5658958" y="3287744"/>
            <a:ext cx="6304443" cy="3253790"/>
          </a:xfrm>
          <a:prstGeom prst="rect">
            <a:avLst/>
          </a:prstGeom>
        </p:spPr>
      </p:pic>
      <p:graphicFrame>
        <p:nvGraphicFramePr>
          <p:cNvPr id="5" name="Diagram 4">
            <a:extLst>
              <a:ext uri="{FF2B5EF4-FFF2-40B4-BE49-F238E27FC236}">
                <a16:creationId xmlns:a16="http://schemas.microsoft.com/office/drawing/2014/main" id="{734691C0-9C8C-6E81-492F-FB8953FD3EAD}"/>
              </a:ext>
            </a:extLst>
          </p:cNvPr>
          <p:cNvGraphicFramePr/>
          <p:nvPr/>
        </p:nvGraphicFramePr>
        <p:xfrm>
          <a:off x="6286161" y="54864"/>
          <a:ext cx="5715000" cy="594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8056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54F2454-4928-CC3E-DA92-4CE19C999631}"/>
              </a:ext>
            </a:extLst>
          </p:cNvPr>
          <p:cNvGrpSpPr>
            <a:grpSpLocks noChangeAspect="1"/>
          </p:cNvGrpSpPr>
          <p:nvPr/>
        </p:nvGrpSpPr>
        <p:grpSpPr>
          <a:xfrm>
            <a:off x="2895600" y="3372966"/>
            <a:ext cx="6400800" cy="3326726"/>
            <a:chOff x="2308654" y="2451447"/>
            <a:chExt cx="7315200" cy="3801975"/>
          </a:xfrm>
        </p:grpSpPr>
        <p:grpSp>
          <p:nvGrpSpPr>
            <p:cNvPr id="5" name="Group 4">
              <a:extLst>
                <a:ext uri="{FF2B5EF4-FFF2-40B4-BE49-F238E27FC236}">
                  <a16:creationId xmlns:a16="http://schemas.microsoft.com/office/drawing/2014/main" id="{310A1825-EE0B-6A7E-45DA-EEBA5E2C10FD}"/>
                </a:ext>
              </a:extLst>
            </p:cNvPr>
            <p:cNvGrpSpPr>
              <a:grpSpLocks noChangeAspect="1"/>
            </p:cNvGrpSpPr>
            <p:nvPr/>
          </p:nvGrpSpPr>
          <p:grpSpPr>
            <a:xfrm>
              <a:off x="3124200" y="2451447"/>
              <a:ext cx="5486400" cy="2804249"/>
              <a:chOff x="2901272" y="1927630"/>
              <a:chExt cx="6209366" cy="3173776"/>
            </a:xfrm>
          </p:grpSpPr>
          <p:pic>
            <p:nvPicPr>
              <p:cNvPr id="6" name="Picture 2">
                <a:extLst>
                  <a:ext uri="{FF2B5EF4-FFF2-40B4-BE49-F238E27FC236}">
                    <a16:creationId xmlns:a16="http://schemas.microsoft.com/office/drawing/2014/main" id="{C07708DA-6EC7-0209-A2FB-CC2CB96DE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095"/>
              <a:stretch/>
            </p:blipFill>
            <p:spPr bwMode="auto">
              <a:xfrm>
                <a:off x="2901272" y="1927630"/>
                <a:ext cx="6209366" cy="2823629"/>
              </a:xfrm>
              <a:prstGeom prst="rect">
                <a:avLst/>
              </a:prstGeom>
              <a:solidFill>
                <a:srgbClr val="FFFFFF"/>
              </a:solidFill>
            </p:spPr>
          </p:pic>
          <p:sp>
            <p:nvSpPr>
              <p:cNvPr id="7" name="TextBox 6">
                <a:extLst>
                  <a:ext uri="{FF2B5EF4-FFF2-40B4-BE49-F238E27FC236}">
                    <a16:creationId xmlns:a16="http://schemas.microsoft.com/office/drawing/2014/main" id="{C9A6284B-28A2-CCC2-88ED-6A77A967DA6A}"/>
                  </a:ext>
                </a:extLst>
              </p:cNvPr>
              <p:cNvSpPr txBox="1"/>
              <p:nvPr/>
            </p:nvSpPr>
            <p:spPr>
              <a:xfrm>
                <a:off x="4100293" y="4680301"/>
                <a:ext cx="1298373" cy="398096"/>
              </a:xfrm>
              <a:prstGeom prst="rect">
                <a:avLst/>
              </a:prstGeom>
              <a:noFill/>
            </p:spPr>
            <p:txBody>
              <a:bodyPr wrap="none" rtlCol="0">
                <a:spAutoFit/>
              </a:bodyPr>
              <a:lstStyle/>
              <a:p>
                <a:r>
                  <a:rPr lang="en-US" sz="1400" b="1" dirty="0"/>
                  <a:t>Design-A</a:t>
                </a:r>
              </a:p>
            </p:txBody>
          </p:sp>
          <p:sp>
            <p:nvSpPr>
              <p:cNvPr id="8" name="TextBox 7">
                <a:extLst>
                  <a:ext uri="{FF2B5EF4-FFF2-40B4-BE49-F238E27FC236}">
                    <a16:creationId xmlns:a16="http://schemas.microsoft.com/office/drawing/2014/main" id="{BF09A200-C1BA-10A8-C137-F97DB0F267A2}"/>
                  </a:ext>
                </a:extLst>
              </p:cNvPr>
              <p:cNvSpPr txBox="1"/>
              <p:nvPr/>
            </p:nvSpPr>
            <p:spPr>
              <a:xfrm>
                <a:off x="7001804" y="4703310"/>
                <a:ext cx="1298373" cy="398096"/>
              </a:xfrm>
              <a:prstGeom prst="rect">
                <a:avLst/>
              </a:prstGeom>
              <a:noFill/>
            </p:spPr>
            <p:txBody>
              <a:bodyPr wrap="none" rtlCol="0">
                <a:spAutoFit/>
              </a:bodyPr>
              <a:lstStyle/>
              <a:p>
                <a:r>
                  <a:rPr lang="en-US" sz="1400" b="1" dirty="0"/>
                  <a:t>Design-B</a:t>
                </a:r>
              </a:p>
            </p:txBody>
          </p:sp>
        </p:grpSp>
        <p:pic>
          <p:nvPicPr>
            <p:cNvPr id="11" name="Picture 10" descr="Table&#10;&#10;Description automatically generated">
              <a:extLst>
                <a:ext uri="{FF2B5EF4-FFF2-40B4-BE49-F238E27FC236}">
                  <a16:creationId xmlns:a16="http://schemas.microsoft.com/office/drawing/2014/main" id="{1A08FEB1-016A-6CC2-7B71-619BC27AFD59}"/>
                </a:ext>
              </a:extLst>
            </p:cNvPr>
            <p:cNvPicPr>
              <a:picLocks noChangeAspect="1"/>
            </p:cNvPicPr>
            <p:nvPr/>
          </p:nvPicPr>
          <p:blipFill>
            <a:blip r:embed="rId4"/>
            <a:stretch>
              <a:fillRect/>
            </a:stretch>
          </p:blipFill>
          <p:spPr>
            <a:xfrm>
              <a:off x="2308654" y="5232896"/>
              <a:ext cx="7315200" cy="1020526"/>
            </a:xfrm>
            <a:prstGeom prst="rect">
              <a:avLst/>
            </a:prstGeom>
          </p:spPr>
        </p:pic>
      </p:grpSp>
      <p:sp>
        <p:nvSpPr>
          <p:cNvPr id="2" name="Title 1">
            <a:extLst>
              <a:ext uri="{FF2B5EF4-FFF2-40B4-BE49-F238E27FC236}">
                <a16:creationId xmlns:a16="http://schemas.microsoft.com/office/drawing/2014/main" id="{B7ABE637-23CA-403B-ED96-9DB31120441B}"/>
              </a:ext>
            </a:extLst>
          </p:cNvPr>
          <p:cNvSpPr>
            <a:spLocks noGrp="1"/>
          </p:cNvSpPr>
          <p:nvPr>
            <p:ph type="title"/>
          </p:nvPr>
        </p:nvSpPr>
        <p:spPr/>
        <p:txBody>
          <a:bodyPr/>
          <a:lstStyle/>
          <a:p>
            <a:r>
              <a:rPr lang="en-US" dirty="0"/>
              <a:t>Background and Motivation</a:t>
            </a:r>
          </a:p>
        </p:txBody>
      </p:sp>
      <p:sp>
        <p:nvSpPr>
          <p:cNvPr id="3" name="Content Placeholder 2">
            <a:extLst>
              <a:ext uri="{FF2B5EF4-FFF2-40B4-BE49-F238E27FC236}">
                <a16:creationId xmlns:a16="http://schemas.microsoft.com/office/drawing/2014/main" id="{644B895D-1329-C0A2-DE32-416B6033196E}"/>
              </a:ext>
            </a:extLst>
          </p:cNvPr>
          <p:cNvSpPr>
            <a:spLocks noGrp="1"/>
          </p:cNvSpPr>
          <p:nvPr>
            <p:ph idx="1"/>
          </p:nvPr>
        </p:nvSpPr>
        <p:spPr>
          <a:xfrm>
            <a:off x="228600" y="838201"/>
            <a:ext cx="11777472" cy="2436339"/>
          </a:xfrm>
        </p:spPr>
        <p:txBody>
          <a:bodyPr/>
          <a:lstStyle/>
          <a:p>
            <a:r>
              <a:rPr lang="en-US" sz="2400" dirty="0"/>
              <a:t>ML accelerators are the key component of real-time machine learning</a:t>
            </a:r>
          </a:p>
          <a:p>
            <a:pPr lvl="1"/>
            <a:r>
              <a:rPr lang="en-US" sz="2200" dirty="0"/>
              <a:t>Highly parameterizable, complex design</a:t>
            </a:r>
          </a:p>
          <a:p>
            <a:pPr lvl="1"/>
            <a:r>
              <a:rPr lang="en-US" sz="2200" dirty="0"/>
              <a:t>Optimized with design space exploration (DSE)</a:t>
            </a:r>
          </a:p>
          <a:p>
            <a:pPr defTabSz="914400">
              <a:spcBef>
                <a:spcPts val="2064"/>
              </a:spcBef>
            </a:pPr>
            <a:r>
              <a:rPr lang="en-US" sz="2400" b="1" dirty="0">
                <a:solidFill>
                  <a:srgbClr val="1706BA"/>
                </a:solidFill>
              </a:rPr>
              <a:t>Challenges for DSE</a:t>
            </a:r>
          </a:p>
          <a:p>
            <a:pPr lvl="1" defTabSz="914400"/>
            <a:r>
              <a:rPr lang="en-US" sz="2200" dirty="0">
                <a:solidFill>
                  <a:srgbClr val="1706BA"/>
                </a:solidFill>
              </a:rPr>
              <a:t>Huge design space: </a:t>
            </a:r>
            <a:r>
              <a:rPr lang="en-US" sz="2200" b="1" dirty="0">
                <a:solidFill>
                  <a:srgbClr val="1706BA"/>
                </a:solidFill>
              </a:rPr>
              <a:t>exponential</a:t>
            </a:r>
            <a:r>
              <a:rPr lang="en-US" sz="2200" dirty="0">
                <a:solidFill>
                  <a:srgbClr val="1706BA"/>
                </a:solidFill>
              </a:rPr>
              <a:t> in number of architectural hyperparameters</a:t>
            </a:r>
          </a:p>
          <a:p>
            <a:pPr lvl="1" defTabSz="914400"/>
            <a:r>
              <a:rPr lang="en-US" sz="2200" dirty="0">
                <a:solidFill>
                  <a:srgbClr val="1706BA"/>
                </a:solidFill>
              </a:rPr>
              <a:t>Huge runtimes: SP&amp;R flow takes </a:t>
            </a:r>
            <a:r>
              <a:rPr lang="en-US" sz="2200" b="1" dirty="0">
                <a:solidFill>
                  <a:srgbClr val="1706BA"/>
                </a:solidFill>
              </a:rPr>
              <a:t>days to weeks</a:t>
            </a:r>
          </a:p>
        </p:txBody>
      </p:sp>
    </p:spTree>
    <p:extLst>
      <p:ext uri="{BB962C8B-B14F-4D97-AF65-F5344CB8AC3E}">
        <p14:creationId xmlns:p14="http://schemas.microsoft.com/office/powerpoint/2010/main" val="2618825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5BF9-322D-52A7-E3B0-1481E84C5237}"/>
              </a:ext>
            </a:extLst>
          </p:cNvPr>
          <p:cNvSpPr>
            <a:spLocks noGrp="1"/>
          </p:cNvSpPr>
          <p:nvPr>
            <p:ph type="title"/>
          </p:nvPr>
        </p:nvSpPr>
        <p:spPr/>
        <p:txBody>
          <a:bodyPr/>
          <a:lstStyle/>
          <a:p>
            <a:r>
              <a:rPr lang="en-US" dirty="0"/>
              <a:t>What Blocks DSE Today?</a:t>
            </a:r>
          </a:p>
        </p:txBody>
      </p:sp>
      <p:sp>
        <p:nvSpPr>
          <p:cNvPr id="3" name="Content Placeholder 2">
            <a:extLst>
              <a:ext uri="{FF2B5EF4-FFF2-40B4-BE49-F238E27FC236}">
                <a16:creationId xmlns:a16="http://schemas.microsoft.com/office/drawing/2014/main" id="{DA49D343-9DCA-D10B-4004-58DCF68B4D35}"/>
              </a:ext>
            </a:extLst>
          </p:cNvPr>
          <p:cNvSpPr>
            <a:spLocks noGrp="1"/>
          </p:cNvSpPr>
          <p:nvPr>
            <p:ph idx="1"/>
          </p:nvPr>
        </p:nvSpPr>
        <p:spPr>
          <a:xfrm>
            <a:off x="228599" y="838202"/>
            <a:ext cx="11802533" cy="1947218"/>
          </a:xfrm>
        </p:spPr>
        <p:txBody>
          <a:bodyPr/>
          <a:lstStyle/>
          <a:p>
            <a:r>
              <a:rPr lang="en-US" sz="2400" dirty="0"/>
              <a:t>Design space complexity</a:t>
            </a:r>
          </a:p>
          <a:p>
            <a:pPr lvl="1"/>
            <a:r>
              <a:rPr lang="en-US" sz="2200" dirty="0"/>
              <a:t>High number of parallel runs: Limited by the availability of compute resources and tool licenses</a:t>
            </a:r>
          </a:p>
          <a:p>
            <a:r>
              <a:rPr lang="en-US" sz="2400" dirty="0"/>
              <a:t>SP&amp;R runtime</a:t>
            </a:r>
          </a:p>
          <a:p>
            <a:pPr lvl="1"/>
            <a:r>
              <a:rPr lang="en-US" sz="2200" dirty="0"/>
              <a:t>Post-synthesis PPA estimation: Miscorrelation with post-SP&amp;R PPA number</a:t>
            </a:r>
          </a:p>
        </p:txBody>
      </p:sp>
      <p:pic>
        <p:nvPicPr>
          <p:cNvPr id="5" name="Picture 2">
            <a:extLst>
              <a:ext uri="{FF2B5EF4-FFF2-40B4-BE49-F238E27FC236}">
                <a16:creationId xmlns:a16="http://schemas.microsoft.com/office/drawing/2014/main" id="{7E9D1ACE-4005-E66B-CEB5-F32FC1200D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62" r="2740" b="31891"/>
          <a:stretch/>
        </p:blipFill>
        <p:spPr bwMode="auto">
          <a:xfrm>
            <a:off x="6252063" y="2785419"/>
            <a:ext cx="424653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B6D66DD-791B-E45F-2A94-26119D83F7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8" r="50244" b="31891"/>
          <a:stretch/>
        </p:blipFill>
        <p:spPr bwMode="auto">
          <a:xfrm>
            <a:off x="1766556" y="2785419"/>
            <a:ext cx="412915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3D91DF-E241-14A1-5968-629AC92F6A33}"/>
              </a:ext>
            </a:extLst>
          </p:cNvPr>
          <p:cNvSpPr/>
          <p:nvPr/>
        </p:nvSpPr>
        <p:spPr bwMode="auto">
          <a:xfrm>
            <a:off x="2023034" y="2976282"/>
            <a:ext cx="411480" cy="2868706"/>
          </a:xfrm>
          <a:prstGeom prst="rect">
            <a:avLst/>
          </a:prstGeom>
          <a:solidFill>
            <a:srgbClr val="FF0000">
              <a:alpha val="37986"/>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Rectangle 6">
            <a:extLst>
              <a:ext uri="{FF2B5EF4-FFF2-40B4-BE49-F238E27FC236}">
                <a16:creationId xmlns:a16="http://schemas.microsoft.com/office/drawing/2014/main" id="{8605B2C9-CF6A-9A48-8947-44A9D7B56600}"/>
              </a:ext>
            </a:extLst>
          </p:cNvPr>
          <p:cNvSpPr/>
          <p:nvPr/>
        </p:nvSpPr>
        <p:spPr bwMode="auto">
          <a:xfrm>
            <a:off x="2621116" y="5983941"/>
            <a:ext cx="3207918" cy="274320"/>
          </a:xfrm>
          <a:prstGeom prst="rect">
            <a:avLst/>
          </a:prstGeom>
          <a:solidFill>
            <a:srgbClr val="FF0000">
              <a:alpha val="37986"/>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3" name="Rectangle 12">
            <a:extLst>
              <a:ext uri="{FF2B5EF4-FFF2-40B4-BE49-F238E27FC236}">
                <a16:creationId xmlns:a16="http://schemas.microsoft.com/office/drawing/2014/main" id="{14F3BC2B-CAA4-672C-DE5A-385A90835901}"/>
              </a:ext>
            </a:extLst>
          </p:cNvPr>
          <p:cNvSpPr/>
          <p:nvPr/>
        </p:nvSpPr>
        <p:spPr bwMode="auto">
          <a:xfrm>
            <a:off x="4157343" y="3462866"/>
            <a:ext cx="262258" cy="176953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4" name="Rectangle 13">
            <a:extLst>
              <a:ext uri="{FF2B5EF4-FFF2-40B4-BE49-F238E27FC236}">
                <a16:creationId xmlns:a16="http://schemas.microsoft.com/office/drawing/2014/main" id="{23B40D9F-CB7D-1608-8541-81FAB948A625}"/>
              </a:ext>
            </a:extLst>
          </p:cNvPr>
          <p:cNvSpPr/>
          <p:nvPr/>
        </p:nvSpPr>
        <p:spPr bwMode="auto">
          <a:xfrm>
            <a:off x="5088605" y="3323277"/>
            <a:ext cx="262258" cy="150272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048440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5BF9-322D-52A7-E3B0-1481E84C5237}"/>
              </a:ext>
            </a:extLst>
          </p:cNvPr>
          <p:cNvSpPr>
            <a:spLocks noGrp="1"/>
          </p:cNvSpPr>
          <p:nvPr>
            <p:ph type="title"/>
          </p:nvPr>
        </p:nvSpPr>
        <p:spPr/>
        <p:txBody>
          <a:bodyPr/>
          <a:lstStyle/>
          <a:p>
            <a:r>
              <a:rPr lang="en-US" dirty="0"/>
              <a:t>What Blocks DSE Today?</a:t>
            </a:r>
          </a:p>
        </p:txBody>
      </p:sp>
      <p:sp>
        <p:nvSpPr>
          <p:cNvPr id="3" name="Content Placeholder 2">
            <a:extLst>
              <a:ext uri="{FF2B5EF4-FFF2-40B4-BE49-F238E27FC236}">
                <a16:creationId xmlns:a16="http://schemas.microsoft.com/office/drawing/2014/main" id="{DA49D343-9DCA-D10B-4004-58DCF68B4D35}"/>
              </a:ext>
            </a:extLst>
          </p:cNvPr>
          <p:cNvSpPr>
            <a:spLocks noGrp="1"/>
          </p:cNvSpPr>
          <p:nvPr>
            <p:ph idx="1"/>
          </p:nvPr>
        </p:nvSpPr>
        <p:spPr>
          <a:xfrm>
            <a:off x="228600" y="838201"/>
            <a:ext cx="11643868" cy="3219449"/>
          </a:xfrm>
        </p:spPr>
        <p:txBody>
          <a:bodyPr/>
          <a:lstStyle/>
          <a:p>
            <a:r>
              <a:rPr lang="en-US" sz="2400" dirty="0"/>
              <a:t>Design space complexity</a:t>
            </a:r>
          </a:p>
          <a:p>
            <a:pPr lvl="1"/>
            <a:r>
              <a:rPr lang="en-US" sz="2200" dirty="0"/>
              <a:t>High number of parallel runs: Limited by the availability of compute resources and tool licenses</a:t>
            </a:r>
          </a:p>
          <a:p>
            <a:r>
              <a:rPr lang="en-US" sz="2400" dirty="0"/>
              <a:t>SP&amp;R runtime</a:t>
            </a:r>
          </a:p>
          <a:p>
            <a:pPr lvl="1"/>
            <a:r>
              <a:rPr lang="en-US" sz="2200" dirty="0"/>
              <a:t>Post-synthesis PPA estimation: Miscorrelation with post-SP&amp;R PPA number</a:t>
            </a:r>
          </a:p>
          <a:p>
            <a:pPr>
              <a:spcBef>
                <a:spcPts val="2436"/>
              </a:spcBef>
            </a:pPr>
            <a:r>
              <a:rPr lang="en-US" sz="2400" dirty="0">
                <a:solidFill>
                  <a:srgbClr val="1706BA"/>
                </a:solidFill>
              </a:rPr>
              <a:t>Inaccuracy of predictive frameworks</a:t>
            </a:r>
          </a:p>
          <a:p>
            <a:pPr lvl="1"/>
            <a:r>
              <a:rPr lang="en-US" sz="2400" dirty="0">
                <a:solidFill>
                  <a:srgbClr val="1706BA"/>
                </a:solidFill>
              </a:rPr>
              <a:t>Low accuracy of analytical models in modern technology node</a:t>
            </a:r>
          </a:p>
        </p:txBody>
      </p:sp>
      <p:sp>
        <p:nvSpPr>
          <p:cNvPr id="5" name="Content Placeholder 2">
            <a:extLst>
              <a:ext uri="{FF2B5EF4-FFF2-40B4-BE49-F238E27FC236}">
                <a16:creationId xmlns:a16="http://schemas.microsoft.com/office/drawing/2014/main" id="{7278424F-3184-8F39-BE5A-96E0CEE3167C}"/>
              </a:ext>
            </a:extLst>
          </p:cNvPr>
          <p:cNvSpPr txBox="1">
            <a:spLocks/>
          </p:cNvSpPr>
          <p:nvPr/>
        </p:nvSpPr>
        <p:spPr bwMode="auto">
          <a:xfrm>
            <a:off x="94996" y="4281209"/>
            <a:ext cx="11777472" cy="153662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75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r>
              <a:rPr lang="en-US" sz="2400" b="1" dirty="0"/>
              <a:t>We propose an ML-based model to predict backend performance</a:t>
            </a:r>
          </a:p>
          <a:p>
            <a:pPr lvl="1"/>
            <a:r>
              <a:rPr lang="en-US" sz="2200" dirty="0"/>
              <a:t>Delivers high level of accuracy</a:t>
            </a:r>
          </a:p>
          <a:p>
            <a:pPr lvl="1"/>
            <a:r>
              <a:rPr lang="en-US" sz="2200" dirty="0"/>
              <a:t>Conducts rapid evaluation of performance</a:t>
            </a:r>
          </a:p>
        </p:txBody>
      </p:sp>
    </p:spTree>
    <p:extLst>
      <p:ext uri="{BB962C8B-B14F-4D97-AF65-F5344CB8AC3E}">
        <p14:creationId xmlns:p14="http://schemas.microsoft.com/office/powerpoint/2010/main" val="3567688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panose="020B0604020202020204" pitchFamily="34" charset="0"/>
              </a:rPr>
              <a:t>Background and Motivation</a:t>
            </a:r>
          </a:p>
          <a:p>
            <a:r>
              <a:rPr lang="en-US" dirty="0"/>
              <a:t>Main Contributions</a:t>
            </a:r>
            <a:endParaRPr lang="en-US" dirty="0">
              <a:latin typeface="Arial" panose="020B0604020202020204" pitchFamily="34" charset="0"/>
            </a:endParaRPr>
          </a:p>
          <a:p>
            <a:r>
              <a:rPr lang="en-US" dirty="0">
                <a:solidFill>
                  <a:schemeClr val="tx1">
                    <a:lumMod val="50000"/>
                    <a:lumOff val="50000"/>
                  </a:schemeClr>
                </a:solidFill>
                <a:latin typeface="Arial" panose="020B0604020202020204" pitchFamily="34" charset="0"/>
              </a:rPr>
              <a:t>Our </a:t>
            </a:r>
            <a:r>
              <a:rPr lang="en-US" dirty="0">
                <a:solidFill>
                  <a:schemeClr val="tx1">
                    <a:lumMod val="50000"/>
                    <a:lumOff val="50000"/>
                  </a:schemeClr>
                </a:solidFill>
              </a:rPr>
              <a:t>Approach</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Experimental Setup and Results</a:t>
            </a:r>
          </a:p>
          <a:p>
            <a:r>
              <a:rPr lang="en-US" dirty="0">
                <a:solidFill>
                  <a:schemeClr val="tx1">
                    <a:lumMod val="50000"/>
                    <a:lumOff val="50000"/>
                  </a:schemeClr>
                </a:solidFill>
              </a:rPr>
              <a:t>Application of Our Approach</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 and Future work</a:t>
            </a:r>
          </a:p>
        </p:txBody>
      </p:sp>
    </p:spTree>
    <p:extLst>
      <p:ext uri="{BB962C8B-B14F-4D97-AF65-F5344CB8AC3E}">
        <p14:creationId xmlns:p14="http://schemas.microsoft.com/office/powerpoint/2010/main" val="3299262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079A-A747-D9D7-6F04-A1E8AD66DBBF}"/>
              </a:ext>
            </a:extLst>
          </p:cNvPr>
          <p:cNvSpPr>
            <a:spLocks noGrp="1"/>
          </p:cNvSpPr>
          <p:nvPr>
            <p:ph type="title"/>
          </p:nvPr>
        </p:nvSpPr>
        <p:spPr/>
        <p:txBody>
          <a:bodyPr/>
          <a:lstStyle/>
          <a:p>
            <a:r>
              <a:rPr lang="en-US" dirty="0"/>
              <a:t>Main Contributions</a:t>
            </a:r>
          </a:p>
        </p:txBody>
      </p:sp>
      <p:sp>
        <p:nvSpPr>
          <p:cNvPr id="3" name="Content Placeholder 2">
            <a:extLst>
              <a:ext uri="{FF2B5EF4-FFF2-40B4-BE49-F238E27FC236}">
                <a16:creationId xmlns:a16="http://schemas.microsoft.com/office/drawing/2014/main" id="{EEE9B6B6-AA1A-E9CB-2B34-FE4B2006DDEC}"/>
              </a:ext>
            </a:extLst>
          </p:cNvPr>
          <p:cNvSpPr>
            <a:spLocks noGrp="1"/>
          </p:cNvSpPr>
          <p:nvPr>
            <p:ph idx="1"/>
          </p:nvPr>
        </p:nvSpPr>
        <p:spPr/>
        <p:txBody>
          <a:bodyPr/>
          <a:lstStyle/>
          <a:p>
            <a:pPr>
              <a:lnSpc>
                <a:spcPct val="100000"/>
              </a:lnSpc>
            </a:pPr>
            <a:r>
              <a:rPr lang="en-US" dirty="0"/>
              <a:t>First ML model to predict post-SP&amp;R backend </a:t>
            </a:r>
            <a:r>
              <a:rPr lang="en-US" i="1" dirty="0"/>
              <a:t>and</a:t>
            </a:r>
            <a:r>
              <a:rPr lang="en-US" dirty="0"/>
              <a:t> system-level metrics for ML accelerators</a:t>
            </a:r>
          </a:p>
          <a:p>
            <a:pPr>
              <a:lnSpc>
                <a:spcPct val="100000"/>
              </a:lnSpc>
              <a:spcBef>
                <a:spcPts val="3036"/>
              </a:spcBef>
            </a:pPr>
            <a:r>
              <a:rPr lang="en-US" dirty="0"/>
              <a:t>Novel </a:t>
            </a:r>
            <a:r>
              <a:rPr lang="en-US" i="1" dirty="0"/>
              <a:t>two-stage</a:t>
            </a:r>
            <a:r>
              <a:rPr lang="en-US" dirty="0"/>
              <a:t> inference model for efficient DSE</a:t>
            </a:r>
          </a:p>
          <a:p>
            <a:pPr>
              <a:lnSpc>
                <a:spcPct val="100000"/>
              </a:lnSpc>
              <a:spcBef>
                <a:spcPts val="3036"/>
              </a:spcBef>
            </a:pPr>
            <a:r>
              <a:rPr lang="en-US" dirty="0"/>
              <a:t>Validated using ASIC implementation of designs from ML hardware generators:</a:t>
            </a:r>
          </a:p>
          <a:p>
            <a:pPr lvl="1">
              <a:lnSpc>
                <a:spcPct val="100000"/>
              </a:lnSpc>
            </a:pPr>
            <a:r>
              <a:rPr lang="en-US" dirty="0"/>
              <a:t>DNN-based: </a:t>
            </a:r>
            <a:r>
              <a:rPr lang="en-US" i="1" dirty="0" err="1"/>
              <a:t>GeneSys</a:t>
            </a:r>
            <a:r>
              <a:rPr lang="en-US" dirty="0"/>
              <a:t> and </a:t>
            </a:r>
            <a:r>
              <a:rPr lang="en-US" i="1" dirty="0"/>
              <a:t>VTA</a:t>
            </a:r>
          </a:p>
          <a:p>
            <a:pPr lvl="1">
              <a:lnSpc>
                <a:spcPct val="100000"/>
              </a:lnSpc>
            </a:pPr>
            <a:r>
              <a:rPr lang="en-US" dirty="0"/>
              <a:t>Non-DNN-based: </a:t>
            </a:r>
            <a:r>
              <a:rPr lang="en-US" i="1" dirty="0"/>
              <a:t>TABLA</a:t>
            </a:r>
            <a:r>
              <a:rPr lang="en-US" dirty="0"/>
              <a:t> and </a:t>
            </a:r>
            <a:r>
              <a:rPr lang="en-US" i="1" dirty="0" err="1"/>
              <a:t>Axiline</a:t>
            </a:r>
            <a:endParaRPr lang="en-US" i="1" dirty="0"/>
          </a:p>
          <a:p>
            <a:pPr>
              <a:lnSpc>
                <a:spcPct val="100000"/>
              </a:lnSpc>
            </a:pPr>
            <a:r>
              <a:rPr lang="en-US" dirty="0"/>
              <a:t>Also validated using FPGA implementation of </a:t>
            </a:r>
            <a:r>
              <a:rPr lang="en-US" i="1" dirty="0"/>
              <a:t>TABLA designs</a:t>
            </a:r>
            <a:endParaRPr lang="en-US" sz="2600" dirty="0"/>
          </a:p>
          <a:p>
            <a:pPr lvl="1"/>
            <a:endParaRPr lang="en-US" dirty="0"/>
          </a:p>
        </p:txBody>
      </p:sp>
    </p:spTree>
    <p:extLst>
      <p:ext uri="{BB962C8B-B14F-4D97-AF65-F5344CB8AC3E}">
        <p14:creationId xmlns:p14="http://schemas.microsoft.com/office/powerpoint/2010/main" val="296687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latin typeface="Arial" panose="020B0604020202020204" pitchFamily="34" charset="0"/>
              </a:rPr>
              <a:t>Background and Motivation</a:t>
            </a:r>
          </a:p>
          <a:p>
            <a:r>
              <a:rPr lang="en-US" dirty="0">
                <a:solidFill>
                  <a:schemeClr val="tx1">
                    <a:lumMod val="50000"/>
                    <a:lumOff val="50000"/>
                  </a:schemeClr>
                </a:solidFill>
              </a:rPr>
              <a:t>Main Contributions</a:t>
            </a:r>
            <a:endParaRPr lang="en-US" dirty="0">
              <a:solidFill>
                <a:schemeClr val="tx1">
                  <a:lumMod val="50000"/>
                  <a:lumOff val="50000"/>
                </a:schemeClr>
              </a:solidFill>
              <a:latin typeface="Arial" panose="020B0604020202020204" pitchFamily="34" charset="0"/>
            </a:endParaRPr>
          </a:p>
          <a:p>
            <a:r>
              <a:rPr lang="en-US" dirty="0">
                <a:latin typeface="Arial" panose="020B0604020202020204" pitchFamily="34" charset="0"/>
              </a:rPr>
              <a:t>Our Approach</a:t>
            </a:r>
          </a:p>
          <a:p>
            <a:pPr lvl="1"/>
            <a:r>
              <a:rPr lang="en-US" dirty="0"/>
              <a:t>Two models: Backend and System predictors</a:t>
            </a:r>
          </a:p>
          <a:p>
            <a:pPr lvl="1"/>
            <a:r>
              <a:rPr lang="en-US" dirty="0">
                <a:latin typeface="Arial" panose="020B0604020202020204" pitchFamily="34" charset="0"/>
              </a:rPr>
              <a:t>Multiple ML model</a:t>
            </a:r>
            <a:r>
              <a:rPr lang="en-US" dirty="0"/>
              <a:t>ing methods</a:t>
            </a:r>
          </a:p>
          <a:p>
            <a:pPr lvl="1"/>
            <a:r>
              <a:rPr lang="en-US" dirty="0">
                <a:latin typeface="Arial" panose="020B0604020202020204" pitchFamily="34" charset="0"/>
              </a:rPr>
              <a:t>Key con</a:t>
            </a:r>
            <a:r>
              <a:rPr lang="en-US" dirty="0"/>
              <a:t>cept: Region of Interest</a:t>
            </a:r>
          </a:p>
          <a:p>
            <a:pPr lvl="1"/>
            <a:r>
              <a:rPr lang="en-US" dirty="0">
                <a:latin typeface="Arial" panose="020B0604020202020204" pitchFamily="34" charset="0"/>
              </a:rPr>
              <a:t>Two-Stage Model</a:t>
            </a:r>
          </a:p>
          <a:p>
            <a:r>
              <a:rPr lang="en-US" dirty="0">
                <a:solidFill>
                  <a:schemeClr val="tx1">
                    <a:lumMod val="50000"/>
                    <a:lumOff val="50000"/>
                  </a:schemeClr>
                </a:solidFill>
                <a:latin typeface="Arial" panose="020B0604020202020204" pitchFamily="34" charset="0"/>
              </a:rPr>
              <a:t>Experimental Setup and Results</a:t>
            </a:r>
          </a:p>
          <a:p>
            <a:r>
              <a:rPr lang="en-US" dirty="0">
                <a:solidFill>
                  <a:schemeClr val="tx1">
                    <a:lumMod val="50000"/>
                    <a:lumOff val="50000"/>
                  </a:schemeClr>
                </a:solidFill>
              </a:rPr>
              <a:t>Application of Our Approach</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 and Future work</a:t>
            </a:r>
          </a:p>
        </p:txBody>
      </p:sp>
    </p:spTree>
    <p:extLst>
      <p:ext uri="{BB962C8B-B14F-4D97-AF65-F5344CB8AC3E}">
        <p14:creationId xmlns:p14="http://schemas.microsoft.com/office/powerpoint/2010/main" val="2226845437"/>
      </p:ext>
    </p:extLst>
  </p:cSld>
  <p:clrMapOvr>
    <a:masterClrMapping/>
  </p:clrMapOvr>
  <p:transition/>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30254</TotalTime>
  <Words>5209</Words>
  <Application>Microsoft Macintosh PowerPoint</Application>
  <PresentationFormat>Widescreen</PresentationFormat>
  <Paragraphs>793</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Cambria Math</vt:lpstr>
      <vt:lpstr>Monotype Sorts</vt:lpstr>
      <vt:lpstr>Tahoma</vt:lpstr>
      <vt:lpstr>Times New Roman</vt:lpstr>
      <vt:lpstr>1_ABKGROUP</vt:lpstr>
      <vt:lpstr>Physically Accurate Learning-based Performance Prediction of Hardware-accelerated ML Algorithms</vt:lpstr>
      <vt:lpstr>Outline</vt:lpstr>
      <vt:lpstr>Background and Motivation</vt:lpstr>
      <vt:lpstr>Background and Motivation</vt:lpstr>
      <vt:lpstr>What Blocks DSE Today?</vt:lpstr>
      <vt:lpstr>What Blocks DSE Today?</vt:lpstr>
      <vt:lpstr>Outline</vt:lpstr>
      <vt:lpstr>Main Contributions</vt:lpstr>
      <vt:lpstr>Outline</vt:lpstr>
      <vt:lpstr>Backend Predictor</vt:lpstr>
      <vt:lpstr>Backend Predictor</vt:lpstr>
      <vt:lpstr>System Predictor</vt:lpstr>
      <vt:lpstr>System Predictor</vt:lpstr>
      <vt:lpstr>ML Models</vt:lpstr>
      <vt:lpstr>Region of Interest for DSE</vt:lpstr>
      <vt:lpstr>Region of Interest Definition</vt:lpstr>
      <vt:lpstr>Two-Stage Inference Model</vt:lpstr>
      <vt:lpstr>Outline</vt:lpstr>
      <vt:lpstr>Architectural Parameter Space</vt:lpstr>
      <vt:lpstr>Data Generation</vt:lpstr>
      <vt:lpstr>Model Training</vt:lpstr>
      <vt:lpstr>Model Testing</vt:lpstr>
      <vt:lpstr>Model Performance for Unseen ftarget: ASIC</vt:lpstr>
      <vt:lpstr>Model Performance for Unseen Configurations: ASIC</vt:lpstr>
      <vt:lpstr>Experimental Results: FPGA</vt:lpstr>
      <vt:lpstr>Outline</vt:lpstr>
      <vt:lpstr>DSE for Axiline</vt:lpstr>
      <vt:lpstr>DSE for VTA</vt:lpstr>
      <vt:lpstr>Outline</vt:lpstr>
      <vt:lpstr>Conclusion</vt:lpstr>
      <vt:lpstr>Thank you! </vt:lpstr>
      <vt:lpstr>BACKUP</vt:lpstr>
      <vt:lpstr>OLD</vt:lpstr>
      <vt:lpstr>PowerPoint Presentation</vt:lpstr>
      <vt:lpstr>Challenges of DSE and Proposed Solution</vt:lpstr>
      <vt:lpstr>Data Generation</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 Revisited</dc:title>
  <dc:creator>Sriram Venkatesh</dc:creator>
  <cp:lastModifiedBy>Sayak Kundu</cp:lastModifiedBy>
  <cp:revision>1093</cp:revision>
  <cp:lastPrinted>2014-03-22T18:48:34Z</cp:lastPrinted>
  <dcterms:created xsi:type="dcterms:W3CDTF">2013-05-15T05:21:47Z</dcterms:created>
  <dcterms:modified xsi:type="dcterms:W3CDTF">2022-09-13T16:52:49Z</dcterms:modified>
</cp:coreProperties>
</file>