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694" r:id="rId2"/>
    <p:sldId id="10791" r:id="rId3"/>
    <p:sldId id="10795" r:id="rId4"/>
    <p:sldId id="10376" r:id="rId5"/>
    <p:sldId id="10792" r:id="rId6"/>
    <p:sldId id="10793" r:id="rId7"/>
    <p:sldId id="10777" r:id="rId8"/>
    <p:sldId id="10778" r:id="rId9"/>
    <p:sldId id="10779" r:id="rId10"/>
    <p:sldId id="10780" r:id="rId11"/>
    <p:sldId id="10781" r:id="rId12"/>
    <p:sldId id="10794" r:id="rId13"/>
    <p:sldId id="10782" r:id="rId14"/>
    <p:sldId id="10783" r:id="rId15"/>
    <p:sldId id="10800" r:id="rId16"/>
    <p:sldId id="10784" r:id="rId17"/>
    <p:sldId id="10785" r:id="rId18"/>
    <p:sldId id="10786" r:id="rId19"/>
    <p:sldId id="10788" r:id="rId20"/>
    <p:sldId id="10790" r:id="rId21"/>
    <p:sldId id="10789" r:id="rId22"/>
    <p:sldId id="454" r:id="rId23"/>
    <p:sldId id="10796" r:id="rId24"/>
    <p:sldId id="10377" r:id="rId25"/>
    <p:sldId id="10372" r:id="rId26"/>
    <p:sldId id="10371" r:id="rId27"/>
    <p:sldId id="10370" r:id="rId28"/>
    <p:sldId id="10770" r:id="rId29"/>
    <p:sldId id="10364" r:id="rId30"/>
    <p:sldId id="10772" r:id="rId31"/>
    <p:sldId id="10775" r:id="rId32"/>
    <p:sldId id="10774" r:id="rId33"/>
    <p:sldId id="10776" r:id="rId34"/>
    <p:sldId id="10365" r:id="rId35"/>
    <p:sldId id="10366" r:id="rId36"/>
    <p:sldId id="10367" r:id="rId37"/>
    <p:sldId id="10368" r:id="rId38"/>
    <p:sldId id="10369" r:id="rId39"/>
    <p:sldId id="10362" r:id="rId40"/>
    <p:sldId id="10797" r:id="rId41"/>
    <p:sldId id="10375" r:id="rId42"/>
    <p:sldId id="10373" r:id="rId43"/>
    <p:sldId id="10374" r:id="rId44"/>
    <p:sldId id="10799" r:id="rId45"/>
    <p:sldId id="746" r:id="rId46"/>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94" userDrawn="1">
          <p15:clr>
            <a:srgbClr val="A4A3A4"/>
          </p15:clr>
        </p15:guide>
        <p15:guide id="2" pos="2835" userDrawn="1">
          <p15:clr>
            <a:srgbClr val="A4A3A4"/>
          </p15:clr>
        </p15:guide>
        <p15:guide id="3" orient="horz" pos="2304" userDrawn="1">
          <p15:clr>
            <a:srgbClr val="A4A3A4"/>
          </p15:clr>
        </p15:guide>
        <p15:guide id="4" pos="3024" userDrawn="1">
          <p15:clr>
            <a:srgbClr val="A4A3A4"/>
          </p15:clr>
        </p15:guide>
        <p15:guide id="5" orient="horz" pos="2125" userDrawn="1">
          <p15:clr>
            <a:srgbClr val="A4A3A4"/>
          </p15:clr>
        </p15:guide>
        <p15:guide id="6" orient="horz" pos="2231" userDrawn="1">
          <p15:clr>
            <a:srgbClr val="A4A3A4"/>
          </p15:clr>
        </p15:guide>
        <p15:guide id="7" pos="2717" userDrawn="1">
          <p15:clr>
            <a:srgbClr val="A4A3A4"/>
          </p15:clr>
        </p15:guide>
        <p15:guide id="8" pos="2898" userDrawn="1">
          <p15:clr>
            <a:srgbClr val="A4A3A4"/>
          </p15:clr>
        </p15:guide>
        <p15:guide id="9" pos="2783" userDrawn="1">
          <p15:clr>
            <a:srgbClr val="A4A3A4"/>
          </p15:clr>
        </p15:guide>
        <p15:guide id="10" pos="2969" userDrawn="1">
          <p15:clr>
            <a:srgbClr val="A4A3A4"/>
          </p15:clr>
        </p15:guide>
        <p15:guide id="11" pos="2667" userDrawn="1">
          <p15:clr>
            <a:srgbClr val="A4A3A4"/>
          </p15:clr>
        </p15:guide>
        <p15:guide id="12" pos="2846" userDrawn="1">
          <p15:clr>
            <a:srgbClr val="A4A3A4"/>
          </p15:clr>
        </p15:guide>
        <p15:guide id="13" orient="horz" pos="2266" userDrawn="1">
          <p15:clr>
            <a:srgbClr val="A4A3A4"/>
          </p15:clr>
        </p15:guide>
        <p15:guide id="14" orient="horz" pos="2379" userDrawn="1">
          <p15:clr>
            <a:srgbClr val="A4A3A4"/>
          </p15:clr>
        </p15:guide>
        <p15:guide id="15" pos="3014" userDrawn="1">
          <p15:clr>
            <a:srgbClr val="A4A3A4"/>
          </p15:clr>
        </p15:guide>
        <p15:guide id="16" pos="3214" userDrawn="1">
          <p15:clr>
            <a:srgbClr val="A4A3A4"/>
          </p15:clr>
        </p15:guide>
        <p15:guide id="17" pos="2888" userDrawn="1">
          <p15:clr>
            <a:srgbClr val="A4A3A4"/>
          </p15:clr>
        </p15:guide>
        <p15:guide id="18" pos="3080" userDrawn="1">
          <p15:clr>
            <a:srgbClr val="A4A3A4"/>
          </p15:clr>
        </p15:guide>
        <p15:guide id="19" pos="2958" userDrawn="1">
          <p15:clr>
            <a:srgbClr val="A4A3A4"/>
          </p15:clr>
        </p15:guide>
        <p15:guide id="20" pos="3155" userDrawn="1">
          <p15:clr>
            <a:srgbClr val="A4A3A4"/>
          </p15:clr>
        </p15:guide>
        <p15:guide id="21" pos="302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81" autoAdjust="0"/>
    <p:restoredTop sz="38107" autoAdjust="0"/>
  </p:normalViewPr>
  <p:slideViewPr>
    <p:cSldViewPr>
      <p:cViewPr varScale="1">
        <p:scale>
          <a:sx n="22" d="100"/>
          <a:sy n="22" d="100"/>
        </p:scale>
        <p:origin x="3216" y="36"/>
      </p:cViewPr>
      <p:guideLst>
        <p:guide orient="horz" pos="2160"/>
        <p:guide pos="2880"/>
      </p:guideLst>
    </p:cSldViewPr>
  </p:slideViewPr>
  <p:notesTextViewPr>
    <p:cViewPr>
      <p:scale>
        <a:sx n="3" d="2"/>
        <a:sy n="3" d="2"/>
      </p:scale>
      <p:origin x="0" y="0"/>
    </p:cViewPr>
  </p:notesTextViewPr>
  <p:sorterViewPr>
    <p:cViewPr varScale="1">
      <p:scale>
        <a:sx n="1" d="1"/>
        <a:sy n="1" d="1"/>
      </p:scale>
      <p:origin x="0" y="-6582"/>
    </p:cViewPr>
  </p:sorterViewPr>
  <p:notesViewPr>
    <p:cSldViewPr>
      <p:cViewPr varScale="1">
        <p:scale>
          <a:sx n="87" d="100"/>
          <a:sy n="87" d="100"/>
        </p:scale>
        <p:origin x="2646" y="108"/>
      </p:cViewPr>
      <p:guideLst>
        <p:guide orient="horz" pos="2194"/>
        <p:guide pos="2835"/>
        <p:guide orient="horz" pos="2304"/>
        <p:guide pos="3024"/>
        <p:guide orient="horz" pos="2125"/>
        <p:guide orient="horz" pos="2231"/>
        <p:guide pos="2717"/>
        <p:guide pos="2898"/>
        <p:guide pos="2783"/>
        <p:guide pos="2969"/>
        <p:guide pos="2667"/>
        <p:guide pos="2846"/>
        <p:guide orient="horz" pos="2266"/>
        <p:guide orient="horz" pos="2379"/>
        <p:guide pos="3014"/>
        <p:guide pos="3214"/>
        <p:guide pos="2888"/>
        <p:guide pos="3080"/>
        <p:guide pos="2958"/>
        <p:guide pos="3155"/>
        <p:guide pos="302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160937" cy="365276"/>
          </a:xfrm>
          <a:prstGeom prst="rect">
            <a:avLst/>
          </a:prstGeom>
        </p:spPr>
        <p:txBody>
          <a:bodyPr vert="horz" lIns="92158" tIns="46080" rIns="92158" bIns="46080" rtlCol="0"/>
          <a:lstStyle>
            <a:lvl1pPr algn="l">
              <a:defRPr sz="1300"/>
            </a:lvl1pPr>
          </a:lstStyle>
          <a:p>
            <a:endParaRPr lang="en-US"/>
          </a:p>
        </p:txBody>
      </p:sp>
      <p:sp>
        <p:nvSpPr>
          <p:cNvPr id="3" name="Date Placeholder 2"/>
          <p:cNvSpPr>
            <a:spLocks noGrp="1"/>
          </p:cNvSpPr>
          <p:nvPr>
            <p:ph type="dt" sz="quarter" idx="1"/>
          </p:nvPr>
        </p:nvSpPr>
        <p:spPr>
          <a:xfrm>
            <a:off x="5438180" y="1"/>
            <a:ext cx="4160937" cy="365276"/>
          </a:xfrm>
          <a:prstGeom prst="rect">
            <a:avLst/>
          </a:prstGeom>
        </p:spPr>
        <p:txBody>
          <a:bodyPr vert="horz" lIns="92158" tIns="46080" rIns="92158" bIns="46080" rtlCol="0"/>
          <a:lstStyle>
            <a:lvl1pPr algn="r">
              <a:defRPr sz="1300"/>
            </a:lvl1pPr>
          </a:lstStyle>
          <a:p>
            <a:fld id="{C5514542-56C9-4800-80BF-B728ADC610C6}" type="datetimeFigureOut">
              <a:rPr lang="en-US" smtClean="0"/>
              <a:t>3/29/2022</a:t>
            </a:fld>
            <a:endParaRPr lang="en-US"/>
          </a:p>
        </p:txBody>
      </p:sp>
      <p:sp>
        <p:nvSpPr>
          <p:cNvPr id="4" name="Footer Placeholder 3"/>
          <p:cNvSpPr>
            <a:spLocks noGrp="1"/>
          </p:cNvSpPr>
          <p:nvPr>
            <p:ph type="ftr" sz="quarter" idx="2"/>
          </p:nvPr>
        </p:nvSpPr>
        <p:spPr>
          <a:xfrm>
            <a:off x="2" y="6948717"/>
            <a:ext cx="4160937" cy="365276"/>
          </a:xfrm>
          <a:prstGeom prst="rect">
            <a:avLst/>
          </a:prstGeom>
        </p:spPr>
        <p:txBody>
          <a:bodyPr vert="horz" lIns="92158" tIns="46080" rIns="92158" bIns="46080" rtlCol="0" anchor="b"/>
          <a:lstStyle>
            <a:lvl1pPr algn="l">
              <a:defRPr sz="1300"/>
            </a:lvl1pPr>
          </a:lstStyle>
          <a:p>
            <a:endParaRPr lang="en-US"/>
          </a:p>
        </p:txBody>
      </p:sp>
      <p:sp>
        <p:nvSpPr>
          <p:cNvPr id="5" name="Slide Number Placeholder 4"/>
          <p:cNvSpPr>
            <a:spLocks noGrp="1"/>
          </p:cNvSpPr>
          <p:nvPr>
            <p:ph type="sldNum" sz="quarter" idx="3"/>
          </p:nvPr>
        </p:nvSpPr>
        <p:spPr>
          <a:xfrm>
            <a:off x="5438180" y="6948717"/>
            <a:ext cx="4160937" cy="365276"/>
          </a:xfrm>
          <a:prstGeom prst="rect">
            <a:avLst/>
          </a:prstGeom>
        </p:spPr>
        <p:txBody>
          <a:bodyPr vert="horz" lIns="92158" tIns="46080" rIns="92158" bIns="46080" rtlCol="0" anchor="b"/>
          <a:lstStyle>
            <a:lvl1pPr algn="r">
              <a:defRPr sz="1300"/>
            </a:lvl1pPr>
          </a:lstStyle>
          <a:p>
            <a:fld id="{9572C6FD-AF0F-4A92-BBE9-4F79155B5AE3}" type="slidenum">
              <a:rPr lang="en-US" smtClean="0"/>
              <a:t>‹#›</a:t>
            </a:fld>
            <a:endParaRPr lang="en-US"/>
          </a:p>
        </p:txBody>
      </p:sp>
    </p:spTree>
    <p:extLst>
      <p:ext uri="{BB962C8B-B14F-4D97-AF65-F5344CB8AC3E}">
        <p14:creationId xmlns:p14="http://schemas.microsoft.com/office/powerpoint/2010/main" val="678434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60520" cy="365760"/>
          </a:xfrm>
          <a:prstGeom prst="rect">
            <a:avLst/>
          </a:prstGeom>
        </p:spPr>
        <p:txBody>
          <a:bodyPr vert="horz" lIns="97421" tIns="48710" rIns="97421" bIns="48710" rtlCol="0"/>
          <a:lstStyle>
            <a:lvl1pPr algn="l">
              <a:defRPr sz="1400"/>
            </a:lvl1pPr>
          </a:lstStyle>
          <a:p>
            <a:endParaRPr lang="en-US"/>
          </a:p>
        </p:txBody>
      </p:sp>
      <p:sp>
        <p:nvSpPr>
          <p:cNvPr id="3" name="Date Placeholder 2"/>
          <p:cNvSpPr>
            <a:spLocks noGrp="1"/>
          </p:cNvSpPr>
          <p:nvPr>
            <p:ph type="dt" idx="1"/>
          </p:nvPr>
        </p:nvSpPr>
        <p:spPr>
          <a:xfrm>
            <a:off x="5438459" y="0"/>
            <a:ext cx="4160520" cy="365760"/>
          </a:xfrm>
          <a:prstGeom prst="rect">
            <a:avLst/>
          </a:prstGeom>
        </p:spPr>
        <p:txBody>
          <a:bodyPr vert="horz" lIns="97421" tIns="48710" rIns="97421" bIns="48710" rtlCol="0"/>
          <a:lstStyle>
            <a:lvl1pPr algn="r">
              <a:defRPr sz="1400"/>
            </a:lvl1pPr>
          </a:lstStyle>
          <a:p>
            <a:fld id="{7B32D7BD-DA4C-4610-9680-2C24D343E111}" type="datetimeFigureOut">
              <a:rPr lang="en-US" smtClean="0"/>
              <a:t>3/29/2022</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7421" tIns="48710" rIns="97421" bIns="48710" rtlCol="0" anchor="ctr"/>
          <a:lstStyle/>
          <a:p>
            <a:endParaRPr lang="en-US"/>
          </a:p>
        </p:txBody>
      </p:sp>
      <p:sp>
        <p:nvSpPr>
          <p:cNvPr id="5" name="Notes Placeholder 4"/>
          <p:cNvSpPr>
            <a:spLocks noGrp="1"/>
          </p:cNvSpPr>
          <p:nvPr>
            <p:ph type="body" sz="quarter" idx="3"/>
          </p:nvPr>
        </p:nvSpPr>
        <p:spPr>
          <a:xfrm>
            <a:off x="960121" y="3474720"/>
            <a:ext cx="7680960" cy="3291840"/>
          </a:xfrm>
          <a:prstGeom prst="rect">
            <a:avLst/>
          </a:prstGeom>
        </p:spPr>
        <p:txBody>
          <a:bodyPr vert="horz" lIns="97421" tIns="48710" rIns="97421" bIns="4871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948171"/>
            <a:ext cx="4160520" cy="365760"/>
          </a:xfrm>
          <a:prstGeom prst="rect">
            <a:avLst/>
          </a:prstGeom>
        </p:spPr>
        <p:txBody>
          <a:bodyPr vert="horz" lIns="97421" tIns="48710" rIns="97421" bIns="48710" rtlCol="0" anchor="b"/>
          <a:lstStyle>
            <a:lvl1pPr algn="l">
              <a:defRPr sz="1400"/>
            </a:lvl1pPr>
          </a:lstStyle>
          <a:p>
            <a:endParaRPr lang="en-US"/>
          </a:p>
        </p:txBody>
      </p:sp>
      <p:sp>
        <p:nvSpPr>
          <p:cNvPr id="7" name="Slide Number Placeholder 6"/>
          <p:cNvSpPr>
            <a:spLocks noGrp="1"/>
          </p:cNvSpPr>
          <p:nvPr>
            <p:ph type="sldNum" sz="quarter" idx="5"/>
          </p:nvPr>
        </p:nvSpPr>
        <p:spPr>
          <a:xfrm>
            <a:off x="5438459" y="6948171"/>
            <a:ext cx="4160520" cy="365760"/>
          </a:xfrm>
          <a:prstGeom prst="rect">
            <a:avLst/>
          </a:prstGeom>
        </p:spPr>
        <p:txBody>
          <a:bodyPr vert="horz" lIns="97421" tIns="48710" rIns="97421" bIns="48710" rtlCol="0" anchor="b"/>
          <a:lstStyle>
            <a:lvl1pPr algn="r">
              <a:defRPr sz="1400"/>
            </a:lvl1pPr>
          </a:lstStyle>
          <a:p>
            <a:fld id="{A20E6BD5-FF56-4A2C-9254-8114E3A9068D}" type="slidenum">
              <a:rPr lang="en-US" smtClean="0"/>
              <a:t>‹#›</a:t>
            </a:fld>
            <a:endParaRPr lang="en-US"/>
          </a:p>
        </p:txBody>
      </p:sp>
    </p:spTree>
    <p:extLst>
      <p:ext uri="{BB962C8B-B14F-4D97-AF65-F5344CB8AC3E}">
        <p14:creationId xmlns:p14="http://schemas.microsoft.com/office/powerpoint/2010/main" val="2049628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Hello, everyone – Thank you for the kind introduction and for the invitation to give this talk.</a:t>
            </a:r>
          </a:p>
          <a:p>
            <a:endParaRPr lang="en-US" dirty="0"/>
          </a:p>
        </p:txBody>
      </p:sp>
      <p:sp>
        <p:nvSpPr>
          <p:cNvPr id="4" name="Slide Number Placeholder 3"/>
          <p:cNvSpPr>
            <a:spLocks noGrp="1"/>
          </p:cNvSpPr>
          <p:nvPr>
            <p:ph type="sldNum" sz="quarter" idx="10"/>
          </p:nvPr>
        </p:nvSpPr>
        <p:spPr/>
        <p:txBody>
          <a:bodyPr/>
          <a:lstStyle/>
          <a:p>
            <a:fld id="{A5451585-E2AC-4897-B719-C200C8CF2F37}" type="slidenum">
              <a:rPr lang="en-US" smtClean="0"/>
              <a:pPr/>
              <a:t>1</a:t>
            </a:fld>
            <a:endParaRPr lang="en-US"/>
          </a:p>
        </p:txBody>
      </p:sp>
    </p:spTree>
    <p:extLst>
      <p:ext uri="{BB962C8B-B14F-4D97-AF65-F5344CB8AC3E}">
        <p14:creationId xmlns:p14="http://schemas.microsoft.com/office/powerpoint/2010/main" val="2987768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1242933" y="3397734"/>
            <a:ext cx="6836133" cy="3218906"/>
          </a:xfrm>
          <a:prstGeom prst="rect">
            <a:avLst/>
          </a:prstGeom>
          <a:noFill/>
          <a:ln>
            <a:noFill/>
          </a:ln>
        </p:spPr>
        <p:txBody>
          <a:bodyPr spcFirstLastPara="1" wrap="square" lIns="94200" tIns="47075" rIns="94200" bIns="47075" anchor="t" anchorCtr="0">
            <a:noAutofit/>
          </a:bodyPr>
          <a:lstStyle/>
          <a:p>
            <a:r>
              <a:rPr lang="en-US" sz="1200" dirty="0" err="1">
                <a:effectLst/>
                <a:latin typeface="+mj-lt"/>
                <a:ea typeface="+mj-ea"/>
                <a:cs typeface="+mj-cs"/>
                <a:sym typeface="Calibri"/>
              </a:rPr>
              <a:t>OpenROAD</a:t>
            </a:r>
            <a:r>
              <a:rPr lang="en-US" sz="1200" dirty="0">
                <a:effectLst/>
                <a:latin typeface="+mj-lt"/>
                <a:ea typeface="+mj-ea"/>
                <a:cs typeface="+mj-cs"/>
                <a:sym typeface="Calibri"/>
              </a:rPr>
              <a:t> has the architecture of a modern EDA place-and-route tool.</a:t>
            </a:r>
          </a:p>
          <a:p>
            <a:endParaRPr lang="en-US" sz="1200" dirty="0">
              <a:effectLst/>
              <a:latin typeface="+mj-lt"/>
              <a:ea typeface="+mj-ea"/>
              <a:cs typeface="+mj-cs"/>
              <a:sym typeface="Calibri"/>
            </a:endParaRPr>
          </a:p>
          <a:p>
            <a:r>
              <a:rPr lang="en-US" sz="1200" b="1" dirty="0">
                <a:effectLst/>
                <a:latin typeface="+mj-lt"/>
                <a:ea typeface="+mj-ea"/>
                <a:cs typeface="+mj-cs"/>
                <a:sym typeface="Calibri"/>
              </a:rPr>
              <a:t>This incremental Shared Netlist Architecture is the guts of commercial P&amp;R tools since the early 2000s.</a:t>
            </a:r>
          </a:p>
          <a:p>
            <a:endParaRPr lang="en-US" sz="1200" dirty="0">
              <a:effectLst/>
              <a:latin typeface="+mj-lt"/>
              <a:ea typeface="+mj-ea"/>
              <a:cs typeface="+mj-cs"/>
              <a:sym typeface="Calibri"/>
            </a:endParaRPr>
          </a:p>
          <a:p>
            <a:r>
              <a:rPr lang="en-US" sz="1200" dirty="0">
                <a:effectLst/>
                <a:latin typeface="+mj-lt"/>
                <a:ea typeface="+mj-ea"/>
                <a:cs typeface="+mj-cs"/>
                <a:sym typeface="Calibri"/>
              </a:rPr>
              <a:t>The Shared </a:t>
            </a:r>
            <a:r>
              <a:rPr lang="en-US" sz="1200" b="1" dirty="0">
                <a:effectLst/>
                <a:latin typeface="+mj-lt"/>
                <a:ea typeface="+mj-ea"/>
                <a:cs typeface="+mj-cs"/>
                <a:sym typeface="Calibri"/>
              </a:rPr>
              <a:t>Netlist or Abstract Network Adapter</a:t>
            </a:r>
            <a:r>
              <a:rPr lang="en-US" sz="1200" dirty="0">
                <a:effectLst/>
                <a:latin typeface="+mj-lt"/>
                <a:ea typeface="+mj-ea"/>
                <a:cs typeface="+mj-cs"/>
                <a:sym typeface="Calibri"/>
              </a:rPr>
              <a:t> enables incremental netlist modification, and communicates with Synthesis, Placement, CTS, Optimization, Routing, and the Timer.  </a:t>
            </a:r>
            <a:r>
              <a:rPr lang="en-US" sz="1200" b="1" dirty="0">
                <a:effectLst/>
                <a:latin typeface="+mj-lt"/>
                <a:ea typeface="+mj-ea"/>
                <a:cs typeface="+mj-cs"/>
                <a:sym typeface="Calibri"/>
              </a:rPr>
              <a:t>This</a:t>
            </a:r>
            <a:r>
              <a:rPr lang="en-US" sz="1200" dirty="0">
                <a:effectLst/>
                <a:latin typeface="+mj-lt"/>
                <a:ea typeface="+mj-ea"/>
                <a:cs typeface="+mj-cs"/>
                <a:sym typeface="Calibri"/>
              </a:rPr>
              <a:t> </a:t>
            </a:r>
            <a:r>
              <a:rPr lang="en-US" sz="1200" b="1" dirty="0">
                <a:effectLst/>
                <a:latin typeface="+mj-lt"/>
                <a:ea typeface="+mj-ea"/>
                <a:cs typeface="+mj-cs"/>
                <a:sym typeface="Calibri"/>
              </a:rPr>
              <a:t>picture</a:t>
            </a:r>
            <a:r>
              <a:rPr lang="en-US" sz="1200" dirty="0">
                <a:effectLst/>
                <a:latin typeface="+mj-lt"/>
                <a:ea typeface="+mj-ea"/>
                <a:cs typeface="+mj-cs"/>
                <a:sym typeface="Calibri"/>
              </a:rPr>
              <a:t> shows how </a:t>
            </a:r>
            <a:r>
              <a:rPr lang="en-US" sz="1200" b="1" dirty="0">
                <a:effectLst/>
                <a:latin typeface="+mj-lt"/>
                <a:ea typeface="+mj-ea"/>
                <a:cs typeface="+mj-cs"/>
                <a:sym typeface="Calibri"/>
              </a:rPr>
              <a:t>if</a:t>
            </a:r>
            <a:r>
              <a:rPr lang="en-US" sz="1200" dirty="0">
                <a:effectLst/>
                <a:latin typeface="+mj-lt"/>
                <a:ea typeface="+mj-ea"/>
                <a:cs typeface="+mj-cs"/>
                <a:sym typeface="Calibri"/>
              </a:rPr>
              <a:t> Synthesis </a:t>
            </a:r>
            <a:r>
              <a:rPr lang="en-US" sz="1200" b="1" dirty="0">
                <a:effectLst/>
                <a:latin typeface="+mj-lt"/>
                <a:ea typeface="+mj-ea"/>
                <a:cs typeface="+mj-cs"/>
                <a:sym typeface="Calibri"/>
              </a:rPr>
              <a:t>changes</a:t>
            </a:r>
            <a:r>
              <a:rPr lang="en-US" sz="1200" dirty="0">
                <a:effectLst/>
                <a:latin typeface="+mj-lt"/>
                <a:ea typeface="+mj-ea"/>
                <a:cs typeface="+mj-cs"/>
                <a:sym typeface="Calibri"/>
              </a:rPr>
              <a:t> the netlist, then there is a </a:t>
            </a:r>
            <a:r>
              <a:rPr lang="en-US" sz="1200" b="1" dirty="0">
                <a:effectLst/>
                <a:latin typeface="+mj-lt"/>
                <a:ea typeface="+mj-ea"/>
                <a:cs typeface="+mj-cs"/>
                <a:sym typeface="Calibri"/>
              </a:rPr>
              <a:t>callback</a:t>
            </a:r>
            <a:r>
              <a:rPr lang="en-US" sz="1200" dirty="0">
                <a:effectLst/>
                <a:latin typeface="+mj-lt"/>
                <a:ea typeface="+mj-ea"/>
                <a:cs typeface="+mj-cs"/>
                <a:sym typeface="Calibri"/>
              </a:rPr>
              <a:t> that place-and-route is listening for – Then, if P&amp;R changes the location or the routing, this is </a:t>
            </a:r>
            <a:r>
              <a:rPr lang="en-US" sz="1200" b="1" dirty="0">
                <a:effectLst/>
                <a:latin typeface="+mj-lt"/>
                <a:ea typeface="+mj-ea"/>
                <a:cs typeface="+mj-cs"/>
                <a:sym typeface="Calibri"/>
              </a:rPr>
              <a:t>updated</a:t>
            </a:r>
            <a:r>
              <a:rPr lang="en-US" sz="1200" dirty="0">
                <a:effectLst/>
                <a:latin typeface="+mj-lt"/>
                <a:ea typeface="+mj-ea"/>
                <a:cs typeface="+mj-cs"/>
                <a:sym typeface="Calibri"/>
              </a:rPr>
              <a:t> via the Shared </a:t>
            </a:r>
            <a:r>
              <a:rPr lang="en-US" sz="1200" b="1" dirty="0">
                <a:effectLst/>
                <a:latin typeface="+mj-lt"/>
                <a:ea typeface="+mj-ea"/>
                <a:cs typeface="+mj-cs"/>
                <a:sym typeface="Calibri"/>
              </a:rPr>
              <a:t>Physical or Data Model Adapter which </a:t>
            </a:r>
            <a:r>
              <a:rPr lang="en-US" sz="1200" dirty="0">
                <a:effectLst/>
                <a:latin typeface="+mj-lt"/>
                <a:ea typeface="+mj-ea"/>
                <a:cs typeface="+mj-cs"/>
                <a:sym typeface="Calibri"/>
              </a:rPr>
              <a:t>handles </a:t>
            </a:r>
            <a:r>
              <a:rPr lang="en-US" sz="1200" b="1" dirty="0">
                <a:effectLst/>
                <a:latin typeface="+mj-lt"/>
                <a:ea typeface="+mj-ea"/>
                <a:cs typeface="+mj-cs"/>
                <a:sym typeface="Calibri"/>
              </a:rPr>
              <a:t>physical</a:t>
            </a:r>
            <a:r>
              <a:rPr lang="en-US" sz="1200" dirty="0">
                <a:effectLst/>
                <a:latin typeface="+mj-lt"/>
                <a:ea typeface="+mj-ea"/>
                <a:cs typeface="+mj-cs"/>
                <a:sym typeface="Calibri"/>
              </a:rPr>
              <a:t> information such as location or routed shapes.</a:t>
            </a:r>
          </a:p>
          <a:p>
            <a:r>
              <a:rPr lang="en-US" sz="1200" dirty="0">
                <a:effectLst/>
                <a:latin typeface="+mj-lt"/>
                <a:ea typeface="+mj-ea"/>
                <a:cs typeface="+mj-cs"/>
                <a:sym typeface="Calibri"/>
              </a:rPr>
              <a:t> </a:t>
            </a:r>
          </a:p>
          <a:p>
            <a:r>
              <a:rPr lang="en-US" sz="1200" dirty="0">
                <a:effectLst/>
                <a:latin typeface="+mj-lt"/>
                <a:ea typeface="+mj-ea"/>
                <a:cs typeface="+mj-cs"/>
                <a:sym typeface="Calibri"/>
              </a:rPr>
              <a:t>The </a:t>
            </a:r>
            <a:r>
              <a:rPr lang="en-US" sz="1200" b="1" dirty="0">
                <a:effectLst/>
                <a:latin typeface="+mj-lt"/>
                <a:ea typeface="+mj-ea"/>
                <a:cs typeface="+mj-cs"/>
                <a:sym typeface="Calibri"/>
              </a:rPr>
              <a:t>timer</a:t>
            </a:r>
            <a:r>
              <a:rPr lang="en-US" sz="1200" dirty="0">
                <a:effectLst/>
                <a:latin typeface="+mj-lt"/>
                <a:ea typeface="+mj-ea"/>
                <a:cs typeface="+mj-cs"/>
                <a:sym typeface="Calibri"/>
              </a:rPr>
              <a:t> is listening for a netlist change, and to update delays and slews, the </a:t>
            </a:r>
            <a:r>
              <a:rPr lang="en-US" sz="1200" b="1" dirty="0">
                <a:effectLst/>
                <a:latin typeface="+mj-lt"/>
                <a:ea typeface="+mj-ea"/>
                <a:cs typeface="+mj-cs"/>
                <a:sym typeface="Calibri"/>
              </a:rPr>
              <a:t>delay calculation </a:t>
            </a:r>
            <a:r>
              <a:rPr lang="en-US" sz="1200" dirty="0">
                <a:effectLst/>
                <a:latin typeface="+mj-lt"/>
                <a:ea typeface="+mj-ea"/>
                <a:cs typeface="+mj-cs"/>
                <a:sym typeface="Calibri"/>
              </a:rPr>
              <a:t>uses the updated location and routing information. </a:t>
            </a:r>
          </a:p>
          <a:p>
            <a:endParaRPr lang="en-US" sz="1200" dirty="0">
              <a:effectLst/>
              <a:latin typeface="+mj-lt"/>
              <a:ea typeface="+mj-ea"/>
              <a:cs typeface="+mj-cs"/>
              <a:sym typeface="Calibri"/>
            </a:endParaRPr>
          </a:p>
          <a:p>
            <a:r>
              <a:rPr lang="en-US" sz="1200" dirty="0">
                <a:effectLst/>
                <a:latin typeface="+mj-lt"/>
                <a:ea typeface="+mj-ea"/>
                <a:cs typeface="+mj-cs"/>
                <a:sym typeface="Calibri"/>
              </a:rPr>
              <a:t>This architecture is what enables </a:t>
            </a:r>
            <a:r>
              <a:rPr lang="en-US" sz="1200" b="1" dirty="0">
                <a:effectLst/>
                <a:latin typeface="+mj-lt"/>
                <a:ea typeface="+mj-ea"/>
                <a:cs typeface="+mj-cs"/>
                <a:sym typeface="Calibri"/>
              </a:rPr>
              <a:t>thousands of sizing or incremental moves per second </a:t>
            </a:r>
            <a:r>
              <a:rPr lang="en-US" sz="1200" dirty="0">
                <a:effectLst/>
                <a:latin typeface="+mj-lt"/>
                <a:ea typeface="+mj-ea"/>
                <a:cs typeface="+mj-cs"/>
                <a:sym typeface="Calibri"/>
              </a:rPr>
              <a:t>– which is the heart of modern physical synthesis and P&amp;R.</a:t>
            </a:r>
          </a:p>
          <a:p>
            <a:endParaRPr lang="en-US" sz="1200" kern="1200" dirty="0">
              <a:solidFill>
                <a:schemeClr val="tx1"/>
              </a:solidFill>
              <a:effectLst/>
              <a:latin typeface="+mn-lt"/>
              <a:ea typeface="+mn-ea"/>
              <a:cs typeface="+mn-cs"/>
            </a:endParaRPr>
          </a:p>
        </p:txBody>
      </p:sp>
      <p:sp>
        <p:nvSpPr>
          <p:cNvPr id="345" name="Google Shape;345;p7:notes"/>
          <p:cNvSpPr>
            <a:spLocks noGrp="1" noRot="1" noChangeAspect="1"/>
          </p:cNvSpPr>
          <p:nvPr>
            <p:ph type="sldImg" idx="2"/>
          </p:nvPr>
        </p:nvSpPr>
        <p:spPr>
          <a:xfrm>
            <a:off x="2873375" y="536575"/>
            <a:ext cx="3575050" cy="26812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97475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1242933" y="3397734"/>
            <a:ext cx="6836133" cy="3218906"/>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knew from the start that the biggest challenge would be Critical Mass and Critical Quality.   So, swing for the fences – “seeding the Linux of EDA” were the taglines four years ago.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NSF is actually now very conscious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seeding ecosystems.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Some talks have commented on related challenges.  For example, openness with source code at the research leading edge is a matter of culture and personal choice.  It’s a mirror of ourselves.  And, for whom are we building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we build it, who will come?   Who is we?  What is “it”?  Who will use “it” and contribute to “it”?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build an ecosystem,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must serve many stakeholders: government, semi companies, strong supporters such as Google, makers, IC startups, academic researchers and students, partners, and more.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p:txBody>
      </p:sp>
      <p:sp>
        <p:nvSpPr>
          <p:cNvPr id="345" name="Google Shape;345;p7:notes"/>
          <p:cNvSpPr>
            <a:spLocks noGrp="1" noRot="1" noChangeAspect="1"/>
          </p:cNvSpPr>
          <p:nvPr>
            <p:ph type="sldImg" idx="2"/>
          </p:nvPr>
        </p:nvSpPr>
        <p:spPr>
          <a:xfrm>
            <a:off x="2873375" y="536575"/>
            <a:ext cx="3575050" cy="26812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31775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1242933" y="3397734"/>
            <a:ext cx="6836133" cy="3218906"/>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other challenges just from being an academic project that by contract must deliver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tapeout</a:t>
            </a:r>
            <a:r>
              <a:rPr lang="en-US" sz="1800" dirty="0">
                <a:effectLst/>
                <a:latin typeface="Calibri" panose="020F0502020204030204" pitchFamily="34" charset="0"/>
                <a:ea typeface="Calibri" panose="020F0502020204030204" pitchFamily="34" charset="0"/>
                <a:cs typeface="Times New Roman" panose="02020603050405020304" pitchFamily="18" charset="0"/>
              </a:rPr>
              <a:t>-clean layout generation in commercial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FinFET</a:t>
            </a:r>
            <a:r>
              <a:rPr lang="en-US" sz="1800" dirty="0">
                <a:effectLst/>
                <a:latin typeface="Calibri" panose="020F0502020204030204" pitchFamily="34" charset="0"/>
                <a:ea typeface="Calibri" panose="020F0502020204030204" pitchFamily="34" charset="0"/>
                <a:cs typeface="Times New Roman" panose="02020603050405020304" pitchFamily="18" charset="0"/>
              </a:rPr>
              <a:t> nodes, via permissive open source.   These links hint at some issues that had to be navigated:  For example, 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Tcl</a:t>
            </a:r>
            <a:r>
              <a:rPr lang="en-US" sz="1800" dirty="0">
                <a:effectLst/>
                <a:latin typeface="Calibri" panose="020F0502020204030204" pitchFamily="34" charset="0"/>
                <a:ea typeface="Calibri" panose="020F0502020204030204" pitchFamily="34" charset="0"/>
                <a:cs typeface="Times New Roman" panose="02020603050405020304" pitchFamily="18" charset="0"/>
              </a:rPr>
              <a:t> command names and timing reports needed to stay clear of industry copyrights. And “not research as usual” includes not just writing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tapeout</a:t>
            </a:r>
            <a:r>
              <a:rPr lang="en-US" sz="1800" dirty="0">
                <a:effectLst/>
                <a:latin typeface="Calibri" panose="020F0502020204030204" pitchFamily="34" charset="0"/>
                <a:ea typeface="Calibri" panose="020F0502020204030204" pitchFamily="34" charset="0"/>
                <a:cs typeface="Times New Roman" panose="02020603050405020304" pitchFamily="18" charset="0"/>
              </a:rPr>
              <a:t>-capable tools, but supporting them. </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Now, in the next ten slides, </a:t>
            </a:r>
            <a:r>
              <a:rPr lang="en-US" sz="1800" dirty="0">
                <a:effectLst/>
                <a:latin typeface="Calibri" panose="020F0502020204030204" pitchFamily="34" charset="0"/>
                <a:ea typeface="Calibri" panose="020F0502020204030204" pitchFamily="34" charset="0"/>
                <a:cs typeface="Times New Roman" panose="02020603050405020304" pitchFamily="18" charset="0"/>
              </a:rPr>
              <a:t>I want to give the flavor of how many balls are in the air, how broadly the project needs to push itself forward, and why this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is </a:t>
            </a:r>
            <a:r>
              <a:rPr lang="en-US" sz="1800" dirty="0">
                <a:effectLst/>
                <a:latin typeface="Calibri" panose="020F0502020204030204" pitchFamily="34" charset="0"/>
                <a:ea typeface="Calibri" panose="020F0502020204030204" pitchFamily="34" charset="0"/>
                <a:cs typeface="Times New Roman" panose="02020603050405020304" pitchFamily="18" charset="0"/>
              </a:rPr>
              <a:t>part of a shared trajectory of “leveling up”.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2873375" y="536575"/>
            <a:ext cx="3575050" cy="26812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11247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1242933" y="3397734"/>
            <a:ext cx="6836133" cy="3218906"/>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huge part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OpenROAD’s</a:t>
            </a:r>
            <a:r>
              <a:rPr lang="en-US" sz="1800" dirty="0">
                <a:effectLst/>
                <a:latin typeface="Calibri" panose="020F0502020204030204" pitchFamily="34" charset="0"/>
                <a:ea typeface="Calibri" panose="020F0502020204030204" pitchFamily="34" charset="0"/>
                <a:cs typeface="Times New Roman" panose="02020603050405020304" pitchFamily="18" charset="0"/>
              </a:rPr>
              <a:t> ecosystem is the academic research community, especially this ISPD community.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work closely with the IEEE CEDA Design Automation Technical Committee, whose main task in recent years has been to develop and support an ACADEMIC reference design flow called RDF.</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Robust Design Flow was launched in 2016, based on the winning tools and research outcomes from many academic contests in the field. Since 2019, it has included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tool chain and thus covered the complete RTL-to-GDS flow.</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flow goes from logic synthesis all the way through detailed routing, and also includes RTL generators, obfuscation, and DFT insertion.</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High-level goals include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preserving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leading research codes and academic contest benchmarks and outcomes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going back nearly 20 years</a:t>
            </a:r>
            <a:r>
              <a:rPr lang="en-US" sz="1800" dirty="0">
                <a:effectLst/>
                <a:latin typeface="Calibri" panose="020F0502020204030204" pitchFamily="34" charset="0"/>
                <a:ea typeface="Calibri" panose="020F0502020204030204" pitchFamily="34" charset="0"/>
                <a:cs typeface="Times New Roman" panose="02020603050405020304" pitchFamily="18" charset="0"/>
              </a:rPr>
              <a:t>.  I’ll say more about how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helps make this happen in a minute.</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providing</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complete flow as a backplane for research stimulates flow-scale research as well as new cross-stage optimizations. For example,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might have a basis for cross-stage optimization in a future ISPD contest.</a:t>
            </a:r>
          </a:p>
          <a:p>
            <a:endParaRPr lang="en-US" sz="1200" kern="1200" dirty="0">
              <a:solidFill>
                <a:schemeClr val="tx1"/>
              </a:solidFill>
              <a:effectLst/>
              <a:latin typeface="+mn-lt"/>
              <a:ea typeface="+mn-ea"/>
              <a:cs typeface="+mn-cs"/>
            </a:endParaRPr>
          </a:p>
        </p:txBody>
      </p:sp>
      <p:sp>
        <p:nvSpPr>
          <p:cNvPr id="345" name="Google Shape;345;p7:notes"/>
          <p:cNvSpPr>
            <a:spLocks noGrp="1" noRot="1" noChangeAspect="1"/>
          </p:cNvSpPr>
          <p:nvPr>
            <p:ph type="sldImg" idx="2"/>
          </p:nvPr>
        </p:nvSpPr>
        <p:spPr>
          <a:xfrm>
            <a:off x="2873375" y="536575"/>
            <a:ext cx="3575050" cy="26812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99557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1200150" y="3309257"/>
            <a:ext cx="6600825" cy="3135086"/>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There’s also a CALIBRATIONS repo, which supports academic research on electrical analyses and verifications.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repo has a collection of reference analysis results for STA, RC extraction, and IR drop analysis.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Each design is produced by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is an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open-source</a:t>
            </a:r>
            <a:r>
              <a:rPr lang="en-US" sz="1800" dirty="0">
                <a:effectLst/>
                <a:latin typeface="Calibri" panose="020F0502020204030204" pitchFamily="34" charset="0"/>
                <a:ea typeface="Calibri" panose="020F0502020204030204" pitchFamily="34" charset="0"/>
                <a:cs typeface="Times New Roman" panose="02020603050405020304" pitchFamily="18" charset="0"/>
              </a:rPr>
              <a:t> EDA tool, from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open</a:t>
            </a:r>
            <a:r>
              <a:rPr lang="en-US" sz="1800" dirty="0">
                <a:effectLst/>
                <a:latin typeface="Calibri" panose="020F0502020204030204" pitchFamily="34" charset="0"/>
                <a:ea typeface="Calibri" panose="020F0502020204030204" pitchFamily="34" charset="0"/>
                <a:cs typeface="Times New Roman" panose="02020603050405020304" pitchFamily="18" charset="0"/>
              </a:rPr>
              <a:t> PDK data such 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SkyWater</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we get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publishable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routed *.v, *.def,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sdc</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spef</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an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OPEN</a:t>
            </a:r>
            <a:r>
              <a:rPr lang="en-US" sz="1800" dirty="0">
                <a:effectLst/>
                <a:latin typeface="Calibri" panose="020F0502020204030204" pitchFamily="34" charset="0"/>
                <a:ea typeface="Calibri" panose="020F0502020204030204" pitchFamily="34" charset="0"/>
                <a:cs typeface="Times New Roman" panose="02020603050405020304" pitchFamily="18" charset="0"/>
              </a:rPr>
              <a:t> *.json format to capture worst paths or endpoint slacks.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rgbClr val="000000"/>
              </a:solidFill>
              <a:effectLst/>
              <a:latin typeface="Calibri"/>
              <a:ea typeface="Calibri"/>
              <a:cs typeface="Calibri"/>
              <a:sym typeface="Calibri"/>
            </a:endParaRPr>
          </a:p>
        </p:txBody>
      </p:sp>
      <p:sp>
        <p:nvSpPr>
          <p:cNvPr id="79" name="Google Shape;79;p3:notes"/>
          <p:cNvSpPr>
            <a:spLocks noGrp="1" noRot="1" noChangeAspect="1"/>
          </p:cNvSpPr>
          <p:nvPr>
            <p:ph type="sldImg" idx="2"/>
          </p:nvPr>
        </p:nvSpPr>
        <p:spPr>
          <a:xfrm>
            <a:off x="2759075" y="522288"/>
            <a:ext cx="3482975" cy="2613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22234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1200150" y="3309257"/>
            <a:ext cx="6600825" cy="3135086"/>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 mentioned that the DATC RDF includes academic contest benchmarks and contest-winning tools from more than 15 years ago. For some years, these benchmarks and tools were stuck in what I call a “parallel universe”:  the old tools could not be run on modern designs, and the old benchmarks could not be fed to modern tools!  The missing piece is a unifying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DATA MODEL.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tools read and write files in various contest formats, it’s hard to make a working tool chain. But with 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common data model – which is implicit in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OpenDB</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can connect not just past, present and future of academic research, but research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industry practice as well.</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RosettaStone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effort lets us run modern tools on old benchmarks.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 other direction is to run old academic tools on modern designs.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flow at the bottom-left mixes academic closed source and open source, and it runs on commercial 130 and 12nm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enablements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with industrial designs.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rgbClr val="000000"/>
              </a:solidFill>
              <a:effectLst/>
              <a:latin typeface="Calibri"/>
              <a:ea typeface="Calibri"/>
              <a:cs typeface="Calibri"/>
              <a:sym typeface="Calibri"/>
            </a:endParaRPr>
          </a:p>
        </p:txBody>
      </p:sp>
      <p:sp>
        <p:nvSpPr>
          <p:cNvPr id="79" name="Google Shape;79;p3:notes"/>
          <p:cNvSpPr>
            <a:spLocks noGrp="1" noRot="1" noChangeAspect="1"/>
          </p:cNvSpPr>
          <p:nvPr>
            <p:ph type="sldImg" idx="2"/>
          </p:nvPr>
        </p:nvSpPr>
        <p:spPr>
          <a:xfrm>
            <a:off x="2759075" y="522288"/>
            <a:ext cx="3482975" cy="2613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32543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9:notes"/>
          <p:cNvSpPr txBox="1">
            <a:spLocks noGrp="1"/>
          </p:cNvSpPr>
          <p:nvPr>
            <p:ph type="body" idx="1"/>
          </p:nvPr>
        </p:nvSpPr>
        <p:spPr>
          <a:xfrm>
            <a:off x="1242933" y="3397734"/>
            <a:ext cx="6836133" cy="3218906"/>
          </a:xfrm>
          <a:prstGeom prst="rect">
            <a:avLst/>
          </a:prstGeom>
          <a:noFill/>
          <a:ln>
            <a:noFill/>
          </a:ln>
        </p:spPr>
        <p:txBody>
          <a:bodyPr spcFirstLastPara="1" wrap="square" lIns="94200" tIns="47075" rIns="94200" bIns="47075"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slide is from a tutorial we gave at ASP-DAC in January.  It shows that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can be applied in conjunction with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automatic tuning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flow input parameters --- which you can think of as black-box optimization or adaptive sampling --- giving a true “No-Human-in-the-Loop” operation that achieves better quality of results than our internal expert users.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AutoTuner</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now being deployed on Google Cloud with the help of Google engineers.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146" name="Google Shape;146;p39:notes"/>
          <p:cNvSpPr>
            <a:spLocks noGrp="1" noRot="1" noChangeAspect="1"/>
          </p:cNvSpPr>
          <p:nvPr>
            <p:ph type="sldImg" idx="2"/>
          </p:nvPr>
        </p:nvSpPr>
        <p:spPr>
          <a:xfrm>
            <a:off x="2873375" y="536575"/>
            <a:ext cx="3575050" cy="26812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07906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1242933" y="3397734"/>
            <a:ext cx="6836133" cy="3218906"/>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Yesterday morning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Zhiang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Wang presented RTL-Macro Placer, which addresses a well-known critical problem, and aims for human-quality results.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RTL-MP tries to ``mimic’’ the behavior of human experts.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captures the dataflow defined by RTL designers by exploiting logical hierarchy, and by extracting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connection signatures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between modules.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it understands relevant constraints such as blockages and preferred locations.</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Next is to enable hierarchical planning that handles cases such as this TABLA machine learning architecture.</a:t>
            </a:r>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2873375" y="536575"/>
            <a:ext cx="3575050" cy="26812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92994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Openness also lets us perform research 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machine learning for EDA and IC design</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a way that is currently impossible with commercial tools. Again in collaboration with IEEE CEDA, we have published large-scale metrics datasets harvested from thousands of runs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flow, to stimulate data collection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and publication of data </a:t>
            </a:r>
            <a:r>
              <a:rPr lang="en-US" sz="1800" dirty="0">
                <a:effectLst/>
                <a:latin typeface="Calibri" panose="020F0502020204030204" pitchFamily="34" charset="0"/>
                <a:ea typeface="Calibri" panose="020F0502020204030204" pitchFamily="34" charset="0"/>
                <a:cs typeface="Times New Roman" panose="02020603050405020304" pitchFamily="18" charset="0"/>
              </a:rPr>
              <a:t>that we hope will enable machine learning research.</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Logging and metrics infrastructure feeds into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score function evaluations </a:t>
            </a:r>
            <a:r>
              <a:rPr lang="en-US" sz="1800" dirty="0">
                <a:effectLst/>
                <a:latin typeface="Calibri" panose="020F0502020204030204" pitchFamily="34" charset="0"/>
                <a:ea typeface="Calibri" panose="020F0502020204030204" pitchFamily="34" charset="0"/>
                <a:cs typeface="Times New Roman" panose="02020603050405020304" pitchFamily="18" charset="0"/>
              </a:rPr>
              <a:t>that are used by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AutoTuner</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METRICS2.1 builds on lessons learned:  it’s simple, general and extensible in its syntax and semantics; it avoids ambiguity and today’s Tower of Babel; and it’s agnostic to the tool provider.</a:t>
            </a:r>
          </a:p>
        </p:txBody>
      </p:sp>
    </p:spTree>
    <p:extLst>
      <p:ext uri="{BB962C8B-B14F-4D97-AF65-F5344CB8AC3E}">
        <p14:creationId xmlns:p14="http://schemas.microsoft.com/office/powerpoint/2010/main" val="1311176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1200150" y="3309257"/>
            <a:ext cx="6600825" cy="3135086"/>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project’s sixteen tasks is called “Base Technologies”.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Arizona State joined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part of Task 1 activities, at the start of our Phase 2 -- leading to the December 2020 open-sourcing of the ASAP7 PDK and cell libraries. Here you see 7-point-5 track and 6-track D-latch layouts, and a post-routing screenshot of a pipelined AES implementation.</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Larry Clark’s team will be releasing the ASAP5 PDK and libraries.  ASAP5 uses horizontal nanowire transistors, and the ground rules track advanced-node scaling boosters such as single diffusion break and contact over active gate.  </a:t>
            </a:r>
          </a:p>
          <a:p>
            <a:pPr marL="0" lvl="0" indent="0" algn="l" rtl="0">
              <a:lnSpc>
                <a:spcPct val="100000"/>
              </a:lnSpc>
              <a:spcBef>
                <a:spcPts val="0"/>
              </a:spcBef>
              <a:spcAft>
                <a:spcPts val="0"/>
              </a:spcAft>
              <a:buSzPts val="1400"/>
              <a:buNone/>
            </a:pPr>
            <a:endParaRPr dirty="0"/>
          </a:p>
        </p:txBody>
      </p:sp>
      <p:sp>
        <p:nvSpPr>
          <p:cNvPr id="79" name="Google Shape;79;p3:notes"/>
          <p:cNvSpPr>
            <a:spLocks noGrp="1" noRot="1" noChangeAspect="1"/>
          </p:cNvSpPr>
          <p:nvPr>
            <p:ph type="sldImg" idx="2"/>
          </p:nvPr>
        </p:nvSpPr>
        <p:spPr>
          <a:xfrm>
            <a:off x="2759075" y="522288"/>
            <a:ext cx="3482975" cy="2613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8004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the agenda – and let me start with what I mean by “Leveling Up”.</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2</a:t>
            </a:fld>
            <a:endParaRPr lang="en-US"/>
          </a:p>
        </p:txBody>
      </p:sp>
    </p:spTree>
    <p:extLst>
      <p:ext uri="{BB962C8B-B14F-4D97-AF65-F5344CB8AC3E}">
        <p14:creationId xmlns:p14="http://schemas.microsoft.com/office/powerpoint/2010/main" val="262845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1200150" y="3309257"/>
            <a:ext cx="6600825" cy="3135086"/>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let me say a bit about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OpenROAD’s</a:t>
            </a:r>
            <a:r>
              <a:rPr lang="en-US" sz="1800" dirty="0">
                <a:effectLst/>
                <a:latin typeface="Calibri" panose="020F0502020204030204" pitchFamily="34" charset="0"/>
                <a:ea typeface="Calibri" panose="020F0502020204030204" pitchFamily="34" charset="0"/>
                <a:cs typeface="Times New Roman" panose="02020603050405020304" pitchFamily="18" charset="0"/>
              </a:rPr>
              <a:t> GUI.  Of course, everyone asks -- Why would a self-driving tool need a GUI?</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answer is because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DEVELOPMENT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must proceed with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minimum pain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maximum velocity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while supporting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tapeout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and other needs of early-adopter users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on the way to no-human-in-the-loop, the tool needs 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GUI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slide shows some GUI features that directly support algorithm and tool developers.  For example, this GIF is from the GUI displaying a live global placement, where the developer can pause the algorithm, highlight and inspect an individual cell, and then track the cell through the algorithm execution.</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Here is an overlay of the track pattern onto an instance of a via-to-pin spacing violation.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this shows the maze search in detailed routing: Global route guides are the big red and green overlays, and the small x’s represent grid points searched (colored by layer).  The larger yellow XXX’s represent the access points of the target pin.  So the vertical red segment ran into a net that blocked its progress inside the guide and had to detour around it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outside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guide.</a:t>
            </a:r>
          </a:p>
          <a:p>
            <a:pPr marL="0" marR="0">
              <a:lnSpc>
                <a:spcPct val="115000"/>
              </a:lnSpc>
              <a:spcBef>
                <a:spcPts val="0"/>
              </a:spcBef>
              <a:spcAft>
                <a:spcPts val="0"/>
              </a:spcAft>
            </a:pPr>
            <a:endParaRPr lang="en-US" dirty="0"/>
          </a:p>
        </p:txBody>
      </p:sp>
      <p:sp>
        <p:nvSpPr>
          <p:cNvPr id="79" name="Google Shape;79;p3:notes"/>
          <p:cNvSpPr>
            <a:spLocks noGrp="1" noRot="1" noChangeAspect="1"/>
          </p:cNvSpPr>
          <p:nvPr>
            <p:ph type="sldImg" idx="2"/>
          </p:nvPr>
        </p:nvSpPr>
        <p:spPr>
          <a:xfrm>
            <a:off x="2759075" y="522288"/>
            <a:ext cx="3482975" cy="2613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032056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1200150" y="3309257"/>
            <a:ext cx="6600825" cy="3135086"/>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GUI has heatmaps such as this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placement density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heatmap.</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Recently we added the ability to dump this data to a file for machine learning – a Brazilian Ph.D. student made the request and got his wish a few days later.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example shows how you can dump out a CSV.</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br>
              <a:rPr lang="en-US" dirty="0"/>
            </a:br>
            <a:endParaRPr lang="en-US" dirty="0"/>
          </a:p>
        </p:txBody>
      </p:sp>
      <p:sp>
        <p:nvSpPr>
          <p:cNvPr id="79" name="Google Shape;79;p3:notes"/>
          <p:cNvSpPr>
            <a:spLocks noGrp="1" noRot="1" noChangeAspect="1"/>
          </p:cNvSpPr>
          <p:nvPr>
            <p:ph type="sldImg" idx="2"/>
          </p:nvPr>
        </p:nvSpPr>
        <p:spPr>
          <a:xfrm>
            <a:off x="2759075" y="522288"/>
            <a:ext cx="3482975" cy="2613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48041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also gives access to much deeper and higher-value machine learning challenges.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TritonRoute</a:t>
            </a:r>
            <a:r>
              <a:rPr lang="en-US" sz="1800" dirty="0">
                <a:effectLst/>
                <a:latin typeface="Calibri" panose="020F0502020204030204" pitchFamily="34" charset="0"/>
                <a:ea typeface="Calibri" panose="020F0502020204030204" pitchFamily="34" charset="0"/>
                <a:cs typeface="Times New Roman" panose="02020603050405020304" pitchFamily="18" charset="0"/>
              </a:rPr>
              <a:t> running for its default 64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on ISPD19 Test10.  On the left, it gets stuck with around 20 tiles (or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sboxes</a:t>
            </a:r>
            <a:r>
              <a:rPr lang="en-US" sz="1800" dirty="0">
                <a:effectLst/>
                <a:latin typeface="Calibri" panose="020F0502020204030204" pitchFamily="34" charset="0"/>
                <a:ea typeface="Calibri" panose="020F0502020204030204" pitchFamily="34" charset="0"/>
                <a:cs typeface="Times New Roman" panose="02020603050405020304" pitchFamily="18" charset="0"/>
              </a:rPr>
              <a:t>) still having DRVs at the final iteration.  On the right, the runtimes per tile worker start at less than a second but can reach 500 seconds in late iterations.</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GREAT data for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prediction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 which runs are doomed, which tiles are in the long tail, where will the stubborn DRVs occur.</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for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learning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well – how to adaptively try to clean a tile, or how to budget worker threads among remaining tiles.</a:t>
            </a:r>
          </a:p>
          <a:p>
            <a:br>
              <a:rPr lang="en-US" dirty="0"/>
            </a:br>
            <a:endParaRPr lang="en-US" dirty="0"/>
          </a:p>
        </p:txBody>
      </p:sp>
      <p:sp>
        <p:nvSpPr>
          <p:cNvPr id="4" name="Slide Number Placeholder 3"/>
          <p:cNvSpPr>
            <a:spLocks noGrp="1"/>
          </p:cNvSpPr>
          <p:nvPr>
            <p:ph type="sldNum" sz="quarter" idx="10"/>
          </p:nvPr>
        </p:nvSpPr>
        <p:spPr/>
        <p:txBody>
          <a:bodyPr/>
          <a:lstStyle/>
          <a:p>
            <a:fld id="{49DC86C2-9417-D242-957F-07D0C93E50AF}" type="slidenum">
              <a:rPr lang="en-US" smtClean="0"/>
              <a:pPr/>
              <a:t>22</a:t>
            </a:fld>
            <a:endParaRPr lang="en-US"/>
          </a:p>
        </p:txBody>
      </p:sp>
    </p:spTree>
    <p:extLst>
      <p:ext uri="{BB962C8B-B14F-4D97-AF65-F5344CB8AC3E}">
        <p14:creationId xmlns:p14="http://schemas.microsoft.com/office/powerpoint/2010/main" val="4294938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some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OpenROAD’s</a:t>
            </a:r>
            <a:r>
              <a:rPr lang="en-US" sz="1800" dirty="0">
                <a:effectLst/>
                <a:latin typeface="Calibri" panose="020F0502020204030204" pitchFamily="34" charset="0"/>
                <a:ea typeface="Calibri" panose="020F0502020204030204" pitchFamily="34" charset="0"/>
                <a:cs typeface="Times New Roman" panose="02020603050405020304" pitchFamily="18" charset="0"/>
              </a:rPr>
              <a:t> impacts so far:</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“Leveling up”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does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amplify efforts and reduce waste.  It leads to efficient discovery and innovation, and more accessible education and training of a future workforce.</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Openness and infrastructure are good things. Like,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documents in source code how to architect a modern back-end EDA tool.</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a virtuous cycle of democratization and innovation.  Folks who contribute feel good when they see high-schoolers making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tapeouts</a:t>
            </a:r>
            <a:r>
              <a:rPr lang="en-US" sz="1800" dirty="0">
                <a:effectLst/>
                <a:latin typeface="Calibri" panose="020F0502020204030204" pitchFamily="34" charset="0"/>
                <a:ea typeface="Calibri" panose="020F0502020204030204" pitchFamily="34" charset="0"/>
                <a:cs typeface="Times New Roman" panose="02020603050405020304" pitchFamily="18" charset="0"/>
              </a:rPr>
              <a:t> with the tool.</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Critical mass and critical quality are possible</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Sustainability and translation into the real world are absolutely first-class concerns.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now we can see future waypoints, like an “EDA2.0” that brings more intelligence and truly exploits modern compute.</a:t>
            </a:r>
          </a:p>
          <a:p>
            <a:endParaRPr lang="en-US" dirty="0"/>
          </a:p>
        </p:txBody>
      </p:sp>
    </p:spTree>
    <p:extLst>
      <p:ext uri="{BB962C8B-B14F-4D97-AF65-F5344CB8AC3E}">
        <p14:creationId xmlns:p14="http://schemas.microsoft.com/office/powerpoint/2010/main" val="1296133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Let me move on to the second, much more recent waypoint: the TILOS AI Institute.</a:t>
            </a:r>
          </a:p>
        </p:txBody>
      </p:sp>
      <p:sp>
        <p:nvSpPr>
          <p:cNvPr id="4" name="Slide Number Placeholder 3"/>
          <p:cNvSpPr>
            <a:spLocks noGrp="1"/>
          </p:cNvSpPr>
          <p:nvPr>
            <p:ph type="sldNum" sz="quarter" idx="5"/>
          </p:nvPr>
        </p:nvSpPr>
        <p:spPr/>
        <p:txBody>
          <a:bodyPr/>
          <a:lstStyle/>
          <a:p>
            <a:fld id="{A20E6BD5-FF56-4A2C-9254-8114E3A9068D}" type="slidenum">
              <a:rPr lang="en-US" smtClean="0"/>
              <a:t>24</a:t>
            </a:fld>
            <a:endParaRPr lang="en-US"/>
          </a:p>
        </p:txBody>
      </p:sp>
    </p:spTree>
    <p:extLst>
      <p:ext uri="{BB962C8B-B14F-4D97-AF65-F5344CB8AC3E}">
        <p14:creationId xmlns:p14="http://schemas.microsoft.com/office/powerpoint/2010/main" val="199611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15000"/>
              </a:lnSpc>
              <a:spcBef>
                <a:spcPts val="0"/>
              </a:spcBef>
              <a:spcAft>
                <a:spcPts val="0"/>
              </a:spcAft>
              <a:buNone/>
            </a:pPr>
            <a:r>
              <a:rPr lang="en-US" sz="1200" dirty="0">
                <a:effectLst/>
                <a:latin typeface="Calibri" panose="020F0502020204030204" pitchFamily="34" charset="0"/>
                <a:ea typeface="Calibri" panose="020F0502020204030204" pitchFamily="34" charset="0"/>
              </a:rPr>
              <a:t>TILOS is an NSF National AI Research Institute, </a:t>
            </a:r>
            <a:r>
              <a:rPr lang="en-US" sz="1200" b="1" dirty="0">
                <a:effectLst/>
                <a:latin typeface="Calibri" panose="020F0502020204030204" pitchFamily="34" charset="0"/>
                <a:ea typeface="Calibri" panose="020F0502020204030204" pitchFamily="34" charset="0"/>
              </a:rPr>
              <a:t>FOR ADVANCES IN OPTIMIZATION.</a:t>
            </a: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endParaRPr lang="en-US" sz="1200" b="1" dirty="0">
              <a:effectLst/>
              <a:latin typeface="Calibri" panose="020F0502020204030204" pitchFamily="34" charset="0"/>
              <a:ea typeface="Calibri" panose="020F0502020204030204" pitchFamily="34" charset="0"/>
            </a:endParaRPr>
          </a:p>
          <a:p>
            <a:pPr marL="0" marR="0" indent="0">
              <a:lnSpc>
                <a:spcPct val="115000"/>
              </a:lnSpc>
              <a:spcBef>
                <a:spcPts val="0"/>
              </a:spcBef>
              <a:spcAft>
                <a:spcPts val="0"/>
              </a:spcAft>
              <a:buNone/>
            </a:pPr>
            <a:r>
              <a:rPr lang="en-US" sz="1200" b="1" dirty="0">
                <a:effectLst/>
                <a:latin typeface="Calibri" panose="020F0502020204030204" pitchFamily="34" charset="0"/>
                <a:ea typeface="Calibri" panose="020F0502020204030204" pitchFamily="34" charset="0"/>
              </a:rPr>
              <a:t>[CLICK] </a:t>
            </a:r>
            <a:r>
              <a:rPr lang="en-US" sz="1200" dirty="0">
                <a:effectLst/>
                <a:latin typeface="Calibri" panose="020F0502020204030204" pitchFamily="34" charset="0"/>
                <a:ea typeface="Calibri" panose="020F0502020204030204" pitchFamily="34" charset="0"/>
              </a:rPr>
              <a:t>Our mission</a:t>
            </a:r>
            <a:r>
              <a:rPr lang="en-US" sz="1200" b="1"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 to make impossible optimizations possible, at scale and in practice.   </a:t>
            </a: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endParaRPr lang="en-US" sz="1200" dirty="0">
              <a:effectLst/>
              <a:latin typeface="Calibri" panose="020F0502020204030204" pitchFamily="34" charset="0"/>
              <a:ea typeface="Calibri" panose="020F0502020204030204" pitchFamily="34" charset="0"/>
            </a:endParaRPr>
          </a:p>
          <a:p>
            <a:pPr marL="0" marR="0" indent="0">
              <a:lnSpc>
                <a:spcPct val="115000"/>
              </a:lnSpc>
              <a:spcBef>
                <a:spcPts val="0"/>
              </a:spcBef>
              <a:spcAft>
                <a:spcPts val="0"/>
              </a:spcAft>
              <a:buNone/>
            </a:pPr>
            <a:r>
              <a:rPr lang="en-US" sz="1200" b="1" dirty="0">
                <a:effectLst/>
                <a:latin typeface="Calibri" panose="020F0502020204030204" pitchFamily="34" charset="0"/>
                <a:ea typeface="Calibri" panose="020F0502020204030204" pitchFamily="34" charset="0"/>
              </a:rPr>
              <a:t>[CLICK] </a:t>
            </a:r>
            <a:r>
              <a:rPr lang="en-US" sz="1200" dirty="0">
                <a:effectLst/>
                <a:latin typeface="Calibri" panose="020F0502020204030204" pitchFamily="34" charset="0"/>
                <a:ea typeface="Calibri" panose="020F0502020204030204" pitchFamily="34" charset="0"/>
              </a:rPr>
              <a:t>NSF has awarded a 5-year, $20 million grant – we started on November 1</a:t>
            </a:r>
            <a:r>
              <a:rPr lang="en-US" sz="1200" baseline="30000" dirty="0">
                <a:effectLst/>
                <a:latin typeface="Calibri" panose="020F0502020204030204" pitchFamily="34" charset="0"/>
                <a:ea typeface="Calibri" panose="020F0502020204030204" pitchFamily="34" charset="0"/>
              </a:rPr>
              <a:t>st</a:t>
            </a:r>
            <a:r>
              <a:rPr lang="en-US" sz="1200" dirty="0">
                <a:effectLst/>
                <a:latin typeface="Calibri" panose="020F0502020204030204" pitchFamily="34" charset="0"/>
                <a:ea typeface="Calibri" panose="020F0502020204030204" pitchFamily="34" charset="0"/>
              </a:rPr>
              <a:t>.   And, our institute is partially funded by Intel.</a:t>
            </a:r>
          </a:p>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indent="0">
              <a:lnSpc>
                <a:spcPct val="115000"/>
              </a:lnSpc>
              <a:spcBef>
                <a:spcPts val="0"/>
              </a:spcBef>
              <a:spcAft>
                <a:spcPts val="0"/>
              </a:spcAft>
              <a:buNone/>
            </a:pPr>
            <a:r>
              <a:rPr lang="en-US" sz="1200" b="1" dirty="0">
                <a:effectLst/>
                <a:latin typeface="Calibri" panose="020F0502020204030204" pitchFamily="34" charset="0"/>
                <a:ea typeface="Calibri" panose="020F0502020204030204" pitchFamily="34" charset="0"/>
              </a:rPr>
              <a:t>UCSD</a:t>
            </a:r>
            <a:r>
              <a:rPr lang="en-US" sz="1200" dirty="0">
                <a:effectLst/>
                <a:latin typeface="Calibri" panose="020F0502020204030204" pitchFamily="34" charset="0"/>
                <a:ea typeface="Calibri" panose="020F0502020204030204" pitchFamily="34" charset="0"/>
              </a:rPr>
              <a:t> is the lead institution, with </a:t>
            </a:r>
            <a:r>
              <a:rPr lang="en-US" sz="1200" b="1" dirty="0">
                <a:effectLst/>
                <a:latin typeface="Calibri" panose="020F0502020204030204" pitchFamily="34" charset="0"/>
                <a:ea typeface="Calibri" panose="020F0502020204030204" pitchFamily="34" charset="0"/>
              </a:rPr>
              <a:t>[CLICK] </a:t>
            </a:r>
            <a:r>
              <a:rPr lang="en-US" sz="1200" dirty="0">
                <a:effectLst/>
                <a:latin typeface="Calibri" panose="020F0502020204030204" pitchFamily="34" charset="0"/>
                <a:ea typeface="Calibri" panose="020F0502020204030204" pitchFamily="34" charset="0"/>
              </a:rPr>
              <a:t>five partner institutions </a:t>
            </a:r>
            <a:r>
              <a:rPr lang="en-US" sz="1200" b="1" dirty="0">
                <a:effectLst/>
                <a:latin typeface="Calibri" panose="020F0502020204030204" pitchFamily="34" charset="0"/>
                <a:ea typeface="Calibri" panose="020F0502020204030204" pitchFamily="34" charset="0"/>
              </a:rPr>
              <a:t>MIT</a:t>
            </a:r>
            <a:r>
              <a:rPr lang="en-US" sz="1200" dirty="0">
                <a:effectLst/>
                <a:latin typeface="Calibri" panose="020F0502020204030204" pitchFamily="34" charset="0"/>
                <a:ea typeface="Calibri" panose="020F0502020204030204" pitchFamily="34" charset="0"/>
              </a:rPr>
              <a:t>, </a:t>
            </a:r>
            <a:r>
              <a:rPr lang="en-US" sz="1200" b="1" dirty="0">
                <a:effectLst/>
                <a:latin typeface="Calibri" panose="020F0502020204030204" pitchFamily="34" charset="0"/>
                <a:ea typeface="Calibri" panose="020F0502020204030204" pitchFamily="34" charset="0"/>
              </a:rPr>
              <a:t>National University</a:t>
            </a:r>
            <a:r>
              <a:rPr lang="en-US" sz="1200" dirty="0">
                <a:effectLst/>
                <a:latin typeface="Calibri" panose="020F0502020204030204" pitchFamily="34" charset="0"/>
                <a:ea typeface="Calibri" panose="020F0502020204030204" pitchFamily="34" charset="0"/>
              </a:rPr>
              <a:t>, </a:t>
            </a:r>
            <a:r>
              <a:rPr lang="en-US" sz="1200" b="1" dirty="0">
                <a:effectLst/>
                <a:latin typeface="Calibri" panose="020F0502020204030204" pitchFamily="34" charset="0"/>
                <a:ea typeface="Calibri" panose="020F0502020204030204" pitchFamily="34" charset="0"/>
              </a:rPr>
              <a:t>Penn</a:t>
            </a:r>
            <a:r>
              <a:rPr lang="en-US" sz="1200" dirty="0">
                <a:effectLst/>
                <a:latin typeface="Calibri" panose="020F0502020204030204" pitchFamily="34" charset="0"/>
                <a:ea typeface="Calibri" panose="020F0502020204030204" pitchFamily="34" charset="0"/>
              </a:rPr>
              <a:t>, </a:t>
            </a:r>
            <a:r>
              <a:rPr lang="en-US" sz="1200" b="1" dirty="0">
                <a:effectLst/>
                <a:latin typeface="Calibri" panose="020F0502020204030204" pitchFamily="34" charset="0"/>
                <a:ea typeface="Calibri" panose="020F0502020204030204" pitchFamily="34" charset="0"/>
              </a:rPr>
              <a:t>UT Austin </a:t>
            </a:r>
            <a:r>
              <a:rPr lang="en-US" sz="1200" dirty="0">
                <a:effectLst/>
                <a:latin typeface="Calibri" panose="020F0502020204030204" pitchFamily="34" charset="0"/>
                <a:ea typeface="Calibri" panose="020F0502020204030204" pitchFamily="34" charset="0"/>
              </a:rPr>
              <a:t>and </a:t>
            </a:r>
            <a:r>
              <a:rPr lang="en-US" sz="1200" b="1" dirty="0">
                <a:effectLst/>
                <a:latin typeface="Calibri" panose="020F0502020204030204" pitchFamily="34" charset="0"/>
                <a:ea typeface="Calibri" panose="020F0502020204030204" pitchFamily="34" charset="0"/>
              </a:rPr>
              <a:t>Yale</a:t>
            </a:r>
            <a:r>
              <a:rPr lang="en-US" sz="1200" dirty="0">
                <a:effectLst/>
                <a:latin typeface="Calibri" panose="020F0502020204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25</a:t>
            </a:fld>
            <a:endParaRPr lang="en-US"/>
          </a:p>
        </p:txBody>
      </p:sp>
    </p:spTree>
    <p:extLst>
      <p:ext uri="{BB962C8B-B14F-4D97-AF65-F5344CB8AC3E}">
        <p14:creationId xmlns:p14="http://schemas.microsoft.com/office/powerpoint/2010/main" val="2900807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yes, the name is not a coincidence. TILOS was a real milestone in our field, and folks like Kurt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Keutzer</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Dwight Hill were in that Bell Labs group as it happened.  It was very poignant to hear from Al Dunlop that Jack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Fishburn</a:t>
            </a:r>
            <a:r>
              <a:rPr lang="en-US" sz="1800" dirty="0">
                <a:effectLst/>
                <a:latin typeface="Calibri" panose="020F0502020204030204" pitchFamily="34" charset="0"/>
                <a:ea typeface="Calibri" panose="020F0502020204030204" pitchFamily="34" charset="0"/>
                <a:cs typeface="Times New Roman" panose="02020603050405020304" pitchFamily="18" charset="0"/>
              </a:rPr>
              <a:t> had passed away less than six weeks before NSF told us about TILOS being awarded.</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26</a:t>
            </a:fld>
            <a:endParaRPr lang="en-US"/>
          </a:p>
        </p:txBody>
      </p:sp>
    </p:spTree>
    <p:extLst>
      <p:ext uri="{BB962C8B-B14F-4D97-AF65-F5344CB8AC3E}">
        <p14:creationId xmlns:p14="http://schemas.microsoft.com/office/powerpoint/2010/main" val="1553314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15000"/>
              </a:lnSpc>
              <a:spcBef>
                <a:spcPts val="0"/>
              </a:spcBef>
              <a:spcAft>
                <a:spcPts val="0"/>
              </a:spcAft>
              <a:buNone/>
            </a:pPr>
            <a:r>
              <a:rPr lang="en-US" sz="1200" dirty="0">
                <a:effectLst/>
                <a:latin typeface="Calibri" panose="020F0502020204030204" pitchFamily="34" charset="0"/>
                <a:ea typeface="Calibri" panose="020F0502020204030204" pitchFamily="34" charset="0"/>
              </a:rPr>
              <a:t>Optimization means finding the best possible solution to a given problem – but real-world optimizations always run into challenges of scale and complexity.  </a:t>
            </a: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endParaRPr lang="en-US" sz="1200" dirty="0">
              <a:effectLst/>
              <a:latin typeface="Calibri" panose="020F0502020204030204" pitchFamily="34" charset="0"/>
              <a:ea typeface="Calibri" panose="020F0502020204030204" pitchFamily="34" charset="0"/>
            </a:endParaRPr>
          </a:p>
          <a:p>
            <a:pPr marL="0" marR="0" indent="0">
              <a:lnSpc>
                <a:spcPct val="115000"/>
              </a:lnSpc>
              <a:spcBef>
                <a:spcPts val="0"/>
              </a:spcBef>
              <a:spcAft>
                <a:spcPts val="0"/>
              </a:spcAft>
              <a:buNone/>
            </a:pPr>
            <a:r>
              <a:rPr lang="en-US" sz="1200" dirty="0">
                <a:effectLst/>
                <a:latin typeface="Calibri" panose="020F0502020204030204" pitchFamily="34" charset="0"/>
                <a:ea typeface="Calibri" panose="020F0502020204030204" pitchFamily="34" charset="0"/>
              </a:rPr>
              <a:t>TILOS aims for breakthroughs and impact at a new nexus of </a:t>
            </a:r>
            <a:r>
              <a:rPr lang="en-US" sz="1200" b="1" dirty="0">
                <a:effectLst/>
                <a:latin typeface="Calibri" panose="020F0502020204030204" pitchFamily="34" charset="0"/>
                <a:ea typeface="Calibri" panose="020F0502020204030204" pitchFamily="34" charset="0"/>
              </a:rPr>
              <a:t>AI and machine learning, optimization</a:t>
            </a:r>
            <a:r>
              <a:rPr lang="en-US" sz="1200" dirty="0">
                <a:effectLst/>
                <a:latin typeface="Calibri" panose="020F0502020204030204" pitchFamily="34" charset="0"/>
                <a:ea typeface="Calibri" panose="020F0502020204030204" pitchFamily="34" charset="0"/>
              </a:rPr>
              <a:t>, and </a:t>
            </a:r>
            <a:r>
              <a:rPr lang="en-US" sz="1200" b="1" dirty="0">
                <a:effectLst/>
                <a:latin typeface="Calibri" panose="020F0502020204030204" pitchFamily="34" charset="0"/>
                <a:ea typeface="Calibri" panose="020F0502020204030204" pitchFamily="34" charset="0"/>
              </a:rPr>
              <a:t>use in practice</a:t>
            </a:r>
            <a:r>
              <a:rPr lang="en-US" sz="1200" dirty="0">
                <a:effectLst/>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endParaRPr lang="en-US" sz="1200" b="1" dirty="0">
              <a:effectLst/>
              <a:latin typeface="Calibri" panose="020F0502020204030204" pitchFamily="34" charset="0"/>
              <a:ea typeface="Calibri" panose="020F0502020204030204" pitchFamily="34" charset="0"/>
            </a:endParaRPr>
          </a:p>
          <a:p>
            <a:pPr marL="0" marR="0" indent="0">
              <a:lnSpc>
                <a:spcPct val="115000"/>
              </a:lnSpc>
              <a:spcBef>
                <a:spcPts val="0"/>
              </a:spcBef>
              <a:spcAft>
                <a:spcPts val="0"/>
              </a:spcAft>
              <a:buNone/>
            </a:pPr>
            <a:r>
              <a:rPr lang="en-US" sz="1200" b="1" dirty="0">
                <a:effectLst/>
                <a:latin typeface="Calibri" panose="020F0502020204030204" pitchFamily="34" charset="0"/>
                <a:ea typeface="Calibri" panose="020F0502020204030204" pitchFamily="34" charset="0"/>
              </a:rPr>
              <a:t>[CLICK] </a:t>
            </a:r>
            <a:r>
              <a:rPr lang="en-US" sz="1200" dirty="0">
                <a:effectLst/>
                <a:latin typeface="Calibri" panose="020F0502020204030204" pitchFamily="34" charset="0"/>
                <a:ea typeface="Calibri" panose="020F0502020204030204" pitchFamily="34" charset="0"/>
              </a:rPr>
              <a:t>In TILOS, we envision FOUR VIRTUOUS CYCLES. </a:t>
            </a: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b="1" dirty="0">
                <a:effectLst/>
                <a:latin typeface="Calibri" panose="020F0502020204030204" pitchFamily="34" charset="0"/>
                <a:ea typeface="Calibri" panose="020F0502020204030204" pitchFamily="34" charset="0"/>
              </a:rPr>
              <a:t>[CLICK] </a:t>
            </a:r>
            <a:r>
              <a:rPr lang="en-US" sz="1200" dirty="0">
                <a:effectLst/>
                <a:latin typeface="Calibri" panose="020F0502020204030204" pitchFamily="34" charset="0"/>
                <a:ea typeface="Calibri" panose="020F0502020204030204" pitchFamily="34" charset="0"/>
              </a:rPr>
              <a:t>First: </a:t>
            </a:r>
            <a:r>
              <a:rPr lang="en-US" sz="1200" b="1" dirty="0">
                <a:effectLst/>
                <a:latin typeface="Calibri" panose="020F0502020204030204" pitchFamily="34" charset="0"/>
                <a:ea typeface="Calibri" panose="020F0502020204030204" pitchFamily="34" charset="0"/>
              </a:rPr>
              <a:t>mutual</a:t>
            </a:r>
            <a:r>
              <a:rPr lang="en-US" sz="1200" dirty="0">
                <a:effectLst/>
                <a:latin typeface="Calibri" panose="020F0502020204030204" pitchFamily="34" charset="0"/>
                <a:ea typeface="Calibri" panose="020F0502020204030204" pitchFamily="34" charset="0"/>
              </a:rPr>
              <a:t> advances of AI and Optimization are our FOUNDATIONS.</a:t>
            </a: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b="1" dirty="0">
                <a:effectLst/>
                <a:latin typeface="Calibri" panose="020F0502020204030204" pitchFamily="34" charset="0"/>
                <a:ea typeface="Calibri" panose="020F0502020204030204" pitchFamily="34" charset="0"/>
              </a:rPr>
              <a:t>[CLICK] </a:t>
            </a:r>
            <a:r>
              <a:rPr lang="en-US" sz="1200" dirty="0">
                <a:effectLst/>
                <a:latin typeface="Calibri" panose="020F0502020204030204" pitchFamily="34" charset="0"/>
                <a:ea typeface="Calibri" panose="020F0502020204030204" pitchFamily="34" charset="0"/>
              </a:rPr>
              <a:t>Second: challenges of scale and breakthroughs from scaling bind together the Foundations and our Use Domains (like, chip design).</a:t>
            </a: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b="1" dirty="0">
                <a:effectLst/>
                <a:latin typeface="Calibri" panose="020F0502020204030204" pitchFamily="34" charset="0"/>
                <a:ea typeface="Calibri" panose="020F0502020204030204" pitchFamily="34" charset="0"/>
              </a:rPr>
              <a:t>[CLICK] </a:t>
            </a:r>
            <a:r>
              <a:rPr lang="en-US" sz="1200" dirty="0">
                <a:effectLst/>
                <a:latin typeface="Calibri" panose="020F0502020204030204" pitchFamily="34" charset="0"/>
                <a:ea typeface="Calibri" panose="020F0502020204030204" pitchFamily="34" charset="0"/>
              </a:rPr>
              <a:t>Third: we see a virtuous cycle of </a:t>
            </a:r>
            <a:r>
              <a:rPr lang="en-US" sz="1200" b="1" dirty="0">
                <a:effectLst/>
                <a:latin typeface="Calibri" panose="020F0502020204030204" pitchFamily="34" charset="0"/>
                <a:ea typeface="Calibri" panose="020F0502020204030204" pitchFamily="34" charset="0"/>
              </a:rPr>
              <a:t>TRANSLATION</a:t>
            </a:r>
            <a:r>
              <a:rPr lang="en-US" sz="1200" dirty="0">
                <a:effectLst/>
                <a:latin typeface="Calibri" panose="020F0502020204030204" pitchFamily="34" charset="0"/>
                <a:ea typeface="Calibri" panose="020F0502020204030204" pitchFamily="34" charset="0"/>
              </a:rPr>
              <a:t> between research and the leading edge of practice. This is one area where we </a:t>
            </a:r>
            <a:r>
              <a:rPr lang="en-US" sz="1200" b="1" dirty="0">
                <a:effectLst/>
                <a:latin typeface="Calibri" panose="020F0502020204030204" pitchFamily="34" charset="0"/>
                <a:ea typeface="Calibri" panose="020F0502020204030204" pitchFamily="34" charset="0"/>
              </a:rPr>
              <a:t>aim to </a:t>
            </a:r>
            <a:r>
              <a:rPr lang="en-US" sz="1200" dirty="0">
                <a:effectLst/>
                <a:latin typeface="Calibri" panose="020F0502020204030204" pitchFamily="34" charset="0"/>
                <a:ea typeface="Calibri" panose="020F0502020204030204" pitchFamily="34" charset="0"/>
              </a:rPr>
              <a:t>go far beyond “research as usual”:  for us, translation and impact are first-class objectives for research and industry interactions.  We really hope to crack the code for this.</a:t>
            </a: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b="1" dirty="0">
                <a:effectLst/>
                <a:latin typeface="Calibri" panose="020F0502020204030204" pitchFamily="34" charset="0"/>
                <a:ea typeface="Calibri" panose="020F0502020204030204" pitchFamily="34" charset="0"/>
              </a:rPr>
              <a:t>[CLICK] </a:t>
            </a:r>
            <a:r>
              <a:rPr lang="en-US" sz="1200" dirty="0">
                <a:effectLst/>
                <a:latin typeface="Calibri" panose="020F0502020204030204" pitchFamily="34" charset="0"/>
                <a:ea typeface="Calibri" panose="020F0502020204030204" pitchFamily="34" charset="0"/>
              </a:rPr>
              <a:t>Fourth is the virtuous cycle of education, broadening participation and research. </a:t>
            </a:r>
          </a:p>
          <a:p>
            <a:pPr marL="0" marR="0" indent="0">
              <a:lnSpc>
                <a:spcPct val="115000"/>
              </a:lnSpc>
              <a:spcBef>
                <a:spcPts val="0"/>
              </a:spcBef>
              <a:spcAft>
                <a:spcPts val="0"/>
              </a:spcAft>
              <a:buNone/>
            </a:pPr>
            <a:r>
              <a:rPr lang="en-US" sz="1200" b="1" dirty="0">
                <a:effectLst/>
                <a:latin typeface="Calibri" panose="020F0502020204030204" pitchFamily="34" charset="0"/>
                <a:ea typeface="Calibri" panose="020F0502020204030204" pitchFamily="34" charset="0"/>
              </a:rPr>
              <a:t>[CLICK]</a:t>
            </a:r>
            <a:endParaRPr lang="en-US" sz="1200" dirty="0">
              <a:effectLst/>
              <a:latin typeface="Arial" panose="020B0604020202020204" pitchFamily="34" charset="0"/>
              <a:ea typeface="Arial" panose="020B0604020202020204" pitchFamily="34"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27</a:t>
            </a:fld>
            <a:endParaRPr lang="en-US"/>
          </a:p>
        </p:txBody>
      </p:sp>
    </p:spTree>
    <p:extLst>
      <p:ext uri="{BB962C8B-B14F-4D97-AF65-F5344CB8AC3E}">
        <p14:creationId xmlns:p14="http://schemas.microsoft.com/office/powerpoint/2010/main" val="3373812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spend the next five-plus years on this?  Because Design and EDA are all about Optimizations that are desperately looking to AI and ML as boosters.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the standpoint of AI and Optimization,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 starting insight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that the scale and complexity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of modern AI goals </a:t>
            </a:r>
            <a:r>
              <a:rPr lang="en-US" sz="1800" dirty="0">
                <a:effectLst/>
                <a:latin typeface="Calibri" panose="020F0502020204030204" pitchFamily="34" charset="0"/>
                <a:ea typeface="Calibri" panose="020F0502020204030204" pitchFamily="34" charset="0"/>
                <a:cs typeface="Times New Roman" panose="02020603050405020304" pitchFamily="18" charset="0"/>
              </a:rPr>
              <a:t>pose new challenges to optimization – while, in turn, advances in AI provide new ways to approach the problems of optimization.</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 this context,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five foundational pillars of optimization that bear watching.</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dirty="0">
                <a:effectLst/>
                <a:latin typeface="Calibri" panose="020F0502020204030204" pitchFamily="34" charset="0"/>
                <a:ea typeface="Calibri" panose="020F0502020204030204" pitchFamily="34" charset="0"/>
                <a:cs typeface="Times New Roman" panose="02020603050405020304" pitchFamily="18" charset="0"/>
              </a:rPr>
              <a:t> Bridges between continuous and discrete optimization.</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dirty="0">
                <a:effectLst/>
                <a:latin typeface="Calibri" panose="020F0502020204030204" pitchFamily="34" charset="0"/>
                <a:ea typeface="Calibri" panose="020F0502020204030204" pitchFamily="34" charset="0"/>
                <a:cs typeface="Times New Roman" panose="02020603050405020304" pitchFamily="18" charset="0"/>
              </a:rPr>
              <a:t> Parallel, Distributed, and Federated optimization.</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dirty="0">
                <a:effectLst/>
                <a:latin typeface="Calibri" panose="020F0502020204030204" pitchFamily="34" charset="0"/>
                <a:ea typeface="Calibri" panose="020F0502020204030204" pitchFamily="34" charset="0"/>
                <a:cs typeface="Times New Roman" panose="02020603050405020304" pitchFamily="18" charset="0"/>
              </a:rPr>
              <a:t> Optimization on Manifolds.</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dirty="0">
                <a:effectLst/>
                <a:latin typeface="Calibri" panose="020F0502020204030204" pitchFamily="34" charset="0"/>
                <a:ea typeface="Calibri" panose="020F0502020204030204" pitchFamily="34" charset="0"/>
                <a:cs typeface="Times New Roman" panose="02020603050405020304" pitchFamily="18" charset="0"/>
              </a:rPr>
              <a:t> Dynamic decision making under uncertain environments.  And,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dirty="0">
                <a:effectLst/>
                <a:latin typeface="Calibri" panose="020F0502020204030204" pitchFamily="34" charset="0"/>
                <a:ea typeface="Calibri" panose="020F0502020204030204" pitchFamily="34" charset="0"/>
                <a:cs typeface="Times New Roman" panose="02020603050405020304" pitchFamily="18" charset="0"/>
              </a:rPr>
              <a:t> Non-convex optimization for Deep Learning.</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Beyond providing new perspectives on classic problems of optimization, these pillars are strongly interrelated, and each connects to multiple applications.</a:t>
            </a:r>
          </a:p>
          <a:p>
            <a:pPr marL="158750" lvl="0" indent="0" algn="l" rtl="0">
              <a:lnSpc>
                <a:spcPct val="100000"/>
              </a:lnSpc>
              <a:spcBef>
                <a:spcPts val="0"/>
              </a:spcBef>
              <a:spcAft>
                <a:spcPts val="0"/>
              </a:spcAft>
              <a:buSzPts val="1100"/>
              <a:buNone/>
            </a:pPr>
            <a:endParaRPr lang="en-US" sz="1400" b="0" dirty="0"/>
          </a:p>
        </p:txBody>
      </p:sp>
      <p:sp>
        <p:nvSpPr>
          <p:cNvPr id="4" name="Slide Number Placeholder 3"/>
          <p:cNvSpPr>
            <a:spLocks noGrp="1"/>
          </p:cNvSpPr>
          <p:nvPr>
            <p:ph type="sldNum" sz="quarter" idx="5"/>
          </p:nvPr>
        </p:nvSpPr>
        <p:spPr/>
        <p:txBody>
          <a:bodyPr/>
          <a:lstStyle/>
          <a:p>
            <a:fld id="{A20E6BD5-FF56-4A2C-9254-8114E3A9068D}" type="slidenum">
              <a:rPr lang="en-US" smtClean="0"/>
              <a:t>28</a:t>
            </a:fld>
            <a:endParaRPr lang="en-US"/>
          </a:p>
        </p:txBody>
      </p:sp>
    </p:spTree>
    <p:extLst>
      <p:ext uri="{BB962C8B-B14F-4D97-AF65-F5344CB8AC3E}">
        <p14:creationId xmlns:p14="http://schemas.microsoft.com/office/powerpoint/2010/main" val="57846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IC design optimizations raise challenges that we can recite in our sleep: (1) large scales, (2) the right representations are key; (3) objectives are often uncertain, in multi-stage design pipelines and in dynamic settings, (4) there are demands for reliability and generalization, and (5) we need federated learning and optimization to scale productivity.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dirty="0">
                <a:effectLst/>
                <a:latin typeface="Calibri" panose="020F0502020204030204" pitchFamily="34" charset="0"/>
                <a:ea typeface="Calibri" panose="020F0502020204030204" pitchFamily="34" charset="0"/>
                <a:cs typeface="Times New Roman" panose="02020603050405020304" pitchFamily="18" charset="0"/>
              </a:rPr>
              <a:t>  TILOS starts out with the fact that moving the needle on these challenges will require new foundations. </a:t>
            </a:r>
          </a:p>
          <a:p>
            <a:endParaRPr lang="en-US" dirty="0"/>
          </a:p>
        </p:txBody>
      </p:sp>
      <p:sp>
        <p:nvSpPr>
          <p:cNvPr id="4" name="Slide Number Placeholder 3"/>
          <p:cNvSpPr>
            <a:spLocks noGrp="1"/>
          </p:cNvSpPr>
          <p:nvPr>
            <p:ph type="sldNum" sz="quarter" idx="5"/>
          </p:nvPr>
        </p:nvSpPr>
        <p:spPr/>
        <p:txBody>
          <a:bodyPr/>
          <a:lstStyle/>
          <a:p>
            <a:fld id="{A20E6BD5-FF56-4A2C-9254-8114E3A9068D}" type="slidenum">
              <a:rPr lang="en-US" smtClean="0"/>
              <a:t>29</a:t>
            </a:fld>
            <a:endParaRPr lang="en-US"/>
          </a:p>
        </p:txBody>
      </p:sp>
    </p:spTree>
    <p:extLst>
      <p:ext uri="{BB962C8B-B14F-4D97-AF65-F5344CB8AC3E}">
        <p14:creationId xmlns:p14="http://schemas.microsoft.com/office/powerpoint/2010/main" val="4062771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Leveling up means following a trajectory as a field: evolving, advancing and maturing.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EDA and physical design, as we try to do better with machine learning and cloud, in my view this means openness, infrastructure and culture change.</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important because we want to amplify the efforts of our people, and we want to attract a next generation to this field.</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a big part of culture change must happen at the interface between academic research and industry.</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Today I’ll talk about two out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MANY </a:t>
            </a:r>
            <a:r>
              <a:rPr lang="en-US" sz="1800" dirty="0">
                <a:effectLst/>
                <a:latin typeface="Calibri" panose="020F0502020204030204" pitchFamily="34" charset="0"/>
                <a:ea typeface="Calibri" panose="020F0502020204030204" pitchFamily="34" charset="0"/>
                <a:cs typeface="Times New Roman" panose="02020603050405020304" pitchFamily="18" charset="0"/>
              </a:rPr>
              <a:t>“waypoints” in this trajectory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knowing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EDA is 60-plus years old, ISPD has been going for a quarter century, and our field has become a focal point in the creation of new hardware-software systems.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So let’s level up.</a:t>
            </a:r>
          </a:p>
        </p:txBody>
      </p:sp>
      <p:sp>
        <p:nvSpPr>
          <p:cNvPr id="4" name="Slide Number Placeholder 3"/>
          <p:cNvSpPr>
            <a:spLocks noGrp="1"/>
          </p:cNvSpPr>
          <p:nvPr>
            <p:ph type="sldNum" sz="quarter" idx="5"/>
          </p:nvPr>
        </p:nvSpPr>
        <p:spPr/>
        <p:txBody>
          <a:bodyPr/>
          <a:lstStyle/>
          <a:p>
            <a:fld id="{A20E6BD5-FF56-4A2C-9254-8114E3A9068D}" type="slidenum">
              <a:rPr lang="en-US" smtClean="0"/>
              <a:t>3</a:t>
            </a:fld>
            <a:endParaRPr lang="en-US"/>
          </a:p>
        </p:txBody>
      </p:sp>
    </p:spTree>
    <p:extLst>
      <p:ext uri="{BB962C8B-B14F-4D97-AF65-F5344CB8AC3E}">
        <p14:creationId xmlns:p14="http://schemas.microsoft.com/office/powerpoint/2010/main" val="900665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dirty="0"/>
              <a:t>As we know: EDA *is* Optimization.</a:t>
            </a:r>
          </a:p>
          <a:p>
            <a:pPr marL="457200" lvl="0" indent="-228600" algn="l" rtl="0">
              <a:lnSpc>
                <a:spcPct val="100000"/>
              </a:lnSpc>
              <a:spcBef>
                <a:spcPts val="0"/>
              </a:spcBef>
              <a:spcAft>
                <a:spcPts val="0"/>
              </a:spcAft>
              <a:buSzPts val="1100"/>
              <a:buNone/>
            </a:pPr>
            <a:endParaRPr lang="en-US" b="1" dirty="0"/>
          </a:p>
          <a:p>
            <a:pPr marL="158750" lvl="0" indent="0" algn="l" rtl="0">
              <a:lnSpc>
                <a:spcPct val="100000"/>
              </a:lnSpc>
              <a:spcBef>
                <a:spcPts val="0"/>
              </a:spcBef>
              <a:spcAft>
                <a:spcPts val="0"/>
              </a:spcAft>
              <a:buSzPts val="1100"/>
              <a:buNone/>
            </a:pPr>
            <a:r>
              <a:rPr lang="en-US" b="1" dirty="0"/>
              <a:t>[CLICK] </a:t>
            </a:r>
            <a:r>
              <a:rPr lang="en-US" dirty="0"/>
              <a:t>It’s </a:t>
            </a:r>
            <a:r>
              <a:rPr lang="en-US" b="1" dirty="0"/>
              <a:t>high-stakes</a:t>
            </a:r>
            <a:r>
              <a:rPr lang="en-US" dirty="0"/>
              <a:t> optimizations.</a:t>
            </a:r>
          </a:p>
          <a:p>
            <a:pPr marL="158750" lvl="0" indent="0" algn="l" rtl="0">
              <a:lnSpc>
                <a:spcPct val="100000"/>
              </a:lnSpc>
              <a:spcBef>
                <a:spcPts val="0"/>
              </a:spcBef>
              <a:spcAft>
                <a:spcPts val="0"/>
              </a:spcAft>
              <a:buSzPts val="1100"/>
              <a:buNone/>
            </a:pPr>
            <a:r>
              <a:rPr lang="en-US" b="1" dirty="0"/>
              <a:t>[CLICK] </a:t>
            </a:r>
            <a:r>
              <a:rPr lang="en-US" dirty="0"/>
              <a:t>At </a:t>
            </a:r>
            <a:r>
              <a:rPr lang="en-US" b="1" dirty="0"/>
              <a:t>enormous scale.  </a:t>
            </a:r>
            <a:r>
              <a:rPr lang="en-US" dirty="0"/>
              <a:t>Where we know how to write down classical formulations and we know the classical optimization or algorithm frameworks – but</a:t>
            </a:r>
          </a:p>
          <a:p>
            <a:pPr marL="158750" lvl="0" indent="0" algn="l" rtl="0">
              <a:lnSpc>
                <a:spcPct val="100000"/>
              </a:lnSpc>
              <a:spcBef>
                <a:spcPts val="0"/>
              </a:spcBef>
              <a:spcAft>
                <a:spcPts val="0"/>
              </a:spcAft>
              <a:buSzPts val="1100"/>
              <a:buNone/>
            </a:pPr>
            <a:r>
              <a:rPr lang="en-US" b="1" dirty="0"/>
              <a:t>[CLICK] we need near-linear answers and we need the whole thing overnight !!!</a:t>
            </a:r>
            <a:endParaRPr lang="en-US" dirty="0"/>
          </a:p>
          <a:p>
            <a:pPr marL="158750" lvl="0" indent="0" algn="l" rtl="0">
              <a:lnSpc>
                <a:spcPct val="100000"/>
              </a:lnSpc>
              <a:spcBef>
                <a:spcPts val="0"/>
              </a:spcBef>
              <a:spcAft>
                <a:spcPts val="0"/>
              </a:spcAft>
              <a:buSzPts val="1100"/>
              <a:buNone/>
            </a:pPr>
            <a:r>
              <a:rPr lang="en-US" b="1" dirty="0"/>
              <a:t>[CLICK] </a:t>
            </a:r>
            <a:r>
              <a:rPr lang="en-US" dirty="0"/>
              <a:t>And so the reality under the hood is that EDA has always dealt with </a:t>
            </a:r>
            <a:r>
              <a:rPr lang="en-US" b="1" dirty="0"/>
              <a:t>ever-larger problems by applying metaheuristics and figuring out how to cut more corners.  </a:t>
            </a:r>
            <a:endParaRPr lang="en-US" dirty="0"/>
          </a:p>
          <a:p>
            <a:pPr marL="457200" lvl="0" indent="-228600" algn="l" rtl="0">
              <a:lnSpc>
                <a:spcPct val="100000"/>
              </a:lnSpc>
              <a:spcBef>
                <a:spcPts val="0"/>
              </a:spcBef>
              <a:spcAft>
                <a:spcPts val="0"/>
              </a:spcAft>
              <a:buSzPts val="1100"/>
              <a:buNone/>
            </a:pPr>
            <a:endParaRPr lang="en-US" b="1" dirty="0"/>
          </a:p>
          <a:p>
            <a:pPr marL="158750" lvl="0" indent="0" algn="l" rtl="0">
              <a:lnSpc>
                <a:spcPct val="100000"/>
              </a:lnSpc>
              <a:spcBef>
                <a:spcPts val="0"/>
              </a:spcBef>
              <a:spcAft>
                <a:spcPts val="0"/>
              </a:spcAft>
              <a:buSzPts val="1100"/>
              <a:buNone/>
            </a:pPr>
            <a:r>
              <a:rPr lang="en-US" b="1" dirty="0"/>
              <a:t>We’ve been conditioned to NOT want to beat problems to death – they’re NP-hard after all.</a:t>
            </a:r>
            <a:endParaRPr lang="en-US" dirty="0"/>
          </a:p>
          <a:p>
            <a:pPr marL="158750" lvl="0" indent="0" algn="l" rtl="0">
              <a:lnSpc>
                <a:spcPct val="100000"/>
              </a:lnSpc>
              <a:spcBef>
                <a:spcPts val="0"/>
              </a:spcBef>
              <a:spcAft>
                <a:spcPts val="0"/>
              </a:spcAft>
              <a:buSzPts val="1100"/>
              <a:buNone/>
            </a:pPr>
            <a:r>
              <a:rPr lang="en-US" dirty="0"/>
              <a:t>But I want to make the point that this comes at a cost.</a:t>
            </a:r>
          </a:p>
          <a:p>
            <a:endParaRPr lang="en-US" dirty="0"/>
          </a:p>
        </p:txBody>
      </p:sp>
      <p:sp>
        <p:nvSpPr>
          <p:cNvPr id="4" name="Slide Number Placeholder 3"/>
          <p:cNvSpPr>
            <a:spLocks noGrp="1"/>
          </p:cNvSpPr>
          <p:nvPr>
            <p:ph type="sldNum" sz="quarter" idx="5"/>
          </p:nvPr>
        </p:nvSpPr>
        <p:spPr/>
        <p:txBody>
          <a:bodyPr/>
          <a:lstStyle/>
          <a:p>
            <a:fld id="{A20E6BD5-FF56-4A2C-9254-8114E3A9068D}" type="slidenum">
              <a:rPr lang="en-US" smtClean="0"/>
              <a:t>30</a:t>
            </a:fld>
            <a:endParaRPr lang="en-US"/>
          </a:p>
        </p:txBody>
      </p:sp>
    </p:spTree>
    <p:extLst>
      <p:ext uri="{BB962C8B-B14F-4D97-AF65-F5344CB8AC3E}">
        <p14:creationId xmlns:p14="http://schemas.microsoft.com/office/powerpoint/2010/main" val="3317305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I’ll claim that in the past quarter century, we have NOT materially advanced our understanding of the suboptimality gap in CAD.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But CAD is optimization!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optimization, if the x-axis on the right is TIME and the y-axis is QUALITY, then the blue heuristic dominates red, which dominates green.</a:t>
            </a:r>
          </a:p>
          <a:p>
            <a:pPr marL="0" marR="0">
              <a:lnSpc>
                <a:spcPct val="107000"/>
              </a:lnSpc>
              <a:spcBef>
                <a:spcPts val="0"/>
              </a:spcBef>
              <a:spcAft>
                <a:spcPts val="800"/>
              </a:spcAft>
            </a:pPr>
            <a:endParaRPr lang="en-US" sz="1800" b="1" dirty="0">
              <a:solidFill>
                <a:schemeClr val="dk1"/>
              </a:solidFill>
              <a:effectLst/>
              <a:latin typeface="Calibri" panose="020F0502020204030204" pitchFamily="34" charset="0"/>
              <a:ea typeface="Arial"/>
              <a:cs typeface="Times New Roman" panose="02020603050405020304" pitchFamily="18" charset="0"/>
              <a:sym typeface="Arial"/>
            </a:endParaRPr>
          </a:p>
          <a:p>
            <a:pPr marL="0" marR="0">
              <a:lnSpc>
                <a:spcPct val="107000"/>
              </a:lnSpc>
              <a:spcBef>
                <a:spcPts val="0"/>
              </a:spcBef>
              <a:spcAft>
                <a:spcPts val="800"/>
              </a:spcAft>
            </a:pPr>
            <a:r>
              <a:rPr lang="en-US" sz="1200" b="1" dirty="0">
                <a:solidFill>
                  <a:schemeClr val="dk1"/>
                </a:solidFill>
                <a:latin typeface="Arial"/>
                <a:ea typeface="Arial"/>
                <a:cs typeface="Arial"/>
                <a:sym typeface="Arial"/>
              </a:rPr>
              <a:t>[CLICK] </a:t>
            </a:r>
            <a:r>
              <a:rPr lang="en-US" sz="1200" dirty="0">
                <a:solidFill>
                  <a:schemeClr val="dk1"/>
                </a:solidFill>
                <a:latin typeface="Arial"/>
                <a:ea typeface="Arial"/>
                <a:cs typeface="Arial"/>
                <a:sym typeface="Arial"/>
              </a:rPr>
              <a:t>In optimization of course, out of “better, faster, cheaper” – we know that you get only two.  Our field tends to demand all three at once –customers want tools to still run overnight, and reviewers don’t like it if QOR improvements come with longer runtimes.</a:t>
            </a:r>
            <a:endParaRPr lang="en-US" sz="1200" b="0" dirty="0">
              <a:solidFill>
                <a:schemeClr val="tx1"/>
              </a:solidFill>
              <a:latin typeface="+mn-lt"/>
              <a:ea typeface="+mn-ea"/>
              <a:cs typeface="+mn-cs"/>
              <a:sym typeface="Arial"/>
            </a:endParaRPr>
          </a:p>
          <a:p>
            <a:pPr marL="0" marR="0">
              <a:lnSpc>
                <a:spcPct val="107000"/>
              </a:lnSpc>
              <a:spcBef>
                <a:spcPts val="0"/>
              </a:spcBef>
              <a:spcAft>
                <a:spcPts val="800"/>
              </a:spcAft>
            </a:pPr>
            <a:endParaRPr lang="en-US" sz="1200" b="0" dirty="0">
              <a:solidFill>
                <a:schemeClr val="tx1"/>
              </a:solidFill>
              <a:latin typeface="+mn-lt"/>
              <a:ea typeface="+mn-ea"/>
              <a:cs typeface="+mn-cs"/>
              <a:sym typeface="Arial"/>
            </a:endParaRPr>
          </a:p>
          <a:p>
            <a:pPr marL="0" marR="0">
              <a:lnSpc>
                <a:spcPct val="107000"/>
              </a:lnSpc>
              <a:spcBef>
                <a:spcPts val="0"/>
              </a:spcBef>
              <a:spcAft>
                <a:spcPts val="800"/>
              </a:spcAft>
            </a:pPr>
            <a:r>
              <a:rPr lang="en-US" sz="1200" b="1" dirty="0">
                <a:solidFill>
                  <a:schemeClr val="dk1"/>
                </a:solidFill>
                <a:latin typeface="Arial"/>
                <a:ea typeface="Arial"/>
                <a:cs typeface="Arial"/>
                <a:sym typeface="Arial"/>
              </a:rPr>
              <a:t>[CLICK] </a:t>
            </a:r>
            <a:r>
              <a:rPr lang="en-US" sz="1200" dirty="0">
                <a:solidFill>
                  <a:schemeClr val="dk1"/>
                </a:solidFill>
                <a:latin typeface="Arial"/>
                <a:ea typeface="Arial"/>
                <a:cs typeface="Arial"/>
                <a:sym typeface="Arial"/>
              </a:rPr>
              <a:t>So Heuristic C in red </a:t>
            </a:r>
            <a:r>
              <a:rPr lang="en-US" sz="1200" b="1" dirty="0">
                <a:solidFill>
                  <a:schemeClr val="dk1"/>
                </a:solidFill>
                <a:latin typeface="Arial"/>
                <a:ea typeface="Arial"/>
                <a:cs typeface="Arial"/>
                <a:sym typeface="Arial"/>
              </a:rPr>
              <a:t>may never see the light of day</a:t>
            </a:r>
            <a:r>
              <a:rPr lang="en-US" sz="1200" dirty="0">
                <a:solidFill>
                  <a:schemeClr val="dk1"/>
                </a:solidFill>
                <a:latin typeface="Arial"/>
                <a:ea typeface="Arial"/>
                <a:cs typeface="Arial"/>
                <a:sym typeface="Arial"/>
              </a:rPr>
              <a:t>. And by the way, we have no clue how far any of these is from </a:t>
            </a:r>
            <a:r>
              <a:rPr lang="en-US" sz="1200" b="1" dirty="0">
                <a:solidFill>
                  <a:schemeClr val="dk1"/>
                </a:solidFill>
                <a:latin typeface="Arial"/>
                <a:ea typeface="Arial"/>
                <a:cs typeface="Arial"/>
                <a:sym typeface="Arial"/>
              </a:rPr>
              <a:t>optimality</a:t>
            </a:r>
            <a:r>
              <a:rPr lang="en-US" sz="1200" dirty="0">
                <a:solidFill>
                  <a:schemeClr val="dk1"/>
                </a:solidFill>
                <a:latin typeface="Arial"/>
                <a:ea typeface="Arial"/>
                <a:cs typeface="Arial"/>
                <a:sym typeface="Arial"/>
              </a:rPr>
              <a:t>.</a:t>
            </a:r>
            <a:endParaRPr lang="en-US" sz="1200" b="0" dirty="0">
              <a:solidFill>
                <a:schemeClr val="tx1"/>
              </a:solidFill>
              <a:latin typeface="+mn-lt"/>
              <a:ea typeface="+mn-ea"/>
              <a:cs typeface="+mn-cs"/>
              <a:sym typeface="Arial"/>
            </a:endParaRPr>
          </a:p>
          <a:p>
            <a:pPr marL="0" marR="0">
              <a:lnSpc>
                <a:spcPct val="107000"/>
              </a:lnSpc>
              <a:spcBef>
                <a:spcPts val="0"/>
              </a:spcBef>
              <a:spcAft>
                <a:spcPts val="800"/>
              </a:spcAft>
            </a:pPr>
            <a:endParaRPr lang="en-US" sz="1200" b="0" dirty="0">
              <a:solidFill>
                <a:schemeClr val="tx1"/>
              </a:solidFill>
              <a:latin typeface="+mn-lt"/>
              <a:ea typeface="+mn-ea"/>
              <a:cs typeface="+mn-cs"/>
              <a:sym typeface="Arial"/>
            </a:endParaRPr>
          </a:p>
          <a:p>
            <a:pPr marL="0" marR="0">
              <a:lnSpc>
                <a:spcPct val="107000"/>
              </a:lnSpc>
              <a:spcBef>
                <a:spcPts val="0"/>
              </a:spcBef>
              <a:spcAft>
                <a:spcPts val="800"/>
              </a:spcAft>
            </a:pPr>
            <a:r>
              <a:rPr lang="en-US" sz="1200" b="1" dirty="0">
                <a:solidFill>
                  <a:schemeClr val="dk1"/>
                </a:solidFill>
                <a:latin typeface="Arial"/>
                <a:ea typeface="Arial"/>
                <a:cs typeface="Arial"/>
                <a:sym typeface="Arial"/>
              </a:rPr>
              <a:t>[CLICK] </a:t>
            </a:r>
            <a:r>
              <a:rPr lang="en-US" sz="1200" dirty="0">
                <a:solidFill>
                  <a:schemeClr val="dk1"/>
                </a:solidFill>
                <a:latin typeface="Arial"/>
                <a:ea typeface="Arial"/>
                <a:cs typeface="Arial"/>
                <a:sym typeface="Arial"/>
              </a:rPr>
              <a:t>But the world has changed in the past quarter century.  </a:t>
            </a:r>
            <a:r>
              <a:rPr lang="en-US" sz="1200" b="1" dirty="0">
                <a:solidFill>
                  <a:schemeClr val="dk1"/>
                </a:solidFill>
                <a:latin typeface="Arial"/>
                <a:ea typeface="Arial"/>
                <a:cs typeface="Arial"/>
                <a:sym typeface="Arial"/>
              </a:rPr>
              <a:t>[CLICK] </a:t>
            </a:r>
            <a:r>
              <a:rPr lang="en-US" sz="1200" dirty="0">
                <a:solidFill>
                  <a:schemeClr val="dk1"/>
                </a:solidFill>
                <a:latin typeface="Arial"/>
                <a:ea typeface="Arial"/>
                <a:cs typeface="Arial"/>
                <a:sym typeface="Arial"/>
              </a:rPr>
              <a:t>And we need better answers to questions such as these.</a:t>
            </a:r>
            <a:endParaRPr lang="en-US" sz="1200" dirty="0"/>
          </a:p>
          <a:p>
            <a:endParaRPr lang="en-US" dirty="0"/>
          </a:p>
        </p:txBody>
      </p:sp>
      <p:sp>
        <p:nvSpPr>
          <p:cNvPr id="4" name="Slide Number Placeholder 3"/>
          <p:cNvSpPr>
            <a:spLocks noGrp="1"/>
          </p:cNvSpPr>
          <p:nvPr>
            <p:ph type="sldNum" sz="quarter" idx="5"/>
          </p:nvPr>
        </p:nvSpPr>
        <p:spPr/>
        <p:txBody>
          <a:bodyPr/>
          <a:lstStyle/>
          <a:p>
            <a:fld id="{A20E6BD5-FF56-4A2C-9254-8114E3A9068D}" type="slidenum">
              <a:rPr lang="en-US" smtClean="0"/>
              <a:t>31</a:t>
            </a:fld>
            <a:endParaRPr lang="en-US"/>
          </a:p>
        </p:txBody>
      </p:sp>
    </p:spTree>
    <p:extLst>
      <p:ext uri="{BB962C8B-B14F-4D97-AF65-F5344CB8AC3E}">
        <p14:creationId xmlns:p14="http://schemas.microsoft.com/office/powerpoint/2010/main" val="3882692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another learning and optimization challenge.  Over 20+ years, I’ve written maybe three “generations” of papers about “noise” and “chaos” in EDA heuristic optimization.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 our latest efforts, my students are trying to understand and model the “mapping” between what we ask for and what we get.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Here, the x-axis has the </a:t>
            </a:r>
            <a:r>
              <a:rPr lang="en-US" sz="1200" b="1" dirty="0">
                <a:effectLst/>
                <a:latin typeface="Arial" panose="020B0604020202020204" pitchFamily="34" charset="0"/>
                <a:ea typeface="Arial" panose="020B0604020202020204" pitchFamily="34" charset="0"/>
              </a:rPr>
              <a:t>TARGET</a:t>
            </a:r>
            <a:r>
              <a:rPr lang="en-US" sz="1200" dirty="0">
                <a:effectLst/>
                <a:latin typeface="Arial" panose="020B0604020202020204" pitchFamily="34" charset="0"/>
                <a:ea typeface="Arial" panose="020B0604020202020204" pitchFamily="34" charset="0"/>
              </a:rPr>
              <a:t> clock period while the y-axis is the </a:t>
            </a:r>
            <a:r>
              <a:rPr lang="en-US" sz="1200" b="1" dirty="0">
                <a:effectLst/>
                <a:latin typeface="Arial" panose="020B0604020202020204" pitchFamily="34" charset="0"/>
                <a:ea typeface="Arial" panose="020B0604020202020204" pitchFamily="34" charset="0"/>
              </a:rPr>
              <a:t>EFFECTIVE, i.e., ACTUAL</a:t>
            </a:r>
            <a:r>
              <a:rPr lang="en-US" sz="1200" dirty="0">
                <a:effectLst/>
                <a:latin typeface="Arial" panose="020B0604020202020204" pitchFamily="34" charset="0"/>
                <a:ea typeface="Arial" panose="020B0604020202020204" pitchFamily="34" charset="0"/>
              </a:rPr>
              <a:t> clock period of the P&amp;R outcome.</a:t>
            </a:r>
          </a:p>
          <a:p>
            <a:pPr marL="0" marR="0" indent="0">
              <a:lnSpc>
                <a:spcPct val="115000"/>
              </a:lnSpc>
              <a:spcBef>
                <a:spcPts val="0"/>
              </a:spcBef>
              <a:spcAft>
                <a:spcPts val="0"/>
              </a:spcAft>
              <a:buNone/>
            </a:pP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The x-axis has </a:t>
            </a:r>
            <a:r>
              <a:rPr lang="en-US" sz="1200" b="1" dirty="0">
                <a:effectLst/>
                <a:latin typeface="Arial" panose="020B0604020202020204" pitchFamily="34" charset="0"/>
                <a:ea typeface="Arial" panose="020B0604020202020204" pitchFamily="34" charset="0"/>
              </a:rPr>
              <a:t>26</a:t>
            </a:r>
            <a:r>
              <a:rPr lang="en-US" sz="1200" dirty="0">
                <a:effectLst/>
                <a:latin typeface="Arial" panose="020B0604020202020204" pitchFamily="34" charset="0"/>
                <a:ea typeface="Arial" panose="020B0604020202020204" pitchFamily="34" charset="0"/>
              </a:rPr>
              <a:t> target clock periods, spaced 50 picoseconds apart.  And for each, we make 101 distinct runs, all aiming within half a picosecond of that target.  (Basically, we step the SDC constraint by 0.01ps).  </a:t>
            </a:r>
          </a:p>
          <a:p>
            <a:pPr marL="0" marR="0" indent="0">
              <a:lnSpc>
                <a:spcPct val="115000"/>
              </a:lnSpc>
              <a:spcBef>
                <a:spcPts val="0"/>
              </a:spcBef>
              <a:spcAft>
                <a:spcPts val="0"/>
              </a:spcAft>
              <a:buNone/>
            </a:pP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How do we </a:t>
            </a:r>
            <a:r>
              <a:rPr lang="en-US" sz="1200" b="1" dirty="0">
                <a:effectLst/>
                <a:latin typeface="Arial" panose="020B0604020202020204" pitchFamily="34" charset="0"/>
                <a:ea typeface="Arial" panose="020B0604020202020204" pitchFamily="34" charset="0"/>
              </a:rPr>
              <a:t>learn</a:t>
            </a:r>
            <a:r>
              <a:rPr lang="en-US" sz="1200" dirty="0">
                <a:effectLst/>
                <a:latin typeface="Arial" panose="020B0604020202020204" pitchFamily="34" charset="0"/>
                <a:ea typeface="Arial" panose="020B0604020202020204" pitchFamily="34" charset="0"/>
              </a:rPr>
              <a:t> the shape of this transition between EASY on the left, and IMPOSSIBLE on the right?  And, the mapping between TARGET and EFFECTIVE?   Better modeling and sampling could really help here.</a:t>
            </a:r>
          </a:p>
          <a:p>
            <a:endParaRPr lang="en-US" dirty="0"/>
          </a:p>
        </p:txBody>
      </p:sp>
      <p:sp>
        <p:nvSpPr>
          <p:cNvPr id="4" name="Slide Number Placeholder 3"/>
          <p:cNvSpPr>
            <a:spLocks noGrp="1"/>
          </p:cNvSpPr>
          <p:nvPr>
            <p:ph type="sldNum" sz="quarter" idx="5"/>
          </p:nvPr>
        </p:nvSpPr>
        <p:spPr/>
        <p:txBody>
          <a:bodyPr/>
          <a:lstStyle/>
          <a:p>
            <a:fld id="{A20E6BD5-FF56-4A2C-9254-8114E3A9068D}" type="slidenum">
              <a:rPr lang="en-US" smtClean="0"/>
              <a:t>32</a:t>
            </a:fld>
            <a:endParaRPr lang="en-US"/>
          </a:p>
        </p:txBody>
      </p:sp>
    </p:spTree>
    <p:extLst>
      <p:ext uri="{BB962C8B-B14F-4D97-AF65-F5344CB8AC3E}">
        <p14:creationId xmlns:p14="http://schemas.microsoft.com/office/powerpoint/2010/main" val="3169305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one attitude adjustment I hope to see before I retire.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really need to return to EDA’s optimization roots, and refocus on closing the suboptimality gap – including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 what sense</a:t>
            </a:r>
            <a:r>
              <a:rPr lang="en-US" sz="1800" dirty="0">
                <a:effectLst/>
                <a:latin typeface="Calibri" panose="020F0502020204030204" pitchFamily="34" charset="0"/>
                <a:ea typeface="Calibri" panose="020F0502020204030204" pitchFamily="34" charset="0"/>
                <a:cs typeface="Times New Roman" panose="02020603050405020304" pitchFamily="18" charset="0"/>
              </a:rPr>
              <a:t>.   Because we now have full flows, metrics and evaluators that go beyond HPWL.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need to grapple once more with benchmarking.  Benchmarks must somehow help 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drive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 leading edge</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forward, and be accessible to everyone – not just a well-connected few.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And the leading edge runs on a modern compute resource.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20E6BD5-FF56-4A2C-9254-8114E3A9068D}" type="slidenum">
              <a:rPr lang="en-US" smtClean="0"/>
              <a:t>33</a:t>
            </a:fld>
            <a:endParaRPr lang="en-US"/>
          </a:p>
        </p:txBody>
      </p:sp>
    </p:spTree>
    <p:extLst>
      <p:ext uri="{BB962C8B-B14F-4D97-AF65-F5344CB8AC3E}">
        <p14:creationId xmlns:p14="http://schemas.microsoft.com/office/powerpoint/2010/main" val="3560322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To explain the synergy I see between the past four years of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and the coming five years of TILOS, I want to say a bit more about TRANSLATION, which takes place at this interface (where you see the blue arrow) between Industry and Academia. </a:t>
            </a:r>
            <a:r>
              <a:rPr lang="en-US" sz="1800" dirty="0">
                <a:effectLst/>
                <a:latin typeface="Calibri" panose="020F0502020204030204" pitchFamily="34" charset="0"/>
                <a:ea typeface="Calibri" panose="020F0502020204030204" pitchFamily="34" charset="0"/>
                <a:cs typeface="Times New Roman" panose="02020603050405020304" pitchFamily="18" charset="0"/>
              </a:rPr>
              <a:t>Earlier, I mentioned that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TRANSLATION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the THIRD VIRTUOUS CYCLE of TILOS.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the yellow dots are people.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see that real-world practitioners supply problems and data, folks in academia bridge foundations and use to find new methods, and this goes back into the real world.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in this picture, we see: Industry and Academia,  Theorists and Applied researchers – working together to move our field forward.</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34</a:t>
            </a:fld>
            <a:endParaRPr lang="en-US"/>
          </a:p>
        </p:txBody>
      </p:sp>
    </p:spTree>
    <p:extLst>
      <p:ext uri="{BB962C8B-B14F-4D97-AF65-F5344CB8AC3E}">
        <p14:creationId xmlns:p14="http://schemas.microsoft.com/office/powerpoint/2010/main" val="398750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actually, for Chip Design, this picture is spoiled by the red X’s.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TILOS, we want to FIX THIS PICTURE by erasing fundamental obstacles that involve Data – and Benchmarking,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Roadmapping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I go on, please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think about</a:t>
            </a:r>
            <a:r>
              <a:rPr lang="en-US" sz="1800" dirty="0">
                <a:effectLst/>
                <a:latin typeface="Calibri" panose="020F0502020204030204" pitchFamily="34" charset="0"/>
                <a:ea typeface="Calibri" panose="020F0502020204030204" pitchFamily="34" charset="0"/>
                <a:cs typeface="Times New Roman" panose="02020603050405020304" pitchFamily="18" charset="0"/>
              </a:rPr>
              <a:t> being a student in VLSI CAD. Looking for testcases, writing your own parsers and translators, trying to reimplement some algorithm based on what that ISPD paper said.  Some folks had TSMC and Arm.  Others had FreePDK45 and ISCAS89.   And sadly, things haven’t gotten a lot better.</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35</a:t>
            </a:fld>
            <a:endParaRPr lang="en-US"/>
          </a:p>
        </p:txBody>
      </p:sp>
    </p:spTree>
    <p:extLst>
      <p:ext uri="{BB962C8B-B14F-4D97-AF65-F5344CB8AC3E}">
        <p14:creationId xmlns:p14="http://schemas.microsoft.com/office/powerpoint/2010/main" val="3039523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I’ll claim that today, the ideal of a “Virtuous Cycle of Translation” faces a wall of blockers.  Relevant datasets are missing. Access to research data is a world of Haves and Have-Nots.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Getting to a culture of transparency and replication and benchmarking – I think we can agree that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as we saw with yesterday’s Session 4,</a:t>
            </a:r>
            <a:r>
              <a:rPr lang="en-US" sz="1800" dirty="0">
                <a:effectLst/>
                <a:latin typeface="Calibri" panose="020F0502020204030204" pitchFamily="34" charset="0"/>
                <a:ea typeface="Calibri" panose="020F0502020204030204" pitchFamily="34" charset="0"/>
                <a:cs typeface="Times New Roman" panose="02020603050405020304" pitchFamily="18" charset="0"/>
              </a:rPr>
              <a:t> we’re not there yet.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When there’s a wall like this, it’s INEFFICIENT.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matters because we already struggle with having too few people, and too little time.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As an AI Institute for Advances in Optimization with CHIP DESIGN as a key use domain... Our goals include these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democratizations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new</a:t>
            </a:r>
            <a:r>
              <a:rPr lang="en-US" sz="1800" dirty="0">
                <a:effectLst/>
                <a:latin typeface="Calibri" panose="020F0502020204030204" pitchFamily="34" charset="0"/>
                <a:ea typeface="Calibri" panose="020F0502020204030204" pitchFamily="34" charset="0"/>
                <a:cs typeface="Times New Roman" panose="02020603050405020304" pitchFamily="18" charset="0"/>
              </a:rPr>
              <a:t> cultural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scientific or technical NORMS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principled</a:t>
            </a:r>
            <a:r>
              <a:rPr lang="en-US" sz="1800" dirty="0">
                <a:effectLst/>
                <a:latin typeface="Calibri" panose="020F0502020204030204" pitchFamily="34" charset="0"/>
                <a:ea typeface="Calibri" panose="020F0502020204030204" pitchFamily="34" charset="0"/>
                <a:cs typeface="Times New Roman" panose="02020603050405020304" pitchFamily="18" charset="0"/>
              </a:rPr>
              <a:t> bases for looking forward and investing – that’s what an AI Institute is about. </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that would help make this virtuous cycle real.</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36</a:t>
            </a:fld>
            <a:endParaRPr lang="en-US"/>
          </a:p>
        </p:txBody>
      </p:sp>
    </p:spTree>
    <p:extLst>
      <p:ext uri="{BB962C8B-B14F-4D97-AF65-F5344CB8AC3E}">
        <p14:creationId xmlns:p14="http://schemas.microsoft.com/office/powerpoint/2010/main" val="3138352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also want to emphasize that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Translation itself brings open research challenges.</a:t>
            </a:r>
            <a:r>
              <a:rPr lang="en-US" sz="1800" dirty="0">
                <a:effectLst/>
                <a:latin typeface="Calibri" panose="020F0502020204030204" pitchFamily="34" charset="0"/>
                <a:ea typeface="Calibri" panose="020F0502020204030204" pitchFamily="34" charset="0"/>
                <a:cs typeface="Times New Roman" panose="02020603050405020304" pitchFamily="18" charset="0"/>
              </a:rPr>
              <a:t>  Here are some of them,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and why we care about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Real data is rare 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it’s shared with only elite researchers.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research challenge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to democratize: Can we generate artificial circuit designs that are indistinguishable from real circuit designs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from the perspective of optimizers?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People can’t access the best optimizers.  </a:t>
            </a:r>
            <a:r>
              <a:rPr lang="en-US" sz="1800" dirty="0">
                <a:effectLst/>
                <a:latin typeface="Calibri" panose="020F0502020204030204" pitchFamily="34" charset="0"/>
                <a:ea typeface="Calibri" panose="020F0502020204030204" pitchFamily="34" charset="0"/>
                <a:cs typeface="Times New Roman" panose="02020603050405020304" pitchFamily="18" charset="0"/>
              </a:rPr>
              <a:t>Can we learn to model outcomes of a strong optimizer based on the instance and outcomes of weak optimizers?</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Designs and tools often need to be anonymous. </a:t>
            </a:r>
            <a:r>
              <a:rPr lang="en-US" sz="1800" dirty="0">
                <a:effectLst/>
                <a:latin typeface="Calibri" panose="020F0502020204030204" pitchFamily="34" charset="0"/>
                <a:ea typeface="Calibri" panose="020F0502020204030204" pitchFamily="34" charset="0"/>
                <a:cs typeface="Times New Roman" panose="02020603050405020304" pitchFamily="18" charset="0"/>
              </a:rPr>
              <a:t>Privacy and anonymization is an arms race.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need trusted anonymization methodologies and trusted tests for identity leakage.</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Companies forbid benchmarking in large part because benchmarks can be misused. </a:t>
            </a:r>
            <a:r>
              <a:rPr lang="en-US" sz="1800" dirty="0">
                <a:effectLst/>
                <a:latin typeface="Calibri" panose="020F0502020204030204" pitchFamily="34" charset="0"/>
                <a:ea typeface="Calibri" panose="020F0502020204030204" pitchFamily="34" charset="0"/>
                <a:cs typeface="Times New Roman" panose="02020603050405020304" pitchFamily="18" charset="0"/>
              </a:rPr>
              <a:t>In TILOS, one goal is to develop new principles and mechanisms that provide a foundation for fair benchmarking.</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And we want to work on relevant problems, we don’t like to drive by the rear-view mirror. </a:t>
            </a:r>
            <a:r>
              <a:rPr lang="en-US" sz="1800" dirty="0">
                <a:effectLst/>
                <a:latin typeface="Calibri" panose="020F0502020204030204" pitchFamily="34" charset="0"/>
                <a:ea typeface="Calibri" panose="020F0502020204030204" pitchFamily="34" charset="0"/>
                <a:cs typeface="Times New Roman" panose="02020603050405020304" pitchFamily="18" charset="0"/>
              </a:rPr>
              <a:t>Which is where Roadmaps and Drivers are needed.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you’d like to join “roundtable” discussions of what Core Optimizations in physical design need more focus, send me a note.</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37</a:t>
            </a:fld>
            <a:endParaRPr lang="en-US"/>
          </a:p>
        </p:txBody>
      </p:sp>
    </p:spTree>
    <p:extLst>
      <p:ext uri="{BB962C8B-B14F-4D97-AF65-F5344CB8AC3E}">
        <p14:creationId xmlns:p14="http://schemas.microsoft.com/office/powerpoint/2010/main" val="3995256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my personal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top-3</a:t>
            </a:r>
            <a:r>
              <a:rPr lang="en-US" sz="1800" dirty="0">
                <a:effectLst/>
                <a:latin typeface="Calibri" panose="020F0502020204030204" pitchFamily="34" charset="0"/>
                <a:ea typeface="Calibri" panose="020F0502020204030204" pitchFamily="34" charset="0"/>
                <a:cs typeface="Times New Roman" panose="02020603050405020304" pitchFamily="18" charset="0"/>
              </a:rPr>
              <a:t> target list.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want to understand “Learning To Optimize” – chained optimizations, surrogate objectives, sampling and sequential learning (in the cloud) and RL – and how to hybridize classic heavyweight solvers like flows or ILP or SAT.</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I want to understand how to scale the reach of optimizers:  splitting up problems, or making them smaller or sparser, without losing solution quality – leveraging the cloud, and handling multiple weights and objectives. And I see a roadmap ahead for optimal layout solvers and what they can handle.</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need high-accuracy, early design space exploration and pathfinding. There is a cluster-shape-pack-plan co-optimization in the middle of this, and I think a lot about what “pathfinding with confidence” implies.  And I feel the stack of abstractions must go all the way down to the bottom.</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There’s more of course.</a:t>
            </a:r>
          </a:p>
          <a:p>
            <a:pPr marL="15875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38</a:t>
            </a:fld>
            <a:endParaRPr lang="en-US"/>
          </a:p>
        </p:txBody>
      </p:sp>
    </p:spTree>
    <p:extLst>
      <p:ext uri="{BB962C8B-B14F-4D97-AF65-F5344CB8AC3E}">
        <p14:creationId xmlns:p14="http://schemas.microsoft.com/office/powerpoint/2010/main" val="1017450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are the TILOS Chips faculty.  As a group, we are pursuing four main thrusts in collaboration with each other, and with folks who work on foundations of learning and optimization.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Very briefly, these thrusts are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Layout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Verification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Quantifying the Cost of “X” </a:t>
            </a:r>
            <a:r>
              <a:rPr lang="en-US" sz="1800" dirty="0">
                <a:effectLst/>
                <a:latin typeface="Calibri" panose="020F0502020204030204" pitchFamily="34" charset="0"/>
                <a:ea typeface="Calibri" panose="020F0502020204030204" pitchFamily="34" charset="0"/>
                <a:cs typeface="Times New Roman" panose="02020603050405020304" pitchFamily="18" charset="0"/>
              </a:rPr>
              <a:t>(where X includes security, robustness, and aspects of data integrity and privacy), and research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centered around data, benchmarking and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roadmapping</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the institute is establishing mechanisms for visiting students and affiliated faculty, as well.</a:t>
            </a:r>
          </a:p>
          <a:p>
            <a:endParaRPr lang="en-US" dirty="0"/>
          </a:p>
        </p:txBody>
      </p:sp>
      <p:sp>
        <p:nvSpPr>
          <p:cNvPr id="4" name="Slide Number Placeholder 3"/>
          <p:cNvSpPr>
            <a:spLocks noGrp="1"/>
          </p:cNvSpPr>
          <p:nvPr>
            <p:ph type="sldNum" sz="quarter" idx="5"/>
          </p:nvPr>
        </p:nvSpPr>
        <p:spPr/>
        <p:txBody>
          <a:bodyPr/>
          <a:lstStyle/>
          <a:p>
            <a:fld id="{A20E6BD5-FF56-4A2C-9254-8114E3A9068D}" type="slidenum">
              <a:rPr lang="en-US" smtClean="0"/>
              <a:t>39</a:t>
            </a:fld>
            <a:endParaRPr lang="en-US"/>
          </a:p>
        </p:txBody>
      </p:sp>
    </p:spTree>
    <p:extLst>
      <p:ext uri="{BB962C8B-B14F-4D97-AF65-F5344CB8AC3E}">
        <p14:creationId xmlns:p14="http://schemas.microsoft.com/office/powerpoint/2010/main" val="1840428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I’ll start with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A20E6BD5-FF56-4A2C-9254-8114E3A9068D}" type="slidenum">
              <a:rPr lang="en-US" smtClean="0"/>
              <a:t>4</a:t>
            </a:fld>
            <a:endParaRPr lang="en-US"/>
          </a:p>
        </p:txBody>
      </p:sp>
    </p:spTree>
    <p:extLst>
      <p:ext uri="{BB962C8B-B14F-4D97-AF65-F5344CB8AC3E}">
        <p14:creationId xmlns:p14="http://schemas.microsoft.com/office/powerpoint/2010/main" val="2818953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of TILOS’s hoped-for impacts in the coming years: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Cracking the code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translation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Can we instill culture change toward transparency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reproducibility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benchmarking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roadmapping</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Returning to the optimization roots of EDA.  First, because EDA is the source of design-based equivalent scaling and pathfinding for as far out as we can see.   Second, because during our careers, cloud and CPU have become reality, and there’s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TeraFLOPs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compute in a mobile phone: Will we succeed in rebuilding CAD *optimizations* in this new context?</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I hope we figure out how to connect with foundations of AI and Optimization – folks who hang out at ICML and INFORMS and FOCS, or Amazon and MSR – to help discover this new nexus for chip design.</a:t>
            </a:r>
          </a:p>
          <a:p>
            <a:endParaRPr lang="en-US" dirty="0"/>
          </a:p>
        </p:txBody>
      </p:sp>
    </p:spTree>
    <p:extLst>
      <p:ext uri="{BB962C8B-B14F-4D97-AF65-F5344CB8AC3E}">
        <p14:creationId xmlns:p14="http://schemas.microsoft.com/office/powerpoint/2010/main" val="35692756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Now, let me conclude with a brief “what’s next”.</a:t>
            </a:r>
          </a:p>
        </p:txBody>
      </p:sp>
      <p:sp>
        <p:nvSpPr>
          <p:cNvPr id="4" name="Slide Number Placeholder 3"/>
          <p:cNvSpPr>
            <a:spLocks noGrp="1"/>
          </p:cNvSpPr>
          <p:nvPr>
            <p:ph type="sldNum" sz="quarter" idx="5"/>
          </p:nvPr>
        </p:nvSpPr>
        <p:spPr/>
        <p:txBody>
          <a:bodyPr/>
          <a:lstStyle/>
          <a:p>
            <a:fld id="{A20E6BD5-FF56-4A2C-9254-8114E3A9068D}" type="slidenum">
              <a:rPr lang="en-US" smtClean="0"/>
              <a:t>41</a:t>
            </a:fld>
            <a:endParaRPr lang="en-US"/>
          </a:p>
        </p:txBody>
      </p:sp>
    </p:spTree>
    <p:extLst>
      <p:ext uri="{BB962C8B-B14F-4D97-AF65-F5344CB8AC3E}">
        <p14:creationId xmlns:p14="http://schemas.microsoft.com/office/powerpoint/2010/main" val="715487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Figure 6 in the paper. My point is that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TILOS and a huge part of R&amp;D in our field are all taking us to some intelligent, scalable, better future -- EDA2.0.</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There’s a big warning here – which may even be the main takeaway.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Infrastructure and culture changes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help our own research move faster, attract bright young students, and unblock machine learning and reproducible progress – these changes just lay a “roadbed” for this road ahead. Realizing the actual road ahead then brings its own challenges.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figure also shows how in this part of EDA’s trajectory, some elements like autotuning will mature earlier than other elements, such as an ecosystem-wide consensus on fair EDA benchmarking.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But my hope is that the bulk of this figure will become real within the next 5-10 years.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42</a:t>
            </a:fld>
            <a:endParaRPr lang="en-US"/>
          </a:p>
        </p:txBody>
      </p:sp>
    </p:spTree>
    <p:extLst>
      <p:ext uri="{BB962C8B-B14F-4D97-AF65-F5344CB8AC3E}">
        <p14:creationId xmlns:p14="http://schemas.microsoft.com/office/powerpoint/2010/main" val="713206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Concretely, at ISPD-2030 it would be great to say YES, we leveled up – and we checked these boxes:</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improved accessibility and openness – because we realized that training a future workforce depends on attracting it in the first place.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refocused on scaling the quality and reach of optimization – because EDA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is </a:t>
            </a:r>
            <a:r>
              <a:rPr lang="en-US" sz="1800" dirty="0">
                <a:effectLst/>
                <a:latin typeface="Calibri" panose="020F0502020204030204" pitchFamily="34" charset="0"/>
                <a:ea typeface="Calibri" panose="020F0502020204030204" pitchFamily="34" charset="0"/>
                <a:cs typeface="Times New Roman" panose="02020603050405020304" pitchFamily="18" charset="0"/>
              </a:rPr>
              <a:t>optimization.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figured out the most critical optimizations to target, and we made game-changing progress.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we made progress toward uniting data-centric and knowledge-centric approaches – so as to leverage the decades of designer knowledge, and stacks of models and representations -- that underlie chip design today.</a:t>
            </a:r>
          </a:p>
          <a:p>
            <a:pPr marL="158750" inden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43</a:t>
            </a:fld>
            <a:endParaRPr lang="en-US"/>
          </a:p>
        </p:txBody>
      </p:sp>
    </p:spTree>
    <p:extLst>
      <p:ext uri="{BB962C8B-B14F-4D97-AF65-F5344CB8AC3E}">
        <p14:creationId xmlns:p14="http://schemas.microsoft.com/office/powerpoint/2010/main" val="3092334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find this PowerPoint on my lab website, and this slide has heartfelt acknowledgments and some links.</a:t>
            </a:r>
          </a:p>
          <a:p>
            <a:pPr marL="158750" inden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44</a:t>
            </a:fld>
            <a:endParaRPr lang="en-US"/>
          </a:p>
        </p:txBody>
      </p:sp>
    </p:spTree>
    <p:extLst>
      <p:ext uri="{BB962C8B-B14F-4D97-AF65-F5344CB8AC3E}">
        <p14:creationId xmlns:p14="http://schemas.microsoft.com/office/powerpoint/2010/main" val="3002817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for your attention and for the opportunity to be here --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let’s level up !</a:t>
            </a:r>
          </a:p>
          <a:p>
            <a:endParaRPr lang="en-US" dirty="0"/>
          </a:p>
        </p:txBody>
      </p:sp>
      <p:sp>
        <p:nvSpPr>
          <p:cNvPr id="4" name="Slide Number Placeholder 3"/>
          <p:cNvSpPr>
            <a:spLocks noGrp="1"/>
          </p:cNvSpPr>
          <p:nvPr>
            <p:ph type="sldNum" sz="quarter" idx="5"/>
          </p:nvPr>
        </p:nvSpPr>
        <p:spPr/>
        <p:txBody>
          <a:bodyPr/>
          <a:lstStyle/>
          <a:p>
            <a:fld id="{A20E6BD5-FF56-4A2C-9254-8114E3A9068D}" type="slidenum">
              <a:rPr lang="en-US" smtClean="0"/>
              <a:t>45</a:t>
            </a:fld>
            <a:endParaRPr lang="en-US"/>
          </a:p>
        </p:txBody>
      </p:sp>
    </p:spTree>
    <p:extLst>
      <p:ext uri="{BB962C8B-B14F-4D97-AF65-F5344CB8AC3E}">
        <p14:creationId xmlns:p14="http://schemas.microsoft.com/office/powerpoint/2010/main" val="2154773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some years, we’ve watched this crisis of design: taking ideas into silicon runs into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BARRIERS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Cost, Expertise, and Risk.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from Andreas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Olofsson’s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ISPD keynote four years ago: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 red curve</a:t>
            </a:r>
            <a:r>
              <a:rPr lang="en-US" sz="1800" dirty="0">
                <a:effectLst/>
                <a:latin typeface="Calibri" panose="020F0502020204030204" pitchFamily="34" charset="0"/>
                <a:ea typeface="Calibri" panose="020F0502020204030204" pitchFamily="34" charset="0"/>
                <a:cs typeface="Times New Roman" panose="02020603050405020304" pitchFamily="18" charset="0"/>
              </a:rPr>
              <a:t> says that the cost of DESIGN is OUT OF CONTROL.</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Innovators can’t tell how good their ideas are, in terms of metrics they care about: size-weight-and-power, or PPA. This is because it’s too difficult to take their ideas into silicon.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name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ROAD has always stood for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Realization of Open, Accessible Design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5</a:t>
            </a:fld>
            <a:endParaRPr lang="en-US"/>
          </a:p>
        </p:txBody>
      </p:sp>
    </p:spTree>
    <p:extLst>
      <p:ext uri="{BB962C8B-B14F-4D97-AF65-F5344CB8AC3E}">
        <p14:creationId xmlns:p14="http://schemas.microsoft.com/office/powerpoint/2010/main" val="134039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Unlike commercial EDA, the focus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on ease of use and runtime.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It attacks the crisis of design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crisis of innovation by attacking the barriers of schedule, expertise and cost.</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matters, because it unblocks system ideation and design space exploration – friction-free, with almost zero overheads. And because it’s open source, it’s agile, transparent and customizable as well.</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0E6BD5-FF56-4A2C-9254-8114E3A9068D}" type="slidenum">
              <a:rPr lang="en-US" smtClean="0"/>
              <a:t>6</a:t>
            </a:fld>
            <a:endParaRPr lang="en-US"/>
          </a:p>
        </p:txBody>
      </p:sp>
    </p:spTree>
    <p:extLst>
      <p:ext uri="{BB962C8B-B14F-4D97-AF65-F5344CB8AC3E}">
        <p14:creationId xmlns:p14="http://schemas.microsoft.com/office/powerpoint/2010/main" val="3680187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1242933" y="3397734"/>
            <a:ext cx="6836133" cy="3218906"/>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on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left, </a:t>
            </a:r>
            <a:r>
              <a:rPr lang="en-US" sz="1800" dirty="0">
                <a:effectLst/>
                <a:latin typeface="Calibri" panose="020F0502020204030204" pitchFamily="34" charset="0"/>
                <a:ea typeface="Calibri" panose="020F0502020204030204" pitchFamily="34" charset="0"/>
                <a:cs typeface="Times New Roman" panose="02020603050405020304" pitchFamily="18" charset="0"/>
              </a:rPr>
              <a:t>you see a reprogrammable AI platform in GF 55 nanometer, and a reprogrammable AI computing tile in GF 12 nanometer,</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from the Army Research Lab  -- using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right,</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FASoC</a:t>
            </a:r>
            <a:r>
              <a:rPr lang="en-US" sz="1800" dirty="0">
                <a:effectLst/>
                <a:latin typeface="Calibri" panose="020F0502020204030204" pitchFamily="34" charset="0"/>
                <a:ea typeface="Calibri" panose="020F0502020204030204" pitchFamily="34" charset="0"/>
                <a:cs typeface="Times New Roman" panose="02020603050405020304" pitchFamily="18" charset="0"/>
              </a:rPr>
              <a:t> team led by the University of Michigan made a GF 12 nanometer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tapeout</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included this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OpenTitan</a:t>
            </a:r>
            <a:r>
              <a:rPr lang="en-US" sz="1800" dirty="0">
                <a:effectLst/>
                <a:latin typeface="Calibri" panose="020F0502020204030204" pitchFamily="34" charset="0"/>
                <a:ea typeface="Calibri" panose="020F0502020204030204" pitchFamily="34" charset="0"/>
                <a:cs typeface="Times New Roman" panose="02020603050405020304" pitchFamily="18" charset="0"/>
              </a:rPr>
              <a:t> SoC with integrated temperature sensors.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of the physical design and timing optimization was done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sz="1200" b="0" i="0" u="none" strike="noStrike" kern="0" dirty="0">
              <a:solidFill>
                <a:srgbClr val="000000"/>
              </a:solidFill>
              <a:effectLst/>
              <a:latin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kern="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i="1" kern="0" dirty="0"/>
              <a:t>[[This work includes a GF55 (3.5mm x 3.5mm, 64 8kB SRAMs, ~800k instances) reprogrammable AI platform and a GF12 (245 um x 245 um, 8kB SRAMs, ~30k instances) reprogrammable AI computing tile.]]</a:t>
            </a:r>
            <a:endParaRPr lang="en-US" sz="1000" i="1" dirty="0"/>
          </a:p>
          <a:p>
            <a:endParaRPr lang="en-US" sz="1200" kern="1200" dirty="0">
              <a:solidFill>
                <a:schemeClr val="tx1"/>
              </a:solidFill>
              <a:effectLst/>
              <a:latin typeface="+mn-lt"/>
              <a:ea typeface="+mn-ea"/>
              <a:cs typeface="+mn-cs"/>
            </a:endParaRPr>
          </a:p>
        </p:txBody>
      </p:sp>
      <p:sp>
        <p:nvSpPr>
          <p:cNvPr id="345" name="Google Shape;345;p7:notes"/>
          <p:cNvSpPr>
            <a:spLocks noGrp="1" noRot="1" noChangeAspect="1"/>
          </p:cNvSpPr>
          <p:nvPr>
            <p:ph type="sldImg" idx="2"/>
          </p:nvPr>
        </p:nvSpPr>
        <p:spPr>
          <a:xfrm>
            <a:off x="2873375" y="536575"/>
            <a:ext cx="3575050" cy="26812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42614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1242933" y="3397734"/>
            <a:ext cx="6836133" cy="3218906"/>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also the heart of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ASIC design platform from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Efabless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called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OpenLane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has been used in the design work for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tapeouts</a:t>
            </a:r>
            <a:r>
              <a:rPr lang="en-US" sz="1800" dirty="0">
                <a:effectLst/>
                <a:latin typeface="Calibri" panose="020F0502020204030204" pitchFamily="34" charset="0"/>
                <a:ea typeface="Calibri" panose="020F0502020204030204" pitchFamily="34" charset="0"/>
                <a:cs typeface="Times New Roman" panose="02020603050405020304" pitchFamily="18" charset="0"/>
              </a:rPr>
              <a:t> 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five</a:t>
            </a:r>
            <a:r>
              <a:rPr lang="en-US" sz="1800" dirty="0">
                <a:effectLst/>
                <a:latin typeface="Calibri" panose="020F0502020204030204" pitchFamily="34" charset="0"/>
                <a:ea typeface="Calibri" panose="020F0502020204030204" pitchFamily="34" charset="0"/>
                <a:cs typeface="Times New Roman" panose="02020603050405020304" pitchFamily="18" charset="0"/>
              </a:rPr>
              <a:t> shuttle runs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SkyWater</a:t>
            </a:r>
            <a:r>
              <a:rPr lang="en-US" sz="1800" dirty="0">
                <a:effectLst/>
                <a:latin typeface="Calibri" panose="020F0502020204030204" pitchFamily="34" charset="0"/>
                <a:ea typeface="Calibri" panose="020F0502020204030204" pitchFamily="34" charset="0"/>
                <a:cs typeface="Times New Roman" panose="02020603050405020304" pitchFamily="18" charset="0"/>
              </a:rPr>
              <a:t> 130 nanometer.  Last July,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Efabless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transferred their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OpenLane</a:t>
            </a:r>
            <a:r>
              <a:rPr lang="en-US" sz="1800" dirty="0">
                <a:effectLst/>
                <a:latin typeface="Calibri" panose="020F0502020204030204" pitchFamily="34" charset="0"/>
                <a:ea typeface="Calibri" panose="020F0502020204030204" pitchFamily="34" charset="0"/>
                <a:cs typeface="Times New Roman" panose="02020603050405020304" pitchFamily="18" charset="0"/>
              </a:rPr>
              <a:t> flow repo to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Project.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also the default EDA solution in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Efabless’s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commercial offering called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ChipIgnite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see usage in STEM outreach via folks like Matt Venn.</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effectLst/>
                <a:latin typeface="Calibri" panose="020F0502020204030204" pitchFamily="34" charset="0"/>
                <a:ea typeface="Calibri" panose="020F0502020204030204" pitchFamily="34" charset="0"/>
                <a:cs typeface="Times New Roman" panose="02020603050405020304" pitchFamily="18" charset="0"/>
              </a:rPr>
              <a:t>Or upskilling and workforce development via folks like VLSI System Design in India – where cumulative enrollments are now in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thousands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sz="1200" kern="1200" dirty="0">
              <a:solidFill>
                <a:schemeClr val="tx1"/>
              </a:solidFill>
              <a:effectLst/>
              <a:latin typeface="+mn-lt"/>
              <a:ea typeface="+mn-ea"/>
              <a:cs typeface="+mn-cs"/>
            </a:endParaRPr>
          </a:p>
        </p:txBody>
      </p:sp>
      <p:sp>
        <p:nvSpPr>
          <p:cNvPr id="345" name="Google Shape;345;p7:notes"/>
          <p:cNvSpPr>
            <a:spLocks noGrp="1" noRot="1" noChangeAspect="1"/>
          </p:cNvSpPr>
          <p:nvPr>
            <p:ph type="sldImg" idx="2"/>
          </p:nvPr>
        </p:nvSpPr>
        <p:spPr>
          <a:xfrm>
            <a:off x="2873375" y="536575"/>
            <a:ext cx="3575050" cy="26812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942301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1242933" y="3397734"/>
            <a:ext cx="6836133" cy="3218906"/>
          </a:xfrm>
          <a:prstGeom prst="rect">
            <a:avLst/>
          </a:prstGeom>
          <a:noFill/>
          <a:ln>
            <a:noFill/>
          </a:ln>
        </p:spPr>
        <p:txBody>
          <a:bodyPr spcFirstLastPara="1" wrap="square" lIns="94200" tIns="47075" rIns="94200" bIns="47075" anchor="t" anchorCtr="0">
            <a:noAutofit/>
          </a:bodyPr>
          <a:lstStyle/>
          <a:p>
            <a:pPr marL="28575" rtl="0">
              <a:spcBef>
                <a:spcPts val="0"/>
              </a:spcBef>
              <a:spcAft>
                <a:spcPts val="800"/>
              </a:spcAft>
            </a:pPr>
            <a:r>
              <a:rPr lang="en-US" sz="1200" b="0" i="0" u="none" strike="noStrike" dirty="0">
                <a:solidFill>
                  <a:srgbClr val="000000"/>
                </a:solidFill>
                <a:effectLst/>
                <a:latin typeface="Calibri" panose="020F0502020204030204" pitchFamily="34" charset="0"/>
              </a:rPr>
              <a:t>The project is getting traction with a broad community of users and developers.  </a:t>
            </a:r>
            <a:r>
              <a:rPr lang="en-US" sz="1200" b="1" i="0" u="none" strike="noStrike" dirty="0">
                <a:solidFill>
                  <a:srgbClr val="000000"/>
                </a:solidFill>
                <a:effectLst/>
                <a:latin typeface="Calibri" panose="020F0502020204030204" pitchFamily="34" charset="0"/>
              </a:rPr>
              <a:t>Users </a:t>
            </a:r>
            <a:r>
              <a:rPr lang="en-US" sz="1200" b="0" i="0" u="none" strike="noStrike" dirty="0">
                <a:solidFill>
                  <a:srgbClr val="000000"/>
                </a:solidFill>
                <a:effectLst/>
                <a:latin typeface="Calibri" panose="020F0502020204030204" pitchFamily="34" charset="0"/>
              </a:rPr>
              <a:t>range from novices to experts.  </a:t>
            </a:r>
            <a:r>
              <a:rPr lang="en-US" sz="1200" b="1" i="0" u="none" strike="noStrike" dirty="0">
                <a:solidFill>
                  <a:srgbClr val="000000"/>
                </a:solidFill>
                <a:effectLst/>
                <a:latin typeface="Calibri" panose="020F0502020204030204" pitchFamily="34" charset="0"/>
              </a:rPr>
              <a:t>Their applications </a:t>
            </a:r>
            <a:r>
              <a:rPr lang="en-US" sz="1200" b="0" i="0" u="none" strike="noStrike" dirty="0">
                <a:solidFill>
                  <a:srgbClr val="000000"/>
                </a:solidFill>
                <a:effectLst/>
                <a:latin typeface="Calibri" panose="020F0502020204030204" pitchFamily="34" charset="0"/>
              </a:rPr>
              <a:t>include Trust, 3D-IC, and AI and machine learning -- to name just a few.</a:t>
            </a:r>
          </a:p>
          <a:p>
            <a:pPr marL="28575" rtl="0">
              <a:spcBef>
                <a:spcPts val="0"/>
              </a:spcBef>
              <a:spcAft>
                <a:spcPts val="800"/>
              </a:spcAft>
            </a:pPr>
            <a:endParaRPr lang="en-US" b="0" dirty="0">
              <a:effectLst/>
            </a:endParaRPr>
          </a:p>
          <a:p>
            <a:pPr marL="28575" rtl="0">
              <a:spcBef>
                <a:spcPts val="0"/>
              </a:spcBef>
              <a:spcAft>
                <a:spcPts val="800"/>
              </a:spcAft>
            </a:pPr>
            <a:r>
              <a:rPr lang="en-US" sz="1200" b="0" i="0" u="none" strike="noStrike" dirty="0">
                <a:solidFill>
                  <a:srgbClr val="000000"/>
                </a:solidFill>
                <a:effectLst/>
                <a:latin typeface="Calibri" panose="020F0502020204030204" pitchFamily="34" charset="0"/>
              </a:rPr>
              <a:t>The plots that you see here show daily statistics from a two-week period </a:t>
            </a:r>
            <a:r>
              <a:rPr lang="en-US" sz="1200" b="1" i="0" u="none" strike="noStrike" dirty="0">
                <a:solidFill>
                  <a:srgbClr val="000000"/>
                </a:solidFill>
                <a:effectLst/>
                <a:latin typeface="Calibri" panose="020F0502020204030204" pitchFamily="34" charset="0"/>
              </a:rPr>
              <a:t>at the end of last July</a:t>
            </a:r>
            <a:r>
              <a:rPr lang="en-US" sz="1200" b="0" i="0" u="none" strike="noStrike" dirty="0">
                <a:solidFill>
                  <a:srgbClr val="000000"/>
                </a:solidFill>
                <a:effectLst/>
                <a:latin typeface="Calibri" panose="020F0502020204030204" pitchFamily="34" charset="0"/>
              </a:rPr>
              <a:t>.   Metrics of our community and engagement with the project are good -- for instance, the upper plot shows nearly a thousand downloads a day from nearly four thousand unique GitHub users.  </a:t>
            </a:r>
          </a:p>
          <a:p>
            <a:pPr marL="28575" rtl="0">
              <a:spcBef>
                <a:spcPts val="0"/>
              </a:spcBef>
              <a:spcAft>
                <a:spcPts val="800"/>
              </a:spcAft>
            </a:pPr>
            <a:endParaRPr lang="en-US" sz="1200" b="0" i="0" u="none" strike="noStrike" dirty="0">
              <a:solidFill>
                <a:srgbClr val="000000"/>
              </a:solidFill>
              <a:effectLst/>
              <a:latin typeface="Calibri" panose="020F0502020204030204" pitchFamily="34" charset="0"/>
            </a:endParaRPr>
          </a:p>
          <a:p>
            <a:pPr marL="28575" rtl="0">
              <a:spcBef>
                <a:spcPts val="0"/>
              </a:spcBef>
              <a:spcAft>
                <a:spcPts val="800"/>
              </a:spcAft>
            </a:pPr>
            <a:r>
              <a:rPr lang="en-US" sz="1200" b="1" i="0" u="none" strike="noStrike" dirty="0">
                <a:solidFill>
                  <a:srgbClr val="000000"/>
                </a:solidFill>
                <a:effectLst/>
                <a:latin typeface="Calibri" panose="020F0502020204030204" pitchFamily="34" charset="0"/>
              </a:rPr>
              <a:t>And the </a:t>
            </a:r>
            <a:r>
              <a:rPr lang="en-US" sz="1200" b="1" i="0" u="none" strike="noStrike" dirty="0" err="1">
                <a:solidFill>
                  <a:srgbClr val="000000"/>
                </a:solidFill>
                <a:effectLst/>
                <a:latin typeface="Calibri" panose="020F0502020204030204" pitchFamily="34" charset="0"/>
              </a:rPr>
              <a:t>OpenROAD</a:t>
            </a:r>
            <a:r>
              <a:rPr lang="en-US" sz="1200" b="1" i="0" u="none" strike="noStrike" dirty="0">
                <a:solidFill>
                  <a:srgbClr val="000000"/>
                </a:solidFill>
                <a:effectLst/>
                <a:latin typeface="Calibri" panose="020F0502020204030204" pitchFamily="34" charset="0"/>
              </a:rPr>
              <a:t> app is now well past 11,000 commits from over 50 contributors.</a:t>
            </a:r>
            <a:endParaRPr lang="en-US" b="1" dirty="0">
              <a:effectLst/>
            </a:endParaRPr>
          </a:p>
          <a:p>
            <a:endParaRPr lang="en-US" sz="1200" kern="1200" dirty="0">
              <a:solidFill>
                <a:schemeClr val="tx1"/>
              </a:solidFill>
              <a:effectLst/>
              <a:latin typeface="+mn-lt"/>
              <a:ea typeface="+mn-ea"/>
              <a:cs typeface="+mn-cs"/>
            </a:endParaRPr>
          </a:p>
        </p:txBody>
      </p:sp>
      <p:sp>
        <p:nvSpPr>
          <p:cNvPr id="345" name="Google Shape;345;p7:notes"/>
          <p:cNvSpPr>
            <a:spLocks noGrp="1" noRot="1" noChangeAspect="1"/>
          </p:cNvSpPr>
          <p:nvPr>
            <p:ph type="sldImg" idx="2"/>
          </p:nvPr>
        </p:nvSpPr>
        <p:spPr>
          <a:xfrm>
            <a:off x="2873375" y="536575"/>
            <a:ext cx="3575050" cy="26812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096656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F787BF6-859D-4170-BFCE-A8EF2061801D}" type="datetimeFigureOut">
              <a:rPr lang="en-US" smtClean="0"/>
              <a:t>3/29/2022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dirty="0"/>
              <a:t>4/24/2013</a:t>
            </a:r>
          </a:p>
        </p:txBody>
      </p:sp>
    </p:spTree>
    <p:extLst>
      <p:ext uri="{BB962C8B-B14F-4D97-AF65-F5344CB8AC3E}">
        <p14:creationId xmlns:p14="http://schemas.microsoft.com/office/powerpoint/2010/main" val="18443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F787BF6-859D-4170-BFCE-A8EF2061801D}" type="datetimeFigureOut">
              <a:rPr lang="en-US" smtClean="0"/>
              <a:t>3/29/2022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Tree>
    <p:extLst>
      <p:ext uri="{BB962C8B-B14F-4D97-AF65-F5344CB8AC3E}">
        <p14:creationId xmlns:p14="http://schemas.microsoft.com/office/powerpoint/2010/main" val="2375164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F787BF6-859D-4170-BFCE-A8EF2061801D}" type="datetimeFigureOut">
              <a:rPr lang="en-US" smtClean="0"/>
              <a:t>3/29/2022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Tree>
    <p:extLst>
      <p:ext uri="{BB962C8B-B14F-4D97-AF65-F5344CB8AC3E}">
        <p14:creationId xmlns:p14="http://schemas.microsoft.com/office/powerpoint/2010/main" val="36872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85800"/>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228600" y="838200"/>
            <a:ext cx="8686800" cy="5486400"/>
          </a:xfrm>
        </p:spPr>
        <p:txBody>
          <a:bodyPr/>
          <a:lstStyle>
            <a:lvl1pPr marL="231775" indent="-231775">
              <a:buClr>
                <a:srgbClr val="C00000"/>
              </a:buClr>
              <a:buFont typeface="Arial" pitchFamily="34" charset="0"/>
              <a:buChar char="•"/>
              <a:defRPr sz="2800">
                <a:latin typeface="Arial" pitchFamily="34" charset="0"/>
                <a:cs typeface="Arial" pitchFamily="34" charset="0"/>
              </a:defRPr>
            </a:lvl1pPr>
            <a:lvl2pPr marL="515938" indent="-284163">
              <a:buClr>
                <a:srgbClr val="C00000"/>
              </a:buClr>
              <a:buFont typeface="Arial" pitchFamily="34" charset="0"/>
              <a:buChar char="•"/>
              <a:defRPr sz="2400">
                <a:latin typeface="Arial" pitchFamily="34" charset="0"/>
                <a:cs typeface="Arial" pitchFamily="34" charset="0"/>
              </a:defRPr>
            </a:lvl2pPr>
            <a:lvl3pPr marL="739775" indent="-223838">
              <a:buClr>
                <a:srgbClr val="C00000"/>
              </a:buClr>
              <a:buFont typeface="Arial" pitchFamily="34" charset="0"/>
              <a:buChar char="•"/>
              <a:defRPr sz="2000">
                <a:latin typeface="Arial" pitchFamily="34" charset="0"/>
                <a:cs typeface="Arial" pitchFamily="34" charset="0"/>
              </a:defRPr>
            </a:lvl3pPr>
            <a:lvl4pPr marL="973138" indent="-233363">
              <a:buClr>
                <a:srgbClr val="C00000"/>
              </a:buClr>
              <a:buFont typeface="Arial" pitchFamily="34" charset="0"/>
              <a:buChar char="•"/>
              <a:defRPr sz="1800">
                <a:latin typeface="Arial" pitchFamily="34" charset="0"/>
                <a:cs typeface="Arial" pitchFamily="34" charset="0"/>
              </a:defRPr>
            </a:lvl4pPr>
            <a:lvl5pPr marL="1196975" indent="-223838">
              <a:buClr>
                <a:srgbClr val="C00000"/>
              </a:buClr>
              <a:buFont typeface="Arial" pitchFamily="34" charset="0"/>
              <a:buChar cha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F787BF6-859D-4170-BFCE-A8EF2061801D}" type="datetimeFigureOut">
              <a:rPr lang="en-US" smtClean="0"/>
              <a:t>3/29/2022</a:t>
            </a:fld>
            <a:endParaRPr lang="en-US"/>
          </a:p>
        </p:txBody>
      </p:sp>
      <p:sp>
        <p:nvSpPr>
          <p:cNvPr id="5" name="Footer Placeholder 4"/>
          <p:cNvSpPr>
            <a:spLocks noGrp="1"/>
          </p:cNvSpPr>
          <p:nvPr>
            <p:ph type="ftr" sz="quarter" idx="11"/>
          </p:nvPr>
        </p:nvSpPr>
        <p:spPr>
          <a:xfrm>
            <a:off x="3124200" y="5943600"/>
            <a:ext cx="2895600" cy="365125"/>
          </a:xfrm>
          <a:prstGeom prst="rect">
            <a:avLst/>
          </a:prstGeom>
        </p:spPr>
        <p:txBody>
          <a:bodyPr/>
          <a:lstStyle/>
          <a:p>
            <a:endParaRPr lang="en-US" dirty="0"/>
          </a:p>
        </p:txBody>
      </p:sp>
      <p:cxnSp>
        <p:nvCxnSpPr>
          <p:cNvPr id="7" name="Straight Connector 6"/>
          <p:cNvCxnSpPr/>
          <p:nvPr userDrawn="1"/>
        </p:nvCxnSpPr>
        <p:spPr>
          <a:xfrm>
            <a:off x="228600" y="762000"/>
            <a:ext cx="8686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39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F787BF6-859D-4170-BFCE-A8EF2061801D}" type="datetimeFigureOut">
              <a:rPr lang="en-US" smtClean="0"/>
              <a:t>3/29/2022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Tree>
    <p:extLst>
      <p:ext uri="{BB962C8B-B14F-4D97-AF65-F5344CB8AC3E}">
        <p14:creationId xmlns:p14="http://schemas.microsoft.com/office/powerpoint/2010/main" val="1681017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6356350"/>
            <a:ext cx="2133600" cy="365125"/>
          </a:xfrm>
          <a:prstGeom prst="rect">
            <a:avLst/>
          </a:prstGeom>
        </p:spPr>
        <p:txBody>
          <a:bodyPr/>
          <a:lstStyle/>
          <a:p>
            <a:fld id="{0F787BF6-859D-4170-BFCE-A8EF2061801D}" type="datetimeFigureOut">
              <a:rPr lang="en-US" smtClean="0"/>
              <a:t>3/29/2022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8" name="Title 1"/>
          <p:cNvSpPr txBox="1">
            <a:spLocks/>
          </p:cNvSpPr>
          <p:nvPr userDrawn="1"/>
        </p:nvSpPr>
        <p:spPr>
          <a:xfrm>
            <a:off x="228600" y="152400"/>
            <a:ext cx="8686800" cy="685800"/>
          </a:xfrm>
          <a:prstGeom prst="rect">
            <a:avLst/>
          </a:prstGeom>
        </p:spPr>
        <p:txBody>
          <a:bodyPr vert="horz" lIns="91440" tIns="45720" rIns="91440" bIns="45720" rtlCol="0" anchor="ctr">
            <a:noAutofit/>
          </a:bodyPr>
          <a:lstStyle>
            <a:lvl1pPr algn="l" defTabSz="914400" rtl="0" eaLnBrk="0" latinLnBrk="0" hangingPunct="0">
              <a:spcBef>
                <a:spcPct val="0"/>
              </a:spcBef>
              <a:buNone/>
              <a:defRPr sz="3200" b="1" kern="1200">
                <a:solidFill>
                  <a:schemeClr val="tx2"/>
                </a:solidFill>
                <a:latin typeface="Arial" pitchFamily="34" charset="0"/>
                <a:ea typeface="+mj-ea"/>
                <a:cs typeface="Arial" pitchFamily="34" charset="0"/>
              </a:defRPr>
            </a:lvl1pPr>
          </a:lstStyle>
          <a:p>
            <a:r>
              <a:rPr lang="en-US" dirty="0"/>
              <a:t>Click to edit Master title style</a:t>
            </a:r>
          </a:p>
        </p:txBody>
      </p:sp>
      <p:cxnSp>
        <p:nvCxnSpPr>
          <p:cNvPr id="9" name="Straight Connector 8"/>
          <p:cNvCxnSpPr/>
          <p:nvPr userDrawn="1"/>
        </p:nvCxnSpPr>
        <p:spPr>
          <a:xfrm>
            <a:off x="228600" y="762000"/>
            <a:ext cx="8686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2"/>
          </p:nvPr>
        </p:nvSpPr>
        <p:spPr>
          <a:xfrm>
            <a:off x="228600" y="838200"/>
            <a:ext cx="4267200" cy="5486400"/>
          </a:xfrm>
        </p:spPr>
        <p:txBody>
          <a:bodyPr/>
          <a:lstStyle>
            <a:lvl1pPr marL="231775" indent="-231775">
              <a:buClr>
                <a:srgbClr val="C00000"/>
              </a:buClr>
              <a:buFont typeface="Arial" pitchFamily="34" charset="0"/>
              <a:buChar char="•"/>
              <a:defRPr sz="2800">
                <a:latin typeface="Arial" pitchFamily="34" charset="0"/>
                <a:cs typeface="Arial" pitchFamily="34" charset="0"/>
              </a:defRPr>
            </a:lvl1pPr>
            <a:lvl2pPr marL="515938" indent="-284163">
              <a:buClr>
                <a:srgbClr val="C00000"/>
              </a:buClr>
              <a:buFont typeface="Arial" pitchFamily="34" charset="0"/>
              <a:buChar char="•"/>
              <a:defRPr sz="2400">
                <a:latin typeface="Arial" pitchFamily="34" charset="0"/>
                <a:cs typeface="Arial" pitchFamily="34" charset="0"/>
              </a:defRPr>
            </a:lvl2pPr>
            <a:lvl3pPr marL="739775" indent="-223838">
              <a:buClr>
                <a:srgbClr val="C00000"/>
              </a:buClr>
              <a:buFont typeface="Arial" pitchFamily="34" charset="0"/>
              <a:buChar char="•"/>
              <a:defRPr sz="2000">
                <a:latin typeface="Arial" pitchFamily="34" charset="0"/>
                <a:cs typeface="Arial" pitchFamily="34" charset="0"/>
              </a:defRPr>
            </a:lvl3pPr>
            <a:lvl4pPr marL="973138" indent="-233363">
              <a:buClr>
                <a:srgbClr val="C00000"/>
              </a:buClr>
              <a:buFont typeface="Arial" pitchFamily="34" charset="0"/>
              <a:buChar char="•"/>
              <a:defRPr sz="1800">
                <a:latin typeface="Arial" pitchFamily="34" charset="0"/>
                <a:cs typeface="Arial" pitchFamily="34" charset="0"/>
              </a:defRPr>
            </a:lvl4pPr>
            <a:lvl5pPr marL="1196975" indent="-223838">
              <a:buClr>
                <a:srgbClr val="C00000"/>
              </a:buClr>
              <a:buFont typeface="Arial" pitchFamily="34" charset="0"/>
              <a:buChar cha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8200" y="838200"/>
            <a:ext cx="4267200" cy="5486400"/>
          </a:xfrm>
        </p:spPr>
        <p:txBody>
          <a:bodyPr/>
          <a:lstStyle>
            <a:lvl1pPr marL="231775" indent="-231775">
              <a:buClr>
                <a:srgbClr val="C00000"/>
              </a:buClr>
              <a:buFont typeface="Arial" pitchFamily="34" charset="0"/>
              <a:buChar char="•"/>
              <a:defRPr sz="2800">
                <a:latin typeface="Arial" pitchFamily="34" charset="0"/>
                <a:cs typeface="Arial" pitchFamily="34" charset="0"/>
              </a:defRPr>
            </a:lvl1pPr>
            <a:lvl2pPr marL="515938" indent="-284163">
              <a:buClr>
                <a:srgbClr val="C00000"/>
              </a:buClr>
              <a:buFont typeface="Arial" pitchFamily="34" charset="0"/>
              <a:buChar char="•"/>
              <a:defRPr sz="2400">
                <a:latin typeface="Arial" pitchFamily="34" charset="0"/>
                <a:cs typeface="Arial" pitchFamily="34" charset="0"/>
              </a:defRPr>
            </a:lvl2pPr>
            <a:lvl3pPr marL="739775" indent="-223838">
              <a:buClr>
                <a:srgbClr val="C00000"/>
              </a:buClr>
              <a:buFont typeface="Arial" pitchFamily="34" charset="0"/>
              <a:buChar char="•"/>
              <a:defRPr sz="2000">
                <a:latin typeface="Arial" pitchFamily="34" charset="0"/>
                <a:cs typeface="Arial" pitchFamily="34" charset="0"/>
              </a:defRPr>
            </a:lvl3pPr>
            <a:lvl4pPr marL="973138" indent="-233363">
              <a:buClr>
                <a:srgbClr val="C00000"/>
              </a:buClr>
              <a:buFont typeface="Arial" pitchFamily="34" charset="0"/>
              <a:buChar char="•"/>
              <a:defRPr sz="1800">
                <a:latin typeface="Arial" pitchFamily="34" charset="0"/>
                <a:cs typeface="Arial" pitchFamily="34" charset="0"/>
              </a:defRPr>
            </a:lvl4pPr>
            <a:lvl5pPr marL="1196975" indent="-223838">
              <a:buClr>
                <a:srgbClr val="C00000"/>
              </a:buClr>
              <a:buFont typeface="Arial" pitchFamily="34" charset="0"/>
              <a:buChar cha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4850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356350"/>
            <a:ext cx="2133600" cy="365125"/>
          </a:xfrm>
          <a:prstGeom prst="rect">
            <a:avLst/>
          </a:prstGeom>
        </p:spPr>
        <p:txBody>
          <a:bodyPr/>
          <a:lstStyle/>
          <a:p>
            <a:fld id="{0F787BF6-859D-4170-BFCE-A8EF2061801D}" type="datetimeFigureOut">
              <a:rPr lang="en-US" smtClean="0"/>
              <a:t>3/29/2022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10" name="Title 1"/>
          <p:cNvSpPr txBox="1">
            <a:spLocks/>
          </p:cNvSpPr>
          <p:nvPr userDrawn="1"/>
        </p:nvSpPr>
        <p:spPr>
          <a:xfrm>
            <a:off x="228600" y="152400"/>
            <a:ext cx="8686800" cy="685800"/>
          </a:xfrm>
          <a:prstGeom prst="rect">
            <a:avLst/>
          </a:prstGeom>
        </p:spPr>
        <p:txBody>
          <a:bodyPr vert="horz" lIns="91440" tIns="45720" rIns="91440" bIns="45720" rtlCol="0" anchor="ctr">
            <a:noAutofit/>
          </a:bodyPr>
          <a:lstStyle>
            <a:lvl1pPr algn="l" defTabSz="914400" rtl="0" eaLnBrk="0" latinLnBrk="0" hangingPunct="0">
              <a:spcBef>
                <a:spcPct val="0"/>
              </a:spcBef>
              <a:buNone/>
              <a:defRPr sz="3200" b="1" kern="1200">
                <a:solidFill>
                  <a:schemeClr val="tx2"/>
                </a:solidFill>
                <a:latin typeface="Arial" pitchFamily="34" charset="0"/>
                <a:ea typeface="+mj-ea"/>
                <a:cs typeface="Arial" pitchFamily="34" charset="0"/>
              </a:defRPr>
            </a:lvl1pPr>
          </a:lstStyle>
          <a:p>
            <a:r>
              <a:rPr lang="en-US" dirty="0"/>
              <a:t>Click to edit Master title style</a:t>
            </a:r>
          </a:p>
        </p:txBody>
      </p:sp>
      <p:cxnSp>
        <p:nvCxnSpPr>
          <p:cNvPr id="11" name="Straight Connector 10"/>
          <p:cNvCxnSpPr/>
          <p:nvPr userDrawn="1"/>
        </p:nvCxnSpPr>
        <p:spPr>
          <a:xfrm>
            <a:off x="228600" y="762000"/>
            <a:ext cx="8686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2"/>
          </p:nvPr>
        </p:nvSpPr>
        <p:spPr>
          <a:xfrm>
            <a:off x="228600" y="838200"/>
            <a:ext cx="4267200" cy="5486400"/>
          </a:xfrm>
        </p:spPr>
        <p:txBody>
          <a:bodyPr/>
          <a:lstStyle>
            <a:lvl1pPr marL="231775" indent="-231775">
              <a:buClr>
                <a:srgbClr val="C00000"/>
              </a:buClr>
              <a:buFont typeface="Arial" pitchFamily="34" charset="0"/>
              <a:buChar char="•"/>
              <a:defRPr sz="2800">
                <a:latin typeface="Arial" pitchFamily="34" charset="0"/>
                <a:cs typeface="Arial" pitchFamily="34" charset="0"/>
              </a:defRPr>
            </a:lvl1pPr>
            <a:lvl2pPr marL="515938" indent="-284163">
              <a:buClr>
                <a:srgbClr val="C00000"/>
              </a:buClr>
              <a:buFont typeface="Arial" pitchFamily="34" charset="0"/>
              <a:buChar char="•"/>
              <a:defRPr sz="2400">
                <a:latin typeface="Arial" pitchFamily="34" charset="0"/>
                <a:cs typeface="Arial" pitchFamily="34" charset="0"/>
              </a:defRPr>
            </a:lvl2pPr>
            <a:lvl3pPr marL="739775" indent="-223838">
              <a:buClr>
                <a:srgbClr val="C00000"/>
              </a:buClr>
              <a:buFont typeface="Arial" pitchFamily="34" charset="0"/>
              <a:buChar char="•"/>
              <a:defRPr sz="2000">
                <a:latin typeface="Arial" pitchFamily="34" charset="0"/>
                <a:cs typeface="Arial" pitchFamily="34" charset="0"/>
              </a:defRPr>
            </a:lvl3pPr>
            <a:lvl4pPr marL="973138" indent="-233363">
              <a:buClr>
                <a:srgbClr val="C00000"/>
              </a:buClr>
              <a:buFont typeface="Arial" pitchFamily="34" charset="0"/>
              <a:buChar char="•"/>
              <a:defRPr sz="1800">
                <a:latin typeface="Arial" pitchFamily="34" charset="0"/>
                <a:cs typeface="Arial" pitchFamily="34" charset="0"/>
              </a:defRPr>
            </a:lvl4pPr>
            <a:lvl5pPr marL="1196975" indent="-223838">
              <a:buClr>
                <a:srgbClr val="C00000"/>
              </a:buClr>
              <a:buFont typeface="Arial" pitchFamily="34" charset="0"/>
              <a:buChar cha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3"/>
          </p:nvPr>
        </p:nvSpPr>
        <p:spPr>
          <a:xfrm>
            <a:off x="4648200" y="838200"/>
            <a:ext cx="4267200" cy="5486400"/>
          </a:xfrm>
        </p:spPr>
        <p:txBody>
          <a:bodyPr/>
          <a:lstStyle>
            <a:lvl1pPr marL="231775" indent="-231775">
              <a:buClr>
                <a:srgbClr val="C00000"/>
              </a:buClr>
              <a:buFont typeface="Arial" pitchFamily="34" charset="0"/>
              <a:buChar char="•"/>
              <a:defRPr sz="2800">
                <a:latin typeface="Arial" pitchFamily="34" charset="0"/>
                <a:cs typeface="Arial" pitchFamily="34" charset="0"/>
              </a:defRPr>
            </a:lvl1pPr>
            <a:lvl2pPr marL="515938" indent="-284163">
              <a:buClr>
                <a:srgbClr val="C00000"/>
              </a:buClr>
              <a:buFont typeface="Arial" pitchFamily="34" charset="0"/>
              <a:buChar char="•"/>
              <a:defRPr sz="2400">
                <a:latin typeface="Arial" pitchFamily="34" charset="0"/>
                <a:cs typeface="Arial" pitchFamily="34" charset="0"/>
              </a:defRPr>
            </a:lvl2pPr>
            <a:lvl3pPr marL="739775" indent="-223838">
              <a:buClr>
                <a:srgbClr val="C00000"/>
              </a:buClr>
              <a:buFont typeface="Arial" pitchFamily="34" charset="0"/>
              <a:buChar char="•"/>
              <a:defRPr sz="2000">
                <a:latin typeface="Arial" pitchFamily="34" charset="0"/>
                <a:cs typeface="Arial" pitchFamily="34" charset="0"/>
              </a:defRPr>
            </a:lvl3pPr>
            <a:lvl4pPr marL="973138" indent="-233363">
              <a:buClr>
                <a:srgbClr val="C00000"/>
              </a:buClr>
              <a:buFont typeface="Arial" pitchFamily="34" charset="0"/>
              <a:buChar char="•"/>
              <a:defRPr sz="1800">
                <a:latin typeface="Arial" pitchFamily="34" charset="0"/>
                <a:cs typeface="Arial" pitchFamily="34" charset="0"/>
              </a:defRPr>
            </a:lvl4pPr>
            <a:lvl5pPr marL="1196975" indent="-223838">
              <a:buClr>
                <a:srgbClr val="C00000"/>
              </a:buClr>
              <a:buFont typeface="Arial" pitchFamily="34" charset="0"/>
              <a:buChar cha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6426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0F787BF6-859D-4170-BFCE-A8EF2061801D}" type="datetimeFigureOut">
              <a:rPr lang="en-US" smtClean="0"/>
              <a:t>3/29/2022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Title 1"/>
          <p:cNvSpPr txBox="1">
            <a:spLocks/>
          </p:cNvSpPr>
          <p:nvPr userDrawn="1"/>
        </p:nvSpPr>
        <p:spPr>
          <a:xfrm>
            <a:off x="228600" y="152400"/>
            <a:ext cx="8686800" cy="685800"/>
          </a:xfrm>
          <a:prstGeom prst="rect">
            <a:avLst/>
          </a:prstGeom>
        </p:spPr>
        <p:txBody>
          <a:bodyPr vert="horz" lIns="91440" tIns="45720" rIns="91440" bIns="45720" rtlCol="0" anchor="ctr">
            <a:noAutofit/>
          </a:bodyPr>
          <a:lstStyle>
            <a:lvl1pPr algn="l" defTabSz="914400" rtl="0" eaLnBrk="0" latinLnBrk="0" hangingPunct="0">
              <a:spcBef>
                <a:spcPct val="0"/>
              </a:spcBef>
              <a:buNone/>
              <a:defRPr sz="3200" b="1" kern="1200">
                <a:solidFill>
                  <a:schemeClr val="tx2"/>
                </a:solidFill>
                <a:latin typeface="Arial" pitchFamily="34" charset="0"/>
                <a:ea typeface="+mj-ea"/>
                <a:cs typeface="Arial" pitchFamily="34" charset="0"/>
              </a:defRPr>
            </a:lvl1pPr>
          </a:lstStyle>
          <a:p>
            <a:r>
              <a:rPr lang="en-US" dirty="0"/>
              <a:t>Click to edit Master title style</a:t>
            </a:r>
          </a:p>
        </p:txBody>
      </p:sp>
      <p:cxnSp>
        <p:nvCxnSpPr>
          <p:cNvPr id="7" name="Straight Connector 6"/>
          <p:cNvCxnSpPr/>
          <p:nvPr userDrawn="1"/>
        </p:nvCxnSpPr>
        <p:spPr>
          <a:xfrm>
            <a:off x="228600" y="762000"/>
            <a:ext cx="8686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239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F787BF6-859D-4170-BFCE-A8EF2061801D}" type="datetimeFigureOut">
              <a:rPr lang="en-US" smtClean="0"/>
              <a:t>3/29/2022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Tree>
    <p:extLst>
      <p:ext uri="{BB962C8B-B14F-4D97-AF65-F5344CB8AC3E}">
        <p14:creationId xmlns:p14="http://schemas.microsoft.com/office/powerpoint/2010/main" val="741408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F787BF6-859D-4170-BFCE-A8EF2061801D}" type="datetimeFigureOut">
              <a:rPr lang="en-US" smtClean="0"/>
              <a:t>3/29/2022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Tree>
    <p:extLst>
      <p:ext uri="{BB962C8B-B14F-4D97-AF65-F5344CB8AC3E}">
        <p14:creationId xmlns:p14="http://schemas.microsoft.com/office/powerpoint/2010/main" val="434400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F787BF6-859D-4170-BFCE-A8EF2061801D}" type="datetimeFigureOut">
              <a:rPr lang="en-US" smtClean="0"/>
              <a:t>3/29/2022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Tree>
    <p:extLst>
      <p:ext uri="{BB962C8B-B14F-4D97-AF65-F5344CB8AC3E}">
        <p14:creationId xmlns:p14="http://schemas.microsoft.com/office/powerpoint/2010/main" val="268332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914400"/>
            <a:ext cx="8229600" cy="5211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8738114" y="6559735"/>
            <a:ext cx="372218" cy="276999"/>
          </a:xfrm>
          <a:prstGeom prst="rect">
            <a:avLst/>
          </a:prstGeom>
          <a:noFill/>
        </p:spPr>
        <p:txBody>
          <a:bodyPr wrap="none">
            <a:spAutoFit/>
          </a:bodyPr>
          <a:lstStyle/>
          <a:p>
            <a:pPr algn="ctr" eaLnBrk="0" latinLnBrk="0" hangingPunct="0"/>
            <a:fld id="{16E0590D-16E1-486A-A147-2F126A5F0FEE}" type="slidenum">
              <a:rPr lang="ko-KR" altLang="en-US" sz="1200" smtClean="0">
                <a:solidFill>
                  <a:schemeClr val="tx1"/>
                </a:solidFill>
                <a:latin typeface="Arial" pitchFamily="34" charset="0"/>
                <a:cs typeface="Arial" pitchFamily="34" charset="0"/>
              </a:rPr>
              <a:pPr algn="ctr" eaLnBrk="0" latinLnBrk="0" hangingPunct="0"/>
              <a:t>‹#›</a:t>
            </a:fld>
            <a:endParaRPr lang="ko-KR" altLang="en-US" sz="1200" dirty="0">
              <a:solidFill>
                <a:schemeClr val="tx1"/>
              </a:solidFill>
              <a:latin typeface="Arial" pitchFamily="34" charset="0"/>
              <a:cs typeface="Arial" pitchFamily="34" charset="0"/>
            </a:endParaRPr>
          </a:p>
        </p:txBody>
      </p:sp>
      <p:sp>
        <p:nvSpPr>
          <p:cNvPr id="14" name="TextBox 13"/>
          <p:cNvSpPr txBox="1"/>
          <p:nvPr userDrawn="1"/>
        </p:nvSpPr>
        <p:spPr>
          <a:xfrm>
            <a:off x="5137298" y="6643013"/>
            <a:ext cx="3657601" cy="246221"/>
          </a:xfrm>
          <a:prstGeom prst="rect">
            <a:avLst/>
          </a:prstGeom>
          <a:noFill/>
        </p:spPr>
        <p:txBody>
          <a:bodyPr wrap="square" rtlCol="0">
            <a:spAutoFit/>
          </a:bodyPr>
          <a:lstStyle/>
          <a:p>
            <a:pPr algn="r"/>
            <a:r>
              <a:rPr lang="en-US" sz="1000" dirty="0">
                <a:latin typeface="Arial" pitchFamily="34" charset="0"/>
                <a:cs typeface="Arial" pitchFamily="34" charset="0"/>
              </a:rPr>
              <a:t>A.</a:t>
            </a:r>
            <a:r>
              <a:rPr lang="en-US" sz="1000" baseline="0" dirty="0">
                <a:latin typeface="Arial" pitchFamily="34" charset="0"/>
                <a:cs typeface="Arial" pitchFamily="34" charset="0"/>
              </a:rPr>
              <a:t> B. Kahng ISPD-2022 keynote, 20220329</a:t>
            </a:r>
            <a:endParaRPr lang="en-US" sz="1000" dirty="0">
              <a:latin typeface="Arial" pitchFamily="34" charset="0"/>
              <a:cs typeface="Arial" pitchFamily="34" charset="0"/>
            </a:endParaRPr>
          </a:p>
        </p:txBody>
      </p:sp>
    </p:spTree>
    <p:extLst>
      <p:ext uri="{BB962C8B-B14F-4D97-AF65-F5344CB8AC3E}">
        <p14:creationId xmlns:p14="http://schemas.microsoft.com/office/powerpoint/2010/main" val="316135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0" latinLnBrk="0" hangingPunct="0">
        <a:spcBef>
          <a:spcPct val="0"/>
        </a:spcBef>
        <a:buNone/>
        <a:defRPr sz="3200" b="1" kern="1200">
          <a:solidFill>
            <a:schemeClr val="tx2"/>
          </a:solidFill>
          <a:latin typeface="Arial" pitchFamily="34" charset="0"/>
          <a:ea typeface="+mj-ea"/>
          <a:cs typeface="Arial" pitchFamily="34" charset="0"/>
        </a:defRPr>
      </a:lvl1pPr>
    </p:titleStyle>
    <p:bodyStyle>
      <a:lvl1pPr marL="228600" indent="-228600"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457200" indent="-228600"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685800" indent="-228600"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14400" indent="-228600"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43000" indent="-228600"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bk@ucs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vlsicad.ucsd.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vlsicad.ucsd.edu/Publications/Conferences/374/c374.pptx" TargetMode="External"/><Relationship Id="rId5" Type="http://schemas.openxmlformats.org/officeDocument/2006/relationships/hyperlink" Target="https://vlsicad.ucsd.edu/Publications/Conferences/374/c374.pdf" TargetMode="External"/><Relationship Id="rId4" Type="http://schemas.openxmlformats.org/officeDocument/2006/relationships/hyperlink" Target="https://github.com/The-OpenROAD-Project/Birds-of-a-Feather-Open-Source-Academic-EDA-Software/wiki/DAC-2019-Birds-of-a-Feather:-Open-Source-Academic-EDA-Software"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theopenroadproject.org/wp-content/uploads/2021/07/eri-2018-slides.pptx" TargetMode="External"/><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vlsicad.ucsd.edu/Publications/Conferences/378/c378.pdf" TargetMode="External"/><Relationship Id="rId4" Type="http://schemas.openxmlformats.org/officeDocument/2006/relationships/hyperlink" Target="https://vlsicad.ucsd.edu/Publications/Conferences/374/c374.pdf" TargetMode="Externa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theopenroadproject.org/openroad_event/new-openroad-rtl-to-gds-v1-0-expectations/" TargetMode="External"/><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theopenroadproject.org/openroad_event/a-post-route-timing-evaluation-flow-with-openrcx-is-available/" TargetMode="External"/><Relationship Id="rId4" Type="http://schemas.openxmlformats.org/officeDocument/2006/relationships/hyperlink" Target="https://theopenroadproject.org/openroad_event/new-openroad-safe-names-conventions-v1-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ieee-ceda-datc/datc-r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github.com/ieee-ceda-datc/datc-rdf-calibrations" TargetMode="External"/><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ABKGroup/RosettaSton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ieee-ceda-datc/datc-rdf-Metrics4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The-OpenROAD-Project/asap7" TargetMode="External"/><Relationship Id="rId7"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vlsicad.ucsd.edu/Publications/Conferences/388/c388.pdf" TargetMode="External"/><Relationship Id="rId13" Type="http://schemas.openxmlformats.org/officeDocument/2006/relationships/hyperlink" Target="https://vlsicad.ucsd.edu/NEWS22/UCLA-ECE-Colloquium-20220214-v3-POSTED.pptx" TargetMode="External"/><Relationship Id="rId18" Type="http://schemas.openxmlformats.org/officeDocument/2006/relationships/hyperlink" Target="https://theopenroadproject.org/" TargetMode="External"/><Relationship Id="rId3" Type="http://schemas.openxmlformats.org/officeDocument/2006/relationships/hyperlink" Target="https://theopenroadproject.org/publications/" TargetMode="External"/><Relationship Id="rId7" Type="http://schemas.openxmlformats.org/officeDocument/2006/relationships/hyperlink" Target="https://theopenroadproject.org/wp-content/uploads/2021/11/eri-2021.mkv" TargetMode="External"/><Relationship Id="rId12" Type="http://schemas.openxmlformats.org/officeDocument/2006/relationships/hyperlink" Target="https://vlsicad.ucsd.edu/NEWS22/Synopsys_APUP_Speaker_Series_Andrew_Kahng_Trim.mp4" TargetMode="External"/><Relationship Id="rId17" Type="http://schemas.openxmlformats.org/officeDocument/2006/relationships/hyperlink" Target="https://tilos.ai/team/" TargetMode="External"/><Relationship Id="rId2" Type="http://schemas.openxmlformats.org/officeDocument/2006/relationships/notesSlide" Target="../notesSlides/notesSlide44.xml"/><Relationship Id="rId16" Type="http://schemas.openxmlformats.org/officeDocument/2006/relationships/hyperlink" Target="https://theopenroadproject.org/our-team/" TargetMode="External"/><Relationship Id="rId20" Type="http://schemas.openxmlformats.org/officeDocument/2006/relationships/hyperlink" Target="https://tilos.ai/" TargetMode="External"/><Relationship Id="rId1" Type="http://schemas.openxmlformats.org/officeDocument/2006/relationships/slideLayout" Target="../slideLayouts/slideLayout2.xml"/><Relationship Id="rId6" Type="http://schemas.openxmlformats.org/officeDocument/2006/relationships/hyperlink" Target="https://theopenroadproject.org/wp-content/uploads/2021/11/eri-2021-slides.pdf" TargetMode="External"/><Relationship Id="rId11" Type="http://schemas.openxmlformats.org/officeDocument/2006/relationships/hyperlink" Target="https://vlsicad.ucsd.edu/NEWS22/Synopsys-APUP-v3-ACTUAL-NOBACKUP.pptx" TargetMode="External"/><Relationship Id="rId5" Type="http://schemas.openxmlformats.org/officeDocument/2006/relationships/hyperlink" Target="https://vlsicad.ucsd.edu/Publications/Conferences/383/c383.mp4" TargetMode="External"/><Relationship Id="rId15" Type="http://schemas.openxmlformats.org/officeDocument/2006/relationships/hyperlink" Target="https://vlsicad.ucsd.edu/NEWS21/NSFWorkshop-Oct2021-Kahng-v3-ACTUAL.pptx" TargetMode="External"/><Relationship Id="rId10" Type="http://schemas.openxmlformats.org/officeDocument/2006/relationships/hyperlink" Target="https://vlsicad.ucsd.edu/Publications/Conferences/388/c388.mp4" TargetMode="External"/><Relationship Id="rId19" Type="http://schemas.openxmlformats.org/officeDocument/2006/relationships/hyperlink" Target="https://vlsicad.ucsd.edu/" TargetMode="External"/><Relationship Id="rId4" Type="http://schemas.openxmlformats.org/officeDocument/2006/relationships/hyperlink" Target="https://vlsicad.ucsd.edu/Publications/Conferences/383/c383.pdf" TargetMode="External"/><Relationship Id="rId9" Type="http://schemas.openxmlformats.org/officeDocument/2006/relationships/hyperlink" Target="https://vlsicad.ucsd.edu/Publications/Conferences/388/c388.pptx" TargetMode="External"/><Relationship Id="rId14" Type="http://schemas.openxmlformats.org/officeDocument/2006/relationships/hyperlink" Target="https://nsf-ic-education.com/oct_meeti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349375"/>
            <a:ext cx="9144000" cy="1851025"/>
          </a:xfrm>
        </p:spPr>
        <p:txBody>
          <a:bodyPr/>
          <a:lstStyle/>
          <a:p>
            <a:r>
              <a:rPr lang="en-US" sz="3400" dirty="0">
                <a:solidFill>
                  <a:schemeClr val="tx1"/>
                </a:solidFill>
              </a:rPr>
              <a:t>Leveling Up: A Trajectory of </a:t>
            </a:r>
            <a:r>
              <a:rPr lang="en-US" sz="3400" dirty="0" err="1">
                <a:solidFill>
                  <a:schemeClr val="tx1"/>
                </a:solidFill>
              </a:rPr>
              <a:t>OpenROAD</a:t>
            </a:r>
            <a:r>
              <a:rPr lang="en-US" sz="3400" dirty="0">
                <a:solidFill>
                  <a:schemeClr val="tx1"/>
                </a:solidFill>
              </a:rPr>
              <a:t>, TILOS and Beyond</a:t>
            </a:r>
            <a:endParaRPr lang="en-US" sz="3400" b="1" dirty="0"/>
          </a:p>
        </p:txBody>
      </p:sp>
      <p:sp>
        <p:nvSpPr>
          <p:cNvPr id="3" name="Subtitle 2"/>
          <p:cNvSpPr>
            <a:spLocks noGrp="1"/>
          </p:cNvSpPr>
          <p:nvPr>
            <p:ph type="subTitle" idx="1"/>
          </p:nvPr>
        </p:nvSpPr>
        <p:spPr>
          <a:xfrm>
            <a:off x="1295400" y="3657599"/>
            <a:ext cx="6400800" cy="1851026"/>
          </a:xfrm>
        </p:spPr>
        <p:txBody>
          <a:bodyPr>
            <a:normAutofit/>
          </a:bodyPr>
          <a:lstStyle/>
          <a:p>
            <a:pPr marL="533400" indent="-533400">
              <a:lnSpc>
                <a:spcPct val="65000"/>
              </a:lnSpc>
              <a:spcBef>
                <a:spcPts val="650"/>
              </a:spcBef>
            </a:pPr>
            <a:r>
              <a:rPr lang="en-US" altLang="ko-KR" sz="2400" b="0" dirty="0">
                <a:solidFill>
                  <a:schemeClr val="tx1"/>
                </a:solidFill>
                <a:ea typeface="굴림" pitchFamily="34" charset="-127"/>
              </a:rPr>
              <a:t>Andrew B. </a:t>
            </a:r>
            <a:r>
              <a:rPr lang="en-US" altLang="ko-KR" sz="2400" b="0" dirty="0" err="1">
                <a:solidFill>
                  <a:schemeClr val="tx1"/>
                </a:solidFill>
                <a:ea typeface="굴림" pitchFamily="34" charset="-127"/>
              </a:rPr>
              <a:t>Kahng</a:t>
            </a:r>
            <a:endParaRPr lang="en-US" altLang="ko-KR" sz="2400" b="0" dirty="0">
              <a:solidFill>
                <a:schemeClr val="tx1"/>
              </a:solidFill>
              <a:ea typeface="굴림" pitchFamily="34" charset="-127"/>
            </a:endParaRPr>
          </a:p>
          <a:p>
            <a:pPr marL="533400" indent="-533400">
              <a:lnSpc>
                <a:spcPct val="65000"/>
              </a:lnSpc>
              <a:spcBef>
                <a:spcPts val="650"/>
              </a:spcBef>
            </a:pPr>
            <a:r>
              <a:rPr lang="en-US" altLang="ko-KR" sz="2400" b="0" dirty="0">
                <a:solidFill>
                  <a:schemeClr val="tx1"/>
                </a:solidFill>
                <a:ea typeface="굴림" pitchFamily="34" charset="-127"/>
              </a:rPr>
              <a:t>UCSD CSE and ECE Departments</a:t>
            </a:r>
          </a:p>
          <a:p>
            <a:pPr marL="533400" indent="-533400">
              <a:lnSpc>
                <a:spcPct val="65000"/>
              </a:lnSpc>
              <a:spcBef>
                <a:spcPts val="650"/>
              </a:spcBef>
            </a:pPr>
            <a:endParaRPr lang="en-US" altLang="ko-KR" sz="2400" b="0" dirty="0">
              <a:solidFill>
                <a:schemeClr val="tx1"/>
              </a:solidFill>
              <a:ea typeface="굴림" pitchFamily="34" charset="-127"/>
            </a:endParaRPr>
          </a:p>
          <a:p>
            <a:pPr marL="533400" indent="-533400">
              <a:lnSpc>
                <a:spcPct val="65000"/>
              </a:lnSpc>
              <a:spcBef>
                <a:spcPts val="650"/>
              </a:spcBef>
            </a:pPr>
            <a:r>
              <a:rPr lang="en-US" altLang="ko-KR" sz="2400" b="0" dirty="0">
                <a:solidFill>
                  <a:schemeClr val="tx1"/>
                </a:solidFill>
                <a:ea typeface="굴림" pitchFamily="34" charset="-127"/>
                <a:hlinkClick r:id="rId3"/>
              </a:rPr>
              <a:t>abk@ucsd.edu</a:t>
            </a:r>
            <a:endParaRPr lang="en-US" altLang="ko-KR" sz="2400" b="0" dirty="0">
              <a:solidFill>
                <a:schemeClr val="tx1"/>
              </a:solidFill>
              <a:ea typeface="굴림" pitchFamily="34" charset="-127"/>
            </a:endParaRPr>
          </a:p>
          <a:p>
            <a:pPr marL="533400" indent="-533400">
              <a:lnSpc>
                <a:spcPct val="65000"/>
              </a:lnSpc>
              <a:spcBef>
                <a:spcPts val="650"/>
              </a:spcBef>
            </a:pPr>
            <a:r>
              <a:rPr lang="en-US" altLang="ko-KR" sz="2400" b="0" dirty="0">
                <a:solidFill>
                  <a:schemeClr val="tx1"/>
                </a:solidFill>
                <a:ea typeface="굴림" pitchFamily="34" charset="-127"/>
                <a:hlinkClick r:id="rId4"/>
              </a:rPr>
              <a:t>http://vlsicad.ucsd.edu</a:t>
            </a:r>
            <a:endParaRPr lang="en-US" altLang="ko-KR" sz="2400" b="0" dirty="0">
              <a:solidFill>
                <a:schemeClr val="tx1"/>
              </a:solidFill>
              <a:ea typeface="굴림" pitchFamily="34" charset="-127"/>
            </a:endParaRPr>
          </a:p>
        </p:txBody>
      </p:sp>
    </p:spTree>
    <p:extLst>
      <p:ext uri="{BB962C8B-B14F-4D97-AF65-F5344CB8AC3E}">
        <p14:creationId xmlns:p14="http://schemas.microsoft.com/office/powerpoint/2010/main" val="2558324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7" name="Picture 6">
            <a:extLst>
              <a:ext uri="{FF2B5EF4-FFF2-40B4-BE49-F238E27FC236}">
                <a16:creationId xmlns:a16="http://schemas.microsoft.com/office/drawing/2014/main" id="{C95150F4-E911-42BB-954A-598CC3DB7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1914" y="1006901"/>
            <a:ext cx="6060171" cy="5344737"/>
          </a:xfrm>
          <a:prstGeom prst="rect">
            <a:avLst/>
          </a:prstGeom>
        </p:spPr>
      </p:pic>
      <p:sp>
        <p:nvSpPr>
          <p:cNvPr id="2" name="Title 1">
            <a:extLst>
              <a:ext uri="{FF2B5EF4-FFF2-40B4-BE49-F238E27FC236}">
                <a16:creationId xmlns:a16="http://schemas.microsoft.com/office/drawing/2014/main" id="{18433A55-6F16-EE41-8887-C29E8D3A97F6}"/>
              </a:ext>
            </a:extLst>
          </p:cNvPr>
          <p:cNvSpPr>
            <a:spLocks noGrp="1"/>
          </p:cNvSpPr>
          <p:nvPr>
            <p:ph type="title"/>
          </p:nvPr>
        </p:nvSpPr>
        <p:spPr>
          <a:xfrm>
            <a:off x="48126" y="72190"/>
            <a:ext cx="9068401" cy="685800"/>
          </a:xfrm>
        </p:spPr>
        <p:txBody>
          <a:bodyPr/>
          <a:lstStyle/>
          <a:p>
            <a:r>
              <a:rPr lang="en-US" sz="2600" dirty="0">
                <a:solidFill>
                  <a:srgbClr val="254061"/>
                </a:solidFill>
                <a:latin typeface="Arial"/>
                <a:ea typeface="Arial"/>
                <a:cs typeface="Arial"/>
                <a:sym typeface="Arial"/>
              </a:rPr>
              <a:t>Industry-Strength Incremental Architecture: Built to Last</a:t>
            </a:r>
            <a:endParaRPr lang="en-US" sz="2600" dirty="0"/>
          </a:p>
        </p:txBody>
      </p:sp>
      <p:sp>
        <p:nvSpPr>
          <p:cNvPr id="9" name="TextBox 22">
            <a:extLst>
              <a:ext uri="{FF2B5EF4-FFF2-40B4-BE49-F238E27FC236}">
                <a16:creationId xmlns:a16="http://schemas.microsoft.com/office/drawing/2014/main" id="{241F8406-F7C3-9A4D-8D30-271944D58326}"/>
              </a:ext>
            </a:extLst>
          </p:cNvPr>
          <p:cNvSpPr txBox="1"/>
          <p:nvPr/>
        </p:nvSpPr>
        <p:spPr>
          <a:xfrm>
            <a:off x="7315201" y="883791"/>
            <a:ext cx="1676400" cy="261610"/>
          </a:xfrm>
          <a:prstGeom prst="rect">
            <a:avLst/>
          </a:prstGeom>
          <a:solidFill>
            <a:srgbClr val="FDEAD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700"/>
            </a:pPr>
            <a:r>
              <a:rPr kumimoji="0" sz="1100" b="0" i="0" u="none" strike="noStrike" kern="1200" cap="none" spc="0" normalizeH="0" baseline="0" noProof="0" dirty="0">
                <a:ln>
                  <a:noFill/>
                </a:ln>
                <a:solidFill>
                  <a:prstClr val="black"/>
                </a:solidFill>
                <a:effectLst/>
                <a:uLnTx/>
                <a:uFillTx/>
                <a:latin typeface="Calibri"/>
                <a:ea typeface="+mn-ea"/>
                <a:cs typeface="+mn-cs"/>
              </a:rPr>
              <a:t>Further notes:  </a:t>
            </a:r>
            <a:r>
              <a:rPr kumimoji="0" sz="1100" b="0" i="0" u="sng" strike="noStrike" kern="1200" cap="none" spc="0" normalizeH="0" baseline="0" noProof="0" dirty="0">
                <a:ln>
                  <a:noFill/>
                </a:ln>
                <a:solidFill>
                  <a:srgbClr val="0000FF"/>
                </a:solidFill>
                <a:effectLst/>
                <a:uLnTx/>
                <a:uFill>
                  <a:solidFill>
                    <a:srgbClr val="0000FF"/>
                  </a:solidFill>
                </a:uFill>
                <a:latin typeface="Calibri"/>
                <a:ea typeface="+mn-ea"/>
                <a:cs typeface="+mn-cs"/>
                <a:hlinkClick r:id="rId4"/>
              </a:rPr>
              <a:t>link</a:t>
            </a:r>
            <a:r>
              <a:rPr kumimoji="0" sz="1100" b="0" i="0" u="none" strike="noStrike" kern="1200" cap="none" spc="0" normalizeH="0" baseline="0" noProof="0" dirty="0">
                <a:ln>
                  <a:noFill/>
                </a:ln>
                <a:solidFill>
                  <a:prstClr val="black"/>
                </a:solidFill>
                <a:effectLst/>
                <a:uLnTx/>
                <a:uFillTx/>
                <a:latin typeface="Calibri"/>
                <a:ea typeface="+mn-ea"/>
                <a:cs typeface="+mn-cs"/>
              </a:rPr>
              <a:t> </a:t>
            </a:r>
            <a:r>
              <a:rPr kumimoji="0" sz="1100" b="0" i="0" u="sng" strike="noStrike" kern="1200" cap="none" spc="0" normalizeH="0" baseline="0" noProof="0" dirty="0">
                <a:ln>
                  <a:noFill/>
                </a:ln>
                <a:solidFill>
                  <a:srgbClr val="0000FF"/>
                </a:solidFill>
                <a:effectLst/>
                <a:uLnTx/>
                <a:uFill>
                  <a:solidFill>
                    <a:srgbClr val="0000FF"/>
                  </a:solidFill>
                </a:uFill>
                <a:latin typeface="Calibri"/>
                <a:ea typeface="+mn-ea"/>
                <a:cs typeface="+mn-cs"/>
                <a:hlinkClick r:id="rId5"/>
              </a:rPr>
              <a:t>link</a:t>
            </a:r>
            <a:r>
              <a:rPr kumimoji="0" sz="1100" b="0" i="0" u="none" strike="noStrike" kern="1200" cap="none" spc="0" normalizeH="0" baseline="0" noProof="0" dirty="0">
                <a:ln>
                  <a:noFill/>
                </a:ln>
                <a:solidFill>
                  <a:prstClr val="black"/>
                </a:solidFill>
                <a:effectLst/>
                <a:uLnTx/>
                <a:uFillTx/>
                <a:latin typeface="Calibri"/>
                <a:ea typeface="+mn-ea"/>
                <a:cs typeface="+mn-cs"/>
              </a:rPr>
              <a:t> </a:t>
            </a:r>
            <a:r>
              <a:rPr kumimoji="0" sz="1100" b="0" i="0" u="sng" strike="noStrike" kern="1200" cap="none" spc="0" normalizeH="0" baseline="0" noProof="0" dirty="0">
                <a:ln>
                  <a:noFill/>
                </a:ln>
                <a:solidFill>
                  <a:srgbClr val="0000FF"/>
                </a:solidFill>
                <a:effectLst/>
                <a:uLnTx/>
                <a:uFill>
                  <a:solidFill>
                    <a:srgbClr val="0000FF"/>
                  </a:solidFill>
                </a:uFill>
                <a:latin typeface="Calibri"/>
                <a:ea typeface="+mn-ea"/>
                <a:cs typeface="+mn-cs"/>
                <a:hlinkClick r:id="rId6"/>
              </a:rPr>
              <a:t>link</a:t>
            </a:r>
          </a:p>
        </p:txBody>
      </p:sp>
    </p:spTree>
    <p:extLst>
      <p:ext uri="{BB962C8B-B14F-4D97-AF65-F5344CB8AC3E}">
        <p14:creationId xmlns:p14="http://schemas.microsoft.com/office/powerpoint/2010/main" val="1449281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C31D2D8D-6F0F-B548-A056-C5A3360925B4}"/>
              </a:ext>
            </a:extLst>
          </p:cNvPr>
          <p:cNvSpPr>
            <a:spLocks noGrp="1"/>
          </p:cNvSpPr>
          <p:nvPr>
            <p:ph type="title"/>
          </p:nvPr>
        </p:nvSpPr>
        <p:spPr>
          <a:xfrm>
            <a:off x="28575" y="76200"/>
            <a:ext cx="8686800" cy="685800"/>
          </a:xfrm>
        </p:spPr>
        <p:txBody>
          <a:bodyPr/>
          <a:lstStyle/>
          <a:p>
            <a:r>
              <a:rPr lang="en-US" dirty="0">
                <a:solidFill>
                  <a:srgbClr val="254061"/>
                </a:solidFill>
              </a:rPr>
              <a:t>Leveling Up: “Seeding an Ecosystem”</a:t>
            </a:r>
            <a:endParaRPr lang="en-US" dirty="0"/>
          </a:p>
        </p:txBody>
      </p:sp>
      <p:sp>
        <p:nvSpPr>
          <p:cNvPr id="347" name="Google Shape;347;p7"/>
          <p:cNvSpPr txBox="1">
            <a:spLocks noGrp="1"/>
          </p:cNvSpPr>
          <p:nvPr>
            <p:ph idx="1"/>
          </p:nvPr>
        </p:nvSpPr>
        <p:spPr>
          <a:xfrm>
            <a:off x="0" y="838200"/>
            <a:ext cx="5181600" cy="5486400"/>
          </a:xfrm>
          <a:prstGeom prst="rect">
            <a:avLst/>
          </a:prstGeom>
          <a:noFill/>
          <a:ln>
            <a:noFill/>
          </a:ln>
        </p:spPr>
        <p:txBody>
          <a:bodyPr spcFirstLastPara="1" vert="horz" wrap="square" lIns="68569" tIns="34275" rIns="68569" bIns="34275" rtlCol="0" anchor="t" anchorCtr="0">
            <a:noAutofit/>
          </a:bodyPr>
          <a:lstStyle/>
          <a:p>
            <a:pPr marL="38100" indent="0">
              <a:buSzPts val="3027"/>
              <a:buNone/>
            </a:pPr>
            <a:endParaRPr lang="en-US" sz="2000" b="1" dirty="0"/>
          </a:p>
          <a:p>
            <a:pPr marL="228600" indent="-228600">
              <a:buSzPct val="100000"/>
            </a:pPr>
            <a:r>
              <a:rPr lang="en-US" sz="2000" dirty="0">
                <a:hlinkClick r:id="rId3"/>
              </a:rPr>
              <a:t>ERI Summit 2018</a:t>
            </a:r>
            <a:r>
              <a:rPr lang="en-US" sz="2000" dirty="0"/>
              <a:t>: Critical mass </a:t>
            </a:r>
            <a:r>
              <a:rPr lang="en-US" sz="2000" u="sng" dirty="0"/>
              <a:t>and</a:t>
            </a:r>
            <a:r>
              <a:rPr lang="en-US" sz="2000" dirty="0"/>
              <a:t> critical quality</a:t>
            </a:r>
          </a:p>
          <a:p>
            <a:pPr marL="228600" indent="-228600">
              <a:buSzPct val="100000"/>
            </a:pPr>
            <a:endParaRPr lang="en-US" sz="2000" dirty="0">
              <a:hlinkClick r:id="rId4"/>
            </a:endParaRPr>
          </a:p>
          <a:p>
            <a:pPr marL="228600" indent="-228600">
              <a:buSzPct val="100000"/>
            </a:pPr>
            <a:endParaRPr lang="en-US" sz="2000" dirty="0">
              <a:hlinkClick r:id="rId4"/>
            </a:endParaRPr>
          </a:p>
          <a:p>
            <a:pPr marL="228600" indent="-228600">
              <a:buSzPct val="100000"/>
            </a:pPr>
            <a:endParaRPr lang="en-US" sz="2000" dirty="0">
              <a:hlinkClick r:id="rId4"/>
            </a:endParaRPr>
          </a:p>
          <a:p>
            <a:pPr marL="228600" indent="-228600">
              <a:buSzPct val="100000"/>
            </a:pPr>
            <a:endParaRPr lang="en-US" sz="2000" dirty="0">
              <a:hlinkClick r:id="rId4"/>
            </a:endParaRPr>
          </a:p>
          <a:p>
            <a:pPr marL="228600" indent="-228600">
              <a:buSzPct val="100000"/>
            </a:pPr>
            <a:r>
              <a:rPr lang="en-US" sz="2000" dirty="0">
                <a:hlinkClick r:id="rId4"/>
              </a:rPr>
              <a:t>ICCAD 2019</a:t>
            </a:r>
            <a:r>
              <a:rPr lang="en-US" sz="2000" dirty="0"/>
              <a:t>: Open Source is a mirror</a:t>
            </a:r>
          </a:p>
          <a:p>
            <a:pPr marL="228600" indent="-228600">
              <a:buSzPct val="100000"/>
            </a:pPr>
            <a:endParaRPr lang="en-US" sz="2000" dirty="0">
              <a:hlinkClick r:id="rId5"/>
            </a:endParaRPr>
          </a:p>
          <a:p>
            <a:pPr marL="228600" indent="-228600">
              <a:buSzPct val="100000"/>
            </a:pPr>
            <a:endParaRPr lang="en-US" sz="2000" dirty="0">
              <a:hlinkClick r:id="rId5"/>
            </a:endParaRPr>
          </a:p>
          <a:p>
            <a:pPr marL="228600" indent="-228600">
              <a:buSzPct val="100000"/>
            </a:pPr>
            <a:endParaRPr lang="en-US" sz="2000" dirty="0">
              <a:hlinkClick r:id="rId5"/>
            </a:endParaRPr>
          </a:p>
          <a:p>
            <a:pPr marL="228600" indent="-228600">
              <a:buSzPct val="100000"/>
            </a:pPr>
            <a:endParaRPr lang="en-US" sz="2000" dirty="0">
              <a:hlinkClick r:id="rId5"/>
            </a:endParaRPr>
          </a:p>
          <a:p>
            <a:pPr marL="228600" indent="-228600">
              <a:buSzPct val="100000"/>
            </a:pPr>
            <a:r>
              <a:rPr lang="en-US" sz="2000" dirty="0">
                <a:hlinkClick r:id="rId5"/>
              </a:rPr>
              <a:t>VLSI-SoC 2020</a:t>
            </a:r>
            <a:r>
              <a:rPr lang="en-US" sz="2000" dirty="0"/>
              <a:t>: If we build it, who will come?</a:t>
            </a:r>
          </a:p>
          <a:p>
            <a:pPr marL="214313" indent="-176213">
              <a:buSzPts val="3027"/>
            </a:pPr>
            <a:endParaRPr lang="en-US" b="1" dirty="0"/>
          </a:p>
          <a:p>
            <a:pPr marL="38100" indent="0">
              <a:buSzPts val="3027"/>
              <a:buNone/>
            </a:pPr>
            <a:endParaRPr lang="en-US" b="1" dirty="0"/>
          </a:p>
          <a:p>
            <a:pPr marL="38100" indent="0">
              <a:buSzPts val="3027"/>
              <a:buNone/>
            </a:pPr>
            <a:endParaRPr lang="en-US" b="1" dirty="0"/>
          </a:p>
        </p:txBody>
      </p:sp>
      <p:pic>
        <p:nvPicPr>
          <p:cNvPr id="3" name="Picture 2">
            <a:extLst>
              <a:ext uri="{FF2B5EF4-FFF2-40B4-BE49-F238E27FC236}">
                <a16:creationId xmlns:a16="http://schemas.microsoft.com/office/drawing/2014/main" id="{675FFF78-C895-4E40-8C92-3B1B4EB1E7D9}"/>
              </a:ext>
            </a:extLst>
          </p:cNvPr>
          <p:cNvPicPr>
            <a:picLocks noChangeAspect="1"/>
          </p:cNvPicPr>
          <p:nvPr/>
        </p:nvPicPr>
        <p:blipFill>
          <a:blip r:embed="rId6"/>
          <a:stretch>
            <a:fillRect/>
          </a:stretch>
        </p:blipFill>
        <p:spPr>
          <a:xfrm>
            <a:off x="5267325" y="990600"/>
            <a:ext cx="3608442" cy="2049169"/>
          </a:xfrm>
          <a:prstGeom prst="rect">
            <a:avLst/>
          </a:prstGeom>
          <a:ln w="38100">
            <a:solidFill>
              <a:srgbClr val="FF0000"/>
            </a:solidFill>
          </a:ln>
        </p:spPr>
      </p:pic>
      <p:pic>
        <p:nvPicPr>
          <p:cNvPr id="4" name="Picture 3">
            <a:extLst>
              <a:ext uri="{FF2B5EF4-FFF2-40B4-BE49-F238E27FC236}">
                <a16:creationId xmlns:a16="http://schemas.microsoft.com/office/drawing/2014/main" id="{20F309DA-07B5-4341-844A-A664A722632A}"/>
              </a:ext>
            </a:extLst>
          </p:cNvPr>
          <p:cNvPicPr>
            <a:picLocks noChangeAspect="1"/>
          </p:cNvPicPr>
          <p:nvPr/>
        </p:nvPicPr>
        <p:blipFill>
          <a:blip r:embed="rId7"/>
          <a:stretch>
            <a:fillRect/>
          </a:stretch>
        </p:blipFill>
        <p:spPr>
          <a:xfrm>
            <a:off x="5257800" y="3505200"/>
            <a:ext cx="3543015" cy="868756"/>
          </a:xfrm>
          <a:prstGeom prst="rect">
            <a:avLst/>
          </a:prstGeom>
          <a:ln w="38100">
            <a:solidFill>
              <a:srgbClr val="FF0000"/>
            </a:solidFill>
          </a:ln>
        </p:spPr>
      </p:pic>
      <p:pic>
        <p:nvPicPr>
          <p:cNvPr id="6" name="Picture 5">
            <a:extLst>
              <a:ext uri="{FF2B5EF4-FFF2-40B4-BE49-F238E27FC236}">
                <a16:creationId xmlns:a16="http://schemas.microsoft.com/office/drawing/2014/main" id="{1553AFB2-F722-4475-8869-9A844BFBC970}"/>
              </a:ext>
            </a:extLst>
          </p:cNvPr>
          <p:cNvPicPr>
            <a:picLocks noChangeAspect="1"/>
          </p:cNvPicPr>
          <p:nvPr/>
        </p:nvPicPr>
        <p:blipFill>
          <a:blip r:embed="rId8"/>
          <a:stretch>
            <a:fillRect/>
          </a:stretch>
        </p:blipFill>
        <p:spPr>
          <a:xfrm>
            <a:off x="5257800" y="5181600"/>
            <a:ext cx="2400927" cy="868757"/>
          </a:xfrm>
          <a:prstGeom prst="rect">
            <a:avLst/>
          </a:prstGeom>
          <a:ln w="38100">
            <a:solidFill>
              <a:srgbClr val="FF0000"/>
            </a:solidFill>
          </a:ln>
        </p:spPr>
      </p:pic>
      <p:pic>
        <p:nvPicPr>
          <p:cNvPr id="7" name="Picture 6">
            <a:extLst>
              <a:ext uri="{FF2B5EF4-FFF2-40B4-BE49-F238E27FC236}">
                <a16:creationId xmlns:a16="http://schemas.microsoft.com/office/drawing/2014/main" id="{9E294A7C-1883-4A22-B050-847DB4EFCA94}"/>
              </a:ext>
            </a:extLst>
          </p:cNvPr>
          <p:cNvPicPr>
            <a:picLocks noChangeAspect="1"/>
          </p:cNvPicPr>
          <p:nvPr/>
        </p:nvPicPr>
        <p:blipFill>
          <a:blip r:embed="rId9"/>
          <a:stretch>
            <a:fillRect/>
          </a:stretch>
        </p:blipFill>
        <p:spPr>
          <a:xfrm>
            <a:off x="7600807" y="173431"/>
            <a:ext cx="1524143" cy="436169"/>
          </a:xfrm>
          <a:prstGeom prst="rect">
            <a:avLst/>
          </a:prstGeom>
          <a:ln w="28575">
            <a:solidFill>
              <a:srgbClr val="FF0000"/>
            </a:solidFill>
          </a:ln>
        </p:spPr>
      </p:pic>
    </p:spTree>
    <p:extLst>
      <p:ext uri="{BB962C8B-B14F-4D97-AF65-F5344CB8AC3E}">
        <p14:creationId xmlns:p14="http://schemas.microsoft.com/office/powerpoint/2010/main" val="16242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7">
                                            <p:txEl>
                                              <p:pRg st="6" end="6"/>
                                            </p:txEl>
                                          </p:spTgt>
                                        </p:tgtEl>
                                        <p:attrNameLst>
                                          <p:attrName>style.visibility</p:attrName>
                                        </p:attrNameLst>
                                      </p:cBhvr>
                                      <p:to>
                                        <p:strVal val="visible"/>
                                      </p:to>
                                    </p:set>
                                    <p:animEffect transition="in" filter="fade">
                                      <p:cBhvr>
                                        <p:cTn id="12" dur="500"/>
                                        <p:tgtEl>
                                          <p:spTgt spid="347">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47">
                                            <p:txEl>
                                              <p:pRg st="11" end="11"/>
                                            </p:txEl>
                                          </p:spTgt>
                                        </p:tgtEl>
                                        <p:attrNameLst>
                                          <p:attrName>style.visibility</p:attrName>
                                        </p:attrNameLst>
                                      </p:cBhvr>
                                      <p:to>
                                        <p:strVal val="visible"/>
                                      </p:to>
                                    </p:set>
                                    <p:animEffect transition="in" filter="fade">
                                      <p:cBhvr>
                                        <p:cTn id="15" dur="500"/>
                                        <p:tgtEl>
                                          <p:spTgt spid="347">
                                            <p:txEl>
                                              <p:pRg st="11" end="1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C31D2D8D-6F0F-B548-A056-C5A3360925B4}"/>
              </a:ext>
            </a:extLst>
          </p:cNvPr>
          <p:cNvSpPr>
            <a:spLocks noGrp="1"/>
          </p:cNvSpPr>
          <p:nvPr>
            <p:ph type="title"/>
          </p:nvPr>
        </p:nvSpPr>
        <p:spPr>
          <a:xfrm>
            <a:off x="164432" y="76200"/>
            <a:ext cx="8686800" cy="685800"/>
          </a:xfrm>
        </p:spPr>
        <p:txBody>
          <a:bodyPr/>
          <a:lstStyle/>
          <a:p>
            <a:r>
              <a:rPr lang="en-US" dirty="0">
                <a:solidFill>
                  <a:srgbClr val="254061"/>
                </a:solidFill>
              </a:rPr>
              <a:t>Leveling Up: “Not Research As Usual”</a:t>
            </a:r>
            <a:endParaRPr lang="en-US" dirty="0"/>
          </a:p>
        </p:txBody>
      </p:sp>
      <p:sp>
        <p:nvSpPr>
          <p:cNvPr id="347" name="Google Shape;347;p7"/>
          <p:cNvSpPr txBox="1">
            <a:spLocks noGrp="1"/>
          </p:cNvSpPr>
          <p:nvPr>
            <p:ph idx="1"/>
          </p:nvPr>
        </p:nvSpPr>
        <p:spPr>
          <a:xfrm>
            <a:off x="0" y="838200"/>
            <a:ext cx="8851232" cy="5486400"/>
          </a:xfrm>
          <a:prstGeom prst="rect">
            <a:avLst/>
          </a:prstGeom>
          <a:noFill/>
          <a:ln>
            <a:noFill/>
          </a:ln>
        </p:spPr>
        <p:txBody>
          <a:bodyPr spcFirstLastPara="1" vert="horz" wrap="square" lIns="68569" tIns="34275" rIns="68569" bIns="34275" rtlCol="0" anchor="t" anchorCtr="0">
            <a:noAutofit/>
          </a:bodyPr>
          <a:lstStyle/>
          <a:p>
            <a:pPr marL="228600" indent="-228600">
              <a:buSzPct val="100000"/>
            </a:pPr>
            <a:r>
              <a:rPr lang="en-US" sz="2000" dirty="0"/>
              <a:t>An </a:t>
            </a:r>
            <a:r>
              <a:rPr lang="en-US" sz="2000" b="1" dirty="0"/>
              <a:t>academic</a:t>
            </a:r>
            <a:r>
              <a:rPr lang="en-US" sz="2000" dirty="0"/>
              <a:t> research project, delivering </a:t>
            </a:r>
            <a:r>
              <a:rPr lang="en-US" sz="2000" b="1" dirty="0" err="1"/>
              <a:t>tapeout</a:t>
            </a:r>
            <a:r>
              <a:rPr lang="en-US" sz="2000" b="1" dirty="0"/>
              <a:t>-clean</a:t>
            </a:r>
            <a:r>
              <a:rPr lang="en-US" sz="2000" dirty="0"/>
              <a:t> layout generation for </a:t>
            </a:r>
            <a:r>
              <a:rPr lang="en-US" sz="2000" b="1" dirty="0"/>
              <a:t>commercia</a:t>
            </a:r>
            <a:r>
              <a:rPr lang="en-US" sz="2000" dirty="0"/>
              <a:t>l </a:t>
            </a:r>
            <a:r>
              <a:rPr lang="en-US" sz="2000" dirty="0" err="1"/>
              <a:t>FinFET</a:t>
            </a:r>
            <a:r>
              <a:rPr lang="en-US" sz="2000" dirty="0"/>
              <a:t> nodes in </a:t>
            </a:r>
            <a:r>
              <a:rPr lang="en-US" sz="2000" b="1" dirty="0"/>
              <a:t>permissive open source</a:t>
            </a:r>
            <a:r>
              <a:rPr lang="en-US" sz="2000" dirty="0"/>
              <a:t>, per </a:t>
            </a:r>
            <a:r>
              <a:rPr lang="en-US" sz="2000" b="1" dirty="0"/>
              <a:t>contract</a:t>
            </a:r>
            <a:r>
              <a:rPr lang="en-US" sz="2000" dirty="0"/>
              <a:t> with the U.S. Government</a:t>
            </a:r>
          </a:p>
          <a:p>
            <a:pPr marL="228600" indent="-228600">
              <a:buSzPct val="100000"/>
            </a:pPr>
            <a:endParaRPr lang="en-US" sz="2000" dirty="0">
              <a:sym typeface="Wingdings" panose="05000000000000000000" pitchFamily="2" charset="2"/>
            </a:endParaRPr>
          </a:p>
          <a:p>
            <a:pPr marL="228600" indent="-228600">
              <a:buSzPct val="100000"/>
            </a:pPr>
            <a:endParaRPr lang="en-US" sz="2000" dirty="0">
              <a:sym typeface="Wingdings" panose="05000000000000000000" pitchFamily="2" charset="2"/>
            </a:endParaRPr>
          </a:p>
          <a:p>
            <a:pPr marL="228600" indent="-228600">
              <a:buSzPct val="100000"/>
            </a:pPr>
            <a:endParaRPr lang="en-US" sz="2000" dirty="0">
              <a:sym typeface="Wingdings" panose="05000000000000000000" pitchFamily="2" charset="2"/>
            </a:endParaRPr>
          </a:p>
          <a:p>
            <a:pPr marL="228600" indent="-228600">
              <a:buSzPct val="100000"/>
            </a:pPr>
            <a:r>
              <a:rPr lang="en-US" sz="2000" dirty="0">
                <a:sym typeface="Wingdings" panose="05000000000000000000" pitchFamily="2" charset="2"/>
              </a:rPr>
              <a:t> </a:t>
            </a:r>
            <a:r>
              <a:rPr lang="en-US" sz="2000" dirty="0">
                <a:sym typeface="Wingdings" panose="05000000000000000000" pitchFamily="2" charset="2"/>
                <a:hlinkClick r:id="rId3"/>
              </a:rPr>
              <a:t>expectations</a:t>
            </a:r>
            <a:r>
              <a:rPr lang="en-US" sz="2000" dirty="0">
                <a:sym typeface="Wingdings" panose="05000000000000000000" pitchFamily="2" charset="2"/>
              </a:rPr>
              <a:t>, </a:t>
            </a:r>
            <a:r>
              <a:rPr lang="en-US" sz="2000" dirty="0">
                <a:sym typeface="Wingdings" panose="05000000000000000000" pitchFamily="2" charset="2"/>
                <a:hlinkClick r:id="rId4"/>
              </a:rPr>
              <a:t>names</a:t>
            </a:r>
            <a:r>
              <a:rPr lang="en-US" sz="2000" dirty="0">
                <a:sym typeface="Wingdings" panose="05000000000000000000" pitchFamily="2" charset="2"/>
              </a:rPr>
              <a:t>, </a:t>
            </a:r>
            <a:r>
              <a:rPr lang="en-US" sz="2000" dirty="0">
                <a:sym typeface="Wingdings" panose="05000000000000000000" pitchFamily="2" charset="2"/>
                <a:hlinkClick r:id="rId5"/>
              </a:rPr>
              <a:t>“signoff”</a:t>
            </a:r>
            <a:r>
              <a:rPr lang="en-US" sz="2000" dirty="0">
                <a:sym typeface="Wingdings" panose="05000000000000000000" pitchFamily="2" charset="2"/>
              </a:rPr>
              <a:t>, …</a:t>
            </a:r>
          </a:p>
          <a:p>
            <a:pPr marL="228600" indent="-228600">
              <a:buSzPct val="100000"/>
            </a:pPr>
            <a:endParaRPr lang="en-US" sz="2000" b="1" dirty="0">
              <a:solidFill>
                <a:srgbClr val="FF0000"/>
              </a:solidFill>
              <a:sym typeface="Wingdings" panose="05000000000000000000" pitchFamily="2" charset="2"/>
            </a:endParaRPr>
          </a:p>
          <a:p>
            <a:pPr marL="228600" indent="-228600">
              <a:buSzPct val="100000"/>
            </a:pPr>
            <a:endParaRPr lang="en-US" sz="2000" b="1" dirty="0">
              <a:solidFill>
                <a:srgbClr val="FF0000"/>
              </a:solidFill>
              <a:sym typeface="Wingdings" panose="05000000000000000000" pitchFamily="2" charset="2"/>
            </a:endParaRPr>
          </a:p>
          <a:p>
            <a:pPr marL="228600" indent="-228600">
              <a:buSzPct val="100000"/>
            </a:pPr>
            <a:r>
              <a:rPr lang="en-US" sz="2000" b="1" dirty="0">
                <a:solidFill>
                  <a:srgbClr val="FF0000"/>
                </a:solidFill>
                <a:sym typeface="Wingdings" panose="05000000000000000000" pitchFamily="2" charset="2"/>
              </a:rPr>
              <a:t>“Not Research As Usual”</a:t>
            </a:r>
            <a:endParaRPr lang="en-US" sz="2000" b="1" dirty="0">
              <a:solidFill>
                <a:srgbClr val="FF0000"/>
              </a:solidFill>
            </a:endParaRPr>
          </a:p>
        </p:txBody>
      </p:sp>
      <p:pic>
        <p:nvPicPr>
          <p:cNvPr id="8" name="Picture 7">
            <a:extLst>
              <a:ext uri="{FF2B5EF4-FFF2-40B4-BE49-F238E27FC236}">
                <a16:creationId xmlns:a16="http://schemas.microsoft.com/office/drawing/2014/main" id="{A7C80CBA-EB75-415D-A49B-573F3C2C5ECB}"/>
              </a:ext>
            </a:extLst>
          </p:cNvPr>
          <p:cNvPicPr>
            <a:picLocks noChangeAspect="1"/>
          </p:cNvPicPr>
          <p:nvPr/>
        </p:nvPicPr>
        <p:blipFill>
          <a:blip r:embed="rId6"/>
          <a:stretch>
            <a:fillRect/>
          </a:stretch>
        </p:blipFill>
        <p:spPr>
          <a:xfrm>
            <a:off x="4807418" y="2503056"/>
            <a:ext cx="3993682" cy="492868"/>
          </a:xfrm>
          <a:prstGeom prst="rect">
            <a:avLst/>
          </a:prstGeom>
          <a:ln w="38100">
            <a:solidFill>
              <a:srgbClr val="FF0000"/>
            </a:solidFill>
          </a:ln>
        </p:spPr>
      </p:pic>
      <p:pic>
        <p:nvPicPr>
          <p:cNvPr id="10" name="Picture 9">
            <a:extLst>
              <a:ext uri="{FF2B5EF4-FFF2-40B4-BE49-F238E27FC236}">
                <a16:creationId xmlns:a16="http://schemas.microsoft.com/office/drawing/2014/main" id="{C5049581-05B7-43E5-829A-9E056D5D7DC3}"/>
              </a:ext>
            </a:extLst>
          </p:cNvPr>
          <p:cNvPicPr>
            <a:picLocks noChangeAspect="1"/>
          </p:cNvPicPr>
          <p:nvPr/>
        </p:nvPicPr>
        <p:blipFill>
          <a:blip r:embed="rId7"/>
          <a:stretch>
            <a:fillRect/>
          </a:stretch>
        </p:blipFill>
        <p:spPr>
          <a:xfrm>
            <a:off x="4507176" y="3485116"/>
            <a:ext cx="4293924" cy="492868"/>
          </a:xfrm>
          <a:prstGeom prst="rect">
            <a:avLst/>
          </a:prstGeom>
          <a:ln w="38100">
            <a:solidFill>
              <a:srgbClr val="FF0000"/>
            </a:solidFill>
          </a:ln>
        </p:spPr>
      </p:pic>
      <p:pic>
        <p:nvPicPr>
          <p:cNvPr id="12" name="Picture 11">
            <a:extLst>
              <a:ext uri="{FF2B5EF4-FFF2-40B4-BE49-F238E27FC236}">
                <a16:creationId xmlns:a16="http://schemas.microsoft.com/office/drawing/2014/main" id="{676B000F-733A-4D65-A2D0-35C31F718387}"/>
              </a:ext>
            </a:extLst>
          </p:cNvPr>
          <p:cNvPicPr>
            <a:picLocks noChangeAspect="1"/>
          </p:cNvPicPr>
          <p:nvPr/>
        </p:nvPicPr>
        <p:blipFill>
          <a:blip r:embed="rId8"/>
          <a:stretch>
            <a:fillRect/>
          </a:stretch>
        </p:blipFill>
        <p:spPr>
          <a:xfrm>
            <a:off x="4266810" y="4467176"/>
            <a:ext cx="4584422" cy="685800"/>
          </a:xfrm>
          <a:prstGeom prst="rect">
            <a:avLst/>
          </a:prstGeom>
          <a:ln w="38100">
            <a:solidFill>
              <a:srgbClr val="FF0000"/>
            </a:solidFill>
          </a:ln>
        </p:spPr>
      </p:pic>
    </p:spTree>
    <p:extLst>
      <p:ext uri="{BB962C8B-B14F-4D97-AF65-F5344CB8AC3E}">
        <p14:creationId xmlns:p14="http://schemas.microsoft.com/office/powerpoint/2010/main" val="3712935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A4DAEA11-D104-154A-9755-821804578B81}"/>
              </a:ext>
            </a:extLst>
          </p:cNvPr>
          <p:cNvSpPr>
            <a:spLocks noGrp="1"/>
          </p:cNvSpPr>
          <p:nvPr>
            <p:ph type="title"/>
          </p:nvPr>
        </p:nvSpPr>
        <p:spPr/>
        <p:txBody>
          <a:bodyPr/>
          <a:lstStyle/>
          <a:p>
            <a:r>
              <a:rPr lang="en-US" sz="3000" dirty="0">
                <a:solidFill>
                  <a:srgbClr val="254061"/>
                </a:solidFill>
                <a:latin typeface="Arial"/>
                <a:ea typeface="Arial"/>
                <a:cs typeface="Arial"/>
                <a:sym typeface="Arial"/>
              </a:rPr>
              <a:t>IEEE CEDA DATC Robust Design Flow (RDF)</a:t>
            </a:r>
            <a:endParaRPr lang="en-US" sz="3000" dirty="0"/>
          </a:p>
        </p:txBody>
      </p:sp>
      <p:sp>
        <p:nvSpPr>
          <p:cNvPr id="347" name="Google Shape;347;p7"/>
          <p:cNvSpPr txBox="1">
            <a:spLocks noGrp="1"/>
          </p:cNvSpPr>
          <p:nvPr>
            <p:ph idx="1"/>
          </p:nvPr>
        </p:nvSpPr>
        <p:spPr>
          <a:xfrm>
            <a:off x="76200" y="838200"/>
            <a:ext cx="4876800" cy="5486400"/>
          </a:xfrm>
          <a:prstGeom prst="rect">
            <a:avLst/>
          </a:prstGeom>
          <a:noFill/>
          <a:ln>
            <a:noFill/>
          </a:ln>
        </p:spPr>
        <p:txBody>
          <a:bodyPr spcFirstLastPara="1" vert="horz" wrap="square" lIns="68569" tIns="34275" rIns="68569" bIns="34275" rtlCol="0" anchor="t" anchorCtr="0">
            <a:noAutofit/>
          </a:bodyPr>
          <a:lstStyle/>
          <a:p>
            <a:pPr marL="215504" indent="-177404"/>
            <a:r>
              <a:rPr lang="en-US" sz="2200" b="1" dirty="0"/>
              <a:t>Academic reference design flow</a:t>
            </a:r>
          </a:p>
          <a:p>
            <a:pPr marL="432197" lvl="1" indent="-216694"/>
            <a:r>
              <a:rPr lang="en-US" sz="2000" dirty="0"/>
              <a:t>Initiated 2016; latest release 2021</a:t>
            </a:r>
          </a:p>
          <a:p>
            <a:pPr marL="432197" lvl="1" indent="-216694"/>
            <a:r>
              <a:rPr lang="en-US" sz="2000" dirty="0"/>
              <a:t>Design flow built upon academic tools</a:t>
            </a:r>
          </a:p>
          <a:p>
            <a:pPr marL="432197" lvl="1" indent="-216694"/>
            <a:r>
              <a:rPr lang="en-US" sz="2000" dirty="0"/>
              <a:t>Also supports complete, industrial format-based RTL-to-GDS flow with </a:t>
            </a:r>
            <a:r>
              <a:rPr lang="en-US" sz="2000" dirty="0" err="1"/>
              <a:t>OpenROAD</a:t>
            </a:r>
            <a:endParaRPr lang="en-US" sz="2000" dirty="0"/>
          </a:p>
          <a:p>
            <a:pPr marL="215504" indent="-177404"/>
            <a:r>
              <a:rPr lang="en-US" sz="2200" b="1" dirty="0"/>
              <a:t>GitHub: </a:t>
            </a:r>
            <a:r>
              <a:rPr lang="en-US" sz="2000" dirty="0">
                <a:hlinkClick r:id="rId3"/>
              </a:rPr>
              <a:t>https://github.com/ieee-ceda-datc/datc-rdf</a:t>
            </a:r>
            <a:r>
              <a:rPr lang="en-US" sz="1800" dirty="0"/>
              <a:t> </a:t>
            </a:r>
          </a:p>
          <a:p>
            <a:pPr marL="215504" indent="-177404"/>
            <a:r>
              <a:rPr lang="en-US" sz="2200" b="1" dirty="0"/>
              <a:t>High-level goals:</a:t>
            </a:r>
            <a:endParaRPr lang="en-US" sz="1800" b="1" dirty="0"/>
          </a:p>
          <a:p>
            <a:pPr marL="499667" lvl="1" indent="-177404"/>
            <a:r>
              <a:rPr lang="en-US" altLang="zh-TW" sz="2000" dirty="0"/>
              <a:t>Preserve leading research codes, and integrate them into design flow</a:t>
            </a:r>
          </a:p>
          <a:p>
            <a:pPr marL="499667" lvl="1" indent="-177404"/>
            <a:r>
              <a:rPr lang="en-US" sz="2000" dirty="0"/>
              <a:t>Trigger design flow-scale and </a:t>
            </a:r>
            <a:br>
              <a:rPr lang="en-US" sz="2000" dirty="0"/>
            </a:br>
            <a:r>
              <a:rPr lang="en-US" sz="2000" dirty="0"/>
              <a:t>cross-stage optimization research</a:t>
            </a:r>
          </a:p>
        </p:txBody>
      </p:sp>
      <p:pic>
        <p:nvPicPr>
          <p:cNvPr id="3" name="Picture 2">
            <a:extLst>
              <a:ext uri="{FF2B5EF4-FFF2-40B4-BE49-F238E27FC236}">
                <a16:creationId xmlns:a16="http://schemas.microsoft.com/office/drawing/2014/main" id="{4F2A17F5-72DB-4942-B171-B88FC5B3E21B}"/>
              </a:ext>
            </a:extLst>
          </p:cNvPr>
          <p:cNvPicPr>
            <a:picLocks noChangeAspect="1"/>
          </p:cNvPicPr>
          <p:nvPr/>
        </p:nvPicPr>
        <p:blipFill>
          <a:blip r:embed="rId4"/>
          <a:stretch>
            <a:fillRect/>
          </a:stretch>
        </p:blipFill>
        <p:spPr>
          <a:xfrm>
            <a:off x="5064826" y="1371600"/>
            <a:ext cx="4002974" cy="4249604"/>
          </a:xfrm>
          <a:prstGeom prst="rect">
            <a:avLst/>
          </a:prstGeom>
        </p:spPr>
      </p:pic>
      <p:sp>
        <p:nvSpPr>
          <p:cNvPr id="7" name="TextBox 6">
            <a:extLst>
              <a:ext uri="{FF2B5EF4-FFF2-40B4-BE49-F238E27FC236}">
                <a16:creationId xmlns:a16="http://schemas.microsoft.com/office/drawing/2014/main" id="{E0EB4BE1-598B-C84C-B1BD-F19CA288000E}"/>
              </a:ext>
            </a:extLst>
          </p:cNvPr>
          <p:cNvSpPr txBox="1"/>
          <p:nvPr/>
        </p:nvSpPr>
        <p:spPr>
          <a:xfrm>
            <a:off x="142626" y="6397823"/>
            <a:ext cx="2247900" cy="307777"/>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Jinwook</a:t>
            </a:r>
            <a:r>
              <a:rPr kumimoji="0" lang="en-US" sz="1400" b="0" i="0" u="none" strike="noStrike" kern="1200" cap="none" spc="0" normalizeH="0" baseline="0" noProof="0" dirty="0">
                <a:ln>
                  <a:noFill/>
                </a:ln>
                <a:solidFill>
                  <a:prstClr val="black"/>
                </a:solidFill>
                <a:effectLst/>
                <a:uLnTx/>
                <a:uFillTx/>
                <a:latin typeface="Calibri"/>
                <a:ea typeface="+mn-ea"/>
                <a:cs typeface="+mn-cs"/>
              </a:rPr>
              <a:t> Jung, IBM Research</a:t>
            </a:r>
          </a:p>
        </p:txBody>
      </p:sp>
    </p:spTree>
    <p:extLst>
      <p:ext uri="{BB962C8B-B14F-4D97-AF65-F5344CB8AC3E}">
        <p14:creationId xmlns:p14="http://schemas.microsoft.com/office/powerpoint/2010/main" val="84219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xEl>
                                              <p:pRg st="5" end="5"/>
                                            </p:txEl>
                                          </p:spTgt>
                                        </p:tgtEl>
                                        <p:attrNameLst>
                                          <p:attrName>style.visibility</p:attrName>
                                        </p:attrNameLst>
                                      </p:cBhvr>
                                      <p:to>
                                        <p:strVal val="visible"/>
                                      </p:to>
                                    </p:set>
                                    <p:animEffect transition="in" filter="fade">
                                      <p:cBhvr>
                                        <p:cTn id="7" dur="500"/>
                                        <p:tgtEl>
                                          <p:spTgt spid="347">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7">
                                            <p:txEl>
                                              <p:pRg st="6" end="6"/>
                                            </p:txEl>
                                          </p:spTgt>
                                        </p:tgtEl>
                                        <p:attrNameLst>
                                          <p:attrName>style.visibility</p:attrName>
                                        </p:attrNameLst>
                                      </p:cBhvr>
                                      <p:to>
                                        <p:strVal val="visible"/>
                                      </p:to>
                                    </p:set>
                                    <p:animEffect transition="in" filter="fade">
                                      <p:cBhvr>
                                        <p:cTn id="10" dur="500"/>
                                        <p:tgtEl>
                                          <p:spTgt spid="347">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7">
                                            <p:txEl>
                                              <p:pRg st="7" end="7"/>
                                            </p:txEl>
                                          </p:spTgt>
                                        </p:tgtEl>
                                        <p:attrNameLst>
                                          <p:attrName>style.visibility</p:attrName>
                                        </p:attrNameLst>
                                      </p:cBhvr>
                                      <p:to>
                                        <p:strVal val="visible"/>
                                      </p:to>
                                    </p:set>
                                    <p:animEffect transition="in" filter="fade">
                                      <p:cBhvr>
                                        <p:cTn id="15" dur="500"/>
                                        <p:tgtEl>
                                          <p:spTgt spid="3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9" name="TextBox 8">
            <a:extLst>
              <a:ext uri="{FF2B5EF4-FFF2-40B4-BE49-F238E27FC236}">
                <a16:creationId xmlns:a16="http://schemas.microsoft.com/office/drawing/2014/main" id="{E2CD5B66-4617-42A5-9D1C-7F1DC5BCE5D0}"/>
              </a:ext>
            </a:extLst>
          </p:cNvPr>
          <p:cNvSpPr txBox="1"/>
          <p:nvPr/>
        </p:nvSpPr>
        <p:spPr>
          <a:xfrm>
            <a:off x="4553780" y="301823"/>
            <a:ext cx="4666420" cy="30777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alibri"/>
                <a:ea typeface="맑은 고딕" panose="020B0503020000020004" pitchFamily="34" charset="-127"/>
                <a:cs typeface="+mn-cs"/>
              </a:rPr>
              <a:t>Link: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3"/>
              </a:rPr>
              <a:t>https://github.com/ieee-ceda-datc/datc-rdf-calibrations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Content Placeholder 2">
            <a:extLst>
              <a:ext uri="{FF2B5EF4-FFF2-40B4-BE49-F238E27FC236}">
                <a16:creationId xmlns:a16="http://schemas.microsoft.com/office/drawing/2014/main" id="{7AB94B3A-1492-423A-B2EF-6E36083AF451}"/>
              </a:ext>
            </a:extLst>
          </p:cNvPr>
          <p:cNvSpPr txBox="1">
            <a:spLocks/>
          </p:cNvSpPr>
          <p:nvPr/>
        </p:nvSpPr>
        <p:spPr>
          <a:xfrm>
            <a:off x="20320" y="1027211"/>
            <a:ext cx="9038374" cy="446850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317500" algn="l" rtl="0">
              <a:lnSpc>
                <a:spcPct val="85000"/>
              </a:lnSpc>
              <a:spcBef>
                <a:spcPts val="1000"/>
              </a:spcBef>
              <a:spcAft>
                <a:spcPts val="0"/>
              </a:spcAft>
              <a:buClr>
                <a:srgbClr val="C00000"/>
              </a:buClr>
              <a:buSzPts val="14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9pPr>
          </a:lstStyle>
          <a:p>
            <a:pPr marL="346075" marR="0" lvl="0" indent="-295275" algn="l" defTabSz="914400" rtl="0" eaLnBrk="1" fontAlgn="auto" latinLnBrk="0" hangingPunct="1">
              <a:lnSpc>
                <a:spcPct val="100000"/>
              </a:lnSpc>
              <a:spcBef>
                <a:spcPts val="0"/>
              </a:spcBef>
              <a:spcAft>
                <a:spcPts val="0"/>
              </a:spcAft>
              <a:buClr>
                <a:srgbClr val="C00000"/>
              </a:buClr>
              <a:buSzPts val="2800"/>
              <a:buFont typeface="Arial"/>
              <a:buChar char="•"/>
              <a:tabLst/>
              <a:defRPr/>
            </a:pPr>
            <a:r>
              <a:rPr kumimoji="0" lang="en-US" altLang="zh-TW" sz="2400" b="1"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rPr>
              <a:t>Reference analysis data for STA, RCX, and IR drop </a:t>
            </a:r>
            <a:r>
              <a:rPr kumimoji="0" lang="en-US" altLang="zh-TW" sz="2400" b="0"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rPr>
              <a:t>obtained from </a:t>
            </a:r>
            <a:r>
              <a:rPr kumimoji="0" lang="en-US" altLang="zh-TW" sz="2400" b="1"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rPr>
              <a:t>DRV-free</a:t>
            </a:r>
            <a:r>
              <a:rPr kumimoji="0" lang="en-US" altLang="zh-TW" sz="2400" b="0"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rPr>
              <a:t> routed testcases </a:t>
            </a:r>
            <a:r>
              <a:rPr kumimoji="0" lang="en-US" altLang="zh-TW" sz="2400" b="0" i="0" u="none" strike="noStrike" kern="1200" cap="none" spc="0" normalizeH="0" baseline="0" noProof="0" dirty="0">
                <a:ln>
                  <a:noFill/>
                </a:ln>
                <a:solidFill>
                  <a:srgbClr val="0000FF"/>
                </a:solidFill>
                <a:effectLst/>
                <a:uLnTx/>
                <a:uFillTx/>
                <a:latin typeface="Calibri"/>
                <a:cs typeface="Calibri" panose="020F0502020204030204" pitchFamily="34" charset="0"/>
                <a:sym typeface="Arial"/>
              </a:rPr>
              <a:t>using </a:t>
            </a:r>
            <a:r>
              <a:rPr kumimoji="0" lang="en-US" altLang="zh-TW" sz="2400" b="0" i="0" u="none" strike="noStrike" kern="1200" cap="none" spc="0" normalizeH="0" baseline="0" noProof="0" dirty="0" err="1">
                <a:ln>
                  <a:noFill/>
                </a:ln>
                <a:solidFill>
                  <a:srgbClr val="0000FF"/>
                </a:solidFill>
                <a:effectLst/>
                <a:uLnTx/>
                <a:uFillTx/>
                <a:latin typeface="Calibri"/>
                <a:cs typeface="Calibri" panose="020F0502020204030204" pitchFamily="34" charset="0"/>
                <a:sym typeface="Arial"/>
              </a:rPr>
              <a:t>OpenROAD</a:t>
            </a:r>
            <a:r>
              <a:rPr kumimoji="0" lang="en-US" altLang="zh-TW" sz="2400" b="0" i="0" u="none" strike="noStrike" kern="1200" cap="none" spc="0" normalizeH="0" baseline="0" noProof="0" dirty="0">
                <a:ln>
                  <a:noFill/>
                </a:ln>
                <a:solidFill>
                  <a:srgbClr val="0000FF"/>
                </a:solidFill>
                <a:effectLst/>
                <a:uLnTx/>
                <a:uFillTx/>
                <a:latin typeface="Calibri"/>
                <a:cs typeface="Calibri" panose="020F0502020204030204" pitchFamily="34" charset="0"/>
                <a:sym typeface="Arial"/>
              </a:rPr>
              <a:t> </a:t>
            </a:r>
            <a:r>
              <a:rPr kumimoji="0" lang="en-US" altLang="zh-TW" sz="2400" b="0"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rPr>
              <a:t>in open </a:t>
            </a:r>
            <a:r>
              <a:rPr kumimoji="0" lang="en-US" altLang="zh-TW" sz="2400" b="0" i="0" u="none" strike="noStrike" kern="1200" cap="none" spc="0" normalizeH="0" baseline="0" noProof="0" dirty="0" err="1">
                <a:ln>
                  <a:noFill/>
                </a:ln>
                <a:solidFill>
                  <a:srgbClr val="000000"/>
                </a:solidFill>
                <a:effectLst/>
                <a:uLnTx/>
                <a:uFillTx/>
                <a:latin typeface="Calibri"/>
                <a:cs typeface="Calibri" panose="020F0502020204030204" pitchFamily="34" charset="0"/>
                <a:sym typeface="Arial"/>
              </a:rPr>
              <a:t>enablements</a:t>
            </a:r>
            <a:endParaRPr kumimoji="0" lang="en-US" altLang="zh-TW" sz="2400" b="0"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endParaRPr>
          </a:p>
          <a:p>
            <a:pPr marL="346075" marR="0" lvl="0" indent="-295275" algn="l" defTabSz="914400" rtl="0" eaLnBrk="1" fontAlgn="auto" latinLnBrk="0" hangingPunct="1">
              <a:lnSpc>
                <a:spcPct val="100000"/>
              </a:lnSpc>
              <a:spcBef>
                <a:spcPts val="0"/>
              </a:spcBef>
              <a:spcAft>
                <a:spcPts val="0"/>
              </a:spcAft>
              <a:buClr>
                <a:srgbClr val="C00000"/>
              </a:buClr>
              <a:buSzPts val="2800"/>
              <a:buFont typeface="Arial"/>
              <a:buChar char="•"/>
              <a:tabLst/>
              <a:defRPr/>
            </a:pPr>
            <a:r>
              <a:rPr kumimoji="0" lang="en-US" altLang="zh-TW" sz="2400" b="0"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rPr>
              <a:t>Support academic research on analyses and verifications</a:t>
            </a:r>
            <a:endParaRPr kumimoji="0" lang="en-US" altLang="zh-TW" sz="2400" b="1"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endParaRPr>
          </a:p>
          <a:p>
            <a:pPr marL="346075" marR="0" lvl="0" indent="-295275" algn="l" defTabSz="914400" rtl="0" eaLnBrk="1" fontAlgn="auto" latinLnBrk="0" hangingPunct="1">
              <a:lnSpc>
                <a:spcPct val="100000"/>
              </a:lnSpc>
              <a:spcBef>
                <a:spcPts val="0"/>
              </a:spcBef>
              <a:spcAft>
                <a:spcPts val="0"/>
              </a:spcAft>
              <a:buClr>
                <a:srgbClr val="C00000"/>
              </a:buClr>
              <a:buSzPts val="2800"/>
              <a:buFont typeface="Arial"/>
              <a:buChar char="•"/>
              <a:tabLst/>
              <a:defRPr/>
            </a:pPr>
            <a:r>
              <a:rPr kumimoji="0" lang="en-US" altLang="zh-TW" sz="2400" b="0"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rPr>
              <a:t>Routed *.v, *.def, *.</a:t>
            </a:r>
            <a:r>
              <a:rPr kumimoji="0" lang="en-US" altLang="zh-TW" sz="2400" b="0" i="0" u="none" strike="noStrike" kern="1200" cap="none" spc="0" normalizeH="0" baseline="0" noProof="0" dirty="0" err="1">
                <a:ln>
                  <a:noFill/>
                </a:ln>
                <a:solidFill>
                  <a:srgbClr val="000000"/>
                </a:solidFill>
                <a:effectLst/>
                <a:uLnTx/>
                <a:uFillTx/>
                <a:latin typeface="Calibri"/>
                <a:cs typeface="Calibri" panose="020F0502020204030204" pitchFamily="34" charset="0"/>
                <a:sym typeface="Arial"/>
              </a:rPr>
              <a:t>sdc</a:t>
            </a:r>
            <a:r>
              <a:rPr kumimoji="0" lang="en-US" altLang="zh-TW" sz="2400" b="0"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rPr>
              <a:t>, and *.</a:t>
            </a:r>
            <a:r>
              <a:rPr kumimoji="0" lang="en-US" altLang="zh-TW" sz="2400" b="0" i="0" u="none" strike="noStrike" kern="1200" cap="none" spc="0" normalizeH="0" baseline="0" noProof="0" dirty="0" err="1">
                <a:ln>
                  <a:noFill/>
                </a:ln>
                <a:solidFill>
                  <a:srgbClr val="000000"/>
                </a:solidFill>
                <a:effectLst/>
                <a:uLnTx/>
                <a:uFillTx/>
                <a:latin typeface="Calibri"/>
                <a:cs typeface="Calibri" panose="020F0502020204030204" pitchFamily="34" charset="0"/>
                <a:sym typeface="Arial"/>
              </a:rPr>
              <a:t>spef</a:t>
            </a:r>
            <a:r>
              <a:rPr kumimoji="0" lang="en-US" altLang="zh-TW" sz="2400" b="0"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rPr>
              <a:t> as well as *.json data</a:t>
            </a:r>
          </a:p>
          <a:p>
            <a:pPr marL="630238" marR="0" lvl="1" indent="-284163" algn="l" defTabSz="914400" rtl="0" eaLnBrk="1" fontAlgn="auto" latinLnBrk="0" hangingPunct="1">
              <a:lnSpc>
                <a:spcPct val="100000"/>
              </a:lnSpc>
              <a:spcBef>
                <a:spcPts val="0"/>
              </a:spcBef>
              <a:spcAft>
                <a:spcPts val="0"/>
              </a:spcAft>
              <a:buClr>
                <a:srgbClr val="C00000"/>
              </a:buClr>
              <a:buSzPts val="2800"/>
              <a:buFont typeface="Arial"/>
              <a:buChar char="•"/>
              <a:tabLst/>
              <a:defRPr/>
            </a:pPr>
            <a:r>
              <a:rPr kumimoji="0" lang="en-US" altLang="zh-TW" sz="2000" b="0"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rPr>
              <a:t>Two JSON formats for timer calibration (5-worst paths, worst slacks at endpoints)</a:t>
            </a:r>
          </a:p>
        </p:txBody>
      </p:sp>
      <p:pic>
        <p:nvPicPr>
          <p:cNvPr id="11" name="그림 3">
            <a:extLst>
              <a:ext uri="{FF2B5EF4-FFF2-40B4-BE49-F238E27FC236}">
                <a16:creationId xmlns:a16="http://schemas.microsoft.com/office/drawing/2014/main" id="{65421577-4444-4D68-8330-78E8245283E4}"/>
              </a:ext>
            </a:extLst>
          </p:cNvPr>
          <p:cNvPicPr>
            <a:picLocks noChangeAspect="1"/>
          </p:cNvPicPr>
          <p:nvPr/>
        </p:nvPicPr>
        <p:blipFill rotWithShape="1">
          <a:blip r:embed="rId4"/>
          <a:srcRect l="31079" t="9025" r="1998" b="31604"/>
          <a:stretch/>
        </p:blipFill>
        <p:spPr>
          <a:xfrm>
            <a:off x="325961" y="3404580"/>
            <a:ext cx="1955465" cy="1971143"/>
          </a:xfrm>
          <a:prstGeom prst="rect">
            <a:avLst/>
          </a:prstGeom>
        </p:spPr>
      </p:pic>
      <p:pic>
        <p:nvPicPr>
          <p:cNvPr id="12" name="그림 10">
            <a:extLst>
              <a:ext uri="{FF2B5EF4-FFF2-40B4-BE49-F238E27FC236}">
                <a16:creationId xmlns:a16="http://schemas.microsoft.com/office/drawing/2014/main" id="{AC31F225-D658-4311-A4BF-1450D96149E5}"/>
              </a:ext>
            </a:extLst>
          </p:cNvPr>
          <p:cNvPicPr>
            <a:picLocks noChangeAspect="1"/>
          </p:cNvPicPr>
          <p:nvPr/>
        </p:nvPicPr>
        <p:blipFill rotWithShape="1">
          <a:blip r:embed="rId5"/>
          <a:srcRect l="33589" t="14120" b="31541"/>
          <a:stretch/>
        </p:blipFill>
        <p:spPr>
          <a:xfrm>
            <a:off x="2519665" y="3411835"/>
            <a:ext cx="1955465" cy="1956632"/>
          </a:xfrm>
          <a:prstGeom prst="rect">
            <a:avLst/>
          </a:prstGeom>
        </p:spPr>
      </p:pic>
      <p:pic>
        <p:nvPicPr>
          <p:cNvPr id="13" name="그림 12">
            <a:extLst>
              <a:ext uri="{FF2B5EF4-FFF2-40B4-BE49-F238E27FC236}">
                <a16:creationId xmlns:a16="http://schemas.microsoft.com/office/drawing/2014/main" id="{23938169-D451-44E2-95BE-55F69DA94D2C}"/>
              </a:ext>
            </a:extLst>
          </p:cNvPr>
          <p:cNvPicPr>
            <a:picLocks noChangeAspect="1"/>
          </p:cNvPicPr>
          <p:nvPr/>
        </p:nvPicPr>
        <p:blipFill rotWithShape="1">
          <a:blip r:embed="rId6"/>
          <a:srcRect l="33742" t="17107" b="31446"/>
          <a:stretch/>
        </p:blipFill>
        <p:spPr>
          <a:xfrm>
            <a:off x="4719271" y="3404580"/>
            <a:ext cx="1955465" cy="1960434"/>
          </a:xfrm>
          <a:prstGeom prst="rect">
            <a:avLst/>
          </a:prstGeom>
        </p:spPr>
      </p:pic>
      <p:pic>
        <p:nvPicPr>
          <p:cNvPr id="14" name="그림 14">
            <a:extLst>
              <a:ext uri="{FF2B5EF4-FFF2-40B4-BE49-F238E27FC236}">
                <a16:creationId xmlns:a16="http://schemas.microsoft.com/office/drawing/2014/main" id="{C45DF539-99AD-424F-BB6D-28891521A84C}"/>
              </a:ext>
            </a:extLst>
          </p:cNvPr>
          <p:cNvPicPr>
            <a:picLocks noChangeAspect="1"/>
          </p:cNvPicPr>
          <p:nvPr/>
        </p:nvPicPr>
        <p:blipFill rotWithShape="1">
          <a:blip r:embed="rId7"/>
          <a:srcRect l="33589" t="13989" b="31320"/>
          <a:stretch/>
        </p:blipFill>
        <p:spPr>
          <a:xfrm>
            <a:off x="6875033" y="3393871"/>
            <a:ext cx="1955465" cy="1971143"/>
          </a:xfrm>
          <a:prstGeom prst="rect">
            <a:avLst/>
          </a:prstGeom>
        </p:spPr>
      </p:pic>
      <p:sp>
        <p:nvSpPr>
          <p:cNvPr id="15" name="內容版面配置區 1">
            <a:extLst>
              <a:ext uri="{FF2B5EF4-FFF2-40B4-BE49-F238E27FC236}">
                <a16:creationId xmlns:a16="http://schemas.microsoft.com/office/drawing/2014/main" id="{5D1FF9A8-47D9-4CE9-80C6-A1E13962360C}"/>
              </a:ext>
            </a:extLst>
          </p:cNvPr>
          <p:cNvSpPr txBox="1">
            <a:spLocks/>
          </p:cNvSpPr>
          <p:nvPr/>
        </p:nvSpPr>
        <p:spPr bwMode="auto">
          <a:xfrm>
            <a:off x="407747" y="5361913"/>
            <a:ext cx="1791891" cy="307101"/>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marR="0" lvl="0" indent="0" algn="ctr" defTabSz="685800" rtl="0" eaLnBrk="1" fontAlgn="base" latinLnBrk="0" hangingPunct="1">
              <a:lnSpc>
                <a:spcPct val="100000"/>
              </a:lnSpc>
              <a:spcBef>
                <a:spcPts val="0"/>
              </a:spcBef>
              <a:spcAft>
                <a:spcPct val="0"/>
              </a:spcAft>
              <a:buClr>
                <a:srgbClr val="C00000"/>
              </a:buClr>
              <a:buSzTx/>
              <a:buFontTx/>
              <a:buNone/>
              <a:tabLst/>
              <a:defRPr/>
            </a:pPr>
            <a:r>
              <a:rPr kumimoji="0" lang="en-US" altLang="zh-TW" sz="1500" b="0" i="0" u="none" strike="noStrike" kern="0" cap="none" spc="0" normalizeH="0" baseline="0" noProof="0" dirty="0">
                <a:ln>
                  <a:noFill/>
                </a:ln>
                <a:solidFill>
                  <a:prstClr val="black"/>
                </a:solidFill>
                <a:effectLst/>
                <a:uLnTx/>
                <a:uFillTx/>
                <a:latin typeface="Calibri" panose="020F0502020204030204" pitchFamily="34" charset="0"/>
                <a:ea typeface="新細明體" panose="02020500000000000000" pitchFamily="18" charset="-120"/>
                <a:cs typeface="Calibri" panose="020F0502020204030204" pitchFamily="34" charset="0"/>
              </a:rPr>
              <a:t>NanGate45-AES</a:t>
            </a:r>
          </a:p>
        </p:txBody>
      </p:sp>
      <p:sp>
        <p:nvSpPr>
          <p:cNvPr id="16" name="內容版面配置區 1">
            <a:extLst>
              <a:ext uri="{FF2B5EF4-FFF2-40B4-BE49-F238E27FC236}">
                <a16:creationId xmlns:a16="http://schemas.microsoft.com/office/drawing/2014/main" id="{C2D55251-9806-450C-90B0-1F7D08446FDD}"/>
              </a:ext>
            </a:extLst>
          </p:cNvPr>
          <p:cNvSpPr txBox="1">
            <a:spLocks/>
          </p:cNvSpPr>
          <p:nvPr/>
        </p:nvSpPr>
        <p:spPr bwMode="auto">
          <a:xfrm>
            <a:off x="2563509" y="5355443"/>
            <a:ext cx="1791891" cy="307101"/>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marR="0" lvl="0" indent="0" algn="ctr" defTabSz="685800" rtl="0" eaLnBrk="1" fontAlgn="base" latinLnBrk="0" hangingPunct="1">
              <a:lnSpc>
                <a:spcPct val="100000"/>
              </a:lnSpc>
              <a:spcBef>
                <a:spcPts val="0"/>
              </a:spcBef>
              <a:spcAft>
                <a:spcPct val="0"/>
              </a:spcAft>
              <a:buClr>
                <a:srgbClr val="C00000"/>
              </a:buClr>
              <a:buSzTx/>
              <a:buFontTx/>
              <a:buNone/>
              <a:tabLst/>
              <a:defRPr/>
            </a:pPr>
            <a:r>
              <a:rPr kumimoji="0" lang="en-US" altLang="zh-TW" sz="1500" b="0" i="0" u="none" strike="noStrike" kern="0" cap="none" spc="0" normalizeH="0" baseline="0" noProof="0" dirty="0">
                <a:ln>
                  <a:noFill/>
                </a:ln>
                <a:solidFill>
                  <a:prstClr val="black"/>
                </a:solidFill>
                <a:effectLst/>
                <a:uLnTx/>
                <a:uFillTx/>
                <a:latin typeface="Calibri" panose="020F0502020204030204" pitchFamily="34" charset="0"/>
                <a:ea typeface="新細明體" panose="02020500000000000000" pitchFamily="18" charset="-120"/>
                <a:cs typeface="Calibri" panose="020F0502020204030204" pitchFamily="34" charset="0"/>
              </a:rPr>
              <a:t>NanGate45-JPEG</a:t>
            </a:r>
          </a:p>
        </p:txBody>
      </p:sp>
      <p:sp>
        <p:nvSpPr>
          <p:cNvPr id="17" name="內容版面配置區 1">
            <a:extLst>
              <a:ext uri="{FF2B5EF4-FFF2-40B4-BE49-F238E27FC236}">
                <a16:creationId xmlns:a16="http://schemas.microsoft.com/office/drawing/2014/main" id="{DBEEAD0C-DAD6-47FA-A058-F3750BA9D941}"/>
              </a:ext>
            </a:extLst>
          </p:cNvPr>
          <p:cNvSpPr txBox="1">
            <a:spLocks/>
          </p:cNvSpPr>
          <p:nvPr/>
        </p:nvSpPr>
        <p:spPr bwMode="auto">
          <a:xfrm>
            <a:off x="4801058" y="5365014"/>
            <a:ext cx="1791891" cy="307101"/>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marR="0" lvl="0" indent="0" algn="ctr" defTabSz="685800" rtl="0" eaLnBrk="1" fontAlgn="base" latinLnBrk="0" hangingPunct="1">
              <a:lnSpc>
                <a:spcPct val="100000"/>
              </a:lnSpc>
              <a:spcBef>
                <a:spcPts val="0"/>
              </a:spcBef>
              <a:spcAft>
                <a:spcPct val="0"/>
              </a:spcAft>
              <a:buClr>
                <a:srgbClr val="C00000"/>
              </a:buClr>
              <a:buSzTx/>
              <a:buFontTx/>
              <a:buNone/>
              <a:tabLst/>
              <a:defRPr/>
            </a:pPr>
            <a:r>
              <a:rPr kumimoji="0" lang="en-US" altLang="zh-TW" sz="1500" b="0" i="0" u="none" strike="noStrike" kern="0" cap="none" spc="0" normalizeH="0" baseline="0" noProof="0" dirty="0">
                <a:ln>
                  <a:noFill/>
                </a:ln>
                <a:solidFill>
                  <a:prstClr val="black"/>
                </a:solidFill>
                <a:effectLst/>
                <a:uLnTx/>
                <a:uFillTx/>
                <a:latin typeface="Calibri" panose="020F0502020204030204" pitchFamily="34" charset="0"/>
                <a:ea typeface="新細明體" panose="02020500000000000000" pitchFamily="18" charset="-120"/>
                <a:cs typeface="Calibri" panose="020F0502020204030204" pitchFamily="34" charset="0"/>
              </a:rPr>
              <a:t>SKY130-AES</a:t>
            </a:r>
          </a:p>
        </p:txBody>
      </p:sp>
      <p:sp>
        <p:nvSpPr>
          <p:cNvPr id="18" name="內容版面配置區 1">
            <a:extLst>
              <a:ext uri="{FF2B5EF4-FFF2-40B4-BE49-F238E27FC236}">
                <a16:creationId xmlns:a16="http://schemas.microsoft.com/office/drawing/2014/main" id="{98758032-88CC-4C64-9514-6364CE5CCFCD}"/>
              </a:ext>
            </a:extLst>
          </p:cNvPr>
          <p:cNvSpPr txBox="1">
            <a:spLocks/>
          </p:cNvSpPr>
          <p:nvPr/>
        </p:nvSpPr>
        <p:spPr bwMode="auto">
          <a:xfrm>
            <a:off x="6956819" y="5345604"/>
            <a:ext cx="1791891" cy="307101"/>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marR="0" lvl="0" indent="0" algn="ctr" defTabSz="685800" rtl="0" eaLnBrk="1" fontAlgn="base" latinLnBrk="0" hangingPunct="1">
              <a:lnSpc>
                <a:spcPct val="100000"/>
              </a:lnSpc>
              <a:spcBef>
                <a:spcPts val="0"/>
              </a:spcBef>
              <a:spcAft>
                <a:spcPct val="0"/>
              </a:spcAft>
              <a:buClr>
                <a:srgbClr val="C00000"/>
              </a:buClr>
              <a:buSzTx/>
              <a:buFontTx/>
              <a:buNone/>
              <a:tabLst/>
              <a:defRPr/>
            </a:pPr>
            <a:r>
              <a:rPr kumimoji="0" lang="en-US" altLang="zh-TW" sz="1500" b="0" i="0" u="none" strike="noStrike" kern="0" cap="none" spc="0" normalizeH="0" baseline="0" noProof="0" dirty="0">
                <a:ln>
                  <a:noFill/>
                </a:ln>
                <a:solidFill>
                  <a:prstClr val="black"/>
                </a:solidFill>
                <a:effectLst/>
                <a:uLnTx/>
                <a:uFillTx/>
                <a:latin typeface="Calibri" panose="020F0502020204030204" pitchFamily="34" charset="0"/>
                <a:ea typeface="新細明體" panose="02020500000000000000" pitchFamily="18" charset="-120"/>
                <a:cs typeface="Calibri" panose="020F0502020204030204" pitchFamily="34" charset="0"/>
              </a:rPr>
              <a:t>SKY130-JPEG</a:t>
            </a:r>
          </a:p>
        </p:txBody>
      </p:sp>
      <p:sp>
        <p:nvSpPr>
          <p:cNvPr id="2" name="Title 1">
            <a:extLst>
              <a:ext uri="{FF2B5EF4-FFF2-40B4-BE49-F238E27FC236}">
                <a16:creationId xmlns:a16="http://schemas.microsoft.com/office/drawing/2014/main" id="{29CB40EC-F61A-E64B-952C-117B603E2151}"/>
              </a:ext>
            </a:extLst>
          </p:cNvPr>
          <p:cNvSpPr>
            <a:spLocks noGrp="1"/>
          </p:cNvSpPr>
          <p:nvPr>
            <p:ph type="title"/>
          </p:nvPr>
        </p:nvSpPr>
        <p:spPr>
          <a:xfrm>
            <a:off x="86358" y="134527"/>
            <a:ext cx="8686800" cy="685800"/>
          </a:xfrm>
        </p:spPr>
        <p:txBody>
          <a:bodyPr/>
          <a:lstStyle/>
          <a:p>
            <a:r>
              <a:rPr lang="en-US" sz="3000" dirty="0">
                <a:solidFill>
                  <a:srgbClr val="254061"/>
                </a:solidFill>
                <a:latin typeface="Arial"/>
                <a:ea typeface="Arial"/>
                <a:cs typeface="Arial"/>
                <a:sym typeface="Arial"/>
              </a:rPr>
              <a:t>Calibrations Repository</a:t>
            </a:r>
            <a:endParaRPr lang="en-US" sz="3000" dirty="0"/>
          </a:p>
        </p:txBody>
      </p:sp>
    </p:spTree>
    <p:extLst>
      <p:ext uri="{BB962C8B-B14F-4D97-AF65-F5344CB8AC3E}">
        <p14:creationId xmlns:p14="http://schemas.microsoft.com/office/powerpoint/2010/main" val="168870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9" name="TextBox 8">
            <a:extLst>
              <a:ext uri="{FF2B5EF4-FFF2-40B4-BE49-F238E27FC236}">
                <a16:creationId xmlns:a16="http://schemas.microsoft.com/office/drawing/2014/main" id="{E2CD5B66-4617-42A5-9D1C-7F1DC5BCE5D0}"/>
              </a:ext>
            </a:extLst>
          </p:cNvPr>
          <p:cNvSpPr txBox="1"/>
          <p:nvPr/>
        </p:nvSpPr>
        <p:spPr>
          <a:xfrm>
            <a:off x="4953000" y="301823"/>
            <a:ext cx="4104642" cy="30777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Link:</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3"/>
              </a:rPr>
              <a:t>https://github.com/ABKGroup/RosettaStone</a:t>
            </a:r>
            <a:r>
              <a:rPr lang="en-US" sz="1400" dirty="0">
                <a:latin typeface="Arial" panose="020B0604020202020204" pitchFamily="34" charset="0"/>
                <a:cs typeface="Arial" panose="020B0604020202020204" pitchFamily="34" charset="0"/>
              </a:rPr>
              <a:t>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7AB94B3A-1492-423A-B2EF-6E36083AF451}"/>
              </a:ext>
            </a:extLst>
          </p:cNvPr>
          <p:cNvSpPr txBox="1">
            <a:spLocks/>
          </p:cNvSpPr>
          <p:nvPr/>
        </p:nvSpPr>
        <p:spPr>
          <a:xfrm>
            <a:off x="20320" y="854766"/>
            <a:ext cx="9123680" cy="3925789"/>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317500" algn="l" rtl="0">
              <a:lnSpc>
                <a:spcPct val="85000"/>
              </a:lnSpc>
              <a:spcBef>
                <a:spcPts val="1000"/>
              </a:spcBef>
              <a:spcAft>
                <a:spcPts val="0"/>
              </a:spcAft>
              <a:buClr>
                <a:srgbClr val="C00000"/>
              </a:buClr>
              <a:buSzPts val="14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9pPr>
          </a:lstStyle>
          <a:p>
            <a:pPr marL="346075" marR="0" lvl="0" indent="-295275" algn="l" defTabSz="914400" rtl="0" eaLnBrk="1" fontAlgn="auto" latinLnBrk="0" hangingPunct="1">
              <a:lnSpc>
                <a:spcPct val="100000"/>
              </a:lnSpc>
              <a:spcBef>
                <a:spcPts val="0"/>
              </a:spcBef>
              <a:spcAft>
                <a:spcPts val="0"/>
              </a:spcAft>
              <a:buClr>
                <a:srgbClr val="C00000"/>
              </a:buClr>
              <a:buSzPts val="2800"/>
              <a:buFont typeface="Arial"/>
              <a:buChar char="•"/>
              <a:tabLst/>
              <a:defRPr/>
            </a:pPr>
            <a:r>
              <a:rPr lang="en-US" altLang="zh-TW" sz="2400" b="1" dirty="0">
                <a:latin typeface="Arial" panose="020B0604020202020204" pitchFamily="34" charset="0"/>
                <a:cs typeface="Arial" panose="020B0604020202020204" pitchFamily="34" charset="0"/>
              </a:rPr>
              <a:t>How to connect </a:t>
            </a:r>
            <a:r>
              <a:rPr lang="en-US" altLang="zh-TW" sz="2400" dirty="0">
                <a:latin typeface="Arial" panose="020B0604020202020204" pitchFamily="34" charset="0"/>
                <a:cs typeface="Arial" panose="020B0604020202020204" pitchFamily="34" charset="0"/>
              </a:rPr>
              <a:t>Past, Present and Future of PD research?</a:t>
            </a:r>
          </a:p>
          <a:p>
            <a:pPr marL="803275" lvl="1" indent="-295275">
              <a:lnSpc>
                <a:spcPct val="100000"/>
              </a:lnSpc>
              <a:spcBef>
                <a:spcPts val="0"/>
              </a:spcBef>
              <a:defRPr/>
            </a:pPr>
            <a:r>
              <a:rPr kumimoji="0" lang="en-US" altLang="zh-TW"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Answer:  </a:t>
            </a:r>
            <a:r>
              <a:rPr kumimoji="0" lang="en-US" altLang="zh-TW"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Data model </a:t>
            </a:r>
            <a:r>
              <a:rPr kumimoji="0" lang="en-US" altLang="zh-TW"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(e.g., LEF/DEF 5.8) + in-memory DB</a:t>
            </a:r>
            <a:endParaRPr kumimoji="0" lang="en-US" altLang="zh-TW" sz="2000" b="0"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endParaRPr>
          </a:p>
          <a:p>
            <a:pPr marL="346075" marR="0" lvl="0" indent="-295275" algn="l" defTabSz="914400" rtl="0" eaLnBrk="1" fontAlgn="auto" latinLnBrk="0" hangingPunct="1">
              <a:lnSpc>
                <a:spcPct val="100000"/>
              </a:lnSpc>
              <a:spcBef>
                <a:spcPts val="0"/>
              </a:spcBef>
              <a:spcAft>
                <a:spcPts val="0"/>
              </a:spcAft>
              <a:buClr>
                <a:srgbClr val="C00000"/>
              </a:buClr>
              <a:buSzPts val="2800"/>
              <a:buFont typeface="Arial"/>
              <a:buChar char="•"/>
              <a:tabLst/>
              <a:defRPr/>
            </a:pPr>
            <a:endParaRPr lang="en-US" altLang="zh-TW" sz="2400" dirty="0">
              <a:latin typeface="Calibri"/>
              <a:cs typeface="Calibri" panose="020F0502020204030204" pitchFamily="34" charset="0"/>
            </a:endParaRPr>
          </a:p>
          <a:p>
            <a:pPr marL="346075" marR="0" lvl="0" indent="-295275" algn="l" defTabSz="914400" rtl="0" eaLnBrk="1" fontAlgn="auto" latinLnBrk="0" hangingPunct="1">
              <a:lnSpc>
                <a:spcPct val="100000"/>
              </a:lnSpc>
              <a:spcBef>
                <a:spcPts val="0"/>
              </a:spcBef>
              <a:spcAft>
                <a:spcPts val="0"/>
              </a:spcAft>
              <a:buClr>
                <a:srgbClr val="C00000"/>
              </a:buClr>
              <a:buSzPts val="2800"/>
              <a:buFont typeface="Arial"/>
              <a:buChar char="•"/>
              <a:tabLst/>
              <a:defRPr/>
            </a:pPr>
            <a:endParaRPr lang="en-US" altLang="zh-TW" sz="2400" dirty="0">
              <a:latin typeface="Calibri"/>
              <a:cs typeface="Calibri" panose="020F0502020204030204" pitchFamily="34" charset="0"/>
            </a:endParaRPr>
          </a:p>
          <a:p>
            <a:pPr marL="346075" marR="0" lvl="0" indent="-295275" algn="l" defTabSz="914400" rtl="0" eaLnBrk="1" fontAlgn="auto" latinLnBrk="0" hangingPunct="1">
              <a:lnSpc>
                <a:spcPct val="100000"/>
              </a:lnSpc>
              <a:spcBef>
                <a:spcPts val="0"/>
              </a:spcBef>
              <a:spcAft>
                <a:spcPts val="0"/>
              </a:spcAft>
              <a:buClr>
                <a:srgbClr val="C00000"/>
              </a:buClr>
              <a:buSzPts val="2800"/>
              <a:buFont typeface="Arial"/>
              <a:buChar char="•"/>
              <a:tabLst/>
              <a:defRPr/>
            </a:pPr>
            <a:endParaRPr lang="en-US" altLang="zh-TW" sz="2400" dirty="0">
              <a:latin typeface="Calibri"/>
              <a:cs typeface="Calibri" panose="020F0502020204030204" pitchFamily="34" charset="0"/>
            </a:endParaRPr>
          </a:p>
          <a:p>
            <a:pPr marL="346075" marR="0" lvl="0" indent="-295275" algn="l" defTabSz="914400" rtl="0" eaLnBrk="1" fontAlgn="auto" latinLnBrk="0" hangingPunct="1">
              <a:lnSpc>
                <a:spcPct val="100000"/>
              </a:lnSpc>
              <a:spcBef>
                <a:spcPts val="0"/>
              </a:spcBef>
              <a:spcAft>
                <a:spcPts val="0"/>
              </a:spcAft>
              <a:buClr>
                <a:srgbClr val="C00000"/>
              </a:buClr>
              <a:buSzPts val="2800"/>
              <a:buFont typeface="Arial"/>
              <a:buChar char="•"/>
              <a:tabLst/>
              <a:defRPr/>
            </a:pPr>
            <a:endParaRPr lang="en-US" altLang="zh-TW" sz="2400" dirty="0">
              <a:latin typeface="Calibri"/>
              <a:cs typeface="Calibri" panose="020F0502020204030204" pitchFamily="34" charset="0"/>
            </a:endParaRPr>
          </a:p>
          <a:p>
            <a:pPr marL="346075" marR="0" lvl="0" indent="-295275" algn="l" defTabSz="914400" rtl="0" eaLnBrk="1" fontAlgn="auto" latinLnBrk="0" hangingPunct="1">
              <a:lnSpc>
                <a:spcPct val="100000"/>
              </a:lnSpc>
              <a:spcBef>
                <a:spcPts val="0"/>
              </a:spcBef>
              <a:spcAft>
                <a:spcPts val="0"/>
              </a:spcAft>
              <a:buClr>
                <a:srgbClr val="C00000"/>
              </a:buClr>
              <a:buSzPts val="2800"/>
              <a:buFont typeface="Arial"/>
              <a:buChar char="•"/>
              <a:tabLst/>
              <a:defRPr/>
            </a:pPr>
            <a:endParaRPr lang="en-US" altLang="zh-TW" sz="2400" dirty="0">
              <a:latin typeface="Calibri"/>
              <a:cs typeface="Calibri" panose="020F0502020204030204" pitchFamily="34" charset="0"/>
            </a:endParaRPr>
          </a:p>
          <a:p>
            <a:pPr marL="50800" marR="0" lvl="0" indent="0" algn="l" defTabSz="914400" rtl="0" eaLnBrk="1" fontAlgn="auto" latinLnBrk="0" hangingPunct="1">
              <a:lnSpc>
                <a:spcPct val="100000"/>
              </a:lnSpc>
              <a:spcBef>
                <a:spcPts val="0"/>
              </a:spcBef>
              <a:spcAft>
                <a:spcPts val="0"/>
              </a:spcAft>
              <a:buClr>
                <a:srgbClr val="C00000"/>
              </a:buClr>
              <a:buSzPts val="2800"/>
              <a:buNone/>
              <a:tabLst/>
              <a:defRPr/>
            </a:pPr>
            <a:endParaRPr kumimoji="0" lang="en-US" altLang="zh-TW" sz="2400" b="0" i="0" u="none" strike="noStrike" kern="1200" cap="none" spc="0" normalizeH="0" baseline="0" noProof="0" dirty="0">
              <a:ln>
                <a:noFill/>
              </a:ln>
              <a:solidFill>
                <a:srgbClr val="000000"/>
              </a:solidFill>
              <a:effectLst/>
              <a:uLnTx/>
              <a:uFillTx/>
              <a:latin typeface="Calibri"/>
              <a:cs typeface="Calibri" panose="020F0502020204030204" pitchFamily="34" charset="0"/>
              <a:sym typeface="Arial"/>
            </a:endParaRPr>
          </a:p>
          <a:p>
            <a:pPr marL="346075" marR="0" lvl="0" indent="-295275" algn="l" defTabSz="914400" rtl="0" eaLnBrk="1" fontAlgn="auto" latinLnBrk="0" hangingPunct="1">
              <a:lnSpc>
                <a:spcPct val="100000"/>
              </a:lnSpc>
              <a:spcBef>
                <a:spcPts val="0"/>
              </a:spcBef>
              <a:spcAft>
                <a:spcPts val="0"/>
              </a:spcAft>
              <a:buClr>
                <a:srgbClr val="C00000"/>
              </a:buClr>
              <a:buSzPts val="2800"/>
              <a:buFont typeface="Arial"/>
              <a:buChar char="•"/>
              <a:tabLst/>
              <a:defRPr/>
            </a:pPr>
            <a:r>
              <a:rPr kumimoji="0" lang="en-US" altLang="zh-TW"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Modern tools can run on old benchmarks</a:t>
            </a:r>
          </a:p>
          <a:p>
            <a:pPr marL="346075" marR="0" lvl="0" indent="-295275" algn="l" defTabSz="914400" rtl="0" eaLnBrk="1" fontAlgn="auto" latinLnBrk="0" hangingPunct="1">
              <a:lnSpc>
                <a:spcPct val="100000"/>
              </a:lnSpc>
              <a:spcBef>
                <a:spcPts val="0"/>
              </a:spcBef>
              <a:spcAft>
                <a:spcPts val="0"/>
              </a:spcAft>
              <a:buClr>
                <a:srgbClr val="C00000"/>
              </a:buClr>
              <a:buSzPts val="2800"/>
              <a:buFont typeface="Arial"/>
              <a:buChar char="•"/>
              <a:tabLst/>
              <a:defRPr/>
            </a:pPr>
            <a:r>
              <a:rPr lang="en-US" altLang="zh-TW" sz="2400" dirty="0">
                <a:latin typeface="Arial" panose="020B0604020202020204" pitchFamily="34" charset="0"/>
                <a:cs typeface="Arial" panose="020B0604020202020204" pitchFamily="34" charset="0"/>
              </a:rPr>
              <a:t>Old </a:t>
            </a:r>
            <a:r>
              <a:rPr kumimoji="0" lang="en-US" altLang="zh-TW"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academic tools can run on modern designs, </a:t>
            </a:r>
            <a:r>
              <a:rPr kumimoji="0" lang="en-US" altLang="zh-TW"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enablements</a:t>
            </a:r>
            <a:endParaRPr kumimoji="0" lang="en-US" altLang="zh-TW"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 name="Title 1">
            <a:extLst>
              <a:ext uri="{FF2B5EF4-FFF2-40B4-BE49-F238E27FC236}">
                <a16:creationId xmlns:a16="http://schemas.microsoft.com/office/drawing/2014/main" id="{29CB40EC-F61A-E64B-952C-117B603E2151}"/>
              </a:ext>
            </a:extLst>
          </p:cNvPr>
          <p:cNvSpPr>
            <a:spLocks noGrp="1"/>
          </p:cNvSpPr>
          <p:nvPr>
            <p:ph type="title"/>
          </p:nvPr>
        </p:nvSpPr>
        <p:spPr>
          <a:xfrm>
            <a:off x="86358" y="134527"/>
            <a:ext cx="8686800" cy="685800"/>
          </a:xfrm>
        </p:spPr>
        <p:txBody>
          <a:bodyPr/>
          <a:lstStyle/>
          <a:p>
            <a:r>
              <a:rPr lang="en-US" sz="3000" dirty="0" err="1">
                <a:solidFill>
                  <a:srgbClr val="254061"/>
                </a:solidFill>
                <a:latin typeface="Arial"/>
                <a:ea typeface="Arial"/>
                <a:cs typeface="Arial"/>
                <a:sym typeface="Arial"/>
              </a:rPr>
              <a:t>OpenDB</a:t>
            </a:r>
            <a:r>
              <a:rPr lang="en-US" sz="3000" dirty="0">
                <a:solidFill>
                  <a:srgbClr val="254061"/>
                </a:solidFill>
                <a:latin typeface="Arial"/>
                <a:ea typeface="Arial"/>
                <a:cs typeface="Arial"/>
                <a:sym typeface="Arial"/>
              </a:rPr>
              <a:t> as </a:t>
            </a:r>
            <a:r>
              <a:rPr lang="en-US" sz="3000" dirty="0" err="1">
                <a:solidFill>
                  <a:srgbClr val="254061"/>
                </a:solidFill>
                <a:latin typeface="Arial"/>
                <a:ea typeface="Arial"/>
                <a:cs typeface="Arial"/>
                <a:sym typeface="Arial"/>
              </a:rPr>
              <a:t>RosettaStone</a:t>
            </a:r>
            <a:endParaRPr lang="en-US" sz="3000" dirty="0"/>
          </a:p>
        </p:txBody>
      </p:sp>
      <p:pic>
        <p:nvPicPr>
          <p:cNvPr id="3" name="Picture 2">
            <a:extLst>
              <a:ext uri="{FF2B5EF4-FFF2-40B4-BE49-F238E27FC236}">
                <a16:creationId xmlns:a16="http://schemas.microsoft.com/office/drawing/2014/main" id="{37A41770-C706-4E53-B6FD-219DE8A9BBF1}"/>
              </a:ext>
            </a:extLst>
          </p:cNvPr>
          <p:cNvPicPr>
            <a:picLocks noChangeAspect="1"/>
          </p:cNvPicPr>
          <p:nvPr/>
        </p:nvPicPr>
        <p:blipFill>
          <a:blip r:embed="rId4"/>
          <a:stretch>
            <a:fillRect/>
          </a:stretch>
        </p:blipFill>
        <p:spPr>
          <a:xfrm>
            <a:off x="1993109" y="1580155"/>
            <a:ext cx="4729038" cy="2229845"/>
          </a:xfrm>
          <a:prstGeom prst="rect">
            <a:avLst/>
          </a:prstGeom>
        </p:spPr>
      </p:pic>
      <p:pic>
        <p:nvPicPr>
          <p:cNvPr id="5" name="Picture 4">
            <a:extLst>
              <a:ext uri="{FF2B5EF4-FFF2-40B4-BE49-F238E27FC236}">
                <a16:creationId xmlns:a16="http://schemas.microsoft.com/office/drawing/2014/main" id="{8E0B48C3-DE9B-42C5-892A-19C74DED10C6}"/>
              </a:ext>
            </a:extLst>
          </p:cNvPr>
          <p:cNvPicPr>
            <a:picLocks noChangeAspect="1"/>
          </p:cNvPicPr>
          <p:nvPr/>
        </p:nvPicPr>
        <p:blipFill>
          <a:blip r:embed="rId5"/>
          <a:stretch>
            <a:fillRect/>
          </a:stretch>
        </p:blipFill>
        <p:spPr>
          <a:xfrm>
            <a:off x="4528830" y="4463873"/>
            <a:ext cx="1837827" cy="1850954"/>
          </a:xfrm>
          <a:prstGeom prst="rect">
            <a:avLst/>
          </a:prstGeom>
        </p:spPr>
      </p:pic>
      <p:pic>
        <p:nvPicPr>
          <p:cNvPr id="7" name="Picture 6">
            <a:extLst>
              <a:ext uri="{FF2B5EF4-FFF2-40B4-BE49-F238E27FC236}">
                <a16:creationId xmlns:a16="http://schemas.microsoft.com/office/drawing/2014/main" id="{A4F9B058-EA70-4066-B977-6F9613401AB5}"/>
              </a:ext>
            </a:extLst>
          </p:cNvPr>
          <p:cNvPicPr>
            <a:picLocks noChangeAspect="1"/>
          </p:cNvPicPr>
          <p:nvPr/>
        </p:nvPicPr>
        <p:blipFill>
          <a:blip r:embed="rId6"/>
          <a:stretch>
            <a:fillRect/>
          </a:stretch>
        </p:blipFill>
        <p:spPr>
          <a:xfrm>
            <a:off x="6714073" y="4576905"/>
            <a:ext cx="2082511" cy="1737922"/>
          </a:xfrm>
          <a:prstGeom prst="rect">
            <a:avLst/>
          </a:prstGeom>
        </p:spPr>
      </p:pic>
      <p:sp>
        <p:nvSpPr>
          <p:cNvPr id="24" name="Google Shape;272;p48">
            <a:extLst>
              <a:ext uri="{FF2B5EF4-FFF2-40B4-BE49-F238E27FC236}">
                <a16:creationId xmlns:a16="http://schemas.microsoft.com/office/drawing/2014/main" id="{27292A62-5D4B-4FA8-BC28-D8BEF4F759C9}"/>
              </a:ext>
            </a:extLst>
          </p:cNvPr>
          <p:cNvSpPr txBox="1"/>
          <p:nvPr/>
        </p:nvSpPr>
        <p:spPr>
          <a:xfrm>
            <a:off x="762000" y="4739187"/>
            <a:ext cx="3361330" cy="1300326"/>
          </a:xfrm>
          <a:prstGeom prst="rect">
            <a:avLst/>
          </a:prstGeom>
          <a:noFill/>
          <a:ln>
            <a:solidFill>
              <a:srgbClr val="FF0000"/>
            </a:solid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Global placement:	    NTUPlace4h</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lang="en-US" sz="1600" dirty="0">
                <a:solidFill>
                  <a:prstClr val="black"/>
                </a:solidFill>
                <a:latin typeface="Arial" panose="020B0604020202020204" pitchFamily="34" charset="0"/>
                <a:cs typeface="Arial" panose="020B0604020202020204" pitchFamily="34" charset="0"/>
              </a:rPr>
              <a:t>Detailed placement:	    NTUPlace4h</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Clock Tree Synthesis:  </a:t>
            </a:r>
            <a:r>
              <a:rPr kumimoji="0" lang="en-US" sz="16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TritonCTS</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lang="en-US" sz="1600" dirty="0">
                <a:solidFill>
                  <a:prstClr val="black"/>
                </a:solidFill>
                <a:latin typeface="Arial" panose="020B0604020202020204" pitchFamily="34" charset="0"/>
                <a:cs typeface="Arial" panose="020B0604020202020204" pitchFamily="34" charset="0"/>
              </a:rPr>
              <a:t>Global routing:	    </a:t>
            </a:r>
            <a:r>
              <a:rPr lang="en-US" sz="1600" dirty="0" err="1">
                <a:solidFill>
                  <a:prstClr val="black"/>
                </a:solidFill>
                <a:latin typeface="Arial" panose="020B0604020202020204" pitchFamily="34" charset="0"/>
                <a:cs typeface="Arial" panose="020B0604020202020204" pitchFamily="34" charset="0"/>
              </a:rPr>
              <a:t>FastRoute</a:t>
            </a:r>
            <a:endParaRPr lang="en-US" sz="1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Detailed routing:	    </a:t>
            </a:r>
            <a:r>
              <a:rPr kumimoji="0" lang="en-US" sz="16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TritonRoute</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sz="1600" i="0" u="none" strike="noStrike" kern="120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25" name="Google Shape;272;p48">
            <a:extLst>
              <a:ext uri="{FF2B5EF4-FFF2-40B4-BE49-F238E27FC236}">
                <a16:creationId xmlns:a16="http://schemas.microsoft.com/office/drawing/2014/main" id="{5CABE7C1-0DA7-4CAC-9D40-5760D28B3256}"/>
              </a:ext>
            </a:extLst>
          </p:cNvPr>
          <p:cNvSpPr txBox="1"/>
          <p:nvPr/>
        </p:nvSpPr>
        <p:spPr>
          <a:xfrm>
            <a:off x="4718764" y="6258339"/>
            <a:ext cx="1457958" cy="438551"/>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12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adaptec1 (ISPD05) on SKY130HD</a:t>
            </a:r>
            <a:endParaRPr kumimoji="0" sz="1200" i="0" u="none" strike="noStrike" kern="1200" cap="none" spc="0" normalizeH="0" baseline="0" noProof="0" dirty="0">
              <a:ln>
                <a:noFill/>
              </a:ln>
              <a:solidFill>
                <a:srgbClr val="0000FF"/>
              </a:solidFill>
              <a:effectLst/>
              <a:uLnTx/>
              <a:uFillTx/>
              <a:latin typeface="Arial" panose="020B0604020202020204" pitchFamily="34" charset="0"/>
              <a:ea typeface="Arial"/>
              <a:cs typeface="Arial" panose="020B0604020202020204" pitchFamily="34" charset="0"/>
              <a:sym typeface="Arial"/>
            </a:endParaRPr>
          </a:p>
        </p:txBody>
      </p:sp>
      <p:sp>
        <p:nvSpPr>
          <p:cNvPr id="26" name="Google Shape;272;p48">
            <a:extLst>
              <a:ext uri="{FF2B5EF4-FFF2-40B4-BE49-F238E27FC236}">
                <a16:creationId xmlns:a16="http://schemas.microsoft.com/office/drawing/2014/main" id="{98715A44-F180-43E2-90E0-A48DE5A4221A}"/>
              </a:ext>
            </a:extLst>
          </p:cNvPr>
          <p:cNvSpPr txBox="1"/>
          <p:nvPr/>
        </p:nvSpPr>
        <p:spPr>
          <a:xfrm>
            <a:off x="6858000" y="6215710"/>
            <a:ext cx="1837827" cy="438551"/>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1200" i="0" u="none" strike="noStrike" kern="1200" cap="none" spc="0" normalizeH="0" baseline="0" noProof="0" dirty="0" err="1">
                <a:ln>
                  <a:noFill/>
                </a:ln>
                <a:solidFill>
                  <a:srgbClr val="0000FF"/>
                </a:solidFill>
                <a:effectLst/>
                <a:uLnTx/>
                <a:uFillTx/>
                <a:latin typeface="Arial" panose="020B0604020202020204" pitchFamily="34" charset="0"/>
                <a:cs typeface="Arial" panose="020B0604020202020204" pitchFamily="34" charset="0"/>
              </a:rPr>
              <a:t>swerv_wrapper</a:t>
            </a:r>
            <a:r>
              <a:rPr kumimoji="0" lang="en-US" sz="12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(RISC-V)       on Commercial 12nm</a:t>
            </a:r>
            <a:endParaRPr kumimoji="0" sz="1200" i="0" u="none" strike="noStrike" kern="1200" cap="none" spc="0" normalizeH="0" baseline="0" noProof="0" dirty="0">
              <a:ln>
                <a:noFill/>
              </a:ln>
              <a:solidFill>
                <a:srgbClr val="0000FF"/>
              </a:solidFill>
              <a:effectLst/>
              <a:uLnTx/>
              <a:uFillTx/>
              <a:latin typeface="Arial" panose="020B0604020202020204" pitchFamily="34" charset="0"/>
              <a:ea typeface="Arial"/>
              <a:cs typeface="Arial" panose="020B0604020202020204" pitchFamily="34" charset="0"/>
              <a:sym typeface="Arial"/>
            </a:endParaRPr>
          </a:p>
        </p:txBody>
      </p:sp>
      <p:sp>
        <p:nvSpPr>
          <p:cNvPr id="27" name="Google Shape;272;p48">
            <a:extLst>
              <a:ext uri="{FF2B5EF4-FFF2-40B4-BE49-F238E27FC236}">
                <a16:creationId xmlns:a16="http://schemas.microsoft.com/office/drawing/2014/main" id="{22B857D4-E595-4093-A306-32041427FF0B}"/>
              </a:ext>
            </a:extLst>
          </p:cNvPr>
          <p:cNvSpPr txBox="1"/>
          <p:nvPr/>
        </p:nvSpPr>
        <p:spPr>
          <a:xfrm>
            <a:off x="7874695" y="-3532"/>
            <a:ext cx="1279273" cy="315441"/>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16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RDF-2021</a:t>
            </a:r>
            <a:endParaRPr kumimoji="0" sz="1600" b="1" i="0" u="none" strike="noStrike" kern="1200" cap="none" spc="0" normalizeH="0" baseline="0" noProof="0" dirty="0">
              <a:ln>
                <a:noFill/>
              </a:ln>
              <a:solidFill>
                <a:srgbClr val="0000FF"/>
              </a:solidFill>
              <a:effectLst/>
              <a:uLnTx/>
              <a:uFillTx/>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63686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8" end="8"/>
                                            </p:txEl>
                                          </p:spTgt>
                                        </p:tgtEl>
                                        <p:attrNameLst>
                                          <p:attrName>style.visibility</p:attrName>
                                        </p:attrNameLst>
                                      </p:cBhvr>
                                      <p:to>
                                        <p:strVal val="visible"/>
                                      </p:to>
                                    </p:set>
                                    <p:animEffect transition="in" filter="fade">
                                      <p:cBhvr>
                                        <p:cTn id="7" dur="500"/>
                                        <p:tgtEl>
                                          <p:spTgt spid="10">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9" end="9"/>
                                            </p:txEl>
                                          </p:spTgt>
                                        </p:tgtEl>
                                        <p:attrNameLst>
                                          <p:attrName>style.visibility</p:attrName>
                                        </p:attrNameLst>
                                      </p:cBhvr>
                                      <p:to>
                                        <p:strVal val="visible"/>
                                      </p:to>
                                    </p:set>
                                    <p:animEffect transition="in" filter="fade">
                                      <p:cBhvr>
                                        <p:cTn id="10" dur="500"/>
                                        <p:tgtEl>
                                          <p:spTgt spid="10">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30" name="TextBox 29">
            <a:extLst>
              <a:ext uri="{FF2B5EF4-FFF2-40B4-BE49-F238E27FC236}">
                <a16:creationId xmlns:a16="http://schemas.microsoft.com/office/drawing/2014/main" id="{1B0949E7-75FC-44D9-8044-9A84F5614732}"/>
              </a:ext>
            </a:extLst>
          </p:cNvPr>
          <p:cNvSpPr txBox="1"/>
          <p:nvPr/>
        </p:nvSpPr>
        <p:spPr>
          <a:xfrm>
            <a:off x="5562600" y="1236636"/>
            <a:ext cx="344864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Best human-tuned </a:t>
            </a:r>
            <a:r>
              <a:rPr kumimoji="0" lang="en-US" altLang="ko-KR" sz="20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flow vs. </a:t>
            </a:r>
            <a:r>
              <a:rPr kumimoji="0" lang="en-US" altLang="ko-KR" sz="2000" b="1" i="0" u="none" strike="noStrike" kern="1200" cap="none" spc="0" normalizeH="0" baseline="0" noProof="0" dirty="0" err="1">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AutoTuned</a:t>
            </a:r>
            <a:r>
              <a:rPr kumimoji="0" lang="en-US" altLang="ko-KR" sz="20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 flow        </a:t>
            </a:r>
            <a:r>
              <a:rPr lang="en-US" altLang="ko-KR" sz="2000" dirty="0">
                <a:solidFill>
                  <a:prstClr val="black"/>
                </a:solidFill>
                <a:latin typeface="Arial" panose="020B0604020202020204" pitchFamily="34" charset="0"/>
                <a:ea typeface="맑은 고딕" panose="020B0503020000020004" pitchFamily="34" charset="-127"/>
                <a:cs typeface="Arial" panose="020B0604020202020204" pitchFamily="34" charset="0"/>
              </a:rPr>
              <a:t>(No-Human-In-Loop</a:t>
            </a:r>
            <a:r>
              <a:rPr kumimoji="0" lang="en-US" altLang="ko-KR" sz="20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20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31" name="TextBox 30">
            <a:extLst>
              <a:ext uri="{FF2B5EF4-FFF2-40B4-BE49-F238E27FC236}">
                <a16:creationId xmlns:a16="http://schemas.microsoft.com/office/drawing/2014/main" id="{9F78555A-51F4-4F96-A75C-EBEE5C09B395}"/>
              </a:ext>
            </a:extLst>
          </p:cNvPr>
          <p:cNvSpPr txBox="1"/>
          <p:nvPr/>
        </p:nvSpPr>
        <p:spPr>
          <a:xfrm>
            <a:off x="5912254" y="3810000"/>
            <a:ext cx="26221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b="0" i="0" u="none" strike="noStrike" kern="1200" cap="none" spc="0" normalizeH="0" baseline="0" noProof="0" dirty="0" err="1">
                <a:ln>
                  <a:noFill/>
                </a:ln>
                <a:solidFill>
                  <a:prstClr val="black"/>
                </a:solidFill>
                <a:effectLst/>
                <a:uLnTx/>
                <a:uFillTx/>
                <a:latin typeface="Calibri"/>
                <a:ea typeface="맑은 고딕" panose="020B0503020000020004" pitchFamily="34" charset="-127"/>
                <a:cs typeface="+mn-cs"/>
              </a:rPr>
              <a:t>lowRISC</a:t>
            </a:r>
            <a:r>
              <a:rPr kumimoji="0" lang="en-US" altLang="ko-KR" b="0" i="0" u="none" strike="noStrike" kern="1200" cap="none" spc="0" normalizeH="0" baseline="0" noProof="0" dirty="0">
                <a:ln>
                  <a:noFill/>
                </a:ln>
                <a:solidFill>
                  <a:prstClr val="black"/>
                </a:solidFill>
                <a:effectLst/>
                <a:uLnTx/>
                <a:uFillTx/>
                <a:latin typeface="Calibri"/>
                <a:ea typeface="맑은 고딕" panose="020B0503020000020004" pitchFamily="34" charset="-127"/>
                <a:cs typeface="+mn-cs"/>
              </a:rPr>
              <a:t> RISC-V core (ibex), SKY130HD </a:t>
            </a:r>
            <a:endParaRPr kumimoji="0" lang="ko-KR" altLang="en-US" b="0" i="0" u="none" strike="noStrike" kern="1200" cap="none" spc="0" normalizeH="0" baseline="0" noProof="0" dirty="0">
              <a:ln>
                <a:noFill/>
              </a:ln>
              <a:solidFill>
                <a:prstClr val="black"/>
              </a:solidFill>
              <a:effectLst/>
              <a:uLnTx/>
              <a:uFillTx/>
              <a:latin typeface="Calibri"/>
              <a:ea typeface="맑은 고딕" panose="020B0503020000020004" pitchFamily="34" charset="-127"/>
              <a:cs typeface="+mn-cs"/>
            </a:endParaRPr>
          </a:p>
        </p:txBody>
      </p:sp>
      <p:sp>
        <p:nvSpPr>
          <p:cNvPr id="32" name="TextBox 31">
            <a:extLst>
              <a:ext uri="{FF2B5EF4-FFF2-40B4-BE49-F238E27FC236}">
                <a16:creationId xmlns:a16="http://schemas.microsoft.com/office/drawing/2014/main" id="{2CC61124-3067-4ABC-AD40-BC4CFE21449A}"/>
              </a:ext>
            </a:extLst>
          </p:cNvPr>
          <p:cNvSpPr txBox="1"/>
          <p:nvPr/>
        </p:nvSpPr>
        <p:spPr>
          <a:xfrm>
            <a:off x="5941751" y="2920319"/>
            <a:ext cx="31179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34" charset="-127"/>
                <a:cs typeface="+mn-cs"/>
              </a:rPr>
              <a:t>23% Faster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34" charset="-127"/>
                <a:cs typeface="+mn-cs"/>
              </a:rPr>
              <a:t>45% Less Power</a:t>
            </a:r>
            <a:endParaRPr kumimoji="0" lang="ko-KR" altLang="en-US" sz="1800" b="1" i="0" u="none" strike="noStrike" kern="1200" cap="none" spc="0" normalizeH="0" baseline="0" noProof="0" dirty="0">
              <a:ln>
                <a:noFill/>
              </a:ln>
              <a:solidFill>
                <a:srgbClr val="0070C0"/>
              </a:solidFill>
              <a:effectLst/>
              <a:uLnTx/>
              <a:uFillTx/>
              <a:latin typeface="Calibri"/>
              <a:ea typeface="맑은 고딕" panose="020B0503020000020004" pitchFamily="34" charset="-127"/>
              <a:cs typeface="+mn-cs"/>
            </a:endParaRPr>
          </a:p>
        </p:txBody>
      </p:sp>
      <p:sp>
        <p:nvSpPr>
          <p:cNvPr id="2" name="Title 1">
            <a:extLst>
              <a:ext uri="{FF2B5EF4-FFF2-40B4-BE49-F238E27FC236}">
                <a16:creationId xmlns:a16="http://schemas.microsoft.com/office/drawing/2014/main" id="{E003DFD7-6806-8442-9172-C04EFB89D09F}"/>
              </a:ext>
            </a:extLst>
          </p:cNvPr>
          <p:cNvSpPr>
            <a:spLocks noGrp="1"/>
          </p:cNvSpPr>
          <p:nvPr>
            <p:ph type="title"/>
          </p:nvPr>
        </p:nvSpPr>
        <p:spPr>
          <a:xfrm>
            <a:off x="0" y="132080"/>
            <a:ext cx="9144000" cy="685800"/>
          </a:xfrm>
        </p:spPr>
        <p:txBody>
          <a:bodyPr/>
          <a:lstStyle/>
          <a:p>
            <a:r>
              <a:rPr lang="en-US" dirty="0" err="1">
                <a:solidFill>
                  <a:srgbClr val="254061"/>
                </a:solidFill>
              </a:rPr>
              <a:t>AutoTuner</a:t>
            </a:r>
            <a:r>
              <a:rPr lang="en-US" dirty="0">
                <a:solidFill>
                  <a:srgbClr val="254061"/>
                </a:solidFill>
              </a:rPr>
              <a:t>: True No-Human-in-Loop Operation</a:t>
            </a:r>
            <a:endParaRPr lang="en-US" dirty="0"/>
          </a:p>
        </p:txBody>
      </p:sp>
      <p:pic>
        <p:nvPicPr>
          <p:cNvPr id="3" name="Picture 2">
            <a:extLst>
              <a:ext uri="{FF2B5EF4-FFF2-40B4-BE49-F238E27FC236}">
                <a16:creationId xmlns:a16="http://schemas.microsoft.com/office/drawing/2014/main" id="{B8F1723D-8B87-4083-95A1-9ABE47BF04AC}"/>
              </a:ext>
            </a:extLst>
          </p:cNvPr>
          <p:cNvPicPr>
            <a:picLocks noChangeAspect="1"/>
          </p:cNvPicPr>
          <p:nvPr/>
        </p:nvPicPr>
        <p:blipFill rotWithShape="1">
          <a:blip r:embed="rId3"/>
          <a:srcRect t="10404" r="9792" b="11927"/>
          <a:stretch/>
        </p:blipFill>
        <p:spPr>
          <a:xfrm>
            <a:off x="273454" y="1485900"/>
            <a:ext cx="5638800" cy="3886200"/>
          </a:xfrm>
          <a:prstGeom prst="rect">
            <a:avLst/>
          </a:prstGeom>
        </p:spPr>
      </p:pic>
    </p:spTree>
    <p:extLst>
      <p:ext uri="{BB962C8B-B14F-4D97-AF65-F5344CB8AC3E}">
        <p14:creationId xmlns:p14="http://schemas.microsoft.com/office/powerpoint/2010/main" val="3000372311"/>
      </p:ext>
    </p:extLst>
  </p:cSld>
  <p:clrMapOvr>
    <a:masterClrMapping/>
  </p:clrMapOvr>
  <mc:AlternateContent xmlns:mc="http://schemas.openxmlformats.org/markup-compatibility/2006" xmlns:p14="http://schemas.microsoft.com/office/powerpoint/2010/main">
    <mc:Choice Requires="p14">
      <p:transition spd="slow" p14:dur="2000" advTm="31579"/>
    </mc:Choice>
    <mc:Fallback xmlns="">
      <p:transition spd="slow" advTm="3157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 name="Picture 2">
            <a:extLst>
              <a:ext uri="{FF2B5EF4-FFF2-40B4-BE49-F238E27FC236}">
                <a16:creationId xmlns:a16="http://schemas.microsoft.com/office/drawing/2014/main" id="{3DEA7FF5-0678-4499-84D1-9FA98F4AA994}"/>
              </a:ext>
            </a:extLst>
          </p:cNvPr>
          <p:cNvPicPr>
            <a:picLocks noChangeAspect="1"/>
          </p:cNvPicPr>
          <p:nvPr/>
        </p:nvPicPr>
        <p:blipFill rotWithShape="1">
          <a:blip r:embed="rId3"/>
          <a:srcRect r="3344"/>
          <a:stretch/>
        </p:blipFill>
        <p:spPr>
          <a:xfrm>
            <a:off x="4084407" y="1661516"/>
            <a:ext cx="5032553" cy="3492945"/>
          </a:xfrm>
          <a:prstGeom prst="rect">
            <a:avLst/>
          </a:prstGeom>
        </p:spPr>
      </p:pic>
      <p:sp>
        <p:nvSpPr>
          <p:cNvPr id="12" name="Google Shape;272;p48">
            <a:extLst>
              <a:ext uri="{FF2B5EF4-FFF2-40B4-BE49-F238E27FC236}">
                <a16:creationId xmlns:a16="http://schemas.microsoft.com/office/drawing/2014/main" id="{142C249D-DA60-4B75-A9EB-CA7A47443E2D}"/>
              </a:ext>
            </a:extLst>
          </p:cNvPr>
          <p:cNvSpPr txBox="1"/>
          <p:nvPr/>
        </p:nvSpPr>
        <p:spPr>
          <a:xfrm>
            <a:off x="5624758" y="5297693"/>
            <a:ext cx="2909642" cy="346218"/>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Overview of RTL-MP flow</a:t>
            </a:r>
            <a:endParaRPr kumimoji="0" b="1" i="0" u="none" strike="noStrike" kern="120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5B297A9E-A41F-194E-9A4A-04DD16A3CE63}"/>
              </a:ext>
            </a:extLst>
          </p:cNvPr>
          <p:cNvSpPr>
            <a:spLocks noGrp="1"/>
          </p:cNvSpPr>
          <p:nvPr>
            <p:ph type="title"/>
          </p:nvPr>
        </p:nvSpPr>
        <p:spPr>
          <a:xfrm>
            <a:off x="86032" y="152400"/>
            <a:ext cx="8829368" cy="533400"/>
          </a:xfrm>
        </p:spPr>
        <p:txBody>
          <a:bodyPr/>
          <a:lstStyle/>
          <a:p>
            <a:r>
              <a:rPr lang="en-US" dirty="0">
                <a:solidFill>
                  <a:srgbClr val="254061"/>
                </a:solidFill>
                <a:latin typeface="Arial"/>
                <a:ea typeface="Arial"/>
                <a:cs typeface="Arial"/>
                <a:sym typeface="Arial"/>
              </a:rPr>
              <a:t>RTL-Macro Placer</a:t>
            </a:r>
            <a:endParaRPr lang="en-US" sz="1800" dirty="0"/>
          </a:p>
        </p:txBody>
      </p:sp>
      <p:sp>
        <p:nvSpPr>
          <p:cNvPr id="5" name="Text Placeholder 4">
            <a:extLst>
              <a:ext uri="{FF2B5EF4-FFF2-40B4-BE49-F238E27FC236}">
                <a16:creationId xmlns:a16="http://schemas.microsoft.com/office/drawing/2014/main" id="{4F0D94A9-A683-410A-AC77-9D1B5DF36994}"/>
              </a:ext>
            </a:extLst>
          </p:cNvPr>
          <p:cNvSpPr>
            <a:spLocks noGrp="1"/>
          </p:cNvSpPr>
          <p:nvPr>
            <p:ph idx="1"/>
          </p:nvPr>
        </p:nvSpPr>
        <p:spPr>
          <a:xfrm>
            <a:off x="0" y="990600"/>
            <a:ext cx="5791200" cy="5486400"/>
          </a:xfrm>
        </p:spPr>
        <p:txBody>
          <a:bodyPr/>
          <a:lstStyle/>
          <a:p>
            <a:pPr marL="215504" indent="-177404">
              <a:lnSpc>
                <a:spcPct val="95000"/>
              </a:lnSpc>
            </a:pPr>
            <a:r>
              <a:rPr lang="en-US" sz="2000" b="1" dirty="0"/>
              <a:t>“Mimic” behavior of human experts</a:t>
            </a:r>
          </a:p>
          <a:p>
            <a:pPr marL="215504" indent="-177404">
              <a:lnSpc>
                <a:spcPct val="95000"/>
              </a:lnSpc>
              <a:spcBef>
                <a:spcPts val="1350"/>
              </a:spcBef>
            </a:pPr>
            <a:r>
              <a:rPr lang="en-US" sz="2000" b="1" dirty="0"/>
              <a:t>Capture dataflow defined by RTL designers</a:t>
            </a:r>
          </a:p>
          <a:p>
            <a:pPr marL="558404" lvl="1" indent="-177404">
              <a:lnSpc>
                <a:spcPct val="95000"/>
              </a:lnSpc>
              <a:spcBef>
                <a:spcPts val="1350"/>
              </a:spcBef>
            </a:pPr>
            <a:r>
              <a:rPr lang="en-US" sz="2000" dirty="0"/>
              <a:t>Exploit logical hierarchy </a:t>
            </a:r>
          </a:p>
          <a:p>
            <a:pPr marL="558404" lvl="1" indent="-177404">
              <a:lnSpc>
                <a:spcPct val="95000"/>
              </a:lnSpc>
              <a:spcBef>
                <a:spcPts val="1350"/>
              </a:spcBef>
            </a:pPr>
            <a:r>
              <a:rPr lang="en-US" sz="2000" dirty="0"/>
              <a:t>Extract </a:t>
            </a:r>
            <a:r>
              <a:rPr lang="en-US" sz="2000" i="1" dirty="0"/>
              <a:t>connection signatures</a:t>
            </a:r>
            <a:r>
              <a:rPr lang="en-US" sz="2000" dirty="0"/>
              <a:t>            between modules</a:t>
            </a:r>
          </a:p>
          <a:p>
            <a:pPr marL="215504" indent="-177404">
              <a:lnSpc>
                <a:spcPct val="95000"/>
              </a:lnSpc>
              <a:spcBef>
                <a:spcPts val="1350"/>
              </a:spcBef>
            </a:pPr>
            <a:r>
              <a:rPr lang="en-US" sz="2000" b="1" dirty="0"/>
              <a:t>Understand key constraint types </a:t>
            </a:r>
          </a:p>
          <a:p>
            <a:pPr marL="558404" lvl="1" indent="-177404">
              <a:lnSpc>
                <a:spcPct val="95000"/>
              </a:lnSpc>
              <a:spcBef>
                <a:spcPts val="1350"/>
              </a:spcBef>
            </a:pPr>
            <a:r>
              <a:rPr lang="en-US" sz="2000" dirty="0"/>
              <a:t>Macro placement blockages</a:t>
            </a:r>
          </a:p>
          <a:p>
            <a:pPr marL="558404" lvl="1" indent="-177404">
              <a:lnSpc>
                <a:spcPct val="95000"/>
              </a:lnSpc>
              <a:spcBef>
                <a:spcPts val="1350"/>
              </a:spcBef>
            </a:pPr>
            <a:r>
              <a:rPr lang="en-US" sz="2000" dirty="0"/>
              <a:t>Preferred locations for macros</a:t>
            </a:r>
          </a:p>
          <a:p>
            <a:pPr marL="274241" indent="-177404">
              <a:lnSpc>
                <a:spcPct val="95000"/>
              </a:lnSpc>
              <a:spcBef>
                <a:spcPts val="1350"/>
              </a:spcBef>
            </a:pPr>
            <a:r>
              <a:rPr lang="en-US" sz="2000" b="1" dirty="0">
                <a:solidFill>
                  <a:srgbClr val="0000FF"/>
                </a:solidFill>
              </a:rPr>
              <a:t>Next: Hierarchical RTL-MP</a:t>
            </a:r>
          </a:p>
          <a:p>
            <a:pPr marL="558404" lvl="1" indent="-177404">
              <a:lnSpc>
                <a:spcPct val="95000"/>
              </a:lnSpc>
              <a:spcBef>
                <a:spcPts val="1350"/>
              </a:spcBef>
            </a:pPr>
            <a:endParaRPr lang="en-US" sz="2000" dirty="0"/>
          </a:p>
        </p:txBody>
      </p:sp>
      <p:pic>
        <p:nvPicPr>
          <p:cNvPr id="6" name="Picture 5">
            <a:extLst>
              <a:ext uri="{FF2B5EF4-FFF2-40B4-BE49-F238E27FC236}">
                <a16:creationId xmlns:a16="http://schemas.microsoft.com/office/drawing/2014/main" id="{BB5B71A6-38D8-4C5D-A58A-7AF676F785A0}"/>
              </a:ext>
            </a:extLst>
          </p:cNvPr>
          <p:cNvPicPr>
            <a:picLocks noChangeAspect="1"/>
          </p:cNvPicPr>
          <p:nvPr/>
        </p:nvPicPr>
        <p:blipFill>
          <a:blip r:embed="rId4"/>
          <a:stretch>
            <a:fillRect/>
          </a:stretch>
        </p:blipFill>
        <p:spPr>
          <a:xfrm>
            <a:off x="3851278" y="303784"/>
            <a:ext cx="5206690" cy="229616"/>
          </a:xfrm>
          <a:prstGeom prst="rect">
            <a:avLst/>
          </a:prstGeom>
          <a:ln w="38100">
            <a:solidFill>
              <a:srgbClr val="FF0000"/>
            </a:solidFill>
          </a:ln>
        </p:spPr>
      </p:pic>
      <p:pic>
        <p:nvPicPr>
          <p:cNvPr id="4" name="Picture 3">
            <a:extLst>
              <a:ext uri="{FF2B5EF4-FFF2-40B4-BE49-F238E27FC236}">
                <a16:creationId xmlns:a16="http://schemas.microsoft.com/office/drawing/2014/main" id="{3F204077-ED52-4159-802E-359570B6149E}"/>
              </a:ext>
            </a:extLst>
          </p:cNvPr>
          <p:cNvPicPr>
            <a:picLocks noChangeAspect="1"/>
          </p:cNvPicPr>
          <p:nvPr/>
        </p:nvPicPr>
        <p:blipFill>
          <a:blip r:embed="rId5"/>
          <a:stretch>
            <a:fillRect/>
          </a:stretch>
        </p:blipFill>
        <p:spPr>
          <a:xfrm>
            <a:off x="1399184" y="4973450"/>
            <a:ext cx="2840976" cy="1732150"/>
          </a:xfrm>
          <a:prstGeom prst="rect">
            <a:avLst/>
          </a:prstGeom>
        </p:spPr>
      </p:pic>
    </p:spTree>
    <p:extLst>
      <p:ext uri="{BB962C8B-B14F-4D97-AF65-F5344CB8AC3E}">
        <p14:creationId xmlns:p14="http://schemas.microsoft.com/office/powerpoint/2010/main" val="32648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500"/>
                                        <p:tgtEl>
                                          <p:spTgt spid="5">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529C6A-19DC-BB4D-A431-4C26D521A7B4}"/>
              </a:ext>
            </a:extLst>
          </p:cNvPr>
          <p:cNvSpPr>
            <a:spLocks noGrp="1"/>
          </p:cNvSpPr>
          <p:nvPr>
            <p:ph type="title"/>
          </p:nvPr>
        </p:nvSpPr>
        <p:spPr>
          <a:xfrm>
            <a:off x="40640" y="152400"/>
            <a:ext cx="8839200" cy="457200"/>
          </a:xfrm>
        </p:spPr>
        <p:txBody>
          <a:bodyPr/>
          <a:lstStyle/>
          <a:p>
            <a:r>
              <a:rPr lang="en-US" kern="0" dirty="0">
                <a:solidFill>
                  <a:srgbClr val="254061"/>
                </a:solidFill>
                <a:latin typeface="Arial"/>
                <a:cs typeface="Arial"/>
                <a:sym typeface="Arial"/>
              </a:rPr>
              <a:t>METRICS2.1  </a:t>
            </a:r>
            <a:r>
              <a:rPr lang="en-US" sz="2600" kern="0" dirty="0">
                <a:solidFill>
                  <a:srgbClr val="254061"/>
                </a:solidFill>
                <a:latin typeface="Arial"/>
                <a:cs typeface="Arial"/>
                <a:sym typeface="Arial"/>
              </a:rPr>
              <a:t> </a:t>
            </a:r>
            <a:r>
              <a:rPr lang="en-US" sz="1800" kern="0" dirty="0">
                <a:solidFill>
                  <a:srgbClr val="254061"/>
                </a:solidFill>
                <a:latin typeface="Arial"/>
                <a:cs typeface="Arial"/>
                <a:sym typeface="Arial"/>
                <a:hlinkClick r:id="rId3"/>
              </a:rPr>
              <a:t>https://github.com/ieee-ceda-datc/datc-rdf-Metrics4ML</a:t>
            </a:r>
            <a:r>
              <a:rPr lang="en-US" sz="1800" kern="0" dirty="0">
                <a:solidFill>
                  <a:srgbClr val="254061"/>
                </a:solidFill>
                <a:latin typeface="Arial"/>
                <a:cs typeface="Arial"/>
                <a:sym typeface="Arial"/>
              </a:rPr>
              <a:t> </a:t>
            </a:r>
            <a:endParaRPr lang="en-US" sz="1400" dirty="0"/>
          </a:p>
        </p:txBody>
      </p:sp>
      <p:sp>
        <p:nvSpPr>
          <p:cNvPr id="2" name="Text Placeholder 1">
            <a:extLst>
              <a:ext uri="{FF2B5EF4-FFF2-40B4-BE49-F238E27FC236}">
                <a16:creationId xmlns:a16="http://schemas.microsoft.com/office/drawing/2014/main" id="{0BFB7E78-B150-4110-B250-6F747FAD379F}"/>
              </a:ext>
            </a:extLst>
          </p:cNvPr>
          <p:cNvSpPr>
            <a:spLocks noGrp="1"/>
          </p:cNvSpPr>
          <p:nvPr>
            <p:ph idx="1"/>
          </p:nvPr>
        </p:nvSpPr>
        <p:spPr>
          <a:xfrm>
            <a:off x="40640" y="838200"/>
            <a:ext cx="9027160" cy="6096000"/>
          </a:xfrm>
        </p:spPr>
        <p:txBody>
          <a:bodyPr>
            <a:normAutofit fontScale="92500" lnSpcReduction="10000"/>
          </a:bodyPr>
          <a:lstStyle/>
          <a:p>
            <a:pPr marL="213122" indent="-175022"/>
            <a:r>
              <a:rPr lang="en-US" altLang="ko-KR" sz="2400" dirty="0"/>
              <a:t>“Measure, to Improve”:  enables collection and sharing of </a:t>
            </a:r>
            <a:r>
              <a:rPr lang="en-US" altLang="ko-KR" sz="2400" b="1" dirty="0"/>
              <a:t>public</a:t>
            </a:r>
            <a:r>
              <a:rPr lang="en-US" altLang="ko-KR" sz="2400" dirty="0"/>
              <a:t> datasets </a:t>
            </a:r>
            <a:r>
              <a:rPr lang="en-US" altLang="ko-KR" sz="2400" dirty="0">
                <a:sym typeface="Wingdings" panose="05000000000000000000" pitchFamily="2" charset="2"/>
              </a:rPr>
              <a:t>for </a:t>
            </a:r>
            <a:r>
              <a:rPr lang="en-US" altLang="ko-KR" sz="2400" dirty="0"/>
              <a:t>research on ML in EDA</a:t>
            </a:r>
            <a:endParaRPr lang="en-US" altLang="ko-KR" sz="2400" b="1" dirty="0"/>
          </a:p>
          <a:p>
            <a:pPr marL="556022" lvl="1" indent="-175022">
              <a:buSzPct val="115000"/>
            </a:pPr>
            <a:r>
              <a:rPr lang="en-US" altLang="ko-KR" sz="2100" dirty="0"/>
              <a:t>Sample </a:t>
            </a:r>
            <a:r>
              <a:rPr lang="en-US" altLang="ko-KR" sz="2100" dirty="0" err="1"/>
              <a:t>Jupyter</a:t>
            </a:r>
            <a:r>
              <a:rPr lang="en-US" altLang="ko-KR" sz="2100" dirty="0"/>
              <a:t> notebooks to visualize and build simple prediction models</a:t>
            </a:r>
          </a:p>
          <a:p>
            <a:pPr marL="213122" indent="-175022"/>
            <a:r>
              <a:rPr lang="en-US" altLang="ko-KR" sz="2400" dirty="0"/>
              <a:t>Feeds the score function evaluations used by </a:t>
            </a:r>
            <a:r>
              <a:rPr lang="en-US" altLang="ko-KR" sz="2400" dirty="0" err="1"/>
              <a:t>AutoTuner</a:t>
            </a:r>
            <a:endParaRPr lang="en-US" altLang="ko-KR" sz="2400" dirty="0"/>
          </a:p>
          <a:p>
            <a:pPr marL="211931" indent="-173831"/>
            <a:endParaRPr lang="en-US" dirty="0"/>
          </a:p>
          <a:p>
            <a:pPr marL="211931" indent="-173831"/>
            <a:endParaRPr lang="en-US" dirty="0"/>
          </a:p>
          <a:p>
            <a:pPr marL="211931" indent="-173831"/>
            <a:endParaRPr lang="en-US" dirty="0"/>
          </a:p>
          <a:p>
            <a:pPr marL="211931" indent="-173831"/>
            <a:endParaRPr lang="en-US" dirty="0"/>
          </a:p>
          <a:p>
            <a:pPr marL="211931" indent="-173831"/>
            <a:endParaRPr lang="en-US" dirty="0"/>
          </a:p>
          <a:p>
            <a:pPr marL="211931" indent="-173831"/>
            <a:endParaRPr lang="en-US" dirty="0"/>
          </a:p>
          <a:p>
            <a:pPr marL="38100" indent="0">
              <a:buNone/>
            </a:pPr>
            <a:endParaRPr lang="en-US" dirty="0"/>
          </a:p>
          <a:p>
            <a:pPr marL="211931" indent="-173831"/>
            <a:r>
              <a:rPr lang="en-US" sz="2400" dirty="0"/>
              <a:t>Guiding principles</a:t>
            </a:r>
          </a:p>
          <a:p>
            <a:pPr marL="496094" lvl="1" indent="-173831"/>
            <a:r>
              <a:rPr lang="en-US" sz="2100" dirty="0"/>
              <a:t>General and extensible</a:t>
            </a:r>
          </a:p>
          <a:p>
            <a:pPr marL="496094" lvl="1" indent="-173831"/>
            <a:r>
              <a:rPr lang="en-US" sz="2100" dirty="0"/>
              <a:t>No ambiguity: 1-1 mapping between measurements and names</a:t>
            </a:r>
          </a:p>
          <a:p>
            <a:pPr marL="496094" lvl="1" indent="-173831"/>
            <a:r>
              <a:rPr lang="en-US" sz="2100" dirty="0"/>
              <a:t>Free, open and frictionless; agnostic to EDA provider</a:t>
            </a:r>
          </a:p>
        </p:txBody>
      </p:sp>
      <p:pic>
        <p:nvPicPr>
          <p:cNvPr id="5" name="Picture 4">
            <a:extLst>
              <a:ext uri="{FF2B5EF4-FFF2-40B4-BE49-F238E27FC236}">
                <a16:creationId xmlns:a16="http://schemas.microsoft.com/office/drawing/2014/main" id="{D572B73F-9E87-4BEB-91C8-991F69EE2869}"/>
              </a:ext>
            </a:extLst>
          </p:cNvPr>
          <p:cNvPicPr>
            <a:picLocks noChangeAspect="1"/>
          </p:cNvPicPr>
          <p:nvPr/>
        </p:nvPicPr>
        <p:blipFill>
          <a:blip r:embed="rId4"/>
          <a:stretch>
            <a:fillRect/>
          </a:stretch>
        </p:blipFill>
        <p:spPr>
          <a:xfrm>
            <a:off x="1600200" y="2286000"/>
            <a:ext cx="6419424" cy="2881227"/>
          </a:xfrm>
          <a:prstGeom prst="rect">
            <a:avLst/>
          </a:prstGeom>
        </p:spPr>
      </p:pic>
    </p:spTree>
    <p:extLst>
      <p:ext uri="{BB962C8B-B14F-4D97-AF65-F5344CB8AC3E}">
        <p14:creationId xmlns:p14="http://schemas.microsoft.com/office/powerpoint/2010/main" val="3374483921"/>
      </p:ext>
    </p:extLst>
  </p:cSld>
  <p:clrMapOvr>
    <a:masterClrMapping/>
  </p:clrMapOvr>
  <mc:AlternateContent xmlns:mc="http://schemas.openxmlformats.org/markup-compatibility/2006" xmlns:p14="http://schemas.microsoft.com/office/powerpoint/2010/main">
    <mc:Choice Requires="p14">
      <p:transition spd="slow" p14:dur="2000" advTm="52396"/>
    </mc:Choice>
    <mc:Fallback xmlns="">
      <p:transition spd="slow" advTm="523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animEffect transition="in" filter="fade">
                                      <p:cBhvr>
                                        <p:cTn id="15" dur="500"/>
                                        <p:tgtEl>
                                          <p:spTgt spid="2">
                                            <p:txEl>
                                              <p:pRg st="10" end="1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11" end="11"/>
                                            </p:txEl>
                                          </p:spTgt>
                                        </p:tgtEl>
                                        <p:attrNameLst>
                                          <p:attrName>style.visibility</p:attrName>
                                        </p:attrNameLst>
                                      </p:cBhvr>
                                      <p:to>
                                        <p:strVal val="visible"/>
                                      </p:to>
                                    </p:set>
                                    <p:animEffect transition="in" filter="fade">
                                      <p:cBhvr>
                                        <p:cTn id="18" dur="500"/>
                                        <p:tgtEl>
                                          <p:spTgt spid="2">
                                            <p:txEl>
                                              <p:pRg st="11" end="1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animEffect transition="in" filter="fade">
                                      <p:cBhvr>
                                        <p:cTn id="21" dur="500"/>
                                        <p:tgtEl>
                                          <p:spTgt spid="2">
                                            <p:txEl>
                                              <p:pRg st="12" end="1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13" end="13"/>
                                            </p:txEl>
                                          </p:spTgt>
                                        </p:tgtEl>
                                        <p:attrNameLst>
                                          <p:attrName>style.visibility</p:attrName>
                                        </p:attrNameLst>
                                      </p:cBhvr>
                                      <p:to>
                                        <p:strVal val="visible"/>
                                      </p:to>
                                    </p:set>
                                    <p:animEffect transition="in" filter="fade">
                                      <p:cBhvr>
                                        <p:cTn id="24"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1FD7639-2C83-1141-8953-2782C3383083}"/>
              </a:ext>
            </a:extLst>
          </p:cNvPr>
          <p:cNvSpPr txBox="1">
            <a:spLocks/>
          </p:cNvSpPr>
          <p:nvPr/>
        </p:nvSpPr>
        <p:spPr>
          <a:xfrm>
            <a:off x="-1" y="935306"/>
            <a:ext cx="4800601" cy="3559555"/>
          </a:xfrm>
          <a:prstGeom prst="rect">
            <a:avLst/>
          </a:prstGeom>
          <a:noFill/>
          <a:ln>
            <a:noFill/>
          </a:ln>
        </p:spPr>
        <p:txBody>
          <a:bodyPr spcFirstLastPara="1" wrap="square" lIns="68569" tIns="34275" rIns="68569" bIns="34275" anchor="t" anchorCtr="0">
            <a:normAutofit fontScale="85000" lnSpcReduction="10000"/>
          </a:bodyPr>
          <a:lstStyle>
            <a:defPPr marR="0" lvl="0" algn="l" rtl="0">
              <a:lnSpc>
                <a:spcPct val="100000"/>
              </a:lnSpc>
              <a:spcBef>
                <a:spcPts val="0"/>
              </a:spcBef>
              <a:spcAft>
                <a:spcPts val="0"/>
              </a:spcAft>
            </a:defPPr>
            <a:lvl1pPr marL="457200" marR="0" lvl="0"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317500" algn="l" rtl="0">
              <a:lnSpc>
                <a:spcPct val="85000"/>
              </a:lnSpc>
              <a:spcBef>
                <a:spcPts val="1000"/>
              </a:spcBef>
              <a:spcAft>
                <a:spcPts val="0"/>
              </a:spcAft>
              <a:buClr>
                <a:srgbClr val="C00000"/>
              </a:buClr>
              <a:buSzPts val="14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9pPr>
          </a:lstStyle>
          <a:p>
            <a:pPr marL="215504" marR="0" lvl="0" indent="-177404" algn="l" defTabSz="914400" rtl="0" eaLnBrk="1" fontAlgn="auto" latinLnBrk="0" hangingPunct="1">
              <a:lnSpc>
                <a:spcPct val="105000"/>
              </a:lnSpc>
              <a:spcBef>
                <a:spcPts val="300"/>
              </a:spcBef>
              <a:spcAft>
                <a:spcPts val="0"/>
              </a:spcAft>
              <a:buClr>
                <a:srgbClr val="C00000"/>
              </a:buClr>
              <a:buSzPts val="2800"/>
              <a:buFont typeface="Arial"/>
              <a:buChar char="•"/>
              <a:tabLst/>
              <a:defRPr/>
            </a:pPr>
            <a:r>
              <a:rPr kumimoji="0" lang="en-US" sz="2200" b="1" i="0" u="none" strike="noStrike" kern="1200" cap="none" spc="0" normalizeH="0" baseline="0" noProof="0" dirty="0">
                <a:ln>
                  <a:noFill/>
                </a:ln>
                <a:solidFill>
                  <a:srgbClr val="000000"/>
                </a:solidFill>
                <a:effectLst/>
                <a:uLnTx/>
                <a:uFillTx/>
                <a:latin typeface="Arial"/>
                <a:cs typeface="Arial"/>
                <a:sym typeface="Arial"/>
              </a:rPr>
              <a:t>ASAP7: 7nm </a:t>
            </a:r>
            <a:r>
              <a:rPr kumimoji="0" lang="en-US" sz="2200" b="1" i="0" u="none" strike="noStrike" kern="1200" cap="none" spc="0" normalizeH="0" baseline="0" noProof="0" dirty="0" err="1">
                <a:ln>
                  <a:noFill/>
                </a:ln>
                <a:solidFill>
                  <a:srgbClr val="000000"/>
                </a:solidFill>
                <a:effectLst/>
                <a:uLnTx/>
                <a:uFillTx/>
                <a:latin typeface="Arial"/>
                <a:cs typeface="Arial"/>
                <a:sym typeface="Arial"/>
              </a:rPr>
              <a:t>FinFET</a:t>
            </a:r>
            <a:r>
              <a:rPr kumimoji="0" lang="en-US" sz="2200" b="1" i="0" u="none" strike="noStrike" kern="1200" cap="none" spc="0" normalizeH="0" baseline="0" noProof="0" dirty="0">
                <a:ln>
                  <a:noFill/>
                </a:ln>
                <a:solidFill>
                  <a:srgbClr val="000000"/>
                </a:solidFill>
                <a:effectLst/>
                <a:uLnTx/>
                <a:uFillTx/>
                <a:latin typeface="Arial"/>
                <a:cs typeface="Arial"/>
                <a:sym typeface="Arial"/>
              </a:rPr>
              <a:t> predictive PDK</a:t>
            </a:r>
          </a:p>
          <a:p>
            <a:pPr marL="431006" marR="0" lvl="1" indent="-215504" algn="l" defTabSz="914400" rtl="0" eaLnBrk="1" fontAlgn="auto" latinLnBrk="0" hangingPunct="1">
              <a:lnSpc>
                <a:spcPct val="105000"/>
              </a:lnSpc>
              <a:spcBef>
                <a:spcPts val="300"/>
              </a:spcBef>
              <a:spcAft>
                <a:spcPts val="0"/>
              </a:spcAft>
              <a:buClr>
                <a:srgbClr val="C00000"/>
              </a:buClr>
              <a:buSzPct val="120000"/>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cs typeface="Arial"/>
                <a:sym typeface="Arial"/>
                <a:hlinkClick r:id="rId3"/>
              </a:rPr>
              <a:t>https://github.com/The-OpenROAD-Project/asap7</a:t>
            </a:r>
            <a:r>
              <a:rPr kumimoji="0" lang="en-US" sz="1600" b="0" i="0" u="none" strike="noStrike" kern="1200" cap="none" spc="0" normalizeH="0" baseline="0" noProof="0" dirty="0">
                <a:ln>
                  <a:noFill/>
                </a:ln>
                <a:solidFill>
                  <a:srgbClr val="000000"/>
                </a:solidFill>
                <a:effectLst/>
                <a:uLnTx/>
                <a:uFillTx/>
                <a:latin typeface="Arial"/>
                <a:cs typeface="Arial"/>
                <a:sym typeface="Arial"/>
              </a:rPr>
              <a:t> </a:t>
            </a:r>
          </a:p>
          <a:p>
            <a:pPr marL="431006" marR="0" lvl="1" indent="-215504" algn="l" defTabSz="914400" rtl="0" eaLnBrk="1" fontAlgn="auto" latinLnBrk="0" hangingPunct="1">
              <a:lnSpc>
                <a:spcPct val="105000"/>
              </a:lnSpc>
              <a:spcBef>
                <a:spcPts val="300"/>
              </a:spcBef>
              <a:spcAft>
                <a:spcPts val="0"/>
              </a:spcAft>
              <a:buClr>
                <a:srgbClr val="C00000"/>
              </a:buClr>
              <a:buSzPct val="120000"/>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a:cs typeface="Arial"/>
                <a:sym typeface="Arial"/>
              </a:rPr>
              <a:t>7.5-track: 212 cells × four Vt’s</a:t>
            </a:r>
          </a:p>
          <a:p>
            <a:pPr marL="431006" marR="0" lvl="1" indent="-215504" algn="l" defTabSz="914400" rtl="0" eaLnBrk="1" fontAlgn="auto" latinLnBrk="0" hangingPunct="1">
              <a:lnSpc>
                <a:spcPct val="105000"/>
              </a:lnSpc>
              <a:spcBef>
                <a:spcPts val="300"/>
              </a:spcBef>
              <a:spcAft>
                <a:spcPts val="0"/>
              </a:spcAft>
              <a:buClr>
                <a:srgbClr val="C00000"/>
              </a:buClr>
              <a:buSzPct val="120000"/>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a:cs typeface="Arial"/>
                <a:sym typeface="Arial"/>
              </a:rPr>
              <a:t>6-track: 242 cells x four Vt’s</a:t>
            </a:r>
          </a:p>
          <a:p>
            <a:pPr marL="431006" marR="0" lvl="1" indent="-215504" algn="l" defTabSz="914400" rtl="0" eaLnBrk="1" fontAlgn="auto" latinLnBrk="0" hangingPunct="1">
              <a:lnSpc>
                <a:spcPct val="105000"/>
              </a:lnSpc>
              <a:spcBef>
                <a:spcPts val="300"/>
              </a:spcBef>
              <a:spcAft>
                <a:spcPts val="0"/>
              </a:spcAft>
              <a:buClr>
                <a:srgbClr val="C00000"/>
              </a:buClr>
              <a:buSzPct val="120000"/>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cs typeface="Arial"/>
                <a:sym typeface="Arial"/>
              </a:rPr>
              <a:t>Cell CDL, GDS (RVT only), LEF, LIB (NLDM and CCS), Verilog, and parasitic extracted CDL views</a:t>
            </a:r>
          </a:p>
          <a:p>
            <a:pPr marL="215504" marR="0" lvl="0" indent="-177404" algn="l" defTabSz="914400" rtl="0" eaLnBrk="1" fontAlgn="auto" latinLnBrk="0" hangingPunct="1">
              <a:lnSpc>
                <a:spcPct val="85000"/>
              </a:lnSpc>
              <a:spcBef>
                <a:spcPts val="1000"/>
              </a:spcBef>
              <a:spcAft>
                <a:spcPts val="0"/>
              </a:spcAft>
              <a:buClr>
                <a:srgbClr val="C00000"/>
              </a:buClr>
              <a:buSzPts val="2800"/>
              <a:buFont typeface="Arial"/>
              <a:buChar char="•"/>
              <a:tabLst/>
              <a:defRPr/>
            </a:pPr>
            <a:r>
              <a:rPr kumimoji="0" lang="en-US" sz="2200" b="1" i="0" u="none" strike="noStrike" kern="1200" cap="none" spc="0" normalizeH="0" baseline="0" noProof="0" dirty="0">
                <a:ln>
                  <a:noFill/>
                </a:ln>
                <a:solidFill>
                  <a:srgbClr val="000000"/>
                </a:solidFill>
                <a:effectLst/>
                <a:uLnTx/>
                <a:uFillTx/>
                <a:latin typeface="Arial"/>
                <a:cs typeface="Arial"/>
                <a:sym typeface="Arial"/>
              </a:rPr>
              <a:t>ASAP5: horizontal nanowire transistors</a:t>
            </a:r>
          </a:p>
          <a:p>
            <a:pPr marL="426244" marR="0" lvl="1" indent="-172641" algn="l" defTabSz="914400" rtl="0" eaLnBrk="1" fontAlgn="auto" latinLnBrk="0" hangingPunct="1">
              <a:lnSpc>
                <a:spcPct val="85000"/>
              </a:lnSpc>
              <a:spcBef>
                <a:spcPts val="1000"/>
              </a:spcBef>
              <a:spcAft>
                <a:spcPts val="0"/>
              </a:spcAft>
              <a:buClr>
                <a:srgbClr val="C00000"/>
              </a:buClr>
              <a:buSzPct val="120000"/>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cs typeface="Arial"/>
                <a:sym typeface="Arial"/>
              </a:rPr>
              <a:t>3-D TCAD based compact models</a:t>
            </a:r>
          </a:p>
          <a:p>
            <a:pPr marL="426244" marR="0" lvl="1" indent="-172641" algn="l" defTabSz="914400" rtl="0" eaLnBrk="1" fontAlgn="auto" latinLnBrk="0" hangingPunct="1">
              <a:lnSpc>
                <a:spcPct val="85000"/>
              </a:lnSpc>
              <a:spcBef>
                <a:spcPts val="1000"/>
              </a:spcBef>
              <a:spcAft>
                <a:spcPts val="0"/>
              </a:spcAft>
              <a:buClr>
                <a:srgbClr val="C00000"/>
              </a:buClr>
              <a:buSzPct val="120000"/>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cs typeface="Arial"/>
                <a:sym typeface="Arial"/>
              </a:rPr>
              <a:t>Reflects scaling boosters: single diffusion breaks, contact over-active gate, denser cross-overs</a:t>
            </a:r>
          </a:p>
          <a:p>
            <a:pPr marL="426244" marR="0" lvl="1" indent="-172641" algn="l" defTabSz="914400" rtl="0" eaLnBrk="1" fontAlgn="auto" latinLnBrk="0" hangingPunct="1">
              <a:lnSpc>
                <a:spcPct val="85000"/>
              </a:lnSpc>
              <a:spcBef>
                <a:spcPts val="1000"/>
              </a:spcBef>
              <a:spcAft>
                <a:spcPts val="0"/>
              </a:spcAft>
              <a:buClr>
                <a:srgbClr val="C00000"/>
              </a:buClr>
              <a:buSzPts val="2800"/>
              <a:buFont typeface="Arial"/>
              <a:buChar char="•"/>
              <a:tabLst/>
              <a:defRPr/>
            </a:pPr>
            <a:r>
              <a:rPr kumimoji="0" lang="en-US" sz="1800" b="1" i="0" u="none" strike="noStrike" kern="1200" cap="none" spc="0" normalizeH="0" baseline="0" noProof="0" dirty="0">
                <a:ln>
                  <a:noFill/>
                </a:ln>
                <a:solidFill>
                  <a:srgbClr val="0000FF"/>
                </a:solidFill>
                <a:effectLst/>
                <a:uLnTx/>
                <a:uFillTx/>
                <a:latin typeface="Arial"/>
                <a:cs typeface="Arial"/>
                <a:sym typeface="Arial"/>
              </a:rPr>
              <a:t>Near release</a:t>
            </a:r>
            <a:r>
              <a:rPr kumimoji="0" lang="en-US" sz="1800" b="0" i="0" u="none" strike="noStrike" kern="1200" cap="none" spc="0" normalizeH="0" baseline="0" noProof="0" dirty="0">
                <a:ln>
                  <a:noFill/>
                </a:ln>
                <a:solidFill>
                  <a:srgbClr val="000000"/>
                </a:solidFill>
                <a:effectLst/>
                <a:uLnTx/>
                <a:uFillTx/>
                <a:latin typeface="Arial"/>
                <a:cs typeface="Arial"/>
                <a:sym typeface="Arial"/>
              </a:rPr>
              <a:t>; ASAP5 PDK journal paper in review</a:t>
            </a:r>
          </a:p>
        </p:txBody>
      </p:sp>
      <p:pic>
        <p:nvPicPr>
          <p:cNvPr id="22" name="Picture 21">
            <a:extLst>
              <a:ext uri="{FF2B5EF4-FFF2-40B4-BE49-F238E27FC236}">
                <a16:creationId xmlns:a16="http://schemas.microsoft.com/office/drawing/2014/main" id="{B44BF847-20BE-4A8C-BDAE-ADE52DB21C63}"/>
              </a:ext>
            </a:extLst>
          </p:cNvPr>
          <p:cNvPicPr>
            <a:picLocks noChangeAspect="1"/>
          </p:cNvPicPr>
          <p:nvPr/>
        </p:nvPicPr>
        <p:blipFill>
          <a:blip r:embed="rId4"/>
          <a:stretch>
            <a:fillRect/>
          </a:stretch>
        </p:blipFill>
        <p:spPr>
          <a:xfrm>
            <a:off x="6801388" y="1424810"/>
            <a:ext cx="2265533" cy="4168582"/>
          </a:xfrm>
          <a:prstGeom prst="rect">
            <a:avLst/>
          </a:prstGeom>
        </p:spPr>
      </p:pic>
      <p:pic>
        <p:nvPicPr>
          <p:cNvPr id="23" name="Picture 5">
            <a:extLst>
              <a:ext uri="{FF2B5EF4-FFF2-40B4-BE49-F238E27FC236}">
                <a16:creationId xmlns:a16="http://schemas.microsoft.com/office/drawing/2014/main" id="{4BD5547B-E725-445E-AF33-16D83D2051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951447" y="2333012"/>
            <a:ext cx="1525553" cy="152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a:extLst>
              <a:ext uri="{FF2B5EF4-FFF2-40B4-BE49-F238E27FC236}">
                <a16:creationId xmlns:a16="http://schemas.microsoft.com/office/drawing/2014/main" id="{98398667-EDCF-460C-9E24-F7D4C98E7FC1}"/>
              </a:ext>
            </a:extLst>
          </p:cNvPr>
          <p:cNvSpPr txBox="1"/>
          <p:nvPr/>
        </p:nvSpPr>
        <p:spPr>
          <a:xfrm>
            <a:off x="4951447" y="3868579"/>
            <a:ext cx="152555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Black" panose="020B0A04020102020204" pitchFamily="34" charset="0"/>
                <a:ea typeface="SimSun" panose="02010600030101010101" pitchFamily="2" charset="-122"/>
                <a:cs typeface="+mn-cs"/>
              </a:rPr>
              <a:t>Pipelined TMR AES</a:t>
            </a:r>
            <a:endParaRPr kumimoji="0" lang="en-US" sz="1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27" name="Picture 26">
            <a:extLst>
              <a:ext uri="{FF2B5EF4-FFF2-40B4-BE49-F238E27FC236}">
                <a16:creationId xmlns:a16="http://schemas.microsoft.com/office/drawing/2014/main" id="{0F0B4E3F-6931-41D8-9EEE-1FC4506D0C69}"/>
              </a:ext>
            </a:extLst>
          </p:cNvPr>
          <p:cNvPicPr>
            <a:picLocks noChangeAspect="1"/>
          </p:cNvPicPr>
          <p:nvPr/>
        </p:nvPicPr>
        <p:blipFill>
          <a:blip r:embed="rId6"/>
          <a:stretch>
            <a:fillRect/>
          </a:stretch>
        </p:blipFill>
        <p:spPr>
          <a:xfrm>
            <a:off x="70991" y="4343400"/>
            <a:ext cx="3662810" cy="1048897"/>
          </a:xfrm>
          <a:prstGeom prst="rect">
            <a:avLst/>
          </a:prstGeom>
        </p:spPr>
      </p:pic>
      <p:sp>
        <p:nvSpPr>
          <p:cNvPr id="28" name="TextBox 27">
            <a:extLst>
              <a:ext uri="{FF2B5EF4-FFF2-40B4-BE49-F238E27FC236}">
                <a16:creationId xmlns:a16="http://schemas.microsoft.com/office/drawing/2014/main" id="{9D367072-727B-48E8-B817-0E76B83C2B5E}"/>
              </a:ext>
            </a:extLst>
          </p:cNvPr>
          <p:cNvSpPr txBox="1"/>
          <p:nvPr/>
        </p:nvSpPr>
        <p:spPr>
          <a:xfrm>
            <a:off x="969178" y="5386095"/>
            <a:ext cx="1426094"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Black" panose="020B0A04020102020204" pitchFamily="34" charset="0"/>
                <a:ea typeface="SimSun" panose="02010600030101010101" pitchFamily="2" charset="-122"/>
                <a:cs typeface="+mn-cs"/>
              </a:rPr>
              <a:t>D-Latch (6-track)</a:t>
            </a:r>
            <a:endParaRPr kumimoji="0" lang="en-US" sz="1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29" name="Picture 28">
            <a:extLst>
              <a:ext uri="{FF2B5EF4-FFF2-40B4-BE49-F238E27FC236}">
                <a16:creationId xmlns:a16="http://schemas.microsoft.com/office/drawing/2014/main" id="{E0882776-B49F-4357-949E-3F7D61E5943B}"/>
              </a:ext>
            </a:extLst>
          </p:cNvPr>
          <p:cNvPicPr>
            <a:picLocks noChangeAspect="1"/>
          </p:cNvPicPr>
          <p:nvPr/>
        </p:nvPicPr>
        <p:blipFill>
          <a:blip r:embed="rId7"/>
          <a:stretch>
            <a:fillRect/>
          </a:stretch>
        </p:blipFill>
        <p:spPr>
          <a:xfrm>
            <a:off x="3276600" y="5410200"/>
            <a:ext cx="3265715" cy="1143000"/>
          </a:xfrm>
          <a:prstGeom prst="rect">
            <a:avLst/>
          </a:prstGeom>
        </p:spPr>
      </p:pic>
      <p:sp>
        <p:nvSpPr>
          <p:cNvPr id="30" name="TextBox 29">
            <a:extLst>
              <a:ext uri="{FF2B5EF4-FFF2-40B4-BE49-F238E27FC236}">
                <a16:creationId xmlns:a16="http://schemas.microsoft.com/office/drawing/2014/main" id="{78CFDB34-B7DC-46F3-BDF9-443F02F00195}"/>
              </a:ext>
            </a:extLst>
          </p:cNvPr>
          <p:cNvSpPr txBox="1"/>
          <p:nvPr/>
        </p:nvSpPr>
        <p:spPr>
          <a:xfrm>
            <a:off x="3969624" y="6538341"/>
            <a:ext cx="184763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Black" panose="020B0A04020102020204" pitchFamily="34" charset="0"/>
                <a:ea typeface="SimSun" panose="02010600030101010101" pitchFamily="2" charset="-122"/>
                <a:cs typeface="+mn-cs"/>
              </a:rPr>
              <a:t>D-Latch (7.5-track)</a:t>
            </a:r>
            <a:endParaRPr kumimoji="0" lang="en-US" sz="1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2" name="Title 1">
            <a:extLst>
              <a:ext uri="{FF2B5EF4-FFF2-40B4-BE49-F238E27FC236}">
                <a16:creationId xmlns:a16="http://schemas.microsoft.com/office/drawing/2014/main" id="{C76414C9-39EB-DC49-A0F8-CD6267D17FEE}"/>
              </a:ext>
            </a:extLst>
          </p:cNvPr>
          <p:cNvSpPr>
            <a:spLocks noGrp="1"/>
          </p:cNvSpPr>
          <p:nvPr>
            <p:ph type="title"/>
          </p:nvPr>
        </p:nvSpPr>
        <p:spPr>
          <a:xfrm>
            <a:off x="27038" y="68522"/>
            <a:ext cx="8686800" cy="685800"/>
          </a:xfrm>
        </p:spPr>
        <p:txBody>
          <a:bodyPr/>
          <a:lstStyle/>
          <a:p>
            <a:r>
              <a:rPr lang="en-US" sz="3000" dirty="0">
                <a:solidFill>
                  <a:srgbClr val="495E78"/>
                </a:solidFill>
              </a:rPr>
              <a:t>“Base Technologies” Task: ASAP7 / ASAP5 </a:t>
            </a:r>
            <a:endParaRPr lang="en-US" sz="3000" dirty="0"/>
          </a:p>
        </p:txBody>
      </p:sp>
    </p:spTree>
    <p:extLst>
      <p:ext uri="{BB962C8B-B14F-4D97-AF65-F5344CB8AC3E}">
        <p14:creationId xmlns:p14="http://schemas.microsoft.com/office/powerpoint/2010/main" val="164685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animEffect transition="in" filter="fade">
                                      <p:cBhvr>
                                        <p:cTn id="7" dur="500"/>
                                        <p:tgtEl>
                                          <p:spTgt spid="1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6" end="6"/>
                                            </p:txEl>
                                          </p:spTgt>
                                        </p:tgtEl>
                                        <p:attrNameLst>
                                          <p:attrName>style.visibility</p:attrName>
                                        </p:attrNameLst>
                                      </p:cBhvr>
                                      <p:to>
                                        <p:strVal val="visible"/>
                                      </p:to>
                                    </p:set>
                                    <p:animEffect transition="in" filter="fade">
                                      <p:cBhvr>
                                        <p:cTn id="10" dur="500"/>
                                        <p:tgtEl>
                                          <p:spTgt spid="1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7" end="7"/>
                                            </p:txEl>
                                          </p:spTgt>
                                        </p:tgtEl>
                                        <p:attrNameLst>
                                          <p:attrName>style.visibility</p:attrName>
                                        </p:attrNameLst>
                                      </p:cBhvr>
                                      <p:to>
                                        <p:strVal val="visible"/>
                                      </p:to>
                                    </p:set>
                                    <p:animEffect transition="in" filter="fade">
                                      <p:cBhvr>
                                        <p:cTn id="13" dur="500"/>
                                        <p:tgtEl>
                                          <p:spTgt spid="1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8" end="8"/>
                                            </p:txEl>
                                          </p:spTgt>
                                        </p:tgtEl>
                                        <p:attrNameLst>
                                          <p:attrName>style.visibility</p:attrName>
                                        </p:attrNameLst>
                                      </p:cBhvr>
                                      <p:to>
                                        <p:strVal val="visible"/>
                                      </p:to>
                                    </p:set>
                                    <p:animEffect transition="in" filter="fade">
                                      <p:cBhvr>
                                        <p:cTn id="16" dur="500"/>
                                        <p:tgtEl>
                                          <p:spTgt spid="12">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Agenda</a:t>
            </a:r>
            <a:endParaRPr lang="en-US" sz="2400" dirty="0"/>
          </a:p>
        </p:txBody>
      </p:sp>
      <p:sp>
        <p:nvSpPr>
          <p:cNvPr id="13" name="Google Shape;147;g10bce8141c1_0_20">
            <a:extLst>
              <a:ext uri="{FF2B5EF4-FFF2-40B4-BE49-F238E27FC236}">
                <a16:creationId xmlns:a16="http://schemas.microsoft.com/office/drawing/2014/main" id="{8DCBBFC5-AB45-4204-A120-CA9864C5BFE8}"/>
              </a:ext>
            </a:extLst>
          </p:cNvPr>
          <p:cNvSpPr txBox="1"/>
          <p:nvPr/>
        </p:nvSpPr>
        <p:spPr>
          <a:xfrm>
            <a:off x="228600" y="914400"/>
            <a:ext cx="8915400" cy="5867400"/>
          </a:xfrm>
          <a:prstGeom prst="rect">
            <a:avLst/>
          </a:prstGeom>
          <a:noFill/>
          <a:ln>
            <a:noFill/>
          </a:ln>
        </p:spPr>
        <p:txBody>
          <a:bodyPr spcFirstLastPara="1" wrap="square" lIns="68569" tIns="34275" rIns="68569" bIns="34275" anchor="t" anchorCtr="0">
            <a:noAutofit/>
          </a:bodyPr>
          <a:lstStyle/>
          <a:p>
            <a:pPr marL="173831" lvl="1" indent="-173831" defTabSz="685800">
              <a:lnSpc>
                <a:spcPct val="95000"/>
              </a:lnSpc>
              <a:buClr>
                <a:srgbClr val="C00000"/>
              </a:buClr>
              <a:buSzPts val="2800"/>
              <a:buFont typeface="Arial"/>
              <a:buChar char="•"/>
            </a:pPr>
            <a:r>
              <a:rPr lang="en-US" sz="2400" b="1" kern="0" dirty="0">
                <a:solidFill>
                  <a:srgbClr val="FF0000"/>
                </a:solidFill>
                <a:latin typeface="Arial"/>
                <a:cs typeface="Arial"/>
                <a:sym typeface="Arial"/>
              </a:rPr>
              <a:t>Leveling Up: A Trajectory</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The </a:t>
            </a:r>
            <a:r>
              <a:rPr lang="en-US" sz="2400" b="1" kern="0" dirty="0" err="1">
                <a:solidFill>
                  <a:srgbClr val="000000"/>
                </a:solidFill>
                <a:latin typeface="Arial"/>
                <a:cs typeface="Arial"/>
                <a:sym typeface="Arial"/>
              </a:rPr>
              <a:t>OpenROAD</a:t>
            </a:r>
            <a:r>
              <a:rPr lang="en-US" sz="2400" b="1" kern="0" dirty="0">
                <a:solidFill>
                  <a:srgbClr val="000000"/>
                </a:solidFill>
                <a:latin typeface="Arial"/>
                <a:cs typeface="Arial"/>
                <a:sym typeface="Arial"/>
              </a:rPr>
              <a:t> Project</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The TILOS AI Institute</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And Beyond</a:t>
            </a:r>
            <a:endParaRPr lang="en-US" sz="2000" kern="0" dirty="0">
              <a:solidFill>
                <a:srgbClr val="000000"/>
              </a:solidFill>
              <a:latin typeface="Arial"/>
              <a:cs typeface="Arial"/>
              <a:sym typeface="Arial"/>
            </a:endParaRPr>
          </a:p>
        </p:txBody>
      </p:sp>
    </p:spTree>
    <p:extLst>
      <p:ext uri="{BB962C8B-B14F-4D97-AF65-F5344CB8AC3E}">
        <p14:creationId xmlns:p14="http://schemas.microsoft.com/office/powerpoint/2010/main" val="1843451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7" name="TextBox 6">
            <a:extLst>
              <a:ext uri="{FF2B5EF4-FFF2-40B4-BE49-F238E27FC236}">
                <a16:creationId xmlns:a16="http://schemas.microsoft.com/office/drawing/2014/main" id="{71C858CA-9005-4E2F-878F-976B6503E0F5}"/>
              </a:ext>
            </a:extLst>
          </p:cNvPr>
          <p:cNvSpPr txBox="1"/>
          <p:nvPr/>
        </p:nvSpPr>
        <p:spPr>
          <a:xfrm>
            <a:off x="139377" y="4630862"/>
            <a:ext cx="2438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Watching a cell in global placement</a:t>
            </a:r>
          </a:p>
        </p:txBody>
      </p:sp>
      <p:pic>
        <p:nvPicPr>
          <p:cNvPr id="10242" name="Picture 2">
            <a:extLst>
              <a:ext uri="{FF2B5EF4-FFF2-40B4-BE49-F238E27FC236}">
                <a16:creationId xmlns:a16="http://schemas.microsoft.com/office/drawing/2014/main" id="{E9ABFDED-3351-4B84-81EF-5521ED7C4B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35902" y="1961680"/>
            <a:ext cx="2546096"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AB3FF546-EC7F-4DF4-87AF-FF052DCB6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775" y="1961680"/>
            <a:ext cx="1614437" cy="25603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0F805E-B16F-4E3B-AE27-8EA3C2622210}"/>
              </a:ext>
            </a:extLst>
          </p:cNvPr>
          <p:cNvSpPr txBox="1"/>
          <p:nvPr/>
        </p:nvSpPr>
        <p:spPr>
          <a:xfrm>
            <a:off x="3018865" y="4522000"/>
            <a:ext cx="22502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Via-to-pin spacing violation with track pattern overlaid</a:t>
            </a:r>
          </a:p>
        </p:txBody>
      </p:sp>
      <p:pic>
        <p:nvPicPr>
          <p:cNvPr id="10246" name="Picture 6">
            <a:extLst>
              <a:ext uri="{FF2B5EF4-FFF2-40B4-BE49-F238E27FC236}">
                <a16:creationId xmlns:a16="http://schemas.microsoft.com/office/drawing/2014/main" id="{C7554E1F-11E7-4D89-B3C5-E4312CE94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67230"/>
            <a:ext cx="3511296" cy="25603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21F70C8-E5A2-4FBC-9D84-BB26625F6AD4}"/>
              </a:ext>
            </a:extLst>
          </p:cNvPr>
          <p:cNvSpPr txBox="1"/>
          <p:nvPr/>
        </p:nvSpPr>
        <p:spPr>
          <a:xfrm>
            <a:off x="5384184" y="4630862"/>
            <a:ext cx="36135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Grid points searched by the A* maze router, colored by layer</a:t>
            </a:r>
          </a:p>
        </p:txBody>
      </p:sp>
      <p:sp>
        <p:nvSpPr>
          <p:cNvPr id="2" name="Title 1">
            <a:extLst>
              <a:ext uri="{FF2B5EF4-FFF2-40B4-BE49-F238E27FC236}">
                <a16:creationId xmlns:a16="http://schemas.microsoft.com/office/drawing/2014/main" id="{EAC81691-457D-B346-A7D7-08148C6085BD}"/>
              </a:ext>
            </a:extLst>
          </p:cNvPr>
          <p:cNvSpPr>
            <a:spLocks noGrp="1"/>
          </p:cNvSpPr>
          <p:nvPr>
            <p:ph type="title"/>
          </p:nvPr>
        </p:nvSpPr>
        <p:spPr>
          <a:xfrm>
            <a:off x="0" y="83576"/>
            <a:ext cx="8915400" cy="685800"/>
          </a:xfrm>
        </p:spPr>
        <p:txBody>
          <a:bodyPr/>
          <a:lstStyle/>
          <a:p>
            <a:r>
              <a:rPr lang="en-US" dirty="0">
                <a:solidFill>
                  <a:srgbClr val="495E78"/>
                </a:solidFill>
              </a:rPr>
              <a:t>Many GUI Features for Algorithm Developers</a:t>
            </a:r>
            <a:endParaRPr lang="en-US" dirty="0"/>
          </a:p>
        </p:txBody>
      </p:sp>
    </p:spTree>
    <p:extLst>
      <p:ext uri="{BB962C8B-B14F-4D97-AF65-F5344CB8AC3E}">
        <p14:creationId xmlns:p14="http://schemas.microsoft.com/office/powerpoint/2010/main" val="421401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fade">
                                      <p:cBhvr>
                                        <p:cTn id="15" dur="500"/>
                                        <p:tgtEl>
                                          <p:spTgt spid="102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7" name="TextBox 6">
            <a:extLst>
              <a:ext uri="{FF2B5EF4-FFF2-40B4-BE49-F238E27FC236}">
                <a16:creationId xmlns:a16="http://schemas.microsoft.com/office/drawing/2014/main" id="{C03C1E81-EBB6-4501-A035-4BB4AC16DDAC}"/>
              </a:ext>
            </a:extLst>
          </p:cNvPr>
          <p:cNvSpPr txBox="1"/>
          <p:nvPr/>
        </p:nvSpPr>
        <p:spPr>
          <a:xfrm>
            <a:off x="0" y="3089621"/>
            <a:ext cx="33528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Dump to files for machine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35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gui</a:t>
            </a:r>
            <a:r>
              <a:rPr kumimoji="0" 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US" sz="135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dump_heatmap</a:t>
            </a:r>
            <a:r>
              <a:rPr kumimoji="0" 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Placement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pd.csv” produces:</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0" algn="l" defTabSz="914400" rtl="0" eaLnBrk="1" fontAlgn="auto" latinLnBrk="0" hangingPunct="1">
              <a:lnSpc>
                <a:spcPct val="100000"/>
              </a:lnSpc>
              <a:spcBef>
                <a:spcPts val="0"/>
              </a:spcBef>
              <a:spcAft>
                <a:spcPts val="0"/>
              </a:spcAft>
              <a:buClrTx/>
              <a:buSzTx/>
              <a:buFontTx/>
              <a:buNone/>
              <a:tabLst/>
              <a:defRPr/>
            </a:pPr>
            <a:br>
              <a:rPr kumimoji="0" lang="en-US" sz="1500" b="0" i="0" u="none" strike="noStrike" kern="1200" cap="none" spc="0" normalizeH="0" baseline="0" noProof="0" dirty="0">
                <a:ln>
                  <a:noFill/>
                </a:ln>
                <a:solidFill>
                  <a:prstClr val="black"/>
                </a:solidFill>
                <a:effectLst/>
                <a:uLnTx/>
                <a:uFillTx/>
                <a:latin typeface="Calibri"/>
                <a:ea typeface="+mn-ea"/>
                <a:cs typeface="+mn-cs"/>
              </a:rPr>
            </a:br>
            <a:r>
              <a:rPr kumimoji="0" lang="en-US" sz="1350" b="0" i="0" u="none" strike="noStrike" kern="1200" cap="none" spc="0" normalizeH="0" baseline="0" noProof="0" dirty="0">
                <a:ln>
                  <a:noFill/>
                </a:ln>
                <a:solidFill>
                  <a:srgbClr val="000000"/>
                </a:solidFill>
                <a:effectLst/>
                <a:uLnTx/>
                <a:uFillTx/>
                <a:latin typeface="Roboto Mono"/>
                <a:ea typeface="+mn-ea"/>
                <a:cs typeface="+mn-cs"/>
              </a:rPr>
              <a:t>x0,y0,x1,y1,value</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Roboto Mono"/>
                <a:ea typeface="+mn-ea"/>
                <a:cs typeface="+mn-cs"/>
              </a:rPr>
              <a:t>0,960,20,980,7.200000e-01</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Roboto Mono"/>
                <a:ea typeface="+mn-ea"/>
                <a:cs typeface="+mn-cs"/>
              </a:rPr>
              <a:t>0,940,20,960,2.400000e-01</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Roboto Mono"/>
                <a:ea typeface="+mn-ea"/>
                <a:cs typeface="+mn-cs"/>
              </a:rPr>
              <a:t>0,920,20,940,1.200000e+00</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Roboto Mono"/>
                <a:ea typeface="+mn-ea"/>
                <a:cs typeface="+mn-cs"/>
              </a:rPr>
              <a:t>0,900,20,920,0.000000e+00</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Roboto Mono"/>
                <a:ea typeface="+mn-ea"/>
                <a:cs typeface="+mn-cs"/>
              </a:rPr>
              <a:t>0,700,20,720,1.440000e+00</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Roboto Mono"/>
                <a:ea typeface="+mn-ea"/>
                <a:cs typeface="+mn-cs"/>
              </a:rPr>
              <a:t>0,720,20,740,2.520000e+00</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Roboto Mono"/>
                <a:ea typeface="+mn-ea"/>
                <a:cs typeface="+mn-cs"/>
              </a:rPr>
              <a:t>0,740,20,760,1.200000e+00</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Roboto Mono"/>
                <a:ea typeface="+mn-ea"/>
                <a:cs typeface="+mn-cs"/>
              </a:rPr>
              <a:t>…</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500" b="0" i="0" u="none" strike="noStrike" kern="1200" cap="none" spc="0" normalizeH="0" baseline="0" noProof="0" dirty="0">
                <a:ln>
                  <a:noFill/>
                </a:ln>
                <a:solidFill>
                  <a:prstClr val="black"/>
                </a:solidFill>
                <a:effectLst/>
                <a:uLnTx/>
                <a:uFillTx/>
                <a:latin typeface="Calibri"/>
                <a:ea typeface="+mn-ea"/>
                <a:cs typeface="+mn-cs"/>
              </a:rPr>
            </a:br>
            <a:endParaRPr kumimoji="0" lang="en-US" sz="1200" b="1" i="0" u="none" strike="noStrike" kern="1200" cap="none" spc="0" normalizeH="0" baseline="0" noProof="0" dirty="0">
              <a:ln>
                <a:noFill/>
              </a:ln>
              <a:solidFill>
                <a:prstClr val="black"/>
              </a:solidFill>
              <a:effectLst/>
              <a:uLnTx/>
              <a:uFillTx/>
              <a:latin typeface="Calibri"/>
              <a:ea typeface="+mn-ea"/>
              <a:cs typeface="Courier New" panose="02070309020205020404" pitchFamily="49" charset="0"/>
            </a:endParaRPr>
          </a:p>
        </p:txBody>
      </p:sp>
      <p:pic>
        <p:nvPicPr>
          <p:cNvPr id="6146" name="Picture 2">
            <a:extLst>
              <a:ext uri="{FF2B5EF4-FFF2-40B4-BE49-F238E27FC236}">
                <a16:creationId xmlns:a16="http://schemas.microsoft.com/office/drawing/2014/main" id="{E6C1A2C0-CD78-4EFB-9FE2-8EB191335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431" y="1179143"/>
            <a:ext cx="1964169" cy="10812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365524D6-C3A5-43EB-8F5D-E3A25668A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143000"/>
            <a:ext cx="5434148"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8F25B61-31EF-4E54-9355-A5DAAF2C7FE7}"/>
              </a:ext>
            </a:extLst>
          </p:cNvPr>
          <p:cNvSpPr/>
          <p:nvPr/>
        </p:nvSpPr>
        <p:spPr>
          <a:xfrm>
            <a:off x="927966" y="1143000"/>
            <a:ext cx="1872393" cy="11174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a:extLst>
              <a:ext uri="{FF2B5EF4-FFF2-40B4-BE49-F238E27FC236}">
                <a16:creationId xmlns:a16="http://schemas.microsoft.com/office/drawing/2014/main" id="{D2A5ADE0-32D7-EA4B-B895-7F61FDC3C6D8}"/>
              </a:ext>
            </a:extLst>
          </p:cNvPr>
          <p:cNvSpPr>
            <a:spLocks noGrp="1"/>
          </p:cNvSpPr>
          <p:nvPr>
            <p:ph type="title"/>
          </p:nvPr>
        </p:nvSpPr>
        <p:spPr/>
        <p:txBody>
          <a:bodyPr/>
          <a:lstStyle/>
          <a:p>
            <a:r>
              <a:rPr lang="en-US" dirty="0">
                <a:solidFill>
                  <a:srgbClr val="495E78"/>
                </a:solidFill>
                <a:latin typeface="Arial"/>
                <a:ea typeface="Arial"/>
                <a:cs typeface="Arial"/>
                <a:sym typeface="Arial"/>
              </a:rPr>
              <a:t>Heatmaps</a:t>
            </a:r>
            <a:endParaRPr lang="en-US" dirty="0"/>
          </a:p>
        </p:txBody>
      </p:sp>
    </p:spTree>
    <p:extLst>
      <p:ext uri="{BB962C8B-B14F-4D97-AF65-F5344CB8AC3E}">
        <p14:creationId xmlns:p14="http://schemas.microsoft.com/office/powerpoint/2010/main" val="2930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06A6-45E0-4605-8EA0-324A143B2A61}"/>
              </a:ext>
            </a:extLst>
          </p:cNvPr>
          <p:cNvSpPr>
            <a:spLocks noGrp="1"/>
          </p:cNvSpPr>
          <p:nvPr>
            <p:ph type="title"/>
          </p:nvPr>
        </p:nvSpPr>
        <p:spPr/>
        <p:txBody>
          <a:bodyPr/>
          <a:lstStyle/>
          <a:p>
            <a:r>
              <a:rPr lang="en-US" dirty="0"/>
              <a:t>Real Accessibility of Real ML Challenges</a:t>
            </a:r>
          </a:p>
        </p:txBody>
      </p:sp>
      <p:sp>
        <p:nvSpPr>
          <p:cNvPr id="3" name="Content Placeholder 2">
            <a:extLst>
              <a:ext uri="{FF2B5EF4-FFF2-40B4-BE49-F238E27FC236}">
                <a16:creationId xmlns:a16="http://schemas.microsoft.com/office/drawing/2014/main" id="{A7984A9A-EA6E-4100-B26A-D94B0E050229}"/>
              </a:ext>
            </a:extLst>
          </p:cNvPr>
          <p:cNvSpPr>
            <a:spLocks noGrp="1"/>
          </p:cNvSpPr>
          <p:nvPr>
            <p:ph idx="1"/>
          </p:nvPr>
        </p:nvSpPr>
        <p:spPr>
          <a:xfrm>
            <a:off x="0" y="696310"/>
            <a:ext cx="8836025" cy="925121"/>
          </a:xfrm>
        </p:spPr>
        <p:txBody>
          <a:bodyPr/>
          <a:lstStyle/>
          <a:p>
            <a:pPr marL="282575" lvl="1" indent="0">
              <a:buNone/>
            </a:pPr>
            <a:endParaRPr lang="en-US" sz="2400" dirty="0"/>
          </a:p>
          <a:p>
            <a:pPr lvl="2"/>
            <a:endParaRPr lang="en-US" sz="2000" i="1" dirty="0"/>
          </a:p>
          <a:p>
            <a:pPr lvl="2"/>
            <a:endParaRPr lang="en-US" sz="2000" b="1" dirty="0"/>
          </a:p>
          <a:p>
            <a:pPr lvl="1"/>
            <a:endParaRPr lang="en-US" sz="2200" b="1" dirty="0"/>
          </a:p>
        </p:txBody>
      </p:sp>
      <p:sp>
        <p:nvSpPr>
          <p:cNvPr id="6" name="Google Shape;147;g10bce8141c1_0_20">
            <a:extLst>
              <a:ext uri="{FF2B5EF4-FFF2-40B4-BE49-F238E27FC236}">
                <a16:creationId xmlns:a16="http://schemas.microsoft.com/office/drawing/2014/main" id="{8647CA51-05C4-429D-B987-F659F6407201}"/>
              </a:ext>
            </a:extLst>
          </p:cNvPr>
          <p:cNvSpPr txBox="1"/>
          <p:nvPr/>
        </p:nvSpPr>
        <p:spPr>
          <a:xfrm>
            <a:off x="0" y="4391058"/>
            <a:ext cx="9144000" cy="2466942"/>
          </a:xfrm>
          <a:prstGeom prst="rect">
            <a:avLst/>
          </a:prstGeom>
          <a:noFill/>
          <a:ln>
            <a:noFill/>
          </a:ln>
        </p:spPr>
        <p:txBody>
          <a:bodyPr spcFirstLastPara="1" wrap="square" lIns="68569" tIns="34275" rIns="68569" bIns="34275" anchor="t" anchorCtr="0">
            <a:noAutofit/>
          </a:bodyPr>
          <a:lstStyle/>
          <a:p>
            <a:pPr marL="173831" lvl="1" indent="-173831" defTabSz="685800">
              <a:lnSpc>
                <a:spcPct val="95000"/>
              </a:lnSpc>
              <a:buClr>
                <a:srgbClr val="C00000"/>
              </a:buClr>
              <a:buSzPts val="2800"/>
              <a:buFont typeface="Arial"/>
              <a:buChar char="•"/>
            </a:pPr>
            <a:r>
              <a:rPr lang="en-US" sz="2000" b="1" kern="0" dirty="0">
                <a:solidFill>
                  <a:srgbClr val="000000"/>
                </a:solidFill>
                <a:latin typeface="Arial"/>
                <a:cs typeface="Arial"/>
                <a:sym typeface="Arial"/>
              </a:rPr>
              <a:t>ispd19_test10, </a:t>
            </a:r>
            <a:r>
              <a:rPr lang="en-US" sz="2000" b="1" kern="0" dirty="0" err="1">
                <a:solidFill>
                  <a:srgbClr val="000000"/>
                </a:solidFill>
                <a:latin typeface="Arial"/>
                <a:cs typeface="Arial"/>
                <a:sym typeface="Arial"/>
              </a:rPr>
              <a:t>TritonRoute</a:t>
            </a:r>
            <a:r>
              <a:rPr lang="en-US" sz="2000" b="1" kern="0" dirty="0">
                <a:solidFill>
                  <a:srgbClr val="000000"/>
                </a:solidFill>
                <a:latin typeface="Arial"/>
                <a:cs typeface="Arial"/>
                <a:sym typeface="Arial"/>
              </a:rPr>
              <a:t> </a:t>
            </a:r>
            <a:r>
              <a:rPr lang="en-US" sz="2000" kern="0" dirty="0">
                <a:solidFill>
                  <a:srgbClr val="000000"/>
                </a:solidFill>
                <a:latin typeface="Arial"/>
                <a:cs typeface="Arial"/>
                <a:sym typeface="Arial"/>
              </a:rPr>
              <a:t>[</a:t>
            </a:r>
            <a:r>
              <a:rPr lang="en-US" sz="2000" i="1" kern="0" dirty="0" err="1">
                <a:solidFill>
                  <a:srgbClr val="000000"/>
                </a:solidFill>
                <a:latin typeface="Arial"/>
                <a:cs typeface="Arial"/>
                <a:sym typeface="Arial"/>
              </a:rPr>
              <a:t>drt</a:t>
            </a:r>
            <a:r>
              <a:rPr lang="en-US" sz="2000" kern="0" dirty="0">
                <a:solidFill>
                  <a:srgbClr val="000000"/>
                </a:solidFill>
                <a:latin typeface="Arial"/>
                <a:cs typeface="Arial"/>
                <a:sym typeface="Arial"/>
              </a:rPr>
              <a:t> in </a:t>
            </a:r>
            <a:r>
              <a:rPr lang="en-US" sz="2000" kern="0" dirty="0" err="1">
                <a:solidFill>
                  <a:srgbClr val="000000"/>
                </a:solidFill>
                <a:latin typeface="Arial"/>
                <a:cs typeface="Arial"/>
                <a:sym typeface="Arial"/>
              </a:rPr>
              <a:t>OpenROAD</a:t>
            </a:r>
            <a:r>
              <a:rPr lang="en-US" sz="2000" kern="0" dirty="0">
                <a:solidFill>
                  <a:srgbClr val="000000"/>
                </a:solidFill>
                <a:latin typeface="Arial"/>
                <a:cs typeface="Arial"/>
                <a:sym typeface="Arial"/>
              </a:rPr>
              <a:t>]</a:t>
            </a:r>
            <a:endParaRPr lang="en-US" sz="2000" b="1" kern="0" dirty="0">
              <a:solidFill>
                <a:srgbClr val="000000"/>
              </a:solidFill>
              <a:latin typeface="Arial"/>
              <a:cs typeface="Arial"/>
              <a:sym typeface="Arial"/>
            </a:endParaRPr>
          </a:p>
          <a:p>
            <a:pPr marL="512763" lvl="2" indent="-231775" defTabSz="685800">
              <a:lnSpc>
                <a:spcPct val="95000"/>
              </a:lnSpc>
              <a:buClr>
                <a:srgbClr val="C00000"/>
              </a:buClr>
              <a:buSzPts val="2800"/>
              <a:buFont typeface="Arial"/>
              <a:buChar char="•"/>
            </a:pPr>
            <a:r>
              <a:rPr lang="en-US" sz="2000" b="1" kern="0" dirty="0">
                <a:solidFill>
                  <a:srgbClr val="000000"/>
                </a:solidFill>
                <a:latin typeface="Arial"/>
                <a:cs typeface="Arial"/>
                <a:sym typeface="Arial"/>
              </a:rPr>
              <a:t>Left: </a:t>
            </a:r>
            <a:r>
              <a:rPr lang="en-US" sz="2000" b="1" kern="0" dirty="0">
                <a:solidFill>
                  <a:srgbClr val="0000FF"/>
                </a:solidFill>
                <a:latin typeface="Arial"/>
                <a:cs typeface="Arial"/>
                <a:sym typeface="Arial"/>
              </a:rPr>
              <a:t>Tiles with DRVs</a:t>
            </a:r>
            <a:r>
              <a:rPr lang="en-US" sz="2000" b="1" kern="0" dirty="0">
                <a:solidFill>
                  <a:srgbClr val="000000"/>
                </a:solidFill>
                <a:latin typeface="Arial"/>
                <a:cs typeface="Arial"/>
                <a:sym typeface="Arial"/>
              </a:rPr>
              <a:t> </a:t>
            </a:r>
            <a:r>
              <a:rPr lang="en-US" sz="2000" kern="0" dirty="0">
                <a:solidFill>
                  <a:srgbClr val="000000"/>
                </a:solidFill>
                <a:latin typeface="Arial"/>
                <a:cs typeface="Arial"/>
                <a:sym typeface="Arial"/>
              </a:rPr>
              <a:t>(down to 21 at final iteration #64)</a:t>
            </a:r>
            <a:endParaRPr lang="en-US" sz="2000" b="1" kern="0" dirty="0">
              <a:solidFill>
                <a:srgbClr val="000000"/>
              </a:solidFill>
              <a:latin typeface="Arial"/>
              <a:cs typeface="Arial"/>
              <a:sym typeface="Arial"/>
            </a:endParaRPr>
          </a:p>
          <a:p>
            <a:pPr marL="512763" lvl="2" indent="-231775" defTabSz="685800">
              <a:lnSpc>
                <a:spcPct val="95000"/>
              </a:lnSpc>
              <a:buClr>
                <a:srgbClr val="C00000"/>
              </a:buClr>
              <a:buSzPts val="2800"/>
              <a:buFont typeface="Arial"/>
              <a:buChar char="•"/>
            </a:pPr>
            <a:r>
              <a:rPr lang="en-US" sz="2000" b="1" kern="0" dirty="0">
                <a:solidFill>
                  <a:srgbClr val="000000"/>
                </a:solidFill>
                <a:latin typeface="Arial"/>
                <a:cs typeface="Arial"/>
                <a:sym typeface="Arial"/>
              </a:rPr>
              <a:t>Right: </a:t>
            </a:r>
            <a:r>
              <a:rPr lang="en-US" sz="2000" b="1" kern="0" dirty="0">
                <a:solidFill>
                  <a:srgbClr val="0000FF"/>
                </a:solidFill>
                <a:latin typeface="Arial"/>
                <a:cs typeface="Arial"/>
                <a:sym typeface="Arial"/>
              </a:rPr>
              <a:t>Runtimes of workers </a:t>
            </a:r>
            <a:r>
              <a:rPr lang="en-US" sz="2000" kern="0" dirty="0">
                <a:solidFill>
                  <a:srgbClr val="000000"/>
                </a:solidFill>
                <a:latin typeface="Arial"/>
                <a:cs typeface="Arial"/>
                <a:sym typeface="Arial"/>
              </a:rPr>
              <a:t>(up to &gt; 500s in late iterations)</a:t>
            </a:r>
          </a:p>
          <a:p>
            <a:pPr marL="173831" lvl="1" indent="-173831" defTabSz="685800">
              <a:lnSpc>
                <a:spcPct val="95000"/>
              </a:lnSpc>
              <a:spcBef>
                <a:spcPts val="900"/>
              </a:spcBef>
              <a:buClr>
                <a:srgbClr val="C00000"/>
              </a:buClr>
              <a:buSzPts val="2800"/>
              <a:buFont typeface="Arial"/>
              <a:buChar char="•"/>
            </a:pPr>
            <a:r>
              <a:rPr lang="en-US" sz="2000" b="1" kern="0" dirty="0">
                <a:solidFill>
                  <a:srgbClr val="000000"/>
                </a:solidFill>
                <a:latin typeface="Arial"/>
                <a:cs typeface="Arial"/>
                <a:sym typeface="Arial"/>
              </a:rPr>
              <a:t>Prediction </a:t>
            </a:r>
          </a:p>
          <a:p>
            <a:pPr marL="512763" lvl="2" indent="-231775" defTabSz="685800">
              <a:lnSpc>
                <a:spcPct val="95000"/>
              </a:lnSpc>
              <a:buClr>
                <a:srgbClr val="C00000"/>
              </a:buClr>
              <a:buSzPts val="2800"/>
              <a:buFont typeface="Arial"/>
              <a:buChar char="•"/>
            </a:pPr>
            <a:r>
              <a:rPr lang="en-US" sz="2000" kern="0" dirty="0">
                <a:solidFill>
                  <a:srgbClr val="000000"/>
                </a:solidFill>
                <a:latin typeface="Arial"/>
                <a:cs typeface="Arial"/>
                <a:sym typeface="Arial"/>
              </a:rPr>
              <a:t>Doomed runs?  Hotspots, long tails?  DRVs from placement, global route? </a:t>
            </a:r>
          </a:p>
          <a:p>
            <a:pPr marL="173831" lvl="1" indent="-173831" defTabSz="685800">
              <a:lnSpc>
                <a:spcPct val="95000"/>
              </a:lnSpc>
              <a:buClr>
                <a:srgbClr val="C00000"/>
              </a:buClr>
              <a:buSzPts val="2800"/>
              <a:buFont typeface="Arial"/>
              <a:buChar char="•"/>
            </a:pPr>
            <a:r>
              <a:rPr lang="en-US" sz="2000" b="1" kern="0" dirty="0">
                <a:solidFill>
                  <a:srgbClr val="000000"/>
                </a:solidFill>
                <a:latin typeface="Arial"/>
                <a:cs typeface="Arial"/>
                <a:sym typeface="Arial"/>
              </a:rPr>
              <a:t>Learning</a:t>
            </a:r>
          </a:p>
          <a:p>
            <a:pPr marL="512763" lvl="2" indent="-231775" defTabSz="685800">
              <a:lnSpc>
                <a:spcPct val="95000"/>
              </a:lnSpc>
              <a:buClr>
                <a:srgbClr val="C00000"/>
              </a:buClr>
              <a:buSzPts val="2800"/>
              <a:buFont typeface="Arial"/>
              <a:buChar char="•"/>
            </a:pPr>
            <a:r>
              <a:rPr lang="en-US" sz="2000" kern="0" dirty="0">
                <a:solidFill>
                  <a:srgbClr val="000000"/>
                </a:solidFill>
                <a:latin typeface="Arial"/>
                <a:cs typeface="Arial"/>
                <a:sym typeface="Arial"/>
              </a:rPr>
              <a:t>Costing strategies for workers?  Sampling / multi-start strategies for tiles?</a:t>
            </a:r>
          </a:p>
          <a:p>
            <a:pPr marL="173831" lvl="1" indent="-173831" defTabSz="685800">
              <a:lnSpc>
                <a:spcPct val="95000"/>
              </a:lnSpc>
              <a:buClr>
                <a:srgbClr val="C00000"/>
              </a:buClr>
              <a:buSzPts val="2800"/>
              <a:buFont typeface="Arial"/>
              <a:buChar char="•"/>
            </a:pPr>
            <a:endParaRPr lang="en-US" sz="2000" b="1" kern="0" dirty="0">
              <a:solidFill>
                <a:srgbClr val="000000"/>
              </a:solidFill>
              <a:latin typeface="Arial"/>
              <a:cs typeface="Arial"/>
              <a:sym typeface="Wingdings" panose="05000000000000000000" pitchFamily="2" charset="2"/>
            </a:endParaRPr>
          </a:p>
        </p:txBody>
      </p:sp>
      <p:sp>
        <p:nvSpPr>
          <p:cNvPr id="8" name="Content Placeholder 2">
            <a:extLst>
              <a:ext uri="{FF2B5EF4-FFF2-40B4-BE49-F238E27FC236}">
                <a16:creationId xmlns:a16="http://schemas.microsoft.com/office/drawing/2014/main" id="{A7984A9A-EA6E-4100-B26A-D94B0E050229}"/>
              </a:ext>
            </a:extLst>
          </p:cNvPr>
          <p:cNvSpPr>
            <a:spLocks noGrp="1"/>
          </p:cNvSpPr>
          <p:nvPr/>
        </p:nvSpPr>
        <p:spPr bwMode="auto">
          <a:xfrm>
            <a:off x="-71462" y="1000859"/>
            <a:ext cx="8836025" cy="92512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3000">
                <a:solidFill>
                  <a:schemeClr val="tx1"/>
                </a:solidFill>
                <a:latin typeface="Arial" panose="020B0604020202020204" pitchFamily="34" charset="0"/>
                <a:ea typeface="+mn-ea"/>
                <a:cs typeface="Arial" panose="020B0604020202020204" pitchFamily="34" charset="0"/>
              </a:defRPr>
            </a:lvl1pPr>
            <a:lvl2pPr marL="573088" indent="-290513"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cs typeface="Arial" panose="020B0604020202020204" pitchFamily="34" charset="0"/>
              </a:defRPr>
            </a:lvl2pPr>
            <a:lvl3pPr marL="803275" indent="-230188" algn="l" rtl="0" eaLnBrk="1" fontAlgn="base" hangingPunct="1">
              <a:lnSpc>
                <a:spcPct val="85000"/>
              </a:lnSpc>
              <a:spcBef>
                <a:spcPct val="30000"/>
              </a:spcBef>
              <a:spcAft>
                <a:spcPct val="0"/>
              </a:spcAft>
              <a:buClr>
                <a:srgbClr val="C00000"/>
              </a:buClr>
              <a:buChar char="•"/>
              <a:defRPr sz="2600">
                <a:solidFill>
                  <a:schemeClr val="tx1"/>
                </a:solidFill>
                <a:latin typeface="Arial" panose="020B0604020202020204" pitchFamily="34" charset="0"/>
                <a:cs typeface="Arial" panose="020B0604020202020204" pitchFamily="34" charset="0"/>
              </a:defRPr>
            </a:lvl3pPr>
            <a:lvl4pPr marL="1025525" indent="-222250" algn="l" rtl="0" eaLnBrk="1" fontAlgn="base" hangingPunct="1">
              <a:spcBef>
                <a:spcPct val="20000"/>
              </a:spcBef>
              <a:spcAft>
                <a:spcPct val="0"/>
              </a:spcAft>
              <a:buClr>
                <a:srgbClr val="C00000"/>
              </a:buClr>
              <a:buSzPct val="75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282575" lvl="1" indent="0">
              <a:buNone/>
            </a:pPr>
            <a:endParaRPr lang="en-US" sz="2400" dirty="0"/>
          </a:p>
          <a:p>
            <a:pPr lvl="2"/>
            <a:endParaRPr lang="en-US" sz="2000" i="1" dirty="0"/>
          </a:p>
          <a:p>
            <a:pPr lvl="2"/>
            <a:endParaRPr lang="en-US" sz="2000" b="1" dirty="0"/>
          </a:p>
          <a:p>
            <a:pPr lvl="1"/>
            <a:endParaRPr lang="en-US" sz="2200" b="1" dirty="0"/>
          </a:p>
        </p:txBody>
      </p:sp>
      <p:pic>
        <p:nvPicPr>
          <p:cNvPr id="9" name="그림 5">
            <a:extLst>
              <a:ext uri="{FF2B5EF4-FFF2-40B4-BE49-F238E27FC236}">
                <a16:creationId xmlns:a16="http://schemas.microsoft.com/office/drawing/2014/main" id="{590F3503-B9DF-46CE-B790-2953AB79C4F0}"/>
              </a:ext>
            </a:extLst>
          </p:cNvPr>
          <p:cNvPicPr>
            <a:picLocks noChangeAspect="1"/>
          </p:cNvPicPr>
          <p:nvPr/>
        </p:nvPicPr>
        <p:blipFill>
          <a:blip r:embed="rId3"/>
          <a:stretch>
            <a:fillRect/>
          </a:stretch>
        </p:blipFill>
        <p:spPr>
          <a:xfrm>
            <a:off x="90463" y="921525"/>
            <a:ext cx="4562500" cy="3421875"/>
          </a:xfrm>
          <a:prstGeom prst="rect">
            <a:avLst/>
          </a:prstGeom>
        </p:spPr>
      </p:pic>
      <p:pic>
        <p:nvPicPr>
          <p:cNvPr id="10" name="그림 8">
            <a:extLst>
              <a:ext uri="{FF2B5EF4-FFF2-40B4-BE49-F238E27FC236}">
                <a16:creationId xmlns:a16="http://schemas.microsoft.com/office/drawing/2014/main" id="{A6446316-C0A6-4D85-A8CE-0C1352CF0337}"/>
              </a:ext>
            </a:extLst>
          </p:cNvPr>
          <p:cNvPicPr>
            <a:picLocks noChangeAspect="1"/>
          </p:cNvPicPr>
          <p:nvPr/>
        </p:nvPicPr>
        <p:blipFill>
          <a:blip r:embed="rId4"/>
          <a:stretch>
            <a:fillRect/>
          </a:stretch>
        </p:blipFill>
        <p:spPr>
          <a:xfrm>
            <a:off x="4652963" y="921524"/>
            <a:ext cx="4562500" cy="3421875"/>
          </a:xfrm>
          <a:prstGeom prst="rect">
            <a:avLst/>
          </a:prstGeom>
        </p:spPr>
      </p:pic>
    </p:spTree>
    <p:extLst>
      <p:ext uri="{BB962C8B-B14F-4D97-AF65-F5344CB8AC3E}">
        <p14:creationId xmlns:p14="http://schemas.microsoft.com/office/powerpoint/2010/main" val="183589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fade">
                                      <p:cBhvr>
                                        <p:cTn id="10" dur="500"/>
                                        <p:tgtEl>
                                          <p:spTgt spid="6">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Effect transition="in" filter="fade">
                                      <p:cBhvr>
                                        <p:cTn id="15" dur="500"/>
                                        <p:tgtEl>
                                          <p:spTgt spid="6">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animEffect transition="in" filter="fade">
                                      <p:cBhvr>
                                        <p:cTn id="18"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529C6A-19DC-BB4D-A431-4C26D521A7B4}"/>
              </a:ext>
            </a:extLst>
          </p:cNvPr>
          <p:cNvSpPr>
            <a:spLocks noGrp="1"/>
          </p:cNvSpPr>
          <p:nvPr>
            <p:ph type="title"/>
          </p:nvPr>
        </p:nvSpPr>
        <p:spPr>
          <a:xfrm>
            <a:off x="76200" y="152400"/>
            <a:ext cx="8839200" cy="457200"/>
          </a:xfrm>
        </p:spPr>
        <p:txBody>
          <a:bodyPr/>
          <a:lstStyle/>
          <a:p>
            <a:r>
              <a:rPr lang="en-US" kern="0" dirty="0">
                <a:solidFill>
                  <a:srgbClr val="254061"/>
                </a:solidFill>
                <a:latin typeface="Arial"/>
                <a:cs typeface="Arial"/>
                <a:sym typeface="Arial"/>
              </a:rPr>
              <a:t>Trajectory Impacts of </a:t>
            </a:r>
            <a:r>
              <a:rPr lang="en-US" kern="0" dirty="0" err="1">
                <a:solidFill>
                  <a:srgbClr val="254061"/>
                </a:solidFill>
                <a:latin typeface="Arial"/>
                <a:cs typeface="Arial"/>
                <a:sym typeface="Arial"/>
              </a:rPr>
              <a:t>OpenROAD</a:t>
            </a:r>
            <a:endParaRPr lang="en-US" sz="1800" dirty="0"/>
          </a:p>
        </p:txBody>
      </p:sp>
      <p:sp>
        <p:nvSpPr>
          <p:cNvPr id="2" name="Text Placeholder 1">
            <a:extLst>
              <a:ext uri="{FF2B5EF4-FFF2-40B4-BE49-F238E27FC236}">
                <a16:creationId xmlns:a16="http://schemas.microsoft.com/office/drawing/2014/main" id="{0BFB7E78-B150-4110-B250-6F747FAD379F}"/>
              </a:ext>
            </a:extLst>
          </p:cNvPr>
          <p:cNvSpPr>
            <a:spLocks noGrp="1"/>
          </p:cNvSpPr>
          <p:nvPr>
            <p:ph idx="1"/>
          </p:nvPr>
        </p:nvSpPr>
        <p:spPr>
          <a:xfrm>
            <a:off x="0" y="838200"/>
            <a:ext cx="9220200" cy="5943600"/>
          </a:xfrm>
        </p:spPr>
        <p:txBody>
          <a:bodyPr>
            <a:normAutofit fontScale="70000" lnSpcReduction="20000"/>
          </a:bodyPr>
          <a:lstStyle/>
          <a:p>
            <a:pPr marL="211931" indent="-173831"/>
            <a:r>
              <a:rPr lang="en-US" dirty="0">
                <a:solidFill>
                  <a:srgbClr val="0000FF"/>
                </a:solidFill>
              </a:rPr>
              <a:t>“Leveling up” amplifies researchers’ efforts, reduce wasted energy</a:t>
            </a:r>
          </a:p>
          <a:p>
            <a:pPr marL="344488" lvl="1" indent="-177800"/>
            <a:r>
              <a:rPr lang="en-US" dirty="0">
                <a:sym typeface="Wingdings" panose="05000000000000000000" pitchFamily="2" charset="2"/>
              </a:rPr>
              <a:t>More efficient discovery, innovation in physical design</a:t>
            </a:r>
          </a:p>
          <a:p>
            <a:pPr marL="344488" lvl="1" indent="-177800"/>
            <a:r>
              <a:rPr lang="en-US" dirty="0">
                <a:sym typeface="Wingdings" panose="05000000000000000000" pitchFamily="2" charset="2"/>
              </a:rPr>
              <a:t>More accessible education and training of a future workforce</a:t>
            </a:r>
          </a:p>
          <a:p>
            <a:pPr marL="322263" lvl="1" indent="0">
              <a:buNone/>
            </a:pPr>
            <a:endParaRPr lang="en-US" dirty="0"/>
          </a:p>
          <a:p>
            <a:pPr marL="211931" indent="-173831"/>
            <a:r>
              <a:rPr lang="en-US" dirty="0">
                <a:solidFill>
                  <a:srgbClr val="0000FF"/>
                </a:solidFill>
              </a:rPr>
              <a:t>Openness and infrastructure</a:t>
            </a:r>
          </a:p>
          <a:p>
            <a:pPr marL="344488" lvl="1" indent="-177800"/>
            <a:r>
              <a:rPr lang="en-US" dirty="0"/>
              <a:t>Documentation in code of how to architect and build an EDA tool</a:t>
            </a:r>
          </a:p>
          <a:p>
            <a:pPr marL="344488" lvl="1" indent="-177800"/>
            <a:r>
              <a:rPr lang="en-US" dirty="0"/>
              <a:t>Integration backplane that lowers barriers and improves transparency</a:t>
            </a:r>
          </a:p>
          <a:p>
            <a:pPr marL="496094" lvl="1" indent="-173831"/>
            <a:endParaRPr lang="en-US" dirty="0"/>
          </a:p>
          <a:p>
            <a:pPr marL="211931" indent="-173831"/>
            <a:r>
              <a:rPr lang="en-US" dirty="0">
                <a:solidFill>
                  <a:srgbClr val="0000FF"/>
                </a:solidFill>
              </a:rPr>
              <a:t>Virtuous cycle of democratization and innovation</a:t>
            </a:r>
          </a:p>
          <a:p>
            <a:pPr marL="344488" lvl="1" indent="-177800"/>
            <a:r>
              <a:rPr lang="en-US" dirty="0"/>
              <a:t>High-schoolers making </a:t>
            </a:r>
            <a:r>
              <a:rPr lang="en-US" dirty="0" err="1"/>
              <a:t>tapeouts</a:t>
            </a:r>
            <a:r>
              <a:rPr lang="en-US" dirty="0"/>
              <a:t> </a:t>
            </a:r>
            <a:r>
              <a:rPr lang="en-US" dirty="0">
                <a:sym typeface="Wingdings" panose="05000000000000000000" pitchFamily="2" charset="2"/>
              </a:rPr>
              <a:t> disruptive enabler for education</a:t>
            </a:r>
            <a:endParaRPr lang="en-US" dirty="0"/>
          </a:p>
          <a:p>
            <a:pPr marL="344488" lvl="1" indent="-177800"/>
            <a:r>
              <a:rPr lang="en-US" dirty="0"/>
              <a:t>Rewarding for project contributors</a:t>
            </a:r>
          </a:p>
          <a:p>
            <a:pPr marL="211931" indent="-173831"/>
            <a:endParaRPr lang="en-US" dirty="0">
              <a:solidFill>
                <a:srgbClr val="0000FF"/>
              </a:solidFill>
            </a:endParaRPr>
          </a:p>
          <a:p>
            <a:pPr marL="211931" indent="-173831"/>
            <a:r>
              <a:rPr lang="en-US" dirty="0">
                <a:solidFill>
                  <a:srgbClr val="0000FF"/>
                </a:solidFill>
              </a:rPr>
              <a:t>Critical mass and critical quality are possible</a:t>
            </a:r>
          </a:p>
          <a:p>
            <a:pPr marL="211931" indent="-173831"/>
            <a:endParaRPr lang="en-US" dirty="0">
              <a:solidFill>
                <a:srgbClr val="0000FF"/>
              </a:solidFill>
            </a:endParaRPr>
          </a:p>
          <a:p>
            <a:pPr marL="211931" indent="-173831"/>
            <a:r>
              <a:rPr lang="en-US" dirty="0">
                <a:solidFill>
                  <a:srgbClr val="0000FF"/>
                </a:solidFill>
              </a:rPr>
              <a:t>Sustainability and translation are first-class concerns</a:t>
            </a:r>
          </a:p>
          <a:p>
            <a:pPr marL="344488" lvl="1" indent="-177800"/>
            <a:r>
              <a:rPr lang="en-US" dirty="0"/>
              <a:t>Governance, stable funding, organizational structure, roadmap, stakeholders, …</a:t>
            </a:r>
          </a:p>
          <a:p>
            <a:pPr marL="496094" lvl="1" indent="-173831"/>
            <a:endParaRPr lang="en-US" dirty="0"/>
          </a:p>
          <a:p>
            <a:pPr marL="211931" indent="-173831"/>
            <a:r>
              <a:rPr lang="en-US" dirty="0">
                <a:solidFill>
                  <a:srgbClr val="0000FF"/>
                </a:solidFill>
              </a:rPr>
              <a:t>On the road to “EDA2.0”:  Intelligence + Cloud</a:t>
            </a:r>
          </a:p>
          <a:p>
            <a:pPr marL="344488" lvl="1" indent="-177800"/>
            <a:r>
              <a:rPr lang="en-US" b="1" dirty="0">
                <a:solidFill>
                  <a:srgbClr val="C00000"/>
                </a:solidFill>
              </a:rPr>
              <a:t>COPILOT</a:t>
            </a:r>
            <a:r>
              <a:rPr lang="en-US" dirty="0"/>
              <a:t>: </a:t>
            </a:r>
            <a:r>
              <a:rPr lang="en-US" b="1" dirty="0">
                <a:solidFill>
                  <a:srgbClr val="FF0000"/>
                </a:solidFill>
              </a:rPr>
              <a:t>C</a:t>
            </a:r>
            <a:r>
              <a:rPr lang="en-US" dirty="0"/>
              <a:t>loud </a:t>
            </a:r>
            <a:r>
              <a:rPr lang="en-US" b="1" dirty="0">
                <a:solidFill>
                  <a:srgbClr val="FF0000"/>
                </a:solidFill>
              </a:rPr>
              <a:t>O</a:t>
            </a:r>
            <a:r>
              <a:rPr lang="en-US" dirty="0"/>
              <a:t>ptimized </a:t>
            </a:r>
            <a:r>
              <a:rPr lang="en-US" b="1" dirty="0">
                <a:solidFill>
                  <a:srgbClr val="FF0000"/>
                </a:solidFill>
              </a:rPr>
              <a:t>P</a:t>
            </a:r>
            <a:r>
              <a:rPr lang="en-US" dirty="0"/>
              <a:t>hysical </a:t>
            </a:r>
            <a:r>
              <a:rPr lang="en-US" b="1" dirty="0">
                <a:solidFill>
                  <a:srgbClr val="FF0000"/>
                </a:solidFill>
              </a:rPr>
              <a:t>I</a:t>
            </a:r>
            <a:r>
              <a:rPr lang="en-US" dirty="0"/>
              <a:t>mplementation </a:t>
            </a:r>
            <a:r>
              <a:rPr lang="en-US" b="1" dirty="0">
                <a:solidFill>
                  <a:srgbClr val="FF0000"/>
                </a:solidFill>
              </a:rPr>
              <a:t>L</a:t>
            </a:r>
            <a:r>
              <a:rPr lang="en-US" dirty="0"/>
              <a:t>everaging </a:t>
            </a:r>
            <a:r>
              <a:rPr lang="en-US" b="1" dirty="0" err="1">
                <a:solidFill>
                  <a:srgbClr val="FF0000"/>
                </a:solidFill>
              </a:rPr>
              <a:t>O</a:t>
            </a:r>
            <a:r>
              <a:rPr lang="en-US" dirty="0" err="1"/>
              <a:t>penROAD</a:t>
            </a:r>
            <a:r>
              <a:rPr lang="en-US" dirty="0"/>
              <a:t> </a:t>
            </a:r>
            <a:r>
              <a:rPr lang="en-US" b="1" dirty="0">
                <a:solidFill>
                  <a:srgbClr val="FF0000"/>
                </a:solidFill>
              </a:rPr>
              <a:t>T</a:t>
            </a:r>
            <a:r>
              <a:rPr lang="en-US" dirty="0"/>
              <a:t>echnology</a:t>
            </a:r>
          </a:p>
          <a:p>
            <a:pPr marL="0" indent="0">
              <a:buNone/>
            </a:pPr>
            <a:endParaRPr lang="en-US" dirty="0"/>
          </a:p>
        </p:txBody>
      </p:sp>
    </p:spTree>
    <p:extLst>
      <p:ext uri="{BB962C8B-B14F-4D97-AF65-F5344CB8AC3E}">
        <p14:creationId xmlns:p14="http://schemas.microsoft.com/office/powerpoint/2010/main" val="1399812433"/>
      </p:ext>
    </p:extLst>
  </p:cSld>
  <p:clrMapOvr>
    <a:masterClrMapping/>
  </p:clrMapOvr>
  <mc:AlternateContent xmlns:mc="http://schemas.openxmlformats.org/markup-compatibility/2006" xmlns:p14="http://schemas.microsoft.com/office/powerpoint/2010/main">
    <mc:Choice Requires="p14">
      <p:transition spd="slow" p14:dur="2000" advTm="52396"/>
    </mc:Choice>
    <mc:Fallback xmlns="">
      <p:transition spd="slow" advTm="523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500"/>
                                        <p:tgtEl>
                                          <p:spTgt spid="2">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fade">
                                      <p:cBhvr>
                                        <p:cTn id="35" dur="500"/>
                                        <p:tgtEl>
                                          <p:spTgt spid="2">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12" end="12"/>
                                            </p:txEl>
                                          </p:spTgt>
                                        </p:tgtEl>
                                        <p:attrNameLst>
                                          <p:attrName>style.visibility</p:attrName>
                                        </p:attrNameLst>
                                      </p:cBhvr>
                                      <p:to>
                                        <p:strVal val="visible"/>
                                      </p:to>
                                    </p:set>
                                    <p:animEffect transition="in" filter="fade">
                                      <p:cBhvr>
                                        <p:cTn id="40" dur="500"/>
                                        <p:tgtEl>
                                          <p:spTgt spid="2">
                                            <p:txEl>
                                              <p:pRg st="12" end="1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14" end="14"/>
                                            </p:txEl>
                                          </p:spTgt>
                                        </p:tgtEl>
                                        <p:attrNameLst>
                                          <p:attrName>style.visibility</p:attrName>
                                        </p:attrNameLst>
                                      </p:cBhvr>
                                      <p:to>
                                        <p:strVal val="visible"/>
                                      </p:to>
                                    </p:set>
                                    <p:animEffect transition="in" filter="fade">
                                      <p:cBhvr>
                                        <p:cTn id="45" dur="500"/>
                                        <p:tgtEl>
                                          <p:spTgt spid="2">
                                            <p:txEl>
                                              <p:pRg st="14" end="1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xEl>
                                              <p:pRg st="15" end="15"/>
                                            </p:txEl>
                                          </p:spTgt>
                                        </p:tgtEl>
                                        <p:attrNameLst>
                                          <p:attrName>style.visibility</p:attrName>
                                        </p:attrNameLst>
                                      </p:cBhvr>
                                      <p:to>
                                        <p:strVal val="visible"/>
                                      </p:to>
                                    </p:set>
                                    <p:animEffect transition="in" filter="fade">
                                      <p:cBhvr>
                                        <p:cTn id="48" dur="500"/>
                                        <p:tgtEl>
                                          <p:spTgt spid="2">
                                            <p:txEl>
                                              <p:pRg st="15" end="1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xEl>
                                              <p:pRg st="17" end="17"/>
                                            </p:txEl>
                                          </p:spTgt>
                                        </p:tgtEl>
                                        <p:attrNameLst>
                                          <p:attrName>style.visibility</p:attrName>
                                        </p:attrNameLst>
                                      </p:cBhvr>
                                      <p:to>
                                        <p:strVal val="visible"/>
                                      </p:to>
                                    </p:set>
                                    <p:animEffect transition="in" filter="fade">
                                      <p:cBhvr>
                                        <p:cTn id="53" dur="500"/>
                                        <p:tgtEl>
                                          <p:spTgt spid="2">
                                            <p:txEl>
                                              <p:pRg st="17" end="17"/>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
                                            <p:txEl>
                                              <p:pRg st="18" end="18"/>
                                            </p:txEl>
                                          </p:spTgt>
                                        </p:tgtEl>
                                        <p:attrNameLst>
                                          <p:attrName>style.visibility</p:attrName>
                                        </p:attrNameLst>
                                      </p:cBhvr>
                                      <p:to>
                                        <p:strVal val="visible"/>
                                      </p:to>
                                    </p:set>
                                    <p:animEffect transition="in" filter="fade">
                                      <p:cBhvr>
                                        <p:cTn id="56" dur="500"/>
                                        <p:tgtEl>
                                          <p:spTgt spid="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Agenda</a:t>
            </a:r>
            <a:endParaRPr lang="en-US" sz="2400" dirty="0"/>
          </a:p>
        </p:txBody>
      </p:sp>
      <p:sp>
        <p:nvSpPr>
          <p:cNvPr id="13" name="Google Shape;147;g10bce8141c1_0_20">
            <a:extLst>
              <a:ext uri="{FF2B5EF4-FFF2-40B4-BE49-F238E27FC236}">
                <a16:creationId xmlns:a16="http://schemas.microsoft.com/office/drawing/2014/main" id="{8DCBBFC5-AB45-4204-A120-CA9864C5BFE8}"/>
              </a:ext>
            </a:extLst>
          </p:cNvPr>
          <p:cNvSpPr txBox="1"/>
          <p:nvPr/>
        </p:nvSpPr>
        <p:spPr>
          <a:xfrm>
            <a:off x="228600" y="914400"/>
            <a:ext cx="8915400" cy="2895600"/>
          </a:xfrm>
          <a:prstGeom prst="rect">
            <a:avLst/>
          </a:prstGeom>
          <a:noFill/>
          <a:ln>
            <a:noFill/>
          </a:ln>
        </p:spPr>
        <p:txBody>
          <a:bodyPr spcFirstLastPara="1" wrap="square" lIns="68569" tIns="34275" rIns="68569" bIns="34275" anchor="t" anchorCtr="0">
            <a:noAutofit/>
          </a:bodyPr>
          <a:lstStyle/>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Leveling Up: A Trajectory</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The </a:t>
            </a:r>
            <a:r>
              <a:rPr lang="en-US" sz="2400" b="1" kern="0" dirty="0" err="1">
                <a:solidFill>
                  <a:srgbClr val="000000"/>
                </a:solidFill>
                <a:latin typeface="Arial"/>
                <a:cs typeface="Arial"/>
                <a:sym typeface="Arial"/>
              </a:rPr>
              <a:t>OpenROAD</a:t>
            </a:r>
            <a:r>
              <a:rPr lang="en-US" sz="2400" b="1" kern="0" dirty="0">
                <a:solidFill>
                  <a:srgbClr val="000000"/>
                </a:solidFill>
                <a:latin typeface="Arial"/>
                <a:cs typeface="Arial"/>
                <a:sym typeface="Arial"/>
              </a:rPr>
              <a:t> Project</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FF0000"/>
                </a:solidFill>
                <a:latin typeface="Arial"/>
                <a:cs typeface="Arial"/>
                <a:sym typeface="Arial"/>
              </a:rPr>
              <a:t>The TILOS AI Institute</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And Beyond</a:t>
            </a:r>
            <a:endParaRPr lang="en-US" sz="2000" kern="0" dirty="0">
              <a:solidFill>
                <a:srgbClr val="000000"/>
              </a:solidFill>
              <a:latin typeface="Arial"/>
              <a:cs typeface="Arial"/>
              <a:sym typeface="Arial"/>
            </a:endParaRPr>
          </a:p>
        </p:txBody>
      </p:sp>
      <p:pic>
        <p:nvPicPr>
          <p:cNvPr id="2050" name="Picture 2" descr="Level Up | Motivation">
            <a:extLst>
              <a:ext uri="{FF2B5EF4-FFF2-40B4-BE49-F238E27FC236}">
                <a16:creationId xmlns:a16="http://schemas.microsoft.com/office/drawing/2014/main" id="{4E7730FF-B3CA-46ED-BE2A-288A6617D4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372135"/>
            <a:ext cx="3008961" cy="231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009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dirty="0"/>
              <a:t>What is TILOS?</a:t>
            </a:r>
          </a:p>
        </p:txBody>
      </p:sp>
      <p:sp>
        <p:nvSpPr>
          <p:cNvPr id="12" name="Text Placeholder 1">
            <a:extLst>
              <a:ext uri="{FF2B5EF4-FFF2-40B4-BE49-F238E27FC236}">
                <a16:creationId xmlns:a16="http://schemas.microsoft.com/office/drawing/2014/main" id="{E59310F0-B214-422C-88CC-C05F93353F48}"/>
              </a:ext>
            </a:extLst>
          </p:cNvPr>
          <p:cNvSpPr txBox="1">
            <a:spLocks/>
          </p:cNvSpPr>
          <p:nvPr/>
        </p:nvSpPr>
        <p:spPr>
          <a:xfrm>
            <a:off x="76200" y="1600200"/>
            <a:ext cx="8880269" cy="3657600"/>
          </a:xfrm>
          <a:prstGeom prst="rect">
            <a:avLst/>
          </a:prstGeom>
        </p:spPr>
        <p:txBody>
          <a:bodyPr vert="horz" lIns="91440" tIns="45720" rIns="91440" bIns="45720" rtlCol="0">
            <a:normAutofit fontScale="77500" lnSpcReduction="20000"/>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rgbClr val="000000"/>
              </a:buClr>
              <a:buSzPts val="2220"/>
              <a:buFont typeface="Arial" pitchFamily="34" charset="0"/>
              <a:buNone/>
            </a:pPr>
            <a:endParaRPr lang="en-US" dirty="0"/>
          </a:p>
          <a:p>
            <a:pPr marL="0" indent="0">
              <a:spcBef>
                <a:spcPts val="0"/>
              </a:spcBef>
              <a:buClr>
                <a:srgbClr val="000000"/>
              </a:buClr>
              <a:buSzPts val="2220"/>
              <a:buFont typeface="Arial" pitchFamily="34" charset="0"/>
              <a:buNone/>
            </a:pPr>
            <a:r>
              <a:rPr lang="en-US" b="1" dirty="0"/>
              <a:t>NSF National AI Research Institute </a:t>
            </a:r>
            <a:r>
              <a:rPr lang="en-US" b="1" dirty="0">
                <a:solidFill>
                  <a:srgbClr val="0070C0"/>
                </a:solidFill>
              </a:rPr>
              <a:t>for Advances in Optimization</a:t>
            </a:r>
          </a:p>
          <a:p>
            <a:pPr marL="0" indent="0">
              <a:spcBef>
                <a:spcPts val="0"/>
              </a:spcBef>
              <a:buClr>
                <a:srgbClr val="000000"/>
              </a:buClr>
              <a:buSzPts val="2220"/>
              <a:buFont typeface="Arial" pitchFamily="34" charset="0"/>
              <a:buNone/>
            </a:pPr>
            <a:endParaRPr lang="en-US" b="1" dirty="0"/>
          </a:p>
          <a:p>
            <a:pPr marL="0" indent="0">
              <a:spcBef>
                <a:spcPts val="0"/>
              </a:spcBef>
              <a:buClr>
                <a:srgbClr val="000000"/>
              </a:buClr>
              <a:buSzPts val="2220"/>
              <a:buFont typeface="Arial" pitchFamily="34" charset="0"/>
              <a:buNone/>
            </a:pPr>
            <a:r>
              <a:rPr lang="en-US" b="1" dirty="0"/>
              <a:t>         </a:t>
            </a:r>
            <a:r>
              <a:rPr lang="en-US" b="1" dirty="0">
                <a:solidFill>
                  <a:srgbClr val="0070C0"/>
                </a:solidFill>
              </a:rPr>
              <a:t>Mission: make impossible optimizations possible, at scale </a:t>
            </a:r>
          </a:p>
          <a:p>
            <a:pPr marL="0" indent="0">
              <a:spcBef>
                <a:spcPts val="0"/>
              </a:spcBef>
              <a:buClr>
                <a:srgbClr val="000000"/>
              </a:buClr>
              <a:buSzPts val="2220"/>
              <a:buFont typeface="Arial" pitchFamily="34" charset="0"/>
              <a:buNone/>
            </a:pPr>
            <a:r>
              <a:rPr lang="en-US" b="1" dirty="0">
                <a:solidFill>
                  <a:srgbClr val="0070C0"/>
                </a:solidFill>
              </a:rPr>
              <a:t>         and in practice. </a:t>
            </a:r>
          </a:p>
          <a:p>
            <a:pPr marL="0" indent="0">
              <a:spcBef>
                <a:spcPts val="0"/>
              </a:spcBef>
              <a:buClr>
                <a:srgbClr val="000000"/>
              </a:buClr>
              <a:buSzPts val="2220"/>
              <a:buFont typeface="Arial" pitchFamily="34" charset="0"/>
              <a:buNone/>
            </a:pPr>
            <a:endParaRPr lang="en-US" b="1" dirty="0"/>
          </a:p>
          <a:p>
            <a:pPr marL="0" indent="0">
              <a:lnSpc>
                <a:spcPct val="150000"/>
              </a:lnSpc>
              <a:spcBef>
                <a:spcPts val="0"/>
              </a:spcBef>
              <a:buClr>
                <a:srgbClr val="000000"/>
              </a:buClr>
              <a:buSzPts val="2220"/>
              <a:buFont typeface="Arial" pitchFamily="34" charset="0"/>
              <a:buNone/>
            </a:pPr>
            <a:r>
              <a:rPr lang="en-US" b="1" dirty="0"/>
              <a:t>5-year grant, $20M total funding from NSF (started November 1</a:t>
            </a:r>
            <a:r>
              <a:rPr lang="en-US" b="1" baseline="30000" dirty="0"/>
              <a:t>st</a:t>
            </a:r>
            <a:r>
              <a:rPr lang="en-US" b="1" dirty="0"/>
              <a:t>)</a:t>
            </a:r>
            <a:br>
              <a:rPr lang="en-US" b="1" dirty="0">
                <a:solidFill>
                  <a:srgbClr val="0070C0"/>
                </a:solidFill>
              </a:rPr>
            </a:br>
            <a:r>
              <a:rPr lang="en-US" b="1" dirty="0">
                <a:solidFill>
                  <a:srgbClr val="0070C0"/>
                </a:solidFill>
              </a:rPr>
              <a:t>         Partial support is from Intel Corporation</a:t>
            </a:r>
            <a:endParaRPr lang="en-US" b="1" dirty="0"/>
          </a:p>
        </p:txBody>
      </p:sp>
      <p:pic>
        <p:nvPicPr>
          <p:cNvPr id="3" name="Picture 2">
            <a:extLst>
              <a:ext uri="{FF2B5EF4-FFF2-40B4-BE49-F238E27FC236}">
                <a16:creationId xmlns:a16="http://schemas.microsoft.com/office/drawing/2014/main" id="{B59FE868-C3EE-49CD-8AE1-DD09D1ED2E8C}"/>
              </a:ext>
            </a:extLst>
          </p:cNvPr>
          <p:cNvPicPr>
            <a:picLocks noChangeAspect="1"/>
          </p:cNvPicPr>
          <p:nvPr/>
        </p:nvPicPr>
        <p:blipFill>
          <a:blip r:embed="rId3"/>
          <a:stretch>
            <a:fillRect/>
          </a:stretch>
        </p:blipFill>
        <p:spPr>
          <a:xfrm>
            <a:off x="1752600" y="4748760"/>
            <a:ext cx="5852312" cy="661440"/>
          </a:xfrm>
          <a:prstGeom prst="rect">
            <a:avLst/>
          </a:prstGeom>
        </p:spPr>
      </p:pic>
    </p:spTree>
    <p:extLst>
      <p:ext uri="{BB962C8B-B14F-4D97-AF65-F5344CB8AC3E}">
        <p14:creationId xmlns:p14="http://schemas.microsoft.com/office/powerpoint/2010/main" val="389969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4" end="4"/>
                                            </p:txEl>
                                          </p:spTgt>
                                        </p:tgtEl>
                                        <p:attrNameLst>
                                          <p:attrName>style.visibility</p:attrName>
                                        </p:attrNameLst>
                                      </p:cBhvr>
                                      <p:to>
                                        <p:strVal val="visible"/>
                                      </p:to>
                                    </p:set>
                                    <p:animEffect transition="in" filter="fade">
                                      <p:cBhvr>
                                        <p:cTn id="10" dur="500"/>
                                        <p:tgtEl>
                                          <p:spTgt spid="1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animEffect transition="in" filter="fade">
                                      <p:cBhvr>
                                        <p:cTn id="15" dur="500"/>
                                        <p:tgtEl>
                                          <p:spTgt spid="12">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9114692" cy="380998"/>
          </a:xfrm>
        </p:spPr>
        <p:txBody>
          <a:bodyPr/>
          <a:lstStyle/>
          <a:p>
            <a:r>
              <a:rPr lang="en-US" b="1" dirty="0">
                <a:solidFill>
                  <a:schemeClr val="tx1"/>
                </a:solidFill>
              </a:rPr>
              <a:t>TILOS:  </a:t>
            </a:r>
            <a:r>
              <a:rPr lang="en-US" b="1" dirty="0" err="1">
                <a:solidFill>
                  <a:schemeClr val="tx1"/>
                </a:solidFill>
              </a:rPr>
              <a:t>Fishburn</a:t>
            </a:r>
            <a:r>
              <a:rPr lang="en-US" b="1" dirty="0">
                <a:solidFill>
                  <a:schemeClr val="tx1"/>
                </a:solidFill>
              </a:rPr>
              <a:t> and Dunlop, ICCAD85</a:t>
            </a:r>
            <a:endParaRPr lang="en-US" dirty="0">
              <a:solidFill>
                <a:schemeClr val="tx1"/>
              </a:solidFill>
            </a:endParaRPr>
          </a:p>
        </p:txBody>
      </p:sp>
      <p:pic>
        <p:nvPicPr>
          <p:cNvPr id="10" name="Picture 9">
            <a:extLst>
              <a:ext uri="{FF2B5EF4-FFF2-40B4-BE49-F238E27FC236}">
                <a16:creationId xmlns:a16="http://schemas.microsoft.com/office/drawing/2014/main" id="{D5C3176F-FC2C-4BE6-85B3-8F64F4961F70}"/>
              </a:ext>
            </a:extLst>
          </p:cNvPr>
          <p:cNvPicPr>
            <a:picLocks noChangeAspect="1"/>
          </p:cNvPicPr>
          <p:nvPr/>
        </p:nvPicPr>
        <p:blipFill>
          <a:blip r:embed="rId3"/>
          <a:stretch>
            <a:fillRect/>
          </a:stretch>
        </p:blipFill>
        <p:spPr>
          <a:xfrm>
            <a:off x="304800" y="1732941"/>
            <a:ext cx="4055425" cy="3829659"/>
          </a:xfrm>
          <a:prstGeom prst="rect">
            <a:avLst/>
          </a:prstGeom>
          <a:ln w="19050">
            <a:solidFill>
              <a:schemeClr val="tx1"/>
            </a:solidFill>
          </a:ln>
        </p:spPr>
      </p:pic>
      <p:pic>
        <p:nvPicPr>
          <p:cNvPr id="12" name="Picture 11">
            <a:extLst>
              <a:ext uri="{FF2B5EF4-FFF2-40B4-BE49-F238E27FC236}">
                <a16:creationId xmlns:a16="http://schemas.microsoft.com/office/drawing/2014/main" id="{C6B44E8B-4EDC-44AD-BCBE-7A847B4F40EC}"/>
              </a:ext>
            </a:extLst>
          </p:cNvPr>
          <p:cNvPicPr>
            <a:picLocks noChangeAspect="1"/>
          </p:cNvPicPr>
          <p:nvPr/>
        </p:nvPicPr>
        <p:blipFill>
          <a:blip r:embed="rId4"/>
          <a:stretch>
            <a:fillRect/>
          </a:stretch>
        </p:blipFill>
        <p:spPr>
          <a:xfrm>
            <a:off x="4671343" y="2142668"/>
            <a:ext cx="4053557" cy="2934003"/>
          </a:xfrm>
          <a:prstGeom prst="rect">
            <a:avLst/>
          </a:prstGeom>
          <a:ln w="76200">
            <a:solidFill>
              <a:schemeClr val="tx1"/>
            </a:solidFill>
          </a:ln>
        </p:spPr>
      </p:pic>
    </p:spTree>
    <p:extLst>
      <p:ext uri="{BB962C8B-B14F-4D97-AF65-F5344CB8AC3E}">
        <p14:creationId xmlns:p14="http://schemas.microsoft.com/office/powerpoint/2010/main" val="982374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9114692" cy="380998"/>
          </a:xfrm>
        </p:spPr>
        <p:txBody>
          <a:bodyPr/>
          <a:lstStyle/>
          <a:p>
            <a:r>
              <a:rPr lang="en-US" sz="2600" b="1" dirty="0">
                <a:solidFill>
                  <a:srgbClr val="C00000"/>
                </a:solidFill>
              </a:rPr>
              <a:t>T</a:t>
            </a:r>
            <a:r>
              <a:rPr lang="en-US" sz="2600" b="1" dirty="0">
                <a:solidFill>
                  <a:srgbClr val="254061"/>
                </a:solidFill>
              </a:rPr>
              <a:t>he </a:t>
            </a:r>
            <a:r>
              <a:rPr lang="en-US" sz="2600" b="1" dirty="0">
                <a:solidFill>
                  <a:srgbClr val="C00000"/>
                </a:solidFill>
              </a:rPr>
              <a:t>I</a:t>
            </a:r>
            <a:r>
              <a:rPr lang="en-US" sz="2600" b="1" dirty="0">
                <a:solidFill>
                  <a:srgbClr val="254061"/>
                </a:solidFill>
              </a:rPr>
              <a:t>nstitute for </a:t>
            </a:r>
            <a:r>
              <a:rPr lang="en-US" sz="2600" b="1" dirty="0">
                <a:solidFill>
                  <a:srgbClr val="C00000"/>
                </a:solidFill>
              </a:rPr>
              <a:t>L</a:t>
            </a:r>
            <a:r>
              <a:rPr lang="en-US" sz="2600" b="1" dirty="0">
                <a:solidFill>
                  <a:srgbClr val="254061"/>
                </a:solidFill>
              </a:rPr>
              <a:t>earning-enabled </a:t>
            </a:r>
            <a:r>
              <a:rPr lang="en-US" sz="2600" b="1" dirty="0">
                <a:solidFill>
                  <a:srgbClr val="C00000"/>
                </a:solidFill>
              </a:rPr>
              <a:t>O</a:t>
            </a:r>
            <a:r>
              <a:rPr lang="en-US" sz="2600" b="1" dirty="0">
                <a:solidFill>
                  <a:srgbClr val="254061"/>
                </a:solidFill>
              </a:rPr>
              <a:t>ptimization at </a:t>
            </a:r>
            <a:r>
              <a:rPr lang="en-US" sz="2600" b="1" dirty="0">
                <a:solidFill>
                  <a:srgbClr val="C00000"/>
                </a:solidFill>
              </a:rPr>
              <a:t>S</a:t>
            </a:r>
            <a:r>
              <a:rPr lang="en-US" sz="2600" b="1" dirty="0">
                <a:solidFill>
                  <a:srgbClr val="254061"/>
                </a:solidFill>
              </a:rPr>
              <a:t>cale</a:t>
            </a:r>
            <a:endParaRPr lang="en-US" sz="2600" dirty="0"/>
          </a:p>
        </p:txBody>
      </p:sp>
      <p:pic>
        <p:nvPicPr>
          <p:cNvPr id="4" name="Picture 3" descr="Diagram&#10;&#10;Description automatically generated">
            <a:extLst>
              <a:ext uri="{FF2B5EF4-FFF2-40B4-BE49-F238E27FC236}">
                <a16:creationId xmlns:a16="http://schemas.microsoft.com/office/drawing/2014/main" id="{0324B2BB-98B7-46E6-98AC-355396CAFBCB}"/>
              </a:ext>
            </a:extLst>
          </p:cNvPr>
          <p:cNvPicPr>
            <a:picLocks noChangeAspect="1"/>
          </p:cNvPicPr>
          <p:nvPr/>
        </p:nvPicPr>
        <p:blipFill>
          <a:blip r:embed="rId3"/>
          <a:stretch>
            <a:fillRect/>
          </a:stretch>
        </p:blipFill>
        <p:spPr>
          <a:xfrm>
            <a:off x="5410200" y="2805194"/>
            <a:ext cx="3657579" cy="3523206"/>
          </a:xfrm>
          <a:prstGeom prst="rect">
            <a:avLst/>
          </a:prstGeom>
        </p:spPr>
      </p:pic>
      <p:sp>
        <p:nvSpPr>
          <p:cNvPr id="5" name="Text Placeholder 1">
            <a:extLst>
              <a:ext uri="{FF2B5EF4-FFF2-40B4-BE49-F238E27FC236}">
                <a16:creationId xmlns:a16="http://schemas.microsoft.com/office/drawing/2014/main" id="{6693696B-CF3D-42E3-A96E-E2D5731BF898}"/>
              </a:ext>
            </a:extLst>
          </p:cNvPr>
          <p:cNvSpPr txBox="1">
            <a:spLocks/>
          </p:cNvSpPr>
          <p:nvPr/>
        </p:nvSpPr>
        <p:spPr>
          <a:xfrm>
            <a:off x="76221" y="1143000"/>
            <a:ext cx="6781778" cy="5185400"/>
          </a:xfrm>
          <a:prstGeom prst="rect">
            <a:avLst/>
          </a:prstGeom>
        </p:spPr>
        <p:txBody>
          <a:bodyPr vert="horz" lIns="91440" tIns="45720" rIns="91440" bIns="45720" rtlCol="0">
            <a:norm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25"/>
              </a:spcAft>
              <a:buClr>
                <a:srgbClr val="000000"/>
              </a:buClr>
              <a:buSzPts val="2220"/>
              <a:buFont typeface="Arial" pitchFamily="34" charset="0"/>
              <a:buNone/>
            </a:pPr>
            <a:r>
              <a:rPr lang="en-US" sz="2200" b="1" dirty="0"/>
              <a:t>Optimization: Find a best-possible solution</a:t>
            </a:r>
          </a:p>
          <a:p>
            <a:pPr marL="0" indent="0">
              <a:spcBef>
                <a:spcPts val="0"/>
              </a:spcBef>
              <a:spcAft>
                <a:spcPts val="225"/>
              </a:spcAft>
              <a:buClr>
                <a:srgbClr val="000000"/>
              </a:buClr>
              <a:buSzPts val="2220"/>
              <a:buFont typeface="Arial" pitchFamily="34" charset="0"/>
              <a:buNone/>
            </a:pPr>
            <a:endParaRPr lang="en-US" sz="2200" b="1" dirty="0"/>
          </a:p>
          <a:p>
            <a:pPr marL="0" indent="0">
              <a:spcBef>
                <a:spcPts val="0"/>
              </a:spcBef>
              <a:spcAft>
                <a:spcPts val="225"/>
              </a:spcAft>
              <a:buClr>
                <a:srgbClr val="000000"/>
              </a:buClr>
              <a:buSzPts val="2220"/>
              <a:buFont typeface="Arial" pitchFamily="34" charset="0"/>
              <a:buNone/>
            </a:pPr>
            <a:r>
              <a:rPr lang="en-US" sz="2200" b="1" dirty="0"/>
              <a:t>Fundamental challenges: scale and complexity</a:t>
            </a:r>
            <a:endParaRPr lang="en-US" sz="2200" dirty="0"/>
          </a:p>
          <a:p>
            <a:pPr marL="0" indent="0">
              <a:spcBef>
                <a:spcPts val="0"/>
              </a:spcBef>
              <a:spcAft>
                <a:spcPts val="225"/>
              </a:spcAft>
              <a:buClr>
                <a:srgbClr val="000000"/>
              </a:buClr>
              <a:buSzPts val="2220"/>
              <a:buFont typeface="Arial" pitchFamily="34" charset="0"/>
              <a:buNone/>
            </a:pPr>
            <a:endParaRPr lang="en-US" sz="2200" b="1" dirty="0"/>
          </a:p>
          <a:p>
            <a:pPr marL="0" indent="0">
              <a:spcBef>
                <a:spcPts val="0"/>
              </a:spcBef>
              <a:spcAft>
                <a:spcPts val="225"/>
              </a:spcAft>
              <a:buClr>
                <a:srgbClr val="000000"/>
              </a:buClr>
              <a:buSzPts val="2220"/>
              <a:buFont typeface="Arial" pitchFamily="34" charset="0"/>
              <a:buNone/>
            </a:pPr>
            <a:r>
              <a:rPr lang="en-US" sz="2200" b="1" dirty="0">
                <a:sym typeface="Wingdings" panose="05000000000000000000" pitchFamily="2" charset="2"/>
              </a:rPr>
              <a:t>  </a:t>
            </a:r>
            <a:r>
              <a:rPr lang="en-US" sz="2200" b="1" dirty="0"/>
              <a:t>Nexus of </a:t>
            </a:r>
            <a:r>
              <a:rPr lang="en-US" sz="2200" b="1" dirty="0">
                <a:solidFill>
                  <a:srgbClr val="0070C0"/>
                </a:solidFill>
              </a:rPr>
              <a:t>AI/ML</a:t>
            </a:r>
            <a:r>
              <a:rPr lang="en-US" sz="2200" b="1" dirty="0"/>
              <a:t>, </a:t>
            </a:r>
            <a:r>
              <a:rPr lang="en-US" sz="2200" b="1" dirty="0">
                <a:solidFill>
                  <a:srgbClr val="0070C0"/>
                </a:solidFill>
              </a:rPr>
              <a:t>optimization</a:t>
            </a:r>
            <a:r>
              <a:rPr lang="en-US" sz="2200" b="1" dirty="0"/>
              <a:t>, </a:t>
            </a:r>
            <a:r>
              <a:rPr lang="en-US" sz="2200" b="1" dirty="0">
                <a:solidFill>
                  <a:srgbClr val="0070C0"/>
                </a:solidFill>
              </a:rPr>
              <a:t>use in practice</a:t>
            </a:r>
            <a:r>
              <a:rPr lang="en-US" sz="2200" b="1" dirty="0"/>
              <a:t> </a:t>
            </a:r>
          </a:p>
          <a:p>
            <a:pPr marL="0" indent="0">
              <a:spcBef>
                <a:spcPts val="1125"/>
              </a:spcBef>
              <a:spcAft>
                <a:spcPts val="225"/>
              </a:spcAft>
              <a:buClr>
                <a:srgbClr val="000000"/>
              </a:buClr>
              <a:buSzPts val="2220"/>
              <a:buFont typeface="Arial" pitchFamily="34" charset="0"/>
              <a:buNone/>
            </a:pPr>
            <a:endParaRPr lang="en-US" sz="1800" b="1" dirty="0"/>
          </a:p>
          <a:p>
            <a:pPr marL="0" indent="0">
              <a:spcBef>
                <a:spcPts val="1125"/>
              </a:spcBef>
              <a:spcAft>
                <a:spcPts val="225"/>
              </a:spcAft>
              <a:buClr>
                <a:srgbClr val="000000"/>
              </a:buClr>
              <a:buSzPts val="2220"/>
              <a:buFont typeface="Arial" pitchFamily="34" charset="0"/>
              <a:buNone/>
            </a:pPr>
            <a:endParaRPr lang="en-US" sz="1800" b="1" dirty="0"/>
          </a:p>
          <a:p>
            <a:pPr marL="0" indent="0">
              <a:spcBef>
                <a:spcPts val="1125"/>
              </a:spcBef>
              <a:spcAft>
                <a:spcPts val="225"/>
              </a:spcAft>
              <a:buClr>
                <a:srgbClr val="000000"/>
              </a:buClr>
              <a:buSzPts val="2220"/>
              <a:buFont typeface="Arial" pitchFamily="34" charset="0"/>
              <a:buNone/>
            </a:pPr>
            <a:endParaRPr lang="en-US" sz="1800" b="1" dirty="0"/>
          </a:p>
          <a:p>
            <a:pPr marL="0" indent="0">
              <a:spcBef>
                <a:spcPts val="1125"/>
              </a:spcBef>
              <a:spcAft>
                <a:spcPts val="225"/>
              </a:spcAft>
              <a:buClr>
                <a:srgbClr val="000000"/>
              </a:buClr>
              <a:buSzPts val="2220"/>
              <a:buFont typeface="Arial" pitchFamily="34" charset="0"/>
              <a:buNone/>
            </a:pPr>
            <a:r>
              <a:rPr lang="en-US" sz="2200" b="1" dirty="0"/>
              <a:t>Vision: Four “virtuous cycles”</a:t>
            </a:r>
          </a:p>
          <a:p>
            <a:pPr marL="0" indent="0">
              <a:spcBef>
                <a:spcPts val="0"/>
              </a:spcBef>
              <a:spcAft>
                <a:spcPts val="225"/>
              </a:spcAft>
              <a:buClr>
                <a:srgbClr val="000000"/>
              </a:buClr>
              <a:buSzPts val="2220"/>
              <a:buFont typeface="Arial" pitchFamily="34" charset="0"/>
              <a:buNone/>
            </a:pPr>
            <a:r>
              <a:rPr lang="en-US" sz="1800" dirty="0"/>
              <a:t>   1. </a:t>
            </a:r>
            <a:r>
              <a:rPr lang="en-US" sz="1800" b="1" dirty="0"/>
              <a:t>Foundations: </a:t>
            </a:r>
            <a:r>
              <a:rPr lang="en-US" sz="1800" dirty="0"/>
              <a:t>AI and Optimization</a:t>
            </a:r>
          </a:p>
          <a:p>
            <a:pPr marL="0" indent="0">
              <a:spcBef>
                <a:spcPts val="0"/>
              </a:spcBef>
              <a:spcAft>
                <a:spcPts val="225"/>
              </a:spcAft>
              <a:buClr>
                <a:srgbClr val="000000"/>
              </a:buClr>
              <a:buSzPts val="2220"/>
              <a:buFont typeface="Arial" pitchFamily="34" charset="0"/>
              <a:buNone/>
            </a:pPr>
            <a:r>
              <a:rPr lang="en-US" sz="1800" dirty="0"/>
              <a:t>   2. </a:t>
            </a:r>
            <a:r>
              <a:rPr lang="en-US" sz="1800" b="1" dirty="0"/>
              <a:t>Scaling: </a:t>
            </a:r>
            <a:r>
              <a:rPr lang="en-US" sz="1800" dirty="0"/>
              <a:t>Foundations and Use Domains</a:t>
            </a:r>
          </a:p>
          <a:p>
            <a:pPr marL="0" indent="0">
              <a:spcBef>
                <a:spcPts val="0"/>
              </a:spcBef>
              <a:spcAft>
                <a:spcPts val="225"/>
              </a:spcAft>
              <a:buClr>
                <a:srgbClr val="000000"/>
              </a:buClr>
              <a:buSzPts val="2220"/>
              <a:buFont typeface="Arial" pitchFamily="34" charset="0"/>
              <a:buNone/>
            </a:pPr>
            <a:r>
              <a:rPr lang="en-US" sz="1800" dirty="0"/>
              <a:t>   3. </a:t>
            </a:r>
            <a:r>
              <a:rPr lang="en-US" sz="1800" b="1" dirty="0"/>
              <a:t>Translation: </a:t>
            </a:r>
            <a:r>
              <a:rPr lang="en-US" sz="1800" dirty="0"/>
              <a:t>Academia and Industry leading edge</a:t>
            </a:r>
          </a:p>
          <a:p>
            <a:pPr marL="0" indent="0">
              <a:spcBef>
                <a:spcPts val="0"/>
              </a:spcBef>
              <a:spcAft>
                <a:spcPts val="225"/>
              </a:spcAft>
              <a:buClr>
                <a:srgbClr val="000000"/>
              </a:buClr>
              <a:buSzPts val="2220"/>
              <a:buFont typeface="Arial" pitchFamily="34" charset="0"/>
              <a:buNone/>
            </a:pPr>
            <a:r>
              <a:rPr lang="en-US" sz="1800" dirty="0"/>
              <a:t>   4. </a:t>
            </a:r>
            <a:r>
              <a:rPr lang="en-US" sz="1800" b="1" dirty="0"/>
              <a:t>Broad Impact: </a:t>
            </a:r>
            <a:r>
              <a:rPr lang="en-US" sz="1800" dirty="0"/>
              <a:t>Education, Outreach, and Research</a:t>
            </a:r>
          </a:p>
        </p:txBody>
      </p:sp>
      <p:sp>
        <p:nvSpPr>
          <p:cNvPr id="6" name="Rectangle 5">
            <a:extLst>
              <a:ext uri="{FF2B5EF4-FFF2-40B4-BE49-F238E27FC236}">
                <a16:creationId xmlns:a16="http://schemas.microsoft.com/office/drawing/2014/main" id="{034A8CB8-255A-4BD4-88E2-E4B7AC57C7F7}"/>
              </a:ext>
            </a:extLst>
          </p:cNvPr>
          <p:cNvSpPr/>
          <p:nvPr/>
        </p:nvSpPr>
        <p:spPr>
          <a:xfrm>
            <a:off x="6113988" y="5253682"/>
            <a:ext cx="2241395" cy="112481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C7A0743-F9E8-48A2-B9FA-55793A162F32}"/>
              </a:ext>
            </a:extLst>
          </p:cNvPr>
          <p:cNvSpPr/>
          <p:nvPr/>
        </p:nvSpPr>
        <p:spPr>
          <a:xfrm>
            <a:off x="6582339" y="3294784"/>
            <a:ext cx="1304693" cy="22860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E011B787-21A3-450F-B219-FB5F7E1219DC}"/>
              </a:ext>
            </a:extLst>
          </p:cNvPr>
          <p:cNvSpPr/>
          <p:nvPr/>
        </p:nvSpPr>
        <p:spPr>
          <a:xfrm>
            <a:off x="7887032" y="3107461"/>
            <a:ext cx="1000823" cy="80807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BF1A01A2-7E7E-4F11-84F7-E69C6DCD81B6}"/>
              </a:ext>
            </a:extLst>
          </p:cNvPr>
          <p:cNvSpPr/>
          <p:nvPr/>
        </p:nvSpPr>
        <p:spPr>
          <a:xfrm>
            <a:off x="5564790" y="3413731"/>
            <a:ext cx="1000823" cy="92256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79944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8" end="8"/>
                                            </p:txEl>
                                          </p:spTgt>
                                        </p:tgtEl>
                                        <p:attrNameLst>
                                          <p:attrName>style.visibility</p:attrName>
                                        </p:attrNameLst>
                                      </p:cBhvr>
                                      <p:to>
                                        <p:strVal val="visible"/>
                                      </p:to>
                                    </p:set>
                                    <p:animEffect transition="in" filter="fade">
                                      <p:cBhvr>
                                        <p:cTn id="10" dur="500"/>
                                        <p:tgtEl>
                                          <p:spTgt spid="5">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animEffect transition="in" filter="fade">
                                      <p:cBhvr>
                                        <p:cTn id="13" dur="500"/>
                                        <p:tgtEl>
                                          <p:spTgt spid="5">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0" end="10"/>
                                            </p:txEl>
                                          </p:spTgt>
                                        </p:tgtEl>
                                        <p:attrNameLst>
                                          <p:attrName>style.visibility</p:attrName>
                                        </p:attrNameLst>
                                      </p:cBhvr>
                                      <p:to>
                                        <p:strVal val="visible"/>
                                      </p:to>
                                    </p:set>
                                    <p:animEffect transition="in" filter="fade">
                                      <p:cBhvr>
                                        <p:cTn id="16" dur="500"/>
                                        <p:tgtEl>
                                          <p:spTgt spid="5">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animEffect transition="in" filter="fade">
                                      <p:cBhvr>
                                        <p:cTn id="19" dur="500"/>
                                        <p:tgtEl>
                                          <p:spTgt spid="5">
                                            <p:txEl>
                                              <p:pRg st="11" end="1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2" end="12"/>
                                            </p:txEl>
                                          </p:spTgt>
                                        </p:tgtEl>
                                        <p:attrNameLst>
                                          <p:attrName>style.visibility</p:attrName>
                                        </p:attrNameLst>
                                      </p:cBhvr>
                                      <p:to>
                                        <p:strVal val="visible"/>
                                      </p:to>
                                    </p:set>
                                    <p:animEffect transition="in" filter="fade">
                                      <p:cBhvr>
                                        <p:cTn id="22" dur="500"/>
                                        <p:tgtEl>
                                          <p:spTgt spid="5">
                                            <p:txEl>
                                              <p:pRg st="12" end="1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dirty="0"/>
              <a:t>Learning and Optimization: Foundations</a:t>
            </a:r>
          </a:p>
        </p:txBody>
      </p:sp>
      <p:sp>
        <p:nvSpPr>
          <p:cNvPr id="29" name="TextBox 28">
            <a:extLst>
              <a:ext uri="{FF2B5EF4-FFF2-40B4-BE49-F238E27FC236}">
                <a16:creationId xmlns:a16="http://schemas.microsoft.com/office/drawing/2014/main" id="{7BAEE9EC-64FB-4A5C-B3DB-E501F8DA8149}"/>
              </a:ext>
            </a:extLst>
          </p:cNvPr>
          <p:cNvSpPr txBox="1"/>
          <p:nvPr/>
        </p:nvSpPr>
        <p:spPr>
          <a:xfrm>
            <a:off x="0" y="6562509"/>
            <a:ext cx="2724150" cy="219291"/>
          </a:xfrm>
          <a:prstGeom prst="rect">
            <a:avLst/>
          </a:prstGeom>
          <a:solidFill>
            <a:srgbClr val="FFFF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25" b="0" i="0" u="none" strike="noStrike" kern="1200" cap="none" spc="0" normalizeH="0" baseline="0" noProof="0" dirty="0">
                <a:ln>
                  <a:noFill/>
                </a:ln>
                <a:solidFill>
                  <a:prstClr val="black"/>
                </a:solidFill>
                <a:effectLst/>
                <a:uLnTx/>
                <a:uFillTx/>
                <a:latin typeface="Tahoma"/>
                <a:ea typeface="+mn-ea"/>
                <a:cs typeface="Arial"/>
                <a:sym typeface="Arial"/>
              </a:rPr>
              <a:t>Credit: N. </a:t>
            </a:r>
            <a:r>
              <a:rPr kumimoji="0" lang="en-US" sz="825" b="0" i="0" u="none" strike="noStrike" kern="1200" cap="none" spc="0" normalizeH="0" baseline="0" noProof="0" dirty="0" err="1">
                <a:ln>
                  <a:noFill/>
                </a:ln>
                <a:solidFill>
                  <a:prstClr val="black"/>
                </a:solidFill>
                <a:effectLst/>
                <a:uLnTx/>
                <a:uFillTx/>
                <a:latin typeface="Tahoma"/>
                <a:ea typeface="+mn-ea"/>
                <a:cs typeface="Arial"/>
                <a:sym typeface="Arial"/>
              </a:rPr>
              <a:t>Vishnoi</a:t>
            </a:r>
            <a:r>
              <a:rPr kumimoji="0" lang="en-US" sz="825" b="0" i="0" u="none" strike="noStrike" kern="1200" cap="none" spc="0" normalizeH="0" baseline="0" noProof="0" dirty="0">
                <a:ln>
                  <a:noFill/>
                </a:ln>
                <a:solidFill>
                  <a:prstClr val="black"/>
                </a:solidFill>
                <a:effectLst/>
                <a:uLnTx/>
                <a:uFillTx/>
                <a:latin typeface="Tahoma"/>
                <a:ea typeface="+mn-ea"/>
                <a:cs typeface="Arial"/>
                <a:sym typeface="Arial"/>
              </a:rPr>
              <a:t>, S. </a:t>
            </a:r>
            <a:r>
              <a:rPr kumimoji="0" lang="en-US" sz="825" b="0" i="0" u="none" strike="noStrike" kern="1200" cap="none" spc="0" normalizeH="0" baseline="0" noProof="0" dirty="0" err="1">
                <a:ln>
                  <a:noFill/>
                </a:ln>
                <a:solidFill>
                  <a:prstClr val="black"/>
                </a:solidFill>
                <a:effectLst/>
                <a:uLnTx/>
                <a:uFillTx/>
                <a:latin typeface="Tahoma"/>
                <a:ea typeface="+mn-ea"/>
                <a:cs typeface="Arial"/>
                <a:sym typeface="Arial"/>
              </a:rPr>
              <a:t>Jegelka</a:t>
            </a:r>
            <a:r>
              <a:rPr kumimoji="0" lang="en-US" sz="825" b="0" i="0" u="none" strike="noStrike" kern="1200" cap="none" spc="0" normalizeH="0" baseline="0" noProof="0" dirty="0">
                <a:ln>
                  <a:noFill/>
                </a:ln>
                <a:solidFill>
                  <a:prstClr val="black"/>
                </a:solidFill>
                <a:effectLst/>
                <a:uLnTx/>
                <a:uFillTx/>
                <a:latin typeface="Tahoma"/>
                <a:ea typeface="+mn-ea"/>
                <a:cs typeface="Arial"/>
                <a:sym typeface="Arial"/>
              </a:rPr>
              <a:t>, D. Spielman, Y. Wang +</a:t>
            </a:r>
          </a:p>
        </p:txBody>
      </p:sp>
      <p:sp>
        <p:nvSpPr>
          <p:cNvPr id="30" name="Text Placeholder 1">
            <a:extLst>
              <a:ext uri="{FF2B5EF4-FFF2-40B4-BE49-F238E27FC236}">
                <a16:creationId xmlns:a16="http://schemas.microsoft.com/office/drawing/2014/main" id="{F2DF39C4-3CA7-48AB-8241-157483D7DA68}"/>
              </a:ext>
            </a:extLst>
          </p:cNvPr>
          <p:cNvSpPr txBox="1">
            <a:spLocks/>
          </p:cNvSpPr>
          <p:nvPr/>
        </p:nvSpPr>
        <p:spPr>
          <a:xfrm>
            <a:off x="76200" y="1320426"/>
            <a:ext cx="9067800" cy="4089774"/>
          </a:xfrm>
          <a:prstGeom prst="rect">
            <a:avLst/>
          </a:prstGeom>
        </p:spPr>
        <p:txBody>
          <a:bodyPr vert="horz" lIns="91440" tIns="45720" rIns="91440" bIns="45720" rtlCol="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50"/>
              </a:spcBef>
              <a:spcAft>
                <a:spcPts val="450"/>
              </a:spcAft>
              <a:buClr>
                <a:srgbClr val="000000"/>
              </a:buClr>
              <a:buSzPts val="2220"/>
              <a:buFont typeface="Arial" pitchFamily="34" charset="0"/>
              <a:buNone/>
            </a:pPr>
            <a:r>
              <a:rPr lang="en-US" sz="2400" b="1" dirty="0"/>
              <a:t>AI advances </a:t>
            </a:r>
            <a:r>
              <a:rPr lang="en-US" sz="2400" b="1" dirty="0">
                <a:sym typeface="Wingdings" panose="05000000000000000000" pitchFamily="2" charset="2"/>
              </a:rPr>
              <a:t> </a:t>
            </a:r>
            <a:r>
              <a:rPr lang="en-US" sz="2400" b="1" dirty="0"/>
              <a:t>new challenges, new tools for optimization </a:t>
            </a:r>
            <a:endParaRPr lang="en-US" sz="2400" dirty="0"/>
          </a:p>
          <a:p>
            <a:pPr marL="342900" lvl="1" indent="0">
              <a:spcBef>
                <a:spcPts val="1350"/>
              </a:spcBef>
              <a:spcAft>
                <a:spcPts val="450"/>
              </a:spcAft>
              <a:buClr>
                <a:srgbClr val="000000"/>
              </a:buClr>
              <a:buSzPts val="2220"/>
              <a:buFont typeface="Arial" pitchFamily="34" charset="0"/>
              <a:buNone/>
            </a:pPr>
            <a:r>
              <a:rPr lang="en-US" sz="2000" dirty="0"/>
              <a:t>Bridging Discrete and Continuous </a:t>
            </a:r>
          </a:p>
          <a:p>
            <a:pPr marL="342900" lvl="1" indent="0">
              <a:spcBef>
                <a:spcPts val="450"/>
              </a:spcBef>
              <a:spcAft>
                <a:spcPts val="450"/>
              </a:spcAft>
              <a:buClr>
                <a:srgbClr val="000000"/>
              </a:buClr>
              <a:buSzPts val="2220"/>
              <a:buFont typeface="Arial" pitchFamily="34" charset="0"/>
              <a:buNone/>
            </a:pPr>
            <a:r>
              <a:rPr lang="en-US" sz="2000" dirty="0"/>
              <a:t>Distributed, Parallel, and Federated</a:t>
            </a:r>
          </a:p>
          <a:p>
            <a:pPr marL="342900" lvl="1" indent="0">
              <a:spcBef>
                <a:spcPts val="450"/>
              </a:spcBef>
              <a:spcAft>
                <a:spcPts val="450"/>
              </a:spcAft>
              <a:buClr>
                <a:srgbClr val="000000"/>
              </a:buClr>
              <a:buSzPts val="2220"/>
              <a:buFont typeface="Arial" pitchFamily="34" charset="0"/>
              <a:buNone/>
            </a:pPr>
            <a:r>
              <a:rPr lang="en-US" sz="2000" dirty="0"/>
              <a:t>Optimization on Manifolds</a:t>
            </a:r>
          </a:p>
          <a:p>
            <a:pPr marL="342900" lvl="1" indent="0">
              <a:spcBef>
                <a:spcPts val="450"/>
              </a:spcBef>
              <a:spcAft>
                <a:spcPts val="450"/>
              </a:spcAft>
              <a:buClr>
                <a:srgbClr val="000000"/>
              </a:buClr>
              <a:buSzPts val="2220"/>
              <a:buFont typeface="Arial" pitchFamily="34" charset="0"/>
              <a:buNone/>
            </a:pPr>
            <a:r>
              <a:rPr lang="en-US" sz="2000" dirty="0"/>
              <a:t>Dynamic Decisions under Uncertainty</a:t>
            </a:r>
          </a:p>
          <a:p>
            <a:pPr marL="342900" lvl="1" indent="0">
              <a:spcBef>
                <a:spcPts val="450"/>
              </a:spcBef>
              <a:spcAft>
                <a:spcPts val="450"/>
              </a:spcAft>
              <a:buClr>
                <a:srgbClr val="000000"/>
              </a:buClr>
              <a:buSzPts val="2220"/>
              <a:buFont typeface="Arial" pitchFamily="34" charset="0"/>
              <a:buNone/>
            </a:pPr>
            <a:r>
              <a:rPr lang="en-US" sz="2000" dirty="0"/>
              <a:t>Nonconvex Optimization in Deep Learning</a:t>
            </a:r>
          </a:p>
          <a:p>
            <a:pPr marL="342900" lvl="1" indent="0">
              <a:spcBef>
                <a:spcPts val="450"/>
              </a:spcBef>
              <a:spcAft>
                <a:spcPts val="450"/>
              </a:spcAft>
              <a:buClr>
                <a:srgbClr val="000000"/>
              </a:buClr>
              <a:buSzPts val="2220"/>
              <a:buFont typeface="Arial" pitchFamily="34" charset="0"/>
              <a:buNone/>
            </a:pPr>
            <a:endParaRPr lang="en-US" sz="1800" dirty="0"/>
          </a:p>
          <a:p>
            <a:pPr marL="0" indent="0">
              <a:spcBef>
                <a:spcPts val="450"/>
              </a:spcBef>
              <a:spcAft>
                <a:spcPts val="450"/>
              </a:spcAft>
              <a:buClr>
                <a:srgbClr val="000000"/>
              </a:buClr>
              <a:buSzPts val="2220"/>
              <a:buFont typeface="Arial" pitchFamily="34" charset="0"/>
              <a:buNone/>
            </a:pPr>
            <a:r>
              <a:rPr lang="en-US" sz="2400" b="1" dirty="0"/>
              <a:t>New perspectives on classic problems of optimization</a:t>
            </a:r>
            <a:endParaRPr lang="en-US" sz="2000" dirty="0"/>
          </a:p>
          <a:p>
            <a:pPr marL="342900" lvl="1" indent="0">
              <a:spcBef>
                <a:spcPts val="450"/>
              </a:spcBef>
              <a:spcAft>
                <a:spcPts val="450"/>
              </a:spcAft>
              <a:buClr>
                <a:srgbClr val="000000"/>
              </a:buClr>
              <a:buSzPts val="2220"/>
              <a:buFont typeface="Arial" pitchFamily="34" charset="0"/>
              <a:buNone/>
            </a:pPr>
            <a:endParaRPr lang="en-US" sz="2000" dirty="0"/>
          </a:p>
        </p:txBody>
      </p:sp>
    </p:spTree>
    <p:extLst>
      <p:ext uri="{BB962C8B-B14F-4D97-AF65-F5344CB8AC3E}">
        <p14:creationId xmlns:p14="http://schemas.microsoft.com/office/powerpoint/2010/main" val="196274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xEl>
                                              <p:pRg st="7" end="7"/>
                                            </p:txEl>
                                          </p:spTgt>
                                        </p:tgtEl>
                                        <p:attrNameLst>
                                          <p:attrName>style.visibility</p:attrName>
                                        </p:attrNameLst>
                                      </p:cBhvr>
                                      <p:to>
                                        <p:strVal val="visible"/>
                                      </p:to>
                                    </p:set>
                                    <p:animEffect transition="in" filter="fade">
                                      <p:cBhvr>
                                        <p:cTn id="27" dur="500"/>
                                        <p:tgtEl>
                                          <p:spTgt spid="3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dirty="0"/>
              <a:t>IC Design and Design Automation Challenges</a:t>
            </a:r>
          </a:p>
        </p:txBody>
      </p:sp>
      <p:sp>
        <p:nvSpPr>
          <p:cNvPr id="7" name="Google Shape;902;p8">
            <a:extLst>
              <a:ext uri="{FF2B5EF4-FFF2-40B4-BE49-F238E27FC236}">
                <a16:creationId xmlns:a16="http://schemas.microsoft.com/office/drawing/2014/main" id="{06AA8379-0C34-4C41-B954-7DB66A3F5201}"/>
              </a:ext>
            </a:extLst>
          </p:cNvPr>
          <p:cNvSpPr/>
          <p:nvPr/>
        </p:nvSpPr>
        <p:spPr>
          <a:xfrm>
            <a:off x="2110368" y="1261747"/>
            <a:ext cx="3503345" cy="3767453"/>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t>Challenges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900"/>
              </a:spcBef>
              <a:spcAft>
                <a:spcPts val="0"/>
              </a:spcAft>
              <a:buClr>
                <a:srgbClr val="FFFFFF"/>
              </a:buClr>
              <a:buSzPts val="1650"/>
              <a:buFont typeface="Tahoma"/>
              <a:buAutoNum type="arabicPeriod"/>
              <a:tabLst/>
              <a:defRPr/>
            </a:pPr>
            <a:r>
              <a:rPr kumimoji="0" lang="en-US" sz="1700" b="1" i="0" u="none" strike="noStrike" kern="0" cap="none" spc="0" normalizeH="0" baseline="0" noProof="0" dirty="0">
                <a:ln>
                  <a:noFill/>
                </a:ln>
                <a:solidFill>
                  <a:srgbClr val="FFFFFF"/>
                </a:solidFill>
                <a:effectLst/>
                <a:uLnTx/>
                <a:uFillTx/>
                <a:latin typeface="Arial"/>
                <a:ea typeface="Arial"/>
                <a:cs typeface="Arial"/>
                <a:sym typeface="Arial"/>
              </a:rPr>
              <a:t>Scale</a:t>
            </a:r>
            <a:r>
              <a:rPr kumimoji="0" lang="en-US" sz="17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US" sz="1700" b="0" i="0" u="none" strike="noStrike" kern="0" cap="none" spc="0" normalizeH="0" baseline="0" noProof="0" dirty="0">
                <a:ln>
                  <a:noFill/>
                </a:ln>
                <a:solidFill>
                  <a:srgbClr val="9BBB59"/>
                </a:solidFill>
                <a:effectLst/>
                <a:uLnTx/>
                <a:uFillTx/>
                <a:latin typeface="Arial"/>
                <a:ea typeface="Arial"/>
                <a:cs typeface="Arial"/>
                <a:sym typeface="Arial"/>
              </a:rPr>
              <a:t> </a:t>
            </a:r>
            <a:endParaRPr kumimoji="0" sz="1700" b="0" i="0" u="none" strike="noStrike" kern="0" cap="none" spc="0" normalizeH="0" baseline="0" noProof="0" dirty="0">
              <a:ln>
                <a:noFill/>
              </a:ln>
              <a:solidFill>
                <a:srgbClr val="FFFFFF"/>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900"/>
              </a:spcBef>
              <a:spcAft>
                <a:spcPts val="0"/>
              </a:spcAft>
              <a:buClr>
                <a:srgbClr val="FFFFFF"/>
              </a:buClr>
              <a:buSzPts val="1650"/>
              <a:buFont typeface="Tahoma"/>
              <a:buAutoNum type="arabicPeriod"/>
              <a:tabLst/>
              <a:defRPr/>
            </a:pPr>
            <a:r>
              <a:rPr kumimoji="0" lang="en-US" sz="1700" b="1" i="0" u="none" strike="noStrike" kern="0" cap="none" spc="0" normalizeH="0" baseline="0" noProof="0" dirty="0">
                <a:ln>
                  <a:noFill/>
                </a:ln>
                <a:solidFill>
                  <a:srgbClr val="FFFFFF"/>
                </a:solidFill>
                <a:effectLst/>
                <a:uLnTx/>
                <a:uFillTx/>
                <a:latin typeface="Arial"/>
                <a:ea typeface="Arial"/>
                <a:cs typeface="Arial"/>
                <a:sym typeface="Arial"/>
              </a:rPr>
              <a:t>Representation</a:t>
            </a:r>
            <a:r>
              <a:rPr kumimoji="0" lang="en-US" sz="17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US" sz="1700" b="0" i="0" u="none" strike="noStrike" kern="0" cap="none" spc="0" normalizeH="0" baseline="0" noProof="0" dirty="0">
                <a:ln>
                  <a:noFill/>
                </a:ln>
                <a:solidFill>
                  <a:srgbClr val="9BBB59"/>
                </a:solidFill>
                <a:effectLst/>
                <a:uLnTx/>
                <a:uFillTx/>
                <a:latin typeface="Arial"/>
                <a:ea typeface="Arial"/>
                <a:cs typeface="Arial"/>
                <a:sym typeface="Arial"/>
              </a:rPr>
              <a:t> </a:t>
            </a:r>
            <a:r>
              <a:rPr kumimoji="0" lang="en-US" sz="1700" b="0" i="0" u="none" strike="noStrike" kern="0" cap="none" spc="0" normalizeH="0" baseline="0" noProof="0" dirty="0">
                <a:ln>
                  <a:noFill/>
                </a:ln>
                <a:solidFill>
                  <a:srgbClr val="F79646"/>
                </a:solidFill>
                <a:effectLst/>
                <a:uLnTx/>
                <a:uFillTx/>
                <a:latin typeface="Arial"/>
                <a:ea typeface="Arial"/>
                <a:cs typeface="Arial"/>
                <a:sym typeface="Arial"/>
              </a:rPr>
              <a:t> </a:t>
            </a:r>
            <a:endParaRPr kumimoji="0" sz="1700" b="0" i="0" u="none" strike="noStrike" kern="0" cap="none" spc="0" normalizeH="0" baseline="0" noProof="0" dirty="0">
              <a:ln>
                <a:noFill/>
              </a:ln>
              <a:solidFill>
                <a:srgbClr val="FFFFFF"/>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900"/>
              </a:spcBef>
              <a:spcAft>
                <a:spcPts val="0"/>
              </a:spcAft>
              <a:buClr>
                <a:srgbClr val="FFFFFF"/>
              </a:buClr>
              <a:buSzPts val="1650"/>
              <a:buFont typeface="Tahoma"/>
              <a:buAutoNum type="arabicPeriod"/>
              <a:tabLst/>
              <a:defRPr/>
            </a:pPr>
            <a:r>
              <a:rPr kumimoji="0" lang="en-US" sz="1700" b="1" i="0" u="none" strike="noStrike" kern="0" cap="none" spc="0" normalizeH="0" baseline="0" noProof="0" dirty="0">
                <a:ln>
                  <a:noFill/>
                </a:ln>
                <a:solidFill>
                  <a:srgbClr val="FFFFFF"/>
                </a:solidFill>
                <a:effectLst/>
                <a:uLnTx/>
                <a:uFillTx/>
                <a:latin typeface="Arial"/>
                <a:ea typeface="Arial"/>
                <a:cs typeface="Arial"/>
                <a:sym typeface="Arial"/>
              </a:rPr>
              <a:t>Uncertain objectives</a:t>
            </a:r>
            <a:br>
              <a:rPr kumimoji="0" lang="en-US" sz="1700" b="1" i="0" u="none" strike="noStrike" kern="0" cap="none" spc="0" normalizeH="0" baseline="0" noProof="0" dirty="0">
                <a:ln>
                  <a:noFill/>
                </a:ln>
                <a:solidFill>
                  <a:srgbClr val="F79646"/>
                </a:solidFill>
                <a:effectLst/>
                <a:uLnTx/>
                <a:uFillTx/>
                <a:latin typeface="Arial"/>
                <a:ea typeface="Arial"/>
                <a:cs typeface="Arial"/>
                <a:sym typeface="Arial"/>
              </a:rPr>
            </a:br>
            <a:r>
              <a:rPr kumimoji="0" lang="en-US" sz="1700" b="1" i="0" u="none" strike="noStrike" kern="0" cap="none" spc="0" normalizeH="0" baseline="0" noProof="0" dirty="0">
                <a:ln>
                  <a:noFill/>
                </a:ln>
                <a:solidFill>
                  <a:srgbClr val="FFFFFF"/>
                </a:solidFill>
                <a:effectLst/>
                <a:uLnTx/>
                <a:uFillTx/>
                <a:latin typeface="Arial"/>
                <a:ea typeface="Arial"/>
                <a:cs typeface="Arial"/>
                <a:sym typeface="Arial"/>
              </a:rPr>
              <a:t>Multi-stage, Multi-scale</a:t>
            </a:r>
            <a:br>
              <a:rPr kumimoji="0" lang="en-US" sz="1700" b="1" i="0" u="none" strike="noStrike" kern="0" cap="none" spc="0" normalizeH="0" baseline="0" noProof="0" dirty="0">
                <a:ln>
                  <a:noFill/>
                </a:ln>
                <a:solidFill>
                  <a:srgbClr val="FFFFFF"/>
                </a:solidFill>
                <a:effectLst/>
                <a:uLnTx/>
                <a:uFillTx/>
                <a:latin typeface="Arial"/>
                <a:ea typeface="Arial"/>
                <a:cs typeface="Arial"/>
                <a:sym typeface="Arial"/>
              </a:rPr>
            </a:br>
            <a:r>
              <a:rPr kumimoji="0" lang="en-US" sz="1700" b="1" i="0" u="none" strike="noStrike" kern="0" cap="none" spc="0" normalizeH="0" baseline="0" noProof="0" dirty="0">
                <a:ln>
                  <a:noFill/>
                </a:ln>
                <a:solidFill>
                  <a:srgbClr val="FFFFFF"/>
                </a:solidFill>
                <a:effectLst/>
                <a:uLnTx/>
                <a:uFillTx/>
                <a:latin typeface="Arial"/>
                <a:ea typeface="Arial"/>
                <a:cs typeface="Arial"/>
                <a:sym typeface="Arial"/>
              </a:rPr>
              <a:t>Dynamics </a:t>
            </a:r>
            <a:r>
              <a:rPr kumimoji="0" lang="en-US" sz="1700" b="1" i="0" u="none" strike="noStrike" kern="0" cap="none" spc="0" normalizeH="0" baseline="0" noProof="0" dirty="0">
                <a:ln>
                  <a:noFill/>
                </a:ln>
                <a:solidFill>
                  <a:srgbClr val="4BACC6"/>
                </a:solidFill>
                <a:effectLst/>
                <a:uLnTx/>
                <a:uFillTx/>
                <a:latin typeface="Arial"/>
                <a:ea typeface="Arial"/>
                <a:cs typeface="Arial"/>
                <a:sym typeface="Arial"/>
              </a:rPr>
              <a:t> </a:t>
            </a:r>
            <a:endParaRPr kumimoji="0" sz="1700" b="1" i="0" u="none" strike="noStrike" kern="0" cap="none" spc="0" normalizeH="0" baseline="0" noProof="0" dirty="0">
              <a:ln>
                <a:noFill/>
              </a:ln>
              <a:solidFill>
                <a:srgbClr val="FFFFFF"/>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900"/>
              </a:spcBef>
              <a:spcAft>
                <a:spcPts val="0"/>
              </a:spcAft>
              <a:buClr>
                <a:srgbClr val="FFFFFF"/>
              </a:buClr>
              <a:buSzPts val="1650"/>
              <a:buFont typeface="Tahoma"/>
              <a:buAutoNum type="arabicPeriod"/>
              <a:tabLst/>
              <a:defRPr/>
            </a:pPr>
            <a:r>
              <a:rPr kumimoji="0" lang="en-US" sz="1700" b="1" i="0" u="none" strike="noStrike" kern="0" cap="none" spc="0" normalizeH="0" baseline="0" noProof="0" dirty="0">
                <a:ln>
                  <a:noFill/>
                </a:ln>
                <a:solidFill>
                  <a:srgbClr val="FFFFFF"/>
                </a:solidFill>
                <a:effectLst/>
                <a:uLnTx/>
                <a:uFillTx/>
                <a:latin typeface="Arial"/>
                <a:ea typeface="Arial"/>
                <a:cs typeface="Arial"/>
                <a:sym typeface="Arial"/>
              </a:rPr>
              <a:t>Reliability</a:t>
            </a:r>
            <a:r>
              <a:rPr kumimoji="0" lang="en-US" sz="17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US" sz="1700" b="1" i="0" u="none" strike="noStrike" kern="0" cap="none" spc="0" normalizeH="0" baseline="0" noProof="0" dirty="0">
                <a:ln>
                  <a:noFill/>
                </a:ln>
                <a:solidFill>
                  <a:srgbClr val="FFFFFF"/>
                </a:solidFill>
                <a:effectLst/>
                <a:uLnTx/>
                <a:uFillTx/>
                <a:latin typeface="Arial"/>
                <a:ea typeface="Arial"/>
                <a:cs typeface="Arial"/>
                <a:sym typeface="Arial"/>
              </a:rPr>
              <a:t>Generalization</a:t>
            </a:r>
            <a:r>
              <a:rPr kumimoji="0" lang="en-US" sz="1700" b="0" i="0" u="none" strike="noStrike" kern="0" cap="none" spc="0" normalizeH="0" baseline="0" noProof="0" dirty="0">
                <a:ln>
                  <a:noFill/>
                </a:ln>
                <a:solidFill>
                  <a:srgbClr val="9BBB59"/>
                </a:solidFill>
                <a:effectLst/>
                <a:uLnTx/>
                <a:uFillTx/>
                <a:latin typeface="Arial"/>
                <a:ea typeface="Arial"/>
                <a:cs typeface="Arial"/>
                <a:sym typeface="Arial"/>
              </a:rPr>
              <a:t>  </a:t>
            </a:r>
            <a:r>
              <a:rPr kumimoji="0" lang="en-US" sz="17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7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900"/>
              </a:spcBef>
              <a:spcAft>
                <a:spcPts val="0"/>
              </a:spcAft>
              <a:buClr>
                <a:srgbClr val="FFFFFF"/>
              </a:buClr>
              <a:buSzPts val="1650"/>
              <a:buFont typeface="Tahoma"/>
              <a:buAutoNum type="arabicPeriod"/>
              <a:tabLst/>
              <a:defRPr/>
            </a:pPr>
            <a:r>
              <a:rPr kumimoji="0" lang="en-US" sz="1700" b="1" i="0" u="none" strike="noStrike" kern="0" cap="none" spc="0" normalizeH="0" baseline="0" noProof="0" dirty="0">
                <a:ln>
                  <a:noFill/>
                </a:ln>
                <a:solidFill>
                  <a:srgbClr val="FFFFFF"/>
                </a:solidFill>
                <a:effectLst/>
                <a:uLnTx/>
                <a:uFillTx/>
                <a:latin typeface="Arial"/>
                <a:ea typeface="Arial"/>
                <a:cs typeface="Arial"/>
                <a:sym typeface="Arial"/>
              </a:rPr>
              <a:t>Federated, Distributed </a:t>
            </a:r>
            <a:r>
              <a:rPr kumimoji="0" lang="en-US" sz="1700" b="1" i="0" u="none" strike="noStrike" kern="0" cap="none" spc="0" normalizeH="0" baseline="0" noProof="0" dirty="0">
                <a:ln>
                  <a:noFill/>
                </a:ln>
                <a:solidFill>
                  <a:srgbClr val="4BACC6"/>
                </a:solidFill>
                <a:effectLst/>
                <a:uLnTx/>
                <a:uFillTx/>
                <a:latin typeface="Arial"/>
                <a:ea typeface="Arial"/>
                <a:cs typeface="Arial"/>
                <a:sym typeface="Arial"/>
              </a:rPr>
              <a:t> </a:t>
            </a:r>
            <a:endParaRPr kumimoji="0" sz="17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nvGrpSpPr>
          <p:cNvPr id="8" name="Google Shape;903;p8">
            <a:extLst>
              <a:ext uri="{FF2B5EF4-FFF2-40B4-BE49-F238E27FC236}">
                <a16:creationId xmlns:a16="http://schemas.microsoft.com/office/drawing/2014/main" id="{2A09FDA1-4EC4-4DDB-8FB9-5328AF956ED2}"/>
              </a:ext>
            </a:extLst>
          </p:cNvPr>
          <p:cNvGrpSpPr/>
          <p:nvPr/>
        </p:nvGrpSpPr>
        <p:grpSpPr>
          <a:xfrm>
            <a:off x="45721" y="2723710"/>
            <a:ext cx="2059248" cy="1028700"/>
            <a:chOff x="459688" y="1976438"/>
            <a:chExt cx="2066116" cy="749300"/>
          </a:xfrm>
        </p:grpSpPr>
        <p:sp>
          <p:nvSpPr>
            <p:cNvPr id="9" name="Google Shape;904;p8">
              <a:extLst>
                <a:ext uri="{FF2B5EF4-FFF2-40B4-BE49-F238E27FC236}">
                  <a16:creationId xmlns:a16="http://schemas.microsoft.com/office/drawing/2014/main" id="{6B349571-5EA3-471F-90B9-1AE798514C70}"/>
                </a:ext>
              </a:extLst>
            </p:cNvPr>
            <p:cNvSpPr/>
            <p:nvPr/>
          </p:nvSpPr>
          <p:spPr>
            <a:xfrm>
              <a:off x="459688" y="1976438"/>
              <a:ext cx="1583809" cy="749300"/>
            </a:xfrm>
            <a:prstGeom prst="roundRect">
              <a:avLst>
                <a:gd name="adj" fmla="val 16667"/>
              </a:avLst>
            </a:prstGeom>
            <a:solidFill>
              <a:schemeClr val="accent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r>
                <a:rPr kumimoji="0" lang="en-US" sz="1600" b="1" i="0" u="none" strike="noStrike" kern="0" cap="none" spc="0" normalizeH="0" baseline="0" noProof="0" dirty="0">
                  <a:ln>
                    <a:noFill/>
                  </a:ln>
                  <a:solidFill>
                    <a:srgbClr val="FFFFFF"/>
                  </a:solidFill>
                  <a:effectLst/>
                  <a:uLnTx/>
                  <a:uFillTx/>
                  <a:latin typeface="Arial"/>
                  <a:ea typeface="Arial"/>
                  <a:cs typeface="Arial"/>
                  <a:sym typeface="Arial"/>
                </a:rPr>
                <a:t>IC Design Optimization Problems</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905;p8">
              <a:extLst>
                <a:ext uri="{FF2B5EF4-FFF2-40B4-BE49-F238E27FC236}">
                  <a16:creationId xmlns:a16="http://schemas.microsoft.com/office/drawing/2014/main" id="{522CE362-ECD8-4831-B6D1-F6BA13BDCEF9}"/>
                </a:ext>
              </a:extLst>
            </p:cNvPr>
            <p:cNvSpPr/>
            <p:nvPr/>
          </p:nvSpPr>
          <p:spPr>
            <a:xfrm>
              <a:off x="2102096" y="2235200"/>
              <a:ext cx="423708" cy="266700"/>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11" name="Google Shape;906;p8">
            <a:extLst>
              <a:ext uri="{FF2B5EF4-FFF2-40B4-BE49-F238E27FC236}">
                <a16:creationId xmlns:a16="http://schemas.microsoft.com/office/drawing/2014/main" id="{91E45E34-4E88-45FB-8677-D2AB3BEBBF02}"/>
              </a:ext>
            </a:extLst>
          </p:cNvPr>
          <p:cNvGrpSpPr/>
          <p:nvPr/>
        </p:nvGrpSpPr>
        <p:grpSpPr>
          <a:xfrm>
            <a:off x="5681503" y="2723710"/>
            <a:ext cx="3428572" cy="1109301"/>
            <a:chOff x="6824937" y="3047999"/>
            <a:chExt cx="4700439" cy="1479068"/>
          </a:xfrm>
        </p:grpSpPr>
        <p:grpSp>
          <p:nvGrpSpPr>
            <p:cNvPr id="12" name="Google Shape;907;p8">
              <a:extLst>
                <a:ext uri="{FF2B5EF4-FFF2-40B4-BE49-F238E27FC236}">
                  <a16:creationId xmlns:a16="http://schemas.microsoft.com/office/drawing/2014/main" id="{4D6BBD8E-ADD0-419A-A322-906838391BE0}"/>
                </a:ext>
              </a:extLst>
            </p:cNvPr>
            <p:cNvGrpSpPr/>
            <p:nvPr/>
          </p:nvGrpSpPr>
          <p:grpSpPr>
            <a:xfrm>
              <a:off x="7458448" y="3047999"/>
              <a:ext cx="4066928" cy="1479068"/>
              <a:chOff x="7838978" y="3095563"/>
              <a:chExt cx="3648683" cy="1427301"/>
            </a:xfrm>
          </p:grpSpPr>
          <p:sp>
            <p:nvSpPr>
              <p:cNvPr id="14" name="Google Shape;908;p8">
                <a:extLst>
                  <a:ext uri="{FF2B5EF4-FFF2-40B4-BE49-F238E27FC236}">
                    <a16:creationId xmlns:a16="http://schemas.microsoft.com/office/drawing/2014/main" id="{1DAACA8E-88C3-4D9C-A047-5CA855FD7E43}"/>
                  </a:ext>
                </a:extLst>
              </p:cNvPr>
              <p:cNvSpPr/>
              <p:nvPr/>
            </p:nvSpPr>
            <p:spPr>
              <a:xfrm>
                <a:off x="7838978" y="3095563"/>
                <a:ext cx="3648683" cy="1397128"/>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Google Shape;909;p8">
                <a:extLst>
                  <a:ext uri="{FF2B5EF4-FFF2-40B4-BE49-F238E27FC236}">
                    <a16:creationId xmlns:a16="http://schemas.microsoft.com/office/drawing/2014/main" id="{33D4A3E2-85AB-47B0-B90C-23FF86CE1E97}"/>
                  </a:ext>
                </a:extLst>
              </p:cNvPr>
              <p:cNvSpPr txBox="1"/>
              <p:nvPr/>
            </p:nvSpPr>
            <p:spPr>
              <a:xfrm>
                <a:off x="7838978" y="3216097"/>
                <a:ext cx="3648683" cy="1306767"/>
              </a:xfrm>
              <a:prstGeom prst="rect">
                <a:avLst/>
              </a:prstGeom>
              <a:noFill/>
              <a:ln>
                <a:noFill/>
              </a:ln>
            </p:spPr>
            <p:txBody>
              <a:bodyPr spcFirstLastPara="1" wrap="square" lIns="91425" tIns="45700" rIns="91425" bIns="45700" anchor="t" anchorCtr="0">
                <a:spAutoFit/>
              </a:bodyPr>
              <a:lstStyle/>
              <a:p>
                <a:pPr marL="0" marR="0" lvl="1" indent="0" algn="ctr" defTabSz="914400" rtl="0" eaLnBrk="1" fontAlgn="auto" latinLnBrk="0" hangingPunct="1">
                  <a:lnSpc>
                    <a:spcPct val="100000"/>
                  </a:lnSpc>
                  <a:spcBef>
                    <a:spcPts val="0"/>
                  </a:spcBef>
                  <a:spcAft>
                    <a:spcPts val="0"/>
                  </a:spcAft>
                  <a:buClr>
                    <a:srgbClr val="000000"/>
                  </a:buClr>
                  <a:buSzPts val="1725"/>
                  <a:buFont typeface="Arial"/>
                  <a:buNone/>
                  <a:tabLst/>
                  <a:defRPr/>
                </a:pPr>
                <a:r>
                  <a:rPr kumimoji="0" lang="en-US" sz="2000" b="1" i="0" u="none" strike="noStrike" kern="0" cap="none" spc="0" normalizeH="0" baseline="0" noProof="0" dirty="0">
                    <a:ln>
                      <a:noFill/>
                    </a:ln>
                    <a:solidFill>
                      <a:srgbClr val="0070C0"/>
                    </a:solidFill>
                    <a:effectLst/>
                    <a:uLnTx/>
                    <a:uFillTx/>
                    <a:latin typeface="Arial"/>
                    <a:ea typeface="Arial"/>
                    <a:cs typeface="Arial"/>
                    <a:sym typeface="Arial"/>
                  </a:rPr>
                  <a:t>Need new Foundations</a:t>
                </a:r>
                <a:endParaRPr kumimoji="0" sz="2000" b="0" i="0" u="none" strike="noStrike" kern="0" cap="none" spc="0" normalizeH="0" baseline="0" noProof="0" dirty="0">
                  <a:ln>
                    <a:noFill/>
                  </a:ln>
                  <a:solidFill>
                    <a:srgbClr val="0070C0"/>
                  </a:solidFill>
                  <a:effectLst/>
                  <a:uLnTx/>
                  <a:uFillTx/>
                  <a:latin typeface="Arial"/>
                  <a:ea typeface="Arial"/>
                  <a:cs typeface="Arial"/>
                  <a:sym typeface="Arial"/>
                </a:endParaRPr>
              </a:p>
              <a:p>
                <a:pPr marL="0" marR="0" lvl="1" indent="0" algn="ctr" defTabSz="914400" rtl="0" eaLnBrk="1" fontAlgn="auto" latinLnBrk="0" hangingPunct="1">
                  <a:lnSpc>
                    <a:spcPct val="100000"/>
                  </a:lnSpc>
                  <a:spcBef>
                    <a:spcPts val="0"/>
                  </a:spcBef>
                  <a:spcAft>
                    <a:spcPts val="0"/>
                  </a:spcAft>
                  <a:buClr>
                    <a:srgbClr val="000000"/>
                  </a:buClr>
                  <a:buSzPts val="1725"/>
                  <a:buFont typeface="Arial"/>
                  <a:buNone/>
                  <a:tabLst/>
                  <a:defRPr/>
                </a:pPr>
                <a:r>
                  <a:rPr kumimoji="0" lang="en-US" sz="2000" b="1" i="0" u="none" strike="noStrike" kern="0" cap="none" spc="0" normalizeH="0" baseline="0" noProof="0" dirty="0">
                    <a:ln>
                      <a:noFill/>
                    </a:ln>
                    <a:solidFill>
                      <a:srgbClr val="000000"/>
                    </a:solidFill>
                    <a:effectLst/>
                    <a:uLnTx/>
                    <a:uFillTx/>
                    <a:latin typeface="Arial"/>
                    <a:ea typeface="Arial"/>
                    <a:cs typeface="Arial"/>
                    <a:sym typeface="Arial"/>
                  </a:rPr>
                  <a:t>of </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1" indent="0" algn="ctr" defTabSz="914400" rtl="0" eaLnBrk="1" fontAlgn="auto" latinLnBrk="0" hangingPunct="1">
                  <a:lnSpc>
                    <a:spcPct val="100000"/>
                  </a:lnSpc>
                  <a:spcBef>
                    <a:spcPts val="0"/>
                  </a:spcBef>
                  <a:spcAft>
                    <a:spcPts val="0"/>
                  </a:spcAft>
                  <a:buClr>
                    <a:srgbClr val="000000"/>
                  </a:buClr>
                  <a:buSzPts val="1725"/>
                  <a:buFont typeface="Arial"/>
                  <a:buNone/>
                  <a:tabLst/>
                  <a:defRPr/>
                </a:pPr>
                <a:r>
                  <a:rPr kumimoji="0" lang="en-US" sz="2000" b="1" i="0" u="none" strike="noStrike" kern="0" cap="none" spc="0" normalizeH="0" baseline="0" noProof="0" dirty="0">
                    <a:ln>
                      <a:noFill/>
                    </a:ln>
                    <a:solidFill>
                      <a:srgbClr val="000000"/>
                    </a:solidFill>
                    <a:effectLst/>
                    <a:uLnTx/>
                    <a:uFillTx/>
                    <a:latin typeface="Arial"/>
                    <a:ea typeface="Arial"/>
                    <a:cs typeface="Arial"/>
                    <a:sym typeface="Arial"/>
                  </a:rPr>
                  <a:t>Learning, Optimization</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3" name="Google Shape;910;p8">
              <a:extLst>
                <a:ext uri="{FF2B5EF4-FFF2-40B4-BE49-F238E27FC236}">
                  <a16:creationId xmlns:a16="http://schemas.microsoft.com/office/drawing/2014/main" id="{8B9CA3DA-0E74-4DBD-B7E7-1D909601AD3E}"/>
                </a:ext>
              </a:extLst>
            </p:cNvPr>
            <p:cNvSpPr/>
            <p:nvPr/>
          </p:nvSpPr>
          <p:spPr>
            <a:xfrm>
              <a:off x="6824937" y="3521666"/>
              <a:ext cx="593108" cy="467471"/>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16" name="TextBox 15">
            <a:extLst>
              <a:ext uri="{FF2B5EF4-FFF2-40B4-BE49-F238E27FC236}">
                <a16:creationId xmlns:a16="http://schemas.microsoft.com/office/drawing/2014/main" id="{2149424D-1311-4B0B-9116-F19F573C8258}"/>
              </a:ext>
            </a:extLst>
          </p:cNvPr>
          <p:cNvSpPr txBox="1"/>
          <p:nvPr/>
        </p:nvSpPr>
        <p:spPr>
          <a:xfrm>
            <a:off x="0" y="6486309"/>
            <a:ext cx="2724150" cy="219291"/>
          </a:xfrm>
          <a:prstGeom prst="rect">
            <a:avLst/>
          </a:prstGeom>
          <a:solidFill>
            <a:srgbClr val="FFFF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25" b="0" i="0" u="none" strike="noStrike" kern="1200" cap="none" spc="0" normalizeH="0" baseline="0" noProof="0" dirty="0">
                <a:ln>
                  <a:noFill/>
                </a:ln>
                <a:solidFill>
                  <a:prstClr val="black"/>
                </a:solidFill>
                <a:effectLst/>
                <a:uLnTx/>
                <a:uFillTx/>
                <a:latin typeface="Tahoma"/>
                <a:ea typeface="+mn-ea"/>
                <a:cs typeface="Arial"/>
                <a:sym typeface="Arial"/>
              </a:rPr>
              <a:t>Credit: N. </a:t>
            </a:r>
            <a:r>
              <a:rPr kumimoji="0" lang="en-US" sz="825" b="0" i="0" u="none" strike="noStrike" kern="1200" cap="none" spc="0" normalizeH="0" baseline="0" noProof="0" dirty="0" err="1">
                <a:ln>
                  <a:noFill/>
                </a:ln>
                <a:solidFill>
                  <a:prstClr val="black"/>
                </a:solidFill>
                <a:effectLst/>
                <a:uLnTx/>
                <a:uFillTx/>
                <a:latin typeface="Tahoma"/>
                <a:ea typeface="+mn-ea"/>
                <a:cs typeface="Arial"/>
                <a:sym typeface="Arial"/>
              </a:rPr>
              <a:t>Vishnoi</a:t>
            </a:r>
            <a:r>
              <a:rPr kumimoji="0" lang="en-US" sz="825" b="0" i="0" u="none" strike="noStrike" kern="1200" cap="none" spc="0" normalizeH="0" baseline="0" noProof="0" dirty="0">
                <a:ln>
                  <a:noFill/>
                </a:ln>
                <a:solidFill>
                  <a:prstClr val="black"/>
                </a:solidFill>
                <a:effectLst/>
                <a:uLnTx/>
                <a:uFillTx/>
                <a:latin typeface="Tahoma"/>
                <a:ea typeface="+mn-ea"/>
                <a:cs typeface="Arial"/>
                <a:sym typeface="Arial"/>
              </a:rPr>
              <a:t>, S. </a:t>
            </a:r>
            <a:r>
              <a:rPr kumimoji="0" lang="en-US" sz="825" b="0" i="0" u="none" strike="noStrike" kern="1200" cap="none" spc="0" normalizeH="0" baseline="0" noProof="0" dirty="0" err="1">
                <a:ln>
                  <a:noFill/>
                </a:ln>
                <a:solidFill>
                  <a:prstClr val="black"/>
                </a:solidFill>
                <a:effectLst/>
                <a:uLnTx/>
                <a:uFillTx/>
                <a:latin typeface="Tahoma"/>
                <a:ea typeface="+mn-ea"/>
                <a:cs typeface="Arial"/>
                <a:sym typeface="Arial"/>
              </a:rPr>
              <a:t>Jegelka</a:t>
            </a:r>
            <a:r>
              <a:rPr kumimoji="0" lang="en-US" sz="825" b="0" i="0" u="none" strike="noStrike" kern="1200" cap="none" spc="0" normalizeH="0" baseline="0" noProof="0" dirty="0">
                <a:ln>
                  <a:noFill/>
                </a:ln>
                <a:solidFill>
                  <a:prstClr val="black"/>
                </a:solidFill>
                <a:effectLst/>
                <a:uLnTx/>
                <a:uFillTx/>
                <a:latin typeface="Tahoma"/>
                <a:ea typeface="+mn-ea"/>
                <a:cs typeface="Arial"/>
                <a:sym typeface="Arial"/>
              </a:rPr>
              <a:t>, D. Spielman, Y. Wang +</a:t>
            </a:r>
          </a:p>
        </p:txBody>
      </p:sp>
    </p:spTree>
    <p:extLst>
      <p:ext uri="{BB962C8B-B14F-4D97-AF65-F5344CB8AC3E}">
        <p14:creationId xmlns:p14="http://schemas.microsoft.com/office/powerpoint/2010/main" val="405924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Leveling Up</a:t>
            </a:r>
            <a:endParaRPr lang="en-US" sz="2400" dirty="0"/>
          </a:p>
        </p:txBody>
      </p:sp>
      <p:sp>
        <p:nvSpPr>
          <p:cNvPr id="13" name="Google Shape;147;g10bce8141c1_0_20">
            <a:extLst>
              <a:ext uri="{FF2B5EF4-FFF2-40B4-BE49-F238E27FC236}">
                <a16:creationId xmlns:a16="http://schemas.microsoft.com/office/drawing/2014/main" id="{8DCBBFC5-AB45-4204-A120-CA9864C5BFE8}"/>
              </a:ext>
            </a:extLst>
          </p:cNvPr>
          <p:cNvSpPr txBox="1"/>
          <p:nvPr/>
        </p:nvSpPr>
        <p:spPr>
          <a:xfrm>
            <a:off x="76200" y="1066800"/>
            <a:ext cx="9067800" cy="2514600"/>
          </a:xfrm>
          <a:prstGeom prst="rect">
            <a:avLst/>
          </a:prstGeom>
          <a:noFill/>
          <a:ln>
            <a:noFill/>
          </a:ln>
        </p:spPr>
        <p:txBody>
          <a:bodyPr spcFirstLastPara="1" wrap="square" lIns="68569" tIns="34275" rIns="68569" bIns="34275" anchor="t" anchorCtr="0">
            <a:noAutofit/>
          </a:bodyPr>
          <a:lstStyle/>
          <a:p>
            <a:pPr marL="173831" lvl="1" indent="-173831" defTabSz="685800">
              <a:lnSpc>
                <a:spcPct val="95000"/>
              </a:lnSpc>
              <a:spcAft>
                <a:spcPts val="600"/>
              </a:spcAft>
              <a:buClr>
                <a:srgbClr val="C00000"/>
              </a:buClr>
              <a:buSzPts val="2800"/>
              <a:buFont typeface="Arial"/>
              <a:buChar char="•"/>
            </a:pPr>
            <a:r>
              <a:rPr lang="en-US" sz="2400" b="1" kern="0" dirty="0">
                <a:solidFill>
                  <a:srgbClr val="000000"/>
                </a:solidFill>
                <a:latin typeface="Arial"/>
                <a:cs typeface="Arial"/>
                <a:sym typeface="Arial"/>
              </a:rPr>
              <a:t>A trajectory of openness, infrastructure and culture change</a:t>
            </a:r>
          </a:p>
          <a:p>
            <a:pPr marL="631031" lvl="2" indent="-173831" defTabSz="685800">
              <a:lnSpc>
                <a:spcPct val="95000"/>
              </a:lnSpc>
              <a:buClr>
                <a:srgbClr val="C00000"/>
              </a:buClr>
              <a:buSzPts val="2800"/>
              <a:buFont typeface="Arial"/>
              <a:buChar char="•"/>
            </a:pPr>
            <a:r>
              <a:rPr lang="en-US" sz="2400" kern="0" dirty="0">
                <a:solidFill>
                  <a:srgbClr val="000000"/>
                </a:solidFill>
                <a:latin typeface="Arial"/>
                <a:cs typeface="Arial"/>
                <a:sym typeface="Arial"/>
              </a:rPr>
              <a:t>Open source, open data, benchmarking, </a:t>
            </a:r>
            <a:r>
              <a:rPr lang="en-US" sz="2400" kern="0" dirty="0" err="1">
                <a:solidFill>
                  <a:srgbClr val="000000"/>
                </a:solidFill>
                <a:latin typeface="Arial"/>
                <a:cs typeface="Arial"/>
                <a:sym typeface="Arial"/>
              </a:rPr>
              <a:t>roadmapping</a:t>
            </a:r>
            <a:r>
              <a:rPr lang="en-US" sz="2400" kern="0" dirty="0">
                <a:solidFill>
                  <a:srgbClr val="000000"/>
                </a:solidFill>
                <a:latin typeface="Arial"/>
                <a:cs typeface="Arial"/>
                <a:sym typeface="Arial"/>
              </a:rPr>
              <a:t> </a:t>
            </a:r>
          </a:p>
          <a:p>
            <a:pPr marL="457200" lvl="2" defTabSz="685800">
              <a:lnSpc>
                <a:spcPct val="95000"/>
              </a:lnSpc>
              <a:buClr>
                <a:srgbClr val="C00000"/>
              </a:buClr>
              <a:buSzPts val="2800"/>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Scaling and empowerment of people and a future workforce</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Culture change at academia-industry research interface</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Two waypoints:</a:t>
            </a:r>
            <a:endParaRPr lang="en-US" sz="2000" kern="0" dirty="0">
              <a:solidFill>
                <a:srgbClr val="000000"/>
              </a:solidFill>
              <a:latin typeface="Arial"/>
              <a:cs typeface="Arial"/>
              <a:sym typeface="Arial"/>
            </a:endParaRPr>
          </a:p>
        </p:txBody>
      </p:sp>
      <p:pic>
        <p:nvPicPr>
          <p:cNvPr id="4" name="Picture 2" descr="How to Level Up Your Dev Game – KaydaCode">
            <a:extLst>
              <a:ext uri="{FF2B5EF4-FFF2-40B4-BE49-F238E27FC236}">
                <a16:creationId xmlns:a16="http://schemas.microsoft.com/office/drawing/2014/main" id="{8BEEA95D-B99F-4E6D-B7F6-44735C0CE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817" y="4419600"/>
            <a:ext cx="4360760" cy="21077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04903B3-EC20-4B33-9A6A-C32C660B06EB}"/>
              </a:ext>
            </a:extLst>
          </p:cNvPr>
          <p:cNvPicPr>
            <a:picLocks noChangeAspect="1"/>
          </p:cNvPicPr>
          <p:nvPr/>
        </p:nvPicPr>
        <p:blipFill>
          <a:blip r:embed="rId4"/>
          <a:stretch>
            <a:fillRect/>
          </a:stretch>
        </p:blipFill>
        <p:spPr>
          <a:xfrm>
            <a:off x="3048000" y="3429000"/>
            <a:ext cx="1636904" cy="736103"/>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39EDCA03-B3A9-4AEF-B15F-1E670E2EA0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8552" y="3554615"/>
            <a:ext cx="1745899" cy="586737"/>
          </a:xfrm>
          <a:prstGeom prst="rect">
            <a:avLst/>
          </a:prstGeom>
        </p:spPr>
      </p:pic>
    </p:spTree>
    <p:extLst>
      <p:ext uri="{BB962C8B-B14F-4D97-AF65-F5344CB8AC3E}">
        <p14:creationId xmlns:p14="http://schemas.microsoft.com/office/powerpoint/2010/main" val="249194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fade">
                                      <p:cBhvr>
                                        <p:cTn id="7" dur="500"/>
                                        <p:tgtEl>
                                          <p:spTgt spid="1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5" end="5"/>
                                            </p:txEl>
                                          </p:spTgt>
                                        </p:tgtEl>
                                        <p:attrNameLst>
                                          <p:attrName>style.visibility</p:attrName>
                                        </p:attrNameLst>
                                      </p:cBhvr>
                                      <p:to>
                                        <p:strVal val="visible"/>
                                      </p:to>
                                    </p:set>
                                    <p:animEffect transition="in" filter="fade">
                                      <p:cBhvr>
                                        <p:cTn id="12" dur="500"/>
                                        <p:tgtEl>
                                          <p:spTgt spid="1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7" end="7"/>
                                            </p:txEl>
                                          </p:spTgt>
                                        </p:tgtEl>
                                        <p:attrNameLst>
                                          <p:attrName>style.visibility</p:attrName>
                                        </p:attrNameLst>
                                      </p:cBhvr>
                                      <p:to>
                                        <p:strVal val="visible"/>
                                      </p:to>
                                    </p:set>
                                    <p:animEffect transition="in" filter="fade">
                                      <p:cBhvr>
                                        <p:cTn id="17" dur="500"/>
                                        <p:tgtEl>
                                          <p:spTgt spid="13">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dirty="0"/>
              <a:t>EDA </a:t>
            </a:r>
            <a:r>
              <a:rPr lang="en-US" u="sng" dirty="0"/>
              <a:t>is</a:t>
            </a:r>
            <a:r>
              <a:rPr lang="en-US" dirty="0"/>
              <a:t> Optimization </a:t>
            </a:r>
            <a:r>
              <a:rPr lang="en-US" sz="2000" dirty="0">
                <a:solidFill>
                  <a:srgbClr val="0000FF"/>
                </a:solidFill>
              </a:rPr>
              <a:t>and Machine Learning, too …</a:t>
            </a:r>
            <a:endParaRPr lang="en-US" dirty="0"/>
          </a:p>
        </p:txBody>
      </p:sp>
      <p:sp>
        <p:nvSpPr>
          <p:cNvPr id="5" name="Content Placeholder 2">
            <a:extLst>
              <a:ext uri="{FF2B5EF4-FFF2-40B4-BE49-F238E27FC236}">
                <a16:creationId xmlns:a16="http://schemas.microsoft.com/office/drawing/2014/main" id="{10FA75FD-5B02-47CE-BEE4-7B1F29C1A0A9}"/>
              </a:ext>
            </a:extLst>
          </p:cNvPr>
          <p:cNvSpPr txBox="1">
            <a:spLocks/>
          </p:cNvSpPr>
          <p:nvPr/>
        </p:nvSpPr>
        <p:spPr bwMode="auto">
          <a:xfrm>
            <a:off x="171450" y="1219200"/>
            <a:ext cx="8833104" cy="4364831"/>
          </a:xfrm>
          <a:prstGeom prst="rect">
            <a:avLst/>
          </a:prstGeom>
          <a:noFill/>
          <a:ln w="9525">
            <a:noFill/>
            <a:miter lim="800000"/>
            <a:headEnd/>
            <a:tailEnd/>
          </a:ln>
        </p:spPr>
        <p:txBody>
          <a:bodyPr vert="horz" wrap="square" lIns="92075" tIns="46038" rIns="92075" bIns="46038" numCol="1" anchor="t" anchorCtr="0" compatLnSpc="1">
            <a:prstTxWarp prst="textNoShape">
              <a:avLst/>
            </a:prstTxWarp>
            <a:noAutofit/>
          </a:bodyPr>
          <a:lstStyle>
            <a:lvl1pPr marL="172641" indent="-172641" algn="l" rtl="0" eaLnBrk="1" fontAlgn="base" hangingPunct="1">
              <a:lnSpc>
                <a:spcPct val="85000"/>
              </a:lnSpc>
              <a:spcBef>
                <a:spcPct val="30000"/>
              </a:spcBef>
              <a:spcAft>
                <a:spcPct val="0"/>
              </a:spcAft>
              <a:buClr>
                <a:srgbClr val="C00000"/>
              </a:buClr>
              <a:buChar char="•"/>
              <a:defRPr sz="2100">
                <a:solidFill>
                  <a:schemeClr val="tx1"/>
                </a:solidFill>
                <a:latin typeface="Arial" panose="020B0604020202020204" pitchFamily="34" charset="0"/>
                <a:ea typeface="+mn-ea"/>
                <a:cs typeface="Arial" pitchFamily="34" charset="0"/>
              </a:defRPr>
            </a:lvl1pPr>
            <a:lvl2pPr marL="427435" indent="-166688" algn="l" rtl="0" eaLnBrk="1" fontAlgn="base" hangingPunct="1">
              <a:lnSpc>
                <a:spcPct val="85000"/>
              </a:lnSpc>
              <a:spcBef>
                <a:spcPct val="30000"/>
              </a:spcBef>
              <a:spcAft>
                <a:spcPct val="0"/>
              </a:spcAft>
              <a:buClr>
                <a:srgbClr val="C00000"/>
              </a:buClr>
              <a:buChar char="•"/>
              <a:defRPr sz="1800">
                <a:solidFill>
                  <a:schemeClr val="tx1"/>
                </a:solidFill>
                <a:latin typeface="Arial" panose="020B0604020202020204" pitchFamily="34" charset="0"/>
                <a:cs typeface="Arial" pitchFamily="34" charset="0"/>
              </a:defRPr>
            </a:lvl2pPr>
            <a:lvl3pPr marL="602456" indent="-172641" algn="l" rtl="0" eaLnBrk="1" fontAlgn="base" hangingPunct="1">
              <a:lnSpc>
                <a:spcPct val="85000"/>
              </a:lnSpc>
              <a:spcBef>
                <a:spcPct val="30000"/>
              </a:spcBef>
              <a:spcAft>
                <a:spcPct val="0"/>
              </a:spcAft>
              <a:buClr>
                <a:srgbClr val="C00000"/>
              </a:buClr>
              <a:buChar char="•"/>
              <a:defRPr sz="1500">
                <a:solidFill>
                  <a:schemeClr val="tx1"/>
                </a:solidFill>
                <a:latin typeface="Arial" panose="020B0604020202020204" pitchFamily="34" charset="0"/>
                <a:cs typeface="Arial" pitchFamily="34" charset="0"/>
              </a:defRPr>
            </a:lvl3pPr>
            <a:lvl4pPr marL="769144" indent="-166688"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941785" indent="-172641" algn="l" rtl="0" eaLnBrk="1" fontAlgn="base" hangingPunct="1">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5pPr>
            <a:lvl6pPr marL="1885950" indent="-171450" algn="l" rtl="0" eaLnBrk="1" fontAlgn="base" hangingPunct="1">
              <a:spcBef>
                <a:spcPct val="20000"/>
              </a:spcBef>
              <a:spcAft>
                <a:spcPct val="0"/>
              </a:spcAft>
              <a:buChar char="•"/>
              <a:defRPr sz="1200">
                <a:solidFill>
                  <a:schemeClr val="tx1"/>
                </a:solidFill>
                <a:latin typeface="Arial Narrow" pitchFamily="34" charset="0"/>
              </a:defRPr>
            </a:lvl6pPr>
            <a:lvl7pPr marL="2228850" indent="-171450" algn="l" rtl="0" eaLnBrk="1" fontAlgn="base" hangingPunct="1">
              <a:spcBef>
                <a:spcPct val="20000"/>
              </a:spcBef>
              <a:spcAft>
                <a:spcPct val="0"/>
              </a:spcAft>
              <a:buChar char="•"/>
              <a:defRPr sz="1200">
                <a:solidFill>
                  <a:schemeClr val="tx1"/>
                </a:solidFill>
                <a:latin typeface="Arial Narrow" pitchFamily="34" charset="0"/>
              </a:defRPr>
            </a:lvl7pPr>
            <a:lvl8pPr marL="2571750" indent="-171450" algn="l" rtl="0" eaLnBrk="1" fontAlgn="base" hangingPunct="1">
              <a:spcBef>
                <a:spcPct val="20000"/>
              </a:spcBef>
              <a:spcAft>
                <a:spcPct val="0"/>
              </a:spcAft>
              <a:buChar char="•"/>
              <a:defRPr sz="1200">
                <a:solidFill>
                  <a:schemeClr val="tx1"/>
                </a:solidFill>
                <a:latin typeface="Arial Narrow" pitchFamily="34" charset="0"/>
              </a:defRPr>
            </a:lvl8pPr>
            <a:lvl9pPr marL="2914650" indent="-171450" algn="l" rtl="0" eaLnBrk="1" fontAlgn="base" hangingPunct="1">
              <a:spcBef>
                <a:spcPct val="20000"/>
              </a:spcBef>
              <a:spcAft>
                <a:spcPct val="0"/>
              </a:spcAft>
              <a:buChar char="•"/>
              <a:defRPr sz="1200">
                <a:solidFill>
                  <a:schemeClr val="tx1"/>
                </a:solidFill>
                <a:latin typeface="Arial Narrow" pitchFamily="34" charset="0"/>
              </a:defRPr>
            </a:lvl9pPr>
          </a:lstStyle>
          <a:p>
            <a:pPr marL="172641" marR="0" lvl="0" indent="-172641" algn="l" defTabSz="914400" rtl="0" eaLnBrk="1" fontAlgn="base" latinLnBrk="0" hangingPunct="1">
              <a:lnSpc>
                <a:spcPct val="85000"/>
              </a:lnSpc>
              <a:spcBef>
                <a:spcPts val="450"/>
              </a:spcBef>
              <a:spcAft>
                <a:spcPct val="0"/>
              </a:spcAft>
              <a:buClr>
                <a:srgbClr val="C00000"/>
              </a:buClr>
              <a:buSzTx/>
              <a:buFontTx/>
              <a:buChar char="•"/>
              <a:tabLst/>
              <a:defRPr/>
            </a:pPr>
            <a:r>
              <a:rPr kumimoji="0" lang="en-US" sz="24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EDA is about optimizations and algorithms</a:t>
            </a:r>
          </a:p>
          <a:p>
            <a:pPr marL="427435" marR="0" lvl="1" indent="-166688" algn="l" defTabSz="914400" rtl="0" eaLnBrk="1" fontAlgn="base" latinLnBrk="0" hangingPunct="1">
              <a:lnSpc>
                <a:spcPct val="85000"/>
              </a:lnSpc>
              <a:spcBef>
                <a:spcPts val="450"/>
              </a:spcBef>
              <a:spcAft>
                <a:spcPct val="0"/>
              </a:spcAft>
              <a:buClr>
                <a:srgbClr val="C00000"/>
              </a:buClr>
              <a:buSzTx/>
              <a:buFontTx/>
              <a:buChar char="•"/>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rPr>
              <a:t>High stakes: performance, power, design closure</a:t>
            </a:r>
          </a:p>
          <a:p>
            <a:pPr marL="172641" marR="0" lvl="0" indent="-172641" algn="l" defTabSz="914400" rtl="0" eaLnBrk="1" fontAlgn="base" latinLnBrk="0" hangingPunct="1">
              <a:lnSpc>
                <a:spcPct val="85000"/>
              </a:lnSpc>
              <a:spcBef>
                <a:spcPts val="450"/>
              </a:spcBef>
              <a:spcAft>
                <a:spcPct val="0"/>
              </a:spcAft>
              <a:buClr>
                <a:srgbClr val="C00000"/>
              </a:buClr>
              <a:buSzTx/>
              <a:buFontTx/>
              <a:buChar char="•"/>
              <a:tabLst/>
              <a:defRPr/>
            </a:pPr>
            <a:endParaRPr kumimoji="0" lang="en-US" sz="24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endParaRPr>
          </a:p>
          <a:p>
            <a:pPr marL="172641" marR="0" lvl="0" indent="-172641" algn="l" defTabSz="914400" rtl="0" eaLnBrk="1" fontAlgn="base" latinLnBrk="0" hangingPunct="1">
              <a:lnSpc>
                <a:spcPct val="85000"/>
              </a:lnSpc>
              <a:spcBef>
                <a:spcPts val="450"/>
              </a:spcBef>
              <a:spcAft>
                <a:spcPct val="0"/>
              </a:spcAft>
              <a:buClr>
                <a:srgbClr val="C00000"/>
              </a:buClr>
              <a:buSzTx/>
              <a:buFontTx/>
              <a:buChar char="•"/>
              <a:tabLst/>
              <a:defRPr/>
            </a:pPr>
            <a:r>
              <a:rPr kumimoji="0" lang="en-US" sz="24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Discrete, combinatorial formulations at huge scale</a:t>
            </a:r>
          </a:p>
          <a:p>
            <a:pPr marL="427435" marR="0" lvl="1" indent="-166688" algn="l" defTabSz="914400" rtl="0" eaLnBrk="1" fontAlgn="base" latinLnBrk="0" hangingPunct="1">
              <a:lnSpc>
                <a:spcPct val="85000"/>
              </a:lnSpc>
              <a:spcBef>
                <a:spcPts val="450"/>
              </a:spcBef>
              <a:spcAft>
                <a:spcPct val="0"/>
              </a:spcAft>
              <a:buClr>
                <a:srgbClr val="C00000"/>
              </a:buClr>
              <a:buSzTx/>
              <a:buFontTx/>
              <a:buChar char="•"/>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rPr>
              <a:t>Optimizations: </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rPr>
              <a:t>ILP, MCF, QAP, SAT/SMT, LR, …</a:t>
            </a:r>
          </a:p>
          <a:p>
            <a:pPr marL="427435" marR="0" lvl="1" indent="-166688" algn="l" defTabSz="914400" rtl="0" eaLnBrk="1" fontAlgn="base" latinLnBrk="0" hangingPunct="1">
              <a:lnSpc>
                <a:spcPct val="85000"/>
              </a:lnSpc>
              <a:spcBef>
                <a:spcPts val="450"/>
              </a:spcBef>
              <a:spcAft>
                <a:spcPct val="0"/>
              </a:spcAft>
              <a:buClr>
                <a:srgbClr val="C00000"/>
              </a:buClr>
              <a:buSzTx/>
              <a:buFontTx/>
              <a:buChar char="•"/>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rPr>
              <a:t>Algorithms: </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rPr>
              <a:t>min-cost flow, high-dim DP, …</a:t>
            </a:r>
          </a:p>
          <a:p>
            <a:pPr marL="427435" marR="0" lvl="1" indent="-166688" algn="l" defTabSz="914400" rtl="0" eaLnBrk="1" fontAlgn="base" latinLnBrk="0" hangingPunct="1">
              <a:lnSpc>
                <a:spcPct val="85000"/>
              </a:lnSpc>
              <a:spcBef>
                <a:spcPts val="450"/>
              </a:spcBef>
              <a:spcAft>
                <a:spcPct val="0"/>
              </a:spcAft>
              <a:buClr>
                <a:srgbClr val="C00000"/>
              </a:buClr>
              <a:buSzTx/>
              <a:buFontTx/>
              <a:buChar char="•"/>
              <a:tabLst/>
              <a:defRPr/>
            </a:pPr>
            <a:endPar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endParaRPr>
          </a:p>
          <a:p>
            <a:pPr marL="172641" marR="0" lvl="0" indent="-172641" algn="l" defTabSz="914400" rtl="0" eaLnBrk="1" fontAlgn="base" latinLnBrk="0" hangingPunct="1">
              <a:lnSpc>
                <a:spcPct val="85000"/>
              </a:lnSpc>
              <a:spcBef>
                <a:spcPts val="450"/>
              </a:spcBef>
              <a:spcAft>
                <a:spcPct val="0"/>
              </a:spcAft>
              <a:buClr>
                <a:srgbClr val="C00000"/>
              </a:buClr>
              <a:buSzTx/>
              <a:buFontTx/>
              <a:buChar char="•"/>
              <a:tabLst/>
              <a:defRPr/>
            </a:pP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itchFamily="34" charset="0"/>
              </a:rPr>
              <a:t>But need an answer overnight </a:t>
            </a:r>
          </a:p>
          <a:p>
            <a:pPr marL="172641" marR="0" lvl="0" indent="-172641" algn="l" defTabSz="914400" rtl="0" eaLnBrk="1" fontAlgn="base" latinLnBrk="0" hangingPunct="1">
              <a:lnSpc>
                <a:spcPct val="85000"/>
              </a:lnSpc>
              <a:spcBef>
                <a:spcPts val="450"/>
              </a:spcBef>
              <a:spcAft>
                <a:spcPct val="0"/>
              </a:spcAft>
              <a:buClr>
                <a:srgbClr val="C00000"/>
              </a:buClr>
              <a:buSzTx/>
              <a:buFontTx/>
              <a:buChar char="•"/>
              <a:tabLst/>
              <a:defRPr/>
            </a:pPr>
            <a:endParaRPr kumimoji="0" lang="en-US" sz="24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endParaRPr>
          </a:p>
          <a:p>
            <a:pPr marL="172641" marR="0" lvl="0" indent="-172641" algn="l" defTabSz="914400" rtl="0" eaLnBrk="1" fontAlgn="base" latinLnBrk="0" hangingPunct="1">
              <a:lnSpc>
                <a:spcPct val="85000"/>
              </a:lnSpc>
              <a:spcBef>
                <a:spcPts val="450"/>
              </a:spcBef>
              <a:spcAft>
                <a:spcPct val="0"/>
              </a:spcAft>
              <a:buClr>
                <a:srgbClr val="C00000"/>
              </a:buClr>
              <a:buSzTx/>
              <a:buFontTx/>
              <a:buChar char="•"/>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Reality under the hood: </a:t>
            </a:r>
            <a:r>
              <a:rPr kumimoji="0" lang="en-US" sz="24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metaheuristics </a:t>
            </a:r>
            <a:endPar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endParaRPr>
          </a:p>
          <a:p>
            <a:pPr marL="427435" marR="0" lvl="1" indent="-166688" algn="l" defTabSz="914400" rtl="0" eaLnBrk="1" fontAlgn="base" latinLnBrk="0" hangingPunct="1">
              <a:lnSpc>
                <a:spcPct val="85000"/>
              </a:lnSpc>
              <a:spcBef>
                <a:spcPts val="450"/>
              </a:spcBef>
              <a:spcAft>
                <a:spcPct val="0"/>
              </a:spcAft>
              <a:buClr>
                <a:srgbClr val="C00000"/>
              </a:buClr>
              <a:buSzTx/>
              <a:buFontTx/>
              <a:buChar char="•"/>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rPr>
              <a:t>Annealing, multi-start, PSO, NGSA-II, </a:t>
            </a:r>
            <a:r>
              <a:rPr kumimoji="0" lang="en-US" sz="2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itchFamily="34" charset="0"/>
              </a:rPr>
              <a:t>ripup</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rPr>
              <a:t>-reroute, greed, …</a:t>
            </a:r>
          </a:p>
          <a:p>
            <a:pPr marL="427435" marR="0" lvl="1" indent="-166688" algn="l" defTabSz="914400" rtl="0" eaLnBrk="1" fontAlgn="base" latinLnBrk="0" hangingPunct="1">
              <a:lnSpc>
                <a:spcPct val="85000"/>
              </a:lnSpc>
              <a:spcBef>
                <a:spcPts val="450"/>
              </a:spcBef>
              <a:spcAft>
                <a:spcPct val="0"/>
              </a:spcAft>
              <a:buClr>
                <a:srgbClr val="C00000"/>
              </a:buClr>
              <a:buSzTx/>
              <a:buFontTx/>
              <a:buChar char="•"/>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rPr>
              <a:t>Convenient objectives, customer-/tech-specific tuning, …</a:t>
            </a:r>
          </a:p>
          <a:p>
            <a:pPr marL="427435" marR="0" lvl="1" indent="-166688" algn="l" defTabSz="914400" rtl="0" eaLnBrk="1" fontAlgn="base" latinLnBrk="0" hangingPunct="1">
              <a:lnSpc>
                <a:spcPct val="85000"/>
              </a:lnSpc>
              <a:spcBef>
                <a:spcPts val="450"/>
              </a:spcBef>
              <a:spcAft>
                <a:spcPct val="0"/>
              </a:spcAft>
              <a:buClr>
                <a:srgbClr val="C00000"/>
              </a:buClr>
              <a:buSzTx/>
              <a:buFontTx/>
              <a:buChar char="•"/>
              <a:tabLst/>
              <a:defRPr/>
            </a:pPr>
            <a:r>
              <a:rPr kumimoji="0" lang="en-US" sz="2000" b="0" i="1" u="none" strike="noStrike" kern="0" cap="none" spc="0" normalizeH="0" baseline="0" noProof="0" dirty="0">
                <a:ln>
                  <a:noFill/>
                </a:ln>
                <a:solidFill>
                  <a:srgbClr val="FF0000"/>
                </a:solidFill>
                <a:effectLst/>
                <a:uLnTx/>
                <a:uFillTx/>
                <a:latin typeface="Arial" panose="020B0604020202020204" pitchFamily="34" charset="0"/>
                <a:cs typeface="Arial" pitchFamily="34" charset="0"/>
              </a:rPr>
              <a:t>… which comes at a cost </a:t>
            </a:r>
          </a:p>
        </p:txBody>
      </p:sp>
    </p:spTree>
    <p:extLst>
      <p:ext uri="{BB962C8B-B14F-4D97-AF65-F5344CB8AC3E}">
        <p14:creationId xmlns:p14="http://schemas.microsoft.com/office/powerpoint/2010/main" val="62092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fade">
                                      <p:cBhvr>
                                        <p:cTn id="31" dur="500"/>
                                        <p:tgtEl>
                                          <p:spTgt spid="5">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10" end="10"/>
                                            </p:txEl>
                                          </p:spTgt>
                                        </p:tgtEl>
                                        <p:attrNameLst>
                                          <p:attrName>style.visibility</p:attrName>
                                        </p:attrNameLst>
                                      </p:cBhvr>
                                      <p:to>
                                        <p:strVal val="visible"/>
                                      </p:to>
                                    </p:set>
                                    <p:animEffect transition="in" filter="fade">
                                      <p:cBhvr>
                                        <p:cTn id="34" dur="500"/>
                                        <p:tgtEl>
                                          <p:spTgt spid="5">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Effect transition="in" filter="fade">
                                      <p:cBhvr>
                                        <p:cTn id="37" dur="500"/>
                                        <p:tgtEl>
                                          <p:spTgt spid="5">
                                            <p:txEl>
                                              <p:pRg st="11" end="1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xEl>
                                              <p:pRg st="12" end="12"/>
                                            </p:txEl>
                                          </p:spTgt>
                                        </p:tgtEl>
                                        <p:attrNameLst>
                                          <p:attrName>style.visibility</p:attrName>
                                        </p:attrNameLst>
                                      </p:cBhvr>
                                      <p:to>
                                        <p:strVal val="visible"/>
                                      </p:to>
                                    </p:set>
                                    <p:animEffect transition="in" filter="fade">
                                      <p:cBhvr>
                                        <p:cTn id="40"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dirty="0"/>
              <a:t>Optimization and Optimality</a:t>
            </a:r>
          </a:p>
        </p:txBody>
      </p:sp>
      <p:sp>
        <p:nvSpPr>
          <p:cNvPr id="6" name="Content Placeholder 1">
            <a:extLst>
              <a:ext uri="{FF2B5EF4-FFF2-40B4-BE49-F238E27FC236}">
                <a16:creationId xmlns:a16="http://schemas.microsoft.com/office/drawing/2014/main" id="{80680EBB-97A7-47DF-B348-0A9307308365}"/>
              </a:ext>
            </a:extLst>
          </p:cNvPr>
          <p:cNvSpPr txBox="1">
            <a:spLocks/>
          </p:cNvSpPr>
          <p:nvPr/>
        </p:nvSpPr>
        <p:spPr bwMode="auto">
          <a:xfrm>
            <a:off x="76200" y="1924293"/>
            <a:ext cx="5969785" cy="416553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172641" indent="-172641" algn="l" rtl="0" eaLnBrk="1" fontAlgn="base" hangingPunct="1">
              <a:lnSpc>
                <a:spcPct val="85000"/>
              </a:lnSpc>
              <a:spcBef>
                <a:spcPct val="30000"/>
              </a:spcBef>
              <a:spcAft>
                <a:spcPct val="0"/>
              </a:spcAft>
              <a:buClr>
                <a:srgbClr val="C00000"/>
              </a:buClr>
              <a:buChar char="•"/>
              <a:defRPr sz="2100">
                <a:solidFill>
                  <a:schemeClr val="tx1"/>
                </a:solidFill>
                <a:latin typeface="Arial" panose="020B0604020202020204" pitchFamily="34" charset="0"/>
                <a:ea typeface="+mn-ea"/>
                <a:cs typeface="Arial" pitchFamily="34" charset="0"/>
              </a:defRPr>
            </a:lvl1pPr>
            <a:lvl2pPr marL="427435" indent="-166688" algn="l" rtl="0" eaLnBrk="1" fontAlgn="base" hangingPunct="1">
              <a:lnSpc>
                <a:spcPct val="85000"/>
              </a:lnSpc>
              <a:spcBef>
                <a:spcPct val="30000"/>
              </a:spcBef>
              <a:spcAft>
                <a:spcPct val="0"/>
              </a:spcAft>
              <a:buClr>
                <a:srgbClr val="C00000"/>
              </a:buClr>
              <a:buChar char="•"/>
              <a:defRPr sz="1800">
                <a:solidFill>
                  <a:schemeClr val="tx1"/>
                </a:solidFill>
                <a:latin typeface="Arial" panose="020B0604020202020204" pitchFamily="34" charset="0"/>
                <a:cs typeface="Arial" pitchFamily="34" charset="0"/>
              </a:defRPr>
            </a:lvl2pPr>
            <a:lvl3pPr marL="602456" indent="-172641" algn="l" rtl="0" eaLnBrk="1" fontAlgn="base" hangingPunct="1">
              <a:lnSpc>
                <a:spcPct val="85000"/>
              </a:lnSpc>
              <a:spcBef>
                <a:spcPct val="30000"/>
              </a:spcBef>
              <a:spcAft>
                <a:spcPct val="0"/>
              </a:spcAft>
              <a:buClr>
                <a:srgbClr val="C00000"/>
              </a:buClr>
              <a:buChar char="•"/>
              <a:defRPr sz="1500">
                <a:solidFill>
                  <a:schemeClr val="tx1"/>
                </a:solidFill>
                <a:latin typeface="Arial" panose="020B0604020202020204" pitchFamily="34" charset="0"/>
                <a:cs typeface="Arial" pitchFamily="34" charset="0"/>
              </a:defRPr>
            </a:lvl3pPr>
            <a:lvl4pPr marL="769144" indent="-166688"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941785" indent="-172641" algn="l" rtl="0" eaLnBrk="1" fontAlgn="base" hangingPunct="1">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5pPr>
            <a:lvl6pPr marL="1885950" indent="-171450" algn="l" rtl="0" eaLnBrk="1" fontAlgn="base" hangingPunct="1">
              <a:spcBef>
                <a:spcPct val="20000"/>
              </a:spcBef>
              <a:spcAft>
                <a:spcPct val="0"/>
              </a:spcAft>
              <a:buChar char="•"/>
              <a:defRPr sz="1200">
                <a:solidFill>
                  <a:schemeClr val="tx1"/>
                </a:solidFill>
                <a:latin typeface="Arial Narrow" pitchFamily="34" charset="0"/>
              </a:defRPr>
            </a:lvl6pPr>
            <a:lvl7pPr marL="2228850" indent="-171450" algn="l" rtl="0" eaLnBrk="1" fontAlgn="base" hangingPunct="1">
              <a:spcBef>
                <a:spcPct val="20000"/>
              </a:spcBef>
              <a:spcAft>
                <a:spcPct val="0"/>
              </a:spcAft>
              <a:buChar char="•"/>
              <a:defRPr sz="1200">
                <a:solidFill>
                  <a:schemeClr val="tx1"/>
                </a:solidFill>
                <a:latin typeface="Arial Narrow" pitchFamily="34" charset="0"/>
              </a:defRPr>
            </a:lvl7pPr>
            <a:lvl8pPr marL="2571750" indent="-171450" algn="l" rtl="0" eaLnBrk="1" fontAlgn="base" hangingPunct="1">
              <a:spcBef>
                <a:spcPct val="20000"/>
              </a:spcBef>
              <a:spcAft>
                <a:spcPct val="0"/>
              </a:spcAft>
              <a:buChar char="•"/>
              <a:defRPr sz="1200">
                <a:solidFill>
                  <a:schemeClr val="tx1"/>
                </a:solidFill>
                <a:latin typeface="Arial Narrow" pitchFamily="34" charset="0"/>
              </a:defRPr>
            </a:lvl8pPr>
            <a:lvl9pPr marL="2914650" indent="-171450" algn="l" rtl="0" eaLnBrk="1" fontAlgn="base" hangingPunct="1">
              <a:spcBef>
                <a:spcPct val="20000"/>
              </a:spcBef>
              <a:spcAft>
                <a:spcPct val="0"/>
              </a:spcAft>
              <a:buChar char="•"/>
              <a:defRPr sz="1200">
                <a:solidFill>
                  <a:schemeClr val="tx1"/>
                </a:solidFill>
                <a:latin typeface="Arial Narrow" pitchFamily="34" charset="0"/>
              </a:defRPr>
            </a:lvl9pPr>
          </a:lstStyle>
          <a:p>
            <a:pPr marL="172641" marR="0" lvl="0" indent="-172641" algn="l" defTabSz="914400" rtl="0" eaLnBrk="1" fontAlgn="base" latinLnBrk="0" hangingPunct="1">
              <a:lnSpc>
                <a:spcPct val="85000"/>
              </a:lnSpc>
              <a:spcBef>
                <a:spcPct val="30000"/>
              </a:spcBef>
              <a:spcAft>
                <a:spcPct val="0"/>
              </a:spcAft>
              <a:buClr>
                <a:srgbClr val="C00000"/>
              </a:buClr>
              <a:buSzTx/>
              <a:buFontTx/>
              <a:buChar char="•"/>
              <a:tabLst/>
              <a:defRPr/>
            </a:pPr>
            <a:r>
              <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Reality of optimization</a:t>
            </a:r>
            <a:endPar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endParaRPr>
          </a:p>
          <a:p>
            <a:pPr marL="342900" marR="0" lvl="1" indent="-171450" algn="l" defTabSz="914400" rtl="0" eaLnBrk="1" fontAlgn="base" latinLnBrk="0" hangingPunct="1">
              <a:lnSpc>
                <a:spcPct val="85000"/>
              </a:lnSpc>
              <a:spcBef>
                <a:spcPct val="30000"/>
              </a:spcBef>
              <a:spcAft>
                <a:spcPct val="0"/>
              </a:spcAft>
              <a:buClr>
                <a:srgbClr val="C00000"/>
              </a:buClr>
              <a:buSzTx/>
              <a:buFontTx/>
              <a:buChar char="•"/>
              <a:tabLst/>
              <a:defRPr/>
            </a:pPr>
            <a:r>
              <a:rPr kumimoji="0" lang="en-US" sz="2200" b="1"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rPr>
              <a:t>Better, faster, cheaper – pick any two</a:t>
            </a:r>
          </a:p>
          <a:p>
            <a:pPr marL="172641" marR="0" lvl="0" indent="-172641" algn="l" defTabSz="914400" rtl="0" eaLnBrk="1" fontAlgn="base" latinLnBrk="0" hangingPunct="1">
              <a:lnSpc>
                <a:spcPct val="85000"/>
              </a:lnSpc>
              <a:spcBef>
                <a:spcPts val="1400"/>
              </a:spcBef>
              <a:spcAft>
                <a:spcPct val="0"/>
              </a:spcAft>
              <a:buClr>
                <a:srgbClr val="C00000"/>
              </a:buClr>
              <a:buSzTx/>
              <a:buFontTx/>
              <a:buChar char="•"/>
              <a:tabLst/>
              <a:defRPr/>
            </a:pPr>
            <a:r>
              <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IC EDA: want all three at once</a:t>
            </a:r>
            <a:endPar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endParaRPr>
          </a:p>
          <a:p>
            <a:pPr marL="342900" marR="0" lvl="1" indent="-171450" algn="l" defTabSz="914400" rtl="0" eaLnBrk="1" fontAlgn="base" latinLnBrk="0" hangingPunct="1">
              <a:lnSpc>
                <a:spcPct val="85000"/>
              </a:lnSpc>
              <a:spcBef>
                <a:spcPct val="30000"/>
              </a:spcBef>
              <a:spcAft>
                <a:spcPct val="0"/>
              </a:spcAft>
              <a:buClr>
                <a:srgbClr val="C00000"/>
              </a:buClr>
              <a:buSzTx/>
              <a:buFontTx/>
              <a:buChar char="•"/>
              <a:tabLst/>
              <a:defRPr/>
            </a:pPr>
            <a:r>
              <a:rPr kumimoji="0" lang="en-US" sz="2200" b="1"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rPr>
              <a:t>“Unfortunately, the runtime of …”</a:t>
            </a:r>
          </a:p>
          <a:p>
            <a:pPr marL="172641" marR="0" lvl="0" indent="-172641" algn="l" defTabSz="914400" rtl="0" eaLnBrk="1" fontAlgn="base" latinLnBrk="0" hangingPunct="1">
              <a:lnSpc>
                <a:spcPct val="85000"/>
              </a:lnSpc>
              <a:spcBef>
                <a:spcPts val="1400"/>
              </a:spcBef>
              <a:spcAft>
                <a:spcPct val="0"/>
              </a:spcAft>
              <a:buClr>
                <a:srgbClr val="C00000"/>
              </a:buClr>
              <a:buSzTx/>
              <a:buFontTx/>
              <a:buChar char="•"/>
              <a:tabLst/>
              <a:defRPr/>
            </a:pPr>
            <a:r>
              <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But the world has changed</a:t>
            </a:r>
          </a:p>
          <a:p>
            <a:pPr marL="427435" marR="0" lvl="1" indent="-166688" algn="l" defTabSz="914400" rtl="0" eaLnBrk="1" fontAlgn="base" latinLnBrk="0" hangingPunct="1">
              <a:lnSpc>
                <a:spcPct val="85000"/>
              </a:lnSpc>
              <a:spcBef>
                <a:spcPct val="30000"/>
              </a:spcBef>
              <a:spcAft>
                <a:spcPct val="0"/>
              </a:spcAft>
              <a:buClr>
                <a:srgbClr val="C00000"/>
              </a:buClr>
              <a:buSzTx/>
              <a:buFontTx/>
              <a:buChar char="•"/>
              <a:tabLst/>
              <a:defRPr/>
            </a:pPr>
            <a:r>
              <a:rPr kumimoji="0" lang="en-US" sz="2200" b="1"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rPr>
              <a:t>Automation, cloud, …</a:t>
            </a:r>
          </a:p>
        </p:txBody>
      </p:sp>
      <p:sp>
        <p:nvSpPr>
          <p:cNvPr id="7" name="TextBox 6">
            <a:extLst>
              <a:ext uri="{FF2B5EF4-FFF2-40B4-BE49-F238E27FC236}">
                <a16:creationId xmlns:a16="http://schemas.microsoft.com/office/drawing/2014/main" id="{C68E3C5C-BD1C-490B-93D0-5EDDB0AFE949}"/>
              </a:ext>
            </a:extLst>
          </p:cNvPr>
          <p:cNvSpPr txBox="1"/>
          <p:nvPr/>
        </p:nvSpPr>
        <p:spPr>
          <a:xfrm>
            <a:off x="1091277" y="5290941"/>
            <a:ext cx="2914650" cy="715581"/>
          </a:xfrm>
          <a:prstGeom prst="rect">
            <a:avLst/>
          </a:prstGeom>
          <a:solidFill>
            <a:srgbClr val="FFC000"/>
          </a:solidFill>
          <a:ln w="38100">
            <a:solidFill>
              <a:srgbClr val="FF0000"/>
            </a:solidFill>
          </a:ln>
        </p:spPr>
        <p:txBody>
          <a:bodyPr wrap="square" rtlCol="0">
            <a:spAutoFit/>
          </a:bodyPr>
          <a:lstStyle/>
          <a:p>
            <a:pPr defTabSz="685800">
              <a:buClrTx/>
              <a:defRPr/>
            </a:pPr>
            <a:r>
              <a:rPr lang="en-US" sz="1350" b="1" kern="1200" dirty="0">
                <a:solidFill>
                  <a:prstClr val="black"/>
                </a:solidFill>
                <a:latin typeface="Tahoma"/>
                <a:ea typeface="+mn-ea"/>
              </a:rPr>
              <a:t>Question: </a:t>
            </a:r>
            <a:r>
              <a:rPr lang="en-US" sz="1350" kern="1200" dirty="0">
                <a:solidFill>
                  <a:prstClr val="black"/>
                </a:solidFill>
                <a:latin typeface="Tahoma"/>
                <a:ea typeface="+mn-ea"/>
              </a:rPr>
              <a:t>If you give your SP&amp;R flow 3 extra days of runtime, would it know how to use this extra time?</a:t>
            </a:r>
          </a:p>
        </p:txBody>
      </p:sp>
      <p:pic>
        <p:nvPicPr>
          <p:cNvPr id="8" name="Picture 7">
            <a:extLst>
              <a:ext uri="{FF2B5EF4-FFF2-40B4-BE49-F238E27FC236}">
                <a16:creationId xmlns:a16="http://schemas.microsoft.com/office/drawing/2014/main" id="{70B61939-AA5F-4161-BC78-1076CB735D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17969" y="2092429"/>
            <a:ext cx="2999232" cy="2327171"/>
          </a:xfrm>
          <a:prstGeom prst="rect">
            <a:avLst/>
          </a:prstGeom>
        </p:spPr>
      </p:pic>
      <p:sp>
        <p:nvSpPr>
          <p:cNvPr id="9" name="TextBox 8">
            <a:extLst>
              <a:ext uri="{FF2B5EF4-FFF2-40B4-BE49-F238E27FC236}">
                <a16:creationId xmlns:a16="http://schemas.microsoft.com/office/drawing/2014/main" id="{9F2D689A-8CF5-4052-B9A1-235A1C9E038C}"/>
              </a:ext>
            </a:extLst>
          </p:cNvPr>
          <p:cNvSpPr txBox="1"/>
          <p:nvPr/>
        </p:nvSpPr>
        <p:spPr>
          <a:xfrm>
            <a:off x="7407817" y="4002739"/>
            <a:ext cx="562976" cy="300082"/>
          </a:xfrm>
          <a:prstGeom prst="rect">
            <a:avLst/>
          </a:prstGeom>
          <a:noFill/>
        </p:spPr>
        <p:txBody>
          <a:bodyPr wrap="square" rtlCol="0">
            <a:spAutoFit/>
          </a:bodyPr>
          <a:lstStyle/>
          <a:p>
            <a:pPr algn="ctr" defTabSz="685800">
              <a:buClrTx/>
              <a:defRPr/>
            </a:pPr>
            <a:r>
              <a:rPr lang="en-US" sz="1350" kern="1200" dirty="0">
                <a:solidFill>
                  <a:prstClr val="black"/>
                </a:solidFill>
                <a:latin typeface="Tahoma"/>
                <a:ea typeface="+mn-ea"/>
              </a:rPr>
              <a:t>Time</a:t>
            </a:r>
          </a:p>
        </p:txBody>
      </p:sp>
      <p:sp>
        <p:nvSpPr>
          <p:cNvPr id="10" name="TextBox 9">
            <a:extLst>
              <a:ext uri="{FF2B5EF4-FFF2-40B4-BE49-F238E27FC236}">
                <a16:creationId xmlns:a16="http://schemas.microsoft.com/office/drawing/2014/main" id="{C97C9020-E189-48A3-811B-B3962552ACB2}"/>
              </a:ext>
            </a:extLst>
          </p:cNvPr>
          <p:cNvSpPr txBox="1"/>
          <p:nvPr/>
        </p:nvSpPr>
        <p:spPr>
          <a:xfrm>
            <a:off x="7128658" y="2228222"/>
            <a:ext cx="777778" cy="300082"/>
          </a:xfrm>
          <a:prstGeom prst="rect">
            <a:avLst/>
          </a:prstGeom>
          <a:noFill/>
        </p:spPr>
        <p:txBody>
          <a:bodyPr wrap="square" rtlCol="0">
            <a:spAutoFit/>
          </a:bodyPr>
          <a:lstStyle/>
          <a:p>
            <a:pPr algn="ctr" defTabSz="685800">
              <a:buClrTx/>
              <a:defRPr/>
            </a:pPr>
            <a:r>
              <a:rPr lang="en-US" sz="1350" kern="1200" dirty="0">
                <a:solidFill>
                  <a:prstClr val="black"/>
                </a:solidFill>
                <a:latin typeface="Tahoma"/>
                <a:ea typeface="+mn-ea"/>
              </a:rPr>
              <a:t>Optimal</a:t>
            </a:r>
          </a:p>
        </p:txBody>
      </p:sp>
      <p:sp>
        <p:nvSpPr>
          <p:cNvPr id="11" name="TextBox 10">
            <a:extLst>
              <a:ext uri="{FF2B5EF4-FFF2-40B4-BE49-F238E27FC236}">
                <a16:creationId xmlns:a16="http://schemas.microsoft.com/office/drawing/2014/main" id="{02EF8F76-69AF-4A23-A07A-4841A3E53B11}"/>
              </a:ext>
            </a:extLst>
          </p:cNvPr>
          <p:cNvSpPr txBox="1"/>
          <p:nvPr/>
        </p:nvSpPr>
        <p:spPr>
          <a:xfrm>
            <a:off x="4779910" y="5187067"/>
            <a:ext cx="2914650" cy="923330"/>
          </a:xfrm>
          <a:prstGeom prst="rect">
            <a:avLst/>
          </a:prstGeom>
          <a:solidFill>
            <a:srgbClr val="FFC000"/>
          </a:solidFill>
          <a:ln w="38100">
            <a:solidFill>
              <a:srgbClr val="FF0000"/>
            </a:solidFill>
          </a:ln>
        </p:spPr>
        <p:txBody>
          <a:bodyPr wrap="square" rtlCol="0">
            <a:spAutoFit/>
          </a:bodyPr>
          <a:lstStyle/>
          <a:p>
            <a:pPr defTabSz="685800">
              <a:buClrTx/>
              <a:defRPr/>
            </a:pPr>
            <a:r>
              <a:rPr lang="en-US" sz="1350" b="1" kern="1200" dirty="0">
                <a:solidFill>
                  <a:prstClr val="black"/>
                </a:solidFill>
                <a:latin typeface="Tahoma"/>
                <a:ea typeface="+mn-ea"/>
              </a:rPr>
              <a:t>Question: </a:t>
            </a:r>
            <a:r>
              <a:rPr lang="en-US" sz="1350" kern="1200" dirty="0">
                <a:solidFill>
                  <a:prstClr val="black"/>
                </a:solidFill>
                <a:latin typeface="Tahoma"/>
                <a:ea typeface="+mn-ea"/>
              </a:rPr>
              <a:t>If you could run 10,000 copies of your P&amp;R tool at the same time, what QOR improvement </a:t>
            </a:r>
            <a:r>
              <a:rPr lang="en-US" sz="1350" b="1" kern="1200" dirty="0">
                <a:solidFill>
                  <a:prstClr val="black"/>
                </a:solidFill>
                <a:latin typeface="Tahoma"/>
                <a:ea typeface="+mn-ea"/>
              </a:rPr>
              <a:t>should</a:t>
            </a:r>
            <a:r>
              <a:rPr lang="en-US" sz="1350" kern="1200" dirty="0">
                <a:solidFill>
                  <a:prstClr val="black"/>
                </a:solidFill>
                <a:latin typeface="Tahoma"/>
                <a:ea typeface="+mn-ea"/>
              </a:rPr>
              <a:t> you expect?</a:t>
            </a:r>
          </a:p>
        </p:txBody>
      </p:sp>
      <p:cxnSp>
        <p:nvCxnSpPr>
          <p:cNvPr id="12" name="Straight Arrow Connector 11">
            <a:extLst>
              <a:ext uri="{FF2B5EF4-FFF2-40B4-BE49-F238E27FC236}">
                <a16:creationId xmlns:a16="http://schemas.microsoft.com/office/drawing/2014/main" id="{A4085BCF-36DB-4E64-9458-924BF1ACBD5E}"/>
              </a:ext>
            </a:extLst>
          </p:cNvPr>
          <p:cNvCxnSpPr>
            <a:endCxn id="10" idx="1"/>
          </p:cNvCxnSpPr>
          <p:nvPr/>
        </p:nvCxnSpPr>
        <p:spPr bwMode="auto">
          <a:xfrm>
            <a:off x="6174001" y="2378181"/>
            <a:ext cx="954657" cy="81"/>
          </a:xfrm>
          <a:prstGeom prst="straightConnector1">
            <a:avLst/>
          </a:prstGeom>
          <a:solidFill>
            <a:srgbClr val="4F81BD"/>
          </a:solidFill>
          <a:ln w="25400" cap="flat" cmpd="sng" algn="ctr">
            <a:solidFill>
              <a:sysClr val="windowText" lastClr="000000"/>
            </a:solidFill>
            <a:prstDash val="sysDash"/>
            <a:round/>
            <a:headEnd type="none" w="med" len="med"/>
            <a:tailEnd type="none" w="med" len="med"/>
          </a:ln>
          <a:effectLst/>
        </p:spPr>
      </p:cxnSp>
      <p:sp>
        <p:nvSpPr>
          <p:cNvPr id="16" name="TextBox 15">
            <a:extLst>
              <a:ext uri="{FF2B5EF4-FFF2-40B4-BE49-F238E27FC236}">
                <a16:creationId xmlns:a16="http://schemas.microsoft.com/office/drawing/2014/main" id="{475907A3-C674-40D6-82B5-6B63057634C1}"/>
              </a:ext>
            </a:extLst>
          </p:cNvPr>
          <p:cNvSpPr txBox="1"/>
          <p:nvPr/>
        </p:nvSpPr>
        <p:spPr>
          <a:xfrm>
            <a:off x="5689369" y="2408154"/>
            <a:ext cx="228600" cy="300082"/>
          </a:xfrm>
          <a:prstGeom prst="rect">
            <a:avLst/>
          </a:prstGeom>
          <a:noFill/>
        </p:spPr>
        <p:txBody>
          <a:bodyPr wrap="square" rtlCol="0">
            <a:spAutoFit/>
          </a:bodyPr>
          <a:lstStyle/>
          <a:p>
            <a:pPr defTabSz="685800">
              <a:buClrTx/>
              <a:defRPr/>
            </a:pPr>
            <a:r>
              <a:rPr lang="en-US" sz="1350" kern="1200" dirty="0">
                <a:solidFill>
                  <a:prstClr val="black"/>
                </a:solidFill>
                <a:latin typeface="Tahoma"/>
                <a:ea typeface="+mn-ea"/>
              </a:rPr>
              <a:t>?</a:t>
            </a:r>
          </a:p>
        </p:txBody>
      </p:sp>
      <p:sp>
        <p:nvSpPr>
          <p:cNvPr id="17" name="Rectangle 16">
            <a:extLst>
              <a:ext uri="{FF2B5EF4-FFF2-40B4-BE49-F238E27FC236}">
                <a16:creationId xmlns:a16="http://schemas.microsoft.com/office/drawing/2014/main" id="{58190E43-689C-4D61-A13F-A4F73D457ED3}"/>
              </a:ext>
            </a:extLst>
          </p:cNvPr>
          <p:cNvSpPr/>
          <p:nvPr/>
        </p:nvSpPr>
        <p:spPr>
          <a:xfrm>
            <a:off x="6819968" y="2632039"/>
            <a:ext cx="2022763" cy="95148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303862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500"/>
                                        <p:tgtEl>
                                          <p:spTgt spid="6">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dirty="0"/>
              <a:t>“Noise”, “Chaos” </a:t>
            </a:r>
            <a:r>
              <a:rPr lang="en-US" dirty="0">
                <a:sym typeface="Wingdings" panose="05000000000000000000" pitchFamily="2" charset="2"/>
              </a:rPr>
              <a:t> </a:t>
            </a:r>
            <a:r>
              <a:rPr lang="en-US" dirty="0"/>
              <a:t>Learning and Sampling</a:t>
            </a:r>
          </a:p>
        </p:txBody>
      </p:sp>
      <p:pic>
        <p:nvPicPr>
          <p:cNvPr id="13" name="Picture 12">
            <a:extLst>
              <a:ext uri="{FF2B5EF4-FFF2-40B4-BE49-F238E27FC236}">
                <a16:creationId xmlns:a16="http://schemas.microsoft.com/office/drawing/2014/main" id="{7ADB5ABC-A576-47EC-9E1D-25E97A6E4562}"/>
              </a:ext>
            </a:extLst>
          </p:cNvPr>
          <p:cNvPicPr>
            <a:picLocks noChangeAspect="1"/>
          </p:cNvPicPr>
          <p:nvPr/>
        </p:nvPicPr>
        <p:blipFill>
          <a:blip r:embed="rId3"/>
          <a:stretch>
            <a:fillRect/>
          </a:stretch>
        </p:blipFill>
        <p:spPr>
          <a:xfrm>
            <a:off x="228600" y="1600199"/>
            <a:ext cx="6915525" cy="4875693"/>
          </a:xfrm>
          <a:prstGeom prst="rect">
            <a:avLst/>
          </a:prstGeom>
        </p:spPr>
      </p:pic>
      <p:cxnSp>
        <p:nvCxnSpPr>
          <p:cNvPr id="14" name="Straight Arrow Connector 13">
            <a:extLst>
              <a:ext uri="{FF2B5EF4-FFF2-40B4-BE49-F238E27FC236}">
                <a16:creationId xmlns:a16="http://schemas.microsoft.com/office/drawing/2014/main" id="{ED411619-ACA0-444A-A6FA-95ADE6703FCC}"/>
              </a:ext>
            </a:extLst>
          </p:cNvPr>
          <p:cNvCxnSpPr/>
          <p:nvPr/>
        </p:nvCxnSpPr>
        <p:spPr>
          <a:xfrm>
            <a:off x="6498989" y="2225566"/>
            <a:ext cx="747347" cy="0"/>
          </a:xfrm>
          <a:prstGeom prst="straightConnector1">
            <a:avLst/>
          </a:prstGeom>
          <a:ln w="57150">
            <a:solidFill>
              <a:schemeClr val="accent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392F48D-82B9-460F-B549-D63D1B4F2B8D}"/>
              </a:ext>
            </a:extLst>
          </p:cNvPr>
          <p:cNvSpPr txBox="1"/>
          <p:nvPr/>
        </p:nvSpPr>
        <p:spPr>
          <a:xfrm>
            <a:off x="7299148" y="1860311"/>
            <a:ext cx="1844852" cy="646331"/>
          </a:xfrm>
          <a:prstGeom prst="rect">
            <a:avLst/>
          </a:prstGeom>
          <a:noFill/>
        </p:spPr>
        <p:txBody>
          <a:bodyPr wrap="square" rtlCol="0">
            <a:spAutoFit/>
          </a:bodyPr>
          <a:lstStyle/>
          <a:p>
            <a:r>
              <a:rPr lang="en-US" b="1" dirty="0"/>
              <a:t>Best Actual fmax </a:t>
            </a:r>
          </a:p>
          <a:p>
            <a:r>
              <a:rPr lang="en-US" dirty="0"/>
              <a:t>= what we want</a:t>
            </a:r>
          </a:p>
        </p:txBody>
      </p:sp>
      <p:sp>
        <p:nvSpPr>
          <p:cNvPr id="6" name="TextBox 5">
            <a:extLst>
              <a:ext uri="{FF2B5EF4-FFF2-40B4-BE49-F238E27FC236}">
                <a16:creationId xmlns:a16="http://schemas.microsoft.com/office/drawing/2014/main" id="{1963E769-EC7A-4B29-B03C-D044F4F543AB}"/>
              </a:ext>
            </a:extLst>
          </p:cNvPr>
          <p:cNvSpPr txBox="1"/>
          <p:nvPr/>
        </p:nvSpPr>
        <p:spPr>
          <a:xfrm>
            <a:off x="1371600" y="836141"/>
            <a:ext cx="7086600" cy="584775"/>
          </a:xfrm>
          <a:prstGeom prst="rect">
            <a:avLst/>
          </a:prstGeom>
          <a:noFill/>
        </p:spPr>
        <p:txBody>
          <a:bodyPr wrap="square" rtlCol="0">
            <a:spAutoFit/>
          </a:bodyPr>
          <a:lstStyle/>
          <a:p>
            <a:r>
              <a:rPr lang="en-US" sz="3200" b="1" dirty="0"/>
              <a:t>“Actual” vs. “Target” clock period</a:t>
            </a:r>
            <a:endParaRPr lang="en-US" sz="3200" dirty="0"/>
          </a:p>
        </p:txBody>
      </p:sp>
    </p:spTree>
    <p:extLst>
      <p:ext uri="{BB962C8B-B14F-4D97-AF65-F5344CB8AC3E}">
        <p14:creationId xmlns:p14="http://schemas.microsoft.com/office/powerpoint/2010/main" val="700556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dirty="0"/>
              <a:t>Refocus on Suboptimality </a:t>
            </a:r>
            <a:r>
              <a:rPr lang="en-US" sz="2000" dirty="0">
                <a:solidFill>
                  <a:srgbClr val="0000FF"/>
                </a:solidFill>
              </a:rPr>
              <a:t>[to get closer to Optimality!]</a:t>
            </a:r>
            <a:endParaRPr lang="en-US" dirty="0"/>
          </a:p>
        </p:txBody>
      </p:sp>
      <p:sp>
        <p:nvSpPr>
          <p:cNvPr id="6" name="Content Placeholder 1">
            <a:extLst>
              <a:ext uri="{FF2B5EF4-FFF2-40B4-BE49-F238E27FC236}">
                <a16:creationId xmlns:a16="http://schemas.microsoft.com/office/drawing/2014/main" id="{FC8AC4DA-CBB6-4000-85B1-9A8F60A5FCDF}"/>
              </a:ext>
            </a:extLst>
          </p:cNvPr>
          <p:cNvSpPr txBox="1">
            <a:spLocks/>
          </p:cNvSpPr>
          <p:nvPr/>
        </p:nvSpPr>
        <p:spPr bwMode="auto">
          <a:xfrm>
            <a:off x="69852" y="1066800"/>
            <a:ext cx="9067800" cy="54864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172641" indent="-172641" algn="l" rtl="0" eaLnBrk="1" fontAlgn="base" hangingPunct="1">
              <a:lnSpc>
                <a:spcPct val="85000"/>
              </a:lnSpc>
              <a:spcBef>
                <a:spcPct val="30000"/>
              </a:spcBef>
              <a:spcAft>
                <a:spcPct val="0"/>
              </a:spcAft>
              <a:buClr>
                <a:srgbClr val="C00000"/>
              </a:buClr>
              <a:buChar char="•"/>
              <a:defRPr sz="2100">
                <a:solidFill>
                  <a:schemeClr val="tx1"/>
                </a:solidFill>
                <a:latin typeface="Arial" panose="020B0604020202020204" pitchFamily="34" charset="0"/>
                <a:ea typeface="+mn-ea"/>
                <a:cs typeface="Arial" pitchFamily="34" charset="0"/>
              </a:defRPr>
            </a:lvl1pPr>
            <a:lvl2pPr marL="427435" indent="-166688" algn="l" rtl="0" eaLnBrk="1" fontAlgn="base" hangingPunct="1">
              <a:lnSpc>
                <a:spcPct val="85000"/>
              </a:lnSpc>
              <a:spcBef>
                <a:spcPct val="30000"/>
              </a:spcBef>
              <a:spcAft>
                <a:spcPct val="0"/>
              </a:spcAft>
              <a:buClr>
                <a:srgbClr val="C00000"/>
              </a:buClr>
              <a:buChar char="•"/>
              <a:defRPr sz="1800">
                <a:solidFill>
                  <a:schemeClr val="tx1"/>
                </a:solidFill>
                <a:latin typeface="Arial" panose="020B0604020202020204" pitchFamily="34" charset="0"/>
                <a:cs typeface="Arial" pitchFamily="34" charset="0"/>
              </a:defRPr>
            </a:lvl2pPr>
            <a:lvl3pPr marL="602456" indent="-172641" algn="l" rtl="0" eaLnBrk="1" fontAlgn="base" hangingPunct="1">
              <a:lnSpc>
                <a:spcPct val="85000"/>
              </a:lnSpc>
              <a:spcBef>
                <a:spcPct val="30000"/>
              </a:spcBef>
              <a:spcAft>
                <a:spcPct val="0"/>
              </a:spcAft>
              <a:buClr>
                <a:srgbClr val="C00000"/>
              </a:buClr>
              <a:buChar char="•"/>
              <a:defRPr sz="1500">
                <a:solidFill>
                  <a:schemeClr val="tx1"/>
                </a:solidFill>
                <a:latin typeface="Arial" panose="020B0604020202020204" pitchFamily="34" charset="0"/>
                <a:cs typeface="Arial" pitchFamily="34" charset="0"/>
              </a:defRPr>
            </a:lvl3pPr>
            <a:lvl4pPr marL="769144" indent="-166688"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941785" indent="-172641" algn="l" rtl="0" eaLnBrk="1" fontAlgn="base" hangingPunct="1">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5pPr>
            <a:lvl6pPr marL="1885950" indent="-171450" algn="l" rtl="0" eaLnBrk="1" fontAlgn="base" hangingPunct="1">
              <a:spcBef>
                <a:spcPct val="20000"/>
              </a:spcBef>
              <a:spcAft>
                <a:spcPct val="0"/>
              </a:spcAft>
              <a:buChar char="•"/>
              <a:defRPr sz="1200">
                <a:solidFill>
                  <a:schemeClr val="tx1"/>
                </a:solidFill>
                <a:latin typeface="Arial Narrow" pitchFamily="34" charset="0"/>
              </a:defRPr>
            </a:lvl6pPr>
            <a:lvl7pPr marL="2228850" indent="-171450" algn="l" rtl="0" eaLnBrk="1" fontAlgn="base" hangingPunct="1">
              <a:spcBef>
                <a:spcPct val="20000"/>
              </a:spcBef>
              <a:spcAft>
                <a:spcPct val="0"/>
              </a:spcAft>
              <a:buChar char="•"/>
              <a:defRPr sz="1200">
                <a:solidFill>
                  <a:schemeClr val="tx1"/>
                </a:solidFill>
                <a:latin typeface="Arial Narrow" pitchFamily="34" charset="0"/>
              </a:defRPr>
            </a:lvl7pPr>
            <a:lvl8pPr marL="2571750" indent="-171450" algn="l" rtl="0" eaLnBrk="1" fontAlgn="base" hangingPunct="1">
              <a:spcBef>
                <a:spcPct val="20000"/>
              </a:spcBef>
              <a:spcAft>
                <a:spcPct val="0"/>
              </a:spcAft>
              <a:buChar char="•"/>
              <a:defRPr sz="1200">
                <a:solidFill>
                  <a:schemeClr val="tx1"/>
                </a:solidFill>
                <a:latin typeface="Arial Narrow" pitchFamily="34" charset="0"/>
              </a:defRPr>
            </a:lvl8pPr>
            <a:lvl9pPr marL="2914650" indent="-171450" algn="l" rtl="0" eaLnBrk="1" fontAlgn="base" hangingPunct="1">
              <a:spcBef>
                <a:spcPct val="20000"/>
              </a:spcBef>
              <a:spcAft>
                <a:spcPct val="0"/>
              </a:spcAft>
              <a:buChar char="•"/>
              <a:defRPr sz="1200">
                <a:solidFill>
                  <a:schemeClr val="tx1"/>
                </a:solidFill>
                <a:latin typeface="Arial Narrow" pitchFamily="34" charset="0"/>
              </a:defRPr>
            </a:lvl9pPr>
          </a:lstStyle>
          <a:p>
            <a:pPr marL="0" marR="0" lvl="0" indent="0" algn="l" defTabSz="914400" rtl="0" eaLnBrk="1" fontAlgn="base" latinLnBrk="0" hangingPunct="1">
              <a:lnSpc>
                <a:spcPct val="85000"/>
              </a:lnSpc>
              <a:spcBef>
                <a:spcPct val="30000"/>
              </a:spcBef>
              <a:spcAft>
                <a:spcPct val="0"/>
              </a:spcAft>
              <a:buClr>
                <a:srgbClr val="C00000"/>
              </a:buClr>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Suboptimality … in what sense? </a:t>
            </a:r>
          </a:p>
          <a:p>
            <a:pPr marL="172641" marR="0" lvl="0" indent="-172641" algn="l" defTabSz="914400" rtl="0" eaLnBrk="1" fontAlgn="base" latinLnBrk="0" hangingPunct="1">
              <a:lnSpc>
                <a:spcPct val="85000"/>
              </a:lnSpc>
              <a:spcBef>
                <a:spcPct val="30000"/>
              </a:spcBef>
              <a:spcAft>
                <a:spcPct val="0"/>
              </a:spcAft>
              <a:buClr>
                <a:srgbClr val="C00000"/>
              </a:buClr>
              <a:buSzTx/>
              <a:buFontTx/>
              <a:buChar char="•"/>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Learn</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 proper objective/loss functions </a:t>
            </a:r>
          </a:p>
          <a:p>
            <a:pPr marL="172641" marR="0" lvl="0" indent="-172641" algn="l" defTabSz="914400" rtl="0" eaLnBrk="1" fontAlgn="base" latinLnBrk="0" hangingPunct="1">
              <a:lnSpc>
                <a:spcPct val="85000"/>
              </a:lnSpc>
              <a:spcBef>
                <a:spcPct val="30000"/>
              </a:spcBef>
              <a:spcAft>
                <a:spcPct val="0"/>
              </a:spcAft>
              <a:buClr>
                <a:srgbClr val="C00000"/>
              </a:buClr>
              <a:buSzTx/>
              <a:buFontTx/>
              <a:buChar char="•"/>
              <a:tabLst/>
              <a:defRPr/>
            </a:pPr>
            <a:r>
              <a:rPr lang="en-US" sz="2000" kern="0" dirty="0">
                <a:solidFill>
                  <a:sysClr val="windowText" lastClr="000000"/>
                </a:solidFill>
              </a:rPr>
              <a:t>Evaluate in proper context (e.g., full flow, post-detailed route)</a:t>
            </a:r>
            <a:endPar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endParaRPr>
          </a:p>
          <a:p>
            <a:pPr marL="0" marR="0" lvl="0" indent="0" algn="l" defTabSz="914400" rtl="0" eaLnBrk="1" fontAlgn="base" latinLnBrk="0" hangingPunct="1">
              <a:lnSpc>
                <a:spcPct val="85000"/>
              </a:lnSpc>
              <a:spcBef>
                <a:spcPts val="1350"/>
              </a:spcBef>
              <a:spcAft>
                <a:spcPct val="0"/>
              </a:spcAft>
              <a:buClr>
                <a:srgbClr val="C00000"/>
              </a:buClr>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Benchmarking considered helpful</a:t>
            </a:r>
          </a:p>
          <a:p>
            <a:pPr marL="172641" marR="0" lvl="0" indent="-172641" algn="l" defTabSz="914400" rtl="0" eaLnBrk="1" fontAlgn="base" latinLnBrk="0" hangingPunct="1">
              <a:lnSpc>
                <a:spcPct val="85000"/>
              </a:lnSpc>
              <a:spcBef>
                <a:spcPct val="30000"/>
              </a:spcBef>
              <a:spcAft>
                <a:spcPct val="0"/>
              </a:spcAft>
              <a:buClr>
                <a:srgbClr val="C00000"/>
              </a:buClr>
              <a:buSzTx/>
              <a:buFontTx/>
              <a:buChar char="•"/>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“Real” benchmarks in EDA are obfuscated, incomplete, non-vertical, old… </a:t>
            </a:r>
          </a:p>
          <a:p>
            <a:pPr marL="172641" marR="0" lvl="0" indent="-172641" algn="l" defTabSz="914400" rtl="0" eaLnBrk="1" fontAlgn="base" latinLnBrk="0" hangingPunct="1">
              <a:lnSpc>
                <a:spcPct val="85000"/>
              </a:lnSpc>
              <a:spcBef>
                <a:spcPct val="30000"/>
              </a:spcBef>
              <a:spcAft>
                <a:spcPct val="0"/>
              </a:spcAft>
              <a:buClr>
                <a:srgbClr val="C00000"/>
              </a:buClr>
              <a:buSzTx/>
              <a:buFontTx/>
              <a:buChar char="•"/>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“Artificial” benchmarks wander between realism, known optimal solution quality, scalability … </a:t>
            </a:r>
            <a:endPar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endParaRPr>
          </a:p>
          <a:p>
            <a:pPr marL="172641" marR="0" lvl="0" indent="-172641" algn="l" defTabSz="914400" rtl="0" eaLnBrk="1" fontAlgn="base" latinLnBrk="0" hangingPunct="1">
              <a:lnSpc>
                <a:spcPct val="85000"/>
              </a:lnSpc>
              <a:spcBef>
                <a:spcPct val="30000"/>
              </a:spcBef>
              <a:spcAft>
                <a:spcPct val="0"/>
              </a:spcAft>
              <a:buClr>
                <a:srgbClr val="C00000"/>
              </a:buClr>
              <a:buSzTx/>
              <a:buFontTx/>
              <a:buChar char="•"/>
              <a:tabLst/>
              <a:defRPr/>
            </a:pPr>
            <a:r>
              <a:rPr kumimoji="0" lang="en-US" sz="2000" b="1" i="0" u="none" strike="noStrike" kern="0" cap="none" spc="0" normalizeH="0" baseline="0" noProof="0" dirty="0">
                <a:ln>
                  <a:noFill/>
                </a:ln>
                <a:solidFill>
                  <a:srgbClr val="0000FF"/>
                </a:solidFill>
                <a:effectLst/>
                <a:uLnTx/>
                <a:uFillTx/>
                <a:latin typeface="Arial" panose="020B0604020202020204" pitchFamily="34" charset="0"/>
                <a:ea typeface="+mn-ea"/>
                <a:cs typeface="Arial" pitchFamily="34" charset="0"/>
                <a:sym typeface="Wingdings" panose="05000000000000000000" pitchFamily="2" charset="2"/>
              </a:rPr>
              <a:t>It’s time to level up: </a:t>
            </a:r>
            <a:r>
              <a:rPr lang="en-US" sz="2000" b="1" kern="0" dirty="0">
                <a:solidFill>
                  <a:srgbClr val="0000FF"/>
                </a:solidFill>
                <a:sym typeface="Wingdings" panose="05000000000000000000" pitchFamily="2" charset="2"/>
              </a:rPr>
              <a:t> e.g., </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itchFamily="34" charset="0"/>
                <a:sym typeface="Wingdings" panose="05000000000000000000" pitchFamily="2" charset="2"/>
              </a:rPr>
              <a:t>“Underwriters Laboratories for IC Design Tools”</a:t>
            </a:r>
          </a:p>
          <a:p>
            <a:pPr marL="0" marR="0" lvl="0" indent="0" algn="l" defTabSz="914400" rtl="0" eaLnBrk="1" fontAlgn="base" latinLnBrk="0" hangingPunct="1">
              <a:lnSpc>
                <a:spcPct val="85000"/>
              </a:lnSpc>
              <a:spcBef>
                <a:spcPts val="1350"/>
              </a:spcBef>
              <a:spcAft>
                <a:spcPct val="0"/>
              </a:spcAft>
              <a:buClr>
                <a:srgbClr val="C00000"/>
              </a:buClr>
              <a:buSzTx/>
              <a:buFontTx/>
              <a:buNone/>
              <a:tabLst/>
              <a:defRPr/>
            </a:pPr>
            <a:r>
              <a:rPr lang="en-US" sz="2400" b="1" kern="0" dirty="0">
                <a:solidFill>
                  <a:sysClr val="windowText" lastClr="000000"/>
                </a:solidFill>
                <a:sym typeface="Wingdings" panose="05000000000000000000" pitchFamily="2" charset="2"/>
              </a:rPr>
              <a:t>M</a:t>
            </a:r>
            <a:r>
              <a:rPr kumimoji="0" lang="en-US" sz="2400" b="1"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itchFamily="34" charset="0"/>
                <a:sym typeface="Wingdings" panose="05000000000000000000" pitchFamily="2" charset="2"/>
              </a:rPr>
              <a:t>odern</a:t>
            </a:r>
            <a:r>
              <a:rPr kumimoji="0" lang="en-US" sz="24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sym typeface="Wingdings" panose="05000000000000000000" pitchFamily="2" charset="2"/>
              </a:rPr>
              <a:t> compute resources  </a:t>
            </a:r>
            <a:r>
              <a:rPr kumimoji="0" lang="en-US" sz="1600"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sym typeface="Wingdings" panose="05000000000000000000" pitchFamily="2" charset="2"/>
              </a:rPr>
              <a:t>cloud, GPU, accelerators, …</a:t>
            </a:r>
            <a:endParaRPr kumimoji="0" lang="en-US" sz="2800" b="1"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sym typeface="Wingdings" panose="05000000000000000000" pitchFamily="2" charset="2"/>
            </a:endParaRPr>
          </a:p>
          <a:p>
            <a:pPr marL="172641" marR="0" lvl="0" indent="-172641" algn="l" defTabSz="914400" rtl="0" eaLnBrk="1" fontAlgn="base" latinLnBrk="0" hangingPunct="1">
              <a:lnSpc>
                <a:spcPct val="85000"/>
              </a:lnSpc>
              <a:spcBef>
                <a:spcPts val="1350"/>
              </a:spcBef>
              <a:spcAft>
                <a:spcPct val="0"/>
              </a:spcAft>
              <a:buClr>
                <a:srgbClr val="C00000"/>
              </a:buClr>
              <a:buSzTx/>
              <a:buFontTx/>
              <a:buChar char="•"/>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EDA Optimization + Learning </a:t>
            </a: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naturally</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rPr>
              <a:t> live in the cloud</a:t>
            </a:r>
          </a:p>
          <a:p>
            <a:pPr marL="172641" marR="0" lvl="0" indent="-172641" algn="l" defTabSz="914400" rtl="0" eaLnBrk="1" fontAlgn="base" latinLnBrk="0" hangingPunct="1">
              <a:lnSpc>
                <a:spcPct val="85000"/>
              </a:lnSpc>
              <a:spcBef>
                <a:spcPts val="1350"/>
              </a:spcBef>
              <a:spcAft>
                <a:spcPct val="0"/>
              </a:spcAft>
              <a:buClr>
                <a:srgbClr val="C00000"/>
              </a:buClr>
              <a:buSzTx/>
              <a:buFontTx/>
              <a:buChar char="•"/>
              <a:tabLst/>
              <a:defRPr/>
            </a:pPr>
            <a:r>
              <a:rPr kumimoji="0" lang="en-US" sz="2000" b="1" i="0" u="none" strike="noStrike" kern="0" cap="none" spc="0" normalizeH="0" baseline="0" noProof="0" dirty="0">
                <a:ln>
                  <a:noFill/>
                </a:ln>
                <a:effectLst/>
                <a:uLnTx/>
                <a:uFillTx/>
                <a:latin typeface="Arial" panose="020B0604020202020204" pitchFamily="34" charset="0"/>
                <a:ea typeface="+mn-ea"/>
                <a:cs typeface="Arial" pitchFamily="34" charset="0"/>
              </a:rPr>
              <a:t>Many EDA optimizer implementations today: “EDA1.0” from the 1980s</a:t>
            </a:r>
          </a:p>
          <a:p>
            <a:pPr marL="427435" marR="0" lvl="1" indent="-166688" algn="l" defTabSz="914400" rtl="0" eaLnBrk="1" fontAlgn="base" latinLnBrk="0" hangingPunct="1">
              <a:lnSpc>
                <a:spcPct val="85000"/>
              </a:lnSpc>
              <a:spcBef>
                <a:spcPts val="1350"/>
              </a:spcBef>
              <a:spcAft>
                <a:spcPct val="0"/>
              </a:spcAft>
              <a:buClr>
                <a:srgbClr val="C00000"/>
              </a:buClr>
              <a:buSzTx/>
              <a:buFontTx/>
              <a:buChar char="•"/>
              <a:tabLst/>
              <a:defRPr/>
            </a:pPr>
            <a:r>
              <a:rPr kumimoji="0" lang="en-US" b="1" i="0" u="none" strike="noStrike" kern="0" cap="none" spc="0" normalizeH="0" baseline="0" noProof="0" dirty="0">
                <a:ln>
                  <a:noFill/>
                </a:ln>
                <a:solidFill>
                  <a:srgbClr val="1B00C0"/>
                </a:solidFill>
                <a:effectLst/>
                <a:uLnTx/>
                <a:uFillTx/>
                <a:latin typeface="Arial" panose="020B0604020202020204" pitchFamily="34" charset="0"/>
                <a:cs typeface="Arial" pitchFamily="34" charset="0"/>
                <a:sym typeface="Wingdings" panose="05000000000000000000" pitchFamily="2" charset="2"/>
              </a:rPr>
              <a:t> Can TILOS help discover</a:t>
            </a:r>
            <a:r>
              <a:rPr kumimoji="0" lang="en-US" b="1" i="0" u="none" strike="noStrike" kern="0" cap="none" spc="0" normalizeH="0" baseline="0" noProof="0" dirty="0">
                <a:ln>
                  <a:noFill/>
                </a:ln>
                <a:solidFill>
                  <a:srgbClr val="1B00C0"/>
                </a:solidFill>
                <a:effectLst/>
                <a:uLnTx/>
                <a:uFillTx/>
                <a:latin typeface="Arial" panose="020B0604020202020204" pitchFamily="34" charset="0"/>
                <a:cs typeface="Arial" pitchFamily="34" charset="0"/>
              </a:rPr>
              <a:t> new, cloud-scalable “EDA2.0” foundations?</a:t>
            </a:r>
          </a:p>
        </p:txBody>
      </p:sp>
    </p:spTree>
    <p:extLst>
      <p:ext uri="{BB962C8B-B14F-4D97-AF65-F5344CB8AC3E}">
        <p14:creationId xmlns:p14="http://schemas.microsoft.com/office/powerpoint/2010/main" val="4132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fade">
                                      <p:cBhvr>
                                        <p:cTn id="10" dur="500"/>
                                        <p:tgtEl>
                                          <p:spTgt spid="6">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Effect transition="in" filter="fade">
                                      <p:cBhvr>
                                        <p:cTn id="13" dur="500"/>
                                        <p:tgtEl>
                                          <p:spTgt spid="6">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fade">
                                      <p:cBhvr>
                                        <p:cTn id="16" dur="500"/>
                                        <p:tgtEl>
                                          <p:spTgt spid="6">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animEffect transition="in" filter="fade">
                                      <p:cBhvr>
                                        <p:cTn id="21" dur="500"/>
                                        <p:tgtEl>
                                          <p:spTgt spid="6">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8" end="8"/>
                                            </p:txEl>
                                          </p:spTgt>
                                        </p:tgtEl>
                                        <p:attrNameLst>
                                          <p:attrName>style.visibility</p:attrName>
                                        </p:attrNameLst>
                                      </p:cBhvr>
                                      <p:to>
                                        <p:strVal val="visible"/>
                                      </p:to>
                                    </p:set>
                                    <p:animEffect transition="in" filter="fade">
                                      <p:cBhvr>
                                        <p:cTn id="24" dur="500"/>
                                        <p:tgtEl>
                                          <p:spTgt spid="6">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animEffect transition="in" filter="fade">
                                      <p:cBhvr>
                                        <p:cTn id="27" dur="500"/>
                                        <p:tgtEl>
                                          <p:spTgt spid="6">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10" end="10"/>
                                            </p:txEl>
                                          </p:spTgt>
                                        </p:tgtEl>
                                        <p:attrNameLst>
                                          <p:attrName>style.visibility</p:attrName>
                                        </p:attrNameLst>
                                      </p:cBhvr>
                                      <p:to>
                                        <p:strVal val="visible"/>
                                      </p:to>
                                    </p:set>
                                    <p:animEffect transition="in" filter="fade">
                                      <p:cBhvr>
                                        <p:cTn id="30"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dirty="0"/>
              <a:t>“Life Cycle” of Research and Translation</a:t>
            </a:r>
          </a:p>
        </p:txBody>
      </p:sp>
      <p:pic>
        <p:nvPicPr>
          <p:cNvPr id="22" name="Picture 21">
            <a:extLst>
              <a:ext uri="{FF2B5EF4-FFF2-40B4-BE49-F238E27FC236}">
                <a16:creationId xmlns:a16="http://schemas.microsoft.com/office/drawing/2014/main" id="{D660E1FE-8055-4DD3-A61E-26AAF8A9119A}"/>
              </a:ext>
            </a:extLst>
          </p:cNvPr>
          <p:cNvPicPr>
            <a:picLocks noChangeAspect="1"/>
          </p:cNvPicPr>
          <p:nvPr/>
        </p:nvPicPr>
        <p:blipFill rotWithShape="1">
          <a:blip r:embed="rId3"/>
          <a:srcRect t="3178"/>
          <a:stretch/>
        </p:blipFill>
        <p:spPr>
          <a:xfrm>
            <a:off x="2373087" y="1383792"/>
            <a:ext cx="6629400" cy="4332515"/>
          </a:xfrm>
          <a:prstGeom prst="rect">
            <a:avLst/>
          </a:prstGeom>
          <a:ln w="38100">
            <a:noFill/>
          </a:ln>
        </p:spPr>
      </p:pic>
      <p:sp>
        <p:nvSpPr>
          <p:cNvPr id="23" name="Text Placeholder 1">
            <a:extLst>
              <a:ext uri="{FF2B5EF4-FFF2-40B4-BE49-F238E27FC236}">
                <a16:creationId xmlns:a16="http://schemas.microsoft.com/office/drawing/2014/main" id="{19AEBDB0-A01A-47BD-A5DD-553E9DA056B0}"/>
              </a:ext>
            </a:extLst>
          </p:cNvPr>
          <p:cNvSpPr txBox="1">
            <a:spLocks/>
          </p:cNvSpPr>
          <p:nvPr/>
        </p:nvSpPr>
        <p:spPr>
          <a:xfrm>
            <a:off x="2" y="2602988"/>
            <a:ext cx="2231571" cy="468086"/>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317500" algn="l" rtl="0">
              <a:lnSpc>
                <a:spcPct val="85000"/>
              </a:lnSpc>
              <a:spcBef>
                <a:spcPts val="1000"/>
              </a:spcBef>
              <a:spcAft>
                <a:spcPts val="0"/>
              </a:spcAft>
              <a:buClr>
                <a:srgbClr val="C00000"/>
              </a:buClr>
              <a:buSzPts val="14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9pPr>
          </a:lstStyle>
          <a:p>
            <a:pPr marL="38100" indent="0" defTabSz="685800">
              <a:spcBef>
                <a:spcPts val="750"/>
              </a:spcBef>
              <a:buNone/>
              <a:defRPr/>
            </a:pPr>
            <a:r>
              <a:rPr lang="en-US" altLang="en-US" sz="1650" b="1" kern="0" dirty="0">
                <a:solidFill>
                  <a:srgbClr val="0000FF"/>
                </a:solidFill>
              </a:rPr>
              <a:t>Translation is here</a:t>
            </a:r>
          </a:p>
          <a:p>
            <a:pPr marL="38100" indent="0" defTabSz="685800">
              <a:spcBef>
                <a:spcPts val="750"/>
              </a:spcBef>
              <a:buNone/>
              <a:defRPr/>
            </a:pPr>
            <a:endParaRPr lang="en-US" altLang="en-US" sz="1650" b="1" kern="0" dirty="0"/>
          </a:p>
        </p:txBody>
      </p:sp>
      <p:cxnSp>
        <p:nvCxnSpPr>
          <p:cNvPr id="24" name="Straight Arrow Connector 23">
            <a:extLst>
              <a:ext uri="{FF2B5EF4-FFF2-40B4-BE49-F238E27FC236}">
                <a16:creationId xmlns:a16="http://schemas.microsoft.com/office/drawing/2014/main" id="{06CFB651-010D-4391-B05B-DB492845691F}"/>
              </a:ext>
            </a:extLst>
          </p:cNvPr>
          <p:cNvCxnSpPr/>
          <p:nvPr/>
        </p:nvCxnSpPr>
        <p:spPr>
          <a:xfrm>
            <a:off x="2068286" y="2820704"/>
            <a:ext cx="370115" cy="0"/>
          </a:xfrm>
          <a:prstGeom prst="straightConnector1">
            <a:avLst/>
          </a:prstGeom>
          <a:ln w="571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2975282-2733-4C7E-9706-340D23612FA3}"/>
              </a:ext>
            </a:extLst>
          </p:cNvPr>
          <p:cNvPicPr>
            <a:picLocks noChangeAspect="1"/>
          </p:cNvPicPr>
          <p:nvPr/>
        </p:nvPicPr>
        <p:blipFill>
          <a:blip r:embed="rId4"/>
          <a:stretch>
            <a:fillRect/>
          </a:stretch>
        </p:blipFill>
        <p:spPr>
          <a:xfrm>
            <a:off x="483363" y="3157572"/>
            <a:ext cx="1742894" cy="1466044"/>
          </a:xfrm>
          <a:prstGeom prst="rect">
            <a:avLst/>
          </a:prstGeom>
          <a:solidFill>
            <a:schemeClr val="bg1"/>
          </a:solidFill>
        </p:spPr>
      </p:pic>
    </p:spTree>
    <p:extLst>
      <p:ext uri="{BB962C8B-B14F-4D97-AF65-F5344CB8AC3E}">
        <p14:creationId xmlns:p14="http://schemas.microsoft.com/office/powerpoint/2010/main" val="4207688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dirty="0"/>
              <a:t>“Life Cycle” of Research and Translation</a:t>
            </a:r>
          </a:p>
        </p:txBody>
      </p:sp>
      <p:pic>
        <p:nvPicPr>
          <p:cNvPr id="16" name="Picture 15">
            <a:extLst>
              <a:ext uri="{FF2B5EF4-FFF2-40B4-BE49-F238E27FC236}">
                <a16:creationId xmlns:a16="http://schemas.microsoft.com/office/drawing/2014/main" id="{04862FA5-177B-4C03-BFC6-E465679463D2}"/>
              </a:ext>
            </a:extLst>
          </p:cNvPr>
          <p:cNvPicPr>
            <a:picLocks noChangeAspect="1"/>
          </p:cNvPicPr>
          <p:nvPr/>
        </p:nvPicPr>
        <p:blipFill rotWithShape="1">
          <a:blip r:embed="rId3"/>
          <a:srcRect t="3178"/>
          <a:stretch/>
        </p:blipFill>
        <p:spPr>
          <a:xfrm>
            <a:off x="2373087" y="1384663"/>
            <a:ext cx="6629400" cy="4332515"/>
          </a:xfrm>
          <a:prstGeom prst="rect">
            <a:avLst/>
          </a:prstGeom>
          <a:ln w="38100">
            <a:noFill/>
          </a:ln>
        </p:spPr>
      </p:pic>
      <p:sp>
        <p:nvSpPr>
          <p:cNvPr id="17" name="Text Placeholder 1">
            <a:extLst>
              <a:ext uri="{FF2B5EF4-FFF2-40B4-BE49-F238E27FC236}">
                <a16:creationId xmlns:a16="http://schemas.microsoft.com/office/drawing/2014/main" id="{EC368D22-D7E5-4151-86F5-B5267518A2F1}"/>
              </a:ext>
            </a:extLst>
          </p:cNvPr>
          <p:cNvSpPr txBox="1">
            <a:spLocks/>
          </p:cNvSpPr>
          <p:nvPr/>
        </p:nvSpPr>
        <p:spPr>
          <a:xfrm>
            <a:off x="1" y="2603860"/>
            <a:ext cx="2231571" cy="468086"/>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317500" algn="l" rtl="0">
              <a:lnSpc>
                <a:spcPct val="85000"/>
              </a:lnSpc>
              <a:spcBef>
                <a:spcPts val="1000"/>
              </a:spcBef>
              <a:spcAft>
                <a:spcPts val="0"/>
              </a:spcAft>
              <a:buClr>
                <a:srgbClr val="C00000"/>
              </a:buClr>
              <a:buSzPts val="14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9pPr>
          </a:lstStyle>
          <a:p>
            <a:pPr marL="38100" indent="0" defTabSz="685800">
              <a:spcBef>
                <a:spcPts val="750"/>
              </a:spcBef>
              <a:buNone/>
            </a:pPr>
            <a:r>
              <a:rPr lang="en-US" altLang="en-US" sz="1650" b="1" dirty="0">
                <a:solidFill>
                  <a:srgbClr val="0000FF"/>
                </a:solidFill>
              </a:rPr>
              <a:t>Translation is here</a:t>
            </a:r>
          </a:p>
          <a:p>
            <a:pPr marL="38100" indent="0" defTabSz="685800">
              <a:spcBef>
                <a:spcPts val="750"/>
              </a:spcBef>
              <a:buNone/>
            </a:pPr>
            <a:endParaRPr lang="en-US" altLang="en-US" sz="1650" b="1" dirty="0"/>
          </a:p>
        </p:txBody>
      </p:sp>
      <p:cxnSp>
        <p:nvCxnSpPr>
          <p:cNvPr id="18" name="Straight Arrow Connector 17">
            <a:extLst>
              <a:ext uri="{FF2B5EF4-FFF2-40B4-BE49-F238E27FC236}">
                <a16:creationId xmlns:a16="http://schemas.microsoft.com/office/drawing/2014/main" id="{45C20CC6-B3BA-4B0A-85C2-B30E96213129}"/>
              </a:ext>
            </a:extLst>
          </p:cNvPr>
          <p:cNvCxnSpPr/>
          <p:nvPr/>
        </p:nvCxnSpPr>
        <p:spPr>
          <a:xfrm>
            <a:off x="2068285" y="2821576"/>
            <a:ext cx="370115" cy="0"/>
          </a:xfrm>
          <a:prstGeom prst="straightConnector1">
            <a:avLst/>
          </a:prstGeom>
          <a:ln w="571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9F1C072-3E11-4543-84D1-662190453FAA}"/>
              </a:ext>
            </a:extLst>
          </p:cNvPr>
          <p:cNvSpPr txBox="1"/>
          <p:nvPr/>
        </p:nvSpPr>
        <p:spPr>
          <a:xfrm>
            <a:off x="3516088" y="2415456"/>
            <a:ext cx="435428" cy="854080"/>
          </a:xfrm>
          <a:prstGeom prst="rect">
            <a:avLst/>
          </a:prstGeom>
          <a:noFill/>
        </p:spPr>
        <p:txBody>
          <a:bodyPr wrap="square" rtlCol="0">
            <a:spAutoFit/>
          </a:bodyPr>
          <a:lstStyle/>
          <a:p>
            <a:pPr defTabSz="685800"/>
            <a:r>
              <a:rPr lang="en-US" sz="4950" b="1" dirty="0">
                <a:solidFill>
                  <a:srgbClr val="FF0000"/>
                </a:solidFill>
              </a:rPr>
              <a:t>X</a:t>
            </a:r>
          </a:p>
        </p:txBody>
      </p:sp>
      <p:sp>
        <p:nvSpPr>
          <p:cNvPr id="20" name="TextBox 19">
            <a:extLst>
              <a:ext uri="{FF2B5EF4-FFF2-40B4-BE49-F238E27FC236}">
                <a16:creationId xmlns:a16="http://schemas.microsoft.com/office/drawing/2014/main" id="{28F458AF-B598-4F0D-9360-DCAC83A7DD6F}"/>
              </a:ext>
            </a:extLst>
          </p:cNvPr>
          <p:cNvSpPr txBox="1"/>
          <p:nvPr/>
        </p:nvSpPr>
        <p:spPr>
          <a:xfrm>
            <a:off x="5350330" y="2399129"/>
            <a:ext cx="435428" cy="854080"/>
          </a:xfrm>
          <a:prstGeom prst="rect">
            <a:avLst/>
          </a:prstGeom>
          <a:noFill/>
        </p:spPr>
        <p:txBody>
          <a:bodyPr wrap="square" rtlCol="0">
            <a:spAutoFit/>
          </a:bodyPr>
          <a:lstStyle/>
          <a:p>
            <a:pPr defTabSz="685800"/>
            <a:r>
              <a:rPr lang="en-US" sz="4950" b="1" dirty="0">
                <a:solidFill>
                  <a:srgbClr val="FF0000"/>
                </a:solidFill>
              </a:rPr>
              <a:t>X</a:t>
            </a:r>
          </a:p>
        </p:txBody>
      </p:sp>
      <p:sp>
        <p:nvSpPr>
          <p:cNvPr id="21" name="Text Placeholder 1">
            <a:extLst>
              <a:ext uri="{FF2B5EF4-FFF2-40B4-BE49-F238E27FC236}">
                <a16:creationId xmlns:a16="http://schemas.microsoft.com/office/drawing/2014/main" id="{410BE0DD-FA9B-460D-8A1A-F5E1EBF93713}"/>
              </a:ext>
            </a:extLst>
          </p:cNvPr>
          <p:cNvSpPr txBox="1">
            <a:spLocks/>
          </p:cNvSpPr>
          <p:nvPr/>
        </p:nvSpPr>
        <p:spPr>
          <a:xfrm>
            <a:off x="1" y="3567248"/>
            <a:ext cx="2373086" cy="468086"/>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317500" algn="l" rtl="0">
              <a:lnSpc>
                <a:spcPct val="85000"/>
              </a:lnSpc>
              <a:spcBef>
                <a:spcPts val="1000"/>
              </a:spcBef>
              <a:spcAft>
                <a:spcPts val="0"/>
              </a:spcAft>
              <a:buClr>
                <a:srgbClr val="C00000"/>
              </a:buClr>
              <a:buSzPts val="14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9pPr>
          </a:lstStyle>
          <a:p>
            <a:pPr marL="38100" indent="0" defTabSz="685800">
              <a:spcBef>
                <a:spcPts val="750"/>
              </a:spcBef>
              <a:buNone/>
            </a:pPr>
            <a:r>
              <a:rPr lang="en-US" altLang="en-US" sz="1800" dirty="0"/>
              <a:t>Translation requires solutions to the </a:t>
            </a:r>
            <a:r>
              <a:rPr lang="en-US" altLang="en-US" sz="2000" b="1" dirty="0">
                <a:solidFill>
                  <a:srgbClr val="FF0000"/>
                </a:solidFill>
              </a:rPr>
              <a:t>X’s</a:t>
            </a:r>
            <a:r>
              <a:rPr lang="en-US" altLang="en-US" sz="1800" dirty="0"/>
              <a:t>:</a:t>
            </a:r>
          </a:p>
          <a:p>
            <a:pPr marL="381000" indent="-120254" defTabSz="685800">
              <a:spcBef>
                <a:spcPts val="750"/>
              </a:spcBef>
            </a:pPr>
            <a:r>
              <a:rPr lang="en-US" altLang="en-US" sz="1800" dirty="0"/>
              <a:t> data</a:t>
            </a:r>
          </a:p>
          <a:p>
            <a:pPr marL="381000" indent="-120254" defTabSz="685800">
              <a:spcBef>
                <a:spcPts val="750"/>
              </a:spcBef>
            </a:pPr>
            <a:r>
              <a:rPr lang="en-US" altLang="en-US" sz="1800" dirty="0"/>
              <a:t> benchmarking</a:t>
            </a:r>
          </a:p>
          <a:p>
            <a:pPr marL="381000" indent="-120254" defTabSz="685800">
              <a:spcBef>
                <a:spcPts val="750"/>
              </a:spcBef>
            </a:pPr>
            <a:r>
              <a:rPr lang="en-US" altLang="en-US" sz="1800" dirty="0"/>
              <a:t> </a:t>
            </a:r>
            <a:r>
              <a:rPr lang="en-US" altLang="en-US" sz="1800" dirty="0" err="1"/>
              <a:t>roadmapping</a:t>
            </a:r>
            <a:endParaRPr lang="en-US" altLang="en-US" sz="1800" dirty="0"/>
          </a:p>
          <a:p>
            <a:pPr marL="38100" indent="0" defTabSz="685800">
              <a:spcBef>
                <a:spcPts val="750"/>
              </a:spcBef>
              <a:buNone/>
            </a:pPr>
            <a:r>
              <a:rPr lang="en-US" altLang="en-US" sz="1800" dirty="0">
                <a:solidFill>
                  <a:srgbClr val="0000FF"/>
                </a:solidFill>
              </a:rPr>
              <a:t> </a:t>
            </a:r>
          </a:p>
          <a:p>
            <a:pPr marL="38100" indent="0" defTabSz="685800">
              <a:spcBef>
                <a:spcPts val="750"/>
              </a:spcBef>
              <a:buNone/>
            </a:pPr>
            <a:endParaRPr lang="en-US" altLang="en-US" sz="1800" dirty="0"/>
          </a:p>
        </p:txBody>
      </p:sp>
    </p:spTree>
    <p:extLst>
      <p:ext uri="{BB962C8B-B14F-4D97-AF65-F5344CB8AC3E}">
        <p14:creationId xmlns:p14="http://schemas.microsoft.com/office/powerpoint/2010/main" val="2024394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dirty="0"/>
              <a:t>Make the “Third Virtuous Cycle” Real</a:t>
            </a:r>
          </a:p>
        </p:txBody>
      </p:sp>
      <p:pic>
        <p:nvPicPr>
          <p:cNvPr id="9" name="Picture 4" descr="126 Brick Wall Angle Illustrations &amp;amp; Clip Art - iStock">
            <a:extLst>
              <a:ext uri="{FF2B5EF4-FFF2-40B4-BE49-F238E27FC236}">
                <a16:creationId xmlns:a16="http://schemas.microsoft.com/office/drawing/2014/main" id="{A4C828CE-BA30-45CE-9874-9ED94C076454}"/>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1695" t="9361" r="32469" b="7584"/>
          <a:stretch/>
        </p:blipFill>
        <p:spPr bwMode="auto">
          <a:xfrm flipH="1">
            <a:off x="183618" y="990600"/>
            <a:ext cx="3245382" cy="44072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D7B9587-4F69-4EAD-8D10-92A1EDBD5DE8}"/>
              </a:ext>
            </a:extLst>
          </p:cNvPr>
          <p:cNvPicPr>
            <a:picLocks noChangeAspect="1"/>
          </p:cNvPicPr>
          <p:nvPr/>
        </p:nvPicPr>
        <p:blipFill>
          <a:blip r:embed="rId4"/>
          <a:stretch>
            <a:fillRect/>
          </a:stretch>
        </p:blipFill>
        <p:spPr>
          <a:xfrm>
            <a:off x="2801977" y="5049778"/>
            <a:ext cx="2473246" cy="1714659"/>
          </a:xfrm>
          <a:prstGeom prst="rect">
            <a:avLst/>
          </a:prstGeom>
          <a:ln w="38100">
            <a:solidFill>
              <a:srgbClr val="FF0000"/>
            </a:solidFill>
          </a:ln>
        </p:spPr>
      </p:pic>
      <p:sp>
        <p:nvSpPr>
          <p:cNvPr id="11" name="Google Shape;147;g10bce8141c1_0_20">
            <a:extLst>
              <a:ext uri="{FF2B5EF4-FFF2-40B4-BE49-F238E27FC236}">
                <a16:creationId xmlns:a16="http://schemas.microsoft.com/office/drawing/2014/main" id="{8C41AF94-B500-4131-8ACB-FD768F6D9383}"/>
              </a:ext>
            </a:extLst>
          </p:cNvPr>
          <p:cNvSpPr txBox="1"/>
          <p:nvPr/>
        </p:nvSpPr>
        <p:spPr>
          <a:xfrm>
            <a:off x="4125685" y="1148295"/>
            <a:ext cx="4114800" cy="3135794"/>
          </a:xfrm>
          <a:prstGeom prst="rect">
            <a:avLst/>
          </a:prstGeom>
          <a:noFill/>
          <a:ln>
            <a:noFill/>
          </a:ln>
        </p:spPr>
        <p:txBody>
          <a:bodyPr spcFirstLastPara="1" wrap="square" lIns="68569" tIns="34275" rIns="68569" bIns="34275" anchor="t" anchorCtr="0">
            <a:noAutofit/>
          </a:bodyPr>
          <a:lstStyle/>
          <a:p>
            <a:pPr marL="38100" defTabSz="685800">
              <a:lnSpc>
                <a:spcPct val="95000"/>
              </a:lnSpc>
              <a:buClr>
                <a:srgbClr val="C00000"/>
              </a:buClr>
              <a:buSzPts val="2800"/>
            </a:pPr>
            <a:r>
              <a:rPr lang="en-US" sz="2800" b="1" dirty="0">
                <a:latin typeface="Arial" panose="020B0604020202020204" pitchFamily="34" charset="0"/>
                <a:cs typeface="Arial" panose="020B0604020202020204" pitchFamily="34" charset="0"/>
              </a:rPr>
              <a:t>      </a:t>
            </a:r>
            <a:r>
              <a:rPr lang="en-US" sz="2800" b="1" dirty="0">
                <a:solidFill>
                  <a:srgbClr val="0000FF"/>
                </a:solidFill>
                <a:latin typeface="Arial" panose="020B0604020202020204" pitchFamily="34" charset="0"/>
                <a:cs typeface="Arial" panose="020B0604020202020204" pitchFamily="34" charset="0"/>
              </a:rPr>
              <a:t>What we need</a:t>
            </a:r>
          </a:p>
          <a:p>
            <a:pPr marL="173831" lvl="1" indent="-173831" defTabSz="685800">
              <a:lnSpc>
                <a:spcPct val="95000"/>
              </a:lnSpc>
              <a:spcBef>
                <a:spcPts val="450"/>
              </a:spcBef>
              <a:buClr>
                <a:srgbClr val="C00000"/>
              </a:buClr>
              <a:buSzPts val="2800"/>
              <a:buFont typeface="Arial"/>
              <a:buChar char="•"/>
            </a:pPr>
            <a:r>
              <a:rPr lang="en-US" sz="2000" b="1" dirty="0">
                <a:latin typeface="Arial" panose="020B0604020202020204" pitchFamily="34" charset="0"/>
                <a:cs typeface="Arial" panose="020B0604020202020204" pitchFamily="34" charset="0"/>
              </a:rPr>
              <a:t>Democratization and accessibility </a:t>
            </a:r>
            <a:r>
              <a:rPr lang="en-US" sz="2000" dirty="0">
                <a:latin typeface="Arial" panose="020B0604020202020204" pitchFamily="34" charset="0"/>
                <a:cs typeface="Arial" panose="020B0604020202020204" pitchFamily="34" charset="0"/>
              </a:rPr>
              <a:t>of research at the leading edge</a:t>
            </a:r>
          </a:p>
          <a:p>
            <a:pPr marL="173831" lvl="1" indent="-173831" defTabSz="685800">
              <a:lnSpc>
                <a:spcPct val="95000"/>
              </a:lnSpc>
              <a:buClr>
                <a:srgbClr val="C00000"/>
              </a:buClr>
              <a:buSzPts val="2800"/>
              <a:buFont typeface="Arial"/>
              <a:buChar char="•"/>
            </a:pPr>
            <a:r>
              <a:rPr lang="en-US" sz="2000" b="1" dirty="0">
                <a:latin typeface="Arial" panose="020B0604020202020204" pitchFamily="34" charset="0"/>
                <a:cs typeface="Arial" panose="020B0604020202020204" pitchFamily="34" charset="0"/>
              </a:rPr>
              <a:t>New norms </a:t>
            </a:r>
            <a:r>
              <a:rPr lang="en-US" sz="2000" dirty="0">
                <a:latin typeface="Arial" panose="020B0604020202020204" pitchFamily="34" charset="0"/>
                <a:cs typeface="Arial" panose="020B0604020202020204" pitchFamily="34" charset="0"/>
              </a:rPr>
              <a:t>for transparency, reproducibility, translation</a:t>
            </a:r>
          </a:p>
          <a:p>
            <a:pPr marL="173831" lvl="1" indent="-173831" defTabSz="685800">
              <a:lnSpc>
                <a:spcPct val="95000"/>
              </a:lnSpc>
              <a:buClr>
                <a:srgbClr val="C00000"/>
              </a:buClr>
              <a:buSzPts val="2800"/>
              <a:buFont typeface="Arial"/>
              <a:buChar char="•"/>
            </a:pPr>
            <a:r>
              <a:rPr lang="en-US" sz="2000" b="1" dirty="0">
                <a:latin typeface="Arial" panose="020B0604020202020204" pitchFamily="34" charset="0"/>
                <a:cs typeface="Arial" panose="020B0604020202020204" pitchFamily="34" charset="0"/>
              </a:rPr>
              <a:t>New norms </a:t>
            </a:r>
            <a:r>
              <a:rPr lang="en-US" sz="2000" dirty="0">
                <a:latin typeface="Arial" panose="020B0604020202020204" pitchFamily="34" charset="0"/>
                <a:cs typeface="Arial" panose="020B0604020202020204" pitchFamily="34" charset="0"/>
              </a:rPr>
              <a:t>of benchmarking in a high-stakes use domain</a:t>
            </a:r>
          </a:p>
          <a:p>
            <a:pPr marL="173831" lvl="1" indent="-173831" defTabSz="685800">
              <a:lnSpc>
                <a:spcPct val="95000"/>
              </a:lnSpc>
              <a:buClr>
                <a:srgbClr val="C00000"/>
              </a:buClr>
              <a:buSzPts val="2800"/>
              <a:buFont typeface="Arial"/>
              <a:buChar char="•"/>
            </a:pPr>
            <a:r>
              <a:rPr lang="en-US" sz="2000" b="1" dirty="0">
                <a:latin typeface="Arial" panose="020B0604020202020204" pitchFamily="34" charset="0"/>
                <a:cs typeface="Arial" panose="020B0604020202020204" pitchFamily="34" charset="0"/>
              </a:rPr>
              <a:t>Principled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roadmapping</a:t>
            </a:r>
            <a:r>
              <a:rPr lang="en-US" sz="2000" dirty="0">
                <a:latin typeface="Arial" panose="020B0604020202020204" pitchFamily="34" charset="0"/>
                <a:cs typeface="Arial" panose="020B0604020202020204" pitchFamily="34" charset="0"/>
              </a:rPr>
              <a:t> to guide investment of time and $</a:t>
            </a:r>
          </a:p>
          <a:p>
            <a:pPr marL="173831" lvl="1" indent="-173831" defTabSz="685800">
              <a:lnSpc>
                <a:spcPct val="95000"/>
              </a:lnSpc>
              <a:buClr>
                <a:srgbClr val="C00000"/>
              </a:buClr>
              <a:buSzPts val="2800"/>
              <a:buFont typeface="Arial"/>
              <a:buChar char="•"/>
            </a:pPr>
            <a:endParaRPr lang="en-US" sz="2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2BB4615-2D17-436B-9463-FF4622A318CB}"/>
              </a:ext>
            </a:extLst>
          </p:cNvPr>
          <p:cNvSpPr txBox="1"/>
          <p:nvPr/>
        </p:nvSpPr>
        <p:spPr>
          <a:xfrm>
            <a:off x="219307" y="1193661"/>
            <a:ext cx="2963873" cy="4216539"/>
          </a:xfrm>
          <a:prstGeom prst="rect">
            <a:avLst/>
          </a:prstGeom>
          <a:noFill/>
        </p:spPr>
        <p:txBody>
          <a:bodyPr wrap="square" rtlCol="0">
            <a:spAutoFit/>
          </a:bodyPr>
          <a:lstStyle/>
          <a:p>
            <a:pPr defTabSz="685800"/>
            <a:endParaRPr lang="en-US" b="1" dirty="0">
              <a:solidFill>
                <a:srgbClr val="0000FF"/>
              </a:solidFill>
            </a:endParaRPr>
          </a:p>
          <a:p>
            <a:pPr marL="173038" indent="-173038" defTabSz="685800">
              <a:buFont typeface="Arial" panose="020B0604020202020204" pitchFamily="34" charset="0"/>
              <a:buChar char="•"/>
            </a:pPr>
            <a:r>
              <a:rPr lang="en-US" b="1" dirty="0">
                <a:solidFill>
                  <a:srgbClr val="0000FF"/>
                </a:solidFill>
              </a:rPr>
              <a:t>Real data is sensitive, artificial data isn’t valued</a:t>
            </a:r>
          </a:p>
          <a:p>
            <a:pPr defTabSz="685800"/>
            <a:endParaRPr lang="en-US" b="1" dirty="0">
              <a:solidFill>
                <a:srgbClr val="0000FF"/>
              </a:solidFill>
            </a:endParaRPr>
          </a:p>
          <a:p>
            <a:pPr marL="173038" indent="-173038" defTabSz="685800">
              <a:buFont typeface="Arial" panose="020B0604020202020204" pitchFamily="34" charset="0"/>
              <a:buChar char="•"/>
            </a:pPr>
            <a:r>
              <a:rPr lang="en-US" b="1" dirty="0">
                <a:solidFill>
                  <a:srgbClr val="0000FF"/>
                </a:solidFill>
              </a:rPr>
              <a:t>Multi-way NDAs, export control, …</a:t>
            </a:r>
          </a:p>
          <a:p>
            <a:pPr marL="173038" indent="-173038" defTabSz="685800">
              <a:buFont typeface="Arial" panose="020B0604020202020204" pitchFamily="34" charset="0"/>
              <a:buChar char="•"/>
            </a:pPr>
            <a:endParaRPr lang="en-US" b="1" dirty="0">
              <a:solidFill>
                <a:srgbClr val="0000FF"/>
              </a:solidFill>
            </a:endParaRPr>
          </a:p>
          <a:p>
            <a:pPr marL="173038" indent="-173038" defTabSz="685800">
              <a:buFont typeface="Arial" panose="020B0604020202020204" pitchFamily="34" charset="0"/>
              <a:buChar char="•"/>
            </a:pPr>
            <a:r>
              <a:rPr lang="en-US" b="1" dirty="0">
                <a:solidFill>
                  <a:srgbClr val="0000FF"/>
                </a:solidFill>
              </a:rPr>
              <a:t>Irreproducible research</a:t>
            </a:r>
          </a:p>
          <a:p>
            <a:pPr marL="173038" indent="-173038" defTabSz="685800">
              <a:buFont typeface="Arial" panose="020B0604020202020204" pitchFamily="34" charset="0"/>
              <a:buChar char="•"/>
            </a:pPr>
            <a:endParaRPr lang="en-US" b="1" dirty="0">
              <a:solidFill>
                <a:srgbClr val="0000FF"/>
              </a:solidFill>
            </a:endParaRPr>
          </a:p>
          <a:p>
            <a:pPr marL="173038" indent="-173038" defTabSz="685800">
              <a:buFont typeface="Arial" panose="020B0604020202020204" pitchFamily="34" charset="0"/>
              <a:buChar char="•"/>
            </a:pPr>
            <a:r>
              <a:rPr lang="en-US" b="1" dirty="0">
                <a:solidFill>
                  <a:srgbClr val="0000FF"/>
                </a:solidFill>
              </a:rPr>
              <a:t>Haves vs. Have-Nots</a:t>
            </a:r>
          </a:p>
          <a:p>
            <a:pPr marL="173038" indent="-173038" defTabSz="685800">
              <a:buFont typeface="Arial" panose="020B0604020202020204" pitchFamily="34" charset="0"/>
              <a:buChar char="•"/>
            </a:pPr>
            <a:endParaRPr lang="en-US" b="1" dirty="0">
              <a:solidFill>
                <a:srgbClr val="0000FF"/>
              </a:solidFill>
            </a:endParaRPr>
          </a:p>
          <a:p>
            <a:pPr marL="173038" indent="-173038" defTabSz="685800">
              <a:buFont typeface="Arial" panose="020B0604020202020204" pitchFamily="34" charset="0"/>
              <a:buChar char="•"/>
            </a:pPr>
            <a:r>
              <a:rPr lang="en-US" b="1" dirty="0">
                <a:solidFill>
                  <a:srgbClr val="0000FF"/>
                </a:solidFill>
              </a:rPr>
              <a:t>Risks: bias, ethics, fairness</a:t>
            </a:r>
          </a:p>
          <a:p>
            <a:pPr marL="173038" indent="-173038" defTabSz="685800">
              <a:buFont typeface="Arial" panose="020B0604020202020204" pitchFamily="34" charset="0"/>
              <a:buChar char="•"/>
            </a:pPr>
            <a:endParaRPr lang="en-US" b="1" dirty="0">
              <a:solidFill>
                <a:srgbClr val="0000FF"/>
              </a:solidFill>
            </a:endParaRPr>
          </a:p>
          <a:p>
            <a:pPr marL="173038" indent="-173038" defTabSz="685800">
              <a:buFont typeface="Arial" panose="020B0604020202020204" pitchFamily="34" charset="0"/>
              <a:buChar char="•"/>
            </a:pPr>
            <a:r>
              <a:rPr lang="en-US" sz="1600" b="1" dirty="0">
                <a:solidFill>
                  <a:srgbClr val="0000FF"/>
                </a:solidFill>
              </a:rPr>
              <a:t>…</a:t>
            </a:r>
          </a:p>
          <a:p>
            <a:pPr defTabSz="685800"/>
            <a:endParaRPr lang="en-US" b="1" dirty="0">
              <a:solidFill>
                <a:srgbClr val="0000FF"/>
              </a:solidFill>
            </a:endParaRPr>
          </a:p>
        </p:txBody>
      </p:sp>
      <p:cxnSp>
        <p:nvCxnSpPr>
          <p:cNvPr id="22" name="Straight Arrow Connector 21">
            <a:extLst>
              <a:ext uri="{FF2B5EF4-FFF2-40B4-BE49-F238E27FC236}">
                <a16:creationId xmlns:a16="http://schemas.microsoft.com/office/drawing/2014/main" id="{1F413FB5-2AA5-4C43-98D8-2906ADDE698B}"/>
              </a:ext>
            </a:extLst>
          </p:cNvPr>
          <p:cNvCxnSpPr>
            <a:cxnSpLocks/>
          </p:cNvCxnSpPr>
          <p:nvPr/>
        </p:nvCxnSpPr>
        <p:spPr>
          <a:xfrm>
            <a:off x="3385457" y="2625525"/>
            <a:ext cx="653143" cy="0"/>
          </a:xfrm>
          <a:prstGeom prst="straightConnector1">
            <a:avLst/>
          </a:prstGeom>
          <a:ln w="7620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75C739F-67D7-4FEA-AAFA-A941AEE22155}"/>
              </a:ext>
            </a:extLst>
          </p:cNvPr>
          <p:cNvCxnSpPr>
            <a:cxnSpLocks/>
          </p:cNvCxnSpPr>
          <p:nvPr/>
        </p:nvCxnSpPr>
        <p:spPr>
          <a:xfrm flipH="1">
            <a:off x="5410200" y="4419600"/>
            <a:ext cx="772885" cy="762000"/>
          </a:xfrm>
          <a:prstGeom prst="straightConnector1">
            <a:avLst/>
          </a:prstGeom>
          <a:ln w="7620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4CF8A06-BBC6-435D-9EEA-37135D3C059A}"/>
              </a:ext>
            </a:extLst>
          </p:cNvPr>
          <p:cNvPicPr>
            <a:picLocks noChangeAspect="1"/>
          </p:cNvPicPr>
          <p:nvPr/>
        </p:nvPicPr>
        <p:blipFill>
          <a:blip r:embed="rId5"/>
          <a:stretch>
            <a:fillRect/>
          </a:stretch>
        </p:blipFill>
        <p:spPr>
          <a:xfrm>
            <a:off x="1466070" y="5410200"/>
            <a:ext cx="1239030" cy="1042216"/>
          </a:xfrm>
          <a:prstGeom prst="rect">
            <a:avLst/>
          </a:prstGeom>
          <a:solidFill>
            <a:schemeClr val="bg1"/>
          </a:solidFill>
        </p:spPr>
      </p:pic>
    </p:spTree>
    <p:extLst>
      <p:ext uri="{BB962C8B-B14F-4D97-AF65-F5344CB8AC3E}">
        <p14:creationId xmlns:p14="http://schemas.microsoft.com/office/powerpoint/2010/main" val="38609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9448800" cy="380998"/>
          </a:xfrm>
        </p:spPr>
        <p:txBody>
          <a:bodyPr/>
          <a:lstStyle/>
          <a:p>
            <a:r>
              <a:rPr lang="en-US" b="1" dirty="0">
                <a:solidFill>
                  <a:srgbClr val="254061"/>
                </a:solidFill>
              </a:rPr>
              <a:t>Example Research Questions </a:t>
            </a:r>
            <a:r>
              <a:rPr lang="en-US" sz="2000" b="0" i="1" dirty="0">
                <a:solidFill>
                  <a:srgbClr val="0000FF"/>
                </a:solidFill>
              </a:rPr>
              <a:t>on the path to Translation</a:t>
            </a:r>
            <a:endParaRPr lang="en-US" sz="2400" dirty="0"/>
          </a:p>
        </p:txBody>
      </p:sp>
      <p:sp>
        <p:nvSpPr>
          <p:cNvPr id="13" name="Google Shape;147;g10bce8141c1_0_20">
            <a:extLst>
              <a:ext uri="{FF2B5EF4-FFF2-40B4-BE49-F238E27FC236}">
                <a16:creationId xmlns:a16="http://schemas.microsoft.com/office/drawing/2014/main" id="{8DCBBFC5-AB45-4204-A120-CA9864C5BFE8}"/>
              </a:ext>
            </a:extLst>
          </p:cNvPr>
          <p:cNvSpPr txBox="1"/>
          <p:nvPr/>
        </p:nvSpPr>
        <p:spPr>
          <a:xfrm>
            <a:off x="0" y="914400"/>
            <a:ext cx="9144000" cy="5867400"/>
          </a:xfrm>
          <a:prstGeom prst="rect">
            <a:avLst/>
          </a:prstGeom>
          <a:noFill/>
          <a:ln>
            <a:noFill/>
          </a:ln>
        </p:spPr>
        <p:txBody>
          <a:bodyPr spcFirstLastPara="1" wrap="square" lIns="68569" tIns="34275" rIns="68569" bIns="34275" anchor="t" anchorCtr="0">
            <a:noAutofit/>
          </a:bodyPr>
          <a:lstStyle/>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Can’t access or expose real data </a:t>
            </a:r>
            <a:r>
              <a:rPr lang="en-US" sz="2400" b="1" kern="0" dirty="0">
                <a:solidFill>
                  <a:srgbClr val="000000"/>
                </a:solidFill>
                <a:latin typeface="Arial"/>
                <a:cs typeface="Arial"/>
                <a:sym typeface="Wingdings" panose="05000000000000000000" pitchFamily="2" charset="2"/>
              </a:rPr>
              <a:t> </a:t>
            </a:r>
          </a:p>
          <a:p>
            <a:pPr marL="631031" lvl="2" indent="-173831" defTabSz="685800">
              <a:lnSpc>
                <a:spcPct val="95000"/>
              </a:lnSpc>
              <a:buClr>
                <a:srgbClr val="C00000"/>
              </a:buClr>
              <a:buSzPts val="2800"/>
              <a:buFont typeface="Arial"/>
              <a:buChar char="•"/>
            </a:pPr>
            <a:r>
              <a:rPr lang="en-US" sz="2000" kern="0" dirty="0">
                <a:solidFill>
                  <a:srgbClr val="0000FF"/>
                </a:solidFill>
                <a:latin typeface="Arial"/>
                <a:cs typeface="Arial"/>
                <a:sym typeface="Arial"/>
              </a:rPr>
              <a:t>Generate artificial circuit designs that are indistinguishable from real circuit designs </a:t>
            </a:r>
            <a:r>
              <a:rPr lang="en-US" sz="2000" i="1" kern="0" dirty="0">
                <a:solidFill>
                  <a:srgbClr val="0000FF"/>
                </a:solidFill>
                <a:latin typeface="Arial"/>
                <a:cs typeface="Arial"/>
                <a:sym typeface="Arial"/>
              </a:rPr>
              <a:t>from the perspective of optimizers </a:t>
            </a:r>
            <a:endParaRPr lang="en-US" sz="2000" kern="0" dirty="0">
              <a:solidFill>
                <a:srgbClr val="0000FF"/>
              </a:solidFill>
              <a:latin typeface="Arial"/>
              <a:cs typeface="Arial"/>
              <a:sym typeface="Arial"/>
            </a:endParaRPr>
          </a:p>
          <a:p>
            <a:pPr marL="631031" lvl="2" indent="-173831" defTabSz="685800">
              <a:lnSpc>
                <a:spcPct val="95000"/>
              </a:lnSpc>
              <a:buClr>
                <a:srgbClr val="C00000"/>
              </a:buClr>
              <a:buSzPts val="2800"/>
              <a:buFont typeface="Arial"/>
              <a:buChar char="•"/>
            </a:pPr>
            <a:r>
              <a:rPr lang="en-US" sz="2000" kern="0" dirty="0">
                <a:solidFill>
                  <a:srgbClr val="0000FF"/>
                </a:solidFill>
                <a:latin typeface="Arial"/>
                <a:cs typeface="Arial"/>
                <a:sym typeface="Arial"/>
              </a:rPr>
              <a:t>Learn from much less data</a:t>
            </a:r>
            <a:endParaRPr lang="en-US" sz="1600" kern="0" dirty="0">
              <a:solidFill>
                <a:srgbClr val="000000"/>
              </a:solidFill>
              <a:latin typeface="Arial"/>
              <a:cs typeface="Arial"/>
              <a:sym typeface="Arial"/>
            </a:endParaRPr>
          </a:p>
          <a:p>
            <a:pPr marL="0" lvl="2" defTabSz="685800">
              <a:lnSpc>
                <a:spcPct val="95000"/>
              </a:lnSpc>
              <a:buClr>
                <a:srgbClr val="C00000"/>
              </a:buClr>
              <a:buSzPts val="2800"/>
              <a:buFont typeface="Arial"/>
              <a:buNone/>
            </a:pPr>
            <a:endParaRPr lang="en-US" sz="2000"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Can’t access the best optimizers </a:t>
            </a:r>
            <a:r>
              <a:rPr lang="en-US" sz="2400" b="1" kern="0" dirty="0">
                <a:solidFill>
                  <a:srgbClr val="000000"/>
                </a:solidFill>
                <a:latin typeface="Arial"/>
                <a:cs typeface="Arial"/>
                <a:sym typeface="Wingdings" panose="05000000000000000000" pitchFamily="2" charset="2"/>
              </a:rPr>
              <a:t> </a:t>
            </a:r>
          </a:p>
          <a:p>
            <a:pPr marL="631031" lvl="2" indent="-173831" defTabSz="685800">
              <a:lnSpc>
                <a:spcPct val="95000"/>
              </a:lnSpc>
              <a:buClr>
                <a:srgbClr val="C00000"/>
              </a:buClr>
              <a:buSzPts val="2800"/>
              <a:buFont typeface="Arial"/>
              <a:buChar char="•"/>
            </a:pPr>
            <a:r>
              <a:rPr lang="en-US" sz="2000" kern="0" dirty="0">
                <a:solidFill>
                  <a:srgbClr val="0000FF"/>
                </a:solidFill>
                <a:latin typeface="Arial"/>
                <a:cs typeface="Arial"/>
                <a:sym typeface="Wingdings" panose="05000000000000000000" pitchFamily="2" charset="2"/>
              </a:rPr>
              <a:t>Model of “strong optimizer” outcomes based on instance attributes and “weak optimizer” outcomes</a:t>
            </a:r>
            <a:endParaRPr lang="en-US" sz="2000" b="1" kern="0" dirty="0">
              <a:solidFill>
                <a:srgbClr val="0000FF"/>
              </a:solidFill>
              <a:latin typeface="Arial"/>
              <a:cs typeface="Arial"/>
              <a:sym typeface="Arial"/>
            </a:endParaRPr>
          </a:p>
          <a:p>
            <a:pPr marL="173831" lvl="1" indent="-173831" defTabSz="685800">
              <a:lnSpc>
                <a:spcPct val="95000"/>
              </a:lnSpc>
              <a:buClr>
                <a:srgbClr val="C00000"/>
              </a:buClr>
              <a:buSzPts val="2800"/>
              <a:buFont typeface="Arial"/>
              <a:buChar char="•"/>
            </a:pPr>
            <a:endParaRPr lang="en-US" sz="2000"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Can’t reveal sources of data </a:t>
            </a:r>
            <a:r>
              <a:rPr lang="en-US" sz="2400" b="1" kern="0" dirty="0">
                <a:solidFill>
                  <a:srgbClr val="000000"/>
                </a:solidFill>
                <a:latin typeface="Arial"/>
                <a:cs typeface="Arial"/>
                <a:sym typeface="Wingdings" panose="05000000000000000000" pitchFamily="2" charset="2"/>
              </a:rPr>
              <a:t> </a:t>
            </a:r>
            <a:endParaRPr lang="en-US" sz="2000" b="1" kern="0" dirty="0">
              <a:solidFill>
                <a:srgbClr val="000000"/>
              </a:solidFill>
              <a:latin typeface="Arial"/>
              <a:cs typeface="Arial"/>
              <a:sym typeface="Arial"/>
            </a:endParaRPr>
          </a:p>
          <a:p>
            <a:pPr marL="631031" lvl="2" indent="-173831" defTabSz="685800">
              <a:lnSpc>
                <a:spcPct val="95000"/>
              </a:lnSpc>
              <a:buClr>
                <a:srgbClr val="C00000"/>
              </a:buClr>
              <a:buSzPts val="2800"/>
              <a:buFont typeface="Arial"/>
              <a:buChar char="•"/>
            </a:pPr>
            <a:r>
              <a:rPr lang="en-US" sz="2000" kern="0" dirty="0">
                <a:solidFill>
                  <a:srgbClr val="0000FF"/>
                </a:solidFill>
                <a:latin typeface="Arial"/>
                <a:cs typeface="Arial"/>
                <a:sym typeface="Arial"/>
              </a:rPr>
              <a:t>Privacy-preserving anonymization and obfuscation  </a:t>
            </a:r>
            <a:endParaRPr lang="en-US" sz="1600" kern="0" dirty="0">
              <a:solidFill>
                <a:srgbClr val="0000FF"/>
              </a:solidFill>
              <a:latin typeface="Arial"/>
              <a:cs typeface="Arial"/>
              <a:sym typeface="Arial"/>
            </a:endParaRPr>
          </a:p>
          <a:p>
            <a:pPr marL="173831" lvl="1" indent="-173831" defTabSz="685800">
              <a:lnSpc>
                <a:spcPct val="95000"/>
              </a:lnSpc>
              <a:buClr>
                <a:srgbClr val="C00000"/>
              </a:buClr>
              <a:buSzPts val="2800"/>
              <a:buFont typeface="Arial"/>
              <a:buChar char="•"/>
            </a:pPr>
            <a:endParaRPr lang="en-US" sz="2000"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Benchmarking brings risks of misuse </a:t>
            </a:r>
            <a:r>
              <a:rPr lang="en-US" sz="2400" b="1" kern="0" dirty="0">
                <a:solidFill>
                  <a:srgbClr val="000000"/>
                </a:solidFill>
                <a:latin typeface="Arial"/>
                <a:cs typeface="Arial"/>
                <a:sym typeface="Wingdings" panose="05000000000000000000" pitchFamily="2" charset="2"/>
              </a:rPr>
              <a:t>  </a:t>
            </a:r>
          </a:p>
          <a:p>
            <a:pPr marL="631031" lvl="2" indent="-173831" defTabSz="685800">
              <a:lnSpc>
                <a:spcPct val="95000"/>
              </a:lnSpc>
              <a:buClr>
                <a:srgbClr val="C00000"/>
              </a:buClr>
              <a:buSzPts val="2800"/>
              <a:buFont typeface="Arial"/>
              <a:buChar char="•"/>
            </a:pPr>
            <a:r>
              <a:rPr lang="en-US" sz="2000" kern="0" dirty="0">
                <a:solidFill>
                  <a:srgbClr val="0000FF"/>
                </a:solidFill>
                <a:latin typeface="Arial"/>
                <a:cs typeface="Arial"/>
                <a:sym typeface="Wingdings" panose="05000000000000000000" pitchFamily="2" charset="2"/>
              </a:rPr>
              <a:t>Develop ethical principles and validations to enable fair benchmarking</a:t>
            </a:r>
          </a:p>
          <a:p>
            <a:pPr marL="173831" lvl="1" indent="-173831" defTabSz="685800">
              <a:lnSpc>
                <a:spcPct val="95000"/>
              </a:lnSpc>
              <a:buClr>
                <a:srgbClr val="C00000"/>
              </a:buClr>
              <a:buSzPts val="2800"/>
              <a:buFont typeface="Arial"/>
              <a:buChar char="•"/>
            </a:pPr>
            <a:endParaRPr lang="en-US" sz="2000" kern="0" dirty="0">
              <a:solidFill>
                <a:srgbClr val="000000"/>
              </a:solidFill>
              <a:latin typeface="Arial"/>
              <a:cs typeface="Arial"/>
              <a:sym typeface="Wingdings" panose="05000000000000000000" pitchFamily="2" charset="2"/>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Can’t identify the most crucial learning, optimization goals </a:t>
            </a:r>
            <a:r>
              <a:rPr lang="en-US" sz="2400" b="1" kern="0" dirty="0">
                <a:solidFill>
                  <a:srgbClr val="000000"/>
                </a:solidFill>
                <a:latin typeface="Arial"/>
                <a:cs typeface="Arial"/>
                <a:sym typeface="Wingdings" panose="05000000000000000000" pitchFamily="2" charset="2"/>
              </a:rPr>
              <a:t> </a:t>
            </a:r>
          </a:p>
          <a:p>
            <a:pPr marL="631031" lvl="2" indent="-173831" defTabSz="685800">
              <a:lnSpc>
                <a:spcPct val="95000"/>
              </a:lnSpc>
              <a:buClr>
                <a:srgbClr val="C00000"/>
              </a:buClr>
              <a:buSzPts val="2800"/>
              <a:buFont typeface="Arial"/>
              <a:buChar char="•"/>
            </a:pPr>
            <a:r>
              <a:rPr lang="en-US" sz="2000" kern="0" dirty="0">
                <a:solidFill>
                  <a:srgbClr val="0000FF"/>
                </a:solidFill>
                <a:latin typeface="Arial"/>
                <a:cs typeface="Arial"/>
                <a:sym typeface="Wingdings" panose="05000000000000000000" pitchFamily="2" charset="2"/>
              </a:rPr>
              <a:t>Roadmaps + Drivers</a:t>
            </a:r>
            <a:endParaRPr lang="en-US" sz="2000" b="1" kern="0" dirty="0">
              <a:solidFill>
                <a:srgbClr val="0000FF"/>
              </a:solidFill>
              <a:latin typeface="Arial"/>
              <a:cs typeface="Arial"/>
              <a:sym typeface="Arial"/>
            </a:endParaRPr>
          </a:p>
          <a:p>
            <a:pPr marL="173831" lvl="1" indent="-173831" defTabSz="685800">
              <a:lnSpc>
                <a:spcPct val="95000"/>
              </a:lnSpc>
              <a:buClr>
                <a:srgbClr val="C00000"/>
              </a:buClr>
              <a:buSzPts val="2800"/>
              <a:buFont typeface="Arial"/>
              <a:buChar char="•"/>
            </a:pPr>
            <a:endParaRPr lang="en-US" sz="2000" kern="0" dirty="0">
              <a:solidFill>
                <a:srgbClr val="000000"/>
              </a:solidFill>
              <a:latin typeface="Arial"/>
              <a:cs typeface="Arial"/>
              <a:sym typeface="Arial"/>
            </a:endParaRPr>
          </a:p>
        </p:txBody>
      </p:sp>
    </p:spTree>
    <p:extLst>
      <p:ext uri="{BB962C8B-B14F-4D97-AF65-F5344CB8AC3E}">
        <p14:creationId xmlns:p14="http://schemas.microsoft.com/office/powerpoint/2010/main" val="82774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fade">
                                      <p:cBhvr>
                                        <p:cTn id="7" dur="500"/>
                                        <p:tgtEl>
                                          <p:spTgt spid="1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5" end="5"/>
                                            </p:txEl>
                                          </p:spTgt>
                                        </p:tgtEl>
                                        <p:attrNameLst>
                                          <p:attrName>style.visibility</p:attrName>
                                        </p:attrNameLst>
                                      </p:cBhvr>
                                      <p:to>
                                        <p:strVal val="visible"/>
                                      </p:to>
                                    </p:set>
                                    <p:animEffect transition="in" filter="fade">
                                      <p:cBhvr>
                                        <p:cTn id="10" dur="500"/>
                                        <p:tgtEl>
                                          <p:spTgt spid="1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7" end="7"/>
                                            </p:txEl>
                                          </p:spTgt>
                                        </p:tgtEl>
                                        <p:attrNameLst>
                                          <p:attrName>style.visibility</p:attrName>
                                        </p:attrNameLst>
                                      </p:cBhvr>
                                      <p:to>
                                        <p:strVal val="visible"/>
                                      </p:to>
                                    </p:set>
                                    <p:animEffect transition="in" filter="fade">
                                      <p:cBhvr>
                                        <p:cTn id="15" dur="500"/>
                                        <p:tgtEl>
                                          <p:spTgt spid="1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xEl>
                                              <p:pRg st="8" end="8"/>
                                            </p:txEl>
                                          </p:spTgt>
                                        </p:tgtEl>
                                        <p:attrNameLst>
                                          <p:attrName>style.visibility</p:attrName>
                                        </p:attrNameLst>
                                      </p:cBhvr>
                                      <p:to>
                                        <p:strVal val="visible"/>
                                      </p:to>
                                    </p:set>
                                    <p:animEffect transition="in" filter="fade">
                                      <p:cBhvr>
                                        <p:cTn id="18" dur="500"/>
                                        <p:tgtEl>
                                          <p:spTgt spid="13">
                                            <p:txEl>
                                              <p:pRg st="8" end="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10" end="10"/>
                                            </p:txEl>
                                          </p:spTgt>
                                        </p:tgtEl>
                                        <p:attrNameLst>
                                          <p:attrName>style.visibility</p:attrName>
                                        </p:attrNameLst>
                                      </p:cBhvr>
                                      <p:to>
                                        <p:strVal val="visible"/>
                                      </p:to>
                                    </p:set>
                                    <p:animEffect transition="in" filter="fade">
                                      <p:cBhvr>
                                        <p:cTn id="23" dur="500"/>
                                        <p:tgtEl>
                                          <p:spTgt spid="1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xEl>
                                              <p:pRg st="11" end="11"/>
                                            </p:txEl>
                                          </p:spTgt>
                                        </p:tgtEl>
                                        <p:attrNameLst>
                                          <p:attrName>style.visibility</p:attrName>
                                        </p:attrNameLst>
                                      </p:cBhvr>
                                      <p:to>
                                        <p:strVal val="visible"/>
                                      </p:to>
                                    </p:set>
                                    <p:animEffect transition="in" filter="fade">
                                      <p:cBhvr>
                                        <p:cTn id="26" dur="500"/>
                                        <p:tgtEl>
                                          <p:spTgt spid="13">
                                            <p:txEl>
                                              <p:pRg st="11" end="1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xEl>
                                              <p:pRg st="13" end="13"/>
                                            </p:txEl>
                                          </p:spTgt>
                                        </p:tgtEl>
                                        <p:attrNameLst>
                                          <p:attrName>style.visibility</p:attrName>
                                        </p:attrNameLst>
                                      </p:cBhvr>
                                      <p:to>
                                        <p:strVal val="visible"/>
                                      </p:to>
                                    </p:set>
                                    <p:animEffect transition="in" filter="fade">
                                      <p:cBhvr>
                                        <p:cTn id="31" dur="500"/>
                                        <p:tgtEl>
                                          <p:spTgt spid="13">
                                            <p:txEl>
                                              <p:pRg st="13" end="1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xEl>
                                              <p:pRg st="14" end="14"/>
                                            </p:txEl>
                                          </p:spTgt>
                                        </p:tgtEl>
                                        <p:attrNameLst>
                                          <p:attrName>style.visibility</p:attrName>
                                        </p:attrNameLst>
                                      </p:cBhvr>
                                      <p:to>
                                        <p:strVal val="visible"/>
                                      </p:to>
                                    </p:set>
                                    <p:animEffect transition="in" filter="fade">
                                      <p:cBhvr>
                                        <p:cTn id="34" dur="500"/>
                                        <p:tgtEl>
                                          <p:spTgt spid="1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9448800" cy="380998"/>
          </a:xfrm>
        </p:spPr>
        <p:txBody>
          <a:bodyPr/>
          <a:lstStyle/>
          <a:p>
            <a:r>
              <a:rPr lang="en-US" b="1" dirty="0">
                <a:solidFill>
                  <a:srgbClr val="254061"/>
                </a:solidFill>
              </a:rPr>
              <a:t>My Personal Target List</a:t>
            </a:r>
            <a:endParaRPr lang="en-US" sz="2400" dirty="0"/>
          </a:p>
        </p:txBody>
      </p:sp>
      <p:sp>
        <p:nvSpPr>
          <p:cNvPr id="4" name="Content Placeholder 2">
            <a:extLst>
              <a:ext uri="{FF2B5EF4-FFF2-40B4-BE49-F238E27FC236}">
                <a16:creationId xmlns:a16="http://schemas.microsoft.com/office/drawing/2014/main" id="{E5F70375-E989-4DE2-A749-960074ECB28E}"/>
              </a:ext>
            </a:extLst>
          </p:cNvPr>
          <p:cNvSpPr txBox="1">
            <a:spLocks/>
          </p:cNvSpPr>
          <p:nvPr/>
        </p:nvSpPr>
        <p:spPr bwMode="auto">
          <a:xfrm>
            <a:off x="-13063" y="1704705"/>
            <a:ext cx="9261566" cy="3781695"/>
          </a:xfrm>
          <a:prstGeom prst="rect">
            <a:avLst/>
          </a:prstGeom>
          <a:noFill/>
          <a:ln w="9525">
            <a:noFill/>
            <a:miter lim="800000"/>
            <a:headEnd/>
            <a:tailEnd/>
          </a:ln>
        </p:spPr>
        <p:txBody>
          <a:bodyPr vert="horz" wrap="square" lIns="92075" tIns="46038" rIns="92075" bIns="46038" numCol="1" anchor="t" anchorCtr="0" compatLnSpc="1">
            <a:prstTxWarp prst="textNoShape">
              <a:avLst/>
            </a:prstTxWarp>
            <a:noAutofit/>
          </a:bodyPr>
          <a:lstStyle>
            <a:lvl1pPr marL="172641" indent="-172641" algn="l" rtl="0" eaLnBrk="1" fontAlgn="base" hangingPunct="1">
              <a:lnSpc>
                <a:spcPct val="85000"/>
              </a:lnSpc>
              <a:spcBef>
                <a:spcPct val="30000"/>
              </a:spcBef>
              <a:spcAft>
                <a:spcPct val="0"/>
              </a:spcAft>
              <a:buClr>
                <a:srgbClr val="C00000"/>
              </a:buClr>
              <a:buChar char="•"/>
              <a:defRPr sz="2100">
                <a:solidFill>
                  <a:schemeClr val="tx1"/>
                </a:solidFill>
                <a:latin typeface="Arial" panose="020B0604020202020204" pitchFamily="34" charset="0"/>
                <a:ea typeface="+mn-ea"/>
                <a:cs typeface="Arial" pitchFamily="34" charset="0"/>
              </a:defRPr>
            </a:lvl1pPr>
            <a:lvl2pPr marL="427435" indent="-166688" algn="l" rtl="0" eaLnBrk="1" fontAlgn="base" hangingPunct="1">
              <a:lnSpc>
                <a:spcPct val="85000"/>
              </a:lnSpc>
              <a:spcBef>
                <a:spcPct val="30000"/>
              </a:spcBef>
              <a:spcAft>
                <a:spcPct val="0"/>
              </a:spcAft>
              <a:buClr>
                <a:srgbClr val="C00000"/>
              </a:buClr>
              <a:buChar char="•"/>
              <a:defRPr sz="1800">
                <a:solidFill>
                  <a:schemeClr val="tx1"/>
                </a:solidFill>
                <a:latin typeface="Arial" panose="020B0604020202020204" pitchFamily="34" charset="0"/>
                <a:cs typeface="Arial" pitchFamily="34" charset="0"/>
              </a:defRPr>
            </a:lvl2pPr>
            <a:lvl3pPr marL="602456" indent="-172641" algn="l" rtl="0" eaLnBrk="1" fontAlgn="base" hangingPunct="1">
              <a:lnSpc>
                <a:spcPct val="85000"/>
              </a:lnSpc>
              <a:spcBef>
                <a:spcPct val="30000"/>
              </a:spcBef>
              <a:spcAft>
                <a:spcPct val="0"/>
              </a:spcAft>
              <a:buClr>
                <a:srgbClr val="C00000"/>
              </a:buClr>
              <a:buChar char="•"/>
              <a:defRPr sz="1500">
                <a:solidFill>
                  <a:schemeClr val="tx1"/>
                </a:solidFill>
                <a:latin typeface="Arial" panose="020B0604020202020204" pitchFamily="34" charset="0"/>
                <a:cs typeface="Arial" pitchFamily="34" charset="0"/>
              </a:defRPr>
            </a:lvl3pPr>
            <a:lvl4pPr marL="769144" indent="-166688"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941785" indent="-172641" algn="l" rtl="0" eaLnBrk="1" fontAlgn="base" hangingPunct="1">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5pPr>
            <a:lvl6pPr marL="1885950" indent="-171450" algn="l" rtl="0" eaLnBrk="1" fontAlgn="base" hangingPunct="1">
              <a:spcBef>
                <a:spcPct val="20000"/>
              </a:spcBef>
              <a:spcAft>
                <a:spcPct val="0"/>
              </a:spcAft>
              <a:buChar char="•"/>
              <a:defRPr sz="1200">
                <a:solidFill>
                  <a:schemeClr val="tx1"/>
                </a:solidFill>
                <a:latin typeface="Arial Narrow" pitchFamily="34" charset="0"/>
              </a:defRPr>
            </a:lvl6pPr>
            <a:lvl7pPr marL="2228850" indent="-171450" algn="l" rtl="0" eaLnBrk="1" fontAlgn="base" hangingPunct="1">
              <a:spcBef>
                <a:spcPct val="20000"/>
              </a:spcBef>
              <a:spcAft>
                <a:spcPct val="0"/>
              </a:spcAft>
              <a:buChar char="•"/>
              <a:defRPr sz="1200">
                <a:solidFill>
                  <a:schemeClr val="tx1"/>
                </a:solidFill>
                <a:latin typeface="Arial Narrow" pitchFamily="34" charset="0"/>
              </a:defRPr>
            </a:lvl7pPr>
            <a:lvl8pPr marL="2571750" indent="-171450" algn="l" rtl="0" eaLnBrk="1" fontAlgn="base" hangingPunct="1">
              <a:spcBef>
                <a:spcPct val="20000"/>
              </a:spcBef>
              <a:spcAft>
                <a:spcPct val="0"/>
              </a:spcAft>
              <a:buChar char="•"/>
              <a:defRPr sz="1200">
                <a:solidFill>
                  <a:schemeClr val="tx1"/>
                </a:solidFill>
                <a:latin typeface="Arial Narrow" pitchFamily="34" charset="0"/>
              </a:defRPr>
            </a:lvl8pPr>
            <a:lvl9pPr marL="2914650" indent="-171450" algn="l" rtl="0" eaLnBrk="1" fontAlgn="base" hangingPunct="1">
              <a:spcBef>
                <a:spcPct val="20000"/>
              </a:spcBef>
              <a:spcAft>
                <a:spcPct val="0"/>
              </a:spcAft>
              <a:buChar char="•"/>
              <a:defRPr sz="1200">
                <a:solidFill>
                  <a:schemeClr val="tx1"/>
                </a:solidFill>
                <a:latin typeface="Arial Narrow" pitchFamily="34" charset="0"/>
              </a:defRPr>
            </a:lvl9pPr>
          </a:lstStyle>
          <a:p>
            <a:pPr marL="172641" marR="0" lvl="0" indent="-172641" algn="l" defTabSz="914400" rtl="0" eaLnBrk="1" fontAlgn="base" latinLnBrk="0" hangingPunct="1">
              <a:lnSpc>
                <a:spcPct val="85000"/>
              </a:lnSpc>
              <a:spcBef>
                <a:spcPts val="450"/>
              </a:spcBef>
              <a:spcAft>
                <a:spcPct val="0"/>
              </a:spcAft>
              <a:buClr>
                <a:srgbClr val="C00000"/>
              </a:buClr>
              <a:buSzTx/>
              <a:buFontTx/>
              <a:buChar char="•"/>
              <a:tabLst/>
              <a:defRPr/>
            </a:pPr>
            <a:r>
              <a:rPr lang="en-US" sz="2400" b="1" i="1" dirty="0">
                <a:solidFill>
                  <a:srgbClr val="00B0F0"/>
                </a:solidFill>
              </a:rPr>
              <a:t>Learning to Optimize (L2O)</a:t>
            </a:r>
            <a:r>
              <a:rPr lang="en-US" sz="2400" b="1" i="1" dirty="0">
                <a:solidFill>
                  <a:sysClr val="windowText" lastClr="000000"/>
                </a:solidFill>
              </a:rPr>
              <a:t> </a:t>
            </a:r>
          </a:p>
          <a:p>
            <a:pPr lvl="1" indent="-172641">
              <a:spcBef>
                <a:spcPts val="450"/>
              </a:spcBef>
              <a:buFontTx/>
              <a:buChar char="•"/>
              <a:defRPr/>
            </a:pPr>
            <a:r>
              <a:rPr lang="en-US" sz="2100" dirty="0">
                <a:solidFill>
                  <a:sysClr val="windowText" lastClr="000000"/>
                </a:solidFill>
              </a:rPr>
              <a:t>Models, predictors and objectives; sampling; RL; hybridized optimizers</a:t>
            </a:r>
            <a:endParaRPr lang="en-US" sz="2400" b="1" dirty="0">
              <a:solidFill>
                <a:sysClr val="windowText" lastClr="000000"/>
              </a:solidFill>
            </a:endParaRPr>
          </a:p>
          <a:p>
            <a:pPr marL="172641" marR="0" lvl="0" indent="-172641" algn="l" defTabSz="914400" rtl="0" eaLnBrk="1" fontAlgn="base" latinLnBrk="0" hangingPunct="1">
              <a:lnSpc>
                <a:spcPct val="85000"/>
              </a:lnSpc>
              <a:spcBef>
                <a:spcPts val="1800"/>
              </a:spcBef>
              <a:spcAft>
                <a:spcPct val="0"/>
              </a:spcAft>
              <a:buClr>
                <a:srgbClr val="C00000"/>
              </a:buClr>
              <a:buSzTx/>
              <a:buFontTx/>
              <a:buChar char="•"/>
              <a:tabLst/>
              <a:defRPr/>
            </a:pPr>
            <a:r>
              <a:rPr kumimoji="0" lang="en-US" sz="2400" b="1" i="1" u="none" strike="noStrike" kern="0" cap="none" spc="0" normalizeH="0" baseline="0" noProof="0" dirty="0">
                <a:ln>
                  <a:noFill/>
                </a:ln>
                <a:solidFill>
                  <a:srgbClr val="00B0F0"/>
                </a:solidFill>
                <a:effectLst/>
                <a:uLnTx/>
                <a:uFillTx/>
                <a:latin typeface="Arial" panose="020B0604020202020204" pitchFamily="34" charset="0"/>
                <a:ea typeface="+mn-ea"/>
                <a:cs typeface="Arial" pitchFamily="34" charset="0"/>
              </a:rPr>
              <a:t>Scaling the reach of optimizers </a:t>
            </a:r>
          </a:p>
          <a:p>
            <a:pPr lvl="1" indent="-172641">
              <a:spcBef>
                <a:spcPts val="450"/>
              </a:spcBef>
              <a:buFontTx/>
              <a:buChar char="•"/>
              <a:defRPr/>
            </a:pPr>
            <a:r>
              <a:rPr lang="en-US" sz="2100" dirty="0">
                <a:solidFill>
                  <a:sysClr val="windowText" lastClr="000000"/>
                </a:solidFill>
                <a:ea typeface="+mn-ea"/>
              </a:rPr>
              <a:t>Partitioning, clustering, </a:t>
            </a:r>
            <a:r>
              <a:rPr lang="en-US" sz="2100" dirty="0" err="1">
                <a:solidFill>
                  <a:sysClr val="windowText" lastClr="000000"/>
                </a:solidFill>
                <a:ea typeface="+mn-ea"/>
              </a:rPr>
              <a:t>sparsification</a:t>
            </a:r>
            <a:r>
              <a:rPr lang="en-US" sz="2100" dirty="0">
                <a:solidFill>
                  <a:sysClr val="windowText" lastClr="000000"/>
                </a:solidFill>
                <a:ea typeface="+mn-ea"/>
              </a:rPr>
              <a:t>; cloud/parallel; multi-{</a:t>
            </a:r>
            <a:r>
              <a:rPr lang="en-US" sz="2100" dirty="0" err="1">
                <a:solidFill>
                  <a:sysClr val="windowText" lastClr="000000"/>
                </a:solidFill>
                <a:ea typeface="+mn-ea"/>
              </a:rPr>
              <a:t>dims,objs</a:t>
            </a:r>
            <a:r>
              <a:rPr lang="en-US" sz="2100" dirty="0">
                <a:solidFill>
                  <a:sysClr val="windowText" lastClr="000000"/>
                </a:solidFill>
                <a:ea typeface="+mn-ea"/>
              </a:rPr>
              <a:t>}</a:t>
            </a:r>
          </a:p>
          <a:p>
            <a:pPr lvl="1" indent="-172641">
              <a:spcBef>
                <a:spcPts val="450"/>
              </a:spcBef>
              <a:buFontTx/>
              <a:buChar char="•"/>
              <a:defRPr/>
            </a:pPr>
            <a:r>
              <a:rPr lang="en-US" sz="2100" noProof="0" dirty="0">
                <a:solidFill>
                  <a:sysClr val="windowText" lastClr="000000"/>
                </a:solidFill>
                <a:ea typeface="+mn-ea"/>
              </a:rPr>
              <a:t>Optimal solvers as well (e.g., optimal peephole/clip </a:t>
            </a:r>
            <a:r>
              <a:rPr lang="en-US" sz="2100" noProof="0" dirty="0" err="1">
                <a:solidFill>
                  <a:sysClr val="windowText" lastClr="000000"/>
                </a:solidFill>
                <a:ea typeface="+mn-ea"/>
              </a:rPr>
              <a:t>P&amp;R&amp;Opt</a:t>
            </a:r>
            <a:r>
              <a:rPr lang="en-US" sz="2100" noProof="0" dirty="0">
                <a:solidFill>
                  <a:sysClr val="windowText" lastClr="000000"/>
                </a:solidFill>
                <a:ea typeface="+mn-ea"/>
              </a:rPr>
              <a:t>)</a:t>
            </a:r>
            <a:endParaRPr kumimoji="0" lang="en-US" sz="2000" b="0" i="0" u="none" strike="noStrike" kern="0" cap="none" spc="0" normalizeH="0" baseline="0" noProof="0" dirty="0">
              <a:ln>
                <a:noFill/>
              </a:ln>
              <a:solidFill>
                <a:srgbClr val="1B00C0"/>
              </a:solidFill>
              <a:effectLst/>
              <a:uLnTx/>
              <a:uFillTx/>
              <a:latin typeface="Arial" panose="020B0604020202020204" pitchFamily="34" charset="0"/>
              <a:cs typeface="Arial" pitchFamily="34" charset="0"/>
            </a:endParaRPr>
          </a:p>
          <a:p>
            <a:pPr marL="172641" marR="0" lvl="0" indent="-172641" algn="l" defTabSz="914400" rtl="0" eaLnBrk="1" fontAlgn="base" latinLnBrk="0" hangingPunct="1">
              <a:lnSpc>
                <a:spcPct val="85000"/>
              </a:lnSpc>
              <a:spcBef>
                <a:spcPts val="1800"/>
              </a:spcBef>
              <a:spcAft>
                <a:spcPct val="0"/>
              </a:spcAft>
              <a:buClr>
                <a:srgbClr val="C00000"/>
              </a:buClr>
              <a:buSzTx/>
              <a:buFontTx/>
              <a:buChar char="•"/>
              <a:tabLst/>
              <a:defRPr/>
            </a:pPr>
            <a:r>
              <a:rPr lang="en-US" sz="2400" b="1" i="1" dirty="0">
                <a:solidFill>
                  <a:srgbClr val="00B0F0"/>
                </a:solidFill>
              </a:rPr>
              <a:t>System/Arch/SoC PPAC exploration</a:t>
            </a:r>
          </a:p>
          <a:p>
            <a:pPr lvl="1" indent="-172641">
              <a:spcBef>
                <a:spcPts val="450"/>
              </a:spcBef>
              <a:buFontTx/>
              <a:buChar char="•"/>
              <a:defRPr/>
            </a:pPr>
            <a:r>
              <a:rPr lang="en-US" sz="2100" dirty="0">
                <a:solidFill>
                  <a:sysClr val="windowText" lastClr="000000"/>
                </a:solidFill>
              </a:rPr>
              <a:t>Learning to </a:t>
            </a:r>
            <a:r>
              <a:rPr lang="en-US" sz="2100" dirty="0" err="1">
                <a:solidFill>
                  <a:sysClr val="windowText" lastClr="000000"/>
                </a:solidFill>
              </a:rPr>
              <a:t>cluster+shape+pack+plan</a:t>
            </a:r>
            <a:r>
              <a:rPr lang="en-US" sz="2100" dirty="0">
                <a:solidFill>
                  <a:sysClr val="windowText" lastClr="000000"/>
                </a:solidFill>
              </a:rPr>
              <a:t>; pathfinding with confidence</a:t>
            </a:r>
          </a:p>
          <a:p>
            <a:pPr lvl="2">
              <a:spcBef>
                <a:spcPts val="450"/>
              </a:spcBef>
              <a:buFontTx/>
              <a:buChar char="•"/>
              <a:defRPr/>
            </a:pPr>
            <a:r>
              <a:rPr lang="en-US" sz="1800" dirty="0">
                <a:solidFill>
                  <a:sysClr val="windowText" lastClr="000000"/>
                </a:solidFill>
              </a:rPr>
              <a:t>Stack of abstractions: device, circuit, memory, integration fabrics </a:t>
            </a:r>
            <a:endParaRPr lang="en-US" sz="2400" b="1" dirty="0"/>
          </a:p>
        </p:txBody>
      </p:sp>
    </p:spTree>
    <p:extLst>
      <p:ext uri="{BB962C8B-B14F-4D97-AF65-F5344CB8AC3E}">
        <p14:creationId xmlns:p14="http://schemas.microsoft.com/office/powerpoint/2010/main" val="275927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fade">
                                      <p:cBhvr>
                                        <p:cTn id="18" dur="500"/>
                                        <p:tgtEl>
                                          <p:spTgt spid="4">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500"/>
                                        <p:tgtEl>
                                          <p:spTgt spid="4">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fade">
                                      <p:cBhvr>
                                        <p:cTn id="2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685800"/>
          </a:xfrm>
        </p:spPr>
        <p:txBody>
          <a:bodyPr/>
          <a:lstStyle/>
          <a:p>
            <a:r>
              <a:rPr lang="en-US" dirty="0"/>
              <a:t>TILOS Chips Team</a:t>
            </a:r>
          </a:p>
        </p:txBody>
      </p:sp>
      <p:pic>
        <p:nvPicPr>
          <p:cNvPr id="5" name="Picture 4">
            <a:extLst>
              <a:ext uri="{FF2B5EF4-FFF2-40B4-BE49-F238E27FC236}">
                <a16:creationId xmlns:a16="http://schemas.microsoft.com/office/drawing/2014/main" id="{DC03D6F0-34B8-4FCF-97BE-D37DFB51AF72}"/>
              </a:ext>
            </a:extLst>
          </p:cNvPr>
          <p:cNvPicPr>
            <a:picLocks noChangeAspect="1"/>
          </p:cNvPicPr>
          <p:nvPr/>
        </p:nvPicPr>
        <p:blipFill>
          <a:blip r:embed="rId3"/>
          <a:stretch>
            <a:fillRect/>
          </a:stretch>
        </p:blipFill>
        <p:spPr>
          <a:xfrm>
            <a:off x="570981" y="1066800"/>
            <a:ext cx="7963419" cy="1898969"/>
          </a:xfrm>
          <a:prstGeom prst="rect">
            <a:avLst/>
          </a:prstGeom>
        </p:spPr>
      </p:pic>
      <p:sp>
        <p:nvSpPr>
          <p:cNvPr id="4" name="Text Placeholder 1">
            <a:extLst>
              <a:ext uri="{FF2B5EF4-FFF2-40B4-BE49-F238E27FC236}">
                <a16:creationId xmlns:a16="http://schemas.microsoft.com/office/drawing/2014/main" id="{D790D718-7C82-43A1-8E04-8FEB13A06713}"/>
              </a:ext>
            </a:extLst>
          </p:cNvPr>
          <p:cNvSpPr txBox="1">
            <a:spLocks/>
          </p:cNvSpPr>
          <p:nvPr/>
        </p:nvSpPr>
        <p:spPr>
          <a:xfrm>
            <a:off x="65567" y="3048000"/>
            <a:ext cx="9067800" cy="2286000"/>
          </a:xfrm>
          <a:prstGeom prst="rect">
            <a:avLst/>
          </a:prstGeom>
        </p:spPr>
        <p:txBody>
          <a:bodyPr vert="horz" lIns="91440" tIns="45720" rIns="91440" bIns="45720" rtlCol="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rgbClr val="000000"/>
              </a:buClr>
              <a:buSzPts val="2220"/>
            </a:pPr>
            <a:r>
              <a:rPr lang="en-US" sz="2400" b="1" dirty="0"/>
              <a:t>Layout</a:t>
            </a:r>
          </a:p>
          <a:p>
            <a:pPr lvl="1">
              <a:spcBef>
                <a:spcPts val="0"/>
              </a:spcBef>
              <a:buClr>
                <a:srgbClr val="000000"/>
              </a:buClr>
              <a:buSzPts val="2220"/>
            </a:pPr>
            <a:r>
              <a:rPr lang="en-US" sz="2000" dirty="0"/>
              <a:t>Optimal embedding, “modern partitioning”</a:t>
            </a:r>
          </a:p>
          <a:p>
            <a:pPr lvl="1">
              <a:spcBef>
                <a:spcPts val="0"/>
              </a:spcBef>
              <a:buClr>
                <a:srgbClr val="000000"/>
              </a:buClr>
              <a:buSzPts val="2220"/>
            </a:pPr>
            <a:r>
              <a:rPr lang="en-US" sz="2000" dirty="0"/>
              <a:t>Nexus of sampling, sequential decision-making, learning to optimize</a:t>
            </a:r>
          </a:p>
          <a:p>
            <a:pPr>
              <a:spcBef>
                <a:spcPts val="0"/>
              </a:spcBef>
              <a:buClr>
                <a:srgbClr val="000000"/>
              </a:buClr>
              <a:buSzPts val="2220"/>
            </a:pPr>
            <a:r>
              <a:rPr lang="en-US" sz="2400" b="1" dirty="0"/>
              <a:t>Verification</a:t>
            </a:r>
          </a:p>
          <a:p>
            <a:pPr lvl="1">
              <a:spcBef>
                <a:spcPts val="0"/>
              </a:spcBef>
              <a:buClr>
                <a:srgbClr val="000000"/>
              </a:buClr>
              <a:buSzPts val="2220"/>
            </a:pPr>
            <a:r>
              <a:rPr lang="en-US" sz="2000" dirty="0"/>
              <a:t>E.g., interior search methods to scale SMT solving</a:t>
            </a:r>
          </a:p>
          <a:p>
            <a:pPr>
              <a:spcBef>
                <a:spcPts val="0"/>
              </a:spcBef>
              <a:buClr>
                <a:srgbClr val="000000"/>
              </a:buClr>
              <a:buSzPts val="2220"/>
            </a:pPr>
            <a:r>
              <a:rPr lang="en-US" sz="2400" b="1" dirty="0"/>
              <a:t>Quantifying the cost of “X”  (e.g., X = security)</a:t>
            </a:r>
          </a:p>
          <a:p>
            <a:pPr lvl="1">
              <a:spcBef>
                <a:spcPts val="0"/>
              </a:spcBef>
              <a:buClr>
                <a:srgbClr val="000000"/>
              </a:buClr>
              <a:buSzPts val="2220"/>
            </a:pPr>
            <a:r>
              <a:rPr lang="en-US" sz="2000" dirty="0"/>
              <a:t>Intrinsic cost of robustness in optimization and learning</a:t>
            </a:r>
          </a:p>
          <a:p>
            <a:pPr lvl="1">
              <a:spcBef>
                <a:spcPts val="0"/>
              </a:spcBef>
              <a:buClr>
                <a:srgbClr val="000000"/>
              </a:buClr>
              <a:buSzPts val="2220"/>
            </a:pPr>
            <a:r>
              <a:rPr lang="en-US" sz="2000" dirty="0"/>
              <a:t>Data anonymity, data integrity, privacy in federated and distributed settings</a:t>
            </a:r>
          </a:p>
          <a:p>
            <a:pPr>
              <a:spcBef>
                <a:spcPts val="0"/>
              </a:spcBef>
              <a:buClr>
                <a:srgbClr val="000000"/>
              </a:buClr>
              <a:buSzPts val="2220"/>
            </a:pPr>
            <a:r>
              <a:rPr lang="en-US" sz="2400" b="1" dirty="0"/>
              <a:t>Data, benchmarking and </a:t>
            </a:r>
            <a:r>
              <a:rPr lang="en-US" sz="2400" b="1" dirty="0" err="1"/>
              <a:t>roadmapping</a:t>
            </a:r>
            <a:endParaRPr lang="en-US" sz="2400" b="1" dirty="0"/>
          </a:p>
          <a:p>
            <a:pPr lvl="1">
              <a:spcBef>
                <a:spcPts val="0"/>
              </a:spcBef>
              <a:buClr>
                <a:srgbClr val="000000"/>
              </a:buClr>
              <a:buSzPts val="2220"/>
            </a:pPr>
            <a:r>
              <a:rPr lang="en-US" sz="2000" dirty="0"/>
              <a:t>“Artificial but realistic” benchmarks</a:t>
            </a:r>
          </a:p>
          <a:p>
            <a:pPr lvl="1">
              <a:spcBef>
                <a:spcPts val="0"/>
              </a:spcBef>
              <a:buClr>
                <a:srgbClr val="000000"/>
              </a:buClr>
              <a:buSzPts val="2220"/>
            </a:pPr>
            <a:r>
              <a:rPr lang="en-US" sz="2000" dirty="0"/>
              <a:t>Principles for ethical and fair benchmarking</a:t>
            </a:r>
          </a:p>
        </p:txBody>
      </p:sp>
    </p:spTree>
    <p:extLst>
      <p:ext uri="{BB962C8B-B14F-4D97-AF65-F5344CB8AC3E}">
        <p14:creationId xmlns:p14="http://schemas.microsoft.com/office/powerpoint/2010/main" val="143870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Agenda</a:t>
            </a:r>
            <a:endParaRPr lang="en-US" sz="2400" dirty="0"/>
          </a:p>
        </p:txBody>
      </p:sp>
      <p:sp>
        <p:nvSpPr>
          <p:cNvPr id="13" name="Google Shape;147;g10bce8141c1_0_20">
            <a:extLst>
              <a:ext uri="{FF2B5EF4-FFF2-40B4-BE49-F238E27FC236}">
                <a16:creationId xmlns:a16="http://schemas.microsoft.com/office/drawing/2014/main" id="{8DCBBFC5-AB45-4204-A120-CA9864C5BFE8}"/>
              </a:ext>
            </a:extLst>
          </p:cNvPr>
          <p:cNvSpPr txBox="1"/>
          <p:nvPr/>
        </p:nvSpPr>
        <p:spPr>
          <a:xfrm>
            <a:off x="228600" y="914400"/>
            <a:ext cx="8915400" cy="5867400"/>
          </a:xfrm>
          <a:prstGeom prst="rect">
            <a:avLst/>
          </a:prstGeom>
          <a:noFill/>
          <a:ln>
            <a:noFill/>
          </a:ln>
        </p:spPr>
        <p:txBody>
          <a:bodyPr spcFirstLastPara="1" wrap="square" lIns="68569" tIns="34275" rIns="68569" bIns="34275" anchor="t" anchorCtr="0">
            <a:noAutofit/>
          </a:bodyPr>
          <a:lstStyle/>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Leveling Up: A Trajectory</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FF0000"/>
                </a:solidFill>
                <a:latin typeface="Arial"/>
                <a:cs typeface="Arial"/>
                <a:sym typeface="Arial"/>
              </a:rPr>
              <a:t>The </a:t>
            </a:r>
            <a:r>
              <a:rPr lang="en-US" sz="2400" b="1" kern="0" dirty="0" err="1">
                <a:solidFill>
                  <a:srgbClr val="FF0000"/>
                </a:solidFill>
                <a:latin typeface="Arial"/>
                <a:cs typeface="Arial"/>
                <a:sym typeface="Arial"/>
              </a:rPr>
              <a:t>OpenROAD</a:t>
            </a:r>
            <a:r>
              <a:rPr lang="en-US" sz="2400" b="1" kern="0" dirty="0">
                <a:solidFill>
                  <a:srgbClr val="FF0000"/>
                </a:solidFill>
                <a:latin typeface="Arial"/>
                <a:cs typeface="Arial"/>
                <a:sym typeface="Arial"/>
              </a:rPr>
              <a:t> Project</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The TILOS AI Institute</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And Beyond</a:t>
            </a:r>
            <a:endParaRPr lang="en-US" sz="2000" kern="0" dirty="0">
              <a:solidFill>
                <a:srgbClr val="000000"/>
              </a:solidFill>
              <a:latin typeface="Arial"/>
              <a:cs typeface="Arial"/>
              <a:sym typeface="Arial"/>
            </a:endParaRPr>
          </a:p>
        </p:txBody>
      </p:sp>
    </p:spTree>
    <p:extLst>
      <p:ext uri="{BB962C8B-B14F-4D97-AF65-F5344CB8AC3E}">
        <p14:creationId xmlns:p14="http://schemas.microsoft.com/office/powerpoint/2010/main" val="3924331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529C6A-19DC-BB4D-A431-4C26D521A7B4}"/>
              </a:ext>
            </a:extLst>
          </p:cNvPr>
          <p:cNvSpPr>
            <a:spLocks noGrp="1"/>
          </p:cNvSpPr>
          <p:nvPr>
            <p:ph type="title"/>
          </p:nvPr>
        </p:nvSpPr>
        <p:spPr>
          <a:xfrm>
            <a:off x="76200" y="152400"/>
            <a:ext cx="5791200" cy="457200"/>
          </a:xfrm>
        </p:spPr>
        <p:txBody>
          <a:bodyPr/>
          <a:lstStyle/>
          <a:p>
            <a:r>
              <a:rPr lang="en-US" kern="0" dirty="0">
                <a:solidFill>
                  <a:srgbClr val="254061"/>
                </a:solidFill>
                <a:latin typeface="Arial"/>
                <a:cs typeface="Arial"/>
                <a:sym typeface="Arial"/>
              </a:rPr>
              <a:t>Trajectory Impacts of TILOS</a:t>
            </a:r>
            <a:endParaRPr lang="en-US" sz="1800" dirty="0"/>
          </a:p>
        </p:txBody>
      </p:sp>
      <p:sp>
        <p:nvSpPr>
          <p:cNvPr id="2" name="Text Placeholder 1">
            <a:extLst>
              <a:ext uri="{FF2B5EF4-FFF2-40B4-BE49-F238E27FC236}">
                <a16:creationId xmlns:a16="http://schemas.microsoft.com/office/drawing/2014/main" id="{0BFB7E78-B150-4110-B250-6F747FAD379F}"/>
              </a:ext>
            </a:extLst>
          </p:cNvPr>
          <p:cNvSpPr>
            <a:spLocks noGrp="1"/>
          </p:cNvSpPr>
          <p:nvPr>
            <p:ph idx="1"/>
          </p:nvPr>
        </p:nvSpPr>
        <p:spPr>
          <a:xfrm>
            <a:off x="0" y="838200"/>
            <a:ext cx="9220200" cy="5943600"/>
          </a:xfrm>
        </p:spPr>
        <p:txBody>
          <a:bodyPr>
            <a:normAutofit/>
          </a:bodyPr>
          <a:lstStyle/>
          <a:p>
            <a:pPr marL="211931" indent="-173831"/>
            <a:r>
              <a:rPr lang="en-US" dirty="0">
                <a:solidFill>
                  <a:srgbClr val="0000FF"/>
                </a:solidFill>
              </a:rPr>
              <a:t>Cracking the code of translation</a:t>
            </a:r>
          </a:p>
          <a:p>
            <a:pPr marL="344488" lvl="1" indent="-177800"/>
            <a:r>
              <a:rPr lang="en-US" dirty="0">
                <a:sym typeface="Wingdings" panose="05000000000000000000" pitchFamily="2" charset="2"/>
              </a:rPr>
              <a:t>Unblocking data and benchmarking  transparency, reproducibility, efficiency</a:t>
            </a:r>
          </a:p>
          <a:p>
            <a:pPr marL="344488" lvl="1" indent="-177800"/>
            <a:r>
              <a:rPr lang="en-US" dirty="0" err="1">
                <a:sym typeface="Wingdings" panose="05000000000000000000" pitchFamily="2" charset="2"/>
              </a:rPr>
              <a:t>Roadmapping</a:t>
            </a:r>
            <a:r>
              <a:rPr lang="en-US" dirty="0">
                <a:sym typeface="Wingdings" panose="05000000000000000000" pitchFamily="2" charset="2"/>
              </a:rPr>
              <a:t> of core optimization problems  where to invest time and effort</a:t>
            </a:r>
          </a:p>
          <a:p>
            <a:pPr marL="322263" lvl="1" indent="0">
              <a:buNone/>
            </a:pPr>
            <a:endParaRPr lang="en-US" dirty="0"/>
          </a:p>
          <a:p>
            <a:pPr marL="211931" indent="-173831"/>
            <a:r>
              <a:rPr lang="en-US" dirty="0">
                <a:solidFill>
                  <a:srgbClr val="0000FF"/>
                </a:solidFill>
              </a:rPr>
              <a:t>Improved understanding of suboptimality</a:t>
            </a:r>
          </a:p>
          <a:p>
            <a:pPr marL="344488" lvl="1" indent="-177800"/>
            <a:r>
              <a:rPr lang="en-US" dirty="0">
                <a:sym typeface="Wingdings" panose="05000000000000000000" pitchFamily="2" charset="2"/>
              </a:rPr>
              <a:t>Modern compute context  federated learning and optimization; sequential decision-making and sampling</a:t>
            </a:r>
          </a:p>
          <a:p>
            <a:pPr marL="38100" indent="0">
              <a:buNone/>
            </a:pPr>
            <a:endParaRPr lang="en-US" dirty="0"/>
          </a:p>
          <a:p>
            <a:pPr marL="211931" indent="-173831"/>
            <a:r>
              <a:rPr lang="en-US" dirty="0">
                <a:solidFill>
                  <a:srgbClr val="0000FF"/>
                </a:solidFill>
              </a:rPr>
              <a:t>A new nexus of learning, optimization and practice</a:t>
            </a:r>
          </a:p>
          <a:p>
            <a:pPr marL="344488" lvl="1" indent="-177800"/>
            <a:r>
              <a:rPr lang="en-US" dirty="0">
                <a:sym typeface="Wingdings" panose="05000000000000000000" pitchFamily="2" charset="2"/>
              </a:rPr>
              <a:t>Learning to learn, learning to optimize</a:t>
            </a:r>
          </a:p>
          <a:p>
            <a:pPr marL="0" indent="0">
              <a:buNone/>
            </a:pPr>
            <a:endParaRPr lang="en-US" dirty="0"/>
          </a:p>
        </p:txBody>
      </p:sp>
    </p:spTree>
    <p:extLst>
      <p:ext uri="{BB962C8B-B14F-4D97-AF65-F5344CB8AC3E}">
        <p14:creationId xmlns:p14="http://schemas.microsoft.com/office/powerpoint/2010/main" val="2699555917"/>
      </p:ext>
    </p:extLst>
  </p:cSld>
  <p:clrMapOvr>
    <a:masterClrMapping/>
  </p:clrMapOvr>
  <mc:AlternateContent xmlns:mc="http://schemas.openxmlformats.org/markup-compatibility/2006" xmlns:p14="http://schemas.microsoft.com/office/powerpoint/2010/main">
    <mc:Choice Requires="p14">
      <p:transition spd="slow" p14:dur="2000" advTm="52396"/>
    </mc:Choice>
    <mc:Fallback xmlns="">
      <p:transition spd="slow" advTm="523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fade">
                                      <p:cBhvr>
                                        <p:cTn id="15" dur="500"/>
                                        <p:tgtEl>
                                          <p:spTgt spid="2">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8" end="8"/>
                                            </p:txEl>
                                          </p:spTgt>
                                        </p:tgtEl>
                                        <p:attrNameLst>
                                          <p:attrName>style.visibility</p:attrName>
                                        </p:attrNameLst>
                                      </p:cBhvr>
                                      <p:to>
                                        <p:strVal val="visible"/>
                                      </p:to>
                                    </p:set>
                                    <p:animEffect transition="in" filter="fade">
                                      <p:cBhvr>
                                        <p:cTn id="18"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Agenda</a:t>
            </a:r>
            <a:endParaRPr lang="en-US" sz="2400" dirty="0"/>
          </a:p>
        </p:txBody>
      </p:sp>
      <p:sp>
        <p:nvSpPr>
          <p:cNvPr id="13" name="Google Shape;147;g10bce8141c1_0_20">
            <a:extLst>
              <a:ext uri="{FF2B5EF4-FFF2-40B4-BE49-F238E27FC236}">
                <a16:creationId xmlns:a16="http://schemas.microsoft.com/office/drawing/2014/main" id="{8DCBBFC5-AB45-4204-A120-CA9864C5BFE8}"/>
              </a:ext>
            </a:extLst>
          </p:cNvPr>
          <p:cNvSpPr txBox="1"/>
          <p:nvPr/>
        </p:nvSpPr>
        <p:spPr>
          <a:xfrm>
            <a:off x="228600" y="914400"/>
            <a:ext cx="8915400" cy="5867400"/>
          </a:xfrm>
          <a:prstGeom prst="rect">
            <a:avLst/>
          </a:prstGeom>
          <a:noFill/>
          <a:ln>
            <a:noFill/>
          </a:ln>
        </p:spPr>
        <p:txBody>
          <a:bodyPr spcFirstLastPara="1" wrap="square" lIns="68569" tIns="34275" rIns="68569" bIns="34275" anchor="t" anchorCtr="0">
            <a:noAutofit/>
          </a:bodyPr>
          <a:lstStyle/>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Leveling Up: A Trajectory</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The </a:t>
            </a:r>
            <a:r>
              <a:rPr lang="en-US" sz="2400" b="1" kern="0" dirty="0" err="1">
                <a:solidFill>
                  <a:srgbClr val="000000"/>
                </a:solidFill>
                <a:latin typeface="Arial"/>
                <a:cs typeface="Arial"/>
                <a:sym typeface="Arial"/>
              </a:rPr>
              <a:t>OpenROAD</a:t>
            </a:r>
            <a:r>
              <a:rPr lang="en-US" sz="2400" b="1" kern="0" dirty="0">
                <a:solidFill>
                  <a:srgbClr val="000000"/>
                </a:solidFill>
                <a:latin typeface="Arial"/>
                <a:cs typeface="Arial"/>
                <a:sym typeface="Arial"/>
              </a:rPr>
              <a:t> Project</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000000"/>
                </a:solidFill>
                <a:latin typeface="Arial"/>
                <a:cs typeface="Arial"/>
                <a:sym typeface="Arial"/>
              </a:rPr>
              <a:t>The TILOS AI Institute</a:t>
            </a:r>
          </a:p>
          <a:p>
            <a:pPr marL="173831" lvl="1" indent="-173831" defTabSz="685800">
              <a:lnSpc>
                <a:spcPct val="95000"/>
              </a:lnSpc>
              <a:buClr>
                <a:srgbClr val="C00000"/>
              </a:buClr>
              <a:buSzPts val="2800"/>
              <a:buFont typeface="Arial"/>
              <a:buChar char="•"/>
            </a:pPr>
            <a:endParaRPr lang="en-US" sz="2400" b="1" kern="0" dirty="0">
              <a:solidFill>
                <a:srgbClr val="000000"/>
              </a:solidFill>
              <a:latin typeface="Arial"/>
              <a:cs typeface="Arial"/>
              <a:sym typeface="Arial"/>
            </a:endParaRPr>
          </a:p>
          <a:p>
            <a:pPr marL="173831" lvl="1" indent="-173831" defTabSz="685800">
              <a:lnSpc>
                <a:spcPct val="95000"/>
              </a:lnSpc>
              <a:buClr>
                <a:srgbClr val="C00000"/>
              </a:buClr>
              <a:buSzPts val="2800"/>
              <a:buFont typeface="Arial"/>
              <a:buChar char="•"/>
            </a:pPr>
            <a:r>
              <a:rPr lang="en-US" sz="2400" b="1" kern="0" dirty="0">
                <a:solidFill>
                  <a:srgbClr val="FF0000"/>
                </a:solidFill>
                <a:latin typeface="Arial"/>
                <a:cs typeface="Arial"/>
                <a:sym typeface="Arial"/>
              </a:rPr>
              <a:t>And Beyond</a:t>
            </a:r>
            <a:endParaRPr lang="en-US" sz="2000" kern="0" dirty="0">
              <a:solidFill>
                <a:srgbClr val="FF0000"/>
              </a:solidFill>
              <a:latin typeface="Arial"/>
              <a:cs typeface="Arial"/>
              <a:sym typeface="Arial"/>
            </a:endParaRPr>
          </a:p>
        </p:txBody>
      </p:sp>
    </p:spTree>
    <p:extLst>
      <p:ext uri="{BB962C8B-B14F-4D97-AF65-F5344CB8AC3E}">
        <p14:creationId xmlns:p14="http://schemas.microsoft.com/office/powerpoint/2010/main" val="1071696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9448800" cy="380998"/>
          </a:xfrm>
        </p:spPr>
        <p:txBody>
          <a:bodyPr/>
          <a:lstStyle/>
          <a:p>
            <a:r>
              <a:rPr lang="en-US" b="1" dirty="0">
                <a:solidFill>
                  <a:srgbClr val="254061"/>
                </a:solidFill>
              </a:rPr>
              <a:t>What Next?</a:t>
            </a:r>
            <a:endParaRPr lang="en-US" sz="2400" dirty="0"/>
          </a:p>
        </p:txBody>
      </p:sp>
      <p:pic>
        <p:nvPicPr>
          <p:cNvPr id="5" name="Picture 4" descr="Diagram&#10;&#10;Description automatically generated">
            <a:extLst>
              <a:ext uri="{FF2B5EF4-FFF2-40B4-BE49-F238E27FC236}">
                <a16:creationId xmlns:a16="http://schemas.microsoft.com/office/drawing/2014/main" id="{626BCF80-BCB0-4994-8F4E-2BCD589C3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14400"/>
            <a:ext cx="4198326" cy="5597769"/>
          </a:xfrm>
          <a:prstGeom prst="rect">
            <a:avLst/>
          </a:prstGeom>
        </p:spPr>
      </p:pic>
      <p:sp>
        <p:nvSpPr>
          <p:cNvPr id="4" name="Content Placeholder 2">
            <a:extLst>
              <a:ext uri="{FF2B5EF4-FFF2-40B4-BE49-F238E27FC236}">
                <a16:creationId xmlns:a16="http://schemas.microsoft.com/office/drawing/2014/main" id="{06623515-F1BB-48E1-A335-B6C7E8BDA20A}"/>
              </a:ext>
            </a:extLst>
          </p:cNvPr>
          <p:cNvSpPr txBox="1">
            <a:spLocks/>
          </p:cNvSpPr>
          <p:nvPr/>
        </p:nvSpPr>
        <p:spPr bwMode="auto">
          <a:xfrm>
            <a:off x="4724400" y="1253836"/>
            <a:ext cx="4572000" cy="4571999"/>
          </a:xfrm>
          <a:prstGeom prst="rect">
            <a:avLst/>
          </a:prstGeom>
          <a:noFill/>
          <a:ln w="9525">
            <a:noFill/>
            <a:miter lim="800000"/>
            <a:headEnd/>
            <a:tailEnd/>
          </a:ln>
        </p:spPr>
        <p:txBody>
          <a:bodyPr vert="horz" wrap="square" lIns="92075" tIns="46038" rIns="92075" bIns="46038" numCol="1" anchor="t" anchorCtr="0" compatLnSpc="1">
            <a:prstTxWarp prst="textNoShape">
              <a:avLst/>
            </a:prstTxWarp>
            <a:noAutofit/>
          </a:bodyPr>
          <a:lstStyle>
            <a:lvl1pPr marL="172641" indent="-172641" algn="l" rtl="0" eaLnBrk="1" fontAlgn="base" hangingPunct="1">
              <a:lnSpc>
                <a:spcPct val="85000"/>
              </a:lnSpc>
              <a:spcBef>
                <a:spcPct val="30000"/>
              </a:spcBef>
              <a:spcAft>
                <a:spcPct val="0"/>
              </a:spcAft>
              <a:buClr>
                <a:srgbClr val="C00000"/>
              </a:buClr>
              <a:buChar char="•"/>
              <a:defRPr sz="2100">
                <a:solidFill>
                  <a:schemeClr val="tx1"/>
                </a:solidFill>
                <a:latin typeface="Arial" panose="020B0604020202020204" pitchFamily="34" charset="0"/>
                <a:ea typeface="+mn-ea"/>
                <a:cs typeface="Arial" pitchFamily="34" charset="0"/>
              </a:defRPr>
            </a:lvl1pPr>
            <a:lvl2pPr marL="427435" indent="-166688" algn="l" rtl="0" eaLnBrk="1" fontAlgn="base" hangingPunct="1">
              <a:lnSpc>
                <a:spcPct val="85000"/>
              </a:lnSpc>
              <a:spcBef>
                <a:spcPct val="30000"/>
              </a:spcBef>
              <a:spcAft>
                <a:spcPct val="0"/>
              </a:spcAft>
              <a:buClr>
                <a:srgbClr val="C00000"/>
              </a:buClr>
              <a:buChar char="•"/>
              <a:defRPr sz="1800">
                <a:solidFill>
                  <a:schemeClr val="tx1"/>
                </a:solidFill>
                <a:latin typeface="Arial" panose="020B0604020202020204" pitchFamily="34" charset="0"/>
                <a:cs typeface="Arial" pitchFamily="34" charset="0"/>
              </a:defRPr>
            </a:lvl2pPr>
            <a:lvl3pPr marL="602456" indent="-172641" algn="l" rtl="0" eaLnBrk="1" fontAlgn="base" hangingPunct="1">
              <a:lnSpc>
                <a:spcPct val="85000"/>
              </a:lnSpc>
              <a:spcBef>
                <a:spcPct val="30000"/>
              </a:spcBef>
              <a:spcAft>
                <a:spcPct val="0"/>
              </a:spcAft>
              <a:buClr>
                <a:srgbClr val="C00000"/>
              </a:buClr>
              <a:buChar char="•"/>
              <a:defRPr sz="1500">
                <a:solidFill>
                  <a:schemeClr val="tx1"/>
                </a:solidFill>
                <a:latin typeface="Arial" panose="020B0604020202020204" pitchFamily="34" charset="0"/>
                <a:cs typeface="Arial" pitchFamily="34" charset="0"/>
              </a:defRPr>
            </a:lvl3pPr>
            <a:lvl4pPr marL="769144" indent="-166688"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941785" indent="-172641" algn="l" rtl="0" eaLnBrk="1" fontAlgn="base" hangingPunct="1">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5pPr>
            <a:lvl6pPr marL="1885950" indent="-171450" algn="l" rtl="0" eaLnBrk="1" fontAlgn="base" hangingPunct="1">
              <a:spcBef>
                <a:spcPct val="20000"/>
              </a:spcBef>
              <a:spcAft>
                <a:spcPct val="0"/>
              </a:spcAft>
              <a:buChar char="•"/>
              <a:defRPr sz="1200">
                <a:solidFill>
                  <a:schemeClr val="tx1"/>
                </a:solidFill>
                <a:latin typeface="Arial Narrow" pitchFamily="34" charset="0"/>
              </a:defRPr>
            </a:lvl6pPr>
            <a:lvl7pPr marL="2228850" indent="-171450" algn="l" rtl="0" eaLnBrk="1" fontAlgn="base" hangingPunct="1">
              <a:spcBef>
                <a:spcPct val="20000"/>
              </a:spcBef>
              <a:spcAft>
                <a:spcPct val="0"/>
              </a:spcAft>
              <a:buChar char="•"/>
              <a:defRPr sz="1200">
                <a:solidFill>
                  <a:schemeClr val="tx1"/>
                </a:solidFill>
                <a:latin typeface="Arial Narrow" pitchFamily="34" charset="0"/>
              </a:defRPr>
            </a:lvl7pPr>
            <a:lvl8pPr marL="2571750" indent="-171450" algn="l" rtl="0" eaLnBrk="1" fontAlgn="base" hangingPunct="1">
              <a:spcBef>
                <a:spcPct val="20000"/>
              </a:spcBef>
              <a:spcAft>
                <a:spcPct val="0"/>
              </a:spcAft>
              <a:buChar char="•"/>
              <a:defRPr sz="1200">
                <a:solidFill>
                  <a:schemeClr val="tx1"/>
                </a:solidFill>
                <a:latin typeface="Arial Narrow" pitchFamily="34" charset="0"/>
              </a:defRPr>
            </a:lvl8pPr>
            <a:lvl9pPr marL="2914650" indent="-171450" algn="l" rtl="0" eaLnBrk="1" fontAlgn="base" hangingPunct="1">
              <a:spcBef>
                <a:spcPct val="20000"/>
              </a:spcBef>
              <a:spcAft>
                <a:spcPct val="0"/>
              </a:spcAft>
              <a:buChar char="•"/>
              <a:defRPr sz="1200">
                <a:solidFill>
                  <a:schemeClr val="tx1"/>
                </a:solidFill>
                <a:latin typeface="Arial Narrow" pitchFamily="34" charset="0"/>
              </a:defRPr>
            </a:lvl9pPr>
          </a:lstStyle>
          <a:p>
            <a:pPr lvl="0">
              <a:spcBef>
                <a:spcPts val="450"/>
              </a:spcBef>
              <a:defRPr/>
            </a:pPr>
            <a:r>
              <a:rPr lang="en-US" sz="2400" b="1" dirty="0"/>
              <a:t>“ML-enabled DA”</a:t>
            </a:r>
            <a:r>
              <a:rPr lang="en-US" sz="2400" dirty="0"/>
              <a:t>, </a:t>
            </a:r>
            <a:r>
              <a:rPr lang="en-US" sz="2400" b="1" dirty="0"/>
              <a:t>“EDA2.0” </a:t>
            </a:r>
            <a:r>
              <a:rPr lang="en-US" sz="2400" dirty="0"/>
              <a:t>are also waypoints in the trajectory</a:t>
            </a:r>
          </a:p>
          <a:p>
            <a:pPr lvl="0">
              <a:spcBef>
                <a:spcPts val="450"/>
              </a:spcBef>
              <a:defRPr/>
            </a:pPr>
            <a:endParaRPr lang="en-US" sz="2400" dirty="0"/>
          </a:p>
          <a:p>
            <a:pPr lvl="0">
              <a:spcBef>
                <a:spcPts val="450"/>
              </a:spcBef>
              <a:defRPr/>
            </a:pPr>
            <a:r>
              <a:rPr lang="en-US" sz="2400" b="1" dirty="0"/>
              <a:t>Enabled by learning and optimization technologies</a:t>
            </a:r>
          </a:p>
          <a:p>
            <a:pPr lvl="0">
              <a:spcBef>
                <a:spcPts val="450"/>
              </a:spcBef>
              <a:defRPr/>
            </a:pPr>
            <a:endParaRPr lang="en-US" sz="2400" dirty="0"/>
          </a:p>
          <a:p>
            <a:pPr lvl="0">
              <a:spcBef>
                <a:spcPts val="450"/>
              </a:spcBef>
              <a:defRPr/>
            </a:pPr>
            <a:r>
              <a:rPr lang="en-US" sz="2400" dirty="0"/>
              <a:t>Some elements arrive before others</a:t>
            </a:r>
          </a:p>
          <a:p>
            <a:pPr lvl="1">
              <a:spcBef>
                <a:spcPts val="450"/>
              </a:spcBef>
              <a:defRPr/>
            </a:pPr>
            <a:r>
              <a:rPr lang="en-US" sz="2100" dirty="0"/>
              <a:t>E.g., autotuning and sampling before fair benchmarking</a:t>
            </a:r>
          </a:p>
          <a:p>
            <a:pPr>
              <a:spcBef>
                <a:spcPts val="450"/>
              </a:spcBef>
              <a:defRPr/>
            </a:pPr>
            <a:endParaRPr lang="en-US" sz="2400" dirty="0"/>
          </a:p>
          <a:p>
            <a:pPr>
              <a:spcBef>
                <a:spcPts val="450"/>
              </a:spcBef>
              <a:defRPr/>
            </a:pPr>
            <a:r>
              <a:rPr lang="en-US" sz="2400" b="1" dirty="0">
                <a:solidFill>
                  <a:srgbClr val="0000FF"/>
                </a:solidFill>
              </a:rPr>
              <a:t>Can we deliver on this picture within 5-10 years?</a:t>
            </a:r>
          </a:p>
        </p:txBody>
      </p:sp>
    </p:spTree>
    <p:extLst>
      <p:ext uri="{BB962C8B-B14F-4D97-AF65-F5344CB8AC3E}">
        <p14:creationId xmlns:p14="http://schemas.microsoft.com/office/powerpoint/2010/main" val="338154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fade">
                                      <p:cBhvr>
                                        <p:cTn id="13" dur="500"/>
                                        <p:tgtEl>
                                          <p:spTgt spid="4">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fade">
                                      <p:cBhvr>
                                        <p:cTn id="1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9448800" cy="380998"/>
          </a:xfrm>
        </p:spPr>
        <p:txBody>
          <a:bodyPr/>
          <a:lstStyle/>
          <a:p>
            <a:r>
              <a:rPr lang="en-US" b="1" dirty="0">
                <a:solidFill>
                  <a:srgbClr val="254061"/>
                </a:solidFill>
              </a:rPr>
              <a:t>Leveling Up: ISPD-2030</a:t>
            </a:r>
            <a:endParaRPr lang="en-US" sz="2400" dirty="0"/>
          </a:p>
        </p:txBody>
      </p:sp>
      <p:sp>
        <p:nvSpPr>
          <p:cNvPr id="4" name="Content Placeholder 2">
            <a:extLst>
              <a:ext uri="{FF2B5EF4-FFF2-40B4-BE49-F238E27FC236}">
                <a16:creationId xmlns:a16="http://schemas.microsoft.com/office/drawing/2014/main" id="{E5F70375-E989-4DE2-A749-960074ECB28E}"/>
              </a:ext>
            </a:extLst>
          </p:cNvPr>
          <p:cNvSpPr txBox="1">
            <a:spLocks/>
          </p:cNvSpPr>
          <p:nvPr/>
        </p:nvSpPr>
        <p:spPr bwMode="auto">
          <a:xfrm>
            <a:off x="-13063" y="1143000"/>
            <a:ext cx="9157063" cy="4648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noAutofit/>
          </a:bodyPr>
          <a:lstStyle>
            <a:lvl1pPr marL="172641" indent="-172641" algn="l" rtl="0" eaLnBrk="1" fontAlgn="base" hangingPunct="1">
              <a:lnSpc>
                <a:spcPct val="85000"/>
              </a:lnSpc>
              <a:spcBef>
                <a:spcPct val="30000"/>
              </a:spcBef>
              <a:spcAft>
                <a:spcPct val="0"/>
              </a:spcAft>
              <a:buClr>
                <a:srgbClr val="C00000"/>
              </a:buClr>
              <a:buChar char="•"/>
              <a:defRPr sz="2100">
                <a:solidFill>
                  <a:schemeClr val="tx1"/>
                </a:solidFill>
                <a:latin typeface="Arial" panose="020B0604020202020204" pitchFamily="34" charset="0"/>
                <a:ea typeface="+mn-ea"/>
                <a:cs typeface="Arial" pitchFamily="34" charset="0"/>
              </a:defRPr>
            </a:lvl1pPr>
            <a:lvl2pPr marL="427435" indent="-166688" algn="l" rtl="0" eaLnBrk="1" fontAlgn="base" hangingPunct="1">
              <a:lnSpc>
                <a:spcPct val="85000"/>
              </a:lnSpc>
              <a:spcBef>
                <a:spcPct val="30000"/>
              </a:spcBef>
              <a:spcAft>
                <a:spcPct val="0"/>
              </a:spcAft>
              <a:buClr>
                <a:srgbClr val="C00000"/>
              </a:buClr>
              <a:buChar char="•"/>
              <a:defRPr sz="1800">
                <a:solidFill>
                  <a:schemeClr val="tx1"/>
                </a:solidFill>
                <a:latin typeface="Arial" panose="020B0604020202020204" pitchFamily="34" charset="0"/>
                <a:cs typeface="Arial" pitchFamily="34" charset="0"/>
              </a:defRPr>
            </a:lvl2pPr>
            <a:lvl3pPr marL="602456" indent="-172641" algn="l" rtl="0" eaLnBrk="1" fontAlgn="base" hangingPunct="1">
              <a:lnSpc>
                <a:spcPct val="85000"/>
              </a:lnSpc>
              <a:spcBef>
                <a:spcPct val="30000"/>
              </a:spcBef>
              <a:spcAft>
                <a:spcPct val="0"/>
              </a:spcAft>
              <a:buClr>
                <a:srgbClr val="C00000"/>
              </a:buClr>
              <a:buChar char="•"/>
              <a:defRPr sz="1500">
                <a:solidFill>
                  <a:schemeClr val="tx1"/>
                </a:solidFill>
                <a:latin typeface="Arial" panose="020B0604020202020204" pitchFamily="34" charset="0"/>
                <a:cs typeface="Arial" pitchFamily="34" charset="0"/>
              </a:defRPr>
            </a:lvl3pPr>
            <a:lvl4pPr marL="769144" indent="-166688"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941785" indent="-172641" algn="l" rtl="0" eaLnBrk="1" fontAlgn="base" hangingPunct="1">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5pPr>
            <a:lvl6pPr marL="1885950" indent="-171450" algn="l" rtl="0" eaLnBrk="1" fontAlgn="base" hangingPunct="1">
              <a:spcBef>
                <a:spcPct val="20000"/>
              </a:spcBef>
              <a:spcAft>
                <a:spcPct val="0"/>
              </a:spcAft>
              <a:buChar char="•"/>
              <a:defRPr sz="1200">
                <a:solidFill>
                  <a:schemeClr val="tx1"/>
                </a:solidFill>
                <a:latin typeface="Arial Narrow" pitchFamily="34" charset="0"/>
              </a:defRPr>
            </a:lvl6pPr>
            <a:lvl7pPr marL="2228850" indent="-171450" algn="l" rtl="0" eaLnBrk="1" fontAlgn="base" hangingPunct="1">
              <a:spcBef>
                <a:spcPct val="20000"/>
              </a:spcBef>
              <a:spcAft>
                <a:spcPct val="0"/>
              </a:spcAft>
              <a:buChar char="•"/>
              <a:defRPr sz="1200">
                <a:solidFill>
                  <a:schemeClr val="tx1"/>
                </a:solidFill>
                <a:latin typeface="Arial Narrow" pitchFamily="34" charset="0"/>
              </a:defRPr>
            </a:lvl7pPr>
            <a:lvl8pPr marL="2571750" indent="-171450" algn="l" rtl="0" eaLnBrk="1" fontAlgn="base" hangingPunct="1">
              <a:spcBef>
                <a:spcPct val="20000"/>
              </a:spcBef>
              <a:spcAft>
                <a:spcPct val="0"/>
              </a:spcAft>
              <a:buChar char="•"/>
              <a:defRPr sz="1200">
                <a:solidFill>
                  <a:schemeClr val="tx1"/>
                </a:solidFill>
                <a:latin typeface="Arial Narrow" pitchFamily="34" charset="0"/>
              </a:defRPr>
            </a:lvl8pPr>
            <a:lvl9pPr marL="2914650" indent="-171450" algn="l" rtl="0" eaLnBrk="1" fontAlgn="base" hangingPunct="1">
              <a:spcBef>
                <a:spcPct val="20000"/>
              </a:spcBef>
              <a:spcAft>
                <a:spcPct val="0"/>
              </a:spcAft>
              <a:buChar char="•"/>
              <a:defRPr sz="1200">
                <a:solidFill>
                  <a:schemeClr val="tx1"/>
                </a:solidFill>
                <a:latin typeface="Arial Narrow" pitchFamily="34" charset="0"/>
              </a:defRPr>
            </a:lvl9pPr>
          </a:lstStyle>
          <a:p>
            <a:pPr lvl="0">
              <a:spcBef>
                <a:spcPts val="450"/>
              </a:spcBef>
              <a:defRPr/>
            </a:pPr>
            <a:r>
              <a:rPr lang="en-US" sz="2400" dirty="0"/>
              <a:t>Did a new nexus of AI, optimization and chip design bring excitement and accessibility, and attract more young people?</a:t>
            </a:r>
          </a:p>
          <a:p>
            <a:pPr lvl="0">
              <a:spcBef>
                <a:spcPts val="450"/>
              </a:spcBef>
              <a:defRPr/>
            </a:pPr>
            <a:endParaRPr lang="en-US" sz="2400" dirty="0"/>
          </a:p>
          <a:p>
            <a:pPr lvl="0">
              <a:spcBef>
                <a:spcPts val="450"/>
              </a:spcBef>
              <a:defRPr/>
            </a:pPr>
            <a:r>
              <a:rPr lang="en-US" sz="2400" dirty="0"/>
              <a:t>Did we fully leverage advances in optimization and learning? </a:t>
            </a:r>
          </a:p>
          <a:p>
            <a:pPr lvl="1">
              <a:spcBef>
                <a:spcPts val="450"/>
              </a:spcBef>
              <a:defRPr/>
            </a:pPr>
            <a:r>
              <a:rPr lang="en-US" sz="2100" dirty="0"/>
              <a:t>How did we scale the reach of optimizers, e.g., by splitting up problems, or making them smaller or sparser, without losing solution quality?</a:t>
            </a:r>
          </a:p>
          <a:p>
            <a:pPr>
              <a:spcBef>
                <a:spcPts val="450"/>
              </a:spcBef>
              <a:defRPr/>
            </a:pPr>
            <a:endParaRPr lang="en-US" sz="2400" dirty="0"/>
          </a:p>
          <a:p>
            <a:pPr>
              <a:spcBef>
                <a:spcPts val="450"/>
              </a:spcBef>
              <a:defRPr/>
            </a:pPr>
            <a:r>
              <a:rPr lang="en-US" sz="2400" dirty="0"/>
              <a:t>Did we advance the most critical optimizations to target with “MLDA” or EDA2.0? </a:t>
            </a:r>
          </a:p>
          <a:p>
            <a:pPr lvl="1">
              <a:spcBef>
                <a:spcPts val="450"/>
              </a:spcBef>
              <a:defRPr/>
            </a:pPr>
            <a:r>
              <a:rPr lang="en-US" sz="2100" dirty="0"/>
              <a:t>E.g., partition-cluster-shape-pack-plan co-optimization to serve design space exploration and pathfinding = essential for pathfinding in the beyond-{Moore, CMOS, von Neumann} era</a:t>
            </a:r>
          </a:p>
          <a:p>
            <a:pPr>
              <a:spcBef>
                <a:spcPts val="450"/>
              </a:spcBef>
              <a:defRPr/>
            </a:pPr>
            <a:endParaRPr lang="en-US" sz="2400" dirty="0"/>
          </a:p>
          <a:p>
            <a:pPr>
              <a:spcBef>
                <a:spcPts val="450"/>
              </a:spcBef>
              <a:defRPr/>
            </a:pPr>
            <a:r>
              <a:rPr lang="en-US" sz="2400" dirty="0"/>
              <a:t>Did we make advances in representation to complement advances in learning and optimization?</a:t>
            </a:r>
          </a:p>
        </p:txBody>
      </p:sp>
    </p:spTree>
    <p:extLst>
      <p:ext uri="{BB962C8B-B14F-4D97-AF65-F5344CB8AC3E}">
        <p14:creationId xmlns:p14="http://schemas.microsoft.com/office/powerpoint/2010/main" val="420070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500"/>
                                        <p:tgtEl>
                                          <p:spTgt spid="4">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9448800" cy="380998"/>
          </a:xfrm>
        </p:spPr>
        <p:txBody>
          <a:bodyPr/>
          <a:lstStyle/>
          <a:p>
            <a:r>
              <a:rPr lang="en-US" b="1" dirty="0">
                <a:solidFill>
                  <a:srgbClr val="254061"/>
                </a:solidFill>
              </a:rPr>
              <a:t>Links and Acknowledgments</a:t>
            </a:r>
            <a:endParaRPr lang="en-US" sz="2400" dirty="0"/>
          </a:p>
        </p:txBody>
      </p:sp>
      <p:sp>
        <p:nvSpPr>
          <p:cNvPr id="5" name="Google Shape;347;p7">
            <a:extLst>
              <a:ext uri="{FF2B5EF4-FFF2-40B4-BE49-F238E27FC236}">
                <a16:creationId xmlns:a16="http://schemas.microsoft.com/office/drawing/2014/main" id="{E6B3C3AE-4272-4B2A-8A11-C23CC4397E28}"/>
              </a:ext>
            </a:extLst>
          </p:cNvPr>
          <p:cNvSpPr txBox="1">
            <a:spLocks/>
          </p:cNvSpPr>
          <p:nvPr/>
        </p:nvSpPr>
        <p:spPr>
          <a:xfrm>
            <a:off x="13447" y="814647"/>
            <a:ext cx="9130553" cy="6016458"/>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34950">
              <a:lnSpc>
                <a:spcPct val="90000"/>
              </a:lnSpc>
              <a:spcBef>
                <a:spcPts val="200"/>
              </a:spcBef>
            </a:pPr>
            <a:r>
              <a:rPr lang="en-US" sz="2400" b="1" dirty="0"/>
              <a:t>More info (papers and talks)</a:t>
            </a:r>
          </a:p>
          <a:p>
            <a:pPr marL="517525" lvl="1" indent="-233363">
              <a:spcBef>
                <a:spcPts val="200"/>
              </a:spcBef>
              <a:buSzPct val="110000"/>
            </a:pPr>
            <a:r>
              <a:rPr lang="en-US" sz="1600" dirty="0" err="1"/>
              <a:t>OpenROAD</a:t>
            </a:r>
            <a:r>
              <a:rPr lang="en-US" sz="1600" dirty="0"/>
              <a:t> publications and ERI Summit presentations </a:t>
            </a:r>
            <a:r>
              <a:rPr lang="en-US" sz="1600" dirty="0">
                <a:hlinkClick r:id="rId3"/>
              </a:rPr>
              <a:t>page</a:t>
            </a:r>
            <a:endParaRPr lang="en-US" sz="1600" dirty="0"/>
          </a:p>
          <a:p>
            <a:pPr marL="517525" lvl="1" indent="-233363">
              <a:spcBef>
                <a:spcPts val="200"/>
              </a:spcBef>
              <a:buSzPct val="110000"/>
            </a:pPr>
            <a:r>
              <a:rPr lang="en-US" sz="1600" dirty="0" err="1"/>
              <a:t>GOMACTech</a:t>
            </a:r>
            <a:r>
              <a:rPr lang="en-US" sz="1600" dirty="0"/>
              <a:t> 2021 “The </a:t>
            </a:r>
            <a:r>
              <a:rPr lang="en-US" sz="1600" dirty="0" err="1"/>
              <a:t>OpenROAD</a:t>
            </a:r>
            <a:r>
              <a:rPr lang="en-US" sz="1600" dirty="0"/>
              <a:t> Project: Unleashing Hardware Innovation”  </a:t>
            </a:r>
            <a:r>
              <a:rPr lang="en-US" sz="1600" dirty="0">
                <a:hlinkClick r:id="rId4"/>
              </a:rPr>
              <a:t>.pdf</a:t>
            </a:r>
            <a:r>
              <a:rPr lang="en-US" sz="1600" dirty="0"/>
              <a:t>  </a:t>
            </a:r>
            <a:r>
              <a:rPr lang="en-US" sz="1600" dirty="0">
                <a:hlinkClick r:id="rId5"/>
              </a:rPr>
              <a:t>.mp4</a:t>
            </a:r>
            <a:endParaRPr lang="en-US" sz="1600" dirty="0"/>
          </a:p>
          <a:p>
            <a:pPr marL="517525" lvl="1" indent="-233363">
              <a:spcBef>
                <a:spcPts val="200"/>
              </a:spcBef>
              <a:buSzPct val="110000"/>
            </a:pPr>
            <a:r>
              <a:rPr lang="en-US" sz="1600" dirty="0"/>
              <a:t>DARPA MTO ERI Summit 2021 “</a:t>
            </a:r>
            <a:r>
              <a:rPr lang="en-US" sz="1600" dirty="0" err="1"/>
              <a:t>OpenROAD</a:t>
            </a:r>
            <a:r>
              <a:rPr lang="en-US" sz="1600" dirty="0"/>
              <a:t>: Foundations and Realization of Open, Accessible Design” </a:t>
            </a:r>
            <a:r>
              <a:rPr lang="en-US" sz="1600" dirty="0">
                <a:hlinkClick r:id="rId6"/>
              </a:rPr>
              <a:t>slides</a:t>
            </a:r>
            <a:r>
              <a:rPr lang="en-US" sz="1600" dirty="0"/>
              <a:t> </a:t>
            </a:r>
            <a:r>
              <a:rPr lang="en-US" sz="1600" dirty="0">
                <a:hlinkClick r:id="rId7"/>
              </a:rPr>
              <a:t>.mp4</a:t>
            </a:r>
            <a:endParaRPr lang="en-US" sz="1600" dirty="0"/>
          </a:p>
          <a:p>
            <a:pPr marL="517525" lvl="1" indent="-233363">
              <a:spcBef>
                <a:spcPts val="200"/>
              </a:spcBef>
              <a:buSzPct val="110000"/>
            </a:pPr>
            <a:r>
              <a:rPr lang="en-US" sz="1600" dirty="0"/>
              <a:t>ICCAD 2021 “METRICS2.1 and Flow Tuning in the IEEE CEDA Robust Design Flow and </a:t>
            </a:r>
            <a:r>
              <a:rPr lang="en-US" sz="1600" dirty="0" err="1"/>
              <a:t>OpenROAD</a:t>
            </a:r>
            <a:r>
              <a:rPr lang="en-US" sz="1600" dirty="0"/>
              <a:t>” </a:t>
            </a:r>
            <a:r>
              <a:rPr lang="en-US" sz="1600" dirty="0">
                <a:hlinkClick r:id="rId8"/>
              </a:rPr>
              <a:t>.pdf</a:t>
            </a:r>
            <a:r>
              <a:rPr lang="en-US" sz="1600" dirty="0"/>
              <a:t> </a:t>
            </a:r>
            <a:r>
              <a:rPr lang="en-US" sz="1600" dirty="0">
                <a:hlinkClick r:id="rId9"/>
              </a:rPr>
              <a:t>.pptx</a:t>
            </a:r>
            <a:r>
              <a:rPr lang="en-US" sz="1600" dirty="0"/>
              <a:t> </a:t>
            </a:r>
            <a:r>
              <a:rPr lang="en-US" sz="1600" dirty="0">
                <a:hlinkClick r:id="rId10"/>
              </a:rPr>
              <a:t>.mp4</a:t>
            </a:r>
            <a:endParaRPr lang="en-US" sz="1600" dirty="0"/>
          </a:p>
          <a:p>
            <a:pPr marL="517525" lvl="1" indent="-233363">
              <a:spcBef>
                <a:spcPts val="200"/>
              </a:spcBef>
              <a:buSzPct val="110000"/>
            </a:pPr>
            <a:r>
              <a:rPr lang="en-US" sz="1600" dirty="0"/>
              <a:t>Synopsys APUP 2022 “AI/ML, Optimization and EDA in TILOS, an NSF National AI Research Institute”  </a:t>
            </a:r>
            <a:r>
              <a:rPr lang="en-US" sz="1600" dirty="0">
                <a:hlinkClick r:id="rId11"/>
              </a:rPr>
              <a:t>.pptx</a:t>
            </a:r>
            <a:r>
              <a:rPr lang="en-US" sz="1600" dirty="0"/>
              <a:t> </a:t>
            </a:r>
            <a:r>
              <a:rPr lang="en-US" sz="1600" dirty="0">
                <a:hlinkClick r:id="rId12"/>
              </a:rPr>
              <a:t>.mp4</a:t>
            </a:r>
            <a:endParaRPr lang="en-US" sz="1600" dirty="0"/>
          </a:p>
          <a:p>
            <a:pPr marL="517525" lvl="1" indent="-233363">
              <a:spcBef>
                <a:spcPts val="200"/>
              </a:spcBef>
              <a:buSzPct val="110000"/>
            </a:pPr>
            <a:r>
              <a:rPr lang="en-US" sz="1600" dirty="0"/>
              <a:t>UCLA ECE 2022 “The </a:t>
            </a:r>
            <a:r>
              <a:rPr lang="en-US" sz="1600" dirty="0" err="1"/>
              <a:t>OpenROAD</a:t>
            </a:r>
            <a:r>
              <a:rPr lang="en-US" sz="1600" dirty="0"/>
              <a:t> Project: Today and Beyond”  </a:t>
            </a:r>
            <a:r>
              <a:rPr lang="en-US" sz="1600" dirty="0">
                <a:hlinkClick r:id="rId13"/>
              </a:rPr>
              <a:t>.pptx</a:t>
            </a:r>
            <a:endParaRPr lang="en-US" sz="1600" dirty="0"/>
          </a:p>
          <a:p>
            <a:pPr marL="517525" lvl="1" indent="-233363">
              <a:spcBef>
                <a:spcPts val="200"/>
              </a:spcBef>
              <a:buSzPct val="110000"/>
            </a:pPr>
            <a:r>
              <a:rPr lang="en-US" sz="1600" dirty="0"/>
              <a:t>NSF Integrated Circuits Research, Education, and Workforce Development </a:t>
            </a:r>
            <a:r>
              <a:rPr lang="en-US" sz="1600" dirty="0">
                <a:hlinkClick r:id="rId14"/>
              </a:rPr>
              <a:t>Workshop</a:t>
            </a:r>
            <a:r>
              <a:rPr lang="en-US" sz="1600" dirty="0"/>
              <a:t> talk (Oct. 15, 2021) </a:t>
            </a:r>
            <a:r>
              <a:rPr lang="en-US" sz="1600" dirty="0">
                <a:hlinkClick r:id="rId15"/>
              </a:rPr>
              <a:t>.pptx</a:t>
            </a:r>
            <a:endParaRPr lang="en-US" sz="1600" dirty="0"/>
          </a:p>
          <a:p>
            <a:pPr marL="346075" indent="-295275">
              <a:lnSpc>
                <a:spcPct val="90000"/>
              </a:lnSpc>
              <a:spcBef>
                <a:spcPts val="200"/>
              </a:spcBef>
              <a:buSzPct val="110000"/>
            </a:pPr>
            <a:endParaRPr lang="en-US" sz="1600" dirty="0"/>
          </a:p>
          <a:p>
            <a:pPr marL="284163" indent="-233363">
              <a:lnSpc>
                <a:spcPct val="90000"/>
              </a:lnSpc>
              <a:spcBef>
                <a:spcPts val="200"/>
              </a:spcBef>
            </a:pPr>
            <a:r>
              <a:rPr lang="en-US" sz="1700" dirty="0"/>
              <a:t>Many thanks are due to many great colleagues in </a:t>
            </a:r>
            <a:r>
              <a:rPr lang="en-US" sz="1700" dirty="0" err="1">
                <a:hlinkClick r:id="rId16"/>
              </a:rPr>
              <a:t>OpenROAD</a:t>
            </a:r>
            <a:r>
              <a:rPr lang="en-US" sz="1700" dirty="0"/>
              <a:t> and </a:t>
            </a:r>
            <a:r>
              <a:rPr lang="en-US" sz="1700" dirty="0">
                <a:hlinkClick r:id="rId17"/>
              </a:rPr>
              <a:t>TILOS</a:t>
            </a:r>
            <a:r>
              <a:rPr lang="en-US" sz="1700" dirty="0"/>
              <a:t>, as well as numerous students and collaborators. Research at UCSD is partially supported by NSF CCF-2112665 and CCF-1564302, DARPA HR0011-18-2-0032 and FA8650-20-2-7009, Samsung, Qualcomm, NXP Semiconductors and the C-DEN Center.</a:t>
            </a:r>
          </a:p>
          <a:p>
            <a:pPr marL="50800" indent="0">
              <a:lnSpc>
                <a:spcPct val="90000"/>
              </a:lnSpc>
              <a:spcBef>
                <a:spcPts val="200"/>
              </a:spcBef>
              <a:buNone/>
            </a:pPr>
            <a:endParaRPr lang="en-US" sz="1700" dirty="0"/>
          </a:p>
          <a:p>
            <a:pPr marL="508000" lvl="1" indent="0" algn="ctr">
              <a:spcBef>
                <a:spcPts val="200"/>
              </a:spcBef>
              <a:buFont typeface="Arial" pitchFamily="34" charset="0"/>
              <a:buNone/>
            </a:pPr>
            <a:r>
              <a:rPr lang="en-US" sz="2000" dirty="0">
                <a:solidFill>
                  <a:srgbClr val="495E78"/>
                </a:solidFill>
                <a:hlinkClick r:id="rId18"/>
              </a:rPr>
              <a:t>https://theopenroadproject.org</a:t>
            </a:r>
            <a:endParaRPr lang="en-US" sz="2000" dirty="0">
              <a:solidFill>
                <a:srgbClr val="495E78"/>
              </a:solidFill>
            </a:endParaRPr>
          </a:p>
          <a:p>
            <a:pPr marL="508000" lvl="1" indent="0" algn="ctr">
              <a:spcBef>
                <a:spcPts val="200"/>
              </a:spcBef>
              <a:buFont typeface="Arial" pitchFamily="34" charset="0"/>
              <a:buNone/>
            </a:pPr>
            <a:r>
              <a:rPr lang="en-US" sz="2000" dirty="0">
                <a:solidFill>
                  <a:srgbClr val="495E78"/>
                </a:solidFill>
                <a:hlinkClick r:id="rId19"/>
              </a:rPr>
              <a:t>https://vlsicad.ucsd.edu</a:t>
            </a:r>
            <a:endParaRPr lang="en-US" sz="2000" dirty="0">
              <a:solidFill>
                <a:srgbClr val="495E78"/>
              </a:solidFill>
            </a:endParaRPr>
          </a:p>
          <a:p>
            <a:pPr marL="508000" lvl="1" indent="0" algn="ctr">
              <a:spcBef>
                <a:spcPts val="200"/>
              </a:spcBef>
              <a:buFont typeface="Arial" pitchFamily="34" charset="0"/>
              <a:buNone/>
            </a:pPr>
            <a:r>
              <a:rPr lang="en-US" sz="2000" dirty="0">
                <a:solidFill>
                  <a:srgbClr val="495E78"/>
                </a:solidFill>
                <a:hlinkClick r:id="rId20"/>
              </a:rPr>
              <a:t>https://tilos.ai</a:t>
            </a:r>
            <a:r>
              <a:rPr lang="en-US" sz="2000" dirty="0">
                <a:solidFill>
                  <a:srgbClr val="495E78"/>
                </a:solidFill>
              </a:rPr>
              <a:t> </a:t>
            </a:r>
          </a:p>
          <a:p>
            <a:pPr marL="346075" indent="-295275">
              <a:lnSpc>
                <a:spcPct val="90000"/>
              </a:lnSpc>
              <a:spcBef>
                <a:spcPts val="200"/>
              </a:spcBef>
            </a:pPr>
            <a:endParaRPr lang="en-US" b="1" dirty="0"/>
          </a:p>
        </p:txBody>
      </p:sp>
    </p:spTree>
    <p:extLst>
      <p:ext uri="{BB962C8B-B14F-4D97-AF65-F5344CB8AC3E}">
        <p14:creationId xmlns:p14="http://schemas.microsoft.com/office/powerpoint/2010/main" val="4137728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76600"/>
            <a:ext cx="8686800" cy="685800"/>
          </a:xfrm>
        </p:spPr>
        <p:txBody>
          <a:bodyPr/>
          <a:lstStyle/>
          <a:p>
            <a:pPr algn="ctr"/>
            <a:r>
              <a:rPr lang="en-US" sz="4400" dirty="0"/>
              <a:t>THANK YOU !</a:t>
            </a:r>
            <a:br>
              <a:rPr lang="en-US" sz="4400" dirty="0"/>
            </a:br>
            <a:br>
              <a:rPr lang="en-US" sz="4400" dirty="0"/>
            </a:br>
            <a:endParaRPr lang="en-US" sz="4400" dirty="0"/>
          </a:p>
        </p:txBody>
      </p:sp>
      <p:pic>
        <p:nvPicPr>
          <p:cNvPr id="3" name="Picture 2" descr="How to Level Up Your Dev Game – KaydaCode">
            <a:extLst>
              <a:ext uri="{FF2B5EF4-FFF2-40B4-BE49-F238E27FC236}">
                <a16:creationId xmlns:a16="http://schemas.microsoft.com/office/drawing/2014/main" id="{5B39FF63-97F3-4116-A7BA-749218D56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619500"/>
            <a:ext cx="4360760" cy="210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68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a:solidFill>
                  <a:srgbClr val="254061"/>
                </a:solidFill>
              </a:rPr>
              <a:t>The Crisis of Hardware Design</a:t>
            </a:r>
            <a:endParaRPr lang="en-US" sz="2400" dirty="0"/>
          </a:p>
        </p:txBody>
      </p:sp>
      <p:pic>
        <p:nvPicPr>
          <p:cNvPr id="4" name="Picture 16">
            <a:extLst>
              <a:ext uri="{FF2B5EF4-FFF2-40B4-BE49-F238E27FC236}">
                <a16:creationId xmlns:a16="http://schemas.microsoft.com/office/drawing/2014/main" id="{ADBEFA8E-D6D7-4B81-9BDA-42EFA14E6DF4}"/>
              </a:ext>
            </a:extLst>
          </p:cNvPr>
          <p:cNvPicPr>
            <a:picLocks noChangeAspect="1"/>
          </p:cNvPicPr>
          <p:nvPr/>
        </p:nvPicPr>
        <p:blipFill rotWithShape="1">
          <a:blip r:embed="rId3"/>
          <a:srcRect l="18000" t="29395" r="19867" b="12799"/>
          <a:stretch/>
        </p:blipFill>
        <p:spPr>
          <a:xfrm>
            <a:off x="467833" y="1415439"/>
            <a:ext cx="6757216" cy="3897295"/>
          </a:xfrm>
          <a:prstGeom prst="rect">
            <a:avLst/>
          </a:prstGeom>
          <a:ln w="190500">
            <a:noFill/>
          </a:ln>
          <a:effectLst/>
        </p:spPr>
      </p:pic>
      <p:sp>
        <p:nvSpPr>
          <p:cNvPr id="5" name="Content Placeholder 3">
            <a:extLst>
              <a:ext uri="{FF2B5EF4-FFF2-40B4-BE49-F238E27FC236}">
                <a16:creationId xmlns:a16="http://schemas.microsoft.com/office/drawing/2014/main" id="{AF8B60C5-6F63-4285-A61F-CE235BB1AF64}"/>
              </a:ext>
            </a:extLst>
          </p:cNvPr>
          <p:cNvSpPr txBox="1">
            <a:spLocks/>
          </p:cNvSpPr>
          <p:nvPr/>
        </p:nvSpPr>
        <p:spPr>
          <a:xfrm>
            <a:off x="7148849" y="3065501"/>
            <a:ext cx="1548584" cy="509272"/>
          </a:xfrm>
          <a:prstGeom prst="rect">
            <a:avLst/>
          </a:prstGeom>
        </p:spPr>
        <p:txBody>
          <a:bodyPr vert="horz" lIns="91440" tIns="45720" rIns="91440" bIns="45720" rtlCol="0">
            <a:noAutofit/>
          </a:bodyPr>
          <a:lstStyle>
            <a:lvl1pPr marL="344488" indent="-344488" algn="l" defTabSz="457200" rtl="0" eaLnBrk="1" latinLnBrk="0" hangingPunct="1">
              <a:spcBef>
                <a:spcPct val="20000"/>
              </a:spcBef>
              <a:buClr>
                <a:schemeClr val="accent3">
                  <a:lumMod val="75000"/>
                </a:schemeClr>
              </a:buClr>
              <a:buFont typeface="Arial"/>
              <a:buChar char="•"/>
              <a:defRPr sz="1800" kern="1200">
                <a:solidFill>
                  <a:schemeClr val="accent3"/>
                </a:solidFill>
                <a:latin typeface="Arial" panose="020B0604020202020204" pitchFamily="34" charset="0"/>
                <a:ea typeface="+mn-ea"/>
                <a:cs typeface="Arial" panose="020B0604020202020204" pitchFamily="34" charset="0"/>
              </a:defRPr>
            </a:lvl1pPr>
            <a:lvl2pPr marL="628650" indent="-285750" algn="l" defTabSz="457200" rtl="0" eaLnBrk="1" latinLnBrk="0" hangingPunct="1">
              <a:spcBef>
                <a:spcPct val="20000"/>
              </a:spcBef>
              <a:buClr>
                <a:schemeClr val="accent3">
                  <a:lumMod val="75000"/>
                </a:schemeClr>
              </a:buClr>
              <a:buFont typeface="Arial"/>
              <a:buChar char="•"/>
              <a:defRPr sz="1800" kern="1200">
                <a:solidFill>
                  <a:schemeClr val="accent3"/>
                </a:solidFill>
                <a:latin typeface="Arial" panose="020B0604020202020204" pitchFamily="34" charset="0"/>
                <a:ea typeface="+mn-ea"/>
                <a:cs typeface="Arial" panose="020B0604020202020204" pitchFamily="34" charset="0"/>
              </a:defRPr>
            </a:lvl2pPr>
            <a:lvl3pPr marL="1030288" indent="-228600" algn="l" defTabSz="457200" rtl="0" eaLnBrk="1" latinLnBrk="0" hangingPunct="1">
              <a:spcBef>
                <a:spcPct val="20000"/>
              </a:spcBef>
              <a:buClr>
                <a:schemeClr val="accent3">
                  <a:lumMod val="75000"/>
                </a:schemeClr>
              </a:buClr>
              <a:buFont typeface="Arial"/>
              <a:buChar char="•"/>
              <a:defRPr sz="1600" kern="1200">
                <a:solidFill>
                  <a:schemeClr val="accent3"/>
                </a:solidFill>
                <a:latin typeface="Arial" panose="020B0604020202020204" pitchFamily="34" charset="0"/>
                <a:ea typeface="+mn-ea"/>
                <a:cs typeface="Arial" panose="020B0604020202020204" pitchFamily="34" charset="0"/>
              </a:defRPr>
            </a:lvl3pPr>
            <a:lvl4pPr marL="1487488" indent="-228600" algn="l" defTabSz="457200" rtl="0" eaLnBrk="1" latinLnBrk="0" hangingPunct="1">
              <a:spcBef>
                <a:spcPct val="20000"/>
              </a:spcBef>
              <a:buClr>
                <a:schemeClr val="accent3">
                  <a:lumMod val="75000"/>
                </a:schemeClr>
              </a:buClr>
              <a:buFont typeface="Arial"/>
              <a:buChar char="•"/>
              <a:defRPr sz="1400" kern="1200">
                <a:solidFill>
                  <a:schemeClr val="accent3"/>
                </a:solidFill>
                <a:latin typeface="Arial" panose="020B0604020202020204" pitchFamily="34" charset="0"/>
                <a:ea typeface="+mn-ea"/>
                <a:cs typeface="Arial" panose="020B0604020202020204" pitchFamily="34" charset="0"/>
              </a:defRPr>
            </a:lvl4pPr>
            <a:lvl5pPr marL="1946275" indent="-228600" algn="l" defTabSz="457200" rtl="0" eaLnBrk="1" latinLnBrk="0" hangingPunct="1">
              <a:spcBef>
                <a:spcPct val="20000"/>
              </a:spcBef>
              <a:buClr>
                <a:schemeClr val="accent3">
                  <a:lumMod val="75000"/>
                </a:schemeClr>
              </a:buClr>
              <a:buFont typeface="Arial"/>
              <a:buChar char="•"/>
              <a:defRPr sz="1400" kern="1200">
                <a:solidFill>
                  <a:schemeClr val="accent3"/>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sz="1600" b="1" dirty="0">
                <a:solidFill>
                  <a:schemeClr val="tx1"/>
                </a:solidFill>
              </a:rPr>
              <a:t>A. </a:t>
            </a:r>
            <a:r>
              <a:rPr lang="en-US" sz="1600" b="1" dirty="0" err="1">
                <a:solidFill>
                  <a:schemeClr val="tx1"/>
                </a:solidFill>
              </a:rPr>
              <a:t>Olofsson</a:t>
            </a:r>
            <a:r>
              <a:rPr lang="en-US" sz="1600" b="1" dirty="0">
                <a:solidFill>
                  <a:schemeClr val="tx1"/>
                </a:solidFill>
              </a:rPr>
              <a:t>, ISPD-2018</a:t>
            </a:r>
          </a:p>
        </p:txBody>
      </p:sp>
      <p:sp>
        <p:nvSpPr>
          <p:cNvPr id="6" name="Google Shape;347;p7">
            <a:extLst>
              <a:ext uri="{FF2B5EF4-FFF2-40B4-BE49-F238E27FC236}">
                <a16:creationId xmlns:a16="http://schemas.microsoft.com/office/drawing/2014/main" id="{9FCB3C2D-FEA6-4B18-9A5A-15374D825599}"/>
              </a:ext>
            </a:extLst>
          </p:cNvPr>
          <p:cNvSpPr txBox="1">
            <a:spLocks/>
          </p:cNvSpPr>
          <p:nvPr/>
        </p:nvSpPr>
        <p:spPr>
          <a:xfrm>
            <a:off x="201596" y="745985"/>
            <a:ext cx="8942403" cy="5197615"/>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34950">
              <a:buSzPts val="3027"/>
            </a:pPr>
            <a:r>
              <a:rPr lang="en-US" sz="2200" dirty="0"/>
              <a:t>ASIC design in advanced nodes: barriers of Cost, Expertise, Risk</a:t>
            </a:r>
          </a:p>
          <a:p>
            <a:pPr marL="50800" indent="0">
              <a:buSzPts val="3027"/>
              <a:buNone/>
            </a:pPr>
            <a:endParaRPr lang="en-US" sz="22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endParaRPr lang="en-US" sz="2400" dirty="0"/>
          </a:p>
          <a:p>
            <a:pPr marL="285750" indent="-234950">
              <a:buSzPts val="3027"/>
            </a:pPr>
            <a:r>
              <a:rPr lang="en-US" sz="2200" dirty="0"/>
              <a:t>Innovators can’t evaluate “</a:t>
            </a:r>
            <a:r>
              <a:rPr lang="en-US" sz="2200" dirty="0" err="1"/>
              <a:t>SWaP</a:t>
            </a:r>
            <a:r>
              <a:rPr lang="en-US" sz="2200" dirty="0"/>
              <a:t>”, “PPA” of their design ideas</a:t>
            </a:r>
          </a:p>
          <a:p>
            <a:pPr marL="285750" indent="-234950">
              <a:buSzPts val="3027"/>
            </a:pPr>
            <a:r>
              <a:rPr lang="en-US" sz="2400" dirty="0">
                <a:solidFill>
                  <a:srgbClr val="0000FF"/>
                </a:solidFill>
              </a:rPr>
              <a:t>“Foundations and </a:t>
            </a:r>
            <a:r>
              <a:rPr lang="en-US" sz="2400" b="1" u="sng" dirty="0">
                <a:solidFill>
                  <a:srgbClr val="0000FF"/>
                </a:solidFill>
              </a:rPr>
              <a:t>R</a:t>
            </a:r>
            <a:r>
              <a:rPr lang="en-US" sz="2400" dirty="0">
                <a:solidFill>
                  <a:srgbClr val="0000FF"/>
                </a:solidFill>
              </a:rPr>
              <a:t>ealization of </a:t>
            </a:r>
            <a:r>
              <a:rPr lang="en-US" sz="2400" b="1" u="sng" dirty="0">
                <a:solidFill>
                  <a:srgbClr val="0000FF"/>
                </a:solidFill>
              </a:rPr>
              <a:t>O</a:t>
            </a:r>
            <a:r>
              <a:rPr lang="en-US" sz="2400" dirty="0">
                <a:solidFill>
                  <a:srgbClr val="0000FF"/>
                </a:solidFill>
              </a:rPr>
              <a:t>pen, </a:t>
            </a:r>
            <a:r>
              <a:rPr lang="en-US" sz="2400" b="1" u="sng" dirty="0">
                <a:solidFill>
                  <a:srgbClr val="0000FF"/>
                </a:solidFill>
              </a:rPr>
              <a:t>A</a:t>
            </a:r>
            <a:r>
              <a:rPr lang="en-US" sz="2400" dirty="0">
                <a:solidFill>
                  <a:srgbClr val="0000FF"/>
                </a:solidFill>
              </a:rPr>
              <a:t>ccessible </a:t>
            </a:r>
            <a:r>
              <a:rPr lang="en-US" sz="2400" b="1" u="sng" dirty="0">
                <a:solidFill>
                  <a:srgbClr val="0000FF"/>
                </a:solidFill>
              </a:rPr>
              <a:t>D</a:t>
            </a:r>
            <a:r>
              <a:rPr lang="en-US" sz="2400" dirty="0">
                <a:solidFill>
                  <a:srgbClr val="0000FF"/>
                </a:solidFill>
              </a:rPr>
              <a:t>esign”</a:t>
            </a:r>
            <a:endParaRPr lang="en-US" sz="2400" dirty="0"/>
          </a:p>
        </p:txBody>
      </p:sp>
    </p:spTree>
    <p:extLst>
      <p:ext uri="{BB962C8B-B14F-4D97-AF65-F5344CB8AC3E}">
        <p14:creationId xmlns:p14="http://schemas.microsoft.com/office/powerpoint/2010/main" val="206302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1" end="11"/>
                                            </p:txEl>
                                          </p:spTgt>
                                        </p:tgtEl>
                                        <p:attrNameLst>
                                          <p:attrName>style.visibility</p:attrName>
                                        </p:attrNameLst>
                                      </p:cBhvr>
                                      <p:to>
                                        <p:strVal val="visible"/>
                                      </p:to>
                                    </p:set>
                                    <p:animEffect transition="in" filter="fade">
                                      <p:cBhvr>
                                        <p:cTn id="15" dur="500"/>
                                        <p:tgtEl>
                                          <p:spTgt spid="6">
                                            <p:txEl>
                                              <p:pRg st="11" end="1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2" end="12"/>
                                            </p:txEl>
                                          </p:spTgt>
                                        </p:tgtEl>
                                        <p:attrNameLst>
                                          <p:attrName>style.visibility</p:attrName>
                                        </p:attrNameLst>
                                      </p:cBhvr>
                                      <p:to>
                                        <p:strVal val="visible"/>
                                      </p:to>
                                    </p:set>
                                    <p:animEffect transition="in" filter="fade">
                                      <p:cBhvr>
                                        <p:cTn id="18"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93431"/>
            <a:ext cx="8733692" cy="380998"/>
          </a:xfrm>
        </p:spPr>
        <p:txBody>
          <a:bodyPr/>
          <a:lstStyle/>
          <a:p>
            <a:r>
              <a:rPr lang="en-US" b="1" dirty="0" err="1">
                <a:solidFill>
                  <a:srgbClr val="254061"/>
                </a:solidFill>
              </a:rPr>
              <a:t>OpenROAD</a:t>
            </a:r>
            <a:r>
              <a:rPr lang="en-US" b="1" dirty="0">
                <a:solidFill>
                  <a:srgbClr val="254061"/>
                </a:solidFill>
              </a:rPr>
              <a:t>: No Humans, 24 Hours</a:t>
            </a:r>
            <a:endParaRPr lang="en-US" sz="2400" dirty="0"/>
          </a:p>
        </p:txBody>
      </p:sp>
      <p:sp>
        <p:nvSpPr>
          <p:cNvPr id="7" name="Google Shape;347;p7">
            <a:extLst>
              <a:ext uri="{FF2B5EF4-FFF2-40B4-BE49-F238E27FC236}">
                <a16:creationId xmlns:a16="http://schemas.microsoft.com/office/drawing/2014/main" id="{CC4F269E-CF9A-49AA-98E2-12D4E2C85E8A}"/>
              </a:ext>
            </a:extLst>
          </p:cNvPr>
          <p:cNvSpPr txBox="1">
            <a:spLocks/>
          </p:cNvSpPr>
          <p:nvPr/>
        </p:nvSpPr>
        <p:spPr>
          <a:xfrm>
            <a:off x="135639" y="1046502"/>
            <a:ext cx="8864416" cy="4765964"/>
          </a:xfrm>
          <a:prstGeom prst="rect">
            <a:avLst/>
          </a:prstGeom>
          <a:noFill/>
          <a:ln>
            <a:noFill/>
          </a:ln>
        </p:spPr>
        <p:txBody>
          <a:bodyPr spcFirstLastPara="1" vert="horz" wrap="square" lIns="91425" tIns="45700" rIns="91425" bIns="45700" rtlCol="0" anchor="t" anchorCtr="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295275"/>
            <a:r>
              <a:rPr lang="en-US" sz="2400" b="1"/>
              <a:t>FOCUS: Ease of use and runtime</a:t>
            </a:r>
          </a:p>
          <a:p>
            <a:pPr marL="346075" indent="-295275"/>
            <a:endParaRPr lang="en-US" sz="2400" b="1">
              <a:solidFill>
                <a:srgbClr val="FF0000"/>
              </a:solidFill>
            </a:endParaRPr>
          </a:p>
          <a:p>
            <a:pPr marL="346075" indent="-295275"/>
            <a:r>
              <a:rPr lang="en-US" sz="2400" b="1"/>
              <a:t>Directly attack the crises of design and innovation</a:t>
            </a:r>
          </a:p>
          <a:p>
            <a:pPr marL="623888" lvl="1" indent="-277813"/>
            <a:r>
              <a:rPr lang="en-US" sz="2000" b="1">
                <a:solidFill>
                  <a:schemeClr val="accent1"/>
                </a:solidFill>
              </a:rPr>
              <a:t>Schedule</a:t>
            </a:r>
            <a:r>
              <a:rPr lang="en-US" sz="2000"/>
              <a:t> </a:t>
            </a:r>
            <a:r>
              <a:rPr lang="en-US" sz="2000" b="1"/>
              <a:t>barrier: </a:t>
            </a:r>
            <a:r>
              <a:rPr lang="en-US" sz="2000" b="1">
                <a:solidFill>
                  <a:srgbClr val="FF0000"/>
                </a:solidFill>
              </a:rPr>
              <a:t>RTL-to-GDS</a:t>
            </a:r>
            <a:r>
              <a:rPr lang="en-US" sz="2000" b="1"/>
              <a:t> in 24 hours  </a:t>
            </a:r>
            <a:endParaRPr lang="en-US" sz="2000"/>
          </a:p>
          <a:p>
            <a:pPr marL="623888" lvl="1" indent="-277813"/>
            <a:r>
              <a:rPr lang="en-US" sz="2000" b="1">
                <a:solidFill>
                  <a:schemeClr val="accent1"/>
                </a:solidFill>
              </a:rPr>
              <a:t>Expertise</a:t>
            </a:r>
            <a:r>
              <a:rPr lang="en-US" sz="2000"/>
              <a:t> </a:t>
            </a:r>
            <a:r>
              <a:rPr lang="en-US" sz="2000" b="1"/>
              <a:t>barrier: No-human-in-loop, </a:t>
            </a:r>
            <a:r>
              <a:rPr lang="en-US" sz="2000" b="1" u="sng"/>
              <a:t>tapeout</a:t>
            </a:r>
            <a:r>
              <a:rPr lang="en-US" sz="2000" b="1"/>
              <a:t> GDS</a:t>
            </a:r>
          </a:p>
          <a:p>
            <a:pPr marL="623888" lvl="1" indent="-277813"/>
            <a:r>
              <a:rPr lang="en-US" sz="2000" b="1">
                <a:solidFill>
                  <a:schemeClr val="accent1"/>
                </a:solidFill>
              </a:rPr>
              <a:t>Cost</a:t>
            </a:r>
            <a:r>
              <a:rPr lang="en-US" sz="2000"/>
              <a:t> </a:t>
            </a:r>
            <a:r>
              <a:rPr lang="en-US" sz="2000" b="1"/>
              <a:t>barrier: Open source (and, runs in </a:t>
            </a:r>
            <a:r>
              <a:rPr lang="en-US" sz="2000" b="1">
                <a:sym typeface="Wingdings" panose="05000000000000000000" pitchFamily="2" charset="2"/>
              </a:rPr>
              <a:t>24 hours)</a:t>
            </a:r>
          </a:p>
          <a:p>
            <a:endParaRPr lang="en-US" sz="2000" b="1"/>
          </a:p>
          <a:p>
            <a:pPr marL="346075" indent="-295275"/>
            <a:r>
              <a:rPr lang="en-US" sz="2400" b="1"/>
              <a:t>Unleash system innovation and design innovation</a:t>
            </a:r>
          </a:p>
          <a:p>
            <a:pPr marL="346075" indent="-295275"/>
            <a:r>
              <a:rPr lang="en-US" sz="2400" b="1"/>
              <a:t>Enable tool customization to system, application needs</a:t>
            </a:r>
          </a:p>
          <a:p>
            <a:pPr marL="230186" indent="-52386">
              <a:lnSpc>
                <a:spcPct val="85000"/>
              </a:lnSpc>
              <a:spcBef>
                <a:spcPts val="1000"/>
              </a:spcBef>
              <a:buSzPts val="2800"/>
              <a:buFont typeface="Arial"/>
              <a:buNone/>
            </a:pPr>
            <a:endParaRPr lang="en-US" sz="2000" dirty="0"/>
          </a:p>
        </p:txBody>
      </p:sp>
    </p:spTree>
    <p:extLst>
      <p:ext uri="{BB962C8B-B14F-4D97-AF65-F5344CB8AC3E}">
        <p14:creationId xmlns:p14="http://schemas.microsoft.com/office/powerpoint/2010/main" val="20701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500"/>
                                        <p:tgtEl>
                                          <p:spTgt spid="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fade">
                                      <p:cBhvr>
                                        <p:cTn id="13" dur="500"/>
                                        <p:tgtEl>
                                          <p:spTgt spid="7">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5" end="5"/>
                                            </p:txEl>
                                          </p:spTgt>
                                        </p:tgtEl>
                                        <p:attrNameLst>
                                          <p:attrName>style.visibility</p:attrName>
                                        </p:attrNameLst>
                                      </p:cBhvr>
                                      <p:to>
                                        <p:strVal val="visible"/>
                                      </p:to>
                                    </p:set>
                                    <p:animEffect transition="in" filter="fade">
                                      <p:cBhvr>
                                        <p:cTn id="16" dur="500"/>
                                        <p:tgtEl>
                                          <p:spTgt spid="7">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animEffect transition="in" filter="fade">
                                      <p:cBhvr>
                                        <p:cTn id="21" dur="500"/>
                                        <p:tgtEl>
                                          <p:spTgt spid="7">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8" end="8"/>
                                            </p:txEl>
                                          </p:spTgt>
                                        </p:tgtEl>
                                        <p:attrNameLst>
                                          <p:attrName>style.visibility</p:attrName>
                                        </p:attrNameLst>
                                      </p:cBhvr>
                                      <p:to>
                                        <p:strVal val="visible"/>
                                      </p:to>
                                    </p:set>
                                    <p:animEffect transition="in" filter="fade">
                                      <p:cBhvr>
                                        <p:cTn id="24"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234EFC40-B2FA-4F3B-9500-F9E48B0B438B}"/>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flipV="1">
            <a:off x="2412203" y="1850054"/>
            <a:ext cx="2202744" cy="2185416"/>
          </a:xfrm>
          <a:prstGeom prst="rect">
            <a:avLst/>
          </a:prstGeom>
          <a:noFill/>
          <a:ln w="9525">
            <a:noFill/>
            <a:miter lim="800000"/>
            <a:headEnd/>
            <a:tailEnd/>
          </a:ln>
        </p:spPr>
      </p:pic>
      <p:pic>
        <p:nvPicPr>
          <p:cNvPr id="8" name="Content Placeholder 3">
            <a:extLst>
              <a:ext uri="{FF2B5EF4-FFF2-40B4-BE49-F238E27FC236}">
                <a16:creationId xmlns:a16="http://schemas.microsoft.com/office/drawing/2014/main" id="{79A71F9D-7367-4178-AE9C-78DC70F4D397}"/>
              </a:ext>
            </a:extLst>
          </p:cNvPr>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30612" y="1850055"/>
            <a:ext cx="2186179" cy="2184221"/>
          </a:xfrm>
          <a:prstGeom prst="rect">
            <a:avLst/>
          </a:prstGeom>
          <a:noFill/>
          <a:ln w="9525">
            <a:noFill/>
            <a:miter lim="800000"/>
            <a:headEnd/>
            <a:tailEnd/>
          </a:ln>
        </p:spPr>
      </p:pic>
      <p:pic>
        <p:nvPicPr>
          <p:cNvPr id="9" name="Picture 8">
            <a:extLst>
              <a:ext uri="{FF2B5EF4-FFF2-40B4-BE49-F238E27FC236}">
                <a16:creationId xmlns:a16="http://schemas.microsoft.com/office/drawing/2014/main" id="{307DC188-D2F4-43F4-9164-10D2360E68E3}"/>
              </a:ext>
            </a:extLst>
          </p:cNvPr>
          <p:cNvPicPr>
            <a:picLocks noChangeAspect="1"/>
          </p:cNvPicPr>
          <p:nvPr/>
        </p:nvPicPr>
        <p:blipFill>
          <a:blip r:embed="rId5"/>
          <a:stretch>
            <a:fillRect/>
          </a:stretch>
        </p:blipFill>
        <p:spPr>
          <a:xfrm>
            <a:off x="6652025" y="1626222"/>
            <a:ext cx="2324598" cy="2297970"/>
          </a:xfrm>
          <a:prstGeom prst="rect">
            <a:avLst/>
          </a:prstGeom>
        </p:spPr>
      </p:pic>
      <p:pic>
        <p:nvPicPr>
          <p:cNvPr id="10" name="Picture 9">
            <a:extLst>
              <a:ext uri="{FF2B5EF4-FFF2-40B4-BE49-F238E27FC236}">
                <a16:creationId xmlns:a16="http://schemas.microsoft.com/office/drawing/2014/main" id="{DF13F3A7-8520-4713-B9F9-7E6C51CEC3D7}"/>
              </a:ext>
            </a:extLst>
          </p:cNvPr>
          <p:cNvPicPr>
            <a:picLocks noChangeAspect="1"/>
          </p:cNvPicPr>
          <p:nvPr/>
        </p:nvPicPr>
        <p:blipFill rotWithShape="1">
          <a:blip r:embed="rId6"/>
          <a:srcRect l="12291" t="3483"/>
          <a:stretch/>
        </p:blipFill>
        <p:spPr>
          <a:xfrm>
            <a:off x="4919699" y="2759621"/>
            <a:ext cx="1651186" cy="1654658"/>
          </a:xfrm>
          <a:prstGeom prst="rect">
            <a:avLst/>
          </a:prstGeom>
        </p:spPr>
      </p:pic>
      <p:sp>
        <p:nvSpPr>
          <p:cNvPr id="11" name="Rectangle 10">
            <a:extLst>
              <a:ext uri="{FF2B5EF4-FFF2-40B4-BE49-F238E27FC236}">
                <a16:creationId xmlns:a16="http://schemas.microsoft.com/office/drawing/2014/main" id="{A04B1E8C-9282-4CAA-ADC3-90CB54AC5F69}"/>
              </a:ext>
            </a:extLst>
          </p:cNvPr>
          <p:cNvSpPr/>
          <p:nvPr/>
        </p:nvSpPr>
        <p:spPr bwMode="auto">
          <a:xfrm>
            <a:off x="6767491" y="1736818"/>
            <a:ext cx="497165" cy="463496"/>
          </a:xfrm>
          <a:prstGeom prst="rect">
            <a:avLst/>
          </a:prstGeom>
          <a:noFill/>
          <a:ln w="38100" cap="flat" cmpd="sng" algn="ctr">
            <a:solidFill>
              <a:schemeClr val="tx1"/>
            </a:solidFill>
            <a:prstDash val="solid"/>
            <a:round/>
            <a:headEnd type="none" w="med" len="med"/>
            <a:tailEnd type="triangle" w="lg" len="lg"/>
          </a:ln>
          <a:effectLst/>
        </p:spPr>
        <p:txBody>
          <a:bodyPr vert="horz" wrap="square" lIns="51435" tIns="25718" rIns="51435" bIns="25718"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1435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Arial" charset="0"/>
              <a:ea typeface="+mn-ea"/>
              <a:cs typeface="+mn-cs"/>
            </a:endParaRPr>
          </a:p>
        </p:txBody>
      </p:sp>
      <p:sp>
        <p:nvSpPr>
          <p:cNvPr id="12" name="Rectangle 11">
            <a:extLst>
              <a:ext uri="{FF2B5EF4-FFF2-40B4-BE49-F238E27FC236}">
                <a16:creationId xmlns:a16="http://schemas.microsoft.com/office/drawing/2014/main" id="{EB6080A8-5E54-4CD3-A523-6CAA57756462}"/>
              </a:ext>
            </a:extLst>
          </p:cNvPr>
          <p:cNvSpPr/>
          <p:nvPr/>
        </p:nvSpPr>
        <p:spPr bwMode="auto">
          <a:xfrm>
            <a:off x="4912073" y="2759619"/>
            <a:ext cx="1658811" cy="1654657"/>
          </a:xfrm>
          <a:prstGeom prst="rect">
            <a:avLst/>
          </a:prstGeom>
          <a:noFill/>
          <a:ln w="38100" cap="flat" cmpd="sng" algn="ctr">
            <a:solidFill>
              <a:schemeClr val="tx1"/>
            </a:solidFill>
            <a:prstDash val="solid"/>
            <a:round/>
            <a:headEnd type="none" w="med" len="med"/>
            <a:tailEnd type="triangle" w="lg" len="lg"/>
          </a:ln>
          <a:effectLst/>
        </p:spPr>
        <p:txBody>
          <a:bodyPr vert="horz" wrap="square" lIns="51435" tIns="25718" rIns="51435" bIns="25718"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1435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Arial" charset="0"/>
              <a:ea typeface="+mn-ea"/>
              <a:cs typeface="+mn-cs"/>
            </a:endParaRPr>
          </a:p>
        </p:txBody>
      </p:sp>
      <p:sp>
        <p:nvSpPr>
          <p:cNvPr id="13" name="TextBox 17">
            <a:extLst>
              <a:ext uri="{FF2B5EF4-FFF2-40B4-BE49-F238E27FC236}">
                <a16:creationId xmlns:a16="http://schemas.microsoft.com/office/drawing/2014/main" id="{7F434377-824D-4AF5-A12F-1C273D36EC7E}"/>
              </a:ext>
            </a:extLst>
          </p:cNvPr>
          <p:cNvSpPr txBox="1"/>
          <p:nvPr/>
        </p:nvSpPr>
        <p:spPr>
          <a:xfrm>
            <a:off x="4919699" y="4404808"/>
            <a:ext cx="1658812"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OpenTitan</a:t>
            </a:r>
            <a:r>
              <a:rPr kumimoji="0" lang="en-US" sz="1800" b="0" i="0" u="none" strike="noStrike" kern="1200" cap="none" spc="0" normalizeH="0" baseline="0" noProof="0" dirty="0">
                <a:ln>
                  <a:noFill/>
                </a:ln>
                <a:solidFill>
                  <a:prstClr val="black"/>
                </a:solidFill>
                <a:effectLst/>
                <a:uLnTx/>
                <a:uFillTx/>
                <a:latin typeface="Calibri"/>
                <a:ea typeface="+mn-ea"/>
                <a:cs typeface="+mn-cs"/>
              </a:rPr>
              <a:t> SoC </a:t>
            </a:r>
          </a:p>
        </p:txBody>
      </p:sp>
      <p:cxnSp>
        <p:nvCxnSpPr>
          <p:cNvPr id="14" name="Straight Arrow Connector 13">
            <a:extLst>
              <a:ext uri="{FF2B5EF4-FFF2-40B4-BE49-F238E27FC236}">
                <a16:creationId xmlns:a16="http://schemas.microsoft.com/office/drawing/2014/main" id="{604C1D00-8C1E-4EC6-B367-540F4AC1B397}"/>
              </a:ext>
            </a:extLst>
          </p:cNvPr>
          <p:cNvCxnSpPr>
            <a:cxnSpLocks/>
          </p:cNvCxnSpPr>
          <p:nvPr/>
        </p:nvCxnSpPr>
        <p:spPr>
          <a:xfrm flipH="1">
            <a:off x="6254162" y="2048551"/>
            <a:ext cx="397863" cy="619504"/>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BCB78EAC-8858-4DC7-8F52-48615D43E979}"/>
              </a:ext>
            </a:extLst>
          </p:cNvPr>
          <p:cNvSpPr txBox="1"/>
          <p:nvPr/>
        </p:nvSpPr>
        <p:spPr>
          <a:xfrm>
            <a:off x="968082" y="4920739"/>
            <a:ext cx="2789426"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Calibri"/>
                <a:ea typeface="+mn-ea"/>
                <a:cs typeface="+mn-cs"/>
              </a:rPr>
              <a:t>Army Research Labs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Calibri"/>
                <a:ea typeface="+mn-ea"/>
                <a:cs typeface="+mn-cs"/>
              </a:rPr>
              <a:t>GF55, GF12LP</a:t>
            </a:r>
            <a:endParaRPr kumimoji="0" lang="en-US" sz="25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C98ED47-1185-419C-8CD9-3EC19870B48D}"/>
              </a:ext>
            </a:extLst>
          </p:cNvPr>
          <p:cNvSpPr txBox="1"/>
          <p:nvPr/>
        </p:nvSpPr>
        <p:spPr>
          <a:xfrm>
            <a:off x="5559553" y="4926578"/>
            <a:ext cx="2913040"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Calibri"/>
                <a:ea typeface="+mn-ea"/>
                <a:cs typeface="+mn-cs"/>
              </a:rPr>
              <a:t>U. Michigan / </a:t>
            </a:r>
            <a:r>
              <a:rPr kumimoji="0" lang="en-US" sz="2500" b="0" i="0" u="none" strike="noStrike" kern="0" cap="none" spc="0" normalizeH="0" baseline="0" noProof="0" dirty="0" err="1">
                <a:ln>
                  <a:noFill/>
                </a:ln>
                <a:solidFill>
                  <a:prstClr val="black"/>
                </a:solidFill>
                <a:effectLst/>
                <a:uLnTx/>
                <a:uFillTx/>
                <a:latin typeface="Calibri"/>
                <a:ea typeface="+mn-ea"/>
                <a:cs typeface="+mn-cs"/>
              </a:rPr>
              <a:t>FASoC</a:t>
            </a:r>
            <a:r>
              <a:rPr kumimoji="0" lang="en-US" sz="2500" b="0" i="0" u="none" strike="noStrike" kern="0" cap="none" spc="0" normalizeH="0" baseline="0" noProof="0" dirty="0">
                <a:ln>
                  <a:noFill/>
                </a:ln>
                <a:solidFill>
                  <a:prstClr val="black"/>
                </a:solidFill>
                <a:effectLst/>
                <a:uLnTx/>
                <a:uFillTx/>
                <a:latin typeface="Calibri"/>
                <a:ea typeface="+mn-ea"/>
                <a:cs typeface="+mn-cs"/>
              </a:rPr>
              <a:t> GF12LP </a:t>
            </a:r>
            <a:endParaRPr kumimoji="0" lang="en-US" sz="25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7">
            <a:extLst>
              <a:ext uri="{FF2B5EF4-FFF2-40B4-BE49-F238E27FC236}">
                <a16:creationId xmlns:a16="http://schemas.microsoft.com/office/drawing/2014/main" id="{9D9DF913-1694-4B33-B935-EDF67C894B2E}"/>
              </a:ext>
            </a:extLst>
          </p:cNvPr>
          <p:cNvSpPr txBox="1"/>
          <p:nvPr/>
        </p:nvSpPr>
        <p:spPr>
          <a:xfrm>
            <a:off x="292296" y="4008357"/>
            <a:ext cx="1854248"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GF55 AI platform</a:t>
            </a:r>
          </a:p>
        </p:txBody>
      </p:sp>
      <p:sp>
        <p:nvSpPr>
          <p:cNvPr id="18" name="TextBox 17">
            <a:extLst>
              <a:ext uri="{FF2B5EF4-FFF2-40B4-BE49-F238E27FC236}">
                <a16:creationId xmlns:a16="http://schemas.microsoft.com/office/drawing/2014/main" id="{92133082-B54B-4CBF-84FE-0715E3B6A322}"/>
              </a:ext>
            </a:extLst>
          </p:cNvPr>
          <p:cNvSpPr txBox="1"/>
          <p:nvPr/>
        </p:nvSpPr>
        <p:spPr>
          <a:xfrm>
            <a:off x="2427710" y="4008357"/>
            <a:ext cx="209412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GF12LP AI tile</a:t>
            </a:r>
          </a:p>
        </p:txBody>
      </p:sp>
      <p:sp>
        <p:nvSpPr>
          <p:cNvPr id="2" name="Title 1">
            <a:extLst>
              <a:ext uri="{FF2B5EF4-FFF2-40B4-BE49-F238E27FC236}">
                <a16:creationId xmlns:a16="http://schemas.microsoft.com/office/drawing/2014/main" id="{19AD4C32-8892-4945-BD1D-C973C3BBC816}"/>
              </a:ext>
            </a:extLst>
          </p:cNvPr>
          <p:cNvSpPr>
            <a:spLocks noGrp="1"/>
          </p:cNvSpPr>
          <p:nvPr>
            <p:ph type="title"/>
          </p:nvPr>
        </p:nvSpPr>
        <p:spPr/>
        <p:txBody>
          <a:bodyPr/>
          <a:lstStyle/>
          <a:p>
            <a:r>
              <a:rPr lang="en-US" dirty="0" err="1">
                <a:solidFill>
                  <a:srgbClr val="254061"/>
                </a:solidFill>
                <a:latin typeface="Arial"/>
                <a:ea typeface="Arial"/>
                <a:cs typeface="Arial"/>
                <a:sym typeface="Arial"/>
              </a:rPr>
              <a:t>OpenROAD</a:t>
            </a:r>
            <a:r>
              <a:rPr lang="en-US" dirty="0">
                <a:solidFill>
                  <a:srgbClr val="254061"/>
                </a:solidFill>
                <a:latin typeface="Arial"/>
                <a:ea typeface="Arial"/>
                <a:cs typeface="Arial"/>
                <a:sym typeface="Arial"/>
              </a:rPr>
              <a:t> Usage Today</a:t>
            </a:r>
            <a:endParaRPr lang="en-US" dirty="0"/>
          </a:p>
        </p:txBody>
      </p:sp>
    </p:spTree>
    <p:extLst>
      <p:ext uri="{BB962C8B-B14F-4D97-AF65-F5344CB8AC3E}">
        <p14:creationId xmlns:p14="http://schemas.microsoft.com/office/powerpoint/2010/main" val="3336748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F0054DB9-71B9-3A46-93FF-58B91ABC3A71}"/>
              </a:ext>
            </a:extLst>
          </p:cNvPr>
          <p:cNvSpPr>
            <a:spLocks noGrp="1"/>
          </p:cNvSpPr>
          <p:nvPr>
            <p:ph type="title"/>
          </p:nvPr>
        </p:nvSpPr>
        <p:spPr/>
        <p:txBody>
          <a:bodyPr/>
          <a:lstStyle/>
          <a:p>
            <a:r>
              <a:rPr lang="en-US" dirty="0" err="1">
                <a:solidFill>
                  <a:srgbClr val="254061"/>
                </a:solidFill>
                <a:latin typeface="Arial"/>
                <a:ea typeface="Arial"/>
                <a:cs typeface="Arial"/>
                <a:sym typeface="Arial"/>
              </a:rPr>
              <a:t>OpenROAD</a:t>
            </a:r>
            <a:r>
              <a:rPr lang="en-US" dirty="0">
                <a:solidFill>
                  <a:srgbClr val="254061"/>
                </a:solidFill>
                <a:latin typeface="Arial"/>
                <a:ea typeface="Arial"/>
                <a:cs typeface="Arial"/>
                <a:sym typeface="Arial"/>
              </a:rPr>
              <a:t> Usage Today</a:t>
            </a:r>
            <a:endParaRPr lang="en-US" dirty="0"/>
          </a:p>
        </p:txBody>
      </p:sp>
      <p:sp>
        <p:nvSpPr>
          <p:cNvPr id="347" name="Google Shape;347;p7"/>
          <p:cNvSpPr txBox="1">
            <a:spLocks noGrp="1"/>
          </p:cNvSpPr>
          <p:nvPr>
            <p:ph idx="1"/>
          </p:nvPr>
        </p:nvSpPr>
        <p:spPr>
          <a:xfrm>
            <a:off x="0" y="838200"/>
            <a:ext cx="5257800" cy="5638800"/>
          </a:xfrm>
          <a:prstGeom prst="rect">
            <a:avLst/>
          </a:prstGeom>
          <a:noFill/>
          <a:ln>
            <a:noFill/>
          </a:ln>
        </p:spPr>
        <p:txBody>
          <a:bodyPr spcFirstLastPara="1" vert="horz" wrap="square" lIns="68569" tIns="34275" rIns="68569" bIns="34275" rtlCol="0" anchor="t" anchorCtr="0">
            <a:noAutofit/>
          </a:bodyPr>
          <a:lstStyle/>
          <a:p>
            <a:pPr marL="173831" indent="-173831"/>
            <a:r>
              <a:rPr lang="en-US" sz="2400" b="1" dirty="0">
                <a:solidFill>
                  <a:srgbClr val="7F2527"/>
                </a:solidFill>
              </a:rPr>
              <a:t>220+ </a:t>
            </a:r>
            <a:r>
              <a:rPr lang="en-US" sz="2400" b="1" dirty="0" err="1"/>
              <a:t>tapeouts</a:t>
            </a:r>
            <a:r>
              <a:rPr lang="en-US" sz="2400" b="1" dirty="0"/>
              <a:t> </a:t>
            </a:r>
            <a:r>
              <a:rPr lang="en-US" sz="2400" b="1" dirty="0">
                <a:solidFill>
                  <a:schemeClr val="tx1"/>
                </a:solidFill>
              </a:rPr>
              <a:t>in SKY130</a:t>
            </a:r>
          </a:p>
          <a:p>
            <a:pPr marL="457994" lvl="1" indent="-173831"/>
            <a:r>
              <a:rPr lang="en-US" sz="2000" dirty="0">
                <a:solidFill>
                  <a:schemeClr val="tx1"/>
                </a:solidFill>
              </a:rPr>
              <a:t>Google-funded shuttles</a:t>
            </a:r>
          </a:p>
          <a:p>
            <a:pPr marL="173831" indent="-173831"/>
            <a:endParaRPr lang="en-US" sz="2400" b="1" dirty="0">
              <a:solidFill>
                <a:schemeClr val="tx1"/>
              </a:solidFill>
            </a:endParaRPr>
          </a:p>
          <a:p>
            <a:pPr marL="173831" indent="-173831"/>
            <a:r>
              <a:rPr lang="en-US" sz="2400" b="1" dirty="0" err="1">
                <a:solidFill>
                  <a:schemeClr val="tx1"/>
                </a:solidFill>
              </a:rPr>
              <a:t>Efabless</a:t>
            </a:r>
            <a:r>
              <a:rPr lang="en-US" sz="2400" b="1" dirty="0">
                <a:solidFill>
                  <a:schemeClr val="tx1"/>
                </a:solidFill>
              </a:rPr>
              <a:t> “</a:t>
            </a:r>
            <a:r>
              <a:rPr lang="en-US" sz="2400" b="1" dirty="0" err="1">
                <a:solidFill>
                  <a:schemeClr val="tx1"/>
                </a:solidFill>
              </a:rPr>
              <a:t>chipIgnite</a:t>
            </a:r>
            <a:r>
              <a:rPr lang="en-US" sz="2400" b="1" dirty="0">
                <a:solidFill>
                  <a:schemeClr val="tx1"/>
                </a:solidFill>
              </a:rPr>
              <a:t>” commercial offering</a:t>
            </a:r>
          </a:p>
          <a:p>
            <a:pPr marL="0" indent="0">
              <a:buNone/>
            </a:pPr>
            <a:endParaRPr lang="en-US" sz="2400" b="1" dirty="0"/>
          </a:p>
          <a:p>
            <a:pPr marL="173831" indent="-173831"/>
            <a:r>
              <a:rPr lang="en-US" sz="2400" b="1" dirty="0"/>
              <a:t>Matt Venn: From Zero to ASIC</a:t>
            </a:r>
          </a:p>
          <a:p>
            <a:pPr marL="173831" indent="-173831"/>
            <a:endParaRPr lang="en-US" sz="2400" b="1" dirty="0"/>
          </a:p>
          <a:p>
            <a:pPr marL="173831" indent="-173831"/>
            <a:r>
              <a:rPr lang="en-US" sz="2400" b="1" dirty="0"/>
              <a:t>VLSI System Design (VSD)</a:t>
            </a:r>
          </a:p>
          <a:p>
            <a:pPr marL="457994" lvl="1" indent="-173831"/>
            <a:r>
              <a:rPr lang="en-US" sz="2000" dirty="0"/>
              <a:t>Total enrollment &gt; 2500 in </a:t>
            </a:r>
            <a:r>
              <a:rPr lang="en-US" sz="2000" dirty="0" err="1"/>
              <a:t>OpenLane</a:t>
            </a:r>
            <a:r>
              <a:rPr lang="en-US" sz="2000" dirty="0"/>
              <a:t> / </a:t>
            </a:r>
            <a:r>
              <a:rPr lang="en-US" sz="2000" dirty="0" err="1"/>
              <a:t>OpenROAD</a:t>
            </a:r>
            <a:r>
              <a:rPr lang="en-US" sz="2000" dirty="0"/>
              <a:t> courses and workshops</a:t>
            </a:r>
          </a:p>
          <a:p>
            <a:pPr marL="457994" lvl="1" indent="-173831"/>
            <a:r>
              <a:rPr lang="en-US" sz="2000" dirty="0"/>
              <a:t>Students: 85 countries, 26 languages</a:t>
            </a:r>
          </a:p>
          <a:p>
            <a:pPr marL="0" lvl="1" indent="0">
              <a:lnSpc>
                <a:spcPct val="134000"/>
              </a:lnSpc>
              <a:buNone/>
            </a:pPr>
            <a:endParaRPr lang="en-US" b="1" dirty="0">
              <a:solidFill>
                <a:srgbClr val="7F2527"/>
              </a:solidFill>
            </a:endParaRPr>
          </a:p>
        </p:txBody>
      </p:sp>
      <p:pic>
        <p:nvPicPr>
          <p:cNvPr id="5" name="Picture 4">
            <a:extLst>
              <a:ext uri="{FF2B5EF4-FFF2-40B4-BE49-F238E27FC236}">
                <a16:creationId xmlns:a16="http://schemas.microsoft.com/office/drawing/2014/main" id="{599C618F-88AB-44C5-A827-EAE67EE31EAD}"/>
              </a:ext>
            </a:extLst>
          </p:cNvPr>
          <p:cNvPicPr>
            <a:picLocks noChangeAspect="1"/>
          </p:cNvPicPr>
          <p:nvPr/>
        </p:nvPicPr>
        <p:blipFill>
          <a:blip r:embed="rId3"/>
          <a:stretch>
            <a:fillRect/>
          </a:stretch>
        </p:blipFill>
        <p:spPr>
          <a:xfrm>
            <a:off x="7191246" y="838201"/>
            <a:ext cx="1826081" cy="2265578"/>
          </a:xfrm>
          <a:prstGeom prst="rect">
            <a:avLst/>
          </a:prstGeom>
        </p:spPr>
      </p:pic>
      <p:pic>
        <p:nvPicPr>
          <p:cNvPr id="6" name="Picture 5" descr="Chart, treemap chart&#10;&#10;Description automatically generated">
            <a:extLst>
              <a:ext uri="{FF2B5EF4-FFF2-40B4-BE49-F238E27FC236}">
                <a16:creationId xmlns:a16="http://schemas.microsoft.com/office/drawing/2014/main" id="{306D9346-FB0E-44C5-AD02-1F49DA155CB5}"/>
              </a:ext>
            </a:extLst>
          </p:cNvPr>
          <p:cNvPicPr>
            <a:picLocks noChangeAspect="1"/>
          </p:cNvPicPr>
          <p:nvPr/>
        </p:nvPicPr>
        <p:blipFill>
          <a:blip r:embed="rId4"/>
          <a:stretch>
            <a:fillRect/>
          </a:stretch>
        </p:blipFill>
        <p:spPr>
          <a:xfrm>
            <a:off x="6571179" y="1171383"/>
            <a:ext cx="1781491" cy="2181417"/>
          </a:xfrm>
          <a:prstGeom prst="rect">
            <a:avLst/>
          </a:prstGeom>
          <a:ln w="12700">
            <a:solidFill>
              <a:schemeClr val="tx1"/>
            </a:solidFill>
          </a:ln>
        </p:spPr>
      </p:pic>
      <p:pic>
        <p:nvPicPr>
          <p:cNvPr id="4" name="Picture 3">
            <a:extLst>
              <a:ext uri="{FF2B5EF4-FFF2-40B4-BE49-F238E27FC236}">
                <a16:creationId xmlns:a16="http://schemas.microsoft.com/office/drawing/2014/main" id="{37C6E811-C10A-48AA-8E96-BD0B590EC0E8}"/>
              </a:ext>
            </a:extLst>
          </p:cNvPr>
          <p:cNvPicPr>
            <a:picLocks noChangeAspect="1"/>
          </p:cNvPicPr>
          <p:nvPr/>
        </p:nvPicPr>
        <p:blipFill>
          <a:blip r:embed="rId5"/>
          <a:stretch>
            <a:fillRect/>
          </a:stretch>
        </p:blipFill>
        <p:spPr>
          <a:xfrm>
            <a:off x="5964053" y="2181100"/>
            <a:ext cx="1960747" cy="2362200"/>
          </a:xfrm>
          <a:prstGeom prst="rect">
            <a:avLst/>
          </a:prstGeom>
        </p:spPr>
      </p:pic>
      <p:pic>
        <p:nvPicPr>
          <p:cNvPr id="4098" name="Picture 2">
            <a:extLst>
              <a:ext uri="{FF2B5EF4-FFF2-40B4-BE49-F238E27FC236}">
                <a16:creationId xmlns:a16="http://schemas.microsoft.com/office/drawing/2014/main" id="{CD85687C-DE47-412A-8A0E-EF6AF6B04E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1865" y="4603310"/>
            <a:ext cx="3505200"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48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xEl>
                                              <p:pRg st="5" end="5"/>
                                            </p:txEl>
                                          </p:spTgt>
                                        </p:tgtEl>
                                        <p:attrNameLst>
                                          <p:attrName>style.visibility</p:attrName>
                                        </p:attrNameLst>
                                      </p:cBhvr>
                                      <p:to>
                                        <p:strVal val="visible"/>
                                      </p:to>
                                    </p:set>
                                    <p:animEffect transition="in" filter="fade">
                                      <p:cBhvr>
                                        <p:cTn id="7" dur="500"/>
                                        <p:tgtEl>
                                          <p:spTgt spid="347">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7">
                                            <p:txEl>
                                              <p:pRg st="7" end="7"/>
                                            </p:txEl>
                                          </p:spTgt>
                                        </p:tgtEl>
                                        <p:attrNameLst>
                                          <p:attrName>style.visibility</p:attrName>
                                        </p:attrNameLst>
                                      </p:cBhvr>
                                      <p:to>
                                        <p:strVal val="visible"/>
                                      </p:to>
                                    </p:set>
                                    <p:animEffect transition="in" filter="fade">
                                      <p:cBhvr>
                                        <p:cTn id="15" dur="500"/>
                                        <p:tgtEl>
                                          <p:spTgt spid="347">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47">
                                            <p:txEl>
                                              <p:pRg st="8" end="8"/>
                                            </p:txEl>
                                          </p:spTgt>
                                        </p:tgtEl>
                                        <p:attrNameLst>
                                          <p:attrName>style.visibility</p:attrName>
                                        </p:attrNameLst>
                                      </p:cBhvr>
                                      <p:to>
                                        <p:strVal val="visible"/>
                                      </p:to>
                                    </p:set>
                                    <p:animEffect transition="in" filter="fade">
                                      <p:cBhvr>
                                        <p:cTn id="18" dur="500"/>
                                        <p:tgtEl>
                                          <p:spTgt spid="347">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47">
                                            <p:txEl>
                                              <p:pRg st="9" end="9"/>
                                            </p:txEl>
                                          </p:spTgt>
                                        </p:tgtEl>
                                        <p:attrNameLst>
                                          <p:attrName>style.visibility</p:attrName>
                                        </p:attrNameLst>
                                      </p:cBhvr>
                                      <p:to>
                                        <p:strVal val="visible"/>
                                      </p:to>
                                    </p:set>
                                    <p:animEffect transition="in" filter="fade">
                                      <p:cBhvr>
                                        <p:cTn id="21" dur="500"/>
                                        <p:tgtEl>
                                          <p:spTgt spid="347">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F124956-DF34-784A-9762-954954191BBA}"/>
              </a:ext>
            </a:extLst>
          </p:cNvPr>
          <p:cNvSpPr>
            <a:spLocks noGrp="1"/>
          </p:cNvSpPr>
          <p:nvPr>
            <p:ph type="title"/>
          </p:nvPr>
        </p:nvSpPr>
        <p:spPr>
          <a:xfrm>
            <a:off x="228600" y="152400"/>
            <a:ext cx="8686800" cy="533400"/>
          </a:xfrm>
        </p:spPr>
        <p:txBody>
          <a:bodyPr/>
          <a:lstStyle/>
          <a:p>
            <a:r>
              <a:rPr lang="en-US" dirty="0">
                <a:solidFill>
                  <a:srgbClr val="254061"/>
                </a:solidFill>
                <a:latin typeface="Arial"/>
                <a:ea typeface="Arial"/>
                <a:cs typeface="Arial"/>
                <a:sym typeface="Arial"/>
              </a:rPr>
              <a:t>Growing User Community</a:t>
            </a:r>
            <a:endParaRPr lang="en-US" dirty="0"/>
          </a:p>
        </p:txBody>
      </p:sp>
      <p:sp>
        <p:nvSpPr>
          <p:cNvPr id="347" name="Google Shape;347;p7"/>
          <p:cNvSpPr txBox="1">
            <a:spLocks noGrp="1"/>
          </p:cNvSpPr>
          <p:nvPr>
            <p:ph idx="1"/>
          </p:nvPr>
        </p:nvSpPr>
        <p:spPr>
          <a:xfrm>
            <a:off x="175443" y="838200"/>
            <a:ext cx="4343400" cy="5486400"/>
          </a:xfrm>
          <a:prstGeom prst="rect">
            <a:avLst/>
          </a:prstGeom>
          <a:noFill/>
          <a:ln>
            <a:noFill/>
          </a:ln>
        </p:spPr>
        <p:txBody>
          <a:bodyPr spcFirstLastPara="1" vert="horz" wrap="square" lIns="68569" tIns="34275" rIns="68569" bIns="34275" rtlCol="0" anchor="t" anchorCtr="0">
            <a:noAutofit/>
          </a:bodyPr>
          <a:lstStyle/>
          <a:p>
            <a:pPr marL="173831" indent="-173831"/>
            <a:r>
              <a:rPr lang="en-US" b="1" dirty="0">
                <a:solidFill>
                  <a:schemeClr val="tx1"/>
                </a:solidFill>
              </a:rPr>
              <a:t>Users: novice to expert</a:t>
            </a:r>
          </a:p>
          <a:p>
            <a:pPr marL="173831" indent="-173831"/>
            <a:r>
              <a:rPr lang="en-US" b="1" dirty="0">
                <a:solidFill>
                  <a:schemeClr val="tx1"/>
                </a:solidFill>
              </a:rPr>
              <a:t>Applications: Trust, 3DIC, AI/ML, …</a:t>
            </a:r>
          </a:p>
          <a:p>
            <a:pPr marL="173831" indent="-173831"/>
            <a:endParaRPr lang="en-US" b="1" dirty="0">
              <a:solidFill>
                <a:schemeClr val="tx1"/>
              </a:solidFill>
            </a:endParaRPr>
          </a:p>
          <a:p>
            <a:pPr marL="173831" indent="-173831"/>
            <a:r>
              <a:rPr lang="en-US" b="1" dirty="0">
                <a:solidFill>
                  <a:schemeClr val="tx1"/>
                </a:solidFill>
              </a:rPr>
              <a:t>Community metrics all growing</a:t>
            </a:r>
          </a:p>
          <a:p>
            <a:pPr marL="345281" lvl="1" indent="-172641"/>
            <a:r>
              <a:rPr lang="en-US" b="1" dirty="0">
                <a:solidFill>
                  <a:srgbClr val="0000FF"/>
                </a:solidFill>
              </a:rPr>
              <a:t>2-week period in July 2021</a:t>
            </a:r>
          </a:p>
          <a:p>
            <a:pPr marL="345281" lvl="1" indent="-172641"/>
            <a:r>
              <a:rPr lang="en-US" b="1" dirty="0">
                <a:solidFill>
                  <a:schemeClr val="tx1"/>
                </a:solidFill>
              </a:rPr>
              <a:t>Git clones (downloads), visitors, views</a:t>
            </a:r>
          </a:p>
        </p:txBody>
      </p:sp>
      <p:pic>
        <p:nvPicPr>
          <p:cNvPr id="2" name="Picture 1">
            <a:extLst>
              <a:ext uri="{FF2B5EF4-FFF2-40B4-BE49-F238E27FC236}">
                <a16:creationId xmlns:a16="http://schemas.microsoft.com/office/drawing/2014/main" id="{A6D87264-C44B-427B-A4F8-7F082D0B60E6}"/>
              </a:ext>
            </a:extLst>
          </p:cNvPr>
          <p:cNvPicPr>
            <a:picLocks noChangeAspect="1"/>
          </p:cNvPicPr>
          <p:nvPr/>
        </p:nvPicPr>
        <p:blipFill>
          <a:blip r:embed="rId3"/>
          <a:stretch>
            <a:fillRect/>
          </a:stretch>
        </p:blipFill>
        <p:spPr>
          <a:xfrm>
            <a:off x="4419601" y="1371600"/>
            <a:ext cx="4726684" cy="4147907"/>
          </a:xfrm>
          <a:prstGeom prst="rect">
            <a:avLst/>
          </a:prstGeom>
        </p:spPr>
      </p:pic>
    </p:spTree>
    <p:extLst>
      <p:ext uri="{BB962C8B-B14F-4D97-AF65-F5344CB8AC3E}">
        <p14:creationId xmlns:p14="http://schemas.microsoft.com/office/powerpoint/2010/main" val="2679910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oAutofit/>
      </a:bodyPr>
      <a:lstStyle>
        <a:defPPr>
          <a:defRPr sz="2400" dirty="0" err="1"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8990</TotalTime>
  <Words>7814</Words>
  <Application>Microsoft Office PowerPoint</Application>
  <PresentationFormat>On-screen Show (4:3)</PresentationFormat>
  <Paragraphs>715</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Arial Black</vt:lpstr>
      <vt:lpstr>Calibri</vt:lpstr>
      <vt:lpstr>Roboto Mono</vt:lpstr>
      <vt:lpstr>Tahoma</vt:lpstr>
      <vt:lpstr>Office Theme</vt:lpstr>
      <vt:lpstr>Leveling Up: A Trajectory of OpenROAD, TILOS and Beyond</vt:lpstr>
      <vt:lpstr>Agenda</vt:lpstr>
      <vt:lpstr>Leveling Up</vt:lpstr>
      <vt:lpstr>Agenda</vt:lpstr>
      <vt:lpstr>The Crisis of Hardware Design</vt:lpstr>
      <vt:lpstr>OpenROAD: No Humans, 24 Hours</vt:lpstr>
      <vt:lpstr>OpenROAD Usage Today</vt:lpstr>
      <vt:lpstr>OpenROAD Usage Today</vt:lpstr>
      <vt:lpstr>Growing User Community</vt:lpstr>
      <vt:lpstr>Industry-Strength Incremental Architecture: Built to Last</vt:lpstr>
      <vt:lpstr>Leveling Up: “Seeding an Ecosystem”</vt:lpstr>
      <vt:lpstr>Leveling Up: “Not Research As Usual”</vt:lpstr>
      <vt:lpstr>IEEE CEDA DATC Robust Design Flow (RDF)</vt:lpstr>
      <vt:lpstr>Calibrations Repository</vt:lpstr>
      <vt:lpstr>OpenDB as RosettaStone</vt:lpstr>
      <vt:lpstr>AutoTuner: True No-Human-in-Loop Operation</vt:lpstr>
      <vt:lpstr>RTL-Macro Placer</vt:lpstr>
      <vt:lpstr>METRICS2.1   https://github.com/ieee-ceda-datc/datc-rdf-Metrics4ML </vt:lpstr>
      <vt:lpstr>“Base Technologies” Task: ASAP7 / ASAP5 </vt:lpstr>
      <vt:lpstr>Many GUI Features for Algorithm Developers</vt:lpstr>
      <vt:lpstr>Heatmaps</vt:lpstr>
      <vt:lpstr>Real Accessibility of Real ML Challenges</vt:lpstr>
      <vt:lpstr>Trajectory Impacts of OpenROAD</vt:lpstr>
      <vt:lpstr>Agenda</vt:lpstr>
      <vt:lpstr>What is TILOS?</vt:lpstr>
      <vt:lpstr>TILOS:  Fishburn and Dunlop, ICCAD85</vt:lpstr>
      <vt:lpstr>The Institute for Learning-enabled Optimization at Scale</vt:lpstr>
      <vt:lpstr>Learning and Optimization: Foundations</vt:lpstr>
      <vt:lpstr>IC Design and Design Automation Challenges</vt:lpstr>
      <vt:lpstr>EDA is Optimization and Machine Learning, too …</vt:lpstr>
      <vt:lpstr>Optimization and Optimality</vt:lpstr>
      <vt:lpstr>“Noise”, “Chaos”  Learning and Sampling</vt:lpstr>
      <vt:lpstr>Refocus on Suboptimality [to get closer to Optimality!]</vt:lpstr>
      <vt:lpstr>“Life Cycle” of Research and Translation</vt:lpstr>
      <vt:lpstr>“Life Cycle” of Research and Translation</vt:lpstr>
      <vt:lpstr>Make the “Third Virtuous Cycle” Real</vt:lpstr>
      <vt:lpstr>Example Research Questions on the path to Translation</vt:lpstr>
      <vt:lpstr>My Personal Target List</vt:lpstr>
      <vt:lpstr>TILOS Chips Team</vt:lpstr>
      <vt:lpstr>Trajectory Impacts of TILOS</vt:lpstr>
      <vt:lpstr>Agenda</vt:lpstr>
      <vt:lpstr>What Next?</vt:lpstr>
      <vt:lpstr>Leveling Up: ISPD-2030</vt:lpstr>
      <vt:lpstr>Links and Acknowledgments</vt:lpstr>
      <vt:lpstr>THANK YOU !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ABKGroup</dc:creator>
  <cp:lastModifiedBy>Kahng, Andrew</cp:lastModifiedBy>
  <cp:revision>718</cp:revision>
  <cp:lastPrinted>2022-03-26T06:56:19Z</cp:lastPrinted>
  <dcterms:created xsi:type="dcterms:W3CDTF">2013-04-23T00:11:48Z</dcterms:created>
  <dcterms:modified xsi:type="dcterms:W3CDTF">2022-03-29T15:18:08Z</dcterms:modified>
</cp:coreProperties>
</file>