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4"/>
  </p:notesMasterIdLst>
  <p:sldIdLst>
    <p:sldId id="297" r:id="rId2"/>
    <p:sldId id="414" r:id="rId3"/>
    <p:sldId id="408" r:id="rId4"/>
    <p:sldId id="415" r:id="rId5"/>
    <p:sldId id="454" r:id="rId6"/>
    <p:sldId id="455" r:id="rId7"/>
    <p:sldId id="457" r:id="rId8"/>
    <p:sldId id="456" r:id="rId9"/>
    <p:sldId id="438" r:id="rId10"/>
    <p:sldId id="416" r:id="rId11"/>
    <p:sldId id="458" r:id="rId12"/>
    <p:sldId id="465" r:id="rId13"/>
    <p:sldId id="466" r:id="rId14"/>
    <p:sldId id="467" r:id="rId15"/>
    <p:sldId id="462" r:id="rId16"/>
    <p:sldId id="419" r:id="rId17"/>
    <p:sldId id="463" r:id="rId18"/>
    <p:sldId id="464" r:id="rId19"/>
    <p:sldId id="473" r:id="rId20"/>
    <p:sldId id="443" r:id="rId21"/>
    <p:sldId id="433" r:id="rId22"/>
    <p:sldId id="468" r:id="rId23"/>
    <p:sldId id="444" r:id="rId24"/>
    <p:sldId id="469" r:id="rId25"/>
    <p:sldId id="445" r:id="rId26"/>
    <p:sldId id="475" r:id="rId27"/>
    <p:sldId id="448" r:id="rId28"/>
    <p:sldId id="470" r:id="rId29"/>
    <p:sldId id="450" r:id="rId30"/>
    <p:sldId id="421" r:id="rId31"/>
    <p:sldId id="451" r:id="rId32"/>
    <p:sldId id="424" r:id="rId33"/>
    <p:sldId id="425" r:id="rId34"/>
    <p:sldId id="426" r:id="rId35"/>
    <p:sldId id="476" r:id="rId36"/>
    <p:sldId id="478" r:id="rId37"/>
    <p:sldId id="479" r:id="rId38"/>
    <p:sldId id="428" r:id="rId39"/>
    <p:sldId id="422" r:id="rId40"/>
    <p:sldId id="482" r:id="rId41"/>
    <p:sldId id="453" r:id="rId42"/>
    <p:sldId id="325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46" autoAdjust="0"/>
    <p:restoredTop sz="76008" autoAdjust="0"/>
  </p:normalViewPr>
  <p:slideViewPr>
    <p:cSldViewPr snapToGrid="0" snapToObjects="1">
      <p:cViewPr varScale="1">
        <p:scale>
          <a:sx n="100" d="100"/>
          <a:sy n="100" d="100"/>
        </p:scale>
        <p:origin x="464" y="17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6" d="100"/>
          <a:sy n="46" d="100"/>
        </p:scale>
        <p:origin x="1882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66C6A6-0BD7-9343-8AEB-083E3898FB0F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007A95-A63A-FC47-8867-9326AC13296C}">
      <dgm:prSet/>
      <dgm:spPr/>
      <dgm:t>
        <a:bodyPr/>
        <a:lstStyle/>
        <a:p>
          <a:r>
            <a:rPr lang="en-US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Conceptual abstractions </a:t>
          </a:r>
          <a:r>
            <a: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devised by the frontend designer</a:t>
          </a:r>
        </a:p>
      </dgm:t>
    </dgm:pt>
    <dgm:pt modelId="{DC83C086-CAD3-6640-B804-01B5795DA495}" type="parTrans" cxnId="{E48FABD7-81F7-844E-A8C2-69754A3D63C0}">
      <dgm:prSet/>
      <dgm:spPr/>
      <dgm:t>
        <a:bodyPr/>
        <a:lstStyle/>
        <a:p>
          <a:endParaRPr lang="en-US"/>
        </a:p>
      </dgm:t>
    </dgm:pt>
    <dgm:pt modelId="{2A887CC8-D163-7A42-9E0B-170619163AEE}" type="sibTrans" cxnId="{E48FABD7-81F7-844E-A8C2-69754A3D63C0}">
      <dgm:prSet/>
      <dgm:spPr/>
      <dgm:t>
        <a:bodyPr/>
        <a:lstStyle/>
        <a:p>
          <a:endParaRPr lang="en-US"/>
        </a:p>
      </dgm:t>
    </dgm:pt>
    <dgm:pt modelId="{BAE838FA-6A6E-164A-BE0D-47BD0A6DB471}">
      <dgm:prSet/>
      <dgm:spPr/>
      <dgm:t>
        <a:bodyPr/>
        <a:lstStyle/>
        <a:p>
          <a:r>
            <a:rPr lang="en-US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Functional interactions </a:t>
          </a:r>
          <a:r>
            <a: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and </a:t>
          </a:r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dataflow between logical modules</a:t>
          </a:r>
        </a:p>
      </dgm:t>
    </dgm:pt>
    <dgm:pt modelId="{30A33780-CD1D-2A43-AD8E-0F397F2452F4}" type="parTrans" cxnId="{2D8A1844-41A8-6441-AAE1-61086AE187F1}">
      <dgm:prSet/>
      <dgm:spPr/>
      <dgm:t>
        <a:bodyPr/>
        <a:lstStyle/>
        <a:p>
          <a:endParaRPr lang="en-US"/>
        </a:p>
      </dgm:t>
    </dgm:pt>
    <dgm:pt modelId="{4329421C-9BC6-A142-9BA0-40D81CA87FD2}" type="sibTrans" cxnId="{2D8A1844-41A8-6441-AAE1-61086AE187F1}">
      <dgm:prSet/>
      <dgm:spPr/>
      <dgm:t>
        <a:bodyPr/>
        <a:lstStyle/>
        <a:p>
          <a:endParaRPr lang="en-US"/>
        </a:p>
      </dgm:t>
    </dgm:pt>
    <dgm:pt modelId="{AB9065C6-AB32-2847-83AE-5FB881B7D27F}">
      <dgm:prSet/>
      <dgm:spPr/>
      <dgm:t>
        <a:bodyPr/>
        <a:lstStyle/>
        <a:p>
          <a:r>
            <a:rPr lang="en-US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Macro placement guidance </a:t>
          </a:r>
          <a:r>
            <a: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with </a:t>
          </a:r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preferred locations for macros</a:t>
          </a:r>
        </a:p>
      </dgm:t>
    </dgm:pt>
    <dgm:pt modelId="{8411ACDF-FB66-CE40-A523-0FE440DF335C}" type="parTrans" cxnId="{A5C0A157-9F85-C24C-9784-C3E1E56F88A5}">
      <dgm:prSet/>
      <dgm:spPr/>
      <dgm:t>
        <a:bodyPr/>
        <a:lstStyle/>
        <a:p>
          <a:endParaRPr lang="en-US"/>
        </a:p>
      </dgm:t>
    </dgm:pt>
    <dgm:pt modelId="{6245B396-2618-2644-9E42-779B9D28DAFD}" type="sibTrans" cxnId="{A5C0A157-9F85-C24C-9784-C3E1E56F88A5}">
      <dgm:prSet/>
      <dgm:spPr/>
      <dgm:t>
        <a:bodyPr/>
        <a:lstStyle/>
        <a:p>
          <a:endParaRPr lang="en-US"/>
        </a:p>
      </dgm:t>
    </dgm:pt>
    <dgm:pt modelId="{54C593EC-F7F6-AF4B-BE4A-0A9F73FCC154}">
      <dgm:prSet/>
      <dgm:spPr/>
      <dgm:t>
        <a:bodyPr/>
        <a:lstStyle/>
        <a:p>
          <a:r>
            <a:rPr lang="en-US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Common constraints </a:t>
          </a:r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such as macro placement blockages</a:t>
          </a:r>
        </a:p>
      </dgm:t>
    </dgm:pt>
    <dgm:pt modelId="{A032AC53-869A-1C40-8845-8D73118EFBE6}" type="parTrans" cxnId="{B2470C06-E8C8-9945-93F8-DC792E36F493}">
      <dgm:prSet/>
      <dgm:spPr/>
      <dgm:t>
        <a:bodyPr/>
        <a:lstStyle/>
        <a:p>
          <a:endParaRPr lang="en-US"/>
        </a:p>
      </dgm:t>
    </dgm:pt>
    <dgm:pt modelId="{459827B1-3378-594D-BE34-63B312F2CEB8}" type="sibTrans" cxnId="{B2470C06-E8C8-9945-93F8-DC792E36F493}">
      <dgm:prSet/>
      <dgm:spPr/>
      <dgm:t>
        <a:bodyPr/>
        <a:lstStyle/>
        <a:p>
          <a:endParaRPr lang="en-US"/>
        </a:p>
      </dgm:t>
    </dgm:pt>
    <dgm:pt modelId="{4ACDDD83-EEAB-454C-862C-36ACD1DFEA2B}" type="pres">
      <dgm:prSet presAssocID="{A366C6A6-0BD7-9343-8AEB-083E3898FB0F}" presName="Name0" presStyleCnt="0">
        <dgm:presLayoutVars>
          <dgm:chMax val="7"/>
          <dgm:chPref val="7"/>
          <dgm:dir/>
        </dgm:presLayoutVars>
      </dgm:prSet>
      <dgm:spPr/>
    </dgm:pt>
    <dgm:pt modelId="{5A62BD4A-CCF9-E243-AC92-1BB8CF08F13A}" type="pres">
      <dgm:prSet presAssocID="{A366C6A6-0BD7-9343-8AEB-083E3898FB0F}" presName="Name1" presStyleCnt="0"/>
      <dgm:spPr/>
    </dgm:pt>
    <dgm:pt modelId="{9C10ACCA-94CA-044E-8501-BF32B53B4C2A}" type="pres">
      <dgm:prSet presAssocID="{A366C6A6-0BD7-9343-8AEB-083E3898FB0F}" presName="cycle" presStyleCnt="0"/>
      <dgm:spPr/>
    </dgm:pt>
    <dgm:pt modelId="{14159C12-3C0B-E143-936B-D475E0779DF8}" type="pres">
      <dgm:prSet presAssocID="{A366C6A6-0BD7-9343-8AEB-083E3898FB0F}" presName="srcNode" presStyleLbl="node1" presStyleIdx="0" presStyleCnt="4"/>
      <dgm:spPr/>
    </dgm:pt>
    <dgm:pt modelId="{A4B580AB-5538-7842-9646-B40CECE558DF}" type="pres">
      <dgm:prSet presAssocID="{A366C6A6-0BD7-9343-8AEB-083E3898FB0F}" presName="conn" presStyleLbl="parChTrans1D2" presStyleIdx="0" presStyleCnt="1"/>
      <dgm:spPr/>
    </dgm:pt>
    <dgm:pt modelId="{9AB90514-1F00-9B48-BCBC-DD5B79496F18}" type="pres">
      <dgm:prSet presAssocID="{A366C6A6-0BD7-9343-8AEB-083E3898FB0F}" presName="extraNode" presStyleLbl="node1" presStyleIdx="0" presStyleCnt="4"/>
      <dgm:spPr/>
    </dgm:pt>
    <dgm:pt modelId="{36D43D70-0BD3-4F4C-9307-0793BB87D721}" type="pres">
      <dgm:prSet presAssocID="{A366C6A6-0BD7-9343-8AEB-083E3898FB0F}" presName="dstNode" presStyleLbl="node1" presStyleIdx="0" presStyleCnt="4"/>
      <dgm:spPr/>
    </dgm:pt>
    <dgm:pt modelId="{C9A307F5-54A7-F54F-895E-1F84D15AD48D}" type="pres">
      <dgm:prSet presAssocID="{8D007A95-A63A-FC47-8867-9326AC13296C}" presName="text_1" presStyleLbl="node1" presStyleIdx="0" presStyleCnt="4">
        <dgm:presLayoutVars>
          <dgm:bulletEnabled val="1"/>
        </dgm:presLayoutVars>
      </dgm:prSet>
      <dgm:spPr/>
    </dgm:pt>
    <dgm:pt modelId="{75C60D0D-9C62-594B-9BAA-811A801DEF6B}" type="pres">
      <dgm:prSet presAssocID="{8D007A95-A63A-FC47-8867-9326AC13296C}" presName="accent_1" presStyleCnt="0"/>
      <dgm:spPr/>
    </dgm:pt>
    <dgm:pt modelId="{73F1CEF5-28AF-9C49-B277-8C3B85363BEA}" type="pres">
      <dgm:prSet presAssocID="{8D007A95-A63A-FC47-8867-9326AC13296C}" presName="accentRepeatNode" presStyleLbl="solidFgAcc1" presStyleIdx="0" presStyleCnt="4"/>
      <dgm:spPr/>
    </dgm:pt>
    <dgm:pt modelId="{88442F6B-297C-E846-8960-744A6D7AADEE}" type="pres">
      <dgm:prSet presAssocID="{BAE838FA-6A6E-164A-BE0D-47BD0A6DB471}" presName="text_2" presStyleLbl="node1" presStyleIdx="1" presStyleCnt="4">
        <dgm:presLayoutVars>
          <dgm:bulletEnabled val="1"/>
        </dgm:presLayoutVars>
      </dgm:prSet>
      <dgm:spPr/>
    </dgm:pt>
    <dgm:pt modelId="{6AD1E6DD-268A-5F46-89B8-BC8C079C7602}" type="pres">
      <dgm:prSet presAssocID="{BAE838FA-6A6E-164A-BE0D-47BD0A6DB471}" presName="accent_2" presStyleCnt="0"/>
      <dgm:spPr/>
    </dgm:pt>
    <dgm:pt modelId="{1F532A6D-8657-9943-8020-24AD856AB83D}" type="pres">
      <dgm:prSet presAssocID="{BAE838FA-6A6E-164A-BE0D-47BD0A6DB471}" presName="accentRepeatNode" presStyleLbl="solidFgAcc1" presStyleIdx="1" presStyleCnt="4"/>
      <dgm:spPr/>
    </dgm:pt>
    <dgm:pt modelId="{6318BCF1-7DB6-5C45-A580-AF168EBA62F7}" type="pres">
      <dgm:prSet presAssocID="{AB9065C6-AB32-2847-83AE-5FB881B7D27F}" presName="text_3" presStyleLbl="node1" presStyleIdx="2" presStyleCnt="4">
        <dgm:presLayoutVars>
          <dgm:bulletEnabled val="1"/>
        </dgm:presLayoutVars>
      </dgm:prSet>
      <dgm:spPr/>
    </dgm:pt>
    <dgm:pt modelId="{5E995C2A-D298-7D46-B21B-0690D504B9EC}" type="pres">
      <dgm:prSet presAssocID="{AB9065C6-AB32-2847-83AE-5FB881B7D27F}" presName="accent_3" presStyleCnt="0"/>
      <dgm:spPr/>
    </dgm:pt>
    <dgm:pt modelId="{4265D7B6-B908-8E45-8EF2-E39343AD4B16}" type="pres">
      <dgm:prSet presAssocID="{AB9065C6-AB32-2847-83AE-5FB881B7D27F}" presName="accentRepeatNode" presStyleLbl="solidFgAcc1" presStyleIdx="2" presStyleCnt="4"/>
      <dgm:spPr/>
    </dgm:pt>
    <dgm:pt modelId="{97771F67-D2C2-144E-AAC3-DADB389E8A09}" type="pres">
      <dgm:prSet presAssocID="{54C593EC-F7F6-AF4B-BE4A-0A9F73FCC154}" presName="text_4" presStyleLbl="node1" presStyleIdx="3" presStyleCnt="4">
        <dgm:presLayoutVars>
          <dgm:bulletEnabled val="1"/>
        </dgm:presLayoutVars>
      </dgm:prSet>
      <dgm:spPr/>
    </dgm:pt>
    <dgm:pt modelId="{17BCE726-5B2C-0E4F-B552-D71E887C0841}" type="pres">
      <dgm:prSet presAssocID="{54C593EC-F7F6-AF4B-BE4A-0A9F73FCC154}" presName="accent_4" presStyleCnt="0"/>
      <dgm:spPr/>
    </dgm:pt>
    <dgm:pt modelId="{2880E510-DC7F-774B-9825-C3BD8ECDFCE2}" type="pres">
      <dgm:prSet presAssocID="{54C593EC-F7F6-AF4B-BE4A-0A9F73FCC154}" presName="accentRepeatNode" presStyleLbl="solidFgAcc1" presStyleIdx="3" presStyleCnt="4"/>
      <dgm:spPr/>
    </dgm:pt>
  </dgm:ptLst>
  <dgm:cxnLst>
    <dgm:cxn modelId="{B2470C06-E8C8-9945-93F8-DC792E36F493}" srcId="{A366C6A6-0BD7-9343-8AEB-083E3898FB0F}" destId="{54C593EC-F7F6-AF4B-BE4A-0A9F73FCC154}" srcOrd="3" destOrd="0" parTransId="{A032AC53-869A-1C40-8845-8D73118EFBE6}" sibTransId="{459827B1-3378-594D-BE34-63B312F2CEB8}"/>
    <dgm:cxn modelId="{2D8A1844-41A8-6441-AAE1-61086AE187F1}" srcId="{A366C6A6-0BD7-9343-8AEB-083E3898FB0F}" destId="{BAE838FA-6A6E-164A-BE0D-47BD0A6DB471}" srcOrd="1" destOrd="0" parTransId="{30A33780-CD1D-2A43-AD8E-0F397F2452F4}" sibTransId="{4329421C-9BC6-A142-9BA0-40D81CA87FD2}"/>
    <dgm:cxn modelId="{28D5604B-ABB0-7647-994D-F2561CC63A56}" type="presOf" srcId="{2A887CC8-D163-7A42-9E0B-170619163AEE}" destId="{A4B580AB-5538-7842-9646-B40CECE558DF}" srcOrd="0" destOrd="0" presId="urn:microsoft.com/office/officeart/2008/layout/VerticalCurvedList"/>
    <dgm:cxn modelId="{8EAB3D56-6343-FC44-A943-4B2B635AFC8F}" type="presOf" srcId="{AB9065C6-AB32-2847-83AE-5FB881B7D27F}" destId="{6318BCF1-7DB6-5C45-A580-AF168EBA62F7}" srcOrd="0" destOrd="0" presId="urn:microsoft.com/office/officeart/2008/layout/VerticalCurvedList"/>
    <dgm:cxn modelId="{A5C0A157-9F85-C24C-9784-C3E1E56F88A5}" srcId="{A366C6A6-0BD7-9343-8AEB-083E3898FB0F}" destId="{AB9065C6-AB32-2847-83AE-5FB881B7D27F}" srcOrd="2" destOrd="0" parTransId="{8411ACDF-FB66-CE40-A523-0FE440DF335C}" sibTransId="{6245B396-2618-2644-9E42-779B9D28DAFD}"/>
    <dgm:cxn modelId="{DBB8E868-745F-4344-B530-70EA8CD4A028}" type="presOf" srcId="{8D007A95-A63A-FC47-8867-9326AC13296C}" destId="{C9A307F5-54A7-F54F-895E-1F84D15AD48D}" srcOrd="0" destOrd="0" presId="urn:microsoft.com/office/officeart/2008/layout/VerticalCurvedList"/>
    <dgm:cxn modelId="{8627CA73-A9F6-3646-B01D-076A22E6E35A}" type="presOf" srcId="{54C593EC-F7F6-AF4B-BE4A-0A9F73FCC154}" destId="{97771F67-D2C2-144E-AAC3-DADB389E8A09}" srcOrd="0" destOrd="0" presId="urn:microsoft.com/office/officeart/2008/layout/VerticalCurvedList"/>
    <dgm:cxn modelId="{90C9C1A0-7B72-AF46-A6E0-7B8FD0CB9940}" type="presOf" srcId="{BAE838FA-6A6E-164A-BE0D-47BD0A6DB471}" destId="{88442F6B-297C-E846-8960-744A6D7AADEE}" srcOrd="0" destOrd="0" presId="urn:microsoft.com/office/officeart/2008/layout/VerticalCurvedList"/>
    <dgm:cxn modelId="{E48FABD7-81F7-844E-A8C2-69754A3D63C0}" srcId="{A366C6A6-0BD7-9343-8AEB-083E3898FB0F}" destId="{8D007A95-A63A-FC47-8867-9326AC13296C}" srcOrd="0" destOrd="0" parTransId="{DC83C086-CAD3-6640-B804-01B5795DA495}" sibTransId="{2A887CC8-D163-7A42-9E0B-170619163AEE}"/>
    <dgm:cxn modelId="{7AABF8E2-2CDF-0F46-8E3E-EC9EA1FD2FA4}" type="presOf" srcId="{A366C6A6-0BD7-9343-8AEB-083E3898FB0F}" destId="{4ACDDD83-EEAB-454C-862C-36ACD1DFEA2B}" srcOrd="0" destOrd="0" presId="urn:microsoft.com/office/officeart/2008/layout/VerticalCurvedList"/>
    <dgm:cxn modelId="{25481F38-AFDC-4A41-859C-5A0F3957CE57}" type="presParOf" srcId="{4ACDDD83-EEAB-454C-862C-36ACD1DFEA2B}" destId="{5A62BD4A-CCF9-E243-AC92-1BB8CF08F13A}" srcOrd="0" destOrd="0" presId="urn:microsoft.com/office/officeart/2008/layout/VerticalCurvedList"/>
    <dgm:cxn modelId="{D1415736-DBD8-D449-A5AB-52A0A8DA4AB7}" type="presParOf" srcId="{5A62BD4A-CCF9-E243-AC92-1BB8CF08F13A}" destId="{9C10ACCA-94CA-044E-8501-BF32B53B4C2A}" srcOrd="0" destOrd="0" presId="urn:microsoft.com/office/officeart/2008/layout/VerticalCurvedList"/>
    <dgm:cxn modelId="{D88A9F9F-422F-E149-B98C-5DBC91ED30B9}" type="presParOf" srcId="{9C10ACCA-94CA-044E-8501-BF32B53B4C2A}" destId="{14159C12-3C0B-E143-936B-D475E0779DF8}" srcOrd="0" destOrd="0" presId="urn:microsoft.com/office/officeart/2008/layout/VerticalCurvedList"/>
    <dgm:cxn modelId="{36657BF8-4D42-D842-9938-D7B49AB3FE0D}" type="presParOf" srcId="{9C10ACCA-94CA-044E-8501-BF32B53B4C2A}" destId="{A4B580AB-5538-7842-9646-B40CECE558DF}" srcOrd="1" destOrd="0" presId="urn:microsoft.com/office/officeart/2008/layout/VerticalCurvedList"/>
    <dgm:cxn modelId="{2AEF9C6B-7DBB-9E46-BDA1-5F29BD082D47}" type="presParOf" srcId="{9C10ACCA-94CA-044E-8501-BF32B53B4C2A}" destId="{9AB90514-1F00-9B48-BCBC-DD5B79496F18}" srcOrd="2" destOrd="0" presId="urn:microsoft.com/office/officeart/2008/layout/VerticalCurvedList"/>
    <dgm:cxn modelId="{56DF5E18-C394-864D-A3BF-1A9EA2CE3749}" type="presParOf" srcId="{9C10ACCA-94CA-044E-8501-BF32B53B4C2A}" destId="{36D43D70-0BD3-4F4C-9307-0793BB87D721}" srcOrd="3" destOrd="0" presId="urn:microsoft.com/office/officeart/2008/layout/VerticalCurvedList"/>
    <dgm:cxn modelId="{1671B870-075F-BB40-97BA-8D1926838B3B}" type="presParOf" srcId="{5A62BD4A-CCF9-E243-AC92-1BB8CF08F13A}" destId="{C9A307F5-54A7-F54F-895E-1F84D15AD48D}" srcOrd="1" destOrd="0" presId="urn:microsoft.com/office/officeart/2008/layout/VerticalCurvedList"/>
    <dgm:cxn modelId="{C987A416-D072-EC4D-A80A-CE19C1F101B3}" type="presParOf" srcId="{5A62BD4A-CCF9-E243-AC92-1BB8CF08F13A}" destId="{75C60D0D-9C62-594B-9BAA-811A801DEF6B}" srcOrd="2" destOrd="0" presId="urn:microsoft.com/office/officeart/2008/layout/VerticalCurvedList"/>
    <dgm:cxn modelId="{A40E4D7F-A552-E440-9EFC-CCC3062221EE}" type="presParOf" srcId="{75C60D0D-9C62-594B-9BAA-811A801DEF6B}" destId="{73F1CEF5-28AF-9C49-B277-8C3B85363BEA}" srcOrd="0" destOrd="0" presId="urn:microsoft.com/office/officeart/2008/layout/VerticalCurvedList"/>
    <dgm:cxn modelId="{164354AC-7CF0-FD43-B20B-AA5F219BB9F0}" type="presParOf" srcId="{5A62BD4A-CCF9-E243-AC92-1BB8CF08F13A}" destId="{88442F6B-297C-E846-8960-744A6D7AADEE}" srcOrd="3" destOrd="0" presId="urn:microsoft.com/office/officeart/2008/layout/VerticalCurvedList"/>
    <dgm:cxn modelId="{D2E1A827-872C-244A-AF6B-BEF766C2F0B5}" type="presParOf" srcId="{5A62BD4A-CCF9-E243-AC92-1BB8CF08F13A}" destId="{6AD1E6DD-268A-5F46-89B8-BC8C079C7602}" srcOrd="4" destOrd="0" presId="urn:microsoft.com/office/officeart/2008/layout/VerticalCurvedList"/>
    <dgm:cxn modelId="{EC86832E-F516-1744-AD4B-3A58532A1CF7}" type="presParOf" srcId="{6AD1E6DD-268A-5F46-89B8-BC8C079C7602}" destId="{1F532A6D-8657-9943-8020-24AD856AB83D}" srcOrd="0" destOrd="0" presId="urn:microsoft.com/office/officeart/2008/layout/VerticalCurvedList"/>
    <dgm:cxn modelId="{EE90B69A-314B-1741-8663-7C9A7D251986}" type="presParOf" srcId="{5A62BD4A-CCF9-E243-AC92-1BB8CF08F13A}" destId="{6318BCF1-7DB6-5C45-A580-AF168EBA62F7}" srcOrd="5" destOrd="0" presId="urn:microsoft.com/office/officeart/2008/layout/VerticalCurvedList"/>
    <dgm:cxn modelId="{1E441E32-B22E-FB4E-AF8C-C5A6537306A1}" type="presParOf" srcId="{5A62BD4A-CCF9-E243-AC92-1BB8CF08F13A}" destId="{5E995C2A-D298-7D46-B21B-0690D504B9EC}" srcOrd="6" destOrd="0" presId="urn:microsoft.com/office/officeart/2008/layout/VerticalCurvedList"/>
    <dgm:cxn modelId="{9F689072-6961-7044-8EFA-324FE999D363}" type="presParOf" srcId="{5E995C2A-D298-7D46-B21B-0690D504B9EC}" destId="{4265D7B6-B908-8E45-8EF2-E39343AD4B16}" srcOrd="0" destOrd="0" presId="urn:microsoft.com/office/officeart/2008/layout/VerticalCurvedList"/>
    <dgm:cxn modelId="{6ED74AF5-5620-C745-9CFD-B319E7B5B65D}" type="presParOf" srcId="{5A62BD4A-CCF9-E243-AC92-1BB8CF08F13A}" destId="{97771F67-D2C2-144E-AAC3-DADB389E8A09}" srcOrd="7" destOrd="0" presId="urn:microsoft.com/office/officeart/2008/layout/VerticalCurvedList"/>
    <dgm:cxn modelId="{CBBB98FD-1DEC-C74E-9360-02B5D0B92A74}" type="presParOf" srcId="{5A62BD4A-CCF9-E243-AC92-1BB8CF08F13A}" destId="{17BCE726-5B2C-0E4F-B552-D71E887C0841}" srcOrd="8" destOrd="0" presId="urn:microsoft.com/office/officeart/2008/layout/VerticalCurvedList"/>
    <dgm:cxn modelId="{2B110B39-2242-5F4E-996B-9355059BB528}" type="presParOf" srcId="{17BCE726-5B2C-0E4F-B552-D71E887C0841}" destId="{2880E510-DC7F-774B-9825-C3BD8ECDFC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66C6A6-0BD7-9343-8AEB-083E3898FB0F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007A95-A63A-FC47-8867-9326AC13296C}">
      <dgm:prSet/>
      <dgm:spPr/>
      <dgm:t>
        <a:bodyPr/>
        <a:lstStyle/>
        <a:p>
          <a:r>
            <a:rPr lang="en-US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Conceptual abstractions </a:t>
          </a:r>
          <a:r>
            <a: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devised by the frontend designer</a:t>
          </a:r>
        </a:p>
      </dgm:t>
    </dgm:pt>
    <dgm:pt modelId="{DC83C086-CAD3-6640-B804-01B5795DA495}" type="parTrans" cxnId="{E48FABD7-81F7-844E-A8C2-69754A3D63C0}">
      <dgm:prSet/>
      <dgm:spPr/>
      <dgm:t>
        <a:bodyPr/>
        <a:lstStyle/>
        <a:p>
          <a:endParaRPr lang="en-US"/>
        </a:p>
      </dgm:t>
    </dgm:pt>
    <dgm:pt modelId="{2A887CC8-D163-7A42-9E0B-170619163AEE}" type="sibTrans" cxnId="{E48FABD7-81F7-844E-A8C2-69754A3D63C0}">
      <dgm:prSet/>
      <dgm:spPr/>
      <dgm:t>
        <a:bodyPr/>
        <a:lstStyle/>
        <a:p>
          <a:endParaRPr lang="en-US"/>
        </a:p>
      </dgm:t>
    </dgm:pt>
    <dgm:pt modelId="{BAE838FA-6A6E-164A-BE0D-47BD0A6DB471}">
      <dgm:prSet/>
      <dgm:spPr/>
      <dgm:t>
        <a:bodyPr/>
        <a:lstStyle/>
        <a:p>
          <a:r>
            <a:rPr lang="en-US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Functional interactions </a:t>
          </a:r>
          <a:r>
            <a: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and </a:t>
          </a:r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dataflow between logical modules</a:t>
          </a:r>
        </a:p>
      </dgm:t>
    </dgm:pt>
    <dgm:pt modelId="{30A33780-CD1D-2A43-AD8E-0F397F2452F4}" type="parTrans" cxnId="{2D8A1844-41A8-6441-AAE1-61086AE187F1}">
      <dgm:prSet/>
      <dgm:spPr/>
      <dgm:t>
        <a:bodyPr/>
        <a:lstStyle/>
        <a:p>
          <a:endParaRPr lang="en-US"/>
        </a:p>
      </dgm:t>
    </dgm:pt>
    <dgm:pt modelId="{4329421C-9BC6-A142-9BA0-40D81CA87FD2}" type="sibTrans" cxnId="{2D8A1844-41A8-6441-AAE1-61086AE187F1}">
      <dgm:prSet/>
      <dgm:spPr/>
      <dgm:t>
        <a:bodyPr/>
        <a:lstStyle/>
        <a:p>
          <a:endParaRPr lang="en-US"/>
        </a:p>
      </dgm:t>
    </dgm:pt>
    <dgm:pt modelId="{AB9065C6-AB32-2847-83AE-5FB881B7D27F}">
      <dgm:prSet/>
      <dgm:spPr/>
      <dgm:t>
        <a:bodyPr/>
        <a:lstStyle/>
        <a:p>
          <a:r>
            <a:rPr lang="en-US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Macro placement guidance </a:t>
          </a:r>
          <a:r>
            <a: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with </a:t>
          </a:r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preferred locations for macros</a:t>
          </a:r>
        </a:p>
      </dgm:t>
    </dgm:pt>
    <dgm:pt modelId="{8411ACDF-FB66-CE40-A523-0FE440DF335C}" type="parTrans" cxnId="{A5C0A157-9F85-C24C-9784-C3E1E56F88A5}">
      <dgm:prSet/>
      <dgm:spPr/>
      <dgm:t>
        <a:bodyPr/>
        <a:lstStyle/>
        <a:p>
          <a:endParaRPr lang="en-US"/>
        </a:p>
      </dgm:t>
    </dgm:pt>
    <dgm:pt modelId="{6245B396-2618-2644-9E42-779B9D28DAFD}" type="sibTrans" cxnId="{A5C0A157-9F85-C24C-9784-C3E1E56F88A5}">
      <dgm:prSet/>
      <dgm:spPr/>
      <dgm:t>
        <a:bodyPr/>
        <a:lstStyle/>
        <a:p>
          <a:endParaRPr lang="en-US"/>
        </a:p>
      </dgm:t>
    </dgm:pt>
    <dgm:pt modelId="{54C593EC-F7F6-AF4B-BE4A-0A9F73FCC154}">
      <dgm:prSet/>
      <dgm:spPr/>
      <dgm:t>
        <a:bodyPr/>
        <a:lstStyle/>
        <a:p>
          <a:r>
            <a:rPr lang="en-US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Common constraints </a:t>
          </a:r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such as macro placement blockages</a:t>
          </a:r>
        </a:p>
      </dgm:t>
    </dgm:pt>
    <dgm:pt modelId="{A032AC53-869A-1C40-8845-8D73118EFBE6}" type="parTrans" cxnId="{B2470C06-E8C8-9945-93F8-DC792E36F493}">
      <dgm:prSet/>
      <dgm:spPr/>
      <dgm:t>
        <a:bodyPr/>
        <a:lstStyle/>
        <a:p>
          <a:endParaRPr lang="en-US"/>
        </a:p>
      </dgm:t>
    </dgm:pt>
    <dgm:pt modelId="{459827B1-3378-594D-BE34-63B312F2CEB8}" type="sibTrans" cxnId="{B2470C06-E8C8-9945-93F8-DC792E36F493}">
      <dgm:prSet/>
      <dgm:spPr/>
      <dgm:t>
        <a:bodyPr/>
        <a:lstStyle/>
        <a:p>
          <a:endParaRPr lang="en-US"/>
        </a:p>
      </dgm:t>
    </dgm:pt>
    <dgm:pt modelId="{4ACDDD83-EEAB-454C-862C-36ACD1DFEA2B}" type="pres">
      <dgm:prSet presAssocID="{A366C6A6-0BD7-9343-8AEB-083E3898FB0F}" presName="Name0" presStyleCnt="0">
        <dgm:presLayoutVars>
          <dgm:chMax val="7"/>
          <dgm:chPref val="7"/>
          <dgm:dir/>
        </dgm:presLayoutVars>
      </dgm:prSet>
      <dgm:spPr/>
    </dgm:pt>
    <dgm:pt modelId="{5A62BD4A-CCF9-E243-AC92-1BB8CF08F13A}" type="pres">
      <dgm:prSet presAssocID="{A366C6A6-0BD7-9343-8AEB-083E3898FB0F}" presName="Name1" presStyleCnt="0"/>
      <dgm:spPr/>
    </dgm:pt>
    <dgm:pt modelId="{9C10ACCA-94CA-044E-8501-BF32B53B4C2A}" type="pres">
      <dgm:prSet presAssocID="{A366C6A6-0BD7-9343-8AEB-083E3898FB0F}" presName="cycle" presStyleCnt="0"/>
      <dgm:spPr/>
    </dgm:pt>
    <dgm:pt modelId="{14159C12-3C0B-E143-936B-D475E0779DF8}" type="pres">
      <dgm:prSet presAssocID="{A366C6A6-0BD7-9343-8AEB-083E3898FB0F}" presName="srcNode" presStyleLbl="node1" presStyleIdx="0" presStyleCnt="4"/>
      <dgm:spPr/>
    </dgm:pt>
    <dgm:pt modelId="{A4B580AB-5538-7842-9646-B40CECE558DF}" type="pres">
      <dgm:prSet presAssocID="{A366C6A6-0BD7-9343-8AEB-083E3898FB0F}" presName="conn" presStyleLbl="parChTrans1D2" presStyleIdx="0" presStyleCnt="1"/>
      <dgm:spPr/>
    </dgm:pt>
    <dgm:pt modelId="{9AB90514-1F00-9B48-BCBC-DD5B79496F18}" type="pres">
      <dgm:prSet presAssocID="{A366C6A6-0BD7-9343-8AEB-083E3898FB0F}" presName="extraNode" presStyleLbl="node1" presStyleIdx="0" presStyleCnt="4"/>
      <dgm:spPr/>
    </dgm:pt>
    <dgm:pt modelId="{36D43D70-0BD3-4F4C-9307-0793BB87D721}" type="pres">
      <dgm:prSet presAssocID="{A366C6A6-0BD7-9343-8AEB-083E3898FB0F}" presName="dstNode" presStyleLbl="node1" presStyleIdx="0" presStyleCnt="4"/>
      <dgm:spPr/>
    </dgm:pt>
    <dgm:pt modelId="{C9A307F5-54A7-F54F-895E-1F84D15AD48D}" type="pres">
      <dgm:prSet presAssocID="{8D007A95-A63A-FC47-8867-9326AC13296C}" presName="text_1" presStyleLbl="node1" presStyleIdx="0" presStyleCnt="4">
        <dgm:presLayoutVars>
          <dgm:bulletEnabled val="1"/>
        </dgm:presLayoutVars>
      </dgm:prSet>
      <dgm:spPr/>
    </dgm:pt>
    <dgm:pt modelId="{75C60D0D-9C62-594B-9BAA-811A801DEF6B}" type="pres">
      <dgm:prSet presAssocID="{8D007A95-A63A-FC47-8867-9326AC13296C}" presName="accent_1" presStyleCnt="0"/>
      <dgm:spPr/>
    </dgm:pt>
    <dgm:pt modelId="{73F1CEF5-28AF-9C49-B277-8C3B85363BEA}" type="pres">
      <dgm:prSet presAssocID="{8D007A95-A63A-FC47-8867-9326AC13296C}" presName="accentRepeatNode" presStyleLbl="solidFgAcc1" presStyleIdx="0" presStyleCnt="4"/>
      <dgm:spPr/>
    </dgm:pt>
    <dgm:pt modelId="{88442F6B-297C-E846-8960-744A6D7AADEE}" type="pres">
      <dgm:prSet presAssocID="{BAE838FA-6A6E-164A-BE0D-47BD0A6DB471}" presName="text_2" presStyleLbl="node1" presStyleIdx="1" presStyleCnt="4">
        <dgm:presLayoutVars>
          <dgm:bulletEnabled val="1"/>
        </dgm:presLayoutVars>
      </dgm:prSet>
      <dgm:spPr/>
    </dgm:pt>
    <dgm:pt modelId="{6AD1E6DD-268A-5F46-89B8-BC8C079C7602}" type="pres">
      <dgm:prSet presAssocID="{BAE838FA-6A6E-164A-BE0D-47BD0A6DB471}" presName="accent_2" presStyleCnt="0"/>
      <dgm:spPr/>
    </dgm:pt>
    <dgm:pt modelId="{1F532A6D-8657-9943-8020-24AD856AB83D}" type="pres">
      <dgm:prSet presAssocID="{BAE838FA-6A6E-164A-BE0D-47BD0A6DB471}" presName="accentRepeatNode" presStyleLbl="solidFgAcc1" presStyleIdx="1" presStyleCnt="4"/>
      <dgm:spPr/>
    </dgm:pt>
    <dgm:pt modelId="{6318BCF1-7DB6-5C45-A580-AF168EBA62F7}" type="pres">
      <dgm:prSet presAssocID="{AB9065C6-AB32-2847-83AE-5FB881B7D27F}" presName="text_3" presStyleLbl="node1" presStyleIdx="2" presStyleCnt="4">
        <dgm:presLayoutVars>
          <dgm:bulletEnabled val="1"/>
        </dgm:presLayoutVars>
      </dgm:prSet>
      <dgm:spPr/>
    </dgm:pt>
    <dgm:pt modelId="{5E995C2A-D298-7D46-B21B-0690D504B9EC}" type="pres">
      <dgm:prSet presAssocID="{AB9065C6-AB32-2847-83AE-5FB881B7D27F}" presName="accent_3" presStyleCnt="0"/>
      <dgm:spPr/>
    </dgm:pt>
    <dgm:pt modelId="{4265D7B6-B908-8E45-8EF2-E39343AD4B16}" type="pres">
      <dgm:prSet presAssocID="{AB9065C6-AB32-2847-83AE-5FB881B7D27F}" presName="accentRepeatNode" presStyleLbl="solidFgAcc1" presStyleIdx="2" presStyleCnt="4"/>
      <dgm:spPr/>
    </dgm:pt>
    <dgm:pt modelId="{97771F67-D2C2-144E-AAC3-DADB389E8A09}" type="pres">
      <dgm:prSet presAssocID="{54C593EC-F7F6-AF4B-BE4A-0A9F73FCC154}" presName="text_4" presStyleLbl="node1" presStyleIdx="3" presStyleCnt="4">
        <dgm:presLayoutVars>
          <dgm:bulletEnabled val="1"/>
        </dgm:presLayoutVars>
      </dgm:prSet>
      <dgm:spPr/>
    </dgm:pt>
    <dgm:pt modelId="{17BCE726-5B2C-0E4F-B552-D71E887C0841}" type="pres">
      <dgm:prSet presAssocID="{54C593EC-F7F6-AF4B-BE4A-0A9F73FCC154}" presName="accent_4" presStyleCnt="0"/>
      <dgm:spPr/>
    </dgm:pt>
    <dgm:pt modelId="{2880E510-DC7F-774B-9825-C3BD8ECDFCE2}" type="pres">
      <dgm:prSet presAssocID="{54C593EC-F7F6-AF4B-BE4A-0A9F73FCC154}" presName="accentRepeatNode" presStyleLbl="solidFgAcc1" presStyleIdx="3" presStyleCnt="4"/>
      <dgm:spPr/>
    </dgm:pt>
  </dgm:ptLst>
  <dgm:cxnLst>
    <dgm:cxn modelId="{B2470C06-E8C8-9945-93F8-DC792E36F493}" srcId="{A366C6A6-0BD7-9343-8AEB-083E3898FB0F}" destId="{54C593EC-F7F6-AF4B-BE4A-0A9F73FCC154}" srcOrd="3" destOrd="0" parTransId="{A032AC53-869A-1C40-8845-8D73118EFBE6}" sibTransId="{459827B1-3378-594D-BE34-63B312F2CEB8}"/>
    <dgm:cxn modelId="{2D8A1844-41A8-6441-AAE1-61086AE187F1}" srcId="{A366C6A6-0BD7-9343-8AEB-083E3898FB0F}" destId="{BAE838FA-6A6E-164A-BE0D-47BD0A6DB471}" srcOrd="1" destOrd="0" parTransId="{30A33780-CD1D-2A43-AD8E-0F397F2452F4}" sibTransId="{4329421C-9BC6-A142-9BA0-40D81CA87FD2}"/>
    <dgm:cxn modelId="{28D5604B-ABB0-7647-994D-F2561CC63A56}" type="presOf" srcId="{2A887CC8-D163-7A42-9E0B-170619163AEE}" destId="{A4B580AB-5538-7842-9646-B40CECE558DF}" srcOrd="0" destOrd="0" presId="urn:microsoft.com/office/officeart/2008/layout/VerticalCurvedList"/>
    <dgm:cxn modelId="{8EAB3D56-6343-FC44-A943-4B2B635AFC8F}" type="presOf" srcId="{AB9065C6-AB32-2847-83AE-5FB881B7D27F}" destId="{6318BCF1-7DB6-5C45-A580-AF168EBA62F7}" srcOrd="0" destOrd="0" presId="urn:microsoft.com/office/officeart/2008/layout/VerticalCurvedList"/>
    <dgm:cxn modelId="{A5C0A157-9F85-C24C-9784-C3E1E56F88A5}" srcId="{A366C6A6-0BD7-9343-8AEB-083E3898FB0F}" destId="{AB9065C6-AB32-2847-83AE-5FB881B7D27F}" srcOrd="2" destOrd="0" parTransId="{8411ACDF-FB66-CE40-A523-0FE440DF335C}" sibTransId="{6245B396-2618-2644-9E42-779B9D28DAFD}"/>
    <dgm:cxn modelId="{DBB8E868-745F-4344-B530-70EA8CD4A028}" type="presOf" srcId="{8D007A95-A63A-FC47-8867-9326AC13296C}" destId="{C9A307F5-54A7-F54F-895E-1F84D15AD48D}" srcOrd="0" destOrd="0" presId="urn:microsoft.com/office/officeart/2008/layout/VerticalCurvedList"/>
    <dgm:cxn modelId="{8627CA73-A9F6-3646-B01D-076A22E6E35A}" type="presOf" srcId="{54C593EC-F7F6-AF4B-BE4A-0A9F73FCC154}" destId="{97771F67-D2C2-144E-AAC3-DADB389E8A09}" srcOrd="0" destOrd="0" presId="urn:microsoft.com/office/officeart/2008/layout/VerticalCurvedList"/>
    <dgm:cxn modelId="{90C9C1A0-7B72-AF46-A6E0-7B8FD0CB9940}" type="presOf" srcId="{BAE838FA-6A6E-164A-BE0D-47BD0A6DB471}" destId="{88442F6B-297C-E846-8960-744A6D7AADEE}" srcOrd="0" destOrd="0" presId="urn:microsoft.com/office/officeart/2008/layout/VerticalCurvedList"/>
    <dgm:cxn modelId="{E48FABD7-81F7-844E-A8C2-69754A3D63C0}" srcId="{A366C6A6-0BD7-9343-8AEB-083E3898FB0F}" destId="{8D007A95-A63A-FC47-8867-9326AC13296C}" srcOrd="0" destOrd="0" parTransId="{DC83C086-CAD3-6640-B804-01B5795DA495}" sibTransId="{2A887CC8-D163-7A42-9E0B-170619163AEE}"/>
    <dgm:cxn modelId="{7AABF8E2-2CDF-0F46-8E3E-EC9EA1FD2FA4}" type="presOf" srcId="{A366C6A6-0BD7-9343-8AEB-083E3898FB0F}" destId="{4ACDDD83-EEAB-454C-862C-36ACD1DFEA2B}" srcOrd="0" destOrd="0" presId="urn:microsoft.com/office/officeart/2008/layout/VerticalCurvedList"/>
    <dgm:cxn modelId="{25481F38-AFDC-4A41-859C-5A0F3957CE57}" type="presParOf" srcId="{4ACDDD83-EEAB-454C-862C-36ACD1DFEA2B}" destId="{5A62BD4A-CCF9-E243-AC92-1BB8CF08F13A}" srcOrd="0" destOrd="0" presId="urn:microsoft.com/office/officeart/2008/layout/VerticalCurvedList"/>
    <dgm:cxn modelId="{D1415736-DBD8-D449-A5AB-52A0A8DA4AB7}" type="presParOf" srcId="{5A62BD4A-CCF9-E243-AC92-1BB8CF08F13A}" destId="{9C10ACCA-94CA-044E-8501-BF32B53B4C2A}" srcOrd="0" destOrd="0" presId="urn:microsoft.com/office/officeart/2008/layout/VerticalCurvedList"/>
    <dgm:cxn modelId="{D88A9F9F-422F-E149-B98C-5DBC91ED30B9}" type="presParOf" srcId="{9C10ACCA-94CA-044E-8501-BF32B53B4C2A}" destId="{14159C12-3C0B-E143-936B-D475E0779DF8}" srcOrd="0" destOrd="0" presId="urn:microsoft.com/office/officeart/2008/layout/VerticalCurvedList"/>
    <dgm:cxn modelId="{36657BF8-4D42-D842-9938-D7B49AB3FE0D}" type="presParOf" srcId="{9C10ACCA-94CA-044E-8501-BF32B53B4C2A}" destId="{A4B580AB-5538-7842-9646-B40CECE558DF}" srcOrd="1" destOrd="0" presId="urn:microsoft.com/office/officeart/2008/layout/VerticalCurvedList"/>
    <dgm:cxn modelId="{2AEF9C6B-7DBB-9E46-BDA1-5F29BD082D47}" type="presParOf" srcId="{9C10ACCA-94CA-044E-8501-BF32B53B4C2A}" destId="{9AB90514-1F00-9B48-BCBC-DD5B79496F18}" srcOrd="2" destOrd="0" presId="urn:microsoft.com/office/officeart/2008/layout/VerticalCurvedList"/>
    <dgm:cxn modelId="{56DF5E18-C394-864D-A3BF-1A9EA2CE3749}" type="presParOf" srcId="{9C10ACCA-94CA-044E-8501-BF32B53B4C2A}" destId="{36D43D70-0BD3-4F4C-9307-0793BB87D721}" srcOrd="3" destOrd="0" presId="urn:microsoft.com/office/officeart/2008/layout/VerticalCurvedList"/>
    <dgm:cxn modelId="{1671B870-075F-BB40-97BA-8D1926838B3B}" type="presParOf" srcId="{5A62BD4A-CCF9-E243-AC92-1BB8CF08F13A}" destId="{C9A307F5-54A7-F54F-895E-1F84D15AD48D}" srcOrd="1" destOrd="0" presId="urn:microsoft.com/office/officeart/2008/layout/VerticalCurvedList"/>
    <dgm:cxn modelId="{C987A416-D072-EC4D-A80A-CE19C1F101B3}" type="presParOf" srcId="{5A62BD4A-CCF9-E243-AC92-1BB8CF08F13A}" destId="{75C60D0D-9C62-594B-9BAA-811A801DEF6B}" srcOrd="2" destOrd="0" presId="urn:microsoft.com/office/officeart/2008/layout/VerticalCurvedList"/>
    <dgm:cxn modelId="{A40E4D7F-A552-E440-9EFC-CCC3062221EE}" type="presParOf" srcId="{75C60D0D-9C62-594B-9BAA-811A801DEF6B}" destId="{73F1CEF5-28AF-9C49-B277-8C3B85363BEA}" srcOrd="0" destOrd="0" presId="urn:microsoft.com/office/officeart/2008/layout/VerticalCurvedList"/>
    <dgm:cxn modelId="{164354AC-7CF0-FD43-B20B-AA5F219BB9F0}" type="presParOf" srcId="{5A62BD4A-CCF9-E243-AC92-1BB8CF08F13A}" destId="{88442F6B-297C-E846-8960-744A6D7AADEE}" srcOrd="3" destOrd="0" presId="urn:microsoft.com/office/officeart/2008/layout/VerticalCurvedList"/>
    <dgm:cxn modelId="{D2E1A827-872C-244A-AF6B-BEF766C2F0B5}" type="presParOf" srcId="{5A62BD4A-CCF9-E243-AC92-1BB8CF08F13A}" destId="{6AD1E6DD-268A-5F46-89B8-BC8C079C7602}" srcOrd="4" destOrd="0" presId="urn:microsoft.com/office/officeart/2008/layout/VerticalCurvedList"/>
    <dgm:cxn modelId="{EC86832E-F516-1744-AD4B-3A58532A1CF7}" type="presParOf" srcId="{6AD1E6DD-268A-5F46-89B8-BC8C079C7602}" destId="{1F532A6D-8657-9943-8020-24AD856AB83D}" srcOrd="0" destOrd="0" presId="urn:microsoft.com/office/officeart/2008/layout/VerticalCurvedList"/>
    <dgm:cxn modelId="{EE90B69A-314B-1741-8663-7C9A7D251986}" type="presParOf" srcId="{5A62BD4A-CCF9-E243-AC92-1BB8CF08F13A}" destId="{6318BCF1-7DB6-5C45-A580-AF168EBA62F7}" srcOrd="5" destOrd="0" presId="urn:microsoft.com/office/officeart/2008/layout/VerticalCurvedList"/>
    <dgm:cxn modelId="{1E441E32-B22E-FB4E-AF8C-C5A6537306A1}" type="presParOf" srcId="{5A62BD4A-CCF9-E243-AC92-1BB8CF08F13A}" destId="{5E995C2A-D298-7D46-B21B-0690D504B9EC}" srcOrd="6" destOrd="0" presId="urn:microsoft.com/office/officeart/2008/layout/VerticalCurvedList"/>
    <dgm:cxn modelId="{9F689072-6961-7044-8EFA-324FE999D363}" type="presParOf" srcId="{5E995C2A-D298-7D46-B21B-0690D504B9EC}" destId="{4265D7B6-B908-8E45-8EF2-E39343AD4B16}" srcOrd="0" destOrd="0" presId="urn:microsoft.com/office/officeart/2008/layout/VerticalCurvedList"/>
    <dgm:cxn modelId="{6ED74AF5-5620-C745-9CFD-B319E7B5B65D}" type="presParOf" srcId="{5A62BD4A-CCF9-E243-AC92-1BB8CF08F13A}" destId="{97771F67-D2C2-144E-AAC3-DADB389E8A09}" srcOrd="7" destOrd="0" presId="urn:microsoft.com/office/officeart/2008/layout/VerticalCurvedList"/>
    <dgm:cxn modelId="{CBBB98FD-1DEC-C74E-9360-02B5D0B92A74}" type="presParOf" srcId="{5A62BD4A-CCF9-E243-AC92-1BB8CF08F13A}" destId="{17BCE726-5B2C-0E4F-B552-D71E887C0841}" srcOrd="8" destOrd="0" presId="urn:microsoft.com/office/officeart/2008/layout/VerticalCurvedList"/>
    <dgm:cxn modelId="{2B110B39-2242-5F4E-996B-9355059BB528}" type="presParOf" srcId="{17BCE726-5B2C-0E4F-B552-D71E887C0841}" destId="{2880E510-DC7F-774B-9825-C3BD8ECDFC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66C6A6-0BD7-9343-8AEB-083E3898FB0F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007A95-A63A-FC47-8867-9326AC13296C}">
      <dgm:prSet custT="1"/>
      <dgm:spPr/>
      <dgm:t>
        <a:bodyPr/>
        <a:lstStyle/>
        <a:p>
          <a:r>
            <a:rPr lang="en-US" sz="2500" b="1" i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Logical hierarchy</a:t>
          </a:r>
        </a:p>
      </dgm:t>
    </dgm:pt>
    <dgm:pt modelId="{DC83C086-CAD3-6640-B804-01B5795DA495}" type="parTrans" cxnId="{E48FABD7-81F7-844E-A8C2-69754A3D63C0}">
      <dgm:prSet/>
      <dgm:spPr/>
      <dgm:t>
        <a:bodyPr/>
        <a:lstStyle/>
        <a:p>
          <a:endParaRPr lang="en-US"/>
        </a:p>
      </dgm:t>
    </dgm:pt>
    <dgm:pt modelId="{2A887CC8-D163-7A42-9E0B-170619163AEE}" type="sibTrans" cxnId="{E48FABD7-81F7-844E-A8C2-69754A3D63C0}">
      <dgm:prSet/>
      <dgm:spPr/>
      <dgm:t>
        <a:bodyPr/>
        <a:lstStyle/>
        <a:p>
          <a:endParaRPr lang="en-US"/>
        </a:p>
      </dgm:t>
    </dgm:pt>
    <dgm:pt modelId="{BAE838FA-6A6E-164A-BE0D-47BD0A6DB471}">
      <dgm:prSet custT="1"/>
      <dgm:spPr/>
      <dgm:t>
        <a:bodyPr/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Connection topology </a:t>
          </a:r>
          <a:r>
            <a:rPr lang="en-US" sz="2500" b="0" i="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between clusters</a:t>
          </a:r>
        </a:p>
      </dgm:t>
    </dgm:pt>
    <dgm:pt modelId="{30A33780-CD1D-2A43-AD8E-0F397F2452F4}" type="parTrans" cxnId="{2D8A1844-41A8-6441-AAE1-61086AE187F1}">
      <dgm:prSet/>
      <dgm:spPr/>
      <dgm:t>
        <a:bodyPr/>
        <a:lstStyle/>
        <a:p>
          <a:endParaRPr lang="en-US"/>
        </a:p>
      </dgm:t>
    </dgm:pt>
    <dgm:pt modelId="{4329421C-9BC6-A142-9BA0-40D81CA87FD2}" type="sibTrans" cxnId="{2D8A1844-41A8-6441-AAE1-61086AE187F1}">
      <dgm:prSet/>
      <dgm:spPr/>
      <dgm:t>
        <a:bodyPr/>
        <a:lstStyle/>
        <a:p>
          <a:endParaRPr lang="en-US"/>
        </a:p>
      </dgm:t>
    </dgm:pt>
    <dgm:pt modelId="{AB9065C6-AB32-2847-83AE-5FB881B7D27F}">
      <dgm:prSet custT="1"/>
      <dgm:spPr/>
      <dgm:t>
        <a:bodyPr/>
        <a:lstStyle/>
        <a:p>
          <a:r>
            <a:rPr lang="en-US" sz="2500" b="1" i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Macro regularity </a:t>
          </a:r>
          <a:r>
            <a:rPr lang="en-US" sz="2500" b="0" i="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= grouping macros based on footprints</a:t>
          </a:r>
        </a:p>
      </dgm:t>
    </dgm:pt>
    <dgm:pt modelId="{8411ACDF-FB66-CE40-A523-0FE440DF335C}" type="parTrans" cxnId="{A5C0A157-9F85-C24C-9784-C3E1E56F88A5}">
      <dgm:prSet/>
      <dgm:spPr/>
      <dgm:t>
        <a:bodyPr/>
        <a:lstStyle/>
        <a:p>
          <a:endParaRPr lang="en-US"/>
        </a:p>
      </dgm:t>
    </dgm:pt>
    <dgm:pt modelId="{6245B396-2618-2644-9E42-779B9D28DAFD}" type="sibTrans" cxnId="{A5C0A157-9F85-C24C-9784-C3E1E56F88A5}">
      <dgm:prSet/>
      <dgm:spPr/>
      <dgm:t>
        <a:bodyPr/>
        <a:lstStyle/>
        <a:p>
          <a:endParaRPr lang="en-US"/>
        </a:p>
      </dgm:t>
    </dgm:pt>
    <dgm:pt modelId="{54C593EC-F7F6-AF4B-BE4A-0A9F73FCC154}">
      <dgm:prSet custT="1"/>
      <dgm:spPr/>
      <dgm:t>
        <a:bodyPr/>
        <a:lstStyle/>
        <a:p>
          <a:r>
            <a:rPr lang="en-US" sz="2500" b="1" i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Separation </a:t>
          </a:r>
          <a:r>
            <a:rPr lang="en-US" sz="2500" b="0" i="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between macros and their corresponding standard cell logic</a:t>
          </a:r>
        </a:p>
      </dgm:t>
    </dgm:pt>
    <dgm:pt modelId="{A032AC53-869A-1C40-8845-8D73118EFBE6}" type="parTrans" cxnId="{B2470C06-E8C8-9945-93F8-DC792E36F493}">
      <dgm:prSet/>
      <dgm:spPr/>
      <dgm:t>
        <a:bodyPr/>
        <a:lstStyle/>
        <a:p>
          <a:endParaRPr lang="en-US"/>
        </a:p>
      </dgm:t>
    </dgm:pt>
    <dgm:pt modelId="{459827B1-3378-594D-BE34-63B312F2CEB8}" type="sibTrans" cxnId="{B2470C06-E8C8-9945-93F8-DC792E36F493}">
      <dgm:prSet/>
      <dgm:spPr/>
      <dgm:t>
        <a:bodyPr/>
        <a:lstStyle/>
        <a:p>
          <a:endParaRPr lang="en-US"/>
        </a:p>
      </dgm:t>
    </dgm:pt>
    <dgm:pt modelId="{40BA4C60-27C9-3642-92FE-24659D0858C7}">
      <dgm:prSet custT="1"/>
      <dgm:spPr/>
      <dgm:t>
        <a:bodyPr/>
        <a:lstStyle/>
        <a:p>
          <a:r>
            <a:rPr lang="en-US" sz="2500" b="1" i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Dataflow </a:t>
          </a:r>
          <a:r>
            <a:rPr lang="en-US" sz="2500" b="0" i="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between logical modules (including Input-output pins)</a:t>
          </a:r>
        </a:p>
      </dgm:t>
    </dgm:pt>
    <dgm:pt modelId="{D2762D8D-CCEE-7E4A-A16D-98093AC8BCD4}" type="parTrans" cxnId="{F915DB76-0499-C446-890C-6B09EC5B16CC}">
      <dgm:prSet/>
      <dgm:spPr/>
      <dgm:t>
        <a:bodyPr/>
        <a:lstStyle/>
        <a:p>
          <a:endParaRPr lang="en-US"/>
        </a:p>
      </dgm:t>
    </dgm:pt>
    <dgm:pt modelId="{DEAB09A3-4D14-0D41-A93C-4FF537FD4559}" type="sibTrans" cxnId="{F915DB76-0499-C446-890C-6B09EC5B16CC}">
      <dgm:prSet/>
      <dgm:spPr/>
      <dgm:t>
        <a:bodyPr/>
        <a:lstStyle/>
        <a:p>
          <a:endParaRPr lang="en-US"/>
        </a:p>
      </dgm:t>
    </dgm:pt>
    <dgm:pt modelId="{4ACDDD83-EEAB-454C-862C-36ACD1DFEA2B}" type="pres">
      <dgm:prSet presAssocID="{A366C6A6-0BD7-9343-8AEB-083E3898FB0F}" presName="Name0" presStyleCnt="0">
        <dgm:presLayoutVars>
          <dgm:chMax val="7"/>
          <dgm:chPref val="7"/>
          <dgm:dir/>
        </dgm:presLayoutVars>
      </dgm:prSet>
      <dgm:spPr/>
    </dgm:pt>
    <dgm:pt modelId="{5A62BD4A-CCF9-E243-AC92-1BB8CF08F13A}" type="pres">
      <dgm:prSet presAssocID="{A366C6A6-0BD7-9343-8AEB-083E3898FB0F}" presName="Name1" presStyleCnt="0"/>
      <dgm:spPr/>
    </dgm:pt>
    <dgm:pt modelId="{9C10ACCA-94CA-044E-8501-BF32B53B4C2A}" type="pres">
      <dgm:prSet presAssocID="{A366C6A6-0BD7-9343-8AEB-083E3898FB0F}" presName="cycle" presStyleCnt="0"/>
      <dgm:spPr/>
    </dgm:pt>
    <dgm:pt modelId="{14159C12-3C0B-E143-936B-D475E0779DF8}" type="pres">
      <dgm:prSet presAssocID="{A366C6A6-0BD7-9343-8AEB-083E3898FB0F}" presName="srcNode" presStyleLbl="node1" presStyleIdx="0" presStyleCnt="5"/>
      <dgm:spPr/>
    </dgm:pt>
    <dgm:pt modelId="{A4B580AB-5538-7842-9646-B40CECE558DF}" type="pres">
      <dgm:prSet presAssocID="{A366C6A6-0BD7-9343-8AEB-083E3898FB0F}" presName="conn" presStyleLbl="parChTrans1D2" presStyleIdx="0" presStyleCnt="1"/>
      <dgm:spPr/>
    </dgm:pt>
    <dgm:pt modelId="{9AB90514-1F00-9B48-BCBC-DD5B79496F18}" type="pres">
      <dgm:prSet presAssocID="{A366C6A6-0BD7-9343-8AEB-083E3898FB0F}" presName="extraNode" presStyleLbl="node1" presStyleIdx="0" presStyleCnt="5"/>
      <dgm:spPr/>
    </dgm:pt>
    <dgm:pt modelId="{36D43D70-0BD3-4F4C-9307-0793BB87D721}" type="pres">
      <dgm:prSet presAssocID="{A366C6A6-0BD7-9343-8AEB-083E3898FB0F}" presName="dstNode" presStyleLbl="node1" presStyleIdx="0" presStyleCnt="5"/>
      <dgm:spPr/>
    </dgm:pt>
    <dgm:pt modelId="{C9A307F5-54A7-F54F-895E-1F84D15AD48D}" type="pres">
      <dgm:prSet presAssocID="{8D007A95-A63A-FC47-8867-9326AC13296C}" presName="text_1" presStyleLbl="node1" presStyleIdx="0" presStyleCnt="5" custScaleX="90338" custScaleY="92396">
        <dgm:presLayoutVars>
          <dgm:bulletEnabled val="1"/>
        </dgm:presLayoutVars>
      </dgm:prSet>
      <dgm:spPr/>
    </dgm:pt>
    <dgm:pt modelId="{75C60D0D-9C62-594B-9BAA-811A801DEF6B}" type="pres">
      <dgm:prSet presAssocID="{8D007A95-A63A-FC47-8867-9326AC13296C}" presName="accent_1" presStyleCnt="0"/>
      <dgm:spPr/>
    </dgm:pt>
    <dgm:pt modelId="{73F1CEF5-28AF-9C49-B277-8C3B85363BEA}" type="pres">
      <dgm:prSet presAssocID="{8D007A95-A63A-FC47-8867-9326AC13296C}" presName="accentRepeatNode" presStyleLbl="solidFgAcc1" presStyleIdx="0" presStyleCnt="5"/>
      <dgm:spPr/>
    </dgm:pt>
    <dgm:pt modelId="{88442F6B-297C-E846-8960-744A6D7AADEE}" type="pres">
      <dgm:prSet presAssocID="{BAE838FA-6A6E-164A-BE0D-47BD0A6DB471}" presName="text_2" presStyleLbl="node1" presStyleIdx="1" presStyleCnt="5" custScaleX="94072" custScaleY="107252" custLinFactNeighborX="-2396" custLinFactNeighborY="-29069">
        <dgm:presLayoutVars>
          <dgm:bulletEnabled val="1"/>
        </dgm:presLayoutVars>
      </dgm:prSet>
      <dgm:spPr/>
    </dgm:pt>
    <dgm:pt modelId="{6AD1E6DD-268A-5F46-89B8-BC8C079C7602}" type="pres">
      <dgm:prSet presAssocID="{BAE838FA-6A6E-164A-BE0D-47BD0A6DB471}" presName="accent_2" presStyleCnt="0"/>
      <dgm:spPr/>
    </dgm:pt>
    <dgm:pt modelId="{1F532A6D-8657-9943-8020-24AD856AB83D}" type="pres">
      <dgm:prSet presAssocID="{BAE838FA-6A6E-164A-BE0D-47BD0A6DB471}" presName="accentRepeatNode" presStyleLbl="solidFgAcc1" presStyleIdx="1" presStyleCnt="5" custLinFactNeighborX="-126" custLinFactNeighborY="-23138"/>
      <dgm:spPr/>
    </dgm:pt>
    <dgm:pt modelId="{6318BCF1-7DB6-5C45-A580-AF168EBA62F7}" type="pres">
      <dgm:prSet presAssocID="{AB9065C6-AB32-2847-83AE-5FB881B7D27F}" presName="text_3" presStyleLbl="node1" presStyleIdx="2" presStyleCnt="5" custScaleX="95604" custScaleY="118473" custLinFactNeighborX="-3432" custLinFactNeighborY="-39095">
        <dgm:presLayoutVars>
          <dgm:bulletEnabled val="1"/>
        </dgm:presLayoutVars>
      </dgm:prSet>
      <dgm:spPr/>
    </dgm:pt>
    <dgm:pt modelId="{5E995C2A-D298-7D46-B21B-0690D504B9EC}" type="pres">
      <dgm:prSet presAssocID="{AB9065C6-AB32-2847-83AE-5FB881B7D27F}" presName="accent_3" presStyleCnt="0"/>
      <dgm:spPr/>
    </dgm:pt>
    <dgm:pt modelId="{4265D7B6-B908-8E45-8EF2-E39343AD4B16}" type="pres">
      <dgm:prSet presAssocID="{AB9065C6-AB32-2847-83AE-5FB881B7D27F}" presName="accentRepeatNode" presStyleLbl="solidFgAcc1" presStyleIdx="2" presStyleCnt="5" custLinFactNeighborX="-9701" custLinFactNeighborY="-31873"/>
      <dgm:spPr/>
    </dgm:pt>
    <dgm:pt modelId="{97771F67-D2C2-144E-AAC3-DADB389E8A09}" type="pres">
      <dgm:prSet presAssocID="{54C593EC-F7F6-AF4B-BE4A-0A9F73FCC154}" presName="text_4" presStyleLbl="node1" presStyleIdx="3" presStyleCnt="5" custScaleX="93349" custScaleY="167037" custLinFactNeighborX="-2396" custLinFactNeighborY="-27749">
        <dgm:presLayoutVars>
          <dgm:bulletEnabled val="1"/>
        </dgm:presLayoutVars>
      </dgm:prSet>
      <dgm:spPr/>
    </dgm:pt>
    <dgm:pt modelId="{17BCE726-5B2C-0E4F-B552-D71E887C0841}" type="pres">
      <dgm:prSet presAssocID="{54C593EC-F7F6-AF4B-BE4A-0A9F73FCC154}" presName="accent_4" presStyleCnt="0"/>
      <dgm:spPr/>
    </dgm:pt>
    <dgm:pt modelId="{2880E510-DC7F-774B-9825-C3BD8ECDFCE2}" type="pres">
      <dgm:prSet presAssocID="{54C593EC-F7F6-AF4B-BE4A-0A9F73FCC154}" presName="accentRepeatNode" presStyleLbl="solidFgAcc1" presStyleIdx="3" presStyleCnt="5" custLinFactNeighborY="-24060"/>
      <dgm:spPr/>
    </dgm:pt>
    <dgm:pt modelId="{7F5A3692-CCD6-1748-8084-6737F4BE3ECE}" type="pres">
      <dgm:prSet presAssocID="{40BA4C60-27C9-3642-92FE-24659D0858C7}" presName="text_5" presStyleLbl="node1" presStyleIdx="4" presStyleCnt="5" custScaleX="91447" custScaleY="124768" custLinFactNeighborX="-1320" custLinFactNeighborY="-10025">
        <dgm:presLayoutVars>
          <dgm:bulletEnabled val="1"/>
        </dgm:presLayoutVars>
      </dgm:prSet>
      <dgm:spPr/>
    </dgm:pt>
    <dgm:pt modelId="{EDACCBAF-BE97-9943-BDDC-FD480E3E82A2}" type="pres">
      <dgm:prSet presAssocID="{40BA4C60-27C9-3642-92FE-24659D0858C7}" presName="accent_5" presStyleCnt="0"/>
      <dgm:spPr/>
    </dgm:pt>
    <dgm:pt modelId="{DB22BEC1-BF74-224B-9911-739CF1DA4375}" type="pres">
      <dgm:prSet presAssocID="{40BA4C60-27C9-3642-92FE-24659D0858C7}" presName="accentRepeatNode" presStyleLbl="solidFgAcc1" presStyleIdx="4" presStyleCnt="5" custLinFactNeighborX="14436" custLinFactNeighborY="-8020"/>
      <dgm:spPr/>
    </dgm:pt>
  </dgm:ptLst>
  <dgm:cxnLst>
    <dgm:cxn modelId="{B2470C06-E8C8-9945-93F8-DC792E36F493}" srcId="{A366C6A6-0BD7-9343-8AEB-083E3898FB0F}" destId="{54C593EC-F7F6-AF4B-BE4A-0A9F73FCC154}" srcOrd="3" destOrd="0" parTransId="{A032AC53-869A-1C40-8845-8D73118EFBE6}" sibTransId="{459827B1-3378-594D-BE34-63B312F2CEB8}"/>
    <dgm:cxn modelId="{4188F617-E91A-BD42-968A-11168D3317B9}" type="presOf" srcId="{40BA4C60-27C9-3642-92FE-24659D0858C7}" destId="{7F5A3692-CCD6-1748-8084-6737F4BE3ECE}" srcOrd="0" destOrd="0" presId="urn:microsoft.com/office/officeart/2008/layout/VerticalCurvedList"/>
    <dgm:cxn modelId="{2D8A1844-41A8-6441-AAE1-61086AE187F1}" srcId="{A366C6A6-0BD7-9343-8AEB-083E3898FB0F}" destId="{BAE838FA-6A6E-164A-BE0D-47BD0A6DB471}" srcOrd="1" destOrd="0" parTransId="{30A33780-CD1D-2A43-AD8E-0F397F2452F4}" sibTransId="{4329421C-9BC6-A142-9BA0-40D81CA87FD2}"/>
    <dgm:cxn modelId="{28D5604B-ABB0-7647-994D-F2561CC63A56}" type="presOf" srcId="{2A887CC8-D163-7A42-9E0B-170619163AEE}" destId="{A4B580AB-5538-7842-9646-B40CECE558DF}" srcOrd="0" destOrd="0" presId="urn:microsoft.com/office/officeart/2008/layout/VerticalCurvedList"/>
    <dgm:cxn modelId="{8EAB3D56-6343-FC44-A943-4B2B635AFC8F}" type="presOf" srcId="{AB9065C6-AB32-2847-83AE-5FB881B7D27F}" destId="{6318BCF1-7DB6-5C45-A580-AF168EBA62F7}" srcOrd="0" destOrd="0" presId="urn:microsoft.com/office/officeart/2008/layout/VerticalCurvedList"/>
    <dgm:cxn modelId="{A5C0A157-9F85-C24C-9784-C3E1E56F88A5}" srcId="{A366C6A6-0BD7-9343-8AEB-083E3898FB0F}" destId="{AB9065C6-AB32-2847-83AE-5FB881B7D27F}" srcOrd="2" destOrd="0" parTransId="{8411ACDF-FB66-CE40-A523-0FE440DF335C}" sibTransId="{6245B396-2618-2644-9E42-779B9D28DAFD}"/>
    <dgm:cxn modelId="{DBB8E868-745F-4344-B530-70EA8CD4A028}" type="presOf" srcId="{8D007A95-A63A-FC47-8867-9326AC13296C}" destId="{C9A307F5-54A7-F54F-895E-1F84D15AD48D}" srcOrd="0" destOrd="0" presId="urn:microsoft.com/office/officeart/2008/layout/VerticalCurvedList"/>
    <dgm:cxn modelId="{8627CA73-A9F6-3646-B01D-076A22E6E35A}" type="presOf" srcId="{54C593EC-F7F6-AF4B-BE4A-0A9F73FCC154}" destId="{97771F67-D2C2-144E-AAC3-DADB389E8A09}" srcOrd="0" destOrd="0" presId="urn:microsoft.com/office/officeart/2008/layout/VerticalCurvedList"/>
    <dgm:cxn modelId="{F915DB76-0499-C446-890C-6B09EC5B16CC}" srcId="{A366C6A6-0BD7-9343-8AEB-083E3898FB0F}" destId="{40BA4C60-27C9-3642-92FE-24659D0858C7}" srcOrd="4" destOrd="0" parTransId="{D2762D8D-CCEE-7E4A-A16D-98093AC8BCD4}" sibTransId="{DEAB09A3-4D14-0D41-A93C-4FF537FD4559}"/>
    <dgm:cxn modelId="{90C9C1A0-7B72-AF46-A6E0-7B8FD0CB9940}" type="presOf" srcId="{BAE838FA-6A6E-164A-BE0D-47BD0A6DB471}" destId="{88442F6B-297C-E846-8960-744A6D7AADEE}" srcOrd="0" destOrd="0" presId="urn:microsoft.com/office/officeart/2008/layout/VerticalCurvedList"/>
    <dgm:cxn modelId="{E48FABD7-81F7-844E-A8C2-69754A3D63C0}" srcId="{A366C6A6-0BD7-9343-8AEB-083E3898FB0F}" destId="{8D007A95-A63A-FC47-8867-9326AC13296C}" srcOrd="0" destOrd="0" parTransId="{DC83C086-CAD3-6640-B804-01B5795DA495}" sibTransId="{2A887CC8-D163-7A42-9E0B-170619163AEE}"/>
    <dgm:cxn modelId="{7AABF8E2-2CDF-0F46-8E3E-EC9EA1FD2FA4}" type="presOf" srcId="{A366C6A6-0BD7-9343-8AEB-083E3898FB0F}" destId="{4ACDDD83-EEAB-454C-862C-36ACD1DFEA2B}" srcOrd="0" destOrd="0" presId="urn:microsoft.com/office/officeart/2008/layout/VerticalCurvedList"/>
    <dgm:cxn modelId="{25481F38-AFDC-4A41-859C-5A0F3957CE57}" type="presParOf" srcId="{4ACDDD83-EEAB-454C-862C-36ACD1DFEA2B}" destId="{5A62BD4A-CCF9-E243-AC92-1BB8CF08F13A}" srcOrd="0" destOrd="0" presId="urn:microsoft.com/office/officeart/2008/layout/VerticalCurvedList"/>
    <dgm:cxn modelId="{D1415736-DBD8-D449-A5AB-52A0A8DA4AB7}" type="presParOf" srcId="{5A62BD4A-CCF9-E243-AC92-1BB8CF08F13A}" destId="{9C10ACCA-94CA-044E-8501-BF32B53B4C2A}" srcOrd="0" destOrd="0" presId="urn:microsoft.com/office/officeart/2008/layout/VerticalCurvedList"/>
    <dgm:cxn modelId="{D88A9F9F-422F-E149-B98C-5DBC91ED30B9}" type="presParOf" srcId="{9C10ACCA-94CA-044E-8501-BF32B53B4C2A}" destId="{14159C12-3C0B-E143-936B-D475E0779DF8}" srcOrd="0" destOrd="0" presId="urn:microsoft.com/office/officeart/2008/layout/VerticalCurvedList"/>
    <dgm:cxn modelId="{36657BF8-4D42-D842-9938-D7B49AB3FE0D}" type="presParOf" srcId="{9C10ACCA-94CA-044E-8501-BF32B53B4C2A}" destId="{A4B580AB-5538-7842-9646-B40CECE558DF}" srcOrd="1" destOrd="0" presId="urn:microsoft.com/office/officeart/2008/layout/VerticalCurvedList"/>
    <dgm:cxn modelId="{2AEF9C6B-7DBB-9E46-BDA1-5F29BD082D47}" type="presParOf" srcId="{9C10ACCA-94CA-044E-8501-BF32B53B4C2A}" destId="{9AB90514-1F00-9B48-BCBC-DD5B79496F18}" srcOrd="2" destOrd="0" presId="urn:microsoft.com/office/officeart/2008/layout/VerticalCurvedList"/>
    <dgm:cxn modelId="{56DF5E18-C394-864D-A3BF-1A9EA2CE3749}" type="presParOf" srcId="{9C10ACCA-94CA-044E-8501-BF32B53B4C2A}" destId="{36D43D70-0BD3-4F4C-9307-0793BB87D721}" srcOrd="3" destOrd="0" presId="urn:microsoft.com/office/officeart/2008/layout/VerticalCurvedList"/>
    <dgm:cxn modelId="{1671B870-075F-BB40-97BA-8D1926838B3B}" type="presParOf" srcId="{5A62BD4A-CCF9-E243-AC92-1BB8CF08F13A}" destId="{C9A307F5-54A7-F54F-895E-1F84D15AD48D}" srcOrd="1" destOrd="0" presId="urn:microsoft.com/office/officeart/2008/layout/VerticalCurvedList"/>
    <dgm:cxn modelId="{C987A416-D072-EC4D-A80A-CE19C1F101B3}" type="presParOf" srcId="{5A62BD4A-CCF9-E243-AC92-1BB8CF08F13A}" destId="{75C60D0D-9C62-594B-9BAA-811A801DEF6B}" srcOrd="2" destOrd="0" presId="urn:microsoft.com/office/officeart/2008/layout/VerticalCurvedList"/>
    <dgm:cxn modelId="{A40E4D7F-A552-E440-9EFC-CCC3062221EE}" type="presParOf" srcId="{75C60D0D-9C62-594B-9BAA-811A801DEF6B}" destId="{73F1CEF5-28AF-9C49-B277-8C3B85363BEA}" srcOrd="0" destOrd="0" presId="urn:microsoft.com/office/officeart/2008/layout/VerticalCurvedList"/>
    <dgm:cxn modelId="{164354AC-7CF0-FD43-B20B-AA5F219BB9F0}" type="presParOf" srcId="{5A62BD4A-CCF9-E243-AC92-1BB8CF08F13A}" destId="{88442F6B-297C-E846-8960-744A6D7AADEE}" srcOrd="3" destOrd="0" presId="urn:microsoft.com/office/officeart/2008/layout/VerticalCurvedList"/>
    <dgm:cxn modelId="{D2E1A827-872C-244A-AF6B-BEF766C2F0B5}" type="presParOf" srcId="{5A62BD4A-CCF9-E243-AC92-1BB8CF08F13A}" destId="{6AD1E6DD-268A-5F46-89B8-BC8C079C7602}" srcOrd="4" destOrd="0" presId="urn:microsoft.com/office/officeart/2008/layout/VerticalCurvedList"/>
    <dgm:cxn modelId="{EC86832E-F516-1744-AD4B-3A58532A1CF7}" type="presParOf" srcId="{6AD1E6DD-268A-5F46-89B8-BC8C079C7602}" destId="{1F532A6D-8657-9943-8020-24AD856AB83D}" srcOrd="0" destOrd="0" presId="urn:microsoft.com/office/officeart/2008/layout/VerticalCurvedList"/>
    <dgm:cxn modelId="{EE90B69A-314B-1741-8663-7C9A7D251986}" type="presParOf" srcId="{5A62BD4A-CCF9-E243-AC92-1BB8CF08F13A}" destId="{6318BCF1-7DB6-5C45-A580-AF168EBA62F7}" srcOrd="5" destOrd="0" presId="urn:microsoft.com/office/officeart/2008/layout/VerticalCurvedList"/>
    <dgm:cxn modelId="{1E441E32-B22E-FB4E-AF8C-C5A6537306A1}" type="presParOf" srcId="{5A62BD4A-CCF9-E243-AC92-1BB8CF08F13A}" destId="{5E995C2A-D298-7D46-B21B-0690D504B9EC}" srcOrd="6" destOrd="0" presId="urn:microsoft.com/office/officeart/2008/layout/VerticalCurvedList"/>
    <dgm:cxn modelId="{9F689072-6961-7044-8EFA-324FE999D363}" type="presParOf" srcId="{5E995C2A-D298-7D46-B21B-0690D504B9EC}" destId="{4265D7B6-B908-8E45-8EF2-E39343AD4B16}" srcOrd="0" destOrd="0" presId="urn:microsoft.com/office/officeart/2008/layout/VerticalCurvedList"/>
    <dgm:cxn modelId="{6ED74AF5-5620-C745-9CFD-B319E7B5B65D}" type="presParOf" srcId="{5A62BD4A-CCF9-E243-AC92-1BB8CF08F13A}" destId="{97771F67-D2C2-144E-AAC3-DADB389E8A09}" srcOrd="7" destOrd="0" presId="urn:microsoft.com/office/officeart/2008/layout/VerticalCurvedList"/>
    <dgm:cxn modelId="{CBBB98FD-1DEC-C74E-9360-02B5D0B92A74}" type="presParOf" srcId="{5A62BD4A-CCF9-E243-AC92-1BB8CF08F13A}" destId="{17BCE726-5B2C-0E4F-B552-D71E887C0841}" srcOrd="8" destOrd="0" presId="urn:microsoft.com/office/officeart/2008/layout/VerticalCurvedList"/>
    <dgm:cxn modelId="{2B110B39-2242-5F4E-996B-9355059BB528}" type="presParOf" srcId="{17BCE726-5B2C-0E4F-B552-D71E887C0841}" destId="{2880E510-DC7F-774B-9825-C3BD8ECDFCE2}" srcOrd="0" destOrd="0" presId="urn:microsoft.com/office/officeart/2008/layout/VerticalCurvedList"/>
    <dgm:cxn modelId="{4353F396-D7BC-424D-A08C-BD69E15673BE}" type="presParOf" srcId="{5A62BD4A-CCF9-E243-AC92-1BB8CF08F13A}" destId="{7F5A3692-CCD6-1748-8084-6737F4BE3ECE}" srcOrd="9" destOrd="0" presId="urn:microsoft.com/office/officeart/2008/layout/VerticalCurvedList"/>
    <dgm:cxn modelId="{53920822-339D-F94A-98F7-6A63006231FC}" type="presParOf" srcId="{5A62BD4A-CCF9-E243-AC92-1BB8CF08F13A}" destId="{EDACCBAF-BE97-9943-BDDC-FD480E3E82A2}" srcOrd="10" destOrd="0" presId="urn:microsoft.com/office/officeart/2008/layout/VerticalCurvedList"/>
    <dgm:cxn modelId="{1E479A73-FCE4-E841-9453-D6488E67D6A7}" type="presParOf" srcId="{EDACCBAF-BE97-9943-BDDC-FD480E3E82A2}" destId="{DB22BEC1-BF74-224B-9911-739CF1DA43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66C6A6-0BD7-9343-8AEB-083E3898FB0F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007A95-A63A-FC47-8867-9326AC13296C}">
      <dgm:prSet/>
      <dgm:spPr/>
      <dgm:t>
        <a:bodyPr/>
        <a:lstStyle/>
        <a:p>
          <a:r>
            <a:rPr lang="en-US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Conceptual abstractions </a:t>
          </a:r>
          <a:r>
            <a: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devised by the frontend designer</a:t>
          </a:r>
        </a:p>
      </dgm:t>
    </dgm:pt>
    <dgm:pt modelId="{DC83C086-CAD3-6640-B804-01B5795DA495}" type="parTrans" cxnId="{E48FABD7-81F7-844E-A8C2-69754A3D63C0}">
      <dgm:prSet/>
      <dgm:spPr/>
      <dgm:t>
        <a:bodyPr/>
        <a:lstStyle/>
        <a:p>
          <a:endParaRPr lang="en-US"/>
        </a:p>
      </dgm:t>
    </dgm:pt>
    <dgm:pt modelId="{2A887CC8-D163-7A42-9E0B-170619163AEE}" type="sibTrans" cxnId="{E48FABD7-81F7-844E-A8C2-69754A3D63C0}">
      <dgm:prSet/>
      <dgm:spPr/>
      <dgm:t>
        <a:bodyPr/>
        <a:lstStyle/>
        <a:p>
          <a:endParaRPr lang="en-US"/>
        </a:p>
      </dgm:t>
    </dgm:pt>
    <dgm:pt modelId="{BAE838FA-6A6E-164A-BE0D-47BD0A6DB471}">
      <dgm:prSet/>
      <dgm:spPr/>
      <dgm:t>
        <a:bodyPr/>
        <a:lstStyle/>
        <a:p>
          <a:r>
            <a:rPr lang="en-US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Functional interactions </a:t>
          </a:r>
          <a:r>
            <a: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and </a:t>
          </a:r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dataflow between logical modules</a:t>
          </a:r>
        </a:p>
      </dgm:t>
    </dgm:pt>
    <dgm:pt modelId="{30A33780-CD1D-2A43-AD8E-0F397F2452F4}" type="parTrans" cxnId="{2D8A1844-41A8-6441-AAE1-61086AE187F1}">
      <dgm:prSet/>
      <dgm:spPr/>
      <dgm:t>
        <a:bodyPr/>
        <a:lstStyle/>
        <a:p>
          <a:endParaRPr lang="en-US"/>
        </a:p>
      </dgm:t>
    </dgm:pt>
    <dgm:pt modelId="{4329421C-9BC6-A142-9BA0-40D81CA87FD2}" type="sibTrans" cxnId="{2D8A1844-41A8-6441-AAE1-61086AE187F1}">
      <dgm:prSet/>
      <dgm:spPr/>
      <dgm:t>
        <a:bodyPr/>
        <a:lstStyle/>
        <a:p>
          <a:endParaRPr lang="en-US"/>
        </a:p>
      </dgm:t>
    </dgm:pt>
    <dgm:pt modelId="{AB9065C6-AB32-2847-83AE-5FB881B7D27F}">
      <dgm:prSet/>
      <dgm:spPr/>
      <dgm:t>
        <a:bodyPr/>
        <a:lstStyle/>
        <a:p>
          <a:r>
            <a:rPr lang="en-US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Macro placement guidance </a:t>
          </a:r>
          <a:r>
            <a: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with </a:t>
          </a:r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preferred locations for macros</a:t>
          </a:r>
        </a:p>
      </dgm:t>
    </dgm:pt>
    <dgm:pt modelId="{8411ACDF-FB66-CE40-A523-0FE440DF335C}" type="parTrans" cxnId="{A5C0A157-9F85-C24C-9784-C3E1E56F88A5}">
      <dgm:prSet/>
      <dgm:spPr/>
      <dgm:t>
        <a:bodyPr/>
        <a:lstStyle/>
        <a:p>
          <a:endParaRPr lang="en-US"/>
        </a:p>
      </dgm:t>
    </dgm:pt>
    <dgm:pt modelId="{6245B396-2618-2644-9E42-779B9D28DAFD}" type="sibTrans" cxnId="{A5C0A157-9F85-C24C-9784-C3E1E56F88A5}">
      <dgm:prSet/>
      <dgm:spPr/>
      <dgm:t>
        <a:bodyPr/>
        <a:lstStyle/>
        <a:p>
          <a:endParaRPr lang="en-US"/>
        </a:p>
      </dgm:t>
    </dgm:pt>
    <dgm:pt modelId="{54C593EC-F7F6-AF4B-BE4A-0A9F73FCC154}">
      <dgm:prSet/>
      <dgm:spPr/>
      <dgm:t>
        <a:bodyPr/>
        <a:lstStyle/>
        <a:p>
          <a:r>
            <a:rPr lang="en-US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Common constraints </a:t>
          </a:r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such as macro placement blockages</a:t>
          </a:r>
        </a:p>
      </dgm:t>
    </dgm:pt>
    <dgm:pt modelId="{A032AC53-869A-1C40-8845-8D73118EFBE6}" type="parTrans" cxnId="{B2470C06-E8C8-9945-93F8-DC792E36F493}">
      <dgm:prSet/>
      <dgm:spPr/>
      <dgm:t>
        <a:bodyPr/>
        <a:lstStyle/>
        <a:p>
          <a:endParaRPr lang="en-US"/>
        </a:p>
      </dgm:t>
    </dgm:pt>
    <dgm:pt modelId="{459827B1-3378-594D-BE34-63B312F2CEB8}" type="sibTrans" cxnId="{B2470C06-E8C8-9945-93F8-DC792E36F493}">
      <dgm:prSet/>
      <dgm:spPr/>
      <dgm:t>
        <a:bodyPr/>
        <a:lstStyle/>
        <a:p>
          <a:endParaRPr lang="en-US"/>
        </a:p>
      </dgm:t>
    </dgm:pt>
    <dgm:pt modelId="{4ACDDD83-EEAB-454C-862C-36ACD1DFEA2B}" type="pres">
      <dgm:prSet presAssocID="{A366C6A6-0BD7-9343-8AEB-083E3898FB0F}" presName="Name0" presStyleCnt="0">
        <dgm:presLayoutVars>
          <dgm:chMax val="7"/>
          <dgm:chPref val="7"/>
          <dgm:dir/>
        </dgm:presLayoutVars>
      </dgm:prSet>
      <dgm:spPr/>
    </dgm:pt>
    <dgm:pt modelId="{5A62BD4A-CCF9-E243-AC92-1BB8CF08F13A}" type="pres">
      <dgm:prSet presAssocID="{A366C6A6-0BD7-9343-8AEB-083E3898FB0F}" presName="Name1" presStyleCnt="0"/>
      <dgm:spPr/>
    </dgm:pt>
    <dgm:pt modelId="{9C10ACCA-94CA-044E-8501-BF32B53B4C2A}" type="pres">
      <dgm:prSet presAssocID="{A366C6A6-0BD7-9343-8AEB-083E3898FB0F}" presName="cycle" presStyleCnt="0"/>
      <dgm:spPr/>
    </dgm:pt>
    <dgm:pt modelId="{14159C12-3C0B-E143-936B-D475E0779DF8}" type="pres">
      <dgm:prSet presAssocID="{A366C6A6-0BD7-9343-8AEB-083E3898FB0F}" presName="srcNode" presStyleLbl="node1" presStyleIdx="0" presStyleCnt="4"/>
      <dgm:spPr/>
    </dgm:pt>
    <dgm:pt modelId="{A4B580AB-5538-7842-9646-B40CECE558DF}" type="pres">
      <dgm:prSet presAssocID="{A366C6A6-0BD7-9343-8AEB-083E3898FB0F}" presName="conn" presStyleLbl="parChTrans1D2" presStyleIdx="0" presStyleCnt="1"/>
      <dgm:spPr/>
    </dgm:pt>
    <dgm:pt modelId="{9AB90514-1F00-9B48-BCBC-DD5B79496F18}" type="pres">
      <dgm:prSet presAssocID="{A366C6A6-0BD7-9343-8AEB-083E3898FB0F}" presName="extraNode" presStyleLbl="node1" presStyleIdx="0" presStyleCnt="4"/>
      <dgm:spPr/>
    </dgm:pt>
    <dgm:pt modelId="{36D43D70-0BD3-4F4C-9307-0793BB87D721}" type="pres">
      <dgm:prSet presAssocID="{A366C6A6-0BD7-9343-8AEB-083E3898FB0F}" presName="dstNode" presStyleLbl="node1" presStyleIdx="0" presStyleCnt="4"/>
      <dgm:spPr/>
    </dgm:pt>
    <dgm:pt modelId="{C9A307F5-54A7-F54F-895E-1F84D15AD48D}" type="pres">
      <dgm:prSet presAssocID="{8D007A95-A63A-FC47-8867-9326AC13296C}" presName="text_1" presStyleLbl="node1" presStyleIdx="0" presStyleCnt="4">
        <dgm:presLayoutVars>
          <dgm:bulletEnabled val="1"/>
        </dgm:presLayoutVars>
      </dgm:prSet>
      <dgm:spPr/>
    </dgm:pt>
    <dgm:pt modelId="{75C60D0D-9C62-594B-9BAA-811A801DEF6B}" type="pres">
      <dgm:prSet presAssocID="{8D007A95-A63A-FC47-8867-9326AC13296C}" presName="accent_1" presStyleCnt="0"/>
      <dgm:spPr/>
    </dgm:pt>
    <dgm:pt modelId="{73F1CEF5-28AF-9C49-B277-8C3B85363BEA}" type="pres">
      <dgm:prSet presAssocID="{8D007A95-A63A-FC47-8867-9326AC13296C}" presName="accentRepeatNode" presStyleLbl="solidFgAcc1" presStyleIdx="0" presStyleCnt="4"/>
      <dgm:spPr/>
    </dgm:pt>
    <dgm:pt modelId="{88442F6B-297C-E846-8960-744A6D7AADEE}" type="pres">
      <dgm:prSet presAssocID="{BAE838FA-6A6E-164A-BE0D-47BD0A6DB471}" presName="text_2" presStyleLbl="node1" presStyleIdx="1" presStyleCnt="4">
        <dgm:presLayoutVars>
          <dgm:bulletEnabled val="1"/>
        </dgm:presLayoutVars>
      </dgm:prSet>
      <dgm:spPr/>
    </dgm:pt>
    <dgm:pt modelId="{6AD1E6DD-268A-5F46-89B8-BC8C079C7602}" type="pres">
      <dgm:prSet presAssocID="{BAE838FA-6A6E-164A-BE0D-47BD0A6DB471}" presName="accent_2" presStyleCnt="0"/>
      <dgm:spPr/>
    </dgm:pt>
    <dgm:pt modelId="{1F532A6D-8657-9943-8020-24AD856AB83D}" type="pres">
      <dgm:prSet presAssocID="{BAE838FA-6A6E-164A-BE0D-47BD0A6DB471}" presName="accentRepeatNode" presStyleLbl="solidFgAcc1" presStyleIdx="1" presStyleCnt="4"/>
      <dgm:spPr/>
    </dgm:pt>
    <dgm:pt modelId="{6318BCF1-7DB6-5C45-A580-AF168EBA62F7}" type="pres">
      <dgm:prSet presAssocID="{AB9065C6-AB32-2847-83AE-5FB881B7D27F}" presName="text_3" presStyleLbl="node1" presStyleIdx="2" presStyleCnt="4">
        <dgm:presLayoutVars>
          <dgm:bulletEnabled val="1"/>
        </dgm:presLayoutVars>
      </dgm:prSet>
      <dgm:spPr/>
    </dgm:pt>
    <dgm:pt modelId="{5E995C2A-D298-7D46-B21B-0690D504B9EC}" type="pres">
      <dgm:prSet presAssocID="{AB9065C6-AB32-2847-83AE-5FB881B7D27F}" presName="accent_3" presStyleCnt="0"/>
      <dgm:spPr/>
    </dgm:pt>
    <dgm:pt modelId="{4265D7B6-B908-8E45-8EF2-E39343AD4B16}" type="pres">
      <dgm:prSet presAssocID="{AB9065C6-AB32-2847-83AE-5FB881B7D27F}" presName="accentRepeatNode" presStyleLbl="solidFgAcc1" presStyleIdx="2" presStyleCnt="4"/>
      <dgm:spPr/>
    </dgm:pt>
    <dgm:pt modelId="{97771F67-D2C2-144E-AAC3-DADB389E8A09}" type="pres">
      <dgm:prSet presAssocID="{54C593EC-F7F6-AF4B-BE4A-0A9F73FCC154}" presName="text_4" presStyleLbl="node1" presStyleIdx="3" presStyleCnt="4">
        <dgm:presLayoutVars>
          <dgm:bulletEnabled val="1"/>
        </dgm:presLayoutVars>
      </dgm:prSet>
      <dgm:spPr/>
    </dgm:pt>
    <dgm:pt modelId="{17BCE726-5B2C-0E4F-B552-D71E887C0841}" type="pres">
      <dgm:prSet presAssocID="{54C593EC-F7F6-AF4B-BE4A-0A9F73FCC154}" presName="accent_4" presStyleCnt="0"/>
      <dgm:spPr/>
    </dgm:pt>
    <dgm:pt modelId="{2880E510-DC7F-774B-9825-C3BD8ECDFCE2}" type="pres">
      <dgm:prSet presAssocID="{54C593EC-F7F6-AF4B-BE4A-0A9F73FCC154}" presName="accentRepeatNode" presStyleLbl="solidFgAcc1" presStyleIdx="3" presStyleCnt="4"/>
      <dgm:spPr/>
    </dgm:pt>
  </dgm:ptLst>
  <dgm:cxnLst>
    <dgm:cxn modelId="{B2470C06-E8C8-9945-93F8-DC792E36F493}" srcId="{A366C6A6-0BD7-9343-8AEB-083E3898FB0F}" destId="{54C593EC-F7F6-AF4B-BE4A-0A9F73FCC154}" srcOrd="3" destOrd="0" parTransId="{A032AC53-869A-1C40-8845-8D73118EFBE6}" sibTransId="{459827B1-3378-594D-BE34-63B312F2CEB8}"/>
    <dgm:cxn modelId="{2D8A1844-41A8-6441-AAE1-61086AE187F1}" srcId="{A366C6A6-0BD7-9343-8AEB-083E3898FB0F}" destId="{BAE838FA-6A6E-164A-BE0D-47BD0A6DB471}" srcOrd="1" destOrd="0" parTransId="{30A33780-CD1D-2A43-AD8E-0F397F2452F4}" sibTransId="{4329421C-9BC6-A142-9BA0-40D81CA87FD2}"/>
    <dgm:cxn modelId="{28D5604B-ABB0-7647-994D-F2561CC63A56}" type="presOf" srcId="{2A887CC8-D163-7A42-9E0B-170619163AEE}" destId="{A4B580AB-5538-7842-9646-B40CECE558DF}" srcOrd="0" destOrd="0" presId="urn:microsoft.com/office/officeart/2008/layout/VerticalCurvedList"/>
    <dgm:cxn modelId="{8EAB3D56-6343-FC44-A943-4B2B635AFC8F}" type="presOf" srcId="{AB9065C6-AB32-2847-83AE-5FB881B7D27F}" destId="{6318BCF1-7DB6-5C45-A580-AF168EBA62F7}" srcOrd="0" destOrd="0" presId="urn:microsoft.com/office/officeart/2008/layout/VerticalCurvedList"/>
    <dgm:cxn modelId="{A5C0A157-9F85-C24C-9784-C3E1E56F88A5}" srcId="{A366C6A6-0BD7-9343-8AEB-083E3898FB0F}" destId="{AB9065C6-AB32-2847-83AE-5FB881B7D27F}" srcOrd="2" destOrd="0" parTransId="{8411ACDF-FB66-CE40-A523-0FE440DF335C}" sibTransId="{6245B396-2618-2644-9E42-779B9D28DAFD}"/>
    <dgm:cxn modelId="{DBB8E868-745F-4344-B530-70EA8CD4A028}" type="presOf" srcId="{8D007A95-A63A-FC47-8867-9326AC13296C}" destId="{C9A307F5-54A7-F54F-895E-1F84D15AD48D}" srcOrd="0" destOrd="0" presId="urn:microsoft.com/office/officeart/2008/layout/VerticalCurvedList"/>
    <dgm:cxn modelId="{8627CA73-A9F6-3646-B01D-076A22E6E35A}" type="presOf" srcId="{54C593EC-F7F6-AF4B-BE4A-0A9F73FCC154}" destId="{97771F67-D2C2-144E-AAC3-DADB389E8A09}" srcOrd="0" destOrd="0" presId="urn:microsoft.com/office/officeart/2008/layout/VerticalCurvedList"/>
    <dgm:cxn modelId="{90C9C1A0-7B72-AF46-A6E0-7B8FD0CB9940}" type="presOf" srcId="{BAE838FA-6A6E-164A-BE0D-47BD0A6DB471}" destId="{88442F6B-297C-E846-8960-744A6D7AADEE}" srcOrd="0" destOrd="0" presId="urn:microsoft.com/office/officeart/2008/layout/VerticalCurvedList"/>
    <dgm:cxn modelId="{E48FABD7-81F7-844E-A8C2-69754A3D63C0}" srcId="{A366C6A6-0BD7-9343-8AEB-083E3898FB0F}" destId="{8D007A95-A63A-FC47-8867-9326AC13296C}" srcOrd="0" destOrd="0" parTransId="{DC83C086-CAD3-6640-B804-01B5795DA495}" sibTransId="{2A887CC8-D163-7A42-9E0B-170619163AEE}"/>
    <dgm:cxn modelId="{7AABF8E2-2CDF-0F46-8E3E-EC9EA1FD2FA4}" type="presOf" srcId="{A366C6A6-0BD7-9343-8AEB-083E3898FB0F}" destId="{4ACDDD83-EEAB-454C-862C-36ACD1DFEA2B}" srcOrd="0" destOrd="0" presId="urn:microsoft.com/office/officeart/2008/layout/VerticalCurvedList"/>
    <dgm:cxn modelId="{25481F38-AFDC-4A41-859C-5A0F3957CE57}" type="presParOf" srcId="{4ACDDD83-EEAB-454C-862C-36ACD1DFEA2B}" destId="{5A62BD4A-CCF9-E243-AC92-1BB8CF08F13A}" srcOrd="0" destOrd="0" presId="urn:microsoft.com/office/officeart/2008/layout/VerticalCurvedList"/>
    <dgm:cxn modelId="{D1415736-DBD8-D449-A5AB-52A0A8DA4AB7}" type="presParOf" srcId="{5A62BD4A-CCF9-E243-AC92-1BB8CF08F13A}" destId="{9C10ACCA-94CA-044E-8501-BF32B53B4C2A}" srcOrd="0" destOrd="0" presId="urn:microsoft.com/office/officeart/2008/layout/VerticalCurvedList"/>
    <dgm:cxn modelId="{D88A9F9F-422F-E149-B98C-5DBC91ED30B9}" type="presParOf" srcId="{9C10ACCA-94CA-044E-8501-BF32B53B4C2A}" destId="{14159C12-3C0B-E143-936B-D475E0779DF8}" srcOrd="0" destOrd="0" presId="urn:microsoft.com/office/officeart/2008/layout/VerticalCurvedList"/>
    <dgm:cxn modelId="{36657BF8-4D42-D842-9938-D7B49AB3FE0D}" type="presParOf" srcId="{9C10ACCA-94CA-044E-8501-BF32B53B4C2A}" destId="{A4B580AB-5538-7842-9646-B40CECE558DF}" srcOrd="1" destOrd="0" presId="urn:microsoft.com/office/officeart/2008/layout/VerticalCurvedList"/>
    <dgm:cxn modelId="{2AEF9C6B-7DBB-9E46-BDA1-5F29BD082D47}" type="presParOf" srcId="{9C10ACCA-94CA-044E-8501-BF32B53B4C2A}" destId="{9AB90514-1F00-9B48-BCBC-DD5B79496F18}" srcOrd="2" destOrd="0" presId="urn:microsoft.com/office/officeart/2008/layout/VerticalCurvedList"/>
    <dgm:cxn modelId="{56DF5E18-C394-864D-A3BF-1A9EA2CE3749}" type="presParOf" srcId="{9C10ACCA-94CA-044E-8501-BF32B53B4C2A}" destId="{36D43D70-0BD3-4F4C-9307-0793BB87D721}" srcOrd="3" destOrd="0" presId="urn:microsoft.com/office/officeart/2008/layout/VerticalCurvedList"/>
    <dgm:cxn modelId="{1671B870-075F-BB40-97BA-8D1926838B3B}" type="presParOf" srcId="{5A62BD4A-CCF9-E243-AC92-1BB8CF08F13A}" destId="{C9A307F5-54A7-F54F-895E-1F84D15AD48D}" srcOrd="1" destOrd="0" presId="urn:microsoft.com/office/officeart/2008/layout/VerticalCurvedList"/>
    <dgm:cxn modelId="{C987A416-D072-EC4D-A80A-CE19C1F101B3}" type="presParOf" srcId="{5A62BD4A-CCF9-E243-AC92-1BB8CF08F13A}" destId="{75C60D0D-9C62-594B-9BAA-811A801DEF6B}" srcOrd="2" destOrd="0" presId="urn:microsoft.com/office/officeart/2008/layout/VerticalCurvedList"/>
    <dgm:cxn modelId="{A40E4D7F-A552-E440-9EFC-CCC3062221EE}" type="presParOf" srcId="{75C60D0D-9C62-594B-9BAA-811A801DEF6B}" destId="{73F1CEF5-28AF-9C49-B277-8C3B85363BEA}" srcOrd="0" destOrd="0" presId="urn:microsoft.com/office/officeart/2008/layout/VerticalCurvedList"/>
    <dgm:cxn modelId="{164354AC-7CF0-FD43-B20B-AA5F219BB9F0}" type="presParOf" srcId="{5A62BD4A-CCF9-E243-AC92-1BB8CF08F13A}" destId="{88442F6B-297C-E846-8960-744A6D7AADEE}" srcOrd="3" destOrd="0" presId="urn:microsoft.com/office/officeart/2008/layout/VerticalCurvedList"/>
    <dgm:cxn modelId="{D2E1A827-872C-244A-AF6B-BEF766C2F0B5}" type="presParOf" srcId="{5A62BD4A-CCF9-E243-AC92-1BB8CF08F13A}" destId="{6AD1E6DD-268A-5F46-89B8-BC8C079C7602}" srcOrd="4" destOrd="0" presId="urn:microsoft.com/office/officeart/2008/layout/VerticalCurvedList"/>
    <dgm:cxn modelId="{EC86832E-F516-1744-AD4B-3A58532A1CF7}" type="presParOf" srcId="{6AD1E6DD-268A-5F46-89B8-BC8C079C7602}" destId="{1F532A6D-8657-9943-8020-24AD856AB83D}" srcOrd="0" destOrd="0" presId="urn:microsoft.com/office/officeart/2008/layout/VerticalCurvedList"/>
    <dgm:cxn modelId="{EE90B69A-314B-1741-8663-7C9A7D251986}" type="presParOf" srcId="{5A62BD4A-CCF9-E243-AC92-1BB8CF08F13A}" destId="{6318BCF1-7DB6-5C45-A580-AF168EBA62F7}" srcOrd="5" destOrd="0" presId="urn:microsoft.com/office/officeart/2008/layout/VerticalCurvedList"/>
    <dgm:cxn modelId="{1E441E32-B22E-FB4E-AF8C-C5A6537306A1}" type="presParOf" srcId="{5A62BD4A-CCF9-E243-AC92-1BB8CF08F13A}" destId="{5E995C2A-D298-7D46-B21B-0690D504B9EC}" srcOrd="6" destOrd="0" presId="urn:microsoft.com/office/officeart/2008/layout/VerticalCurvedList"/>
    <dgm:cxn modelId="{9F689072-6961-7044-8EFA-324FE999D363}" type="presParOf" srcId="{5E995C2A-D298-7D46-B21B-0690D504B9EC}" destId="{4265D7B6-B908-8E45-8EF2-E39343AD4B16}" srcOrd="0" destOrd="0" presId="urn:microsoft.com/office/officeart/2008/layout/VerticalCurvedList"/>
    <dgm:cxn modelId="{6ED74AF5-5620-C745-9CFD-B319E7B5B65D}" type="presParOf" srcId="{5A62BD4A-CCF9-E243-AC92-1BB8CF08F13A}" destId="{97771F67-D2C2-144E-AAC3-DADB389E8A09}" srcOrd="7" destOrd="0" presId="urn:microsoft.com/office/officeart/2008/layout/VerticalCurvedList"/>
    <dgm:cxn modelId="{CBBB98FD-1DEC-C74E-9360-02B5D0B92A74}" type="presParOf" srcId="{5A62BD4A-CCF9-E243-AC92-1BB8CF08F13A}" destId="{17BCE726-5B2C-0E4F-B552-D71E887C0841}" srcOrd="8" destOrd="0" presId="urn:microsoft.com/office/officeart/2008/layout/VerticalCurvedList"/>
    <dgm:cxn modelId="{2B110B39-2242-5F4E-996B-9355059BB528}" type="presParOf" srcId="{17BCE726-5B2C-0E4F-B552-D71E887C0841}" destId="{2880E510-DC7F-774B-9825-C3BD8ECDFC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580AB-5538-7842-9646-B40CECE558DF}">
      <dsp:nvSpPr>
        <dsp:cNvPr id="0" name=""/>
        <dsp:cNvSpPr/>
      </dsp:nvSpPr>
      <dsp:spPr>
        <a:xfrm>
          <a:off x="-5928978" y="-907309"/>
          <a:ext cx="7058275" cy="7058275"/>
        </a:xfrm>
        <a:prstGeom prst="blockArc">
          <a:avLst>
            <a:gd name="adj1" fmla="val 18900000"/>
            <a:gd name="adj2" fmla="val 2700000"/>
            <a:gd name="adj3" fmla="val 30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307F5-54A7-F54F-895E-1F84D15AD48D}">
      <dsp:nvSpPr>
        <dsp:cNvPr id="0" name=""/>
        <dsp:cNvSpPr/>
      </dsp:nvSpPr>
      <dsp:spPr>
        <a:xfrm>
          <a:off x="591077" y="403132"/>
          <a:ext cx="6229183" cy="806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30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Conceptual abstractions </a:t>
          </a:r>
          <a:r>
            <a:rPr lang="en-US" sz="25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devised by the frontend designer</a:t>
          </a:r>
        </a:p>
      </dsp:txBody>
      <dsp:txXfrm>
        <a:off x="591077" y="403132"/>
        <a:ext cx="6229183" cy="806684"/>
      </dsp:txXfrm>
    </dsp:sp>
    <dsp:sp modelId="{73F1CEF5-28AF-9C49-B277-8C3B85363BEA}">
      <dsp:nvSpPr>
        <dsp:cNvPr id="0" name=""/>
        <dsp:cNvSpPr/>
      </dsp:nvSpPr>
      <dsp:spPr>
        <a:xfrm>
          <a:off x="86900" y="302296"/>
          <a:ext cx="1008355" cy="10083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42F6B-297C-E846-8960-744A6D7AADEE}">
      <dsp:nvSpPr>
        <dsp:cNvPr id="0" name=""/>
        <dsp:cNvSpPr/>
      </dsp:nvSpPr>
      <dsp:spPr>
        <a:xfrm>
          <a:off x="1053568" y="1613368"/>
          <a:ext cx="5766692" cy="806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30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Functional interactions </a:t>
          </a:r>
          <a:r>
            <a:rPr lang="en-US" sz="2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and </a:t>
          </a:r>
          <a:r>
            <a:rPr lang="en-US" sz="2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dataflow between logical modules</a:t>
          </a:r>
        </a:p>
      </dsp:txBody>
      <dsp:txXfrm>
        <a:off x="1053568" y="1613368"/>
        <a:ext cx="5766692" cy="806684"/>
      </dsp:txXfrm>
    </dsp:sp>
    <dsp:sp modelId="{1F532A6D-8657-9943-8020-24AD856AB83D}">
      <dsp:nvSpPr>
        <dsp:cNvPr id="0" name=""/>
        <dsp:cNvSpPr/>
      </dsp:nvSpPr>
      <dsp:spPr>
        <a:xfrm>
          <a:off x="549390" y="1512532"/>
          <a:ext cx="1008355" cy="10083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8BCF1-7DB6-5C45-A580-AF168EBA62F7}">
      <dsp:nvSpPr>
        <dsp:cNvPr id="0" name=""/>
        <dsp:cNvSpPr/>
      </dsp:nvSpPr>
      <dsp:spPr>
        <a:xfrm>
          <a:off x="1053568" y="2823604"/>
          <a:ext cx="5766692" cy="806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30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Macro placement guidance </a:t>
          </a:r>
          <a:r>
            <a:rPr lang="en-US" sz="2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with </a:t>
          </a:r>
          <a:r>
            <a:rPr lang="en-US" sz="2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preferred locations for macros</a:t>
          </a:r>
        </a:p>
      </dsp:txBody>
      <dsp:txXfrm>
        <a:off x="1053568" y="2823604"/>
        <a:ext cx="5766692" cy="806684"/>
      </dsp:txXfrm>
    </dsp:sp>
    <dsp:sp modelId="{4265D7B6-B908-8E45-8EF2-E39343AD4B16}">
      <dsp:nvSpPr>
        <dsp:cNvPr id="0" name=""/>
        <dsp:cNvSpPr/>
      </dsp:nvSpPr>
      <dsp:spPr>
        <a:xfrm>
          <a:off x="549390" y="2722768"/>
          <a:ext cx="1008355" cy="10083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71F67-D2C2-144E-AAC3-DADB389E8A09}">
      <dsp:nvSpPr>
        <dsp:cNvPr id="0" name=""/>
        <dsp:cNvSpPr/>
      </dsp:nvSpPr>
      <dsp:spPr>
        <a:xfrm>
          <a:off x="591077" y="4033840"/>
          <a:ext cx="6229183" cy="806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30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Common constraints </a:t>
          </a:r>
          <a:r>
            <a:rPr lang="en-US" sz="2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such as macro placement blockages</a:t>
          </a:r>
        </a:p>
      </dsp:txBody>
      <dsp:txXfrm>
        <a:off x="591077" y="4033840"/>
        <a:ext cx="6229183" cy="806684"/>
      </dsp:txXfrm>
    </dsp:sp>
    <dsp:sp modelId="{2880E510-DC7F-774B-9825-C3BD8ECDFCE2}">
      <dsp:nvSpPr>
        <dsp:cNvPr id="0" name=""/>
        <dsp:cNvSpPr/>
      </dsp:nvSpPr>
      <dsp:spPr>
        <a:xfrm>
          <a:off x="86900" y="3933004"/>
          <a:ext cx="1008355" cy="10083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580AB-5538-7842-9646-B40CECE558DF}">
      <dsp:nvSpPr>
        <dsp:cNvPr id="0" name=""/>
        <dsp:cNvSpPr/>
      </dsp:nvSpPr>
      <dsp:spPr>
        <a:xfrm>
          <a:off x="-5928978" y="-907309"/>
          <a:ext cx="7058275" cy="7058275"/>
        </a:xfrm>
        <a:prstGeom prst="blockArc">
          <a:avLst>
            <a:gd name="adj1" fmla="val 18900000"/>
            <a:gd name="adj2" fmla="val 2700000"/>
            <a:gd name="adj3" fmla="val 30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307F5-54A7-F54F-895E-1F84D15AD48D}">
      <dsp:nvSpPr>
        <dsp:cNvPr id="0" name=""/>
        <dsp:cNvSpPr/>
      </dsp:nvSpPr>
      <dsp:spPr>
        <a:xfrm>
          <a:off x="591077" y="403132"/>
          <a:ext cx="6229183" cy="806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30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Conceptual abstractions </a:t>
          </a:r>
          <a:r>
            <a:rPr lang="en-US" sz="25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devised by the frontend designer</a:t>
          </a:r>
        </a:p>
      </dsp:txBody>
      <dsp:txXfrm>
        <a:off x="591077" y="403132"/>
        <a:ext cx="6229183" cy="806684"/>
      </dsp:txXfrm>
    </dsp:sp>
    <dsp:sp modelId="{73F1CEF5-28AF-9C49-B277-8C3B85363BEA}">
      <dsp:nvSpPr>
        <dsp:cNvPr id="0" name=""/>
        <dsp:cNvSpPr/>
      </dsp:nvSpPr>
      <dsp:spPr>
        <a:xfrm>
          <a:off x="86900" y="302296"/>
          <a:ext cx="1008355" cy="10083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42F6B-297C-E846-8960-744A6D7AADEE}">
      <dsp:nvSpPr>
        <dsp:cNvPr id="0" name=""/>
        <dsp:cNvSpPr/>
      </dsp:nvSpPr>
      <dsp:spPr>
        <a:xfrm>
          <a:off x="1053568" y="1613368"/>
          <a:ext cx="5766692" cy="806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30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Functional interactions </a:t>
          </a:r>
          <a:r>
            <a:rPr lang="en-US" sz="2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and </a:t>
          </a:r>
          <a:r>
            <a:rPr lang="en-US" sz="2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dataflow between logical modules</a:t>
          </a:r>
        </a:p>
      </dsp:txBody>
      <dsp:txXfrm>
        <a:off x="1053568" y="1613368"/>
        <a:ext cx="5766692" cy="806684"/>
      </dsp:txXfrm>
    </dsp:sp>
    <dsp:sp modelId="{1F532A6D-8657-9943-8020-24AD856AB83D}">
      <dsp:nvSpPr>
        <dsp:cNvPr id="0" name=""/>
        <dsp:cNvSpPr/>
      </dsp:nvSpPr>
      <dsp:spPr>
        <a:xfrm>
          <a:off x="549390" y="1512532"/>
          <a:ext cx="1008355" cy="10083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8BCF1-7DB6-5C45-A580-AF168EBA62F7}">
      <dsp:nvSpPr>
        <dsp:cNvPr id="0" name=""/>
        <dsp:cNvSpPr/>
      </dsp:nvSpPr>
      <dsp:spPr>
        <a:xfrm>
          <a:off x="1053568" y="2823604"/>
          <a:ext cx="5766692" cy="806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30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Macro placement guidance </a:t>
          </a:r>
          <a:r>
            <a:rPr lang="en-US" sz="2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with </a:t>
          </a:r>
          <a:r>
            <a:rPr lang="en-US" sz="2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preferred locations for macros</a:t>
          </a:r>
        </a:p>
      </dsp:txBody>
      <dsp:txXfrm>
        <a:off x="1053568" y="2823604"/>
        <a:ext cx="5766692" cy="806684"/>
      </dsp:txXfrm>
    </dsp:sp>
    <dsp:sp modelId="{4265D7B6-B908-8E45-8EF2-E39343AD4B16}">
      <dsp:nvSpPr>
        <dsp:cNvPr id="0" name=""/>
        <dsp:cNvSpPr/>
      </dsp:nvSpPr>
      <dsp:spPr>
        <a:xfrm>
          <a:off x="549390" y="2722768"/>
          <a:ext cx="1008355" cy="10083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71F67-D2C2-144E-AAC3-DADB389E8A09}">
      <dsp:nvSpPr>
        <dsp:cNvPr id="0" name=""/>
        <dsp:cNvSpPr/>
      </dsp:nvSpPr>
      <dsp:spPr>
        <a:xfrm>
          <a:off x="591077" y="4033840"/>
          <a:ext cx="6229183" cy="806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30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Common constraints </a:t>
          </a:r>
          <a:r>
            <a:rPr lang="en-US" sz="2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such as macro placement blockages</a:t>
          </a:r>
        </a:p>
      </dsp:txBody>
      <dsp:txXfrm>
        <a:off x="591077" y="4033840"/>
        <a:ext cx="6229183" cy="806684"/>
      </dsp:txXfrm>
    </dsp:sp>
    <dsp:sp modelId="{2880E510-DC7F-774B-9825-C3BD8ECDFCE2}">
      <dsp:nvSpPr>
        <dsp:cNvPr id="0" name=""/>
        <dsp:cNvSpPr/>
      </dsp:nvSpPr>
      <dsp:spPr>
        <a:xfrm>
          <a:off x="86900" y="3933004"/>
          <a:ext cx="1008355" cy="10083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580AB-5538-7842-9646-B40CECE558DF}">
      <dsp:nvSpPr>
        <dsp:cNvPr id="0" name=""/>
        <dsp:cNvSpPr/>
      </dsp:nvSpPr>
      <dsp:spPr>
        <a:xfrm>
          <a:off x="-6187090" y="-955986"/>
          <a:ext cx="7438641" cy="7438641"/>
        </a:xfrm>
        <a:prstGeom prst="blockArc">
          <a:avLst>
            <a:gd name="adj1" fmla="val 18900000"/>
            <a:gd name="adj2" fmla="val 2700000"/>
            <a:gd name="adj3" fmla="val 29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307F5-54A7-F54F-895E-1F84D15AD48D}">
      <dsp:nvSpPr>
        <dsp:cNvPr id="0" name=""/>
        <dsp:cNvSpPr/>
      </dsp:nvSpPr>
      <dsp:spPr>
        <a:xfrm>
          <a:off x="885943" y="371580"/>
          <a:ext cx="5687764" cy="638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52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Logical hierarchy</a:t>
          </a:r>
        </a:p>
      </dsp:txBody>
      <dsp:txXfrm>
        <a:off x="885943" y="371580"/>
        <a:ext cx="5687764" cy="638506"/>
      </dsp:txXfrm>
    </dsp:sp>
    <dsp:sp modelId="{73F1CEF5-28AF-9C49-B277-8C3B85363BEA}">
      <dsp:nvSpPr>
        <dsp:cNvPr id="0" name=""/>
        <dsp:cNvSpPr/>
      </dsp:nvSpPr>
      <dsp:spPr>
        <a:xfrm>
          <a:off x="149870" y="258924"/>
          <a:ext cx="863818" cy="8638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42F6B-297C-E846-8960-744A6D7AADEE}">
      <dsp:nvSpPr>
        <dsp:cNvPr id="0" name=""/>
        <dsp:cNvSpPr/>
      </dsp:nvSpPr>
      <dsp:spPr>
        <a:xfrm>
          <a:off x="1109917" y="1155616"/>
          <a:ext cx="5457026" cy="741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52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Connection topology </a:t>
          </a:r>
          <a:r>
            <a:rPr lang="en-US" sz="2500" b="0" i="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between clusters</a:t>
          </a:r>
        </a:p>
      </dsp:txBody>
      <dsp:txXfrm>
        <a:off x="1109917" y="1155616"/>
        <a:ext cx="5457026" cy="741169"/>
      </dsp:txXfrm>
    </dsp:sp>
    <dsp:sp modelId="{1F532A6D-8657-9943-8020-24AD856AB83D}">
      <dsp:nvSpPr>
        <dsp:cNvPr id="0" name=""/>
        <dsp:cNvSpPr/>
      </dsp:nvSpPr>
      <dsp:spPr>
        <a:xfrm>
          <a:off x="643971" y="1095304"/>
          <a:ext cx="863818" cy="8638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8BCF1-7DB6-5C45-A580-AF168EBA62F7}">
      <dsp:nvSpPr>
        <dsp:cNvPr id="0" name=""/>
        <dsp:cNvSpPr/>
      </dsp:nvSpPr>
      <dsp:spPr>
        <a:xfrm>
          <a:off x="1159244" y="2083809"/>
          <a:ext cx="5400594" cy="818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52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Macro regularity </a:t>
          </a:r>
          <a:r>
            <a:rPr lang="en-US" sz="2500" b="0" i="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= grouping macros based on footprints</a:t>
          </a:r>
        </a:p>
      </dsp:txBody>
      <dsp:txXfrm>
        <a:off x="1159244" y="2083809"/>
        <a:ext cx="5400594" cy="818713"/>
      </dsp:txXfrm>
    </dsp:sp>
    <dsp:sp modelId="{4265D7B6-B908-8E45-8EF2-E39343AD4B16}">
      <dsp:nvSpPr>
        <dsp:cNvPr id="0" name=""/>
        <dsp:cNvSpPr/>
      </dsp:nvSpPr>
      <dsp:spPr>
        <a:xfrm>
          <a:off x="713243" y="2056100"/>
          <a:ext cx="863818" cy="8638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71F67-D2C2-144E-AAC3-DADB389E8A09}">
      <dsp:nvSpPr>
        <dsp:cNvPr id="0" name=""/>
        <dsp:cNvSpPr/>
      </dsp:nvSpPr>
      <dsp:spPr>
        <a:xfrm>
          <a:off x="1130888" y="3030665"/>
          <a:ext cx="5415085" cy="1154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52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Separation </a:t>
          </a:r>
          <a:r>
            <a:rPr lang="en-US" sz="2500" b="0" i="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between macros and their corresponding standard cell logic</a:t>
          </a:r>
        </a:p>
      </dsp:txBody>
      <dsp:txXfrm>
        <a:off x="1130888" y="3030665"/>
        <a:ext cx="5415085" cy="1154316"/>
      </dsp:txXfrm>
    </dsp:sp>
    <dsp:sp modelId="{2880E510-DC7F-774B-9825-C3BD8ECDFCE2}">
      <dsp:nvSpPr>
        <dsp:cNvPr id="0" name=""/>
        <dsp:cNvSpPr/>
      </dsp:nvSpPr>
      <dsp:spPr>
        <a:xfrm>
          <a:off x="645059" y="3159840"/>
          <a:ext cx="863818" cy="8638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A3692-CCD6-1748-8084-6737F4BE3ECE}">
      <dsp:nvSpPr>
        <dsp:cNvPr id="0" name=""/>
        <dsp:cNvSpPr/>
      </dsp:nvSpPr>
      <dsp:spPr>
        <a:xfrm>
          <a:off x="767923" y="4335448"/>
          <a:ext cx="5757588" cy="862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52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Dataflow </a:t>
          </a:r>
          <a:r>
            <a:rPr lang="en-US" sz="2500" b="0" i="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between logical modules (including Input-output pins)</a:t>
          </a:r>
        </a:p>
      </dsp:txBody>
      <dsp:txXfrm>
        <a:off x="767923" y="4335448"/>
        <a:ext cx="5757588" cy="862214"/>
      </dsp:txXfrm>
    </dsp:sp>
    <dsp:sp modelId="{DB22BEC1-BF74-224B-9911-739CF1DA4375}">
      <dsp:nvSpPr>
        <dsp:cNvPr id="0" name=""/>
        <dsp:cNvSpPr/>
      </dsp:nvSpPr>
      <dsp:spPr>
        <a:xfrm>
          <a:off x="274570" y="4334647"/>
          <a:ext cx="863818" cy="8638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580AB-5538-7842-9646-B40CECE558DF}">
      <dsp:nvSpPr>
        <dsp:cNvPr id="0" name=""/>
        <dsp:cNvSpPr/>
      </dsp:nvSpPr>
      <dsp:spPr>
        <a:xfrm>
          <a:off x="-5928978" y="-907309"/>
          <a:ext cx="7058275" cy="7058275"/>
        </a:xfrm>
        <a:prstGeom prst="blockArc">
          <a:avLst>
            <a:gd name="adj1" fmla="val 18900000"/>
            <a:gd name="adj2" fmla="val 2700000"/>
            <a:gd name="adj3" fmla="val 30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307F5-54A7-F54F-895E-1F84D15AD48D}">
      <dsp:nvSpPr>
        <dsp:cNvPr id="0" name=""/>
        <dsp:cNvSpPr/>
      </dsp:nvSpPr>
      <dsp:spPr>
        <a:xfrm>
          <a:off x="591077" y="403132"/>
          <a:ext cx="6229183" cy="806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30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Conceptual abstractions </a:t>
          </a:r>
          <a:r>
            <a:rPr lang="en-US" sz="25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devised by the frontend designer</a:t>
          </a:r>
        </a:p>
      </dsp:txBody>
      <dsp:txXfrm>
        <a:off x="591077" y="403132"/>
        <a:ext cx="6229183" cy="806684"/>
      </dsp:txXfrm>
    </dsp:sp>
    <dsp:sp modelId="{73F1CEF5-28AF-9C49-B277-8C3B85363BEA}">
      <dsp:nvSpPr>
        <dsp:cNvPr id="0" name=""/>
        <dsp:cNvSpPr/>
      </dsp:nvSpPr>
      <dsp:spPr>
        <a:xfrm>
          <a:off x="86900" y="302296"/>
          <a:ext cx="1008355" cy="10083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42F6B-297C-E846-8960-744A6D7AADEE}">
      <dsp:nvSpPr>
        <dsp:cNvPr id="0" name=""/>
        <dsp:cNvSpPr/>
      </dsp:nvSpPr>
      <dsp:spPr>
        <a:xfrm>
          <a:off x="1053568" y="1613368"/>
          <a:ext cx="5766692" cy="806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30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Functional interactions </a:t>
          </a:r>
          <a:r>
            <a:rPr lang="en-US" sz="2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and </a:t>
          </a:r>
          <a:r>
            <a:rPr lang="en-US" sz="2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dataflow between logical modules</a:t>
          </a:r>
        </a:p>
      </dsp:txBody>
      <dsp:txXfrm>
        <a:off x="1053568" y="1613368"/>
        <a:ext cx="5766692" cy="806684"/>
      </dsp:txXfrm>
    </dsp:sp>
    <dsp:sp modelId="{1F532A6D-8657-9943-8020-24AD856AB83D}">
      <dsp:nvSpPr>
        <dsp:cNvPr id="0" name=""/>
        <dsp:cNvSpPr/>
      </dsp:nvSpPr>
      <dsp:spPr>
        <a:xfrm>
          <a:off x="549390" y="1512532"/>
          <a:ext cx="1008355" cy="10083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8BCF1-7DB6-5C45-A580-AF168EBA62F7}">
      <dsp:nvSpPr>
        <dsp:cNvPr id="0" name=""/>
        <dsp:cNvSpPr/>
      </dsp:nvSpPr>
      <dsp:spPr>
        <a:xfrm>
          <a:off x="1053568" y="2823604"/>
          <a:ext cx="5766692" cy="806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30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Macro placement guidance </a:t>
          </a:r>
          <a:r>
            <a:rPr lang="en-US" sz="2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with </a:t>
          </a:r>
          <a:r>
            <a:rPr lang="en-US" sz="2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preferred locations for macros</a:t>
          </a:r>
        </a:p>
      </dsp:txBody>
      <dsp:txXfrm>
        <a:off x="1053568" y="2823604"/>
        <a:ext cx="5766692" cy="806684"/>
      </dsp:txXfrm>
    </dsp:sp>
    <dsp:sp modelId="{4265D7B6-B908-8E45-8EF2-E39343AD4B16}">
      <dsp:nvSpPr>
        <dsp:cNvPr id="0" name=""/>
        <dsp:cNvSpPr/>
      </dsp:nvSpPr>
      <dsp:spPr>
        <a:xfrm>
          <a:off x="549390" y="2722768"/>
          <a:ext cx="1008355" cy="10083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71F67-D2C2-144E-AAC3-DADB389E8A09}">
      <dsp:nvSpPr>
        <dsp:cNvPr id="0" name=""/>
        <dsp:cNvSpPr/>
      </dsp:nvSpPr>
      <dsp:spPr>
        <a:xfrm>
          <a:off x="591077" y="4033840"/>
          <a:ext cx="6229183" cy="806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30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Common constraints </a:t>
          </a:r>
          <a:r>
            <a:rPr lang="en-US" sz="2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such as macro placement blockages</a:t>
          </a:r>
        </a:p>
      </dsp:txBody>
      <dsp:txXfrm>
        <a:off x="591077" y="4033840"/>
        <a:ext cx="6229183" cy="806684"/>
      </dsp:txXfrm>
    </dsp:sp>
    <dsp:sp modelId="{2880E510-DC7F-774B-9825-C3BD8ECDFCE2}">
      <dsp:nvSpPr>
        <dsp:cNvPr id="0" name=""/>
        <dsp:cNvSpPr/>
      </dsp:nvSpPr>
      <dsp:spPr>
        <a:xfrm>
          <a:off x="86900" y="3933004"/>
          <a:ext cx="1008355" cy="10083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8D9C3-9B6E-7144-B150-FE309F32EFA5}" type="datetimeFigureOut">
              <a:rPr lang="en-US" smtClean="0"/>
              <a:pPr/>
              <a:t>3/21/22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C86C2-9417-D242-957F-07D0C93E5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8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 everyone, my name is Zhiang Wang, a third year PhD student at UC San Diego.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  the title of my presentation is “RTL-MP:  Toward Practical,  Human-Quality Chip Planning and Macro Placement”.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35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I will summarize our main contributions.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83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work, we propose RTL-MP,  which utilizes RTL information and tries to “mimic” the behavior of human experts.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achieve human-quality macro placement,  our RTL-MP has following features:</a:t>
            </a:r>
            <a:endParaRPr lang="en-US" b="0" dirty="0">
              <a:effectLst/>
            </a:endParaRP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[CLICK]</a:t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Firstly,  RTL-MP converts the structural netlist representation of the RTL design into a clustered netlist, 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captures the conceptual abstractions devised by the frontend designer.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34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Secondly,  RTL-MP analyzes the dataflow between logical modules (including input-output pins) to understand their functional interactions.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13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Thirdly,  RTL-MP will push macros to their preferred locations if users specify the macro placement guidance.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44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Lastly,  RTL-MP understands common constraints such as fixed macros,  macro placement blockages, 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notch avoidance and pushing macros to peripheries.   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52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summary,  our RTL-MP is able to comprehend</a:t>
            </a:r>
          </a:p>
          <a:p>
            <a:endParaRPr lang="en-US" dirty="0"/>
          </a:p>
          <a:p>
            <a:pPr rtl="0"/>
            <a:r>
              <a:rPr lang="en-US" b="0" dirty="0">
                <a:effectLst/>
              </a:rPr>
              <a:t>[CLICK]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Conceptual abstractions devised by the front designer,</a:t>
            </a: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[CLICK]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 interactions and dataflow between logical modules,</a:t>
            </a: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[CLICK]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Macro placement guidance with preferred locations for macros,</a:t>
            </a: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[CLICK]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common constraints such as macro placement blockages and so on. 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56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I will explain our methodology.</a:t>
            </a:r>
            <a:endParaRPr lang="en-US" b="0" dirty="0">
              <a:effectLst/>
            </a:endParaRPr>
          </a:p>
          <a:p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73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figure shows the flow of our RTL-MP.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RTL-MP is built based on OpenROAD infrastructure.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RTL-MP takes floorplan def with placed IO pins, synthesized hierarchical netlist and timing constraint as input,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generates floorplan def with placed macros.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RTL-MP consists of four major components:   Autoclustering Engine,  Shape Engine,  Macro Placement Engine and Pin Alignment Engine.</a:t>
            </a:r>
            <a:endParaRPr lang="en-US" b="0" dirty="0">
              <a:effectLst/>
            </a:endParaRP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[CLICK]</a:t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Autoclustering engine converts the structural netlist representation of the RTL design into a clustered netlist.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autoclustering, we have a clustered netlist in which the nodes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clusters and nets are bundled connections between clusters.</a:t>
            </a:r>
            <a:endParaRPr lang="en-US" b="0" dirty="0">
              <a:effectLst/>
            </a:endParaRP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[CLICK][CLICK]</a:t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we use shape engine to determine the possible shapes and aspect ratio constraints for all the clusters.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calling the shape engine, we have aspect ratio choices for all the clusters.</a:t>
            </a:r>
            <a:endParaRPr lang="en-US" b="0" dirty="0">
              <a:effectLst/>
            </a:endParaRP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[CLICK][CLICK]</a:t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we call macro placement engine to determine position and shape for each cluster</a:t>
            </a:r>
            <a:endParaRPr lang="en-US" b="0" dirty="0">
              <a:effectLst/>
            </a:endParaRP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[CLICK][CLICK]</a:t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 we use Pin Alignment Engine to finalize the location and orientation of macros in each macro cluster,  one macro cluster at a time.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86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let’s look at the autoclustering engine.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56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autoclustering engine converts the structural netlist representation of the RTL design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clustered netlist.</a:t>
            </a:r>
            <a:endParaRPr lang="en-US" b="0" dirty="0">
              <a:effectLst/>
            </a:endParaRP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[CLICK]</a:t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clustered netlist, we may have following two types of clusters: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Standard-cell cluster containing only standard cells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macro cluster containing only macros.</a:t>
            </a:r>
            <a:endParaRPr lang="en-US" b="0" dirty="0">
              <a:effectLst/>
            </a:endParaRPr>
          </a:p>
          <a:p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35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outline of my presentation. 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Firstly, I will start with the background and motivation of our work. 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I will summarize our main contributions and explain our main methodology.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I will describe our experimental setup and results. 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I will conclude my talk with a quick summary and our ongoing work.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59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autoclustering process, we consider following factors: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Logical hierarchy, 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connection topology,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macro regularity, 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separation between macros and their corresponding standard cell logics 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dataflow between logical modules (including input-output pins)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46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we define virtual connections between macro clusters to capture the dataflow information.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 connection is defined as the connection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bitwidth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between two clusters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divided by  2 to the power of their register distance.  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example,   the connection between cluster A and cluster B is 32 bits and their register distance is 1, 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the virtual connection has 16 bits.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Similarly, the virtual connection between cluster B and cluster C has 8 bits.</a:t>
            </a:r>
            <a:endParaRPr lang="en-US" b="0" dirty="0">
              <a:effectLst/>
            </a:endParaRPr>
          </a:p>
          <a:p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73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let’s look at the shape engine.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62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autoclustering, we have a clustered netlist in which the nodes are clusters and nets are bundled connections between clusters.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we use the shape engine to determine the possible shapes and aspect ratio constraints for all the clusters.</a:t>
            </a:r>
            <a:endParaRPr lang="en-US" b="0" dirty="0">
              <a:effectLst/>
            </a:endParaRP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[CLICK]</a:t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 standard-cell cluster, the aspect ratio is specified by the upper bound and the lower bound.</a:t>
            </a: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[CLICK]</a:t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 macro cluster,  we simply enumerate all the possible macro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tilings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keep the macro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tilings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minimum area.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we show an example of a macro cluster with 12 macros.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156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let’s look at the macro placement engine.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126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calling the shape engine, we have aspect ratio choices for all the clusters.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we call the macro placement engine to determine position and shape for each cluster.</a:t>
            </a:r>
            <a:endParaRPr lang="en-US" b="0" dirty="0">
              <a:effectLst/>
            </a:endParaRP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[CLICK]</a:t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 Sequence Pair to represent the clusters in the netlist and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Simulated Annealing to optimize the cost function.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we adopt the “Go-with-the-winners”  scheme to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the performance of Simulated Annealing.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08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macro placement engine can handle multiple constraints: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[CLICK][CLICK]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Fixed outline :  All clusters should be placed within the fixed outline specified by users.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macro peripheral bias :  All macros should be pushed to peripheries as much as possible.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macro blockage:   All macros should not overlap with macro placement engine.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preplaced macros:  Other macros should not overlap with preplaced macros.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pin access : All macros should be kept from blocking access of input-output pins.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macro guidance :  All macros should be placed near specified regions if users provide such constraints.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and notch avoidance : A decent floorplan should avoid ”dead space” which cannot be used effectively by P&amp;R tools.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918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model each constraint as a term in the cost function.</a:t>
            </a:r>
          </a:p>
          <a:p>
            <a:endParaRPr lang="en-US" dirty="0"/>
          </a:p>
          <a:p>
            <a:r>
              <a:rPr lang="en-US" dirty="0"/>
              <a:t>And we use autotuning tool – Tune to tune the weights for different objectives in the cost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00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let’s look at the pin alignment engine.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046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calling the macro placement engine,  we know the position and shape for each cluster.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we use Pin Alignment Engine to finalize the location and orientation of macros in each macro cluster,  one macro cluster at a time.</a:t>
            </a: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[CLICK]</a:t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deal with a given macro cluster, other clusters behave like fixed terminals.</a:t>
            </a:r>
            <a:endParaRPr lang="en-US" b="0" dirty="0">
              <a:effectLst/>
            </a:endParaRP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[CLICK]</a:t>
            </a: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we still use Sequence Pair to represent the macros in the macro cluster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Simulated Annealing with the Go-with-the-winners scheme to optimize the cost function.</a:t>
            </a:r>
          </a:p>
          <a:p>
            <a:pPr rtl="0"/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we flip all the macros at the same time to force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 macros in a macro cluster with the same orientation.</a:t>
            </a:r>
            <a:endParaRPr lang="en-US" b="0" dirty="0">
              <a:effectLst/>
            </a:endParaRPr>
          </a:p>
          <a:p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97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me start with the background and motivation.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is “a macro placement” a hugely important, crucial issue ?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fixing the big blocks in the chip floorplan sets the direction for all of the place-and-route that follows.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like a person with a wrong direction can never arrive at his destination,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bad macro placement can lead to significant congestion and timing issues.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macro placement is the basis for efficient design space exploration of the SoC designs.</a:t>
            </a:r>
            <a:endParaRPr lang="en-US" b="0" dirty="0">
              <a:effectLst/>
            </a:endParaRP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[CLICK]</a:t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Besides,  the emerging machine learning accelerators make the macro placement more challenging.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 learning accelerators usually have autogenerated complex RTL structures with long, inscrutable autogenerated module names.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usually have hundreds of macros due to the need of storing online data. 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see the following TABLA designs as examples. 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TABLA designs are produced by professor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Esmaielzadeh’s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 at UCSD, in a joint project called VeriGOOD-ML.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30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I will describe experimental setup and results.</a:t>
            </a:r>
          </a:p>
          <a:p>
            <a:pPr rtl="0"/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006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show the effectiveness of our macro placer, the following five scenarios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evaluated and compared.</a:t>
            </a:r>
            <a:endParaRPr lang="en-US" b="0" dirty="0">
              <a:effectLst/>
            </a:endParaRP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[CLICK]</a:t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Commercial:  Macro placement obtained by the 2020 release of a state-of-the-art commercial P&amp;R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 using high­-effort settings.</a:t>
            </a:r>
            <a:endParaRPr lang="en-US" b="0" dirty="0">
              <a:effectLst/>
            </a:endParaRP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[CLICK]</a:t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Manual:  All macros are manually placed by backend engineers.</a:t>
            </a:r>
            <a:endParaRPr lang="en-US" b="0" dirty="0">
              <a:effectLst/>
            </a:endParaRP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[CLICK]</a:t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TMP:   Macro placement is generated by TritonMP,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is the default macro placer in the OpenROAD project.</a:t>
            </a:r>
            <a:endParaRPr lang="en-US" b="0" dirty="0">
              <a:effectLst/>
            </a:endParaRP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[CLICK]</a:t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HiDaP:  Macros are placed by a recent state-of-the-art academic tool ­ HiDaP from Professor Jordi Cortadella’s  group.</a:t>
            </a:r>
            <a:endParaRPr lang="en-US" b="0" dirty="0">
              <a:effectLst/>
            </a:endParaRP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[CLICK]</a:t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RTL-MP:   Results are obtained using our macro placer.</a:t>
            </a:r>
            <a:endParaRPr lang="en-US" b="0" dirty="0">
              <a:effectLst/>
            </a:endParaRPr>
          </a:p>
          <a:p>
            <a:br>
              <a:rPr lang="en-US" b="0" dirty="0">
                <a:effectLst/>
              </a:rPr>
            </a:br>
            <a:br>
              <a:rPr lang="en-US" b="0" dirty="0">
                <a:effectLst/>
              </a:rPr>
            </a:br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084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shows statistics of the five testcases we used in our experiments.</a:t>
            </a:r>
            <a:endParaRPr lang="en-US" b="0" dirty="0">
              <a:effectLst/>
            </a:endParaRPr>
          </a:p>
          <a:p>
            <a:pPr rtl="0"/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implement all the designs in GF12LP technology.</a:t>
            </a: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Here swerv_wrapper, ariane,  coyote and bp_single are all open-source designs.</a:t>
            </a:r>
          </a:p>
          <a:p>
            <a:pPr rtl="0"/>
            <a:r>
              <a:rPr lang="en-US" b="0" dirty="0">
                <a:effectLst/>
              </a:rPr>
              <a:t>SIMD is a machine learning accelerator.</a:t>
            </a:r>
          </a:p>
          <a:p>
            <a:pPr rtl="0"/>
            <a:r>
              <a:rPr lang="en-US" b="0" dirty="0">
                <a:effectLst/>
              </a:rPr>
              <a:t>CA53 is a high-efficiency processor from Arm.</a:t>
            </a: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we provide a macro blockage for design simd and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macro guidance for design ca53 to study the effect of different constraints.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966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shows the experimental results after completion of post-routing optimization.</a:t>
            </a:r>
            <a:endParaRPr lang="en-US" b="0" dirty="0">
              <a:effectLst/>
            </a:endParaRPr>
          </a:p>
          <a:p>
            <a:pPr rtl="0"/>
            <a:endParaRPr lang="en-US" b="0" dirty="0">
              <a:effectLst/>
            </a:endParaRP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Here we all the standard cell placement and routing are done by commercial tools.</a:t>
            </a:r>
          </a:p>
          <a:p>
            <a:pPr rtl="0"/>
            <a:r>
              <a:rPr lang="en-US" b="0" dirty="0">
                <a:effectLst/>
              </a:rPr>
              <a:t>And all the timing metrics are reported at the worst cases.</a:t>
            </a: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In this table, </a:t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Rows represent circuits and macro placement flows,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columns give information on number of standard cells,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wirelength (in meters),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DRCs,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 information (worst negative slack and total negative slack, in ns),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 (in mW)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turnaround time (in minutes) for a single run.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see clearly that RTL-­MP achieves the smallest routed wirelength for all testcases.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next few slides,  I will show some example post-routing layouts.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331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shows the comparison between HiDaP and RTL-MP.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833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shows the effect of user-defined macro placement blockage.</a:t>
            </a: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Figure (d), the magenta rectangle is the user-specified macro blockage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RTL-MP can honor.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055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shows the comparison of the results obtained by  Commercial, Manual, TMP and RTL-MP flow.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348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shows the effect of macro placement guidance.  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Figure (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  we use the  bounding box of each macro cluster in Figure (g) as its preferred region,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 as the orange boxes.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figure (j),  we use the center region of each macro cluster in Figure (g) as its preferred region,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 as the orange rectangles.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point of figure (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and (j) is that RTL-MP responds smoothly to such constraints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can arise from earlier steps in the flow.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10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drawback of RTL-MP is that its runtime is relatively long compared to other macro placers. 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I show the runtime profiling of RTL-MP on the ca53 testcase.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see that  nearly 90% of the runtime is spent on solution evaluation.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need to improve the implementation of solution evaluation to reduce runtime.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762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I will conclude my talk and introduce our ongoing work.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04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physical design experts create high-quality macro placements ?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we still use the TABLA design as an example.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Firstly,  The backend designers will talk to the frontend designers, 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try to capture the conceptual abstractions of the designs, and functional interactions between logic modules.   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 can see here, there are grey boxes corresponding to logical modules.    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red and blue lines are bundled connections between logical modules.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they perform dataflow analysis to determine the relative positions of each module.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Basically,  here they trace the bundled connections for each module one by one.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I show the bundled connections for some modules one by one.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511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summary,  we proposes RTL-MP,  which utilizes RTL information and tries to </a:t>
            </a:r>
          </a:p>
          <a:p>
            <a:r>
              <a:rPr lang="en-US" dirty="0"/>
              <a:t>Mimic the behavior of human experts.</a:t>
            </a:r>
          </a:p>
          <a:p>
            <a:endParaRPr lang="en-US" dirty="0"/>
          </a:p>
          <a:p>
            <a:r>
              <a:rPr lang="en-US" dirty="0"/>
              <a:t>To achieve human-quality macro placement,   our RTL-MP is able to comprehend</a:t>
            </a:r>
          </a:p>
          <a:p>
            <a:endParaRPr lang="en-US" dirty="0"/>
          </a:p>
          <a:p>
            <a:pPr rtl="0"/>
            <a:r>
              <a:rPr lang="en-US" b="0" dirty="0">
                <a:effectLst/>
              </a:rPr>
              <a:t>[CLICK]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Conceptual abstractions devised by the front designer,</a:t>
            </a: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[CLICK]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 interactions and dataflow between logical modules,</a:t>
            </a: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[CLICK]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Macro placement guidance with preferred locations for macros,</a:t>
            </a: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[CLICK]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common constraints such as macro placement blockages and so on. 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031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shows the future work I am still working on.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Firstly,  as I mentioned before,  we need to reduce the runtime.</a:t>
            </a:r>
            <a:endParaRPr lang="en-US" b="0" dirty="0">
              <a:effectLst/>
            </a:endParaRP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[CLICK]</a:t>
            </a:r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Secondly, I am improving the autoclustering engine to support hierarchical clustering, 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we can handle designs like TABLA shown below.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TABLA example, we first determine the position of each PU and then place the macros in each PU.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428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very much for listening. Any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00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7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28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03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67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a human-quality macro placer must correctly comprehend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b="0" dirty="0">
                <a:effectLst/>
              </a:rPr>
              <a:t>[CLICK]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Conceptual abstractions devised by the front designer,</a:t>
            </a: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[CLICK]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 interactions and dataflow between logical modules,</a:t>
            </a: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[CLICK]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Macro placement guidance with preferred locations for macros,</a:t>
            </a: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b="0" dirty="0">
                <a:effectLst/>
              </a:rPr>
              <a:t>[CLICK]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common constraints such as macro placement blockages and so on. 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86C2-9417-D242-957F-07D0C93E50A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8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0237"/>
            <a:ext cx="7772400" cy="1143000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altLang="ko-KR" dirty="0"/>
              <a:t>Click to edit Master title style</a:t>
            </a: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6350" y="4191000"/>
            <a:ext cx="6400800" cy="1752600"/>
          </a:xfrm>
        </p:spPr>
        <p:txBody>
          <a:bodyPr/>
          <a:lstStyle>
            <a:lvl1pPr marL="0" indent="0" algn="ctr">
              <a:lnSpc>
                <a:spcPct val="95000"/>
              </a:lnSpc>
              <a:buFontTx/>
              <a:buNone/>
              <a:defRPr sz="2400" b="1"/>
            </a:lvl1pPr>
          </a:lstStyle>
          <a:p>
            <a:r>
              <a:rPr lang="en-US" altLang="ko-KR" dirty="0"/>
              <a:t>Click to edit Master subtitle style</a:t>
            </a:r>
          </a:p>
        </p:txBody>
      </p:sp>
      <p:sp>
        <p:nvSpPr>
          <p:cNvPr id="4" name="Line 18"/>
          <p:cNvSpPr>
            <a:spLocks noChangeShapeType="1"/>
          </p:cNvSpPr>
          <p:nvPr/>
        </p:nvSpPr>
        <p:spPr bwMode="auto">
          <a:xfrm flipV="1">
            <a:off x="163513" y="3962400"/>
            <a:ext cx="884555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0253397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44463"/>
            <a:ext cx="2212975" cy="6542087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25" y="144463"/>
            <a:ext cx="6486525" cy="6542087"/>
          </a:xfrm>
        </p:spPr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29820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838200"/>
            <a:ext cx="8836025" cy="5562601"/>
          </a:xfrm>
        </p:spPr>
        <p:txBody>
          <a:bodyPr/>
          <a:lstStyle>
            <a:lvl1pPr>
              <a:buClr>
                <a:srgbClr val="C00000"/>
              </a:buCl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88" indent="-290513">
              <a:buClr>
                <a:srgbClr val="C00000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3275" indent="-230188">
              <a:buClr>
                <a:srgbClr val="C00000"/>
              </a:buCl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5525" indent="-222250">
              <a:buClr>
                <a:srgbClr val="C00000"/>
              </a:buClr>
              <a:buSzPct val="75000"/>
              <a:buFont typeface="Arial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057864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5719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" y="801688"/>
            <a:ext cx="4341813" cy="5884862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801688"/>
            <a:ext cx="4341812" cy="5884862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90838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3295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3487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C00000"/>
              </a:buCl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00000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0000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8815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ko-KR" noProof="0"/>
              <a:t>Drag picture to placeholder or click icon to add</a:t>
            </a:r>
            <a:endParaRPr lang="ko-KR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84707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82211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" y="144463"/>
            <a:ext cx="88519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Slide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450" y="801688"/>
            <a:ext cx="8836025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Body Text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</p:txBody>
      </p:sp>
      <p:sp>
        <p:nvSpPr>
          <p:cNvPr id="1028" name="Line 18"/>
          <p:cNvSpPr>
            <a:spLocks noChangeShapeType="1"/>
          </p:cNvSpPr>
          <p:nvPr/>
        </p:nvSpPr>
        <p:spPr bwMode="auto">
          <a:xfrm flipV="1">
            <a:off x="163513" y="684213"/>
            <a:ext cx="884555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41326" y="6548438"/>
            <a:ext cx="40267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/>
            <a:fld id="{16E0590D-16E1-486A-A147-2F126A5F0FEE}" type="slidenum">
              <a:rPr lang="ko-KR" altLang="en-US" sz="1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ctr" eaLnBrk="0" hangingPunct="0"/>
              <a:t>‹#›</a:t>
            </a:fld>
            <a:endParaRPr lang="ko-KR" alt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2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baseline="0">
          <a:solidFill>
            <a:srgbClr val="25406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</a:defRPr>
      </a:lvl9pPr>
    </p:titleStyle>
    <p:bodyStyle>
      <a:lvl1pPr marL="230188" indent="-230188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rgbClr val="C00000"/>
        </a:buClr>
        <a:buChar char="•"/>
        <a:defRPr sz="28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461963" indent="-231775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rgbClr val="C00000"/>
        </a:buClr>
        <a:buChar char="•"/>
        <a:defRPr sz="2400">
          <a:solidFill>
            <a:schemeClr val="tx1"/>
          </a:solidFill>
          <a:latin typeface="Calibri" panose="020F0502020204030204" pitchFamily="34" charset="0"/>
          <a:cs typeface="Arial" pitchFamily="34" charset="0"/>
        </a:defRPr>
      </a:lvl2pPr>
      <a:lvl3pPr marL="684213" indent="-22225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rgbClr val="C00000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SzPct val="50000"/>
        <a:buFont typeface="Monotype Sorts"/>
        <a:buChar char="u"/>
        <a:defRPr>
          <a:solidFill>
            <a:schemeClr val="tx1"/>
          </a:solidFill>
          <a:latin typeface="Arial Narrow" pitchFamily="34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ray.io/en/latest/tune/index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lsicad.ucsd.edu/Publications/Conferences/387/c387.pdf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9309318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67" y="1404805"/>
            <a:ext cx="9031266" cy="1673466"/>
          </a:xfrm>
        </p:spPr>
        <p:txBody>
          <a:bodyPr/>
          <a:lstStyle/>
          <a:p>
            <a:r>
              <a:rPr lang="en-US" sz="3200" dirty="0"/>
              <a:t>RTL-MP: Toward Practical, Human-Quality Chip Planning and Macro Placement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" y="4353838"/>
            <a:ext cx="9144000" cy="1959280"/>
          </a:xfrm>
        </p:spPr>
        <p:txBody>
          <a:bodyPr/>
          <a:lstStyle/>
          <a:p>
            <a:r>
              <a:rPr lang="en-US" sz="2800" dirty="0"/>
              <a:t>Andrew B. Kahng</a:t>
            </a:r>
            <a:r>
              <a:rPr lang="en-US" sz="2800" baseline="30000" dirty="0"/>
              <a:t>[1] [2]</a:t>
            </a:r>
            <a:r>
              <a:rPr lang="en-US" sz="2800" dirty="0"/>
              <a:t>,</a:t>
            </a:r>
          </a:p>
          <a:p>
            <a:r>
              <a:rPr lang="en-US" sz="2800" dirty="0"/>
              <a:t> Ravi Varadarajan</a:t>
            </a:r>
            <a:r>
              <a:rPr lang="en-US" sz="2800" baseline="30000" dirty="0"/>
              <a:t>[2] 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C00000"/>
                </a:solidFill>
              </a:rPr>
              <a:t>Zhiang Wang</a:t>
            </a:r>
            <a:r>
              <a:rPr lang="en-US" sz="2800" baseline="30000" dirty="0"/>
              <a:t>[2]</a:t>
            </a:r>
            <a:endParaRPr lang="en-US" sz="2800" dirty="0"/>
          </a:p>
          <a:p>
            <a:r>
              <a:rPr lang="en-US" sz="1800" baseline="30000" dirty="0"/>
              <a:t>[1]</a:t>
            </a:r>
            <a:r>
              <a:rPr lang="en-US" sz="1800" dirty="0"/>
              <a:t>Department of Computer Science and Engineering, University of California, San Diego</a:t>
            </a:r>
          </a:p>
          <a:p>
            <a:r>
              <a:rPr lang="en-US" sz="1800" baseline="30000" dirty="0"/>
              <a:t>[2]</a:t>
            </a:r>
            <a:r>
              <a:rPr lang="en-US" sz="1800" dirty="0"/>
              <a:t>Department of Electrical and Computer Engineering, University of California, San Diego</a:t>
            </a:r>
          </a:p>
          <a:p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5350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 and Motivation</a:t>
            </a:r>
          </a:p>
          <a:p>
            <a:r>
              <a:rPr lang="en-US" dirty="0"/>
              <a:t>Main Contributions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Our Methodology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Experimental Setup and Results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131303988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4A9A-EA6E-4100-B26A-D94B0E05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838200"/>
            <a:ext cx="8836025" cy="949036"/>
          </a:xfrm>
        </p:spPr>
        <p:txBody>
          <a:bodyPr/>
          <a:lstStyle/>
          <a:p>
            <a:r>
              <a:rPr lang="en-US" sz="2400" b="1" dirty="0"/>
              <a:t>We propose RTL-MP,  which utilizes RTL information and tries to “mimic” the behavior of human experts</a:t>
            </a:r>
          </a:p>
          <a:p>
            <a:endParaRPr lang="en-US" sz="2400" dirty="0"/>
          </a:p>
          <a:p>
            <a:pPr lvl="2"/>
            <a:endParaRPr lang="en-US" sz="1800" b="1" dirty="0"/>
          </a:p>
          <a:p>
            <a:pPr marL="0" indent="0">
              <a:buNone/>
            </a:pPr>
            <a:endParaRPr lang="en-US" sz="24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5F65E7-F343-48F1-9092-D2D9188E3844}"/>
              </a:ext>
            </a:extLst>
          </p:cNvPr>
          <p:cNvGrpSpPr/>
          <p:nvPr/>
        </p:nvGrpSpPr>
        <p:grpSpPr>
          <a:xfrm>
            <a:off x="69276" y="1741780"/>
            <a:ext cx="4646754" cy="4336473"/>
            <a:chOff x="69276" y="1741780"/>
            <a:chExt cx="4646754" cy="433647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28DEEE5-7B72-B34E-953E-D458E916FC2B}"/>
                </a:ext>
              </a:extLst>
            </p:cNvPr>
            <p:cNvSpPr/>
            <p:nvPr/>
          </p:nvSpPr>
          <p:spPr bwMode="auto">
            <a:xfrm>
              <a:off x="69276" y="1741780"/>
              <a:ext cx="2632364" cy="433647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84470D-DEC5-CD4B-8E91-F7F54809CCB8}"/>
                </a:ext>
              </a:extLst>
            </p:cNvPr>
            <p:cNvSpPr txBox="1"/>
            <p:nvPr/>
          </p:nvSpPr>
          <p:spPr>
            <a:xfrm>
              <a:off x="144030" y="3537661"/>
              <a:ext cx="45720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RTL-MP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9718993-4927-4F9A-9DA5-93B035B9670F}"/>
              </a:ext>
            </a:extLst>
          </p:cNvPr>
          <p:cNvGrpSpPr/>
          <p:nvPr/>
        </p:nvGrpSpPr>
        <p:grpSpPr>
          <a:xfrm>
            <a:off x="1953492" y="1617089"/>
            <a:ext cx="7190508" cy="4985567"/>
            <a:chOff x="1953492" y="1617089"/>
            <a:chExt cx="7190508" cy="4985567"/>
          </a:xfrm>
        </p:grpSpPr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E4DFEC76-BBED-1544-A19E-B988AFC34E1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53492" y="1617089"/>
              <a:ext cx="7190508" cy="2470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230188" indent="-230188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73088" indent="-290513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803275" indent="-230188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025525" indent="-2222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75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55713" indent="-230188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lvl="1" defTabSz="914400"/>
              <a:r>
                <a:rPr lang="en-US" sz="3200" i="1" kern="0" dirty="0">
                  <a:solidFill>
                    <a:srgbClr val="002060"/>
                  </a:solidFill>
                </a:rPr>
                <a:t>Conceptual abstractions devised by the frontend designer</a:t>
              </a:r>
            </a:p>
            <a:p>
              <a:pPr lvl="3" defTabSz="914400"/>
              <a:r>
                <a:rPr lang="en-US" sz="2400" kern="0" dirty="0">
                  <a:solidFill>
                    <a:srgbClr val="002060"/>
                  </a:solidFill>
                </a:rPr>
                <a:t>Through converting the structural netlist representation of the RTL design into a clustered netlist</a:t>
              </a:r>
            </a:p>
            <a:p>
              <a:pPr lvl="2" defTabSz="914400"/>
              <a:endParaRPr lang="en-US" sz="1800" b="1" kern="0" dirty="0"/>
            </a:p>
            <a:p>
              <a:pPr marL="0" indent="0" defTabSz="914400">
                <a:buFontTx/>
                <a:buNone/>
              </a:pPr>
              <a:endParaRPr lang="en-US" sz="2400" b="1" kern="0" dirty="0"/>
            </a:p>
          </p:txBody>
        </p:sp>
        <p:pic>
          <p:nvPicPr>
            <p:cNvPr id="21" name="Picture 20" descr="Graphical user interface, diagram&#10;&#10;Description automatically generated">
              <a:extLst>
                <a:ext uri="{FF2B5EF4-FFF2-40B4-BE49-F238E27FC236}">
                  <a16:creationId xmlns:a16="http://schemas.microsoft.com/office/drawing/2014/main" id="{6A89B9D2-879F-4DA2-ADF9-2E443F84C3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24" t="4194" r="11667" b="6753"/>
            <a:stretch/>
          </p:blipFill>
          <p:spPr bwMode="auto">
            <a:xfrm>
              <a:off x="4009865" y="3799587"/>
              <a:ext cx="2830249" cy="2803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Arrow: Left 5">
              <a:extLst>
                <a:ext uri="{FF2B5EF4-FFF2-40B4-BE49-F238E27FC236}">
                  <a16:creationId xmlns:a16="http://schemas.microsoft.com/office/drawing/2014/main" id="{97D18D96-8DFC-4DD0-96FD-3E435BB06842}"/>
                </a:ext>
              </a:extLst>
            </p:cNvPr>
            <p:cNvSpPr/>
            <p:nvPr/>
          </p:nvSpPr>
          <p:spPr bwMode="auto">
            <a:xfrm>
              <a:off x="6558455" y="4087091"/>
              <a:ext cx="788276" cy="261926"/>
            </a:xfrm>
            <a:prstGeom prst="leftArrow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3" name="Arrow: Left 22">
              <a:extLst>
                <a:ext uri="{FF2B5EF4-FFF2-40B4-BE49-F238E27FC236}">
                  <a16:creationId xmlns:a16="http://schemas.microsoft.com/office/drawing/2014/main" id="{DD137E05-58E7-41FA-84AF-D43B96AD44E4}"/>
                </a:ext>
              </a:extLst>
            </p:cNvPr>
            <p:cNvSpPr/>
            <p:nvPr/>
          </p:nvSpPr>
          <p:spPr bwMode="auto">
            <a:xfrm>
              <a:off x="5868969" y="4822932"/>
              <a:ext cx="1477762" cy="261926"/>
            </a:xfrm>
            <a:prstGeom prst="leftArrow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1AC92A1-27DB-4658-8186-7181D2C2DD8F}"/>
                </a:ext>
              </a:extLst>
            </p:cNvPr>
            <p:cNvSpPr txBox="1"/>
            <p:nvPr/>
          </p:nvSpPr>
          <p:spPr>
            <a:xfrm>
              <a:off x="7414543" y="3973305"/>
              <a:ext cx="1091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cluster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105274-E7EC-4BD9-8F11-DC6F33AEF21E}"/>
                </a:ext>
              </a:extLst>
            </p:cNvPr>
            <p:cNvSpPr txBox="1"/>
            <p:nvPr/>
          </p:nvSpPr>
          <p:spPr>
            <a:xfrm>
              <a:off x="7256887" y="4552135"/>
              <a:ext cx="182934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bundled </a:t>
              </a:r>
            </a:p>
            <a:p>
              <a:r>
                <a:rPr lang="en-US" sz="2400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connections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914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4A9A-EA6E-4100-B26A-D94B0E05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838200"/>
            <a:ext cx="8836025" cy="949036"/>
          </a:xfrm>
        </p:spPr>
        <p:txBody>
          <a:bodyPr/>
          <a:lstStyle/>
          <a:p>
            <a:r>
              <a:rPr lang="en-US" sz="2400" b="1" dirty="0"/>
              <a:t>We propose RTL-MP,  which utilizes RTL information and tries to “mimic” the behavior of human experts</a:t>
            </a:r>
          </a:p>
          <a:p>
            <a:endParaRPr lang="en-US" sz="2400" dirty="0"/>
          </a:p>
          <a:p>
            <a:pPr lvl="2"/>
            <a:endParaRPr lang="en-US" sz="1800" b="1" dirty="0"/>
          </a:p>
          <a:p>
            <a:pPr marL="0" indent="0">
              <a:buNone/>
            </a:pPr>
            <a:endParaRPr lang="en-US" sz="24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5F65E7-F343-48F1-9092-D2D9188E3844}"/>
              </a:ext>
            </a:extLst>
          </p:cNvPr>
          <p:cNvGrpSpPr/>
          <p:nvPr/>
        </p:nvGrpSpPr>
        <p:grpSpPr>
          <a:xfrm>
            <a:off x="69276" y="1741780"/>
            <a:ext cx="4646754" cy="4336473"/>
            <a:chOff x="69276" y="1741780"/>
            <a:chExt cx="4646754" cy="433647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28DEEE5-7B72-B34E-953E-D458E916FC2B}"/>
                </a:ext>
              </a:extLst>
            </p:cNvPr>
            <p:cNvSpPr/>
            <p:nvPr/>
          </p:nvSpPr>
          <p:spPr bwMode="auto">
            <a:xfrm>
              <a:off x="69276" y="1741780"/>
              <a:ext cx="2632364" cy="433647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84470D-DEC5-CD4B-8E91-F7F54809CCB8}"/>
                </a:ext>
              </a:extLst>
            </p:cNvPr>
            <p:cNvSpPr txBox="1"/>
            <p:nvPr/>
          </p:nvSpPr>
          <p:spPr>
            <a:xfrm>
              <a:off x="144030" y="3537661"/>
              <a:ext cx="45720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RTL-MP</a:t>
              </a: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4DFEC76-BBED-1544-A19E-B988AFC34E1C}"/>
              </a:ext>
            </a:extLst>
          </p:cNvPr>
          <p:cNvSpPr txBox="1">
            <a:spLocks/>
          </p:cNvSpPr>
          <p:nvPr/>
        </p:nvSpPr>
        <p:spPr bwMode="auto">
          <a:xfrm>
            <a:off x="1953492" y="1617089"/>
            <a:ext cx="7190508" cy="247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3088" indent="-290513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1" defTabSz="914400"/>
            <a:r>
              <a:rPr lang="en-US" sz="3200" i="1" kern="0" dirty="0">
                <a:solidFill>
                  <a:srgbClr val="002060"/>
                </a:solidFill>
              </a:rPr>
              <a:t>Functional interactions </a:t>
            </a:r>
          </a:p>
          <a:p>
            <a:pPr lvl="4" defTabSz="914400"/>
            <a:r>
              <a:rPr lang="en-US" sz="2400" i="1" kern="0" dirty="0">
                <a:solidFill>
                  <a:srgbClr val="002060"/>
                </a:solidFill>
              </a:rPr>
              <a:t>Through analyzing the dataflow between logical modules (including Input-output pins)</a:t>
            </a:r>
          </a:p>
          <a:p>
            <a:pPr lvl="3" defTabSz="914400"/>
            <a:endParaRPr lang="en-US" sz="3200" i="1" kern="0" dirty="0">
              <a:solidFill>
                <a:srgbClr val="002060"/>
              </a:solidFill>
            </a:endParaRPr>
          </a:p>
          <a:p>
            <a:pPr lvl="1" defTabSz="914400"/>
            <a:endParaRPr lang="en-US" sz="3200" i="1" kern="0" dirty="0">
              <a:solidFill>
                <a:srgbClr val="002060"/>
              </a:solidFill>
            </a:endParaRPr>
          </a:p>
          <a:p>
            <a:pPr lvl="2" defTabSz="914400"/>
            <a:endParaRPr lang="en-US" sz="1800" b="1" kern="0" dirty="0"/>
          </a:p>
          <a:p>
            <a:pPr marL="0" indent="0" defTabSz="914400">
              <a:buFontTx/>
              <a:buNone/>
            </a:pPr>
            <a:endParaRPr lang="en-US" sz="2400" b="1" kern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CFFD5F-9440-467C-8CCA-01058029B35B}"/>
              </a:ext>
            </a:extLst>
          </p:cNvPr>
          <p:cNvGrpSpPr/>
          <p:nvPr/>
        </p:nvGrpSpPr>
        <p:grpSpPr>
          <a:xfrm>
            <a:off x="3348908" y="3628526"/>
            <a:ext cx="4887469" cy="2369948"/>
            <a:chOff x="3348908" y="3838732"/>
            <a:chExt cx="4887469" cy="2369948"/>
          </a:xfrm>
        </p:grpSpPr>
        <p:pic>
          <p:nvPicPr>
            <p:cNvPr id="14" name="Picture 10" descr="Diagram&#10;&#10;Description automatically generated">
              <a:extLst>
                <a:ext uri="{FF2B5EF4-FFF2-40B4-BE49-F238E27FC236}">
                  <a16:creationId xmlns:a16="http://schemas.microsoft.com/office/drawing/2014/main" id="{17A8CE43-D2B9-4868-B6FE-9379F527D2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60" t="5602" r="6507" b="9991"/>
            <a:stretch/>
          </p:blipFill>
          <p:spPr bwMode="auto">
            <a:xfrm>
              <a:off x="5795093" y="3839548"/>
              <a:ext cx="2441284" cy="2369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2C08B240-6591-4757-A87B-A275ED3F31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57" t="3895" r="7945" b="8284"/>
            <a:stretch/>
          </p:blipFill>
          <p:spPr bwMode="auto">
            <a:xfrm>
              <a:off x="3348908" y="3838732"/>
              <a:ext cx="2441284" cy="2369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Arrow: Left 4">
              <a:extLst>
                <a:ext uri="{FF2B5EF4-FFF2-40B4-BE49-F238E27FC236}">
                  <a16:creationId xmlns:a16="http://schemas.microsoft.com/office/drawing/2014/main" id="{5F61A1D7-8668-4060-A0B8-2FA797492778}"/>
                </a:ext>
              </a:extLst>
            </p:cNvPr>
            <p:cNvSpPr/>
            <p:nvPr/>
          </p:nvSpPr>
          <p:spPr bwMode="auto">
            <a:xfrm rot="351115">
              <a:off x="6860142" y="5244141"/>
              <a:ext cx="1150849" cy="174896"/>
            </a:xfrm>
            <a:prstGeom prst="leftArrow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8" name="Arrow: Left 17">
              <a:extLst>
                <a:ext uri="{FF2B5EF4-FFF2-40B4-BE49-F238E27FC236}">
                  <a16:creationId xmlns:a16="http://schemas.microsoft.com/office/drawing/2014/main" id="{BE39D556-F20B-426F-BA35-282EA0B5CADA}"/>
                </a:ext>
              </a:extLst>
            </p:cNvPr>
            <p:cNvSpPr/>
            <p:nvPr/>
          </p:nvSpPr>
          <p:spPr bwMode="auto">
            <a:xfrm rot="1722814">
              <a:off x="3709672" y="4737313"/>
              <a:ext cx="609600" cy="217205"/>
            </a:xfrm>
            <a:prstGeom prst="leftArrow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B4C5F925-4C69-49D8-923B-D0D9D7CF5156}"/>
                </a:ext>
              </a:extLst>
            </p:cNvPr>
            <p:cNvSpPr/>
            <p:nvPr/>
          </p:nvSpPr>
          <p:spPr bwMode="auto">
            <a:xfrm>
              <a:off x="6699173" y="4821209"/>
              <a:ext cx="274522" cy="286392"/>
            </a:xfrm>
            <a:prstGeom prst="flowChartConnector">
              <a:avLst/>
            </a:prstGeom>
            <a:noFill/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DFD2BAE9-8051-49ED-89BE-248984497F3E}"/>
                </a:ext>
              </a:extLst>
            </p:cNvPr>
            <p:cNvSpPr/>
            <p:nvPr/>
          </p:nvSpPr>
          <p:spPr bwMode="auto">
            <a:xfrm>
              <a:off x="4276544" y="4794936"/>
              <a:ext cx="274522" cy="286392"/>
            </a:xfrm>
            <a:prstGeom prst="flowChartConnector">
              <a:avLst/>
            </a:prstGeom>
            <a:noFill/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67012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4A9A-EA6E-4100-B26A-D94B0E05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838200"/>
            <a:ext cx="8836025" cy="949036"/>
          </a:xfrm>
        </p:spPr>
        <p:txBody>
          <a:bodyPr/>
          <a:lstStyle/>
          <a:p>
            <a:r>
              <a:rPr lang="en-US" sz="2400" b="1" dirty="0"/>
              <a:t>We propose RTL-MP,  which utilizes RTL information and tries to “mimic” the behavior of human experts</a:t>
            </a:r>
          </a:p>
          <a:p>
            <a:endParaRPr lang="en-US" sz="2400" dirty="0"/>
          </a:p>
          <a:p>
            <a:pPr lvl="2"/>
            <a:endParaRPr lang="en-US" sz="1800" b="1" dirty="0"/>
          </a:p>
          <a:p>
            <a:pPr marL="0" indent="0">
              <a:buNone/>
            </a:pPr>
            <a:endParaRPr lang="en-US" sz="24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5F65E7-F343-48F1-9092-D2D9188E3844}"/>
              </a:ext>
            </a:extLst>
          </p:cNvPr>
          <p:cNvGrpSpPr/>
          <p:nvPr/>
        </p:nvGrpSpPr>
        <p:grpSpPr>
          <a:xfrm>
            <a:off x="69276" y="1741780"/>
            <a:ext cx="4646754" cy="4336473"/>
            <a:chOff x="69276" y="1741780"/>
            <a:chExt cx="4646754" cy="433647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28DEEE5-7B72-B34E-953E-D458E916FC2B}"/>
                </a:ext>
              </a:extLst>
            </p:cNvPr>
            <p:cNvSpPr/>
            <p:nvPr/>
          </p:nvSpPr>
          <p:spPr bwMode="auto">
            <a:xfrm>
              <a:off x="69276" y="1741780"/>
              <a:ext cx="2632364" cy="433647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84470D-DEC5-CD4B-8E91-F7F54809CCB8}"/>
                </a:ext>
              </a:extLst>
            </p:cNvPr>
            <p:cNvSpPr txBox="1"/>
            <p:nvPr/>
          </p:nvSpPr>
          <p:spPr>
            <a:xfrm>
              <a:off x="144030" y="3537661"/>
              <a:ext cx="45720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RTL-MP</a:t>
              </a: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4DFEC76-BBED-1544-A19E-B988AFC34E1C}"/>
              </a:ext>
            </a:extLst>
          </p:cNvPr>
          <p:cNvSpPr txBox="1">
            <a:spLocks/>
          </p:cNvSpPr>
          <p:nvPr/>
        </p:nvSpPr>
        <p:spPr bwMode="auto">
          <a:xfrm>
            <a:off x="1953492" y="1617089"/>
            <a:ext cx="7190508" cy="247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3088" indent="-290513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1"/>
            <a:r>
              <a:rPr lang="en-US" sz="3200" i="1" kern="0" dirty="0">
                <a:solidFill>
                  <a:srgbClr val="002060"/>
                </a:solidFill>
              </a:rPr>
              <a:t>Macro placement guidance</a:t>
            </a:r>
          </a:p>
          <a:p>
            <a:pPr lvl="4"/>
            <a:r>
              <a:rPr lang="en-US" sz="2400" i="1" kern="0" dirty="0">
                <a:solidFill>
                  <a:srgbClr val="002060"/>
                </a:solidFill>
              </a:rPr>
              <a:t>Through pushing macros to their preferred locations</a:t>
            </a:r>
          </a:p>
          <a:p>
            <a:pPr lvl="2" defTabSz="914400"/>
            <a:endParaRPr lang="en-US" sz="1800" b="1" kern="0" dirty="0"/>
          </a:p>
          <a:p>
            <a:pPr marL="0" indent="0" defTabSz="914400">
              <a:buFontTx/>
              <a:buNone/>
            </a:pPr>
            <a:endParaRPr lang="en-US" sz="2400" b="1" kern="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7D5A8B9-2FEF-4646-AB95-3F3516FE2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553" y="2848307"/>
            <a:ext cx="3089404" cy="3344778"/>
          </a:xfrm>
          <a:prstGeom prst="rect">
            <a:avLst/>
          </a:prstGeom>
        </p:spPr>
      </p:pic>
      <p:sp>
        <p:nvSpPr>
          <p:cNvPr id="19" name="Arrow: Left 18">
            <a:extLst>
              <a:ext uri="{FF2B5EF4-FFF2-40B4-BE49-F238E27FC236}">
                <a16:creationId xmlns:a16="http://schemas.microsoft.com/office/drawing/2014/main" id="{68A4C9D4-D6FC-42AF-BB4D-D601DB7666A7}"/>
              </a:ext>
            </a:extLst>
          </p:cNvPr>
          <p:cNvSpPr/>
          <p:nvPr/>
        </p:nvSpPr>
        <p:spPr bwMode="auto">
          <a:xfrm rot="10800000">
            <a:off x="4023447" y="4604054"/>
            <a:ext cx="1477762" cy="261926"/>
          </a:xfrm>
          <a:prstGeom prst="leftArrow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502E3E-DCCA-4EEA-A374-B49B98C5BA65}"/>
              </a:ext>
            </a:extLst>
          </p:cNvPr>
          <p:cNvSpPr txBox="1"/>
          <p:nvPr/>
        </p:nvSpPr>
        <p:spPr>
          <a:xfrm>
            <a:off x="2872040" y="4326617"/>
            <a:ext cx="1436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macro </a:t>
            </a:r>
          </a:p>
          <a:p>
            <a:r>
              <a:rPr lang="en-US" sz="2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</a:p>
        </p:txBody>
      </p:sp>
    </p:spTree>
    <p:extLst>
      <p:ext uri="{BB962C8B-B14F-4D97-AF65-F5344CB8AC3E}">
        <p14:creationId xmlns:p14="http://schemas.microsoft.com/office/powerpoint/2010/main" val="346162248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4A9A-EA6E-4100-B26A-D94B0E05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838200"/>
            <a:ext cx="8836025" cy="949036"/>
          </a:xfrm>
        </p:spPr>
        <p:txBody>
          <a:bodyPr/>
          <a:lstStyle/>
          <a:p>
            <a:r>
              <a:rPr lang="en-US" sz="2400" b="1" dirty="0"/>
              <a:t>We propose RTL-MP,  which utilizes RTL information and tries to “mimic” the behavior of human experts</a:t>
            </a:r>
          </a:p>
          <a:p>
            <a:endParaRPr lang="en-US" sz="2400" dirty="0"/>
          </a:p>
          <a:p>
            <a:pPr lvl="2"/>
            <a:endParaRPr lang="en-US" sz="1800" b="1" dirty="0"/>
          </a:p>
          <a:p>
            <a:pPr marL="0" indent="0">
              <a:buNone/>
            </a:pPr>
            <a:endParaRPr lang="en-US" sz="24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5F65E7-F343-48F1-9092-D2D9188E3844}"/>
              </a:ext>
            </a:extLst>
          </p:cNvPr>
          <p:cNvGrpSpPr/>
          <p:nvPr/>
        </p:nvGrpSpPr>
        <p:grpSpPr>
          <a:xfrm>
            <a:off x="69276" y="1741780"/>
            <a:ext cx="4646754" cy="4336473"/>
            <a:chOff x="69276" y="1741780"/>
            <a:chExt cx="4646754" cy="433647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28DEEE5-7B72-B34E-953E-D458E916FC2B}"/>
                </a:ext>
              </a:extLst>
            </p:cNvPr>
            <p:cNvSpPr/>
            <p:nvPr/>
          </p:nvSpPr>
          <p:spPr bwMode="auto">
            <a:xfrm>
              <a:off x="69276" y="1741780"/>
              <a:ext cx="2632364" cy="433647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84470D-DEC5-CD4B-8E91-F7F54809CCB8}"/>
                </a:ext>
              </a:extLst>
            </p:cNvPr>
            <p:cNvSpPr txBox="1"/>
            <p:nvPr/>
          </p:nvSpPr>
          <p:spPr>
            <a:xfrm>
              <a:off x="144030" y="3537661"/>
              <a:ext cx="45720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RTL-MP</a:t>
              </a: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4DFEC76-BBED-1544-A19E-B988AFC34E1C}"/>
              </a:ext>
            </a:extLst>
          </p:cNvPr>
          <p:cNvSpPr txBox="1">
            <a:spLocks/>
          </p:cNvSpPr>
          <p:nvPr/>
        </p:nvSpPr>
        <p:spPr bwMode="auto">
          <a:xfrm>
            <a:off x="1764308" y="1606579"/>
            <a:ext cx="7190508" cy="247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3088" indent="-290513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1"/>
            <a:r>
              <a:rPr lang="en-US" sz="3200" i="1" kern="0" dirty="0">
                <a:solidFill>
                  <a:srgbClr val="002060"/>
                </a:solidFill>
              </a:rPr>
              <a:t>Common constraints</a:t>
            </a:r>
            <a:endParaRPr lang="en-US" sz="2000" i="1" kern="0" dirty="0">
              <a:solidFill>
                <a:srgbClr val="002060"/>
              </a:solidFill>
            </a:endParaRPr>
          </a:p>
          <a:p>
            <a:pPr lvl="4"/>
            <a:r>
              <a:rPr lang="en-US" sz="2400" i="1" kern="0" dirty="0">
                <a:solidFill>
                  <a:srgbClr val="002060"/>
                </a:solidFill>
              </a:rPr>
              <a:t>Fixed macro constraints</a:t>
            </a:r>
          </a:p>
          <a:p>
            <a:pPr lvl="4"/>
            <a:r>
              <a:rPr lang="en-US" sz="2400" i="1" kern="0" dirty="0">
                <a:solidFill>
                  <a:srgbClr val="002060"/>
                </a:solidFill>
              </a:rPr>
              <a:t>Macro placement blockages</a:t>
            </a:r>
          </a:p>
          <a:p>
            <a:pPr lvl="4"/>
            <a:r>
              <a:rPr lang="en-US" sz="2400" i="1" kern="0" dirty="0">
                <a:solidFill>
                  <a:srgbClr val="002060"/>
                </a:solidFill>
              </a:rPr>
              <a:t>Small dead space (notch) avoidance </a:t>
            </a:r>
          </a:p>
          <a:p>
            <a:pPr lvl="4"/>
            <a:r>
              <a:rPr lang="en-US" sz="2400" i="1" kern="0" dirty="0">
                <a:solidFill>
                  <a:srgbClr val="002060"/>
                </a:solidFill>
              </a:rPr>
              <a:t>Pushing macros to peripheries</a:t>
            </a:r>
          </a:p>
          <a:p>
            <a:pPr lvl="1"/>
            <a:endParaRPr lang="en-US" sz="3200" b="1" i="1" kern="0" dirty="0">
              <a:solidFill>
                <a:srgbClr val="002060"/>
              </a:solidFill>
            </a:endParaRPr>
          </a:p>
          <a:p>
            <a:pPr lvl="2" defTabSz="914400"/>
            <a:endParaRPr lang="en-US" sz="1800" b="1" kern="0" dirty="0"/>
          </a:p>
          <a:p>
            <a:pPr marL="0" indent="0" defTabSz="914400">
              <a:buFontTx/>
              <a:buNone/>
            </a:pPr>
            <a:endParaRPr lang="en-US" sz="2400" b="1" kern="0" dirty="0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70F8D230-4CFE-4763-9E27-A1816559A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808" y="3888434"/>
            <a:ext cx="2549788" cy="2725973"/>
          </a:xfrm>
          <a:prstGeom prst="rect">
            <a:avLst/>
          </a:prstGeom>
        </p:spPr>
      </p:pic>
      <p:sp>
        <p:nvSpPr>
          <p:cNvPr id="13" name="Arrow: Left 12">
            <a:extLst>
              <a:ext uri="{FF2B5EF4-FFF2-40B4-BE49-F238E27FC236}">
                <a16:creationId xmlns:a16="http://schemas.microsoft.com/office/drawing/2014/main" id="{ED48465A-E048-434B-8EC9-57C9D544047F}"/>
              </a:ext>
            </a:extLst>
          </p:cNvPr>
          <p:cNvSpPr/>
          <p:nvPr/>
        </p:nvSpPr>
        <p:spPr bwMode="auto">
          <a:xfrm rot="10800000">
            <a:off x="4350466" y="5675023"/>
            <a:ext cx="1477762" cy="261926"/>
          </a:xfrm>
          <a:prstGeom prst="leftArrow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DBCE91-8C49-407E-B349-3841FF74DE54}"/>
              </a:ext>
            </a:extLst>
          </p:cNvPr>
          <p:cNvSpPr txBox="1"/>
          <p:nvPr/>
        </p:nvSpPr>
        <p:spPr>
          <a:xfrm>
            <a:off x="3242469" y="555813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notch</a:t>
            </a:r>
          </a:p>
        </p:txBody>
      </p:sp>
    </p:spTree>
    <p:extLst>
      <p:ext uri="{BB962C8B-B14F-4D97-AF65-F5344CB8AC3E}">
        <p14:creationId xmlns:p14="http://schemas.microsoft.com/office/powerpoint/2010/main" val="259130215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4A9A-EA6E-4100-B26A-D94B0E05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838200"/>
            <a:ext cx="8836025" cy="949036"/>
          </a:xfrm>
        </p:spPr>
        <p:txBody>
          <a:bodyPr/>
          <a:lstStyle/>
          <a:p>
            <a:r>
              <a:rPr lang="en-US" sz="2400" b="1" dirty="0"/>
              <a:t>We propose RTL-MP,  which utilizes RTL information and tries to “mimic” the behavior of human experts</a:t>
            </a:r>
          </a:p>
          <a:p>
            <a:endParaRPr lang="en-US" sz="2400" dirty="0"/>
          </a:p>
          <a:p>
            <a:pPr lvl="2"/>
            <a:endParaRPr lang="en-US" sz="1800" b="1" dirty="0"/>
          </a:p>
          <a:p>
            <a:pPr marL="0" indent="0">
              <a:buNone/>
            </a:pPr>
            <a:endParaRPr lang="en-US" sz="24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5F65E7-F343-48F1-9092-D2D9188E3844}"/>
              </a:ext>
            </a:extLst>
          </p:cNvPr>
          <p:cNvGrpSpPr/>
          <p:nvPr/>
        </p:nvGrpSpPr>
        <p:grpSpPr>
          <a:xfrm>
            <a:off x="69276" y="1741780"/>
            <a:ext cx="4646754" cy="4336473"/>
            <a:chOff x="69276" y="1741780"/>
            <a:chExt cx="4646754" cy="433647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28DEEE5-7B72-B34E-953E-D458E916FC2B}"/>
                </a:ext>
              </a:extLst>
            </p:cNvPr>
            <p:cNvSpPr/>
            <p:nvPr/>
          </p:nvSpPr>
          <p:spPr bwMode="auto">
            <a:xfrm>
              <a:off x="69276" y="1741780"/>
              <a:ext cx="2632364" cy="433647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84470D-DEC5-CD4B-8E91-F7F54809CCB8}"/>
                </a:ext>
              </a:extLst>
            </p:cNvPr>
            <p:cNvSpPr txBox="1"/>
            <p:nvPr/>
          </p:nvSpPr>
          <p:spPr>
            <a:xfrm>
              <a:off x="144030" y="3537661"/>
              <a:ext cx="45720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RTL-MP</a:t>
              </a:r>
            </a:p>
          </p:txBody>
        </p:sp>
      </p:grp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7CEC12BE-260E-A54C-B6D5-7AA34C9197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7367206"/>
              </p:ext>
            </p:extLst>
          </p:nvPr>
        </p:nvGraphicFramePr>
        <p:xfrm>
          <a:off x="2138604" y="1310310"/>
          <a:ext cx="6894079" cy="5243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6A35E53-5799-2344-B778-F96EB88C37E8}"/>
              </a:ext>
            </a:extLst>
          </p:cNvPr>
          <p:cNvSpPr txBox="1"/>
          <p:nvPr/>
        </p:nvSpPr>
        <p:spPr>
          <a:xfrm>
            <a:off x="2481190" y="1766196"/>
            <a:ext cx="511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9E6E0-B55A-5740-B6F4-7157CA013E47}"/>
              </a:ext>
            </a:extLst>
          </p:cNvPr>
          <p:cNvSpPr txBox="1"/>
          <p:nvPr/>
        </p:nvSpPr>
        <p:spPr>
          <a:xfrm>
            <a:off x="2941316" y="2922514"/>
            <a:ext cx="511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2CA46E-3B44-D548-B556-DCBB13106F13}"/>
              </a:ext>
            </a:extLst>
          </p:cNvPr>
          <p:cNvSpPr txBox="1"/>
          <p:nvPr/>
        </p:nvSpPr>
        <p:spPr>
          <a:xfrm>
            <a:off x="2941316" y="4174699"/>
            <a:ext cx="511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3A627A-3BBD-6B4A-A6C5-C5A3248E71FC}"/>
              </a:ext>
            </a:extLst>
          </p:cNvPr>
          <p:cNvSpPr txBox="1"/>
          <p:nvPr/>
        </p:nvSpPr>
        <p:spPr>
          <a:xfrm>
            <a:off x="2463693" y="5411197"/>
            <a:ext cx="511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44088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 and Motivation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Main Contributions</a:t>
            </a:r>
          </a:p>
          <a:p>
            <a:r>
              <a:rPr lang="en-US" dirty="0">
                <a:latin typeface="Arial" panose="020B0604020202020204" pitchFamily="34" charset="0"/>
              </a:rPr>
              <a:t>Our Methodology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Experimental Setup and Results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94991214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2DA9B32-5BCF-EA44-96F0-D633D0852CF5}"/>
              </a:ext>
            </a:extLst>
          </p:cNvPr>
          <p:cNvSpPr/>
          <p:nvPr/>
        </p:nvSpPr>
        <p:spPr bwMode="auto">
          <a:xfrm>
            <a:off x="4252789" y="2622812"/>
            <a:ext cx="2769752" cy="344904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Methodology  - RTL-MP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4A9A-EA6E-4100-B26A-D94B0E05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838200"/>
            <a:ext cx="8836025" cy="5775542"/>
          </a:xfrm>
        </p:spPr>
        <p:txBody>
          <a:bodyPr/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C0CDEB-09B6-4925-ABAF-9FF7A18E4A9D}"/>
              </a:ext>
            </a:extLst>
          </p:cNvPr>
          <p:cNvSpPr/>
          <p:nvPr/>
        </p:nvSpPr>
        <p:spPr>
          <a:xfrm>
            <a:off x="490449" y="2408640"/>
            <a:ext cx="2102438" cy="32344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83994C-EE5A-4053-A7DF-BF68BCAC84C4}"/>
              </a:ext>
            </a:extLst>
          </p:cNvPr>
          <p:cNvSpPr/>
          <p:nvPr/>
        </p:nvSpPr>
        <p:spPr>
          <a:xfrm>
            <a:off x="4186137" y="1354397"/>
            <a:ext cx="2836405" cy="64168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.def (floorplan def with placed IO pins)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.v (hierarchical gate-level netlist)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.lef + .lib  + .sdc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9C38D0B-B4BB-4489-9B48-86FB036A697F}"/>
              </a:ext>
            </a:extLst>
          </p:cNvPr>
          <p:cNvSpPr/>
          <p:nvPr/>
        </p:nvSpPr>
        <p:spPr>
          <a:xfrm>
            <a:off x="3419565" y="2408640"/>
            <a:ext cx="4913453" cy="323448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7D869C4-BCD5-456A-82CA-28BD535DD313}"/>
              </a:ext>
            </a:extLst>
          </p:cNvPr>
          <p:cNvSpPr/>
          <p:nvPr/>
        </p:nvSpPr>
        <p:spPr>
          <a:xfrm>
            <a:off x="4252789" y="2622812"/>
            <a:ext cx="2769752" cy="3449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Autoclustering Engine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025715-69D2-45F1-A4AE-4284B7496896}"/>
              </a:ext>
            </a:extLst>
          </p:cNvPr>
          <p:cNvSpPr/>
          <p:nvPr/>
        </p:nvSpPr>
        <p:spPr>
          <a:xfrm>
            <a:off x="4252789" y="3421072"/>
            <a:ext cx="2775286" cy="3449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Engine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DAC15A-C564-431F-B429-3B4EC3030443}"/>
              </a:ext>
            </a:extLst>
          </p:cNvPr>
          <p:cNvSpPr/>
          <p:nvPr/>
        </p:nvSpPr>
        <p:spPr>
          <a:xfrm>
            <a:off x="4258323" y="4246478"/>
            <a:ext cx="2764219" cy="3449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 Placement Engine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087E56D-6C48-46DC-B281-90C7F2DEA534}"/>
              </a:ext>
            </a:extLst>
          </p:cNvPr>
          <p:cNvSpPr/>
          <p:nvPr/>
        </p:nvSpPr>
        <p:spPr>
          <a:xfrm>
            <a:off x="4252789" y="5061404"/>
            <a:ext cx="2769752" cy="3449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 Alignment Engine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B5A88BB-76BB-43CA-B6FE-DC9232F05F13}"/>
              </a:ext>
            </a:extLst>
          </p:cNvPr>
          <p:cNvSpPr/>
          <p:nvPr/>
        </p:nvSpPr>
        <p:spPr>
          <a:xfrm>
            <a:off x="4186137" y="5979025"/>
            <a:ext cx="2847472" cy="2845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.def (floorplan def with placed macros)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4FFEDC2B-D019-4879-B43D-F5BB1D54E636}"/>
              </a:ext>
            </a:extLst>
          </p:cNvPr>
          <p:cNvSpPr/>
          <p:nvPr/>
        </p:nvSpPr>
        <p:spPr>
          <a:xfrm>
            <a:off x="5525650" y="2114385"/>
            <a:ext cx="184489" cy="46714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00B4B743-B493-44B6-883E-E435AE4AACFF}"/>
              </a:ext>
            </a:extLst>
          </p:cNvPr>
          <p:cNvSpPr/>
          <p:nvPr/>
        </p:nvSpPr>
        <p:spPr>
          <a:xfrm>
            <a:off x="5525650" y="5433153"/>
            <a:ext cx="184489" cy="47870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7AFECB67-55D3-42BA-89A3-66DF8A596BE1}"/>
              </a:ext>
            </a:extLst>
          </p:cNvPr>
          <p:cNvSpPr/>
          <p:nvPr/>
        </p:nvSpPr>
        <p:spPr>
          <a:xfrm>
            <a:off x="5537681" y="4626248"/>
            <a:ext cx="172458" cy="40702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D59ED89B-0BE7-4164-858D-06A6635740EC}"/>
              </a:ext>
            </a:extLst>
          </p:cNvPr>
          <p:cNvSpPr/>
          <p:nvPr/>
        </p:nvSpPr>
        <p:spPr>
          <a:xfrm>
            <a:off x="5533671" y="3800842"/>
            <a:ext cx="176468" cy="40563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59BD89F9-B138-445A-B850-8694F388CA7A}"/>
              </a:ext>
            </a:extLst>
          </p:cNvPr>
          <p:cNvSpPr/>
          <p:nvPr/>
        </p:nvSpPr>
        <p:spPr>
          <a:xfrm>
            <a:off x="5525650" y="3007618"/>
            <a:ext cx="184489" cy="37475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1BB664-DE3D-4D98-8F7F-039FEA3E744E}"/>
              </a:ext>
            </a:extLst>
          </p:cNvPr>
          <p:cNvSpPr txBox="1"/>
          <p:nvPr/>
        </p:nvSpPr>
        <p:spPr>
          <a:xfrm>
            <a:off x="3422008" y="3720629"/>
            <a:ext cx="1787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RTL-MP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659530-406C-4F4A-9DC8-CA2910291086}"/>
              </a:ext>
            </a:extLst>
          </p:cNvPr>
          <p:cNvSpPr txBox="1"/>
          <p:nvPr/>
        </p:nvSpPr>
        <p:spPr>
          <a:xfrm>
            <a:off x="5835149" y="3022747"/>
            <a:ext cx="15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clustered netlist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92A292-45A7-4421-99D6-966818B46E37}"/>
              </a:ext>
            </a:extLst>
          </p:cNvPr>
          <p:cNvSpPr txBox="1"/>
          <p:nvPr/>
        </p:nvSpPr>
        <p:spPr>
          <a:xfrm>
            <a:off x="5668884" y="3814319"/>
            <a:ext cx="2889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feasible footprints of clusters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6F865A-072C-4780-8052-D6EB4CB47C82}"/>
              </a:ext>
            </a:extLst>
          </p:cNvPr>
          <p:cNvSpPr txBox="1"/>
          <p:nvPr/>
        </p:nvSpPr>
        <p:spPr>
          <a:xfrm>
            <a:off x="5754139" y="4636320"/>
            <a:ext cx="2764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shaped and placed clusters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AC629E4-125C-4EDF-ADB5-232A721FD6F2}"/>
              </a:ext>
            </a:extLst>
          </p:cNvPr>
          <p:cNvSpPr/>
          <p:nvPr/>
        </p:nvSpPr>
        <p:spPr>
          <a:xfrm>
            <a:off x="567664" y="2918524"/>
            <a:ext cx="1969075" cy="81814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 Timing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(OpenSTA)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A6F7AF7-E097-4E7A-8A7C-031154B6C2FB}"/>
              </a:ext>
            </a:extLst>
          </p:cNvPr>
          <p:cNvSpPr/>
          <p:nvPr/>
        </p:nvSpPr>
        <p:spPr>
          <a:xfrm>
            <a:off x="567664" y="4304330"/>
            <a:ext cx="1969076" cy="81814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Shared Data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(OpenDB)</a:t>
            </a:r>
          </a:p>
        </p:txBody>
      </p:sp>
      <p:sp>
        <p:nvSpPr>
          <p:cNvPr id="25" name="Arrow: Left-Right 24">
            <a:extLst>
              <a:ext uri="{FF2B5EF4-FFF2-40B4-BE49-F238E27FC236}">
                <a16:creationId xmlns:a16="http://schemas.microsoft.com/office/drawing/2014/main" id="{9536F836-199C-4D25-95BF-B2656F4A101E}"/>
              </a:ext>
            </a:extLst>
          </p:cNvPr>
          <p:cNvSpPr/>
          <p:nvPr/>
        </p:nvSpPr>
        <p:spPr>
          <a:xfrm>
            <a:off x="2600726" y="3854424"/>
            <a:ext cx="818147" cy="27149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EC440B-0BA0-4836-A5CA-188FDF85525D}"/>
              </a:ext>
            </a:extLst>
          </p:cNvPr>
          <p:cNvSpPr txBox="1"/>
          <p:nvPr/>
        </p:nvSpPr>
        <p:spPr>
          <a:xfrm>
            <a:off x="490449" y="3728563"/>
            <a:ext cx="2102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OpenROAD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BA7689C-E546-490D-A738-91F768E473F4}"/>
              </a:ext>
            </a:extLst>
          </p:cNvPr>
          <p:cNvSpPr/>
          <p:nvPr/>
        </p:nvSpPr>
        <p:spPr>
          <a:xfrm>
            <a:off x="3418873" y="955133"/>
            <a:ext cx="4577261" cy="110301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.def (floorplan def with placed IO pins)</a:t>
            </a:r>
          </a:p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.v (hierarchical netlist)</a:t>
            </a:r>
          </a:p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.lef + .lib + .sdc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E82D0F6-DC2E-483E-83C6-0ADAA348830E}"/>
              </a:ext>
            </a:extLst>
          </p:cNvPr>
          <p:cNvSpPr/>
          <p:nvPr/>
        </p:nvSpPr>
        <p:spPr>
          <a:xfrm>
            <a:off x="3418872" y="5952180"/>
            <a:ext cx="4577261" cy="33597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.def (floorplan def with placed macros)</a:t>
            </a:r>
          </a:p>
        </p:txBody>
      </p:sp>
      <p:sp>
        <p:nvSpPr>
          <p:cNvPr id="29" name="Rectangle: Rounded Corners 8">
            <a:extLst>
              <a:ext uri="{FF2B5EF4-FFF2-40B4-BE49-F238E27FC236}">
                <a16:creationId xmlns:a16="http://schemas.microsoft.com/office/drawing/2014/main" id="{DA7962CB-7816-354E-81B5-C3156F5815B7}"/>
              </a:ext>
            </a:extLst>
          </p:cNvPr>
          <p:cNvSpPr/>
          <p:nvPr/>
        </p:nvSpPr>
        <p:spPr>
          <a:xfrm>
            <a:off x="4252789" y="2613328"/>
            <a:ext cx="2769752" cy="3449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Autoclustering Engine</a:t>
            </a:r>
          </a:p>
        </p:txBody>
      </p:sp>
      <p:sp>
        <p:nvSpPr>
          <p:cNvPr id="30" name="Rectangle: Rounded Corners 9">
            <a:extLst>
              <a:ext uri="{FF2B5EF4-FFF2-40B4-BE49-F238E27FC236}">
                <a16:creationId xmlns:a16="http://schemas.microsoft.com/office/drawing/2014/main" id="{98E41B37-1EAB-4745-A329-69ADF30CBF74}"/>
              </a:ext>
            </a:extLst>
          </p:cNvPr>
          <p:cNvSpPr/>
          <p:nvPr/>
        </p:nvSpPr>
        <p:spPr>
          <a:xfrm>
            <a:off x="4258323" y="3411000"/>
            <a:ext cx="2775286" cy="3449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Engine</a:t>
            </a:r>
          </a:p>
        </p:txBody>
      </p:sp>
      <p:sp>
        <p:nvSpPr>
          <p:cNvPr id="31" name="Rectangle: Rounded Corners 10">
            <a:extLst>
              <a:ext uri="{FF2B5EF4-FFF2-40B4-BE49-F238E27FC236}">
                <a16:creationId xmlns:a16="http://schemas.microsoft.com/office/drawing/2014/main" id="{06A9A6B9-A98A-334E-A41F-DA9F5AA14970}"/>
              </a:ext>
            </a:extLst>
          </p:cNvPr>
          <p:cNvSpPr/>
          <p:nvPr/>
        </p:nvSpPr>
        <p:spPr>
          <a:xfrm>
            <a:off x="4252789" y="4251298"/>
            <a:ext cx="2764219" cy="3449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 Placement Engine</a:t>
            </a:r>
          </a:p>
        </p:txBody>
      </p:sp>
      <p:sp>
        <p:nvSpPr>
          <p:cNvPr id="32" name="Rectangle: Rounded Corners 11">
            <a:extLst>
              <a:ext uri="{FF2B5EF4-FFF2-40B4-BE49-F238E27FC236}">
                <a16:creationId xmlns:a16="http://schemas.microsoft.com/office/drawing/2014/main" id="{BAEC5A36-53BC-A445-846C-360A20983100}"/>
              </a:ext>
            </a:extLst>
          </p:cNvPr>
          <p:cNvSpPr/>
          <p:nvPr/>
        </p:nvSpPr>
        <p:spPr>
          <a:xfrm>
            <a:off x="4258323" y="5052898"/>
            <a:ext cx="2769752" cy="3449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 Alignment Engine</a:t>
            </a:r>
          </a:p>
        </p:txBody>
      </p:sp>
    </p:spTree>
    <p:extLst>
      <p:ext uri="{BB962C8B-B14F-4D97-AF65-F5344CB8AC3E}">
        <p14:creationId xmlns:p14="http://schemas.microsoft.com/office/powerpoint/2010/main" val="2163670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2" animBg="1"/>
      <p:bldP spid="30" grpId="0" animBg="1"/>
      <p:bldP spid="30" grpId="1" animBg="1"/>
      <p:bldP spid="31" grpId="0" animBg="1"/>
      <p:bldP spid="31" grpId="1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Methodology  - RTL-MP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4A9A-EA6E-4100-B26A-D94B0E05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838200"/>
            <a:ext cx="8836025" cy="5775542"/>
          </a:xfrm>
        </p:spPr>
        <p:txBody>
          <a:bodyPr/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C0CDEB-09B6-4925-ABAF-9FF7A18E4A9D}"/>
              </a:ext>
            </a:extLst>
          </p:cNvPr>
          <p:cNvSpPr/>
          <p:nvPr/>
        </p:nvSpPr>
        <p:spPr>
          <a:xfrm>
            <a:off x="490449" y="2408640"/>
            <a:ext cx="2102438" cy="32344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83994C-EE5A-4053-A7DF-BF68BCAC84C4}"/>
              </a:ext>
            </a:extLst>
          </p:cNvPr>
          <p:cNvSpPr/>
          <p:nvPr/>
        </p:nvSpPr>
        <p:spPr>
          <a:xfrm>
            <a:off x="4186137" y="1354397"/>
            <a:ext cx="2836405" cy="64168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.def (floorplan def with placed IO pins)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.v (hierarchical gate-level netlist)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.lef + .lib  + .sdc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9C38D0B-B4BB-4489-9B48-86FB036A697F}"/>
              </a:ext>
            </a:extLst>
          </p:cNvPr>
          <p:cNvSpPr/>
          <p:nvPr/>
        </p:nvSpPr>
        <p:spPr>
          <a:xfrm>
            <a:off x="3419565" y="2408640"/>
            <a:ext cx="4913453" cy="323448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7D869C4-BCD5-456A-82CA-28BD535DD313}"/>
              </a:ext>
            </a:extLst>
          </p:cNvPr>
          <p:cNvSpPr/>
          <p:nvPr/>
        </p:nvSpPr>
        <p:spPr>
          <a:xfrm>
            <a:off x="4252789" y="2622812"/>
            <a:ext cx="2769752" cy="3449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Autoclustering Engine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025715-69D2-45F1-A4AE-4284B7496896}"/>
              </a:ext>
            </a:extLst>
          </p:cNvPr>
          <p:cNvSpPr/>
          <p:nvPr/>
        </p:nvSpPr>
        <p:spPr>
          <a:xfrm>
            <a:off x="4252789" y="3421072"/>
            <a:ext cx="2775286" cy="3449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Engine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DAC15A-C564-431F-B429-3B4EC3030443}"/>
              </a:ext>
            </a:extLst>
          </p:cNvPr>
          <p:cNvSpPr/>
          <p:nvPr/>
        </p:nvSpPr>
        <p:spPr>
          <a:xfrm>
            <a:off x="4258323" y="4246478"/>
            <a:ext cx="2764219" cy="3449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 Placement Engine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087E56D-6C48-46DC-B281-90C7F2DEA534}"/>
              </a:ext>
            </a:extLst>
          </p:cNvPr>
          <p:cNvSpPr/>
          <p:nvPr/>
        </p:nvSpPr>
        <p:spPr>
          <a:xfrm>
            <a:off x="4252789" y="5061404"/>
            <a:ext cx="2769752" cy="3449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 Alignment Engine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B5A88BB-76BB-43CA-B6FE-DC9232F05F13}"/>
              </a:ext>
            </a:extLst>
          </p:cNvPr>
          <p:cNvSpPr/>
          <p:nvPr/>
        </p:nvSpPr>
        <p:spPr>
          <a:xfrm>
            <a:off x="4186137" y="5979025"/>
            <a:ext cx="2847472" cy="2845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.def (floorplan def with placed macros)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4FFEDC2B-D019-4879-B43D-F5BB1D54E636}"/>
              </a:ext>
            </a:extLst>
          </p:cNvPr>
          <p:cNvSpPr/>
          <p:nvPr/>
        </p:nvSpPr>
        <p:spPr>
          <a:xfrm>
            <a:off x="5525650" y="2114385"/>
            <a:ext cx="184489" cy="46714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00B4B743-B493-44B6-883E-E435AE4AACFF}"/>
              </a:ext>
            </a:extLst>
          </p:cNvPr>
          <p:cNvSpPr/>
          <p:nvPr/>
        </p:nvSpPr>
        <p:spPr>
          <a:xfrm>
            <a:off x="5525650" y="5433153"/>
            <a:ext cx="184489" cy="47870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7AFECB67-55D3-42BA-89A3-66DF8A596BE1}"/>
              </a:ext>
            </a:extLst>
          </p:cNvPr>
          <p:cNvSpPr/>
          <p:nvPr/>
        </p:nvSpPr>
        <p:spPr>
          <a:xfrm>
            <a:off x="5537681" y="4626248"/>
            <a:ext cx="172458" cy="40702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D59ED89B-0BE7-4164-858D-06A6635740EC}"/>
              </a:ext>
            </a:extLst>
          </p:cNvPr>
          <p:cNvSpPr/>
          <p:nvPr/>
        </p:nvSpPr>
        <p:spPr>
          <a:xfrm>
            <a:off x="5533671" y="3800842"/>
            <a:ext cx="176468" cy="40563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59BD89F9-B138-445A-B850-8694F388CA7A}"/>
              </a:ext>
            </a:extLst>
          </p:cNvPr>
          <p:cNvSpPr/>
          <p:nvPr/>
        </p:nvSpPr>
        <p:spPr>
          <a:xfrm>
            <a:off x="5525650" y="3007618"/>
            <a:ext cx="184489" cy="37475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1BB664-DE3D-4D98-8F7F-039FEA3E744E}"/>
              </a:ext>
            </a:extLst>
          </p:cNvPr>
          <p:cNvSpPr txBox="1"/>
          <p:nvPr/>
        </p:nvSpPr>
        <p:spPr>
          <a:xfrm>
            <a:off x="3422008" y="3720629"/>
            <a:ext cx="1787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RTL-MP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659530-406C-4F4A-9DC8-CA2910291086}"/>
              </a:ext>
            </a:extLst>
          </p:cNvPr>
          <p:cNvSpPr txBox="1"/>
          <p:nvPr/>
        </p:nvSpPr>
        <p:spPr>
          <a:xfrm>
            <a:off x="5835149" y="3022747"/>
            <a:ext cx="15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clustered netlist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92A292-45A7-4421-99D6-966818B46E37}"/>
              </a:ext>
            </a:extLst>
          </p:cNvPr>
          <p:cNvSpPr txBox="1"/>
          <p:nvPr/>
        </p:nvSpPr>
        <p:spPr>
          <a:xfrm>
            <a:off x="5668884" y="3814319"/>
            <a:ext cx="2889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feasible footprints of clusters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6F865A-072C-4780-8052-D6EB4CB47C82}"/>
              </a:ext>
            </a:extLst>
          </p:cNvPr>
          <p:cNvSpPr txBox="1"/>
          <p:nvPr/>
        </p:nvSpPr>
        <p:spPr>
          <a:xfrm>
            <a:off x="5754139" y="4636320"/>
            <a:ext cx="2764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shaped and placed clusters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AC629E4-125C-4EDF-ADB5-232A721FD6F2}"/>
              </a:ext>
            </a:extLst>
          </p:cNvPr>
          <p:cNvSpPr/>
          <p:nvPr/>
        </p:nvSpPr>
        <p:spPr>
          <a:xfrm>
            <a:off x="567664" y="2918524"/>
            <a:ext cx="1969075" cy="81814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 Timing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(OpenSTA)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A6F7AF7-E097-4E7A-8A7C-031154B6C2FB}"/>
              </a:ext>
            </a:extLst>
          </p:cNvPr>
          <p:cNvSpPr/>
          <p:nvPr/>
        </p:nvSpPr>
        <p:spPr>
          <a:xfrm>
            <a:off x="567664" y="4304330"/>
            <a:ext cx="1969076" cy="81814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Shared Data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(OpenDB)</a:t>
            </a:r>
          </a:p>
        </p:txBody>
      </p:sp>
      <p:sp>
        <p:nvSpPr>
          <p:cNvPr id="25" name="Arrow: Left-Right 24">
            <a:extLst>
              <a:ext uri="{FF2B5EF4-FFF2-40B4-BE49-F238E27FC236}">
                <a16:creationId xmlns:a16="http://schemas.microsoft.com/office/drawing/2014/main" id="{9536F836-199C-4D25-95BF-B2656F4A101E}"/>
              </a:ext>
            </a:extLst>
          </p:cNvPr>
          <p:cNvSpPr/>
          <p:nvPr/>
        </p:nvSpPr>
        <p:spPr>
          <a:xfrm>
            <a:off x="2600726" y="3854424"/>
            <a:ext cx="818147" cy="27149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EC440B-0BA0-4836-A5CA-188FDF85525D}"/>
              </a:ext>
            </a:extLst>
          </p:cNvPr>
          <p:cNvSpPr txBox="1"/>
          <p:nvPr/>
        </p:nvSpPr>
        <p:spPr>
          <a:xfrm>
            <a:off x="490449" y="3728563"/>
            <a:ext cx="2102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OpenROAD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BA7689C-E546-490D-A738-91F768E473F4}"/>
              </a:ext>
            </a:extLst>
          </p:cNvPr>
          <p:cNvSpPr/>
          <p:nvPr/>
        </p:nvSpPr>
        <p:spPr>
          <a:xfrm>
            <a:off x="3418873" y="955133"/>
            <a:ext cx="4577261" cy="110301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.def (floorplan def with placed IO pins)</a:t>
            </a:r>
          </a:p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.v (hierarchical netlist)</a:t>
            </a:r>
          </a:p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.lef + .lib + .sdc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E82D0F6-DC2E-483E-83C6-0ADAA348830E}"/>
              </a:ext>
            </a:extLst>
          </p:cNvPr>
          <p:cNvSpPr/>
          <p:nvPr/>
        </p:nvSpPr>
        <p:spPr>
          <a:xfrm>
            <a:off x="3418872" y="5952180"/>
            <a:ext cx="4577261" cy="33597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.def (floorplan def with placed macros)</a:t>
            </a:r>
          </a:p>
        </p:txBody>
      </p:sp>
    </p:spTree>
    <p:extLst>
      <p:ext uri="{BB962C8B-B14F-4D97-AF65-F5344CB8AC3E}">
        <p14:creationId xmlns:p14="http://schemas.microsoft.com/office/powerpoint/2010/main" val="188598074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Autoclustering Engine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4A9A-EA6E-4100-B26A-D94B0E05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87143"/>
            <a:ext cx="9144001" cy="806130"/>
          </a:xfrm>
        </p:spPr>
        <p:txBody>
          <a:bodyPr/>
          <a:lstStyle/>
          <a:p>
            <a:pPr lvl="1"/>
            <a:r>
              <a:rPr lang="en-US" sz="2400" dirty="0"/>
              <a:t>Converts the structural netlist representation of the RTL design into a clustered netlist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468612-77B5-3D4F-A81F-0DCCD9A2D916}"/>
              </a:ext>
            </a:extLst>
          </p:cNvPr>
          <p:cNvSpPr txBox="1">
            <a:spLocks/>
          </p:cNvSpPr>
          <p:nvPr/>
        </p:nvSpPr>
        <p:spPr bwMode="auto">
          <a:xfrm>
            <a:off x="15874" y="1593274"/>
            <a:ext cx="9144001" cy="157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3088" indent="-290513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1" defTabSz="914400"/>
            <a:r>
              <a:rPr lang="en-US" sz="2400" kern="0" dirty="0"/>
              <a:t>In the clustered netlist, we may have following two types of clusters</a:t>
            </a:r>
          </a:p>
          <a:p>
            <a:pPr lvl="2" defTabSz="914400"/>
            <a:r>
              <a:rPr lang="en-US" sz="2400" i="1" kern="0" dirty="0"/>
              <a:t>Standard-Cell Cluster </a:t>
            </a:r>
            <a:r>
              <a:rPr lang="en-US" sz="2400" kern="0" dirty="0"/>
              <a:t>containing only standard cells</a:t>
            </a:r>
          </a:p>
          <a:p>
            <a:pPr lvl="2" defTabSz="914400"/>
            <a:r>
              <a:rPr lang="en-US" sz="2400" i="1" kern="0" dirty="0"/>
              <a:t>Macro Cluster </a:t>
            </a:r>
            <a:r>
              <a:rPr lang="en-US" sz="2400" kern="0" dirty="0"/>
              <a:t>containing only macros</a:t>
            </a:r>
          </a:p>
          <a:p>
            <a:pPr lvl="2" defTabSz="914400"/>
            <a:endParaRPr lang="en-US" sz="2400" i="1" kern="0" dirty="0"/>
          </a:p>
          <a:p>
            <a:pPr marL="0" indent="0" defTabSz="914400">
              <a:buFontTx/>
              <a:buNone/>
            </a:pPr>
            <a:endParaRPr lang="en-US" sz="2400" b="1" kern="0" dirty="0"/>
          </a:p>
        </p:txBody>
      </p:sp>
    </p:spTree>
    <p:extLst>
      <p:ext uri="{BB962C8B-B14F-4D97-AF65-F5344CB8AC3E}">
        <p14:creationId xmlns:p14="http://schemas.microsoft.com/office/powerpoint/2010/main" val="2678081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Background and Motivation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Main Contributions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Our Methodology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Experimental Setup and Results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24073939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Autoclustering Engine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4A9A-EA6E-4100-B26A-D94B0E05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87143"/>
            <a:ext cx="9144001" cy="806130"/>
          </a:xfrm>
        </p:spPr>
        <p:txBody>
          <a:bodyPr/>
          <a:lstStyle/>
          <a:p>
            <a:pPr lvl="1"/>
            <a:r>
              <a:rPr lang="en-US" sz="2400" dirty="0"/>
              <a:t>Converts the structural netlist representation of the RTL design into a clustered netlist</a:t>
            </a:r>
          </a:p>
          <a:p>
            <a:pPr marL="0" indent="0">
              <a:buNone/>
            </a:pPr>
            <a:endParaRPr lang="en-US" sz="24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FF979A-BCD8-DE44-B339-8181C32B6482}"/>
              </a:ext>
            </a:extLst>
          </p:cNvPr>
          <p:cNvGrpSpPr/>
          <p:nvPr/>
        </p:nvGrpSpPr>
        <p:grpSpPr>
          <a:xfrm>
            <a:off x="116320" y="1331332"/>
            <a:ext cx="8911360" cy="5526668"/>
            <a:chOff x="116320" y="1331332"/>
            <a:chExt cx="8911360" cy="552666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4D8A195-8262-564B-9D7C-EE105749B000}"/>
                </a:ext>
              </a:extLst>
            </p:cNvPr>
            <p:cNvGrpSpPr/>
            <p:nvPr/>
          </p:nvGrpSpPr>
          <p:grpSpPr>
            <a:xfrm>
              <a:off x="116320" y="1331332"/>
              <a:ext cx="8911360" cy="5526668"/>
              <a:chOff x="116320" y="1331332"/>
              <a:chExt cx="8911360" cy="55266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2039BF9-C98E-154D-9062-CF77BEE67983}"/>
                  </a:ext>
                </a:extLst>
              </p:cNvPr>
              <p:cNvSpPr/>
              <p:nvPr/>
            </p:nvSpPr>
            <p:spPr bwMode="auto">
              <a:xfrm>
                <a:off x="116320" y="1607775"/>
                <a:ext cx="2646215" cy="497378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graphicFrame>
            <p:nvGraphicFramePr>
              <p:cNvPr id="15" name="Diagram 14">
                <a:extLst>
                  <a:ext uri="{FF2B5EF4-FFF2-40B4-BE49-F238E27FC236}">
                    <a16:creationId xmlns:a16="http://schemas.microsoft.com/office/drawing/2014/main" id="{6C28C01B-6E58-3F45-B0A0-6880A515635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76099834"/>
                  </p:ext>
                </p:extLst>
              </p:nvPr>
            </p:nvGraphicFramePr>
            <p:xfrm>
              <a:off x="2133601" y="1331332"/>
              <a:ext cx="6894079" cy="552666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3D0899-7243-B748-8503-CFBE5E81E978}"/>
                </a:ext>
              </a:extLst>
            </p:cNvPr>
            <p:cNvSpPr txBox="1"/>
            <p:nvPr/>
          </p:nvSpPr>
          <p:spPr>
            <a:xfrm>
              <a:off x="196120" y="3768850"/>
              <a:ext cx="248833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Autoclustering </a:t>
              </a:r>
            </a:p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 Engine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F590A57-AA77-EA4A-8ADF-3B88EFA51615}"/>
              </a:ext>
            </a:extLst>
          </p:cNvPr>
          <p:cNvSpPr txBox="1"/>
          <p:nvPr/>
        </p:nvSpPr>
        <p:spPr>
          <a:xfrm>
            <a:off x="2481190" y="1666443"/>
            <a:ext cx="511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55ACB8-F54A-BC45-ADDB-0A2FFA693E55}"/>
              </a:ext>
            </a:extLst>
          </p:cNvPr>
          <p:cNvSpPr txBox="1"/>
          <p:nvPr/>
        </p:nvSpPr>
        <p:spPr>
          <a:xfrm>
            <a:off x="2926369" y="2508179"/>
            <a:ext cx="511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61E415-B151-624E-BCA4-20551C3438A5}"/>
              </a:ext>
            </a:extLst>
          </p:cNvPr>
          <p:cNvSpPr txBox="1"/>
          <p:nvPr/>
        </p:nvSpPr>
        <p:spPr>
          <a:xfrm>
            <a:off x="3059369" y="3462250"/>
            <a:ext cx="511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177730-034C-CA40-BD4C-EF64E98E47BE}"/>
              </a:ext>
            </a:extLst>
          </p:cNvPr>
          <p:cNvSpPr txBox="1"/>
          <p:nvPr/>
        </p:nvSpPr>
        <p:spPr>
          <a:xfrm>
            <a:off x="2959909" y="4605728"/>
            <a:ext cx="511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F2A503-1EFB-CB4C-8D23-8D305E25D299}"/>
              </a:ext>
            </a:extLst>
          </p:cNvPr>
          <p:cNvSpPr txBox="1"/>
          <p:nvPr/>
        </p:nvSpPr>
        <p:spPr>
          <a:xfrm>
            <a:off x="2583654" y="5716914"/>
            <a:ext cx="511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4043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Autoclustering Engine  - Dataflow Analysis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837CE3B-71E7-4151-9AAD-9102C45D579E}"/>
              </a:ext>
            </a:extLst>
          </p:cNvPr>
          <p:cNvGrpSpPr/>
          <p:nvPr/>
        </p:nvGrpSpPr>
        <p:grpSpPr>
          <a:xfrm>
            <a:off x="52553" y="854373"/>
            <a:ext cx="9013825" cy="4822792"/>
            <a:chOff x="400489" y="211856"/>
            <a:chExt cx="9755024" cy="525080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F808E65-A04D-4287-8BE7-EE60C4213D80}"/>
                </a:ext>
              </a:extLst>
            </p:cNvPr>
            <p:cNvSpPr/>
            <p:nvPr/>
          </p:nvSpPr>
          <p:spPr>
            <a:xfrm>
              <a:off x="5374602" y="1974980"/>
              <a:ext cx="125897" cy="62285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5DA24C3-978D-4CF2-B498-67C34F474868}"/>
                </a:ext>
              </a:extLst>
            </p:cNvPr>
            <p:cNvSpPr/>
            <p:nvPr/>
          </p:nvSpPr>
          <p:spPr>
            <a:xfrm>
              <a:off x="4631769" y="2999683"/>
              <a:ext cx="125897" cy="62285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4769B96-76DD-4C36-B912-205D1B782A91}"/>
                </a:ext>
              </a:extLst>
            </p:cNvPr>
            <p:cNvGrpSpPr/>
            <p:nvPr/>
          </p:nvGrpSpPr>
          <p:grpSpPr>
            <a:xfrm>
              <a:off x="400489" y="211856"/>
              <a:ext cx="2480241" cy="2447876"/>
              <a:chOff x="854014" y="432841"/>
              <a:chExt cx="2480241" cy="2447876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AD787C85-25F2-43E3-BBB8-6D9F410CE689}"/>
                  </a:ext>
                </a:extLst>
              </p:cNvPr>
              <p:cNvSpPr/>
              <p:nvPr/>
            </p:nvSpPr>
            <p:spPr>
              <a:xfrm>
                <a:off x="854014" y="432841"/>
                <a:ext cx="2480241" cy="2447876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Cloud 51">
                <a:extLst>
                  <a:ext uri="{FF2B5EF4-FFF2-40B4-BE49-F238E27FC236}">
                    <a16:creationId xmlns:a16="http://schemas.microsoft.com/office/drawing/2014/main" id="{B2CEB9AF-DC2B-4040-84D9-12EBF5D711A3}"/>
                  </a:ext>
                </a:extLst>
              </p:cNvPr>
              <p:cNvSpPr/>
              <p:nvPr/>
            </p:nvSpPr>
            <p:spPr>
              <a:xfrm>
                <a:off x="1054559" y="899451"/>
                <a:ext cx="2115794" cy="1656521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Macro Cluster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EC95867-2184-44BB-8883-CBBE4762DC10}"/>
                </a:ext>
              </a:extLst>
            </p:cNvPr>
            <p:cNvGrpSpPr/>
            <p:nvPr/>
          </p:nvGrpSpPr>
          <p:grpSpPr>
            <a:xfrm>
              <a:off x="7675272" y="1595639"/>
              <a:ext cx="2480241" cy="2447876"/>
              <a:chOff x="854014" y="432841"/>
              <a:chExt cx="2480241" cy="2447876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F654E83-549D-4F7C-B0B1-1CB462A6D4A3}"/>
                  </a:ext>
                </a:extLst>
              </p:cNvPr>
              <p:cNvSpPr/>
              <p:nvPr/>
            </p:nvSpPr>
            <p:spPr>
              <a:xfrm>
                <a:off x="854014" y="432841"/>
                <a:ext cx="2480241" cy="2447876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Cloud 54">
                <a:extLst>
                  <a:ext uri="{FF2B5EF4-FFF2-40B4-BE49-F238E27FC236}">
                    <a16:creationId xmlns:a16="http://schemas.microsoft.com/office/drawing/2014/main" id="{D2927A9B-8FED-496E-8073-519DEA521CF5}"/>
                  </a:ext>
                </a:extLst>
              </p:cNvPr>
              <p:cNvSpPr/>
              <p:nvPr/>
            </p:nvSpPr>
            <p:spPr>
              <a:xfrm>
                <a:off x="1202127" y="868673"/>
                <a:ext cx="1965143" cy="1500831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Macro Cluster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5FC0877-5375-4EAA-A83E-99F2406653C0}"/>
                </a:ext>
              </a:extLst>
            </p:cNvPr>
            <p:cNvGrpSpPr/>
            <p:nvPr/>
          </p:nvGrpSpPr>
          <p:grpSpPr>
            <a:xfrm>
              <a:off x="482933" y="3014783"/>
              <a:ext cx="2480241" cy="2447876"/>
              <a:chOff x="854014" y="432841"/>
              <a:chExt cx="2480241" cy="2447876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7D9DB23-62B5-4D20-843A-5B4A03570132}"/>
                  </a:ext>
                </a:extLst>
              </p:cNvPr>
              <p:cNvSpPr/>
              <p:nvPr/>
            </p:nvSpPr>
            <p:spPr>
              <a:xfrm>
                <a:off x="854014" y="432841"/>
                <a:ext cx="2480241" cy="2447876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Cloud 57">
                <a:extLst>
                  <a:ext uri="{FF2B5EF4-FFF2-40B4-BE49-F238E27FC236}">
                    <a16:creationId xmlns:a16="http://schemas.microsoft.com/office/drawing/2014/main" id="{155D26CC-7DB5-42B0-A391-9747169BE9E9}"/>
                  </a:ext>
                </a:extLst>
              </p:cNvPr>
              <p:cNvSpPr/>
              <p:nvPr/>
            </p:nvSpPr>
            <p:spPr>
              <a:xfrm>
                <a:off x="1169729" y="922909"/>
                <a:ext cx="1965143" cy="1538463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Macro Cluster</a:t>
                </a:r>
              </a:p>
            </p:txBody>
          </p:sp>
        </p:grpSp>
        <p:sp>
          <p:nvSpPr>
            <p:cNvPr id="59" name="Right Arrow 44">
              <a:extLst>
                <a:ext uri="{FF2B5EF4-FFF2-40B4-BE49-F238E27FC236}">
                  <a16:creationId xmlns:a16="http://schemas.microsoft.com/office/drawing/2014/main" id="{B0124C21-270E-4EF4-92AF-5C79A8BF9D89}"/>
                </a:ext>
              </a:extLst>
            </p:cNvPr>
            <p:cNvSpPr/>
            <p:nvPr/>
          </p:nvSpPr>
          <p:spPr>
            <a:xfrm rot="740731" flipV="1">
              <a:off x="2694993" y="1877279"/>
              <a:ext cx="2661712" cy="251333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ight Arrow 47">
              <a:extLst>
                <a:ext uri="{FF2B5EF4-FFF2-40B4-BE49-F238E27FC236}">
                  <a16:creationId xmlns:a16="http://schemas.microsoft.com/office/drawing/2014/main" id="{2B69E8BB-93AD-4D3B-B0B5-E5A3CAF1C4C4}"/>
                </a:ext>
              </a:extLst>
            </p:cNvPr>
            <p:cNvSpPr/>
            <p:nvPr/>
          </p:nvSpPr>
          <p:spPr>
            <a:xfrm rot="9431476" flipV="1">
              <a:off x="2714656" y="3564824"/>
              <a:ext cx="1939318" cy="271396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ight Arrow 49">
              <a:extLst>
                <a:ext uri="{FF2B5EF4-FFF2-40B4-BE49-F238E27FC236}">
                  <a16:creationId xmlns:a16="http://schemas.microsoft.com/office/drawing/2014/main" id="{BD0E9350-4326-43B1-8632-0DF847C27413}"/>
                </a:ext>
              </a:extLst>
            </p:cNvPr>
            <p:cNvSpPr/>
            <p:nvPr/>
          </p:nvSpPr>
          <p:spPr>
            <a:xfrm rot="610493" flipV="1">
              <a:off x="2796894" y="1372893"/>
              <a:ext cx="5288642" cy="20766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ight Arrow 50">
              <a:extLst>
                <a:ext uri="{FF2B5EF4-FFF2-40B4-BE49-F238E27FC236}">
                  <a16:creationId xmlns:a16="http://schemas.microsoft.com/office/drawing/2014/main" id="{8BA8C161-79F7-44FB-A121-E4AF66B88DC7}"/>
                </a:ext>
              </a:extLst>
            </p:cNvPr>
            <p:cNvSpPr/>
            <p:nvPr/>
          </p:nvSpPr>
          <p:spPr>
            <a:xfrm rot="10213013" flipV="1">
              <a:off x="2858520" y="4141278"/>
              <a:ext cx="5284322" cy="112649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9FC7FBE-BACC-4776-BC68-953114C0EB64}"/>
                </a:ext>
              </a:extLst>
            </p:cNvPr>
            <p:cNvSpPr txBox="1"/>
            <p:nvPr/>
          </p:nvSpPr>
          <p:spPr>
            <a:xfrm>
              <a:off x="4190562" y="3558142"/>
              <a:ext cx="10486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32 bits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F4135CE-A61E-4E7B-9BA7-E9BBC80A02A3}"/>
                </a:ext>
              </a:extLst>
            </p:cNvPr>
            <p:cNvSpPr txBox="1"/>
            <p:nvPr/>
          </p:nvSpPr>
          <p:spPr>
            <a:xfrm>
              <a:off x="4832940" y="4274083"/>
              <a:ext cx="2024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 bits (2 hops)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06236C4-F477-4FB4-A26B-C433CD85EB54}"/>
                </a:ext>
              </a:extLst>
            </p:cNvPr>
            <p:cNvSpPr txBox="1"/>
            <p:nvPr/>
          </p:nvSpPr>
          <p:spPr>
            <a:xfrm>
              <a:off x="927937" y="278356"/>
              <a:ext cx="1227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Cluster A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9DDD9A2-BC3F-415D-8F26-AE9E99167DDB}"/>
                </a:ext>
              </a:extLst>
            </p:cNvPr>
            <p:cNvSpPr txBox="1"/>
            <p:nvPr/>
          </p:nvSpPr>
          <p:spPr>
            <a:xfrm>
              <a:off x="8299776" y="3587853"/>
              <a:ext cx="12268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Cluster B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9356F2E-680D-47B2-AA78-D9CC8C51B523}"/>
                </a:ext>
              </a:extLst>
            </p:cNvPr>
            <p:cNvSpPr txBox="1"/>
            <p:nvPr/>
          </p:nvSpPr>
          <p:spPr>
            <a:xfrm>
              <a:off x="1102435" y="4954726"/>
              <a:ext cx="12412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Cluster C</a:t>
              </a:r>
            </a:p>
          </p:txBody>
        </p:sp>
        <p:sp>
          <p:nvSpPr>
            <p:cNvPr id="68" name="Cloud 67">
              <a:extLst>
                <a:ext uri="{FF2B5EF4-FFF2-40B4-BE49-F238E27FC236}">
                  <a16:creationId xmlns:a16="http://schemas.microsoft.com/office/drawing/2014/main" id="{1AED7E0F-5FF7-4473-857C-1EFBAF218B50}"/>
                </a:ext>
              </a:extLst>
            </p:cNvPr>
            <p:cNvSpPr/>
            <p:nvPr/>
          </p:nvSpPr>
          <p:spPr>
            <a:xfrm>
              <a:off x="3735809" y="1626147"/>
              <a:ext cx="778643" cy="651696"/>
            </a:xfrm>
            <a:prstGeom prst="clou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9" name="Cloud 68">
              <a:extLst>
                <a:ext uri="{FF2B5EF4-FFF2-40B4-BE49-F238E27FC236}">
                  <a16:creationId xmlns:a16="http://schemas.microsoft.com/office/drawing/2014/main" id="{C0E67BBA-9459-4AD6-A1B0-26AF90E4DE5A}"/>
                </a:ext>
              </a:extLst>
            </p:cNvPr>
            <p:cNvSpPr/>
            <p:nvPr/>
          </p:nvSpPr>
          <p:spPr>
            <a:xfrm>
              <a:off x="3271596" y="3374674"/>
              <a:ext cx="778643" cy="651696"/>
            </a:xfrm>
            <a:prstGeom prst="clou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0" name="Right Arrow 44">
              <a:extLst>
                <a:ext uri="{FF2B5EF4-FFF2-40B4-BE49-F238E27FC236}">
                  <a16:creationId xmlns:a16="http://schemas.microsoft.com/office/drawing/2014/main" id="{DEF30252-41DC-4440-BC55-17089EFAB541}"/>
                </a:ext>
              </a:extLst>
            </p:cNvPr>
            <p:cNvSpPr/>
            <p:nvPr/>
          </p:nvSpPr>
          <p:spPr>
            <a:xfrm flipV="1">
              <a:off x="5536617" y="2146403"/>
              <a:ext cx="2661712" cy="251333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Cloud 70">
              <a:extLst>
                <a:ext uri="{FF2B5EF4-FFF2-40B4-BE49-F238E27FC236}">
                  <a16:creationId xmlns:a16="http://schemas.microsoft.com/office/drawing/2014/main" id="{2E1B4C42-89F5-4D8C-BA05-56210C1BDF22}"/>
                </a:ext>
              </a:extLst>
            </p:cNvPr>
            <p:cNvSpPr/>
            <p:nvPr/>
          </p:nvSpPr>
          <p:spPr>
            <a:xfrm>
              <a:off x="6108629" y="1902791"/>
              <a:ext cx="822552" cy="717823"/>
            </a:xfrm>
            <a:prstGeom prst="clou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A928812-CBE7-43DF-8A36-DDB3E274EE49}"/>
                </a:ext>
              </a:extLst>
            </p:cNvPr>
            <p:cNvSpPr/>
            <p:nvPr/>
          </p:nvSpPr>
          <p:spPr>
            <a:xfrm>
              <a:off x="6196310" y="2998168"/>
              <a:ext cx="125897" cy="62285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ight Arrow 47">
              <a:extLst>
                <a:ext uri="{FF2B5EF4-FFF2-40B4-BE49-F238E27FC236}">
                  <a16:creationId xmlns:a16="http://schemas.microsoft.com/office/drawing/2014/main" id="{A5DB8427-A0C0-4747-85C7-0CDAE5FCBB20}"/>
                </a:ext>
              </a:extLst>
            </p:cNvPr>
            <p:cNvSpPr/>
            <p:nvPr/>
          </p:nvSpPr>
          <p:spPr>
            <a:xfrm rot="10800000" flipV="1">
              <a:off x="6318172" y="3165249"/>
              <a:ext cx="1705213" cy="251333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Arrow 47">
              <a:extLst>
                <a:ext uri="{FF2B5EF4-FFF2-40B4-BE49-F238E27FC236}">
                  <a16:creationId xmlns:a16="http://schemas.microsoft.com/office/drawing/2014/main" id="{EE97E735-24AB-4AF6-AB69-4300677DB59B}"/>
                </a:ext>
              </a:extLst>
            </p:cNvPr>
            <p:cNvSpPr/>
            <p:nvPr/>
          </p:nvSpPr>
          <p:spPr>
            <a:xfrm rot="10800000" flipV="1">
              <a:off x="4779179" y="3172002"/>
              <a:ext cx="1398932" cy="251333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loud 74">
              <a:extLst>
                <a:ext uri="{FF2B5EF4-FFF2-40B4-BE49-F238E27FC236}">
                  <a16:creationId xmlns:a16="http://schemas.microsoft.com/office/drawing/2014/main" id="{6A0F4466-1E13-4B25-B859-B138D75E30C9}"/>
                </a:ext>
              </a:extLst>
            </p:cNvPr>
            <p:cNvSpPr/>
            <p:nvPr/>
          </p:nvSpPr>
          <p:spPr>
            <a:xfrm>
              <a:off x="5077495" y="2938585"/>
              <a:ext cx="848448" cy="727692"/>
            </a:xfrm>
            <a:prstGeom prst="clou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6" name="Cloud 75">
              <a:extLst>
                <a:ext uri="{FF2B5EF4-FFF2-40B4-BE49-F238E27FC236}">
                  <a16:creationId xmlns:a16="http://schemas.microsoft.com/office/drawing/2014/main" id="{4856E666-30AE-4519-8ED9-7C33611CE33B}"/>
                </a:ext>
              </a:extLst>
            </p:cNvPr>
            <p:cNvSpPr/>
            <p:nvPr/>
          </p:nvSpPr>
          <p:spPr>
            <a:xfrm>
              <a:off x="6625567" y="2926928"/>
              <a:ext cx="848448" cy="727692"/>
            </a:xfrm>
            <a:prstGeom prst="clou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646A79F-E136-4D77-A2E4-7F8EA9A39C20}"/>
                </a:ext>
              </a:extLst>
            </p:cNvPr>
            <p:cNvSpPr txBox="1"/>
            <p:nvPr/>
          </p:nvSpPr>
          <p:spPr>
            <a:xfrm>
              <a:off x="5754231" y="3542100"/>
              <a:ext cx="10486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32 bits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0348951-5E98-4611-B152-2F115504A410}"/>
                </a:ext>
              </a:extLst>
            </p:cNvPr>
            <p:cNvSpPr txBox="1"/>
            <p:nvPr/>
          </p:nvSpPr>
          <p:spPr>
            <a:xfrm>
              <a:off x="4928159" y="2481931"/>
              <a:ext cx="11804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32 bits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29B884B-C484-46B1-A290-E71C11B63C63}"/>
                </a:ext>
              </a:extLst>
            </p:cNvPr>
            <p:cNvSpPr txBox="1"/>
            <p:nvPr/>
          </p:nvSpPr>
          <p:spPr>
            <a:xfrm>
              <a:off x="5076633" y="981305"/>
              <a:ext cx="20585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 bits (1 hop)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B8549AF-F9C8-4DC7-ABED-3BC32AA0E9A5}"/>
              </a:ext>
            </a:extLst>
          </p:cNvPr>
          <p:cNvGrpSpPr/>
          <p:nvPr/>
        </p:nvGrpSpPr>
        <p:grpSpPr>
          <a:xfrm>
            <a:off x="742833" y="5433210"/>
            <a:ext cx="7658333" cy="1413058"/>
            <a:chOff x="518715" y="5353667"/>
            <a:chExt cx="8196691" cy="1574874"/>
          </a:xfrm>
        </p:grpSpPr>
        <p:sp>
          <p:nvSpPr>
            <p:cNvPr id="81" name="Right Arrow 64">
              <a:extLst>
                <a:ext uri="{FF2B5EF4-FFF2-40B4-BE49-F238E27FC236}">
                  <a16:creationId xmlns:a16="http://schemas.microsoft.com/office/drawing/2014/main" id="{4715AF30-9BC7-431F-9A01-4ACBFE85DC29}"/>
                </a:ext>
              </a:extLst>
            </p:cNvPr>
            <p:cNvSpPr/>
            <p:nvPr/>
          </p:nvSpPr>
          <p:spPr>
            <a:xfrm>
              <a:off x="5971001" y="5353667"/>
              <a:ext cx="2685843" cy="369332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08C7A4C-6435-45E1-84B5-2429D21B0B95}"/>
                </a:ext>
              </a:extLst>
            </p:cNvPr>
            <p:cNvSpPr txBox="1"/>
            <p:nvPr/>
          </p:nvSpPr>
          <p:spPr>
            <a:xfrm>
              <a:off x="6090146" y="5646673"/>
              <a:ext cx="24849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Real Connections</a:t>
              </a:r>
            </a:p>
          </p:txBody>
        </p:sp>
        <p:sp>
          <p:nvSpPr>
            <p:cNvPr id="83" name="Right Arrow 66">
              <a:extLst>
                <a:ext uri="{FF2B5EF4-FFF2-40B4-BE49-F238E27FC236}">
                  <a16:creationId xmlns:a16="http://schemas.microsoft.com/office/drawing/2014/main" id="{5FD87634-11F3-4240-8112-ACCAD315073D}"/>
                </a:ext>
              </a:extLst>
            </p:cNvPr>
            <p:cNvSpPr/>
            <p:nvPr/>
          </p:nvSpPr>
          <p:spPr>
            <a:xfrm>
              <a:off x="5971002" y="6179232"/>
              <a:ext cx="2685844" cy="3693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35AACD9-BB33-44F7-BF63-F5431BA8CE12}"/>
                </a:ext>
              </a:extLst>
            </p:cNvPr>
            <p:cNvSpPr txBox="1"/>
            <p:nvPr/>
          </p:nvSpPr>
          <p:spPr>
            <a:xfrm>
              <a:off x="5882771" y="6466876"/>
              <a:ext cx="28326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Virtual Connections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5849A11-6EDC-4065-B9C5-83B6C60555AE}"/>
                </a:ext>
              </a:extLst>
            </p:cNvPr>
            <p:cNvSpPr/>
            <p:nvPr/>
          </p:nvSpPr>
          <p:spPr>
            <a:xfrm>
              <a:off x="1134134" y="5757088"/>
              <a:ext cx="125897" cy="62285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FD0E40C-6C3E-47C6-A665-BE86CA135FEB}"/>
                </a:ext>
              </a:extLst>
            </p:cNvPr>
            <p:cNvSpPr txBox="1"/>
            <p:nvPr/>
          </p:nvSpPr>
          <p:spPr>
            <a:xfrm>
              <a:off x="518715" y="6291330"/>
              <a:ext cx="13885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Flip Flop</a:t>
              </a:r>
            </a:p>
          </p:txBody>
        </p:sp>
        <p:sp>
          <p:nvSpPr>
            <p:cNvPr id="87" name="Cloud 86">
              <a:extLst>
                <a:ext uri="{FF2B5EF4-FFF2-40B4-BE49-F238E27FC236}">
                  <a16:creationId xmlns:a16="http://schemas.microsoft.com/office/drawing/2014/main" id="{F41BDBF2-EEF3-4F0A-B945-C5DB49D7B360}"/>
                </a:ext>
              </a:extLst>
            </p:cNvPr>
            <p:cNvSpPr/>
            <p:nvPr/>
          </p:nvSpPr>
          <p:spPr>
            <a:xfrm>
              <a:off x="3045819" y="5742666"/>
              <a:ext cx="778643" cy="651696"/>
            </a:xfrm>
            <a:prstGeom prst="clou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EED4DEF-6B73-4090-A783-3E15CDC06249}"/>
                </a:ext>
              </a:extLst>
            </p:cNvPr>
            <p:cNvSpPr txBox="1"/>
            <p:nvPr/>
          </p:nvSpPr>
          <p:spPr>
            <a:xfrm>
              <a:off x="2178511" y="6291329"/>
              <a:ext cx="2877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Combinational Cells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332671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Methodology  - RTL-MP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4A9A-EA6E-4100-B26A-D94B0E05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838200"/>
            <a:ext cx="8836025" cy="5775542"/>
          </a:xfrm>
        </p:spPr>
        <p:txBody>
          <a:bodyPr/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C0CDEB-09B6-4925-ABAF-9FF7A18E4A9D}"/>
              </a:ext>
            </a:extLst>
          </p:cNvPr>
          <p:cNvSpPr/>
          <p:nvPr/>
        </p:nvSpPr>
        <p:spPr>
          <a:xfrm>
            <a:off x="490449" y="2408640"/>
            <a:ext cx="2102438" cy="32344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83994C-EE5A-4053-A7DF-BF68BCAC84C4}"/>
              </a:ext>
            </a:extLst>
          </p:cNvPr>
          <p:cNvSpPr/>
          <p:nvPr/>
        </p:nvSpPr>
        <p:spPr>
          <a:xfrm>
            <a:off x="4186137" y="1354397"/>
            <a:ext cx="2836405" cy="64168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.def (floorplan def with placed IO pins)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.v (hierarchical gate-level netlist)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.lef + .lib  + .sdc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9C38D0B-B4BB-4489-9B48-86FB036A697F}"/>
              </a:ext>
            </a:extLst>
          </p:cNvPr>
          <p:cNvSpPr/>
          <p:nvPr/>
        </p:nvSpPr>
        <p:spPr>
          <a:xfrm>
            <a:off x="3419565" y="2408640"/>
            <a:ext cx="4913453" cy="323448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7D869C4-BCD5-456A-82CA-28BD535DD313}"/>
              </a:ext>
            </a:extLst>
          </p:cNvPr>
          <p:cNvSpPr/>
          <p:nvPr/>
        </p:nvSpPr>
        <p:spPr>
          <a:xfrm>
            <a:off x="4252789" y="2622812"/>
            <a:ext cx="2769752" cy="3449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Autoclustering Engine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025715-69D2-45F1-A4AE-4284B7496896}"/>
              </a:ext>
            </a:extLst>
          </p:cNvPr>
          <p:cNvSpPr/>
          <p:nvPr/>
        </p:nvSpPr>
        <p:spPr>
          <a:xfrm>
            <a:off x="4252789" y="3421072"/>
            <a:ext cx="2775286" cy="3449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Engine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DAC15A-C564-431F-B429-3B4EC3030443}"/>
              </a:ext>
            </a:extLst>
          </p:cNvPr>
          <p:cNvSpPr/>
          <p:nvPr/>
        </p:nvSpPr>
        <p:spPr>
          <a:xfrm>
            <a:off x="4258323" y="4246478"/>
            <a:ext cx="2764219" cy="3449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 Placement Engine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087E56D-6C48-46DC-B281-90C7F2DEA534}"/>
              </a:ext>
            </a:extLst>
          </p:cNvPr>
          <p:cNvSpPr/>
          <p:nvPr/>
        </p:nvSpPr>
        <p:spPr>
          <a:xfrm>
            <a:off x="4252789" y="5061404"/>
            <a:ext cx="2769752" cy="3449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 Alignment Engine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B5A88BB-76BB-43CA-B6FE-DC9232F05F13}"/>
              </a:ext>
            </a:extLst>
          </p:cNvPr>
          <p:cNvSpPr/>
          <p:nvPr/>
        </p:nvSpPr>
        <p:spPr>
          <a:xfrm>
            <a:off x="4186137" y="5979025"/>
            <a:ext cx="2847472" cy="2845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.def (floorplan def with placed macros)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4FFEDC2B-D019-4879-B43D-F5BB1D54E636}"/>
              </a:ext>
            </a:extLst>
          </p:cNvPr>
          <p:cNvSpPr/>
          <p:nvPr/>
        </p:nvSpPr>
        <p:spPr>
          <a:xfrm>
            <a:off x="5525650" y="2114385"/>
            <a:ext cx="184489" cy="46714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00B4B743-B493-44B6-883E-E435AE4AACFF}"/>
              </a:ext>
            </a:extLst>
          </p:cNvPr>
          <p:cNvSpPr/>
          <p:nvPr/>
        </p:nvSpPr>
        <p:spPr>
          <a:xfrm>
            <a:off x="5525650" y="5433153"/>
            <a:ext cx="184489" cy="47870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7AFECB67-55D3-42BA-89A3-66DF8A596BE1}"/>
              </a:ext>
            </a:extLst>
          </p:cNvPr>
          <p:cNvSpPr/>
          <p:nvPr/>
        </p:nvSpPr>
        <p:spPr>
          <a:xfrm>
            <a:off x="5537681" y="4626248"/>
            <a:ext cx="172458" cy="40702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D59ED89B-0BE7-4164-858D-06A6635740EC}"/>
              </a:ext>
            </a:extLst>
          </p:cNvPr>
          <p:cNvSpPr/>
          <p:nvPr/>
        </p:nvSpPr>
        <p:spPr>
          <a:xfrm>
            <a:off x="5533671" y="3800842"/>
            <a:ext cx="176468" cy="40563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59BD89F9-B138-445A-B850-8694F388CA7A}"/>
              </a:ext>
            </a:extLst>
          </p:cNvPr>
          <p:cNvSpPr/>
          <p:nvPr/>
        </p:nvSpPr>
        <p:spPr>
          <a:xfrm>
            <a:off x="5525650" y="3007618"/>
            <a:ext cx="184489" cy="37475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1BB664-DE3D-4D98-8F7F-039FEA3E744E}"/>
              </a:ext>
            </a:extLst>
          </p:cNvPr>
          <p:cNvSpPr txBox="1"/>
          <p:nvPr/>
        </p:nvSpPr>
        <p:spPr>
          <a:xfrm>
            <a:off x="3422008" y="3720629"/>
            <a:ext cx="1787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RTL-MP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659530-406C-4F4A-9DC8-CA2910291086}"/>
              </a:ext>
            </a:extLst>
          </p:cNvPr>
          <p:cNvSpPr txBox="1"/>
          <p:nvPr/>
        </p:nvSpPr>
        <p:spPr>
          <a:xfrm>
            <a:off x="5835149" y="3022747"/>
            <a:ext cx="15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clustered netlist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92A292-45A7-4421-99D6-966818B46E37}"/>
              </a:ext>
            </a:extLst>
          </p:cNvPr>
          <p:cNvSpPr txBox="1"/>
          <p:nvPr/>
        </p:nvSpPr>
        <p:spPr>
          <a:xfrm>
            <a:off x="5668884" y="3814319"/>
            <a:ext cx="2889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feasible footprints of clusters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6F865A-072C-4780-8052-D6EB4CB47C82}"/>
              </a:ext>
            </a:extLst>
          </p:cNvPr>
          <p:cNvSpPr txBox="1"/>
          <p:nvPr/>
        </p:nvSpPr>
        <p:spPr>
          <a:xfrm>
            <a:off x="5754139" y="4636320"/>
            <a:ext cx="2764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shaped and placed clusters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AC629E4-125C-4EDF-ADB5-232A721FD6F2}"/>
              </a:ext>
            </a:extLst>
          </p:cNvPr>
          <p:cNvSpPr/>
          <p:nvPr/>
        </p:nvSpPr>
        <p:spPr>
          <a:xfrm>
            <a:off x="567664" y="2918524"/>
            <a:ext cx="1969075" cy="81814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 Timing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(OpenSTA)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A6F7AF7-E097-4E7A-8A7C-031154B6C2FB}"/>
              </a:ext>
            </a:extLst>
          </p:cNvPr>
          <p:cNvSpPr/>
          <p:nvPr/>
        </p:nvSpPr>
        <p:spPr>
          <a:xfrm>
            <a:off x="567664" y="4304330"/>
            <a:ext cx="1969076" cy="81814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Shared Data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(OpenDB)</a:t>
            </a:r>
          </a:p>
        </p:txBody>
      </p:sp>
      <p:sp>
        <p:nvSpPr>
          <p:cNvPr id="25" name="Arrow: Left-Right 24">
            <a:extLst>
              <a:ext uri="{FF2B5EF4-FFF2-40B4-BE49-F238E27FC236}">
                <a16:creationId xmlns:a16="http://schemas.microsoft.com/office/drawing/2014/main" id="{9536F836-199C-4D25-95BF-B2656F4A101E}"/>
              </a:ext>
            </a:extLst>
          </p:cNvPr>
          <p:cNvSpPr/>
          <p:nvPr/>
        </p:nvSpPr>
        <p:spPr>
          <a:xfrm>
            <a:off x="2600726" y="3854424"/>
            <a:ext cx="818147" cy="27149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EC440B-0BA0-4836-A5CA-188FDF85525D}"/>
              </a:ext>
            </a:extLst>
          </p:cNvPr>
          <p:cNvSpPr txBox="1"/>
          <p:nvPr/>
        </p:nvSpPr>
        <p:spPr>
          <a:xfrm>
            <a:off x="490449" y="3728563"/>
            <a:ext cx="2102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OpenROAD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BA7689C-E546-490D-A738-91F768E473F4}"/>
              </a:ext>
            </a:extLst>
          </p:cNvPr>
          <p:cNvSpPr/>
          <p:nvPr/>
        </p:nvSpPr>
        <p:spPr>
          <a:xfrm>
            <a:off x="3418873" y="955133"/>
            <a:ext cx="4577261" cy="110301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.def (floorplan def with placed IO pins)</a:t>
            </a:r>
          </a:p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.v (hierarchical netlist)</a:t>
            </a:r>
          </a:p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.lef + .lib + .sdc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E82D0F6-DC2E-483E-83C6-0ADAA348830E}"/>
              </a:ext>
            </a:extLst>
          </p:cNvPr>
          <p:cNvSpPr/>
          <p:nvPr/>
        </p:nvSpPr>
        <p:spPr>
          <a:xfrm>
            <a:off x="3418872" y="5952180"/>
            <a:ext cx="4577261" cy="33597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.def (floorplan def with placed macros)</a:t>
            </a:r>
          </a:p>
        </p:txBody>
      </p:sp>
    </p:spTree>
    <p:extLst>
      <p:ext uri="{BB962C8B-B14F-4D97-AF65-F5344CB8AC3E}">
        <p14:creationId xmlns:p14="http://schemas.microsoft.com/office/powerpoint/2010/main" val="53125386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Engine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4A9A-EA6E-4100-B26A-D94B0E05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1340" y="471836"/>
            <a:ext cx="8851900" cy="1138639"/>
          </a:xfrm>
        </p:spPr>
        <p:txBody>
          <a:bodyPr/>
          <a:lstStyle/>
          <a:p>
            <a:pPr marL="0" indent="0">
              <a:buNone/>
            </a:pPr>
            <a:endParaRPr lang="en-US" sz="2400" b="1" dirty="0"/>
          </a:p>
          <a:p>
            <a:pPr lvl="1"/>
            <a:r>
              <a:rPr lang="en-US" sz="2400" dirty="0"/>
              <a:t>Determines possible shapes and aspect ratio constraints for all clusters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316922-F9FA-EF42-803C-3C341547DBA5}"/>
              </a:ext>
            </a:extLst>
          </p:cNvPr>
          <p:cNvSpPr txBox="1">
            <a:spLocks/>
          </p:cNvSpPr>
          <p:nvPr/>
        </p:nvSpPr>
        <p:spPr bwMode="auto">
          <a:xfrm>
            <a:off x="-65247" y="1647331"/>
            <a:ext cx="8851900" cy="11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3088" indent="-290513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2" defTabSz="914400"/>
            <a:r>
              <a:rPr lang="en-US" sz="2400" i="1" kern="0" dirty="0"/>
              <a:t>Standard-Cell cluster </a:t>
            </a:r>
            <a:r>
              <a:rPr lang="en-US" sz="2400" kern="0" dirty="0"/>
              <a:t>:  the aspect ratio is specified by the upper bound (max_ar) and lower bound (min_ar)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B08034-09C8-411B-AC60-14717F0EF4B3}"/>
              </a:ext>
            </a:extLst>
          </p:cNvPr>
          <p:cNvGrpSpPr/>
          <p:nvPr/>
        </p:nvGrpSpPr>
        <p:grpSpPr>
          <a:xfrm>
            <a:off x="-54739" y="2542251"/>
            <a:ext cx="8851900" cy="4010952"/>
            <a:chOff x="-54739" y="2542251"/>
            <a:chExt cx="8851900" cy="4010952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20D83D7C-07C9-2641-B8D4-ED3466D0EB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54739" y="2542251"/>
              <a:ext cx="8851900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230188" indent="-230188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73088" indent="-290513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803275" indent="-230188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025525" indent="-2222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75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55713" indent="-230188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lvl="2" defTabSz="914400"/>
              <a:r>
                <a:rPr lang="en-US" sz="2400" i="1" kern="0" dirty="0"/>
                <a:t>Macro cluster </a:t>
              </a:r>
              <a:r>
                <a:rPr lang="en-US" sz="2400" kern="0" dirty="0"/>
                <a:t>: enumerate all the possible macro tilings and keep the macro tilings with minimum area</a:t>
              </a:r>
            </a:p>
            <a:p>
              <a:pPr marL="0" indent="0" defTabSz="914400">
                <a:buFontTx/>
                <a:buNone/>
              </a:pPr>
              <a:endParaRPr lang="en-US" sz="2400" b="1" kern="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21EF851-7AEE-B24B-969F-A3B63B2C624A}"/>
                </a:ext>
              </a:extLst>
            </p:cNvPr>
            <p:cNvGrpSpPr/>
            <p:nvPr/>
          </p:nvGrpSpPr>
          <p:grpSpPr>
            <a:xfrm>
              <a:off x="568329" y="3431107"/>
              <a:ext cx="8172364" cy="3122096"/>
              <a:chOff x="498271" y="3615190"/>
              <a:chExt cx="8172364" cy="3122096"/>
            </a:xfrm>
          </p:grpSpPr>
          <p:pic>
            <p:nvPicPr>
              <p:cNvPr id="11" name="Picture 10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03214BAA-9502-984C-94B3-988375580D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8154" y="3730064"/>
                <a:ext cx="1772481" cy="2896107"/>
              </a:xfrm>
              <a:prstGeom prst="rect">
                <a:avLst/>
              </a:prstGeom>
            </p:spPr>
          </p:pic>
          <p:pic>
            <p:nvPicPr>
              <p:cNvPr id="12" name="Picture 11" descr="Table&#10;&#10;Description automatically generated with low confidence">
                <a:extLst>
                  <a:ext uri="{FF2B5EF4-FFF2-40B4-BE49-F238E27FC236}">
                    <a16:creationId xmlns:a16="http://schemas.microsoft.com/office/drawing/2014/main" id="{CACCF590-DB8D-2043-B100-C6A3165860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6420" y="3721687"/>
                <a:ext cx="3441588" cy="1788276"/>
              </a:xfrm>
              <a:prstGeom prst="rect">
                <a:avLst/>
              </a:prstGeom>
            </p:spPr>
          </p:pic>
          <p:pic>
            <p:nvPicPr>
              <p:cNvPr id="13" name="Picture 12" descr="Shape&#10;&#10;Description automatically generated">
                <a:extLst>
                  <a:ext uri="{FF2B5EF4-FFF2-40B4-BE49-F238E27FC236}">
                    <a16:creationId xmlns:a16="http://schemas.microsoft.com/office/drawing/2014/main" id="{ABC30108-5051-5B4E-B928-949760DB2F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7363" y="5330285"/>
                <a:ext cx="5317368" cy="1407001"/>
              </a:xfrm>
              <a:prstGeom prst="rect">
                <a:avLst/>
              </a:prstGeom>
            </p:spPr>
          </p:pic>
          <p:pic>
            <p:nvPicPr>
              <p:cNvPr id="14" name="Picture 13" descr="Table&#10;&#10;Description automatically generated with medium confidence">
                <a:extLst>
                  <a:ext uri="{FF2B5EF4-FFF2-40B4-BE49-F238E27FC236}">
                    <a16:creationId xmlns:a16="http://schemas.microsoft.com/office/drawing/2014/main" id="{DA4E96BE-6007-7A44-A6FD-82163A45B3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271" y="3615190"/>
                <a:ext cx="2405568" cy="193997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69050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Methodology  - RTL-MP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4A9A-EA6E-4100-B26A-D94B0E05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838200"/>
            <a:ext cx="8836025" cy="5775542"/>
          </a:xfrm>
        </p:spPr>
        <p:txBody>
          <a:bodyPr/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C0CDEB-09B6-4925-ABAF-9FF7A18E4A9D}"/>
              </a:ext>
            </a:extLst>
          </p:cNvPr>
          <p:cNvSpPr/>
          <p:nvPr/>
        </p:nvSpPr>
        <p:spPr>
          <a:xfrm>
            <a:off x="490449" y="2408640"/>
            <a:ext cx="2102438" cy="32344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83994C-EE5A-4053-A7DF-BF68BCAC84C4}"/>
              </a:ext>
            </a:extLst>
          </p:cNvPr>
          <p:cNvSpPr/>
          <p:nvPr/>
        </p:nvSpPr>
        <p:spPr>
          <a:xfrm>
            <a:off x="4186137" y="1354397"/>
            <a:ext cx="2836405" cy="64168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.def (floorplan def with placed IO pins)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.v (hierarchical gate-level netlist)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.lef + .lib  + .sdc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9C38D0B-B4BB-4489-9B48-86FB036A697F}"/>
              </a:ext>
            </a:extLst>
          </p:cNvPr>
          <p:cNvSpPr/>
          <p:nvPr/>
        </p:nvSpPr>
        <p:spPr>
          <a:xfrm>
            <a:off x="3419565" y="2408640"/>
            <a:ext cx="4913453" cy="323448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7D869C4-BCD5-456A-82CA-28BD535DD313}"/>
              </a:ext>
            </a:extLst>
          </p:cNvPr>
          <p:cNvSpPr/>
          <p:nvPr/>
        </p:nvSpPr>
        <p:spPr>
          <a:xfrm>
            <a:off x="4252789" y="2622812"/>
            <a:ext cx="2769752" cy="3449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Autoclustering Engine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025715-69D2-45F1-A4AE-4284B7496896}"/>
              </a:ext>
            </a:extLst>
          </p:cNvPr>
          <p:cNvSpPr/>
          <p:nvPr/>
        </p:nvSpPr>
        <p:spPr>
          <a:xfrm>
            <a:off x="4252789" y="3421072"/>
            <a:ext cx="2775286" cy="3449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Engine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DAC15A-C564-431F-B429-3B4EC3030443}"/>
              </a:ext>
            </a:extLst>
          </p:cNvPr>
          <p:cNvSpPr/>
          <p:nvPr/>
        </p:nvSpPr>
        <p:spPr>
          <a:xfrm>
            <a:off x="4258323" y="4246478"/>
            <a:ext cx="2764219" cy="3449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 Placement Engine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087E56D-6C48-46DC-B281-90C7F2DEA534}"/>
              </a:ext>
            </a:extLst>
          </p:cNvPr>
          <p:cNvSpPr/>
          <p:nvPr/>
        </p:nvSpPr>
        <p:spPr>
          <a:xfrm>
            <a:off x="4252789" y="5061404"/>
            <a:ext cx="2769752" cy="3449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 Alignment Engine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B5A88BB-76BB-43CA-B6FE-DC9232F05F13}"/>
              </a:ext>
            </a:extLst>
          </p:cNvPr>
          <p:cNvSpPr/>
          <p:nvPr/>
        </p:nvSpPr>
        <p:spPr>
          <a:xfrm>
            <a:off x="4186137" y="5979025"/>
            <a:ext cx="2847472" cy="2845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.def (floorplan def with placed macros)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4FFEDC2B-D019-4879-B43D-F5BB1D54E636}"/>
              </a:ext>
            </a:extLst>
          </p:cNvPr>
          <p:cNvSpPr/>
          <p:nvPr/>
        </p:nvSpPr>
        <p:spPr>
          <a:xfrm>
            <a:off x="5525650" y="2114385"/>
            <a:ext cx="184489" cy="46714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00B4B743-B493-44B6-883E-E435AE4AACFF}"/>
              </a:ext>
            </a:extLst>
          </p:cNvPr>
          <p:cNvSpPr/>
          <p:nvPr/>
        </p:nvSpPr>
        <p:spPr>
          <a:xfrm>
            <a:off x="5525650" y="5433153"/>
            <a:ext cx="184489" cy="47870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7AFECB67-55D3-42BA-89A3-66DF8A596BE1}"/>
              </a:ext>
            </a:extLst>
          </p:cNvPr>
          <p:cNvSpPr/>
          <p:nvPr/>
        </p:nvSpPr>
        <p:spPr>
          <a:xfrm>
            <a:off x="5537681" y="4626248"/>
            <a:ext cx="172458" cy="40702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D59ED89B-0BE7-4164-858D-06A6635740EC}"/>
              </a:ext>
            </a:extLst>
          </p:cNvPr>
          <p:cNvSpPr/>
          <p:nvPr/>
        </p:nvSpPr>
        <p:spPr>
          <a:xfrm>
            <a:off x="5533671" y="3800842"/>
            <a:ext cx="176468" cy="40563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59BD89F9-B138-445A-B850-8694F388CA7A}"/>
              </a:ext>
            </a:extLst>
          </p:cNvPr>
          <p:cNvSpPr/>
          <p:nvPr/>
        </p:nvSpPr>
        <p:spPr>
          <a:xfrm>
            <a:off x="5525650" y="3007618"/>
            <a:ext cx="184489" cy="37475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1BB664-DE3D-4D98-8F7F-039FEA3E744E}"/>
              </a:ext>
            </a:extLst>
          </p:cNvPr>
          <p:cNvSpPr txBox="1"/>
          <p:nvPr/>
        </p:nvSpPr>
        <p:spPr>
          <a:xfrm>
            <a:off x="3422008" y="3720629"/>
            <a:ext cx="1787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RTL-MP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659530-406C-4F4A-9DC8-CA2910291086}"/>
              </a:ext>
            </a:extLst>
          </p:cNvPr>
          <p:cNvSpPr txBox="1"/>
          <p:nvPr/>
        </p:nvSpPr>
        <p:spPr>
          <a:xfrm>
            <a:off x="5835149" y="3022747"/>
            <a:ext cx="15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clustered netlist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92A292-45A7-4421-99D6-966818B46E37}"/>
              </a:ext>
            </a:extLst>
          </p:cNvPr>
          <p:cNvSpPr txBox="1"/>
          <p:nvPr/>
        </p:nvSpPr>
        <p:spPr>
          <a:xfrm>
            <a:off x="5668884" y="3814319"/>
            <a:ext cx="2889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feasible footprints of clusters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6F865A-072C-4780-8052-D6EB4CB47C82}"/>
              </a:ext>
            </a:extLst>
          </p:cNvPr>
          <p:cNvSpPr txBox="1"/>
          <p:nvPr/>
        </p:nvSpPr>
        <p:spPr>
          <a:xfrm>
            <a:off x="5754139" y="4636320"/>
            <a:ext cx="2764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shaped and placed clusters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AC629E4-125C-4EDF-ADB5-232A721FD6F2}"/>
              </a:ext>
            </a:extLst>
          </p:cNvPr>
          <p:cNvSpPr/>
          <p:nvPr/>
        </p:nvSpPr>
        <p:spPr>
          <a:xfrm>
            <a:off x="567664" y="2918524"/>
            <a:ext cx="1969075" cy="81814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 Timing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(OpenSTA)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A6F7AF7-E097-4E7A-8A7C-031154B6C2FB}"/>
              </a:ext>
            </a:extLst>
          </p:cNvPr>
          <p:cNvSpPr/>
          <p:nvPr/>
        </p:nvSpPr>
        <p:spPr>
          <a:xfrm>
            <a:off x="567664" y="4304330"/>
            <a:ext cx="1969076" cy="81814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Shared Data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(OpenDB)</a:t>
            </a:r>
          </a:p>
        </p:txBody>
      </p:sp>
      <p:sp>
        <p:nvSpPr>
          <p:cNvPr id="25" name="Arrow: Left-Right 24">
            <a:extLst>
              <a:ext uri="{FF2B5EF4-FFF2-40B4-BE49-F238E27FC236}">
                <a16:creationId xmlns:a16="http://schemas.microsoft.com/office/drawing/2014/main" id="{9536F836-199C-4D25-95BF-B2656F4A101E}"/>
              </a:ext>
            </a:extLst>
          </p:cNvPr>
          <p:cNvSpPr/>
          <p:nvPr/>
        </p:nvSpPr>
        <p:spPr>
          <a:xfrm>
            <a:off x="2600726" y="3854424"/>
            <a:ext cx="818147" cy="27149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EC440B-0BA0-4836-A5CA-188FDF85525D}"/>
              </a:ext>
            </a:extLst>
          </p:cNvPr>
          <p:cNvSpPr txBox="1"/>
          <p:nvPr/>
        </p:nvSpPr>
        <p:spPr>
          <a:xfrm>
            <a:off x="490449" y="3728563"/>
            <a:ext cx="2102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OpenROAD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BA7689C-E546-490D-A738-91F768E473F4}"/>
              </a:ext>
            </a:extLst>
          </p:cNvPr>
          <p:cNvSpPr/>
          <p:nvPr/>
        </p:nvSpPr>
        <p:spPr>
          <a:xfrm>
            <a:off x="3418873" y="955133"/>
            <a:ext cx="4577261" cy="110301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.def (floorplan def with placed IO pins)</a:t>
            </a:r>
          </a:p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.v (hierarchical netlist)</a:t>
            </a:r>
          </a:p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.lef + .lib + .sdc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E82D0F6-DC2E-483E-83C6-0ADAA348830E}"/>
              </a:ext>
            </a:extLst>
          </p:cNvPr>
          <p:cNvSpPr/>
          <p:nvPr/>
        </p:nvSpPr>
        <p:spPr>
          <a:xfrm>
            <a:off x="3418872" y="5952180"/>
            <a:ext cx="4577261" cy="33597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.def (floorplan def with placed macros)</a:t>
            </a:r>
          </a:p>
        </p:txBody>
      </p:sp>
    </p:spTree>
    <p:extLst>
      <p:ext uri="{BB962C8B-B14F-4D97-AF65-F5344CB8AC3E}">
        <p14:creationId xmlns:p14="http://schemas.microsoft.com/office/powerpoint/2010/main" val="422366962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 Placement Engine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4A9A-EA6E-4100-B26A-D94B0E05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1852" y="947781"/>
            <a:ext cx="8464265" cy="839455"/>
          </a:xfrm>
        </p:spPr>
        <p:txBody>
          <a:bodyPr/>
          <a:lstStyle/>
          <a:p>
            <a:pPr lvl="1"/>
            <a:r>
              <a:rPr lang="en-US" sz="2400" dirty="0"/>
              <a:t>Determines position and shape for each cluster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058494-0E96-4552-9460-E17334A4EFDC}"/>
              </a:ext>
            </a:extLst>
          </p:cNvPr>
          <p:cNvGrpSpPr/>
          <p:nvPr/>
        </p:nvGrpSpPr>
        <p:grpSpPr>
          <a:xfrm>
            <a:off x="-121854" y="1513968"/>
            <a:ext cx="8464266" cy="1838841"/>
            <a:chOff x="161924" y="1787236"/>
            <a:chExt cx="8464266" cy="1838841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4DD2C7E4-B529-DB41-97BB-128F8B2CDCD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1925" y="2255821"/>
              <a:ext cx="8464265" cy="449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230188" indent="-230188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73088" indent="-290513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803275" indent="-230188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025525" indent="-2222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75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55713" indent="-230188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lvl="1" defTabSz="914400"/>
              <a:r>
                <a:rPr lang="en-US" sz="2400" i="1" kern="0" dirty="0"/>
                <a:t>Simulated Annealing </a:t>
              </a:r>
              <a:r>
                <a:rPr lang="en-US" sz="2400" kern="0" dirty="0"/>
                <a:t>to optimize the cost function</a:t>
              </a:r>
            </a:p>
            <a:p>
              <a:pPr marL="0" indent="0" defTabSz="914400">
                <a:buFontTx/>
                <a:buNone/>
              </a:pPr>
              <a:endParaRPr lang="en-US" sz="2400" b="1" kern="0" dirty="0"/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478068DC-E50C-0447-8BB1-B57EB9B36B7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1924" y="1787236"/>
              <a:ext cx="8464265" cy="449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230188" indent="-230188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73088" indent="-290513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803275" indent="-230188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025525" indent="-2222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75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55713" indent="-230188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lvl="1" defTabSz="914400"/>
              <a:r>
                <a:rPr lang="en-US" sz="2400" i="1" kern="0" dirty="0"/>
                <a:t>Sequence Pair </a:t>
              </a:r>
              <a:r>
                <a:rPr lang="en-US" sz="2400" kern="0" dirty="0"/>
                <a:t>to represent clusters in the netlist</a:t>
              </a:r>
            </a:p>
            <a:p>
              <a:pPr marL="282575" lvl="1" indent="0" defTabSz="914400">
                <a:buFontTx/>
                <a:buNone/>
              </a:pPr>
              <a:endParaRPr lang="en-US" sz="2400" kern="0" dirty="0"/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5DD142A7-8AC6-C54E-AE7C-B74CF5A20F3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1925" y="2774141"/>
              <a:ext cx="8464265" cy="851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230188" indent="-230188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73088" indent="-290513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803275" indent="-230188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025525" indent="-2222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75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55713" indent="-230188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lvl="1" defTabSz="914400"/>
              <a:r>
                <a:rPr lang="en-US" sz="2400" kern="0" dirty="0"/>
                <a:t>“</a:t>
              </a:r>
              <a:r>
                <a:rPr lang="en-US" sz="2400" i="1" kern="0" dirty="0"/>
                <a:t>Go-with-the-winners</a:t>
              </a:r>
              <a:r>
                <a:rPr lang="en-US" sz="2400" kern="0" dirty="0"/>
                <a:t>” scheme to improve the performance of Simulated Annealing</a:t>
              </a:r>
            </a:p>
            <a:p>
              <a:pPr marL="0" indent="0" defTabSz="914400">
                <a:buFontTx/>
                <a:buNone/>
              </a:pPr>
              <a:endParaRPr lang="en-US" sz="2400" b="1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08548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 Placement Engine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4A9A-EA6E-4100-B26A-D94B0E05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0833" y="834703"/>
            <a:ext cx="8851900" cy="1033419"/>
          </a:xfrm>
        </p:spPr>
        <p:txBody>
          <a:bodyPr/>
          <a:lstStyle/>
          <a:p>
            <a:pPr lvl="1"/>
            <a:r>
              <a:rPr lang="en-US" sz="2400" b="1" dirty="0"/>
              <a:t>Handle multiple constraints</a:t>
            </a:r>
          </a:p>
          <a:p>
            <a:pPr lvl="1"/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A543D8F-285F-5A42-BE07-E30ACCE74B91}"/>
              </a:ext>
            </a:extLst>
          </p:cNvPr>
          <p:cNvSpPr txBox="1">
            <a:spLocks/>
          </p:cNvSpPr>
          <p:nvPr/>
        </p:nvSpPr>
        <p:spPr bwMode="auto">
          <a:xfrm>
            <a:off x="0" y="4284573"/>
            <a:ext cx="8851900" cy="78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3088" indent="-290513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1" defTabSz="914400"/>
            <a:endParaRPr lang="en-US" sz="2400" kern="0" dirty="0"/>
          </a:p>
          <a:p>
            <a:pPr marL="0" indent="0" defTabSz="914400">
              <a:buFontTx/>
              <a:buNone/>
            </a:pPr>
            <a:endParaRPr lang="en-US" sz="2400" b="1" kern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FB07D4-7877-6C46-AED7-1398947D79CE}"/>
              </a:ext>
            </a:extLst>
          </p:cNvPr>
          <p:cNvGrpSpPr/>
          <p:nvPr/>
        </p:nvGrpSpPr>
        <p:grpSpPr>
          <a:xfrm>
            <a:off x="0" y="1318093"/>
            <a:ext cx="8851901" cy="5068240"/>
            <a:chOff x="0" y="1318093"/>
            <a:chExt cx="8851901" cy="506824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8098173-BC76-4872-85F0-C70FD0E9945C}"/>
                </a:ext>
              </a:extLst>
            </p:cNvPr>
            <p:cNvGrpSpPr/>
            <p:nvPr/>
          </p:nvGrpSpPr>
          <p:grpSpPr>
            <a:xfrm>
              <a:off x="0" y="1318093"/>
              <a:ext cx="8851901" cy="5068240"/>
              <a:chOff x="0" y="1318093"/>
              <a:chExt cx="8851901" cy="5068240"/>
            </a:xfrm>
          </p:grpSpPr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0BE4E9E-6909-BD41-A000-22553908809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" y="1318093"/>
                <a:ext cx="8851899" cy="6717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230188" indent="-230188" algn="l" rtl="0" eaLnBrk="1" fontAlgn="base" hangingPunct="1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573088" indent="-290513" algn="l" rtl="0" eaLnBrk="1" fontAlgn="base" hangingPunct="1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803275" indent="-230188" algn="l" rtl="0" eaLnBrk="1" fontAlgn="base" hangingPunct="1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025525" indent="-2222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75000"/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1255713" indent="-2301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lvl="2" defTabSz="914400"/>
                <a:r>
                  <a:rPr lang="en-US" sz="2000" i="1" kern="0" dirty="0"/>
                  <a:t>Fixed outline:  </a:t>
                </a:r>
                <a:r>
                  <a:rPr lang="en-US" sz="2000" kern="0" dirty="0"/>
                  <a:t>All clusters should be placed within the fixed outline specified by users</a:t>
                </a:r>
              </a:p>
              <a:p>
                <a:pPr lvl="1" defTabSz="914400"/>
                <a:endParaRPr lang="en-US" sz="2400" kern="0" dirty="0"/>
              </a:p>
              <a:p>
                <a:pPr marL="0" indent="0" defTabSz="914400">
                  <a:buFontTx/>
                  <a:buNone/>
                </a:pPr>
                <a:endParaRPr lang="en-US" sz="2400" b="1" kern="0" dirty="0"/>
              </a:p>
            </p:txBody>
          </p:sp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25AB347D-A1DC-4747-94BD-8324780A60F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1687276"/>
                <a:ext cx="8851900" cy="1033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230188" indent="-230188" algn="l" rtl="0" eaLnBrk="1" fontAlgn="base" hangingPunct="1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573088" indent="-290513" algn="l" rtl="0" eaLnBrk="1" fontAlgn="base" hangingPunct="1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803275" indent="-230188" algn="l" rtl="0" eaLnBrk="1" fontAlgn="base" hangingPunct="1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025525" indent="-2222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75000"/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1255713" indent="-2301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marL="573087" lvl="2" indent="0" defTabSz="914400">
                  <a:buNone/>
                </a:pPr>
                <a:endParaRPr lang="en-US" sz="2000" kern="0" dirty="0"/>
              </a:p>
              <a:p>
                <a:pPr lvl="2" defTabSz="914400"/>
                <a:r>
                  <a:rPr lang="en-US" sz="2000" i="1" kern="0" dirty="0"/>
                  <a:t>Macro peripheral bias: </a:t>
                </a:r>
                <a:r>
                  <a:rPr lang="en-US" sz="2000" kern="0" dirty="0"/>
                  <a:t>All macros should be pushed to peripheries as much as possible</a:t>
                </a:r>
              </a:p>
              <a:p>
                <a:pPr lvl="1" defTabSz="914400"/>
                <a:endParaRPr lang="en-US" sz="2400" kern="0" dirty="0"/>
              </a:p>
              <a:p>
                <a:pPr marL="0" indent="0" defTabSz="914400">
                  <a:buFontTx/>
                  <a:buNone/>
                </a:pPr>
                <a:endParaRPr lang="en-US" sz="2400" b="1" kern="0" dirty="0"/>
              </a:p>
            </p:txBody>
          </p:sp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CED88211-3E41-984C-8468-B0354575380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" y="2751458"/>
                <a:ext cx="8851900" cy="6717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230188" indent="-230188" algn="l" rtl="0" eaLnBrk="1" fontAlgn="base" hangingPunct="1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573088" indent="-290513" algn="l" rtl="0" eaLnBrk="1" fontAlgn="base" hangingPunct="1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803275" indent="-230188" algn="l" rtl="0" eaLnBrk="1" fontAlgn="base" hangingPunct="1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025525" indent="-2222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75000"/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1255713" indent="-2301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lvl="2" defTabSz="914400"/>
                <a:r>
                  <a:rPr lang="en-US" sz="2000" i="1" kern="0" dirty="0"/>
                  <a:t>Macro blockage:  </a:t>
                </a:r>
                <a:r>
                  <a:rPr lang="en-US" sz="2000" kern="0" dirty="0"/>
                  <a:t>All macros should not overlap with macro placement blockages</a:t>
                </a:r>
              </a:p>
              <a:p>
                <a:pPr lvl="1" defTabSz="914400"/>
                <a:endParaRPr lang="en-US" sz="2400" kern="0" dirty="0"/>
              </a:p>
              <a:p>
                <a:pPr marL="0" indent="0" defTabSz="914400">
                  <a:buFontTx/>
                  <a:buNone/>
                </a:pPr>
                <a:endParaRPr lang="en-US" sz="2400" b="1" kern="0" dirty="0"/>
              </a:p>
            </p:txBody>
          </p:sp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4650D53-AAF5-3F44-B2C2-E1FAACC1195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3501536"/>
                <a:ext cx="8851900" cy="788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230188" indent="-230188" algn="l" rtl="0" eaLnBrk="1" fontAlgn="base" hangingPunct="1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573088" indent="-290513" algn="l" rtl="0" eaLnBrk="1" fontAlgn="base" hangingPunct="1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803275" indent="-230188" algn="l" rtl="0" eaLnBrk="1" fontAlgn="base" hangingPunct="1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025525" indent="-2222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75000"/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1255713" indent="-2301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lvl="2" defTabSz="914400"/>
                <a:r>
                  <a:rPr lang="en-US" sz="2000" i="1" kern="0" dirty="0"/>
                  <a:t>Preplaced macros:  </a:t>
                </a:r>
                <a:r>
                  <a:rPr lang="en-US" sz="2000" kern="0" dirty="0"/>
                  <a:t>Other macros should not overlap with preplaced macros</a:t>
                </a:r>
              </a:p>
              <a:p>
                <a:pPr lvl="1" defTabSz="914400"/>
                <a:endParaRPr lang="en-US" sz="2400" kern="0" dirty="0"/>
              </a:p>
              <a:p>
                <a:pPr marL="0" indent="0" defTabSz="914400">
                  <a:buFontTx/>
                  <a:buNone/>
                </a:pPr>
                <a:endParaRPr lang="en-US" sz="2400" b="1" kern="0" dirty="0"/>
              </a:p>
            </p:txBody>
          </p:sp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F1550350-82A9-2349-8884-A526775A60F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4968793"/>
                <a:ext cx="8851900" cy="6717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230188" indent="-230188" algn="l" rtl="0" eaLnBrk="1" fontAlgn="base" hangingPunct="1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573088" indent="-290513" algn="l" rtl="0" eaLnBrk="1" fontAlgn="base" hangingPunct="1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803275" indent="-230188" algn="l" rtl="0" eaLnBrk="1" fontAlgn="base" hangingPunct="1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025525" indent="-2222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75000"/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1255713" indent="-2301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lvl="2" defTabSz="914400"/>
                <a:r>
                  <a:rPr lang="en-US" sz="2000" i="1" kern="0" dirty="0"/>
                  <a:t>Macro guidance:  </a:t>
                </a:r>
                <a:r>
                  <a:rPr lang="en-US" sz="2000" kern="0" dirty="0"/>
                  <a:t>All macros should be placed near specified regions if users provide such constraints</a:t>
                </a:r>
              </a:p>
              <a:p>
                <a:pPr marL="0" indent="0" defTabSz="914400">
                  <a:buFontTx/>
                  <a:buNone/>
                </a:pPr>
                <a:endParaRPr lang="en-US" sz="2400" b="1" kern="0" dirty="0"/>
              </a:p>
            </p:txBody>
          </p:sp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FAFDEC-115A-7945-9243-C859A973DE2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5791021"/>
                <a:ext cx="8851900" cy="595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230188" indent="-230188" algn="l" rtl="0" eaLnBrk="1" fontAlgn="base" hangingPunct="1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573088" indent="-290513" algn="l" rtl="0" eaLnBrk="1" fontAlgn="base" hangingPunct="1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803275" indent="-230188" algn="l" rtl="0" eaLnBrk="1" fontAlgn="base" hangingPunct="1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025525" indent="-2222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75000"/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1255713" indent="-2301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lvl="2" defTabSz="914400"/>
                <a:r>
                  <a:rPr lang="en-US" sz="2000" i="1" kern="0" dirty="0"/>
                  <a:t>Notch avoidance:  </a:t>
                </a:r>
                <a:r>
                  <a:rPr lang="en-US" sz="2000" kern="0" dirty="0"/>
                  <a:t>A decent floorplan should avoid “dead space” which cannot be used effectively by P&amp;R tools</a:t>
                </a:r>
              </a:p>
              <a:p>
                <a:pPr lvl="1" defTabSz="914400"/>
                <a:endParaRPr lang="en-US" sz="2400" kern="0" dirty="0"/>
              </a:p>
              <a:p>
                <a:pPr marL="0" indent="0" defTabSz="914400">
                  <a:buFontTx/>
                  <a:buNone/>
                </a:pPr>
                <a:endParaRPr lang="en-US" sz="2400" b="1" kern="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A3D58DF1-0A2F-4142-8FCD-6A632A642C5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0" y="4196887"/>
              <a:ext cx="8851900" cy="788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230188" indent="-230188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73088" indent="-290513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803275" indent="-230188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025525" indent="-2222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75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55713" indent="-230188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lvl="2" defTabSz="914400"/>
              <a:r>
                <a:rPr lang="en-US" sz="2000" i="1" kern="0" dirty="0"/>
                <a:t>Pin access</a:t>
              </a:r>
              <a:r>
                <a:rPr lang="en-US" sz="2000" kern="0" dirty="0"/>
                <a:t>:  All macros should be kept from blocking access of input-output pins.  </a:t>
              </a:r>
            </a:p>
            <a:p>
              <a:pPr lvl="1" defTabSz="914400"/>
              <a:endParaRPr lang="en-US" sz="2400" kern="0" dirty="0"/>
            </a:p>
            <a:p>
              <a:pPr marL="0" indent="0" defTabSz="914400">
                <a:buFontTx/>
                <a:buNone/>
              </a:pPr>
              <a:endParaRPr lang="en-US" sz="2400" b="1" kern="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923AA1-E93E-8945-8E59-36B2EA3B063C}"/>
              </a:ext>
            </a:extLst>
          </p:cNvPr>
          <p:cNvGrpSpPr/>
          <p:nvPr/>
        </p:nvGrpSpPr>
        <p:grpSpPr>
          <a:xfrm>
            <a:off x="161925" y="1298546"/>
            <a:ext cx="364548" cy="400110"/>
            <a:chOff x="161925" y="1298546"/>
            <a:chExt cx="364548" cy="40011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CFB973C-86E6-F847-B9F0-9C6F5F7A6DDC}"/>
                </a:ext>
              </a:extLst>
            </p:cNvPr>
            <p:cNvSpPr/>
            <p:nvPr/>
          </p:nvSpPr>
          <p:spPr bwMode="auto">
            <a:xfrm>
              <a:off x="161925" y="1304238"/>
              <a:ext cx="350693" cy="3691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DF9422-BE3A-584C-A539-26188FE034F4}"/>
                </a:ext>
              </a:extLst>
            </p:cNvPr>
            <p:cNvSpPr txBox="1"/>
            <p:nvPr/>
          </p:nvSpPr>
          <p:spPr>
            <a:xfrm>
              <a:off x="178301" y="1298546"/>
              <a:ext cx="348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BE331C-B90B-D645-BF96-6737939CF087}"/>
              </a:ext>
            </a:extLst>
          </p:cNvPr>
          <p:cNvGrpSpPr/>
          <p:nvPr/>
        </p:nvGrpSpPr>
        <p:grpSpPr>
          <a:xfrm>
            <a:off x="161925" y="1977568"/>
            <a:ext cx="364548" cy="400110"/>
            <a:chOff x="161925" y="1298546"/>
            <a:chExt cx="364548" cy="40011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4CBFDA3-A8CE-174C-B4E7-2E1283B08EC9}"/>
                </a:ext>
              </a:extLst>
            </p:cNvPr>
            <p:cNvSpPr/>
            <p:nvPr/>
          </p:nvSpPr>
          <p:spPr bwMode="auto">
            <a:xfrm>
              <a:off x="161925" y="1304238"/>
              <a:ext cx="350693" cy="3691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3F78DD-A849-3E4F-98D3-D35D8D0F39D7}"/>
                </a:ext>
              </a:extLst>
            </p:cNvPr>
            <p:cNvSpPr txBox="1"/>
            <p:nvPr/>
          </p:nvSpPr>
          <p:spPr>
            <a:xfrm>
              <a:off x="178301" y="1298546"/>
              <a:ext cx="348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2F699C-827F-294E-BD1B-00632EB28940}"/>
              </a:ext>
            </a:extLst>
          </p:cNvPr>
          <p:cNvGrpSpPr/>
          <p:nvPr/>
        </p:nvGrpSpPr>
        <p:grpSpPr>
          <a:xfrm>
            <a:off x="161925" y="2713971"/>
            <a:ext cx="364548" cy="400110"/>
            <a:chOff x="161925" y="1298546"/>
            <a:chExt cx="364548" cy="40011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9CAC35F-90DF-BA44-90D7-57F2976221B4}"/>
                </a:ext>
              </a:extLst>
            </p:cNvPr>
            <p:cNvSpPr/>
            <p:nvPr/>
          </p:nvSpPr>
          <p:spPr bwMode="auto">
            <a:xfrm>
              <a:off x="161925" y="1304238"/>
              <a:ext cx="350693" cy="3691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5221664-3498-F344-BFA2-3C1D089BAB55}"/>
                </a:ext>
              </a:extLst>
            </p:cNvPr>
            <p:cNvSpPr txBox="1"/>
            <p:nvPr/>
          </p:nvSpPr>
          <p:spPr>
            <a:xfrm>
              <a:off x="178301" y="1298546"/>
              <a:ext cx="348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3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E4829AD-FA7C-9B4A-A580-5EECFE18FE43}"/>
              </a:ext>
            </a:extLst>
          </p:cNvPr>
          <p:cNvGrpSpPr/>
          <p:nvPr/>
        </p:nvGrpSpPr>
        <p:grpSpPr>
          <a:xfrm>
            <a:off x="178301" y="3457266"/>
            <a:ext cx="364548" cy="400110"/>
            <a:chOff x="161925" y="1298546"/>
            <a:chExt cx="364548" cy="40011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8E31070-A433-F142-91C5-ABF2C62CE811}"/>
                </a:ext>
              </a:extLst>
            </p:cNvPr>
            <p:cNvSpPr/>
            <p:nvPr/>
          </p:nvSpPr>
          <p:spPr bwMode="auto">
            <a:xfrm>
              <a:off x="161925" y="1304238"/>
              <a:ext cx="350693" cy="3691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5ED1279-AC30-104D-99AA-80605CFBC3CA}"/>
                </a:ext>
              </a:extLst>
            </p:cNvPr>
            <p:cNvSpPr txBox="1"/>
            <p:nvPr/>
          </p:nvSpPr>
          <p:spPr>
            <a:xfrm>
              <a:off x="178301" y="1298546"/>
              <a:ext cx="348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DF78A18-7FDE-634A-BF5D-B093BE601B3A}"/>
              </a:ext>
            </a:extLst>
          </p:cNvPr>
          <p:cNvGrpSpPr/>
          <p:nvPr/>
        </p:nvGrpSpPr>
        <p:grpSpPr>
          <a:xfrm>
            <a:off x="178301" y="4195954"/>
            <a:ext cx="364548" cy="400110"/>
            <a:chOff x="161925" y="1298546"/>
            <a:chExt cx="364548" cy="40011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48FAE75-18EC-0B45-B3DB-D1EC94E18603}"/>
                </a:ext>
              </a:extLst>
            </p:cNvPr>
            <p:cNvSpPr/>
            <p:nvPr/>
          </p:nvSpPr>
          <p:spPr bwMode="auto">
            <a:xfrm>
              <a:off x="161925" y="1304238"/>
              <a:ext cx="350693" cy="3691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3246DFA-B8DF-C044-8040-334FD0E89D6E}"/>
                </a:ext>
              </a:extLst>
            </p:cNvPr>
            <p:cNvSpPr txBox="1"/>
            <p:nvPr/>
          </p:nvSpPr>
          <p:spPr>
            <a:xfrm>
              <a:off x="178301" y="1298546"/>
              <a:ext cx="348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5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5DA587-0052-FF4D-8108-C0C031EBE0CB}"/>
              </a:ext>
            </a:extLst>
          </p:cNvPr>
          <p:cNvGrpSpPr/>
          <p:nvPr/>
        </p:nvGrpSpPr>
        <p:grpSpPr>
          <a:xfrm>
            <a:off x="189635" y="4955680"/>
            <a:ext cx="364548" cy="400110"/>
            <a:chOff x="161925" y="1298546"/>
            <a:chExt cx="364548" cy="40011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B86DBDB-275D-D94E-8482-FED66A8FE550}"/>
                </a:ext>
              </a:extLst>
            </p:cNvPr>
            <p:cNvSpPr/>
            <p:nvPr/>
          </p:nvSpPr>
          <p:spPr bwMode="auto">
            <a:xfrm>
              <a:off x="161925" y="1304238"/>
              <a:ext cx="350693" cy="3691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31886AA-BDF2-064D-BCC9-E7A5BA71BB1D}"/>
                </a:ext>
              </a:extLst>
            </p:cNvPr>
            <p:cNvSpPr txBox="1"/>
            <p:nvPr/>
          </p:nvSpPr>
          <p:spPr>
            <a:xfrm>
              <a:off x="178301" y="1298546"/>
              <a:ext cx="348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6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1AFD18-F4DF-B245-996D-E7347A9E96D3}"/>
              </a:ext>
            </a:extLst>
          </p:cNvPr>
          <p:cNvGrpSpPr/>
          <p:nvPr/>
        </p:nvGrpSpPr>
        <p:grpSpPr>
          <a:xfrm>
            <a:off x="189635" y="5753754"/>
            <a:ext cx="364548" cy="400110"/>
            <a:chOff x="161925" y="1298546"/>
            <a:chExt cx="364548" cy="40011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3BF9268-92EA-2A47-999F-BC21FDD4F5EF}"/>
                </a:ext>
              </a:extLst>
            </p:cNvPr>
            <p:cNvSpPr/>
            <p:nvPr/>
          </p:nvSpPr>
          <p:spPr bwMode="auto">
            <a:xfrm>
              <a:off x="161925" y="1304238"/>
              <a:ext cx="350693" cy="3691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428D8C3-824A-C24E-A84E-D937E8D28D49}"/>
                </a:ext>
              </a:extLst>
            </p:cNvPr>
            <p:cNvSpPr txBox="1"/>
            <p:nvPr/>
          </p:nvSpPr>
          <p:spPr>
            <a:xfrm>
              <a:off x="178301" y="1298546"/>
              <a:ext cx="348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3720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 Placement Engine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4A9A-EA6E-4100-B26A-D94B0E05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9813" y="947781"/>
            <a:ext cx="8851900" cy="1033419"/>
          </a:xfrm>
        </p:spPr>
        <p:txBody>
          <a:bodyPr/>
          <a:lstStyle/>
          <a:p>
            <a:pPr lvl="1"/>
            <a:r>
              <a:rPr lang="en-US" sz="2400" b="1" dirty="0"/>
              <a:t>Handle multiple constraints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4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64BB87-4D55-4B04-AE72-AC9D25590B2A}"/>
              </a:ext>
            </a:extLst>
          </p:cNvPr>
          <p:cNvGrpSpPr/>
          <p:nvPr/>
        </p:nvGrpSpPr>
        <p:grpSpPr>
          <a:xfrm>
            <a:off x="279671" y="1502702"/>
            <a:ext cx="8864329" cy="2858570"/>
            <a:chOff x="279671" y="1502702"/>
            <a:chExt cx="8864329" cy="2858570"/>
          </a:xfrm>
        </p:grpSpPr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EB94712C-0C86-4142-BF3A-97438BBB7E8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92100" y="3452544"/>
              <a:ext cx="8851900" cy="908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230188" indent="-230188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73088" indent="-290513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803275" indent="-230188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025525" indent="-2222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75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55713" indent="-230188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lvl="1" defTabSz="914400"/>
              <a:r>
                <a:rPr lang="en-US" sz="2400" kern="0" dirty="0"/>
                <a:t>Autotuning tool – </a:t>
              </a:r>
              <a:r>
                <a:rPr lang="en-US" sz="2400" kern="0" dirty="0">
                  <a:hlinkClick r:id="rId3"/>
                </a:rPr>
                <a:t>Tune</a:t>
              </a:r>
              <a:r>
                <a:rPr lang="en-US" sz="2400" kern="0" dirty="0"/>
                <a:t> is used to tune the weights for different objectives in the cost function</a:t>
              </a:r>
            </a:p>
            <a:p>
              <a:pPr marL="0" indent="0" defTabSz="914400">
                <a:buFontTx/>
                <a:buNone/>
              </a:pPr>
              <a:endParaRPr lang="en-US" sz="2400" b="1" kern="0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57D8550-F1BA-4709-94A5-857AA7EF6F95}"/>
                </a:ext>
              </a:extLst>
            </p:cNvPr>
            <p:cNvGrpSpPr/>
            <p:nvPr/>
          </p:nvGrpSpPr>
          <p:grpSpPr>
            <a:xfrm>
              <a:off x="279671" y="1502702"/>
              <a:ext cx="8851900" cy="1786946"/>
              <a:chOff x="279671" y="1502702"/>
              <a:chExt cx="8851900" cy="1786946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C1B584B-B1EB-3D48-8765-A356564AB9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392" y="1998368"/>
                <a:ext cx="8292558" cy="1291280"/>
              </a:xfrm>
              <a:prstGeom prst="rect">
                <a:avLst/>
              </a:prstGeom>
            </p:spPr>
          </p:pic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204BBEA-EE65-4EB2-BAF1-C0AAADB4723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9671" y="1502702"/>
                <a:ext cx="8851900" cy="586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230188" indent="-230188" algn="l" rtl="0" eaLnBrk="1" fontAlgn="base" hangingPunct="1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573088" indent="-290513" algn="l" rtl="0" eaLnBrk="1" fontAlgn="base" hangingPunct="1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803275" indent="-230188" algn="l" rtl="0" eaLnBrk="1" fontAlgn="base" hangingPunct="1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025525" indent="-2222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75000"/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1255713" indent="-2301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lvl="1" defTabSz="914400"/>
                <a:r>
                  <a:rPr lang="en-US" sz="2400" kern="0" dirty="0"/>
                  <a:t>Model each constraint as a term in the cost function </a:t>
                </a:r>
              </a:p>
              <a:p>
                <a:pPr marL="282575" lvl="1" indent="0" defTabSz="914400">
                  <a:buNone/>
                </a:pPr>
                <a:endParaRPr lang="en-US" sz="2400" kern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717443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Methodology  - RTL-MP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4A9A-EA6E-4100-B26A-D94B0E05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838200"/>
            <a:ext cx="8836025" cy="5775542"/>
          </a:xfrm>
        </p:spPr>
        <p:txBody>
          <a:bodyPr/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C0CDEB-09B6-4925-ABAF-9FF7A18E4A9D}"/>
              </a:ext>
            </a:extLst>
          </p:cNvPr>
          <p:cNvSpPr/>
          <p:nvPr/>
        </p:nvSpPr>
        <p:spPr>
          <a:xfrm>
            <a:off x="490449" y="2408640"/>
            <a:ext cx="2102438" cy="32344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83994C-EE5A-4053-A7DF-BF68BCAC84C4}"/>
              </a:ext>
            </a:extLst>
          </p:cNvPr>
          <p:cNvSpPr/>
          <p:nvPr/>
        </p:nvSpPr>
        <p:spPr>
          <a:xfrm>
            <a:off x="4186137" y="1354397"/>
            <a:ext cx="2836405" cy="64168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.def (floorplan def with placed IO pins)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.v (hierarchical gate-level netlist)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.lef + .lib  + .sdc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9C38D0B-B4BB-4489-9B48-86FB036A697F}"/>
              </a:ext>
            </a:extLst>
          </p:cNvPr>
          <p:cNvSpPr/>
          <p:nvPr/>
        </p:nvSpPr>
        <p:spPr>
          <a:xfrm>
            <a:off x="3419565" y="2408640"/>
            <a:ext cx="4913453" cy="323448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7D869C4-BCD5-456A-82CA-28BD535DD313}"/>
              </a:ext>
            </a:extLst>
          </p:cNvPr>
          <p:cNvSpPr/>
          <p:nvPr/>
        </p:nvSpPr>
        <p:spPr>
          <a:xfrm>
            <a:off x="4252789" y="2622812"/>
            <a:ext cx="2769752" cy="3449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Autoclustering Engine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025715-69D2-45F1-A4AE-4284B7496896}"/>
              </a:ext>
            </a:extLst>
          </p:cNvPr>
          <p:cNvSpPr/>
          <p:nvPr/>
        </p:nvSpPr>
        <p:spPr>
          <a:xfrm>
            <a:off x="4252789" y="3421072"/>
            <a:ext cx="2775286" cy="3449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Engine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DAC15A-C564-431F-B429-3B4EC3030443}"/>
              </a:ext>
            </a:extLst>
          </p:cNvPr>
          <p:cNvSpPr/>
          <p:nvPr/>
        </p:nvSpPr>
        <p:spPr>
          <a:xfrm>
            <a:off x="4258323" y="4246478"/>
            <a:ext cx="2764219" cy="3449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 Placement Engine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087E56D-6C48-46DC-B281-90C7F2DEA534}"/>
              </a:ext>
            </a:extLst>
          </p:cNvPr>
          <p:cNvSpPr/>
          <p:nvPr/>
        </p:nvSpPr>
        <p:spPr>
          <a:xfrm>
            <a:off x="4252789" y="5061404"/>
            <a:ext cx="2769752" cy="3449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 Alignment Engine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B5A88BB-76BB-43CA-B6FE-DC9232F05F13}"/>
              </a:ext>
            </a:extLst>
          </p:cNvPr>
          <p:cNvSpPr/>
          <p:nvPr/>
        </p:nvSpPr>
        <p:spPr>
          <a:xfrm>
            <a:off x="4186137" y="5979025"/>
            <a:ext cx="2847472" cy="2845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.def (floorplan def with placed macros)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4FFEDC2B-D019-4879-B43D-F5BB1D54E636}"/>
              </a:ext>
            </a:extLst>
          </p:cNvPr>
          <p:cNvSpPr/>
          <p:nvPr/>
        </p:nvSpPr>
        <p:spPr>
          <a:xfrm>
            <a:off x="5525650" y="2114385"/>
            <a:ext cx="184489" cy="46714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00B4B743-B493-44B6-883E-E435AE4AACFF}"/>
              </a:ext>
            </a:extLst>
          </p:cNvPr>
          <p:cNvSpPr/>
          <p:nvPr/>
        </p:nvSpPr>
        <p:spPr>
          <a:xfrm>
            <a:off x="5525650" y="5433153"/>
            <a:ext cx="184489" cy="47870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7AFECB67-55D3-42BA-89A3-66DF8A596BE1}"/>
              </a:ext>
            </a:extLst>
          </p:cNvPr>
          <p:cNvSpPr/>
          <p:nvPr/>
        </p:nvSpPr>
        <p:spPr>
          <a:xfrm>
            <a:off x="5537681" y="4626248"/>
            <a:ext cx="172458" cy="40702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D59ED89B-0BE7-4164-858D-06A6635740EC}"/>
              </a:ext>
            </a:extLst>
          </p:cNvPr>
          <p:cNvSpPr/>
          <p:nvPr/>
        </p:nvSpPr>
        <p:spPr>
          <a:xfrm>
            <a:off x="5533671" y="3800842"/>
            <a:ext cx="176468" cy="40563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59BD89F9-B138-445A-B850-8694F388CA7A}"/>
              </a:ext>
            </a:extLst>
          </p:cNvPr>
          <p:cNvSpPr/>
          <p:nvPr/>
        </p:nvSpPr>
        <p:spPr>
          <a:xfrm>
            <a:off x="5525650" y="3007618"/>
            <a:ext cx="184489" cy="37475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1BB664-DE3D-4D98-8F7F-039FEA3E744E}"/>
              </a:ext>
            </a:extLst>
          </p:cNvPr>
          <p:cNvSpPr txBox="1"/>
          <p:nvPr/>
        </p:nvSpPr>
        <p:spPr>
          <a:xfrm>
            <a:off x="3422008" y="3720629"/>
            <a:ext cx="1787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RTL-MP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659530-406C-4F4A-9DC8-CA2910291086}"/>
              </a:ext>
            </a:extLst>
          </p:cNvPr>
          <p:cNvSpPr txBox="1"/>
          <p:nvPr/>
        </p:nvSpPr>
        <p:spPr>
          <a:xfrm>
            <a:off x="5835149" y="3022747"/>
            <a:ext cx="15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clustered netlist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92A292-45A7-4421-99D6-966818B46E37}"/>
              </a:ext>
            </a:extLst>
          </p:cNvPr>
          <p:cNvSpPr txBox="1"/>
          <p:nvPr/>
        </p:nvSpPr>
        <p:spPr>
          <a:xfrm>
            <a:off x="5668884" y="3814319"/>
            <a:ext cx="2889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feasible footprints of clusters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6F865A-072C-4780-8052-D6EB4CB47C82}"/>
              </a:ext>
            </a:extLst>
          </p:cNvPr>
          <p:cNvSpPr txBox="1"/>
          <p:nvPr/>
        </p:nvSpPr>
        <p:spPr>
          <a:xfrm>
            <a:off x="5754139" y="4636320"/>
            <a:ext cx="2764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shaped and placed clusters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AC629E4-125C-4EDF-ADB5-232A721FD6F2}"/>
              </a:ext>
            </a:extLst>
          </p:cNvPr>
          <p:cNvSpPr/>
          <p:nvPr/>
        </p:nvSpPr>
        <p:spPr>
          <a:xfrm>
            <a:off x="567664" y="2918524"/>
            <a:ext cx="1969075" cy="81814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 Timing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(OpenSTA)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A6F7AF7-E097-4E7A-8A7C-031154B6C2FB}"/>
              </a:ext>
            </a:extLst>
          </p:cNvPr>
          <p:cNvSpPr/>
          <p:nvPr/>
        </p:nvSpPr>
        <p:spPr>
          <a:xfrm>
            <a:off x="567664" y="4304330"/>
            <a:ext cx="1969076" cy="81814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Shared Data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(OpenDB)</a:t>
            </a:r>
          </a:p>
        </p:txBody>
      </p:sp>
      <p:sp>
        <p:nvSpPr>
          <p:cNvPr id="25" name="Arrow: Left-Right 24">
            <a:extLst>
              <a:ext uri="{FF2B5EF4-FFF2-40B4-BE49-F238E27FC236}">
                <a16:creationId xmlns:a16="http://schemas.microsoft.com/office/drawing/2014/main" id="{9536F836-199C-4D25-95BF-B2656F4A101E}"/>
              </a:ext>
            </a:extLst>
          </p:cNvPr>
          <p:cNvSpPr/>
          <p:nvPr/>
        </p:nvSpPr>
        <p:spPr>
          <a:xfrm>
            <a:off x="2600726" y="3854424"/>
            <a:ext cx="818147" cy="27149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EC440B-0BA0-4836-A5CA-188FDF85525D}"/>
              </a:ext>
            </a:extLst>
          </p:cNvPr>
          <p:cNvSpPr txBox="1"/>
          <p:nvPr/>
        </p:nvSpPr>
        <p:spPr>
          <a:xfrm>
            <a:off x="490449" y="3728563"/>
            <a:ext cx="2102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OpenROAD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BA7689C-E546-490D-A738-91F768E473F4}"/>
              </a:ext>
            </a:extLst>
          </p:cNvPr>
          <p:cNvSpPr/>
          <p:nvPr/>
        </p:nvSpPr>
        <p:spPr>
          <a:xfrm>
            <a:off x="3418873" y="955133"/>
            <a:ext cx="4577261" cy="110301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.def (floorplan def with placed IO pins)</a:t>
            </a:r>
          </a:p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.v (hierarchical netlist)</a:t>
            </a:r>
          </a:p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.lef + .lib + .sdc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E82D0F6-DC2E-483E-83C6-0ADAA348830E}"/>
              </a:ext>
            </a:extLst>
          </p:cNvPr>
          <p:cNvSpPr/>
          <p:nvPr/>
        </p:nvSpPr>
        <p:spPr>
          <a:xfrm>
            <a:off x="3418872" y="5952180"/>
            <a:ext cx="4577261" cy="33597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.def (floorplan def with placed macros)</a:t>
            </a:r>
          </a:p>
        </p:txBody>
      </p:sp>
    </p:spTree>
    <p:extLst>
      <p:ext uri="{BB962C8B-B14F-4D97-AF65-F5344CB8AC3E}">
        <p14:creationId xmlns:p14="http://schemas.microsoft.com/office/powerpoint/2010/main" val="114824429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 Alignment Engine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4A9A-EA6E-4100-B26A-D94B0E05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4403" y="451032"/>
            <a:ext cx="8851900" cy="1280312"/>
          </a:xfrm>
        </p:spPr>
        <p:txBody>
          <a:bodyPr/>
          <a:lstStyle/>
          <a:p>
            <a:pPr marL="0" indent="0">
              <a:buNone/>
            </a:pPr>
            <a:endParaRPr lang="en-US" sz="2400" b="1" dirty="0"/>
          </a:p>
          <a:p>
            <a:pPr lvl="1"/>
            <a:r>
              <a:rPr lang="en-US" sz="2400" dirty="0"/>
              <a:t>Finalizes the location and orientation of macros in each macro cluster,  one macro cluster at a time</a:t>
            </a:r>
          </a:p>
          <a:p>
            <a:pPr lvl="1"/>
            <a:endParaRPr lang="en-US" sz="2400" dirty="0"/>
          </a:p>
          <a:p>
            <a:pPr marL="573087" lvl="2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4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72AFBC-EC7A-44CA-8317-D91100D45298}"/>
              </a:ext>
            </a:extLst>
          </p:cNvPr>
          <p:cNvGrpSpPr/>
          <p:nvPr/>
        </p:nvGrpSpPr>
        <p:grpSpPr>
          <a:xfrm>
            <a:off x="-174403" y="1839043"/>
            <a:ext cx="8851900" cy="1002873"/>
            <a:chOff x="-174403" y="1839043"/>
            <a:chExt cx="8851900" cy="1002873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372A8626-6D2C-4242-94BB-212DCF4897F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174403" y="1839043"/>
              <a:ext cx="885190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230188" indent="-230188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73088" indent="-290513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803275" indent="-230188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025525" indent="-2222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75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55713" indent="-230188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lvl="1" defTabSz="914400"/>
              <a:r>
                <a:rPr lang="en-US" sz="2400" kern="0" dirty="0"/>
                <a:t>For a given macro cluster </a:t>
              </a:r>
            </a:p>
            <a:p>
              <a:pPr lvl="2" defTabSz="914400"/>
              <a:endParaRPr lang="en-US" sz="2200" kern="0" dirty="0"/>
            </a:p>
            <a:p>
              <a:pPr marL="0" indent="0" defTabSz="914400">
                <a:buFontTx/>
                <a:buNone/>
              </a:pPr>
              <a:endParaRPr lang="en-US" sz="2400" b="1" kern="0" dirty="0"/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F84D680A-281B-294C-A5EF-A23D30B8F63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174403" y="2304266"/>
              <a:ext cx="8851900" cy="53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230188" indent="-230188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73088" indent="-290513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803275" indent="-230188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025525" indent="-2222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75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55713" indent="-230188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lvl="2" defTabSz="914400"/>
              <a:r>
                <a:rPr lang="en-US" sz="2400" kern="0" dirty="0"/>
                <a:t>Other clusters behave like </a:t>
              </a:r>
              <a:r>
                <a:rPr lang="en-US" sz="2400" i="1" kern="0" dirty="0"/>
                <a:t>fixed terminals</a:t>
              </a:r>
            </a:p>
            <a:p>
              <a:pPr lvl="2" defTabSz="914400"/>
              <a:endParaRPr lang="en-US" sz="2200" kern="0" dirty="0"/>
            </a:p>
            <a:p>
              <a:pPr marL="0" indent="0" defTabSz="914400">
                <a:buFontTx/>
                <a:buNone/>
              </a:pPr>
              <a:endParaRPr lang="en-US" sz="2400" b="1" kern="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276CC6-AAAD-49B9-904F-3C00062B86F5}"/>
              </a:ext>
            </a:extLst>
          </p:cNvPr>
          <p:cNvGrpSpPr/>
          <p:nvPr/>
        </p:nvGrpSpPr>
        <p:grpSpPr>
          <a:xfrm>
            <a:off x="-159843" y="2838572"/>
            <a:ext cx="9036340" cy="3320104"/>
            <a:chOff x="292100" y="3038267"/>
            <a:chExt cx="9036340" cy="3320104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AB5B6F22-8357-9344-BE84-DDEEE011500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92100" y="3038267"/>
              <a:ext cx="8851900" cy="429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230188" indent="-230188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73088" indent="-290513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803275" indent="-230188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025525" indent="-2222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75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55713" indent="-230188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lvl="2" defTabSz="914400"/>
              <a:r>
                <a:rPr lang="en-US" sz="2400" i="1" kern="0" dirty="0"/>
                <a:t>Simulated Annealing </a:t>
              </a:r>
              <a:r>
                <a:rPr lang="en-US" sz="2400" kern="0" dirty="0"/>
                <a:t>to optimize the cost function</a:t>
              </a:r>
            </a:p>
            <a:p>
              <a:pPr marL="0" indent="0" defTabSz="914400">
                <a:buFontTx/>
                <a:buNone/>
              </a:pPr>
              <a:endParaRPr lang="en-US" sz="2400" b="1" kern="0" dirty="0"/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E8C18BBB-A6AF-E045-AD91-608B7AD025F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92100" y="3537738"/>
              <a:ext cx="8851900" cy="784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230188" indent="-230188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73088" indent="-290513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803275" indent="-230188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025525" indent="-2222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75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55713" indent="-230188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lvl="2" defTabSz="914400"/>
              <a:r>
                <a:rPr lang="en-US" sz="2400" i="1" kern="0" dirty="0"/>
                <a:t>“Go-with-the-winners” </a:t>
              </a:r>
              <a:r>
                <a:rPr lang="en-US" sz="2400" kern="0" dirty="0"/>
                <a:t>scheme to improve the performance of Simulated Annealing</a:t>
              </a:r>
            </a:p>
            <a:p>
              <a:pPr lvl="2" defTabSz="914400"/>
              <a:endParaRPr lang="en-US" sz="2200" kern="0" dirty="0"/>
            </a:p>
            <a:p>
              <a:pPr marL="0" indent="0" defTabSz="914400">
                <a:buFontTx/>
                <a:buNone/>
              </a:pPr>
              <a:endParaRPr lang="en-US" sz="2400" b="1" kern="0" dirty="0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5EA72A14-71E4-6D42-932B-C1758D2986B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92100" y="3882487"/>
              <a:ext cx="8851900" cy="850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230188" indent="-230188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73088" indent="-290513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803275" indent="-230188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025525" indent="-2222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75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55713" indent="-230188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marL="282575" lvl="1" indent="0" defTabSz="914400">
                <a:buFontTx/>
                <a:buNone/>
              </a:pPr>
              <a:endParaRPr lang="en-US" sz="2400" kern="0" dirty="0"/>
            </a:p>
            <a:p>
              <a:pPr lvl="2" defTabSz="914400"/>
              <a:r>
                <a:rPr lang="en-US" sz="2400" i="1" kern="0" dirty="0"/>
                <a:t>Sequence Pair </a:t>
              </a:r>
              <a:r>
                <a:rPr lang="en-US" sz="2400" kern="0" dirty="0"/>
                <a:t>to represent the macros in the cluster</a:t>
              </a:r>
            </a:p>
            <a:p>
              <a:pPr lvl="2" defTabSz="914400"/>
              <a:endParaRPr lang="en-US" sz="2200" kern="0" dirty="0"/>
            </a:p>
            <a:p>
              <a:pPr marL="0" indent="0" defTabSz="914400">
                <a:buFontTx/>
                <a:buNone/>
              </a:pPr>
              <a:endParaRPr lang="en-US" sz="2400" b="1" kern="0" dirty="0"/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48CC26B9-6D13-B040-BAB2-8D581C4A4B5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6540" y="4321753"/>
              <a:ext cx="8851900" cy="2036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230188" indent="-230188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73088" indent="-290513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803275" indent="-230188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025525" indent="-2222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75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55713" indent="-230188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marL="282575" lvl="1" indent="0" defTabSz="914400">
                <a:buFontTx/>
                <a:buNone/>
              </a:pPr>
              <a:endParaRPr lang="en-US" sz="2400" kern="0" dirty="0"/>
            </a:p>
            <a:p>
              <a:pPr lvl="3" defTabSz="914400"/>
              <a:r>
                <a:rPr lang="en-US" sz="2000" kern="0" dirty="0"/>
                <a:t>Op1:   Swap two macros in the first  sequence</a:t>
              </a:r>
            </a:p>
            <a:p>
              <a:pPr lvl="3" defTabSz="914400"/>
              <a:r>
                <a:rPr lang="en-US" sz="2000" kern="0" dirty="0"/>
                <a:t>Op2:   Swap two macros in the second sequence</a:t>
              </a:r>
            </a:p>
            <a:p>
              <a:pPr lvl="3" defTabSz="914400"/>
              <a:r>
                <a:rPr lang="en-US" sz="2000" kern="0" dirty="0"/>
                <a:t>Op3:   Swap two macros in both sequences</a:t>
              </a:r>
            </a:p>
            <a:p>
              <a:pPr lvl="3" defTabSz="914400"/>
              <a:r>
                <a:rPr lang="en-US" sz="2000" i="1" kern="0" dirty="0"/>
                <a:t>Op4:   Flip all the macros</a:t>
              </a:r>
            </a:p>
            <a:p>
              <a:pPr lvl="2" defTabSz="914400"/>
              <a:endParaRPr lang="en-US" sz="2200" kern="0" dirty="0"/>
            </a:p>
            <a:p>
              <a:pPr marL="0" indent="0" defTabSz="914400">
                <a:buFontTx/>
                <a:buNone/>
              </a:pPr>
              <a:endParaRPr lang="en-US" sz="2400" b="1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221039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4A9A-EA6E-4100-B26A-D94B0E05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838200"/>
            <a:ext cx="8836025" cy="1416485"/>
          </a:xfrm>
        </p:spPr>
        <p:txBody>
          <a:bodyPr/>
          <a:lstStyle/>
          <a:p>
            <a:r>
              <a:rPr lang="en-US" sz="2400" b="1" dirty="0"/>
              <a:t>Macro placement is crucial to SoC design closure</a:t>
            </a:r>
          </a:p>
          <a:p>
            <a:pPr lvl="1"/>
            <a:r>
              <a:rPr lang="en-US" sz="2400" dirty="0"/>
              <a:t>Sets the direction for all of place-and-route</a:t>
            </a:r>
            <a:endParaRPr lang="en-US" sz="2200" dirty="0"/>
          </a:p>
          <a:p>
            <a:pPr lvl="1"/>
            <a:r>
              <a:rPr lang="en-US" sz="2200" dirty="0"/>
              <a:t>Basis of architecture/RTL exploration, and design planning</a:t>
            </a:r>
          </a:p>
          <a:p>
            <a:pPr marL="282575" lvl="1" indent="0">
              <a:buNone/>
            </a:pPr>
            <a:endParaRPr lang="en-US" sz="2400" dirty="0"/>
          </a:p>
          <a:p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20A2DB8-09D9-4A8C-B007-5107471B8406}"/>
              </a:ext>
            </a:extLst>
          </p:cNvPr>
          <p:cNvGrpSpPr/>
          <p:nvPr/>
        </p:nvGrpSpPr>
        <p:grpSpPr>
          <a:xfrm>
            <a:off x="171450" y="2303006"/>
            <a:ext cx="9007475" cy="4377661"/>
            <a:chOff x="171450" y="2303006"/>
            <a:chExt cx="9007475" cy="4377661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0F6A16B8-B835-4418-A357-080E4E71ECC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1450" y="2303006"/>
              <a:ext cx="9007475" cy="3960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230188" indent="-230188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73088" indent="-290513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803275" indent="-230188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025525" indent="-2222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75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55713" indent="-230188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defTabSz="914400"/>
              <a:r>
                <a:rPr lang="en-US" sz="2400" b="1" kern="0" dirty="0"/>
                <a:t>Machine learning accelerators make macro placement more challenging</a:t>
              </a:r>
            </a:p>
            <a:p>
              <a:pPr lvl="1" defTabSz="914400"/>
              <a:r>
                <a:rPr lang="en-US" sz="2000" kern="0" dirty="0"/>
                <a:t>Autogenerated complex RTL structure with long, inscrutable autogenerated module names</a:t>
              </a:r>
            </a:p>
            <a:p>
              <a:pPr lvl="1" defTabSz="914400"/>
              <a:r>
                <a:rPr lang="en-US" sz="2000" kern="0" dirty="0"/>
                <a:t>Hundreds of macros  (see following TABLA designs as examples)</a:t>
              </a:r>
            </a:p>
            <a:p>
              <a:pPr lvl="1" defTabSz="914400"/>
              <a:endParaRPr lang="en-US" sz="2000" kern="0" dirty="0"/>
            </a:p>
            <a:p>
              <a:pPr defTabSz="914400"/>
              <a:endParaRPr lang="en-US" sz="2400" b="1" kern="0" dirty="0"/>
            </a:p>
            <a:p>
              <a:pPr marL="0" indent="0" defTabSz="914400">
                <a:buNone/>
              </a:pPr>
              <a:endParaRPr lang="en-US" sz="2400" b="1" kern="0" dirty="0"/>
            </a:p>
            <a:p>
              <a:pPr defTabSz="914400"/>
              <a:endParaRPr lang="en-US" sz="2400" b="1" kern="0" dirty="0"/>
            </a:p>
            <a:p>
              <a:pPr marL="0" indent="0" defTabSz="914400">
                <a:buFontTx/>
                <a:buNone/>
              </a:pPr>
              <a:endParaRPr lang="en-US" sz="2400" kern="0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292A555-AB23-5A4B-864E-39589106F58F}"/>
                </a:ext>
              </a:extLst>
            </p:cNvPr>
            <p:cNvGrpSpPr/>
            <p:nvPr/>
          </p:nvGrpSpPr>
          <p:grpSpPr>
            <a:xfrm>
              <a:off x="281618" y="4083723"/>
              <a:ext cx="8612514" cy="2596944"/>
              <a:chOff x="281618" y="4083723"/>
              <a:chExt cx="8612514" cy="25969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CF7EF74-0D96-4A21-BC59-D4ABB22847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618" y="4083723"/>
                <a:ext cx="8612514" cy="2153129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9BCA8F-C29F-4C90-93C7-A5CB11622E01}"/>
                  </a:ext>
                </a:extLst>
              </p:cNvPr>
              <p:cNvSpPr txBox="1"/>
              <p:nvPr/>
            </p:nvSpPr>
            <p:spPr>
              <a:xfrm>
                <a:off x="813951" y="6311335"/>
                <a:ext cx="7516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TABLA designs are produced in an open-source project  </a:t>
                </a:r>
                <a:r>
                  <a:rPr lang="en-US" dirty="0">
                    <a:hlinkClick r:id="rId4"/>
                  </a:rPr>
                  <a:t>VeriGOOD-ML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0766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 and Motivation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Main Contributions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Our Methodology</a:t>
            </a:r>
          </a:p>
          <a:p>
            <a:r>
              <a:rPr lang="en-US" dirty="0">
                <a:latin typeface="Arial" panose="020B0604020202020204" pitchFamily="34" charset="0"/>
              </a:rPr>
              <a:t>Experimental Setup and Results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375261967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 and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4A9A-EA6E-4100-B26A-D94B0E05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838200"/>
            <a:ext cx="8836025" cy="491836"/>
          </a:xfrm>
        </p:spPr>
        <p:txBody>
          <a:bodyPr/>
          <a:lstStyle/>
          <a:p>
            <a:r>
              <a:rPr lang="en-US" sz="2400" b="1" dirty="0"/>
              <a:t>Macro placement scenarios</a:t>
            </a:r>
          </a:p>
          <a:p>
            <a:pPr lvl="2"/>
            <a:endParaRPr lang="en-US" sz="2400" i="1" dirty="0"/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6F7850-5ED5-D945-BDC8-9ADB6A0F9542}"/>
              </a:ext>
            </a:extLst>
          </p:cNvPr>
          <p:cNvSpPr txBox="1">
            <a:spLocks/>
          </p:cNvSpPr>
          <p:nvPr/>
        </p:nvSpPr>
        <p:spPr bwMode="auto">
          <a:xfrm>
            <a:off x="183280" y="1316177"/>
            <a:ext cx="8836025" cy="110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3088" indent="-290513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1" defTabSz="914400"/>
            <a:r>
              <a:rPr lang="en-US" sz="2400" i="1" kern="0" dirty="0"/>
              <a:t>Comm:   </a:t>
            </a:r>
            <a:r>
              <a:rPr lang="en-US" sz="2400" kern="0" dirty="0"/>
              <a:t>Macro placement obtained by the 2020 release of a state-of-the-art commercial P&amp;R tool using high-effort settings</a:t>
            </a:r>
          </a:p>
          <a:p>
            <a:pPr lvl="2" defTabSz="914400"/>
            <a:endParaRPr lang="en-US" sz="2400" i="1" kern="0" dirty="0"/>
          </a:p>
          <a:p>
            <a:pPr marL="0" indent="0" defTabSz="914400">
              <a:buFontTx/>
              <a:buNone/>
            </a:pPr>
            <a:endParaRPr lang="en-US" sz="2400" b="1" kern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C3E69C-DCB1-C64E-B538-DDCB8CF465B3}"/>
              </a:ext>
            </a:extLst>
          </p:cNvPr>
          <p:cNvSpPr txBox="1">
            <a:spLocks/>
          </p:cNvSpPr>
          <p:nvPr/>
        </p:nvSpPr>
        <p:spPr bwMode="auto">
          <a:xfrm>
            <a:off x="197572" y="2348338"/>
            <a:ext cx="8836025" cy="76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3088" indent="-290513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1" defTabSz="914400"/>
            <a:r>
              <a:rPr lang="en-US" sz="2400" i="1" dirty="0"/>
              <a:t>Manual:  </a:t>
            </a:r>
            <a:r>
              <a:rPr lang="en-US" sz="2400" dirty="0"/>
              <a:t>All macros are manually placed by backend engineers</a:t>
            </a:r>
          </a:p>
          <a:p>
            <a:pPr lvl="1" defTabSz="914400"/>
            <a:endParaRPr lang="en-US" sz="2400" kern="0" dirty="0"/>
          </a:p>
          <a:p>
            <a:pPr lvl="2" defTabSz="914400"/>
            <a:endParaRPr lang="en-US" sz="2400" i="1" kern="0" dirty="0"/>
          </a:p>
          <a:p>
            <a:pPr marL="0" indent="0" defTabSz="914400">
              <a:buFontTx/>
              <a:buNone/>
            </a:pPr>
            <a:endParaRPr lang="en-US" sz="2400" b="1" kern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C8F7BF-5936-3D49-939A-A189E82B6305}"/>
              </a:ext>
            </a:extLst>
          </p:cNvPr>
          <p:cNvSpPr txBox="1">
            <a:spLocks/>
          </p:cNvSpPr>
          <p:nvPr/>
        </p:nvSpPr>
        <p:spPr bwMode="auto">
          <a:xfrm>
            <a:off x="197572" y="3144982"/>
            <a:ext cx="8836025" cy="76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3088" indent="-290513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1" defTabSz="914400"/>
            <a:r>
              <a:rPr lang="en-US" sz="2400" i="1" dirty="0"/>
              <a:t>TMP:  </a:t>
            </a:r>
            <a:r>
              <a:rPr lang="en-US" sz="2400" dirty="0"/>
              <a:t>Macro placement is generated by TritonMP (default macro placer in the OpenROAD project)</a:t>
            </a:r>
          </a:p>
          <a:p>
            <a:pPr lvl="1" defTabSz="914400"/>
            <a:endParaRPr lang="en-US" sz="2400" dirty="0"/>
          </a:p>
          <a:p>
            <a:pPr lvl="1" defTabSz="914400"/>
            <a:endParaRPr lang="en-US" sz="2400" kern="0" dirty="0"/>
          </a:p>
          <a:p>
            <a:pPr lvl="2" defTabSz="914400"/>
            <a:endParaRPr lang="en-US" sz="2400" i="1" kern="0" dirty="0"/>
          </a:p>
          <a:p>
            <a:pPr marL="0" indent="0" defTabSz="914400">
              <a:buFontTx/>
              <a:buNone/>
            </a:pPr>
            <a:endParaRPr lang="en-US" sz="2400" b="1" kern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869F5F-80AA-2F4B-B451-36F7C300C67D}"/>
              </a:ext>
            </a:extLst>
          </p:cNvPr>
          <p:cNvSpPr txBox="1">
            <a:spLocks/>
          </p:cNvSpPr>
          <p:nvPr/>
        </p:nvSpPr>
        <p:spPr bwMode="auto">
          <a:xfrm>
            <a:off x="197572" y="3956901"/>
            <a:ext cx="8836025" cy="76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3088" indent="-290513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1" defTabSz="914400"/>
            <a:r>
              <a:rPr lang="en-US" sz="2400" i="1" dirty="0"/>
              <a:t>HiDaP:  </a:t>
            </a:r>
            <a:r>
              <a:rPr lang="en-US" sz="2400" dirty="0"/>
              <a:t>Macros are placed by a recent state-of-the-art academic tool </a:t>
            </a:r>
            <a:r>
              <a:rPr lang="en-US" sz="2400" dirty="0">
                <a:hlinkClick r:id="rId3"/>
              </a:rPr>
              <a:t>HiDaP</a:t>
            </a:r>
            <a:endParaRPr lang="en-US" sz="2400" dirty="0"/>
          </a:p>
          <a:p>
            <a:pPr lvl="1" defTabSz="914400"/>
            <a:endParaRPr lang="en-US" sz="2400" dirty="0"/>
          </a:p>
          <a:p>
            <a:pPr lvl="1" defTabSz="914400"/>
            <a:endParaRPr lang="en-US" sz="2400" dirty="0"/>
          </a:p>
          <a:p>
            <a:pPr lvl="1" defTabSz="914400"/>
            <a:endParaRPr lang="en-US" sz="2400" kern="0" dirty="0"/>
          </a:p>
          <a:p>
            <a:pPr lvl="2" defTabSz="914400"/>
            <a:endParaRPr lang="en-US" sz="2400" i="1" kern="0" dirty="0"/>
          </a:p>
          <a:p>
            <a:pPr marL="0" indent="0" defTabSz="914400">
              <a:buFontTx/>
              <a:buNone/>
            </a:pPr>
            <a:endParaRPr lang="en-US" sz="2400" b="1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4B5F326-CD59-7E4D-9C39-E38CFB95BC3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280" y="4772888"/>
                <a:ext cx="8836025" cy="1940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230188" indent="-230188" algn="l" rtl="0" eaLnBrk="1" fontAlgn="base" hangingPunct="1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573088" indent="-290513" algn="l" rtl="0" eaLnBrk="1" fontAlgn="base" hangingPunct="1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803275" indent="-230188" algn="l" rtl="0" eaLnBrk="1" fontAlgn="base" hangingPunct="1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C00000"/>
                  </a:buClr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025525" indent="-2222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SzPct val="75000"/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1255713" indent="-2301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lvl="1"/>
                <a:r>
                  <a:rPr lang="en-US" sz="2400" i="1" dirty="0"/>
                  <a:t>RTL-MP:  </a:t>
                </a:r>
                <a:r>
                  <a:rPr lang="en-US" sz="2400" dirty="0"/>
                  <a:t>Results are obtained using our macro placer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𝑅𝑇𝐿</m:t>
                    </m:r>
                  </m:oMath>
                </a14:m>
                <a:r>
                  <a:rPr lang="en-US" sz="2400" i="1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i="1" dirty="0"/>
                  <a:t>: </a:t>
                </a:r>
                <a:r>
                  <a:rPr lang="en-US" sz="2400" dirty="0"/>
                  <a:t>Results are obtained using RTL-MP with user-specified macro blockages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𝑅𝑇𝐿</m:t>
                    </m:r>
                  </m:oMath>
                </a14:m>
                <a:r>
                  <a:rPr lang="en-US" sz="2400" i="1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i="1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𝑅𝑇𝐿</m:t>
                    </m:r>
                  </m:oMath>
                </a14:m>
                <a:r>
                  <a:rPr lang="en-US" sz="2400" i="1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i="1" dirty="0"/>
                  <a:t> : </a:t>
                </a:r>
                <a:r>
                  <a:rPr lang="en-US" sz="2400" dirty="0"/>
                  <a:t>Results are obtained using RTL-MP with “loose” and “tight” macro guidance separately</a:t>
                </a:r>
              </a:p>
              <a:p>
                <a:pPr lvl="2"/>
                <a:endParaRPr lang="en-US" sz="2400" i="1" dirty="0"/>
              </a:p>
              <a:p>
                <a:pPr lvl="1" defTabSz="914400"/>
                <a:endParaRPr lang="en-US" sz="2400" dirty="0"/>
              </a:p>
              <a:p>
                <a:pPr lvl="1" defTabSz="914400"/>
                <a:endParaRPr lang="en-US" sz="2400" dirty="0"/>
              </a:p>
              <a:p>
                <a:pPr lvl="1" defTabSz="914400"/>
                <a:endParaRPr lang="en-US" sz="2400" dirty="0"/>
              </a:p>
              <a:p>
                <a:pPr lvl="1" defTabSz="914400"/>
                <a:endParaRPr lang="en-US" sz="2400" kern="0" dirty="0"/>
              </a:p>
              <a:p>
                <a:pPr lvl="2" defTabSz="914400"/>
                <a:endParaRPr lang="en-US" sz="2400" i="1" kern="0" dirty="0"/>
              </a:p>
              <a:p>
                <a:pPr marL="0" indent="0" defTabSz="914400">
                  <a:buFontTx/>
                  <a:buNone/>
                </a:pPr>
                <a:endParaRPr lang="en-US" sz="2400" b="1" kern="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4B5F326-CD59-7E4D-9C39-E38CFB95B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280" y="4772888"/>
                <a:ext cx="8836025" cy="1940649"/>
              </a:xfrm>
              <a:prstGeom prst="rect">
                <a:avLst/>
              </a:prstGeom>
              <a:blipFill>
                <a:blip r:embed="rId4"/>
                <a:stretch>
                  <a:fillRect t="-4545" b="-32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876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 and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4A9A-EA6E-4100-B26A-D94B0E05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0" y="739775"/>
            <a:ext cx="8836025" cy="430713"/>
          </a:xfrm>
        </p:spPr>
        <p:txBody>
          <a:bodyPr/>
          <a:lstStyle/>
          <a:p>
            <a:r>
              <a:rPr lang="en-US" sz="2400" b="1" dirty="0"/>
              <a:t>Testcases (Implemented in GF12LP)</a:t>
            </a:r>
          </a:p>
          <a:p>
            <a:pPr marL="0" indent="0">
              <a:buNone/>
            </a:pPr>
            <a:endParaRPr lang="en-US" sz="2400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783361C-649E-4CEC-A90E-0F4E3CF6F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615544"/>
              </p:ext>
            </p:extLst>
          </p:nvPr>
        </p:nvGraphicFramePr>
        <p:xfrm>
          <a:off x="250036" y="1416833"/>
          <a:ext cx="8675677" cy="427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417">
                  <a:extLst>
                    <a:ext uri="{9D8B030D-6E8A-4147-A177-3AD203B41FA5}">
                      <a16:colId xmlns:a16="http://schemas.microsoft.com/office/drawing/2014/main" val="2119994407"/>
                    </a:ext>
                  </a:extLst>
                </a:gridCol>
                <a:gridCol w="1336284">
                  <a:extLst>
                    <a:ext uri="{9D8B030D-6E8A-4147-A177-3AD203B41FA5}">
                      <a16:colId xmlns:a16="http://schemas.microsoft.com/office/drawing/2014/main" val="2535686706"/>
                    </a:ext>
                  </a:extLst>
                </a:gridCol>
                <a:gridCol w="1067622">
                  <a:extLst>
                    <a:ext uri="{9D8B030D-6E8A-4147-A177-3AD203B41FA5}">
                      <a16:colId xmlns:a16="http://schemas.microsoft.com/office/drawing/2014/main" val="3688969272"/>
                    </a:ext>
                  </a:extLst>
                </a:gridCol>
                <a:gridCol w="904785">
                  <a:extLst>
                    <a:ext uri="{9D8B030D-6E8A-4147-A177-3AD203B41FA5}">
                      <a16:colId xmlns:a16="http://schemas.microsoft.com/office/drawing/2014/main" val="683012233"/>
                    </a:ext>
                  </a:extLst>
                </a:gridCol>
                <a:gridCol w="1017119">
                  <a:extLst>
                    <a:ext uri="{9D8B030D-6E8A-4147-A177-3AD203B41FA5}">
                      <a16:colId xmlns:a16="http://schemas.microsoft.com/office/drawing/2014/main" val="3906581210"/>
                    </a:ext>
                  </a:extLst>
                </a:gridCol>
                <a:gridCol w="1284225">
                  <a:extLst>
                    <a:ext uri="{9D8B030D-6E8A-4147-A177-3AD203B41FA5}">
                      <a16:colId xmlns:a16="http://schemas.microsoft.com/office/drawing/2014/main" val="3491144369"/>
                    </a:ext>
                  </a:extLst>
                </a:gridCol>
                <a:gridCol w="1284225">
                  <a:extLst>
                    <a:ext uri="{9D8B030D-6E8A-4147-A177-3AD203B41FA5}">
                      <a16:colId xmlns:a16="http://schemas.microsoft.com/office/drawing/2014/main" val="2197389089"/>
                    </a:ext>
                  </a:extLst>
                </a:gridCol>
              </a:tblGrid>
              <a:tr h="4889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Std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I/Os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Macro 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Macro 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904597"/>
                  </a:ext>
                </a:extLst>
              </a:tr>
              <a:tr h="8059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swerv_</a:t>
                      </a: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wrapper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575359"/>
                  </a:ext>
                </a:extLst>
              </a:tr>
              <a:tr h="57556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063595"/>
                  </a:ext>
                </a:extLst>
              </a:tr>
              <a:tr h="5452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844155"/>
                  </a:ext>
                </a:extLst>
              </a:tr>
              <a:tr h="5260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coyote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327K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705662"/>
                  </a:ext>
                </a:extLst>
              </a:tr>
              <a:tr h="6137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bp_single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02933"/>
                  </a:ext>
                </a:extLst>
              </a:tr>
              <a:tr h="5030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817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88313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 and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4A9A-EA6E-4100-B26A-D94B0E05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86" y="838200"/>
            <a:ext cx="8836025" cy="442281"/>
          </a:xfrm>
        </p:spPr>
        <p:txBody>
          <a:bodyPr/>
          <a:lstStyle/>
          <a:p>
            <a:r>
              <a:rPr lang="en-US" sz="2400" b="1" dirty="0"/>
              <a:t>Summary of post-routing metrics </a:t>
            </a:r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2D2C1B-51CA-418C-896C-CA6D0CA47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43" y="1260969"/>
            <a:ext cx="7465513" cy="53527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8E560B-F048-4C54-BE49-2DF02C043A39}"/>
              </a:ext>
            </a:extLst>
          </p:cNvPr>
          <p:cNvSpPr/>
          <p:nvPr/>
        </p:nvSpPr>
        <p:spPr bwMode="auto">
          <a:xfrm>
            <a:off x="3056352" y="2392471"/>
            <a:ext cx="1365336" cy="187891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C9D7EF-5999-4576-852C-2A0ED9B3BAB4}"/>
              </a:ext>
            </a:extLst>
          </p:cNvPr>
          <p:cNvSpPr/>
          <p:nvPr/>
        </p:nvSpPr>
        <p:spPr bwMode="auto">
          <a:xfrm>
            <a:off x="3056352" y="3121068"/>
            <a:ext cx="1365336" cy="187891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C989D0-F39D-4FD4-9D3B-5AE8FBEE807E}"/>
              </a:ext>
            </a:extLst>
          </p:cNvPr>
          <p:cNvSpPr/>
          <p:nvPr/>
        </p:nvSpPr>
        <p:spPr bwMode="auto">
          <a:xfrm>
            <a:off x="3056352" y="3661774"/>
            <a:ext cx="1365336" cy="187891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29EEB-EA54-4381-953A-2614173C5D2E}"/>
              </a:ext>
            </a:extLst>
          </p:cNvPr>
          <p:cNvSpPr/>
          <p:nvPr/>
        </p:nvSpPr>
        <p:spPr bwMode="auto">
          <a:xfrm>
            <a:off x="3056352" y="4390371"/>
            <a:ext cx="1365336" cy="187891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8EB7EF-19BB-4FE1-B736-3FA62855A5F2}"/>
              </a:ext>
            </a:extLst>
          </p:cNvPr>
          <p:cNvSpPr/>
          <p:nvPr/>
        </p:nvSpPr>
        <p:spPr bwMode="auto">
          <a:xfrm>
            <a:off x="3056352" y="5118968"/>
            <a:ext cx="1365336" cy="187891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D6C870-903D-4700-AB7F-34C2CEBB8124}"/>
              </a:ext>
            </a:extLst>
          </p:cNvPr>
          <p:cNvSpPr/>
          <p:nvPr/>
        </p:nvSpPr>
        <p:spPr bwMode="auto">
          <a:xfrm>
            <a:off x="3056352" y="6019800"/>
            <a:ext cx="1365336" cy="187891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45992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 and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4A9A-EA6E-4100-B26A-D94B0E05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49" y="909220"/>
            <a:ext cx="8836025" cy="691447"/>
          </a:xfrm>
        </p:spPr>
        <p:txBody>
          <a:bodyPr/>
          <a:lstStyle/>
          <a:p>
            <a:r>
              <a:rPr lang="en-US" sz="2400" b="1" dirty="0"/>
              <a:t>Comparison between HiDaP and RTL-MP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87836C-ECEF-CA42-A850-776B6A49FD48}"/>
              </a:ext>
            </a:extLst>
          </p:cNvPr>
          <p:cNvGrpSpPr/>
          <p:nvPr/>
        </p:nvGrpSpPr>
        <p:grpSpPr>
          <a:xfrm>
            <a:off x="-117531" y="1770113"/>
            <a:ext cx="8328655" cy="2860675"/>
            <a:chOff x="-175142" y="1462069"/>
            <a:chExt cx="8328655" cy="286067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EEEBC4E-EC43-4407-ABBE-99FBEA10D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5616" y="1462069"/>
              <a:ext cx="3340079" cy="257027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8553174-D6F7-EF46-8E78-A65726A1CBBF}"/>
                </a:ext>
              </a:extLst>
            </p:cNvPr>
            <p:cNvGrpSpPr/>
            <p:nvPr/>
          </p:nvGrpSpPr>
          <p:grpSpPr>
            <a:xfrm>
              <a:off x="-175142" y="1462069"/>
              <a:ext cx="4578294" cy="2860675"/>
              <a:chOff x="-175142" y="1462069"/>
              <a:chExt cx="4578294" cy="286067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7F7CC654-6765-4A7D-98F2-AF3ACEB95E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5524" y="1462069"/>
                <a:ext cx="3377448" cy="2542718"/>
              </a:xfrm>
              <a:prstGeom prst="rect">
                <a:avLst/>
              </a:prstGeom>
            </p:spPr>
          </p:pic>
          <p:sp>
            <p:nvSpPr>
              <p:cNvPr id="21" name="Google Shape;272;p48">
                <a:extLst>
                  <a:ext uri="{FF2B5EF4-FFF2-40B4-BE49-F238E27FC236}">
                    <a16:creationId xmlns:a16="http://schemas.microsoft.com/office/drawing/2014/main" id="{4A00E88C-BD77-4915-987B-C270C1797A3E}"/>
                  </a:ext>
                </a:extLst>
              </p:cNvPr>
              <p:cNvSpPr txBox="1"/>
              <p:nvPr/>
            </p:nvSpPr>
            <p:spPr>
              <a:xfrm>
                <a:off x="-175142" y="3861120"/>
                <a:ext cx="4578294" cy="4616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b="1" dirty="0"/>
                  <a:t>               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(A) swerv_wrapper (HiDaP)</a:t>
                </a:r>
                <a:endParaRPr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Google Shape;272;p48">
              <a:extLst>
                <a:ext uri="{FF2B5EF4-FFF2-40B4-BE49-F238E27FC236}">
                  <a16:creationId xmlns:a16="http://schemas.microsoft.com/office/drawing/2014/main" id="{7986BD23-30C5-4A50-93CB-98D3AD1EF2FE}"/>
                </a:ext>
              </a:extLst>
            </p:cNvPr>
            <p:cNvSpPr txBox="1"/>
            <p:nvPr/>
          </p:nvSpPr>
          <p:spPr>
            <a:xfrm>
              <a:off x="3575219" y="3844749"/>
              <a:ext cx="4578294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b="1" dirty="0"/>
                <a:t>               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(B) swerv_wrapper (RTL-MP)</a:t>
              </a:r>
              <a:endParaRPr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945702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 and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4A9A-EA6E-4100-B26A-D94B0E05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29" y="1013913"/>
            <a:ext cx="8836025" cy="691447"/>
          </a:xfrm>
        </p:spPr>
        <p:txBody>
          <a:bodyPr/>
          <a:lstStyle/>
          <a:p>
            <a:r>
              <a:rPr lang="en-US" sz="2400" b="1" dirty="0"/>
              <a:t>The effect of macro blockage for RTL-MP</a:t>
            </a:r>
          </a:p>
          <a:p>
            <a:pPr marL="0" indent="0">
              <a:buNone/>
            </a:pPr>
            <a:endParaRPr lang="en-US" sz="2400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B0DCD6B-072E-4FE6-8EA5-98135AE4451C}"/>
              </a:ext>
            </a:extLst>
          </p:cNvPr>
          <p:cNvGrpSpPr/>
          <p:nvPr/>
        </p:nvGrpSpPr>
        <p:grpSpPr>
          <a:xfrm>
            <a:off x="309168" y="1587298"/>
            <a:ext cx="8731836" cy="3470840"/>
            <a:chOff x="309168" y="1587298"/>
            <a:chExt cx="8731836" cy="347084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9068D94-83EB-6145-8F87-6D7822FC48CD}"/>
                </a:ext>
              </a:extLst>
            </p:cNvPr>
            <p:cNvGrpSpPr/>
            <p:nvPr/>
          </p:nvGrpSpPr>
          <p:grpSpPr>
            <a:xfrm>
              <a:off x="309168" y="2621820"/>
              <a:ext cx="8303189" cy="2436318"/>
              <a:chOff x="334998" y="4331701"/>
              <a:chExt cx="8303189" cy="2436318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47D1D9D-3676-4DE1-A07D-34722E74F6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5524" y="4331701"/>
                <a:ext cx="3377448" cy="2042489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06FE102-EFC4-40D3-A802-CA5D5A8C3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0" y="4352043"/>
                <a:ext cx="3314864" cy="2024647"/>
              </a:xfrm>
              <a:prstGeom prst="rect">
                <a:avLst/>
              </a:prstGeom>
            </p:spPr>
          </p:pic>
          <p:sp>
            <p:nvSpPr>
              <p:cNvPr id="19" name="Google Shape;272;p48">
                <a:extLst>
                  <a:ext uri="{FF2B5EF4-FFF2-40B4-BE49-F238E27FC236}">
                    <a16:creationId xmlns:a16="http://schemas.microsoft.com/office/drawing/2014/main" id="{16C4FFD7-FE72-4FB6-84B1-CF3D7AD6762C}"/>
                  </a:ext>
                </a:extLst>
              </p:cNvPr>
              <p:cNvSpPr txBox="1"/>
              <p:nvPr/>
            </p:nvSpPr>
            <p:spPr>
              <a:xfrm>
                <a:off x="334998" y="6306395"/>
                <a:ext cx="4578294" cy="4616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b="1" dirty="0"/>
                  <a:t>               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(C) SIMD (Manual)</a:t>
                </a:r>
                <a:endParaRPr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Google Shape;272;p48">
                    <a:extLst>
                      <a:ext uri="{FF2B5EF4-FFF2-40B4-BE49-F238E27FC236}">
                        <a16:creationId xmlns:a16="http://schemas.microsoft.com/office/drawing/2014/main" id="{D5F10F9B-3BFF-45C6-875A-581947BCD576}"/>
                      </a:ext>
                    </a:extLst>
                  </p:cNvPr>
                  <p:cNvSpPr txBox="1"/>
                  <p:nvPr/>
                </p:nvSpPr>
                <p:spPr>
                  <a:xfrm>
                    <a:off x="4059893" y="6263173"/>
                    <a:ext cx="4578294" cy="4616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rPr lang="en-US" b="1" dirty="0"/>
                      <a:t>               </a:t>
                    </a:r>
                    <a:r>
                      <a: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(D) SIMD (</a:t>
                    </a:r>
                    <a14:m>
                      <m:oMath xmlns:m="http://schemas.openxmlformats.org/officeDocument/2006/math">
                        <m:r>
                          <a:rPr lang="en-US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𝑅𝑇𝐿</m:t>
                        </m:r>
                      </m:oMath>
                    </a14:m>
                    <a:r>
                      <a:rPr lang="en-US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𝑀𝑃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</m:oMath>
                    </a14:m>
                    <a:r>
                      <a:rPr lang="en-US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)</a:t>
                    </a:r>
                    <a:endParaRPr i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Google Shape;272;p48">
                    <a:extLst>
                      <a:ext uri="{FF2B5EF4-FFF2-40B4-BE49-F238E27FC236}">
                        <a16:creationId xmlns:a16="http://schemas.microsoft.com/office/drawing/2014/main" id="{D5F10F9B-3BFF-45C6-875A-581947BCD5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9893" y="6263173"/>
                    <a:ext cx="4578294" cy="46162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3158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" name="Arrow: Left 7">
              <a:extLst>
                <a:ext uri="{FF2B5EF4-FFF2-40B4-BE49-F238E27FC236}">
                  <a16:creationId xmlns:a16="http://schemas.microsoft.com/office/drawing/2014/main" id="{DA65EDE3-8A66-4EF1-9268-E60FE8FF35C1}"/>
                </a:ext>
              </a:extLst>
            </p:cNvPr>
            <p:cNvSpPr/>
            <p:nvPr/>
          </p:nvSpPr>
          <p:spPr bwMode="auto">
            <a:xfrm rot="18232465">
              <a:off x="5169633" y="2720067"/>
              <a:ext cx="2067938" cy="252249"/>
            </a:xfrm>
            <a:prstGeom prst="leftArrow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1C6CDD-9A7F-434C-9D0E-BD35F37FE8A6}"/>
                </a:ext>
              </a:extLst>
            </p:cNvPr>
            <p:cNvSpPr txBox="1"/>
            <p:nvPr/>
          </p:nvSpPr>
          <p:spPr>
            <a:xfrm>
              <a:off x="6681063" y="1587298"/>
              <a:ext cx="23599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macro blockage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445596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09" y="155879"/>
            <a:ext cx="8851900" cy="595312"/>
          </a:xfrm>
        </p:spPr>
        <p:txBody>
          <a:bodyPr/>
          <a:lstStyle/>
          <a:p>
            <a:r>
              <a:rPr lang="en-US" dirty="0"/>
              <a:t>Experimental Setup and Results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50E274-8D3C-4604-93D0-1807A8A827E7}"/>
              </a:ext>
            </a:extLst>
          </p:cNvPr>
          <p:cNvGrpSpPr/>
          <p:nvPr/>
        </p:nvGrpSpPr>
        <p:grpSpPr>
          <a:xfrm>
            <a:off x="968301" y="1172212"/>
            <a:ext cx="7651667" cy="5726486"/>
            <a:chOff x="631973" y="1172212"/>
            <a:chExt cx="7651667" cy="572648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A3840D4-0232-4490-B06D-A6598A18D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0123" y="4000784"/>
              <a:ext cx="2379725" cy="25772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F7F435D-C403-4083-A532-E4E2B3B25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8949" y="3997494"/>
              <a:ext cx="2379725" cy="2562420"/>
            </a:xfrm>
            <a:prstGeom prst="rect">
              <a:avLst/>
            </a:prstGeom>
          </p:spPr>
        </p:pic>
        <p:sp>
          <p:nvSpPr>
            <p:cNvPr id="24" name="Google Shape;272;p48">
              <a:extLst>
                <a:ext uri="{FF2B5EF4-FFF2-40B4-BE49-F238E27FC236}">
                  <a16:creationId xmlns:a16="http://schemas.microsoft.com/office/drawing/2014/main" id="{13D1E9D7-9514-47BA-8E3C-2B8251777B65}"/>
                </a:ext>
              </a:extLst>
            </p:cNvPr>
            <p:cNvSpPr txBox="1"/>
            <p:nvPr/>
          </p:nvSpPr>
          <p:spPr>
            <a:xfrm>
              <a:off x="642483" y="6437074"/>
              <a:ext cx="4578294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b="1" dirty="0"/>
                <a:t>               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(G) CA53 (Manual)</a:t>
              </a:r>
              <a:endParaRPr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272;p48">
              <a:extLst>
                <a:ext uri="{FF2B5EF4-FFF2-40B4-BE49-F238E27FC236}">
                  <a16:creationId xmlns:a16="http://schemas.microsoft.com/office/drawing/2014/main" id="{16C4FFD7-FE72-4FB6-84B1-CF3D7AD6762C}"/>
                </a:ext>
              </a:extLst>
            </p:cNvPr>
            <p:cNvSpPr txBox="1"/>
            <p:nvPr/>
          </p:nvSpPr>
          <p:spPr>
            <a:xfrm>
              <a:off x="631973" y="3630687"/>
              <a:ext cx="4578294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b="1" dirty="0"/>
                <a:t>               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(E) CA53 (Comm)</a:t>
              </a:r>
              <a:endParaRPr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919096E-4FC9-40A5-A347-5EB981893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5527" y="1172212"/>
              <a:ext cx="2384321" cy="255798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90B08A8-90EB-40E3-B671-76E6469DE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05168" y="1174748"/>
              <a:ext cx="2384321" cy="2586143"/>
            </a:xfrm>
            <a:prstGeom prst="rect">
              <a:avLst/>
            </a:prstGeom>
          </p:spPr>
        </p:pic>
        <p:sp>
          <p:nvSpPr>
            <p:cNvPr id="25" name="Google Shape;272;p48">
              <a:extLst>
                <a:ext uri="{FF2B5EF4-FFF2-40B4-BE49-F238E27FC236}">
                  <a16:creationId xmlns:a16="http://schemas.microsoft.com/office/drawing/2014/main" id="{CF41246F-88F4-41BB-943C-D95C5E835339}"/>
                </a:ext>
              </a:extLst>
            </p:cNvPr>
            <p:cNvSpPr txBox="1"/>
            <p:nvPr/>
          </p:nvSpPr>
          <p:spPr>
            <a:xfrm>
              <a:off x="3705346" y="3608681"/>
              <a:ext cx="4578294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b="1" dirty="0"/>
                <a:t>               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(F) CA53 (TMP)</a:t>
              </a:r>
              <a:endParaRPr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Google Shape;272;p48">
              <a:extLst>
                <a:ext uri="{FF2B5EF4-FFF2-40B4-BE49-F238E27FC236}">
                  <a16:creationId xmlns:a16="http://schemas.microsoft.com/office/drawing/2014/main" id="{7DA949A8-266D-4BFA-92B4-73F270421526}"/>
                </a:ext>
              </a:extLst>
            </p:cNvPr>
            <p:cNvSpPr txBox="1"/>
            <p:nvPr/>
          </p:nvSpPr>
          <p:spPr>
            <a:xfrm>
              <a:off x="3586807" y="6433364"/>
              <a:ext cx="4578294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b="1" dirty="0"/>
                <a:t>               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(H) CA53 (RTL-MP)</a:t>
              </a:r>
              <a:endParaRPr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E10D64E-2687-48C8-8B96-BEF42D1B3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84" y="761579"/>
            <a:ext cx="8836025" cy="691447"/>
          </a:xfrm>
        </p:spPr>
        <p:txBody>
          <a:bodyPr/>
          <a:lstStyle/>
          <a:p>
            <a:r>
              <a:rPr lang="en-US" sz="2400" b="1" dirty="0"/>
              <a:t>Comparison between Comm,  TMP,  Manual and RTL-MP</a:t>
            </a:r>
          </a:p>
        </p:txBody>
      </p:sp>
    </p:spTree>
    <p:extLst>
      <p:ext uri="{BB962C8B-B14F-4D97-AF65-F5344CB8AC3E}">
        <p14:creationId xmlns:p14="http://schemas.microsoft.com/office/powerpoint/2010/main" val="372217553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09" y="155879"/>
            <a:ext cx="8851900" cy="595312"/>
          </a:xfrm>
        </p:spPr>
        <p:txBody>
          <a:bodyPr/>
          <a:lstStyle/>
          <a:p>
            <a:r>
              <a:rPr lang="en-US" dirty="0"/>
              <a:t>Experimental Setup and Results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E10D64E-2687-48C8-8B96-BEF42D1B3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84" y="761579"/>
            <a:ext cx="8836025" cy="691447"/>
          </a:xfrm>
        </p:spPr>
        <p:txBody>
          <a:bodyPr/>
          <a:lstStyle/>
          <a:p>
            <a:r>
              <a:rPr lang="en-US" sz="2400" b="1" dirty="0"/>
              <a:t>The effect of macro guidance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95BFC6-6F10-4929-9DDC-0FB714B2A171}"/>
              </a:ext>
            </a:extLst>
          </p:cNvPr>
          <p:cNvGrpSpPr/>
          <p:nvPr/>
        </p:nvGrpSpPr>
        <p:grpSpPr>
          <a:xfrm>
            <a:off x="126973" y="1117815"/>
            <a:ext cx="9209232" cy="5774285"/>
            <a:chOff x="126973" y="1117815"/>
            <a:chExt cx="9209232" cy="57742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3FB2738-B570-4ACF-A37B-500DE98B37B5}"/>
                </a:ext>
              </a:extLst>
            </p:cNvPr>
            <p:cNvGrpSpPr/>
            <p:nvPr/>
          </p:nvGrpSpPr>
          <p:grpSpPr>
            <a:xfrm>
              <a:off x="1273102" y="1117815"/>
              <a:ext cx="7560516" cy="5774285"/>
              <a:chOff x="526869" y="1117815"/>
              <a:chExt cx="7560516" cy="577428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9150E274-8D3C-4604-93D0-1807A8A827E7}"/>
                  </a:ext>
                </a:extLst>
              </p:cNvPr>
              <p:cNvGrpSpPr/>
              <p:nvPr/>
            </p:nvGrpSpPr>
            <p:grpSpPr>
              <a:xfrm>
                <a:off x="526869" y="1117815"/>
                <a:ext cx="7522618" cy="2901204"/>
                <a:chOff x="642483" y="3997494"/>
                <a:chExt cx="7522618" cy="2901204"/>
              </a:xfrm>
            </p:grpSpPr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FA3840D4-0232-4490-B06D-A6598A18D0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30123" y="4000784"/>
                  <a:ext cx="2379725" cy="2577252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7F7F435D-C403-4083-A532-E4E2B3B258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38949" y="3997494"/>
                  <a:ext cx="2379725" cy="2562420"/>
                </a:xfrm>
                <a:prstGeom prst="rect">
                  <a:avLst/>
                </a:prstGeom>
              </p:spPr>
            </p:pic>
            <p:sp>
              <p:nvSpPr>
                <p:cNvPr id="24" name="Google Shape;272;p48">
                  <a:extLst>
                    <a:ext uri="{FF2B5EF4-FFF2-40B4-BE49-F238E27FC236}">
                      <a16:creationId xmlns:a16="http://schemas.microsoft.com/office/drawing/2014/main" id="{13D1E9D7-9514-47BA-8E3C-2B8251777B65}"/>
                    </a:ext>
                  </a:extLst>
                </p:cNvPr>
                <p:cNvSpPr txBox="1"/>
                <p:nvPr/>
              </p:nvSpPr>
              <p:spPr>
                <a:xfrm>
                  <a:off x="642483" y="6437074"/>
                  <a:ext cx="4578294" cy="4616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b="1" dirty="0"/>
                    <a:t>               </a:t>
                  </a:r>
                  <a:r>
                    <a:rPr lang="en-US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(G) CA53 (Manual)</a:t>
                  </a:r>
                  <a:endParaRPr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Google Shape;272;p48">
                  <a:extLst>
                    <a:ext uri="{FF2B5EF4-FFF2-40B4-BE49-F238E27FC236}">
                      <a16:creationId xmlns:a16="http://schemas.microsoft.com/office/drawing/2014/main" id="{7DA949A8-266D-4BFA-92B4-73F270421526}"/>
                    </a:ext>
                  </a:extLst>
                </p:cNvPr>
                <p:cNvSpPr txBox="1"/>
                <p:nvPr/>
              </p:nvSpPr>
              <p:spPr>
                <a:xfrm>
                  <a:off x="3586807" y="6433364"/>
                  <a:ext cx="4578294" cy="4616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b="1" dirty="0"/>
                    <a:t>               </a:t>
                  </a:r>
                  <a:r>
                    <a:rPr lang="en-US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(H) CA53 (RTL-MP)</a:t>
                  </a:r>
                  <a:endParaRPr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284DFD0-17CF-4347-8D71-FEE760269AA6}"/>
                  </a:ext>
                </a:extLst>
              </p:cNvPr>
              <p:cNvGrpSpPr/>
              <p:nvPr/>
            </p:nvGrpSpPr>
            <p:grpSpPr>
              <a:xfrm>
                <a:off x="526869" y="3917628"/>
                <a:ext cx="7560516" cy="2974472"/>
                <a:chOff x="2460528" y="3804802"/>
                <a:chExt cx="7560516" cy="2974472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6FA5F905-8B9A-451F-980B-896186C5F2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05469" y="3804802"/>
                  <a:ext cx="2456736" cy="2659813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814D5462-E061-41A2-8213-DC9D27ACAD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84475" y="3848566"/>
                  <a:ext cx="2346678" cy="2555272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Google Shape;272;p48">
                      <a:extLst>
                        <a:ext uri="{FF2B5EF4-FFF2-40B4-BE49-F238E27FC236}">
                          <a16:creationId xmlns:a16="http://schemas.microsoft.com/office/drawing/2014/main" id="{ABD7088B-BB44-4A5B-95F8-D9A0492ED4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60528" y="6317650"/>
                      <a:ext cx="4578294" cy="4616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sp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b="1" dirty="0"/>
                        <a:t>              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(I) CA53 (</a:t>
                      </a:r>
                      <a14:m>
                        <m:oMath xmlns:m="http://schemas.openxmlformats.org/officeDocument/2006/math"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𝑅𝑇𝐿</m:t>
                          </m:r>
                        </m:oMath>
                      </a14:m>
                      <a:r>
                        <a:rPr lang="en-US" sz="1800" i="1" dirty="0"/>
                        <a:t>-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𝑀𝑃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a14:m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Google Shape;272;p48">
                      <a:extLst>
                        <a:ext uri="{FF2B5EF4-FFF2-40B4-BE49-F238E27FC236}">
                          <a16:creationId xmlns:a16="http://schemas.microsoft.com/office/drawing/2014/main" id="{ABD7088B-BB44-4A5B-95F8-D9A0492ED4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60528" y="6317650"/>
                      <a:ext cx="4578294" cy="46162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7105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Google Shape;272;p48">
                      <a:extLst>
                        <a:ext uri="{FF2B5EF4-FFF2-40B4-BE49-F238E27FC236}">
                          <a16:creationId xmlns:a16="http://schemas.microsoft.com/office/drawing/2014/main" id="{D6034EFA-4AE8-4E0F-8A8C-3F3CBFB5F99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42750" y="6305535"/>
                      <a:ext cx="4578294" cy="4616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sp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b="1" dirty="0"/>
                        <a:t>              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(J) CA53 (</a:t>
                      </a:r>
                      <a14:m>
                        <m:oMath xmlns:m="http://schemas.openxmlformats.org/officeDocument/2006/math"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𝑅𝑇𝐿</m:t>
                          </m:r>
                        </m:oMath>
                      </a14:m>
                      <a:r>
                        <a:rPr lang="en-US" sz="1800" i="1" dirty="0"/>
                        <a:t>-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𝑀𝑃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oMath>
                      </a14:m>
                      <a:r>
                        <a:rPr lang="en-US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8" name="Google Shape;272;p48">
                      <a:extLst>
                        <a:ext uri="{FF2B5EF4-FFF2-40B4-BE49-F238E27FC236}">
                          <a16:creationId xmlns:a16="http://schemas.microsoft.com/office/drawing/2014/main" id="{D6034EFA-4AE8-4E0F-8A8C-3F3CBFB5F99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42750" y="6305535"/>
                      <a:ext cx="4578294" cy="46162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7105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20" name="Arrow: Left 19">
              <a:extLst>
                <a:ext uri="{FF2B5EF4-FFF2-40B4-BE49-F238E27FC236}">
                  <a16:creationId xmlns:a16="http://schemas.microsoft.com/office/drawing/2014/main" id="{C00A3337-F2E4-4A1A-A029-4406A59B98F6}"/>
                </a:ext>
              </a:extLst>
            </p:cNvPr>
            <p:cNvSpPr/>
            <p:nvPr/>
          </p:nvSpPr>
          <p:spPr bwMode="auto">
            <a:xfrm rot="14069463">
              <a:off x="1305714" y="4630329"/>
              <a:ext cx="1248053" cy="222638"/>
            </a:xfrm>
            <a:prstGeom prst="leftArrow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1" name="Arrow: Left 20">
              <a:extLst>
                <a:ext uri="{FF2B5EF4-FFF2-40B4-BE49-F238E27FC236}">
                  <a16:creationId xmlns:a16="http://schemas.microsoft.com/office/drawing/2014/main" id="{06E0A4C0-5FC1-4C8F-9167-4D63E28090CC}"/>
                </a:ext>
              </a:extLst>
            </p:cNvPr>
            <p:cNvSpPr/>
            <p:nvPr/>
          </p:nvSpPr>
          <p:spPr bwMode="auto">
            <a:xfrm rot="19659605">
              <a:off x="7022163" y="3995782"/>
              <a:ext cx="1248053" cy="222638"/>
            </a:xfrm>
            <a:prstGeom prst="leftArrow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AB32B2-AE8A-4757-8E06-644E59AE7525}"/>
                </a:ext>
              </a:extLst>
            </p:cNvPr>
            <p:cNvSpPr txBox="1"/>
            <p:nvPr/>
          </p:nvSpPr>
          <p:spPr>
            <a:xfrm>
              <a:off x="126973" y="3615635"/>
              <a:ext cx="194796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loose macro </a:t>
              </a:r>
            </a:p>
            <a:p>
              <a:r>
                <a:rPr lang="en-US" sz="2400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guidance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466440-A3AD-4F0D-BD69-855F449011E1}"/>
                </a:ext>
              </a:extLst>
            </p:cNvPr>
            <p:cNvSpPr txBox="1"/>
            <p:nvPr/>
          </p:nvSpPr>
          <p:spPr>
            <a:xfrm>
              <a:off x="7543727" y="2986052"/>
              <a:ext cx="17924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tight macro </a:t>
              </a:r>
            </a:p>
            <a:p>
              <a:r>
                <a:rPr lang="en-US" sz="2400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guidance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21717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 and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4A9A-EA6E-4100-B26A-D94B0E05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29" y="917535"/>
            <a:ext cx="8836025" cy="498724"/>
          </a:xfrm>
        </p:spPr>
        <p:txBody>
          <a:bodyPr/>
          <a:lstStyle/>
          <a:p>
            <a:r>
              <a:rPr lang="en-US" sz="2400" b="1" dirty="0"/>
              <a:t>Runtime profiling of RTL-MP on the ca53 testcase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253CCF-02C5-450D-9D1C-A0101A91A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821" y="1391545"/>
            <a:ext cx="6794358" cy="544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1469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 and Motivation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Main Contributions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Our Methodology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Experimental Setup and Results</a:t>
            </a:r>
          </a:p>
          <a:p>
            <a:r>
              <a:rPr lang="en-US" dirty="0">
                <a:latin typeface="Arial" panose="020B0604020202020204" pitchFamily="34" charset="0"/>
              </a:rPr>
              <a:t>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63622540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4A9A-EA6E-4100-B26A-D94B0E05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838200"/>
            <a:ext cx="8836025" cy="4335049"/>
          </a:xfrm>
        </p:spPr>
        <p:txBody>
          <a:bodyPr/>
          <a:lstStyle/>
          <a:p>
            <a:r>
              <a:rPr lang="en-US" sz="2400" b="1" dirty="0"/>
              <a:t>How do human physical design experts create high-quality macro placements?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9D5C61-7157-4841-B059-B9B92B4DA99E}"/>
              </a:ext>
            </a:extLst>
          </p:cNvPr>
          <p:cNvGrpSpPr/>
          <p:nvPr/>
        </p:nvGrpSpPr>
        <p:grpSpPr>
          <a:xfrm>
            <a:off x="1658428" y="1540287"/>
            <a:ext cx="7288226" cy="5173250"/>
            <a:chOff x="1575664" y="1684750"/>
            <a:chExt cx="7288226" cy="517325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9BCA8F-C29F-4C90-93C7-A5CB11622E01}"/>
                </a:ext>
              </a:extLst>
            </p:cNvPr>
            <p:cNvSpPr txBox="1"/>
            <p:nvPr/>
          </p:nvSpPr>
          <p:spPr>
            <a:xfrm>
              <a:off x="2024438" y="6488668"/>
              <a:ext cx="68394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Example floorplan analysis of TABLA designs</a:t>
              </a:r>
            </a:p>
          </p:txBody>
        </p:sp>
        <p:pic>
          <p:nvPicPr>
            <p:cNvPr id="14" name="Picture 13" descr="Graphical user interface, diagram&#10;&#10;Description automatically generated">
              <a:extLst>
                <a:ext uri="{FF2B5EF4-FFF2-40B4-BE49-F238E27FC236}">
                  <a16:creationId xmlns:a16="http://schemas.microsoft.com/office/drawing/2014/main" id="{4A960AAB-3C7C-BA4F-ABF0-50215427D0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664" y="1684750"/>
              <a:ext cx="5594561" cy="4803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2825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4A9A-EA6E-4100-B26A-D94B0E05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838200"/>
            <a:ext cx="8836025" cy="949036"/>
          </a:xfrm>
        </p:spPr>
        <p:txBody>
          <a:bodyPr/>
          <a:lstStyle/>
          <a:p>
            <a:r>
              <a:rPr lang="en-US" sz="2400" b="1" dirty="0"/>
              <a:t>We propose RTL-MP,  which utilizes RTL information and tries to “mimic” the behavior of human experts</a:t>
            </a:r>
          </a:p>
          <a:p>
            <a:endParaRPr lang="en-US" sz="2400" dirty="0"/>
          </a:p>
          <a:p>
            <a:pPr lvl="2"/>
            <a:endParaRPr lang="en-US" sz="1800" b="1" dirty="0"/>
          </a:p>
          <a:p>
            <a:pPr marL="0" indent="0">
              <a:buNone/>
            </a:pPr>
            <a:endParaRPr lang="en-US" sz="24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5F65E7-F343-48F1-9092-D2D9188E3844}"/>
              </a:ext>
            </a:extLst>
          </p:cNvPr>
          <p:cNvGrpSpPr/>
          <p:nvPr/>
        </p:nvGrpSpPr>
        <p:grpSpPr>
          <a:xfrm>
            <a:off x="69276" y="1741780"/>
            <a:ext cx="4646754" cy="4336473"/>
            <a:chOff x="69276" y="1741780"/>
            <a:chExt cx="4646754" cy="433647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28DEEE5-7B72-B34E-953E-D458E916FC2B}"/>
                </a:ext>
              </a:extLst>
            </p:cNvPr>
            <p:cNvSpPr/>
            <p:nvPr/>
          </p:nvSpPr>
          <p:spPr bwMode="auto">
            <a:xfrm>
              <a:off x="69276" y="1741780"/>
              <a:ext cx="2632364" cy="433647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84470D-DEC5-CD4B-8E91-F7F54809CCB8}"/>
                </a:ext>
              </a:extLst>
            </p:cNvPr>
            <p:cNvSpPr txBox="1"/>
            <p:nvPr/>
          </p:nvSpPr>
          <p:spPr>
            <a:xfrm>
              <a:off x="144030" y="3537661"/>
              <a:ext cx="45720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RTL-MP</a:t>
              </a:r>
            </a:p>
          </p:txBody>
        </p:sp>
      </p:grp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7CEC12BE-260E-A54C-B6D5-7AA34C91971A}"/>
              </a:ext>
            </a:extLst>
          </p:cNvPr>
          <p:cNvGraphicFramePr/>
          <p:nvPr/>
        </p:nvGraphicFramePr>
        <p:xfrm>
          <a:off x="2138604" y="1310310"/>
          <a:ext cx="6894079" cy="5243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6A35E53-5799-2344-B778-F96EB88C37E8}"/>
              </a:ext>
            </a:extLst>
          </p:cNvPr>
          <p:cNvSpPr txBox="1"/>
          <p:nvPr/>
        </p:nvSpPr>
        <p:spPr>
          <a:xfrm>
            <a:off x="2481190" y="1766196"/>
            <a:ext cx="511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9E6E0-B55A-5740-B6F4-7157CA013E47}"/>
              </a:ext>
            </a:extLst>
          </p:cNvPr>
          <p:cNvSpPr txBox="1"/>
          <p:nvPr/>
        </p:nvSpPr>
        <p:spPr>
          <a:xfrm>
            <a:off x="2941316" y="2922514"/>
            <a:ext cx="511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2CA46E-3B44-D548-B556-DCBB13106F13}"/>
              </a:ext>
            </a:extLst>
          </p:cNvPr>
          <p:cNvSpPr txBox="1"/>
          <p:nvPr/>
        </p:nvSpPr>
        <p:spPr>
          <a:xfrm>
            <a:off x="2941316" y="4174699"/>
            <a:ext cx="511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3A627A-3BBD-6B4A-A6C5-C5A3248E71FC}"/>
              </a:ext>
            </a:extLst>
          </p:cNvPr>
          <p:cNvSpPr txBox="1"/>
          <p:nvPr/>
        </p:nvSpPr>
        <p:spPr>
          <a:xfrm>
            <a:off x="2463693" y="5411197"/>
            <a:ext cx="511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99891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4A9A-EA6E-4100-B26A-D94B0E05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7534"/>
            <a:ext cx="8836025" cy="925121"/>
          </a:xfrm>
        </p:spPr>
        <p:txBody>
          <a:bodyPr/>
          <a:lstStyle/>
          <a:p>
            <a:pPr lvl="1"/>
            <a:r>
              <a:rPr lang="en-US" sz="2400" dirty="0"/>
              <a:t>Reduce runtime</a:t>
            </a:r>
          </a:p>
          <a:p>
            <a:pPr marL="282575" lvl="1" indent="0">
              <a:buNone/>
            </a:pPr>
            <a:endParaRPr lang="en-US" sz="2400" dirty="0"/>
          </a:p>
          <a:p>
            <a:pPr lvl="2"/>
            <a:endParaRPr lang="en-US" sz="2000" i="1" dirty="0"/>
          </a:p>
          <a:p>
            <a:pPr lvl="2"/>
            <a:endParaRPr lang="en-US" sz="2000" b="1" dirty="0"/>
          </a:p>
          <a:p>
            <a:pPr lvl="1"/>
            <a:endParaRPr lang="en-US" sz="2200" b="1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98C0CA-92E9-4C75-B76B-4E27DAF796B5}"/>
              </a:ext>
            </a:extLst>
          </p:cNvPr>
          <p:cNvGrpSpPr/>
          <p:nvPr/>
        </p:nvGrpSpPr>
        <p:grpSpPr>
          <a:xfrm>
            <a:off x="0" y="1541061"/>
            <a:ext cx="8836025" cy="4434847"/>
            <a:chOff x="0" y="1858561"/>
            <a:chExt cx="8836025" cy="443484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7159EC7-F87F-3846-AC30-73D64091D534}"/>
                </a:ext>
              </a:extLst>
            </p:cNvPr>
            <p:cNvGrpSpPr/>
            <p:nvPr/>
          </p:nvGrpSpPr>
          <p:grpSpPr>
            <a:xfrm>
              <a:off x="1936754" y="2958030"/>
              <a:ext cx="5316692" cy="3335378"/>
              <a:chOff x="1936754" y="2958030"/>
              <a:chExt cx="5316692" cy="3335378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7854F43-6094-47A3-BC27-494A065CA6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6754" y="2958030"/>
                <a:ext cx="5316692" cy="3335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3BC9643-A3FC-4F77-893D-12B035C6A51F}"/>
                  </a:ext>
                </a:extLst>
              </p:cNvPr>
              <p:cNvSpPr/>
              <p:nvPr/>
            </p:nvSpPr>
            <p:spPr bwMode="auto">
              <a:xfrm>
                <a:off x="1936754" y="4613362"/>
                <a:ext cx="1226575" cy="1667689"/>
              </a:xfrm>
              <a:prstGeom prst="rect">
                <a:avLst/>
              </a:prstGeom>
              <a:noFill/>
              <a:ln w="571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F1B808-D84C-4917-B23A-CD16D19F8E9E}"/>
                  </a:ext>
                </a:extLst>
              </p:cNvPr>
              <p:cNvSpPr/>
              <p:nvPr/>
            </p:nvSpPr>
            <p:spPr bwMode="auto">
              <a:xfrm>
                <a:off x="3163329" y="4608943"/>
                <a:ext cx="1124465" cy="1667689"/>
              </a:xfrm>
              <a:prstGeom prst="rect">
                <a:avLst/>
              </a:prstGeom>
              <a:noFill/>
              <a:ln w="571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C20EBD4-25F6-4897-BDFA-5B9FE5C61CE8}"/>
                  </a:ext>
                </a:extLst>
              </p:cNvPr>
              <p:cNvSpPr/>
              <p:nvPr/>
            </p:nvSpPr>
            <p:spPr bwMode="auto">
              <a:xfrm>
                <a:off x="4287794" y="4613362"/>
                <a:ext cx="1124465" cy="1667689"/>
              </a:xfrm>
              <a:prstGeom prst="rect">
                <a:avLst/>
              </a:prstGeom>
              <a:noFill/>
              <a:ln w="571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3E20265-2460-450F-A29F-279684CC628D}"/>
                  </a:ext>
                </a:extLst>
              </p:cNvPr>
              <p:cNvSpPr/>
              <p:nvPr/>
            </p:nvSpPr>
            <p:spPr bwMode="auto">
              <a:xfrm>
                <a:off x="5412259" y="4625719"/>
                <a:ext cx="1754659" cy="1649905"/>
              </a:xfrm>
              <a:prstGeom prst="rect">
                <a:avLst/>
              </a:prstGeom>
              <a:noFill/>
              <a:ln w="571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5120B75-30EA-471B-8E41-6E7815DC735A}"/>
                  </a:ext>
                </a:extLst>
              </p:cNvPr>
              <p:cNvSpPr/>
              <p:nvPr/>
            </p:nvSpPr>
            <p:spPr bwMode="auto">
              <a:xfrm>
                <a:off x="1936754" y="2970387"/>
                <a:ext cx="1238932" cy="1609423"/>
              </a:xfrm>
              <a:prstGeom prst="rect">
                <a:avLst/>
              </a:prstGeom>
              <a:noFill/>
              <a:ln w="571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F379A6E-3C45-44D0-92E4-BC147DAF6A36}"/>
                  </a:ext>
                </a:extLst>
              </p:cNvPr>
              <p:cNvSpPr/>
              <p:nvPr/>
            </p:nvSpPr>
            <p:spPr bwMode="auto">
              <a:xfrm>
                <a:off x="3163329" y="2970387"/>
                <a:ext cx="1124465" cy="1623989"/>
              </a:xfrm>
              <a:prstGeom prst="rect">
                <a:avLst/>
              </a:prstGeom>
              <a:noFill/>
              <a:ln w="571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C8E4CB5-DAA0-4668-B34D-609D9BEDA0B8}"/>
                  </a:ext>
                </a:extLst>
              </p:cNvPr>
              <p:cNvSpPr/>
              <p:nvPr/>
            </p:nvSpPr>
            <p:spPr bwMode="auto">
              <a:xfrm>
                <a:off x="4287793" y="2962495"/>
                <a:ext cx="1124465" cy="1623989"/>
              </a:xfrm>
              <a:prstGeom prst="rect">
                <a:avLst/>
              </a:prstGeom>
              <a:noFill/>
              <a:ln w="571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C632351-2073-4C3A-AF75-C1FED11C10BB}"/>
                  </a:ext>
                </a:extLst>
              </p:cNvPr>
              <p:cNvSpPr/>
              <p:nvPr/>
            </p:nvSpPr>
            <p:spPr bwMode="auto">
              <a:xfrm>
                <a:off x="5412259" y="2962495"/>
                <a:ext cx="1754659" cy="1640675"/>
              </a:xfrm>
              <a:prstGeom prst="rect">
                <a:avLst/>
              </a:prstGeom>
              <a:noFill/>
              <a:ln w="571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0B582C-240F-45DD-8D03-45C261CFAE8E}"/>
                  </a:ext>
                </a:extLst>
              </p:cNvPr>
              <p:cNvSpPr txBox="1"/>
              <p:nvPr/>
            </p:nvSpPr>
            <p:spPr>
              <a:xfrm>
                <a:off x="5741985" y="5088844"/>
                <a:ext cx="11817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PU0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D9F75A-52BE-44AF-8D28-28840A0F8A95}"/>
                  </a:ext>
                </a:extLst>
              </p:cNvPr>
              <p:cNvSpPr txBox="1"/>
              <p:nvPr/>
            </p:nvSpPr>
            <p:spPr>
              <a:xfrm>
                <a:off x="4271806" y="5088844"/>
                <a:ext cx="11817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PU1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5774716-41BC-4E9B-81BE-92EF64076B25}"/>
                  </a:ext>
                </a:extLst>
              </p:cNvPr>
              <p:cNvSpPr txBox="1"/>
              <p:nvPr/>
            </p:nvSpPr>
            <p:spPr>
              <a:xfrm>
                <a:off x="3120857" y="5067450"/>
                <a:ext cx="11817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PU2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955958-61BC-4794-A302-9FAB3EF3DEDD}"/>
                  </a:ext>
                </a:extLst>
              </p:cNvPr>
              <p:cNvSpPr txBox="1"/>
              <p:nvPr/>
            </p:nvSpPr>
            <p:spPr>
              <a:xfrm>
                <a:off x="1976513" y="5046056"/>
                <a:ext cx="11817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PU3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1CBF72-03CE-4C1E-B7B3-364BB28C5A5E}"/>
                  </a:ext>
                </a:extLst>
              </p:cNvPr>
              <p:cNvSpPr txBox="1"/>
              <p:nvPr/>
            </p:nvSpPr>
            <p:spPr>
              <a:xfrm>
                <a:off x="1940653" y="3446865"/>
                <a:ext cx="11817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PU4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B29E01-0DE2-441D-97C2-FBE09E737915}"/>
                  </a:ext>
                </a:extLst>
              </p:cNvPr>
              <p:cNvSpPr txBox="1"/>
              <p:nvPr/>
            </p:nvSpPr>
            <p:spPr>
              <a:xfrm>
                <a:off x="3128850" y="3452374"/>
                <a:ext cx="11817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PU5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80E44F-C8AD-4D16-8EE7-6C4B04B6FA15}"/>
                  </a:ext>
                </a:extLst>
              </p:cNvPr>
              <p:cNvSpPr txBox="1"/>
              <p:nvPr/>
            </p:nvSpPr>
            <p:spPr>
              <a:xfrm>
                <a:off x="4288113" y="3479252"/>
                <a:ext cx="11817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PU6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C48BE1F-A2F7-46F7-9496-6324C4E5E146}"/>
                  </a:ext>
                </a:extLst>
              </p:cNvPr>
              <p:cNvSpPr txBox="1"/>
              <p:nvPr/>
            </p:nvSpPr>
            <p:spPr>
              <a:xfrm>
                <a:off x="5743807" y="3497117"/>
                <a:ext cx="11817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PU7</a:t>
                </a:r>
              </a:p>
            </p:txBody>
          </p:sp>
        </p:grp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EB797E2F-2278-114E-8C92-7131C08138A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0" y="1858561"/>
              <a:ext cx="8836025" cy="119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230188" indent="-230188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73088" indent="-290513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803275" indent="-230188" algn="l" rtl="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C00000"/>
                </a:buClr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025525" indent="-2222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SzPct val="75000"/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55713" indent="-230188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lvl="1" defTabSz="914400"/>
              <a:r>
                <a:rPr lang="en-US" sz="2400" kern="0" dirty="0"/>
                <a:t>Improve the autoclustering engine to support </a:t>
              </a:r>
              <a:r>
                <a:rPr lang="en-US" sz="2400" b="1" kern="0" dirty="0"/>
                <a:t>hierarchical clustering</a:t>
              </a:r>
              <a:r>
                <a:rPr lang="en-US" sz="2400" kern="0" dirty="0"/>
                <a:t>,  so we can handle designs like TABLA shown below.</a:t>
              </a:r>
            </a:p>
            <a:p>
              <a:pPr marL="282575" lvl="1" indent="0" defTabSz="914400">
                <a:buFontTx/>
                <a:buNone/>
              </a:pPr>
              <a:endParaRPr lang="en-US" sz="2400" kern="0" dirty="0"/>
            </a:p>
            <a:p>
              <a:pPr lvl="2" defTabSz="914400"/>
              <a:endParaRPr lang="en-US" sz="2000" i="1" kern="0" dirty="0"/>
            </a:p>
            <a:p>
              <a:pPr lvl="2" defTabSz="914400"/>
              <a:endParaRPr lang="en-US" sz="2000" b="1" kern="0" dirty="0"/>
            </a:p>
            <a:p>
              <a:pPr lvl="1" defTabSz="914400"/>
              <a:endParaRPr lang="en-US" sz="2200" b="1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893298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8812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4A9A-EA6E-4100-B26A-D94B0E05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838200"/>
            <a:ext cx="8836025" cy="4335049"/>
          </a:xfrm>
        </p:spPr>
        <p:txBody>
          <a:bodyPr/>
          <a:lstStyle/>
          <a:p>
            <a:r>
              <a:rPr lang="en-US" sz="2400" b="1" dirty="0"/>
              <a:t>How do human physical design experts create high-quality macro placements?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9D5C61-7157-4841-B059-B9B92B4DA99E}"/>
              </a:ext>
            </a:extLst>
          </p:cNvPr>
          <p:cNvGrpSpPr/>
          <p:nvPr/>
        </p:nvGrpSpPr>
        <p:grpSpPr>
          <a:xfrm>
            <a:off x="1658428" y="1540287"/>
            <a:ext cx="7288226" cy="5173250"/>
            <a:chOff x="1575664" y="1684750"/>
            <a:chExt cx="7288226" cy="517325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9BCA8F-C29F-4C90-93C7-A5CB11622E01}"/>
                </a:ext>
              </a:extLst>
            </p:cNvPr>
            <p:cNvSpPr txBox="1"/>
            <p:nvPr/>
          </p:nvSpPr>
          <p:spPr>
            <a:xfrm>
              <a:off x="2024438" y="6488668"/>
              <a:ext cx="68394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Example floorplan analysis of TABLA designs</a:t>
              </a:r>
            </a:p>
          </p:txBody>
        </p:sp>
        <p:pic>
          <p:nvPicPr>
            <p:cNvPr id="14" name="Picture 13" descr="Graphical user interface, diagram&#10;&#10;Description automatically generated">
              <a:extLst>
                <a:ext uri="{FF2B5EF4-FFF2-40B4-BE49-F238E27FC236}">
                  <a16:creationId xmlns:a16="http://schemas.microsoft.com/office/drawing/2014/main" id="{4A960AAB-3C7C-BA4F-ABF0-50215427D0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664" y="1684750"/>
              <a:ext cx="5594561" cy="4803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4" descr="Diagram&#10;&#10;Description automatically generated">
            <a:extLst>
              <a:ext uri="{FF2B5EF4-FFF2-40B4-BE49-F238E27FC236}">
                <a16:creationId xmlns:a16="http://schemas.microsoft.com/office/drawing/2014/main" id="{A7BB4895-40BB-1348-83BA-423268391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17" y="1483016"/>
            <a:ext cx="3986770" cy="35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11536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4A9A-EA6E-4100-B26A-D94B0E05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838200"/>
            <a:ext cx="8836025" cy="4335049"/>
          </a:xfrm>
        </p:spPr>
        <p:txBody>
          <a:bodyPr/>
          <a:lstStyle/>
          <a:p>
            <a:r>
              <a:rPr lang="en-US" sz="2400" b="1" dirty="0"/>
              <a:t>How do human physical design experts create high-quality macro placements?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9D5C61-7157-4841-B059-B9B92B4DA99E}"/>
              </a:ext>
            </a:extLst>
          </p:cNvPr>
          <p:cNvGrpSpPr/>
          <p:nvPr/>
        </p:nvGrpSpPr>
        <p:grpSpPr>
          <a:xfrm>
            <a:off x="1658428" y="1540287"/>
            <a:ext cx="7288226" cy="5173250"/>
            <a:chOff x="1575664" y="1684750"/>
            <a:chExt cx="7288226" cy="517325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9BCA8F-C29F-4C90-93C7-A5CB11622E01}"/>
                </a:ext>
              </a:extLst>
            </p:cNvPr>
            <p:cNvSpPr txBox="1"/>
            <p:nvPr/>
          </p:nvSpPr>
          <p:spPr>
            <a:xfrm>
              <a:off x="2024438" y="6488668"/>
              <a:ext cx="68394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Example floorplan analysis of TABLA designs</a:t>
              </a:r>
            </a:p>
          </p:txBody>
        </p:sp>
        <p:pic>
          <p:nvPicPr>
            <p:cNvPr id="14" name="Picture 13" descr="Graphical user interface, diagram&#10;&#10;Description automatically generated">
              <a:extLst>
                <a:ext uri="{FF2B5EF4-FFF2-40B4-BE49-F238E27FC236}">
                  <a16:creationId xmlns:a16="http://schemas.microsoft.com/office/drawing/2014/main" id="{4A960AAB-3C7C-BA4F-ABF0-50215427D0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664" y="1684750"/>
              <a:ext cx="5594561" cy="4803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4" descr="Diagram&#10;&#10;Description automatically generated">
            <a:extLst>
              <a:ext uri="{FF2B5EF4-FFF2-40B4-BE49-F238E27FC236}">
                <a16:creationId xmlns:a16="http://schemas.microsoft.com/office/drawing/2014/main" id="{A7BB4895-40BB-1348-83BA-423268391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17" y="1483016"/>
            <a:ext cx="3986770" cy="35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0B611C5C-5AB0-7749-B447-D74D0F70B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292" y="1480781"/>
            <a:ext cx="3986771" cy="358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71182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4A9A-EA6E-4100-B26A-D94B0E05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838200"/>
            <a:ext cx="8836025" cy="4335049"/>
          </a:xfrm>
        </p:spPr>
        <p:txBody>
          <a:bodyPr/>
          <a:lstStyle/>
          <a:p>
            <a:r>
              <a:rPr lang="en-US" sz="2400" b="1" dirty="0"/>
              <a:t>How do human physical design experts create high-quality macro placements?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9D5C61-7157-4841-B059-B9B92B4DA99E}"/>
              </a:ext>
            </a:extLst>
          </p:cNvPr>
          <p:cNvGrpSpPr/>
          <p:nvPr/>
        </p:nvGrpSpPr>
        <p:grpSpPr>
          <a:xfrm>
            <a:off x="1658428" y="1540287"/>
            <a:ext cx="7288226" cy="5173250"/>
            <a:chOff x="1575664" y="1684750"/>
            <a:chExt cx="7288226" cy="517325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9BCA8F-C29F-4C90-93C7-A5CB11622E01}"/>
                </a:ext>
              </a:extLst>
            </p:cNvPr>
            <p:cNvSpPr txBox="1"/>
            <p:nvPr/>
          </p:nvSpPr>
          <p:spPr>
            <a:xfrm>
              <a:off x="2024438" y="6488668"/>
              <a:ext cx="68394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Example floorplan analysis of TABLA designs</a:t>
              </a:r>
            </a:p>
          </p:txBody>
        </p:sp>
        <p:pic>
          <p:nvPicPr>
            <p:cNvPr id="14" name="Picture 13" descr="Graphical user interface, diagram&#10;&#10;Description automatically generated">
              <a:extLst>
                <a:ext uri="{FF2B5EF4-FFF2-40B4-BE49-F238E27FC236}">
                  <a16:creationId xmlns:a16="http://schemas.microsoft.com/office/drawing/2014/main" id="{4A960AAB-3C7C-BA4F-ABF0-50215427D0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664" y="1684750"/>
              <a:ext cx="5594561" cy="4803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4" descr="Diagram&#10;&#10;Description automatically generated">
            <a:extLst>
              <a:ext uri="{FF2B5EF4-FFF2-40B4-BE49-F238E27FC236}">
                <a16:creationId xmlns:a16="http://schemas.microsoft.com/office/drawing/2014/main" id="{A7BB4895-40BB-1348-83BA-423268391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17" y="1483016"/>
            <a:ext cx="3986770" cy="35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0B611C5C-5AB0-7749-B447-D74D0F70B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292" y="1480781"/>
            <a:ext cx="3986771" cy="358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Diagram&#10;&#10;Description automatically generated">
            <a:extLst>
              <a:ext uri="{FF2B5EF4-FFF2-40B4-BE49-F238E27FC236}">
                <a16:creationId xmlns:a16="http://schemas.microsoft.com/office/drawing/2014/main" id="{95417F92-4A32-8C4C-A999-4B2260CDB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17" y="3020024"/>
            <a:ext cx="4051002" cy="375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14161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4A9A-EA6E-4100-B26A-D94B0E05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838200"/>
            <a:ext cx="8836025" cy="4335049"/>
          </a:xfrm>
        </p:spPr>
        <p:txBody>
          <a:bodyPr/>
          <a:lstStyle/>
          <a:p>
            <a:r>
              <a:rPr lang="en-US" sz="2400" b="1" dirty="0"/>
              <a:t>How do human physical design experts create high-quality macro placements?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9D5C61-7157-4841-B059-B9B92B4DA99E}"/>
              </a:ext>
            </a:extLst>
          </p:cNvPr>
          <p:cNvGrpSpPr/>
          <p:nvPr/>
        </p:nvGrpSpPr>
        <p:grpSpPr>
          <a:xfrm>
            <a:off x="1658428" y="1540287"/>
            <a:ext cx="7288226" cy="5173250"/>
            <a:chOff x="1575664" y="1684750"/>
            <a:chExt cx="7288226" cy="517325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9BCA8F-C29F-4C90-93C7-A5CB11622E01}"/>
                </a:ext>
              </a:extLst>
            </p:cNvPr>
            <p:cNvSpPr txBox="1"/>
            <p:nvPr/>
          </p:nvSpPr>
          <p:spPr>
            <a:xfrm>
              <a:off x="2024438" y="6488668"/>
              <a:ext cx="68394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Example floorplan analysis of TABLA designs</a:t>
              </a:r>
            </a:p>
          </p:txBody>
        </p:sp>
        <p:pic>
          <p:nvPicPr>
            <p:cNvPr id="14" name="Picture 13" descr="Graphical user interface, diagram&#10;&#10;Description automatically generated">
              <a:extLst>
                <a:ext uri="{FF2B5EF4-FFF2-40B4-BE49-F238E27FC236}">
                  <a16:creationId xmlns:a16="http://schemas.microsoft.com/office/drawing/2014/main" id="{4A960AAB-3C7C-BA4F-ABF0-50215427D0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664" y="1684750"/>
              <a:ext cx="5594561" cy="4803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4" descr="Diagram&#10;&#10;Description automatically generated">
            <a:extLst>
              <a:ext uri="{FF2B5EF4-FFF2-40B4-BE49-F238E27FC236}">
                <a16:creationId xmlns:a16="http://schemas.microsoft.com/office/drawing/2014/main" id="{A7BB4895-40BB-1348-83BA-423268391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17" y="1483016"/>
            <a:ext cx="3986770" cy="35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0B611C5C-5AB0-7749-B447-D74D0F70B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292" y="1480781"/>
            <a:ext cx="3986771" cy="358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Diagram&#10;&#10;Description automatically generated">
            <a:extLst>
              <a:ext uri="{FF2B5EF4-FFF2-40B4-BE49-F238E27FC236}">
                <a16:creationId xmlns:a16="http://schemas.microsoft.com/office/drawing/2014/main" id="{95417F92-4A32-8C4C-A999-4B2260CDB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17" y="3020024"/>
            <a:ext cx="4051002" cy="375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Diagram&#10;&#10;Description automatically generated">
            <a:extLst>
              <a:ext uri="{FF2B5EF4-FFF2-40B4-BE49-F238E27FC236}">
                <a16:creationId xmlns:a16="http://schemas.microsoft.com/office/drawing/2014/main" id="{847D8F49-FDB8-DE41-85E8-2DA8574FD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14" y="3020024"/>
            <a:ext cx="3948359" cy="371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76679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06A6-45E0-4605-8EA0-324A143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Motivation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AF1113F4-E114-BD45-A47E-E87EC5388C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7562439"/>
              </p:ext>
            </p:extLst>
          </p:nvPr>
        </p:nvGraphicFramePr>
        <p:xfrm>
          <a:off x="2133601" y="1331332"/>
          <a:ext cx="6894079" cy="5243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Oval 23">
            <a:extLst>
              <a:ext uri="{FF2B5EF4-FFF2-40B4-BE49-F238E27FC236}">
                <a16:creationId xmlns:a16="http://schemas.microsoft.com/office/drawing/2014/main" id="{77CEC3D2-D0CA-344A-AA2C-D44B26F3EBB6}"/>
              </a:ext>
            </a:extLst>
          </p:cNvPr>
          <p:cNvSpPr/>
          <p:nvPr/>
        </p:nvSpPr>
        <p:spPr bwMode="auto">
          <a:xfrm>
            <a:off x="69276" y="1741780"/>
            <a:ext cx="2632364" cy="433647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CEFC40-F417-4C4D-980B-D9E634735903}"/>
              </a:ext>
            </a:extLst>
          </p:cNvPr>
          <p:cNvSpPr txBox="1"/>
          <p:nvPr/>
        </p:nvSpPr>
        <p:spPr>
          <a:xfrm>
            <a:off x="144030" y="3537661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“human-quality”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macro placer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D375F14-D5FA-284B-A88E-5F93C0F27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35" y="739775"/>
            <a:ext cx="9187873" cy="4335049"/>
          </a:xfrm>
        </p:spPr>
        <p:txBody>
          <a:bodyPr/>
          <a:lstStyle/>
          <a:p>
            <a:r>
              <a:rPr lang="en-US" sz="2400" b="1" dirty="0"/>
              <a:t>A “human-quality” macro placer must correctly comprehend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1D2EF1-E0A3-F04C-AD25-B461A3EFC5B8}"/>
              </a:ext>
            </a:extLst>
          </p:cNvPr>
          <p:cNvSpPr txBox="1"/>
          <p:nvPr/>
        </p:nvSpPr>
        <p:spPr>
          <a:xfrm>
            <a:off x="2481190" y="1766196"/>
            <a:ext cx="511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FA7F55-A75F-0044-93AF-244B1AAB6BD4}"/>
              </a:ext>
            </a:extLst>
          </p:cNvPr>
          <p:cNvSpPr txBox="1"/>
          <p:nvPr/>
        </p:nvSpPr>
        <p:spPr>
          <a:xfrm>
            <a:off x="2941316" y="2966396"/>
            <a:ext cx="511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31473D-B7B2-0040-A33F-5D7D5AD441B9}"/>
              </a:ext>
            </a:extLst>
          </p:cNvPr>
          <p:cNvSpPr txBox="1"/>
          <p:nvPr/>
        </p:nvSpPr>
        <p:spPr>
          <a:xfrm>
            <a:off x="2941315" y="4224990"/>
            <a:ext cx="511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E47C2F-768E-5D42-8246-65BEF5C38B8D}"/>
              </a:ext>
            </a:extLst>
          </p:cNvPr>
          <p:cNvSpPr txBox="1"/>
          <p:nvPr/>
        </p:nvSpPr>
        <p:spPr>
          <a:xfrm>
            <a:off x="2452614" y="5432237"/>
            <a:ext cx="511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31857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1_ABKGRO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srcPresentation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gsrcPresentationTemplate 1">
        <a:dk1>
          <a:srgbClr val="0033CC"/>
        </a:dk1>
        <a:lt1>
          <a:srgbClr val="99FFFF"/>
        </a:lt1>
        <a:dk2>
          <a:srgbClr val="000000"/>
        </a:dk2>
        <a:lt2>
          <a:srgbClr val="000000"/>
        </a:lt2>
        <a:accent1>
          <a:srgbClr val="00B8A5"/>
        </a:accent1>
        <a:accent2>
          <a:srgbClr val="2C005E"/>
        </a:accent2>
        <a:accent3>
          <a:srgbClr val="CAFFFF"/>
        </a:accent3>
        <a:accent4>
          <a:srgbClr val="002AAE"/>
        </a:accent4>
        <a:accent5>
          <a:srgbClr val="AAD8CF"/>
        </a:accent5>
        <a:accent6>
          <a:srgbClr val="270054"/>
        </a:accent6>
        <a:hlink>
          <a:srgbClr val="4C82FF"/>
        </a:hlink>
        <a:folHlink>
          <a:srgbClr val="FFB8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rcPresentationTemplate 4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20827</TotalTime>
  <Words>4401</Words>
  <Application>Microsoft Macintosh PowerPoint</Application>
  <PresentationFormat>On-screen Show (4:3)</PresentationFormat>
  <Paragraphs>757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Arial Narrow</vt:lpstr>
      <vt:lpstr>Calibri</vt:lpstr>
      <vt:lpstr>Cambria Math</vt:lpstr>
      <vt:lpstr>Monotype Sorts</vt:lpstr>
      <vt:lpstr>Tahoma</vt:lpstr>
      <vt:lpstr>Times New Roman</vt:lpstr>
      <vt:lpstr>1_ABKGROUP</vt:lpstr>
      <vt:lpstr>RTL-MP: Toward Practical, Human-Quality Chip Planning and Macro Placement </vt:lpstr>
      <vt:lpstr>Outline</vt:lpstr>
      <vt:lpstr>Background and Motivation</vt:lpstr>
      <vt:lpstr>Background and Motivation</vt:lpstr>
      <vt:lpstr>Background and Motivation</vt:lpstr>
      <vt:lpstr>Background and Motivation</vt:lpstr>
      <vt:lpstr>Background and Motivation</vt:lpstr>
      <vt:lpstr>Background and Motivation</vt:lpstr>
      <vt:lpstr>Background and Motivation</vt:lpstr>
      <vt:lpstr>Outline</vt:lpstr>
      <vt:lpstr>Main Contributions</vt:lpstr>
      <vt:lpstr>Main Contributions</vt:lpstr>
      <vt:lpstr>Main Contributions</vt:lpstr>
      <vt:lpstr>Main Contributions</vt:lpstr>
      <vt:lpstr>Main Contributions</vt:lpstr>
      <vt:lpstr>Outline</vt:lpstr>
      <vt:lpstr>Our Methodology  - RTL-MP Flow</vt:lpstr>
      <vt:lpstr>Our Methodology  - RTL-MP Flow</vt:lpstr>
      <vt:lpstr>Autoclustering Engine</vt:lpstr>
      <vt:lpstr>Autoclustering Engine</vt:lpstr>
      <vt:lpstr>Autoclustering Engine  - Dataflow Analysis</vt:lpstr>
      <vt:lpstr>Our Methodology  - RTL-MP Flow</vt:lpstr>
      <vt:lpstr>Shape Engine</vt:lpstr>
      <vt:lpstr>Our Methodology  - RTL-MP Flow</vt:lpstr>
      <vt:lpstr>Macro Placement Engine</vt:lpstr>
      <vt:lpstr>Macro Placement Engine</vt:lpstr>
      <vt:lpstr>Macro Placement Engine</vt:lpstr>
      <vt:lpstr>Our Methodology  - RTL-MP Flow</vt:lpstr>
      <vt:lpstr>Pin Alignment Engine</vt:lpstr>
      <vt:lpstr>Outline</vt:lpstr>
      <vt:lpstr>Experimental Setup and Results</vt:lpstr>
      <vt:lpstr>Experimental Setup and Results</vt:lpstr>
      <vt:lpstr>Experimental Setup and Results</vt:lpstr>
      <vt:lpstr>Experimental Setup and Results</vt:lpstr>
      <vt:lpstr>Experimental Setup and Results</vt:lpstr>
      <vt:lpstr>Experimental Setup and Results</vt:lpstr>
      <vt:lpstr>Experimental Setup and Results</vt:lpstr>
      <vt:lpstr>Experimental Setup and Results</vt:lpstr>
      <vt:lpstr>Outline</vt:lpstr>
      <vt:lpstr>Conclusion</vt:lpstr>
      <vt:lpstr>Future Work</vt:lpstr>
      <vt:lpstr>Thank you! </vt:lpstr>
    </vt:vector>
  </TitlesOfParts>
  <Company>UCSD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 Revisited</dc:title>
  <dc:creator>Sriram Venkatesh</dc:creator>
  <cp:lastModifiedBy>Zhiang Wang</cp:lastModifiedBy>
  <cp:revision>519</cp:revision>
  <cp:lastPrinted>2014-03-22T18:48:34Z</cp:lastPrinted>
  <dcterms:created xsi:type="dcterms:W3CDTF">2013-05-15T05:21:47Z</dcterms:created>
  <dcterms:modified xsi:type="dcterms:W3CDTF">2022-03-22T08:53:58Z</dcterms:modified>
</cp:coreProperties>
</file>