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322" r:id="rId2"/>
    <p:sldId id="687" r:id="rId3"/>
    <p:sldId id="688" r:id="rId4"/>
    <p:sldId id="692" r:id="rId5"/>
    <p:sldId id="288" r:id="rId6"/>
    <p:sldId id="693" r:id="rId7"/>
    <p:sldId id="710" r:id="rId8"/>
    <p:sldId id="712" r:id="rId9"/>
    <p:sldId id="709" r:id="rId10"/>
    <p:sldId id="711" r:id="rId11"/>
    <p:sldId id="713" r:id="rId12"/>
    <p:sldId id="714" r:id="rId13"/>
    <p:sldId id="715" r:id="rId14"/>
    <p:sldId id="360" r:id="rId15"/>
  </p:sldIdLst>
  <p:sldSz cx="12188825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81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361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54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724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905" algn="l" defTabSz="457181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085" algn="l" defTabSz="457181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267" algn="l" defTabSz="457181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448" algn="l" defTabSz="457181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hna Madhusudan" initials="MM" lastIdx="18" clrIdx="0">
    <p:extLst>
      <p:ext uri="{19B8F6BF-5375-455C-9EA6-DF929625EA0E}">
        <p15:presenceInfo xmlns:p15="http://schemas.microsoft.com/office/powerpoint/2012/main" userId="Meghna Madhusud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2"/>
  </p:normalViewPr>
  <p:slideViewPr>
    <p:cSldViewPr snapToGrid="0">
      <p:cViewPr varScale="1">
        <p:scale>
          <a:sx n="95" d="100"/>
          <a:sy n="95" d="100"/>
        </p:scale>
        <p:origin x="584" y="168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FD8C384-8CC3-0C49-844C-FC9C7E289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19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8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36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54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72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905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5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7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Tied together the following compilation workflow: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Convert ONNX DNN to </a:t>
            </a:r>
            <a:r>
              <a:rPr lang="en-US" sz="1500" dirty="0" err="1"/>
              <a:t>PolyMath</a:t>
            </a:r>
            <a:r>
              <a:rPr lang="en-US" sz="1500" dirty="0"/>
              <a:t> mg-DFG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Map mg-DFG nodes to </a:t>
            </a:r>
            <a:r>
              <a:rPr lang="en-US" sz="1500" dirty="0" err="1"/>
              <a:t>Codelets</a:t>
            </a:r>
            <a:r>
              <a:rPr lang="en-US" sz="1500" dirty="0"/>
              <a:t> using mg-DFG node names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Instantiate </a:t>
            </a:r>
            <a:r>
              <a:rPr lang="en-US" sz="1500" dirty="0" err="1"/>
              <a:t>Codelet</a:t>
            </a:r>
            <a:r>
              <a:rPr lang="en-US" sz="1500" dirty="0"/>
              <a:t> operations using parameters from mg-DFG node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Transform operations by tiling, hoisting, and reordering them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Instantiate instruction templates for each operation in each </a:t>
            </a:r>
            <a:r>
              <a:rPr lang="en-US" sz="1500" dirty="0" err="1"/>
              <a:t>codelet</a:t>
            </a:r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Generate output depending on the desired format: JSON for simulation, string instructions for visualization, or binary for execution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B577F-6036-4BCD-9021-A736CBC2873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0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ranja/Documents/5-resources/ppt/2018%20ppt-with%20R/new/working%20files/graphics_HD-title-maroon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162" y="787400"/>
            <a:ext cx="10665222" cy="1143000"/>
          </a:xfrm>
        </p:spPr>
        <p:txBody>
          <a:bodyPr/>
          <a:lstStyle>
            <a:lvl1pPr algn="l">
              <a:defRPr>
                <a:solidFill>
                  <a:srgbClr val="7A0019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162" y="2921000"/>
            <a:ext cx="10665222" cy="60960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47" indent="0">
              <a:buNone/>
              <a:defRPr sz="2399">
                <a:solidFill>
                  <a:srgbClr val="FFFFFF"/>
                </a:solidFill>
              </a:defRPr>
            </a:lvl2pPr>
            <a:lvl3pPr marL="914293" indent="0">
              <a:buNone/>
              <a:defRPr sz="2399">
                <a:solidFill>
                  <a:srgbClr val="FFFFFF"/>
                </a:solidFill>
              </a:defRPr>
            </a:lvl3pPr>
            <a:lvl4pPr marL="1371440" indent="0">
              <a:buNone/>
              <a:defRPr sz="2399">
                <a:solidFill>
                  <a:srgbClr val="FFFFFF"/>
                </a:solidFill>
              </a:defRPr>
            </a:lvl4pPr>
            <a:lvl5pPr marL="1828587" indent="0">
              <a:buNone/>
              <a:defRPr sz="2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Presenter/unit/department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162" y="3530600"/>
            <a:ext cx="10665222" cy="508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47" indent="0">
              <a:buNone/>
              <a:defRPr sz="1600">
                <a:solidFill>
                  <a:srgbClr val="FFFFFF"/>
                </a:solidFill>
              </a:defRPr>
            </a:lvl2pPr>
            <a:lvl3pPr marL="914293" indent="0">
              <a:buNone/>
              <a:defRPr sz="1600">
                <a:solidFill>
                  <a:srgbClr val="FFFFFF"/>
                </a:solidFill>
              </a:defRPr>
            </a:lvl3pPr>
            <a:lvl4pPr marL="1371440" indent="0">
              <a:buNone/>
              <a:defRPr sz="1600">
                <a:solidFill>
                  <a:srgbClr val="FFFFFF"/>
                </a:solidFill>
              </a:defRPr>
            </a:lvl4pPr>
            <a:lvl5pPr marL="1828587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" name="graphics_HD-title-maroon.png" descr="/Users/ranja/Documents/5-resources/ppt/2018 ppt-with R/new/working files/graphics_HD-title-maroon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3960"/>
            <a:ext cx="12188825" cy="18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02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452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4538" y="304800"/>
            <a:ext cx="259012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3" y="304800"/>
            <a:ext cx="7567229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947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81267"/>
            <a:ext cx="12188825" cy="376735"/>
          </a:xfrm>
          <a:prstGeom prst="rect">
            <a:avLst/>
          </a:prstGeom>
          <a:solidFill>
            <a:srgbClr val="860023"/>
          </a:solidFill>
          <a:ln w="3175" cap="flat" cmpd="sng" algn="ctr">
            <a:solidFill>
              <a:srgbClr val="9B00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1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06774" y="97973"/>
            <a:ext cx="11738998" cy="617283"/>
          </a:xfrm>
          <a:prstGeom prst="rect">
            <a:avLst/>
          </a:prstGeom>
          <a:solidFill>
            <a:srgbClr val="9B002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1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65" y="247003"/>
            <a:ext cx="11375614" cy="419591"/>
          </a:xfrm>
          <a:effectLst/>
        </p:spPr>
        <p:txBody>
          <a:bodyPr/>
          <a:lstStyle>
            <a:lvl1pPr algn="l">
              <a:defRPr sz="3599" b="1" i="0">
                <a:solidFill>
                  <a:schemeClr val="bg1"/>
                </a:solidFill>
                <a:effectLst>
                  <a:outerShdw blurRad="38100" dist="12700" dir="2700000" algn="tl">
                    <a:schemeClr val="tx1">
                      <a:alpha val="60000"/>
                    </a:schemeClr>
                  </a:outerShdw>
                </a:effectLst>
                <a:latin typeface="Gill Sans"/>
                <a:cs typeface="Gill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11471516" y="6576363"/>
            <a:ext cx="709538" cy="18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fld id="{E2EDF379-7A30-4F0F-A923-164A88FAB419}" type="slidenum">
              <a:rPr lang="en-US" sz="1800" b="0" i="0" smtClean="0">
                <a:solidFill>
                  <a:srgbClr val="FFCC66"/>
                </a:solidFill>
                <a:latin typeface="Gill Sans"/>
                <a:cs typeface="Gill Sans"/>
              </a:rPr>
              <a:pPr algn="ctr"/>
              <a:t>‹#›</a:t>
            </a:fld>
            <a:endParaRPr lang="en-US" sz="1800" b="0" i="0" dirty="0">
              <a:solidFill>
                <a:srgbClr val="FFCC66"/>
              </a:solidFill>
              <a:latin typeface="Gill Sans"/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64" y="955881"/>
            <a:ext cx="10972059" cy="5145160"/>
          </a:xfrm>
        </p:spPr>
        <p:txBody>
          <a:bodyPr/>
          <a:lstStyle>
            <a:lvl1pPr>
              <a:buClr>
                <a:srgbClr val="9E163C"/>
              </a:buClr>
              <a:defRPr b="0">
                <a:latin typeface="Gill Sans"/>
                <a:cs typeface="Gill Sans"/>
              </a:defRPr>
            </a:lvl1pPr>
            <a:lvl2pPr>
              <a:buClr>
                <a:schemeClr val="bg2"/>
              </a:buClr>
              <a:defRPr>
                <a:latin typeface="Gill Sans"/>
                <a:cs typeface="Gill Sans"/>
              </a:defRPr>
            </a:lvl2pPr>
            <a:lvl3pPr>
              <a:buClr>
                <a:schemeClr val="tx1"/>
              </a:buClr>
              <a:defRPr>
                <a:latin typeface="Gill Sans"/>
                <a:cs typeface="Gill Sans"/>
              </a:defRPr>
            </a:lvl3pPr>
            <a:lvl4pPr>
              <a:buClr>
                <a:srgbClr val="F8843E"/>
              </a:buClr>
              <a:defRPr/>
            </a:lvl4pPr>
            <a:lvl5pPr>
              <a:buClr>
                <a:srgbClr val="F8843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2" name="Picture 9" descr="UofM-1_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194" y="6502760"/>
            <a:ext cx="865940" cy="355240"/>
          </a:xfrm>
          <a:prstGeom prst="rect">
            <a:avLst/>
          </a:prstGeom>
          <a:noFill/>
        </p:spPr>
      </p:pic>
      <p:sp>
        <p:nvSpPr>
          <p:cNvPr id="15" name="Title 1"/>
          <p:cNvSpPr txBox="1">
            <a:spLocks/>
          </p:cNvSpPr>
          <p:nvPr userDrawn="1"/>
        </p:nvSpPr>
        <p:spPr bwMode="auto">
          <a:xfrm>
            <a:off x="1045599" y="6576365"/>
            <a:ext cx="3179860" cy="28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0" rIns="91406" bIns="0" numCol="1" anchor="b" anchorCtr="0" compatLnSpc="1">
            <a:prstTxWarp prst="textNoShape">
              <a:avLst/>
            </a:prstTxWarp>
          </a:bodyPr>
          <a:lstStyle>
            <a:lvl1pPr algn="l">
              <a:defRPr sz="3200" b="1" i="0">
                <a:solidFill>
                  <a:srgbClr val="A50021"/>
                </a:solidFill>
                <a:effectLst>
                  <a:outerShdw blurRad="38100" dist="12700" dir="2700000" algn="tl">
                    <a:schemeClr val="tx1">
                      <a:alpha val="60000"/>
                    </a:schemeClr>
                  </a:outerShdw>
                </a:effectLst>
                <a:latin typeface="Gill Sans"/>
                <a:cs typeface="Gill Sans"/>
              </a:defRPr>
            </a:lvl1pPr>
          </a:lstStyle>
          <a:p>
            <a:pPr marL="0" marR="0" lvl="0" indent="0" algn="l" defTabSz="914171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>
                  <a:outerShdw blurRad="38100" dist="12700" dir="2700000" algn="tl">
                    <a:schemeClr val="tx1">
                      <a:alpha val="60000"/>
                    </a:schemeClr>
                  </a:outerShdw>
                </a:effectLst>
                <a:uLnTx/>
                <a:uFillTx/>
                <a:latin typeface="Gill Sans"/>
                <a:ea typeface="+mj-ea"/>
                <a:cs typeface="Gill Sans"/>
              </a:rPr>
              <a:t>University of Minnesota</a:t>
            </a:r>
          </a:p>
        </p:txBody>
      </p:sp>
    </p:spTree>
    <p:extLst>
      <p:ext uri="{BB962C8B-B14F-4D97-AF65-F5344CB8AC3E}">
        <p14:creationId xmlns:p14="http://schemas.microsoft.com/office/powerpoint/2010/main" val="267093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147" y="729007"/>
            <a:ext cx="11782531" cy="5646393"/>
          </a:xfrm>
          <a:noFill/>
          <a:ln>
            <a:noFill/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>
              <a:defRPr lang="en-US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>
              <a:defRPr lang="en-US" sz="18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2pPr>
            <a:lvl3pPr>
              <a:defRPr lang="en-US" sz="16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3pPr>
            <a:lvl4pPr>
              <a:defRPr lang="en-US" sz="1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4pPr>
            <a:lvl5pPr>
              <a:defRPr lang="en-US" sz="1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5pPr>
          </a:lstStyle>
          <a:p>
            <a:pPr marL="342814" lvl="0" indent="-342814">
              <a:buFont typeface="Arial" pitchFamily="34" charset="0"/>
            </a:pPr>
            <a:r>
              <a:rPr lang="en-US" dirty="0"/>
              <a:t>Click to edit Master text styles</a:t>
            </a:r>
          </a:p>
          <a:p>
            <a:pPr marL="742765" lvl="1" indent="-285679">
              <a:buFont typeface="Arial" pitchFamily="34" charset="0"/>
              <a:buChar char="•"/>
            </a:pPr>
            <a:r>
              <a:rPr lang="en-US" dirty="0"/>
              <a:t>Second level</a:t>
            </a:r>
          </a:p>
          <a:p>
            <a:pPr marL="1142714" lvl="2" indent="-228543">
              <a:buFont typeface="Arial" pitchFamily="34" charset="0"/>
            </a:pPr>
            <a:r>
              <a:rPr lang="en-US" dirty="0"/>
              <a:t>Third level</a:t>
            </a:r>
          </a:p>
          <a:p>
            <a:pPr marL="1599800" lvl="3" indent="-228543">
              <a:buFont typeface="Arial" pitchFamily="34" charset="0"/>
              <a:buChar char="•"/>
            </a:pPr>
            <a:r>
              <a:rPr lang="en-US" dirty="0"/>
              <a:t>Fourth level</a:t>
            </a:r>
          </a:p>
          <a:p>
            <a:pPr marL="2056886" lvl="4" indent="-228543">
              <a:buFont typeface="Arial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E4417B-DFD6-E14D-BE73-D93C6AFA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47" y="47754"/>
            <a:ext cx="11782531" cy="542993"/>
          </a:xfrm>
          <a:noFill/>
          <a:ln>
            <a:noFill/>
          </a:ln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2800" b="1" dirty="0"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53B4B52-98C3-4546-84B5-6100EE596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489193"/>
            <a:ext cx="274248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fld id="{4DD4B05D-A848-7144-B64C-2FE7103765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50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5"/>
            <a:ext cx="10360501" cy="1362075"/>
          </a:xfrm>
        </p:spPr>
        <p:txBody>
          <a:bodyPr anchor="t"/>
          <a:lstStyle>
            <a:lvl1pPr algn="l">
              <a:defRPr sz="3999" b="0" i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66"/>
            </a:lvl2pPr>
            <a:lvl3pPr marL="914293" indent="0">
              <a:buNone/>
              <a:defRPr sz="1600"/>
            </a:lvl3pPr>
            <a:lvl4pPr marL="1371440" indent="0">
              <a:buNone/>
              <a:defRPr sz="1466"/>
            </a:lvl4pPr>
            <a:lvl5pPr marL="1828587" indent="0">
              <a:buNone/>
              <a:defRPr sz="1466"/>
            </a:lvl5pPr>
            <a:lvl6pPr marL="2285734" indent="0">
              <a:buNone/>
              <a:defRPr sz="1466"/>
            </a:lvl6pPr>
            <a:lvl7pPr marL="2742879" indent="0">
              <a:buNone/>
              <a:defRPr sz="1466"/>
            </a:lvl7pPr>
            <a:lvl8pPr marL="3200026" indent="0">
              <a:buNone/>
              <a:defRPr sz="1466"/>
            </a:lvl8pPr>
            <a:lvl9pPr marL="3657173" indent="0">
              <a:buNone/>
              <a:defRPr sz="14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DA1956D-76E0-0548-BFE9-8525F0448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477001"/>
            <a:ext cx="274248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4DD4B05D-A848-7144-B64C-2FE7103765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3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47" y="47754"/>
            <a:ext cx="11782531" cy="560541"/>
          </a:xfrm>
          <a:noFill/>
          <a:ln>
            <a:noFill/>
          </a:ln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2800" b="1" dirty="0"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147" y="754141"/>
            <a:ext cx="5789692" cy="5495565"/>
          </a:xfrm>
          <a:noFill/>
          <a:ln>
            <a:noFill/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>
              <a:defRPr lang="en-US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>
              <a:defRPr lang="en-US" sz="18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2pPr>
            <a:lvl3pPr>
              <a:defRPr lang="en-US" sz="16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3pPr>
            <a:lvl4pPr>
              <a:defRPr lang="en-US" sz="1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4pPr>
            <a:lvl5pPr>
              <a:defRPr lang="en-US" sz="1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5pPr>
          </a:lstStyle>
          <a:p>
            <a:pPr marL="342814" lvl="0" indent="-342814">
              <a:buFont typeface="Arial" pitchFamily="34" charset="0"/>
            </a:pPr>
            <a:r>
              <a:rPr lang="en-US" dirty="0"/>
              <a:t>Click to edit Master text styles</a:t>
            </a:r>
          </a:p>
          <a:p>
            <a:pPr marL="742765" lvl="1" indent="-285679">
              <a:buFont typeface="Arial" pitchFamily="34" charset="0"/>
              <a:buChar char="•"/>
            </a:pPr>
            <a:r>
              <a:rPr lang="en-US" dirty="0"/>
              <a:t>Second level</a:t>
            </a:r>
          </a:p>
          <a:p>
            <a:pPr marL="1142714" lvl="2" indent="-228543">
              <a:buFont typeface="Arial" pitchFamily="34" charset="0"/>
            </a:pPr>
            <a:r>
              <a:rPr lang="en-US" dirty="0"/>
              <a:t>Third level</a:t>
            </a:r>
          </a:p>
          <a:p>
            <a:pPr marL="1599800" lvl="3" indent="-228543">
              <a:buFont typeface="Arial" pitchFamily="34" charset="0"/>
              <a:buChar char="•"/>
            </a:pPr>
            <a:r>
              <a:rPr lang="en-US" dirty="0"/>
              <a:t>Fourth level</a:t>
            </a:r>
          </a:p>
          <a:p>
            <a:pPr marL="2056886" lvl="4" indent="-228543">
              <a:buFont typeface="Arial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754141"/>
            <a:ext cx="5789692" cy="5495565"/>
          </a:xfrm>
          <a:noFill/>
          <a:ln>
            <a:noFill/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>
              <a:defRPr lang="en-US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>
              <a:defRPr lang="en-US" sz="18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2pPr>
            <a:lvl3pPr>
              <a:defRPr lang="en-US" sz="16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3pPr>
            <a:lvl4pPr>
              <a:defRPr lang="en-US" sz="1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4pPr>
            <a:lvl5pPr>
              <a:defRPr lang="en-US" sz="1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5pPr>
          </a:lstStyle>
          <a:p>
            <a:pPr marL="342814" lvl="0" indent="-342814">
              <a:buFont typeface="Arial" pitchFamily="34" charset="0"/>
            </a:pPr>
            <a:r>
              <a:rPr lang="en-US" dirty="0"/>
              <a:t>Click to edit Master text styles</a:t>
            </a:r>
          </a:p>
          <a:p>
            <a:pPr marL="742765" lvl="1" indent="-285679">
              <a:buFont typeface="Arial" pitchFamily="34" charset="0"/>
              <a:buChar char="•"/>
            </a:pPr>
            <a:r>
              <a:rPr lang="en-US" dirty="0"/>
              <a:t>Second level</a:t>
            </a:r>
          </a:p>
          <a:p>
            <a:pPr marL="1142714" lvl="2" indent="-228543">
              <a:buFont typeface="Arial" pitchFamily="34" charset="0"/>
            </a:pPr>
            <a:r>
              <a:rPr lang="en-US" dirty="0"/>
              <a:t>Third level</a:t>
            </a:r>
          </a:p>
          <a:p>
            <a:pPr marL="1599800" lvl="3" indent="-228543">
              <a:buFont typeface="Arial" pitchFamily="34" charset="0"/>
              <a:buChar char="•"/>
            </a:pPr>
            <a:r>
              <a:rPr lang="en-US" dirty="0"/>
              <a:t>Fourth level</a:t>
            </a:r>
          </a:p>
          <a:p>
            <a:pPr marL="2056886" lvl="4" indent="-228543">
              <a:buFont typeface="Arial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8C159EA-5EBF-C644-A85A-5241AF491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477001"/>
            <a:ext cx="274248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4DD4B05D-A848-7144-B64C-2FE7103765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65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47" indent="0">
              <a:buNone/>
              <a:defRPr sz="2000" b="1"/>
            </a:lvl2pPr>
            <a:lvl3pPr marL="914293" indent="0">
              <a:buNone/>
              <a:defRPr sz="1866" b="1"/>
            </a:lvl3pPr>
            <a:lvl4pPr marL="1371440" indent="0">
              <a:buNone/>
              <a:defRPr sz="1600" b="1"/>
            </a:lvl4pPr>
            <a:lvl5pPr marL="1828587" indent="0">
              <a:buNone/>
              <a:defRPr sz="1600" b="1"/>
            </a:lvl5pPr>
            <a:lvl6pPr marL="2285734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66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7"/>
            <a:ext cx="5387630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47" indent="0">
              <a:buNone/>
              <a:defRPr sz="2000" b="1"/>
            </a:lvl2pPr>
            <a:lvl3pPr marL="914293" indent="0">
              <a:buNone/>
              <a:defRPr sz="1866" b="1"/>
            </a:lvl3pPr>
            <a:lvl4pPr marL="1371440" indent="0">
              <a:buNone/>
              <a:defRPr sz="1600" b="1"/>
            </a:lvl4pPr>
            <a:lvl5pPr marL="1828587" indent="0">
              <a:buNone/>
              <a:defRPr sz="1600" b="1"/>
            </a:lvl5pPr>
            <a:lvl6pPr marL="2285734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66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0ECC264-E742-1C44-8C00-98F4B46F84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8357" y="6477001"/>
            <a:ext cx="274248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4DD4B05D-A848-7144-B64C-2FE7103765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9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47" y="72804"/>
            <a:ext cx="11782531" cy="495241"/>
          </a:xfrm>
          <a:noFill/>
          <a:ln>
            <a:noFill/>
          </a:ln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2800" kern="0"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0F091-A89E-4A4E-892D-7065F7329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477001"/>
            <a:ext cx="274248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4DD4B05D-A848-7144-B64C-2FE7103765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6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22A18C0-1D5B-C940-8DDA-D04533AFC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477001"/>
            <a:ext cx="274248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4DD4B05D-A848-7144-B64C-2FE7103765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7" y="273053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7" y="1435104"/>
            <a:ext cx="4010039" cy="4691063"/>
          </a:xfrm>
        </p:spPr>
        <p:txBody>
          <a:bodyPr/>
          <a:lstStyle>
            <a:lvl1pPr marL="0" indent="0">
              <a:buNone/>
              <a:defRPr sz="1466"/>
            </a:lvl1pPr>
            <a:lvl2pPr marL="457147" indent="0">
              <a:buNone/>
              <a:defRPr sz="1200"/>
            </a:lvl2pPr>
            <a:lvl3pPr marL="914293" indent="0">
              <a:buNone/>
              <a:defRPr sz="1066"/>
            </a:lvl3pPr>
            <a:lvl4pPr marL="1371440" indent="0">
              <a:buNone/>
              <a:defRPr sz="933"/>
            </a:lvl4pPr>
            <a:lvl5pPr marL="1828587" indent="0">
              <a:buNone/>
              <a:defRPr sz="933"/>
            </a:lvl5pPr>
            <a:lvl6pPr marL="2285734" indent="0">
              <a:buNone/>
              <a:defRPr sz="933"/>
            </a:lvl6pPr>
            <a:lvl7pPr marL="2742879" indent="0">
              <a:buNone/>
              <a:defRPr sz="933"/>
            </a:lvl7pPr>
            <a:lvl8pPr marL="3200026" indent="0">
              <a:buNone/>
              <a:defRPr sz="933"/>
            </a:lvl8pPr>
            <a:lvl9pPr marL="3657173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54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4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147" indent="0">
              <a:buNone/>
              <a:defRPr sz="2799"/>
            </a:lvl2pPr>
            <a:lvl3pPr marL="914293" indent="0">
              <a:buNone/>
              <a:defRPr sz="2399"/>
            </a:lvl3pPr>
            <a:lvl4pPr marL="1371440" indent="0">
              <a:buNone/>
              <a:defRPr sz="2000"/>
            </a:lvl4pPr>
            <a:lvl5pPr marL="1828587" indent="0">
              <a:buNone/>
              <a:defRPr sz="2000"/>
            </a:lvl5pPr>
            <a:lvl6pPr marL="2285734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3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2"/>
            <a:ext cx="7313295" cy="804863"/>
          </a:xfrm>
        </p:spPr>
        <p:txBody>
          <a:bodyPr/>
          <a:lstStyle>
            <a:lvl1pPr marL="0" indent="0">
              <a:buNone/>
              <a:defRPr sz="1466"/>
            </a:lvl1pPr>
            <a:lvl2pPr marL="457147" indent="0">
              <a:buNone/>
              <a:defRPr sz="1200"/>
            </a:lvl2pPr>
            <a:lvl3pPr marL="914293" indent="0">
              <a:buNone/>
              <a:defRPr sz="1066"/>
            </a:lvl3pPr>
            <a:lvl4pPr marL="1371440" indent="0">
              <a:buNone/>
              <a:defRPr sz="933"/>
            </a:lvl4pPr>
            <a:lvl5pPr marL="1828587" indent="0">
              <a:buNone/>
              <a:defRPr sz="933"/>
            </a:lvl5pPr>
            <a:lvl6pPr marL="2285734" indent="0">
              <a:buNone/>
              <a:defRPr sz="933"/>
            </a:lvl6pPr>
            <a:lvl7pPr marL="2742879" indent="0">
              <a:buNone/>
              <a:defRPr sz="933"/>
            </a:lvl7pPr>
            <a:lvl8pPr marL="3200026" indent="0">
              <a:buNone/>
              <a:defRPr sz="933"/>
            </a:lvl8pPr>
            <a:lvl9pPr marL="3657173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26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file://localhost/Users/ranja/Documents/5-resources/ppt/2018%20ppt-with%20R/new/working%20files/graphics_HD-M-maroon.png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147" y="47752"/>
            <a:ext cx="11782531" cy="104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147" y="1295400"/>
            <a:ext cx="11782531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s_HD-M-maroon.png" descr="/Users/ranja/Documents/5-resources/ppt/2018 ppt-with R/new/working files/graphics_HD-M-maroon.png"/>
          <p:cNvPicPr>
            <a:picLocks noChangeAspect="1"/>
          </p:cNvPicPr>
          <p:nvPr userDrawn="1"/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9381"/>
            <a:ext cx="12188825" cy="3886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D8B57E-45C4-3F4D-B58F-51E81F0C1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477001"/>
            <a:ext cx="274248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4DD4B05D-A848-7144-B64C-2FE7103765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32" b="1">
          <a:solidFill>
            <a:srgbClr val="7A001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99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99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99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99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5pPr>
      <a:lvl6pPr marL="457147" algn="ctr" rtl="0" eaLnBrk="1" fontAlgn="base" hangingPunct="1">
        <a:spcBef>
          <a:spcPct val="0"/>
        </a:spcBef>
        <a:spcAft>
          <a:spcPct val="0"/>
        </a:spcAft>
        <a:defRPr sz="4399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6pPr>
      <a:lvl7pPr marL="914293" algn="ctr" rtl="0" eaLnBrk="1" fontAlgn="base" hangingPunct="1">
        <a:spcBef>
          <a:spcPct val="0"/>
        </a:spcBef>
        <a:spcAft>
          <a:spcPct val="0"/>
        </a:spcAft>
        <a:defRPr sz="4399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7pPr>
      <a:lvl8pPr marL="1371440" algn="ctr" rtl="0" eaLnBrk="1" fontAlgn="base" hangingPunct="1">
        <a:spcBef>
          <a:spcPct val="0"/>
        </a:spcBef>
        <a:spcAft>
          <a:spcPct val="0"/>
        </a:spcAft>
        <a:defRPr sz="4399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8pPr>
      <a:lvl9pPr marL="1828587" algn="ctr" rtl="0" eaLnBrk="1" fontAlgn="base" hangingPunct="1">
        <a:spcBef>
          <a:spcPct val="0"/>
        </a:spcBef>
        <a:spcAft>
          <a:spcPct val="0"/>
        </a:spcAft>
        <a:defRPr sz="4399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860" indent="-34286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399" b="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742864" indent="-285717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399" b="0">
          <a:solidFill>
            <a:srgbClr val="595959"/>
          </a:solidFill>
          <a:latin typeface="+mn-lt"/>
          <a:ea typeface="ＭＳ Ｐゴシック" charset="0"/>
        </a:defRPr>
      </a:lvl2pPr>
      <a:lvl3pPr marL="1142866" indent="-228574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133" b="0">
          <a:solidFill>
            <a:srgbClr val="595959"/>
          </a:solidFill>
          <a:latin typeface="+mn-lt"/>
          <a:ea typeface="ＭＳ Ｐゴシック" charset="0"/>
        </a:defRPr>
      </a:lvl3pPr>
      <a:lvl4pPr marL="1600013" indent="-228574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133" b="0">
          <a:solidFill>
            <a:srgbClr val="595959"/>
          </a:solidFill>
          <a:latin typeface="+mn-lt"/>
          <a:ea typeface="ＭＳ Ｐゴシック" charset="0"/>
        </a:defRPr>
      </a:lvl4pPr>
      <a:lvl5pPr marL="2057160" indent="-228574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133" b="0">
          <a:solidFill>
            <a:srgbClr val="595959"/>
          </a:solidFill>
          <a:latin typeface="+mn-lt"/>
          <a:ea typeface="ＭＳ Ｐゴシック" charset="0"/>
        </a:defRPr>
      </a:lvl5pPr>
      <a:lvl6pPr marL="2514306" indent="-228574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53" indent="-228574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00" indent="-228574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747" indent="-228574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4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45714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7" algn="l" defTabSz="45714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4" algn="l" defTabSz="45714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3" algn="l" defTabSz="45714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563F4B0-1FC4-0A4B-9BD1-34C9311692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VeriGOOD</a:t>
            </a:r>
            <a:r>
              <a:rPr lang="en-US" dirty="0"/>
              <a:t>-ML: An Open-Source Flow</a:t>
            </a:r>
            <a:br>
              <a:rPr lang="en-US" dirty="0"/>
            </a:br>
            <a:r>
              <a:rPr lang="en-US" dirty="0"/>
              <a:t>for Automated ML Hardware Synthesis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392072-6997-CD4D-85A8-F490999B61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162" y="2342779"/>
            <a:ext cx="10665222" cy="609600"/>
          </a:xfrm>
        </p:spPr>
        <p:txBody>
          <a:bodyPr/>
          <a:lstStyle/>
          <a:p>
            <a:r>
              <a:rPr lang="en-US" sz="1866" dirty="0" err="1"/>
              <a:t>Hadi</a:t>
            </a:r>
            <a:r>
              <a:rPr lang="en-US" sz="1866" dirty="0"/>
              <a:t> Esmaeilzadeh</a:t>
            </a:r>
            <a:r>
              <a:rPr lang="en-US" sz="1866" baseline="30000" dirty="0"/>
              <a:t>1</a:t>
            </a:r>
            <a:r>
              <a:rPr lang="en-US" sz="1866" dirty="0"/>
              <a:t>, Soroush Ghodrati</a:t>
            </a:r>
            <a:r>
              <a:rPr lang="en-US" sz="1866" baseline="30000" dirty="0"/>
              <a:t>1</a:t>
            </a:r>
            <a:r>
              <a:rPr lang="en-US" sz="1866" dirty="0"/>
              <a:t>, </a:t>
            </a:r>
            <a:r>
              <a:rPr lang="en-US" sz="1866" dirty="0" err="1"/>
              <a:t>Jie</a:t>
            </a:r>
            <a:r>
              <a:rPr lang="en-US" sz="1866" dirty="0"/>
              <a:t> Gu</a:t>
            </a:r>
            <a:r>
              <a:rPr lang="en-US" sz="1866" baseline="30000" dirty="0"/>
              <a:t>2</a:t>
            </a:r>
            <a:r>
              <a:rPr lang="en-US" sz="1866" dirty="0"/>
              <a:t>, </a:t>
            </a:r>
            <a:r>
              <a:rPr lang="en-US" sz="1866" dirty="0" err="1"/>
              <a:t>Shiyu</a:t>
            </a:r>
            <a:r>
              <a:rPr lang="en-US" sz="1866" dirty="0"/>
              <a:t> Guo</a:t>
            </a:r>
            <a:r>
              <a:rPr lang="en-US" sz="1866" baseline="30000" dirty="0"/>
              <a:t>2</a:t>
            </a:r>
            <a:r>
              <a:rPr lang="en-US" sz="1866" dirty="0"/>
              <a:t>, Andrew B. Kahng</a:t>
            </a:r>
            <a:r>
              <a:rPr lang="en-US" sz="1866" baseline="30000" dirty="0"/>
              <a:t>1</a:t>
            </a:r>
            <a:r>
              <a:rPr lang="en-US" sz="1866" dirty="0"/>
              <a:t>, </a:t>
            </a:r>
          </a:p>
          <a:p>
            <a:r>
              <a:rPr lang="en-US" sz="1866" dirty="0"/>
              <a:t>Joon Kyung Kim</a:t>
            </a:r>
            <a:r>
              <a:rPr lang="en-US" sz="1866" baseline="30000" dirty="0"/>
              <a:t>1</a:t>
            </a:r>
            <a:r>
              <a:rPr lang="en-US" sz="1866" dirty="0"/>
              <a:t>, Sean Kinzer</a:t>
            </a:r>
            <a:r>
              <a:rPr lang="en-US" sz="1866" baseline="30000" dirty="0"/>
              <a:t>1</a:t>
            </a:r>
            <a:r>
              <a:rPr lang="en-US" sz="1866" dirty="0"/>
              <a:t>, Rohan Mahapatra</a:t>
            </a:r>
            <a:r>
              <a:rPr lang="en-US" sz="1866" baseline="30000" dirty="0"/>
              <a:t>1</a:t>
            </a:r>
            <a:r>
              <a:rPr lang="en-US" sz="1866" dirty="0"/>
              <a:t>, </a:t>
            </a:r>
            <a:r>
              <a:rPr lang="en-US" sz="1866" dirty="0" err="1"/>
              <a:t>Susmita</a:t>
            </a:r>
            <a:r>
              <a:rPr lang="en-US" sz="1866" dirty="0"/>
              <a:t> Dey Manasi</a:t>
            </a:r>
            <a:r>
              <a:rPr lang="en-US" sz="1866" baseline="30000" dirty="0"/>
              <a:t>3</a:t>
            </a:r>
            <a:r>
              <a:rPr lang="en-US" sz="1866" dirty="0"/>
              <a:t>, Edwin Mascarenhas</a:t>
            </a:r>
            <a:r>
              <a:rPr lang="en-US" sz="1866" baseline="30000" dirty="0"/>
              <a:t>1</a:t>
            </a:r>
            <a:r>
              <a:rPr lang="en-US" sz="1866" dirty="0"/>
              <a:t>,</a:t>
            </a:r>
          </a:p>
          <a:p>
            <a:r>
              <a:rPr lang="en-US" sz="1866" b="1" dirty="0" err="1"/>
              <a:t>Sachin</a:t>
            </a:r>
            <a:r>
              <a:rPr lang="en-US" sz="1866" b="1" dirty="0"/>
              <a:t> S. Sapatnekar</a:t>
            </a:r>
            <a:r>
              <a:rPr lang="en-US" sz="1866" baseline="30000" dirty="0"/>
              <a:t>3</a:t>
            </a:r>
            <a:r>
              <a:rPr lang="en-US" sz="1866" dirty="0"/>
              <a:t>, Ravi Varadarajan</a:t>
            </a:r>
            <a:r>
              <a:rPr lang="en-US" sz="1866" baseline="30000" dirty="0"/>
              <a:t>1</a:t>
            </a:r>
            <a:r>
              <a:rPr lang="en-US" sz="1866" dirty="0"/>
              <a:t>, </a:t>
            </a:r>
            <a:r>
              <a:rPr lang="en-US" sz="1866" dirty="0" err="1"/>
              <a:t>Zhiang</a:t>
            </a:r>
            <a:r>
              <a:rPr lang="en-US" sz="1866" dirty="0"/>
              <a:t> Wang</a:t>
            </a:r>
            <a:r>
              <a:rPr lang="en-US" sz="1866" baseline="30000" dirty="0"/>
              <a:t>1</a:t>
            </a:r>
            <a:r>
              <a:rPr lang="en-US" sz="1866" dirty="0"/>
              <a:t>, </a:t>
            </a:r>
            <a:r>
              <a:rPr lang="en-US" sz="1866" dirty="0" err="1"/>
              <a:t>Hanyang</a:t>
            </a:r>
            <a:r>
              <a:rPr lang="en-US" sz="1866" dirty="0"/>
              <a:t> Xu</a:t>
            </a:r>
            <a:r>
              <a:rPr lang="en-US" sz="1866" baseline="30000" dirty="0"/>
              <a:t>1</a:t>
            </a:r>
            <a:r>
              <a:rPr lang="en-US" sz="1866" dirty="0"/>
              <a:t>, </a:t>
            </a:r>
          </a:p>
          <a:p>
            <a:r>
              <a:rPr lang="en-US" sz="1866" dirty="0" err="1"/>
              <a:t>Brahmendra</a:t>
            </a:r>
            <a:r>
              <a:rPr lang="en-US" sz="1866" dirty="0"/>
              <a:t> Reddy Yatham</a:t>
            </a:r>
            <a:r>
              <a:rPr lang="en-US" sz="1866" baseline="30000" dirty="0"/>
              <a:t>1</a:t>
            </a:r>
            <a:r>
              <a:rPr lang="en-US" sz="1866" dirty="0"/>
              <a:t>, </a:t>
            </a:r>
            <a:r>
              <a:rPr lang="en-US" sz="1866" dirty="0" err="1"/>
              <a:t>Ziqing</a:t>
            </a:r>
            <a:r>
              <a:rPr lang="en-US" sz="1866" dirty="0"/>
              <a:t> Zeng</a:t>
            </a:r>
            <a:r>
              <a:rPr lang="en-US" sz="1866" baseline="30000" dirty="0"/>
              <a:t>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14161" y="4064583"/>
            <a:ext cx="10665222" cy="507868"/>
          </a:xfrm>
        </p:spPr>
        <p:txBody>
          <a:bodyPr/>
          <a:lstStyle/>
          <a:p>
            <a:pPr algn="ctr"/>
            <a:r>
              <a:rPr lang="en-US" baseline="30000" dirty="0"/>
              <a:t>1</a:t>
            </a:r>
            <a:r>
              <a:rPr lang="en-US" dirty="0"/>
              <a:t>UC San Diego             </a:t>
            </a:r>
            <a:r>
              <a:rPr lang="en-US" baseline="30000" dirty="0"/>
              <a:t>2</a:t>
            </a:r>
            <a:r>
              <a:rPr lang="en-US" dirty="0"/>
              <a:t>Northwestern University         </a:t>
            </a:r>
            <a:r>
              <a:rPr lang="en-US" baseline="30000" dirty="0"/>
              <a:t>3</a:t>
            </a:r>
            <a:r>
              <a:rPr lang="en-US" dirty="0"/>
              <a:t>University of Minnesota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4CA12D9-1421-DA4A-960C-041CA86DAA33}"/>
              </a:ext>
            </a:extLst>
          </p:cNvPr>
          <p:cNvSpPr txBox="1">
            <a:spLocks/>
          </p:cNvSpPr>
          <p:nvPr/>
        </p:nvSpPr>
        <p:spPr bwMode="auto">
          <a:xfrm>
            <a:off x="609442" y="4672107"/>
            <a:ext cx="10665222" cy="25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147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1600" b="0">
                <a:solidFill>
                  <a:srgbClr val="FFFFFF"/>
                </a:solidFill>
                <a:latin typeface="+mn-lt"/>
                <a:ea typeface="ＭＳ Ｐゴシック" charset="0"/>
              </a:defRPr>
            </a:lvl2pPr>
            <a:lvl3pPr marL="914293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1600" b="0">
                <a:solidFill>
                  <a:srgbClr val="FFFFFF"/>
                </a:solidFill>
                <a:latin typeface="+mn-lt"/>
                <a:ea typeface="ＭＳ Ｐゴシック" charset="0"/>
              </a:defRPr>
            </a:lvl3pPr>
            <a:lvl4pPr marL="137144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1600" b="0">
                <a:solidFill>
                  <a:srgbClr val="FFFFFF"/>
                </a:solidFill>
                <a:latin typeface="+mn-lt"/>
                <a:ea typeface="ＭＳ Ｐゴシック" charset="0"/>
              </a:defRPr>
            </a:lvl4pPr>
            <a:lvl5pPr marL="1828587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None/>
              <a:defRPr sz="1600" b="0">
                <a:solidFill>
                  <a:srgbClr val="FFFFFF"/>
                </a:solidFill>
                <a:latin typeface="+mn-lt"/>
                <a:ea typeface="ＭＳ Ｐゴシック" charset="0"/>
              </a:defRPr>
            </a:lvl5pPr>
            <a:lvl6pPr marL="2514306" indent="-22857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453" indent="-22857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600" indent="-22857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5747" indent="-22857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kern="0" baseline="30000" dirty="0">
                <a:solidFill>
                  <a:schemeClr val="tx1"/>
                </a:solidFill>
              </a:rPr>
              <a:t>Supported in part by the DARPA RTML program</a:t>
            </a:r>
            <a:endParaRPr 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68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152997-036B-3043-AA3D-6C659DB18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Classification and localization using SVM</a:t>
            </a:r>
          </a:p>
          <a:p>
            <a:pPr lvl="1"/>
            <a:r>
              <a:rPr lang="en-US" dirty="0"/>
              <a:t>WLAN indoor localization benchmark</a:t>
            </a:r>
          </a:p>
          <a:p>
            <a:pPr lvl="1"/>
            <a:endParaRPr lang="en-US" dirty="0"/>
          </a:p>
          <a:p>
            <a:r>
              <a:rPr lang="en-US" dirty="0"/>
              <a:t>Multiple configurations considered</a:t>
            </a:r>
          </a:p>
          <a:p>
            <a:endParaRPr lang="en-US" dirty="0"/>
          </a:p>
          <a:p>
            <a:r>
              <a:rPr lang="en-US" dirty="0"/>
              <a:t>Performance simulator predicts # of cycles, combined</a:t>
            </a:r>
          </a:p>
          <a:p>
            <a:pPr marL="0" indent="0">
              <a:buNone/>
            </a:pPr>
            <a:r>
              <a:rPr lang="en-US" dirty="0"/>
              <a:t>	with PPA information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F5E8BB-0308-3F48-A566-5AAAC498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TABLA results on non-DNN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6419A-BD11-F542-8BF7-EF3AB40C9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DD4B05D-A848-7144-B64C-2FE71037656C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FF1CA0D-7C01-1B40-8727-8984D8BE7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660395"/>
              </p:ext>
            </p:extLst>
          </p:nvPr>
        </p:nvGraphicFramePr>
        <p:xfrm>
          <a:off x="378042" y="3897545"/>
          <a:ext cx="10972801" cy="2163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543">
                  <a:extLst>
                    <a:ext uri="{9D8B030D-6E8A-4147-A177-3AD203B41FA5}">
                      <a16:colId xmlns:a16="http://schemas.microsoft.com/office/drawing/2014/main" val="1041758146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494356961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756475708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3958539196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668655000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1558784840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10255951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#PEs/PU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</a:t>
                      </a:r>
                    </a:p>
                    <a:p>
                      <a:pPr algn="ctr"/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Inference</a:t>
                      </a:r>
                    </a:p>
                    <a:p>
                      <a:pPr algn="ctr"/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429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2.96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1.28W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30.6m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020558"/>
                  </a:ext>
                </a:extLst>
              </a:tr>
              <a:tr h="3607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2.96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0.29W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122.3m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0.85s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840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5.65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1.90W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0.17s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34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5.65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0.56W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105.1m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0.68s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08342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2719095-B294-5245-A0A9-2DECEC626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15" y="319250"/>
            <a:ext cx="4397930" cy="33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80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BCA22B-76E8-E447-B8C4-EACC34E0F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GeneSys</a:t>
            </a:r>
            <a:r>
              <a:rPr lang="en-US" dirty="0"/>
              <a:t> results on DNN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BA369C-C42C-3649-BE12-07066440E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3146" y="754141"/>
            <a:ext cx="7542359" cy="5495565"/>
          </a:xfrm>
        </p:spPr>
        <p:txBody>
          <a:bodyPr/>
          <a:lstStyle/>
          <a:p>
            <a:r>
              <a:rPr lang="en-US" dirty="0" err="1"/>
              <a:t>GeneSys</a:t>
            </a:r>
            <a:r>
              <a:rPr lang="en-US" dirty="0"/>
              <a:t> inference on ResNet50</a:t>
            </a:r>
          </a:p>
          <a:p>
            <a:endParaRPr lang="en-US" dirty="0"/>
          </a:p>
          <a:p>
            <a:r>
              <a:rPr lang="en-US" dirty="0"/>
              <a:t>Multiple hardware platforms, different PE array sizes, </a:t>
            </a:r>
            <a:r>
              <a:rPr lang="en-US" dirty="0" err="1"/>
              <a:t>bitwidths</a:t>
            </a:r>
            <a:endParaRPr lang="en-US" dirty="0"/>
          </a:p>
          <a:p>
            <a:endParaRPr lang="en-US" dirty="0"/>
          </a:p>
          <a:p>
            <a:r>
              <a:rPr lang="en-US" dirty="0"/>
              <a:t>PPA combined with performance simulator that predicts number of execution cycles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EA903-36DE-334F-AB7D-D2001967E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DD4B05D-A848-7144-B64C-2FE71037656C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5ED129B-3714-BE4D-8309-7326F8A28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990900"/>
              </p:ext>
            </p:extLst>
          </p:nvPr>
        </p:nvGraphicFramePr>
        <p:xfrm>
          <a:off x="1837781" y="3918689"/>
          <a:ext cx="8513262" cy="2163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8877">
                  <a:extLst>
                    <a:ext uri="{9D8B030D-6E8A-4147-A177-3AD203B41FA5}">
                      <a16:colId xmlns:a16="http://schemas.microsoft.com/office/drawing/2014/main" val="3270214187"/>
                    </a:ext>
                  </a:extLst>
                </a:gridCol>
                <a:gridCol w="1418877">
                  <a:extLst>
                    <a:ext uri="{9D8B030D-6E8A-4147-A177-3AD203B41FA5}">
                      <a16:colId xmlns:a16="http://schemas.microsoft.com/office/drawing/2014/main" val="1346889597"/>
                    </a:ext>
                  </a:extLst>
                </a:gridCol>
                <a:gridCol w="1418877">
                  <a:extLst>
                    <a:ext uri="{9D8B030D-6E8A-4147-A177-3AD203B41FA5}">
                      <a16:colId xmlns:a16="http://schemas.microsoft.com/office/drawing/2014/main" val="2774167389"/>
                    </a:ext>
                  </a:extLst>
                </a:gridCol>
                <a:gridCol w="1418877">
                  <a:extLst>
                    <a:ext uri="{9D8B030D-6E8A-4147-A177-3AD203B41FA5}">
                      <a16:colId xmlns:a16="http://schemas.microsoft.com/office/drawing/2014/main" val="983422992"/>
                    </a:ext>
                  </a:extLst>
                </a:gridCol>
                <a:gridCol w="1418877">
                  <a:extLst>
                    <a:ext uri="{9D8B030D-6E8A-4147-A177-3AD203B41FA5}">
                      <a16:colId xmlns:a16="http://schemas.microsoft.com/office/drawing/2014/main" val="2382307849"/>
                    </a:ext>
                  </a:extLst>
                </a:gridCol>
                <a:gridCol w="1418877">
                  <a:extLst>
                    <a:ext uri="{9D8B030D-6E8A-4147-A177-3AD203B41FA5}">
                      <a16:colId xmlns:a16="http://schemas.microsoft.com/office/drawing/2014/main" val="10942868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 Array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Bitwidth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Inference</a:t>
                      </a:r>
                    </a:p>
                    <a:p>
                      <a:pPr algn="ctr"/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470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16 ×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1.09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2.0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25.6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526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16 × 16*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0.27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3.0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89.1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938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32 × 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8.5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1.04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10.0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05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64 × 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0.97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18.9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1.31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6.9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24013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37CDB2F-5B5E-1C47-81DA-7F485AE230C1}"/>
              </a:ext>
            </a:extLst>
          </p:cNvPr>
          <p:cNvSpPr txBox="1"/>
          <p:nvPr/>
        </p:nvSpPr>
        <p:spPr>
          <a:xfrm>
            <a:off x="4205369" y="6036846"/>
            <a:ext cx="3778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*larger on-chip buffers than the first row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BC1F1B-C4DA-574B-ADEC-967A20216E8B}"/>
              </a:ext>
            </a:extLst>
          </p:cNvPr>
          <p:cNvGrpSpPr>
            <a:grpSpLocks noChangeAspect="1"/>
          </p:cNvGrpSpPr>
          <p:nvPr/>
        </p:nvGrpSpPr>
        <p:grpSpPr>
          <a:xfrm>
            <a:off x="7947212" y="482600"/>
            <a:ext cx="3736498" cy="3222841"/>
            <a:chOff x="6378042" y="951310"/>
            <a:chExt cx="5667343" cy="48882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0D306E-04D7-B348-BFB7-72620DA0E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042" y="951310"/>
              <a:ext cx="5506008" cy="488825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44530-EC63-1548-8F13-28BEC5389C8D}"/>
                </a:ext>
              </a:extLst>
            </p:cNvPr>
            <p:cNvSpPr/>
            <p:nvPr/>
          </p:nvSpPr>
          <p:spPr>
            <a:xfrm>
              <a:off x="8958649" y="1618735"/>
              <a:ext cx="741405" cy="75376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FC9CE0-BAF9-314A-A402-224D2251C103}"/>
                </a:ext>
              </a:extLst>
            </p:cNvPr>
            <p:cNvSpPr txBox="1"/>
            <p:nvPr/>
          </p:nvSpPr>
          <p:spPr>
            <a:xfrm>
              <a:off x="10144897" y="1149179"/>
              <a:ext cx="1900488" cy="454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Systolic array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8FBE33B-D713-894F-8D69-7B031A8C642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700054" y="1396314"/>
              <a:ext cx="531341" cy="222421"/>
            </a:xfrm>
            <a:prstGeom prst="straightConnector1">
              <a:avLst/>
            </a:prstGeom>
            <a:noFill/>
            <a:ln w="22225">
              <a:solidFill>
                <a:srgbClr val="C00000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0254FE-295A-244C-A645-5981FEAB4495}"/>
                </a:ext>
              </a:extLst>
            </p:cNvPr>
            <p:cNvSpPr/>
            <p:nvPr/>
          </p:nvSpPr>
          <p:spPr>
            <a:xfrm>
              <a:off x="7278806" y="2792122"/>
              <a:ext cx="4126173" cy="2575998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69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AB35F9-FAFF-E648-8F0E-1D8128A8E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Applied to a set of non-DNN benchmarks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E507DE-23D4-034A-A9B5-16099635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Axiline</a:t>
            </a:r>
            <a:r>
              <a:rPr lang="en-US" dirty="0"/>
              <a:t>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EE99F-0195-AF46-832D-242677E75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DD4B05D-A848-7144-B64C-2FE71037656C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67FA5EA-A084-6C47-A114-62676549F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627417"/>
              </p:ext>
            </p:extLst>
          </p:nvPr>
        </p:nvGraphicFramePr>
        <p:xfrm>
          <a:off x="606641" y="3429000"/>
          <a:ext cx="10744202" cy="2823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886">
                  <a:extLst>
                    <a:ext uri="{9D8B030D-6E8A-4147-A177-3AD203B41FA5}">
                      <a16:colId xmlns:a16="http://schemas.microsoft.com/office/drawing/2014/main" val="4128103399"/>
                    </a:ext>
                  </a:extLst>
                </a:gridCol>
                <a:gridCol w="1534886">
                  <a:extLst>
                    <a:ext uri="{9D8B030D-6E8A-4147-A177-3AD203B41FA5}">
                      <a16:colId xmlns:a16="http://schemas.microsoft.com/office/drawing/2014/main" val="3049984603"/>
                    </a:ext>
                  </a:extLst>
                </a:gridCol>
                <a:gridCol w="1534886">
                  <a:extLst>
                    <a:ext uri="{9D8B030D-6E8A-4147-A177-3AD203B41FA5}">
                      <a16:colId xmlns:a16="http://schemas.microsoft.com/office/drawing/2014/main" val="2886205003"/>
                    </a:ext>
                  </a:extLst>
                </a:gridCol>
                <a:gridCol w="1534886">
                  <a:extLst>
                    <a:ext uri="{9D8B030D-6E8A-4147-A177-3AD203B41FA5}">
                      <a16:colId xmlns:a16="http://schemas.microsoft.com/office/drawing/2014/main" val="2575945285"/>
                    </a:ext>
                  </a:extLst>
                </a:gridCol>
                <a:gridCol w="1534886">
                  <a:extLst>
                    <a:ext uri="{9D8B030D-6E8A-4147-A177-3AD203B41FA5}">
                      <a16:colId xmlns:a16="http://schemas.microsoft.com/office/drawing/2014/main" val="190903691"/>
                    </a:ext>
                  </a:extLst>
                </a:gridCol>
                <a:gridCol w="1534886">
                  <a:extLst>
                    <a:ext uri="{9D8B030D-6E8A-4147-A177-3AD203B41FA5}">
                      <a16:colId xmlns:a16="http://schemas.microsoft.com/office/drawing/2014/main" val="2697074029"/>
                    </a:ext>
                  </a:extLst>
                </a:gridCol>
                <a:gridCol w="1534886">
                  <a:extLst>
                    <a:ext uri="{9D8B030D-6E8A-4147-A177-3AD203B41FA5}">
                      <a16:colId xmlns:a16="http://schemas.microsoft.com/office/drawing/2014/main" val="8429453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Benchmark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</a:t>
                      </a:r>
                    </a:p>
                    <a:p>
                      <a:pPr algn="ctr"/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On-chip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1423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Logistic regression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495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0.024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4.70ms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0.47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9246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en-US" dirty="0"/>
                        <a:t>Logistic regression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en-US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0.014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6.98ms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0.31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63507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0.042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6.01ms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3.42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24548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497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0.030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10.01ms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2.04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090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Linear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492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0.091 mm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0.37ms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4.45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97286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1FB9EE1-EACB-7F40-A30F-414476C3A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034" y="47754"/>
            <a:ext cx="3231643" cy="32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82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606E5-639A-634E-8155-76A38BBED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Automated ONNX-to-Verilog translation</a:t>
            </a:r>
          </a:p>
          <a:p>
            <a:pPr lvl="1"/>
            <a:r>
              <a:rPr lang="en-US" dirty="0"/>
              <a:t>Verilog-to-GDSII using commercial tools (for now)</a:t>
            </a:r>
          </a:p>
          <a:p>
            <a:endParaRPr lang="en-US" dirty="0"/>
          </a:p>
          <a:p>
            <a:r>
              <a:rPr lang="en-US" dirty="0"/>
              <a:t>Three engines</a:t>
            </a:r>
          </a:p>
          <a:p>
            <a:pPr lvl="1"/>
            <a:r>
              <a:rPr lang="en-US" b="1" dirty="0">
                <a:solidFill>
                  <a:srgbClr val="7A0019"/>
                </a:solidFill>
              </a:rPr>
              <a:t>TABLA</a:t>
            </a:r>
            <a:r>
              <a:rPr lang="en-US" dirty="0"/>
              <a:t> platform for non-DNN ML applications</a:t>
            </a:r>
          </a:p>
          <a:p>
            <a:pPr lvl="1"/>
            <a:r>
              <a:rPr lang="en-US" b="1" dirty="0" err="1">
                <a:solidFill>
                  <a:srgbClr val="7A0019"/>
                </a:solidFill>
              </a:rPr>
              <a:t>GeneSys</a:t>
            </a:r>
            <a:r>
              <a:rPr lang="en-US" dirty="0"/>
              <a:t> platform for DNNs</a:t>
            </a:r>
          </a:p>
          <a:p>
            <a:pPr lvl="1"/>
            <a:r>
              <a:rPr lang="en-US" b="1" dirty="0" err="1">
                <a:solidFill>
                  <a:srgbClr val="7A0019"/>
                </a:solidFill>
              </a:rPr>
              <a:t>Axiline</a:t>
            </a:r>
            <a:r>
              <a:rPr lang="en-US" dirty="0"/>
              <a:t> hardwiring for small ML problems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DBDDD4-7E68-3C4E-80E8-2B693E06D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9EE95-4298-9844-B5FD-0BFEE9AB1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DD4B05D-A848-7144-B64C-2FE71037656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76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110F8-6C64-5B4A-B0B3-0D3C77D5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78951B-1E09-3043-87A2-5E618071CE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604ECE-F425-1A43-8889-E99C2442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DD4B05D-A848-7144-B64C-2FE71037656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7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D67A1D-A9AA-7B4C-B602-8935224A6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47" y="49565"/>
            <a:ext cx="11782531" cy="558654"/>
          </a:xfrm>
        </p:spPr>
        <p:txBody>
          <a:bodyPr/>
          <a:lstStyle/>
          <a:p>
            <a:r>
              <a:rPr lang="en-US" dirty="0"/>
              <a:t>Overview of </a:t>
            </a:r>
            <a:r>
              <a:rPr lang="en-US" dirty="0" err="1"/>
              <a:t>VeriGOOD</a:t>
            </a:r>
            <a:r>
              <a:rPr lang="en-US" dirty="0"/>
              <a:t>-ML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E49FB-A7B1-3344-A775-86DB7ECAA1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487" y="700442"/>
            <a:ext cx="6634235" cy="54955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Open-source ML hardware generator</a:t>
            </a:r>
          </a:p>
          <a:p>
            <a:pPr marL="0" indent="0">
              <a:buNone/>
            </a:pPr>
            <a:r>
              <a:rPr lang="en-US" b="1" dirty="0"/>
              <a:t>Input</a:t>
            </a:r>
            <a:r>
              <a:rPr lang="en-US" dirty="0"/>
              <a:t>: ONNX</a:t>
            </a:r>
          </a:p>
          <a:p>
            <a:pPr marL="0" indent="0">
              <a:buNone/>
            </a:pPr>
            <a:r>
              <a:rPr lang="en-US" b="1" dirty="0"/>
              <a:t>Output</a:t>
            </a:r>
            <a:r>
              <a:rPr lang="en-US" dirty="0"/>
              <a:t>: Verilog</a:t>
            </a:r>
          </a:p>
          <a:p>
            <a:pPr marL="0" indent="0">
              <a:buNone/>
            </a:pPr>
            <a:r>
              <a:rPr lang="en-US" dirty="0"/>
              <a:t>Back-end implementation of Verilog using GF12/Arm libraries using a commercial tool flow</a:t>
            </a:r>
          </a:p>
          <a:p>
            <a:pPr marL="0" indent="0">
              <a:buNone/>
            </a:pPr>
            <a:r>
              <a:rPr lang="en-US" b="1" dirty="0" err="1">
                <a:solidFill>
                  <a:srgbClr val="7A0019"/>
                </a:solidFill>
              </a:rPr>
              <a:t>PolyMath</a:t>
            </a:r>
            <a:r>
              <a:rPr lang="en-US" dirty="0"/>
              <a:t> compiles ONNX to IR/instructions for hardware</a:t>
            </a:r>
          </a:p>
          <a:p>
            <a:pPr marL="0" indent="0">
              <a:buNone/>
            </a:pPr>
            <a:r>
              <a:rPr lang="en-US" dirty="0"/>
              <a:t>Three engines covering a range of ML algorithms (training + inference)</a:t>
            </a:r>
          </a:p>
          <a:p>
            <a:r>
              <a:rPr lang="en-US" b="1" dirty="0">
                <a:solidFill>
                  <a:srgbClr val="7A0019"/>
                </a:solidFill>
              </a:rPr>
              <a:t>TABLA</a:t>
            </a:r>
            <a:r>
              <a:rPr lang="en-US" dirty="0"/>
              <a:t> platform for non-DNN ML applications</a:t>
            </a:r>
          </a:p>
          <a:p>
            <a:pPr lvl="1"/>
            <a:r>
              <a:rPr lang="en-US" dirty="0"/>
              <a:t>SVM, linear regression, logistic regression, recommender systems, backpropagation</a:t>
            </a:r>
          </a:p>
          <a:p>
            <a:r>
              <a:rPr lang="en-US" b="1" dirty="0" err="1">
                <a:solidFill>
                  <a:srgbClr val="7A0019"/>
                </a:solidFill>
              </a:rPr>
              <a:t>GeneSys</a:t>
            </a:r>
            <a:r>
              <a:rPr lang="en-US" dirty="0"/>
              <a:t> platform for DNNs</a:t>
            </a:r>
          </a:p>
          <a:p>
            <a:pPr lvl="1"/>
            <a:r>
              <a:rPr lang="en-US" dirty="0" err="1"/>
              <a:t>LeNet</a:t>
            </a:r>
            <a:r>
              <a:rPr lang="en-US" dirty="0"/>
              <a:t>, </a:t>
            </a:r>
            <a:r>
              <a:rPr lang="en-US" dirty="0" err="1"/>
              <a:t>AlexNet</a:t>
            </a:r>
            <a:r>
              <a:rPr lang="en-US" dirty="0"/>
              <a:t>, VGG-16, MobileNet-v2, ResNet18, ResNet50, …</a:t>
            </a:r>
          </a:p>
          <a:p>
            <a:r>
              <a:rPr lang="en-US" b="1" dirty="0" err="1">
                <a:solidFill>
                  <a:srgbClr val="7A0019"/>
                </a:solidFill>
              </a:rPr>
              <a:t>Axiline</a:t>
            </a:r>
            <a:r>
              <a:rPr lang="en-US" dirty="0"/>
              <a:t> hardwiring for small ML problems</a:t>
            </a:r>
          </a:p>
          <a:p>
            <a:pPr lvl="1"/>
            <a:r>
              <a:rPr lang="en-US" dirty="0"/>
              <a:t>SVM, linear regression, logistic regression, recommender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C9060A-63A0-9841-8F20-E174EDF14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476206"/>
            <a:ext cx="2742486" cy="366089"/>
          </a:xfrm>
        </p:spPr>
        <p:txBody>
          <a:bodyPr/>
          <a:lstStyle/>
          <a:p>
            <a:fld id="{231CC523-8BC6-4921-807A-66BD262F34AB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228A46-8DFC-8E45-A26C-B5BF4FF4BF05}"/>
              </a:ext>
            </a:extLst>
          </p:cNvPr>
          <p:cNvGrpSpPr/>
          <p:nvPr/>
        </p:nvGrpSpPr>
        <p:grpSpPr>
          <a:xfrm>
            <a:off x="6947418" y="5455072"/>
            <a:ext cx="2490848" cy="646331"/>
            <a:chOff x="8262446" y="5902640"/>
            <a:chExt cx="2491498" cy="6465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332319-BBB9-8A4F-BAE2-A8C7DABD9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446" y="5987490"/>
              <a:ext cx="390187" cy="38409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93C839-3E83-D442-932E-D13C8425DD1D}"/>
                </a:ext>
              </a:extLst>
            </p:cNvPr>
            <p:cNvSpPr txBox="1"/>
            <p:nvPr/>
          </p:nvSpPr>
          <p:spPr>
            <a:xfrm>
              <a:off x="8714059" y="5902640"/>
              <a:ext cx="2039885" cy="64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/>
                <a:t>Axiline</a:t>
              </a:r>
              <a:r>
                <a:rPr lang="en-US" sz="1800" dirty="0"/>
                <a:t> SVM-200</a:t>
              </a:r>
            </a:p>
            <a:p>
              <a:r>
                <a:rPr lang="en-US" sz="1800" dirty="0"/>
                <a:t>0.016mm</a:t>
              </a:r>
              <a:r>
                <a:rPr lang="en-US" sz="1800" baseline="30000" dirty="0"/>
                <a:t>2</a:t>
              </a:r>
              <a:endParaRPr lang="en-US" sz="18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CDCEFE-8139-A947-B46F-DD1243B252FF}"/>
              </a:ext>
            </a:extLst>
          </p:cNvPr>
          <p:cNvGrpSpPr/>
          <p:nvPr/>
        </p:nvGrpSpPr>
        <p:grpSpPr>
          <a:xfrm>
            <a:off x="6909368" y="2827853"/>
            <a:ext cx="4298282" cy="2375512"/>
            <a:chOff x="8224378" y="925983"/>
            <a:chExt cx="4299401" cy="2376130"/>
          </a:xfrm>
        </p:grpSpPr>
        <p:pic>
          <p:nvPicPr>
            <p:cNvPr id="9" name="image3.png">
              <a:extLst>
                <a:ext uri="{FF2B5EF4-FFF2-40B4-BE49-F238E27FC236}">
                  <a16:creationId xmlns:a16="http://schemas.microsoft.com/office/drawing/2014/main" id="{5069F6B9-8775-8F45-B2BF-D23F67C7C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135"/>
            <a:stretch/>
          </p:blipFill>
          <p:spPr>
            <a:xfrm>
              <a:off x="8224378" y="925983"/>
              <a:ext cx="2039885" cy="2376130"/>
            </a:xfrm>
            <a:prstGeom prst="rect">
              <a:avLst/>
            </a:prstGeom>
            <a:ln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7C9BA4-A7EE-0842-A13C-531FCDD205F8}"/>
                </a:ext>
              </a:extLst>
            </p:cNvPr>
            <p:cNvSpPr txBox="1"/>
            <p:nvPr/>
          </p:nvSpPr>
          <p:spPr>
            <a:xfrm>
              <a:off x="10261032" y="927734"/>
              <a:ext cx="2262747" cy="1477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/>
                <a:t>GeneSys</a:t>
              </a:r>
              <a:endParaRPr lang="en-US" sz="1800" dirty="0"/>
            </a:p>
            <a:p>
              <a:r>
                <a:rPr lang="en-US" sz="1800" dirty="0"/>
                <a:t>16</a:t>
              </a:r>
              <a:r>
                <a:rPr lang="en-US" sz="1200" dirty="0"/>
                <a:t>╳</a:t>
              </a:r>
              <a:r>
                <a:rPr lang="en-US" sz="1800" dirty="0"/>
                <a:t>16 systolic array</a:t>
              </a:r>
            </a:p>
            <a:p>
              <a:r>
                <a:rPr lang="en-US" sz="1800" dirty="0"/>
                <a:t>SIMD array</a:t>
              </a:r>
            </a:p>
            <a:p>
              <a:r>
                <a:rPr lang="en-US" sz="1800" dirty="0"/>
                <a:t>4 bits</a:t>
              </a:r>
            </a:p>
            <a:p>
              <a:r>
                <a:rPr lang="en-US" sz="1800" dirty="0"/>
                <a:t>2.04mm</a:t>
              </a:r>
              <a:r>
                <a:rPr lang="en-US" sz="1800" baseline="30000" dirty="0"/>
                <a:t>2</a:t>
              </a:r>
              <a:endParaRPr lang="en-US" sz="1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EAC134-674D-A847-BC2C-B01FA2835EC2}"/>
              </a:ext>
            </a:extLst>
          </p:cNvPr>
          <p:cNvGrpSpPr/>
          <p:nvPr/>
        </p:nvGrpSpPr>
        <p:grpSpPr>
          <a:xfrm>
            <a:off x="6914240" y="544329"/>
            <a:ext cx="5436675" cy="2100210"/>
            <a:chOff x="8229251" y="3464873"/>
            <a:chExt cx="5438090" cy="2100757"/>
          </a:xfrm>
        </p:grpSpPr>
        <p:pic>
          <p:nvPicPr>
            <p:cNvPr id="8" name="image1.png">
              <a:extLst>
                <a:ext uri="{FF2B5EF4-FFF2-40B4-BE49-F238E27FC236}">
                  <a16:creationId xmlns:a16="http://schemas.microsoft.com/office/drawing/2014/main" id="{B8CEB1F9-73B7-F14D-9CDE-535C0596E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630"/>
            <a:stretch/>
          </p:blipFill>
          <p:spPr>
            <a:xfrm>
              <a:off x="8229251" y="3484518"/>
              <a:ext cx="3359592" cy="2081112"/>
            </a:xfrm>
            <a:prstGeom prst="rect">
              <a:avLst/>
            </a:prstGeom>
            <a:ln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079511-CB02-B34D-9D64-B8754C7FB1DB}"/>
                </a:ext>
              </a:extLst>
            </p:cNvPr>
            <p:cNvSpPr txBox="1"/>
            <p:nvPr/>
          </p:nvSpPr>
          <p:spPr>
            <a:xfrm>
              <a:off x="11597004" y="3464873"/>
              <a:ext cx="2070337" cy="1200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TABLA</a:t>
              </a:r>
            </a:p>
            <a:p>
              <a:r>
                <a:rPr lang="en-US" sz="1800" dirty="0"/>
                <a:t>8 PUs, 8 PEs/PU, </a:t>
              </a:r>
            </a:p>
            <a:p>
              <a:r>
                <a:rPr lang="en-US" sz="1800" dirty="0"/>
                <a:t>16 bits</a:t>
              </a:r>
            </a:p>
            <a:p>
              <a:r>
                <a:rPr lang="en-US" sz="1800" dirty="0"/>
                <a:t>2.96mm</a:t>
              </a:r>
              <a:r>
                <a:rPr lang="en-US" sz="1800" baseline="30000" dirty="0"/>
                <a:t>2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950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F87038-ED43-6A4F-BEB4-D40FEE33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Technical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4DCBC-A039-0F4F-9105-9FCAFF60A6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7A0019"/>
                </a:solidFill>
              </a:rPr>
              <a:t>TABLA</a:t>
            </a:r>
            <a:r>
              <a:rPr lang="en-US" dirty="0"/>
              <a:t> (non-DNN algorithms)</a:t>
            </a:r>
          </a:p>
          <a:p>
            <a:r>
              <a:rPr lang="en-US" sz="1600" dirty="0"/>
              <a:t>Processing Engines (PEs) and an ISA for compute</a:t>
            </a:r>
          </a:p>
          <a:p>
            <a:r>
              <a:rPr lang="en-US" sz="1600" dirty="0"/>
              <a:t>Processing Units (PUs) with a configurable # PEs</a:t>
            </a:r>
          </a:p>
          <a:p>
            <a:r>
              <a:rPr lang="en-US" sz="1600" dirty="0"/>
              <a:t>Neighbor busing across PEs in a PU, across PUs</a:t>
            </a:r>
          </a:p>
          <a:p>
            <a:r>
              <a:rPr lang="en-US" sz="1600" dirty="0"/>
              <a:t>ISA, external memory interface</a:t>
            </a:r>
          </a:p>
          <a:p>
            <a:r>
              <a:rPr lang="en-US" sz="1600" dirty="0"/>
              <a:t>Parameterizable: bit widths, #PEs, #PUs, PE structure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2CE4A5-01D2-2A46-810E-5F20F5342C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rgbClr val="7A0019"/>
                </a:solidFill>
              </a:rPr>
              <a:t>GeneSys</a:t>
            </a:r>
            <a:r>
              <a:rPr lang="en-US" dirty="0"/>
              <a:t> (DNNs)</a:t>
            </a:r>
          </a:p>
          <a:p>
            <a:r>
              <a:rPr lang="en-US" sz="1600" dirty="0"/>
              <a:t>Systolic array for convolution operations</a:t>
            </a:r>
          </a:p>
          <a:p>
            <a:r>
              <a:rPr lang="en-US" sz="1600" dirty="0"/>
              <a:t>SIMD-Array for other non-convolution/matrix-multiplication layers of the DNNs (e.g., </a:t>
            </a:r>
            <a:r>
              <a:rPr lang="en-US" sz="1600" dirty="0" err="1"/>
              <a:t>ReLU</a:t>
            </a:r>
            <a:r>
              <a:rPr lang="en-US" sz="1600" dirty="0"/>
              <a:t>, pooling, </a:t>
            </a:r>
            <a:r>
              <a:rPr lang="en-US" sz="1600" dirty="0" err="1"/>
              <a:t>softmax</a:t>
            </a:r>
            <a:r>
              <a:rPr lang="en-US" sz="1600" dirty="0"/>
              <a:t>, …)</a:t>
            </a:r>
          </a:p>
          <a:p>
            <a:r>
              <a:rPr lang="en-US" sz="1600" dirty="0"/>
              <a:t>Parameterizable: systolic PEs, SIMD PEs, memories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B2AFD6-0C59-6545-83BE-82BF1D42F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968C57-EB9A-8247-AA4F-975F7F278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2" y="3032013"/>
            <a:ext cx="4397930" cy="33067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AADB0D-573A-D441-9012-0BC03FCA701D}"/>
              </a:ext>
            </a:extLst>
          </p:cNvPr>
          <p:cNvGrpSpPr>
            <a:grpSpLocks noChangeAspect="1"/>
          </p:cNvGrpSpPr>
          <p:nvPr/>
        </p:nvGrpSpPr>
        <p:grpSpPr>
          <a:xfrm>
            <a:off x="7179423" y="2511465"/>
            <a:ext cx="4221899" cy="3641514"/>
            <a:chOff x="6378042" y="951310"/>
            <a:chExt cx="5667343" cy="48882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811550-6FE1-C64C-8567-375E74D92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042" y="951310"/>
              <a:ext cx="5506008" cy="488825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10AF07-76C2-4E46-8141-F2BF3C0B4268}"/>
                </a:ext>
              </a:extLst>
            </p:cNvPr>
            <p:cNvSpPr/>
            <p:nvPr/>
          </p:nvSpPr>
          <p:spPr>
            <a:xfrm>
              <a:off x="8958649" y="1618735"/>
              <a:ext cx="741405" cy="75376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109BD1-459E-0642-BB69-D931E609ED66}"/>
                </a:ext>
              </a:extLst>
            </p:cNvPr>
            <p:cNvSpPr txBox="1"/>
            <p:nvPr/>
          </p:nvSpPr>
          <p:spPr>
            <a:xfrm>
              <a:off x="10144897" y="1149179"/>
              <a:ext cx="1900488" cy="454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Systolic array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D325509-FEE3-8947-B5D3-216DDC4CC05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700054" y="1396314"/>
              <a:ext cx="531341" cy="222421"/>
            </a:xfrm>
            <a:prstGeom prst="straightConnector1">
              <a:avLst/>
            </a:prstGeom>
            <a:noFill/>
            <a:ln w="22225">
              <a:solidFill>
                <a:srgbClr val="C00000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673BF9-61AA-B549-9772-4121C29A660B}"/>
                </a:ext>
              </a:extLst>
            </p:cNvPr>
            <p:cNvSpPr/>
            <p:nvPr/>
          </p:nvSpPr>
          <p:spPr>
            <a:xfrm>
              <a:off x="7278806" y="2792122"/>
              <a:ext cx="4126173" cy="2575998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B98A072-A42D-4B46-9ED5-D939B65D3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421" y="3754380"/>
            <a:ext cx="3977772" cy="26669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6EC036-702F-8D47-B562-8DB1C5C119F7}"/>
              </a:ext>
            </a:extLst>
          </p:cNvPr>
          <p:cNvSpPr txBox="1"/>
          <p:nvPr/>
        </p:nvSpPr>
        <p:spPr>
          <a:xfrm>
            <a:off x="9834768" y="3918507"/>
            <a:ext cx="1049839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SIMD Array</a:t>
            </a:r>
          </a:p>
        </p:txBody>
      </p:sp>
    </p:spTree>
    <p:extLst>
      <p:ext uri="{BB962C8B-B14F-4D97-AF65-F5344CB8AC3E}">
        <p14:creationId xmlns:p14="http://schemas.microsoft.com/office/powerpoint/2010/main" val="46623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532 L 0.0198 -0.2553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D934BD-975F-1A47-BBFA-BB53FC3AA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Technical Approach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A23DB0-E3F2-944F-9BF6-09C6D9BCE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3147" y="565883"/>
            <a:ext cx="5789692" cy="5495565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rgbClr val="7A0019"/>
                </a:solidFill>
              </a:rPr>
              <a:t>Axiline</a:t>
            </a:r>
            <a:endParaRPr lang="en-US" b="1" dirty="0">
              <a:solidFill>
                <a:srgbClr val="7A0019"/>
              </a:solidFill>
            </a:endParaRPr>
          </a:p>
          <a:p>
            <a:r>
              <a:rPr lang="en-US" dirty="0"/>
              <a:t>Maps IR (</a:t>
            </a:r>
            <a:r>
              <a:rPr lang="en-US" i="1" dirty="0"/>
              <a:t>mg</a:t>
            </a:r>
            <a:r>
              <a:rPr lang="en-US" dirty="0"/>
              <a:t>-DFG) to custom hardware</a:t>
            </a:r>
          </a:p>
          <a:p>
            <a:r>
              <a:rPr lang="en-US" dirty="0"/>
              <a:t>Not a general platform, tied to specific ML parameters (e.g., SVM-54)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579957-571B-DC48-B70B-BD43864A3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985" y="565883"/>
            <a:ext cx="5992839" cy="549556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7A0019"/>
                </a:solidFill>
              </a:rPr>
              <a:t>Supporting infrastructure</a:t>
            </a:r>
          </a:p>
          <a:p>
            <a:r>
              <a:rPr lang="en-US" dirty="0" err="1"/>
              <a:t>PolyMath</a:t>
            </a:r>
            <a:r>
              <a:rPr lang="en-US" dirty="0"/>
              <a:t> compiler that translates ONNX to an intermediate representation (IR)</a:t>
            </a:r>
          </a:p>
          <a:p>
            <a:pPr lvl="1"/>
            <a:r>
              <a:rPr lang="en-US" dirty="0"/>
              <a:t>IR is mapped to code compiled to TABLA, </a:t>
            </a:r>
            <a:r>
              <a:rPr lang="en-US" dirty="0" err="1"/>
              <a:t>GeneSys</a:t>
            </a:r>
            <a:r>
              <a:rPr lang="en-US" dirty="0"/>
              <a:t>, </a:t>
            </a:r>
            <a:r>
              <a:rPr lang="en-US" dirty="0" err="1"/>
              <a:t>Axiline</a:t>
            </a:r>
            <a:endParaRPr lang="en-US" dirty="0"/>
          </a:p>
          <a:p>
            <a:r>
              <a:rPr lang="en-US" dirty="0"/>
              <a:t>Simulators for </a:t>
            </a:r>
            <a:r>
              <a:rPr lang="en-US" dirty="0" err="1"/>
              <a:t>GeneSys</a:t>
            </a:r>
            <a:r>
              <a:rPr lang="en-US" dirty="0"/>
              <a:t>, TABLA to emulate compute, analyze power/energy, execution time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6EEC7-DA24-E943-B0A0-96B8A6E03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540A89-4372-B94C-AC29-5D88414D2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276" y="3109759"/>
            <a:ext cx="3595150" cy="3317780"/>
          </a:xfrm>
          <a:prstGeom prst="rect">
            <a:avLst/>
          </a:prstGeom>
        </p:spPr>
      </p:pic>
      <p:sp>
        <p:nvSpPr>
          <p:cNvPr id="8" name="Google Shape;345;p6">
            <a:extLst>
              <a:ext uri="{FF2B5EF4-FFF2-40B4-BE49-F238E27FC236}">
                <a16:creationId xmlns:a16="http://schemas.microsoft.com/office/drawing/2014/main" id="{F6708DD9-DB20-0F47-A623-C318E2636E00}"/>
              </a:ext>
            </a:extLst>
          </p:cNvPr>
          <p:cNvSpPr/>
          <p:nvPr/>
        </p:nvSpPr>
        <p:spPr>
          <a:xfrm>
            <a:off x="414035" y="6162565"/>
            <a:ext cx="5426518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2" tIns="45688" rIns="91402" bIns="45688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Axiline</a:t>
            </a: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implementation of  linear_regression_784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4E6BDFC3-9C09-294E-9CD0-DF689F95F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774" y="3369090"/>
            <a:ext cx="2011065" cy="1992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5906A7-7D2C-3149-AFE4-DD241C8EF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65" y="2367643"/>
            <a:ext cx="3829008" cy="37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PolyMath</a:t>
            </a:r>
            <a:r>
              <a:rPr lang="en-US" dirty="0"/>
              <a:t>: ONNX IR Generator, Compiler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EFA2B0-88D7-004B-9C86-10C258F0E9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err="1"/>
              <a:t>PolyMath</a:t>
            </a:r>
            <a:r>
              <a:rPr lang="en-US" sz="1800" dirty="0"/>
              <a:t> IR: multi-granular dataflow graph (</a:t>
            </a:r>
            <a:r>
              <a:rPr lang="en-US" sz="1800" dirty="0" err="1"/>
              <a:t>sr</a:t>
            </a:r>
            <a:r>
              <a:rPr lang="en-US" sz="1800" dirty="0"/>
              <a:t>-DFG)</a:t>
            </a:r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Multi-level abstraction: DNN operations as parameterizable templates, mapped to hardware architecture description (HAD)</a:t>
            </a:r>
          </a:p>
          <a:p>
            <a:r>
              <a:rPr lang="en-US" sz="1800" dirty="0"/>
              <a:t>Upper level </a:t>
            </a:r>
            <a:r>
              <a:rPr lang="en-US" sz="1800" dirty="0">
                <a:solidFill>
                  <a:srgbClr val="7A0019"/>
                </a:solidFill>
              </a:rPr>
              <a:t>Templates</a:t>
            </a:r>
            <a:r>
              <a:rPr lang="en-US" sz="1800" dirty="0"/>
              <a:t> – coarse </a:t>
            </a:r>
            <a:r>
              <a:rPr lang="en-US" sz="1800" dirty="0" err="1"/>
              <a:t>sr</a:t>
            </a:r>
            <a:r>
              <a:rPr lang="en-US" sz="1800" dirty="0"/>
              <a:t>-DFG (IR) nodes</a:t>
            </a:r>
          </a:p>
          <a:p>
            <a:r>
              <a:rPr lang="en-US" sz="1800" dirty="0"/>
              <a:t>Templates contain </a:t>
            </a:r>
            <a:r>
              <a:rPr lang="en-US" sz="1800" dirty="0">
                <a:solidFill>
                  <a:srgbClr val="7A0019"/>
                </a:solidFill>
              </a:rPr>
              <a:t>Operations</a:t>
            </a:r>
          </a:p>
          <a:p>
            <a:pPr lvl="1"/>
            <a:r>
              <a:rPr lang="en-US" sz="1600" dirty="0"/>
              <a:t>Types: “configuration”, “transfer”, “compute”, “loop”</a:t>
            </a:r>
          </a:p>
          <a:p>
            <a:r>
              <a:rPr lang="en-US" sz="1800" dirty="0"/>
              <a:t>Operations compiled to a sequence of instructions by using </a:t>
            </a:r>
            <a:r>
              <a:rPr lang="en-US" sz="1800" dirty="0">
                <a:solidFill>
                  <a:srgbClr val="7A0019"/>
                </a:solidFill>
              </a:rPr>
              <a:t>instruction templates </a:t>
            </a:r>
            <a:r>
              <a:rPr lang="en-US" sz="1800" dirty="0"/>
              <a:t>defined in  hierarchical architecture graph </a:t>
            </a:r>
          </a:p>
          <a:p>
            <a:r>
              <a:rPr lang="en-US" sz="1800" dirty="0"/>
              <a:t>Operations can be transformed by splitting, fusing, reordering, or applying HAD attributes to parameterize them  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1CC523-8BC6-4921-807A-66BD262F34A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22600" y="1055370"/>
            <a:ext cx="5540246" cy="327822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FB2CDA-D7A1-E847-AED2-C37C1170B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466" y="1069604"/>
            <a:ext cx="2161477" cy="13961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8F953D-2B99-734C-B001-21B430CED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081" y="1992175"/>
            <a:ext cx="6384744" cy="31000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ABB250-001D-5841-BBA2-72D622D57751}"/>
              </a:ext>
            </a:extLst>
          </p:cNvPr>
          <p:cNvSpPr/>
          <p:nvPr/>
        </p:nvSpPr>
        <p:spPr>
          <a:xfrm>
            <a:off x="7836520" y="1419758"/>
            <a:ext cx="231986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Compilation workflow</a:t>
            </a:r>
          </a:p>
        </p:txBody>
      </p:sp>
    </p:spTree>
    <p:extLst>
      <p:ext uri="{BB962C8B-B14F-4D97-AF65-F5344CB8AC3E}">
        <p14:creationId xmlns:p14="http://schemas.microsoft.com/office/powerpoint/2010/main" val="1948182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5EA8C0E-73CE-2045-82F3-7D1D573BE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Overall ONNX-to-Hardware Mapping Flow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FFA72-04E3-9942-B980-207E26F10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DD4B05D-A848-7144-B64C-2FE71037656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24D9F-2887-6148-9C17-96D0EA862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44" y="1811547"/>
            <a:ext cx="11462336" cy="400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41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44C2-2DAC-BC4A-9729-B798DE49E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Back-end hardware implementation flow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F969A68-32A5-9145-A809-663501841F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Back-end implementation</a:t>
            </a:r>
          </a:p>
          <a:p>
            <a:pPr lvl="1"/>
            <a:r>
              <a:rPr lang="en-US" dirty="0"/>
              <a:t>GF12LP technology</a:t>
            </a:r>
          </a:p>
          <a:p>
            <a:pPr lvl="1"/>
            <a:r>
              <a:rPr lang="en-US" dirty="0"/>
              <a:t>Arm memory compiler</a:t>
            </a:r>
          </a:p>
          <a:p>
            <a:endParaRPr lang="en-US" dirty="0"/>
          </a:p>
          <a:p>
            <a:r>
              <a:rPr lang="en-US" dirty="0"/>
              <a:t>Automated design planner</a:t>
            </a:r>
          </a:p>
          <a:p>
            <a:pPr lvl="1"/>
            <a:r>
              <a:rPr lang="en-US" dirty="0"/>
              <a:t>Mimics expert designer’s floorplan</a:t>
            </a:r>
          </a:p>
          <a:p>
            <a:pPr lvl="1"/>
            <a:r>
              <a:rPr lang="en-US" dirty="0"/>
              <a:t>Multiple engines</a:t>
            </a:r>
          </a:p>
          <a:p>
            <a:pPr lvl="2"/>
            <a:r>
              <a:rPr lang="en-US" dirty="0"/>
              <a:t>Auto-clustering engine</a:t>
            </a:r>
          </a:p>
          <a:p>
            <a:pPr lvl="2"/>
            <a:r>
              <a:rPr lang="en-US" dirty="0"/>
              <a:t>Shape engine</a:t>
            </a:r>
          </a:p>
          <a:p>
            <a:pPr lvl="2"/>
            <a:r>
              <a:rPr lang="en-US" dirty="0"/>
              <a:t>Macro placement engine (SP+SA)</a:t>
            </a:r>
          </a:p>
          <a:p>
            <a:pPr lvl="2"/>
            <a:r>
              <a:rPr lang="en-US" dirty="0"/>
              <a:t>Pin alignment engine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63D124-2481-3B48-A62E-07FBD69AF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DD4B05D-A848-7144-B64C-2FE71037656C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22F855-893A-DB42-8F48-E0320E9F4974}"/>
              </a:ext>
            </a:extLst>
          </p:cNvPr>
          <p:cNvGrpSpPr>
            <a:grpSpLocks noChangeAspect="1"/>
          </p:cNvGrpSpPr>
          <p:nvPr/>
        </p:nvGrpSpPr>
        <p:grpSpPr>
          <a:xfrm>
            <a:off x="5971510" y="1129553"/>
            <a:ext cx="6014168" cy="3666614"/>
            <a:chOff x="24936" y="183714"/>
            <a:chExt cx="10146198" cy="618575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2A82A2D-EE2B-C548-B8EC-3E823FADE901}"/>
                </a:ext>
              </a:extLst>
            </p:cNvPr>
            <p:cNvSpPr/>
            <p:nvPr/>
          </p:nvSpPr>
          <p:spPr>
            <a:xfrm>
              <a:off x="24940" y="331938"/>
              <a:ext cx="3670238" cy="57619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RTL Generator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01B6BFD-CB20-7E4D-926E-3ED934DF2610}"/>
                </a:ext>
              </a:extLst>
            </p:cNvPr>
            <p:cNvSpPr/>
            <p:nvPr/>
          </p:nvSpPr>
          <p:spPr>
            <a:xfrm>
              <a:off x="3496852" y="183714"/>
              <a:ext cx="6674282" cy="83924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</a:rPr>
                <a:t>VeriGOOD</a:t>
              </a:r>
              <a:r>
                <a:rPr lang="en-US" sz="1600" dirty="0">
                  <a:solidFill>
                    <a:schemeClr val="tx1"/>
                  </a:solidFill>
                </a:rPr>
                <a:t>-ML RTL Generator: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TABLA,  </a:t>
              </a:r>
              <a:r>
                <a:rPr lang="en-US" sz="1600" dirty="0" err="1">
                  <a:solidFill>
                    <a:schemeClr val="tx1"/>
                  </a:solidFill>
                </a:rPr>
                <a:t>GeneSys</a:t>
              </a:r>
              <a:r>
                <a:rPr lang="en-US" sz="1600" dirty="0">
                  <a:solidFill>
                    <a:schemeClr val="tx1"/>
                  </a:solidFill>
                </a:rPr>
                <a:t>, </a:t>
              </a:r>
              <a:r>
                <a:rPr lang="en-US" sz="1600" dirty="0" err="1">
                  <a:solidFill>
                    <a:schemeClr val="tx1"/>
                  </a:solidFill>
                </a:rPr>
                <a:t>Axiline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809EF0D-03CC-6742-8886-02C584184518}"/>
                </a:ext>
              </a:extLst>
            </p:cNvPr>
            <p:cNvSpPr/>
            <p:nvPr/>
          </p:nvSpPr>
          <p:spPr>
            <a:xfrm>
              <a:off x="24940" y="1661784"/>
              <a:ext cx="3670238" cy="57619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Design Compiler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E5536E1-64FA-404B-9D71-55F7A25AF3D8}"/>
                </a:ext>
              </a:extLst>
            </p:cNvPr>
            <p:cNvSpPr/>
            <p:nvPr/>
          </p:nvSpPr>
          <p:spPr>
            <a:xfrm>
              <a:off x="3496852" y="1501034"/>
              <a:ext cx="6674282" cy="83924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Synthesis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8601ABD-890C-154C-91DD-39BF29204B6B}"/>
                </a:ext>
              </a:extLst>
            </p:cNvPr>
            <p:cNvSpPr/>
            <p:nvPr/>
          </p:nvSpPr>
          <p:spPr>
            <a:xfrm>
              <a:off x="24938" y="2954053"/>
              <a:ext cx="3670238" cy="57619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Design Planner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ADD66F9-BF79-1A40-B134-DEAB215E5463}"/>
                </a:ext>
              </a:extLst>
            </p:cNvPr>
            <p:cNvSpPr/>
            <p:nvPr/>
          </p:nvSpPr>
          <p:spPr>
            <a:xfrm>
              <a:off x="3496852" y="2837147"/>
              <a:ext cx="6674282" cy="83924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Macro Placement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8690342-CEDE-BA48-8DCF-730185083368}"/>
                </a:ext>
              </a:extLst>
            </p:cNvPr>
            <p:cNvSpPr/>
            <p:nvPr/>
          </p:nvSpPr>
          <p:spPr>
            <a:xfrm>
              <a:off x="24936" y="4299021"/>
              <a:ext cx="3670238" cy="57619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PDN Generator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9440F96-5680-BB40-BA6E-D1094B53C117}"/>
                </a:ext>
              </a:extLst>
            </p:cNvPr>
            <p:cNvSpPr/>
            <p:nvPr/>
          </p:nvSpPr>
          <p:spPr>
            <a:xfrm>
              <a:off x="3496851" y="4163326"/>
              <a:ext cx="6674282" cy="83924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Automatic Power Delivery Network Generation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2D1CD7F-9797-1F4F-99B3-5EDC41E18F69}"/>
                </a:ext>
              </a:extLst>
            </p:cNvPr>
            <p:cNvSpPr/>
            <p:nvPr/>
          </p:nvSpPr>
          <p:spPr>
            <a:xfrm>
              <a:off x="24936" y="5661752"/>
              <a:ext cx="3670238" cy="57619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Innovus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BF77964-CAC4-5949-9C31-1352E03721BB}"/>
                </a:ext>
              </a:extLst>
            </p:cNvPr>
            <p:cNvSpPr/>
            <p:nvPr/>
          </p:nvSpPr>
          <p:spPr>
            <a:xfrm>
              <a:off x="3496852" y="5530229"/>
              <a:ext cx="6674282" cy="83924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Standard Cell Placement,  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Clock Tree Synthesis and Routing</a:t>
              </a: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D14A80FA-2CE2-EC4A-9C77-219CB0A928D0}"/>
                </a:ext>
              </a:extLst>
            </p:cNvPr>
            <p:cNvSpPr/>
            <p:nvPr/>
          </p:nvSpPr>
          <p:spPr>
            <a:xfrm>
              <a:off x="2205627" y="985383"/>
              <a:ext cx="237994" cy="63882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73DF3C8F-970A-7540-9DE2-0B352DDFD53D}"/>
                </a:ext>
              </a:extLst>
            </p:cNvPr>
            <p:cNvSpPr/>
            <p:nvPr/>
          </p:nvSpPr>
          <p:spPr>
            <a:xfrm>
              <a:off x="2205627" y="2293312"/>
              <a:ext cx="237994" cy="63882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8D47B6C8-AD12-F846-A5F6-AEEA5BE3465C}"/>
                </a:ext>
              </a:extLst>
            </p:cNvPr>
            <p:cNvSpPr/>
            <p:nvPr/>
          </p:nvSpPr>
          <p:spPr>
            <a:xfrm>
              <a:off x="2205625" y="3604105"/>
              <a:ext cx="237994" cy="63882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A1F174D4-33CA-6A4C-8D47-AF5D454D7421}"/>
                </a:ext>
              </a:extLst>
            </p:cNvPr>
            <p:cNvSpPr/>
            <p:nvPr/>
          </p:nvSpPr>
          <p:spPr>
            <a:xfrm>
              <a:off x="2205625" y="4952465"/>
              <a:ext cx="237994" cy="63882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2122230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8C34DF-84F5-5048-B978-9896FC85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Back-end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8E4E0-15C3-034D-B373-92BA0FACA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DD4B05D-A848-7144-B64C-2FE71037656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68C610-897F-B24A-9B5D-0EC8120CC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26969"/>
            <a:ext cx="12188825" cy="2804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061616-9C1F-324C-BC5C-66FA9E37CA07}"/>
              </a:ext>
            </a:extLst>
          </p:cNvPr>
          <p:cNvSpPr txBox="1"/>
          <p:nvPr/>
        </p:nvSpPr>
        <p:spPr>
          <a:xfrm>
            <a:off x="1255904" y="1565304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Signal Flow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300A6D-C0A8-034B-8C9B-C53898AD13DC}"/>
              </a:ext>
            </a:extLst>
          </p:cNvPr>
          <p:cNvSpPr txBox="1"/>
          <p:nvPr/>
        </p:nvSpPr>
        <p:spPr>
          <a:xfrm>
            <a:off x="5359276" y="1571719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Floorplan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2ED98-D5E2-9D48-804D-AC96FD046F4E}"/>
              </a:ext>
            </a:extLst>
          </p:cNvPr>
          <p:cNvSpPr txBox="1"/>
          <p:nvPr/>
        </p:nvSpPr>
        <p:spPr>
          <a:xfrm>
            <a:off x="8980416" y="1571719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Layout after SPR</a:t>
            </a:r>
          </a:p>
        </p:txBody>
      </p:sp>
    </p:spTree>
    <p:extLst>
      <p:ext uri="{BB962C8B-B14F-4D97-AF65-F5344CB8AC3E}">
        <p14:creationId xmlns:p14="http://schemas.microsoft.com/office/powerpoint/2010/main" val="4222212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6BE061-8171-5E4C-8021-61576E0CC99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b="1" dirty="0"/>
              <a:t>A Few of our Designs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F462F-5A24-2E4D-A92B-0DBC18581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E95340-8BA4-6E41-9C1E-D853B3E9FAA9}"/>
              </a:ext>
            </a:extLst>
          </p:cNvPr>
          <p:cNvGrpSpPr/>
          <p:nvPr/>
        </p:nvGrpSpPr>
        <p:grpSpPr>
          <a:xfrm>
            <a:off x="304720" y="3594333"/>
            <a:ext cx="8697235" cy="2954880"/>
            <a:chOff x="304800" y="3594376"/>
            <a:chExt cx="8699500" cy="29556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92C9E5-C313-8A49-8904-2588B71E9F19}"/>
                </a:ext>
              </a:extLst>
            </p:cNvPr>
            <p:cNvGrpSpPr/>
            <p:nvPr/>
          </p:nvGrpSpPr>
          <p:grpSpPr>
            <a:xfrm>
              <a:off x="431888" y="3601558"/>
              <a:ext cx="8464240" cy="2712061"/>
              <a:chOff x="424747" y="3514593"/>
              <a:chExt cx="8464240" cy="2712061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542159A-5139-8141-BACA-B4E678E28CA9}"/>
                  </a:ext>
                </a:extLst>
              </p:cNvPr>
              <p:cNvSpPr txBox="1"/>
              <p:nvPr/>
            </p:nvSpPr>
            <p:spPr>
              <a:xfrm>
                <a:off x="601075" y="3514593"/>
                <a:ext cx="1502334" cy="461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99" b="1" dirty="0" err="1"/>
                  <a:t>GeneSys</a:t>
                </a:r>
                <a:endParaRPr lang="en-US" sz="2399" b="1" dirty="0"/>
              </a:p>
            </p:txBody>
          </p:sp>
          <p:pic>
            <p:nvPicPr>
              <p:cNvPr id="36" name="Picture 35" descr="Map&#10;&#10;Description automatically generated">
                <a:extLst>
                  <a:ext uri="{FF2B5EF4-FFF2-40B4-BE49-F238E27FC236}">
                    <a16:creationId xmlns:a16="http://schemas.microsoft.com/office/drawing/2014/main" id="{D0DD90BF-72BB-3941-9DFC-E8CB7952A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4747" y="3993743"/>
                <a:ext cx="1817914" cy="2223232"/>
              </a:xfrm>
              <a:prstGeom prst="rect">
                <a:avLst/>
              </a:prstGeom>
            </p:spPr>
          </p:pic>
          <p:pic>
            <p:nvPicPr>
              <p:cNvPr id="37" name="Picture 3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B9288B3F-52A7-DF4C-A6B0-64C4238BB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54205" y="3996721"/>
                <a:ext cx="1229072" cy="2225941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D61D535-D649-164B-899F-9D5497D8E65B}"/>
                  </a:ext>
                </a:extLst>
              </p:cNvPr>
              <p:cNvSpPr txBox="1"/>
              <p:nvPr/>
            </p:nvSpPr>
            <p:spPr>
              <a:xfrm>
                <a:off x="2520293" y="4580883"/>
                <a:ext cx="1409361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2.98 mm</a:t>
                </a:r>
                <a:r>
                  <a:rPr lang="en-US" sz="1400" baseline="30000" dirty="0">
                    <a:solidFill>
                      <a:schemeClr val="bg1"/>
                    </a:solidFill>
                  </a:rPr>
                  <a:t>2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931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ps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971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mW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928K instances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368 macros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C179FFF-77AE-574D-B271-142D6D638B29}"/>
                  </a:ext>
                </a:extLst>
              </p:cNvPr>
              <p:cNvSpPr txBox="1"/>
              <p:nvPr/>
            </p:nvSpPr>
            <p:spPr>
              <a:xfrm>
                <a:off x="678421" y="4582712"/>
                <a:ext cx="1409361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2.04 mm</a:t>
                </a:r>
                <a:r>
                  <a:rPr lang="en-US" sz="1400" baseline="30000" dirty="0">
                    <a:solidFill>
                      <a:schemeClr val="bg1"/>
                    </a:solidFill>
                  </a:rPr>
                  <a:t>2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918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ps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954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mW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914K instances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368 macros</a:t>
                </a:r>
              </a:p>
            </p:txBody>
          </p:sp>
          <p:pic>
            <p:nvPicPr>
              <p:cNvPr id="40" name="Picture 39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AD2C83B7-F6DC-9543-8135-96266CD36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8403" y="3993743"/>
                <a:ext cx="1069852" cy="2232911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5EAA9DC-751D-774A-B711-D8B08C8776E1}"/>
                  </a:ext>
                </a:extLst>
              </p:cNvPr>
              <p:cNvSpPr txBox="1"/>
              <p:nvPr/>
            </p:nvSpPr>
            <p:spPr>
              <a:xfrm>
                <a:off x="3922410" y="4511829"/>
                <a:ext cx="1388522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4.59 mm</a:t>
                </a:r>
                <a:r>
                  <a:rPr lang="en-US" sz="1400" baseline="30000" dirty="0">
                    <a:solidFill>
                      <a:schemeClr val="bg1"/>
                    </a:solidFill>
                  </a:rPr>
                  <a:t>2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1033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ps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1289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mW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1.2M instances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1232 macros</a:t>
                </a:r>
              </a:p>
            </p:txBody>
          </p:sp>
          <p:pic>
            <p:nvPicPr>
              <p:cNvPr id="42" name="Picture 41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A51FED53-CD2E-0146-B7A3-77C6363FE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43381" y="3996720"/>
                <a:ext cx="1902820" cy="2225941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772EF8A-69CB-4E48-9D52-AE78A0F97030}"/>
                  </a:ext>
                </a:extLst>
              </p:cNvPr>
              <p:cNvSpPr txBox="1"/>
              <p:nvPr/>
            </p:nvSpPr>
            <p:spPr>
              <a:xfrm>
                <a:off x="5563780" y="4511829"/>
                <a:ext cx="1388522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2.31 mm</a:t>
                </a:r>
                <a:r>
                  <a:rPr lang="en-US" sz="1400" baseline="30000" dirty="0">
                    <a:solidFill>
                      <a:schemeClr val="bg1"/>
                    </a:solidFill>
                  </a:rPr>
                  <a:t>2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919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ps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1162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mW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1.1M instances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368 macros</a:t>
                </a:r>
              </a:p>
            </p:txBody>
          </p:sp>
          <p:pic>
            <p:nvPicPr>
              <p:cNvPr id="44" name="Picture 43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1D9C192E-F7E3-F843-BEC2-D3F520365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88812" y="3996719"/>
                <a:ext cx="1292742" cy="2225941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9113103-E440-7F4F-92EF-FF413AD255CD}"/>
                  </a:ext>
                </a:extLst>
              </p:cNvPr>
              <p:cNvSpPr txBox="1"/>
              <p:nvPr/>
            </p:nvSpPr>
            <p:spPr>
              <a:xfrm>
                <a:off x="7401079" y="4511829"/>
                <a:ext cx="1487908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5.55 mm</a:t>
                </a:r>
                <a:r>
                  <a:rPr lang="en-US" sz="1400" baseline="30000" dirty="0">
                    <a:solidFill>
                      <a:schemeClr val="bg1"/>
                    </a:solidFill>
                  </a:rPr>
                  <a:t>2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926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ps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2296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mW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1.95M instances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1232 macros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A3EAA7-D005-7346-A711-81D76659E1A3}"/>
                </a:ext>
              </a:extLst>
            </p:cNvPr>
            <p:cNvSpPr/>
            <p:nvPr/>
          </p:nvSpPr>
          <p:spPr>
            <a:xfrm>
              <a:off x="304800" y="3594376"/>
              <a:ext cx="8699500" cy="295565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101600" dist="38100" dir="2700000" algn="tl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3BA6C0-9C77-B849-AFC5-A3F1FBF9D5C9}"/>
              </a:ext>
            </a:extLst>
          </p:cNvPr>
          <p:cNvGrpSpPr/>
          <p:nvPr/>
        </p:nvGrpSpPr>
        <p:grpSpPr>
          <a:xfrm>
            <a:off x="1610057" y="1109600"/>
            <a:ext cx="9320867" cy="2186361"/>
            <a:chOff x="304799" y="1250397"/>
            <a:chExt cx="9323295" cy="2186931"/>
          </a:xfrm>
        </p:grpSpPr>
        <p:pic>
          <p:nvPicPr>
            <p:cNvPr id="55" name="Picture 54" descr="Text&#10;&#10;Description automatically generated">
              <a:extLst>
                <a:ext uri="{FF2B5EF4-FFF2-40B4-BE49-F238E27FC236}">
                  <a16:creationId xmlns:a16="http://schemas.microsoft.com/office/drawing/2014/main" id="{091D9C49-21BD-C948-9657-C0C95DBFA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8414" y="1460425"/>
              <a:ext cx="2013403" cy="1778192"/>
            </a:xfrm>
            <a:prstGeom prst="rect">
              <a:avLst/>
            </a:prstGeom>
          </p:spPr>
        </p:pic>
        <p:pic>
          <p:nvPicPr>
            <p:cNvPr id="23" name="Picture 22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A5A55A0-5BD4-CC4D-BA0B-C255F6485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888" y="1759089"/>
              <a:ext cx="2317042" cy="1438894"/>
            </a:xfrm>
            <a:prstGeom prst="rect">
              <a:avLst/>
            </a:prstGeom>
          </p:spPr>
        </p:pic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3DA8C04-0906-A34D-ABD1-E32A73FA2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2630" y="1485435"/>
              <a:ext cx="998062" cy="1753090"/>
            </a:xfrm>
            <a:prstGeom prst="rect">
              <a:avLst/>
            </a:prstGeom>
          </p:spPr>
        </p:pic>
        <p:pic>
          <p:nvPicPr>
            <p:cNvPr id="28" name="Picture 27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079A57-0895-5C47-BE23-5FF6F0676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12102" y="1487921"/>
              <a:ext cx="998062" cy="175787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FFBD66-6E37-0141-AA76-C485F5405052}"/>
                </a:ext>
              </a:extLst>
            </p:cNvPr>
            <p:cNvSpPr txBox="1"/>
            <p:nvPr/>
          </p:nvSpPr>
          <p:spPr>
            <a:xfrm>
              <a:off x="2907708" y="1867697"/>
              <a:ext cx="1409361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5.65 mm</a:t>
              </a:r>
              <a:r>
                <a:rPr lang="en-US" sz="1400" baseline="30000" dirty="0">
                  <a:solidFill>
                    <a:schemeClr val="bg1"/>
                  </a:solidFill>
                </a:rPr>
                <a:t>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959 </a:t>
              </a:r>
              <a:r>
                <a:rPr lang="en-US" sz="1400" dirty="0" err="1">
                  <a:solidFill>
                    <a:schemeClr val="bg1"/>
                  </a:solidFill>
                </a:rPr>
                <a:t>ps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1029 </a:t>
              </a:r>
              <a:r>
                <a:rPr lang="en-US" sz="1400" dirty="0" err="1">
                  <a:solidFill>
                    <a:schemeClr val="bg1"/>
                  </a:solidFill>
                </a:rPr>
                <a:t>mW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817K instances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2488 macros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782BDC8-7FFA-2B4B-A071-165380C0442A}"/>
                </a:ext>
              </a:extLst>
            </p:cNvPr>
            <p:cNvSpPr txBox="1"/>
            <p:nvPr/>
          </p:nvSpPr>
          <p:spPr>
            <a:xfrm>
              <a:off x="5849866" y="1868531"/>
              <a:ext cx="1409361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3.84 mm</a:t>
              </a:r>
              <a:r>
                <a:rPr lang="en-US" sz="1400" baseline="30000" dirty="0">
                  <a:solidFill>
                    <a:schemeClr val="bg1"/>
                  </a:solidFill>
                </a:rPr>
                <a:t>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1096 </a:t>
              </a:r>
              <a:r>
                <a:rPr lang="en-US" sz="1400" dirty="0" err="1">
                  <a:solidFill>
                    <a:schemeClr val="bg1"/>
                  </a:solidFill>
                </a:rPr>
                <a:t>ps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461 </a:t>
              </a:r>
              <a:r>
                <a:rPr lang="en-US" sz="1400" dirty="0" err="1">
                  <a:solidFill>
                    <a:schemeClr val="bg1"/>
                  </a:solidFill>
                </a:rPr>
                <a:t>mW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463K instances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1232 macros</a:t>
              </a:r>
            </a:p>
          </p:txBody>
        </p:sp>
        <p:pic>
          <p:nvPicPr>
            <p:cNvPr id="33" name="Picture 32" descr="Text&#10;&#10;Description automatically generated">
              <a:extLst>
                <a:ext uri="{FF2B5EF4-FFF2-40B4-BE49-F238E27FC236}">
                  <a16:creationId xmlns:a16="http://schemas.microsoft.com/office/drawing/2014/main" id="{96D4B432-1C90-DC4E-AD8B-CE04CC3A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42745" y="1485434"/>
              <a:ext cx="1504624" cy="1778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CD5D7E3-F02A-0345-9CA2-18E15721009D}"/>
                </a:ext>
              </a:extLst>
            </p:cNvPr>
            <p:cNvSpPr txBox="1"/>
            <p:nvPr/>
          </p:nvSpPr>
          <p:spPr>
            <a:xfrm>
              <a:off x="8036483" y="1867697"/>
              <a:ext cx="1409361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2.92 mm</a:t>
              </a:r>
              <a:r>
                <a:rPr lang="en-US" sz="1400" baseline="30000" dirty="0">
                  <a:solidFill>
                    <a:schemeClr val="bg1"/>
                  </a:solidFill>
                </a:rPr>
                <a:t>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917 </a:t>
              </a:r>
              <a:r>
                <a:rPr lang="en-US" sz="1400" dirty="0" err="1">
                  <a:solidFill>
                    <a:schemeClr val="bg1"/>
                  </a:solidFill>
                </a:rPr>
                <a:t>ps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240 </a:t>
              </a:r>
              <a:r>
                <a:rPr lang="en-US" sz="1400" dirty="0" err="1">
                  <a:solidFill>
                    <a:schemeClr val="bg1"/>
                  </a:solidFill>
                </a:rPr>
                <a:t>mW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313K instances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368 macros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4BC3D9-6BB6-8D44-8631-4790BF886232}"/>
                </a:ext>
              </a:extLst>
            </p:cNvPr>
            <p:cNvSpPr txBox="1"/>
            <p:nvPr/>
          </p:nvSpPr>
          <p:spPr>
            <a:xfrm>
              <a:off x="858609" y="1867697"/>
              <a:ext cx="1409361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2.96 mm</a:t>
              </a:r>
              <a:r>
                <a:rPr lang="en-US" sz="1400" baseline="30000" dirty="0">
                  <a:solidFill>
                    <a:schemeClr val="bg1"/>
                  </a:solidFill>
                </a:rPr>
                <a:t>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1120 </a:t>
              </a:r>
              <a:r>
                <a:rPr lang="en-US" sz="1400" dirty="0" err="1">
                  <a:solidFill>
                    <a:schemeClr val="bg1"/>
                  </a:solidFill>
                </a:rPr>
                <a:t>ps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363 </a:t>
              </a:r>
              <a:r>
                <a:rPr lang="en-US" sz="1400" dirty="0" err="1">
                  <a:solidFill>
                    <a:schemeClr val="bg1"/>
                  </a:solidFill>
                </a:rPr>
                <a:t>mW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391K instances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760 macros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6219905-6E53-4541-92F8-374C02C704FB}"/>
                </a:ext>
              </a:extLst>
            </p:cNvPr>
            <p:cNvSpPr txBox="1"/>
            <p:nvPr/>
          </p:nvSpPr>
          <p:spPr>
            <a:xfrm>
              <a:off x="4129778" y="1867697"/>
              <a:ext cx="1409361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2.72 mm</a:t>
              </a:r>
              <a:r>
                <a:rPr lang="en-US" sz="1400" baseline="30000" dirty="0">
                  <a:solidFill>
                    <a:schemeClr val="bg1"/>
                  </a:solidFill>
                </a:rPr>
                <a:t>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1023 </a:t>
              </a:r>
              <a:r>
                <a:rPr lang="en-US" sz="1400" dirty="0" err="1">
                  <a:solidFill>
                    <a:schemeClr val="bg1"/>
                  </a:solidFill>
                </a:rPr>
                <a:t>ps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436 </a:t>
              </a:r>
              <a:r>
                <a:rPr lang="en-US" sz="1400" dirty="0" err="1">
                  <a:solidFill>
                    <a:schemeClr val="bg1"/>
                  </a:solidFill>
                </a:rPr>
                <a:t>mW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648K instances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760 macros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A53EA4-BF2D-9248-BF08-9C062DDA39D7}"/>
                </a:ext>
              </a:extLst>
            </p:cNvPr>
            <p:cNvSpPr txBox="1"/>
            <p:nvPr/>
          </p:nvSpPr>
          <p:spPr>
            <a:xfrm>
              <a:off x="992099" y="1356186"/>
              <a:ext cx="1205395" cy="461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9" b="1" dirty="0"/>
                <a:t>TABLA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78A35ED-27E6-704B-9437-7900C2027DA0}"/>
                </a:ext>
              </a:extLst>
            </p:cNvPr>
            <p:cNvSpPr/>
            <p:nvPr/>
          </p:nvSpPr>
          <p:spPr>
            <a:xfrm>
              <a:off x="304799" y="1250397"/>
              <a:ext cx="9323295" cy="2186931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101600" dist="38100" dir="2700000" algn="tl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EC49D2-908E-444B-9D7B-1E1545327113}"/>
              </a:ext>
            </a:extLst>
          </p:cNvPr>
          <p:cNvGrpSpPr/>
          <p:nvPr/>
        </p:nvGrpSpPr>
        <p:grpSpPr>
          <a:xfrm>
            <a:off x="9174068" y="3875558"/>
            <a:ext cx="2818325" cy="2237063"/>
            <a:chOff x="9176458" y="3481228"/>
            <a:chExt cx="2819059" cy="22376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1AF8D91-5BE2-C048-84BD-6314ACF87BB8}"/>
                </a:ext>
              </a:extLst>
            </p:cNvPr>
            <p:cNvGrpSpPr/>
            <p:nvPr/>
          </p:nvGrpSpPr>
          <p:grpSpPr>
            <a:xfrm>
              <a:off x="9176458" y="3481228"/>
              <a:ext cx="2713024" cy="2046890"/>
              <a:chOff x="9176458" y="3481228"/>
              <a:chExt cx="2713024" cy="204689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2B4DB8C-0E7C-4C43-93E4-03273CDA9BC9}"/>
                  </a:ext>
                </a:extLst>
              </p:cNvPr>
              <p:cNvSpPr txBox="1"/>
              <p:nvPr/>
            </p:nvSpPr>
            <p:spPr>
              <a:xfrm>
                <a:off x="9959690" y="3481228"/>
                <a:ext cx="1192955" cy="461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99" b="1" dirty="0" err="1"/>
                  <a:t>Axiline</a:t>
                </a:r>
                <a:endParaRPr lang="en-US" sz="2399" b="1" dirty="0"/>
              </a:p>
            </p:txBody>
          </p:sp>
          <p:pic>
            <p:nvPicPr>
              <p:cNvPr id="30" name="内容占位符 6">
                <a:extLst>
                  <a:ext uri="{FF2B5EF4-FFF2-40B4-BE49-F238E27FC236}">
                    <a16:creationId xmlns:a16="http://schemas.microsoft.com/office/drawing/2014/main" id="{75C42030-03A0-2D40-9697-72411A4E0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412655" y="4127705"/>
                <a:ext cx="547035" cy="541854"/>
              </a:xfrm>
              <a:prstGeom prst="rect">
                <a:avLst/>
              </a:prstGeom>
            </p:spPr>
          </p:pic>
          <p:pic>
            <p:nvPicPr>
              <p:cNvPr id="46" name="图片 9">
                <a:extLst>
                  <a:ext uri="{FF2B5EF4-FFF2-40B4-BE49-F238E27FC236}">
                    <a16:creationId xmlns:a16="http://schemas.microsoft.com/office/drawing/2014/main" id="{E55CB8B7-AF72-AB46-87EA-59D833D92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161308" y="4106152"/>
                <a:ext cx="585846" cy="577137"/>
              </a:xfrm>
              <a:prstGeom prst="rect">
                <a:avLst/>
              </a:prstGeom>
            </p:spPr>
          </p:pic>
          <p:pic>
            <p:nvPicPr>
              <p:cNvPr id="48" name="图片 10">
                <a:extLst>
                  <a:ext uri="{FF2B5EF4-FFF2-40B4-BE49-F238E27FC236}">
                    <a16:creationId xmlns:a16="http://schemas.microsoft.com/office/drawing/2014/main" id="{C3799B90-0CB8-7646-A607-97791CB0F3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948772" y="4002823"/>
                <a:ext cx="790284" cy="783797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D5179C0-4871-5D48-9173-FAF03CF683D4}"/>
                  </a:ext>
                </a:extLst>
              </p:cNvPr>
              <p:cNvSpPr txBox="1"/>
              <p:nvPr/>
            </p:nvSpPr>
            <p:spPr>
              <a:xfrm>
                <a:off x="9176458" y="4789454"/>
                <a:ext cx="95398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0.03 mm</a:t>
                </a:r>
                <a:r>
                  <a:rPr lang="en-US" sz="1400" baseline="30000" dirty="0"/>
                  <a:t>2</a:t>
                </a:r>
              </a:p>
              <a:p>
                <a:pPr algn="ctr"/>
                <a:r>
                  <a:rPr lang="en-US" sz="1400" dirty="0"/>
                  <a:t>919 </a:t>
                </a:r>
                <a:r>
                  <a:rPr lang="en-US" sz="1400" dirty="0" err="1"/>
                  <a:t>ps</a:t>
                </a:r>
                <a:endParaRPr lang="en-US" sz="1400" dirty="0"/>
              </a:p>
              <a:p>
                <a:pPr algn="ctr"/>
                <a:r>
                  <a:rPr lang="en-US" sz="1400" dirty="0"/>
                  <a:t>28 </a:t>
                </a:r>
                <a:r>
                  <a:rPr lang="en-US" sz="1400" dirty="0" err="1"/>
                  <a:t>mW</a:t>
                </a:r>
                <a:endParaRPr lang="en-US" sz="1400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6103F2E-38BB-BF48-AD5E-2921AF8AD96C}"/>
                  </a:ext>
                </a:extLst>
              </p:cNvPr>
              <p:cNvSpPr txBox="1"/>
              <p:nvPr/>
            </p:nvSpPr>
            <p:spPr>
              <a:xfrm>
                <a:off x="10040883" y="4789454"/>
                <a:ext cx="95571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0.04 mm</a:t>
                </a:r>
                <a:r>
                  <a:rPr lang="en-US" sz="1400" baseline="30000" dirty="0"/>
                  <a:t>2</a:t>
                </a:r>
              </a:p>
              <a:p>
                <a:pPr algn="ctr"/>
                <a:r>
                  <a:rPr lang="en-US" sz="1400" dirty="0"/>
                  <a:t>2080 </a:t>
                </a:r>
                <a:r>
                  <a:rPr lang="en-US" sz="1400" dirty="0" err="1"/>
                  <a:t>ps</a:t>
                </a:r>
                <a:endParaRPr lang="en-US" sz="1400" dirty="0"/>
              </a:p>
              <a:p>
                <a:pPr algn="ctr"/>
                <a:r>
                  <a:rPr lang="en-US" sz="1400" dirty="0"/>
                  <a:t>46 </a:t>
                </a:r>
                <a:r>
                  <a:rPr lang="en-US" sz="1400" dirty="0" err="1"/>
                  <a:t>mW</a:t>
                </a:r>
                <a:endParaRPr lang="en-US" sz="1400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13E68EC-6F46-F747-A09E-8550A4940FB1}"/>
                  </a:ext>
                </a:extLst>
              </p:cNvPr>
              <p:cNvSpPr txBox="1"/>
              <p:nvPr/>
            </p:nvSpPr>
            <p:spPr>
              <a:xfrm>
                <a:off x="10933771" y="4789454"/>
                <a:ext cx="95571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0.09 mm</a:t>
                </a:r>
                <a:r>
                  <a:rPr lang="en-US" sz="1400" baseline="30000" dirty="0"/>
                  <a:t>2</a:t>
                </a:r>
              </a:p>
              <a:p>
                <a:pPr algn="ctr"/>
                <a:r>
                  <a:rPr lang="en-US" sz="1400" dirty="0"/>
                  <a:t>2040 </a:t>
                </a:r>
                <a:r>
                  <a:rPr lang="en-US" sz="1400" dirty="0" err="1"/>
                  <a:t>ps</a:t>
                </a:r>
                <a:endParaRPr lang="en-US" sz="1400" dirty="0"/>
              </a:p>
              <a:p>
                <a:pPr algn="ctr"/>
                <a:r>
                  <a:rPr lang="en-US" sz="1400" dirty="0"/>
                  <a:t>84 </a:t>
                </a:r>
                <a:r>
                  <a:rPr lang="en-US" sz="1400" dirty="0" err="1"/>
                  <a:t>mW</a:t>
                </a:r>
                <a:endParaRPr lang="en-US" sz="1400" dirty="0"/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0A77227-F722-4440-A02F-D054CAD31954}"/>
                </a:ext>
              </a:extLst>
            </p:cNvPr>
            <p:cNvSpPr/>
            <p:nvPr/>
          </p:nvSpPr>
          <p:spPr>
            <a:xfrm>
              <a:off x="9176458" y="3531943"/>
              <a:ext cx="2819059" cy="2186931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101600" dist="38100" dir="2700000" algn="tl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419285"/>
      </p:ext>
    </p:extLst>
  </p:cSld>
  <p:clrMapOvr>
    <a:masterClrMapping/>
  </p:clrMapOvr>
</p:sld>
</file>

<file path=ppt/theme/theme1.xml><?xml version="1.0" encoding="utf-8"?>
<a:theme xmlns:a="http://schemas.openxmlformats.org/drawingml/2006/main" name="SVP-regents-PowerPoint-HD-3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D7D9D7"/>
      </a:lt2>
      <a:accent1>
        <a:srgbClr val="7A0019"/>
      </a:accent1>
      <a:accent2>
        <a:srgbClr val="FFCC33"/>
      </a:accent2>
      <a:accent3>
        <a:srgbClr val="C82936"/>
      </a:accent3>
      <a:accent4>
        <a:srgbClr val="003D4C"/>
      </a:accent4>
      <a:accent5>
        <a:srgbClr val="79C9C7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D7D9D7"/>
    </a:lt2>
    <a:accent1>
      <a:srgbClr val="7A0019"/>
    </a:accent1>
    <a:accent2>
      <a:srgbClr val="FFCC33"/>
    </a:accent2>
    <a:accent3>
      <a:srgbClr val="C82936"/>
    </a:accent3>
    <a:accent4>
      <a:srgbClr val="003D4C"/>
    </a:accent4>
    <a:accent5>
      <a:srgbClr val="79C9C7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5651</TotalTime>
  <Words>1054</Words>
  <Application>Microsoft Macintosh PowerPoint</Application>
  <PresentationFormat>Custom</PresentationFormat>
  <Paragraphs>317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Narrow</vt:lpstr>
      <vt:lpstr>Corbel</vt:lpstr>
      <vt:lpstr>Gill Sans</vt:lpstr>
      <vt:lpstr>SVP-regents-PowerPoint-HD-3</vt:lpstr>
      <vt:lpstr>VeriGOOD-ML: An Open-Source Flow for Automated ML Hardware Synthesis</vt:lpstr>
      <vt:lpstr>Overview of VeriGOOD-ML</vt:lpstr>
      <vt:lpstr>Technical Approach</vt:lpstr>
      <vt:lpstr>Technical Approach</vt:lpstr>
      <vt:lpstr>PolyMath: ONNX IR Generator, Compiler</vt:lpstr>
      <vt:lpstr>Overall ONNX-to-Hardware Mapping Flow</vt:lpstr>
      <vt:lpstr>Back-end hardware implementation flow</vt:lpstr>
      <vt:lpstr>Back-end design</vt:lpstr>
      <vt:lpstr>A Few of our Designs</vt:lpstr>
      <vt:lpstr>TABLA results on non-DNN algorithms</vt:lpstr>
      <vt:lpstr>GeneSys results on DNN</vt:lpstr>
      <vt:lpstr>Axiline results</vt:lpstr>
      <vt:lpstr>Conclusion</vt:lpstr>
      <vt:lpstr>Thank you!</vt:lpstr>
    </vt:vector>
  </TitlesOfParts>
  <Company>University Relations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University Relations</dc:creator>
  <cp:lastModifiedBy>Sachin S Sapatnekar</cp:lastModifiedBy>
  <cp:revision>275</cp:revision>
  <dcterms:created xsi:type="dcterms:W3CDTF">2007-07-20T20:26:17Z</dcterms:created>
  <dcterms:modified xsi:type="dcterms:W3CDTF">2021-10-13T13:41:26Z</dcterms:modified>
</cp:coreProperties>
</file>