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2" r:id="rId2"/>
    <p:sldId id="10523" r:id="rId3"/>
    <p:sldId id="10492" r:id="rId4"/>
    <p:sldId id="10493" r:id="rId5"/>
    <p:sldId id="10524" r:id="rId6"/>
    <p:sldId id="10496" r:id="rId7"/>
    <p:sldId id="10506" r:id="rId8"/>
    <p:sldId id="10497" r:id="rId9"/>
    <p:sldId id="10504" r:id="rId10"/>
    <p:sldId id="10505" r:id="rId11"/>
    <p:sldId id="10498" r:id="rId12"/>
    <p:sldId id="10499" r:id="rId13"/>
    <p:sldId id="10525" r:id="rId14"/>
    <p:sldId id="10513" r:id="rId15"/>
    <p:sldId id="10514" r:id="rId16"/>
    <p:sldId id="10519" r:id="rId17"/>
    <p:sldId id="10521" r:id="rId18"/>
    <p:sldId id="10522" r:id="rId19"/>
    <p:sldId id="10494" r:id="rId20"/>
    <p:sldId id="10526" r:id="rId21"/>
    <p:sldId id="568" r:id="rId22"/>
    <p:sldId id="105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g Jinwook" initials="JJ" lastIdx="4" clrIdx="0">
    <p:extLst>
      <p:ext uri="{19B8F6BF-5375-455C-9EA6-DF929625EA0E}">
        <p15:presenceInfo xmlns:p15="http://schemas.microsoft.com/office/powerpoint/2012/main" userId="6b59966e12fac7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4"/>
    <p:restoredTop sz="71600"/>
  </p:normalViewPr>
  <p:slideViewPr>
    <p:cSldViewPr snapToGrid="0" snapToObjects="1">
      <p:cViewPr varScale="1">
        <p:scale>
          <a:sx n="153" d="100"/>
          <a:sy n="153" d="100"/>
        </p:scale>
        <p:origin x="3920" y="184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6F4CAF-818B-244C-A590-ADF3DEC2B1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D6BE-C47E-6A41-95B2-D8AD5C51E9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951D7-DAD3-8A40-B59A-675424F405E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A4EF4-3A07-BE4E-8839-E60E39FFC7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E22A0-B513-604F-8AF7-40DAAA2BCE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D958-9D52-0D4E-AED9-DFA4C02B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8A477-C5F0-8140-B3FE-7F1E150575E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80E4-D12F-EB47-98EF-BD704527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everyone.</a:t>
            </a:r>
          </a:p>
          <a:p>
            <a:r>
              <a:rPr lang="en-US" altLang="zh-CN" dirty="0"/>
              <a:t>My name is </a:t>
            </a:r>
            <a:r>
              <a:rPr lang="en-US" altLang="zh-CN" dirty="0" err="1"/>
              <a:t>Jinwook</a:t>
            </a:r>
            <a:r>
              <a:rPr lang="en-US" altLang="zh-CN" dirty="0"/>
              <a:t> Jung and I am working at IBM TJ Watson Research Center.</a:t>
            </a:r>
          </a:p>
          <a:p>
            <a:r>
              <a:rPr lang="en-US" altLang="zh-CN" dirty="0"/>
              <a:t>I also serve as the chair of IEEE CEDA design automation technical committee.</a:t>
            </a:r>
          </a:p>
          <a:p>
            <a:endParaRPr lang="en-US" altLang="zh-CN" dirty="0"/>
          </a:p>
          <a:p>
            <a:r>
              <a:rPr lang="en-US" altLang="zh-CN" dirty="0"/>
              <a:t>This video is about the paper, “DATC RDF-2021: Design Flow and Beyond.”</a:t>
            </a:r>
          </a:p>
          <a:p>
            <a:r>
              <a:rPr lang="en-US" altLang="zh-CN" dirty="0"/>
              <a:t>I am going to present this paper // </a:t>
            </a:r>
            <a:r>
              <a:rPr lang="en-US" dirty="0"/>
              <a:t>on behalf of IEEE CEDA’s Design Automation Technical Committee.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incorporated the latest ABC updates in RDF 2021.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comes with improved scalability and new options for better technology mapping quality.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scalability improvement is mainly from the tight SAT solver integration with the internal design representation.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enables dramatic performance improvement of logic synthesis and verification tasks in ABC.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 combinational equivalence checking of two large neural networks exhibits 10× runtime improvement as shown in the picture at the bottom of this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released synthesis scripts in RDF are also updated to include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LazyMan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synthesis script.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uses a database of logic rewriting choices, which were empirically discovered in earlier synthesis runs.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reuse of learned data reduces optimization runtime significantly, while enabling more accurate assessment of logic transformations.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DFT support is another key addition to RDF 2021.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open-source EDA ecosystem, there has not been a usable DFT solution until recently.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the release of the Fault tool chain, RDF now includes DFT support in its inventory.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Fault toolchain consists of five DFT tools that enable automatic test pattern generation, the ATPG, and scan chain insertion.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RDF now includes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RosettaStone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an enabler of robust benchmark conversion.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bookshelf to LEF/DEF converter powered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takes a bookshelf benchmark, PDK, and standard cell library, and creates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may be missing information in the bookshelf benchmarks, such as cell names and master cell types;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RosettaStone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properly populates such information based on the target PDK and libraries.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accessed using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OpenDB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APIs, and we can also dump DEF files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The pictures shown here are examples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contest benchmarks conversion obtained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RosettaStone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3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I’ll describe new initiatives of DATC this year,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include a common metrics system, design flow autotuning, and calibration repository.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6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I’ll start from the common metrics system, METRICS 2.1.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extension made on top of the previous research for defining common metrics systems of design activities and flow.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late 1990s, METRICS 1.0 was proposed.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was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define a metrics system, which measures design activity, mine the useful data, predict tool outcomes and find design-specific tuning.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Then, three years ago, the METRICS2.0 paper, which was presented at the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on Open-Source EDA Technology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revisited the original goal.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proposed a new architecture to share big metrics data collection for Machine Learning application.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here, we describe METRICS 2.1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formalizes METRICS syntax, and gives an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OpenROAD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-based realization.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also provides a public repository of big metrics datasets for future ML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shows an overview of METRICS2.1.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METRICS2.1 provides consolidated design and flow metrics, which are collected from the tool log files.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metrics data are represented as JSON objects, and so it is easy to use for various applications.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provide metrics datasets obtained from thousands of P&amp;R experiments using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OpenROAD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 under the DATC’s GitHub repositories.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share sample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Jupyter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notebooks to show example machine learning applications.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b="1" dirty="0"/>
              <a:t>The details of METRICS2.1 will be presented in the Special Session 7C.</a:t>
            </a:r>
          </a:p>
          <a:p>
            <a:r>
              <a:rPr lang="en-US" b="1" dirty="0"/>
              <a:t>So, if you are interested in it, please visit the session and the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37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 am going to introduce the smart design flow tuning.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complete design flow usually includes various tool options and “recipes” at each flow stage.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choosing such tool options and recipes to obtain the best outcome from the flow requires expert intuition and experience.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that, we have added a design flow autotuning framework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RDF 2021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AutoTuner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framework provides a smart parameter tuning capability utilizing UC Berkeley’s Tune package.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diagram shown here shows an overview of the framework.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has a flexible interface where users can define their own target parameters and tuning objectives.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flexibility makes the proposed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AutoTuner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// design flow agnostic, meaning that it can support any kind of design flows.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also supports various parameter search algorithms, for example, PBT,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HyperOpt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Optuna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to name but a few.</a:t>
            </a:r>
            <a:endParaRPr lang="en-US" altLang="ko-KR" sz="18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Also, it supports parallel flow execution for efficient flow tuning.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Here, we show an example flow parameter tuning result.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took  a public design IBEX and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SkyWater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130 enablement.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used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OpenROAD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flow, and selected 9 tool parameters.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objective function was defined as a weighted sum of wirelength, critical path delay, and total power.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used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HyperOpt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the search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slides shows the tuning result, which is visualized by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TensorBoard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x axis of the graph shows the </a:t>
            </a:r>
            <a:r>
              <a:rPr lang="en-US" altLang="ko-KR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walltime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the y axis shows the objective function value.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dot in the graph represents an individual tuning trial.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you can see here, throughout the flow tuning, we were able to obtain 16% shorter wirelength, 23% shorter critical path delay, and 45% lower power.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CLICK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More details of the flow </a:t>
            </a:r>
            <a:r>
              <a:rPr lang="en-US" b="1" dirty="0" err="1"/>
              <a:t>autotuner</a:t>
            </a:r>
            <a:r>
              <a:rPr lang="en-US" b="1" dirty="0"/>
              <a:t> will be presented in special session 7C.</a:t>
            </a:r>
          </a:p>
          <a:p>
            <a:r>
              <a:rPr lang="en-US" b="1" dirty="0"/>
              <a:t>So, If you're interested in the details of the auto tuner, please visit the Special Session 7C.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2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Last, I would like to introduce calibration repository updates.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year, we started building a calibration repository to support academic research in electrical analysis and other design verification tasks.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repository provides a collection of reference analysis results, which include STA, RC extraction, and IR drop analysis.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past year, the calibration data collection has further expanded.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calibration data were extracted from DRV-free routed designs, which were obtained from the latest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three PDKs and four designs, each with three different floorplan utilization and placement density.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we have written new scripts to introduce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calibration data, to enable the data obfuscations.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outline of this video.</a:t>
            </a:r>
          </a:p>
          <a:p>
            <a:r>
              <a:rPr lang="en-US" dirty="0"/>
              <a:t>I will start with the introduction of IEEE CEDA’s Design Automation Technical Committee, DATC in short, and the Robust Design Flow, RDF.</a:t>
            </a:r>
          </a:p>
          <a:p>
            <a:r>
              <a:rPr lang="en-US" dirty="0"/>
              <a:t>Then, I will describe the latest RDF Flow as well as its key updates made the past year. </a:t>
            </a:r>
          </a:p>
          <a:p>
            <a:r>
              <a:rPr lang="en-US" dirty="0"/>
              <a:t>New directions of DATC activities will be described later, and finally, I’ll summarize this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90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I’ll give a summary of this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3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talk, I have described the latest release of DATC RDF.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five key updates to the previous RDF releases, which include Chisel and hardware generator designs, RTL obfuscation, new ABC synthesis script, DFT support, and robust benchmark conversion.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also presented three new initiatives of DATC this year.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include: common metrics system for AI/ML applications, a flexible flow autotuning framework supporting various flows and search algorithms, and the expanded calibration repository with noise introduction.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forward to any suggestions and contributions to our efforts, and please visit our GitHub organization page for finding our recent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71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concludes my talk. Thank you for your attention!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DATC, is a technical committee of IEEE CEDA.</a:t>
            </a:r>
          </a:p>
          <a:p>
            <a:r>
              <a:rPr lang="en-US" dirty="0"/>
              <a:t>The goal of this committee is to provide a forum where we can discuss strategies and issues in design automation field.</a:t>
            </a:r>
          </a:p>
          <a:p>
            <a:r>
              <a:rPr lang="en-US" dirty="0"/>
              <a:t>In this regard, the main task of DATC for several years has been to develop and support an ACADEMIC reference design flow called RDF.</a:t>
            </a:r>
          </a:p>
          <a:p>
            <a:endParaRPr lang="en-US" dirty="0"/>
          </a:p>
          <a:p>
            <a:r>
              <a:rPr lang="en-US" dirty="0"/>
              <a:t>The RDF has evolved for six years now.</a:t>
            </a:r>
          </a:p>
          <a:p>
            <a:r>
              <a:rPr lang="en-US" dirty="0"/>
              <a:t>It is free for academic and non-commercial research use.</a:t>
            </a:r>
          </a:p>
          <a:p>
            <a:r>
              <a:rPr lang="en-US" dirty="0"/>
              <a:t>The latest version of RDF supports a complete RTL-to-GDS path for any purposes based on </a:t>
            </a:r>
            <a:r>
              <a:rPr lang="en-US" dirty="0" err="1"/>
              <a:t>OpenROAD</a:t>
            </a:r>
            <a:r>
              <a:rPr lang="en-US" dirty="0"/>
              <a:t> tool chains. </a:t>
            </a:r>
          </a:p>
          <a:p>
            <a:endParaRPr lang="en-US" b="1" dirty="0"/>
          </a:p>
          <a:p>
            <a:r>
              <a:rPr lang="en-US" b="1" dirty="0"/>
              <a:t>The table shown below shows the current member of DATC.</a:t>
            </a:r>
          </a:p>
          <a:p>
            <a:r>
              <a:rPr lang="en-US" b="1" dirty="0"/>
              <a:t>I myself serves as the chair of DATC at this moment, and Prof. Andrew </a:t>
            </a:r>
            <a:r>
              <a:rPr lang="en-US" b="1" dirty="0" err="1"/>
              <a:t>Kahng</a:t>
            </a:r>
            <a:r>
              <a:rPr lang="en-US" b="1" dirty="0"/>
              <a:t> at UCSD serves as the vice chair.</a:t>
            </a:r>
          </a:p>
          <a:p>
            <a:r>
              <a:rPr lang="en-US" b="0" dirty="0"/>
              <a:t>Dr. Victor </a:t>
            </a:r>
            <a:r>
              <a:rPr lang="en-US" b="0" dirty="0" err="1"/>
              <a:t>Kravets</a:t>
            </a:r>
            <a:r>
              <a:rPr lang="en-US" b="0" dirty="0"/>
              <a:t> from IBM, Prof. Jianli Chen from Fudan University, Prof. </a:t>
            </a:r>
            <a:r>
              <a:rPr lang="en-US" b="0" dirty="0" err="1"/>
              <a:t>Yih</a:t>
            </a:r>
            <a:r>
              <a:rPr lang="en-US" b="0" dirty="0"/>
              <a:t>-Lang Li from NYCU, and Prof. Iris Hui-Ru Jiang from NTU also serves as the committee members.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RDF was initiated in 2016, based on the winning tools and research outcomes from the previous CAD contests.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it covers a complete RTL-to-GDS flow with support from the </a:t>
            </a:r>
            <a:r>
              <a:rPr lang="en-US" dirty="0" err="1"/>
              <a:t>OpenROAD</a:t>
            </a:r>
            <a:r>
              <a:rPr lang="en-US" dirty="0"/>
              <a:t> tool chains.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table shown in this slide shows all the tools that are supported in DATC RDF.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scope is basically the entire RTL-to-GDS flow from logic synthesis all the way through detailed routing.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see here that it includes the complete RTL-to-GDS flow components, along with RTL generator, obfuscation, and DFT insertion.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RDF development, we would like to preserve leading research codes and academic contest outcomes.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would like to bring attention to flow-scale research as well as cross-stage optimization rather than point-tool development  and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 am going to describe the latest updates of DATC RDF.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diagram shows the overall RDF flow.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starts from a pure Verilog design or Chisel-generated Verilog.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RTL can be optionally obfuscated using an RTL obfuscation tool, named ASSURE.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synthesis is performed using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Yosys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ABC engine.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do DFT insertion, which is done by Fault toolchain.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P&amp;R, RDF includes the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integrated app as well as the point tool-based RDF flow.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4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slides summarizes the key updates of RDF-2021.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the Chisel compiler to support recent hardware generator designs written in Chisel.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RTL obfuscation with ASSURE, and new ABC synthesis scripts are also added this year.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we included the Fault tool chain to add DFT support in RDF.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an open-source benchmark conversion tool, named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RosettaStone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also been added this year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next few slides, I’ll describe each of these updates more in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I'll describe Chisel.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Chisel is an open-source, domain-specific hardware design language written in Scala.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consists of a set of special classes, predefined objects, and language conventions for facilitating hardware design.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Chisel, it is possible to write highly-parameterized hardware “generators” utilizing the functional programming feature of Scala language.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allows hardware designers to easily explore multiple architectural design choices, and best-customize the resulting hardware implementations.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this, Chisel has obtained substantial interests from hardware architecture and design researchers, and there are many open-sourced Chisel designs including Rocket Chip Generator,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Gemmini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deep-learning accelerator, and RISC-V Boom core, just to name but a few.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enablement of Chisel makes it possible to use recent processor and accelerator designs for design flow 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envision that RDF will also benefit hardware design research // by providing a readily usable, public design flow to evaluate multiple architectural and design choices.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key updates of RDF-2021 is support of logic locking.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locking has emerged as an attractive technique to prevent hardware IP piracy.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RDF-2021, we have included a recently-released RTL obfuscation tool, called ASSURE.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ASSURE is an RTL obfuscation framework assuming a netlist-only threat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a secret locking key and an RTL design, ASSURE obfuscates the design using three obfuscation techniques: constant obfuscation, operation obfuscation, and branch obfuscation.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these techniques, ASSURE can hide essential design semantics, against hardware IP piracy.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since it directly obfuscates RTL itself, the ASSURE techniques are compatible with virtually any RTL- to-GDS flows. 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DAF101-CE95-BB44-AB12-2A0812C8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3683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3333B3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9C9475-C6F3-104F-A4E7-719849E6D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60" y="288925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3021C9A-0EB9-7441-902F-FC507132F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1360" y="6280798"/>
            <a:ext cx="5948199" cy="2692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1195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7500" indent="-317500">
              <a:buSzPct val="100000"/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5A96AC-4817-EE4A-AD1C-B65FA4CDAACE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AB1-E01F-A246-9CFC-43A9CE7370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25339" y="6515928"/>
            <a:ext cx="276802" cy="318924"/>
          </a:xfrm>
          <a:prstGeom prst="rect">
            <a:avLst/>
          </a:prstGeom>
          <a:noFill/>
        </p:spPr>
        <p:txBody>
          <a:bodyPr wrap="none" lIns="0" tIns="36000" rIns="36000" bIns="36000" rtlCol="0">
            <a:spAutoFit/>
          </a:bodyPr>
          <a:lstStyle/>
          <a:p>
            <a:pPr algn="r"/>
            <a:fld id="{3762595D-025A-3B42-9320-FDFD697FAC72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2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0"/>
            <a:ext cx="11856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900000"/>
            <a:ext cx="11520000" cy="59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AB1-E01F-A246-9CFC-43A9CE73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17500" indent="-3175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31788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lsicad.ucsd.edu/GSRC/metric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hyperlink" Target="https://github.com/ieee-ceda-datc/datc-rdf-Metrics4ML#metrics-naming-convention" TargetMode="Externa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datc-rdf-flow-tun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github.com/ieee-ceda-datc/datc-rdf-calibratio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sel-lang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67C7-2881-D04D-BCB5-A2632CA64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726026"/>
            <a:ext cx="11470640" cy="2387600"/>
          </a:xfrm>
        </p:spPr>
        <p:txBody>
          <a:bodyPr/>
          <a:lstStyle/>
          <a:p>
            <a:r>
              <a:rPr lang="en-US" dirty="0"/>
              <a:t>DATC RDF-2021: Design Flow and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65A31-F78F-464C-9E9B-256D63217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87356"/>
            <a:ext cx="12192000" cy="333791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Jianli Chen</a:t>
            </a:r>
            <a:r>
              <a:rPr lang="en-US" baseline="30000" dirty="0"/>
              <a:t>1</a:t>
            </a:r>
            <a:r>
              <a:rPr lang="en-US" dirty="0"/>
              <a:t>, Iris Hui-Ru Jiang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b="1" u="sng" dirty="0" err="1"/>
              <a:t>Jinwook</a:t>
            </a:r>
            <a:r>
              <a:rPr lang="en-US" b="1" u="sng" dirty="0"/>
              <a:t> Jung</a:t>
            </a:r>
            <a:r>
              <a:rPr lang="en-US" b="1" u="sng" baseline="30000" dirty="0"/>
              <a:t>3</a:t>
            </a:r>
            <a:r>
              <a:rPr lang="en-US" u="sng" dirty="0"/>
              <a:t>, </a:t>
            </a:r>
          </a:p>
          <a:p>
            <a:pPr algn="ctr"/>
            <a:r>
              <a:rPr lang="en-US" dirty="0"/>
              <a:t>Andrew B. Kahng</a:t>
            </a:r>
            <a:r>
              <a:rPr lang="en-US" baseline="30000" dirty="0"/>
              <a:t>4</a:t>
            </a:r>
            <a:r>
              <a:rPr lang="en-US" dirty="0"/>
              <a:t>, </a:t>
            </a:r>
            <a:r>
              <a:rPr lang="en-US" dirty="0" err="1"/>
              <a:t>Seungwon</a:t>
            </a:r>
            <a:r>
              <a:rPr lang="en-US" dirty="0"/>
              <a:t> Kim</a:t>
            </a:r>
            <a:r>
              <a:rPr lang="en-US" baseline="30000" dirty="0"/>
              <a:t>4</a:t>
            </a:r>
            <a:r>
              <a:rPr lang="en-US" dirty="0"/>
              <a:t>, Victor N. Kravets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Yih</a:t>
            </a:r>
            <a:r>
              <a:rPr lang="en-US" dirty="0"/>
              <a:t>-Lang Li</a:t>
            </a:r>
            <a:r>
              <a:rPr lang="en-US" baseline="30000" dirty="0"/>
              <a:t>5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Ravi Varadarajan</a:t>
            </a:r>
            <a:r>
              <a:rPr lang="en-US" baseline="30000" dirty="0"/>
              <a:t>4</a:t>
            </a:r>
            <a:r>
              <a:rPr lang="en-US" dirty="0"/>
              <a:t>, and </a:t>
            </a:r>
            <a:r>
              <a:rPr lang="en-US" dirty="0" err="1"/>
              <a:t>Mingyu</a:t>
            </a:r>
            <a:r>
              <a:rPr lang="en-US" dirty="0"/>
              <a:t> Woo</a:t>
            </a:r>
            <a:r>
              <a:rPr lang="en-US" baseline="30000" dirty="0"/>
              <a:t>4</a:t>
            </a:r>
            <a:endParaRPr lang="en-US" sz="2400" baseline="300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9FB62-BD9A-EC4F-86FC-D250565C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684" y="383591"/>
            <a:ext cx="1444670" cy="7669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A8B826-BC7E-3E4C-A436-DA47A6AB017E}"/>
              </a:ext>
            </a:extLst>
          </p:cNvPr>
          <p:cNvSpPr/>
          <p:nvPr/>
        </p:nvSpPr>
        <p:spPr>
          <a:xfrm>
            <a:off x="3548811" y="5989852"/>
            <a:ext cx="5338895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000" b="1" dirty="0"/>
              <a:t>GitHub Link</a:t>
            </a:r>
            <a:r>
              <a:rPr lang="en-US" altLang="zh-TW" sz="2000" dirty="0"/>
              <a:t>: </a:t>
            </a:r>
            <a:r>
              <a:rPr lang="en-US" altLang="zh-TW" sz="2000" u="sng" dirty="0">
                <a:solidFill>
                  <a:srgbClr val="0432FF"/>
                </a:solidFill>
              </a:rPr>
              <a:t>https://</a:t>
            </a:r>
            <a:r>
              <a:rPr lang="en-US" altLang="zh-TW" sz="2000" u="sng" dirty="0" err="1">
                <a:solidFill>
                  <a:srgbClr val="0432FF"/>
                </a:solidFill>
              </a:rPr>
              <a:t>github.com</a:t>
            </a:r>
            <a:r>
              <a:rPr lang="en-US" altLang="zh-TW" sz="2000" u="sng" dirty="0">
                <a:solidFill>
                  <a:srgbClr val="0432FF"/>
                </a:solidFill>
              </a:rPr>
              <a:t>/</a:t>
            </a:r>
            <a:r>
              <a:rPr lang="en-US" altLang="zh-TW" sz="2000" u="sng" dirty="0" err="1">
                <a:solidFill>
                  <a:srgbClr val="0432FF"/>
                </a:solidFill>
              </a:rPr>
              <a:t>ieee-ceda-datc</a:t>
            </a:r>
            <a:endParaRPr lang="en-US" altLang="zh-TW" sz="2000" u="sng" dirty="0">
              <a:solidFill>
                <a:srgbClr val="0432FF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AFE1065-1459-9645-AE7E-E4469675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2" y="78026"/>
            <a:ext cx="17808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0E8277B-B746-5845-A24E-27FB6CEC631C}"/>
              </a:ext>
            </a:extLst>
          </p:cNvPr>
          <p:cNvGrpSpPr/>
          <p:nvPr/>
        </p:nvGrpSpPr>
        <p:grpSpPr>
          <a:xfrm>
            <a:off x="2058269" y="4400995"/>
            <a:ext cx="8075462" cy="1253293"/>
            <a:chOff x="3072148" y="4400995"/>
            <a:chExt cx="8075462" cy="12532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D3252F-F507-9F4B-AB22-9D627DBF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8259" y="4710511"/>
              <a:ext cx="1612850" cy="689659"/>
            </a:xfrm>
            <a:prstGeom prst="rect">
              <a:avLst/>
            </a:prstGeom>
          </p:spPr>
        </p:pic>
        <p:pic>
          <p:nvPicPr>
            <p:cNvPr id="19" name="Picture 2" descr="UCSD.png">
              <a:extLst>
                <a:ext uri="{FF2B5EF4-FFF2-40B4-BE49-F238E27FC236}">
                  <a16:creationId xmlns:a16="http://schemas.microsoft.com/office/drawing/2014/main" id="{3E4F572B-DD5D-1944-9B2E-7CB762A7C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190" y="4444650"/>
              <a:ext cx="1612850" cy="12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40C097-9A86-4743-B10C-4F5EF944A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98941" y="4539630"/>
              <a:ext cx="1248669" cy="1093428"/>
            </a:xfrm>
            <a:prstGeom prst="rect">
              <a:avLst/>
            </a:prstGeom>
          </p:spPr>
        </p:pic>
        <p:pic>
          <p:nvPicPr>
            <p:cNvPr id="21" name="Picture 4" descr="Image result for Fuzhou university logo">
              <a:extLst>
                <a:ext uri="{FF2B5EF4-FFF2-40B4-BE49-F238E27FC236}">
                  <a16:creationId xmlns:a16="http://schemas.microsoft.com/office/drawing/2014/main" id="{CC94B107-4794-D848-9B1F-F992B8A3B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720" y="4530213"/>
              <a:ext cx="1100455" cy="109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Image result for National Taiwan University logo">
              <a:extLst>
                <a:ext uri="{FF2B5EF4-FFF2-40B4-BE49-F238E27FC236}">
                  <a16:creationId xmlns:a16="http://schemas.microsoft.com/office/drawing/2014/main" id="{423C273B-2F13-344F-8F44-85F325BBE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607" y="4527424"/>
              <a:ext cx="1100456" cy="110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Subtitle 4">
              <a:extLst>
                <a:ext uri="{FF2B5EF4-FFF2-40B4-BE49-F238E27FC236}">
                  <a16:creationId xmlns:a16="http://schemas.microsoft.com/office/drawing/2014/main" id="{730B823D-419C-D34B-AAC0-EE5C44421E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72148" y="4427889"/>
              <a:ext cx="518281" cy="5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FontTx/>
                <a:buNone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itchFamily="34" charset="0"/>
                </a:defRPr>
              </a:lvl1pPr>
              <a:lvl2pPr marL="461963" indent="-231775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sz="1600" kern="0" dirty="0"/>
                <a:t>1</a:t>
              </a:r>
              <a:endParaRPr lang="en-US" sz="1600" kern="0" baseline="30000" dirty="0"/>
            </a:p>
          </p:txBody>
        </p:sp>
        <p:sp>
          <p:nvSpPr>
            <p:cNvPr id="24" name="Subtitle 4">
              <a:extLst>
                <a:ext uri="{FF2B5EF4-FFF2-40B4-BE49-F238E27FC236}">
                  <a16:creationId xmlns:a16="http://schemas.microsoft.com/office/drawing/2014/main" id="{1DE2D3DF-9F49-0A4E-819C-F01C5EEFE1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8006" y="4400995"/>
              <a:ext cx="518281" cy="5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FontTx/>
                <a:buNone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itchFamily="34" charset="0"/>
                </a:defRPr>
              </a:lvl1pPr>
              <a:lvl2pPr marL="461963" indent="-231775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sz="1600" kern="0" dirty="0"/>
                <a:t>2</a:t>
              </a:r>
              <a:endParaRPr lang="en-US" sz="1600" kern="0" baseline="30000" dirty="0"/>
            </a:p>
          </p:txBody>
        </p:sp>
        <p:sp>
          <p:nvSpPr>
            <p:cNvPr id="25" name="Subtitle 4">
              <a:extLst>
                <a:ext uri="{FF2B5EF4-FFF2-40B4-BE49-F238E27FC236}">
                  <a16:creationId xmlns:a16="http://schemas.microsoft.com/office/drawing/2014/main" id="{960D35A3-296E-B24D-AF8B-4B95D967D0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16422" y="4400995"/>
              <a:ext cx="518281" cy="5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FontTx/>
                <a:buNone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itchFamily="34" charset="0"/>
                </a:defRPr>
              </a:lvl1pPr>
              <a:lvl2pPr marL="461963" indent="-231775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sz="1600" kern="0" dirty="0"/>
                <a:t>3</a:t>
              </a:r>
              <a:endParaRPr lang="en-US" sz="1600" kern="0" baseline="30000" dirty="0"/>
            </a:p>
          </p:txBody>
        </p:sp>
        <p:sp>
          <p:nvSpPr>
            <p:cNvPr id="26" name="Subtitle 4">
              <a:extLst>
                <a:ext uri="{FF2B5EF4-FFF2-40B4-BE49-F238E27FC236}">
                  <a16:creationId xmlns:a16="http://schemas.microsoft.com/office/drawing/2014/main" id="{F55A6710-7826-1B4D-926F-5332EBD59F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94301" y="4400995"/>
              <a:ext cx="518281" cy="5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FontTx/>
                <a:buNone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itchFamily="34" charset="0"/>
                </a:defRPr>
              </a:lvl1pPr>
              <a:lvl2pPr marL="461963" indent="-231775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sz="1600" kern="0" dirty="0"/>
                <a:t>4</a:t>
              </a:r>
              <a:endParaRPr lang="en-US" sz="1600" kern="0" baseline="30000" dirty="0"/>
            </a:p>
          </p:txBody>
        </p:sp>
        <p:sp>
          <p:nvSpPr>
            <p:cNvPr id="27" name="Subtitle 4">
              <a:extLst>
                <a:ext uri="{FF2B5EF4-FFF2-40B4-BE49-F238E27FC236}">
                  <a16:creationId xmlns:a16="http://schemas.microsoft.com/office/drawing/2014/main" id="{19A434AE-70C0-3E42-BA11-43CD61C149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88237" y="4400995"/>
              <a:ext cx="518281" cy="5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FontTx/>
                <a:buNone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itchFamily="34" charset="0"/>
                </a:defRPr>
              </a:lvl1pPr>
              <a:lvl2pPr marL="461963" indent="-231775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sz="1600" kern="0" dirty="0"/>
                <a:t>5</a:t>
              </a:r>
              <a:endParaRPr lang="en-US" sz="1600" kern="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800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8C9D-E15D-3641-90AF-91B014F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Synthesis Script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CE7E-63E0-3841-838C-A3FFB961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Latest ABC updates </a:t>
            </a:r>
            <a:r>
              <a:rPr lang="en-US" dirty="0"/>
              <a:t>incorporated in RDF-2021</a:t>
            </a:r>
          </a:p>
          <a:p>
            <a:pPr lvl="1"/>
            <a:r>
              <a:rPr lang="en-US" dirty="0"/>
              <a:t>Tight integration of SAT solver with internal design representation</a:t>
            </a:r>
          </a:p>
          <a:p>
            <a:pPr lvl="1"/>
            <a:r>
              <a:rPr lang="en-US" dirty="0"/>
              <a:t>Improved scalability and new options to improve technology mapping quality</a:t>
            </a:r>
          </a:p>
          <a:p>
            <a:pPr lvl="1"/>
            <a:r>
              <a:rPr lang="en-US" dirty="0"/>
              <a:t>Example: verification task runtime improvement (10x faster than previous version)</a:t>
            </a:r>
          </a:p>
          <a:p>
            <a:pPr marL="914400" lvl="2" indent="0">
              <a:buNone/>
            </a:pPr>
            <a:endParaRPr lang="en-US" sz="1200" dirty="0"/>
          </a:p>
          <a:p>
            <a:r>
              <a:rPr lang="en-US" b="1" dirty="0" err="1"/>
              <a:t>LazyMan</a:t>
            </a:r>
            <a:r>
              <a:rPr lang="en-US" b="1" dirty="0"/>
              <a:t> synthesis scripts</a:t>
            </a:r>
          </a:p>
          <a:p>
            <a:pPr lvl="1"/>
            <a:r>
              <a:rPr lang="en-US" dirty="0"/>
              <a:t>Reuse logic rewriting choices empirically discovered in </a:t>
            </a:r>
            <a:r>
              <a:rPr lang="en-US" dirty="0" err="1"/>
              <a:t>earilier</a:t>
            </a:r>
            <a:r>
              <a:rPr lang="en-US" dirty="0"/>
              <a:t> runs</a:t>
            </a:r>
          </a:p>
          <a:p>
            <a:pPr lvl="1"/>
            <a:r>
              <a:rPr lang="en-US" dirty="0"/>
              <a:t>Included in RDF-2021 logic synthesis script</a:t>
            </a:r>
          </a:p>
          <a:p>
            <a:pPr lvl="1"/>
            <a:endParaRPr lang="en-US" dirty="0"/>
          </a:p>
        </p:txBody>
      </p:sp>
      <p:pic>
        <p:nvPicPr>
          <p:cNvPr id="2052" name="Picture 4" descr="page2image34559808">
            <a:extLst>
              <a:ext uri="{FF2B5EF4-FFF2-40B4-BE49-F238E27FC236}">
                <a16:creationId xmlns:a16="http://schemas.microsoft.com/office/drawing/2014/main" id="{576BC1FB-D528-3346-8696-8B2C9338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2image34561728">
            <a:extLst>
              <a:ext uri="{FF2B5EF4-FFF2-40B4-BE49-F238E27FC236}">
                <a16:creationId xmlns:a16="http://schemas.microsoft.com/office/drawing/2014/main" id="{36CB133E-91D0-A242-8B5B-E01ADD8C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000B2F6B-6575-774E-91AC-CFFB9E480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824" y="4585498"/>
            <a:ext cx="7276351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abc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01&gt;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B2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&amp;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3333B2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cec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B2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-x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cnn.170.aig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cnn.187.aig Networks are equivalent.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Time = 1238.07 sec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abc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02&gt;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B2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&amp;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3333B2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cec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B2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cnn.170.aig cnn.187.aig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Networks are equivalent.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NimbusMonL"/>
                <a:cs typeface="Consolas" panose="020B0609020204030204" pitchFamily="49" charset="0"/>
              </a:rPr>
              <a:t>Time = 12058.28 sec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6A844-83FA-3F4A-A203-698E417FFDB4}"/>
              </a:ext>
            </a:extLst>
          </p:cNvPr>
          <p:cNvSpPr txBox="1"/>
          <p:nvPr/>
        </p:nvSpPr>
        <p:spPr>
          <a:xfrm>
            <a:off x="3120446" y="5851147"/>
            <a:ext cx="628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Combinational equivalence checking runtime comparison</a:t>
            </a:r>
          </a:p>
        </p:txBody>
      </p:sp>
      <p:pic>
        <p:nvPicPr>
          <p:cNvPr id="2049" name="Picture 1" descr="page2image34559808">
            <a:extLst>
              <a:ext uri="{FF2B5EF4-FFF2-40B4-BE49-F238E27FC236}">
                <a16:creationId xmlns:a16="http://schemas.microsoft.com/office/drawing/2014/main" id="{B66B7ACE-425A-4342-AAE6-FB2A1582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2image34561728">
            <a:extLst>
              <a:ext uri="{FF2B5EF4-FFF2-40B4-BE49-F238E27FC236}">
                <a16:creationId xmlns:a16="http://schemas.microsoft.com/office/drawing/2014/main" id="{3C3FA330-E979-2E46-90BA-E4B4CE48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8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5491-8DB9-034C-8C2D-6488FA6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 Support with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1E10-E36F-BC4A-8316-8E499F61F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1"/>
            <a:ext cx="11520000" cy="2780794"/>
          </a:xfrm>
        </p:spPr>
        <p:txBody>
          <a:bodyPr/>
          <a:lstStyle/>
          <a:p>
            <a:r>
              <a:rPr lang="en-US" b="1" dirty="0"/>
              <a:t>Fault: </a:t>
            </a:r>
            <a:r>
              <a:rPr lang="en-US" dirty="0"/>
              <a:t>open-source DFT infrastructure including scan insertion and ATPG</a:t>
            </a:r>
          </a:p>
          <a:p>
            <a:pPr lvl="1"/>
            <a:r>
              <a:rPr lang="en-US" dirty="0"/>
              <a:t>Supports scan chain insertion as well as ATPG flows</a:t>
            </a:r>
          </a:p>
          <a:p>
            <a:pPr lvl="1"/>
            <a:r>
              <a:rPr lang="en-US" b="1" dirty="0"/>
              <a:t>Scan chain insertion:</a:t>
            </a:r>
            <a:r>
              <a:rPr lang="en-US" dirty="0"/>
              <a:t> add test signals, scan chains, and JTAG interface</a:t>
            </a:r>
            <a:endParaRPr lang="en-US" b="1" dirty="0"/>
          </a:p>
          <a:p>
            <a:pPr lvl="1"/>
            <a:r>
              <a:rPr lang="en-US" b="1" dirty="0"/>
              <a:t>ATPG: </a:t>
            </a:r>
            <a:r>
              <a:rPr lang="en-US" dirty="0"/>
              <a:t>generate compressed test vectors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E56F929-DBEC-2A40-8685-6790A518B0C0}"/>
              </a:ext>
            </a:extLst>
          </p:cNvPr>
          <p:cNvGrpSpPr/>
          <p:nvPr/>
        </p:nvGrpSpPr>
        <p:grpSpPr>
          <a:xfrm>
            <a:off x="733551" y="3185518"/>
            <a:ext cx="10724897" cy="2628340"/>
            <a:chOff x="278976" y="3819595"/>
            <a:chExt cx="11445235" cy="262834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26EB1BF-6A0E-2C4B-991A-722230C1EFA1}"/>
                </a:ext>
              </a:extLst>
            </p:cNvPr>
            <p:cNvSpPr/>
            <p:nvPr/>
          </p:nvSpPr>
          <p:spPr>
            <a:xfrm>
              <a:off x="336000" y="5223935"/>
              <a:ext cx="9511327" cy="122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2BFBAFB-1509-F04F-B838-7764BB9B418C}"/>
                </a:ext>
              </a:extLst>
            </p:cNvPr>
            <p:cNvSpPr/>
            <p:nvPr/>
          </p:nvSpPr>
          <p:spPr>
            <a:xfrm>
              <a:off x="2414842" y="3826928"/>
              <a:ext cx="7105678" cy="122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cument 69">
              <a:extLst>
                <a:ext uri="{FF2B5EF4-FFF2-40B4-BE49-F238E27FC236}">
                  <a16:creationId xmlns:a16="http://schemas.microsoft.com/office/drawing/2014/main" id="{07826C57-3100-F043-8818-FAA30851553D}"/>
                </a:ext>
              </a:extLst>
            </p:cNvPr>
            <p:cNvSpPr/>
            <p:nvPr/>
          </p:nvSpPr>
          <p:spPr>
            <a:xfrm>
              <a:off x="467789" y="4164661"/>
              <a:ext cx="1440000" cy="540000"/>
            </a:xfrm>
            <a:prstGeom prst="flowChartDocument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Netlist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72F44D-8A7D-3D42-8209-7177A033E374}"/>
                </a:ext>
              </a:extLst>
            </p:cNvPr>
            <p:cNvSpPr/>
            <p:nvPr/>
          </p:nvSpPr>
          <p:spPr>
            <a:xfrm>
              <a:off x="2921894" y="4200661"/>
              <a:ext cx="1296000" cy="468000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Chain</a:t>
              </a:r>
            </a:p>
          </p:txBody>
        </p:sp>
        <p:sp>
          <p:nvSpPr>
            <p:cNvPr id="72" name="Document 71">
              <a:extLst>
                <a:ext uri="{FF2B5EF4-FFF2-40B4-BE49-F238E27FC236}">
                  <a16:creationId xmlns:a16="http://schemas.microsoft.com/office/drawing/2014/main" id="{D44831D0-FA9C-C845-A45B-1D5BBEDCBE11}"/>
                </a:ext>
              </a:extLst>
            </p:cNvPr>
            <p:cNvSpPr/>
            <p:nvPr/>
          </p:nvSpPr>
          <p:spPr>
            <a:xfrm>
              <a:off x="5231999" y="4074661"/>
              <a:ext cx="1584000" cy="720000"/>
            </a:xfrm>
            <a:prstGeom prst="flowChartDocumen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0" rtlCol="0" anchor="ctr"/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Netlist with </a:t>
              </a:r>
            </a:p>
            <a:p>
              <a:pPr algn="ctr">
                <a:lnSpc>
                  <a:spcPts val="2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scan chains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64ABB1E-1754-A04C-BAC6-B081315918C3}"/>
                </a:ext>
              </a:extLst>
            </p:cNvPr>
            <p:cNvSpPr/>
            <p:nvPr/>
          </p:nvSpPr>
          <p:spPr>
            <a:xfrm>
              <a:off x="7830104" y="4200661"/>
              <a:ext cx="1296000" cy="468000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Tap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7899966-3F47-D34D-9167-A58FAA79A77C}"/>
                </a:ext>
              </a:extLst>
            </p:cNvPr>
            <p:cNvCxnSpPr>
              <a:cxnSpLocks/>
              <a:stCxn id="70" idx="3"/>
              <a:endCxn id="71" idx="1"/>
            </p:cNvCxnSpPr>
            <p:nvPr/>
          </p:nvCxnSpPr>
          <p:spPr>
            <a:xfrm>
              <a:off x="1907789" y="4434661"/>
              <a:ext cx="101410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Document 74">
              <a:extLst>
                <a:ext uri="{FF2B5EF4-FFF2-40B4-BE49-F238E27FC236}">
                  <a16:creationId xmlns:a16="http://schemas.microsoft.com/office/drawing/2014/main" id="{4D4F9DB8-C8B6-CE44-87B7-35003A280C71}"/>
                </a:ext>
              </a:extLst>
            </p:cNvPr>
            <p:cNvSpPr/>
            <p:nvPr/>
          </p:nvSpPr>
          <p:spPr>
            <a:xfrm>
              <a:off x="10140211" y="4074661"/>
              <a:ext cx="1584000" cy="720000"/>
            </a:xfrm>
            <a:prstGeom prst="flowChartDocumen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0" rtlCol="0" anchor="ctr"/>
            <a:lstStyle/>
            <a:p>
              <a:pPr algn="ctr">
                <a:lnSpc>
                  <a:spcPts val="20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Netlist with </a:t>
              </a:r>
            </a:p>
            <a:p>
              <a:pPr algn="ctr">
                <a:lnSpc>
                  <a:spcPts val="20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tap ports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799E353-CC25-2C49-AFB2-620E29E25F4A}"/>
                </a:ext>
              </a:extLst>
            </p:cNvPr>
            <p:cNvSpPr/>
            <p:nvPr/>
          </p:nvSpPr>
          <p:spPr>
            <a:xfrm>
              <a:off x="539789" y="5597669"/>
              <a:ext cx="1296000" cy="468000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Cut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C1C2671-4712-A24D-99AA-8C40A4C218CB}"/>
                </a:ext>
              </a:extLst>
            </p:cNvPr>
            <p:cNvSpPr/>
            <p:nvPr/>
          </p:nvSpPr>
          <p:spPr>
            <a:xfrm>
              <a:off x="4437557" y="5597669"/>
              <a:ext cx="1296000" cy="468000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PGen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Document 77">
              <a:extLst>
                <a:ext uri="{FF2B5EF4-FFF2-40B4-BE49-F238E27FC236}">
                  <a16:creationId xmlns:a16="http://schemas.microsoft.com/office/drawing/2014/main" id="{A2A78B29-38BC-F14A-867B-E24876D08ADA}"/>
                </a:ext>
              </a:extLst>
            </p:cNvPr>
            <p:cNvSpPr/>
            <p:nvPr/>
          </p:nvSpPr>
          <p:spPr>
            <a:xfrm>
              <a:off x="2344673" y="5471669"/>
              <a:ext cx="1584000" cy="720000"/>
            </a:xfrm>
            <a:prstGeom prst="flowChartDocumen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0" rtlCol="0" anchor="ctr"/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Comb-only</a:t>
              </a:r>
            </a:p>
            <a:p>
              <a:pPr algn="ctr">
                <a:lnSpc>
                  <a:spcPts val="2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netlist</a:t>
              </a:r>
            </a:p>
          </p:txBody>
        </p:sp>
        <p:sp>
          <p:nvSpPr>
            <p:cNvPr id="79" name="Document 78">
              <a:extLst>
                <a:ext uri="{FF2B5EF4-FFF2-40B4-BE49-F238E27FC236}">
                  <a16:creationId xmlns:a16="http://schemas.microsoft.com/office/drawing/2014/main" id="{64BDD238-16E1-1343-B750-D4BAE21D7145}"/>
                </a:ext>
              </a:extLst>
            </p:cNvPr>
            <p:cNvSpPr/>
            <p:nvPr/>
          </p:nvSpPr>
          <p:spPr>
            <a:xfrm>
              <a:off x="6242441" y="5471669"/>
              <a:ext cx="1584000" cy="720000"/>
            </a:xfrm>
            <a:prstGeom prst="flowChartDocumen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Test vectors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CA01351-43EA-3D4D-A912-90EBFC7875BF}"/>
                </a:ext>
              </a:extLst>
            </p:cNvPr>
            <p:cNvSpPr/>
            <p:nvPr/>
          </p:nvSpPr>
          <p:spPr>
            <a:xfrm>
              <a:off x="8335325" y="5597669"/>
              <a:ext cx="1296000" cy="468000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Compact</a:t>
              </a:r>
            </a:p>
          </p:txBody>
        </p:sp>
        <p:sp>
          <p:nvSpPr>
            <p:cNvPr id="81" name="Document 80">
              <a:extLst>
                <a:ext uri="{FF2B5EF4-FFF2-40B4-BE49-F238E27FC236}">
                  <a16:creationId xmlns:a16="http://schemas.microsoft.com/office/drawing/2014/main" id="{CCCFA911-6961-1247-9605-7A8B14A5608E}"/>
                </a:ext>
              </a:extLst>
            </p:cNvPr>
            <p:cNvSpPr/>
            <p:nvPr/>
          </p:nvSpPr>
          <p:spPr>
            <a:xfrm>
              <a:off x="10140211" y="5471669"/>
              <a:ext cx="1584000" cy="720000"/>
            </a:xfrm>
            <a:prstGeom prst="flowChartDocumen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0" rtlCol="0" anchor="ctr"/>
            <a:lstStyle/>
            <a:p>
              <a:pPr algn="ctr">
                <a:lnSpc>
                  <a:spcPts val="20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Compacted test vectors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52C7E72-D80C-4E47-8590-2240608745E5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>
              <a:off x="4217894" y="4434661"/>
              <a:ext cx="101410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2586494-46F9-934F-AB6B-4C822F5A819E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>
              <a:off x="6815999" y="4434661"/>
              <a:ext cx="102373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92C3E69-794F-BB40-9787-C9D0ED3774B0}"/>
                </a:ext>
              </a:extLst>
            </p:cNvPr>
            <p:cNvCxnSpPr>
              <a:cxnSpLocks/>
              <a:stCxn id="73" idx="3"/>
              <a:endCxn id="75" idx="1"/>
            </p:cNvCxnSpPr>
            <p:nvPr/>
          </p:nvCxnSpPr>
          <p:spPr>
            <a:xfrm>
              <a:off x="9126104" y="4434661"/>
              <a:ext cx="1014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214E589-8135-C74D-AFA4-27239A82A2C6}"/>
                </a:ext>
              </a:extLst>
            </p:cNvPr>
            <p:cNvCxnSpPr>
              <a:cxnSpLocks/>
              <a:stCxn id="76" idx="3"/>
              <a:endCxn id="78" idx="1"/>
            </p:cNvCxnSpPr>
            <p:nvPr/>
          </p:nvCxnSpPr>
          <p:spPr>
            <a:xfrm>
              <a:off x="1835789" y="5831669"/>
              <a:ext cx="5088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F738266-5678-4B47-97EB-835D027F83E6}"/>
                </a:ext>
              </a:extLst>
            </p:cNvPr>
            <p:cNvCxnSpPr>
              <a:cxnSpLocks/>
              <a:stCxn id="78" idx="3"/>
              <a:endCxn id="77" idx="1"/>
            </p:cNvCxnSpPr>
            <p:nvPr/>
          </p:nvCxnSpPr>
          <p:spPr>
            <a:xfrm>
              <a:off x="3928673" y="5831669"/>
              <a:ext cx="5088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0F8029F-A5C4-A443-8045-6622BB46B6B1}"/>
                </a:ext>
              </a:extLst>
            </p:cNvPr>
            <p:cNvCxnSpPr>
              <a:cxnSpLocks/>
              <a:stCxn id="77" idx="3"/>
              <a:endCxn id="79" idx="1"/>
            </p:cNvCxnSpPr>
            <p:nvPr/>
          </p:nvCxnSpPr>
          <p:spPr>
            <a:xfrm>
              <a:off x="5733557" y="5831669"/>
              <a:ext cx="5088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F870805-6F0A-EE4A-BBFA-B7C0EA67D1FE}"/>
                </a:ext>
              </a:extLst>
            </p:cNvPr>
            <p:cNvCxnSpPr>
              <a:cxnSpLocks/>
              <a:stCxn id="79" idx="3"/>
              <a:endCxn id="80" idx="1"/>
            </p:cNvCxnSpPr>
            <p:nvPr/>
          </p:nvCxnSpPr>
          <p:spPr>
            <a:xfrm>
              <a:off x="7826441" y="5831669"/>
              <a:ext cx="5088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864F23B-9F81-C04F-AD90-75C558D23798}"/>
                </a:ext>
              </a:extLst>
            </p:cNvPr>
            <p:cNvCxnSpPr>
              <a:cxnSpLocks/>
              <a:stCxn id="80" idx="3"/>
              <a:endCxn id="81" idx="1"/>
            </p:cNvCxnSpPr>
            <p:nvPr/>
          </p:nvCxnSpPr>
          <p:spPr>
            <a:xfrm>
              <a:off x="9631325" y="5831669"/>
              <a:ext cx="50888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209B774-7E4F-A14E-A392-F2508B3E2385}"/>
                </a:ext>
              </a:extLst>
            </p:cNvPr>
            <p:cNvCxnSpPr>
              <a:cxnSpLocks/>
              <a:stCxn id="70" idx="2"/>
              <a:endCxn id="76" idx="0"/>
            </p:cNvCxnSpPr>
            <p:nvPr/>
          </p:nvCxnSpPr>
          <p:spPr>
            <a:xfrm>
              <a:off x="1187789" y="4668961"/>
              <a:ext cx="0" cy="9287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E96A1B2-597A-7F4D-97A2-CBA639B15EEF}"/>
                </a:ext>
              </a:extLst>
            </p:cNvPr>
            <p:cNvSpPr txBox="1"/>
            <p:nvPr/>
          </p:nvSpPr>
          <p:spPr>
            <a:xfrm>
              <a:off x="2414841" y="3819595"/>
              <a:ext cx="1577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Scan insertion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54E3593-E46B-4B47-98A1-E91F51A07B3E}"/>
                </a:ext>
              </a:extLst>
            </p:cNvPr>
            <p:cNvSpPr txBox="1"/>
            <p:nvPr/>
          </p:nvSpPr>
          <p:spPr>
            <a:xfrm>
              <a:off x="278976" y="5182733"/>
              <a:ext cx="7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ATPG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99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44DE-54CC-E644-A2D7-29B7B116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Robust Bookshelf-LEF/DEF Conversion with </a:t>
            </a:r>
            <a:r>
              <a:rPr lang="en-US" dirty="0" err="1"/>
              <a:t>RosettaStone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A50A37F-2C26-2042-8832-5914F397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RosettaStone</a:t>
            </a:r>
            <a:r>
              <a:rPr lang="en-US" b="1" dirty="0"/>
              <a:t>: </a:t>
            </a:r>
            <a:r>
              <a:rPr lang="en-US" dirty="0"/>
              <a:t>robust benchmark converter powered by </a:t>
            </a:r>
            <a:r>
              <a:rPr lang="en-US" dirty="0" err="1"/>
              <a:t>OpenDB</a:t>
            </a:r>
            <a:endParaRPr lang="en-US" dirty="0"/>
          </a:p>
          <a:p>
            <a:pPr lvl="1"/>
            <a:r>
              <a:rPr lang="en-US" dirty="0"/>
              <a:t>Creates </a:t>
            </a:r>
            <a:r>
              <a:rPr lang="en-US" b="1" dirty="0" err="1"/>
              <a:t>OpenDB</a:t>
            </a:r>
            <a:r>
              <a:rPr lang="en-US" b="1" dirty="0"/>
              <a:t> databases from bookshelf and PDK </a:t>
            </a:r>
            <a:r>
              <a:rPr lang="en-US" dirty="0"/>
              <a:t>information</a:t>
            </a:r>
          </a:p>
          <a:p>
            <a:pPr lvl="2"/>
            <a:r>
              <a:rPr lang="en-US" dirty="0"/>
              <a:t>Missing information (e.g., cell types) are populated based on target PDK</a:t>
            </a:r>
          </a:p>
          <a:p>
            <a:pPr lvl="2"/>
            <a:r>
              <a:rPr lang="en-US" dirty="0"/>
              <a:t>Existing macro blocks are properly scaled based on placement site definitions</a:t>
            </a:r>
          </a:p>
          <a:p>
            <a:pPr lvl="1"/>
            <a:r>
              <a:rPr lang="en-US" dirty="0"/>
              <a:t>Also capable of converting </a:t>
            </a:r>
            <a:r>
              <a:rPr lang="en-US" b="1" dirty="0"/>
              <a:t>LEF/DEF into bookshelf through </a:t>
            </a:r>
            <a:r>
              <a:rPr lang="en-US" b="1" dirty="0" err="1"/>
              <a:t>OpenDB</a:t>
            </a:r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17" name="Content Placeholder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508B902-2715-5447-96BD-7FEE5809D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73" y="3296115"/>
            <a:ext cx="3337116" cy="28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FBE64B60-0CA8-7849-94E1-B61D1ECE3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" t="782" r="721" b="698"/>
          <a:stretch/>
        </p:blipFill>
        <p:spPr>
          <a:xfrm>
            <a:off x="3349018" y="3296115"/>
            <a:ext cx="2811067" cy="28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DEA9FB0-86D9-8E45-BAA4-0B6789C8C3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" t="1281" r="692" b="620"/>
          <a:stretch/>
        </p:blipFill>
        <p:spPr>
          <a:xfrm>
            <a:off x="419130" y="3296115"/>
            <a:ext cx="2808000" cy="28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內容版面配置區 1">
            <a:extLst>
              <a:ext uri="{FF2B5EF4-FFF2-40B4-BE49-F238E27FC236}">
                <a16:creationId xmlns:a16="http://schemas.microsoft.com/office/drawing/2014/main" id="{2A94E724-49A3-9C49-B5FC-3FF2329A39DF}"/>
              </a:ext>
            </a:extLst>
          </p:cNvPr>
          <p:cNvSpPr txBox="1">
            <a:spLocks/>
          </p:cNvSpPr>
          <p:nvPr/>
        </p:nvSpPr>
        <p:spPr bwMode="auto">
          <a:xfrm>
            <a:off x="536241" y="6098478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adaptec1</a:t>
            </a:r>
          </a:p>
        </p:txBody>
      </p:sp>
      <p:sp>
        <p:nvSpPr>
          <p:cNvPr id="21" name="內容版面配置區 1">
            <a:extLst>
              <a:ext uri="{FF2B5EF4-FFF2-40B4-BE49-F238E27FC236}">
                <a16:creationId xmlns:a16="http://schemas.microsoft.com/office/drawing/2014/main" id="{44B79459-4331-6E44-9E2B-316915B9525F}"/>
              </a:ext>
            </a:extLst>
          </p:cNvPr>
          <p:cNvSpPr txBox="1">
            <a:spLocks/>
          </p:cNvSpPr>
          <p:nvPr/>
        </p:nvSpPr>
        <p:spPr bwMode="auto">
          <a:xfrm>
            <a:off x="3559957" y="6098478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bigblue1</a:t>
            </a:r>
          </a:p>
        </p:txBody>
      </p:sp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2F13B3-4C0A-934F-855D-C2D98A1DE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78" y="3296115"/>
            <a:ext cx="2159598" cy="28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內容版面配置區 1">
            <a:extLst>
              <a:ext uri="{FF2B5EF4-FFF2-40B4-BE49-F238E27FC236}">
                <a16:creationId xmlns:a16="http://schemas.microsoft.com/office/drawing/2014/main" id="{986011EA-5706-C146-8965-CA8C14EEB90C}"/>
              </a:ext>
            </a:extLst>
          </p:cNvPr>
          <p:cNvSpPr txBox="1">
            <a:spLocks/>
          </p:cNvSpPr>
          <p:nvPr/>
        </p:nvSpPr>
        <p:spPr bwMode="auto">
          <a:xfrm>
            <a:off x="6675838" y="6098478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newblue2</a:t>
            </a:r>
          </a:p>
        </p:txBody>
      </p:sp>
      <p:sp>
        <p:nvSpPr>
          <p:cNvPr id="24" name="內容版面配置區 1">
            <a:extLst>
              <a:ext uri="{FF2B5EF4-FFF2-40B4-BE49-F238E27FC236}">
                <a16:creationId xmlns:a16="http://schemas.microsoft.com/office/drawing/2014/main" id="{D39725EE-3D95-1648-8A01-8C71A7D2D5B9}"/>
              </a:ext>
            </a:extLst>
          </p:cNvPr>
          <p:cNvSpPr txBox="1">
            <a:spLocks/>
          </p:cNvSpPr>
          <p:nvPr/>
        </p:nvSpPr>
        <p:spPr bwMode="auto">
          <a:xfrm>
            <a:off x="9608793" y="6098478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superblue18</a:t>
            </a:r>
          </a:p>
        </p:txBody>
      </p:sp>
    </p:spTree>
    <p:extLst>
      <p:ext uri="{BB962C8B-B14F-4D97-AF65-F5344CB8AC3E}">
        <p14:creationId xmlns:p14="http://schemas.microsoft.com/office/powerpoint/2010/main" val="317194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EDD9-44F8-7042-8BF5-2DA51C15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D6D5-4499-1A44-B1F8-7781FEF3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pPr lvl="1"/>
            <a:r>
              <a:rPr lang="en-US" dirty="0"/>
              <a:t>Design Automation Technical Committee (DATC)</a:t>
            </a:r>
          </a:p>
          <a:p>
            <a:pPr lvl="1"/>
            <a:r>
              <a:rPr lang="en-US" dirty="0"/>
              <a:t>DATC Robust Design Flow (RDF)</a:t>
            </a:r>
          </a:p>
          <a:p>
            <a:r>
              <a:rPr lang="en-US" b="1" dirty="0"/>
              <a:t>DATC RDF-2021 Flow and Updates</a:t>
            </a:r>
          </a:p>
          <a:p>
            <a:pPr lvl="1"/>
            <a:r>
              <a:rPr lang="en-US" dirty="0"/>
              <a:t>DATC RDF-2021 Flow</a:t>
            </a:r>
          </a:p>
          <a:p>
            <a:pPr lvl="1"/>
            <a:r>
              <a:rPr lang="en-US" dirty="0"/>
              <a:t>DATC RDF-2021 Updates </a:t>
            </a:r>
          </a:p>
          <a:p>
            <a:r>
              <a:rPr lang="en-US" b="1" dirty="0">
                <a:solidFill>
                  <a:srgbClr val="3333B2"/>
                </a:solidFill>
              </a:rPr>
              <a:t>New Directions</a:t>
            </a:r>
          </a:p>
          <a:p>
            <a:pPr lvl="1"/>
            <a:r>
              <a:rPr lang="en-US" dirty="0">
                <a:solidFill>
                  <a:srgbClr val="3333B2"/>
                </a:solidFill>
              </a:rPr>
              <a:t>METRICS2.1</a:t>
            </a:r>
          </a:p>
          <a:p>
            <a:pPr lvl="1"/>
            <a:r>
              <a:rPr lang="en-US" dirty="0">
                <a:solidFill>
                  <a:srgbClr val="3333B2"/>
                </a:solidFill>
              </a:rPr>
              <a:t>Flow parameter </a:t>
            </a:r>
            <a:r>
              <a:rPr lang="en-US" dirty="0" err="1">
                <a:solidFill>
                  <a:srgbClr val="3333B2"/>
                </a:solidFill>
              </a:rPr>
              <a:t>AutoTuner</a:t>
            </a:r>
            <a:endParaRPr lang="en-US" dirty="0">
              <a:solidFill>
                <a:srgbClr val="3333B2"/>
              </a:solidFill>
            </a:endParaRPr>
          </a:p>
          <a:p>
            <a:pPr lvl="1"/>
            <a:r>
              <a:rPr lang="en-US" dirty="0">
                <a:solidFill>
                  <a:srgbClr val="3333B2"/>
                </a:solidFill>
              </a:rPr>
              <a:t>Calibration repository</a:t>
            </a:r>
          </a:p>
          <a:p>
            <a:r>
              <a:rPr lang="en-US" b="1" dirty="0"/>
              <a:t>Summary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E4DE-B511-2F43-88C7-17DB2531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METRICS2.1 – Previous Works on “METRICS”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C9A-4A26-2446-9482-8551F684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759018" cy="5958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METRICS 1.0 </a:t>
            </a:r>
            <a:r>
              <a:rPr lang="en-US" altLang="en-US" sz="1800" dirty="0"/>
              <a:t>[</a:t>
            </a:r>
            <a:r>
              <a:rPr lang="en-US" altLang="en-US" sz="1800" dirty="0" err="1"/>
              <a:t>Fenstermaker</a:t>
            </a:r>
            <a:r>
              <a:rPr lang="en-US" altLang="en-US" sz="1800" dirty="0"/>
              <a:t> et al., DAC’99; </a:t>
            </a:r>
            <a:r>
              <a:rPr lang="en-US" altLang="en-US" sz="1800" dirty="0" err="1"/>
              <a:t>Kahng</a:t>
            </a:r>
            <a:r>
              <a:rPr lang="en-US" altLang="en-US" sz="1800" dirty="0"/>
              <a:t> et al., ISQED’01]</a:t>
            </a:r>
            <a:endParaRPr lang="en-US" altLang="en-US" dirty="0"/>
          </a:p>
          <a:p>
            <a:pPr lvl="1"/>
            <a:r>
              <a:rPr lang="en-US" altLang="ko-KR" i="1" dirty="0"/>
              <a:t>“METRICS encompasses the </a:t>
            </a:r>
            <a:r>
              <a:rPr lang="en-US" altLang="ko-KR" i="1" u="sng" dirty="0"/>
              <a:t>instrumentation of design tools and design processes</a:t>
            </a:r>
            <a:r>
              <a:rPr lang="en-US" altLang="ko-KR" i="1" dirty="0"/>
              <a:t>, </a:t>
            </a:r>
            <a:r>
              <a:rPr lang="en-US" altLang="ko-KR" i="1" u="sng" dirty="0"/>
              <a:t>the collection of design artifact and design process data, and the prediction of future results and data based on current information</a:t>
            </a:r>
            <a:r>
              <a:rPr lang="en-US" altLang="ko-KR" i="1" dirty="0"/>
              <a:t>.” – </a:t>
            </a:r>
            <a:r>
              <a:rPr lang="en-US" altLang="ko-KR" sz="1800" b="1" dirty="0"/>
              <a:t>Source: </a:t>
            </a:r>
            <a:r>
              <a:rPr lang="en-US" altLang="ko-KR" sz="1800" b="1" dirty="0">
                <a:solidFill>
                  <a:srgbClr val="0070C0"/>
                </a:solidFill>
                <a:hlinkClick r:id="rId3"/>
              </a:rPr>
              <a:t>http://vlsicad.ucsd.edu/GSRC/metrics</a:t>
            </a:r>
            <a:endParaRPr lang="en-US" altLang="ko-KR" sz="2000" b="1" dirty="0"/>
          </a:p>
          <a:p>
            <a:pPr lvl="1"/>
            <a:endParaRPr lang="en-US" altLang="ko-KR" b="1" dirty="0"/>
          </a:p>
          <a:p>
            <a:r>
              <a:rPr lang="en-US" altLang="ko-KR" b="1" dirty="0"/>
              <a:t>METRICS 2.0 </a:t>
            </a:r>
            <a:r>
              <a:rPr lang="en-US" altLang="ko-KR" sz="2000" dirty="0"/>
              <a:t>[Hashemi et al., WOSET’18]</a:t>
            </a:r>
            <a:endParaRPr lang="en-US" altLang="ko-KR" dirty="0"/>
          </a:p>
          <a:p>
            <a:pPr lvl="1"/>
            <a:r>
              <a:rPr lang="en-US" altLang="ko-KR" dirty="0"/>
              <a:t>Revisit METRICS1.0 and propose updated architecture for collection and sharing of data for machine learning applications </a:t>
            </a:r>
            <a:endParaRPr lang="en-US" altLang="ko-KR" b="1" dirty="0"/>
          </a:p>
          <a:p>
            <a:pPr lvl="1"/>
            <a:endParaRPr lang="en-US" altLang="ko-KR" b="1" dirty="0"/>
          </a:p>
          <a:p>
            <a:r>
              <a:rPr lang="en-US" altLang="ko-KR" b="1" dirty="0">
                <a:solidFill>
                  <a:srgbClr val="3333B2"/>
                </a:solidFill>
              </a:rPr>
              <a:t>METRICS2.1</a:t>
            </a:r>
          </a:p>
          <a:p>
            <a:pPr lvl="1"/>
            <a:r>
              <a:rPr lang="en-US" altLang="ko-KR" dirty="0"/>
              <a:t>Extension to METRICS 2.0, formalizing METRICS syntax and realization</a:t>
            </a:r>
          </a:p>
          <a:p>
            <a:pPr lvl="1"/>
            <a:r>
              <a:rPr lang="en-US" altLang="en-US" dirty="0"/>
              <a:t>Provides </a:t>
            </a:r>
            <a:r>
              <a:rPr lang="en-US" altLang="en-US" dirty="0" err="1"/>
              <a:t>OpenROAD</a:t>
            </a:r>
            <a:r>
              <a:rPr lang="en-US" altLang="en-US" dirty="0"/>
              <a:t>-based realization as well as public metrics data repositories</a:t>
            </a:r>
          </a:p>
          <a:p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4354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1416-94E6-B74B-B96A-BAC9B791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862F0-C790-EB47-985E-84B02E5B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520000" cy="2782797"/>
          </a:xfrm>
        </p:spPr>
        <p:txBody>
          <a:bodyPr>
            <a:normAutofit/>
          </a:bodyPr>
          <a:lstStyle/>
          <a:p>
            <a:r>
              <a:rPr lang="en-US" altLang="ko-KR" b="1" dirty="0"/>
              <a:t>Consolidated design and flow metrics collected from tool logs</a:t>
            </a:r>
          </a:p>
          <a:p>
            <a:r>
              <a:rPr lang="en-US" altLang="ko-KR" b="1" dirty="0"/>
              <a:t>DATC’s GitHub repository provides:</a:t>
            </a:r>
          </a:p>
          <a:p>
            <a:pPr lvl="1"/>
            <a:r>
              <a:rPr lang="en-US" altLang="ko-KR" b="1" dirty="0"/>
              <a:t>Metrics dataset collection </a:t>
            </a:r>
            <a:r>
              <a:rPr lang="en-US" altLang="ko-KR" dirty="0"/>
              <a:t>obtained from </a:t>
            </a:r>
            <a:r>
              <a:rPr lang="en-US" altLang="ko-KR" dirty="0" err="1"/>
              <a:t>OpenROAD</a:t>
            </a:r>
            <a:r>
              <a:rPr lang="en-US" altLang="ko-KR" dirty="0"/>
              <a:t> flow with public enablement</a:t>
            </a:r>
          </a:p>
          <a:p>
            <a:pPr lvl="1"/>
            <a:r>
              <a:rPr lang="en-US" altLang="ko-KR" b="1" dirty="0"/>
              <a:t>Sample </a:t>
            </a:r>
            <a:r>
              <a:rPr lang="en-US" altLang="ko-KR" b="1" dirty="0" err="1"/>
              <a:t>Jupyter</a:t>
            </a:r>
            <a:r>
              <a:rPr lang="en-US" altLang="ko-KR" b="1" dirty="0"/>
              <a:t> notebooks </a:t>
            </a:r>
            <a:r>
              <a:rPr lang="en-US" altLang="ko-KR" dirty="0"/>
              <a:t>on datasets to provide example ML applications</a:t>
            </a:r>
          </a:p>
          <a:p>
            <a:pPr marL="523875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6CDDD7F-794D-9D40-A508-321866AC6985}"/>
              </a:ext>
            </a:extLst>
          </p:cNvPr>
          <p:cNvSpPr txBox="1"/>
          <p:nvPr/>
        </p:nvSpPr>
        <p:spPr>
          <a:xfrm>
            <a:off x="5962736" y="264034"/>
            <a:ext cx="597434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/>
              <a:t>Link: </a:t>
            </a:r>
            <a:r>
              <a:rPr lang="en-US" altLang="ko-KR" dirty="0">
                <a:hlinkClick r:id="rId4"/>
              </a:rPr>
              <a:t>https://github.com/ieee-ceda-datc/datc-rdf-Metrics4ML</a:t>
            </a:r>
            <a:endParaRPr lang="en-US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3E31831-CE13-BB48-A32A-45B1FA225AE3}"/>
              </a:ext>
            </a:extLst>
          </p:cNvPr>
          <p:cNvGrpSpPr/>
          <p:nvPr/>
        </p:nvGrpSpPr>
        <p:grpSpPr>
          <a:xfrm>
            <a:off x="1804623" y="2737384"/>
            <a:ext cx="8391559" cy="2973462"/>
            <a:chOff x="1804623" y="3065165"/>
            <a:chExt cx="8391559" cy="3187979"/>
          </a:xfrm>
        </p:grpSpPr>
        <p:sp>
          <p:nvSpPr>
            <p:cNvPr id="253" name="Rectangle 535">
              <a:extLst>
                <a:ext uri="{FF2B5EF4-FFF2-40B4-BE49-F238E27FC236}">
                  <a16:creationId xmlns:a16="http://schemas.microsoft.com/office/drawing/2014/main" id="{45531CBF-9CD4-E14E-A758-85EF7CF5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840" y="3807427"/>
              <a:ext cx="1802197" cy="264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" name="Rectangle 534">
              <a:extLst>
                <a:ext uri="{FF2B5EF4-FFF2-40B4-BE49-F238E27FC236}">
                  <a16:creationId xmlns:a16="http://schemas.microsoft.com/office/drawing/2014/main" id="{AB1B0FE3-D3E7-F54A-AA72-3AC8DF4D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840" y="4329016"/>
              <a:ext cx="1802196" cy="2648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" name="Rectangle 532">
              <a:extLst>
                <a:ext uri="{FF2B5EF4-FFF2-40B4-BE49-F238E27FC236}">
                  <a16:creationId xmlns:a16="http://schemas.microsoft.com/office/drawing/2014/main" id="{5A1B71E9-4DBE-4B4A-8715-D0A1EFDD1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840" y="5372192"/>
              <a:ext cx="1802196" cy="264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" name="Rectangle 536">
              <a:extLst>
                <a:ext uri="{FF2B5EF4-FFF2-40B4-BE49-F238E27FC236}">
                  <a16:creationId xmlns:a16="http://schemas.microsoft.com/office/drawing/2014/main" id="{61784E93-C521-C84E-9E4A-DCF37975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840" y="3285839"/>
              <a:ext cx="1802196" cy="264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Rectangle 362">
              <a:extLst>
                <a:ext uri="{FF2B5EF4-FFF2-40B4-BE49-F238E27FC236}">
                  <a16:creationId xmlns:a16="http://schemas.microsoft.com/office/drawing/2014/main" id="{3FD14C34-DAC5-244D-9D9B-0734CCA9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869" y="5893782"/>
              <a:ext cx="1802197" cy="264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" name="Rectangle 533">
              <a:extLst>
                <a:ext uri="{FF2B5EF4-FFF2-40B4-BE49-F238E27FC236}">
                  <a16:creationId xmlns:a16="http://schemas.microsoft.com/office/drawing/2014/main" id="{1D7F4712-95D5-474E-B1D2-5DC0D080A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840" y="4850604"/>
              <a:ext cx="1802197" cy="264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사각형: 모서리가 접힌 도형 5">
              <a:extLst>
                <a:ext uri="{FF2B5EF4-FFF2-40B4-BE49-F238E27FC236}">
                  <a16:creationId xmlns:a16="http://schemas.microsoft.com/office/drawing/2014/main" id="{EFF42312-0FA2-6748-AE6C-6767491F6C7A}"/>
                </a:ext>
              </a:extLst>
            </p:cNvPr>
            <p:cNvSpPr/>
            <p:nvPr/>
          </p:nvSpPr>
          <p:spPr>
            <a:xfrm>
              <a:off x="5601679" y="3285839"/>
              <a:ext cx="1772073" cy="2865018"/>
            </a:xfrm>
            <a:prstGeom prst="foldedCorner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41C8339C-D783-8547-AE83-7CB9F5A01DA6}"/>
                </a:ext>
              </a:extLst>
            </p:cNvPr>
            <p:cNvSpPr txBox="1"/>
            <p:nvPr/>
          </p:nvSpPr>
          <p:spPr>
            <a:xfrm>
              <a:off x="5757472" y="4097237"/>
              <a:ext cx="146065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n w="0"/>
                  <a:latin typeface="Calibri" panose="020F0502020204030204" pitchFamily="34" charset="0"/>
                  <a:cs typeface="Calibri" panose="020F0502020204030204" pitchFamily="34" charset="0"/>
                </a:rPr>
                <a:t>METRICS2.1</a:t>
              </a:r>
            </a:p>
            <a:p>
              <a:pPr algn="ctr"/>
              <a:endParaRPr lang="en-US" altLang="ko-KR" sz="1200" b="1" dirty="0">
                <a:ln w="0"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dirty="0">
                  <a:ln w="0"/>
                  <a:latin typeface="Calibri" panose="020F0502020204030204" pitchFamily="34" charset="0"/>
                  <a:cs typeface="Calibri" panose="020F0502020204030204" pitchFamily="34" charset="0"/>
                </a:rPr>
                <a:t>Hierarchical</a:t>
              </a:r>
            </a:p>
            <a:p>
              <a:pPr algn="ctr"/>
              <a:r>
                <a:rPr lang="en-US" altLang="ko-KR" dirty="0">
                  <a:ln w="0"/>
                  <a:latin typeface="Calibri" panose="020F0502020204030204" pitchFamily="34" charset="0"/>
                  <a:cs typeface="Calibri" panose="020F0502020204030204" pitchFamily="34" charset="0"/>
                </a:rPr>
                <a:t>JSON Object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567B4F3-51D9-AC4A-84B9-89E0D9138C97}"/>
                </a:ext>
              </a:extLst>
            </p:cNvPr>
            <p:cNvSpPr txBox="1"/>
            <p:nvPr/>
          </p:nvSpPr>
          <p:spPr>
            <a:xfrm>
              <a:off x="1806714" y="3269036"/>
              <a:ext cx="1052077" cy="37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Tool A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F2602BE-6042-D144-86BF-C28289DE989D}"/>
                </a:ext>
              </a:extLst>
            </p:cNvPr>
            <p:cNvSpPr txBox="1"/>
            <p:nvPr/>
          </p:nvSpPr>
          <p:spPr>
            <a:xfrm>
              <a:off x="1816848" y="3790503"/>
              <a:ext cx="1040965" cy="37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Tool B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81233F08-C8D9-BF49-8E92-0C2FFAA20118}"/>
                </a:ext>
              </a:extLst>
            </p:cNvPr>
            <p:cNvSpPr txBox="1"/>
            <p:nvPr/>
          </p:nvSpPr>
          <p:spPr>
            <a:xfrm>
              <a:off x="1817959" y="4311970"/>
              <a:ext cx="1038743" cy="37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Tool C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9AFC64D-24C5-424F-84E1-D8D6ACFF232E}"/>
                </a:ext>
              </a:extLst>
            </p:cNvPr>
            <p:cNvSpPr txBox="1"/>
            <p:nvPr/>
          </p:nvSpPr>
          <p:spPr>
            <a:xfrm>
              <a:off x="1804623" y="4833437"/>
              <a:ext cx="1065412" cy="37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Tool D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0D5EDDE-FA23-FA4D-887E-90600EC52A6F}"/>
                </a:ext>
              </a:extLst>
            </p:cNvPr>
            <p:cNvSpPr txBox="1"/>
            <p:nvPr/>
          </p:nvSpPr>
          <p:spPr>
            <a:xfrm>
              <a:off x="1819068" y="5354904"/>
              <a:ext cx="1023188" cy="37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Tool E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AE12050-D284-7F4E-973E-3E6E728BE520}"/>
                </a:ext>
              </a:extLst>
            </p:cNvPr>
            <p:cNvSpPr txBox="1"/>
            <p:nvPr/>
          </p:nvSpPr>
          <p:spPr>
            <a:xfrm>
              <a:off x="1815735" y="5876373"/>
              <a:ext cx="1014298" cy="37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Tool F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tangle 614">
              <a:extLst>
                <a:ext uri="{FF2B5EF4-FFF2-40B4-BE49-F238E27FC236}">
                  <a16:creationId xmlns:a16="http://schemas.microsoft.com/office/drawing/2014/main" id="{C5F05BF9-9505-434C-A014-8A12F2A85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780" y="3813898"/>
              <a:ext cx="1794196" cy="28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Floorplan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14" name="Rectangle 615">
              <a:extLst>
                <a:ext uri="{FF2B5EF4-FFF2-40B4-BE49-F238E27FC236}">
                  <a16:creationId xmlns:a16="http://schemas.microsoft.com/office/drawing/2014/main" id="{6BD33C2C-A007-8E47-A03B-6777380DF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054" y="4335780"/>
              <a:ext cx="1361648" cy="56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Placement</a:t>
              </a:r>
            </a:p>
          </p:txBody>
        </p:sp>
        <p:sp>
          <p:nvSpPr>
            <p:cNvPr id="217" name="Rectangle 616">
              <a:extLst>
                <a:ext uri="{FF2B5EF4-FFF2-40B4-BE49-F238E27FC236}">
                  <a16:creationId xmlns:a16="http://schemas.microsoft.com/office/drawing/2014/main" id="{A9136995-D65A-FB47-97B9-AD382D512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017" y="5363668"/>
              <a:ext cx="1873720" cy="28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Routing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20" name="Rectangle 617">
              <a:extLst>
                <a:ext uri="{FF2B5EF4-FFF2-40B4-BE49-F238E27FC236}">
                  <a16:creationId xmlns:a16="http://schemas.microsoft.com/office/drawing/2014/main" id="{B5AC50C9-60C6-7D45-862E-9A2A7FDF3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321" y="3293208"/>
              <a:ext cx="1443114" cy="28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Synthesis</a:t>
              </a:r>
            </a:p>
          </p:txBody>
        </p:sp>
        <p:sp>
          <p:nvSpPr>
            <p:cNvPr id="223" name="Rectangle 618">
              <a:extLst>
                <a:ext uri="{FF2B5EF4-FFF2-40B4-BE49-F238E27FC236}">
                  <a16:creationId xmlns:a16="http://schemas.microsoft.com/office/drawing/2014/main" id="{5C96025F-2B6D-E344-8A81-6F434CCA0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954" y="5920746"/>
              <a:ext cx="2013847" cy="23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zh-CN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Verification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26" name="Rectangle 619">
              <a:extLst>
                <a:ext uri="{FF2B5EF4-FFF2-40B4-BE49-F238E27FC236}">
                  <a16:creationId xmlns:a16="http://schemas.microsoft.com/office/drawing/2014/main" id="{0E1857B0-3926-7B4F-8958-8D6F5745B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565" y="4857974"/>
              <a:ext cx="2723295" cy="28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zh-CN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CTS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4FDC3696-92D2-EC4C-92DC-C4B6F9242BA1}"/>
                </a:ext>
              </a:extLst>
            </p:cNvPr>
            <p:cNvGrpSpPr/>
            <p:nvPr/>
          </p:nvGrpSpPr>
          <p:grpSpPr>
            <a:xfrm>
              <a:off x="4662066" y="3418519"/>
              <a:ext cx="932946" cy="2598566"/>
              <a:chOff x="2115943" y="152124"/>
              <a:chExt cx="576000" cy="2547259"/>
            </a:xfrm>
          </p:grpSpPr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AA7F778C-2EC6-E14A-A001-8567F6EB44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943" y="152124"/>
                <a:ext cx="576000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1277D8B1-EE7D-5F44-8F64-65BED479A0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943" y="661576"/>
                <a:ext cx="576000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E480DEFB-C63F-D042-99DC-655CE0907C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943" y="1171028"/>
                <a:ext cx="576000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359BAAA2-34B1-B24B-B9D0-0CDEE89AAF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943" y="1680480"/>
                <a:ext cx="576000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577434E1-93EC-B84B-B6E4-9CA41762DE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943" y="2699383"/>
                <a:ext cx="576000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BFC2B85C-F18D-8B45-AB88-C1629FDA9C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943" y="2189932"/>
                <a:ext cx="576000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62A5214B-F9D4-EA41-9AB9-F52C5D886959}"/>
                </a:ext>
              </a:extLst>
            </p:cNvPr>
            <p:cNvGrpSpPr/>
            <p:nvPr/>
          </p:nvGrpSpPr>
          <p:grpSpPr>
            <a:xfrm>
              <a:off x="7364911" y="3281329"/>
              <a:ext cx="2831271" cy="768100"/>
              <a:chOff x="3912026" y="214484"/>
              <a:chExt cx="2042192" cy="752934"/>
            </a:xfrm>
          </p:grpSpPr>
          <p:sp>
            <p:nvSpPr>
              <p:cNvPr id="235" name="말풍선: 타원형 54">
                <a:extLst>
                  <a:ext uri="{FF2B5EF4-FFF2-40B4-BE49-F238E27FC236}">
                    <a16:creationId xmlns:a16="http://schemas.microsoft.com/office/drawing/2014/main" id="{5425FEE0-24CE-AB46-9A0E-11A313147796}"/>
                  </a:ext>
                </a:extLst>
              </p:cNvPr>
              <p:cNvSpPr/>
              <p:nvPr/>
            </p:nvSpPr>
            <p:spPr>
              <a:xfrm>
                <a:off x="4240416" y="214484"/>
                <a:ext cx="1709122" cy="752934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EEA2071E-4C52-7D45-B88F-2DBF6E9DBB60}"/>
                  </a:ext>
                </a:extLst>
              </p:cNvPr>
              <p:cNvSpPr txBox="1"/>
              <p:nvPr/>
            </p:nvSpPr>
            <p:spPr>
              <a:xfrm>
                <a:off x="4245096" y="278340"/>
                <a:ext cx="17091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Big Data Collection</a:t>
                </a:r>
              </a:p>
            </p:txBody>
          </p:sp>
          <p:pic>
            <p:nvPicPr>
              <p:cNvPr id="237" name="그림 196" descr="텍스트, 스크린샷, 클립아트이(가) 표시된 사진&#10;&#10;자동 생성된 설명">
                <a:extLst>
                  <a:ext uri="{FF2B5EF4-FFF2-40B4-BE49-F238E27FC236}">
                    <a16:creationId xmlns:a16="http://schemas.microsoft.com/office/drawing/2014/main" id="{58543034-17EB-7840-B526-4A3AAD09D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981" y="665069"/>
                <a:ext cx="754894" cy="181754"/>
              </a:xfrm>
              <a:prstGeom prst="rect">
                <a:avLst/>
              </a:prstGeom>
            </p:spPr>
          </p:pic>
          <p:pic>
            <p:nvPicPr>
              <p:cNvPr id="238" name="그림 194">
                <a:extLst>
                  <a:ext uri="{FF2B5EF4-FFF2-40B4-BE49-F238E27FC236}">
                    <a16:creationId xmlns:a16="http://schemas.microsoft.com/office/drawing/2014/main" id="{670C8CCD-3596-944E-AB7B-34FA66417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2589" y="575387"/>
                <a:ext cx="330453" cy="330453"/>
              </a:xfrm>
              <a:prstGeom prst="rect">
                <a:avLst/>
              </a:prstGeom>
            </p:spPr>
          </p:pic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C485873D-47EF-484F-9295-255772D65D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12026" y="586575"/>
                <a:ext cx="324000" cy="0"/>
              </a:xfrm>
              <a:prstGeom prst="straightConnector1">
                <a:avLst/>
              </a:prstGeom>
              <a:ln w="12700"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9C1C587B-1B44-F349-8D2F-5B74D1ECC70E}"/>
                </a:ext>
              </a:extLst>
            </p:cNvPr>
            <p:cNvGrpSpPr/>
            <p:nvPr/>
          </p:nvGrpSpPr>
          <p:grpSpPr>
            <a:xfrm>
              <a:off x="7364911" y="4291126"/>
              <a:ext cx="2808101" cy="782566"/>
              <a:chOff x="3912026" y="1353085"/>
              <a:chExt cx="2025480" cy="767115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E9AEF59E-BB92-2244-BCFD-94B6557FA58F}"/>
                  </a:ext>
                </a:extLst>
              </p:cNvPr>
              <p:cNvSpPr txBox="1"/>
              <p:nvPr/>
            </p:nvSpPr>
            <p:spPr>
              <a:xfrm>
                <a:off x="4375713" y="1432588"/>
                <a:ext cx="1433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ML Applications</a:t>
                </a:r>
              </a:p>
            </p:txBody>
          </p:sp>
          <p:pic>
            <p:nvPicPr>
              <p:cNvPr id="242" name="그림 57">
                <a:extLst>
                  <a:ext uri="{FF2B5EF4-FFF2-40B4-BE49-F238E27FC236}">
                    <a16:creationId xmlns:a16="http://schemas.microsoft.com/office/drawing/2014/main" id="{42822C1D-B2BE-4F4D-8507-5AF81CDDE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6963" y="1694953"/>
                <a:ext cx="361820" cy="363914"/>
              </a:xfrm>
              <a:prstGeom prst="rect">
                <a:avLst/>
              </a:prstGeom>
            </p:spPr>
          </p:pic>
          <p:pic>
            <p:nvPicPr>
              <p:cNvPr id="243" name="그림 58">
                <a:extLst>
                  <a:ext uri="{FF2B5EF4-FFF2-40B4-BE49-F238E27FC236}">
                    <a16:creationId xmlns:a16="http://schemas.microsoft.com/office/drawing/2014/main" id="{4F68729E-6612-3145-8CE8-7EA347BB4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8611" y="1713477"/>
                <a:ext cx="322266" cy="363512"/>
              </a:xfrm>
              <a:prstGeom prst="rect">
                <a:avLst/>
              </a:prstGeom>
            </p:spPr>
          </p:pic>
          <p:sp>
            <p:nvSpPr>
              <p:cNvPr id="244" name="말풍선: 타원형 54">
                <a:extLst>
                  <a:ext uri="{FF2B5EF4-FFF2-40B4-BE49-F238E27FC236}">
                    <a16:creationId xmlns:a16="http://schemas.microsoft.com/office/drawing/2014/main" id="{D5F57A3D-BECC-9A49-B592-555A754E8042}"/>
                  </a:ext>
                </a:extLst>
              </p:cNvPr>
              <p:cNvSpPr/>
              <p:nvPr/>
            </p:nvSpPr>
            <p:spPr>
              <a:xfrm>
                <a:off x="4228384" y="1353085"/>
                <a:ext cx="1709122" cy="76711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3E50EC03-4093-1049-8D15-A5B8700F13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12026" y="1736643"/>
                <a:ext cx="324000" cy="0"/>
              </a:xfrm>
              <a:prstGeom prst="straightConnector1">
                <a:avLst/>
              </a:prstGeom>
              <a:ln w="12700"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54861D5F-CA34-8143-B159-38AB574258AF}"/>
                </a:ext>
              </a:extLst>
            </p:cNvPr>
            <p:cNvGrpSpPr/>
            <p:nvPr/>
          </p:nvGrpSpPr>
          <p:grpSpPr>
            <a:xfrm>
              <a:off x="7364911" y="5399029"/>
              <a:ext cx="2808101" cy="748568"/>
              <a:chOff x="3912026" y="2650587"/>
              <a:chExt cx="2025480" cy="733788"/>
            </a:xfrm>
          </p:grpSpPr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1AB92F42-09CC-1D42-8B94-CBD0726AC44B}"/>
                  </a:ext>
                </a:extLst>
              </p:cNvPr>
              <p:cNvSpPr txBox="1"/>
              <p:nvPr/>
            </p:nvSpPr>
            <p:spPr>
              <a:xfrm>
                <a:off x="4360873" y="2712829"/>
                <a:ext cx="14478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Flow autotuning</a:t>
                </a:r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48" name="그림 60">
                <a:extLst>
                  <a:ext uri="{FF2B5EF4-FFF2-40B4-BE49-F238E27FC236}">
                    <a16:creationId xmlns:a16="http://schemas.microsoft.com/office/drawing/2014/main" id="{5EFDD0F4-F3DA-7F41-952E-20F56BF5EF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45" t="16441" r="23352" b="12859"/>
              <a:stretch/>
            </p:blipFill>
            <p:spPr>
              <a:xfrm>
                <a:off x="4523266" y="3084319"/>
                <a:ext cx="569650" cy="239650"/>
              </a:xfrm>
              <a:prstGeom prst="rect">
                <a:avLst/>
              </a:prstGeom>
            </p:spPr>
          </p:pic>
          <p:pic>
            <p:nvPicPr>
              <p:cNvPr id="249" name="그림 61">
                <a:extLst>
                  <a:ext uri="{FF2B5EF4-FFF2-40B4-BE49-F238E27FC236}">
                    <a16:creationId xmlns:a16="http://schemas.microsoft.com/office/drawing/2014/main" id="{63F4AACD-B577-EE4C-AE06-B180CD85F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029" y="3060237"/>
                <a:ext cx="389474" cy="224572"/>
              </a:xfrm>
              <a:prstGeom prst="rect">
                <a:avLst/>
              </a:prstGeom>
            </p:spPr>
          </p:pic>
          <p:sp>
            <p:nvSpPr>
              <p:cNvPr id="250" name="말풍선: 타원형 54">
                <a:extLst>
                  <a:ext uri="{FF2B5EF4-FFF2-40B4-BE49-F238E27FC236}">
                    <a16:creationId xmlns:a16="http://schemas.microsoft.com/office/drawing/2014/main" id="{1164EBF7-24E2-E348-9F6B-F567360324FF}"/>
                  </a:ext>
                </a:extLst>
              </p:cNvPr>
              <p:cNvSpPr/>
              <p:nvPr/>
            </p:nvSpPr>
            <p:spPr>
              <a:xfrm>
                <a:off x="4228384" y="2650587"/>
                <a:ext cx="1709122" cy="733788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1D33489F-9B2F-D14A-86C9-455AB885BE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12026" y="3017481"/>
                <a:ext cx="324000" cy="0"/>
              </a:xfrm>
              <a:prstGeom prst="straightConnector1">
                <a:avLst/>
              </a:prstGeom>
              <a:ln w="12700">
                <a:prstDash val="soli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C9D7109-D33B-CA4C-9C69-6C09C991BB90}"/>
                </a:ext>
              </a:extLst>
            </p:cNvPr>
            <p:cNvSpPr txBox="1"/>
            <p:nvPr/>
          </p:nvSpPr>
          <p:spPr>
            <a:xfrm>
              <a:off x="4894127" y="3065165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Log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A9FC9239-10F8-1F45-A8CE-879D6DDC4F96}"/>
              </a:ext>
            </a:extLst>
          </p:cNvPr>
          <p:cNvSpPr txBox="1"/>
          <p:nvPr/>
        </p:nvSpPr>
        <p:spPr>
          <a:xfrm>
            <a:off x="447780" y="5958000"/>
            <a:ext cx="1140822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SPECIAL SESSION 7C-1 </a:t>
            </a:r>
            <a:r>
              <a:rPr lang="en-US" sz="2000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METRICS2.1 and Flow Tuning in the IEEE CEDA Robust Design Flow and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OpenROAD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4351-2FBB-A34E-AD4C-694C826C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Parameter </a:t>
            </a:r>
            <a:r>
              <a:rPr lang="en-US" dirty="0" err="1"/>
              <a:t>AutoTuner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7CC17-027D-4D42-8F3D-C3A25D5F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Smart flow parameter tuner of RTL-to-GDS flow </a:t>
            </a:r>
            <a:r>
              <a:rPr lang="en-US" dirty="0"/>
              <a:t>utilizing UC Berkeley Tune</a:t>
            </a:r>
            <a:endParaRPr lang="en-US" b="1" dirty="0"/>
          </a:p>
          <a:p>
            <a:pPr lvl="1"/>
            <a:r>
              <a:rPr lang="en-US" dirty="0"/>
              <a:t>Flexible interface to define target parameters and objective function</a:t>
            </a:r>
          </a:p>
          <a:p>
            <a:pPr lvl="1"/>
            <a:r>
              <a:rPr lang="en-US" dirty="0"/>
              <a:t>Design flow agnostic; support both academic and commercial flows</a:t>
            </a:r>
          </a:p>
          <a:p>
            <a:pPr lvl="1"/>
            <a:r>
              <a:rPr lang="en-US" dirty="0"/>
              <a:t>Multiple search algorithm, e.g., PBT, </a:t>
            </a:r>
            <a:r>
              <a:rPr lang="en-US" dirty="0" err="1"/>
              <a:t>HyperOpt</a:t>
            </a:r>
            <a:r>
              <a:rPr lang="en-US" dirty="0"/>
              <a:t>, </a:t>
            </a:r>
            <a:r>
              <a:rPr lang="en-US" dirty="0" err="1"/>
              <a:t>Optuna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Parallel flow execution for efficient tuning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55F7A5-5C9B-374B-B563-7CFE33D35F0D}"/>
              </a:ext>
            </a:extLst>
          </p:cNvPr>
          <p:cNvGrpSpPr/>
          <p:nvPr/>
        </p:nvGrpSpPr>
        <p:grpSpPr>
          <a:xfrm>
            <a:off x="1432558" y="3059084"/>
            <a:ext cx="9332424" cy="3584516"/>
            <a:chOff x="1432558" y="2888575"/>
            <a:chExt cx="9332424" cy="3755025"/>
          </a:xfrm>
        </p:grpSpPr>
        <p:sp>
          <p:nvSpPr>
            <p:cNvPr id="4" name="직사각형 6">
              <a:extLst>
                <a:ext uri="{FF2B5EF4-FFF2-40B4-BE49-F238E27FC236}">
                  <a16:creationId xmlns:a16="http://schemas.microsoft.com/office/drawing/2014/main" id="{EE727C7C-F94D-8144-9CE8-BA60577767DE}"/>
                </a:ext>
              </a:extLst>
            </p:cNvPr>
            <p:cNvSpPr/>
            <p:nvPr/>
          </p:nvSpPr>
          <p:spPr>
            <a:xfrm>
              <a:off x="4325549" y="3546483"/>
              <a:ext cx="6439433" cy="309711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11ED57-46EB-EF4E-9828-C50F87DC36AD}"/>
                </a:ext>
              </a:extLst>
            </p:cNvPr>
            <p:cNvSpPr txBox="1"/>
            <p:nvPr/>
          </p:nvSpPr>
          <p:spPr>
            <a:xfrm>
              <a:off x="4446301" y="3980630"/>
              <a:ext cx="1877309" cy="181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Flow </a:t>
              </a:r>
              <a:r>
                <a:rPr lang="en-US" altLang="ko-KR" sz="20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AutoTuner</a:t>
              </a:r>
              <a:endPara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ko-K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RTL-to-GDS </a:t>
              </a:r>
              <a:b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flows are</a:t>
              </a:r>
              <a:b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automatically </a:t>
              </a:r>
              <a:b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executed </a:t>
              </a:r>
              <a:b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in parallel </a:t>
              </a:r>
            </a:p>
          </p:txBody>
        </p:sp>
        <p:cxnSp>
          <p:nvCxnSpPr>
            <p:cNvPr id="6" name="직선 화살표 연결선 12">
              <a:extLst>
                <a:ext uri="{FF2B5EF4-FFF2-40B4-BE49-F238E27FC236}">
                  <a16:creationId xmlns:a16="http://schemas.microsoft.com/office/drawing/2014/main" id="{B87B89CB-93DE-AC44-8173-A4F271D39F65}"/>
                </a:ext>
              </a:extLst>
            </p:cNvPr>
            <p:cNvCxnSpPr>
              <a:cxnSpLocks/>
            </p:cNvCxnSpPr>
            <p:nvPr/>
          </p:nvCxnSpPr>
          <p:spPr>
            <a:xfrm>
              <a:off x="5213000" y="3387348"/>
              <a:ext cx="0" cy="1670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화살표: 오른쪽 67">
              <a:extLst>
                <a:ext uri="{FF2B5EF4-FFF2-40B4-BE49-F238E27FC236}">
                  <a16:creationId xmlns:a16="http://schemas.microsoft.com/office/drawing/2014/main" id="{4AEE36C0-A2B3-DB4B-B4B1-347CEB33F6CF}"/>
                </a:ext>
              </a:extLst>
            </p:cNvPr>
            <p:cNvSpPr/>
            <p:nvPr/>
          </p:nvSpPr>
          <p:spPr>
            <a:xfrm>
              <a:off x="3404678" y="4787644"/>
              <a:ext cx="877360" cy="2935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사각형: 모서리가 접힌 도형 54">
              <a:extLst>
                <a:ext uri="{FF2B5EF4-FFF2-40B4-BE49-F238E27FC236}">
                  <a16:creationId xmlns:a16="http://schemas.microsoft.com/office/drawing/2014/main" id="{DAE0A419-C7F9-E14F-831E-D87CBBA4449A}"/>
                </a:ext>
              </a:extLst>
            </p:cNvPr>
            <p:cNvSpPr/>
            <p:nvPr/>
          </p:nvSpPr>
          <p:spPr>
            <a:xfrm>
              <a:off x="1441657" y="4674824"/>
              <a:ext cx="2359713" cy="551539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923DDB-63F9-9241-B730-98B41A3797CC}"/>
                </a:ext>
              </a:extLst>
            </p:cNvPr>
            <p:cNvSpPr txBox="1"/>
            <p:nvPr/>
          </p:nvSpPr>
          <p:spPr>
            <a:xfrm>
              <a:off x="1486352" y="4638499"/>
              <a:ext cx="1802994" cy="44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Search algorithm</a:t>
              </a:r>
              <a:br>
                <a:rPr lang="en-US" altLang="ko-K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(switchable)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화살표: 오른쪽 66">
              <a:extLst>
                <a:ext uri="{FF2B5EF4-FFF2-40B4-BE49-F238E27FC236}">
                  <a16:creationId xmlns:a16="http://schemas.microsoft.com/office/drawing/2014/main" id="{7353B5FC-37CB-DD48-BB10-5309E9655325}"/>
                </a:ext>
              </a:extLst>
            </p:cNvPr>
            <p:cNvSpPr/>
            <p:nvPr/>
          </p:nvSpPr>
          <p:spPr>
            <a:xfrm>
              <a:off x="3404678" y="3929545"/>
              <a:ext cx="877360" cy="2935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사각형: 모서리가 접힌 도형 60">
              <a:extLst>
                <a:ext uri="{FF2B5EF4-FFF2-40B4-BE49-F238E27FC236}">
                  <a16:creationId xmlns:a16="http://schemas.microsoft.com/office/drawing/2014/main" id="{A24C37CA-3253-D14D-8139-01895A437860}"/>
                </a:ext>
              </a:extLst>
            </p:cNvPr>
            <p:cNvSpPr/>
            <p:nvPr/>
          </p:nvSpPr>
          <p:spPr>
            <a:xfrm>
              <a:off x="1441661" y="3632712"/>
              <a:ext cx="2233857" cy="934955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3F1C2-62E4-5344-A951-1271FBCE9642}"/>
                </a:ext>
              </a:extLst>
            </p:cNvPr>
            <p:cNvSpPr txBox="1"/>
            <p:nvPr/>
          </p:nvSpPr>
          <p:spPr>
            <a:xfrm>
              <a:off x="1468246" y="3641051"/>
              <a:ext cx="1816203" cy="269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config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86570-6015-6141-809D-92876F1A83E4}"/>
                </a:ext>
              </a:extLst>
            </p:cNvPr>
            <p:cNvSpPr txBox="1"/>
            <p:nvPr/>
          </p:nvSpPr>
          <p:spPr>
            <a:xfrm>
              <a:off x="1535611" y="3864777"/>
              <a:ext cx="2095049" cy="577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name, range, step, type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화살표: 오른쪽 69">
              <a:extLst>
                <a:ext uri="{FF2B5EF4-FFF2-40B4-BE49-F238E27FC236}">
                  <a16:creationId xmlns:a16="http://schemas.microsoft.com/office/drawing/2014/main" id="{AE28C7C6-F094-2946-968D-17652EF3CD5F}"/>
                </a:ext>
              </a:extLst>
            </p:cNvPr>
            <p:cNvSpPr/>
            <p:nvPr/>
          </p:nvSpPr>
          <p:spPr>
            <a:xfrm>
              <a:off x="3404678" y="5429963"/>
              <a:ext cx="877360" cy="2935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사각형: 모서리가 접힌 도형 40">
              <a:extLst>
                <a:ext uri="{FF2B5EF4-FFF2-40B4-BE49-F238E27FC236}">
                  <a16:creationId xmlns:a16="http://schemas.microsoft.com/office/drawing/2014/main" id="{2EF6890C-D870-A446-B33F-ADB258F03926}"/>
                </a:ext>
              </a:extLst>
            </p:cNvPr>
            <p:cNvSpPr/>
            <p:nvPr/>
          </p:nvSpPr>
          <p:spPr>
            <a:xfrm>
              <a:off x="1436299" y="5333520"/>
              <a:ext cx="2194361" cy="551539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F30350-EA29-C94C-8AB3-069EBBD08F08}"/>
                </a:ext>
              </a:extLst>
            </p:cNvPr>
            <p:cNvSpPr txBox="1"/>
            <p:nvPr/>
          </p:nvSpPr>
          <p:spPr>
            <a:xfrm>
              <a:off x="1454814" y="5461770"/>
              <a:ext cx="2286604" cy="36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Objective function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화살표: 오른쪽 70">
              <a:extLst>
                <a:ext uri="{FF2B5EF4-FFF2-40B4-BE49-F238E27FC236}">
                  <a16:creationId xmlns:a16="http://schemas.microsoft.com/office/drawing/2014/main" id="{0A66C6F1-DE38-C242-822F-8DF3664933FB}"/>
                </a:ext>
              </a:extLst>
            </p:cNvPr>
            <p:cNvSpPr/>
            <p:nvPr/>
          </p:nvSpPr>
          <p:spPr>
            <a:xfrm>
              <a:off x="3404678" y="6105758"/>
              <a:ext cx="877360" cy="2935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사각형: 모서리가 접힌 도형 44">
              <a:extLst>
                <a:ext uri="{FF2B5EF4-FFF2-40B4-BE49-F238E27FC236}">
                  <a16:creationId xmlns:a16="http://schemas.microsoft.com/office/drawing/2014/main" id="{0EB3911F-4150-C141-ACEB-DDE9DA4AED73}"/>
                </a:ext>
              </a:extLst>
            </p:cNvPr>
            <p:cNvSpPr/>
            <p:nvPr/>
          </p:nvSpPr>
          <p:spPr>
            <a:xfrm>
              <a:off x="1432558" y="5992216"/>
              <a:ext cx="2359713" cy="551539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BE8A7-8D55-CD44-9FC8-72F8A76B41C2}"/>
                </a:ext>
              </a:extLst>
            </p:cNvPr>
            <p:cNvSpPr txBox="1"/>
            <p:nvPr/>
          </p:nvSpPr>
          <p:spPr>
            <a:xfrm>
              <a:off x="1477253" y="5956068"/>
              <a:ext cx="1749197" cy="54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Tuning options</a:t>
              </a:r>
              <a:br>
                <a:rPr lang="en-US" altLang="ko-K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#trials, #cores, etc.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직선 화살표 연결선 75">
              <a:extLst>
                <a:ext uri="{FF2B5EF4-FFF2-40B4-BE49-F238E27FC236}">
                  <a16:creationId xmlns:a16="http://schemas.microsoft.com/office/drawing/2014/main" id="{2FD62701-9E6E-8543-8C8E-5DDDA803DD02}"/>
                </a:ext>
              </a:extLst>
            </p:cNvPr>
            <p:cNvCxnSpPr>
              <a:cxnSpLocks/>
            </p:cNvCxnSpPr>
            <p:nvPr/>
          </p:nvCxnSpPr>
          <p:spPr>
            <a:xfrm>
              <a:off x="8106007" y="3387348"/>
              <a:ext cx="0" cy="1670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CACE1A44-2EBD-624C-ADFB-2DB00898B997}"/>
                </a:ext>
              </a:extLst>
            </p:cNvPr>
            <p:cNvSpPr/>
            <p:nvPr/>
          </p:nvSpPr>
          <p:spPr bwMode="auto">
            <a:xfrm>
              <a:off x="7043956" y="3632712"/>
              <a:ext cx="3507157" cy="2796415"/>
            </a:xfrm>
            <a:prstGeom prst="roundRect">
              <a:avLst>
                <a:gd name="adj" fmla="val 360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사각형: 둥근 모서리 78">
              <a:extLst>
                <a:ext uri="{FF2B5EF4-FFF2-40B4-BE49-F238E27FC236}">
                  <a16:creationId xmlns:a16="http://schemas.microsoft.com/office/drawing/2014/main" id="{116D2C23-9B81-454C-9DC6-1AC4CC4FD3E2}"/>
                </a:ext>
              </a:extLst>
            </p:cNvPr>
            <p:cNvSpPr/>
            <p:nvPr/>
          </p:nvSpPr>
          <p:spPr bwMode="auto">
            <a:xfrm>
              <a:off x="6900384" y="3712336"/>
              <a:ext cx="3507157" cy="2773750"/>
            </a:xfrm>
            <a:prstGeom prst="roundRect">
              <a:avLst>
                <a:gd name="adj" fmla="val 360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사각형: 둥근 모서리 77">
              <a:extLst>
                <a:ext uri="{FF2B5EF4-FFF2-40B4-BE49-F238E27FC236}">
                  <a16:creationId xmlns:a16="http://schemas.microsoft.com/office/drawing/2014/main" id="{E55CA3B2-7EC8-A947-9549-400FC24CE56F}"/>
                </a:ext>
              </a:extLst>
            </p:cNvPr>
            <p:cNvSpPr/>
            <p:nvPr/>
          </p:nvSpPr>
          <p:spPr bwMode="auto">
            <a:xfrm>
              <a:off x="6732347" y="3790278"/>
              <a:ext cx="3531622" cy="2752768"/>
            </a:xfrm>
            <a:prstGeom prst="roundRect">
              <a:avLst>
                <a:gd name="adj" fmla="val 360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직사각형 52">
              <a:extLst>
                <a:ext uri="{FF2B5EF4-FFF2-40B4-BE49-F238E27FC236}">
                  <a16:creationId xmlns:a16="http://schemas.microsoft.com/office/drawing/2014/main" id="{CE8598A5-B005-B74E-97F7-30D089BE77B1}"/>
                </a:ext>
              </a:extLst>
            </p:cNvPr>
            <p:cNvSpPr/>
            <p:nvPr/>
          </p:nvSpPr>
          <p:spPr>
            <a:xfrm>
              <a:off x="7006744" y="3889601"/>
              <a:ext cx="3040746" cy="4763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B85E5D-0F1A-6447-9299-0DC8B556DBF3}"/>
                </a:ext>
              </a:extLst>
            </p:cNvPr>
            <p:cNvSpPr txBox="1"/>
            <p:nvPr/>
          </p:nvSpPr>
          <p:spPr>
            <a:xfrm>
              <a:off x="7066750" y="3820480"/>
              <a:ext cx="2980740" cy="43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 </a:t>
              </a: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set</a:t>
              </a:r>
              <a:b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based on config / results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직사각형 50">
              <a:extLst>
                <a:ext uri="{FF2B5EF4-FFF2-40B4-BE49-F238E27FC236}">
                  <a16:creationId xmlns:a16="http://schemas.microsoft.com/office/drawing/2014/main" id="{0E718E89-F308-DA44-9E04-E3EF23E3E5B1}"/>
                </a:ext>
              </a:extLst>
            </p:cNvPr>
            <p:cNvSpPr/>
            <p:nvPr/>
          </p:nvSpPr>
          <p:spPr>
            <a:xfrm>
              <a:off x="7006744" y="4533834"/>
              <a:ext cx="3040746" cy="4763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48005B-5935-0948-892C-AD5279778561}"/>
                </a:ext>
              </a:extLst>
            </p:cNvPr>
            <p:cNvSpPr txBox="1"/>
            <p:nvPr/>
          </p:nvSpPr>
          <p:spPr>
            <a:xfrm>
              <a:off x="7066750" y="4464713"/>
              <a:ext cx="2980740" cy="43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</a:t>
              </a: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RTL-to-GDS flow with selected parameter set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직선 화살표 연결선 21">
              <a:extLst>
                <a:ext uri="{FF2B5EF4-FFF2-40B4-BE49-F238E27FC236}">
                  <a16:creationId xmlns:a16="http://schemas.microsoft.com/office/drawing/2014/main" id="{8F49171A-EF96-A24D-A946-A665E061B64A}"/>
                </a:ext>
              </a:extLst>
            </p:cNvPr>
            <p:cNvCxnSpPr>
              <a:cxnSpLocks/>
            </p:cNvCxnSpPr>
            <p:nvPr/>
          </p:nvCxnSpPr>
          <p:spPr>
            <a:xfrm>
              <a:off x="8510171" y="4360259"/>
              <a:ext cx="0" cy="1735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48">
              <a:extLst>
                <a:ext uri="{FF2B5EF4-FFF2-40B4-BE49-F238E27FC236}">
                  <a16:creationId xmlns:a16="http://schemas.microsoft.com/office/drawing/2014/main" id="{186DEA94-75C6-D04C-BB7C-B0C601026A4B}"/>
                </a:ext>
              </a:extLst>
            </p:cNvPr>
            <p:cNvSpPr/>
            <p:nvPr/>
          </p:nvSpPr>
          <p:spPr>
            <a:xfrm>
              <a:off x="7006744" y="5183774"/>
              <a:ext cx="3040746" cy="273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8CE1-398A-A543-A18D-C872C1595D4E}"/>
                </a:ext>
              </a:extLst>
            </p:cNvPr>
            <p:cNvSpPr txBox="1"/>
            <p:nvPr/>
          </p:nvSpPr>
          <p:spPr>
            <a:xfrm>
              <a:off x="7066750" y="5155689"/>
              <a:ext cx="2980740" cy="245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Execute</a:t>
              </a: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RTL-to-GDS flow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직선 화살표 연결선 23">
              <a:extLst>
                <a:ext uri="{FF2B5EF4-FFF2-40B4-BE49-F238E27FC236}">
                  <a16:creationId xmlns:a16="http://schemas.microsoft.com/office/drawing/2014/main" id="{FF74B512-8D9F-5841-928E-62764583DA8D}"/>
                </a:ext>
              </a:extLst>
            </p:cNvPr>
            <p:cNvCxnSpPr>
              <a:cxnSpLocks/>
            </p:cNvCxnSpPr>
            <p:nvPr/>
          </p:nvCxnSpPr>
          <p:spPr>
            <a:xfrm>
              <a:off x="8510171" y="5010198"/>
              <a:ext cx="0" cy="1735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46">
              <a:extLst>
                <a:ext uri="{FF2B5EF4-FFF2-40B4-BE49-F238E27FC236}">
                  <a16:creationId xmlns:a16="http://schemas.microsoft.com/office/drawing/2014/main" id="{E536C3EE-DB3E-4E4A-94AD-A1D77C8DE779}"/>
                </a:ext>
              </a:extLst>
            </p:cNvPr>
            <p:cNvSpPr/>
            <p:nvPr/>
          </p:nvSpPr>
          <p:spPr>
            <a:xfrm>
              <a:off x="7006744" y="5634033"/>
              <a:ext cx="3040746" cy="273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523364-CE97-B441-8E59-E2B4A4251340}"/>
                </a:ext>
              </a:extLst>
            </p:cNvPr>
            <p:cNvSpPr txBox="1"/>
            <p:nvPr/>
          </p:nvSpPr>
          <p:spPr>
            <a:xfrm>
              <a:off x="7066750" y="5605949"/>
              <a:ext cx="2980740" cy="245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 </a:t>
              </a: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METRICS2.1 json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직선 화살표 연결선 25">
              <a:extLst>
                <a:ext uri="{FF2B5EF4-FFF2-40B4-BE49-F238E27FC236}">
                  <a16:creationId xmlns:a16="http://schemas.microsoft.com/office/drawing/2014/main" id="{FC0E9AAB-DF42-E344-B4B6-309C6286B974}"/>
                </a:ext>
              </a:extLst>
            </p:cNvPr>
            <p:cNvCxnSpPr>
              <a:cxnSpLocks/>
            </p:cNvCxnSpPr>
            <p:nvPr/>
          </p:nvCxnSpPr>
          <p:spPr>
            <a:xfrm>
              <a:off x="8510171" y="5460458"/>
              <a:ext cx="0" cy="1735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연결선: 꺾임 28">
              <a:extLst>
                <a:ext uri="{FF2B5EF4-FFF2-40B4-BE49-F238E27FC236}">
                  <a16:creationId xmlns:a16="http://schemas.microsoft.com/office/drawing/2014/main" id="{953D23C2-E642-B94F-ACB5-ED0521F1B0B9}"/>
                </a:ext>
              </a:extLst>
            </p:cNvPr>
            <p:cNvCxnSpPr>
              <a:cxnSpLocks/>
              <a:stCxn id="36" idx="1"/>
              <a:endCxn id="24" idx="1"/>
            </p:cNvCxnSpPr>
            <p:nvPr/>
          </p:nvCxnSpPr>
          <p:spPr>
            <a:xfrm rot="10800000">
              <a:off x="7006744" y="4127783"/>
              <a:ext cx="13472" cy="2084575"/>
            </a:xfrm>
            <a:prstGeom prst="bentConnector3">
              <a:avLst>
                <a:gd name="adj1" fmla="val 368828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직사각형 42">
              <a:extLst>
                <a:ext uri="{FF2B5EF4-FFF2-40B4-BE49-F238E27FC236}">
                  <a16:creationId xmlns:a16="http://schemas.microsoft.com/office/drawing/2014/main" id="{3446B0F6-7B95-B54C-83C1-AD1D7E753BA2}"/>
                </a:ext>
              </a:extLst>
            </p:cNvPr>
            <p:cNvSpPr/>
            <p:nvPr/>
          </p:nvSpPr>
          <p:spPr>
            <a:xfrm>
              <a:off x="7006744" y="6075792"/>
              <a:ext cx="3040746" cy="273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C53C3B-99DA-E843-B528-8C0DC85E8F28}"/>
                </a:ext>
              </a:extLst>
            </p:cNvPr>
            <p:cNvSpPr txBox="1"/>
            <p:nvPr/>
          </p:nvSpPr>
          <p:spPr>
            <a:xfrm>
              <a:off x="7066750" y="6047708"/>
              <a:ext cx="2980740" cy="245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reward function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직선 화살표 연결선 31">
              <a:extLst>
                <a:ext uri="{FF2B5EF4-FFF2-40B4-BE49-F238E27FC236}">
                  <a16:creationId xmlns:a16="http://schemas.microsoft.com/office/drawing/2014/main" id="{8B6F2BB5-9FC5-7943-A180-E80967B523E5}"/>
                </a:ext>
              </a:extLst>
            </p:cNvPr>
            <p:cNvCxnSpPr>
              <a:cxnSpLocks/>
            </p:cNvCxnSpPr>
            <p:nvPr/>
          </p:nvCxnSpPr>
          <p:spPr>
            <a:xfrm>
              <a:off x="8510171" y="5902217"/>
              <a:ext cx="0" cy="1735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왼쪽 중괄호 82">
              <a:extLst>
                <a:ext uri="{FF2B5EF4-FFF2-40B4-BE49-F238E27FC236}">
                  <a16:creationId xmlns:a16="http://schemas.microsoft.com/office/drawing/2014/main" id="{065C2C52-A528-DA47-933B-73F1CF44AE35}"/>
                </a:ext>
              </a:extLst>
            </p:cNvPr>
            <p:cNvSpPr/>
            <p:nvPr/>
          </p:nvSpPr>
          <p:spPr bwMode="auto">
            <a:xfrm rot="4623730">
              <a:off x="9831240" y="3268719"/>
              <a:ext cx="246808" cy="562675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9A385-BDDD-1844-ACB8-8236AC3A9304}"/>
                </a:ext>
              </a:extLst>
            </p:cNvPr>
            <p:cNvSpPr txBox="1"/>
            <p:nvPr/>
          </p:nvSpPr>
          <p:spPr>
            <a:xfrm>
              <a:off x="8901707" y="3142330"/>
              <a:ext cx="1648721" cy="246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Parallel execution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순서도: 다중 문서 56">
              <a:extLst>
                <a:ext uri="{FF2B5EF4-FFF2-40B4-BE49-F238E27FC236}">
                  <a16:creationId xmlns:a16="http://schemas.microsoft.com/office/drawing/2014/main" id="{98E8917D-A27E-D040-B980-B5ECC9CA9847}"/>
                </a:ext>
              </a:extLst>
            </p:cNvPr>
            <p:cNvSpPr/>
            <p:nvPr/>
          </p:nvSpPr>
          <p:spPr>
            <a:xfrm>
              <a:off x="4454861" y="2940000"/>
              <a:ext cx="1450065" cy="483889"/>
            </a:xfrm>
            <a:prstGeom prst="flowChartDocumen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ED354E-CF56-AC41-89A6-9CA6AA8E12D4}"/>
                </a:ext>
              </a:extLst>
            </p:cNvPr>
            <p:cNvSpPr txBox="1"/>
            <p:nvPr/>
          </p:nvSpPr>
          <p:spPr>
            <a:xfrm>
              <a:off x="4454860" y="2903194"/>
              <a:ext cx="1214307" cy="516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Best known</a:t>
              </a:r>
              <a:br>
                <a: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set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순서도: 다중 문서 62">
              <a:extLst>
                <a:ext uri="{FF2B5EF4-FFF2-40B4-BE49-F238E27FC236}">
                  <a16:creationId xmlns:a16="http://schemas.microsoft.com/office/drawing/2014/main" id="{AC80D17C-73FF-104D-8760-88E71571B28F}"/>
                </a:ext>
              </a:extLst>
            </p:cNvPr>
            <p:cNvSpPr/>
            <p:nvPr/>
          </p:nvSpPr>
          <p:spPr>
            <a:xfrm>
              <a:off x="7474816" y="2940000"/>
              <a:ext cx="1223898" cy="483889"/>
            </a:xfrm>
            <a:prstGeom prst="flowChartDocument">
              <a:avLst/>
            </a:prstGeom>
            <a:ln w="158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9D563E-75AB-2D48-8A31-B2C0230961C2}"/>
                </a:ext>
              </a:extLst>
            </p:cNvPr>
            <p:cNvSpPr txBox="1"/>
            <p:nvPr/>
          </p:nvSpPr>
          <p:spPr>
            <a:xfrm>
              <a:off x="3545761" y="2900318"/>
              <a:ext cx="909928" cy="246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 1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6BBE2D-C75F-9746-AC26-845823513AB5}"/>
                </a:ext>
              </a:extLst>
            </p:cNvPr>
            <p:cNvSpPr txBox="1"/>
            <p:nvPr/>
          </p:nvSpPr>
          <p:spPr>
            <a:xfrm>
              <a:off x="6551779" y="2900318"/>
              <a:ext cx="909928" cy="246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 2</a:t>
              </a:r>
              <a:endParaRPr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359D8F8-6576-B74D-9606-0D96817D0EC0}"/>
                </a:ext>
              </a:extLst>
            </p:cNvPr>
            <p:cNvSpPr txBox="1"/>
            <p:nvPr/>
          </p:nvSpPr>
          <p:spPr>
            <a:xfrm>
              <a:off x="7523548" y="2888575"/>
              <a:ext cx="1235530" cy="51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 prior</a:t>
              </a:r>
              <a:br>
                <a: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knowledge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2A16D2B7-EB92-2C44-A6DD-5C102883C06D}"/>
              </a:ext>
            </a:extLst>
          </p:cNvPr>
          <p:cNvSpPr txBox="1"/>
          <p:nvPr/>
        </p:nvSpPr>
        <p:spPr>
          <a:xfrm>
            <a:off x="5962736" y="265334"/>
            <a:ext cx="597434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/>
              <a:t>Link: </a:t>
            </a:r>
            <a:r>
              <a:rPr lang="en-US" dirty="0">
                <a:hlinkClick r:id="rId3"/>
              </a:rPr>
              <a:t>https://github.com/ieee-ceda-datc/datc-rdf-flow-tuner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9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68C1-445D-7C42-AB86-92F4D414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Parameter </a:t>
            </a:r>
            <a:r>
              <a:rPr lang="en-US" dirty="0" err="1"/>
              <a:t>AutoTuner</a:t>
            </a:r>
            <a:r>
              <a:rPr lang="en-US" dirty="0"/>
              <a:t> –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0400-EDF5-EB41-B9E9-81F62E12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Design/tech</a:t>
            </a:r>
            <a:r>
              <a:rPr lang="en-US" dirty="0"/>
              <a:t>: ibex/</a:t>
            </a:r>
            <a:r>
              <a:rPr lang="en-US" dirty="0" err="1"/>
              <a:t>SkyWater</a:t>
            </a:r>
            <a:r>
              <a:rPr lang="en-US" dirty="0"/>
              <a:t> 130nm HD</a:t>
            </a:r>
          </a:p>
          <a:p>
            <a:r>
              <a:rPr lang="en-US" b="1" dirty="0"/>
              <a:t>Design flow</a:t>
            </a:r>
            <a:r>
              <a:rPr lang="en-US" dirty="0"/>
              <a:t>: </a:t>
            </a:r>
            <a:r>
              <a:rPr lang="en-US" dirty="0" err="1"/>
              <a:t>OpenROAD</a:t>
            </a:r>
            <a:endParaRPr lang="en-US" dirty="0"/>
          </a:p>
          <a:p>
            <a:r>
              <a:rPr lang="en-US" b="1" dirty="0"/>
              <a:t>Flow parameter</a:t>
            </a:r>
            <a:r>
              <a:rPr lang="en-US" dirty="0"/>
              <a:t>: 9 </a:t>
            </a:r>
            <a:r>
              <a:rPr lang="en-US" dirty="0" err="1"/>
              <a:t>OpenROAD</a:t>
            </a:r>
            <a:r>
              <a:rPr lang="en-US" dirty="0"/>
              <a:t> tool parameters</a:t>
            </a:r>
          </a:p>
          <a:p>
            <a:r>
              <a:rPr lang="en-US" b="1" dirty="0"/>
              <a:t>Objective function: </a:t>
            </a:r>
            <a:r>
              <a:rPr lang="en-US" dirty="0"/>
              <a:t>weighted sum of wirelength, delay, and power</a:t>
            </a:r>
          </a:p>
          <a:p>
            <a:r>
              <a:rPr lang="en-US" b="1" dirty="0"/>
              <a:t>Search algorithm</a:t>
            </a:r>
            <a:r>
              <a:rPr lang="en-US" dirty="0"/>
              <a:t>: </a:t>
            </a:r>
            <a:r>
              <a:rPr lang="en-US" dirty="0" err="1"/>
              <a:t>HyperOpt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71FF73-8EF9-134E-8690-12B465E5E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8079" y="3686234"/>
            <a:ext cx="9855201" cy="26453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1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68C1-445D-7C42-AB86-92F4D414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Parameter </a:t>
            </a:r>
            <a:r>
              <a:rPr lang="en-US" dirty="0" err="1"/>
              <a:t>AutoTuner</a:t>
            </a:r>
            <a:r>
              <a:rPr lang="en-US" dirty="0"/>
              <a:t> –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0400-EDF5-EB41-B9E9-81F62E12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Parameter tuning results</a:t>
            </a:r>
            <a:r>
              <a:rPr lang="en-US" dirty="0"/>
              <a:t> (visualized by </a:t>
            </a:r>
            <a:r>
              <a:rPr lang="en-US" dirty="0" err="1"/>
              <a:t>TensorBoard</a:t>
            </a:r>
            <a:r>
              <a:rPr lang="en-US" dirty="0"/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80F5DB-5A38-B94E-B222-3776A59A3851}"/>
              </a:ext>
            </a:extLst>
          </p:cNvPr>
          <p:cNvGrpSpPr/>
          <p:nvPr/>
        </p:nvGrpSpPr>
        <p:grpSpPr>
          <a:xfrm>
            <a:off x="892954" y="1725185"/>
            <a:ext cx="10754100" cy="3679357"/>
            <a:chOff x="336000" y="1899099"/>
            <a:chExt cx="12558422" cy="4296679"/>
          </a:xfrm>
        </p:grpSpPr>
        <p:pic>
          <p:nvPicPr>
            <p:cNvPr id="5" name="그림 18">
              <a:extLst>
                <a:ext uri="{FF2B5EF4-FFF2-40B4-BE49-F238E27FC236}">
                  <a16:creationId xmlns:a16="http://schemas.microsoft.com/office/drawing/2014/main" id="{46EDC90E-F8E1-6142-BDEB-F11B5843C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6671"/>
            <a:stretch/>
          </p:blipFill>
          <p:spPr>
            <a:xfrm>
              <a:off x="7475072" y="2914955"/>
              <a:ext cx="4505775" cy="209931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19">
              <a:extLst>
                <a:ext uri="{FF2B5EF4-FFF2-40B4-BE49-F238E27FC236}">
                  <a16:creationId xmlns:a16="http://schemas.microsoft.com/office/drawing/2014/main" id="{6A1B8755-5EBA-A842-9CB2-79084AAA1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3015" r="-1"/>
            <a:stretch/>
          </p:blipFill>
          <p:spPr>
            <a:xfrm>
              <a:off x="336000" y="1899099"/>
              <a:ext cx="6882871" cy="423471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사각형: 둥근 모서리 21">
              <a:extLst>
                <a:ext uri="{FF2B5EF4-FFF2-40B4-BE49-F238E27FC236}">
                  <a16:creationId xmlns:a16="http://schemas.microsoft.com/office/drawing/2014/main" id="{626C6036-43FA-5B47-ADBE-14B290540132}"/>
                </a:ext>
              </a:extLst>
            </p:cNvPr>
            <p:cNvSpPr/>
            <p:nvPr/>
          </p:nvSpPr>
          <p:spPr>
            <a:xfrm rot="178122">
              <a:off x="1058564" y="4772316"/>
              <a:ext cx="5658259" cy="42611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직선 화살표 연결선 22">
              <a:extLst>
                <a:ext uri="{FF2B5EF4-FFF2-40B4-BE49-F238E27FC236}">
                  <a16:creationId xmlns:a16="http://schemas.microsoft.com/office/drawing/2014/main" id="{CDC33569-68F4-0F45-9660-EEAFB713B69F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713026" y="2914955"/>
              <a:ext cx="723931" cy="221693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직선 화살표 연결선 23">
              <a:extLst>
                <a:ext uri="{FF2B5EF4-FFF2-40B4-BE49-F238E27FC236}">
                  <a16:creationId xmlns:a16="http://schemas.microsoft.com/office/drawing/2014/main" id="{0421CA31-CC92-CA44-8686-E4496ABF7AC6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713026" y="5131893"/>
              <a:ext cx="76204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73FC1-378C-B342-BF32-3F165AD8B7BB}"/>
                </a:ext>
              </a:extLst>
            </p:cNvPr>
            <p:cNvSpPr txBox="1"/>
            <p:nvPr/>
          </p:nvSpPr>
          <p:spPr>
            <a:xfrm>
              <a:off x="7869271" y="1899099"/>
              <a:ext cx="3779252" cy="754772"/>
            </a:xfrm>
            <a:prstGeom prst="rect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Default flow score = 1,174,346 </a:t>
              </a:r>
              <a:br>
                <a:rPr lang="en-US" altLang="ko-KR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b="1" kern="1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 Score = 855,373 </a:t>
              </a:r>
              <a:r>
                <a:rPr lang="en-US" altLang="ko-KR" sz="1400" kern="1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(less is better)</a:t>
              </a:r>
              <a:endParaRPr lang="en-US" altLang="ko-KR" b="1" kern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ED030F-9422-D14D-B348-65FD0D8DBFCC}"/>
                </a:ext>
              </a:extLst>
            </p:cNvPr>
            <p:cNvSpPr txBox="1"/>
            <p:nvPr/>
          </p:nvSpPr>
          <p:spPr>
            <a:xfrm>
              <a:off x="336000" y="1958938"/>
              <a:ext cx="1276449" cy="431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Objective</a:t>
              </a:r>
              <a:endParaRPr lang="ko-KR" alt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A742DE-AC2C-3C4E-939A-9C8BA84E8AFB}"/>
                </a:ext>
              </a:extLst>
            </p:cNvPr>
            <p:cNvSpPr txBox="1"/>
            <p:nvPr/>
          </p:nvSpPr>
          <p:spPr>
            <a:xfrm>
              <a:off x="3505872" y="5764480"/>
              <a:ext cx="1289778" cy="431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Wall time</a:t>
              </a:r>
              <a:endParaRPr lang="ko-KR" alt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E1DAA8-65D6-6945-A822-12DCEEB80ADA}"/>
                </a:ext>
              </a:extLst>
            </p:cNvPr>
            <p:cNvSpPr txBox="1"/>
            <p:nvPr/>
          </p:nvSpPr>
          <p:spPr>
            <a:xfrm>
              <a:off x="5746559" y="1899099"/>
              <a:ext cx="1518530" cy="431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Dots = trials</a:t>
              </a:r>
              <a:endParaRPr lang="ko-KR" alt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EE164A-FF68-694F-9854-EB01F76FA9BF}"/>
                </a:ext>
              </a:extLst>
            </p:cNvPr>
            <p:cNvSpPr txBox="1"/>
            <p:nvPr/>
          </p:nvSpPr>
          <p:spPr>
            <a:xfrm>
              <a:off x="7385259" y="4962446"/>
              <a:ext cx="5509163" cy="107824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Wirelength </a:t>
              </a:r>
              <a:r>
                <a: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1003801um → 843258um </a:t>
              </a: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(-16%)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Critical path delay </a:t>
              </a:r>
              <a:r>
                <a: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20.935ns →  16.185 ns </a:t>
              </a: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(-23%)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Power </a:t>
              </a:r>
              <a:r>
                <a: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0.024 W→  0.0133 W </a:t>
              </a: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(-45%)</a:t>
              </a:r>
              <a:endPara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CF5EDE-1A66-754F-8061-07BF3E2013C2}"/>
              </a:ext>
            </a:extLst>
          </p:cNvPr>
          <p:cNvSpPr txBox="1"/>
          <p:nvPr/>
        </p:nvSpPr>
        <p:spPr>
          <a:xfrm>
            <a:off x="447780" y="5958000"/>
            <a:ext cx="1140822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SPECIAL SESSION 7C-1 </a:t>
            </a:r>
            <a:r>
              <a:rPr lang="en-US" sz="2000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METRICS2.1 and Flow Tuning in the IEEE CEDA Robust Design Flow and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OpenROAD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7346-11AF-F44B-B24F-2B476E9B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Calibration 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E183F-5D41-D74C-876B-A8007C8B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To support academic research on analyses and verifications 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(started in 2020)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atin typeface="Calibri" panose="020F0502020204030204" pitchFamily="34" charset="0"/>
                <a:cs typeface="Calibri" panose="020F0502020204030204" pitchFamily="34" charset="0"/>
              </a:rPr>
              <a:t>Provides reference analysis data for STA, RCX, and IR drop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obtained from </a:t>
            </a:r>
            <a:r>
              <a:rPr lang="en-US" altLang="zh-TW" b="1" dirty="0">
                <a:latin typeface="Calibri" panose="020F0502020204030204" pitchFamily="34" charset="0"/>
                <a:cs typeface="Calibri" panose="020F0502020204030204" pitchFamily="34" charset="0"/>
              </a:rPr>
              <a:t>DRV-free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 routed testcases in open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enablements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Updates in 2021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atin typeface="Calibri" panose="020F0502020204030204" pitchFamily="34" charset="0"/>
                <a:cs typeface="Calibri" panose="020F0502020204030204" pitchFamily="34" charset="0"/>
              </a:rPr>
              <a:t>Expanded dataset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:  {NanGate45, SKY130} X {GCD, AES, JPEG, IBEX}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scripts to introduce </a:t>
            </a:r>
            <a:r>
              <a:rPr lang="en-US" b="1" dirty="0"/>
              <a:t>noise in calibration data </a:t>
            </a:r>
            <a:r>
              <a:rPr lang="en-US" dirty="0"/>
              <a:t>to enable obfuscations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3FB072-9BB7-6F4B-B4F4-C570E288A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9" t="9025" r="1998" b="31604"/>
          <a:stretch/>
        </p:blipFill>
        <p:spPr>
          <a:xfrm>
            <a:off x="434614" y="3628792"/>
            <a:ext cx="2607287" cy="2628190"/>
          </a:xfrm>
          <a:prstGeom prst="rect">
            <a:avLst/>
          </a:prstGeom>
        </p:spPr>
      </p:pic>
      <p:pic>
        <p:nvPicPr>
          <p:cNvPr id="5" name="그림 10">
            <a:extLst>
              <a:ext uri="{FF2B5EF4-FFF2-40B4-BE49-F238E27FC236}">
                <a16:creationId xmlns:a16="http://schemas.microsoft.com/office/drawing/2014/main" id="{47A5C4A0-4A5D-C14C-AEB6-584412FF7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9" t="14120" b="31541"/>
          <a:stretch/>
        </p:blipFill>
        <p:spPr>
          <a:xfrm>
            <a:off x="3318115" y="3628792"/>
            <a:ext cx="2607287" cy="2608842"/>
          </a:xfrm>
          <a:prstGeom prst="rect">
            <a:avLst/>
          </a:prstGeom>
        </p:spPr>
      </p:pic>
      <p:pic>
        <p:nvPicPr>
          <p:cNvPr id="6" name="그림 12">
            <a:extLst>
              <a:ext uri="{FF2B5EF4-FFF2-40B4-BE49-F238E27FC236}">
                <a16:creationId xmlns:a16="http://schemas.microsoft.com/office/drawing/2014/main" id="{829805E9-F37C-974F-B4CB-11182F21E8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42" t="17107" b="31446"/>
          <a:stretch/>
        </p:blipFill>
        <p:spPr>
          <a:xfrm>
            <a:off x="6292361" y="3628792"/>
            <a:ext cx="2607287" cy="2613912"/>
          </a:xfrm>
          <a:prstGeom prst="rect">
            <a:avLst/>
          </a:prstGeom>
        </p:spPr>
      </p:pic>
      <p:pic>
        <p:nvPicPr>
          <p:cNvPr id="7" name="그림 14">
            <a:extLst>
              <a:ext uri="{FF2B5EF4-FFF2-40B4-BE49-F238E27FC236}">
                <a16:creationId xmlns:a16="http://schemas.microsoft.com/office/drawing/2014/main" id="{036034CE-9DA9-0A4D-8B83-A13FB43BBF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89" t="13989" b="31320"/>
          <a:stretch/>
        </p:blipFill>
        <p:spPr>
          <a:xfrm>
            <a:off x="9166710" y="3614513"/>
            <a:ext cx="2607287" cy="2628191"/>
          </a:xfrm>
          <a:prstGeom prst="rect">
            <a:avLst/>
          </a:prstGeom>
        </p:spPr>
      </p:pic>
      <p:sp>
        <p:nvSpPr>
          <p:cNvPr id="8" name="內容版面配置區 1">
            <a:extLst>
              <a:ext uri="{FF2B5EF4-FFF2-40B4-BE49-F238E27FC236}">
                <a16:creationId xmlns:a16="http://schemas.microsoft.com/office/drawing/2014/main" id="{7AE5B03F-D6BE-0B4E-B3E0-D424E946014B}"/>
              </a:ext>
            </a:extLst>
          </p:cNvPr>
          <p:cNvSpPr txBox="1">
            <a:spLocks/>
          </p:cNvSpPr>
          <p:nvPr/>
        </p:nvSpPr>
        <p:spPr bwMode="auto">
          <a:xfrm>
            <a:off x="543663" y="6238569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NanGate45-AES</a:t>
            </a:r>
          </a:p>
        </p:txBody>
      </p: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3FFC3859-F058-3143-995C-4C3249C299CB}"/>
              </a:ext>
            </a:extLst>
          </p:cNvPr>
          <p:cNvSpPr txBox="1">
            <a:spLocks/>
          </p:cNvSpPr>
          <p:nvPr/>
        </p:nvSpPr>
        <p:spPr bwMode="auto">
          <a:xfrm>
            <a:off x="3418012" y="6229943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NanGate45-JPEG</a:t>
            </a: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D9AACE95-B36E-0E47-A6CE-F9D5537F197F}"/>
              </a:ext>
            </a:extLst>
          </p:cNvPr>
          <p:cNvSpPr txBox="1">
            <a:spLocks/>
          </p:cNvSpPr>
          <p:nvPr/>
        </p:nvSpPr>
        <p:spPr bwMode="auto">
          <a:xfrm>
            <a:off x="6401410" y="6242704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SKY130-AES</a:t>
            </a:r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669E788D-4FC4-AB45-91D7-9E7FEE87395F}"/>
              </a:ext>
            </a:extLst>
          </p:cNvPr>
          <p:cNvSpPr txBox="1">
            <a:spLocks/>
          </p:cNvSpPr>
          <p:nvPr/>
        </p:nvSpPr>
        <p:spPr bwMode="auto">
          <a:xfrm>
            <a:off x="9275759" y="6216824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SKY130-JPEG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A783F-DFDB-A343-B938-ECC3A0D6CD3A}"/>
              </a:ext>
            </a:extLst>
          </p:cNvPr>
          <p:cNvSpPr txBox="1"/>
          <p:nvPr/>
        </p:nvSpPr>
        <p:spPr>
          <a:xfrm>
            <a:off x="5962736" y="265334"/>
            <a:ext cx="597434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/>
              <a:t>Link: </a:t>
            </a:r>
            <a:r>
              <a:rPr lang="en-US" dirty="0">
                <a:hlinkClick r:id="rId7"/>
              </a:rPr>
              <a:t>https://github.com/ieee-ceda-datc/datc-rdf-calibrations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5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EDD9-44F8-7042-8BF5-2DA51C15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D6D5-4499-1A44-B1F8-7781FEF3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pPr lvl="1"/>
            <a:r>
              <a:rPr lang="en-US" dirty="0"/>
              <a:t>Design Automation Technical Committee (DATC)</a:t>
            </a:r>
          </a:p>
          <a:p>
            <a:pPr lvl="1"/>
            <a:r>
              <a:rPr lang="en-US" dirty="0"/>
              <a:t>DATC Robust Design Flow (RDF)</a:t>
            </a:r>
          </a:p>
          <a:p>
            <a:r>
              <a:rPr lang="en-US" b="1" dirty="0"/>
              <a:t>DATC RDF-2021 Flow and Updates</a:t>
            </a:r>
          </a:p>
          <a:p>
            <a:pPr lvl="1"/>
            <a:r>
              <a:rPr lang="en-US" dirty="0"/>
              <a:t>DATC RDF-2021 Flow</a:t>
            </a:r>
          </a:p>
          <a:p>
            <a:pPr lvl="1"/>
            <a:r>
              <a:rPr lang="en-US" dirty="0"/>
              <a:t>DATC RDF-2021 Updates </a:t>
            </a:r>
          </a:p>
          <a:p>
            <a:r>
              <a:rPr lang="en-US" b="1" dirty="0"/>
              <a:t>New Directions</a:t>
            </a:r>
          </a:p>
          <a:p>
            <a:pPr lvl="1"/>
            <a:r>
              <a:rPr lang="en-US" dirty="0"/>
              <a:t>METRICS2.1</a:t>
            </a:r>
          </a:p>
          <a:p>
            <a:pPr lvl="1"/>
            <a:r>
              <a:rPr lang="en-US" dirty="0"/>
              <a:t>Flow parameter auto-tuning</a:t>
            </a:r>
          </a:p>
          <a:p>
            <a:pPr lvl="1"/>
            <a:r>
              <a:rPr lang="en-US" dirty="0"/>
              <a:t>Calibration repository</a:t>
            </a:r>
          </a:p>
          <a:p>
            <a:r>
              <a:rPr lang="en-US" b="1" dirty="0"/>
              <a:t>Summary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7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EDD9-44F8-7042-8BF5-2DA51C15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D6D5-4499-1A44-B1F8-7781FEF3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pPr lvl="1"/>
            <a:r>
              <a:rPr lang="en-US" dirty="0"/>
              <a:t>Design Automation Technical Committee (DATC)</a:t>
            </a:r>
          </a:p>
          <a:p>
            <a:pPr lvl="1"/>
            <a:r>
              <a:rPr lang="en-US" dirty="0"/>
              <a:t>DATC Robust Design Flow (RDF)</a:t>
            </a:r>
          </a:p>
          <a:p>
            <a:r>
              <a:rPr lang="en-US" b="1" dirty="0"/>
              <a:t>DATC RDF-2021 Flow and Updates</a:t>
            </a:r>
          </a:p>
          <a:p>
            <a:pPr lvl="1"/>
            <a:r>
              <a:rPr lang="en-US" dirty="0"/>
              <a:t>DATC RDF-2021 Flow</a:t>
            </a:r>
          </a:p>
          <a:p>
            <a:pPr lvl="1"/>
            <a:r>
              <a:rPr lang="en-US" dirty="0"/>
              <a:t>DATC RDF-2021 Updates </a:t>
            </a:r>
          </a:p>
          <a:p>
            <a:r>
              <a:rPr lang="en-US" b="1" dirty="0"/>
              <a:t>New Directions</a:t>
            </a:r>
          </a:p>
          <a:p>
            <a:pPr lvl="1"/>
            <a:r>
              <a:rPr lang="en-US" dirty="0"/>
              <a:t>METRICS2.1</a:t>
            </a:r>
          </a:p>
          <a:p>
            <a:pPr lvl="1"/>
            <a:r>
              <a:rPr lang="en-US" dirty="0"/>
              <a:t>Flow parameter </a:t>
            </a:r>
            <a:r>
              <a:rPr lang="en-US" dirty="0" err="1"/>
              <a:t>AutoTuner</a:t>
            </a:r>
            <a:endParaRPr lang="en-US" dirty="0"/>
          </a:p>
          <a:p>
            <a:pPr lvl="1"/>
            <a:r>
              <a:rPr lang="en-US" dirty="0"/>
              <a:t>Calibration repository</a:t>
            </a:r>
          </a:p>
          <a:p>
            <a:r>
              <a:rPr lang="en-US" b="1" dirty="0"/>
              <a:t>Summary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08C4-5EE9-EE4A-B568-BD09D0B7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CD8D-D18C-7241-8A02-7D1CC6EE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DATC RDF 2021 Updates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/>
              <a:t>Chisel and hardware generator support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/>
              <a:t>RTL obfuscation using ASSURE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/>
              <a:t>ABC synthesis script updates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/>
              <a:t>DFT support with Fault toolchain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/>
              <a:t>Robust benchmark conversion with </a:t>
            </a:r>
            <a:r>
              <a:rPr lang="en-US" altLang="zh-TW" dirty="0" err="1"/>
              <a:t>RosettaStone</a:t>
            </a:r>
            <a:endParaRPr lang="en-US" altLang="zh-TW" dirty="0"/>
          </a:p>
          <a:p>
            <a:r>
              <a:rPr lang="en-US" altLang="zh-TW" b="1" dirty="0"/>
              <a:t>New initiatives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METRICS2.1</a:t>
            </a:r>
            <a:r>
              <a:rPr lang="en-US" altLang="zh-TW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for common metrics standardization for AI/ML applications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Flow autotuning framework supporting various design flows and search algorithms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Expanded calibration repository with open-sourced noise introduction script</a:t>
            </a:r>
            <a:endParaRPr lang="en-US" dirty="0"/>
          </a:p>
          <a:p>
            <a:r>
              <a:rPr lang="en-US" altLang="zh-TW" b="1" u="sng" dirty="0"/>
              <a:t>We are open!</a:t>
            </a:r>
            <a:r>
              <a:rPr lang="en-US" altLang="zh-TW" dirty="0"/>
              <a:t> Please give any suggestion and contribute to our effort!</a:t>
            </a:r>
          </a:p>
          <a:p>
            <a:endParaRPr lang="zh-TW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E3D1F-E8A3-7C47-96A2-EE2D34C32AA2}"/>
              </a:ext>
            </a:extLst>
          </p:cNvPr>
          <p:cNvSpPr/>
          <p:nvPr/>
        </p:nvSpPr>
        <p:spPr>
          <a:xfrm>
            <a:off x="2103808" y="5754579"/>
            <a:ext cx="832038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b="1" dirty="0"/>
              <a:t>GitHub Link: </a:t>
            </a:r>
            <a:r>
              <a:rPr lang="en-US" altLang="zh-TW" sz="2800" u="sng" dirty="0">
                <a:solidFill>
                  <a:srgbClr val="0432FF"/>
                </a:solidFill>
              </a:rPr>
              <a:t>https://</a:t>
            </a:r>
            <a:r>
              <a:rPr lang="en-US" altLang="zh-TW" sz="2800" u="sng" dirty="0" err="1">
                <a:solidFill>
                  <a:srgbClr val="0432FF"/>
                </a:solidFill>
              </a:rPr>
              <a:t>github.com</a:t>
            </a:r>
            <a:r>
              <a:rPr lang="en-US" altLang="zh-TW" sz="2800" u="sng" dirty="0">
                <a:solidFill>
                  <a:srgbClr val="0432FF"/>
                </a:solidFill>
              </a:rPr>
              <a:t>/</a:t>
            </a:r>
            <a:r>
              <a:rPr lang="en-US" altLang="zh-TW" sz="2800" u="sng" dirty="0" err="1">
                <a:solidFill>
                  <a:srgbClr val="0432FF"/>
                </a:solidFill>
              </a:rPr>
              <a:t>ieee-ceda-datc</a:t>
            </a:r>
            <a:endParaRPr lang="en-US" altLang="zh-TW" sz="2800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1231-680C-9848-B043-6B130F8F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67" y="2610197"/>
            <a:ext cx="3886865" cy="900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C3FA2-3AB5-A146-9A3D-70EB17577656}"/>
              </a:ext>
            </a:extLst>
          </p:cNvPr>
          <p:cNvSpPr/>
          <p:nvPr/>
        </p:nvSpPr>
        <p:spPr>
          <a:xfrm>
            <a:off x="2103808" y="3942404"/>
            <a:ext cx="832038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b="1" dirty="0"/>
              <a:t>GitHub Link: </a:t>
            </a:r>
            <a:r>
              <a:rPr lang="en-US" altLang="zh-TW" sz="2800" u="sng" dirty="0">
                <a:solidFill>
                  <a:srgbClr val="0432FF"/>
                </a:solidFill>
              </a:rPr>
              <a:t>https://</a:t>
            </a:r>
            <a:r>
              <a:rPr lang="en-US" altLang="zh-TW" sz="2800" u="sng" dirty="0" err="1">
                <a:solidFill>
                  <a:srgbClr val="0432FF"/>
                </a:solidFill>
              </a:rPr>
              <a:t>github.com</a:t>
            </a:r>
            <a:r>
              <a:rPr lang="en-US" altLang="zh-TW" sz="2800" u="sng" dirty="0">
                <a:solidFill>
                  <a:srgbClr val="0432FF"/>
                </a:solidFill>
              </a:rPr>
              <a:t>/</a:t>
            </a:r>
            <a:r>
              <a:rPr lang="en-US" altLang="zh-TW" sz="2800" u="sng" dirty="0" err="1">
                <a:solidFill>
                  <a:srgbClr val="0432FF"/>
                </a:solidFill>
              </a:rPr>
              <a:t>ieee-ceda-datc</a:t>
            </a:r>
            <a:endParaRPr lang="en-US" altLang="zh-TW" sz="2800" u="sng" dirty="0">
              <a:solidFill>
                <a:srgbClr val="0432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B27F5-09A3-4A42-B863-F4F0E437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344" y="5889091"/>
            <a:ext cx="1444670" cy="7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6C5D-698A-4E40-90C9-3A0D88D1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 Technical Committee (DATC)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8BA9-0FE0-094F-B156-951B92D6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technical committee of IEEE Council on EDA (CEDA)</a:t>
            </a:r>
          </a:p>
          <a:p>
            <a:pPr lvl="1"/>
            <a:r>
              <a:rPr lang="en-US" altLang="zh-TW" dirty="0"/>
              <a:t>Provide a forum for discussing strategies and issues in design automation</a:t>
            </a:r>
            <a:endParaRPr lang="en-US" dirty="0"/>
          </a:p>
          <a:p>
            <a:r>
              <a:rPr lang="en-US" b="1" dirty="0"/>
              <a:t>Task</a:t>
            </a:r>
            <a:r>
              <a:rPr lang="en-US" dirty="0"/>
              <a:t>: DATC Robust Design Flow (RDF)</a:t>
            </a:r>
          </a:p>
          <a:p>
            <a:pPr lvl="1"/>
            <a:r>
              <a:rPr lang="en-US" dirty="0"/>
              <a:t>Academic reference </a:t>
            </a:r>
            <a:r>
              <a:rPr lang="en-US" b="1" dirty="0"/>
              <a:t>RTL-to-GDS </a:t>
            </a:r>
            <a:r>
              <a:rPr lang="en-US" dirty="0"/>
              <a:t>design flow</a:t>
            </a:r>
          </a:p>
          <a:p>
            <a:pPr lvl="1"/>
            <a:r>
              <a:rPr lang="en-US" b="1" dirty="0">
                <a:solidFill>
                  <a:srgbClr val="3333B2"/>
                </a:solidFill>
              </a:rPr>
              <a:t>Free</a:t>
            </a:r>
            <a:r>
              <a:rPr lang="en-US" dirty="0"/>
              <a:t> for academic and noncommercial research</a:t>
            </a:r>
          </a:p>
          <a:p>
            <a:pPr lvl="1"/>
            <a:r>
              <a:rPr lang="en-US" dirty="0"/>
              <a:t>Supports complete RTL-to-GDS path for </a:t>
            </a:r>
            <a:r>
              <a:rPr lang="en-US" i="1" dirty="0"/>
              <a:t>any </a:t>
            </a:r>
            <a:r>
              <a:rPr lang="en-US" dirty="0"/>
              <a:t>use based on </a:t>
            </a:r>
            <a:r>
              <a:rPr lang="en-US" dirty="0" err="1"/>
              <a:t>OpenROAD</a:t>
            </a:r>
            <a:r>
              <a:rPr lang="en-US" dirty="0"/>
              <a:t> tool chains</a:t>
            </a:r>
          </a:p>
          <a:p>
            <a:endParaRPr lang="en-US" dirty="0"/>
          </a:p>
        </p:txBody>
      </p:sp>
      <p:graphicFrame>
        <p:nvGraphicFramePr>
          <p:cNvPr id="4" name="內容版面配置區 5">
            <a:extLst>
              <a:ext uri="{FF2B5EF4-FFF2-40B4-BE49-F238E27FC236}">
                <a16:creationId xmlns:a16="http://schemas.microsoft.com/office/drawing/2014/main" id="{583167C5-79D5-3E4E-BF38-1D172BA465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61141"/>
              </p:ext>
            </p:extLst>
          </p:nvPr>
        </p:nvGraphicFramePr>
        <p:xfrm>
          <a:off x="1012754" y="3755433"/>
          <a:ext cx="10502491" cy="2804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</a:t>
                      </a:r>
                      <a:endParaRPr lang="zh-TW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Affiliation</a:t>
                      </a:r>
                      <a:endParaRPr lang="zh-TW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Role</a:t>
                      </a:r>
                      <a:endParaRPr lang="zh-TW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err="1"/>
                        <a:t>Jinwook</a:t>
                      </a:r>
                      <a:r>
                        <a:rPr lang="en-US" altLang="zh-TW" sz="2000" b="0" dirty="0"/>
                        <a:t> Jung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/>
                        <a:t>IBM Research, USA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Chair / Integration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Andrew B. </a:t>
                      </a:r>
                      <a:r>
                        <a:rPr lang="en-US" altLang="zh-TW" sz="2000" b="0" kern="1200" dirty="0" err="1">
                          <a:solidFill>
                            <a:schemeClr val="tx1"/>
                          </a:solidFill>
                        </a:rPr>
                        <a:t>Kahng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UC San Diego, USA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Vice chair / Flow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497101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Victor N. </a:t>
                      </a:r>
                      <a:r>
                        <a:rPr lang="en-US" altLang="zh-TW" sz="2000" b="0" kern="1200" dirty="0" err="1">
                          <a:solidFill>
                            <a:srgbClr val="222222"/>
                          </a:solidFill>
                        </a:rPr>
                        <a:t>Kravets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IBM Research, USA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Logic synthesis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Jianli </a:t>
                      </a:r>
                      <a:r>
                        <a:rPr lang="en-US" altLang="zh-TW" sz="2000" b="0" kern="1200" dirty="0">
                          <a:solidFill>
                            <a:schemeClr val="tx1"/>
                          </a:solidFill>
                        </a:rPr>
                        <a:t>Chen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Fudan Univ., China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Placement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000" b="0" dirty="0" err="1"/>
                        <a:t>Yih</a:t>
                      </a:r>
                      <a:r>
                        <a:rPr lang="en-US" altLang="zh-TW" sz="2000" b="0" dirty="0"/>
                        <a:t>-Lang </a:t>
                      </a:r>
                      <a:r>
                        <a:rPr lang="en-US" altLang="zh-TW" sz="2000" b="0" kern="1200" dirty="0">
                          <a:solidFill>
                            <a:schemeClr val="tx1"/>
                          </a:solidFill>
                        </a:rPr>
                        <a:t>Li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/>
                        <a:t>National Yang Ming Chiao Tung Univ., Taiwan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Routing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Iris Hui-Ru Jiang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National Taiwan Univ., Taiwan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/>
                        <a:t>Previous chair</a:t>
                      </a:r>
                      <a:endParaRPr lang="zh-TW" alt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9715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91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9880-3873-834F-8FBA-565111A6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Robust Design Flow (RDF)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CE86-0DFF-E249-A8AC-20029610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6732065" cy="595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Academic reference design flow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Initiated 2016; latest release 2021</a:t>
            </a:r>
          </a:p>
          <a:p>
            <a:pPr lvl="1">
              <a:lnSpc>
                <a:spcPct val="100000"/>
              </a:lnSpc>
            </a:pPr>
            <a:r>
              <a:rPr lang="en-US" u="sng" dirty="0"/>
              <a:t>Synthesis to detailed routing flow built upon outstanding contest-winning academic tools</a:t>
            </a:r>
          </a:p>
          <a:p>
            <a:pPr lvl="1">
              <a:lnSpc>
                <a:spcPct val="100000"/>
              </a:lnSpc>
            </a:pPr>
            <a:r>
              <a:rPr lang="en-US" u="sng" dirty="0"/>
              <a:t>Also supports complete RTL-to-GDS flow with </a:t>
            </a:r>
            <a:r>
              <a:rPr lang="en-US" u="sng" dirty="0" err="1"/>
              <a:t>OpenROAD</a:t>
            </a:r>
            <a:r>
              <a:rPr lang="en-US" u="sng" dirty="0"/>
              <a:t> tool chains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RDF Goal:</a:t>
            </a:r>
          </a:p>
          <a:p>
            <a:pPr marL="892175" lvl="1" indent="-357188">
              <a:buFont typeface="+mj-lt"/>
              <a:buAutoNum type="arabicPeriod"/>
            </a:pPr>
            <a:r>
              <a:rPr lang="en-US" altLang="zh-TW" dirty="0"/>
              <a:t>Preserve and integrate leading research codes, including contest outcomes</a:t>
            </a:r>
          </a:p>
          <a:p>
            <a:pPr marL="892175" lvl="1" indent="-357188">
              <a:buFont typeface="+mj-lt"/>
              <a:buAutoNum type="arabicPeriod"/>
            </a:pPr>
            <a:r>
              <a:rPr lang="en-US" dirty="0"/>
              <a:t>Trigger design flow and cross-stage optimization research via various EDA tools developed from academia</a:t>
            </a:r>
          </a:p>
          <a:p>
            <a:pPr marL="314325" indent="-314325"/>
            <a:r>
              <a:rPr lang="en-US" b="1" dirty="0"/>
              <a:t>GitHub repository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8F42D8-5EF9-ED4C-A426-0722E490F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63503"/>
              </p:ext>
            </p:extLst>
          </p:nvPr>
        </p:nvGraphicFramePr>
        <p:xfrm>
          <a:off x="7222493" y="900000"/>
          <a:ext cx="4815078" cy="566539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2836">
                  <a:extLst>
                    <a:ext uri="{9D8B030D-6E8A-4147-A177-3AD203B41FA5}">
                      <a16:colId xmlns:a16="http://schemas.microsoft.com/office/drawing/2014/main" val="874066319"/>
                    </a:ext>
                  </a:extLst>
                </a:gridCol>
                <a:gridCol w="2952242">
                  <a:extLst>
                    <a:ext uri="{9D8B030D-6E8A-4147-A177-3AD203B41FA5}">
                      <a16:colId xmlns:a16="http://schemas.microsoft.com/office/drawing/2014/main" val="1123698424"/>
                    </a:ext>
                  </a:extLst>
                </a:gridCol>
              </a:tblGrid>
              <a:tr h="378077">
                <a:tc>
                  <a:txBody>
                    <a:bodyPr/>
                    <a:lstStyle/>
                    <a:p>
                      <a:r>
                        <a:rPr lang="en-US" sz="1400" b="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027342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RTL generator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Chisel/FIRRTL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61266875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RTL obfuscation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ASSURE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01304561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Logic synthesis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Yosys+ABC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7943410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DFT insertion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Fault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81991471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Floorplanning</a:t>
                      </a:r>
                      <a:endParaRPr lang="en-US" sz="1400" b="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TritonFP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7687965"/>
                  </a:ext>
                </a:extLst>
              </a:tr>
              <a:tr h="52930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Global placement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RePlAce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FZUplace</a:t>
                      </a:r>
                      <a:r>
                        <a:rPr lang="en-US" sz="1400" b="0" dirty="0"/>
                        <a:t>, NTUPlace3, </a:t>
                      </a:r>
                    </a:p>
                    <a:p>
                      <a:pPr algn="l"/>
                      <a:r>
                        <a:rPr lang="en-US" sz="1400" b="0" dirty="0" err="1"/>
                        <a:t>ComPLx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Eh?Placer</a:t>
                      </a:r>
                      <a:r>
                        <a:rPr lang="en-US" sz="1400" b="0" dirty="0"/>
                        <a:t>, FastPlace3-GP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81673401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Detailed placement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OpenDP</a:t>
                      </a:r>
                      <a:r>
                        <a:rPr lang="en-US" sz="1400" b="0" dirty="0"/>
                        <a:t>, MCHL, FastPlace3-DP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51642379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Flip-flop clustering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Mean-shift, </a:t>
                      </a:r>
                      <a:r>
                        <a:rPr lang="en-US" sz="1400" b="0" dirty="0" err="1"/>
                        <a:t>FlopTray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928886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Clock tree synthesis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TritonCTS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27100106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Global routing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FastRoute4-lefdef, </a:t>
                      </a:r>
                      <a:r>
                        <a:rPr lang="en-US" sz="1400" b="0" dirty="0" err="1"/>
                        <a:t>NCTUgr</a:t>
                      </a:r>
                      <a:r>
                        <a:rPr lang="en-US" sz="1400" b="0" dirty="0"/>
                        <a:t>, CUGR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64579306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Detailed routing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TritonRoute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NCTUdr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DrCU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65271509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Layout finishing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KLayout</a:t>
                      </a:r>
                      <a:r>
                        <a:rPr lang="en-US" sz="1400" b="0" dirty="0"/>
                        <a:t>, Magic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53828790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Gate sizing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Resizer, </a:t>
                      </a:r>
                      <a:r>
                        <a:rPr lang="en-US" sz="1400" b="0" dirty="0" err="1"/>
                        <a:t>TritonSizer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52800246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Parasitic extraction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OpenRCX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13443944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STA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OpenSTA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iTimerC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20212580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Database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OpenDB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85836272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Libraries/PDK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NanGate45, SKY130, ASAP7, </a:t>
                      </a:r>
                      <a:r>
                        <a:rPr lang="en-US" sz="1400" b="0" dirty="0" err="1"/>
                        <a:t>NCTUcell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76182805"/>
                  </a:ext>
                </a:extLst>
              </a:tr>
              <a:tr h="2798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Benchmark conversion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/>
                        <a:t>RosettaStone</a:t>
                      </a:r>
                      <a:endParaRPr lang="en-US" sz="14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2387122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6291B18-7E3A-EA41-ACF0-BE47C94D3D9C}"/>
              </a:ext>
            </a:extLst>
          </p:cNvPr>
          <p:cNvSpPr/>
          <p:nvPr/>
        </p:nvSpPr>
        <p:spPr>
          <a:xfrm>
            <a:off x="852806" y="6181633"/>
            <a:ext cx="4734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432FF"/>
                </a:solidFill>
              </a:rPr>
              <a:t>https://</a:t>
            </a:r>
            <a:r>
              <a:rPr lang="en-US" sz="2000" u="sng" dirty="0" err="1">
                <a:solidFill>
                  <a:srgbClr val="0432FF"/>
                </a:solidFill>
              </a:rPr>
              <a:t>github.com</a:t>
            </a:r>
            <a:r>
              <a:rPr lang="en-US" sz="2000" u="sng" dirty="0">
                <a:solidFill>
                  <a:srgbClr val="0432FF"/>
                </a:solidFill>
              </a:rPr>
              <a:t>/</a:t>
            </a:r>
            <a:r>
              <a:rPr lang="en-US" sz="2000" u="sng" dirty="0" err="1">
                <a:solidFill>
                  <a:srgbClr val="0432FF"/>
                </a:solidFill>
              </a:rPr>
              <a:t>ieee-ceda-datc</a:t>
            </a:r>
            <a:r>
              <a:rPr lang="en-US" sz="2000" u="sng" dirty="0">
                <a:solidFill>
                  <a:srgbClr val="0432FF"/>
                </a:solidFill>
              </a:rPr>
              <a:t>/</a:t>
            </a:r>
            <a:r>
              <a:rPr lang="en-US" sz="2000" u="sng" dirty="0" err="1">
                <a:solidFill>
                  <a:srgbClr val="0432FF"/>
                </a:solidFill>
              </a:rPr>
              <a:t>datc-rdf</a:t>
            </a:r>
            <a:endParaRPr lang="en-US" sz="2000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1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EDD9-44F8-7042-8BF5-2DA51C15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D6D5-4499-1A44-B1F8-7781FEF3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pPr lvl="1"/>
            <a:r>
              <a:rPr lang="en-US" dirty="0"/>
              <a:t>Design Automation Technical Committee (DATC)</a:t>
            </a:r>
          </a:p>
          <a:p>
            <a:pPr lvl="1"/>
            <a:r>
              <a:rPr lang="en-US" dirty="0"/>
              <a:t>DATC Robust Design Flow (RDF)</a:t>
            </a:r>
          </a:p>
          <a:p>
            <a:r>
              <a:rPr lang="en-US" b="1" dirty="0">
                <a:solidFill>
                  <a:srgbClr val="3333B2"/>
                </a:solidFill>
              </a:rPr>
              <a:t>DATC RDF-2021 Flow and Updates</a:t>
            </a:r>
          </a:p>
          <a:p>
            <a:pPr lvl="1"/>
            <a:r>
              <a:rPr lang="en-US" dirty="0">
                <a:solidFill>
                  <a:srgbClr val="3333B2"/>
                </a:solidFill>
              </a:rPr>
              <a:t>DATC RDF-2021 Flow</a:t>
            </a:r>
          </a:p>
          <a:p>
            <a:pPr lvl="1"/>
            <a:r>
              <a:rPr lang="en-US" dirty="0">
                <a:solidFill>
                  <a:srgbClr val="3333B2"/>
                </a:solidFill>
              </a:rPr>
              <a:t>DATC RDF-2021 Updates </a:t>
            </a:r>
          </a:p>
          <a:p>
            <a:r>
              <a:rPr lang="en-US" b="1" dirty="0"/>
              <a:t>New Directions</a:t>
            </a:r>
          </a:p>
          <a:p>
            <a:pPr lvl="1"/>
            <a:r>
              <a:rPr lang="en-US" dirty="0"/>
              <a:t>METRICS2.1</a:t>
            </a:r>
          </a:p>
          <a:p>
            <a:pPr lvl="1"/>
            <a:r>
              <a:rPr lang="en-US" dirty="0"/>
              <a:t>Flow parameter </a:t>
            </a:r>
            <a:r>
              <a:rPr lang="en-US" dirty="0" err="1"/>
              <a:t>AutoTuner</a:t>
            </a:r>
            <a:endParaRPr lang="en-US" dirty="0"/>
          </a:p>
          <a:p>
            <a:pPr lvl="1"/>
            <a:r>
              <a:rPr lang="en-US" dirty="0"/>
              <a:t>Calibration repository</a:t>
            </a:r>
          </a:p>
          <a:p>
            <a:r>
              <a:rPr lang="en-US" b="1" dirty="0"/>
              <a:t>Summary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B9E4-9CDB-B944-BA7E-CA5AEDF2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RDF-2021 Flow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CD80AF-D627-4F48-88D2-15BFA24AD969}"/>
              </a:ext>
            </a:extLst>
          </p:cNvPr>
          <p:cNvSpPr/>
          <p:nvPr/>
        </p:nvSpPr>
        <p:spPr>
          <a:xfrm>
            <a:off x="3044313" y="3225655"/>
            <a:ext cx="1869011" cy="44991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Chisel/FIRRTL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80AD9B-0196-FC41-B24D-BE3F65191917}"/>
              </a:ext>
            </a:extLst>
          </p:cNvPr>
          <p:cNvSpPr/>
          <p:nvPr/>
        </p:nvSpPr>
        <p:spPr>
          <a:xfrm>
            <a:off x="2512834" y="4016875"/>
            <a:ext cx="2400488" cy="44991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RTL Obfuscation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B906E7-A10F-F544-AF41-291F63D4D172}"/>
              </a:ext>
            </a:extLst>
          </p:cNvPr>
          <p:cNvSpPr/>
          <p:nvPr/>
        </p:nvSpPr>
        <p:spPr>
          <a:xfrm>
            <a:off x="2512834" y="4899535"/>
            <a:ext cx="2400488" cy="44991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Logic Synthesis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4B16AF-2B2C-F54A-82D7-37348E6A6A8B}"/>
              </a:ext>
            </a:extLst>
          </p:cNvPr>
          <p:cNvSpPr/>
          <p:nvPr/>
        </p:nvSpPr>
        <p:spPr>
          <a:xfrm>
            <a:off x="2512834" y="5599314"/>
            <a:ext cx="2400488" cy="44991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DFT Insertion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A2FD2F-62BE-D348-94F8-4F03E1B84622}"/>
              </a:ext>
            </a:extLst>
          </p:cNvPr>
          <p:cNvSpPr/>
          <p:nvPr/>
        </p:nvSpPr>
        <p:spPr>
          <a:xfrm>
            <a:off x="5794797" y="3225655"/>
            <a:ext cx="5068265" cy="2823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 rtlCol="0" anchor="t" anchorCtr="0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P&amp;R Flow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C0954A-BD0E-9D4F-B223-46ABAF818F9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713078" y="5349447"/>
            <a:ext cx="0" cy="2498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3D309895-B8C3-9D42-BD3F-BEC2570ECC82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5400000" flipH="1" flipV="1">
            <a:off x="4609218" y="2329515"/>
            <a:ext cx="2823571" cy="4615852"/>
          </a:xfrm>
          <a:prstGeom prst="bentConnector5">
            <a:avLst>
              <a:gd name="adj1" fmla="val -8096"/>
              <a:gd name="adj2" fmla="val 35551"/>
              <a:gd name="adj3" fmla="val 108096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A369B6-114F-BF48-8B11-5FAEC6898DFB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713078" y="4466787"/>
            <a:ext cx="0" cy="4327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3E2EA1-C043-434A-804B-FF59205B3739}"/>
              </a:ext>
            </a:extLst>
          </p:cNvPr>
          <p:cNvSpPr txBox="1"/>
          <p:nvPr/>
        </p:nvSpPr>
        <p:spPr>
          <a:xfrm>
            <a:off x="3603774" y="2568255"/>
            <a:ext cx="71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Scala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6D4593-8029-944B-A8DB-92390FBA128B}"/>
              </a:ext>
            </a:extLst>
          </p:cNvPr>
          <p:cNvSpPr txBox="1"/>
          <p:nvPr/>
        </p:nvSpPr>
        <p:spPr>
          <a:xfrm>
            <a:off x="2280955" y="2568255"/>
            <a:ext cx="90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Verilog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B8ED0A-9EC7-0D41-9B41-CE3519EEA0B6}"/>
              </a:ext>
            </a:extLst>
          </p:cNvPr>
          <p:cNvGrpSpPr/>
          <p:nvPr/>
        </p:nvGrpSpPr>
        <p:grpSpPr>
          <a:xfrm>
            <a:off x="6004089" y="3767006"/>
            <a:ext cx="4624324" cy="2055480"/>
            <a:chOff x="2760203" y="1162462"/>
            <a:chExt cx="3075690" cy="14097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6BA699-A769-0D4D-93A1-4AE1EF524B9C}"/>
                </a:ext>
              </a:extLst>
            </p:cNvPr>
            <p:cNvSpPr/>
            <p:nvPr/>
          </p:nvSpPr>
          <p:spPr>
            <a:xfrm>
              <a:off x="4431893" y="1162462"/>
              <a:ext cx="1404000" cy="140974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RDF Point Tool Based Flow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D8DD3ED-C787-E34F-8235-A91097AC3CC1}"/>
                </a:ext>
              </a:extLst>
            </p:cNvPr>
            <p:cNvSpPr/>
            <p:nvPr/>
          </p:nvSpPr>
          <p:spPr>
            <a:xfrm>
              <a:off x="2760203" y="1162462"/>
              <a:ext cx="1404000" cy="140974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OpenROAD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Integrated App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0E526E-EA64-8640-865F-D7D15E90014B}"/>
              </a:ext>
            </a:extLst>
          </p:cNvPr>
          <p:cNvCxnSpPr>
            <a:cxnSpLocks/>
          </p:cNvCxnSpPr>
          <p:nvPr/>
        </p:nvCxnSpPr>
        <p:spPr>
          <a:xfrm flipH="1">
            <a:off x="8328930" y="6045109"/>
            <a:ext cx="0" cy="2499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33FFCE7-2878-FF45-800F-4572CBCA3A33}"/>
              </a:ext>
            </a:extLst>
          </p:cNvPr>
          <p:cNvSpPr txBox="1"/>
          <p:nvPr/>
        </p:nvSpPr>
        <p:spPr>
          <a:xfrm>
            <a:off x="7493605" y="6261736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Routed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CC4E52-826C-044D-B2FD-4571E54967AF}"/>
              </a:ext>
            </a:extLst>
          </p:cNvPr>
          <p:cNvSpPr txBox="1"/>
          <p:nvPr/>
        </p:nvSpPr>
        <p:spPr>
          <a:xfrm>
            <a:off x="8269218" y="2726072"/>
            <a:ext cx="2175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Netlist, SDC,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995148-22E3-1641-96CD-3FC444AD262D}"/>
              </a:ext>
            </a:extLst>
          </p:cNvPr>
          <p:cNvSpPr txBox="1"/>
          <p:nvPr/>
        </p:nvSpPr>
        <p:spPr>
          <a:xfrm>
            <a:off x="1716231" y="4925264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SDC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573200-6F1F-1041-BE1D-12C742004FAB}"/>
              </a:ext>
            </a:extLst>
          </p:cNvPr>
          <p:cNvSpPr txBox="1"/>
          <p:nvPr/>
        </p:nvSpPr>
        <p:spPr>
          <a:xfrm>
            <a:off x="937428" y="3969157"/>
            <a:ext cx="13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Locking key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ECF82A-A80F-0746-B426-485768BFA747}"/>
              </a:ext>
            </a:extLst>
          </p:cNvPr>
          <p:cNvCxnSpPr>
            <a:cxnSpLocks/>
          </p:cNvCxnSpPr>
          <p:nvPr/>
        </p:nvCxnSpPr>
        <p:spPr>
          <a:xfrm>
            <a:off x="3961948" y="2951859"/>
            <a:ext cx="0" cy="248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469AFB-0DBC-5A4F-ABFE-8C9BE7659158}"/>
              </a:ext>
            </a:extLst>
          </p:cNvPr>
          <p:cNvCxnSpPr>
            <a:cxnSpLocks/>
          </p:cNvCxnSpPr>
          <p:nvPr/>
        </p:nvCxnSpPr>
        <p:spPr>
          <a:xfrm>
            <a:off x="2240260" y="4166471"/>
            <a:ext cx="2499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DA14FD-F38F-8F4A-A386-D42C861D6656}"/>
              </a:ext>
            </a:extLst>
          </p:cNvPr>
          <p:cNvCxnSpPr>
            <a:cxnSpLocks/>
          </p:cNvCxnSpPr>
          <p:nvPr/>
        </p:nvCxnSpPr>
        <p:spPr>
          <a:xfrm>
            <a:off x="2240260" y="5115817"/>
            <a:ext cx="2499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28DAB0E-4E4C-5548-B6EB-5AB170534DE0}"/>
              </a:ext>
            </a:extLst>
          </p:cNvPr>
          <p:cNvSpPr txBox="1"/>
          <p:nvPr/>
        </p:nvSpPr>
        <p:spPr>
          <a:xfrm>
            <a:off x="3698815" y="4486352"/>
            <a:ext cx="1334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Locked RTL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6E3B0B-87C0-C046-BC5D-4A0F49F0082F}"/>
              </a:ext>
            </a:extLst>
          </p:cNvPr>
          <p:cNvGrpSpPr/>
          <p:nvPr/>
        </p:nvGrpSpPr>
        <p:grpSpPr>
          <a:xfrm>
            <a:off x="2735599" y="2968365"/>
            <a:ext cx="1244638" cy="1045630"/>
            <a:chOff x="2735599" y="2725765"/>
            <a:chExt cx="1244638" cy="1052642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DCE2005-8A5E-6541-BA1E-0215D9A094AE}"/>
                </a:ext>
              </a:extLst>
            </p:cNvPr>
            <p:cNvCxnSpPr>
              <a:cxnSpLocks/>
            </p:cNvCxnSpPr>
            <p:nvPr/>
          </p:nvCxnSpPr>
          <p:spPr>
            <a:xfrm>
              <a:off x="2735599" y="2725765"/>
              <a:ext cx="0" cy="1049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8EF1480-8071-1045-A725-10F02539563A}"/>
                </a:ext>
              </a:extLst>
            </p:cNvPr>
            <p:cNvCxnSpPr>
              <a:cxnSpLocks/>
            </p:cNvCxnSpPr>
            <p:nvPr/>
          </p:nvCxnSpPr>
          <p:spPr>
            <a:xfrm>
              <a:off x="3978819" y="3434811"/>
              <a:ext cx="1418" cy="343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11F8DA1-688C-A148-86F4-F0798F60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856000" cy="5958000"/>
          </a:xfrm>
        </p:spPr>
        <p:txBody>
          <a:bodyPr/>
          <a:lstStyle/>
          <a:p>
            <a:r>
              <a:rPr lang="en-US" dirty="0"/>
              <a:t>Starts from </a:t>
            </a:r>
            <a:r>
              <a:rPr lang="en-US" b="1" dirty="0"/>
              <a:t>pure Verilog or Chisel-generated Verilog </a:t>
            </a:r>
            <a:r>
              <a:rPr lang="en-US" dirty="0"/>
              <a:t>(optionally obfuscated)</a:t>
            </a:r>
          </a:p>
          <a:p>
            <a:r>
              <a:rPr lang="en-US" b="1" dirty="0"/>
              <a:t>Logic synthesis </a:t>
            </a:r>
            <a:r>
              <a:rPr lang="en-US" dirty="0"/>
              <a:t>followed by </a:t>
            </a:r>
            <a:r>
              <a:rPr lang="en-US" b="1" dirty="0"/>
              <a:t>DFT insertion</a:t>
            </a:r>
          </a:p>
          <a:p>
            <a:r>
              <a:rPr lang="en-US" dirty="0"/>
              <a:t>P&amp;R done with </a:t>
            </a:r>
            <a:r>
              <a:rPr lang="en-US" b="1" dirty="0" err="1"/>
              <a:t>OpenROAD</a:t>
            </a:r>
            <a:r>
              <a:rPr lang="en-US" b="1" dirty="0"/>
              <a:t> integrated app </a:t>
            </a:r>
            <a:r>
              <a:rPr lang="en-US" dirty="0"/>
              <a:t>or </a:t>
            </a:r>
            <a:r>
              <a:rPr lang="en-US" b="1" dirty="0"/>
              <a:t>point tool-based RDF flow</a:t>
            </a:r>
          </a:p>
        </p:txBody>
      </p:sp>
    </p:spTree>
    <p:extLst>
      <p:ext uri="{BB962C8B-B14F-4D97-AF65-F5344CB8AC3E}">
        <p14:creationId xmlns:p14="http://schemas.microsoft.com/office/powerpoint/2010/main" val="408879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177A-4096-0142-BE77-F6CB40CB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RDF-2021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62AA-FBC0-DB4D-9442-98C2A6FE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9575" indent="-409575">
              <a:buFont typeface="+mj-lt"/>
              <a:buAutoNum type="arabicPeriod"/>
            </a:pPr>
            <a:r>
              <a:rPr lang="en-US" dirty="0"/>
              <a:t>Chisel and hardware generator designs support</a:t>
            </a:r>
          </a:p>
          <a:p>
            <a:pPr marL="409575" indent="-409575">
              <a:buFont typeface="+mj-lt"/>
              <a:buAutoNum type="arabicPeriod"/>
            </a:pPr>
            <a:r>
              <a:rPr lang="en-US" dirty="0"/>
              <a:t>RTL obfuscation with ASSURE</a:t>
            </a:r>
          </a:p>
          <a:p>
            <a:pPr marL="409575" indent="-409575">
              <a:buFont typeface="+mj-lt"/>
              <a:buAutoNum type="arabicPeriod"/>
            </a:pPr>
            <a:r>
              <a:rPr lang="en-US" dirty="0"/>
              <a:t>ABC synthesis script updates</a:t>
            </a:r>
          </a:p>
          <a:p>
            <a:pPr marL="409575" indent="-409575">
              <a:buFont typeface="+mj-lt"/>
              <a:buAutoNum type="arabicPeriod"/>
            </a:pPr>
            <a:r>
              <a:rPr lang="en-US" dirty="0"/>
              <a:t>DFT support with Fault</a:t>
            </a:r>
          </a:p>
          <a:p>
            <a:pPr marL="409575" indent="-409575">
              <a:buFont typeface="+mj-lt"/>
              <a:buAutoNum type="arabicPeriod"/>
            </a:pPr>
            <a:r>
              <a:rPr lang="en-US" dirty="0"/>
              <a:t>Robust Bookshelf-LEF/DEF conversion with </a:t>
            </a:r>
            <a:r>
              <a:rPr lang="en-US" dirty="0" err="1"/>
              <a:t>RosettaStone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9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1B79-CB2C-564A-B323-CB11BD2F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Chisel and Hardware Generator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1359-731A-FA46-8B05-F681BAA0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856000" cy="5958000"/>
          </a:xfrm>
        </p:spPr>
        <p:txBody>
          <a:bodyPr/>
          <a:lstStyle/>
          <a:p>
            <a:r>
              <a:rPr lang="en-US" b="1" dirty="0"/>
              <a:t>Chisel: </a:t>
            </a:r>
            <a:r>
              <a:rPr lang="en-US" b="1" dirty="0">
                <a:solidFill>
                  <a:srgbClr val="3333B2"/>
                </a:solidFill>
              </a:rPr>
              <a:t>C</a:t>
            </a:r>
            <a:r>
              <a:rPr lang="en-US" dirty="0"/>
              <a:t>onstructing </a:t>
            </a:r>
            <a:r>
              <a:rPr lang="en-US" b="1" dirty="0">
                <a:solidFill>
                  <a:srgbClr val="3333B2"/>
                </a:solidFill>
              </a:rPr>
              <a:t>H</a:t>
            </a:r>
            <a:r>
              <a:rPr lang="en-US" dirty="0"/>
              <a:t>ardware </a:t>
            </a:r>
            <a:r>
              <a:rPr lang="en-US" b="1" dirty="0">
                <a:solidFill>
                  <a:srgbClr val="3333B2"/>
                </a:solidFill>
              </a:rPr>
              <a:t>I</a:t>
            </a:r>
            <a:r>
              <a:rPr lang="en-US" dirty="0"/>
              <a:t>n a </a:t>
            </a:r>
            <a:r>
              <a:rPr lang="en-US" b="1" dirty="0">
                <a:solidFill>
                  <a:srgbClr val="3333B2"/>
                </a:solidFill>
              </a:rPr>
              <a:t>S</a:t>
            </a:r>
            <a:r>
              <a:rPr lang="en-US" dirty="0"/>
              <a:t>cala </a:t>
            </a:r>
            <a:r>
              <a:rPr lang="en-US" b="1" dirty="0">
                <a:solidFill>
                  <a:srgbClr val="3333B2"/>
                </a:solidFill>
              </a:rPr>
              <a:t>E</a:t>
            </a:r>
            <a:r>
              <a:rPr lang="en-US" dirty="0"/>
              <a:t>mbedded </a:t>
            </a:r>
            <a:r>
              <a:rPr lang="en-US" b="1" dirty="0">
                <a:solidFill>
                  <a:srgbClr val="3333B2"/>
                </a:solidFill>
              </a:rPr>
              <a:t>L</a:t>
            </a:r>
            <a:r>
              <a:rPr lang="en-US" dirty="0"/>
              <a:t>anguage</a:t>
            </a:r>
          </a:p>
          <a:p>
            <a:pPr lvl="1"/>
            <a:r>
              <a:rPr lang="en-US" dirty="0"/>
              <a:t>Provides special classes, predefined objects, language convention for hardware design</a:t>
            </a:r>
          </a:p>
          <a:p>
            <a:pPr lvl="1"/>
            <a:r>
              <a:rPr lang="en-US" dirty="0"/>
              <a:t>Easy to implement highly-parameterized, abstract </a:t>
            </a:r>
            <a:r>
              <a:rPr lang="en-US" i="1" dirty="0"/>
              <a:t>hardware generators</a:t>
            </a:r>
          </a:p>
          <a:p>
            <a:pPr lvl="1"/>
            <a:r>
              <a:rPr lang="en-US" dirty="0"/>
              <a:t>Substantial interest from computer architecture researchers</a:t>
            </a:r>
          </a:p>
          <a:p>
            <a:pPr lvl="1"/>
            <a:r>
              <a:rPr lang="en-US" b="1" dirty="0"/>
              <a:t>Link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https://www.chisel-lang.org</a:t>
            </a:r>
            <a:endParaRPr lang="en-US" dirty="0"/>
          </a:p>
          <a:p>
            <a:pPr lvl="1"/>
            <a:endParaRPr lang="en-US" sz="800" dirty="0"/>
          </a:p>
          <a:p>
            <a:r>
              <a:rPr lang="en-US" b="1" dirty="0"/>
              <a:t>Example open-source Chisel designs</a:t>
            </a:r>
          </a:p>
          <a:p>
            <a:pPr lvl="1"/>
            <a:r>
              <a:rPr lang="en-US" dirty="0"/>
              <a:t>Rocket Chip Generator</a:t>
            </a:r>
          </a:p>
          <a:p>
            <a:pPr lvl="1"/>
            <a:r>
              <a:rPr lang="en-US" dirty="0" err="1"/>
              <a:t>Gemmini</a:t>
            </a:r>
            <a:r>
              <a:rPr lang="en-US" dirty="0"/>
              <a:t> deep learning accelerator</a:t>
            </a:r>
          </a:p>
          <a:p>
            <a:pPr lvl="1"/>
            <a:r>
              <a:rPr lang="en-US" dirty="0"/>
              <a:t>RISC-V BOOM</a:t>
            </a:r>
          </a:p>
          <a:p>
            <a:pPr lvl="1"/>
            <a:r>
              <a:rPr lang="en-US" dirty="0" err="1"/>
              <a:t>Hwacha</a:t>
            </a:r>
            <a:r>
              <a:rPr lang="en-US" dirty="0"/>
              <a:t> vector processor</a:t>
            </a:r>
          </a:p>
          <a:p>
            <a:pPr lvl="1"/>
            <a:r>
              <a:rPr lang="en-US" dirty="0"/>
              <a:t>Davis In-Order (DINO) CPU models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9D4E6-3B15-514E-ADD1-2D31B92C109E}"/>
              </a:ext>
            </a:extLst>
          </p:cNvPr>
          <p:cNvSpPr txBox="1"/>
          <p:nvPr/>
        </p:nvSpPr>
        <p:spPr>
          <a:xfrm>
            <a:off x="6893200" y="2889297"/>
            <a:ext cx="4962800" cy="329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spc="-50" dirty="0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chisel3._</a:t>
            </a:r>
          </a:p>
          <a:p>
            <a:r>
              <a:rPr lang="en-US" sz="1600" b="1" spc="-50" dirty="0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Filter 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bitWidth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Int) </a:t>
            </a:r>
            <a:r>
              <a:rPr lang="en-US" sz="1600" b="1" spc="-50" dirty="0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 {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spc="-50" dirty="0" err="1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 = IO(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 {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spc="-50" dirty="0" err="1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= Input(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bitWidth.W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spc="-50" dirty="0" err="1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 = Output(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bitWidth.W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})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spc="-50" dirty="0" err="1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z1 = 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RegNext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io.in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spc="-50" dirty="0" err="1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b="1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z2 = 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RegNext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(z1)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io.out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:= (</a:t>
            </a:r>
            <a:r>
              <a:rPr lang="en-US" sz="1600" spc="-5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io.in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*1.U) + (z1*1.U) + (z2*1.U)</a:t>
            </a:r>
          </a:p>
          <a:p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600" spc="-5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Parameterized instantiation</a:t>
            </a:r>
          </a:p>
          <a:p>
            <a:r>
              <a:rPr lang="en-US" sz="1600" b="1" spc="-50" dirty="0" err="1">
                <a:solidFill>
                  <a:srgbClr val="3333B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spc="-5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movingSum3Filter = Module(new Filter(8))</a:t>
            </a:r>
            <a:endParaRPr lang="en-US" sz="1600" spc="-5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5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A63C-73D8-774F-9ECC-5D3AB8A7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 Obfuscation with ASSURE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7252F-D580-0F46-BCE1-9799CA57F2DE}"/>
              </a:ext>
            </a:extLst>
          </p:cNvPr>
          <p:cNvGrpSpPr/>
          <p:nvPr/>
        </p:nvGrpSpPr>
        <p:grpSpPr>
          <a:xfrm>
            <a:off x="2750244" y="3125037"/>
            <a:ext cx="6691512" cy="3614020"/>
            <a:chOff x="2819400" y="3218955"/>
            <a:chExt cx="6553200" cy="3539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DA9DDD-89FC-1F48-BF90-DF9024717A3F}"/>
                </a:ext>
              </a:extLst>
            </p:cNvPr>
            <p:cNvSpPr txBox="1"/>
            <p:nvPr/>
          </p:nvSpPr>
          <p:spPr>
            <a:xfrm>
              <a:off x="4771053" y="6419721"/>
              <a:ext cx="2649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[Pilato et al., IEEE TVLSI 2021]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0F8E27-600F-BB45-A9A6-BC91DDAC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3218955"/>
              <a:ext cx="6553200" cy="3200766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6BEC15-1534-AE41-806E-C2BD56C1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520000" cy="5035133"/>
          </a:xfrm>
        </p:spPr>
        <p:txBody>
          <a:bodyPr/>
          <a:lstStyle/>
          <a:p>
            <a:r>
              <a:rPr lang="en-US" b="1" dirty="0"/>
              <a:t>ASSURE:</a:t>
            </a:r>
            <a:r>
              <a:rPr lang="en-US" dirty="0"/>
              <a:t> RTL obfuscation framework assuming netlist-only threat model</a:t>
            </a:r>
          </a:p>
          <a:p>
            <a:r>
              <a:rPr lang="en-US" b="1" dirty="0"/>
              <a:t>3 obfuscation techniques:</a:t>
            </a:r>
            <a:endParaRPr lang="en-US" dirty="0"/>
          </a:p>
          <a:p>
            <a:pPr lvl="1"/>
            <a:r>
              <a:rPr lang="en-US" b="1" dirty="0"/>
              <a:t>Constant</a:t>
            </a:r>
            <a:r>
              <a:rPr lang="en-US" dirty="0"/>
              <a:t>: substitute constants in RTL with secret locking key</a:t>
            </a:r>
          </a:p>
          <a:p>
            <a:pPr lvl="1"/>
            <a:r>
              <a:rPr lang="en-US" b="1" dirty="0"/>
              <a:t>Operation</a:t>
            </a:r>
            <a:r>
              <a:rPr lang="en-US" dirty="0"/>
              <a:t>: adds redundant operators alongside original operators in RTL</a:t>
            </a:r>
          </a:p>
          <a:p>
            <a:pPr lvl="1"/>
            <a:r>
              <a:rPr lang="en-US" b="1" dirty="0"/>
              <a:t>Branch</a:t>
            </a:r>
            <a:r>
              <a:rPr lang="en-US" dirty="0"/>
              <a:t>: obfuscates branch conditions in RTL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8FFCB-7C96-0241-A4DF-D2B70BE265B9}"/>
              </a:ext>
            </a:extLst>
          </p:cNvPr>
          <p:cNvSpPr/>
          <p:nvPr/>
        </p:nvSpPr>
        <p:spPr>
          <a:xfrm>
            <a:off x="5384800" y="4428067"/>
            <a:ext cx="1837267" cy="109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8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35D520-B862-9D4C-A54E-F0CFA617080D}" vid="{6BEFD89B-0A85-8B41-B628-AB273AAFC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1957</TotalTime>
  <Words>3870</Words>
  <Application>Microsoft Macintosh PowerPoint</Application>
  <PresentationFormat>Widescreen</PresentationFormat>
  <Paragraphs>555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.AppleSystemUIFont</vt:lpstr>
      <vt:lpstr>Arial</vt:lpstr>
      <vt:lpstr>Calibri</vt:lpstr>
      <vt:lpstr>Consolas</vt:lpstr>
      <vt:lpstr>Wingdings</vt:lpstr>
      <vt:lpstr>Theme1</vt:lpstr>
      <vt:lpstr>DATC RDF-2021: Design Flow and Beyond</vt:lpstr>
      <vt:lpstr>Outline</vt:lpstr>
      <vt:lpstr>Design Automation Technical Committee (DATC)</vt:lpstr>
      <vt:lpstr>DATC Robust Design Flow (RDF)</vt:lpstr>
      <vt:lpstr>Outline</vt:lpstr>
      <vt:lpstr>DATC RDF-2021 Flow</vt:lpstr>
      <vt:lpstr>DATC RDF-2021 Updates</vt:lpstr>
      <vt:lpstr>Chisel and Hardware Generator Designs</vt:lpstr>
      <vt:lpstr>RTL Obfuscation with ASSURE</vt:lpstr>
      <vt:lpstr>ABC Synthesis Script Updates</vt:lpstr>
      <vt:lpstr>DFT Support with Fault</vt:lpstr>
      <vt:lpstr>Robust Bookshelf-LEF/DEF Conversion with RosettaStone</vt:lpstr>
      <vt:lpstr>Outline</vt:lpstr>
      <vt:lpstr>METRICS2.1 – Previous Works on “METRICS”</vt:lpstr>
      <vt:lpstr>METRICS2.1</vt:lpstr>
      <vt:lpstr>Flow Parameter AutoTuner</vt:lpstr>
      <vt:lpstr>Flow Parameter AutoTuner – Demonstration</vt:lpstr>
      <vt:lpstr>Flow Parameter AutoTuner – Demonstration</vt:lpstr>
      <vt:lpstr>Calibration Repository</vt:lpstr>
      <vt:lpstr>Outline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DATC Robust Design Flow</dc:title>
  <dc:creator>Jung Jinwook</dc:creator>
  <cp:lastModifiedBy>Jung Jinwook</cp:lastModifiedBy>
  <cp:revision>528</cp:revision>
  <cp:lastPrinted>2021-10-17T03:01:03Z</cp:lastPrinted>
  <dcterms:created xsi:type="dcterms:W3CDTF">2021-03-08T14:32:21Z</dcterms:created>
  <dcterms:modified xsi:type="dcterms:W3CDTF">2021-10-26T13:05:34Z</dcterms:modified>
</cp:coreProperties>
</file>