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16"/>
  </p:notesMasterIdLst>
  <p:handoutMasterIdLst>
    <p:handoutMasterId r:id="rId17"/>
  </p:handoutMasterIdLst>
  <p:sldIdLst>
    <p:sldId id="514" r:id="rId2"/>
    <p:sldId id="1644" r:id="rId3"/>
    <p:sldId id="1615" r:id="rId4"/>
    <p:sldId id="1617" r:id="rId5"/>
    <p:sldId id="1654" r:id="rId6"/>
    <p:sldId id="1653" r:id="rId7"/>
    <p:sldId id="1620" r:id="rId8"/>
    <p:sldId id="1616" r:id="rId9"/>
    <p:sldId id="1618" r:id="rId10"/>
    <p:sldId id="1619" r:id="rId11"/>
    <p:sldId id="1646" r:id="rId12"/>
    <p:sldId id="1651" r:id="rId13"/>
    <p:sldId id="1652" r:id="rId14"/>
    <p:sldId id="1546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432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55" autoAdjust="0"/>
    <p:restoredTop sz="96654" autoAdjust="0"/>
  </p:normalViewPr>
  <p:slideViewPr>
    <p:cSldViewPr snapToGrid="0">
      <p:cViewPr varScale="1">
        <p:scale>
          <a:sx n="128" d="100"/>
          <a:sy n="128" d="100"/>
        </p:scale>
        <p:origin x="112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158" d="100"/>
          <a:sy n="158" d="100"/>
        </p:scale>
        <p:origin x="677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1A2C998-CE61-4AF3-855C-B53C40BD9D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A033B5-BC90-46E6-8E8B-C03BD37F50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568C6-C893-40EA-9F97-7948AEA7CBFA}" type="datetimeFigureOut">
              <a:rPr lang="en-US" smtClean="0"/>
              <a:t>10/8/21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98A466-B782-475B-B1ED-6D8984B50E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77652-B6A4-4C31-BA42-72F34131A0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8734C-1BA1-45CC-9092-AEB6D02C4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41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6A988-9D32-4F04-A408-FC4FD9E1AEF5}" type="datetimeFigureOut">
              <a:rPr lang="en-US" smtClean="0"/>
              <a:t>10/8/21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3576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6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A2D57-2CB3-418C-BD4A-3D372BD2B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1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A2D57-2CB3-418C-BD4A-3D372BD2B0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78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A2D57-2CB3-418C-BD4A-3D372BD2B0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693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A2D57-2CB3-418C-BD4A-3D372BD2B04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928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A2D57-2CB3-418C-BD4A-3D372BD2B04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349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A2D57-2CB3-418C-BD4A-3D372BD2B04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93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A2D57-2CB3-418C-BD4A-3D372BD2B0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01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A2D57-2CB3-418C-BD4A-3D372BD2B04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6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A2D57-2CB3-418C-BD4A-3D372BD2B04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353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A2D57-2CB3-418C-BD4A-3D372BD2B04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66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A2D57-2CB3-418C-BD4A-3D372BD2B04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49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A2D57-2CB3-418C-BD4A-3D372BD2B04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357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A2D57-2CB3-418C-BD4A-3D372BD2B04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939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A2D57-2CB3-418C-BD4A-3D372BD2B04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239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A2D57-2CB3-418C-BD4A-3D372BD2B0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03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288BE-BD71-7B47-AF57-C5C5DDED5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BCCC5B-063B-2B4F-98AF-BB986E5A1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DEC33-D7C9-9746-AEF8-8A332D2DD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7D781-E529-4648-9767-5C3A4AB2582D}" type="datetime1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44B11-A222-8E45-82CC-C7249FA61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D81C9-F8A5-444C-9462-5D082C2E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F5198-5383-4E5D-93ED-8E5456B729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Line 18">
            <a:extLst>
              <a:ext uri="{FF2B5EF4-FFF2-40B4-BE49-F238E27FC236}">
                <a16:creationId xmlns:a16="http://schemas.microsoft.com/office/drawing/2014/main" id="{F47A07EA-BF8B-E349-B614-F763C886AC79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203201" y="3552340"/>
            <a:ext cx="11794067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2768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F7412-96B3-2348-9B19-C05862FC8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FC-D413-FE47-90D4-A2BB7DE44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C62D8-2BC7-3D4E-9957-D0044C5B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1E4-3F63-3043-952A-432BCC65C92F}" type="datetimeFigureOut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4D31F-8264-CD41-8F51-6294D7BBA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22AA1-D332-034F-AA3C-952AC57B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FBB4-C7B7-5F4E-A345-2DC69EDA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96169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96CBFF-AD15-4649-9ED2-0AB4BCE4FD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3782A1-EC7D-184B-AF4E-22771A6D3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3AD41-AEAA-CC44-9CDD-4CB30F3D4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1E4-3F63-3043-952A-432BCC65C92F}" type="datetimeFigureOut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027C6-3013-8B4B-AFB4-29180039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0CEDE-FB8F-8F48-B66A-F7749FE1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FBB4-C7B7-5F4E-A345-2DC69EDA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14841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5223C-3C69-5B48-9BF5-E95AAF16A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34" y="37135"/>
            <a:ext cx="11802535" cy="643902"/>
          </a:xfrm>
        </p:spPr>
        <p:txBody>
          <a:bodyPr>
            <a:no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9C7D3-4F30-1A48-943B-6E82052E1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772078"/>
            <a:ext cx="11794067" cy="5400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F8425-6458-E242-903D-41F959AB3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1E4-3F63-3043-952A-432BCC65C92F}" type="datetimeFigureOut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B232C-682E-2F4C-837C-E9D955C86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E1374-8270-1C4D-A674-EF76E50E5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FBB4-C7B7-5F4E-A345-2DC69EDAFD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Line 18">
            <a:extLst>
              <a:ext uri="{FF2B5EF4-FFF2-40B4-BE49-F238E27FC236}">
                <a16:creationId xmlns:a16="http://schemas.microsoft.com/office/drawing/2014/main" id="{206FFAB6-9C04-A348-B787-0145A2C2480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203201" y="685800"/>
            <a:ext cx="11794067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29697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2EB92-CD0A-9648-8963-3DD40A7B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46AD8-8626-1A46-BDAB-FF86F9DD1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5A1A2-C7D2-8942-BB75-FBAD046D8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1E4-3F63-3043-952A-432BCC65C92F}" type="datetimeFigureOut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C44D5-E722-1044-9600-F51252CB3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59AA3-2027-B946-A2B5-6C3699AD2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FBB4-C7B7-5F4E-A345-2DC69EDA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87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530BF-F080-FE4C-8947-A40994A2B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99FAB-D776-D24E-9486-90E4E3AD3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4C68CA-5EC7-A542-BC32-A3264D98F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A3FA6-86D7-4540-B889-7F86FDDE5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1E4-3F63-3043-952A-432BCC65C92F}" type="datetimeFigureOut">
              <a:rPr lang="en-US" smtClean="0"/>
              <a:t>10/8/21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3BB19-4FFF-4143-8976-2CDBB3BD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FE6F8-4734-3F4F-B8B8-B2AB56AC0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FBB4-C7B7-5F4E-A345-2DC69EDA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95445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36B59-82A5-CF4F-A538-07456FC4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1A135-8562-F44A-A511-5FE93E7D6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60B95-D288-3346-A067-92412909A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3FC81A-A79A-8A42-A74A-4691FF9DBA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508478-5960-BA4E-9360-455DB9A4D7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FD07A1-6F6D-3A45-8680-6587453F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1E4-3F63-3043-952A-432BCC65C92F}" type="datetimeFigureOut">
              <a:rPr lang="en-US" smtClean="0"/>
              <a:t>10/8/21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E9B4B7-DEB8-9642-881B-0677B84E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503D7C-CD44-D441-A616-1AAC2AE4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FBB4-C7B7-5F4E-A345-2DC69EDA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02029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8B1A5-7BC7-3D40-AC3C-B78AA08CD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7B632B-3C74-DA4C-84B6-E1190069E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1E4-3F63-3043-952A-432BCC65C92F}" type="datetimeFigureOut">
              <a:rPr lang="en-US" smtClean="0"/>
              <a:t>10/8/21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0A5C3F-336C-A743-ADDD-2C6CBE211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926D5-5118-3D46-94E3-F9E8CD32C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FBB4-C7B7-5F4E-A345-2DC69EDA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307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287CBA-53B0-0646-BAFC-887D8441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1E4-3F63-3043-952A-432BCC65C92F}" type="datetimeFigureOut">
              <a:rPr lang="en-US" smtClean="0"/>
              <a:t>10/8/21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F904CD-50F5-7A4C-8B53-D4678AE4C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B1C24-FC15-5B41-BA6D-ACD93B581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FBB4-C7B7-5F4E-A345-2DC69EDA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20586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E2A8F-543C-E44D-9121-6CA8E456A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6C7B5-7E90-6546-AE46-DFD1EC056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15CAB-E9A9-EB4D-908C-D878FF4DF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161FB7-CBBB-984B-9298-1CC658EAB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1E4-3F63-3043-952A-432BCC65C92F}" type="datetimeFigureOut">
              <a:rPr lang="en-US" smtClean="0"/>
              <a:t>10/8/21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A4C176-2099-F44F-97FB-F3D5F3E63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EFD45-8323-6048-941D-4DC6D505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FBB4-C7B7-5F4E-A345-2DC69EDA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88401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B3D2C-2A25-F54D-A7E9-F45C65F24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B1D47-0BA8-6445-8551-EAC0A3E2DA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21BE6-7284-CD45-9871-D7E6E744E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A9D7-A458-354E-9A70-F7CF34243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31E4-3F63-3043-952A-432BCC65C92F}" type="datetimeFigureOut">
              <a:rPr lang="en-US" smtClean="0"/>
              <a:t>10/8/21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2DDB9-9CCC-8043-A543-6412A0884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E213D-8B40-5648-A5E6-B3F1B59A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FBB4-C7B7-5F4E-A345-2DC69EDA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35772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49222-DF0C-7A4C-BE95-E19B119FE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BFAFB-28B1-7A4D-9994-1CF428BBD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0059F-90BD-EE4F-920A-54062185D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31E4-3F63-3043-952A-432BCC65C92F}" type="datetimeFigureOut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A39ED-8C11-D343-9EFF-769C22550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01FA4-2721-E94E-9606-B8EE5228C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6FBB4-C7B7-5F4E-A345-2DC69EDAF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3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10" Type="http://schemas.openxmlformats.org/officeDocument/2006/relationships/hyperlink" Target="https://www.imec-int.com/en/imec-magazine/imec-magazine-november-2018/the-supervia-a-promising-scaling-booster-for-the-sub-3nm-technology-node" TargetMode="External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10" Type="http://schemas.openxmlformats.org/officeDocument/2006/relationships/image" Target="../media/image30.emf"/><Relationship Id="rId4" Type="http://schemas.openxmlformats.org/officeDocument/2006/relationships/image" Target="../media/image24.png"/><Relationship Id="rId9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C2558F-7155-4DA6-962E-0A1ADC44A33B}"/>
              </a:ext>
            </a:extLst>
          </p:cNvPr>
          <p:cNvSpPr txBox="1">
            <a:spLocks/>
          </p:cNvSpPr>
          <p:nvPr/>
        </p:nvSpPr>
        <p:spPr>
          <a:xfrm>
            <a:off x="642540" y="1188384"/>
            <a:ext cx="10906919" cy="15821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ko-KR" sz="4000" b="1" dirty="0" err="1">
                <a:solidFill>
                  <a:srgbClr val="080808"/>
                </a:solidFill>
                <a:latin typeface="+mn-lt"/>
              </a:rPr>
              <a:t>CoRe</a:t>
            </a:r>
            <a:r>
              <a:rPr lang="en-US" altLang="ko-KR" sz="4000" b="1" dirty="0">
                <a:solidFill>
                  <a:srgbClr val="080808"/>
                </a:solidFill>
                <a:latin typeface="+mn-lt"/>
              </a:rPr>
              <a:t>-ECO: Concurrent Reﬁnement of Detailed Place-and-Route for an Efﬁcient ECO Automation</a:t>
            </a:r>
            <a:endParaRPr lang="en-US" sz="4000" b="1" dirty="0">
              <a:solidFill>
                <a:srgbClr val="080808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24FA14-3C90-8B4E-893C-30F19EF572C7}"/>
              </a:ext>
            </a:extLst>
          </p:cNvPr>
          <p:cNvSpPr/>
          <p:nvPr/>
        </p:nvSpPr>
        <p:spPr>
          <a:xfrm>
            <a:off x="1035270" y="3715680"/>
            <a:ext cx="101214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Chung-</a:t>
            </a:r>
            <a:r>
              <a:rPr lang="en-US" sz="2400" dirty="0" err="1"/>
              <a:t>Kuan</a:t>
            </a:r>
            <a:r>
              <a:rPr lang="en-US" sz="2400" dirty="0"/>
              <a:t> Cheng</a:t>
            </a:r>
            <a:r>
              <a:rPr lang="en-US" sz="2400" baseline="30000" dirty="0"/>
              <a:t>1</a:t>
            </a:r>
            <a:r>
              <a:rPr lang="en-US" sz="2400" dirty="0"/>
              <a:t>, Andrew B. Kahng</a:t>
            </a:r>
            <a:r>
              <a:rPr lang="en-US" sz="2400" baseline="30000" dirty="0"/>
              <a:t>1,2</a:t>
            </a:r>
            <a:r>
              <a:rPr lang="en-US" sz="2400" dirty="0"/>
              <a:t>, </a:t>
            </a:r>
            <a:r>
              <a:rPr lang="en-US" sz="2400" dirty="0" err="1"/>
              <a:t>Ilgweon</a:t>
            </a:r>
            <a:r>
              <a:rPr lang="en-US" sz="2400" dirty="0"/>
              <a:t> Kang</a:t>
            </a:r>
            <a:r>
              <a:rPr lang="en-US" sz="2400" baseline="30000" dirty="0"/>
              <a:t>3</a:t>
            </a:r>
            <a:r>
              <a:rPr lang="en-US" sz="2400" dirty="0"/>
              <a:t>, </a:t>
            </a:r>
            <a:r>
              <a:rPr lang="en-US" sz="2400" dirty="0" err="1"/>
              <a:t>Minsoo</a:t>
            </a:r>
            <a:r>
              <a:rPr lang="en-US" sz="2400" dirty="0"/>
              <a:t> Kim</a:t>
            </a:r>
            <a:r>
              <a:rPr lang="en-US" sz="2400" baseline="30000" dirty="0"/>
              <a:t>2</a:t>
            </a:r>
            <a:r>
              <a:rPr lang="en-US" sz="2400" dirty="0"/>
              <a:t>,</a:t>
            </a:r>
          </a:p>
          <a:p>
            <a:pPr algn="ctr"/>
            <a:r>
              <a:rPr lang="en-US" sz="2400" dirty="0" err="1"/>
              <a:t>Daeyeal</a:t>
            </a:r>
            <a:r>
              <a:rPr lang="en-US" sz="2400" dirty="0"/>
              <a:t> Lee</a:t>
            </a:r>
            <a:r>
              <a:rPr lang="en-US" sz="2400" baseline="30000" dirty="0"/>
              <a:t>2</a:t>
            </a:r>
            <a:r>
              <a:rPr lang="en-US" sz="2400" dirty="0"/>
              <a:t>, Bill Lin</a:t>
            </a:r>
            <a:r>
              <a:rPr lang="en-US" sz="2400" baseline="30000" dirty="0"/>
              <a:t>2</a:t>
            </a:r>
            <a:r>
              <a:rPr lang="en-US" sz="2400" dirty="0"/>
              <a:t>, Dongwon Park</a:t>
            </a:r>
            <a:r>
              <a:rPr lang="en-US" sz="2400" baseline="30000" dirty="0"/>
              <a:t>2</a:t>
            </a:r>
            <a:r>
              <a:rPr lang="en-US" sz="2400" dirty="0"/>
              <a:t>, and </a:t>
            </a:r>
            <a:r>
              <a:rPr lang="en-US" sz="2400" dirty="0" err="1"/>
              <a:t>Mingyu</a:t>
            </a:r>
            <a:r>
              <a:rPr lang="en-US" sz="2400" dirty="0"/>
              <a:t> Woo</a:t>
            </a:r>
            <a:r>
              <a:rPr lang="en-US" sz="2400" baseline="30000" dirty="0"/>
              <a:t>2</a:t>
            </a:r>
          </a:p>
          <a:p>
            <a:endParaRPr lang="en-US" sz="2000" dirty="0"/>
          </a:p>
          <a:p>
            <a:pPr algn="ctr"/>
            <a:r>
              <a:rPr lang="en-US" sz="2000" baseline="30000" dirty="0"/>
              <a:t>1</a:t>
            </a:r>
            <a:r>
              <a:rPr lang="en-US" sz="2000" dirty="0"/>
              <a:t>Department of Computer Science and Engineering, University of California, San Diego</a:t>
            </a:r>
          </a:p>
          <a:p>
            <a:pPr algn="ctr"/>
            <a:r>
              <a:rPr lang="en-US" sz="2000" baseline="30000" dirty="0"/>
              <a:t>2</a:t>
            </a:r>
            <a:r>
              <a:rPr lang="en-US" sz="2000" dirty="0"/>
              <a:t>Department of Electrical and Computer Engineering, University of California, San Diego</a:t>
            </a:r>
          </a:p>
          <a:p>
            <a:pPr algn="ctr"/>
            <a:r>
              <a:rPr lang="en-US" sz="2000" baseline="30000" dirty="0"/>
              <a:t>3</a:t>
            </a:r>
            <a:r>
              <a:rPr lang="en-US" sz="2000" dirty="0"/>
              <a:t>Digital &amp; Signoff Group, Cadence Design Systems Inc.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E3FC73-DEBE-0B4E-9FF4-EFBB3AE1BE4C}"/>
              </a:ext>
            </a:extLst>
          </p:cNvPr>
          <p:cNvSpPr txBox="1"/>
          <p:nvPr/>
        </p:nvSpPr>
        <p:spPr>
          <a:xfrm>
            <a:off x="0" y="0"/>
            <a:ext cx="1669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[Paper ID : 103]</a:t>
            </a:r>
          </a:p>
        </p:txBody>
      </p:sp>
    </p:spTree>
    <p:extLst>
      <p:ext uri="{BB962C8B-B14F-4D97-AF65-F5344CB8AC3E}">
        <p14:creationId xmlns:p14="http://schemas.microsoft.com/office/powerpoint/2010/main" val="381316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03FC53F-978C-4010-A998-2CC94C177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3952486"/>
            <a:ext cx="5378451" cy="8345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45A61B-8EBA-42D0-B445-BBC60F6CE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911" y="3324670"/>
            <a:ext cx="2812868" cy="4172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585C0E-B41D-4386-A0A4-7CB830E81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77" y="3261531"/>
            <a:ext cx="4497497" cy="6182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96A557-C9B0-406F-8AE0-4ED712BFA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77" y="2593758"/>
            <a:ext cx="3060153" cy="595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SMT Code Generation – </a:t>
            </a:r>
            <a:r>
              <a:rPr lang="en-US" altLang="ko-KR" sz="3200" dirty="0"/>
              <a:t>Perturbation-Minimized Optimization</a:t>
            </a:r>
            <a:endParaRPr lang="en-US" sz="32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35E960-EF49-4ACA-BA59-112B3A09E6DD}"/>
              </a:ext>
            </a:extLst>
          </p:cNvPr>
          <p:cNvSpPr txBox="1">
            <a:spLocks/>
          </p:cNvSpPr>
          <p:nvPr/>
        </p:nvSpPr>
        <p:spPr>
          <a:xfrm>
            <a:off x="194734" y="788065"/>
            <a:ext cx="8927893" cy="41141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89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2675" indent="-1682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ym typeface="Wingdings" panose="05000000000000000000" pitchFamily="2" charset="2"/>
              </a:rPr>
              <a:t>Lexicographic Multiple-Objective Optimization</a:t>
            </a:r>
          </a:p>
          <a:p>
            <a:pPr lvl="1"/>
            <a:endParaRPr lang="en-US" sz="1800" dirty="0">
              <a:sym typeface="Wingdings" panose="05000000000000000000" pitchFamily="2" charset="2"/>
            </a:endParaRPr>
          </a:p>
          <a:p>
            <a:pPr lvl="1"/>
            <a:endParaRPr lang="en-US" sz="1800" dirty="0">
              <a:sym typeface="Wingdings" panose="05000000000000000000" pitchFamily="2" charset="2"/>
            </a:endParaRPr>
          </a:p>
          <a:p>
            <a:pPr lvl="1"/>
            <a:endParaRPr lang="en-US" sz="1800" dirty="0">
              <a:sym typeface="Wingdings" panose="05000000000000000000" pitchFamily="2" charset="2"/>
            </a:endParaRPr>
          </a:p>
          <a:p>
            <a:pPr lvl="1"/>
            <a:endParaRPr lang="en-US" sz="1800" dirty="0">
              <a:sym typeface="Wingdings" panose="05000000000000000000" pitchFamily="2" charset="2"/>
            </a:endParaRPr>
          </a:p>
          <a:p>
            <a:pPr lvl="1"/>
            <a:endParaRPr lang="en-US" sz="1800" dirty="0">
              <a:sym typeface="Wingdings" panose="05000000000000000000" pitchFamily="2" charset="2"/>
            </a:endParaRPr>
          </a:p>
          <a:p>
            <a:pPr lvl="1"/>
            <a:endParaRPr lang="en-US" sz="1800" dirty="0">
              <a:sym typeface="Wingdings" panose="05000000000000000000" pitchFamily="2" charset="2"/>
            </a:endParaRPr>
          </a:p>
          <a:p>
            <a:pPr lvl="1"/>
            <a:endParaRPr lang="en-US" sz="1800" dirty="0">
              <a:sym typeface="Wingdings" panose="05000000000000000000" pitchFamily="2" charset="2"/>
            </a:endParaRPr>
          </a:p>
          <a:p>
            <a:pPr lvl="1"/>
            <a:endParaRPr lang="en-US" sz="1800" dirty="0">
              <a:sym typeface="Wingdings" panose="05000000000000000000" pitchFamily="2" charset="2"/>
            </a:endParaRPr>
          </a:p>
          <a:p>
            <a:pPr lvl="1"/>
            <a:endParaRPr lang="en-US" sz="1800" dirty="0">
              <a:sym typeface="Wingdings" panose="05000000000000000000" pitchFamily="2" charset="2"/>
            </a:endParaRPr>
          </a:p>
          <a:p>
            <a:pPr lvl="1"/>
            <a:endParaRPr lang="en-US" sz="1800" dirty="0">
              <a:sym typeface="Wingdings" panose="05000000000000000000" pitchFamily="2" charset="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C04DE5-C111-4E1D-ADDD-FF605843C0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078" y="1902803"/>
            <a:ext cx="4172935" cy="618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E4D62D-F95D-4D48-B4C0-8F2B64A77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075" y="1227872"/>
            <a:ext cx="3879284" cy="548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75D100-88C8-A149-B7A8-A700A01DF1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375" y="4994482"/>
            <a:ext cx="4925957" cy="57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08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ko-KR" sz="3200" dirty="0"/>
              <a:t>Experimental Results </a:t>
            </a:r>
            <a:r>
              <a:rPr lang="en-US" sz="3200" dirty="0"/>
              <a:t>–</a:t>
            </a:r>
            <a:r>
              <a:rPr lang="en-US" altLang="ko-KR" sz="3200" dirty="0"/>
              <a:t> Statistics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454ED3-F435-D344-9052-ACB05E7BD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4882020"/>
            <a:ext cx="9144000" cy="1705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FC0BC8-53BB-0240-86E5-FD4BB2A92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84750"/>
            <a:ext cx="2938176" cy="1098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82CB2C-76ED-1643-9F7D-E430B7F1143A}"/>
              </a:ext>
            </a:extLst>
          </p:cNvPr>
          <p:cNvSpPr txBox="1"/>
          <p:nvPr/>
        </p:nvSpPr>
        <p:spPr>
          <a:xfrm>
            <a:off x="1003300" y="602615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EUV-Loose (EL) : MAR/EOL/VR = 1/1/1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EUV-Tight (ET) : MAR/EOL/VR = 1/2/1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99D1A9-E963-0244-84F6-8BDE62A97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334" y="774459"/>
            <a:ext cx="9948334" cy="41057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434301-B33B-A44F-BDA2-367C225C492F}"/>
              </a:ext>
            </a:extLst>
          </p:cNvPr>
          <p:cNvSpPr/>
          <p:nvPr/>
        </p:nvSpPr>
        <p:spPr>
          <a:xfrm>
            <a:off x="1828800" y="4649917"/>
            <a:ext cx="8656417" cy="2213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80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ko-KR" sz="3200" dirty="0"/>
              <a:t>Experimental Results </a:t>
            </a:r>
            <a:r>
              <a:rPr lang="en-US" sz="3200" dirty="0"/>
              <a:t>–</a:t>
            </a:r>
            <a:r>
              <a:rPr lang="en-US" altLang="ko-KR" sz="3200" dirty="0"/>
              <a:t> Detailed ECO Operations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9C8483-AA57-C14B-B921-A45AF8B5E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63" y="787400"/>
            <a:ext cx="3950002" cy="5943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7BA5C4-C66A-6349-A563-DC7351549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519" y="793097"/>
            <a:ext cx="3292063" cy="17997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9D034C5-3746-E041-BEBD-F9494019A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582" y="789628"/>
            <a:ext cx="3413753" cy="180615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AC31BD1-9825-A142-96BF-61CDE4D7B2D5}"/>
              </a:ext>
            </a:extLst>
          </p:cNvPr>
          <p:cNvSpPr txBox="1"/>
          <p:nvPr/>
        </p:nvSpPr>
        <p:spPr>
          <a:xfrm>
            <a:off x="5520504" y="2450723"/>
            <a:ext cx="5044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DRV Reduction by </a:t>
            </a:r>
            <a:r>
              <a:rPr lang="en-US" sz="1600" i="1" dirty="0" err="1"/>
              <a:t>CoRe</a:t>
            </a:r>
            <a:r>
              <a:rPr lang="en-US" sz="1600" i="1" dirty="0"/>
              <a:t>-ECO</a:t>
            </a:r>
            <a:r>
              <a:rPr lang="en-US" sz="1600" dirty="0"/>
              <a:t> rounds for AES (4T/ET/MPO2)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DA5D82-1820-264F-8A58-BE41436FF4ED}"/>
              </a:ext>
            </a:extLst>
          </p:cNvPr>
          <p:cNvSpPr txBox="1"/>
          <p:nvPr/>
        </p:nvSpPr>
        <p:spPr>
          <a:xfrm>
            <a:off x="8763300" y="2959215"/>
            <a:ext cx="3182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Example of refinement operations </a:t>
            </a:r>
          </a:p>
          <a:p>
            <a:r>
              <a:rPr lang="en-US" sz="1600" dirty="0"/>
              <a:t>in the proposed ECO flow (Index 38)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997AC7-3856-0A48-8A09-2BDB4267E487}"/>
              </a:ext>
            </a:extLst>
          </p:cNvPr>
          <p:cNvSpPr txBox="1"/>
          <p:nvPr/>
        </p:nvSpPr>
        <p:spPr>
          <a:xfrm>
            <a:off x="4571769" y="6318045"/>
            <a:ext cx="2070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Switchbox with 3 DRVs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085D9C-A739-7042-B1B1-B3524C580EA7}"/>
              </a:ext>
            </a:extLst>
          </p:cNvPr>
          <p:cNvSpPr txBox="1"/>
          <p:nvPr/>
        </p:nvSpPr>
        <p:spPr>
          <a:xfrm>
            <a:off x="6730933" y="6274190"/>
            <a:ext cx="2303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Routable solution of </a:t>
            </a:r>
          </a:p>
          <a:p>
            <a:pPr algn="ctr"/>
            <a:r>
              <a:rPr lang="en-US" sz="1600" dirty="0"/>
              <a:t>the </a:t>
            </a:r>
            <a:r>
              <a:rPr lang="en-US" sz="1600" dirty="0" err="1"/>
              <a:t>CoRe</a:t>
            </a:r>
            <a:r>
              <a:rPr lang="en-US" sz="1600" dirty="0"/>
              <a:t>-ECO framework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FE6FBF3-14B6-6C42-93DB-D909C5AF2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6519" y="2788212"/>
            <a:ext cx="4102031" cy="35298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8EC3EB-84DB-2044-9116-1F38DF0ABD1C}"/>
              </a:ext>
            </a:extLst>
          </p:cNvPr>
          <p:cNvSpPr/>
          <p:nvPr/>
        </p:nvSpPr>
        <p:spPr>
          <a:xfrm>
            <a:off x="376463" y="6033246"/>
            <a:ext cx="3950002" cy="14343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76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ko-KR" sz="3200" dirty="0"/>
              <a:t>Summary</a:t>
            </a:r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A768D0-423F-1542-BBE3-0770F996363C}"/>
              </a:ext>
            </a:extLst>
          </p:cNvPr>
          <p:cNvSpPr txBox="1">
            <a:spLocks/>
          </p:cNvSpPr>
          <p:nvPr/>
        </p:nvSpPr>
        <p:spPr>
          <a:xfrm>
            <a:off x="300190" y="851127"/>
            <a:ext cx="11502927" cy="5455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89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2675" indent="-1682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We propose a novel concurrent reﬁnement framework (</a:t>
            </a:r>
            <a:r>
              <a:rPr lang="en-US" sz="2000" dirty="0" err="1"/>
              <a:t>CoRe</a:t>
            </a:r>
            <a:r>
              <a:rPr lang="en-US" sz="2000" dirty="0"/>
              <a:t>-ECO) for the automated ECO flow by devising a dynamic cell allocation (DCA), merging the reﬁnement steps into a single-step optimization.</a:t>
            </a:r>
          </a:p>
          <a:p>
            <a:endParaRPr lang="en-US" sz="2000" dirty="0"/>
          </a:p>
          <a:p>
            <a:r>
              <a:rPr lang="en-US" sz="2000" dirty="0" err="1"/>
              <a:t>CoRe</a:t>
            </a:r>
            <a:r>
              <a:rPr lang="en-US" sz="2000" dirty="0"/>
              <a:t>-ECO provides simultaneous and perturbation-minimized reﬁnements of DP-, DR-, and cell-optimized layout solutions to address the DRVs during the ECO stage.</a:t>
            </a:r>
          </a:p>
          <a:p>
            <a:endParaRPr lang="en-US" sz="2000" dirty="0"/>
          </a:p>
          <a:p>
            <a:r>
              <a:rPr lang="en-US" sz="2000" dirty="0" err="1"/>
              <a:t>CoRe</a:t>
            </a:r>
            <a:r>
              <a:rPr lang="en-US" sz="2000" dirty="0"/>
              <a:t>-ECO is capable of achieving a DRV-clean layout solution by ripping up and reﬁning a local window of the whole layout design.</a:t>
            </a:r>
          </a:p>
          <a:p>
            <a:endParaRPr lang="en-US" sz="2000" dirty="0"/>
          </a:p>
          <a:p>
            <a:r>
              <a:rPr lang="en-US" sz="2000" dirty="0" err="1"/>
              <a:t>CoRe</a:t>
            </a:r>
            <a:r>
              <a:rPr lang="en-US" sz="2000" dirty="0"/>
              <a:t>-ECO successfully resolves an average of 58.6% (range: 33.3% to 100.0%) of remaining post-ECO route DRVs on M1-M3 layers, across a range of benchmark circuits with various cell architectures, with no adverse effect on total routed wirelength (average of 0.003% reduction).</a:t>
            </a:r>
          </a:p>
        </p:txBody>
      </p:sp>
    </p:spTree>
    <p:extLst>
      <p:ext uri="{BB962C8B-B14F-4D97-AF65-F5344CB8AC3E}">
        <p14:creationId xmlns:p14="http://schemas.microsoft.com/office/powerpoint/2010/main" val="1501937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E9369-F68B-4256-840A-5942A5F1F1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i="1" dirty="0">
                <a:latin typeface="+mn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58829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>
            <a:extLst>
              <a:ext uri="{FF2B5EF4-FFF2-40B4-BE49-F238E27FC236}">
                <a16:creationId xmlns:a16="http://schemas.microsoft.com/office/drawing/2014/main" id="{B248B91F-AAC1-4E43-95A9-E92098C3E40B}"/>
              </a:ext>
            </a:extLst>
          </p:cNvPr>
          <p:cNvSpPr/>
          <p:nvPr/>
        </p:nvSpPr>
        <p:spPr>
          <a:xfrm>
            <a:off x="7802154" y="1079504"/>
            <a:ext cx="4237808" cy="5473696"/>
          </a:xfrm>
          <a:prstGeom prst="rect">
            <a:avLst/>
          </a:prstGeom>
          <a:solidFill>
            <a:srgbClr val="FF0000">
              <a:alpha val="30196"/>
            </a:srgbClr>
          </a:solidFill>
          <a:ln w="12700">
            <a:solidFill>
              <a:schemeClr val="tx1"/>
            </a:solidFill>
          </a:ln>
        </p:spPr>
        <p:txBody>
          <a:bodyPr wrap="none" rtlCol="0" anchor="t">
            <a:noAutofit/>
          </a:bodyPr>
          <a:lstStyle/>
          <a:p>
            <a:r>
              <a:rPr lang="en-US" altLang="ko-KR" b="1" dirty="0">
                <a:solidFill>
                  <a:srgbClr val="000000"/>
                </a:solidFill>
                <a:cs typeface="Arial" pitchFamily="34" charset="0"/>
              </a:rPr>
              <a:t>DRV Correction Flow</a:t>
            </a:r>
            <a:endParaRPr lang="en-US" altLang="ko-KR" sz="11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0C5B8C05-A4E7-499B-A2CD-FF87ACEE74A8}"/>
              </a:ext>
            </a:extLst>
          </p:cNvPr>
          <p:cNvSpPr/>
          <p:nvPr/>
        </p:nvSpPr>
        <p:spPr>
          <a:xfrm>
            <a:off x="7961764" y="3183198"/>
            <a:ext cx="3995476" cy="2879647"/>
          </a:xfrm>
          <a:prstGeom prst="rect">
            <a:avLst/>
          </a:prstGeom>
          <a:solidFill>
            <a:srgbClr val="00B0F0">
              <a:alpha val="50000"/>
            </a:srgbClr>
          </a:solidFill>
          <a:ln w="12700"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endParaRPr lang="en-US" sz="11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Challenges in Layout Refinement (ECO</a:t>
            </a:r>
            <a:r>
              <a:rPr lang="en-US" sz="3200" baseline="30000" dirty="0"/>
              <a:t>*</a:t>
            </a:r>
            <a:r>
              <a:rPr lang="en-US" sz="3200" dirty="0"/>
              <a:t>) Flow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C6FFDC-8545-40BB-B5F9-323DA91BB054}"/>
              </a:ext>
            </a:extLst>
          </p:cNvPr>
          <p:cNvSpPr/>
          <p:nvPr/>
        </p:nvSpPr>
        <p:spPr>
          <a:xfrm>
            <a:off x="5055235" y="2086947"/>
            <a:ext cx="2173005" cy="45720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Partition</a:t>
            </a:r>
            <a:r>
              <a:rPr lang="en-US" sz="1400" b="1" dirty="0">
                <a:cs typeface="Arial" pitchFamily="34" charset="0"/>
              </a:rPr>
              <a:t>ing/Floor-planning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6DFD3-57E6-4873-949E-D83C04B1AC69}"/>
              </a:ext>
            </a:extLst>
          </p:cNvPr>
          <p:cNvSpPr/>
          <p:nvPr/>
        </p:nvSpPr>
        <p:spPr>
          <a:xfrm>
            <a:off x="5055238" y="3598321"/>
            <a:ext cx="2173004" cy="45720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Routing </a:t>
            </a:r>
          </a:p>
          <a:p>
            <a:pPr algn="ctr"/>
            <a:r>
              <a:rPr lang="en-US" sz="1050" b="1" dirty="0">
                <a:solidFill>
                  <a:srgbClr val="000000"/>
                </a:solidFill>
                <a:cs typeface="Arial" pitchFamily="34" charset="0"/>
              </a:rPr>
              <a:t>(Through the commercial tool)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8C9FDF-FA0A-4F90-8EB6-D37BCDB89928}"/>
              </a:ext>
            </a:extLst>
          </p:cNvPr>
          <p:cNvSpPr/>
          <p:nvPr/>
        </p:nvSpPr>
        <p:spPr>
          <a:xfrm>
            <a:off x="4545339" y="1214663"/>
            <a:ext cx="1599481" cy="532252"/>
          </a:xfrm>
          <a:prstGeom prst="rect">
            <a:avLst/>
          </a:prstGeom>
          <a:solidFill>
            <a:srgbClr val="0070C0">
              <a:alpha val="50000"/>
            </a:srgbClr>
          </a:solidFill>
          <a:ln w="12700">
            <a:solidFill>
              <a:srgbClr val="0031FF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Gate-level Netlist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  <a:cs typeface="Arial" pitchFamily="34" charset="0"/>
              </a:rPr>
              <a:t>(After Logic-Synthesis)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C739D4-6346-4EDB-AA81-02E77271F349}"/>
              </a:ext>
            </a:extLst>
          </p:cNvPr>
          <p:cNvSpPr/>
          <p:nvPr/>
        </p:nvSpPr>
        <p:spPr>
          <a:xfrm>
            <a:off x="5056285" y="2830377"/>
            <a:ext cx="2180347" cy="45720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Placement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0A3641-A0C4-40EA-9C8A-0437D44B03E1}"/>
              </a:ext>
            </a:extLst>
          </p:cNvPr>
          <p:cNvSpPr/>
          <p:nvPr/>
        </p:nvSpPr>
        <p:spPr>
          <a:xfrm>
            <a:off x="6233198" y="1218161"/>
            <a:ext cx="1510380" cy="532251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 w="12700">
            <a:solidFill>
              <a:srgbClr val="0031FF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Standard-Cell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Library</a:t>
            </a:r>
          </a:p>
        </p:txBody>
      </p:sp>
      <p:sp>
        <p:nvSpPr>
          <p:cNvPr id="29" name="Diamond 28">
            <a:extLst>
              <a:ext uri="{FF2B5EF4-FFF2-40B4-BE49-F238E27FC236}">
                <a16:creationId xmlns:a16="http://schemas.microsoft.com/office/drawing/2014/main" id="{55A07E6C-8FD6-4E21-B34B-15C867350622}"/>
              </a:ext>
            </a:extLst>
          </p:cNvPr>
          <p:cNvSpPr/>
          <p:nvPr/>
        </p:nvSpPr>
        <p:spPr>
          <a:xfrm>
            <a:off x="5055238" y="4390897"/>
            <a:ext cx="2173004" cy="538963"/>
          </a:xfrm>
          <a:prstGeom prst="diamond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#DRV</a:t>
            </a:r>
            <a:r>
              <a:rPr lang="en-US" sz="1600" b="1" baseline="30000" dirty="0">
                <a:solidFill>
                  <a:srgbClr val="000000"/>
                </a:solidFill>
                <a:cs typeface="Arial" pitchFamily="34" charset="0"/>
              </a:rPr>
              <a:t>*</a:t>
            </a: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 &lt; 300?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6DB18D-54E9-47AE-9D7B-25F0DE137305}"/>
              </a:ext>
            </a:extLst>
          </p:cNvPr>
          <p:cNvSpPr/>
          <p:nvPr/>
        </p:nvSpPr>
        <p:spPr>
          <a:xfrm>
            <a:off x="5056285" y="5943153"/>
            <a:ext cx="2180347" cy="45720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DRV-Clean Layout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F53EB045-92C0-4F36-B865-D6C2A54EC941}"/>
              </a:ext>
            </a:extLst>
          </p:cNvPr>
          <p:cNvCxnSpPr>
            <a:stCxn id="25" idx="2"/>
            <a:endCxn id="15" idx="0"/>
          </p:cNvCxnSpPr>
          <p:nvPr/>
        </p:nvCxnSpPr>
        <p:spPr>
          <a:xfrm rot="16200000" flipH="1">
            <a:off x="5573393" y="1518602"/>
            <a:ext cx="340032" cy="796658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DE5CC388-B08C-4C09-9FEA-067BF911FDD3}"/>
              </a:ext>
            </a:extLst>
          </p:cNvPr>
          <p:cNvCxnSpPr>
            <a:cxnSpLocks/>
            <a:stCxn id="27" idx="2"/>
            <a:endCxn id="15" idx="0"/>
          </p:cNvCxnSpPr>
          <p:nvPr/>
        </p:nvCxnSpPr>
        <p:spPr>
          <a:xfrm rot="5400000">
            <a:off x="6396796" y="1495354"/>
            <a:ext cx="336535" cy="84665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80F7BE4-C82D-4EF4-B25D-20537C5CC457}"/>
              </a:ext>
            </a:extLst>
          </p:cNvPr>
          <p:cNvCxnSpPr>
            <a:cxnSpLocks/>
            <a:stCxn id="15" idx="2"/>
            <a:endCxn id="26" idx="0"/>
          </p:cNvCxnSpPr>
          <p:nvPr/>
        </p:nvCxnSpPr>
        <p:spPr>
          <a:xfrm>
            <a:off x="6141738" y="2544147"/>
            <a:ext cx="4721" cy="2862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095A59D-DCB7-40A3-99F8-B8CC6B982D5A}"/>
              </a:ext>
            </a:extLst>
          </p:cNvPr>
          <p:cNvCxnSpPr>
            <a:cxnSpLocks/>
            <a:stCxn id="26" idx="2"/>
            <a:endCxn id="16" idx="0"/>
          </p:cNvCxnSpPr>
          <p:nvPr/>
        </p:nvCxnSpPr>
        <p:spPr>
          <a:xfrm flipH="1">
            <a:off x="6141740" y="3287577"/>
            <a:ext cx="4719" cy="310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588E4F2-D614-44DF-A644-358E06DB9727}"/>
              </a:ext>
            </a:extLst>
          </p:cNvPr>
          <p:cNvCxnSpPr>
            <a:cxnSpLocks/>
            <a:stCxn id="16" idx="2"/>
            <a:endCxn id="29" idx="0"/>
          </p:cNvCxnSpPr>
          <p:nvPr/>
        </p:nvCxnSpPr>
        <p:spPr>
          <a:xfrm>
            <a:off x="6141740" y="4055521"/>
            <a:ext cx="0" cy="3353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FE59F62-397A-4433-917C-C7FDC7F9F2BA}"/>
              </a:ext>
            </a:extLst>
          </p:cNvPr>
          <p:cNvCxnSpPr>
            <a:cxnSpLocks/>
            <a:stCxn id="29" idx="2"/>
            <a:endCxn id="76" idx="0"/>
          </p:cNvCxnSpPr>
          <p:nvPr/>
        </p:nvCxnSpPr>
        <p:spPr>
          <a:xfrm>
            <a:off x="6141740" y="4929860"/>
            <a:ext cx="0" cy="2698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B31621BE-85D5-4D14-9BF2-0FABECDC0293}"/>
              </a:ext>
            </a:extLst>
          </p:cNvPr>
          <p:cNvCxnSpPr>
            <a:stCxn id="29" idx="3"/>
            <a:endCxn id="16" idx="3"/>
          </p:cNvCxnSpPr>
          <p:nvPr/>
        </p:nvCxnSpPr>
        <p:spPr>
          <a:xfrm flipV="1">
            <a:off x="7228242" y="3826921"/>
            <a:ext cx="12700" cy="833458"/>
          </a:xfrm>
          <a:prstGeom prst="bent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314EB15B-0547-4E36-930D-F798531C9E26}"/>
              </a:ext>
            </a:extLst>
          </p:cNvPr>
          <p:cNvCxnSpPr>
            <a:cxnSpLocks/>
            <a:stCxn id="29" idx="3"/>
            <a:endCxn id="26" idx="3"/>
          </p:cNvCxnSpPr>
          <p:nvPr/>
        </p:nvCxnSpPr>
        <p:spPr>
          <a:xfrm flipV="1">
            <a:off x="7228242" y="3058977"/>
            <a:ext cx="8390" cy="1601402"/>
          </a:xfrm>
          <a:prstGeom prst="bentConnector3">
            <a:avLst>
              <a:gd name="adj1" fmla="val 282467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F0204AFC-5D91-47CF-8E8B-8FEDB8617225}"/>
              </a:ext>
            </a:extLst>
          </p:cNvPr>
          <p:cNvSpPr/>
          <p:nvPr/>
        </p:nvSpPr>
        <p:spPr>
          <a:xfrm>
            <a:off x="5055238" y="5199723"/>
            <a:ext cx="2173004" cy="457200"/>
          </a:xfrm>
          <a:prstGeom prst="rect">
            <a:avLst/>
          </a:prstGeom>
          <a:solidFill>
            <a:srgbClr val="FF0000">
              <a:alpha val="50000"/>
            </a:srgbClr>
          </a:solidFill>
          <a:ln w="12700"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altLang="ko-KR" sz="1600" b="1" dirty="0">
                <a:solidFill>
                  <a:srgbClr val="000000"/>
                </a:solidFill>
                <a:cs typeface="Arial" pitchFamily="34" charset="0"/>
              </a:rPr>
              <a:t>DRV Correction</a:t>
            </a:r>
          </a:p>
          <a:p>
            <a:pPr algn="ctr"/>
            <a:r>
              <a:rPr lang="en-US" altLang="ko-KR" sz="1050" b="1" dirty="0">
                <a:solidFill>
                  <a:srgbClr val="000000"/>
                </a:solidFill>
                <a:cs typeface="Arial" pitchFamily="34" charset="0"/>
              </a:rPr>
              <a:t>(Through manual stitch/modify)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8A76A9B-E279-4F6A-9672-8615D1DD607B}"/>
              </a:ext>
            </a:extLst>
          </p:cNvPr>
          <p:cNvCxnSpPr>
            <a:cxnSpLocks/>
            <a:stCxn id="76" idx="2"/>
            <a:endCxn id="32" idx="0"/>
          </p:cNvCxnSpPr>
          <p:nvPr/>
        </p:nvCxnSpPr>
        <p:spPr>
          <a:xfrm>
            <a:off x="6141740" y="5656923"/>
            <a:ext cx="4719" cy="2862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90F0E461-5B52-4D08-A998-327A9B193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667" y="3749073"/>
            <a:ext cx="1224081" cy="872724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232C3426-0901-4015-82D5-7CF556ED8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5511" y="3675789"/>
            <a:ext cx="1207171" cy="946875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039220EB-AD4F-4F19-B048-692EA1012B96}"/>
              </a:ext>
            </a:extLst>
          </p:cNvPr>
          <p:cNvSpPr txBox="1"/>
          <p:nvPr/>
        </p:nvSpPr>
        <p:spPr>
          <a:xfrm>
            <a:off x="7932659" y="3193170"/>
            <a:ext cx="2389180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Arial" pitchFamily="34" charset="0"/>
                <a:cs typeface="Arial" pitchFamily="34" charset="0"/>
              </a:rPr>
              <a:t>Placement Adjustment</a:t>
            </a:r>
            <a:endParaRPr lang="ko-KR" alt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Arrow: Right 103">
            <a:extLst>
              <a:ext uri="{FF2B5EF4-FFF2-40B4-BE49-F238E27FC236}">
                <a16:creationId xmlns:a16="http://schemas.microsoft.com/office/drawing/2014/main" id="{5D9100E1-C71C-4C20-94C7-4FB8BB5E009F}"/>
              </a:ext>
            </a:extLst>
          </p:cNvPr>
          <p:cNvSpPr/>
          <p:nvPr/>
        </p:nvSpPr>
        <p:spPr>
          <a:xfrm>
            <a:off x="9789794" y="4025537"/>
            <a:ext cx="525008" cy="338555"/>
          </a:xfrm>
          <a:prstGeom prst="rightArrow">
            <a:avLst>
              <a:gd name="adj1" fmla="val 50000"/>
              <a:gd name="adj2" fmla="val 79629"/>
            </a:avLst>
          </a:prstGeom>
          <a:solidFill>
            <a:srgbClr val="0070C0"/>
          </a:solidFill>
        </p:spPr>
        <p:txBody>
          <a:bodyPr wrap="none" rtlCol="0" anchor="ctr">
            <a:noAutofit/>
          </a:bodyPr>
          <a:lstStyle/>
          <a:p>
            <a:pPr algn="ctr"/>
            <a:endParaRPr lang="ko-KR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DDAA22D-05C2-4F3D-83C0-9AD3CB0B0E61}"/>
              </a:ext>
            </a:extLst>
          </p:cNvPr>
          <p:cNvSpPr txBox="1"/>
          <p:nvPr/>
        </p:nvSpPr>
        <p:spPr>
          <a:xfrm>
            <a:off x="10624374" y="4538674"/>
            <a:ext cx="696024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Swap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B4916DE-FFCD-4272-ACD5-A59F21B0D6C4}"/>
              </a:ext>
            </a:extLst>
          </p:cNvPr>
          <p:cNvSpPr txBox="1"/>
          <p:nvPr/>
        </p:nvSpPr>
        <p:spPr>
          <a:xfrm>
            <a:off x="8101137" y="3440024"/>
            <a:ext cx="2247731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itchFamily="34" charset="0"/>
                <a:cs typeface="Arial" pitchFamily="34" charset="0"/>
              </a:rPr>
              <a:t>Cell Swap/Flip/Shift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6809465-B728-4D4E-AEA1-C1293199E367}"/>
              </a:ext>
            </a:extLst>
          </p:cNvPr>
          <p:cNvSpPr txBox="1"/>
          <p:nvPr/>
        </p:nvSpPr>
        <p:spPr>
          <a:xfrm>
            <a:off x="7932661" y="4667354"/>
            <a:ext cx="2089033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Arial" pitchFamily="34" charset="0"/>
                <a:cs typeface="Arial" pitchFamily="34" charset="0"/>
              </a:rPr>
              <a:t>Master Cell Change</a:t>
            </a:r>
            <a:endParaRPr lang="ko-KR" alt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74575C48-0F76-4EFA-A9E0-579D586C9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238" y="4991026"/>
            <a:ext cx="1160344" cy="835193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45833F2F-54E0-4BB5-B050-2730D5290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3995" y="4999506"/>
            <a:ext cx="1176864" cy="835193"/>
          </a:xfrm>
          <a:prstGeom prst="rect">
            <a:avLst/>
          </a:prstGeom>
        </p:spPr>
      </p:pic>
      <p:sp>
        <p:nvSpPr>
          <p:cNvPr id="122" name="Arrow: Right 121">
            <a:extLst>
              <a:ext uri="{FF2B5EF4-FFF2-40B4-BE49-F238E27FC236}">
                <a16:creationId xmlns:a16="http://schemas.microsoft.com/office/drawing/2014/main" id="{4DF3DDA9-596F-4BBA-8C77-26EAF4DE2DD8}"/>
              </a:ext>
            </a:extLst>
          </p:cNvPr>
          <p:cNvSpPr/>
          <p:nvPr/>
        </p:nvSpPr>
        <p:spPr>
          <a:xfrm>
            <a:off x="9749544" y="5247009"/>
            <a:ext cx="525008" cy="338555"/>
          </a:xfrm>
          <a:prstGeom prst="rightArrow">
            <a:avLst>
              <a:gd name="adj1" fmla="val 50000"/>
              <a:gd name="adj2" fmla="val 79629"/>
            </a:avLst>
          </a:prstGeom>
          <a:solidFill>
            <a:srgbClr val="0070C0"/>
          </a:solidFill>
        </p:spPr>
        <p:txBody>
          <a:bodyPr wrap="none" rtlCol="0" anchor="ctr">
            <a:noAutofit/>
          </a:bodyPr>
          <a:lstStyle/>
          <a:p>
            <a:pPr algn="ctr"/>
            <a:endParaRPr lang="ko-KR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0E41743-3234-47DA-B95D-D041884DAC3C}"/>
              </a:ext>
            </a:extLst>
          </p:cNvPr>
          <p:cNvSpPr txBox="1"/>
          <p:nvPr/>
        </p:nvSpPr>
        <p:spPr>
          <a:xfrm>
            <a:off x="9934048" y="5724291"/>
            <a:ext cx="2063385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Pin-length Extension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Diamond 139">
            <a:extLst>
              <a:ext uri="{FF2B5EF4-FFF2-40B4-BE49-F238E27FC236}">
                <a16:creationId xmlns:a16="http://schemas.microsoft.com/office/drawing/2014/main" id="{7CA244DB-BB4A-4B65-8D70-AED474244772}"/>
              </a:ext>
            </a:extLst>
          </p:cNvPr>
          <p:cNvSpPr/>
          <p:nvPr/>
        </p:nvSpPr>
        <p:spPr>
          <a:xfrm>
            <a:off x="9228216" y="2315547"/>
            <a:ext cx="1462571" cy="538963"/>
          </a:xfrm>
          <a:prstGeom prst="diamond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Routable?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F61C1B0E-832A-4049-B2A5-576C9E99DDAE}"/>
              </a:ext>
            </a:extLst>
          </p:cNvPr>
          <p:cNvSpPr/>
          <p:nvPr/>
        </p:nvSpPr>
        <p:spPr>
          <a:xfrm>
            <a:off x="8717990" y="1582161"/>
            <a:ext cx="2483027" cy="457200"/>
          </a:xfrm>
          <a:prstGeom prst="rect">
            <a:avLst/>
          </a:prstGeom>
          <a:solidFill>
            <a:srgbClr val="00B0F0">
              <a:alpha val="50000"/>
            </a:srgbClr>
          </a:solidFill>
          <a:ln w="12700"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Correct DRVs (Re-Route)</a:t>
            </a:r>
            <a:endParaRPr lang="en-US" sz="1100" b="1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6B6CAE33-864B-4A62-BE5E-E67441C3B140}"/>
              </a:ext>
            </a:extLst>
          </p:cNvPr>
          <p:cNvCxnSpPr>
            <a:cxnSpLocks/>
          </p:cNvCxnSpPr>
          <p:nvPr/>
        </p:nvCxnSpPr>
        <p:spPr>
          <a:xfrm>
            <a:off x="9959502" y="2039361"/>
            <a:ext cx="0" cy="276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11457669-FCE3-489B-BA46-D18B9AA2096B}"/>
              </a:ext>
            </a:extLst>
          </p:cNvPr>
          <p:cNvCxnSpPr>
            <a:cxnSpLocks/>
            <a:stCxn id="140" idx="2"/>
            <a:endCxn id="148" idx="0"/>
          </p:cNvCxnSpPr>
          <p:nvPr/>
        </p:nvCxnSpPr>
        <p:spPr>
          <a:xfrm>
            <a:off x="9959502" y="2854512"/>
            <a:ext cx="0" cy="3286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2FF48949-87F1-4D50-8BBA-FC0205CF3193}"/>
              </a:ext>
            </a:extLst>
          </p:cNvPr>
          <p:cNvSpPr txBox="1"/>
          <p:nvPr/>
        </p:nvSpPr>
        <p:spPr>
          <a:xfrm>
            <a:off x="9959502" y="2831838"/>
            <a:ext cx="445956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r>
              <a:rPr lang="en-US" altLang="ko-KR" sz="1600" dirty="0">
                <a:latin typeface="Arial" pitchFamily="34" charset="0"/>
                <a:cs typeface="Arial" pitchFamily="34" charset="0"/>
              </a:rPr>
              <a:t>No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96493B02-4384-4670-A732-2D4A523B0C87}"/>
              </a:ext>
            </a:extLst>
          </p:cNvPr>
          <p:cNvSpPr/>
          <p:nvPr/>
        </p:nvSpPr>
        <p:spPr>
          <a:xfrm>
            <a:off x="11116238" y="2772175"/>
            <a:ext cx="837440" cy="29314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Finish</a:t>
            </a:r>
          </a:p>
        </p:txBody>
      </p:sp>
      <p:cxnSp>
        <p:nvCxnSpPr>
          <p:cNvPr id="159" name="Connector: Elbow 158">
            <a:extLst>
              <a:ext uri="{FF2B5EF4-FFF2-40B4-BE49-F238E27FC236}">
                <a16:creationId xmlns:a16="http://schemas.microsoft.com/office/drawing/2014/main" id="{E7C3E06C-D15C-4D45-B0C3-387C666EB0C1}"/>
              </a:ext>
            </a:extLst>
          </p:cNvPr>
          <p:cNvCxnSpPr>
            <a:cxnSpLocks/>
            <a:stCxn id="140" idx="3"/>
            <a:endCxn id="155" idx="0"/>
          </p:cNvCxnSpPr>
          <p:nvPr/>
        </p:nvCxnSpPr>
        <p:spPr>
          <a:xfrm>
            <a:off x="10690787" y="2585029"/>
            <a:ext cx="844171" cy="18714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ctor: Elbow 163">
            <a:extLst>
              <a:ext uri="{FF2B5EF4-FFF2-40B4-BE49-F238E27FC236}">
                <a16:creationId xmlns:a16="http://schemas.microsoft.com/office/drawing/2014/main" id="{63D12165-383A-4860-84EB-EB1508B9ED7A}"/>
              </a:ext>
            </a:extLst>
          </p:cNvPr>
          <p:cNvCxnSpPr>
            <a:cxnSpLocks/>
            <a:stCxn id="148" idx="2"/>
            <a:endCxn id="141" idx="1"/>
          </p:cNvCxnSpPr>
          <p:nvPr/>
        </p:nvCxnSpPr>
        <p:spPr>
          <a:xfrm rot="5400000" flipH="1">
            <a:off x="7212704" y="3316049"/>
            <a:ext cx="4252083" cy="1241513"/>
          </a:xfrm>
          <a:prstGeom prst="bentConnector4">
            <a:avLst>
              <a:gd name="adj1" fmla="val -5376"/>
              <a:gd name="adj2" fmla="val 16705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43E91BA8-AD56-4AC6-AFE9-47BD97F5E95E}"/>
              </a:ext>
            </a:extLst>
          </p:cNvPr>
          <p:cNvSpPr txBox="1"/>
          <p:nvPr/>
        </p:nvSpPr>
        <p:spPr>
          <a:xfrm>
            <a:off x="5669097" y="724067"/>
            <a:ext cx="5296643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Iterative Manual Placement Refinement &amp; Re-routing</a:t>
            </a:r>
            <a:endParaRPr lang="ko-KR" alt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29">
            <a:extLst>
              <a:ext uri="{FF2B5EF4-FFF2-40B4-BE49-F238E27FC236}">
                <a16:creationId xmlns:a16="http://schemas.microsoft.com/office/drawing/2014/main" id="{7560E1C4-5BD5-F94A-AF38-80714CC033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970" y="749161"/>
            <a:ext cx="2832509" cy="2708291"/>
          </a:xfrm>
          <a:prstGeom prst="rect">
            <a:avLst/>
          </a:prstGeom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E72FD60-CE18-8749-B84F-6A8283596A9F}"/>
              </a:ext>
            </a:extLst>
          </p:cNvPr>
          <p:cNvSpPr txBox="1"/>
          <p:nvPr/>
        </p:nvSpPr>
        <p:spPr>
          <a:xfrm>
            <a:off x="334662" y="3440024"/>
            <a:ext cx="3542312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[</a:t>
            </a:r>
            <a:r>
              <a:rPr lang="en-US" sz="1200" i="1" dirty="0"/>
              <a:t>Design Rule Complexity Rising , </a:t>
            </a:r>
            <a:r>
              <a:rPr lang="en-US" sz="1200" i="1" dirty="0" err="1"/>
              <a:t>semiengineering.com</a:t>
            </a:r>
            <a:r>
              <a:rPr lang="en-US" sz="1200" dirty="0"/>
              <a:t>]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BA59AAE-3303-CF4A-89FB-98FCBC3407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075" y="3782553"/>
            <a:ext cx="4261084" cy="26065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E57BA7-C66E-8949-9675-2F99E5AFDC4E}"/>
              </a:ext>
            </a:extLst>
          </p:cNvPr>
          <p:cNvSpPr/>
          <p:nvPr/>
        </p:nvSpPr>
        <p:spPr>
          <a:xfrm>
            <a:off x="20983" y="6357431"/>
            <a:ext cx="4906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[Source: </a:t>
            </a:r>
            <a:r>
              <a:rPr lang="en-US" sz="1100" dirty="0">
                <a:hlinkClick r:id="rId10"/>
              </a:rPr>
              <a:t>https://www.imec-int.com/en/imec-magazine/imec-magazine-november-2018/the-supervia-a-promising-scaling-booster-for-the-sub-3nm-technology-node</a:t>
            </a:r>
            <a:r>
              <a:rPr lang="en-US" sz="1100" dirty="0"/>
              <a:t>]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0776D08-1BDD-6147-8C2C-4E8207D8CCA8}"/>
              </a:ext>
            </a:extLst>
          </p:cNvPr>
          <p:cNvSpPr/>
          <p:nvPr/>
        </p:nvSpPr>
        <p:spPr>
          <a:xfrm>
            <a:off x="1122388" y="4129100"/>
            <a:ext cx="2454519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Fewer routing tracks</a:t>
            </a:r>
            <a:endParaRPr lang="ko-KR" alt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E96703-36EC-6547-99B8-D325B2E4C419}"/>
              </a:ext>
            </a:extLst>
          </p:cNvPr>
          <p:cNvSpPr/>
          <p:nvPr/>
        </p:nvSpPr>
        <p:spPr>
          <a:xfrm>
            <a:off x="1250632" y="5524236"/>
            <a:ext cx="2198038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Higher pin density</a:t>
            </a:r>
            <a:endParaRPr lang="ko-KR" alt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87508B1-83FF-F04A-83E0-6F03C327D812}"/>
              </a:ext>
            </a:extLst>
          </p:cNvPr>
          <p:cNvSpPr/>
          <p:nvPr/>
        </p:nvSpPr>
        <p:spPr>
          <a:xfrm>
            <a:off x="1058276" y="2623850"/>
            <a:ext cx="2582759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Complex design rules</a:t>
            </a:r>
            <a:endParaRPr lang="ko-KR" alt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CC8954-7F10-024B-BFCB-00559033FF89}"/>
              </a:ext>
            </a:extLst>
          </p:cNvPr>
          <p:cNvSpPr txBox="1"/>
          <p:nvPr/>
        </p:nvSpPr>
        <p:spPr>
          <a:xfrm>
            <a:off x="8947310" y="214067"/>
            <a:ext cx="3218660" cy="46166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* ECO : Engineering Change Order</a:t>
            </a:r>
          </a:p>
          <a:p>
            <a:pPr algn="r"/>
            <a:r>
              <a:rPr lang="en-US" sz="1200" i="1" dirty="0"/>
              <a:t>* DRV : Design Rule Violation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138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Co</a:t>
            </a:r>
            <a:r>
              <a:rPr lang="en-US" sz="3200" b="0" dirty="0"/>
              <a:t>ncurrent </a:t>
            </a:r>
            <a:r>
              <a:rPr lang="en-US" sz="3200" dirty="0"/>
              <a:t>Re</a:t>
            </a:r>
            <a:r>
              <a:rPr lang="en-US" sz="3200" b="0" dirty="0"/>
              <a:t>finement</a:t>
            </a:r>
            <a:r>
              <a:rPr lang="en-US" sz="3200" dirty="0"/>
              <a:t> </a:t>
            </a:r>
            <a:r>
              <a:rPr lang="en-US" sz="3200" b="0" dirty="0"/>
              <a:t>Framework at the </a:t>
            </a:r>
            <a:r>
              <a:rPr lang="en-US" sz="3200" dirty="0"/>
              <a:t>ECO</a:t>
            </a:r>
            <a:r>
              <a:rPr lang="en-US" sz="3200" b="0" dirty="0"/>
              <a:t> stage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A04C3D43-A716-4598-AD6E-7C415DA8AF09}"/>
              </a:ext>
            </a:extLst>
          </p:cNvPr>
          <p:cNvSpPr txBox="1">
            <a:spLocks/>
          </p:cNvSpPr>
          <p:nvPr/>
        </p:nvSpPr>
        <p:spPr>
          <a:xfrm>
            <a:off x="300190" y="851127"/>
            <a:ext cx="11891810" cy="2067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89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2675" indent="-1682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Concurrent optimization of DP, DR, and cell replacement for each local window (i.e., switchbox)</a:t>
            </a:r>
            <a:endParaRPr lang="en-US" sz="1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6750D0-60F6-9345-8912-F0013B1AD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137" y="1222707"/>
            <a:ext cx="8675439" cy="559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30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ko-KR" sz="3200" dirty="0"/>
              <a:t>Refinement Operations</a:t>
            </a:r>
            <a:endParaRPr lang="en-US" sz="32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D754602-ED35-EA4F-A230-31D14EFCAC59}"/>
              </a:ext>
            </a:extLst>
          </p:cNvPr>
          <p:cNvSpPr txBox="1">
            <a:spLocks/>
          </p:cNvSpPr>
          <p:nvPr/>
        </p:nvSpPr>
        <p:spPr>
          <a:xfrm>
            <a:off x="300190" y="806362"/>
            <a:ext cx="5979959" cy="4506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89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2675" indent="-1682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dirty="0"/>
              <a:t>Placement Adjustment</a:t>
            </a:r>
            <a:endParaRPr lang="en-US" altLang="ko-KR" sz="18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D122E1-0B15-FD43-B977-D78A6DF68179}"/>
              </a:ext>
            </a:extLst>
          </p:cNvPr>
          <p:cNvSpPr txBox="1">
            <a:spLocks/>
          </p:cNvSpPr>
          <p:nvPr/>
        </p:nvSpPr>
        <p:spPr>
          <a:xfrm>
            <a:off x="8971774" y="804646"/>
            <a:ext cx="3146632" cy="522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89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2675" indent="-1682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dirty="0"/>
              <a:t>Pin-length Extension</a:t>
            </a:r>
          </a:p>
          <a:p>
            <a:pPr marL="0" indent="0">
              <a:buNone/>
            </a:pPr>
            <a:r>
              <a:rPr lang="en-US" altLang="ko-KR" sz="2000" b="1" dirty="0"/>
              <a:t>   (Cell Replacement)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55F096-6C5D-2049-A06F-0BB6C2DD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457" y="1520412"/>
            <a:ext cx="2928231" cy="235474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9751C8A-F533-FF42-814C-36E062204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457" y="4053688"/>
            <a:ext cx="2928230" cy="235474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365CC29-6145-DD4A-BDBD-932D24444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5" y="1137751"/>
            <a:ext cx="2861931" cy="229124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B756FF9-D4DA-3C44-B896-04CA22CDC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416" y="1050905"/>
            <a:ext cx="3042050" cy="239079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5B90302-35D0-BE4D-9E48-7B317621CB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9" y="3875161"/>
            <a:ext cx="2878967" cy="248715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5FC9783-9003-7E48-8B2E-63C9A3DF35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7070" y="3929367"/>
            <a:ext cx="2887806" cy="244221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795EDB9-FE2C-924A-A136-F6529EF5A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6657" y="1131386"/>
            <a:ext cx="2935116" cy="4271643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6FA86080-977E-7141-AFAC-BC97ED55A588}"/>
              </a:ext>
            </a:extLst>
          </p:cNvPr>
          <p:cNvSpPr txBox="1"/>
          <p:nvPr/>
        </p:nvSpPr>
        <p:spPr>
          <a:xfrm>
            <a:off x="623614" y="3244334"/>
            <a:ext cx="179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Initial Placement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5546BC5-16A6-1644-B4C3-BFDB8E805B9D}"/>
              </a:ext>
            </a:extLst>
          </p:cNvPr>
          <p:cNvSpPr txBox="1"/>
          <p:nvPr/>
        </p:nvSpPr>
        <p:spPr>
          <a:xfrm>
            <a:off x="3548939" y="3244334"/>
            <a:ext cx="195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Horizontal Shifting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00CDCDB-28D7-7E44-8EFE-BF24A86CB18B}"/>
              </a:ext>
            </a:extLst>
          </p:cNvPr>
          <p:cNvSpPr txBox="1"/>
          <p:nvPr/>
        </p:nvSpPr>
        <p:spPr>
          <a:xfrm>
            <a:off x="476990" y="6171788"/>
            <a:ext cx="197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Horizontal Flipping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4617F9E-899F-674C-B935-8BF14B41D3C0}"/>
              </a:ext>
            </a:extLst>
          </p:cNvPr>
          <p:cNvSpPr txBox="1"/>
          <p:nvPr/>
        </p:nvSpPr>
        <p:spPr>
          <a:xfrm>
            <a:off x="3734853" y="6176036"/>
            <a:ext cx="1512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Cell Swapping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0C23864-A2A6-9243-9FFC-B98F4E357769}"/>
              </a:ext>
            </a:extLst>
          </p:cNvPr>
          <p:cNvSpPr txBox="1"/>
          <p:nvPr/>
        </p:nvSpPr>
        <p:spPr>
          <a:xfrm>
            <a:off x="6677193" y="5218363"/>
            <a:ext cx="169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Vertical Shifting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3E6836C-715E-894A-B632-DF71B1470BD2}"/>
              </a:ext>
            </a:extLst>
          </p:cNvPr>
          <p:cNvSpPr txBox="1"/>
          <p:nvPr/>
        </p:nvSpPr>
        <p:spPr>
          <a:xfrm>
            <a:off x="9754994" y="3684356"/>
            <a:ext cx="179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Initial Placement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C6F0A33-FB28-224C-85D7-0D6637259622}"/>
              </a:ext>
            </a:extLst>
          </p:cNvPr>
          <p:cNvSpPr txBox="1"/>
          <p:nvPr/>
        </p:nvSpPr>
        <p:spPr>
          <a:xfrm>
            <a:off x="9617519" y="6186911"/>
            <a:ext cx="21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Pin-length Extension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867CED0F-B8F9-0F46-829E-940E5439D9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1300" y="5636316"/>
            <a:ext cx="1941172" cy="1184549"/>
          </a:xfrm>
          <a:prstGeom prst="rect">
            <a:avLst/>
          </a:prstGeom>
        </p:spPr>
      </p:pic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1913D7B5-D77B-714F-BFAE-7EF5EA501945}"/>
              </a:ext>
            </a:extLst>
          </p:cNvPr>
          <p:cNvCxnSpPr>
            <a:cxnSpLocks/>
          </p:cNvCxnSpPr>
          <p:nvPr/>
        </p:nvCxnSpPr>
        <p:spPr>
          <a:xfrm>
            <a:off x="9029700" y="869950"/>
            <a:ext cx="0" cy="58928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658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Overall ECO flow using </a:t>
            </a:r>
            <a:r>
              <a:rPr lang="en-US" sz="3200" dirty="0" err="1"/>
              <a:t>CoRe</a:t>
            </a:r>
            <a:r>
              <a:rPr lang="en-US" sz="3200" dirty="0"/>
              <a:t>-ECO framework</a:t>
            </a:r>
          </a:p>
        </p:txBody>
      </p:sp>
      <p:sp>
        <p:nvSpPr>
          <p:cNvPr id="12" name="Rectangle: Rounded Corners 95">
            <a:extLst>
              <a:ext uri="{FF2B5EF4-FFF2-40B4-BE49-F238E27FC236}">
                <a16:creationId xmlns:a16="http://schemas.microsoft.com/office/drawing/2014/main" id="{90D86775-DE04-D643-9B37-CF7B856137E3}"/>
              </a:ext>
            </a:extLst>
          </p:cNvPr>
          <p:cNvSpPr/>
          <p:nvPr/>
        </p:nvSpPr>
        <p:spPr>
          <a:xfrm>
            <a:off x="893137" y="1537992"/>
            <a:ext cx="10355463" cy="4741668"/>
          </a:xfrm>
          <a:prstGeom prst="roundRect">
            <a:avLst>
              <a:gd name="adj" fmla="val 2660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8A2FB0-51FF-1C4A-9123-B66381685A14}"/>
              </a:ext>
            </a:extLst>
          </p:cNvPr>
          <p:cNvSpPr/>
          <p:nvPr/>
        </p:nvSpPr>
        <p:spPr>
          <a:xfrm>
            <a:off x="5692848" y="829673"/>
            <a:ext cx="3163632" cy="3985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 Detailed P&amp;R Result 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(DEF)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587271-D977-244D-9457-17DBCBD63DE7}"/>
              </a:ext>
            </a:extLst>
          </p:cNvPr>
          <p:cNvSpPr/>
          <p:nvPr/>
        </p:nvSpPr>
        <p:spPr>
          <a:xfrm>
            <a:off x="3483827" y="1694130"/>
            <a:ext cx="3281284" cy="43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>
              <a:lnSpc>
                <a:spcPts val="1500"/>
              </a:lnSpc>
            </a:pPr>
            <a:r>
              <a:rPr lang="en-US" altLang="ko-K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LEF/DEF Conversion</a:t>
            </a:r>
          </a:p>
          <a:p>
            <a:pPr algn="ctr">
              <a:lnSpc>
                <a:spcPts val="1500"/>
              </a:lnSpc>
            </a:pP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pinLayout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10EAB9-9386-4148-861A-46AC949CD7FA}"/>
              </a:ext>
            </a:extLst>
          </p:cNvPr>
          <p:cNvSpPr/>
          <p:nvPr/>
        </p:nvSpPr>
        <p:spPr>
          <a:xfrm>
            <a:off x="2515453" y="829673"/>
            <a:ext cx="3108442" cy="3985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Cell Library 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(LEF)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78CA1F-F13D-C047-AE8B-68C8757EDF9E}"/>
              </a:ext>
            </a:extLst>
          </p:cNvPr>
          <p:cNvSpPr/>
          <p:nvPr/>
        </p:nvSpPr>
        <p:spPr>
          <a:xfrm>
            <a:off x="3483827" y="3786905"/>
            <a:ext cx="3281284" cy="43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>
              <a:lnSpc>
                <a:spcPts val="1500"/>
              </a:lnSpc>
            </a:pPr>
            <a:r>
              <a:rPr lang="en-US" altLang="ko-K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Switchbox Generation</a:t>
            </a:r>
          </a:p>
          <a:p>
            <a:pPr algn="ctr">
              <a:lnSpc>
                <a:spcPts val="1500"/>
              </a:lnSpc>
            </a:pP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pinLayout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F29B42B-04A6-0A41-85D6-1D2999958440}"/>
              </a:ext>
            </a:extLst>
          </p:cNvPr>
          <p:cNvSpPr/>
          <p:nvPr/>
        </p:nvSpPr>
        <p:spPr>
          <a:xfrm>
            <a:off x="3483827" y="4397151"/>
            <a:ext cx="3281284" cy="43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>
              <a:lnSpc>
                <a:spcPts val="1500"/>
              </a:lnSpc>
            </a:pPr>
            <a:r>
              <a:rPr lang="en-US" altLang="ko-KR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r>
              <a:rPr lang="en-US" altLang="ko-KR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-ECO</a:t>
            </a:r>
            <a:r>
              <a:rPr lang="en-US" altLang="ko-K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SMT Code Generation</a:t>
            </a:r>
          </a:p>
          <a:p>
            <a:pPr algn="ctr">
              <a:lnSpc>
                <a:spcPts val="1500"/>
              </a:lnSpc>
            </a:pP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(smt2)</a:t>
            </a:r>
            <a:endParaRPr lang="ko-KR" alt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Flowchart: Decision 101">
            <a:extLst>
              <a:ext uri="{FF2B5EF4-FFF2-40B4-BE49-F238E27FC236}">
                <a16:creationId xmlns:a16="http://schemas.microsoft.com/office/drawing/2014/main" id="{197BB0AA-8C90-414E-B401-8C5E6488FFF7}"/>
              </a:ext>
            </a:extLst>
          </p:cNvPr>
          <p:cNvSpPr/>
          <p:nvPr/>
        </p:nvSpPr>
        <p:spPr>
          <a:xfrm>
            <a:off x="3483826" y="2934444"/>
            <a:ext cx="3277887" cy="676755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>
              <a:lnSpc>
                <a:spcPts val="1800"/>
              </a:lnSpc>
            </a:pPr>
            <a:r>
              <a:rPr lang="en-US" altLang="ko-K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Non-overlapping Switchbox?</a:t>
            </a:r>
            <a:endParaRPr lang="ko-KR" alt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lowchart: Decision 102">
            <a:extLst>
              <a:ext uri="{FF2B5EF4-FFF2-40B4-BE49-F238E27FC236}">
                <a16:creationId xmlns:a16="http://schemas.microsoft.com/office/drawing/2014/main" id="{C7343F08-86EA-0D45-8B1D-68E0E9C60F04}"/>
              </a:ext>
            </a:extLst>
          </p:cNvPr>
          <p:cNvSpPr/>
          <p:nvPr/>
        </p:nvSpPr>
        <p:spPr>
          <a:xfrm>
            <a:off x="3483826" y="2305351"/>
            <a:ext cx="3277887" cy="447693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Remaining DRVs?</a:t>
            </a:r>
            <a:endParaRPr lang="ko-KR" alt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CD886F-37DB-2149-AD58-99268121010E}"/>
              </a:ext>
            </a:extLst>
          </p:cNvPr>
          <p:cNvSpPr/>
          <p:nvPr/>
        </p:nvSpPr>
        <p:spPr>
          <a:xfrm>
            <a:off x="7429916" y="4397151"/>
            <a:ext cx="3397829" cy="3985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SMT Solutions to DEF Conversion</a:t>
            </a:r>
            <a:endParaRPr lang="ko-KR" alt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96865D-89E3-5F4F-B355-49E7853897C2}"/>
              </a:ext>
            </a:extLst>
          </p:cNvPr>
          <p:cNvSpPr/>
          <p:nvPr/>
        </p:nvSpPr>
        <p:spPr>
          <a:xfrm>
            <a:off x="7429916" y="4953745"/>
            <a:ext cx="3397829" cy="39858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 Result </a:t>
            </a:r>
            <a:r>
              <a:rPr lang="en-US" altLang="ko-K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(DEF)</a:t>
            </a:r>
            <a:endParaRPr lang="ko-K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036262-FF56-FF42-8DD3-13F336907EA6}"/>
              </a:ext>
            </a:extLst>
          </p:cNvPr>
          <p:cNvSpPr txBox="1"/>
          <p:nvPr/>
        </p:nvSpPr>
        <p:spPr>
          <a:xfrm>
            <a:off x="5090169" y="2655522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48B9C6-1844-FA4B-9D63-12221AEAE53A}"/>
              </a:ext>
            </a:extLst>
          </p:cNvPr>
          <p:cNvSpPr txBox="1"/>
          <p:nvPr/>
        </p:nvSpPr>
        <p:spPr>
          <a:xfrm>
            <a:off x="10668076" y="5685891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9239FF-4775-D84E-85EA-536D795C8C48}"/>
              </a:ext>
            </a:extLst>
          </p:cNvPr>
          <p:cNvSpPr txBox="1"/>
          <p:nvPr/>
        </p:nvSpPr>
        <p:spPr>
          <a:xfrm>
            <a:off x="5096294" y="3501062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Flowchart: Decision 108">
            <a:extLst>
              <a:ext uri="{FF2B5EF4-FFF2-40B4-BE49-F238E27FC236}">
                <a16:creationId xmlns:a16="http://schemas.microsoft.com/office/drawing/2014/main" id="{683E8FA0-C5B0-6547-B0B1-A0951F4C2A63}"/>
              </a:ext>
            </a:extLst>
          </p:cNvPr>
          <p:cNvSpPr/>
          <p:nvPr/>
        </p:nvSpPr>
        <p:spPr>
          <a:xfrm>
            <a:off x="3480429" y="5572510"/>
            <a:ext cx="3281284" cy="423259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Routable</a:t>
            </a:r>
            <a:r>
              <a:rPr lang="en-US" altLang="ko-KR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3F88E7-9CE6-394B-8E58-097E05EA48B1}"/>
              </a:ext>
            </a:extLst>
          </p:cNvPr>
          <p:cNvSpPr txBox="1"/>
          <p:nvPr/>
        </p:nvSpPr>
        <p:spPr>
          <a:xfrm>
            <a:off x="5042043" y="5898624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B0646C-EC62-964A-B123-1156DD6E9365}"/>
              </a:ext>
            </a:extLst>
          </p:cNvPr>
          <p:cNvSpPr txBox="1"/>
          <p:nvPr/>
        </p:nvSpPr>
        <p:spPr>
          <a:xfrm>
            <a:off x="3362973" y="5716131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686DEB8-0EE6-0947-B0BA-6F7742086CBC}"/>
              </a:ext>
            </a:extLst>
          </p:cNvPr>
          <p:cNvCxnSpPr>
            <a:cxnSpLocks/>
            <a:stCxn id="16" idx="2"/>
            <a:endCxn id="24" idx="0"/>
          </p:cNvCxnSpPr>
          <p:nvPr/>
        </p:nvCxnSpPr>
        <p:spPr>
          <a:xfrm flipH="1">
            <a:off x="5122770" y="2126130"/>
            <a:ext cx="1699" cy="17922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D84DB79-1AE4-1645-B068-4402B6DD01B4}"/>
              </a:ext>
            </a:extLst>
          </p:cNvPr>
          <p:cNvCxnSpPr>
            <a:cxnSpLocks/>
            <a:stCxn id="24" idx="2"/>
            <a:endCxn id="23" idx="0"/>
          </p:cNvCxnSpPr>
          <p:nvPr/>
        </p:nvCxnSpPr>
        <p:spPr>
          <a:xfrm>
            <a:off x="5122770" y="2753044"/>
            <a:ext cx="0" cy="181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5B84306-F170-844F-BCDB-43B3F0F2ECEE}"/>
              </a:ext>
            </a:extLst>
          </p:cNvPr>
          <p:cNvCxnSpPr>
            <a:cxnSpLocks/>
            <a:stCxn id="23" idx="2"/>
            <a:endCxn id="20" idx="0"/>
          </p:cNvCxnSpPr>
          <p:nvPr/>
        </p:nvCxnSpPr>
        <p:spPr>
          <a:xfrm>
            <a:off x="5122770" y="3611199"/>
            <a:ext cx="1699" cy="17570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7963CD3-0166-A446-BAB0-7B473BA2CFD1}"/>
              </a:ext>
            </a:extLst>
          </p:cNvPr>
          <p:cNvCxnSpPr>
            <a:cxnSpLocks/>
            <a:stCxn id="20" idx="2"/>
            <a:endCxn id="22" idx="0"/>
          </p:cNvCxnSpPr>
          <p:nvPr/>
        </p:nvCxnSpPr>
        <p:spPr>
          <a:xfrm>
            <a:off x="5124469" y="4218905"/>
            <a:ext cx="0" cy="17824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115">
            <a:extLst>
              <a:ext uri="{FF2B5EF4-FFF2-40B4-BE49-F238E27FC236}">
                <a16:creationId xmlns:a16="http://schemas.microsoft.com/office/drawing/2014/main" id="{7919D115-D0D0-6C44-9AAF-17B194185912}"/>
              </a:ext>
            </a:extLst>
          </p:cNvPr>
          <p:cNvCxnSpPr>
            <a:cxnSpLocks/>
            <a:stCxn id="30" idx="1"/>
          </p:cNvCxnSpPr>
          <p:nvPr/>
        </p:nvCxnSpPr>
        <p:spPr>
          <a:xfrm rot="10800000" flipH="1">
            <a:off x="3480429" y="2878684"/>
            <a:ext cx="1645738" cy="2905457"/>
          </a:xfrm>
          <a:prstGeom prst="bentConnector4">
            <a:avLst>
              <a:gd name="adj1" fmla="val -29537"/>
              <a:gd name="adj2" fmla="val 99945"/>
            </a:avLst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116">
            <a:extLst>
              <a:ext uri="{FF2B5EF4-FFF2-40B4-BE49-F238E27FC236}">
                <a16:creationId xmlns:a16="http://schemas.microsoft.com/office/drawing/2014/main" id="{86829D7E-FF28-394F-926F-9E21F3E23ADD}"/>
              </a:ext>
            </a:extLst>
          </p:cNvPr>
          <p:cNvCxnSpPr>
            <a:cxnSpLocks/>
            <a:stCxn id="24" idx="3"/>
            <a:endCxn id="25" idx="0"/>
          </p:cNvCxnSpPr>
          <p:nvPr/>
        </p:nvCxnSpPr>
        <p:spPr>
          <a:xfrm>
            <a:off x="6761713" y="2529198"/>
            <a:ext cx="2367118" cy="186795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5A838AD-51E3-AF40-A19D-EF52FCD4669B}"/>
              </a:ext>
            </a:extLst>
          </p:cNvPr>
          <p:cNvSpPr txBox="1"/>
          <p:nvPr/>
        </p:nvSpPr>
        <p:spPr>
          <a:xfrm>
            <a:off x="6558851" y="2221225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Connector: Elbow 118">
            <a:extLst>
              <a:ext uri="{FF2B5EF4-FFF2-40B4-BE49-F238E27FC236}">
                <a16:creationId xmlns:a16="http://schemas.microsoft.com/office/drawing/2014/main" id="{C6E4F146-81D2-2249-906A-92E9EC9BD896}"/>
              </a:ext>
            </a:extLst>
          </p:cNvPr>
          <p:cNvCxnSpPr>
            <a:cxnSpLocks/>
            <a:stCxn id="30" idx="2"/>
          </p:cNvCxnSpPr>
          <p:nvPr/>
        </p:nvCxnSpPr>
        <p:spPr>
          <a:xfrm rot="5400000" flipH="1">
            <a:off x="3237618" y="4112316"/>
            <a:ext cx="3765206" cy="1700"/>
          </a:xfrm>
          <a:prstGeom prst="bentConnector5">
            <a:avLst>
              <a:gd name="adj1" fmla="val -6071"/>
              <a:gd name="adj2" fmla="val 141177294"/>
              <a:gd name="adj3" fmla="val 100005"/>
            </a:avLst>
          </a:prstGeom>
          <a:ln w="19050">
            <a:solidFill>
              <a:schemeClr val="tx1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1CE0C4B-EC26-6B47-9621-EFFAE55F960B}"/>
              </a:ext>
            </a:extLst>
          </p:cNvPr>
          <p:cNvSpPr txBox="1"/>
          <p:nvPr/>
        </p:nvSpPr>
        <p:spPr>
          <a:xfrm>
            <a:off x="6565330" y="2953109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B12F73D-6907-8A43-8A0E-BF2472BB414D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9128831" y="4795735"/>
            <a:ext cx="0" cy="15801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121">
            <a:extLst>
              <a:ext uri="{FF2B5EF4-FFF2-40B4-BE49-F238E27FC236}">
                <a16:creationId xmlns:a16="http://schemas.microsoft.com/office/drawing/2014/main" id="{1E4D3A98-94A0-204D-A355-D22DC9F30C4C}"/>
              </a:ext>
            </a:extLst>
          </p:cNvPr>
          <p:cNvCxnSpPr>
            <a:cxnSpLocks/>
            <a:stCxn id="18" idx="2"/>
            <a:endCxn id="16" idx="0"/>
          </p:cNvCxnSpPr>
          <p:nvPr/>
        </p:nvCxnSpPr>
        <p:spPr>
          <a:xfrm rot="16200000" flipH="1">
            <a:off x="4364135" y="933795"/>
            <a:ext cx="465873" cy="105479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122">
            <a:extLst>
              <a:ext uri="{FF2B5EF4-FFF2-40B4-BE49-F238E27FC236}">
                <a16:creationId xmlns:a16="http://schemas.microsoft.com/office/drawing/2014/main" id="{3CC950E2-70DF-924B-95D1-975F47C2E484}"/>
              </a:ext>
            </a:extLst>
          </p:cNvPr>
          <p:cNvCxnSpPr>
            <a:cxnSpLocks/>
            <a:stCxn id="46" idx="3"/>
            <a:endCxn id="16" idx="3"/>
          </p:cNvCxnSpPr>
          <p:nvPr/>
        </p:nvCxnSpPr>
        <p:spPr>
          <a:xfrm flipH="1" flipV="1">
            <a:off x="6765111" y="1910130"/>
            <a:ext cx="4062634" cy="3836906"/>
          </a:xfrm>
          <a:prstGeom prst="bentConnector3">
            <a:avLst>
              <a:gd name="adj1" fmla="val -5627"/>
            </a:avLst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123">
            <a:extLst>
              <a:ext uri="{FF2B5EF4-FFF2-40B4-BE49-F238E27FC236}">
                <a16:creationId xmlns:a16="http://schemas.microsoft.com/office/drawing/2014/main" id="{E7C19D09-98A1-9642-8A03-592DD8CBC49F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 rot="5400000">
            <a:off x="5966631" y="386096"/>
            <a:ext cx="465873" cy="215019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lowchart: Decision 124">
            <a:extLst>
              <a:ext uri="{FF2B5EF4-FFF2-40B4-BE49-F238E27FC236}">
                <a16:creationId xmlns:a16="http://schemas.microsoft.com/office/drawing/2014/main" id="{F55CAE7C-0DED-EE4E-A74B-47252D161053}"/>
              </a:ext>
            </a:extLst>
          </p:cNvPr>
          <p:cNvSpPr/>
          <p:nvPr/>
        </p:nvSpPr>
        <p:spPr>
          <a:xfrm>
            <a:off x="7429916" y="5535406"/>
            <a:ext cx="3397829" cy="423259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Round?</a:t>
            </a:r>
            <a:endParaRPr lang="ko-KR" alt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7DD4128-732D-EF47-8D4A-55824C85F5D9}"/>
              </a:ext>
            </a:extLst>
          </p:cNvPr>
          <p:cNvCxnSpPr>
            <a:cxnSpLocks/>
            <a:stCxn id="26" idx="2"/>
            <a:endCxn id="46" idx="0"/>
          </p:cNvCxnSpPr>
          <p:nvPr/>
        </p:nvCxnSpPr>
        <p:spPr>
          <a:xfrm>
            <a:off x="9128831" y="5352329"/>
            <a:ext cx="0" cy="18307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7CDA693-187A-A44D-97CD-8A0CDB262C8D}"/>
              </a:ext>
            </a:extLst>
          </p:cNvPr>
          <p:cNvCxnSpPr>
            <a:cxnSpLocks/>
            <a:stCxn id="46" idx="2"/>
            <a:endCxn id="49" idx="0"/>
          </p:cNvCxnSpPr>
          <p:nvPr/>
        </p:nvCxnSpPr>
        <p:spPr>
          <a:xfrm flipH="1">
            <a:off x="9128830" y="5958665"/>
            <a:ext cx="1" cy="46361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E1484E0E-D1D6-F24F-9FC7-398986BC9905}"/>
              </a:ext>
            </a:extLst>
          </p:cNvPr>
          <p:cNvSpPr/>
          <p:nvPr/>
        </p:nvSpPr>
        <p:spPr>
          <a:xfrm>
            <a:off x="7818620" y="6422281"/>
            <a:ext cx="2620419" cy="39858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ECO Result (DEF)</a:t>
            </a:r>
            <a:endParaRPr lang="ko-KR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05FB8F-55BB-AF4E-ADC6-DFFD748541C7}"/>
              </a:ext>
            </a:extLst>
          </p:cNvPr>
          <p:cNvSpPr txBox="1"/>
          <p:nvPr/>
        </p:nvSpPr>
        <p:spPr>
          <a:xfrm>
            <a:off x="8260864" y="1882146"/>
            <a:ext cx="176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ECO Result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(DEF)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513F06-C200-9740-AF1C-4F258FCE853D}"/>
              </a:ext>
            </a:extLst>
          </p:cNvPr>
          <p:cNvSpPr txBox="1"/>
          <p:nvPr/>
        </p:nvSpPr>
        <p:spPr>
          <a:xfrm>
            <a:off x="8286471" y="1229805"/>
            <a:ext cx="3024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 w/ </a:t>
            </a:r>
            <a:r>
              <a:rPr lang="en-US" altLang="ko-KR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r>
              <a:rPr lang="en-US" altLang="ko-KR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-ECO</a:t>
            </a:r>
            <a:r>
              <a:rPr lang="en-US" altLang="ko-K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Framework</a:t>
            </a:r>
            <a:endParaRPr lang="ko-KR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8CEDCC0-1AF4-2D47-B50B-3CA7F4B02FDC}"/>
              </a:ext>
            </a:extLst>
          </p:cNvPr>
          <p:cNvSpPr txBox="1"/>
          <p:nvPr/>
        </p:nvSpPr>
        <p:spPr>
          <a:xfrm>
            <a:off x="9068846" y="5910328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BE435F4-3DB4-124B-94B7-BD221058D833}"/>
              </a:ext>
            </a:extLst>
          </p:cNvPr>
          <p:cNvSpPr/>
          <p:nvPr/>
        </p:nvSpPr>
        <p:spPr>
          <a:xfrm>
            <a:off x="3483827" y="5000796"/>
            <a:ext cx="3281284" cy="3985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SMT</a:t>
            </a:r>
            <a:r>
              <a:rPr lang="en-US" altLang="ko-KR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Solving</a:t>
            </a:r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C60262D-5AF1-EC4F-8B67-6AF00DC6E536}"/>
              </a:ext>
            </a:extLst>
          </p:cNvPr>
          <p:cNvCxnSpPr>
            <a:cxnSpLocks/>
            <a:stCxn id="53" idx="2"/>
            <a:endCxn id="30" idx="0"/>
          </p:cNvCxnSpPr>
          <p:nvPr/>
        </p:nvCxnSpPr>
        <p:spPr>
          <a:xfrm flipH="1">
            <a:off x="5121071" y="5399380"/>
            <a:ext cx="3398" cy="17313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BFF43FC-A990-E742-A967-3A73A0D99E65}"/>
              </a:ext>
            </a:extLst>
          </p:cNvPr>
          <p:cNvCxnSpPr>
            <a:cxnSpLocks/>
            <a:stCxn id="22" idx="2"/>
            <a:endCxn id="53" idx="0"/>
          </p:cNvCxnSpPr>
          <p:nvPr/>
        </p:nvCxnSpPr>
        <p:spPr>
          <a:xfrm>
            <a:off x="5124469" y="4829151"/>
            <a:ext cx="0" cy="171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F0FC287-338B-EE4E-9B7C-B69D1B336C94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61713" y="3272822"/>
            <a:ext cx="236711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: Rounded Corners 95">
            <a:extLst>
              <a:ext uri="{FF2B5EF4-FFF2-40B4-BE49-F238E27FC236}">
                <a16:creationId xmlns:a16="http://schemas.microsoft.com/office/drawing/2014/main" id="{947A07ED-6E28-1448-A381-229AC5F40378}"/>
              </a:ext>
            </a:extLst>
          </p:cNvPr>
          <p:cNvSpPr/>
          <p:nvPr/>
        </p:nvSpPr>
        <p:spPr>
          <a:xfrm>
            <a:off x="1092261" y="2164747"/>
            <a:ext cx="6086522" cy="4087368"/>
          </a:xfrm>
          <a:prstGeom prst="roundRect">
            <a:avLst>
              <a:gd name="adj" fmla="val 2660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ko-KR" b="1" dirty="0">
                <a:solidFill>
                  <a:schemeClr val="tx1"/>
                </a:solidFill>
              </a:rPr>
              <a:t>Multi-threaded</a:t>
            </a:r>
          </a:p>
          <a:p>
            <a:r>
              <a:rPr lang="en-US" altLang="ko-KR" b="1" dirty="0">
                <a:solidFill>
                  <a:schemeClr val="tx1"/>
                </a:solidFill>
              </a:rPr>
              <a:t>DRV Correction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01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Switchbox Generation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A04C3D43-A716-4598-AD6E-7C415DA8AF09}"/>
              </a:ext>
            </a:extLst>
          </p:cNvPr>
          <p:cNvSpPr txBox="1">
            <a:spLocks/>
          </p:cNvSpPr>
          <p:nvPr/>
        </p:nvSpPr>
        <p:spPr>
          <a:xfrm>
            <a:off x="1740108" y="788065"/>
            <a:ext cx="8927893" cy="2067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89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2675" indent="-1682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08645-747F-144C-96DE-BDA74479C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37" y="788065"/>
            <a:ext cx="5901266" cy="3034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27542-4870-8F48-8631-EF607F635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285" y="4345126"/>
            <a:ext cx="5690478" cy="18688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CF69F6-ED6B-4548-A0EC-4FC6F46B2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608" y="4345126"/>
            <a:ext cx="2324100" cy="2374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EA6FA4-AB71-C14F-8297-F650725E5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302" y="870535"/>
            <a:ext cx="5840534" cy="29404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DEDDAB-8AD5-FA49-84C1-57BE4A95F18D}"/>
              </a:ext>
            </a:extLst>
          </p:cNvPr>
          <p:cNvSpPr txBox="1"/>
          <p:nvPr/>
        </p:nvSpPr>
        <p:spPr>
          <a:xfrm>
            <a:off x="336612" y="3822094"/>
            <a:ext cx="586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Local window with 1 DRV, displayed by the commercial tool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0675E7-B478-BE49-9932-4A496F7F060D}"/>
              </a:ext>
            </a:extLst>
          </p:cNvPr>
          <p:cNvSpPr txBox="1"/>
          <p:nvPr/>
        </p:nvSpPr>
        <p:spPr>
          <a:xfrm>
            <a:off x="7227183" y="3822094"/>
            <a:ext cx="4056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Visualization of the generated switchbox</a:t>
            </a:r>
          </a:p>
        </p:txBody>
      </p:sp>
    </p:spTree>
    <p:extLst>
      <p:ext uri="{BB962C8B-B14F-4D97-AF65-F5344CB8AC3E}">
        <p14:creationId xmlns:p14="http://schemas.microsoft.com/office/powerpoint/2010/main" val="1900529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SMT Code Generation – Grid-based Place-and-Route Architecture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A04C3D43-A716-4598-AD6E-7C415DA8AF09}"/>
              </a:ext>
            </a:extLst>
          </p:cNvPr>
          <p:cNvSpPr txBox="1">
            <a:spLocks/>
          </p:cNvSpPr>
          <p:nvPr/>
        </p:nvSpPr>
        <p:spPr>
          <a:xfrm>
            <a:off x="1740108" y="766799"/>
            <a:ext cx="8927893" cy="2067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89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2675" indent="-1682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0365E-D5C4-4E4F-9C4C-0D53E8472848}"/>
              </a:ext>
            </a:extLst>
          </p:cNvPr>
          <p:cNvSpPr txBox="1"/>
          <p:nvPr/>
        </p:nvSpPr>
        <p:spPr>
          <a:xfrm>
            <a:off x="7520580" y="5783980"/>
            <a:ext cx="314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a typeface="Arial" charset="0"/>
                <a:cs typeface="Arial" charset="0"/>
              </a:rPr>
              <a:t>External Pin Candidates (P</a:t>
            </a:r>
            <a:r>
              <a:rPr lang="en-US" b="1" baseline="-25000" dirty="0">
                <a:ea typeface="Arial" charset="0"/>
                <a:cs typeface="Arial" charset="0"/>
              </a:rPr>
              <a:t>EX</a:t>
            </a:r>
            <a:r>
              <a:rPr lang="en-US" b="1" dirty="0"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599F0-83E1-554B-A646-54C1FC723B87}"/>
              </a:ext>
            </a:extLst>
          </p:cNvPr>
          <p:cNvSpPr txBox="1"/>
          <p:nvPr/>
        </p:nvSpPr>
        <p:spPr>
          <a:xfrm>
            <a:off x="1070529" y="4308506"/>
            <a:ext cx="3112398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rial" charset="0"/>
                <a:cs typeface="Arial" charset="0"/>
              </a:rPr>
              <a:t>Cell Placement Grid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4491CA-5886-4A4D-A213-315916BBC795}"/>
              </a:ext>
            </a:extLst>
          </p:cNvPr>
          <p:cNvSpPr txBox="1"/>
          <p:nvPr/>
        </p:nvSpPr>
        <p:spPr>
          <a:xfrm>
            <a:off x="7478458" y="5163816"/>
            <a:ext cx="318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a typeface="Arial" charset="0"/>
                <a:cs typeface="Arial" charset="0"/>
              </a:rPr>
              <a:t>Internal Pin Candidates (P</a:t>
            </a:r>
            <a:r>
              <a:rPr lang="en-US" b="1" baseline="-25000" dirty="0">
                <a:ea typeface="Arial" charset="0"/>
                <a:cs typeface="Arial" charset="0"/>
              </a:rPr>
              <a:t>IN</a:t>
            </a:r>
            <a:r>
              <a:rPr lang="en-US" b="1" dirty="0"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4AD9DBAE-0844-F049-8370-CFDA873EB1B4}"/>
              </a:ext>
            </a:extLst>
          </p:cNvPr>
          <p:cNvSpPr/>
          <p:nvPr/>
        </p:nvSpPr>
        <p:spPr>
          <a:xfrm>
            <a:off x="5235643" y="5062516"/>
            <a:ext cx="248916" cy="248400"/>
          </a:xfrm>
          <a:prstGeom prst="rect">
            <a:avLst/>
          </a:prstGeom>
          <a:solidFill>
            <a:srgbClr val="0028FF">
              <a:alpha val="30000"/>
            </a:srgbClr>
          </a:solidFill>
          <a:ln w="19050">
            <a:solidFill>
              <a:srgbClr val="002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1" name="Oval 72">
            <a:extLst>
              <a:ext uri="{FF2B5EF4-FFF2-40B4-BE49-F238E27FC236}">
                <a16:creationId xmlns:a16="http://schemas.microsoft.com/office/drawing/2014/main" id="{6B81BD29-1D3F-8144-A9D8-71AE8219310E}"/>
              </a:ext>
            </a:extLst>
          </p:cNvPr>
          <p:cNvSpPr/>
          <p:nvPr/>
        </p:nvSpPr>
        <p:spPr>
          <a:xfrm>
            <a:off x="5256861" y="5087476"/>
            <a:ext cx="201600" cy="2016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Rectangle 23">
            <a:extLst>
              <a:ext uri="{FF2B5EF4-FFF2-40B4-BE49-F238E27FC236}">
                <a16:creationId xmlns:a16="http://schemas.microsoft.com/office/drawing/2014/main" id="{1C14C7CE-80ED-9D48-94E9-B4D80C5E384A}"/>
              </a:ext>
            </a:extLst>
          </p:cNvPr>
          <p:cNvSpPr/>
          <p:nvPr/>
        </p:nvSpPr>
        <p:spPr>
          <a:xfrm>
            <a:off x="5231755" y="5423653"/>
            <a:ext cx="248400" cy="248400"/>
          </a:xfrm>
          <a:prstGeom prst="rect">
            <a:avLst/>
          </a:prstGeom>
          <a:solidFill>
            <a:schemeClr val="accent2">
              <a:alpha val="3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Oval 66">
            <a:extLst>
              <a:ext uri="{FF2B5EF4-FFF2-40B4-BE49-F238E27FC236}">
                <a16:creationId xmlns:a16="http://schemas.microsoft.com/office/drawing/2014/main" id="{D4EA958D-84F8-4945-8272-1B059C69479A}"/>
              </a:ext>
            </a:extLst>
          </p:cNvPr>
          <p:cNvSpPr/>
          <p:nvPr/>
        </p:nvSpPr>
        <p:spPr>
          <a:xfrm>
            <a:off x="5254421" y="5446150"/>
            <a:ext cx="201600" cy="2016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783872-893D-894E-A654-8EA3600D6C8F}"/>
              </a:ext>
            </a:extLst>
          </p:cNvPr>
          <p:cNvSpPr txBox="1"/>
          <p:nvPr/>
        </p:nvSpPr>
        <p:spPr>
          <a:xfrm>
            <a:off x="5320648" y="4948372"/>
            <a:ext cx="2083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a typeface="Arial" charset="0"/>
                <a:cs typeface="Arial" charset="0"/>
              </a:rPr>
              <a:t>Pins on Metal1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7BF2F1-3396-EF4B-9864-6277043128D1}"/>
              </a:ext>
            </a:extLst>
          </p:cNvPr>
          <p:cNvSpPr txBox="1"/>
          <p:nvPr/>
        </p:nvSpPr>
        <p:spPr>
          <a:xfrm>
            <a:off x="5320648" y="5299818"/>
            <a:ext cx="2083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a typeface="Arial" charset="0"/>
                <a:cs typeface="Arial" charset="0"/>
              </a:rPr>
              <a:t>Pins on Metal2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BA5821-7AD9-764A-911C-01EC5C167A41}"/>
              </a:ext>
            </a:extLst>
          </p:cNvPr>
          <p:cNvSpPr txBox="1"/>
          <p:nvPr/>
        </p:nvSpPr>
        <p:spPr>
          <a:xfrm>
            <a:off x="5285132" y="5734626"/>
            <a:ext cx="2478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a typeface="Arial" charset="0"/>
                <a:cs typeface="Arial" charset="0"/>
              </a:rPr>
              <a:t>Pins on boundary</a:t>
            </a:r>
          </a:p>
          <a:p>
            <a:pPr algn="ctr"/>
            <a:r>
              <a:rPr lang="en-US" sz="2000" b="1" dirty="0">
                <a:ea typeface="Arial" charset="0"/>
                <a:cs typeface="Arial" charset="0"/>
              </a:rPr>
              <a:t>of switchbox</a:t>
            </a:r>
          </a:p>
        </p:txBody>
      </p:sp>
      <p:sp>
        <p:nvSpPr>
          <p:cNvPr id="38" name="Rectangle 93">
            <a:extLst>
              <a:ext uri="{FF2B5EF4-FFF2-40B4-BE49-F238E27FC236}">
                <a16:creationId xmlns:a16="http://schemas.microsoft.com/office/drawing/2014/main" id="{F26E8425-8457-FA4D-BA4E-04A3CFD08B45}"/>
              </a:ext>
            </a:extLst>
          </p:cNvPr>
          <p:cNvSpPr/>
          <p:nvPr/>
        </p:nvSpPr>
        <p:spPr>
          <a:xfrm>
            <a:off x="5237100" y="5847162"/>
            <a:ext cx="253202" cy="253202"/>
          </a:xfrm>
          <a:prstGeom prst="rect">
            <a:avLst/>
          </a:prstGeom>
          <a:solidFill>
            <a:srgbClr val="00BE3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9" name="Rectangle 93">
            <a:extLst>
              <a:ext uri="{FF2B5EF4-FFF2-40B4-BE49-F238E27FC236}">
                <a16:creationId xmlns:a16="http://schemas.microsoft.com/office/drawing/2014/main" id="{B79DFA18-30CC-C94F-ABA5-A387074B859F}"/>
              </a:ext>
            </a:extLst>
          </p:cNvPr>
          <p:cNvSpPr/>
          <p:nvPr/>
        </p:nvSpPr>
        <p:spPr>
          <a:xfrm>
            <a:off x="1599118" y="5035900"/>
            <a:ext cx="385895" cy="385895"/>
          </a:xfrm>
          <a:prstGeom prst="rect">
            <a:avLst/>
          </a:prstGeom>
          <a:solidFill>
            <a:srgbClr val="DDDDDD">
              <a:alpha val="50196"/>
            </a:srgb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6884B1-B134-6246-9E24-2387D92B596F}"/>
              </a:ext>
            </a:extLst>
          </p:cNvPr>
          <p:cNvSpPr txBox="1"/>
          <p:nvPr/>
        </p:nvSpPr>
        <p:spPr>
          <a:xfrm>
            <a:off x="1739162" y="4986045"/>
            <a:ext cx="3112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a typeface="Arial" charset="0"/>
                <a:cs typeface="Arial" charset="0"/>
              </a:rPr>
              <a:t>Standard Cell Instance</a:t>
            </a:r>
          </a:p>
        </p:txBody>
      </p:sp>
      <p:sp>
        <p:nvSpPr>
          <p:cNvPr id="41" name="Right Brace 40">
            <a:extLst>
              <a:ext uri="{FF2B5EF4-FFF2-40B4-BE49-F238E27FC236}">
                <a16:creationId xmlns:a16="http://schemas.microsoft.com/office/drawing/2014/main" id="{A2E0911D-7E9B-194E-B9CB-6F17D3AE0A60}"/>
              </a:ext>
            </a:extLst>
          </p:cNvPr>
          <p:cNvSpPr/>
          <p:nvPr/>
        </p:nvSpPr>
        <p:spPr>
          <a:xfrm>
            <a:off x="7404029" y="5064155"/>
            <a:ext cx="162525" cy="607913"/>
          </a:xfrm>
          <a:prstGeom prst="rightBrace">
            <a:avLst>
              <a:gd name="adj1" fmla="val 61277"/>
              <a:gd name="adj2" fmla="val 5052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0A8ABE-1CB5-ED4E-80F3-79DA07C5C3B6}"/>
              </a:ext>
            </a:extLst>
          </p:cNvPr>
          <p:cNvSpPr txBox="1"/>
          <p:nvPr/>
        </p:nvSpPr>
        <p:spPr>
          <a:xfrm>
            <a:off x="1900426" y="5961866"/>
            <a:ext cx="1345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a typeface="Arial" charset="0"/>
                <a:cs typeface="Arial" charset="0"/>
              </a:rPr>
              <a:t>M1 Track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1D57EA2-A359-6742-92E8-4CBA354AF1D4}"/>
              </a:ext>
            </a:extLst>
          </p:cNvPr>
          <p:cNvCxnSpPr/>
          <p:nvPr/>
        </p:nvCxnSpPr>
        <p:spPr>
          <a:xfrm>
            <a:off x="1775010" y="5970219"/>
            <a:ext cx="0" cy="45330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63B27F2-D2AB-224F-9C05-F65C0A0311AE}"/>
              </a:ext>
            </a:extLst>
          </p:cNvPr>
          <p:cNvSpPr txBox="1"/>
          <p:nvPr/>
        </p:nvSpPr>
        <p:spPr>
          <a:xfrm>
            <a:off x="1707263" y="5446817"/>
            <a:ext cx="3112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a typeface="Arial" charset="0"/>
                <a:cs typeface="Arial" charset="0"/>
              </a:rPr>
              <a:t>Origin of Cell Instance</a:t>
            </a:r>
          </a:p>
        </p:txBody>
      </p:sp>
      <p:sp>
        <p:nvSpPr>
          <p:cNvPr id="45" name="Isosceles Triangle 133">
            <a:extLst>
              <a:ext uri="{FF2B5EF4-FFF2-40B4-BE49-F238E27FC236}">
                <a16:creationId xmlns:a16="http://schemas.microsoft.com/office/drawing/2014/main" id="{C3F2394D-4EF9-A642-965E-FC26B1211D9E}"/>
              </a:ext>
            </a:extLst>
          </p:cNvPr>
          <p:cNvSpPr/>
          <p:nvPr/>
        </p:nvSpPr>
        <p:spPr>
          <a:xfrm>
            <a:off x="1647634" y="5512990"/>
            <a:ext cx="293549" cy="317330"/>
          </a:xfrm>
          <a:prstGeom prst="triangle">
            <a:avLst>
              <a:gd name="adj" fmla="val 0"/>
            </a:avLst>
          </a:prstGeom>
          <a:solidFill>
            <a:srgbClr val="DDDDDD">
              <a:alpha val="69804"/>
            </a:srgb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b="1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97EF46-E98D-874B-BA00-DF468DA46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15" y="862895"/>
            <a:ext cx="4471301" cy="349645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20BC42C-3DDA-B244-9242-6C930FF21F7C}"/>
              </a:ext>
            </a:extLst>
          </p:cNvPr>
          <p:cNvSpPr txBox="1"/>
          <p:nvPr/>
        </p:nvSpPr>
        <p:spPr>
          <a:xfrm>
            <a:off x="6852266" y="4310443"/>
            <a:ext cx="3112398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ea typeface="Arial" charset="0"/>
                <a:cs typeface="Arial" charset="0"/>
              </a:defRPr>
            </a:lvl1pPr>
          </a:lstStyle>
          <a:p>
            <a:r>
              <a:rPr lang="en-US" sz="2000" dirty="0"/>
              <a:t>Routing Grid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EE50E3E-EA2D-9F4E-AAD3-F9AFA4C08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661" y="1939100"/>
            <a:ext cx="7177608" cy="2276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0FB965-634C-134C-AD5B-1F73CFBB0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1850" y="2022133"/>
            <a:ext cx="1188720" cy="24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7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SMT Code Generation – Placement and Routing Model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D7F948-0D19-4A3C-A434-09042A9472F7}"/>
              </a:ext>
            </a:extLst>
          </p:cNvPr>
          <p:cNvSpPr/>
          <p:nvPr/>
        </p:nvSpPr>
        <p:spPr>
          <a:xfrm>
            <a:off x="833682" y="4565391"/>
            <a:ext cx="7262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5420"/>
            <a:r>
              <a:rPr lang="en-US" sz="1400" dirty="0">
                <a:sym typeface="Wingdings" panose="05000000000000000000" pitchFamily="2" charset="2"/>
              </a:rPr>
              <a:t>[</a:t>
            </a:r>
            <a:r>
              <a:rPr lang="en-US" sz="1400" i="1" dirty="0">
                <a:sym typeface="Wingdings" panose="05000000000000000000" pitchFamily="2" charset="2"/>
              </a:rPr>
              <a:t>Il</a:t>
            </a:r>
            <a:r>
              <a:rPr lang="en-US" sz="1400" i="1" dirty="0"/>
              <a:t>gweon Kang et al., Fast and precise routability analysis with conditional design rules, SLIP 2018</a:t>
            </a:r>
            <a:r>
              <a:rPr lang="en-US" sz="1400" dirty="0">
                <a:sym typeface="Wingdings" panose="05000000000000000000" pitchFamily="2" charset="2"/>
              </a:rPr>
              <a:t>]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73FB78C7-2DB5-46F3-9B95-A4F1552FE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8" y="3840463"/>
            <a:ext cx="3604388" cy="8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76CDA9CF-4812-4B44-8C58-29E1D865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08" y="3685123"/>
            <a:ext cx="2688863" cy="96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1E508B-9163-4978-9D61-D8B0AB674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27" y="1452862"/>
            <a:ext cx="5950819" cy="170384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A8B5C3-D09A-6C44-A53F-B43C62762F31}"/>
              </a:ext>
            </a:extLst>
          </p:cNvPr>
          <p:cNvSpPr txBox="1">
            <a:spLocks/>
          </p:cNvSpPr>
          <p:nvPr/>
        </p:nvSpPr>
        <p:spPr>
          <a:xfrm>
            <a:off x="300190" y="851127"/>
            <a:ext cx="8927893" cy="2067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89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2675" indent="-1682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dirty="0"/>
              <a:t>Cell Placement Formulation</a:t>
            </a:r>
          </a:p>
          <a:p>
            <a:pPr lvl="1"/>
            <a:r>
              <a:rPr lang="en-US" altLang="ko-KR" sz="1800" dirty="0"/>
              <a:t>Relative Positioning Constraints between Adjacent Cells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40D3FFC-672F-844A-A0BB-3442A46DBD77}"/>
              </a:ext>
            </a:extLst>
          </p:cNvPr>
          <p:cNvSpPr txBox="1">
            <a:spLocks/>
          </p:cNvSpPr>
          <p:nvPr/>
        </p:nvSpPr>
        <p:spPr>
          <a:xfrm>
            <a:off x="300190" y="3050363"/>
            <a:ext cx="8927893" cy="761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89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2675" indent="-1682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dirty="0"/>
              <a:t>Detailed Routing Formulation</a:t>
            </a:r>
          </a:p>
          <a:p>
            <a:pPr lvl="1"/>
            <a:r>
              <a:rPr lang="en-US" altLang="ko-KR" sz="1800" dirty="0"/>
              <a:t>Grid-based Routing Graph using Multi-Commodity Flow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9F44B9-AC0B-F043-85AC-0006C4DA2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1538" y="1203200"/>
            <a:ext cx="3865731" cy="34063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F74DF7-A86E-8D48-BB9F-31A55F6DAD75}"/>
              </a:ext>
            </a:extLst>
          </p:cNvPr>
          <p:cNvSpPr txBox="1"/>
          <p:nvPr/>
        </p:nvSpPr>
        <p:spPr>
          <a:xfrm>
            <a:off x="8562581" y="938729"/>
            <a:ext cx="3003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Notations for the proposed framework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16B23F7-CE6E-CF46-9D98-012C49F075D4}"/>
              </a:ext>
            </a:extLst>
          </p:cNvPr>
          <p:cNvSpPr txBox="1">
            <a:spLocks/>
          </p:cNvSpPr>
          <p:nvPr/>
        </p:nvSpPr>
        <p:spPr>
          <a:xfrm>
            <a:off x="300190" y="4832483"/>
            <a:ext cx="3490760" cy="365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8975" indent="-2317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542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2675" indent="-168275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ko-KR" sz="1800" dirty="0"/>
              <a:t>Conditional Design Rules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BA580-9D62-4A4D-9768-3A51A8F4D137}"/>
              </a:ext>
            </a:extLst>
          </p:cNvPr>
          <p:cNvSpPr txBox="1"/>
          <p:nvPr/>
        </p:nvSpPr>
        <p:spPr>
          <a:xfrm>
            <a:off x="802327" y="6455172"/>
            <a:ext cx="295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 MAR(Minimum Area Rule)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BDC69F-EC22-C847-BF2D-49BF38F6D26A}"/>
              </a:ext>
            </a:extLst>
          </p:cNvPr>
          <p:cNvSpPr txBox="1"/>
          <p:nvPr/>
        </p:nvSpPr>
        <p:spPr>
          <a:xfrm>
            <a:off x="3966400" y="6455172"/>
            <a:ext cx="292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 EOL (End-Of-Line Spacing)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3BCF70-8E83-894A-9A66-D4D40FA81D92}"/>
              </a:ext>
            </a:extLst>
          </p:cNvPr>
          <p:cNvSpPr txBox="1"/>
          <p:nvPr/>
        </p:nvSpPr>
        <p:spPr>
          <a:xfrm>
            <a:off x="7214078" y="6455172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(c) VR (VIA Rule)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37A0F5-09A8-E54C-810F-305E621A9E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9435" y="5115141"/>
            <a:ext cx="2766565" cy="292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B71AE0-5C3F-BE45-BCCE-25998FAB53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5490" y="5374598"/>
            <a:ext cx="1587177" cy="11246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0324AD-FB02-3944-BAFC-FC8A3C9109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9601" y="5378860"/>
            <a:ext cx="2035092" cy="11246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9D2BC2-93E1-B147-8A39-4E4B02D5AC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0248" y="5316602"/>
            <a:ext cx="1304796" cy="112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14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SMT Code Generation – </a:t>
            </a:r>
            <a:r>
              <a:rPr lang="en-US" altLang="ko-KR" sz="3200" dirty="0"/>
              <a:t>Dynamic Cell Allocation (DCA)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23CDE4-50EC-43BE-B84F-F967363AF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34" y="762229"/>
            <a:ext cx="7865021" cy="60449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54F959-2B1C-9343-9B97-FEB2D5336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049" y="1850298"/>
            <a:ext cx="4010671" cy="2263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7C8F5E-1738-0249-9EE9-D2F99611D3F3}"/>
              </a:ext>
            </a:extLst>
          </p:cNvPr>
          <p:cNvSpPr txBox="1"/>
          <p:nvPr/>
        </p:nvSpPr>
        <p:spPr>
          <a:xfrm>
            <a:off x="8147050" y="1410144"/>
            <a:ext cx="3724882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ea typeface="Arial" charset="0"/>
                <a:cs typeface="Arial" charset="0"/>
              </a:defRPr>
            </a:lvl1pPr>
          </a:lstStyle>
          <a:p>
            <a:r>
              <a:rPr lang="en-US" sz="1600" dirty="0"/>
              <a:t>Flow Capacity Control (from Placement)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69E297-D748-C448-A3A7-7D4E08367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166" y="5788549"/>
            <a:ext cx="3422650" cy="2728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A496E0-8D0D-774C-8C8F-17D00CB30A3E}"/>
              </a:ext>
            </a:extLst>
          </p:cNvPr>
          <p:cNvSpPr txBox="1"/>
          <p:nvPr/>
        </p:nvSpPr>
        <p:spPr>
          <a:xfrm>
            <a:off x="8147050" y="5278579"/>
            <a:ext cx="3724882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ea typeface="Arial" charset="0"/>
                <a:cs typeface="Arial" charset="0"/>
              </a:defRPr>
            </a:lvl1pPr>
          </a:lstStyle>
          <a:p>
            <a:r>
              <a:rPr lang="en-US" sz="1600" dirty="0"/>
              <a:t>Flow Variable Connection (to Route)</a:t>
            </a:r>
          </a:p>
        </p:txBody>
      </p:sp>
    </p:spTree>
    <p:extLst>
      <p:ext uri="{BB962C8B-B14F-4D97-AF65-F5344CB8AC3E}">
        <p14:creationId xmlns:p14="http://schemas.microsoft.com/office/powerpoint/2010/main" val="1127306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.5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82008</TotalTime>
  <Words>743</Words>
  <Application>Microsoft Macintosh PowerPoint</Application>
  <PresentationFormat>Widescreen</PresentationFormat>
  <Paragraphs>153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Challenges in Layout Refinement (ECO*) Flow</vt:lpstr>
      <vt:lpstr>Concurrent Refinement Framework at the ECO stage</vt:lpstr>
      <vt:lpstr>Refinement Operations</vt:lpstr>
      <vt:lpstr>Overall ECO flow using CoRe-ECO framework</vt:lpstr>
      <vt:lpstr>Switchbox Generation</vt:lpstr>
      <vt:lpstr>SMT Code Generation – Grid-based Place-and-Route Architecture</vt:lpstr>
      <vt:lpstr>SMT Code Generation – Placement and Routing Model</vt:lpstr>
      <vt:lpstr>SMT Code Generation – Dynamic Cell Allocation (DCA)</vt:lpstr>
      <vt:lpstr>SMT Code Generation – Perturbation-Minimized Optimization</vt:lpstr>
      <vt:lpstr>Experimental Results – Statistics</vt:lpstr>
      <vt:lpstr>Experimental Results – Detailed ECO Operations</vt:lpstr>
      <vt:lpstr>Summary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Topics</dc:title>
  <dc:creator>Dongwon</dc:creator>
  <cp:lastModifiedBy>Daeyeal  Lee</cp:lastModifiedBy>
  <cp:revision>2498</cp:revision>
  <cp:lastPrinted>2019-10-24T17:31:42Z</cp:lastPrinted>
  <dcterms:created xsi:type="dcterms:W3CDTF">2017-04-05T03:14:52Z</dcterms:created>
  <dcterms:modified xsi:type="dcterms:W3CDTF">2021-10-08T15:33:34Z</dcterms:modified>
</cp:coreProperties>
</file>